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סגנון ביניים 3 - הדגשה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סגנון ביניים 4 - הדגשה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941" autoAdjust="0"/>
    <p:restoredTop sz="94660"/>
  </p:normalViewPr>
  <p:slideViewPr>
    <p:cSldViewPr>
      <p:cViewPr>
        <p:scale>
          <a:sx n="70" d="100"/>
          <a:sy n="70" d="100"/>
        </p:scale>
        <p:origin x="-124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מכירות</c:v>
                </c:pt>
              </c:strCache>
            </c:strRef>
          </c:tx>
          <c:cat>
            <c:strRef>
              <c:f>גיליון1!$A$2:$A$3</c:f>
              <c:strCache>
                <c:ptCount val="2"/>
                <c:pt idx="0">
                  <c:v>זמן שעבר</c:v>
                </c:pt>
                <c:pt idx="1">
                  <c:v>זמן שנותר</c:v>
                </c:pt>
              </c:strCache>
            </c:strRef>
          </c:cat>
          <c:val>
            <c:numRef>
              <c:f>גיליון1!$B$2:$B$3</c:f>
              <c:numCache>
                <c:formatCode>General</c:formatCode>
                <c:ptCount val="2"/>
                <c:pt idx="0">
                  <c:v>365</c:v>
                </c:pt>
                <c:pt idx="1">
                  <c:v>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bg1"/>
          </a:solidFill>
          <a:latin typeface="AlEF" panose="00000500000000000000" pitchFamily="2" charset="-79"/>
          <a:cs typeface="AlEF" panose="00000500000000000000" pitchFamily="2" charset="-79"/>
        </a:defRPr>
      </a:pPr>
      <a:endParaRPr lang="he-I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מובילי השערים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גיליון1!$A$2:$A$5</c:f>
              <c:strCache>
                <c:ptCount val="4"/>
                <c:pt idx="0">
                  <c:v>Eran Zahavi</c:v>
                </c:pt>
                <c:pt idx="1">
                  <c:v>Cristiano Ronaldo</c:v>
                </c:pt>
                <c:pt idx="2">
                  <c:v>Lionel Messi</c:v>
                </c:pt>
                <c:pt idx="3">
                  <c:v>Robert Lewandowsi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300</c:v>
                </c:pt>
                <c:pt idx="1">
                  <c:v>120</c:v>
                </c:pt>
                <c:pt idx="2">
                  <c:v>115</c:v>
                </c:pt>
                <c:pt idx="3">
                  <c:v>112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bg1"/>
          </a:solidFill>
          <a:latin typeface="AlEF" panose="00000500000000000000" pitchFamily="2" charset="-79"/>
          <a:cs typeface="AlEF" panose="00000500000000000000" pitchFamily="2" charset="-79"/>
        </a:defRPr>
      </a:pPr>
      <a:endParaRPr lang="he-IL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B0C4-D104-49EA-B7EC-4E19E8C2AAB6}" type="datetimeFigureOut">
              <a:rPr lang="he-IL" smtClean="0"/>
              <a:t>י'/אלול/תשע"ז</a:t>
            </a:fld>
            <a:endParaRPr lang="he-I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C43612-21EE-4C7E-93B0-A0A38611CF5A}" type="slidenum">
              <a:rPr lang="he-IL" smtClean="0"/>
              <a:t>‹#›</a:t>
            </a:fld>
            <a:endParaRPr lang="he-I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B0C4-D104-49EA-B7EC-4E19E8C2AAB6}" type="datetimeFigureOut">
              <a:rPr lang="he-IL" smtClean="0"/>
              <a:t>י'/אלול/תשע"ז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3612-21EE-4C7E-93B0-A0A38611CF5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B0C4-D104-49EA-B7EC-4E19E8C2AAB6}" type="datetimeFigureOut">
              <a:rPr lang="he-IL" smtClean="0"/>
              <a:t>י'/אלול/תשע"ז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3612-21EE-4C7E-93B0-A0A38611CF5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218B0C4-D104-49EA-B7EC-4E19E8C2AAB6}" type="datetimeFigureOut">
              <a:rPr lang="he-IL" smtClean="0"/>
              <a:t>י'/אלול/תשע"ז</a:t>
            </a:fld>
            <a:endParaRPr lang="he-IL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he-IL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4C43612-21EE-4C7E-93B0-A0A38611CF5A}" type="slidenum">
              <a:rPr lang="he-IL" smtClean="0"/>
              <a:t>‹#›</a:t>
            </a:fld>
            <a:endParaRPr lang="he-IL"/>
          </a:p>
        </p:txBody>
      </p:sp>
      <p:sp>
        <p:nvSpPr>
          <p:cNvPr id="21" name="מלבן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מלבן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מלבן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מלבן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B0C4-D104-49EA-B7EC-4E19E8C2AAB6}" type="datetimeFigureOut">
              <a:rPr lang="he-IL" smtClean="0"/>
              <a:t>י'/אלול/תשע"ז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3612-21EE-4C7E-93B0-A0A38611CF5A}" type="slidenum">
              <a:rPr lang="he-IL" smtClean="0"/>
              <a:t>‹#›</a:t>
            </a:fld>
            <a:endParaRPr lang="he-IL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218B0C4-D104-49EA-B7EC-4E19E8C2AAB6}" type="datetimeFigureOut">
              <a:rPr lang="he-IL" smtClean="0"/>
              <a:t>י'/אלול/תשע"ז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4C43612-21EE-4C7E-93B0-A0A38611CF5A}" type="slidenum">
              <a:rPr lang="he-IL" smtClean="0"/>
              <a:t>‹#›</a:t>
            </a:fld>
            <a:endParaRPr lang="he-IL"/>
          </a:p>
        </p:txBody>
      </p:sp>
      <p:sp>
        <p:nvSpPr>
          <p:cNvPr id="7" name="מלבן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B0C4-D104-49EA-B7EC-4E19E8C2AAB6}" type="datetimeFigureOut">
              <a:rPr lang="he-IL" smtClean="0"/>
              <a:t>י'/אלול/תשע"ז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3612-21EE-4C7E-93B0-A0A38611CF5A}" type="slidenum">
              <a:rPr lang="he-IL" smtClean="0"/>
              <a:t>‹#›</a:t>
            </a:fld>
            <a:endParaRPr lang="he-IL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B0C4-D104-49EA-B7EC-4E19E8C2AAB6}" type="datetimeFigureOut">
              <a:rPr lang="he-IL" smtClean="0"/>
              <a:t>י'/אלול/תשע"ז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3612-21EE-4C7E-93B0-A0A38611CF5A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B0C4-D104-49EA-B7EC-4E19E8C2AAB6}" type="datetimeFigureOut">
              <a:rPr lang="he-IL" smtClean="0"/>
              <a:t>י'/אלול/תשע"ז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3612-21EE-4C7E-93B0-A0A38611CF5A}" type="slidenum">
              <a:rPr lang="he-IL" smtClean="0"/>
              <a:t>‹#›</a:t>
            </a:fld>
            <a:endParaRPr lang="he-IL"/>
          </a:p>
        </p:txBody>
      </p:sp>
      <p:sp>
        <p:nvSpPr>
          <p:cNvPr id="6" name="משולש שווה שוקיים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B0C4-D104-49EA-B7EC-4E19E8C2AAB6}" type="datetimeFigureOut">
              <a:rPr lang="he-IL" smtClean="0"/>
              <a:t>י'/אלול/תשע"ז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3612-21EE-4C7E-93B0-A0A38611CF5A}" type="slidenum">
              <a:rPr lang="he-IL" smtClean="0"/>
              <a:t>‹#›</a:t>
            </a:fld>
            <a:endParaRPr lang="he-IL"/>
          </a:p>
        </p:txBody>
      </p:sp>
      <p:sp>
        <p:nvSpPr>
          <p:cNvPr id="5" name="מחבר ישר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משולש שווה שוקיים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B0C4-D104-49EA-B7EC-4E19E8C2AAB6}" type="datetimeFigureOut">
              <a:rPr lang="he-IL" smtClean="0"/>
              <a:t>י'/אלול/תשע"ז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3612-21EE-4C7E-93B0-A0A38611CF5A}" type="slidenum">
              <a:rPr lang="he-IL" smtClean="0"/>
              <a:t>‹#›</a:t>
            </a:fld>
            <a:endParaRPr lang="he-IL"/>
          </a:p>
        </p:txBody>
      </p:sp>
      <p:sp>
        <p:nvSpPr>
          <p:cNvPr id="8" name="מחבר ישר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מחבר ישר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משולש שווה שוקיים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תוכן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B0C4-D104-49EA-B7EC-4E19E8C2AAB6}" type="datetimeFigureOut">
              <a:rPr lang="he-IL" smtClean="0"/>
              <a:t>י'/אלול/תשע"ז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3612-21EE-4C7E-93B0-A0A38611CF5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B0C4-D104-49EA-B7EC-4E19E8C2AAB6}" type="datetimeFigureOut">
              <a:rPr lang="he-IL" smtClean="0"/>
              <a:t>י'/אלול/תשע"ז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3612-21EE-4C7E-93B0-A0A38611CF5A}" type="slidenum">
              <a:rPr lang="he-IL" smtClean="0"/>
              <a:t>‹#›</a:t>
            </a:fld>
            <a:endParaRPr lang="he-IL"/>
          </a:p>
        </p:txBody>
      </p:sp>
      <p:sp>
        <p:nvSpPr>
          <p:cNvPr id="8" name="מחבר ישר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משולש שווה שוקיים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B0C4-D104-49EA-B7EC-4E19E8C2AAB6}" type="datetimeFigureOut">
              <a:rPr lang="he-IL" smtClean="0"/>
              <a:t>י'/אלול/תשע"ז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3612-21EE-4C7E-93B0-A0A38611CF5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B0C4-D104-49EA-B7EC-4E19E8C2AAB6}" type="datetimeFigureOut">
              <a:rPr lang="he-IL" smtClean="0"/>
              <a:t>י'/אלול/תשע"ז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3612-21EE-4C7E-93B0-A0A38611CF5A}" type="slidenum">
              <a:rPr lang="he-IL" smtClean="0"/>
              <a:t>‹#›</a:t>
            </a:fld>
            <a:endParaRPr lang="he-IL"/>
          </a:p>
        </p:txBody>
      </p:sp>
      <p:sp>
        <p:nvSpPr>
          <p:cNvPr id="7" name="מחבר ישר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משולש שווה שוקיים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חבר ישר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B0C4-D104-49EA-B7EC-4E19E8C2AAB6}" type="datetimeFigureOut">
              <a:rPr lang="he-IL" smtClean="0"/>
              <a:t>י'/אלול/תשע"ז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3612-21EE-4C7E-93B0-A0A38611CF5A}" type="slidenum">
              <a:rPr lang="he-IL" smtClean="0"/>
              <a:t>‹#›</a:t>
            </a:fld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B0C4-D104-49EA-B7EC-4E19E8C2AAB6}" type="datetimeFigureOut">
              <a:rPr lang="he-IL" smtClean="0"/>
              <a:t>י'/אלול/תשע"ז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3612-21EE-4C7E-93B0-A0A38611CF5A}" type="slidenum">
              <a:rPr lang="he-IL" smtClean="0"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B0C4-D104-49EA-B7EC-4E19E8C2AAB6}" type="datetimeFigureOut">
              <a:rPr lang="he-IL" smtClean="0"/>
              <a:t>י'/אלול/תשע"ז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3612-21EE-4C7E-93B0-A0A38611CF5A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B0C4-D104-49EA-B7EC-4E19E8C2AAB6}" type="datetimeFigureOut">
              <a:rPr lang="he-IL" smtClean="0"/>
              <a:t>י'/אלול/תשע"ז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3612-21EE-4C7E-93B0-A0A38611CF5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B0C4-D104-49EA-B7EC-4E19E8C2AAB6}" type="datetimeFigureOut">
              <a:rPr lang="he-IL" smtClean="0"/>
              <a:t>י'/אלול/תשע"ז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3612-21EE-4C7E-93B0-A0A38611CF5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B0C4-D104-49EA-B7EC-4E19E8C2AAB6}" type="datetimeFigureOut">
              <a:rPr lang="he-IL" smtClean="0"/>
              <a:t>י'/אלול/תשע"ז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3612-21EE-4C7E-93B0-A0A38611CF5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B0C4-D104-49EA-B7EC-4E19E8C2AAB6}" type="datetimeFigureOut">
              <a:rPr lang="he-IL" smtClean="0"/>
              <a:t>י'/אלול/תשע"ז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3612-21EE-4C7E-93B0-A0A38611CF5A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218B0C4-D104-49EA-B7EC-4E19E8C2AAB6}" type="datetimeFigureOut">
              <a:rPr lang="he-IL" smtClean="0"/>
              <a:t>י'/אלול/תשע"ז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4C43612-21EE-4C7E-93B0-A0A38611CF5A}" type="slidenum">
              <a:rPr lang="he-IL" smtClean="0"/>
              <a:t>‹#›</a:t>
            </a:fld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1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218B0C4-D104-49EA-B7EC-4E19E8C2AAB6}" type="datetimeFigureOut">
              <a:rPr lang="he-IL" smtClean="0"/>
              <a:t>י'/אלול/תשע"ז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4C43612-21EE-4C7E-93B0-A0A38611CF5A}" type="slidenum">
              <a:rPr lang="he-IL" smtClean="0"/>
              <a:t>‹#›</a:t>
            </a:fld>
            <a:endParaRPr lang="he-IL"/>
          </a:p>
        </p:txBody>
      </p:sp>
      <p:sp>
        <p:nvSpPr>
          <p:cNvPr id="28" name="מחבר ישר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מחבר ישר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משולש שווה שוקיים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1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r" rtl="1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r" rtl="1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r" rtl="1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r" rtl="1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r" rtl="1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r" rtl="1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GbK_Xw5BiSw" TargetMode="External"/><Relationship Id="rId3" Type="http://schemas.openxmlformats.org/officeDocument/2006/relationships/slide" Target="slide4.xml"/><Relationship Id="rId7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1.xml"/><Relationship Id="rId5" Type="http://schemas.openxmlformats.org/officeDocument/2006/relationships/image" Target="../media/image6.png"/><Relationship Id="rId4" Type="http://schemas.openxmlformats.org/officeDocument/2006/relationships/slide" Target="slide5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hart" Target="../charts/chart2.xml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sz="6600" b="1" dirty="0" smtClean="0">
                <a:latin typeface="AlEF" panose="00000500000000000000" pitchFamily="2" charset="-79"/>
                <a:cs typeface="AlEF" panose="00000500000000000000" pitchFamily="2" charset="-79"/>
              </a:rPr>
              <a:t>מערכת שו"ב </a:t>
            </a:r>
            <a:r>
              <a:rPr lang="en-US" sz="6600" b="1" dirty="0" smtClean="0">
                <a:latin typeface="AlEF" panose="00000500000000000000" pitchFamily="2" charset="-79"/>
                <a:cs typeface="AlEF" panose="00000500000000000000" pitchFamily="2" charset="-79"/>
              </a:rPr>
              <a:t>FIFA</a:t>
            </a:r>
            <a:endParaRPr lang="he-IL" sz="6600" b="1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2004392"/>
          </a:xfrm>
        </p:spPr>
        <p:txBody>
          <a:bodyPr>
            <a:normAutofit/>
          </a:bodyPr>
          <a:lstStyle/>
          <a:p>
            <a:r>
              <a:rPr lang="he-IL" sz="4000" dirty="0" smtClean="0">
                <a:latin typeface="AlEF" panose="00000500000000000000" pitchFamily="2" charset="-79"/>
                <a:cs typeface="AlEF" panose="00000500000000000000" pitchFamily="2" charset="-79"/>
              </a:rPr>
              <a:t>אפיון </a:t>
            </a:r>
            <a:r>
              <a:rPr lang="he-IL" sz="4000" dirty="0" smtClean="0">
                <a:latin typeface="AlEF" panose="00000500000000000000" pitchFamily="2" charset="-79"/>
                <a:cs typeface="AlEF" panose="00000500000000000000" pitchFamily="2" charset="-79"/>
              </a:rPr>
              <a:t>תכולות</a:t>
            </a: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he-IL" sz="4000" dirty="0" smtClean="0">
                <a:latin typeface="AlEF" panose="00000500000000000000" pitchFamily="2" charset="-79"/>
                <a:cs typeface="AlEF" panose="00000500000000000000" pitchFamily="2" charset="-79"/>
              </a:rPr>
              <a:t>+ </a:t>
            </a:r>
            <a:r>
              <a:rPr lang="en-US" sz="4000" dirty="0" smtClean="0">
                <a:latin typeface="AlEF" panose="00000500000000000000" pitchFamily="2" charset="-79"/>
                <a:cs typeface="AlEF" panose="00000500000000000000" pitchFamily="2" charset="-79"/>
              </a:rPr>
              <a:t>UX</a:t>
            </a:r>
          </a:p>
          <a:p>
            <a:r>
              <a:rPr lang="he-IL" sz="1600" dirty="0" smtClean="0">
                <a:latin typeface="AlEF" panose="00000500000000000000" pitchFamily="2" charset="-79"/>
                <a:cs typeface="AlEF" panose="00000500000000000000" pitchFamily="2" charset="-79"/>
              </a:rPr>
              <a:t>צוות פיתוח:</a:t>
            </a:r>
            <a:r>
              <a:rPr lang="en-US" sz="1600" dirty="0" smtClean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he-IL" sz="1600" dirty="0" smtClean="0">
                <a:latin typeface="AlEF" panose="00000500000000000000" pitchFamily="2" charset="-79"/>
                <a:cs typeface="AlEF" panose="00000500000000000000" pitchFamily="2" charset="-79"/>
              </a:rPr>
              <a:t>דור טרוזמן, אביעזר וקנין, אמיר כתר</a:t>
            </a:r>
          </a:p>
          <a:p>
            <a:r>
              <a:rPr lang="he-IL" sz="1600" dirty="0">
                <a:latin typeface="AlEF" panose="00000500000000000000" pitchFamily="2" charset="-79"/>
                <a:cs typeface="AlEF" panose="00000500000000000000" pitchFamily="2" charset="-79"/>
              </a:rPr>
              <a:t>עיצוב ואפיון:</a:t>
            </a:r>
            <a:r>
              <a:rPr lang="en-US" sz="1600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he-IL" sz="1600" dirty="0">
                <a:latin typeface="AlEF" panose="00000500000000000000" pitchFamily="2" charset="-79"/>
                <a:cs typeface="AlEF" panose="00000500000000000000" pitchFamily="2" charset="-79"/>
              </a:rPr>
              <a:t>דור </a:t>
            </a:r>
            <a:r>
              <a:rPr lang="he-IL" sz="1600" dirty="0" smtClean="0">
                <a:latin typeface="AlEF" panose="00000500000000000000" pitchFamily="2" charset="-79"/>
                <a:cs typeface="AlEF" panose="00000500000000000000" pitchFamily="2" charset="-79"/>
              </a:rPr>
              <a:t>טרוזמן</a:t>
            </a:r>
            <a:endParaRPr lang="he-IL" sz="16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4098" name="Picture 2" descr="http://www.fifplay.com/images/public/fifa-18-logo-bl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49393"/>
            <a:ext cx="8398820" cy="209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65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אפיון </a:t>
            </a:r>
            <a:r>
              <a:rPr lang="he-IL" dirty="0" smtClean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מערכת בסיסי</a:t>
            </a:r>
            <a:endParaRPr lang="he-IL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he-IL" sz="2800" dirty="0" smtClean="0">
                <a:solidFill>
                  <a:schemeClr val="tx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מערכת "שו"ב </a:t>
            </a:r>
            <a:r>
              <a:rPr lang="en-US" sz="2800" dirty="0" smtClean="0">
                <a:solidFill>
                  <a:schemeClr val="tx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FIFA</a:t>
            </a:r>
            <a:r>
              <a:rPr lang="he-IL" sz="2800" dirty="0" smtClean="0">
                <a:solidFill>
                  <a:schemeClr val="tx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" נועדה לאפשר יכולות שליטה ובקרה על חשבון ה-</a:t>
            </a:r>
            <a:r>
              <a:rPr lang="en-US" sz="2800" dirty="0" smtClean="0">
                <a:solidFill>
                  <a:schemeClr val="tx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FIFA</a:t>
            </a:r>
            <a:r>
              <a:rPr lang="he-IL" sz="2800" dirty="0" smtClean="0">
                <a:solidFill>
                  <a:schemeClr val="tx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UT</a:t>
            </a:r>
            <a:r>
              <a:rPr lang="he-IL" sz="2800" dirty="0" smtClean="0">
                <a:solidFill>
                  <a:schemeClr val="tx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 של המשתמש.</a:t>
            </a:r>
          </a:p>
          <a:p>
            <a:pPr algn="ctr"/>
            <a:r>
              <a:rPr lang="he-IL" sz="2800" dirty="0" smtClean="0">
                <a:solidFill>
                  <a:schemeClr val="tx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המערכת תיבנה בצורה קלה לשימוש ואינטואיטיבית.</a:t>
            </a:r>
          </a:p>
          <a:p>
            <a:pPr algn="ctr"/>
            <a:r>
              <a:rPr lang="he-IL" sz="2800" dirty="0" smtClean="0">
                <a:solidFill>
                  <a:schemeClr val="tx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המערכת תתממשק עם </a:t>
            </a:r>
            <a:r>
              <a:rPr lang="en-US" sz="2800" dirty="0" smtClean="0">
                <a:solidFill>
                  <a:schemeClr val="tx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APIs</a:t>
            </a:r>
            <a:r>
              <a:rPr lang="he-IL" sz="2800" dirty="0" smtClean="0">
                <a:solidFill>
                  <a:schemeClr val="tx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 חיצוניים ותיבנה בסביבת </a:t>
            </a:r>
            <a:r>
              <a:rPr lang="en-US" sz="2800" dirty="0" err="1" smtClean="0">
                <a:solidFill>
                  <a:schemeClr val="tx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AngularJS</a:t>
            </a:r>
            <a:r>
              <a:rPr lang="he-IL" sz="2800" dirty="0" smtClean="0">
                <a:solidFill>
                  <a:schemeClr val="tx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 ושרת </a:t>
            </a:r>
            <a:r>
              <a:rPr lang="en-US" sz="2800" dirty="0" smtClean="0">
                <a:solidFill>
                  <a:schemeClr val="tx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Play</a:t>
            </a:r>
            <a:r>
              <a:rPr lang="he-IL" sz="2800" dirty="0" smtClean="0">
                <a:solidFill>
                  <a:schemeClr val="tx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</a:p>
          <a:p>
            <a:pPr algn="ctr"/>
            <a:r>
              <a:rPr lang="he-IL" sz="2800" dirty="0" smtClean="0">
                <a:solidFill>
                  <a:schemeClr val="tx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תכולות המערכת יוצגו בעמוד "</a:t>
            </a:r>
            <a:r>
              <a:rPr lang="en-US" sz="2800" dirty="0" smtClean="0">
                <a:solidFill>
                  <a:schemeClr val="tx1"/>
                </a:solidFill>
                <a:latin typeface="Alef" panose="00000500000000000000" pitchFamily="2" charset="-79"/>
                <a:cs typeface="Alef" panose="00000500000000000000" pitchFamily="2" charset="-79"/>
                <a:hlinkClick r:id="rId3" action="ppaction://hlinksldjump"/>
              </a:rPr>
              <a:t>UI</a:t>
            </a:r>
            <a:r>
              <a:rPr lang="he-IL" sz="2800" dirty="0" smtClean="0">
                <a:solidFill>
                  <a:schemeClr val="tx1"/>
                </a:solidFill>
                <a:latin typeface="Alef" panose="00000500000000000000" pitchFamily="2" charset="-79"/>
                <a:cs typeface="Alef" panose="00000500000000000000" pitchFamily="2" charset="-79"/>
                <a:hlinkClick r:id="rId3" action="ppaction://hlinksldjump"/>
              </a:rPr>
              <a:t> וחוויית משתמש</a:t>
            </a:r>
            <a:r>
              <a:rPr lang="he-IL" sz="2800" dirty="0" smtClean="0">
                <a:solidFill>
                  <a:schemeClr val="tx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".</a:t>
            </a:r>
          </a:p>
          <a:p>
            <a:pPr algn="ctr"/>
            <a:r>
              <a:rPr lang="he-IL" sz="2800" dirty="0" smtClean="0">
                <a:solidFill>
                  <a:schemeClr val="tx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דרישות לכניסה לצוות:</a:t>
            </a:r>
          </a:p>
          <a:p>
            <a:pPr marL="0" indent="0" algn="ctr">
              <a:buNone/>
            </a:pPr>
            <a:r>
              <a:rPr lang="he-IL" sz="1600" dirty="0" smtClean="0">
                <a:solidFill>
                  <a:schemeClr val="tx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ידע טוב ב-</a:t>
            </a:r>
            <a:r>
              <a:rPr lang="en-US" sz="1600" dirty="0" smtClean="0">
                <a:solidFill>
                  <a:schemeClr val="tx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FIFA</a:t>
            </a:r>
            <a:r>
              <a:rPr lang="he-IL" sz="1600" dirty="0" smtClean="0">
                <a:solidFill>
                  <a:schemeClr val="tx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 בכלל וב-</a:t>
            </a:r>
            <a:r>
              <a:rPr lang="en-US" sz="1600" dirty="0" smtClean="0">
                <a:solidFill>
                  <a:schemeClr val="tx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UT</a:t>
            </a:r>
            <a:r>
              <a:rPr lang="he-IL" sz="1600" dirty="0" smtClean="0">
                <a:solidFill>
                  <a:schemeClr val="tx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 בפרט</a:t>
            </a:r>
            <a:endParaRPr lang="he-IL" sz="1600" dirty="0">
              <a:solidFill>
                <a:schemeClr val="tx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indent="0" algn="ctr">
              <a:buNone/>
            </a:pPr>
            <a:r>
              <a:rPr lang="he-IL" sz="1600" dirty="0" smtClean="0">
                <a:solidFill>
                  <a:schemeClr val="tx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ידע מספיק בטכנולוגיות הרלוונטיות</a:t>
            </a:r>
          </a:p>
          <a:p>
            <a:pPr marL="0" indent="0" algn="ctr">
              <a:buNone/>
            </a:pPr>
            <a:r>
              <a:rPr lang="he-IL" sz="1600" dirty="0" smtClean="0">
                <a:solidFill>
                  <a:schemeClr val="tx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להיות אח ולא איזה ילד מציק</a:t>
            </a:r>
          </a:p>
          <a:p>
            <a:pPr marL="0" indent="0" algn="ctr">
              <a:buNone/>
            </a:pPr>
            <a:r>
              <a:rPr lang="he-IL" sz="1600" dirty="0" smtClean="0">
                <a:solidFill>
                  <a:schemeClr val="tx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מעבר ראיון ראשוני אצל חברי הצוות</a:t>
            </a:r>
          </a:p>
        </p:txBody>
      </p:sp>
    </p:spTree>
    <p:extLst>
      <p:ext uri="{BB962C8B-B14F-4D97-AF65-F5344CB8AC3E}">
        <p14:creationId xmlns:p14="http://schemas.microsoft.com/office/powerpoint/2010/main" val="11749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מעוגל 3"/>
          <p:cNvSpPr/>
          <p:nvPr/>
        </p:nvSpPr>
        <p:spPr>
          <a:xfrm>
            <a:off x="470168" y="188640"/>
            <a:ext cx="8280920" cy="64807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6821549" y="271681"/>
            <a:ext cx="138531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he-IL" sz="12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AlEF" panose="00000500000000000000" pitchFamily="2" charset="-79"/>
                <a:cs typeface="AlEF" panose="00000500000000000000" pitchFamily="2" charset="-79"/>
              </a:rPr>
              <a:t>שלום, דור טרוזמן!</a:t>
            </a:r>
            <a:endParaRPr lang="he-IL" sz="12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6647692" y="476672"/>
            <a:ext cx="18127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he-IL" sz="28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AlEF" panose="00000500000000000000" pitchFamily="2" charset="-79"/>
                <a:cs typeface="AlEF" panose="00000500000000000000" pitchFamily="2" charset="-79"/>
              </a:rPr>
              <a:t>שו"ב</a:t>
            </a:r>
            <a:r>
              <a:rPr lang="he-IL" sz="28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EA Font"/>
              </a:rPr>
              <a:t> </a:t>
            </a:r>
            <a:r>
              <a:rPr lang="en-US" sz="28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EA Font"/>
              </a:rPr>
              <a:t>FIFA</a:t>
            </a:r>
            <a:endParaRPr lang="he-IL" sz="28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EA Font"/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5021217" y="1383549"/>
            <a:ext cx="275427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anose="00000500000000000000" pitchFamily="2" charset="-79"/>
                <a:cs typeface="AlEF" panose="00000500000000000000" pitchFamily="2" charset="-79"/>
              </a:rPr>
              <a:t>השחקן המוביל ב-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anose="00000500000000000000" pitchFamily="2" charset="-79"/>
                <a:cs typeface="AlEF" panose="00000500000000000000" pitchFamily="2" charset="-79"/>
              </a:rPr>
              <a:t>TOTW</a:t>
            </a:r>
            <a:endParaRPr lang="he-IL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cxnSp>
        <p:nvCxnSpPr>
          <p:cNvPr id="13" name="מחבר ישר 12"/>
          <p:cNvCxnSpPr/>
          <p:nvPr/>
        </p:nvCxnSpPr>
        <p:spPr>
          <a:xfrm>
            <a:off x="6423208" y="211499"/>
            <a:ext cx="0" cy="8211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/>
          <p:cNvCxnSpPr/>
          <p:nvPr/>
        </p:nvCxnSpPr>
        <p:spPr>
          <a:xfrm>
            <a:off x="4427984" y="188640"/>
            <a:ext cx="0" cy="8211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/>
          <p:cNvCxnSpPr/>
          <p:nvPr/>
        </p:nvCxnSpPr>
        <p:spPr>
          <a:xfrm>
            <a:off x="2771800" y="188640"/>
            <a:ext cx="0" cy="8211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לבן 13"/>
          <p:cNvSpPr/>
          <p:nvPr/>
        </p:nvSpPr>
        <p:spPr>
          <a:xfrm>
            <a:off x="5436096" y="211498"/>
            <a:ext cx="987112" cy="7883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TextBox 21"/>
          <p:cNvSpPr txBox="1"/>
          <p:nvPr/>
        </p:nvSpPr>
        <p:spPr>
          <a:xfrm>
            <a:off x="899592" y="559610"/>
            <a:ext cx="536373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EF" panose="00000500000000000000" pitchFamily="2" charset="-79"/>
                <a:cs typeface="AlEF" panose="00000500000000000000" pitchFamily="2" charset="-79"/>
              </a:rPr>
              <a:t>ראשי	</a:t>
            </a:r>
            <a:r>
              <a:rPr lang="he-IL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EF" panose="00000500000000000000" pitchFamily="2" charset="-79"/>
                <a:cs typeface="AlEF" panose="00000500000000000000" pitchFamily="2" charset="-79"/>
                <a:hlinkClick r:id="rId3" action="ppaction://hlinksldjump"/>
              </a:rPr>
              <a:t>פרופיל</a:t>
            </a: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EF" panose="00000500000000000000" pitchFamily="2" charset="-79"/>
                <a:cs typeface="AlEF" panose="00000500000000000000" pitchFamily="2" charset="-79"/>
              </a:rPr>
              <a:t>	</a:t>
            </a:r>
            <a:r>
              <a:rPr lang="he-IL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EF" panose="00000500000000000000" pitchFamily="2" charset="-79"/>
                <a:cs typeface="AlEF" panose="00000500000000000000" pitchFamily="2" charset="-79"/>
                <a:hlinkClick r:id="rId4" action="ppaction://hlinksldjump"/>
              </a:rPr>
              <a:t>שוק </a:t>
            </a:r>
            <a:r>
              <a:rPr lang="he-IL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EF" panose="00000500000000000000" pitchFamily="2" charset="-79"/>
                <a:cs typeface="AlEF" panose="00000500000000000000" pitchFamily="2" charset="-79"/>
                <a:hlinkClick r:id="rId4" action="ppaction://hlinksldjump"/>
              </a:rPr>
              <a:t>ההעברות</a:t>
            </a: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EF" panose="00000500000000000000" pitchFamily="2" charset="-79"/>
                <a:cs typeface="AlEF" panose="00000500000000000000" pitchFamily="2" charset="-79"/>
              </a:rPr>
              <a:t>	</a:t>
            </a:r>
            <a:r>
              <a:rPr lang="he-IL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EF" panose="00000500000000000000" pitchFamily="2" charset="-79"/>
                <a:cs typeface="AlEF" panose="00000500000000000000" pitchFamily="2" charset="-79"/>
                <a:hlinkClick r:id="" action="ppaction://hlinkshowjump?jump=firstslide"/>
              </a:rPr>
              <a:t>התנתק</a:t>
            </a:r>
            <a:endParaRPr lang="he-IL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23" name="מלבן 22"/>
          <p:cNvSpPr/>
          <p:nvPr/>
        </p:nvSpPr>
        <p:spPr>
          <a:xfrm>
            <a:off x="470168" y="1009765"/>
            <a:ext cx="8280920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9" name="Picture 5" descr="D:\harry potter\avi-card (2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986" y="1783659"/>
            <a:ext cx="1398496" cy="21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תרשים 14"/>
          <p:cNvGraphicFramePr/>
          <p:nvPr>
            <p:extLst>
              <p:ext uri="{D42A27DB-BD31-4B8C-83A1-F6EECF244321}">
                <p14:modId xmlns:p14="http://schemas.microsoft.com/office/powerpoint/2010/main" val="3322662224"/>
              </p:ext>
            </p:extLst>
          </p:nvPr>
        </p:nvGraphicFramePr>
        <p:xfrm>
          <a:off x="5176674" y="4509120"/>
          <a:ext cx="2598822" cy="1553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031" name="Picture 7" descr="http://www.fifplay.com/images/public/fifa-18-logo-black.png"/>
          <p:cNvPicPr>
            <a:picLocks noChangeAspect="1" noChangeArrowheads="1"/>
          </p:cNvPicPr>
          <p:nvPr/>
        </p:nvPicPr>
        <p:blipFill rotWithShape="1"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3" r="21949"/>
          <a:stretch/>
        </p:blipFill>
        <p:spPr bwMode="auto">
          <a:xfrm>
            <a:off x="5846530" y="4077072"/>
            <a:ext cx="1061408" cy="50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טבלה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69591"/>
              </p:ext>
            </p:extLst>
          </p:nvPr>
        </p:nvGraphicFramePr>
        <p:xfrm>
          <a:off x="827583" y="4584318"/>
          <a:ext cx="3783045" cy="1562778"/>
        </p:xfrm>
        <a:graphic>
          <a:graphicData uri="http://schemas.openxmlformats.org/drawingml/2006/table">
            <a:tbl>
              <a:tblPr rtl="1" firstRow="1" bandRow="1">
                <a:tableStyleId>{8A107856-5554-42FB-B03E-39F5DBC370BA}</a:tableStyleId>
              </a:tblPr>
              <a:tblGrid>
                <a:gridCol w="1261015"/>
                <a:gridCol w="1261015"/>
                <a:gridCol w="1261015"/>
              </a:tblGrid>
              <a:tr h="324189"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 smtClean="0"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שחקן</a:t>
                      </a:r>
                      <a:endParaRPr lang="he-IL" sz="1200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 smtClean="0"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קבוצה</a:t>
                      </a:r>
                      <a:endParaRPr lang="he-IL" sz="1200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200" dirty="0" smtClean="0"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מחיר</a:t>
                      </a:r>
                      <a:endParaRPr lang="he-IL" sz="1200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/>
                </a:tc>
              </a:tr>
              <a:tr h="324189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err="1" smtClean="0"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Kylian</a:t>
                      </a:r>
                      <a:r>
                        <a:rPr lang="en-US" sz="1200" baseline="0" dirty="0" smtClean="0"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 </a:t>
                      </a:r>
                      <a:r>
                        <a:rPr lang="en-US" sz="1200" baseline="0" dirty="0" err="1" smtClean="0"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Mbappe</a:t>
                      </a:r>
                      <a:endParaRPr lang="he-IL" sz="1200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Monaco</a:t>
                      </a:r>
                      <a:r>
                        <a:rPr lang="en-US" sz="1200" baseline="0" dirty="0" smtClean="0"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 -&gt; PSG</a:t>
                      </a:r>
                      <a:endParaRPr lang="he-IL" sz="1200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180</a:t>
                      </a:r>
                      <a:r>
                        <a:rPr lang="en-US" sz="1200" baseline="0" dirty="0" smtClean="0"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M$</a:t>
                      </a:r>
                      <a:endParaRPr lang="he-IL" sz="1200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/>
                </a:tc>
              </a:tr>
              <a:tr h="324189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err="1" smtClean="0"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Avigezer</a:t>
                      </a:r>
                      <a:r>
                        <a:rPr lang="en-US" sz="1200" baseline="0" dirty="0" smtClean="0"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 </a:t>
                      </a:r>
                      <a:r>
                        <a:rPr lang="en-US" sz="1200" baseline="0" dirty="0" err="1" smtClean="0"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Vaknin</a:t>
                      </a:r>
                      <a:endParaRPr lang="en-US" sz="1200" baseline="0" dirty="0" smtClean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Man</a:t>
                      </a:r>
                      <a:r>
                        <a:rPr lang="en-US" sz="1200" baseline="0" dirty="0" smtClean="0"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 </a:t>
                      </a:r>
                      <a:r>
                        <a:rPr lang="en-US" sz="1200" baseline="0" dirty="0" err="1" smtClean="0"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Utd</a:t>
                      </a:r>
                      <a:r>
                        <a:rPr lang="en-US" sz="1200" baseline="0" dirty="0" smtClean="0"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 -&gt; Madrid</a:t>
                      </a:r>
                      <a:endParaRPr lang="he-IL" sz="1200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200M$</a:t>
                      </a:r>
                      <a:endParaRPr lang="he-IL" sz="1200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/>
                </a:tc>
              </a:tr>
              <a:tr h="324189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err="1" smtClean="0"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Maor</a:t>
                      </a:r>
                      <a:r>
                        <a:rPr lang="en-US" sz="1200" baseline="0" dirty="0" smtClean="0"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 </a:t>
                      </a:r>
                      <a:r>
                        <a:rPr lang="en-US" sz="1200" baseline="0" dirty="0" err="1" smtClean="0"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Buzaglo</a:t>
                      </a:r>
                      <a:endParaRPr lang="he-IL" sz="1200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err="1" smtClean="0"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Hapoel</a:t>
                      </a:r>
                      <a:r>
                        <a:rPr lang="en-US" sz="1200" baseline="0" dirty="0" smtClean="0"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 B.S -&gt; Maccabi Haifa</a:t>
                      </a:r>
                      <a:endParaRPr lang="he-IL" sz="1200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30$</a:t>
                      </a:r>
                      <a:endParaRPr lang="he-IL" sz="1200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מלבן 20"/>
          <p:cNvSpPr/>
          <p:nvPr/>
        </p:nvSpPr>
        <p:spPr>
          <a:xfrm>
            <a:off x="1938080" y="4091183"/>
            <a:ext cx="166744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anose="00000500000000000000" pitchFamily="2" charset="-79"/>
                <a:cs typeface="AlEF" panose="00000500000000000000" pitchFamily="2" charset="-79"/>
              </a:rPr>
              <a:t>העברות בעולם</a:t>
            </a:r>
            <a:endParaRPr lang="he-IL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cxnSp>
        <p:nvCxnSpPr>
          <p:cNvPr id="24" name="מחבר ישר 23"/>
          <p:cNvCxnSpPr/>
          <p:nvPr/>
        </p:nvCxnSpPr>
        <p:spPr>
          <a:xfrm>
            <a:off x="5436096" y="188640"/>
            <a:ext cx="0" cy="8211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3" t="18914" r="43044" b="34328"/>
          <a:stretch/>
        </p:blipFill>
        <p:spPr bwMode="auto">
          <a:xfrm>
            <a:off x="760413" y="1549324"/>
            <a:ext cx="3821884" cy="21670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02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מלבן מעוגל 19"/>
          <p:cNvSpPr/>
          <p:nvPr/>
        </p:nvSpPr>
        <p:spPr>
          <a:xfrm>
            <a:off x="470168" y="188640"/>
            <a:ext cx="8280920" cy="64807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מלבן 20"/>
          <p:cNvSpPr/>
          <p:nvPr/>
        </p:nvSpPr>
        <p:spPr>
          <a:xfrm>
            <a:off x="6821549" y="271681"/>
            <a:ext cx="138531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he-IL" sz="12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AlEF" panose="00000500000000000000" pitchFamily="2" charset="-79"/>
                <a:cs typeface="AlEF" panose="00000500000000000000" pitchFamily="2" charset="-79"/>
              </a:rPr>
              <a:t>שלום, דור טרוזמן!</a:t>
            </a:r>
            <a:endParaRPr lang="he-IL" sz="12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22" name="מלבן 21"/>
          <p:cNvSpPr/>
          <p:nvPr/>
        </p:nvSpPr>
        <p:spPr>
          <a:xfrm>
            <a:off x="6647692" y="476672"/>
            <a:ext cx="18127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he-IL" sz="28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AlEF" panose="00000500000000000000" pitchFamily="2" charset="-79"/>
                <a:cs typeface="AlEF" panose="00000500000000000000" pitchFamily="2" charset="-79"/>
              </a:rPr>
              <a:t>שו"ב</a:t>
            </a:r>
            <a:r>
              <a:rPr lang="he-IL" sz="28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EA Font"/>
              </a:rPr>
              <a:t> </a:t>
            </a:r>
            <a:r>
              <a:rPr lang="en-US" sz="28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EA Font"/>
              </a:rPr>
              <a:t>FIFA</a:t>
            </a:r>
            <a:endParaRPr lang="he-IL" sz="28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EA Font"/>
            </a:endParaRPr>
          </a:p>
        </p:txBody>
      </p:sp>
      <p:graphicFrame>
        <p:nvGraphicFramePr>
          <p:cNvPr id="23" name="תרשים 22"/>
          <p:cNvGraphicFramePr/>
          <p:nvPr>
            <p:extLst>
              <p:ext uri="{D42A27DB-BD31-4B8C-83A1-F6EECF244321}">
                <p14:modId xmlns:p14="http://schemas.microsoft.com/office/powerpoint/2010/main" val="962190717"/>
              </p:ext>
            </p:extLst>
          </p:nvPr>
        </p:nvGraphicFramePr>
        <p:xfrm>
          <a:off x="779048" y="3645024"/>
          <a:ext cx="3816424" cy="2707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5" name="מחבר ישר 24"/>
          <p:cNvCxnSpPr/>
          <p:nvPr/>
        </p:nvCxnSpPr>
        <p:spPr>
          <a:xfrm>
            <a:off x="6423208" y="211499"/>
            <a:ext cx="0" cy="8211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/>
          <p:cNvCxnSpPr/>
          <p:nvPr/>
        </p:nvCxnSpPr>
        <p:spPr>
          <a:xfrm>
            <a:off x="5436096" y="188640"/>
            <a:ext cx="0" cy="8211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/>
          <p:cNvCxnSpPr/>
          <p:nvPr/>
        </p:nvCxnSpPr>
        <p:spPr>
          <a:xfrm>
            <a:off x="4427984" y="188640"/>
            <a:ext cx="0" cy="8211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/>
          <p:cNvCxnSpPr/>
          <p:nvPr/>
        </p:nvCxnSpPr>
        <p:spPr>
          <a:xfrm>
            <a:off x="2771800" y="188640"/>
            <a:ext cx="0" cy="8211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מלבן 28"/>
          <p:cNvSpPr/>
          <p:nvPr/>
        </p:nvSpPr>
        <p:spPr>
          <a:xfrm>
            <a:off x="4448984" y="211498"/>
            <a:ext cx="987112" cy="821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TextBox 29"/>
          <p:cNvSpPr txBox="1"/>
          <p:nvPr/>
        </p:nvSpPr>
        <p:spPr>
          <a:xfrm>
            <a:off x="899592" y="559610"/>
            <a:ext cx="536373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EF" panose="00000500000000000000" pitchFamily="2" charset="-79"/>
                <a:cs typeface="AlEF" panose="00000500000000000000" pitchFamily="2" charset="-79"/>
                <a:hlinkClick r:id="rId4" action="ppaction://hlinksldjump"/>
              </a:rPr>
              <a:t>ראשי</a:t>
            </a: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EF" panose="00000500000000000000" pitchFamily="2" charset="-79"/>
                <a:cs typeface="AlEF" panose="00000500000000000000" pitchFamily="2" charset="-79"/>
              </a:rPr>
              <a:t>     </a:t>
            </a:r>
            <a:r>
              <a:rPr lang="he-IL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EF" panose="00000500000000000000" pitchFamily="2" charset="-79"/>
                <a:cs typeface="AlEF" panose="00000500000000000000" pitchFamily="2" charset="-79"/>
              </a:rPr>
              <a:t>פרופיל</a:t>
            </a: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EF" panose="00000500000000000000" pitchFamily="2" charset="-79"/>
                <a:cs typeface="AlEF" panose="00000500000000000000" pitchFamily="2" charset="-79"/>
              </a:rPr>
              <a:t>   </a:t>
            </a:r>
            <a:r>
              <a:rPr lang="he-IL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EF" panose="00000500000000000000" pitchFamily="2" charset="-79"/>
                <a:cs typeface="AlEF" panose="00000500000000000000" pitchFamily="2" charset="-79"/>
                <a:hlinkClick r:id="rId5" action="ppaction://hlinksldjump"/>
              </a:rPr>
              <a:t>שוק </a:t>
            </a:r>
            <a:r>
              <a:rPr lang="he-IL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EF" panose="00000500000000000000" pitchFamily="2" charset="-79"/>
                <a:cs typeface="AlEF" panose="00000500000000000000" pitchFamily="2" charset="-79"/>
                <a:hlinkClick r:id="rId5" action="ppaction://hlinksldjump"/>
              </a:rPr>
              <a:t>ההעברות</a:t>
            </a: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EF" panose="00000500000000000000" pitchFamily="2" charset="-79"/>
                <a:cs typeface="AlEF" panose="00000500000000000000" pitchFamily="2" charset="-79"/>
              </a:rPr>
              <a:t>	</a:t>
            </a:r>
            <a:r>
              <a:rPr lang="he-IL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EF" panose="00000500000000000000" pitchFamily="2" charset="-79"/>
                <a:cs typeface="AlEF" panose="00000500000000000000" pitchFamily="2" charset="-79"/>
                <a:hlinkClick r:id="" action="ppaction://hlinkshowjump?jump=firstslide"/>
              </a:rPr>
              <a:t>התנתק</a:t>
            </a:r>
            <a:endParaRPr lang="he-IL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31" name="מלבן 30"/>
          <p:cNvSpPr/>
          <p:nvPr/>
        </p:nvSpPr>
        <p:spPr>
          <a:xfrm>
            <a:off x="470168" y="1009765"/>
            <a:ext cx="8280920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35" name="טבלה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911674"/>
              </p:ext>
            </p:extLst>
          </p:nvPr>
        </p:nvGraphicFramePr>
        <p:xfrm>
          <a:off x="4644008" y="4004146"/>
          <a:ext cx="3783044" cy="1945134"/>
        </p:xfrm>
        <a:graphic>
          <a:graphicData uri="http://schemas.openxmlformats.org/drawingml/2006/table">
            <a:tbl>
              <a:tblPr rtl="1" firstRow="1" bandRow="1">
                <a:tableStyleId>{8A107856-5554-42FB-B03E-39F5DBC370BA}</a:tableStyleId>
              </a:tblPr>
              <a:tblGrid>
                <a:gridCol w="1891522"/>
                <a:gridCol w="1891522"/>
              </a:tblGrid>
              <a:tr h="324189">
                <a:tc>
                  <a:txBody>
                    <a:bodyPr/>
                    <a:lstStyle/>
                    <a:p>
                      <a:pPr algn="ctr" rtl="1"/>
                      <a:r>
                        <a:rPr lang="he-IL" sz="1000" dirty="0" smtClean="0"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משחק</a:t>
                      </a:r>
                      <a:endParaRPr lang="he-IL" sz="1000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00" dirty="0" smtClean="0"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תוצאה</a:t>
                      </a:r>
                      <a:endParaRPr lang="he-IL" sz="1000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/>
                </a:tc>
              </a:tr>
              <a:tr h="324189">
                <a:tc>
                  <a:txBody>
                    <a:bodyPr/>
                    <a:lstStyle/>
                    <a:p>
                      <a:pPr algn="ctr" rtl="1"/>
                      <a:r>
                        <a:rPr lang="en-US" sz="1000" baseline="0" dirty="0" smtClean="0"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FC PAUK vs CURRLOCATION</a:t>
                      </a:r>
                      <a:endParaRPr lang="he-IL" sz="1000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3-0</a:t>
                      </a:r>
                      <a:endParaRPr lang="he-IL" sz="1000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/>
                </a:tc>
              </a:tr>
              <a:tr h="324189"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FC</a:t>
                      </a:r>
                      <a:r>
                        <a:rPr lang="en-US" sz="1000" baseline="0" dirty="0" smtClean="0"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 PAUK vs LITTLE MOUSE</a:t>
                      </a:r>
                      <a:endParaRPr lang="he-IL" sz="1000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RAGE QUIT</a:t>
                      </a:r>
                      <a:endParaRPr lang="he-IL" sz="1000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/>
                </a:tc>
              </a:tr>
              <a:tr h="324189"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FC PAUK vs KID</a:t>
                      </a:r>
                      <a:r>
                        <a:rPr lang="en-US" sz="1000" baseline="0" dirty="0" smtClean="0"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YOHAI</a:t>
                      </a:r>
                      <a:endParaRPr lang="he-IL" sz="1000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2-1</a:t>
                      </a:r>
                      <a:endParaRPr lang="he-IL" sz="1000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/>
                </a:tc>
              </a:tr>
              <a:tr h="324189"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FC</a:t>
                      </a:r>
                      <a:r>
                        <a:rPr lang="en-US" sz="1000" baseline="0" dirty="0" smtClean="0"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 PAUK vs M.S 306</a:t>
                      </a:r>
                      <a:endParaRPr lang="he-IL" sz="1000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0-5</a:t>
                      </a:r>
                      <a:endParaRPr lang="he-IL" sz="1000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/>
                </a:tc>
              </a:tr>
              <a:tr h="324189"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FC</a:t>
                      </a:r>
                      <a:r>
                        <a:rPr lang="en-US" sz="1000" baseline="0" dirty="0" smtClean="0"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 PAUK vs FC SEGEL</a:t>
                      </a:r>
                      <a:endParaRPr lang="he-IL" sz="1000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 smtClean="0"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0-9515</a:t>
                      </a:r>
                      <a:endParaRPr lang="he-IL" sz="1000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מלבן 17"/>
          <p:cNvSpPr/>
          <p:nvPr/>
        </p:nvSpPr>
        <p:spPr>
          <a:xfrm>
            <a:off x="3837581" y="1315788"/>
            <a:ext cx="15985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anose="00000500000000000000" pitchFamily="2" charset="-79"/>
                <a:cs typeface="AlEF" panose="00000500000000000000" pitchFamily="2" charset="-79"/>
              </a:rPr>
              <a:t>WATCHLIST</a:t>
            </a:r>
            <a:endParaRPr lang="he-IL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2050" name="Picture 2" descr="D:\harry potter\emenike-custo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98" y="1738544"/>
            <a:ext cx="936183" cy="143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harry potter\martial-custom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699" y="1738544"/>
            <a:ext cx="936183" cy="143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harry potter\ibrahimović-custom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551" y="1776260"/>
            <a:ext cx="936183" cy="143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96136" y="3244334"/>
            <a:ext cx="649501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900K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27984" y="3239398"/>
            <a:ext cx="57749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500K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59832" y="3239398"/>
            <a:ext cx="50548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15K</a:t>
            </a:r>
            <a:endParaRPr lang="he-I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5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מלבן מעוגל 19"/>
          <p:cNvSpPr/>
          <p:nvPr/>
        </p:nvSpPr>
        <p:spPr>
          <a:xfrm>
            <a:off x="470168" y="188640"/>
            <a:ext cx="8280920" cy="64807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מלבן 20"/>
          <p:cNvSpPr/>
          <p:nvPr/>
        </p:nvSpPr>
        <p:spPr>
          <a:xfrm>
            <a:off x="6821549" y="271681"/>
            <a:ext cx="138531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he-IL" sz="12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AlEF" panose="00000500000000000000" pitchFamily="2" charset="-79"/>
                <a:cs typeface="AlEF" panose="00000500000000000000" pitchFamily="2" charset="-79"/>
              </a:rPr>
              <a:t>שלום, דור טרוזמן!</a:t>
            </a:r>
            <a:endParaRPr lang="he-IL" sz="12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22" name="מלבן 21"/>
          <p:cNvSpPr/>
          <p:nvPr/>
        </p:nvSpPr>
        <p:spPr>
          <a:xfrm>
            <a:off x="6647692" y="476672"/>
            <a:ext cx="18127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he-IL" sz="28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AlEF" panose="00000500000000000000" pitchFamily="2" charset="-79"/>
                <a:cs typeface="AlEF" panose="00000500000000000000" pitchFamily="2" charset="-79"/>
              </a:rPr>
              <a:t>שו"ב</a:t>
            </a:r>
            <a:r>
              <a:rPr lang="he-IL" sz="28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EA Font"/>
              </a:rPr>
              <a:t> </a:t>
            </a:r>
            <a:r>
              <a:rPr lang="en-US" sz="28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  <a:latin typeface="EA Font"/>
              </a:rPr>
              <a:t>FIFA</a:t>
            </a:r>
            <a:endParaRPr lang="he-IL" sz="28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EA Font"/>
            </a:endParaRPr>
          </a:p>
        </p:txBody>
      </p:sp>
      <p:cxnSp>
        <p:nvCxnSpPr>
          <p:cNvPr id="25" name="מחבר ישר 24"/>
          <p:cNvCxnSpPr/>
          <p:nvPr/>
        </p:nvCxnSpPr>
        <p:spPr>
          <a:xfrm>
            <a:off x="6423208" y="211499"/>
            <a:ext cx="0" cy="8211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/>
          <p:cNvCxnSpPr/>
          <p:nvPr/>
        </p:nvCxnSpPr>
        <p:spPr>
          <a:xfrm>
            <a:off x="5436096" y="188640"/>
            <a:ext cx="0" cy="8211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/>
          <p:cNvCxnSpPr/>
          <p:nvPr/>
        </p:nvCxnSpPr>
        <p:spPr>
          <a:xfrm>
            <a:off x="4427984" y="188640"/>
            <a:ext cx="0" cy="8211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מלבן 28"/>
          <p:cNvSpPr/>
          <p:nvPr/>
        </p:nvSpPr>
        <p:spPr>
          <a:xfrm>
            <a:off x="2771800" y="211499"/>
            <a:ext cx="1656184" cy="7816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TextBox 29"/>
          <p:cNvSpPr txBox="1"/>
          <p:nvPr/>
        </p:nvSpPr>
        <p:spPr>
          <a:xfrm>
            <a:off x="899592" y="559610"/>
            <a:ext cx="536373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EF" panose="00000500000000000000" pitchFamily="2" charset="-79"/>
                <a:cs typeface="AlEF" panose="00000500000000000000" pitchFamily="2" charset="-79"/>
                <a:hlinkClick r:id="rId3" action="ppaction://hlinksldjump"/>
              </a:rPr>
              <a:t>ראשי</a:t>
            </a:r>
            <a:r>
              <a:rPr lang="he-IL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EF" panose="00000500000000000000" pitchFamily="2" charset="-79"/>
                <a:cs typeface="AlEF" panose="00000500000000000000" pitchFamily="2" charset="-79"/>
              </a:rPr>
              <a:t>	</a:t>
            </a:r>
            <a:r>
              <a:rPr lang="he-IL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EF" panose="00000500000000000000" pitchFamily="2" charset="-79"/>
                <a:cs typeface="AlEF" panose="00000500000000000000" pitchFamily="2" charset="-79"/>
                <a:hlinkClick r:id="rId4" action="ppaction://hlinksldjump"/>
              </a:rPr>
              <a:t>פרופיל</a:t>
            </a: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EF" panose="00000500000000000000" pitchFamily="2" charset="-79"/>
                <a:cs typeface="AlEF" panose="00000500000000000000" pitchFamily="2" charset="-79"/>
              </a:rPr>
              <a:t>	</a:t>
            </a:r>
            <a:r>
              <a:rPr lang="he-IL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EF" panose="00000500000000000000" pitchFamily="2" charset="-79"/>
                <a:cs typeface="AlEF" panose="00000500000000000000" pitchFamily="2" charset="-79"/>
              </a:rPr>
              <a:t>שוק ההעברות</a:t>
            </a: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EF" panose="00000500000000000000" pitchFamily="2" charset="-79"/>
                <a:cs typeface="AlEF" panose="00000500000000000000" pitchFamily="2" charset="-79"/>
              </a:rPr>
              <a:t>	</a:t>
            </a:r>
            <a:r>
              <a:rPr lang="he-IL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EF" panose="00000500000000000000" pitchFamily="2" charset="-79"/>
                <a:cs typeface="AlEF" panose="00000500000000000000" pitchFamily="2" charset="-79"/>
                <a:hlinkClick r:id="" action="ppaction://hlinkshowjump?jump=firstslide"/>
              </a:rPr>
              <a:t>התנתק</a:t>
            </a:r>
            <a:endParaRPr lang="he-IL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31" name="מלבן 30"/>
          <p:cNvSpPr/>
          <p:nvPr/>
        </p:nvSpPr>
        <p:spPr>
          <a:xfrm>
            <a:off x="470168" y="1009765"/>
            <a:ext cx="8280920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6" name="מחבר ישר 35"/>
          <p:cNvCxnSpPr/>
          <p:nvPr/>
        </p:nvCxnSpPr>
        <p:spPr>
          <a:xfrm>
            <a:off x="2771800" y="188640"/>
            <a:ext cx="0" cy="8211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מלבן מעוגל 1"/>
          <p:cNvSpPr/>
          <p:nvPr/>
        </p:nvSpPr>
        <p:spPr>
          <a:xfrm>
            <a:off x="2261717" y="1300539"/>
            <a:ext cx="4697821" cy="360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he-I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חפש שחקן...</a:t>
            </a:r>
            <a:endParaRPr lang="he-IL" dirty="0">
              <a:solidFill>
                <a:schemeClr val="tx1">
                  <a:lumMod val="75000"/>
                  <a:lumOff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1031" name="Picture 7" descr="D:\harry potter\doumbia-custo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892" y="1844824"/>
            <a:ext cx="1700003" cy="223224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11856" y="5366910"/>
            <a:ext cx="411135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600" b="1" dirty="0" smtClean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המחיר הנמוך ביותר ב-</a:t>
            </a:r>
            <a:r>
              <a:rPr lang="en-US" sz="1600" b="1" dirty="0" smtClean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XBOX</a:t>
            </a:r>
            <a:r>
              <a:rPr lang="he-IL" sz="1600" dirty="0" smtClean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:	</a:t>
            </a:r>
            <a:r>
              <a:rPr lang="en-US" sz="1600" dirty="0" smtClean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16K</a:t>
            </a:r>
          </a:p>
          <a:p>
            <a:r>
              <a:rPr lang="he-IL" sz="1600" b="1" dirty="0" smtClean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המחיר הנמוך ביותר ב-</a:t>
            </a:r>
            <a:r>
              <a:rPr lang="en-US" sz="1600" b="1" dirty="0" smtClean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PS4</a:t>
            </a:r>
            <a:r>
              <a:rPr lang="he-IL" sz="1600" dirty="0" smtClean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:	</a:t>
            </a:r>
            <a:r>
              <a:rPr lang="en-US" sz="1600" dirty="0" smtClean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20K</a:t>
            </a:r>
          </a:p>
          <a:p>
            <a:endParaRPr lang="en-US" sz="1600" dirty="0" smtClean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65892" y="4581128"/>
            <a:ext cx="1670204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r"/>
            <a:r>
              <a:rPr lang="he-IL" sz="1600" b="1" dirty="0" err="1" smtClean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סקילים</a:t>
            </a:r>
            <a:r>
              <a:rPr lang="he-IL" sz="1600" b="1" dirty="0" smtClean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:	  4</a:t>
            </a:r>
          </a:p>
          <a:p>
            <a:pPr algn="r"/>
            <a:r>
              <a:rPr lang="he-IL" sz="1600" b="1" dirty="0" smtClean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רגל חלשה:  3</a:t>
            </a:r>
            <a:endParaRPr lang="he-IL" sz="1600" b="1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4" name="כוכב עם 5 פינות 3"/>
          <p:cNvSpPr/>
          <p:nvPr/>
        </p:nvSpPr>
        <p:spPr>
          <a:xfrm>
            <a:off x="3923928" y="4653136"/>
            <a:ext cx="167309" cy="157127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כוכב עם 5 פינות 36"/>
          <p:cNvSpPr/>
          <p:nvPr/>
        </p:nvSpPr>
        <p:spPr>
          <a:xfrm>
            <a:off x="3923928" y="4928057"/>
            <a:ext cx="167309" cy="157127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35" name="Picture 11" descr="x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408" y="5366910"/>
            <a:ext cx="239824" cy="23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p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647" y="5606734"/>
            <a:ext cx="302451" cy="30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מלבן עם פינה יחידה מעוגלת 4"/>
          <p:cNvSpPr/>
          <p:nvPr/>
        </p:nvSpPr>
        <p:spPr>
          <a:xfrm>
            <a:off x="5545853" y="2060848"/>
            <a:ext cx="1440160" cy="1800200"/>
          </a:xfrm>
          <a:prstGeom prst="round1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perspectiveAbove"/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latin typeface="Alef" panose="00000500000000000000" pitchFamily="2" charset="-79"/>
                <a:cs typeface="Alef" panose="00000500000000000000" pitchFamily="2" charset="-79"/>
              </a:rPr>
              <a:t>קנה במחיר הזול ביותר</a:t>
            </a:r>
            <a:endParaRPr lang="he-IL" b="1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8630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ניהולי">
  <a:themeElements>
    <a:clrScheme name="ניהולי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ניהולי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ניהול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מקור">
  <a:themeElements>
    <a:clrScheme name="מקור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מקור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קור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104</TotalTime>
  <Words>211</Words>
  <Application>Microsoft Office PowerPoint</Application>
  <PresentationFormat>‫הצגה על המסך (4:3)</PresentationFormat>
  <Paragraphs>60</Paragraphs>
  <Slides>5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5</vt:i4>
      </vt:variant>
    </vt:vector>
  </HeadingPairs>
  <TitlesOfParts>
    <vt:vector size="7" baseType="lpstr">
      <vt:lpstr>ניהולי</vt:lpstr>
      <vt:lpstr>מקור</vt:lpstr>
      <vt:lpstr>מערכת שו"ב FIFA</vt:lpstr>
      <vt:lpstr>אפיון מערכת בסיסי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מערכת שו"ב FIFA</dc:title>
  <dc:creator>user-pc</dc:creator>
  <cp:lastModifiedBy>user-pc</cp:lastModifiedBy>
  <cp:revision>39</cp:revision>
  <dcterms:created xsi:type="dcterms:W3CDTF">2017-09-01T17:45:17Z</dcterms:created>
  <dcterms:modified xsi:type="dcterms:W3CDTF">2017-09-01T19:30:26Z</dcterms:modified>
</cp:coreProperties>
</file>