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Inter Bold" charset="1" panose="020B0802030000000004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8968" y="4350703"/>
            <a:ext cx="14378732" cy="251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 Distributed Resource and Channel Allocation in </a:t>
            </a:r>
          </a:p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Distributed Spacecraft Autonomy </a:t>
            </a:r>
          </a:p>
          <a:p>
            <a:pPr algn="ctr">
              <a:lnSpc>
                <a:spcPts val="671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968" r="0" b="-89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3594" y="2838399"/>
            <a:ext cx="4000812" cy="4000812"/>
          </a:xfrm>
          <a:custGeom>
            <a:avLst/>
            <a:gdLst/>
            <a:ahLst/>
            <a:cxnLst/>
            <a:rect r="r" b="b" t="t" l="l"/>
            <a:pathLst>
              <a:path h="4000812" w="4000812">
                <a:moveTo>
                  <a:pt x="0" y="0"/>
                </a:moveTo>
                <a:lnTo>
                  <a:pt x="4000812" y="0"/>
                </a:lnTo>
                <a:lnTo>
                  <a:pt x="4000812" y="4000812"/>
                </a:lnTo>
                <a:lnTo>
                  <a:pt x="0" y="400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46996" y="1922114"/>
            <a:ext cx="1250993" cy="1013304"/>
          </a:xfrm>
          <a:custGeom>
            <a:avLst/>
            <a:gdLst/>
            <a:ahLst/>
            <a:cxnLst/>
            <a:rect r="r" b="b" t="t" l="l"/>
            <a:pathLst>
              <a:path h="1013304" w="1250993">
                <a:moveTo>
                  <a:pt x="0" y="0"/>
                </a:moveTo>
                <a:lnTo>
                  <a:pt x="1250993" y="0"/>
                </a:lnTo>
                <a:lnTo>
                  <a:pt x="1250993" y="1013304"/>
                </a:lnTo>
                <a:lnTo>
                  <a:pt x="0" y="1013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67682" y="4584394"/>
            <a:ext cx="1981225" cy="934478"/>
          </a:xfrm>
          <a:custGeom>
            <a:avLst/>
            <a:gdLst/>
            <a:ahLst/>
            <a:cxnLst/>
            <a:rect r="r" b="b" t="t" l="l"/>
            <a:pathLst>
              <a:path h="934478" w="1981225">
                <a:moveTo>
                  <a:pt x="0" y="0"/>
                </a:moveTo>
                <a:lnTo>
                  <a:pt x="1981225" y="0"/>
                </a:lnTo>
                <a:lnTo>
                  <a:pt x="1981225" y="934478"/>
                </a:lnTo>
                <a:lnTo>
                  <a:pt x="0" y="9344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207236">
            <a:off x="11034285" y="2472897"/>
            <a:ext cx="1651862" cy="925043"/>
          </a:xfrm>
          <a:custGeom>
            <a:avLst/>
            <a:gdLst/>
            <a:ahLst/>
            <a:cxnLst/>
            <a:rect r="r" b="b" t="t" l="l"/>
            <a:pathLst>
              <a:path h="925043" w="1651862">
                <a:moveTo>
                  <a:pt x="0" y="0"/>
                </a:moveTo>
                <a:lnTo>
                  <a:pt x="1651862" y="0"/>
                </a:lnTo>
                <a:lnTo>
                  <a:pt x="1651862" y="925043"/>
                </a:lnTo>
                <a:lnTo>
                  <a:pt x="0" y="9250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699999">
            <a:off x="10693538" y="5795462"/>
            <a:ext cx="1463437" cy="947575"/>
          </a:xfrm>
          <a:custGeom>
            <a:avLst/>
            <a:gdLst/>
            <a:ahLst/>
            <a:cxnLst/>
            <a:rect r="r" b="b" t="t" l="l"/>
            <a:pathLst>
              <a:path h="947575" w="1463437">
                <a:moveTo>
                  <a:pt x="0" y="0"/>
                </a:moveTo>
                <a:lnTo>
                  <a:pt x="1463437" y="0"/>
                </a:lnTo>
                <a:lnTo>
                  <a:pt x="1463437" y="947575"/>
                </a:lnTo>
                <a:lnTo>
                  <a:pt x="0" y="9475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>
            <a:off x="7458294" y="2935418"/>
            <a:ext cx="14198" cy="164897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7472493" y="2935418"/>
            <a:ext cx="3617745" cy="299881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V="true">
            <a:off x="7472493" y="2778142"/>
            <a:ext cx="3952764" cy="15727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7458294" y="5518872"/>
            <a:ext cx="4301981" cy="1085397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H="true">
            <a:off x="11942659" y="3335378"/>
            <a:ext cx="335018" cy="2416469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1035" y="2917920"/>
            <a:ext cx="13765929" cy="5454750"/>
          </a:xfrm>
          <a:custGeom>
            <a:avLst/>
            <a:gdLst/>
            <a:ahLst/>
            <a:cxnLst/>
            <a:rect r="r" b="b" t="t" l="l"/>
            <a:pathLst>
              <a:path h="5454750" w="13765929">
                <a:moveTo>
                  <a:pt x="0" y="0"/>
                </a:moveTo>
                <a:lnTo>
                  <a:pt x="13765930" y="0"/>
                </a:lnTo>
                <a:lnTo>
                  <a:pt x="13765930" y="5454750"/>
                </a:lnTo>
                <a:lnTo>
                  <a:pt x="0" y="5454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47583" y="942975"/>
            <a:ext cx="2192834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  <a:p>
            <a:pPr algn="ctr">
              <a:lnSpc>
                <a:spcPts val="671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1035" y="2903173"/>
            <a:ext cx="13765929" cy="5162224"/>
          </a:xfrm>
          <a:custGeom>
            <a:avLst/>
            <a:gdLst/>
            <a:ahLst/>
            <a:cxnLst/>
            <a:rect r="r" b="b" t="t" l="l"/>
            <a:pathLst>
              <a:path h="5162224" w="13765929">
                <a:moveTo>
                  <a:pt x="0" y="0"/>
                </a:moveTo>
                <a:lnTo>
                  <a:pt x="13765930" y="0"/>
                </a:lnTo>
                <a:lnTo>
                  <a:pt x="13765930" y="5162223"/>
                </a:lnTo>
                <a:lnTo>
                  <a:pt x="0" y="5162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47583" y="942975"/>
            <a:ext cx="2192834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  <a:p>
            <a:pPr algn="ctr">
              <a:lnSpc>
                <a:spcPts val="671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75017" y="4360228"/>
            <a:ext cx="675679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 and Future work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5460335" cy="617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  <a:p>
            <a:pPr algn="ctr">
              <a:lnSpc>
                <a:spcPts val="6719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 of Distributed Spacecraft Autonomy (DSA)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Motivation: Enhancing spacecraft coordination in deep-space missions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in deep-space communication: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Latency (5-24 minutes)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Bandwidth constraints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Planetary obstructions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 for decentralized resource and channel allocation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5460335" cy="603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Background</a:t>
            </a:r>
          </a:p>
          <a:p>
            <a:pPr algn="ctr">
              <a:lnSpc>
                <a:spcPts val="5559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Distributed Spacecraft Systems (DSS):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Decentralized decision-making capabilities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 in low Earth orbit (e.g., CubeSat swarms)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in applying DSS to deep-space missions: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Communication delays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direct Earth-to-satellite communication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5460335" cy="6689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Related Work</a:t>
            </a:r>
          </a:p>
          <a:p>
            <a:pPr algn="ctr">
              <a:lnSpc>
                <a:spcPts val="5559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NASA’s Mars Relay Network: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orbiters: MRO, MAVEN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Ensures continuous communication with surface missions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Autonomous Multi-Spacecraft Systems (A-MSS):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authority assigned to one spacecraft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Collective operation to handle bandwidth and latency challenges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169"/>
              </a:lnSpc>
            </a:pPr>
          </a:p>
          <a:p>
            <a:pPr algn="l">
              <a:lnSpc>
                <a:spcPts val="55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5460335" cy="8861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Definition</a:t>
            </a:r>
          </a:p>
          <a:p>
            <a:pPr algn="ctr">
              <a:lnSpc>
                <a:spcPts val="5559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Goal: Efficient communication and resource management in DSS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challenges: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 travel time delays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Planetary obstructions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Channel conflicts and bandwidth constraints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Feasible communication paths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Dynamic channel allocation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Decentralized decision-making</a:t>
            </a:r>
          </a:p>
          <a:p>
            <a:pPr algn="l">
              <a:lnSpc>
                <a:spcPts val="4169"/>
              </a:lnSpc>
            </a:pPr>
          </a:p>
          <a:p>
            <a:pPr algn="l">
              <a:lnSpc>
                <a:spcPts val="4169"/>
              </a:lnSpc>
            </a:pPr>
          </a:p>
          <a:p>
            <a:pPr algn="l">
              <a:lnSpc>
                <a:spcPts val="4169"/>
              </a:lnSpc>
            </a:pPr>
          </a:p>
          <a:p>
            <a:pPr algn="l">
              <a:lnSpc>
                <a:spcPts val="55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91712" y="663956"/>
            <a:ext cx="10578046" cy="7695528"/>
          </a:xfrm>
          <a:custGeom>
            <a:avLst/>
            <a:gdLst/>
            <a:ahLst/>
            <a:cxnLst/>
            <a:rect r="r" b="b" t="t" l="l"/>
            <a:pathLst>
              <a:path h="7695528" w="10578046">
                <a:moveTo>
                  <a:pt x="0" y="0"/>
                </a:moveTo>
                <a:lnTo>
                  <a:pt x="10578046" y="0"/>
                </a:lnTo>
                <a:lnTo>
                  <a:pt x="10578046" y="7695528"/>
                </a:lnTo>
                <a:lnTo>
                  <a:pt x="0" y="769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98940" y="684834"/>
            <a:ext cx="3963591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5460335" cy="659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</a:t>
            </a: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ology: Data Collection</a:t>
            </a:r>
          </a:p>
          <a:p>
            <a:pPr algn="l">
              <a:lnSpc>
                <a:spcPts val="5559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Celestia 3D simulation environment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collected: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Satell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ite positions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Visibi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lity status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ances and durations of visibility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Assumptions: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ars as the only obstruction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Mbps 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transmission rate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5460335" cy="603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</a:t>
            </a: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ology: Light Travel Matrix</a:t>
            </a:r>
          </a:p>
          <a:p>
            <a:pPr algn="l">
              <a:lnSpc>
                <a:spcPts val="5559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Explanation of the matrix: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Negative values: No visibility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Positive values: Total transmission time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matrix with 4 satellites: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Row and column structure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it guides MILP optimization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762033" y="6505567"/>
            <a:ext cx="10979652" cy="2752733"/>
          </a:xfrm>
          <a:custGeom>
            <a:avLst/>
            <a:gdLst/>
            <a:ahLst/>
            <a:cxnLst/>
            <a:rect r="r" b="b" t="t" l="l"/>
            <a:pathLst>
              <a:path h="2752733" w="10979652">
                <a:moveTo>
                  <a:pt x="0" y="0"/>
                </a:moveTo>
                <a:lnTo>
                  <a:pt x="10979652" y="0"/>
                </a:lnTo>
                <a:lnTo>
                  <a:pt x="10979652" y="2752733"/>
                </a:lnTo>
                <a:lnTo>
                  <a:pt x="0" y="2752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5460335" cy="826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Channel Allocation Using MILP</a:t>
            </a:r>
          </a:p>
          <a:p>
            <a:pPr algn="ctr">
              <a:lnSpc>
                <a:spcPts val="5559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of MILP for optimizing resource allocation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derived from Celestia simulations: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24-hour data of 4 Mars orbiters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parameters: visibility, distance, duration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in the methodology: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 Travel Time matrix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Variable </a:t>
            </a:r>
          </a:p>
          <a:p>
            <a:pPr algn="l">
              <a:lnSpc>
                <a:spcPts val="4169"/>
              </a:lnSpc>
            </a:pPr>
          </a:p>
          <a:p>
            <a:pPr algn="l">
              <a:lnSpc>
                <a:spcPts val="4169"/>
              </a:lnSpc>
            </a:pPr>
          </a:p>
          <a:p>
            <a:pPr algn="l">
              <a:lnSpc>
                <a:spcPts val="4169"/>
              </a:lnSpc>
            </a:pPr>
          </a:p>
          <a:p>
            <a:pPr algn="l">
              <a:lnSpc>
                <a:spcPts val="4169"/>
              </a:lnSpc>
            </a:pPr>
          </a:p>
          <a:p>
            <a:pPr algn="l">
              <a:lnSpc>
                <a:spcPts val="55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DAGYFPuhVPc</dc:identifier>
  <dcterms:modified xsi:type="dcterms:W3CDTF">2011-08-01T06:04:30Z</dcterms:modified>
  <cp:revision>1</cp:revision>
  <dc:title>travel_time_minutes = max(travel_time, 1 / 60) # Ensure at least 1-minute increment print(f"Travel time: {travel_time_minutes:.3f} minutes")</dc:title>
</cp:coreProperties>
</file>