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29070-D1F9-AF4A-80A8-3D0B47354B5C}"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7DBFB-52A2-824F-9679-2DC20C39DBBC}" type="slidenum">
              <a:rPr lang="en-US" smtClean="0"/>
              <a:t>‹#›</a:t>
            </a:fld>
            <a:endParaRPr lang="en-US"/>
          </a:p>
        </p:txBody>
      </p:sp>
    </p:spTree>
    <p:extLst>
      <p:ext uri="{BB962C8B-B14F-4D97-AF65-F5344CB8AC3E}">
        <p14:creationId xmlns:p14="http://schemas.microsoft.com/office/powerpoint/2010/main" val="73007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A7DBFB-52A2-824F-9679-2DC20C39DBBC}" type="slidenum">
              <a:rPr lang="en-US" smtClean="0"/>
              <a:t>7</a:t>
            </a:fld>
            <a:endParaRPr lang="en-US"/>
          </a:p>
        </p:txBody>
      </p:sp>
    </p:spTree>
    <p:extLst>
      <p:ext uri="{BB962C8B-B14F-4D97-AF65-F5344CB8AC3E}">
        <p14:creationId xmlns:p14="http://schemas.microsoft.com/office/powerpoint/2010/main" val="128019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1456-50A3-8134-649E-7098809B9EB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EE52C56-0297-06D8-9699-B1EA95749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2BE7952-223D-67C5-441F-22D2AABBB57B}"/>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5" name="Footer Placeholder 4">
            <a:extLst>
              <a:ext uri="{FF2B5EF4-FFF2-40B4-BE49-F238E27FC236}">
                <a16:creationId xmlns:a16="http://schemas.microsoft.com/office/drawing/2014/main" id="{DB88B66F-901F-43F4-5E9F-67B50E555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CD084-2F0A-73DD-5813-AD69608434BB}"/>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33939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F494-427B-DA33-25CF-CA75C19C577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7FBB93-80F3-DE18-15FE-FC9A1D137A1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803277-B225-58E1-4DE2-AB4578E2B3FB}"/>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5" name="Footer Placeholder 4">
            <a:extLst>
              <a:ext uri="{FF2B5EF4-FFF2-40B4-BE49-F238E27FC236}">
                <a16:creationId xmlns:a16="http://schemas.microsoft.com/office/drawing/2014/main" id="{2E94EE71-7092-A70C-F4B1-FEB00B191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CA801-C624-A1B8-FB06-EF9BA0A8D133}"/>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41079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C7800E-BE52-2DED-A6A0-3EFCA7702D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2C78AB8-1690-FC15-1E88-A7130B57D8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CC7665-5563-B977-0272-232CF3DAD453}"/>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5" name="Footer Placeholder 4">
            <a:extLst>
              <a:ext uri="{FF2B5EF4-FFF2-40B4-BE49-F238E27FC236}">
                <a16:creationId xmlns:a16="http://schemas.microsoft.com/office/drawing/2014/main" id="{5CEAD754-3C76-2ED5-2CA2-86E024E35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9876D-A71B-78FE-B497-230C583C6E1D}"/>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157523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AB94-0427-DAB2-8457-8751115993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02CD8EF-79A6-A56D-02C8-7CE61C14EC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781A67-2A0B-7369-7E44-92B0B696C51E}"/>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5" name="Footer Placeholder 4">
            <a:extLst>
              <a:ext uri="{FF2B5EF4-FFF2-40B4-BE49-F238E27FC236}">
                <a16:creationId xmlns:a16="http://schemas.microsoft.com/office/drawing/2014/main" id="{DB14D518-DD8C-34C6-CBBA-DFB1FCF04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60EA6-143E-B3B0-FF8B-E229AB82E425}"/>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337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27AF-A2E7-EEAD-A3F8-3F7C78D14B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634489E-6580-FB90-C741-1CDA5EE9C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F82A925-6921-669B-0D7C-AC8714C18CB2}"/>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5" name="Footer Placeholder 4">
            <a:extLst>
              <a:ext uri="{FF2B5EF4-FFF2-40B4-BE49-F238E27FC236}">
                <a16:creationId xmlns:a16="http://schemas.microsoft.com/office/drawing/2014/main" id="{73A8DB17-AE3E-AEE4-306B-ADCE5047C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AE028-D476-774F-1E8D-A35CDA78EEE9}"/>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93176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689C-FD80-FE0B-CC01-A1A268E466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FF0DD2-C76F-2B0F-3B47-8302C76A968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C190009-305A-F04C-657E-A977D009CE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E6C95FC-8448-2F52-71B1-1E569E30B056}"/>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6" name="Footer Placeholder 5">
            <a:extLst>
              <a:ext uri="{FF2B5EF4-FFF2-40B4-BE49-F238E27FC236}">
                <a16:creationId xmlns:a16="http://schemas.microsoft.com/office/drawing/2014/main" id="{3861D1F1-6910-8E92-EE6C-DC0F766CD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257AC-3F34-F37C-D79B-6473F1F3DD2F}"/>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100387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D788-E030-1DFD-E785-CD90A28C7E9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125372-251D-71BE-5795-99EEA4E56C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4E2DB6B-73C6-2968-D599-F89DA82CD6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387F0C-BB45-5DAA-6D40-6C5C11519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0BB3C0-6022-C25A-62DD-030617E8EAB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ABC85AB-F1D5-5B0E-1607-F2135828A56C}"/>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8" name="Footer Placeholder 7">
            <a:extLst>
              <a:ext uri="{FF2B5EF4-FFF2-40B4-BE49-F238E27FC236}">
                <a16:creationId xmlns:a16="http://schemas.microsoft.com/office/drawing/2014/main" id="{67B365C9-1CD0-7BE1-9A94-6A74FBF3F4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CB6093-231A-1F05-5433-4950FFCCD87C}"/>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362513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9D5C-B7A7-5A1A-34F0-8C7D991D4D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3970E35-CBE8-84D3-B666-BCFF8524C276}"/>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4" name="Footer Placeholder 3">
            <a:extLst>
              <a:ext uri="{FF2B5EF4-FFF2-40B4-BE49-F238E27FC236}">
                <a16:creationId xmlns:a16="http://schemas.microsoft.com/office/drawing/2014/main" id="{FD2F7BDA-FB04-07C9-678A-24367375A4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F8FB91-34D2-1613-7B9D-F55223460676}"/>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16759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E2BB6-40FB-848B-E515-6DE60B721727}"/>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3" name="Footer Placeholder 2">
            <a:extLst>
              <a:ext uri="{FF2B5EF4-FFF2-40B4-BE49-F238E27FC236}">
                <a16:creationId xmlns:a16="http://schemas.microsoft.com/office/drawing/2014/main" id="{BCE15FD4-5A5F-C468-5F6D-B9DB7DBB84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9E9504-AD2D-633D-F5A5-20BD8BAFF4E3}"/>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663017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2939-BC14-8737-523B-621985FE04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05198E8-712D-433A-700F-3A696C83A6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EE1C3A1-C064-6168-5A8C-01F42D8CE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D97DDA-E5DA-0FA5-1C25-5CB8CCDFE320}"/>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6" name="Footer Placeholder 5">
            <a:extLst>
              <a:ext uri="{FF2B5EF4-FFF2-40B4-BE49-F238E27FC236}">
                <a16:creationId xmlns:a16="http://schemas.microsoft.com/office/drawing/2014/main" id="{C054AE94-64B3-91C9-52EC-92310A7D8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A0176-6ABA-B181-852A-243315378004}"/>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284613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8212-D962-A845-530B-C0629E93AE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40DA864-50DB-7C77-E3C0-69CAAA94B5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E08F29-0E6C-459F-CCDA-6C22C2232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F9B7355-A46E-527A-C108-912ED93DA22C}"/>
              </a:ext>
            </a:extLst>
          </p:cNvPr>
          <p:cNvSpPr>
            <a:spLocks noGrp="1"/>
          </p:cNvSpPr>
          <p:nvPr>
            <p:ph type="dt" sz="half" idx="10"/>
          </p:nvPr>
        </p:nvSpPr>
        <p:spPr/>
        <p:txBody>
          <a:bodyPr/>
          <a:lstStyle/>
          <a:p>
            <a:fld id="{4A79EABB-B3C9-2A4E-BB43-6C03F8458EBF}" type="datetimeFigureOut">
              <a:rPr lang="en-US" smtClean="0"/>
              <a:t>11/30/22</a:t>
            </a:fld>
            <a:endParaRPr lang="en-US"/>
          </a:p>
        </p:txBody>
      </p:sp>
      <p:sp>
        <p:nvSpPr>
          <p:cNvPr id="6" name="Footer Placeholder 5">
            <a:extLst>
              <a:ext uri="{FF2B5EF4-FFF2-40B4-BE49-F238E27FC236}">
                <a16:creationId xmlns:a16="http://schemas.microsoft.com/office/drawing/2014/main" id="{3F297D36-EA74-5707-DEB5-0BF9ACA83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9B6CD-9BE3-EED9-BD86-31AEC5C040E6}"/>
              </a:ext>
            </a:extLst>
          </p:cNvPr>
          <p:cNvSpPr>
            <a:spLocks noGrp="1"/>
          </p:cNvSpPr>
          <p:nvPr>
            <p:ph type="sldNum" sz="quarter" idx="12"/>
          </p:nvPr>
        </p:nvSpPr>
        <p:spPr/>
        <p:txBody>
          <a:bodyPr/>
          <a:lstStyle/>
          <a:p>
            <a:fld id="{081ED905-676C-A54A-A2BB-BA9A5D79912E}" type="slidenum">
              <a:rPr lang="en-US" smtClean="0"/>
              <a:t>‹#›</a:t>
            </a:fld>
            <a:endParaRPr lang="en-US"/>
          </a:p>
        </p:txBody>
      </p:sp>
    </p:spTree>
    <p:extLst>
      <p:ext uri="{BB962C8B-B14F-4D97-AF65-F5344CB8AC3E}">
        <p14:creationId xmlns:p14="http://schemas.microsoft.com/office/powerpoint/2010/main" val="205792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094D2-ED00-360A-16F5-CC61EAAC9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A44DE1-A4F2-1D00-6734-FE8077BE1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706AB7-A9C0-2AFB-E559-40F81C7D9B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EABB-B3C9-2A4E-BB43-6C03F8458EBF}" type="datetimeFigureOut">
              <a:rPr lang="en-US" smtClean="0"/>
              <a:t>11/30/22</a:t>
            </a:fld>
            <a:endParaRPr lang="en-US"/>
          </a:p>
        </p:txBody>
      </p:sp>
      <p:sp>
        <p:nvSpPr>
          <p:cNvPr id="5" name="Footer Placeholder 4">
            <a:extLst>
              <a:ext uri="{FF2B5EF4-FFF2-40B4-BE49-F238E27FC236}">
                <a16:creationId xmlns:a16="http://schemas.microsoft.com/office/drawing/2014/main" id="{4885C4E8-0C1F-E17F-48BD-CB577F69C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85B65A-D8FF-07D7-CBA1-A69E7DC22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ED905-676C-A54A-A2BB-BA9A5D79912E}" type="slidenum">
              <a:rPr lang="en-US" smtClean="0"/>
              <a:t>‹#›</a:t>
            </a:fld>
            <a:endParaRPr lang="en-US"/>
          </a:p>
        </p:txBody>
      </p:sp>
    </p:spTree>
    <p:extLst>
      <p:ext uri="{BB962C8B-B14F-4D97-AF65-F5344CB8AC3E}">
        <p14:creationId xmlns:p14="http://schemas.microsoft.com/office/powerpoint/2010/main" val="171371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996D-3DC5-2077-B304-1B3546587D1B}"/>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 Presentation on Final Project</a:t>
            </a:r>
            <a:br>
              <a:rPr lang="en-US" dirty="0"/>
            </a:br>
            <a:endParaRPr lang="en-US" dirty="0"/>
          </a:p>
        </p:txBody>
      </p:sp>
      <p:sp>
        <p:nvSpPr>
          <p:cNvPr id="3" name="Subtitle 2">
            <a:extLst>
              <a:ext uri="{FF2B5EF4-FFF2-40B4-BE49-F238E27FC236}">
                <a16:creationId xmlns:a16="http://schemas.microsoft.com/office/drawing/2014/main" id="{C3D39143-67F9-076A-DA38-3819AB0AE54D}"/>
              </a:ext>
            </a:extLst>
          </p:cNvPr>
          <p:cNvSpPr>
            <a:spLocks noGrp="1"/>
          </p:cNvSpPr>
          <p:nvPr>
            <p:ph type="subTitle" idx="1"/>
          </p:nvPr>
        </p:nvSpPr>
        <p:spPr/>
        <p:txBody>
          <a:bodyPr/>
          <a:lstStyle/>
          <a:p>
            <a:pPr algn="r"/>
            <a:r>
              <a:rPr lang="en-US" dirty="0">
                <a:latin typeface="Times New Roman" panose="02020603050405020304" pitchFamily="18" charset="0"/>
                <a:cs typeface="Times New Roman" panose="02020603050405020304" pitchFamily="18" charset="0"/>
              </a:rPr>
              <a:t>Presented By</a:t>
            </a:r>
          </a:p>
          <a:p>
            <a:pPr algn="r"/>
            <a:r>
              <a:rPr lang="en-US" dirty="0" err="1">
                <a:latin typeface="Times New Roman" panose="02020603050405020304" pitchFamily="18" charset="0"/>
                <a:cs typeface="Times New Roman" panose="02020603050405020304" pitchFamily="18" charset="0"/>
              </a:rPr>
              <a:t>Vakul</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Pannala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7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D135-BD16-0500-288E-42441AFE9B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Handling data</a:t>
            </a:r>
          </a:p>
        </p:txBody>
      </p:sp>
      <p:pic>
        <p:nvPicPr>
          <p:cNvPr id="9" name="Content Placeholder 8">
            <a:extLst>
              <a:ext uri="{FF2B5EF4-FFF2-40B4-BE49-F238E27FC236}">
                <a16:creationId xmlns:a16="http://schemas.microsoft.com/office/drawing/2014/main" id="{8E2A75DA-7D44-1293-41F3-6361F9F7C436}"/>
              </a:ext>
            </a:extLst>
          </p:cNvPr>
          <p:cNvPicPr>
            <a:picLocks noGrp="1" noChangeAspect="1"/>
          </p:cNvPicPr>
          <p:nvPr>
            <p:ph idx="1"/>
          </p:nvPr>
        </p:nvPicPr>
        <p:blipFill>
          <a:blip r:embed="rId2"/>
          <a:stretch>
            <a:fillRect/>
          </a:stretch>
        </p:blipFill>
        <p:spPr>
          <a:xfrm>
            <a:off x="838200" y="2261286"/>
            <a:ext cx="10515600" cy="2896605"/>
          </a:xfrm>
        </p:spPr>
      </p:pic>
      <p:sp>
        <p:nvSpPr>
          <p:cNvPr id="10" name="TextBox 9">
            <a:extLst>
              <a:ext uri="{FF2B5EF4-FFF2-40B4-BE49-F238E27FC236}">
                <a16:creationId xmlns:a16="http://schemas.microsoft.com/office/drawing/2014/main" id="{F2627380-9F07-BF69-F746-22CCB25924F5}"/>
              </a:ext>
            </a:extLst>
          </p:cNvPr>
          <p:cNvSpPr txBox="1"/>
          <p:nvPr/>
        </p:nvSpPr>
        <p:spPr>
          <a:xfrm>
            <a:off x="2063578" y="295326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6890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9FC4-577D-7D11-9C31-CFBAAF73982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Models</a:t>
            </a:r>
          </a:p>
        </p:txBody>
      </p:sp>
      <p:sp>
        <p:nvSpPr>
          <p:cNvPr id="3" name="Content Placeholder 2">
            <a:extLst>
              <a:ext uri="{FF2B5EF4-FFF2-40B4-BE49-F238E27FC236}">
                <a16:creationId xmlns:a16="http://schemas.microsoft.com/office/drawing/2014/main" id="{23547126-A2FF-ED6E-D30A-4CAF0EC1660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Random Forest Regression</a:t>
            </a:r>
          </a:p>
          <a:p>
            <a:r>
              <a:rPr lang="en-US" sz="2000" dirty="0">
                <a:latin typeface="Times New Roman" panose="02020603050405020304" pitchFamily="18" charset="0"/>
                <a:cs typeface="Times New Roman" panose="02020603050405020304" pitchFamily="18" charset="0"/>
              </a:rPr>
              <a:t>Ridge Regression</a:t>
            </a:r>
          </a:p>
          <a:p>
            <a:r>
              <a:rPr lang="en-US" sz="2000" dirty="0">
                <a:latin typeface="Times New Roman" panose="02020603050405020304" pitchFamily="18" charset="0"/>
                <a:cs typeface="Times New Roman" panose="02020603050405020304" pitchFamily="18" charset="0"/>
              </a:rPr>
              <a:t>Lasso Regression</a:t>
            </a:r>
          </a:p>
        </p:txBody>
      </p:sp>
    </p:spTree>
    <p:extLst>
      <p:ext uri="{BB962C8B-B14F-4D97-AF65-F5344CB8AC3E}">
        <p14:creationId xmlns:p14="http://schemas.microsoft.com/office/powerpoint/2010/main" val="118191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F588-C953-DBFC-0A6A-A77127C210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Ridge Regression</a:t>
            </a:r>
          </a:p>
        </p:txBody>
      </p:sp>
      <p:sp>
        <p:nvSpPr>
          <p:cNvPr id="3" name="Content Placeholder 2">
            <a:extLst>
              <a:ext uri="{FF2B5EF4-FFF2-40B4-BE49-F238E27FC236}">
                <a16:creationId xmlns:a16="http://schemas.microsoft.com/office/drawing/2014/main" id="{ADE3247D-20DF-1196-5792-F52ED4956ABF}"/>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Ridge Regression is beneficial in case of working with higher number of predictive variables.</a:t>
            </a:r>
          </a:p>
          <a:p>
            <a:r>
              <a:rPr lang="en-US" sz="2000" dirty="0">
                <a:latin typeface="Times New Roman" panose="02020603050405020304" pitchFamily="18" charset="0"/>
                <a:cs typeface="Times New Roman" panose="02020603050405020304" pitchFamily="18" charset="0"/>
              </a:rPr>
              <a:t>It can be used where multicollinearity can be seen in the dataset.</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E6BBEF-F069-AA7F-B85E-BCC106E8E4A2}"/>
              </a:ext>
            </a:extLst>
          </p:cNvPr>
          <p:cNvPicPr>
            <a:picLocks noChangeAspect="1"/>
          </p:cNvPicPr>
          <p:nvPr/>
        </p:nvPicPr>
        <p:blipFill>
          <a:blip r:embed="rId2"/>
          <a:stretch>
            <a:fillRect/>
          </a:stretch>
        </p:blipFill>
        <p:spPr>
          <a:xfrm>
            <a:off x="1157246" y="2730843"/>
            <a:ext cx="8953668" cy="2836918"/>
          </a:xfrm>
          <a:prstGeom prst="rect">
            <a:avLst/>
          </a:prstGeom>
        </p:spPr>
      </p:pic>
    </p:spTree>
    <p:extLst>
      <p:ext uri="{BB962C8B-B14F-4D97-AF65-F5344CB8AC3E}">
        <p14:creationId xmlns:p14="http://schemas.microsoft.com/office/powerpoint/2010/main" val="174983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804E-D7A9-ACF3-96BD-7147330D36F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76E0B91-BF36-0E75-09DA-AF744044A931}"/>
              </a:ext>
            </a:extLst>
          </p:cNvPr>
          <p:cNvPicPr>
            <a:picLocks noGrp="1" noChangeAspect="1"/>
          </p:cNvPicPr>
          <p:nvPr>
            <p:ph idx="1"/>
          </p:nvPr>
        </p:nvPicPr>
        <p:blipFill>
          <a:blip r:embed="rId2"/>
          <a:stretch>
            <a:fillRect/>
          </a:stretch>
        </p:blipFill>
        <p:spPr>
          <a:xfrm>
            <a:off x="220947" y="1788554"/>
            <a:ext cx="5463161" cy="3801101"/>
          </a:xfrm>
        </p:spPr>
      </p:pic>
      <p:pic>
        <p:nvPicPr>
          <p:cNvPr id="7" name="Picture 6">
            <a:extLst>
              <a:ext uri="{FF2B5EF4-FFF2-40B4-BE49-F238E27FC236}">
                <a16:creationId xmlns:a16="http://schemas.microsoft.com/office/drawing/2014/main" id="{4938FFA6-331B-32BD-BDFF-13AA0FBF9363}"/>
              </a:ext>
            </a:extLst>
          </p:cNvPr>
          <p:cNvPicPr>
            <a:picLocks noChangeAspect="1"/>
          </p:cNvPicPr>
          <p:nvPr/>
        </p:nvPicPr>
        <p:blipFill>
          <a:blip r:embed="rId3"/>
          <a:stretch>
            <a:fillRect/>
          </a:stretch>
        </p:blipFill>
        <p:spPr>
          <a:xfrm>
            <a:off x="5684108" y="1788554"/>
            <a:ext cx="6896484" cy="3801101"/>
          </a:xfrm>
          <a:prstGeom prst="rect">
            <a:avLst/>
          </a:prstGeom>
        </p:spPr>
      </p:pic>
    </p:spTree>
    <p:extLst>
      <p:ext uri="{BB962C8B-B14F-4D97-AF65-F5344CB8AC3E}">
        <p14:creationId xmlns:p14="http://schemas.microsoft.com/office/powerpoint/2010/main" val="212662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CA82-C0D6-E614-F7AF-EC0EDB635429}"/>
              </a:ext>
            </a:extLst>
          </p:cNvPr>
          <p:cNvSpPr>
            <a:spLocks noGrp="1"/>
          </p:cNvSpPr>
          <p:nvPr>
            <p:ph type="title"/>
          </p:nvPr>
        </p:nvSpPr>
        <p:spPr/>
        <p:txBody>
          <a:bodyPr/>
          <a:lstStyle/>
          <a:p>
            <a:r>
              <a:rPr lang="en-US" dirty="0"/>
              <a:t>Random Forest Regression</a:t>
            </a:r>
          </a:p>
        </p:txBody>
      </p:sp>
      <p:sp>
        <p:nvSpPr>
          <p:cNvPr id="3" name="Content Placeholder 2">
            <a:extLst>
              <a:ext uri="{FF2B5EF4-FFF2-40B4-BE49-F238E27FC236}">
                <a16:creationId xmlns:a16="http://schemas.microsoft.com/office/drawing/2014/main" id="{C13D8762-C2AD-C762-3D92-55F0FE98CBE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Accuracy is increased as the number of decision trees increased .</a:t>
            </a:r>
          </a:p>
          <a:p>
            <a:r>
              <a:rPr lang="en-US" dirty="0">
                <a:latin typeface="Times New Roman" panose="02020603050405020304" pitchFamily="18" charset="0"/>
                <a:cs typeface="Times New Roman" panose="02020603050405020304" pitchFamily="18" charset="0"/>
              </a:rPr>
              <a:t>It can able to. Prevent the overfitting problem</a:t>
            </a:r>
          </a:p>
          <a:p>
            <a:r>
              <a:rPr lang="en-US" dirty="0">
                <a:latin typeface="Times New Roman" panose="02020603050405020304" pitchFamily="18" charset="0"/>
                <a:cs typeface="Times New Roman" panose="02020603050405020304" pitchFamily="18" charset="0"/>
              </a:rPr>
              <a:t>The main advantage of using this algorithm is it takes very less training time and give the accuracy high.</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99A464-F8A6-8037-D4F9-A898FAF0ACB8}"/>
              </a:ext>
            </a:extLst>
          </p:cNvPr>
          <p:cNvPicPr>
            <a:picLocks noChangeAspect="1"/>
          </p:cNvPicPr>
          <p:nvPr/>
        </p:nvPicPr>
        <p:blipFill>
          <a:blip r:embed="rId2"/>
          <a:stretch>
            <a:fillRect/>
          </a:stretch>
        </p:blipFill>
        <p:spPr>
          <a:xfrm>
            <a:off x="1208047" y="3657207"/>
            <a:ext cx="7166919" cy="3052373"/>
          </a:xfrm>
          <a:prstGeom prst="rect">
            <a:avLst/>
          </a:prstGeom>
        </p:spPr>
      </p:pic>
    </p:spTree>
    <p:extLst>
      <p:ext uri="{BB962C8B-B14F-4D97-AF65-F5344CB8AC3E}">
        <p14:creationId xmlns:p14="http://schemas.microsoft.com/office/powerpoint/2010/main" val="403207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5149-5019-AA76-A4CC-AA14D49C7BD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72C94CA-8E05-3147-DF1C-774E88F9B8CE}"/>
              </a:ext>
            </a:extLst>
          </p:cNvPr>
          <p:cNvPicPr>
            <a:picLocks noGrp="1" noChangeAspect="1"/>
          </p:cNvPicPr>
          <p:nvPr>
            <p:ph idx="1"/>
          </p:nvPr>
        </p:nvPicPr>
        <p:blipFill>
          <a:blip r:embed="rId2"/>
          <a:stretch>
            <a:fillRect/>
          </a:stretch>
        </p:blipFill>
        <p:spPr>
          <a:xfrm>
            <a:off x="463386" y="485589"/>
            <a:ext cx="10890414" cy="5197104"/>
          </a:xfrm>
        </p:spPr>
      </p:pic>
    </p:spTree>
    <p:extLst>
      <p:ext uri="{BB962C8B-B14F-4D97-AF65-F5344CB8AC3E}">
        <p14:creationId xmlns:p14="http://schemas.microsoft.com/office/powerpoint/2010/main" val="397772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7BD2-398F-5E5D-7BD8-7C144E20FF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Lasso Regression</a:t>
            </a:r>
            <a:r>
              <a:rPr lang="en-US" dirty="0"/>
              <a:t>	</a:t>
            </a:r>
          </a:p>
        </p:txBody>
      </p:sp>
      <p:sp>
        <p:nvSpPr>
          <p:cNvPr id="3" name="Content Placeholder 2">
            <a:extLst>
              <a:ext uri="{FF2B5EF4-FFF2-40B4-BE49-F238E27FC236}">
                <a16:creationId xmlns:a16="http://schemas.microsoft.com/office/drawing/2014/main" id="{E6711AE2-DFCA-7D9C-759D-7D19194393C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this it can be used for getting accurate results from time to time by performing regularization techniques.</a:t>
            </a:r>
          </a:p>
          <a:p>
            <a:r>
              <a:rPr lang="en-US" sz="2000" dirty="0">
                <a:latin typeface="Times New Roman" panose="02020603050405020304" pitchFamily="18" charset="0"/>
                <a:cs typeface="Times New Roman" panose="02020603050405020304" pitchFamily="18" charset="0"/>
              </a:rPr>
              <a:t>In uses a method called shrinkage.</a:t>
            </a:r>
          </a:p>
          <a:p>
            <a:r>
              <a:rPr lang="en-US" sz="2000" dirty="0">
                <a:latin typeface="Times New Roman" panose="02020603050405020304" pitchFamily="18" charset="0"/>
                <a:cs typeface="Times New Roman" panose="02020603050405020304" pitchFamily="18" charset="0"/>
              </a:rPr>
              <a:t>It is used when multi collinearity can be seen in the data set. In the “lasso Regression”, the L1 regularization technique can be seen.</a:t>
            </a:r>
          </a:p>
          <a:p>
            <a:r>
              <a:rPr lang="en-US" sz="2000" dirty="0">
                <a:latin typeface="Times New Roman" panose="02020603050405020304" pitchFamily="18" charset="0"/>
                <a:cs typeface="Times New Roman" panose="02020603050405020304" pitchFamily="18" charset="0"/>
              </a:rPr>
              <a:t>Over fitting of the data can be prevented using Lasso Regression.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67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5A44-1B3C-297B-BAF4-B0DB7DB6C351}"/>
              </a:ext>
            </a:extLst>
          </p:cNvPr>
          <p:cNvSpPr>
            <a:spLocks noGrp="1"/>
          </p:cNvSpPr>
          <p:nvPr>
            <p:ph type="title"/>
          </p:nvPr>
        </p:nvSpPr>
        <p:spPr>
          <a:xfrm>
            <a:off x="838200" y="266271"/>
            <a:ext cx="10515600" cy="1325563"/>
          </a:xfrm>
        </p:spPr>
        <p:txBody>
          <a:bodyPr/>
          <a:lstStyle/>
          <a:p>
            <a:endParaRPr lang="en-US" dirty="0"/>
          </a:p>
        </p:txBody>
      </p:sp>
      <p:pic>
        <p:nvPicPr>
          <p:cNvPr id="5" name="Content Placeholder 4">
            <a:extLst>
              <a:ext uri="{FF2B5EF4-FFF2-40B4-BE49-F238E27FC236}">
                <a16:creationId xmlns:a16="http://schemas.microsoft.com/office/drawing/2014/main" id="{4C9B9134-3672-51A8-4774-5F42B8F47D75}"/>
              </a:ext>
            </a:extLst>
          </p:cNvPr>
          <p:cNvPicPr>
            <a:picLocks noGrp="1" noChangeAspect="1"/>
          </p:cNvPicPr>
          <p:nvPr>
            <p:ph idx="1"/>
          </p:nvPr>
        </p:nvPicPr>
        <p:blipFill>
          <a:blip r:embed="rId2"/>
          <a:stretch>
            <a:fillRect/>
          </a:stretch>
        </p:blipFill>
        <p:spPr>
          <a:xfrm>
            <a:off x="679051" y="1186250"/>
            <a:ext cx="10330820" cy="4930056"/>
          </a:xfrm>
        </p:spPr>
      </p:pic>
    </p:spTree>
    <p:extLst>
      <p:ext uri="{BB962C8B-B14F-4D97-AF65-F5344CB8AC3E}">
        <p14:creationId xmlns:p14="http://schemas.microsoft.com/office/powerpoint/2010/main" val="3231063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5A4C-9E69-F8D7-4296-B4280BBC28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C044C3-9E56-D21B-FAC2-926D7AF66FCF}"/>
              </a:ext>
            </a:extLst>
          </p:cNvPr>
          <p:cNvSpPr>
            <a:spLocks noGrp="1"/>
          </p:cNvSpPr>
          <p:nvPr>
            <p:ph idx="1"/>
          </p:nvPr>
        </p:nvSpPr>
        <p:spPr/>
        <p:txBody>
          <a:bodyPr>
            <a:normAutofit/>
          </a:bodyPr>
          <a:lstStyle/>
          <a:p>
            <a:pPr marL="0" indent="0" algn="ctr">
              <a:buNone/>
            </a:pPr>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442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BBDB-D07F-AEAD-BFD2-C043345187F1}"/>
              </a:ext>
            </a:extLst>
          </p:cNvPr>
          <p:cNvSpPr>
            <a:spLocks noGrp="1"/>
          </p:cNvSpPr>
          <p:nvPr>
            <p:ph type="title"/>
          </p:nvPr>
        </p:nvSpPr>
        <p:spPr>
          <a:xfrm>
            <a:off x="838200" y="389839"/>
            <a:ext cx="10515600" cy="1325563"/>
          </a:xfrm>
        </p:spPr>
        <p:txBody>
          <a:bodyPr/>
          <a:lstStyle/>
          <a:p>
            <a:r>
              <a:rPr lang="en-US"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E4267872-D57E-E1D7-9A75-6357EC98020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recent times cyber attacks are happing almost on a daily basis In the case of making the overall network more secure, identifying all the vulnerabilities is a crucial part for organizations.</a:t>
            </a:r>
          </a:p>
          <a:p>
            <a:r>
              <a:rPr lang="en-US" sz="2000" dirty="0">
                <a:latin typeface="Times New Roman" panose="02020603050405020304" pitchFamily="18" charset="0"/>
                <a:cs typeface="Times New Roman" panose="02020603050405020304" pitchFamily="18" charset="0"/>
              </a:rPr>
              <a:t>There are various information such as vulnerabilities of each device, network protocol types, port numbers, and so on can be extracted by performing data analysis.</a:t>
            </a:r>
          </a:p>
          <a:p>
            <a:r>
              <a:rPr lang="en-US" sz="2000" dirty="0">
                <a:latin typeface="Times New Roman" panose="02020603050405020304" pitchFamily="18" charset="0"/>
                <a:cs typeface="Times New Roman" panose="02020603050405020304" pitchFamily="18" charset="0"/>
              </a:rPr>
              <a:t>In the data visualization process, all the vulnerabilities can be shown in the graphical representation and this process can also be very beneficial in the case of showing new insights and small details of the dataset as well.</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84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0DA6-AB1B-90CC-57A1-5AFB95A72EF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7C0A05D-6C45-E4FD-BAA2-9CB8B8A15FA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To perform data analysis in the case of identifying the vulnerabilities in the system</a:t>
            </a:r>
          </a:p>
          <a:p>
            <a:r>
              <a:rPr lang="en-US" sz="2000" dirty="0">
                <a:latin typeface="Times New Roman" panose="02020603050405020304" pitchFamily="18" charset="0"/>
                <a:cs typeface="Times New Roman" panose="02020603050405020304" pitchFamily="18" charset="0"/>
              </a:rPr>
              <a:t>To implement a Common Vulnerability Scoring System for understanding the vulnerability level of each instance</a:t>
            </a:r>
          </a:p>
          <a:p>
            <a:r>
              <a:rPr lang="en-US" sz="2000" dirty="0">
                <a:latin typeface="Times New Roman" panose="02020603050405020304" pitchFamily="18" charset="0"/>
                <a:cs typeface="Times New Roman" panose="02020603050405020304" pitchFamily="18" charset="0"/>
              </a:rPr>
              <a:t>To implement three machine learning algorithms that can able to extract the vulnerability of the instance in the dataset to predict the CVSS score </a:t>
            </a:r>
            <a:r>
              <a:rPr lang="en-US" sz="2000" dirty="0" err="1">
                <a:latin typeface="Times New Roman" panose="02020603050405020304" pitchFamily="18" charset="0"/>
                <a:cs typeface="Times New Roman" panose="02020603050405020304" pitchFamily="18" charset="0"/>
              </a:rPr>
              <a:t>Aaccurately</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31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FBA7-697B-CEF4-FEDE-18C5E633B666}"/>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DD974E03-48B1-4205-D3B8-C1D9BD1851F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Data Analysis</a:t>
            </a:r>
          </a:p>
          <a:p>
            <a:r>
              <a:rPr lang="en-US" sz="1800" dirty="0">
                <a:latin typeface="Times New Roman" panose="02020603050405020304" pitchFamily="18" charset="0"/>
                <a:cs typeface="Times New Roman" panose="02020603050405020304" pitchFamily="18" charset="0"/>
              </a:rPr>
              <a:t>Preprocessing</a:t>
            </a:r>
          </a:p>
          <a:p>
            <a:r>
              <a:rPr lang="en-US" sz="1800" dirty="0">
                <a:latin typeface="Times New Roman" panose="02020603050405020304" pitchFamily="18" charset="0"/>
                <a:cs typeface="Times New Roman" panose="02020603050405020304" pitchFamily="18" charset="0"/>
              </a:rPr>
              <a:t>Model development</a:t>
            </a:r>
          </a:p>
          <a:p>
            <a:r>
              <a:rPr lang="en-US" sz="1800" dirty="0">
                <a:latin typeface="Times New Roman" panose="02020603050405020304" pitchFamily="18" charset="0"/>
                <a:cs typeface="Times New Roman" panose="02020603050405020304" pitchFamily="18" charset="0"/>
              </a:rPr>
              <a:t>Result Analysis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Data Analysis:</a:t>
            </a:r>
          </a:p>
          <a:p>
            <a:pPr marL="0" indent="0">
              <a:lnSpc>
                <a:spcPct val="150000"/>
              </a:lnSpc>
              <a:buNone/>
            </a:pPr>
            <a:r>
              <a:rPr lang="en-US" sz="1800" dirty="0">
                <a:latin typeface="Times New Roman" panose="02020603050405020304" pitchFamily="18" charset="0"/>
                <a:cs typeface="Times New Roman" panose="02020603050405020304" pitchFamily="18" charset="0"/>
              </a:rPr>
              <a:t>Here we can see the number of null values present in the each column.</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797A41-A636-3C1A-2183-C72B75672CD6}"/>
              </a:ext>
            </a:extLst>
          </p:cNvPr>
          <p:cNvPicPr>
            <a:picLocks noChangeAspect="1"/>
          </p:cNvPicPr>
          <p:nvPr/>
        </p:nvPicPr>
        <p:blipFill>
          <a:blip r:embed="rId2"/>
          <a:stretch>
            <a:fillRect/>
          </a:stretch>
        </p:blipFill>
        <p:spPr>
          <a:xfrm>
            <a:off x="7356297" y="2642241"/>
            <a:ext cx="3763488" cy="3198323"/>
          </a:xfrm>
          <a:prstGeom prst="rect">
            <a:avLst/>
          </a:prstGeom>
        </p:spPr>
      </p:pic>
    </p:spTree>
    <p:extLst>
      <p:ext uri="{BB962C8B-B14F-4D97-AF65-F5344CB8AC3E}">
        <p14:creationId xmlns:p14="http://schemas.microsoft.com/office/powerpoint/2010/main" val="383958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193B-ECBB-A529-518D-F475230BD3E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p>
        </p:txBody>
      </p:sp>
      <p:pic>
        <p:nvPicPr>
          <p:cNvPr id="5" name="Content Placeholder 4">
            <a:extLst>
              <a:ext uri="{FF2B5EF4-FFF2-40B4-BE49-F238E27FC236}">
                <a16:creationId xmlns:a16="http://schemas.microsoft.com/office/drawing/2014/main" id="{2FE7D534-32EA-D4BF-FF08-0D66BB4FE79C}"/>
              </a:ext>
            </a:extLst>
          </p:cNvPr>
          <p:cNvPicPr>
            <a:picLocks noGrp="1" noChangeAspect="1"/>
          </p:cNvPicPr>
          <p:nvPr>
            <p:ph idx="1"/>
          </p:nvPr>
        </p:nvPicPr>
        <p:blipFill>
          <a:blip r:embed="rId2"/>
          <a:stretch>
            <a:fillRect/>
          </a:stretch>
        </p:blipFill>
        <p:spPr>
          <a:xfrm>
            <a:off x="963827" y="1674513"/>
            <a:ext cx="9931037" cy="4502450"/>
          </a:xfrm>
        </p:spPr>
      </p:pic>
    </p:spTree>
    <p:extLst>
      <p:ext uri="{BB962C8B-B14F-4D97-AF65-F5344CB8AC3E}">
        <p14:creationId xmlns:p14="http://schemas.microsoft.com/office/powerpoint/2010/main" val="365983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C690-B860-6CFF-86D7-6F55563C68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EA4289DD-E782-41E9-BE6A-1153D0A19368}"/>
              </a:ext>
            </a:extLst>
          </p:cNvPr>
          <p:cNvSpPr>
            <a:spLocks noGrp="1"/>
          </p:cNvSpPr>
          <p:nvPr>
            <p:ph idx="1"/>
          </p:nvPr>
        </p:nvSpPr>
        <p:spPr>
          <a:xfrm>
            <a:off x="149832" y="1690688"/>
            <a:ext cx="10515600" cy="4387065"/>
          </a:xfrm>
        </p:spPr>
        <p:txBody>
          <a:bodyPr/>
          <a:lstStyle/>
          <a:p>
            <a:r>
              <a:rPr lang="en-US" sz="2000" dirty="0">
                <a:latin typeface="Times New Roman" panose="02020603050405020304" pitchFamily="18" charset="0"/>
                <a:cs typeface="Times New Roman" panose="02020603050405020304" pitchFamily="18" charset="0"/>
              </a:rPr>
              <a:t>Dropping the rows with the null values in the dataset.</a:t>
            </a:r>
          </a:p>
          <a:p>
            <a:pPr marL="0" indent="0">
              <a:buNone/>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58434F-D110-1A93-D399-6AF3A1B49DC0}"/>
              </a:ext>
            </a:extLst>
          </p:cNvPr>
          <p:cNvPicPr>
            <a:picLocks noChangeAspect="1"/>
          </p:cNvPicPr>
          <p:nvPr/>
        </p:nvPicPr>
        <p:blipFill>
          <a:blip r:embed="rId2"/>
          <a:stretch>
            <a:fillRect/>
          </a:stretch>
        </p:blipFill>
        <p:spPr>
          <a:xfrm>
            <a:off x="359802" y="2535537"/>
            <a:ext cx="7602669" cy="3542216"/>
          </a:xfrm>
          <a:prstGeom prst="rect">
            <a:avLst/>
          </a:prstGeom>
        </p:spPr>
      </p:pic>
      <p:pic>
        <p:nvPicPr>
          <p:cNvPr id="7" name="Picture 6">
            <a:extLst>
              <a:ext uri="{FF2B5EF4-FFF2-40B4-BE49-F238E27FC236}">
                <a16:creationId xmlns:a16="http://schemas.microsoft.com/office/drawing/2014/main" id="{43B96C52-6C81-4578-9366-FC0BFCE20949}"/>
              </a:ext>
            </a:extLst>
          </p:cNvPr>
          <p:cNvPicPr>
            <a:picLocks noChangeAspect="1"/>
          </p:cNvPicPr>
          <p:nvPr/>
        </p:nvPicPr>
        <p:blipFill>
          <a:blip r:embed="rId3"/>
          <a:stretch>
            <a:fillRect/>
          </a:stretch>
        </p:blipFill>
        <p:spPr>
          <a:xfrm>
            <a:off x="8326998" y="2313701"/>
            <a:ext cx="3505200" cy="2997200"/>
          </a:xfrm>
          <a:prstGeom prst="rect">
            <a:avLst/>
          </a:prstGeom>
        </p:spPr>
      </p:pic>
    </p:spTree>
    <p:extLst>
      <p:ext uri="{BB962C8B-B14F-4D97-AF65-F5344CB8AC3E}">
        <p14:creationId xmlns:p14="http://schemas.microsoft.com/office/powerpoint/2010/main" val="335169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ACDD-36FA-A3DB-B92D-F39846A2AF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27992E-DFFE-D71A-A024-DD2944A3B875}"/>
              </a:ext>
            </a:extLst>
          </p:cNvPr>
          <p:cNvSpPr>
            <a:spLocks noGrp="1"/>
          </p:cNvSpPr>
          <p:nvPr>
            <p:ph idx="1"/>
          </p:nvPr>
        </p:nvSpPr>
        <p:spPr>
          <a:xfrm>
            <a:off x="756006" y="1897544"/>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Convert all the columns to </a:t>
            </a:r>
            <a:r>
              <a:rPr lang="en-US" sz="2000" dirty="0" err="1">
                <a:latin typeface="Times New Roman" panose="02020603050405020304" pitchFamily="18" charset="0"/>
                <a:cs typeface="Times New Roman" panose="02020603050405020304" pitchFamily="18" charset="0"/>
              </a:rPr>
              <a:t>catgorical</a:t>
            </a:r>
            <a:r>
              <a:rPr lang="en-US" sz="2000" dirty="0">
                <a:latin typeface="Times New Roman" panose="02020603050405020304" pitchFamily="18" charset="0"/>
                <a:cs typeface="Times New Roman" panose="02020603050405020304" pitchFamily="18" charset="0"/>
              </a:rPr>
              <a:t> values.</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9B2B2E-570E-F424-A174-80BF7E6BEE04}"/>
              </a:ext>
            </a:extLst>
          </p:cNvPr>
          <p:cNvPicPr>
            <a:picLocks noChangeAspect="1"/>
          </p:cNvPicPr>
          <p:nvPr/>
        </p:nvPicPr>
        <p:blipFill>
          <a:blip r:embed="rId3"/>
          <a:stretch>
            <a:fillRect/>
          </a:stretch>
        </p:blipFill>
        <p:spPr>
          <a:xfrm>
            <a:off x="1009579" y="2241122"/>
            <a:ext cx="7772400" cy="4511326"/>
          </a:xfrm>
          <a:prstGeom prst="rect">
            <a:avLst/>
          </a:prstGeom>
        </p:spPr>
      </p:pic>
    </p:spTree>
    <p:extLst>
      <p:ext uri="{BB962C8B-B14F-4D97-AF65-F5344CB8AC3E}">
        <p14:creationId xmlns:p14="http://schemas.microsoft.com/office/powerpoint/2010/main" val="81165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A826-7A4A-82F8-2165-AFD2EEB12387}"/>
              </a:ext>
            </a:extLst>
          </p:cNvPr>
          <p:cNvSpPr>
            <a:spLocks noGrp="1"/>
          </p:cNvSpPr>
          <p:nvPr>
            <p:ph type="title"/>
          </p:nvPr>
        </p:nvSpPr>
        <p:spPr/>
        <p:txBody>
          <a:bodyPr/>
          <a:lstStyle/>
          <a:p>
            <a:r>
              <a:rPr lang="en-US" dirty="0"/>
              <a:t>Data Visualization</a:t>
            </a:r>
          </a:p>
        </p:txBody>
      </p:sp>
      <p:pic>
        <p:nvPicPr>
          <p:cNvPr id="17" name="Content Placeholder 16">
            <a:extLst>
              <a:ext uri="{FF2B5EF4-FFF2-40B4-BE49-F238E27FC236}">
                <a16:creationId xmlns:a16="http://schemas.microsoft.com/office/drawing/2014/main" id="{E4E9210B-4CC1-9BAC-58DB-06F75224FA1F}"/>
              </a:ext>
            </a:extLst>
          </p:cNvPr>
          <p:cNvPicPr>
            <a:picLocks noGrp="1" noChangeAspect="1"/>
          </p:cNvPicPr>
          <p:nvPr>
            <p:ph idx="1"/>
          </p:nvPr>
        </p:nvPicPr>
        <p:blipFill>
          <a:blip r:embed="rId2"/>
          <a:stretch>
            <a:fillRect/>
          </a:stretch>
        </p:blipFill>
        <p:spPr>
          <a:xfrm>
            <a:off x="432127" y="1359242"/>
            <a:ext cx="3830954" cy="3012329"/>
          </a:xfrm>
        </p:spPr>
      </p:pic>
      <p:pic>
        <p:nvPicPr>
          <p:cNvPr id="19" name="Picture 18">
            <a:extLst>
              <a:ext uri="{FF2B5EF4-FFF2-40B4-BE49-F238E27FC236}">
                <a16:creationId xmlns:a16="http://schemas.microsoft.com/office/drawing/2014/main" id="{266C9F18-856E-8F92-CA09-C8F7D32807CD}"/>
              </a:ext>
            </a:extLst>
          </p:cNvPr>
          <p:cNvPicPr>
            <a:picLocks noChangeAspect="1"/>
          </p:cNvPicPr>
          <p:nvPr/>
        </p:nvPicPr>
        <p:blipFill>
          <a:blip r:embed="rId3"/>
          <a:stretch>
            <a:fillRect/>
          </a:stretch>
        </p:blipFill>
        <p:spPr>
          <a:xfrm>
            <a:off x="4423719" y="1359242"/>
            <a:ext cx="3830954" cy="2792629"/>
          </a:xfrm>
          <a:prstGeom prst="rect">
            <a:avLst/>
          </a:prstGeom>
        </p:spPr>
      </p:pic>
      <p:pic>
        <p:nvPicPr>
          <p:cNvPr id="21" name="Picture 20">
            <a:extLst>
              <a:ext uri="{FF2B5EF4-FFF2-40B4-BE49-F238E27FC236}">
                <a16:creationId xmlns:a16="http://schemas.microsoft.com/office/drawing/2014/main" id="{06EB8FAC-DD21-930A-F0CA-BE2FDADCB158}"/>
              </a:ext>
            </a:extLst>
          </p:cNvPr>
          <p:cNvPicPr>
            <a:picLocks noChangeAspect="1"/>
          </p:cNvPicPr>
          <p:nvPr/>
        </p:nvPicPr>
        <p:blipFill>
          <a:blip r:embed="rId4"/>
          <a:stretch>
            <a:fillRect/>
          </a:stretch>
        </p:blipFill>
        <p:spPr>
          <a:xfrm>
            <a:off x="8513805" y="1359242"/>
            <a:ext cx="3484605" cy="2792629"/>
          </a:xfrm>
          <a:prstGeom prst="rect">
            <a:avLst/>
          </a:prstGeom>
        </p:spPr>
      </p:pic>
      <p:pic>
        <p:nvPicPr>
          <p:cNvPr id="23" name="Picture 22">
            <a:extLst>
              <a:ext uri="{FF2B5EF4-FFF2-40B4-BE49-F238E27FC236}">
                <a16:creationId xmlns:a16="http://schemas.microsoft.com/office/drawing/2014/main" id="{3EFBED0D-6D96-62C9-8222-3C4FB3E0028C}"/>
              </a:ext>
            </a:extLst>
          </p:cNvPr>
          <p:cNvPicPr>
            <a:picLocks noChangeAspect="1"/>
          </p:cNvPicPr>
          <p:nvPr/>
        </p:nvPicPr>
        <p:blipFill>
          <a:blip r:embed="rId5"/>
          <a:stretch>
            <a:fillRect/>
          </a:stretch>
        </p:blipFill>
        <p:spPr>
          <a:xfrm>
            <a:off x="432128" y="4534930"/>
            <a:ext cx="3497322" cy="2323070"/>
          </a:xfrm>
          <a:prstGeom prst="rect">
            <a:avLst/>
          </a:prstGeom>
        </p:spPr>
      </p:pic>
      <p:pic>
        <p:nvPicPr>
          <p:cNvPr id="25" name="Picture 24">
            <a:extLst>
              <a:ext uri="{FF2B5EF4-FFF2-40B4-BE49-F238E27FC236}">
                <a16:creationId xmlns:a16="http://schemas.microsoft.com/office/drawing/2014/main" id="{3EBAF5E7-0E0B-F7D8-C7D2-365637A9D0FE}"/>
              </a:ext>
            </a:extLst>
          </p:cNvPr>
          <p:cNvPicPr>
            <a:picLocks noChangeAspect="1"/>
          </p:cNvPicPr>
          <p:nvPr/>
        </p:nvPicPr>
        <p:blipFill>
          <a:blip r:embed="rId6"/>
          <a:stretch>
            <a:fillRect/>
          </a:stretch>
        </p:blipFill>
        <p:spPr>
          <a:xfrm>
            <a:off x="4263081" y="4448567"/>
            <a:ext cx="3902223" cy="2323070"/>
          </a:xfrm>
          <a:prstGeom prst="rect">
            <a:avLst/>
          </a:prstGeom>
        </p:spPr>
      </p:pic>
    </p:spTree>
    <p:extLst>
      <p:ext uri="{BB962C8B-B14F-4D97-AF65-F5344CB8AC3E}">
        <p14:creationId xmlns:p14="http://schemas.microsoft.com/office/powerpoint/2010/main" val="374319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5BB4-0EDC-762A-43CB-8D62862550B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8A5965AB-B2CE-C57E-905A-43B7FE61C4CD}"/>
              </a:ext>
            </a:extLst>
          </p:cNvPr>
          <p:cNvPicPr>
            <a:picLocks noGrp="1" noChangeAspect="1"/>
          </p:cNvPicPr>
          <p:nvPr>
            <p:ph idx="1"/>
          </p:nvPr>
        </p:nvPicPr>
        <p:blipFill>
          <a:blip r:embed="rId2"/>
          <a:stretch>
            <a:fillRect/>
          </a:stretch>
        </p:blipFill>
        <p:spPr>
          <a:xfrm>
            <a:off x="3435179" y="1740240"/>
            <a:ext cx="5202194" cy="4420605"/>
          </a:xfrm>
        </p:spPr>
      </p:pic>
    </p:spTree>
    <p:extLst>
      <p:ext uri="{BB962C8B-B14F-4D97-AF65-F5344CB8AC3E}">
        <p14:creationId xmlns:p14="http://schemas.microsoft.com/office/powerpoint/2010/main" val="323821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379</Words>
  <Application>Microsoft Macintosh PowerPoint</Application>
  <PresentationFormat>Widescreen</PresentationFormat>
  <Paragraphs>45</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A Presentation on Final Project </vt:lpstr>
      <vt:lpstr>Project Description</vt:lpstr>
      <vt:lpstr>Objective</vt:lpstr>
      <vt:lpstr>Steps</vt:lpstr>
      <vt:lpstr>Data Preprocessing</vt:lpstr>
      <vt:lpstr>Data Preprocessing</vt:lpstr>
      <vt:lpstr>PowerPoint Presentation</vt:lpstr>
      <vt:lpstr>Data Visualization</vt:lpstr>
      <vt:lpstr>PowerPoint Presentation</vt:lpstr>
      <vt:lpstr>Handling data</vt:lpstr>
      <vt:lpstr>Models</vt:lpstr>
      <vt:lpstr>Ridge Regression</vt:lpstr>
      <vt:lpstr>PowerPoint Presentation</vt:lpstr>
      <vt:lpstr>Random Forest Regression</vt:lpstr>
      <vt:lpstr>PowerPoint Presentation</vt:lpstr>
      <vt:lpstr>Lasso Regression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Final Project </dc:title>
  <dc:creator>.Pannala vakulreddy</dc:creator>
  <cp:lastModifiedBy>.Pannala vakulreddy</cp:lastModifiedBy>
  <cp:revision>2</cp:revision>
  <dcterms:created xsi:type="dcterms:W3CDTF">2022-11-30T18:32:26Z</dcterms:created>
  <dcterms:modified xsi:type="dcterms:W3CDTF">2022-12-01T13:07:30Z</dcterms:modified>
</cp:coreProperties>
</file>