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3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DC69B-18C5-4734-A4E5-B792FA0D9952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86008-F7BF-4E6E-BFE8-69DD4EC2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74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694D-B337-4C7A-A616-7C038788E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BB30C-C1C6-4206-82F8-E0168C2DC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6CCA-02B3-47D0-9F0A-E9149085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70DC-65D6-4B51-AC8C-27C8EA7A0DF9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6C5B8-E12A-4FB3-81AF-531E51DC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Pfeifer &amp; Lai: Irony Regulates Negative Emotion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2CE1F-3F00-4724-816D-7A578F33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ECD4-7F16-40F3-B4B5-37C525EC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2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5F360-7EBE-4F81-AA22-F8F46FA2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29F02-7AB5-4AD6-BAD1-1DBC601A0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C589D-BFAC-4E74-8C75-CB35469E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38B0-65A3-4235-ABA3-55CC1003D1D1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F8DF8-603C-4383-830C-556765E62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Pfeifer &amp; Lai: Irony Regulates Negative Emotion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810CE-CB33-4242-86CB-00C1281F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ECD4-7F16-40F3-B4B5-37C525EC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2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3C5B17-15D0-45B4-BFFB-F7CD6A57A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6495-DE1D-410C-AC60-3C2EB7F12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74F66-AE2A-4AC4-8F40-0527951B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6EB4-64A3-48C8-9691-919B13483095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5460D-D4BE-4E2C-9142-DF00ED9C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Pfeifer &amp; Lai: Irony Regulates Negative Emotion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AD7FE-44CE-4377-8AA2-F38045DC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ECD4-7F16-40F3-B4B5-37C525EC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8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776B-8214-489A-8ABB-892824FC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98A77-4EC7-4A1C-ABEF-3F893BAEE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C1DA7-9F48-4ACB-BE62-F17D7F5F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9D50-F3D1-4AAD-99AD-35B25F05AE41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CECE5-A92C-42D2-8128-C12A3FC8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Pfeifer &amp; Lai: Irony Regulates Negative Emotion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1A732-0C98-4619-8124-47DBF882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ECD4-7F16-40F3-B4B5-37C525EC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5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1A55-9B44-4210-8345-5392901C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DFC1A-6C5C-4569-A7EA-8CA607397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F35DF-46DA-46B1-9A9E-466E66F8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7F4A-5F47-4EE1-8E8C-9CF0AAEC395E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13DE1-157E-40AC-A001-725DE3DD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Pfeifer &amp; Lai: Irony Regulates Negative Emotion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755D3-5302-45F0-9087-12B6460A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ECD4-7F16-40F3-B4B5-37C525EC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9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534D3-A73F-4217-9FCF-21A38C2A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08DE2-526F-4283-A5D3-FC12D4373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B3728-383D-4769-9B2A-9D75FB5F4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46C6E-DD25-4F51-AD71-A3E99FAD6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01DD-2350-4AE2-B8FD-8F8D0FDF66DF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FC325-0D3B-48F2-A447-4D12792A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Pfeifer &amp; Lai: Irony Regulates Negative Emotion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FA94E-2951-4DA2-8D9A-946AD959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ECD4-7F16-40F3-B4B5-37C525EC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8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F08D-36A9-446E-A156-4CC58C968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11A3B-500B-4F6C-8680-2A65B6552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A99F6-E652-4D80-B136-B1D377E3E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DC822-9A7C-4D8C-AF52-7A1DC8470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C5CA9-1739-427F-A6DE-4CFA774F4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8D2FD2-A1E5-48AE-A23C-F4E98654F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9566-F41F-4019-A217-AED9C950076B}" type="datetime1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FD199E-09C9-432C-A644-8839B752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Pfeifer &amp; Lai: Irony Regulates Negative Emotion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D8B84C-61F3-47C9-B583-F39ACDAC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ECD4-7F16-40F3-B4B5-37C525EC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1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14BD-5A91-4982-AA66-5939E8D8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F4DD28-76FA-4EBC-B81E-FE374241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8204-0032-4621-81FB-3C110A3996D9}" type="datetime1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579A8-B3A4-473C-8664-29C47B7D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Pfeifer &amp; Lai: Irony Regulates Negative Emotion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525D6-F317-4BEC-B212-EBC960DE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ECD4-7F16-40F3-B4B5-37C525EC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0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D50D7-CFDF-43FA-8CDF-66EFFA75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DAB8-9633-4164-9EFB-426C4D2BEE63}" type="datetime1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082341-4B73-4F7F-8CB2-01B1AC99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Pfeifer &amp; Lai: Irony Regulates Negative Emotion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61304-896A-494F-AD4D-99192840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ECD4-7F16-40F3-B4B5-37C525EC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6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6ACBE-707C-43A1-897C-36DFEA47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E2D1C-BC36-4331-89C2-AA3A61691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25BFF-A6BA-40D4-8340-D93F6100F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2661B-EBB7-4CCB-B652-3FDAEF4D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21DC-CC57-4CBC-A561-D4B36EE2FE2F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B372B-1E7C-4FE2-BC67-68CE7FC9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Pfeifer &amp; Lai: Irony Regulates Negative Emotion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E3361-420A-4DEA-B22F-D0534197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ECD4-7F16-40F3-B4B5-37C525EC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3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EDA1-5B36-4240-B074-104119BF8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B532B-8552-454A-A232-2BDE4CA77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113A5-D29F-4B74-A092-D4BE930AD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D0020-0034-48B6-9580-4DA0883E3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1383-2E5A-4A2E-B3BD-607339B0E59C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9F740-2B85-4AAC-A20F-471E96E82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Pfeifer &amp; Lai: Irony Regulates Negative Emotion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58F2B-E670-4261-BAA8-7FD8E594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ECD4-7F16-40F3-B4B5-37C525EC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7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ECEF3E-A8A5-444D-A63E-ED3E2044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A3F7D-A705-4C03-98F1-2F2107454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E1C00-0142-412B-84CA-38947C08D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FC0E0-F2DB-48C1-8E9A-218071B29890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E7F48-BAFB-406C-AFC8-5665EE17D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Pfeifer &amp; Lai: Irony Regulates Negative Emotion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F9FE5-BB4D-44CD-872D-A66CB9C7C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3ECD4-7F16-40F3-B4B5-37C525EC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9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67DC-79AB-47CC-8D14-1B928CA14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91" y="1122363"/>
            <a:ext cx="11042374" cy="2387600"/>
          </a:xfrm>
        </p:spPr>
        <p:txBody>
          <a:bodyPr>
            <a:normAutofit/>
          </a:bodyPr>
          <a:lstStyle/>
          <a:p>
            <a:r>
              <a:rPr lang="en-US" dirty="0"/>
              <a:t>Irony Regulates Negative Emotion – in Speakers and Listeners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D2114-2C20-4CFA-9077-7C1A5E3344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Valeria A. Pfeifer &amp; Vicky T. Lai</a:t>
            </a:r>
          </a:p>
          <a:p>
            <a:br>
              <a:rPr lang="en-US" dirty="0"/>
            </a:br>
            <a:r>
              <a:rPr lang="en-US" dirty="0"/>
              <a:t>Department of Psychology &amp; Cognitive Science Program  </a:t>
            </a:r>
          </a:p>
          <a:p>
            <a:r>
              <a:rPr lang="en-US" dirty="0"/>
              <a:t>University of Arizona  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vpfeifer@email.arizona.edu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AE438-F0C5-40A8-9F33-9F8DEBD1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Pfeifer &amp; Lai: Irony Regulates Negative Emotion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6D5F6-9190-48EB-AD75-009ABF60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ECD4-7F16-40F3-B4B5-37C525EC04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7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F7CD9-E297-4E74-BD47-2E8019E98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300"/>
            <a:ext cx="10515600" cy="56816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rgbClr val="C00000"/>
                </a:solidFill>
              </a:rPr>
              <a:t>Verbal irony: literal meaning contrasts with intended meaning </a:t>
            </a:r>
          </a:p>
          <a:p>
            <a:pPr lvl="1"/>
            <a:r>
              <a:rPr lang="en-US" dirty="0"/>
              <a:t>e.g.: “How sunny!” when it’s raining</a:t>
            </a:r>
          </a:p>
          <a:p>
            <a:pPr algn="l"/>
            <a:r>
              <a:rPr lang="en-US" sz="2800" dirty="0"/>
              <a:t>Irony is primarily used to express negative emotions </a:t>
            </a:r>
          </a:p>
          <a:p>
            <a:r>
              <a:rPr lang="en-US" b="1" dirty="0"/>
              <a:t>mildens negativity compared to literal (</a:t>
            </a:r>
            <a:r>
              <a:rPr lang="en-US" b="1" i="1" dirty="0"/>
              <a:t>tinge hypothesis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irony dilutes negativity for </a:t>
            </a:r>
            <a:r>
              <a:rPr lang="en-US" b="1" dirty="0"/>
              <a:t>speakers</a:t>
            </a:r>
            <a:r>
              <a:rPr lang="en-US" dirty="0"/>
              <a:t> (e.g. </a:t>
            </a:r>
            <a:r>
              <a:rPr lang="en-US" dirty="0" err="1"/>
              <a:t>eyetracking</a:t>
            </a:r>
            <a:r>
              <a:rPr lang="en-US" dirty="0"/>
              <a:t>, ERP, ratings)</a:t>
            </a:r>
          </a:p>
          <a:p>
            <a:pPr lvl="1"/>
            <a:endParaRPr lang="en-US" dirty="0"/>
          </a:p>
          <a:p>
            <a:pPr marL="0" indent="0" algn="l">
              <a:buNone/>
            </a:pPr>
            <a:r>
              <a:rPr lang="en-US" sz="3600" b="1" dirty="0">
                <a:solidFill>
                  <a:srgbClr val="C00000"/>
                </a:solidFill>
              </a:rPr>
              <a:t>What’s the Mechanism?</a:t>
            </a:r>
          </a:p>
          <a:p>
            <a:pPr algn="l"/>
            <a:r>
              <a:rPr lang="en-US" sz="2800" b="1" dirty="0"/>
              <a:t>cognitive reappraisal; a form of emotion regulation </a:t>
            </a:r>
          </a:p>
          <a:p>
            <a:pPr lvl="1"/>
            <a:r>
              <a:rPr lang="en-US" dirty="0"/>
              <a:t>Reinterpreting the emotional cue to make it less negative</a:t>
            </a:r>
          </a:p>
          <a:p>
            <a:pPr algn="l"/>
            <a:r>
              <a:rPr lang="en-US" sz="2800" b="1" dirty="0"/>
              <a:t>Participant = involved as listener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4DCF7-6364-47B9-A47E-A7F92C17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Pfeifer &amp; Lai: Irony Regulates Negative Emotion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30216-1AB2-4AC3-BBB8-5BD3C743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ECD4-7F16-40F3-B4B5-37C525EC04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1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03D8-7AFD-4C6F-956E-DEDD4151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AD332-68ED-4479-8162-D787D9D60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/>
              <a:t>132 negative images</a:t>
            </a:r>
          </a:p>
          <a:p>
            <a:pPr lvl="1"/>
            <a:r>
              <a:rPr lang="en-US" b="1" dirty="0"/>
              <a:t>“imagine that the negative situation in the image is happening to you”</a:t>
            </a:r>
          </a:p>
          <a:p>
            <a:pPr algn="l"/>
            <a:r>
              <a:rPr lang="en-US" sz="2800" b="1" dirty="0"/>
              <a:t>2 blocks </a:t>
            </a:r>
            <a:endParaRPr lang="en-US" sz="2800" dirty="0"/>
          </a:p>
          <a:p>
            <a:pPr marL="457200" lvl="1" indent="0">
              <a:buNone/>
            </a:pPr>
            <a:r>
              <a:rPr lang="en-US" b="1" dirty="0"/>
              <a:t>1</a:t>
            </a:r>
            <a:r>
              <a:rPr lang="en-US" b="1" i="1" dirty="0"/>
              <a:t>. verbal</a:t>
            </a:r>
            <a:r>
              <a:rPr lang="en-US" dirty="0"/>
              <a:t>: irony, literal </a:t>
            </a:r>
          </a:p>
          <a:p>
            <a:pPr lvl="2"/>
            <a:r>
              <a:rPr lang="en-US" dirty="0"/>
              <a:t>statements matched for length, frequency, orthographic and phonological neighborhood</a:t>
            </a:r>
          </a:p>
          <a:p>
            <a:pPr lvl="3"/>
            <a:r>
              <a:rPr lang="en-US" dirty="0"/>
              <a:t>[A cracked phone screen]: “Such skillful handling”</a:t>
            </a:r>
          </a:p>
          <a:p>
            <a:pPr lvl="3"/>
            <a:r>
              <a:rPr lang="en-US" dirty="0"/>
              <a:t>[Dropped food]: “How yummy!” </a:t>
            </a:r>
          </a:p>
          <a:p>
            <a:pPr lvl="3"/>
            <a:r>
              <a:rPr lang="en-US" dirty="0"/>
              <a:t>[A flat tire]: “Pretty filled!”</a:t>
            </a:r>
          </a:p>
          <a:p>
            <a:pPr marL="457200" lvl="1" indent="0">
              <a:buNone/>
            </a:pPr>
            <a:r>
              <a:rPr lang="en-US" b="1" dirty="0"/>
              <a:t>2. </a:t>
            </a:r>
            <a:r>
              <a:rPr lang="en-US" b="1" i="1" dirty="0"/>
              <a:t>non-verbal</a:t>
            </a:r>
            <a:r>
              <a:rPr lang="en-US" dirty="0"/>
              <a:t>: attend, reinterpret</a:t>
            </a:r>
          </a:p>
          <a:p>
            <a:pPr lvl="2"/>
            <a:r>
              <a:rPr lang="en-US" dirty="0"/>
              <a:t>Instructions given how to use the reappraisal strategy in line with prior literature</a:t>
            </a:r>
          </a:p>
          <a:p>
            <a:pPr algn="l"/>
            <a:r>
              <a:rPr lang="en-US" sz="2800" b="1" u="sng" dirty="0"/>
              <a:t>Task</a:t>
            </a:r>
            <a:r>
              <a:rPr lang="en-US" sz="2800" b="1" dirty="0"/>
              <a:t>: </a:t>
            </a:r>
            <a:r>
              <a:rPr lang="en-US" sz="2800" dirty="0"/>
              <a:t>“How negative do you feel?” (1 = weak – 4 = strong)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63E153-518A-45DC-944C-B9B84211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Pfeifer &amp; Lai: Irony Regulates Negative Emotion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787C4-6F40-403A-B068-C92C80A2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ECD4-7F16-40F3-B4B5-37C525EC04C0}" type="slidenum">
              <a:rPr lang="en-US" smtClean="0"/>
              <a:t>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E5F7A4D-AFA5-4AFE-90E0-D7D507586CC5}"/>
              </a:ext>
            </a:extLst>
          </p:cNvPr>
          <p:cNvGrpSpPr/>
          <p:nvPr/>
        </p:nvGrpSpPr>
        <p:grpSpPr>
          <a:xfrm>
            <a:off x="5549900" y="296863"/>
            <a:ext cx="6523855" cy="1325563"/>
            <a:chOff x="838200" y="2031696"/>
            <a:chExt cx="4210050" cy="772160"/>
          </a:xfrm>
        </p:grpSpPr>
        <p:pic>
          <p:nvPicPr>
            <p:cNvPr id="7" name="Picture 6" descr="A picture containing text, food, different, dessert&#10;&#10;Description automatically generated">
              <a:extLst>
                <a:ext uri="{FF2B5EF4-FFF2-40B4-BE49-F238E27FC236}">
                  <a16:creationId xmlns:a16="http://schemas.microsoft.com/office/drawing/2014/main" id="{EB34D8B1-0100-4966-A263-91A7CD9E0581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031696"/>
              <a:ext cx="4210050" cy="77216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2F451F-B391-405A-A399-4659AE8E97CC}"/>
                </a:ext>
              </a:extLst>
            </p:cNvPr>
            <p:cNvSpPr/>
            <p:nvPr/>
          </p:nvSpPr>
          <p:spPr>
            <a:xfrm>
              <a:off x="2514600" y="2031696"/>
              <a:ext cx="800100" cy="6059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Verbal /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Non-verbal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C825C1A-A433-50BC-3146-3335A3D57F35}"/>
              </a:ext>
            </a:extLst>
          </p:cNvPr>
          <p:cNvSpPr/>
          <p:nvPr/>
        </p:nvSpPr>
        <p:spPr>
          <a:xfrm>
            <a:off x="8147634" y="113506"/>
            <a:ext cx="4044366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13696E-0B96-8026-76A4-1FFC2A9FFE2A}"/>
              </a:ext>
            </a:extLst>
          </p:cNvPr>
          <p:cNvSpPr/>
          <p:nvPr/>
        </p:nvSpPr>
        <p:spPr>
          <a:xfrm>
            <a:off x="9462052" y="100944"/>
            <a:ext cx="2729948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2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8EF3C-F921-4316-9CC3-9A51591F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Pfeifer &amp; Lai: Irony Regulates Negative Emotion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E6A15-1223-4627-922B-F081BC50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ECD4-7F16-40F3-B4B5-37C525EC04C0}" type="slidenum">
              <a:rPr lang="en-US" smtClean="0"/>
              <a:t>4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D59EA5-6786-4DFE-85AB-A29F4CD08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3"/>
          <a:stretch/>
        </p:blipFill>
        <p:spPr>
          <a:xfrm>
            <a:off x="101476" y="925512"/>
            <a:ext cx="11989048" cy="5006976"/>
          </a:xfrm>
          <a:prstGeom prst="rect">
            <a:avLst/>
          </a:prstGeom>
          <a:noFill/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643F9D7-7D87-4C81-8420-C43E0DCF2125}"/>
              </a:ext>
            </a:extLst>
          </p:cNvPr>
          <p:cNvSpPr/>
          <p:nvPr/>
        </p:nvSpPr>
        <p:spPr>
          <a:xfrm>
            <a:off x="9258300" y="898128"/>
            <a:ext cx="1739900" cy="1556544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FD1C3F-200F-4BE5-ABC5-D05E8587431B}"/>
              </a:ext>
            </a:extLst>
          </p:cNvPr>
          <p:cNvSpPr/>
          <p:nvPr/>
        </p:nvSpPr>
        <p:spPr>
          <a:xfrm>
            <a:off x="3937000" y="1005284"/>
            <a:ext cx="1612838" cy="134223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62EA6E6-368E-4773-B8EC-5DF334C44516}"/>
              </a:ext>
            </a:extLst>
          </p:cNvPr>
          <p:cNvSpPr/>
          <p:nvPr/>
        </p:nvSpPr>
        <p:spPr>
          <a:xfrm rot="10800000">
            <a:off x="5067238" y="4333677"/>
            <a:ext cx="482600" cy="353615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B5069C7-4744-4A89-9C28-7536AD455EFB}"/>
              </a:ext>
            </a:extLst>
          </p:cNvPr>
          <p:cNvSpPr/>
          <p:nvPr/>
        </p:nvSpPr>
        <p:spPr>
          <a:xfrm rot="10800000">
            <a:off x="2616200" y="5790803"/>
            <a:ext cx="482600" cy="353615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B99A9-D893-2814-FF80-9321BCD71622}"/>
              </a:ext>
            </a:extLst>
          </p:cNvPr>
          <p:cNvSpPr txBox="1"/>
          <p:nvPr/>
        </p:nvSpPr>
        <p:spPr>
          <a:xfrm>
            <a:off x="7216843" y="4687293"/>
            <a:ext cx="43324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i="1" u="sng" dirty="0"/>
              <a:t>Predictions</a:t>
            </a:r>
            <a:r>
              <a:rPr lang="en-US" sz="2400" i="1" dirty="0"/>
              <a:t>: </a:t>
            </a:r>
            <a:r>
              <a:rPr lang="en-US" sz="2400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behavioral</a:t>
            </a:r>
            <a:r>
              <a:rPr lang="en-US" sz="2400" i="1" dirty="0"/>
              <a:t> and </a:t>
            </a:r>
            <a:r>
              <a:rPr lang="en-US" sz="24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ERP</a:t>
            </a:r>
            <a:r>
              <a:rPr 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i="1" dirty="0"/>
              <a:t>effects</a:t>
            </a:r>
            <a:r>
              <a:rPr 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i="1" dirty="0"/>
              <a:t>for cognitive reappraisal are comparable to those for irony</a:t>
            </a:r>
          </a:p>
        </p:txBody>
      </p:sp>
    </p:spTree>
    <p:extLst>
      <p:ext uri="{BB962C8B-B14F-4D97-AF65-F5344CB8AC3E}">
        <p14:creationId xmlns:p14="http://schemas.microsoft.com/office/powerpoint/2010/main" val="315093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30FD-B341-48E8-AAAF-55363397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Results (</a:t>
            </a:r>
            <a:r>
              <a:rPr lang="en-US" i="1" dirty="0"/>
              <a:t>N</a:t>
            </a:r>
            <a:r>
              <a:rPr lang="en-US" dirty="0"/>
              <a:t> = 54)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D44-58AC-4D23-AA33-67960BA2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Pfeifer &amp; Lai: Irony Regulates Negative Emotion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C7A3D-8983-4D8E-B407-192B76B9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ECD4-7F16-40F3-B4B5-37C525EC04C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71514-C844-4FE7-BABA-0E204EB287D1}"/>
              </a:ext>
            </a:extLst>
          </p:cNvPr>
          <p:cNvSpPr txBox="1"/>
          <p:nvPr/>
        </p:nvSpPr>
        <p:spPr>
          <a:xfrm>
            <a:off x="7867650" y="2924200"/>
            <a:ext cx="4229099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irony &lt; literal (</a:t>
            </a:r>
            <a:r>
              <a:rPr lang="en-US" sz="2400" i="1" dirty="0"/>
              <a:t>p </a:t>
            </a:r>
            <a:r>
              <a:rPr lang="en-US" sz="2400" dirty="0"/>
              <a:t>= .03) 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literal = attend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reinterpret &lt; attend (</a:t>
            </a:r>
            <a:r>
              <a:rPr lang="en-US" sz="2400" i="1" dirty="0"/>
              <a:t>p </a:t>
            </a:r>
            <a:r>
              <a:rPr lang="en-US" sz="2400" dirty="0"/>
              <a:t>&lt; .001)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reinterpret &lt; irony (</a:t>
            </a:r>
            <a:r>
              <a:rPr lang="en-US" sz="2400" i="1" dirty="0"/>
              <a:t>p</a:t>
            </a:r>
            <a:r>
              <a:rPr lang="en-US" sz="2400" dirty="0"/>
              <a:t> &lt; .001)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21048-9AA3-4928-88DE-686A0B84B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0656"/>
            <a:ext cx="7801095" cy="46437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A2DC76-5B7D-4A01-AA38-41547E27F0E8}"/>
              </a:ext>
            </a:extLst>
          </p:cNvPr>
          <p:cNvSpPr/>
          <p:nvPr/>
        </p:nvSpPr>
        <p:spPr>
          <a:xfrm>
            <a:off x="4214191" y="1401417"/>
            <a:ext cx="3756992" cy="4872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43ADCD82-7895-EA7C-941A-0D7E4880DA61}"/>
              </a:ext>
            </a:extLst>
          </p:cNvPr>
          <p:cNvSpPr/>
          <p:nvPr/>
        </p:nvSpPr>
        <p:spPr>
          <a:xfrm>
            <a:off x="337930" y="795130"/>
            <a:ext cx="500270" cy="377687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8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D503-9327-45A9-8952-55E39165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ERP results (</a:t>
            </a:r>
            <a:r>
              <a:rPr lang="en-US" i="1" dirty="0"/>
              <a:t>N</a:t>
            </a:r>
            <a:r>
              <a:rPr lang="en-US" dirty="0"/>
              <a:t> = 43)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75F4B-298D-4556-AF65-B6D365077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5543" y="2016125"/>
            <a:ext cx="4381500" cy="3762375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Irony &gt; literal: N400 (300-500 ms)</a:t>
            </a:r>
          </a:p>
          <a:p>
            <a:pPr algn="l"/>
            <a:r>
              <a:rPr lang="en-US" sz="2400" dirty="0"/>
              <a:t>Irony &lt; literal: LPC (600-900 ms)</a:t>
            </a:r>
          </a:p>
          <a:p>
            <a:pPr lvl="1"/>
            <a:r>
              <a:rPr lang="en-US" sz="2000" dirty="0"/>
              <a:t>Sustained negativity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reinterpret &lt; attend: N400 (300-550 ms) </a:t>
            </a:r>
          </a:p>
          <a:p>
            <a:pPr algn="l"/>
            <a:r>
              <a:rPr lang="en-US" sz="2400" dirty="0"/>
              <a:t>reinterpret &gt; attend: </a:t>
            </a:r>
            <a:r>
              <a:rPr lang="en-US" sz="2400" i="1" dirty="0"/>
              <a:t>frontal</a:t>
            </a:r>
            <a:r>
              <a:rPr lang="en-US" sz="2400" dirty="0"/>
              <a:t> LPP (800-1500 ms)</a:t>
            </a:r>
          </a:p>
          <a:p>
            <a:pPr lvl="1"/>
            <a:r>
              <a:rPr lang="en-US" sz="2000" dirty="0"/>
              <a:t>Decreased negativity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2A139-7280-44D8-BEE4-EACE35B5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Pfeifer &amp; Lai: Irony Regulates Negative Emotion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271DB-7AFA-42FA-82C9-C8F7822A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ECD4-7F16-40F3-B4B5-37C525EC04C0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784CF9-E701-4136-BC77-E5DBD2AD3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4" y="1670355"/>
            <a:ext cx="7524429" cy="396939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613BC7A-9142-4A84-A005-02FD5C8F3705}"/>
              </a:ext>
            </a:extLst>
          </p:cNvPr>
          <p:cNvSpPr/>
          <p:nvPr/>
        </p:nvSpPr>
        <p:spPr>
          <a:xfrm>
            <a:off x="3824183" y="1483384"/>
            <a:ext cx="3756992" cy="4872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5785F50-BA39-1511-1758-11DE14864588}"/>
              </a:ext>
            </a:extLst>
          </p:cNvPr>
          <p:cNvSpPr/>
          <p:nvPr/>
        </p:nvSpPr>
        <p:spPr>
          <a:xfrm rot="10800000">
            <a:off x="355600" y="840933"/>
            <a:ext cx="482600" cy="353615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4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CCEE1-5B20-4F78-82D6-F7CF1F235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4700"/>
            <a:ext cx="10515600" cy="54022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</a:t>
            </a:r>
            <a:r>
              <a:rPr lang="en-US" sz="3200" dirty="0"/>
              <a:t>: </a:t>
            </a:r>
            <a:r>
              <a:rPr lang="en-US" sz="3200" b="1" dirty="0"/>
              <a:t>IRONY &lt; LITERAL</a:t>
            </a:r>
          </a:p>
          <a:p>
            <a:pPr lvl="1">
              <a:spcBef>
                <a:spcPts val="0"/>
              </a:spcBef>
            </a:pPr>
            <a:r>
              <a:rPr lang="en-US" sz="2800" dirty="0"/>
              <a:t>in line with </a:t>
            </a:r>
            <a:r>
              <a:rPr lang="en-US" sz="2800" i="1" dirty="0"/>
              <a:t>tinge hypothesis </a:t>
            </a:r>
          </a:p>
          <a:p>
            <a:pPr lvl="1">
              <a:spcBef>
                <a:spcPts val="0"/>
              </a:spcBef>
            </a:pPr>
            <a:r>
              <a:rPr lang="en-US" sz="2800" dirty="0"/>
              <a:t>expands previous research from bystanders to listeners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But: irony is not as effective as reappraisal </a:t>
            </a:r>
          </a:p>
          <a:p>
            <a:pPr>
              <a:spcBef>
                <a:spcPts val="0"/>
              </a:spcBef>
            </a:pPr>
            <a:endParaRPr lang="en-US" sz="3200" dirty="0"/>
          </a:p>
          <a:p>
            <a:pPr marL="0" indent="0" algn="l">
              <a:spcBef>
                <a:spcPts val="0"/>
              </a:spcBef>
              <a:buNone/>
            </a:pPr>
            <a:r>
              <a:rPr lang="en-US" sz="3200" b="1" dirty="0">
                <a:solidFill>
                  <a:srgbClr val="C00000"/>
                </a:solidFill>
              </a:rPr>
              <a:t>ERP</a:t>
            </a:r>
            <a:r>
              <a:rPr lang="en-US" sz="3200" dirty="0"/>
              <a:t>: irony and reappraisal act in </a:t>
            </a:r>
            <a:r>
              <a:rPr lang="en-US" sz="3200" b="1" dirty="0"/>
              <a:t>related, yet different ways</a:t>
            </a:r>
            <a:endParaRPr lang="en-US" sz="3200" dirty="0"/>
          </a:p>
          <a:p>
            <a:pPr lvl="1">
              <a:spcBef>
                <a:spcPts val="0"/>
              </a:spcBef>
            </a:pPr>
            <a:r>
              <a:rPr lang="en-US" sz="2800" dirty="0"/>
              <a:t>Ironic words </a:t>
            </a:r>
            <a:r>
              <a:rPr lang="en-US" sz="2800" i="1" dirty="0"/>
              <a:t>contrast</a:t>
            </a:r>
            <a:r>
              <a:rPr lang="en-US" sz="2800" dirty="0"/>
              <a:t> the scene depicted by the image</a:t>
            </a:r>
          </a:p>
          <a:p>
            <a:pPr lvl="1">
              <a:spcBef>
                <a:spcPts val="0"/>
              </a:spcBef>
            </a:pPr>
            <a:r>
              <a:rPr lang="en-US" sz="2800" dirty="0"/>
              <a:t>contrast continued to be processed (elaborate or integrated) reflected by the sustained negativity</a:t>
            </a:r>
          </a:p>
          <a:p>
            <a:pPr lvl="1">
              <a:spcBef>
                <a:spcPts val="0"/>
              </a:spcBef>
            </a:pPr>
            <a:r>
              <a:rPr lang="en-US" sz="2800" dirty="0"/>
              <a:t>Cognitive reappraisal recruits later and more frontal resources, potentially linked </a:t>
            </a:r>
            <a:r>
              <a:rPr lang="en-US" sz="2800" i="1" dirty="0"/>
              <a:t>to executive control </a:t>
            </a:r>
            <a:r>
              <a:rPr lang="en-US" sz="2800" dirty="0"/>
              <a:t>or </a:t>
            </a:r>
            <a:r>
              <a:rPr lang="en-US" sz="2800" i="1" dirty="0"/>
              <a:t>imagination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DBF21-A01B-4AA7-BA34-3F030144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Pfeifer &amp; Lai: Irony Regulates Negative Emotion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CD8EB-04AF-4642-B31A-ED205B06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ECD4-7F16-40F3-B4B5-37C525EC04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DB4B3-FD07-4F75-8A05-5F858D186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7100" cy="4351338"/>
          </a:xfrm>
        </p:spPr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en-US" sz="3200" b="1" u="sng" dirty="0">
                <a:solidFill>
                  <a:srgbClr val="C00000"/>
                </a:solidFill>
              </a:rPr>
              <a:t>Conclusion</a:t>
            </a:r>
            <a:r>
              <a:rPr lang="en-US" sz="3200" dirty="0">
                <a:solidFill>
                  <a:srgbClr val="C00000"/>
                </a:solidFill>
              </a:rPr>
              <a:t>: </a:t>
            </a:r>
          </a:p>
          <a:p>
            <a:pPr>
              <a:spcBef>
                <a:spcPts val="0"/>
              </a:spcBef>
            </a:pPr>
            <a:r>
              <a:rPr lang="en-US" sz="3200" dirty="0">
                <a:solidFill>
                  <a:srgbClr val="C00000"/>
                </a:solidFill>
              </a:rPr>
              <a:t>Irony is </a:t>
            </a:r>
            <a:r>
              <a:rPr lang="en-US" sz="3200" b="1" dirty="0">
                <a:solidFill>
                  <a:srgbClr val="C00000"/>
                </a:solidFill>
              </a:rPr>
              <a:t>indirect yet effective tool in reducing negative emotions in others</a:t>
            </a:r>
            <a:endParaRPr lang="en-US" sz="3200" dirty="0">
              <a:solidFill>
                <a:srgbClr val="C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800" i="1" dirty="0">
                <a:solidFill>
                  <a:srgbClr val="C00000"/>
                </a:solidFill>
              </a:rPr>
              <a:t>Does not require active participation from the listener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  <a:p>
            <a:pPr>
              <a:spcBef>
                <a:spcPts val="0"/>
              </a:spcBef>
            </a:pPr>
            <a:r>
              <a:rPr lang="en-US" sz="3200" dirty="0"/>
              <a:t>Irony mildens negativity in </a:t>
            </a:r>
            <a:r>
              <a:rPr lang="en-US" sz="3200" b="1" dirty="0"/>
              <a:t>speakers</a:t>
            </a:r>
            <a:r>
              <a:rPr lang="en-US" sz="3200" dirty="0"/>
              <a:t> and in </a:t>
            </a:r>
            <a:r>
              <a:rPr lang="en-US" sz="3200" b="1" dirty="0"/>
              <a:t>recipients</a:t>
            </a:r>
            <a:endParaRPr lang="en-US" sz="3200" dirty="0"/>
          </a:p>
          <a:p>
            <a:pPr lvl="1">
              <a:spcBef>
                <a:spcPts val="0"/>
              </a:spcBef>
            </a:pPr>
            <a:r>
              <a:rPr lang="en-US" sz="2800" dirty="0"/>
              <a:t>Irony’s pragmatic functions can be both </a:t>
            </a:r>
            <a:r>
              <a:rPr lang="en-US" sz="2800" i="1" dirty="0"/>
              <a:t>self-</a:t>
            </a:r>
            <a:r>
              <a:rPr lang="en-US" sz="2800" dirty="0"/>
              <a:t> and </a:t>
            </a:r>
            <a:r>
              <a:rPr lang="en-US" sz="2800" i="1" dirty="0"/>
              <a:t>other</a:t>
            </a:r>
            <a:r>
              <a:rPr lang="en-US" sz="2800" dirty="0"/>
              <a:t> serving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1E526-18FD-4CA8-82B0-8B6244FB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Pfeifer &amp; Lai: Irony Regulates Negative Emotion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1F1C9-B683-405F-9EC0-E80AD045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ECD4-7F16-40F3-B4B5-37C525EC04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7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513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Irony Regulates Negative Emotion – in Speakers and Listeners</vt:lpstr>
      <vt:lpstr>PowerPoint Presentation</vt:lpstr>
      <vt:lpstr>Design</vt:lpstr>
      <vt:lpstr>PowerPoint Presentation</vt:lpstr>
      <vt:lpstr>Behavioral Results (N = 54)</vt:lpstr>
      <vt:lpstr>ERP results (N = 43)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Irony as a Form of Emotion Regulation  Evidence from Behavior and ERPs</dc:title>
  <dc:creator>Valeria</dc:creator>
  <cp:lastModifiedBy>Valeria</cp:lastModifiedBy>
  <cp:revision>13</cp:revision>
  <dcterms:created xsi:type="dcterms:W3CDTF">2022-03-18T14:38:14Z</dcterms:created>
  <dcterms:modified xsi:type="dcterms:W3CDTF">2022-05-17T19:14:08Z</dcterms:modified>
</cp:coreProperties>
</file>