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57" r:id="rId4"/>
    <p:sldId id="258" r:id="rId5"/>
    <p:sldId id="272" r:id="rId6"/>
    <p:sldId id="280" r:id="rId7"/>
    <p:sldId id="273" r:id="rId8"/>
    <p:sldId id="281" r:id="rId9"/>
    <p:sldId id="282" r:id="rId10"/>
    <p:sldId id="274" r:id="rId11"/>
    <p:sldId id="283" r:id="rId12"/>
    <p:sldId id="275" r:id="rId13"/>
    <p:sldId id="270" r:id="rId14"/>
    <p:sldId id="285" r:id="rId15"/>
    <p:sldId id="286" r:id="rId16"/>
    <p:sldId id="284" r:id="rId17"/>
    <p:sldId id="277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9600" dirty="0" err="1" smtClean="0">
                <a:latin typeface="Bebas Neue Bold" panose="020B0606020202050201" pitchFamily="34" charset="0"/>
              </a:rPr>
              <a:t>rsMART</a:t>
            </a:r>
            <a:endParaRPr lang="fr-FR" sz="9600" dirty="0">
              <a:latin typeface="Bebas Neue Bold" panose="020B0606020202050201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Bebas Neue Regular" panose="00000500000000000000" pitchFamily="2" charset="0"/>
              </a:rPr>
              <a:t>Itération 2</a:t>
            </a:r>
            <a:endParaRPr lang="fr-FR" sz="3200" dirty="0">
              <a:latin typeface="Bebas Neue 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30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95269" y="0"/>
            <a:ext cx="9001462" cy="1828800"/>
          </a:xfrm>
        </p:spPr>
        <p:txBody>
          <a:bodyPr>
            <a:normAutofit/>
          </a:bodyPr>
          <a:lstStyle/>
          <a:p>
            <a:r>
              <a:rPr lang="fr-FR" sz="6600" dirty="0">
                <a:effectLst/>
                <a:latin typeface="Bebas Neue Regular" panose="00000500000000000000" pitchFamily="50" charset="0"/>
              </a:rPr>
              <a:t>Déplacement en courbe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595269" y="3035300"/>
            <a:ext cx="9001462" cy="3728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fr-FR" sz="3200" dirty="0" smtClean="0">
                <a:latin typeface="Bebas Neue Regular" panose="00000500000000000000" pitchFamily="2" charset="0"/>
              </a:rPr>
              <a:t>Le robot doit pouvoir se déplacer en suivant des courbes de différentes amplitudes </a:t>
            </a:r>
          </a:p>
        </p:txBody>
      </p:sp>
    </p:spTree>
    <p:extLst>
      <p:ext uri="{BB962C8B-B14F-4D97-AF65-F5344CB8AC3E}">
        <p14:creationId xmlns:p14="http://schemas.microsoft.com/office/powerpoint/2010/main" val="28472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95269" y="0"/>
            <a:ext cx="9001462" cy="1828800"/>
          </a:xfrm>
        </p:spPr>
        <p:txBody>
          <a:bodyPr>
            <a:normAutofit/>
          </a:bodyPr>
          <a:lstStyle/>
          <a:p>
            <a:r>
              <a:rPr lang="fr-FR" sz="6600" dirty="0">
                <a:effectLst/>
                <a:latin typeface="Bebas Neue Regular" panose="00000500000000000000" pitchFamily="50" charset="0"/>
              </a:rPr>
              <a:t>Déplacement en courbe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12" y="2410597"/>
            <a:ext cx="39147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11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95269" y="0"/>
            <a:ext cx="9001462" cy="1892300"/>
          </a:xfrm>
        </p:spPr>
        <p:txBody>
          <a:bodyPr>
            <a:normAutofit fontScale="90000"/>
          </a:bodyPr>
          <a:lstStyle/>
          <a:p>
            <a:r>
              <a:rPr lang="fr-FR" sz="6600" dirty="0">
                <a:effectLst/>
                <a:latin typeface="Bebas Neue Regular" panose="00000500000000000000" pitchFamily="50" charset="0"/>
              </a:rPr>
              <a:t>Délégation des taches au client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595269" y="2490095"/>
            <a:ext cx="9001462" cy="427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fr-FR" sz="3200" dirty="0" smtClean="0">
                <a:latin typeface="Bebas Neue Regular" panose="00000500000000000000" pitchFamily="2" charset="0"/>
              </a:rPr>
              <a:t>Le robot doit pouvoir communiquer avec un client</a:t>
            </a:r>
          </a:p>
          <a:p>
            <a:pPr marL="457200" indent="-457200">
              <a:buFontTx/>
              <a:buChar char="-"/>
            </a:pPr>
            <a:r>
              <a:rPr lang="fr-FR" sz="3200" dirty="0" smtClean="0">
                <a:latin typeface="Bebas Neue Regular" panose="00000500000000000000" pitchFamily="2" charset="0"/>
              </a:rPr>
              <a:t>Le robot doit pouvoir demander l’exécution de certaines tâches</a:t>
            </a:r>
            <a:endParaRPr lang="fr-FR" sz="3200" dirty="0">
              <a:latin typeface="Bebas Neue Regular" panose="00000500000000000000" pitchFamily="2" charset="0"/>
            </a:endParaRPr>
          </a:p>
          <a:p>
            <a:pPr marL="457200" indent="-457200">
              <a:buFontTx/>
              <a:buChar char="-"/>
            </a:pPr>
            <a:r>
              <a:rPr lang="fr-FR" sz="3200" dirty="0" smtClean="0">
                <a:latin typeface="Bebas Neue Regular" panose="00000500000000000000" pitchFamily="2" charset="0"/>
              </a:rPr>
              <a:t>Le client doit pouvoir réaliser la tache et renvoyer une réponse au robot</a:t>
            </a:r>
            <a:endParaRPr lang="fr-FR" sz="3200" dirty="0">
              <a:latin typeface="Bebas Neue 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73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95269" y="0"/>
            <a:ext cx="9001462" cy="1955800"/>
          </a:xfrm>
        </p:spPr>
        <p:txBody>
          <a:bodyPr>
            <a:normAutofit/>
          </a:bodyPr>
          <a:lstStyle/>
          <a:p>
            <a:r>
              <a:rPr lang="fr-FR" sz="6600" dirty="0">
                <a:effectLst/>
                <a:latin typeface="Bebas Neue Regular" panose="00000500000000000000" pitchFamily="50" charset="0"/>
              </a:rPr>
              <a:t>Tracer un chemin prédéfini</a:t>
            </a:r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1595269" y="2490095"/>
            <a:ext cx="9001462" cy="4273421"/>
          </a:xfrm>
        </p:spPr>
        <p:txBody>
          <a:bodyPr>
            <a:normAutofit/>
          </a:bodyPr>
          <a:lstStyle/>
          <a:p>
            <a:r>
              <a:rPr lang="fr-FR" sz="4000" dirty="0" smtClean="0">
                <a:latin typeface="Bebas Neue Regular" panose="00000500000000000000" pitchFamily="2" charset="0"/>
              </a:rPr>
              <a:t>-Le robot doit se déplacer d’une position à une autre</a:t>
            </a:r>
          </a:p>
          <a:p>
            <a:r>
              <a:rPr lang="fr-FR" sz="4000" dirty="0" smtClean="0">
                <a:latin typeface="Bebas Neue Regular" panose="00000500000000000000" pitchFamily="2" charset="0"/>
              </a:rPr>
              <a:t>- L’utilisateur doit pouvoir tracer un chemin sur une carte et le robot doit le suivre </a:t>
            </a:r>
          </a:p>
        </p:txBody>
      </p:sp>
    </p:spTree>
    <p:extLst>
      <p:ext uri="{BB962C8B-B14F-4D97-AF65-F5344CB8AC3E}">
        <p14:creationId xmlns:p14="http://schemas.microsoft.com/office/powerpoint/2010/main" val="220707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95269" y="0"/>
            <a:ext cx="9001462" cy="1955800"/>
          </a:xfrm>
        </p:spPr>
        <p:txBody>
          <a:bodyPr>
            <a:normAutofit/>
          </a:bodyPr>
          <a:lstStyle/>
          <a:p>
            <a:r>
              <a:rPr lang="fr-FR" sz="6600" dirty="0">
                <a:effectLst/>
                <a:latin typeface="Bebas Neue Regular" panose="00000500000000000000" pitchFamily="50" charset="0"/>
              </a:rPr>
              <a:t>Tracer un chemin prédéfini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472172"/>
              </p:ext>
            </p:extLst>
          </p:nvPr>
        </p:nvGraphicFramePr>
        <p:xfrm>
          <a:off x="3952875" y="2162175"/>
          <a:ext cx="3743325" cy="3943355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1247775"/>
                <a:gridCol w="1247775"/>
                <a:gridCol w="1247775"/>
              </a:tblGrid>
              <a:tr h="30333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Offset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Time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Radius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333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60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68,5cm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333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40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10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110cm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333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20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262cm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333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65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65cm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333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70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54,5cm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333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75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49,5cm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333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80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28,5cm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333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55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77,5cm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333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50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85,5cm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333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45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96,5cm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333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35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135cm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333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30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164cm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587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95269" y="0"/>
            <a:ext cx="9001462" cy="1171575"/>
          </a:xfrm>
        </p:spPr>
        <p:txBody>
          <a:bodyPr>
            <a:normAutofit/>
          </a:bodyPr>
          <a:lstStyle/>
          <a:p>
            <a:r>
              <a:rPr lang="fr-FR" sz="6600" dirty="0">
                <a:effectLst/>
                <a:latin typeface="Bebas Neue Regular" panose="00000500000000000000" pitchFamily="50" charset="0"/>
              </a:rPr>
              <a:t>Tracer un chemin prédéfini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162" y="1171575"/>
            <a:ext cx="3921919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75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95269" y="0"/>
            <a:ext cx="9001462" cy="1169773"/>
          </a:xfrm>
        </p:spPr>
        <p:txBody>
          <a:bodyPr>
            <a:normAutofit/>
          </a:bodyPr>
          <a:lstStyle/>
          <a:p>
            <a:r>
              <a:rPr lang="fr-FR" sz="6600" dirty="0" smtClean="0">
                <a:effectLst/>
                <a:latin typeface="Bebas Neue Regular" panose="00000500000000000000" pitchFamily="50" charset="0"/>
              </a:rPr>
              <a:t>difficultés</a:t>
            </a:r>
            <a:endParaRPr lang="fr-FR" sz="6600" dirty="0">
              <a:effectLst/>
              <a:latin typeface="Bebas Neue Regular" panose="00000500000000000000" pitchFamily="50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595269" y="2037014"/>
            <a:ext cx="9001462" cy="427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 smtClean="0">
                <a:latin typeface="Bebas Neue Regular" panose="00000500000000000000" pitchFamily="2" charset="0"/>
              </a:rPr>
              <a:t>- manque de temps pour réaliser les test nécessaires</a:t>
            </a:r>
          </a:p>
          <a:p>
            <a:r>
              <a:rPr lang="fr-FR" sz="4000" dirty="0" smtClean="0">
                <a:latin typeface="Bebas Neue Regular" panose="00000500000000000000" pitchFamily="2" charset="0"/>
              </a:rPr>
              <a:t>- Long temps d’attente du matériel</a:t>
            </a:r>
            <a:endParaRPr lang="fr-FR" sz="4000" dirty="0" smtClean="0">
              <a:latin typeface="Bebas Neue 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321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95269" y="0"/>
            <a:ext cx="9001462" cy="1352939"/>
          </a:xfrm>
        </p:spPr>
        <p:txBody>
          <a:bodyPr>
            <a:normAutofit/>
          </a:bodyPr>
          <a:lstStyle/>
          <a:p>
            <a:r>
              <a:rPr lang="fr-FR" sz="6600" dirty="0" smtClean="0">
                <a:latin typeface="Bebas Neue Bold" panose="020B0606020202050201" pitchFamily="34" charset="0"/>
              </a:rPr>
              <a:t>Objectifs prochaine itération</a:t>
            </a:r>
            <a:endParaRPr lang="fr-FR" sz="6600" dirty="0">
              <a:latin typeface="Bebas Neue Bold" panose="020B0606020202050201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95269" y="2374251"/>
            <a:ext cx="9001462" cy="4273421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fr-FR" sz="4000" dirty="0" smtClean="0">
                <a:latin typeface="Bebas Neue Regular" panose="00000500000000000000" pitchFamily="2" charset="0"/>
              </a:rPr>
              <a:t>Finir le traçage de chemin prédéfini</a:t>
            </a:r>
          </a:p>
          <a:p>
            <a:pPr marL="457200" indent="-457200">
              <a:buFontTx/>
              <a:buChar char="-"/>
            </a:pPr>
            <a:r>
              <a:rPr lang="fr-FR" sz="4000" dirty="0" smtClean="0">
                <a:latin typeface="Bebas Neue Regular" panose="00000500000000000000" pitchFamily="2" charset="0"/>
              </a:rPr>
              <a:t>Mettre en place la délégation des tâches</a:t>
            </a:r>
          </a:p>
          <a:p>
            <a:pPr marL="457200" indent="-457200">
              <a:buFontTx/>
              <a:buChar char="-"/>
            </a:pPr>
            <a:r>
              <a:rPr lang="fr-FR" sz="4000" dirty="0" smtClean="0">
                <a:latin typeface="Bebas Neue Regular" panose="00000500000000000000" pitchFamily="2" charset="0"/>
              </a:rPr>
              <a:t>Finalisation du projet</a:t>
            </a:r>
            <a:endParaRPr lang="fr-FR" sz="4000" dirty="0">
              <a:latin typeface="Bebas Neue 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1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95269" y="0"/>
            <a:ext cx="9001462" cy="1352939"/>
          </a:xfrm>
        </p:spPr>
        <p:txBody>
          <a:bodyPr>
            <a:normAutofit/>
          </a:bodyPr>
          <a:lstStyle/>
          <a:p>
            <a:r>
              <a:rPr lang="fr-FR" sz="6600" dirty="0" smtClean="0">
                <a:latin typeface="Bebas Neue Bold" panose="020B0606020202050201" pitchFamily="34" charset="0"/>
              </a:rPr>
              <a:t>Démo</a:t>
            </a:r>
            <a:endParaRPr lang="fr-FR" sz="6600" dirty="0">
              <a:latin typeface="Bebas Neue Bold" panose="020B0606020202050201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95269" y="1707501"/>
            <a:ext cx="9001462" cy="4273421"/>
          </a:xfrm>
        </p:spPr>
        <p:txBody>
          <a:bodyPr>
            <a:normAutofit/>
          </a:bodyPr>
          <a:lstStyle/>
          <a:p>
            <a:endParaRPr lang="fr-FR" sz="3200" dirty="0">
              <a:latin typeface="Bebas Neue 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51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95269" y="2640520"/>
            <a:ext cx="9001462" cy="1352939"/>
          </a:xfrm>
        </p:spPr>
        <p:txBody>
          <a:bodyPr>
            <a:normAutofit/>
          </a:bodyPr>
          <a:lstStyle/>
          <a:p>
            <a:r>
              <a:rPr lang="fr-FR" sz="6600" dirty="0" smtClean="0">
                <a:latin typeface="Bebas Neue Bold" panose="020B0606020202050201" pitchFamily="34" charset="0"/>
              </a:rPr>
              <a:t>Questions ?</a:t>
            </a:r>
            <a:endParaRPr lang="fr-FR" sz="6600" dirty="0">
              <a:latin typeface="Bebas Neue Bold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28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95269" y="0"/>
            <a:ext cx="9001462" cy="1352939"/>
          </a:xfrm>
        </p:spPr>
        <p:txBody>
          <a:bodyPr>
            <a:normAutofit/>
          </a:bodyPr>
          <a:lstStyle/>
          <a:p>
            <a:r>
              <a:rPr lang="fr-FR" sz="6600" dirty="0" smtClean="0">
                <a:latin typeface="Bebas Neue Bold" panose="020B0606020202050201" pitchFamily="34" charset="0"/>
              </a:rPr>
              <a:t>SOMMAIRE</a:t>
            </a:r>
            <a:endParaRPr lang="fr-FR" sz="6600" dirty="0">
              <a:latin typeface="Bebas Neue Bold" panose="020B0606020202050201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95269" y="1707501"/>
            <a:ext cx="9001462" cy="456149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Tx/>
              <a:buChar char="-"/>
            </a:pPr>
            <a:r>
              <a:rPr lang="fr-FR" sz="3200" dirty="0" smtClean="0">
                <a:latin typeface="Bebas Neue Regular" panose="00000500000000000000" pitchFamily="2" charset="0"/>
              </a:rPr>
              <a:t>Présentation du </a:t>
            </a:r>
            <a:r>
              <a:rPr lang="fr-FR" sz="3200" dirty="0" smtClean="0">
                <a:latin typeface="Bebas Neue Regular" panose="00000500000000000000" pitchFamily="2" charset="0"/>
              </a:rPr>
              <a:t>projet</a:t>
            </a:r>
            <a:endParaRPr lang="fr-FR" sz="3200" dirty="0" smtClean="0">
              <a:latin typeface="Bebas Neue Regular" panose="00000500000000000000" pitchFamily="2" charset="0"/>
            </a:endParaRPr>
          </a:p>
          <a:p>
            <a:pPr marL="457200" indent="-457200">
              <a:buFontTx/>
              <a:buChar char="-"/>
            </a:pPr>
            <a:r>
              <a:rPr lang="fr-FR" sz="3200" dirty="0" smtClean="0">
                <a:latin typeface="Bebas Neue Regular" panose="00000500000000000000" pitchFamily="2" charset="0"/>
              </a:rPr>
              <a:t>Rappel Objectifs de l’itération</a:t>
            </a:r>
          </a:p>
          <a:p>
            <a:pPr marL="457200" indent="-457200">
              <a:buFontTx/>
              <a:buChar char="-"/>
            </a:pPr>
            <a:r>
              <a:rPr lang="fr-FR" sz="3200" dirty="0" smtClean="0">
                <a:latin typeface="Bebas Neue Regular" panose="00000500000000000000" pitchFamily="2" charset="0"/>
              </a:rPr>
              <a:t>Détails </a:t>
            </a:r>
            <a:r>
              <a:rPr lang="fr-FR" sz="3200" dirty="0" smtClean="0">
                <a:latin typeface="Bebas Neue Regular" panose="00000500000000000000" pitchFamily="2" charset="0"/>
              </a:rPr>
              <a:t>des </a:t>
            </a:r>
            <a:r>
              <a:rPr lang="fr-FR" sz="3200" dirty="0" smtClean="0">
                <a:latin typeface="Bebas Neue Regular" panose="00000500000000000000" pitchFamily="2" charset="0"/>
              </a:rPr>
              <a:t>objectifs</a:t>
            </a:r>
          </a:p>
          <a:p>
            <a:pPr marL="457200" indent="-457200">
              <a:buFontTx/>
              <a:buChar char="-"/>
            </a:pPr>
            <a:r>
              <a:rPr lang="fr-FR" sz="3200" dirty="0" smtClean="0">
                <a:latin typeface="Bebas Neue Regular" panose="00000500000000000000" pitchFamily="2" charset="0"/>
              </a:rPr>
              <a:t>difficultés</a:t>
            </a:r>
            <a:endParaRPr lang="fr-FR" sz="3200" dirty="0" smtClean="0">
              <a:latin typeface="Bebas Neue Regular" panose="00000500000000000000" pitchFamily="2" charset="0"/>
            </a:endParaRPr>
          </a:p>
          <a:p>
            <a:pPr marL="457200" indent="-457200">
              <a:buFontTx/>
              <a:buChar char="-"/>
            </a:pPr>
            <a:r>
              <a:rPr lang="fr-FR" sz="3200" dirty="0">
                <a:latin typeface="Bebas Neue Regular" panose="00000500000000000000" pitchFamily="2" charset="0"/>
              </a:rPr>
              <a:t>Objectifs de la prochaine </a:t>
            </a:r>
            <a:r>
              <a:rPr lang="fr-FR" sz="3200" dirty="0" smtClean="0">
                <a:latin typeface="Bebas Neue Regular" panose="00000500000000000000" pitchFamily="2" charset="0"/>
              </a:rPr>
              <a:t>itération</a:t>
            </a:r>
            <a:endParaRPr lang="fr-FR" sz="3200" dirty="0" smtClean="0">
              <a:latin typeface="Bebas Neue Regular" panose="00000500000000000000" pitchFamily="2" charset="0"/>
            </a:endParaRPr>
          </a:p>
          <a:p>
            <a:pPr marL="457200" indent="-457200">
              <a:buFontTx/>
              <a:buChar char="-"/>
            </a:pPr>
            <a:r>
              <a:rPr lang="fr-FR" sz="3200" dirty="0" smtClean="0">
                <a:latin typeface="Bebas Neue Regular" panose="00000500000000000000" pitchFamily="2" charset="0"/>
              </a:rPr>
              <a:t>Démo</a:t>
            </a:r>
            <a:endParaRPr lang="fr-FR" sz="3200" dirty="0" smtClean="0">
              <a:latin typeface="Bebas Neue Regular" panose="00000500000000000000" pitchFamily="2" charset="0"/>
            </a:endParaRPr>
          </a:p>
          <a:p>
            <a:pPr marL="457200" indent="-457200">
              <a:buFontTx/>
              <a:buChar char="-"/>
            </a:pPr>
            <a:r>
              <a:rPr lang="fr-FR" sz="3200" dirty="0" smtClean="0">
                <a:latin typeface="Bebas Neue Regular" panose="00000500000000000000" pitchFamily="2" charset="0"/>
              </a:rPr>
              <a:t>conclusion</a:t>
            </a:r>
            <a:endParaRPr lang="fr-FR" sz="3200" dirty="0" smtClean="0">
              <a:latin typeface="Bebas Neue 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21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95269" y="0"/>
            <a:ext cx="9001462" cy="1352939"/>
          </a:xfrm>
        </p:spPr>
        <p:txBody>
          <a:bodyPr>
            <a:normAutofit/>
          </a:bodyPr>
          <a:lstStyle/>
          <a:p>
            <a:r>
              <a:rPr lang="fr-FR" sz="6600" dirty="0" smtClean="0">
                <a:latin typeface="Bebas Neue Bold" panose="020B0606020202050201" pitchFamily="34" charset="0"/>
              </a:rPr>
              <a:t>Présentation du projet</a:t>
            </a:r>
            <a:endParaRPr lang="fr-FR" sz="6600" dirty="0">
              <a:latin typeface="Bebas Neue Bold" panose="020B0606020202050201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95269" y="1707501"/>
            <a:ext cx="9001462" cy="4273421"/>
          </a:xfrm>
        </p:spPr>
        <p:txBody>
          <a:bodyPr>
            <a:normAutofit/>
          </a:bodyPr>
          <a:lstStyle/>
          <a:p>
            <a:r>
              <a:rPr lang="fr-FR" sz="3200" dirty="0" err="1" smtClean="0">
                <a:latin typeface="Bebas Neue Regular" panose="00000500000000000000" pitchFamily="2" charset="0"/>
              </a:rPr>
              <a:t>Rsmart</a:t>
            </a:r>
            <a:r>
              <a:rPr lang="fr-FR" sz="3200" dirty="0" smtClean="0">
                <a:latin typeface="Bebas Neue Regular" panose="00000500000000000000" pitchFamily="2" charset="0"/>
              </a:rPr>
              <a:t> est un robot capable de se déplacer de manière autonome et de cartographier son environnement.</a:t>
            </a:r>
          </a:p>
          <a:p>
            <a:endParaRPr lang="fr-FR" sz="3200" dirty="0" smtClean="0">
              <a:latin typeface="Bebas Neue Regular" panose="00000500000000000000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63" y="3302668"/>
            <a:ext cx="4740442" cy="355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4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95269" y="0"/>
            <a:ext cx="9001462" cy="1352939"/>
          </a:xfrm>
        </p:spPr>
        <p:txBody>
          <a:bodyPr>
            <a:normAutofit/>
          </a:bodyPr>
          <a:lstStyle/>
          <a:p>
            <a:r>
              <a:rPr lang="fr-FR" sz="6600" dirty="0" smtClean="0">
                <a:latin typeface="Bebas Neue Bold" panose="020B0606020202050201" pitchFamily="34" charset="0"/>
              </a:rPr>
              <a:t>Objectifs de l’itération</a:t>
            </a:r>
            <a:endParaRPr lang="fr-FR" sz="6600" dirty="0">
              <a:latin typeface="Bebas Neue Bold" panose="020B0606020202050201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95269" y="2301059"/>
            <a:ext cx="9001462" cy="4273421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fr-FR" sz="3200" dirty="0" smtClean="0">
                <a:effectLst/>
                <a:latin typeface="Bebas Neue Regular" panose="00000500000000000000" pitchFamily="50" charset="0"/>
              </a:rPr>
              <a:t>Cartographie de l’environnement</a:t>
            </a:r>
          </a:p>
          <a:p>
            <a:pPr marL="342900" indent="-342900">
              <a:buFontTx/>
              <a:buChar char="-"/>
            </a:pPr>
            <a:r>
              <a:rPr lang="fr-FR" sz="3200" dirty="0" smtClean="0">
                <a:effectLst/>
                <a:latin typeface="Bebas Neue Regular" panose="00000500000000000000" pitchFamily="50" charset="0"/>
              </a:rPr>
              <a:t>Reconnaissance vocale</a:t>
            </a:r>
          </a:p>
          <a:p>
            <a:pPr marL="342900" indent="-342900">
              <a:buFontTx/>
              <a:buChar char="-"/>
            </a:pPr>
            <a:r>
              <a:rPr lang="fr-FR" sz="3200" dirty="0" smtClean="0">
                <a:effectLst/>
                <a:latin typeface="Bebas Neue Regular" panose="00000500000000000000" pitchFamily="50" charset="0"/>
              </a:rPr>
              <a:t>Déplacement en courbe</a:t>
            </a:r>
          </a:p>
          <a:p>
            <a:pPr marL="342900" indent="-342900">
              <a:buFontTx/>
              <a:buChar char="-"/>
            </a:pPr>
            <a:r>
              <a:rPr lang="fr-FR" sz="3200" dirty="0" smtClean="0">
                <a:effectLst/>
                <a:latin typeface="Bebas Neue Regular" panose="00000500000000000000" pitchFamily="50" charset="0"/>
              </a:rPr>
              <a:t>Délégation des taches au client</a:t>
            </a:r>
          </a:p>
          <a:p>
            <a:pPr marL="342900" indent="-342900">
              <a:buFontTx/>
              <a:buChar char="-"/>
            </a:pPr>
            <a:r>
              <a:rPr lang="fr-FR" sz="3200" dirty="0">
                <a:effectLst/>
                <a:latin typeface="Bebas Neue Regular" panose="00000500000000000000" pitchFamily="50" charset="0"/>
              </a:rPr>
              <a:t> </a:t>
            </a:r>
            <a:r>
              <a:rPr lang="fr-FR" sz="3200" dirty="0" smtClean="0">
                <a:effectLst/>
                <a:latin typeface="Bebas Neue Regular" panose="00000500000000000000" pitchFamily="50" charset="0"/>
              </a:rPr>
              <a:t>Tracer un chemin prédéfini</a:t>
            </a:r>
            <a:endParaRPr lang="fr-FR" sz="3200" dirty="0">
              <a:effectLst/>
              <a:latin typeface="Bebas Neue Regular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6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95269" y="165100"/>
            <a:ext cx="9001462" cy="1651000"/>
          </a:xfrm>
        </p:spPr>
        <p:txBody>
          <a:bodyPr>
            <a:normAutofit fontScale="90000"/>
          </a:bodyPr>
          <a:lstStyle/>
          <a:p>
            <a:pPr marL="342900" indent="-342900">
              <a:buFontTx/>
              <a:buChar char="-"/>
            </a:pPr>
            <a:r>
              <a:rPr lang="fr-FR" sz="6600" dirty="0" smtClean="0">
                <a:effectLst/>
                <a:latin typeface="Bebas Neue Regular" panose="00000500000000000000" pitchFamily="50" charset="0"/>
              </a:rPr>
              <a:t/>
            </a:r>
            <a:br>
              <a:rPr lang="fr-FR" sz="6600" dirty="0" smtClean="0">
                <a:effectLst/>
                <a:latin typeface="Bebas Neue Regular" panose="00000500000000000000" pitchFamily="50" charset="0"/>
              </a:rPr>
            </a:br>
            <a:r>
              <a:rPr lang="fr-FR" sz="6600" dirty="0">
                <a:effectLst/>
                <a:latin typeface="Bebas Neue Regular" panose="00000500000000000000" pitchFamily="50" charset="0"/>
              </a:rPr>
              <a:t/>
            </a:r>
            <a:br>
              <a:rPr lang="fr-FR" sz="6600" dirty="0">
                <a:effectLst/>
                <a:latin typeface="Bebas Neue Regular" panose="00000500000000000000" pitchFamily="50" charset="0"/>
              </a:rPr>
            </a:br>
            <a:r>
              <a:rPr lang="fr-FR" sz="6600" dirty="0" smtClean="0">
                <a:effectLst/>
                <a:latin typeface="Bebas Neue Regular" panose="00000500000000000000" pitchFamily="50" charset="0"/>
              </a:rPr>
              <a:t>Cartographie </a:t>
            </a:r>
            <a:r>
              <a:rPr lang="fr-FR" sz="6600" dirty="0">
                <a:effectLst/>
                <a:latin typeface="Bebas Neue Regular" panose="00000500000000000000" pitchFamily="50" charset="0"/>
              </a:rPr>
              <a:t>de l’environnement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595269" y="2490095"/>
            <a:ext cx="9001462" cy="427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fr-FR" sz="3200" dirty="0" smtClean="0">
                <a:latin typeface="Bebas Neue Regular" panose="00000500000000000000" pitchFamily="2" charset="0"/>
              </a:rPr>
              <a:t>Le robot doit détecter les obstacles qu’il rencontre</a:t>
            </a:r>
          </a:p>
          <a:p>
            <a:pPr marL="457200" indent="-457200">
              <a:buFontTx/>
              <a:buChar char="-"/>
            </a:pPr>
            <a:r>
              <a:rPr lang="fr-FR" sz="3200" dirty="0" smtClean="0">
                <a:latin typeface="Bebas Neue Regular" panose="00000500000000000000" pitchFamily="2" charset="0"/>
              </a:rPr>
              <a:t>Le robot doit enregistrer la position des obstacles</a:t>
            </a:r>
          </a:p>
          <a:p>
            <a:pPr marL="457200" indent="-457200">
              <a:buFontTx/>
              <a:buChar char="-"/>
            </a:pPr>
            <a:r>
              <a:rPr lang="fr-FR" sz="3200" dirty="0" smtClean="0">
                <a:latin typeface="Bebas Neue Regular" panose="00000500000000000000" pitchFamily="2" charset="0"/>
              </a:rPr>
              <a:t>Le client doit pouvoir visualiser la </a:t>
            </a:r>
            <a:r>
              <a:rPr lang="fr-FR" sz="3200" dirty="0" smtClean="0">
                <a:latin typeface="Bebas Neue Regular" panose="00000500000000000000" pitchFamily="2" charset="0"/>
              </a:rPr>
              <a:t>carte et ajouter manuellement de nouveaux obstacles</a:t>
            </a:r>
            <a:endParaRPr lang="fr-FR" sz="3200" dirty="0" smtClean="0">
              <a:latin typeface="Bebas Neue Regular" panose="00000500000000000000" pitchFamily="2" charset="0"/>
            </a:endParaRPr>
          </a:p>
          <a:p>
            <a:endParaRPr lang="fr-FR" sz="3200" dirty="0">
              <a:latin typeface="Bebas Neue 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6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95269" y="165100"/>
            <a:ext cx="9001462" cy="1651000"/>
          </a:xfrm>
        </p:spPr>
        <p:txBody>
          <a:bodyPr>
            <a:normAutofit fontScale="90000"/>
          </a:bodyPr>
          <a:lstStyle/>
          <a:p>
            <a:pPr marL="342900" indent="-342900">
              <a:buFontTx/>
              <a:buChar char="-"/>
            </a:pPr>
            <a:r>
              <a:rPr lang="fr-FR" sz="6600" dirty="0" smtClean="0">
                <a:effectLst/>
                <a:latin typeface="Bebas Neue Regular" panose="00000500000000000000" pitchFamily="50" charset="0"/>
              </a:rPr>
              <a:t/>
            </a:r>
            <a:br>
              <a:rPr lang="fr-FR" sz="6600" dirty="0" smtClean="0">
                <a:effectLst/>
                <a:latin typeface="Bebas Neue Regular" panose="00000500000000000000" pitchFamily="50" charset="0"/>
              </a:rPr>
            </a:br>
            <a:r>
              <a:rPr lang="fr-FR" sz="6600" dirty="0">
                <a:effectLst/>
                <a:latin typeface="Bebas Neue Regular" panose="00000500000000000000" pitchFamily="50" charset="0"/>
              </a:rPr>
              <a:t/>
            </a:r>
            <a:br>
              <a:rPr lang="fr-FR" sz="6600" dirty="0">
                <a:effectLst/>
                <a:latin typeface="Bebas Neue Regular" panose="00000500000000000000" pitchFamily="50" charset="0"/>
              </a:rPr>
            </a:br>
            <a:r>
              <a:rPr lang="fr-FR" sz="6600" dirty="0" smtClean="0">
                <a:effectLst/>
                <a:latin typeface="Bebas Neue Regular" panose="00000500000000000000" pitchFamily="50" charset="0"/>
              </a:rPr>
              <a:t>Cartographie </a:t>
            </a:r>
            <a:r>
              <a:rPr lang="fr-FR" sz="6600" dirty="0">
                <a:effectLst/>
                <a:latin typeface="Bebas Neue Regular" panose="00000500000000000000" pitchFamily="50" charset="0"/>
              </a:rPr>
              <a:t>de l’environnement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523" y="1816100"/>
            <a:ext cx="6442117" cy="504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50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95269" y="304800"/>
            <a:ext cx="9001462" cy="1612900"/>
          </a:xfrm>
        </p:spPr>
        <p:txBody>
          <a:bodyPr>
            <a:normAutofit/>
          </a:bodyPr>
          <a:lstStyle/>
          <a:p>
            <a:r>
              <a:rPr lang="fr-FR" sz="6600" dirty="0">
                <a:effectLst/>
                <a:latin typeface="Bebas Neue Regular" panose="00000500000000000000" pitchFamily="50" charset="0"/>
              </a:rPr>
              <a:t>Reconnaissance vocale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595269" y="2490095"/>
            <a:ext cx="9001462" cy="427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fr-FR" sz="3200" dirty="0" smtClean="0">
                <a:latin typeface="Bebas Neue Regular" panose="00000500000000000000" pitchFamily="2" charset="0"/>
              </a:rPr>
              <a:t>Le robot doit reconnaitre la voix de l’utilisateur</a:t>
            </a:r>
          </a:p>
          <a:p>
            <a:pPr marL="457200" indent="-457200">
              <a:buFontTx/>
              <a:buChar char="-"/>
            </a:pPr>
            <a:r>
              <a:rPr lang="fr-FR" sz="3200" dirty="0" smtClean="0">
                <a:latin typeface="Bebas Neue Regular" panose="00000500000000000000" pitchFamily="2" charset="0"/>
              </a:rPr>
              <a:t>L’utilisateur peut donner des ordres au robot en utilisant sa voix</a:t>
            </a:r>
          </a:p>
          <a:p>
            <a:endParaRPr lang="fr-FR" sz="3200" dirty="0">
              <a:latin typeface="Bebas Neue 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4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95269" y="304800"/>
            <a:ext cx="9001462" cy="1046205"/>
          </a:xfrm>
        </p:spPr>
        <p:txBody>
          <a:bodyPr>
            <a:normAutofit/>
          </a:bodyPr>
          <a:lstStyle/>
          <a:p>
            <a:r>
              <a:rPr lang="fr-FR" sz="6600" dirty="0">
                <a:effectLst/>
                <a:latin typeface="Bebas Neue Regular" panose="00000500000000000000" pitchFamily="50" charset="0"/>
              </a:rPr>
              <a:t>Reconnaissance vocale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657" y="548402"/>
            <a:ext cx="8572686" cy="110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3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95269" y="304800"/>
            <a:ext cx="9001462" cy="1046205"/>
          </a:xfrm>
        </p:spPr>
        <p:txBody>
          <a:bodyPr>
            <a:normAutofit/>
          </a:bodyPr>
          <a:lstStyle/>
          <a:p>
            <a:r>
              <a:rPr lang="fr-FR" sz="6600" dirty="0">
                <a:effectLst/>
                <a:latin typeface="Bebas Neue Regular" panose="00000500000000000000" pitchFamily="50" charset="0"/>
              </a:rPr>
              <a:t>Reconnaissance vocale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87" y="1817216"/>
            <a:ext cx="50006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65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362</TotalTime>
  <Words>287</Words>
  <Application>Microsoft Office PowerPoint</Application>
  <PresentationFormat>Grand écran</PresentationFormat>
  <Paragraphs>88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Bebas Neue Bold</vt:lpstr>
      <vt:lpstr>Bebas Neue Regular</vt:lpstr>
      <vt:lpstr>Bookman Old Style</vt:lpstr>
      <vt:lpstr>Calibri</vt:lpstr>
      <vt:lpstr>Rockwell</vt:lpstr>
      <vt:lpstr>Damask</vt:lpstr>
      <vt:lpstr>rsMART</vt:lpstr>
      <vt:lpstr>SOMMAIRE</vt:lpstr>
      <vt:lpstr>Présentation du projet</vt:lpstr>
      <vt:lpstr>Objectifs de l’itération</vt:lpstr>
      <vt:lpstr>  Cartographie de l’environnement</vt:lpstr>
      <vt:lpstr>  Cartographie de l’environnement</vt:lpstr>
      <vt:lpstr>Reconnaissance vocale</vt:lpstr>
      <vt:lpstr>Reconnaissance vocale</vt:lpstr>
      <vt:lpstr>Reconnaissance vocale</vt:lpstr>
      <vt:lpstr>Déplacement en courbe</vt:lpstr>
      <vt:lpstr>Déplacement en courbe</vt:lpstr>
      <vt:lpstr>Délégation des taches au client</vt:lpstr>
      <vt:lpstr>Tracer un chemin prédéfini</vt:lpstr>
      <vt:lpstr>Tracer un chemin prédéfini</vt:lpstr>
      <vt:lpstr>Tracer un chemin prédéfini</vt:lpstr>
      <vt:lpstr>difficultés</vt:lpstr>
      <vt:lpstr>Objectifs prochaine itération</vt:lpstr>
      <vt:lpstr>Démo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rsMART</dc:title>
  <dc:creator>CHATELAIN Valentin</dc:creator>
  <cp:lastModifiedBy>Val</cp:lastModifiedBy>
  <cp:revision>43</cp:revision>
  <dcterms:created xsi:type="dcterms:W3CDTF">2015-04-26T16:44:55Z</dcterms:created>
  <dcterms:modified xsi:type="dcterms:W3CDTF">2015-06-15T08:40:31Z</dcterms:modified>
</cp:coreProperties>
</file>