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8"/>
  </p:notesMasterIdLst>
  <p:handoutMasterIdLst>
    <p:handoutMasterId r:id="rId39"/>
  </p:handoutMasterIdLst>
  <p:sldIdLst>
    <p:sldId id="256" r:id="rId2"/>
    <p:sldId id="285" r:id="rId3"/>
    <p:sldId id="270" r:id="rId4"/>
    <p:sldId id="257" r:id="rId5"/>
    <p:sldId id="258" r:id="rId6"/>
    <p:sldId id="261" r:id="rId7"/>
    <p:sldId id="277" r:id="rId8"/>
    <p:sldId id="282" r:id="rId9"/>
    <p:sldId id="260" r:id="rId10"/>
    <p:sldId id="286" r:id="rId11"/>
    <p:sldId id="292" r:id="rId12"/>
    <p:sldId id="287" r:id="rId13"/>
    <p:sldId id="289" r:id="rId14"/>
    <p:sldId id="288" r:id="rId15"/>
    <p:sldId id="290" r:id="rId16"/>
    <p:sldId id="291" r:id="rId17"/>
    <p:sldId id="273" r:id="rId18"/>
    <p:sldId id="269" r:id="rId19"/>
    <p:sldId id="267" r:id="rId20"/>
    <p:sldId id="262" r:id="rId21"/>
    <p:sldId id="263" r:id="rId22"/>
    <p:sldId id="264" r:id="rId23"/>
    <p:sldId id="268" r:id="rId24"/>
    <p:sldId id="265" r:id="rId25"/>
    <p:sldId id="278" r:id="rId26"/>
    <p:sldId id="275" r:id="rId27"/>
    <p:sldId id="266" r:id="rId28"/>
    <p:sldId id="283" r:id="rId29"/>
    <p:sldId id="271" r:id="rId30"/>
    <p:sldId id="272" r:id="rId31"/>
    <p:sldId id="279" r:id="rId32"/>
    <p:sldId id="274" r:id="rId33"/>
    <p:sldId id="276" r:id="rId34"/>
    <p:sldId id="281" r:id="rId35"/>
    <p:sldId id="280" r:id="rId36"/>
    <p:sldId id="284" r:id="rId37"/>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p15:clr>
            <a:srgbClr val="A4A3A4"/>
          </p15:clr>
        </p15:guide>
        <p15:guide id="2" pos="5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D6F"/>
    <a:srgbClr val="009CD6"/>
    <a:srgbClr val="376091"/>
    <a:srgbClr val="2B4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4705" autoAdjust="0"/>
  </p:normalViewPr>
  <p:slideViewPr>
    <p:cSldViewPr>
      <p:cViewPr>
        <p:scale>
          <a:sx n="70" d="100"/>
          <a:sy n="70" d="100"/>
        </p:scale>
        <p:origin x="912" y="348"/>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565D6F"/>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bg1">
                <a:lumMod val="6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37609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516817872"/>
        <c:axId val="516819048"/>
      </c:barChart>
      <c:catAx>
        <c:axId val="516817872"/>
        <c:scaling>
          <c:orientation val="minMax"/>
        </c:scaling>
        <c:delete val="0"/>
        <c:axPos val="b"/>
        <c:numFmt formatCode="General" sourceLinked="0"/>
        <c:majorTickMark val="none"/>
        <c:minorTickMark val="none"/>
        <c:tickLblPos val="nextTo"/>
        <c:crossAx val="516819048"/>
        <c:crosses val="autoZero"/>
        <c:auto val="1"/>
        <c:lblAlgn val="ctr"/>
        <c:lblOffset val="100"/>
        <c:noMultiLvlLbl val="0"/>
      </c:catAx>
      <c:valAx>
        <c:axId val="516819048"/>
        <c:scaling>
          <c:orientation val="minMax"/>
        </c:scaling>
        <c:delete val="1"/>
        <c:axPos val="l"/>
        <c:numFmt formatCode="General" sourceLinked="1"/>
        <c:majorTickMark val="none"/>
        <c:minorTickMark val="none"/>
        <c:tickLblPos val="nextTo"/>
        <c:crossAx val="516817872"/>
        <c:crosses val="autoZero"/>
        <c:crossBetween val="between"/>
      </c:valAx>
    </c:plotArea>
    <c:legend>
      <c:legendPos val="t"/>
      <c:layout/>
      <c:overlay val="0"/>
    </c:legend>
    <c:plotVisOnly val="1"/>
    <c:dispBlanksAs val="gap"/>
    <c:showDLblsOverMax val="0"/>
  </c:chart>
  <c:txPr>
    <a:bodyPr/>
    <a:lstStyle/>
    <a:p>
      <a:pPr>
        <a:defRPr sz="2000">
          <a:latin typeface="Caviar Dreams" pitchFamily="34" charset="-94"/>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9086-8C99-467B-ABD5-FCD2180FD651}" type="doc">
      <dgm:prSet loTypeId="urn:microsoft.com/office/officeart/2005/8/layout/chart3" loCatId="cycle" qsTypeId="urn:microsoft.com/office/officeart/2005/8/quickstyle/simple1" qsCatId="simple" csTypeId="urn:microsoft.com/office/officeart/2005/8/colors/accent1_2" csCatId="accent1" phldr="1"/>
      <dgm:spPr/>
    </dgm:pt>
    <dgm:pt modelId="{835FC6CD-05D2-4827-870D-39F6445984E7}">
      <dgm:prSet phldrT="[Text]" custT="1"/>
      <dgm:spPr>
        <a:solidFill>
          <a:schemeClr val="bg1">
            <a:lumMod val="65000"/>
          </a:schemeClr>
        </a:solidFill>
      </dgm:spPr>
      <dgm:t>
        <a:bodyPr/>
        <a:lstStyle/>
        <a:p>
          <a:r>
            <a:rPr lang="tr-TR" sz="4500" dirty="0" smtClean="0">
              <a:latin typeface="Caviar Dreams" pitchFamily="34" charset="-94"/>
            </a:rPr>
            <a:t>TEXT</a:t>
          </a:r>
          <a:endParaRPr lang="tr-TR" sz="4500" dirty="0">
            <a:latin typeface="Caviar Dreams" pitchFamily="34" charset="-94"/>
          </a:endParaRPr>
        </a:p>
      </dgm:t>
    </dgm:pt>
    <dgm:pt modelId="{DDABA3B0-6014-4F70-846A-D918F9BB28CA}" type="parTrans" cxnId="{45E903D7-EB7D-4A42-A663-5209DE7277B5}">
      <dgm:prSet/>
      <dgm:spPr/>
      <dgm:t>
        <a:bodyPr/>
        <a:lstStyle/>
        <a:p>
          <a:endParaRPr lang="tr-TR"/>
        </a:p>
      </dgm:t>
    </dgm:pt>
    <dgm:pt modelId="{6CBB4143-1D4D-470D-97F6-EF8998D0429F}" type="sibTrans" cxnId="{45E903D7-EB7D-4A42-A663-5209DE7277B5}">
      <dgm:prSet/>
      <dgm:spPr/>
      <dgm:t>
        <a:bodyPr/>
        <a:lstStyle/>
        <a:p>
          <a:endParaRPr lang="tr-TR"/>
        </a:p>
      </dgm:t>
    </dgm:pt>
    <dgm:pt modelId="{F7C185C5-CADA-4B2A-9632-1604C4CE1A7C}">
      <dgm:prSet phldrT="[Text]" custT="1"/>
      <dgm:spPr>
        <a:solidFill>
          <a:srgbClr val="2B4F67"/>
        </a:solidFill>
      </dgm:spPr>
      <dgm:t>
        <a:bodyPr/>
        <a:lstStyle/>
        <a:p>
          <a:r>
            <a:rPr lang="tr-TR" sz="4400" dirty="0" smtClean="0">
              <a:latin typeface="Caviar Dreams" pitchFamily="34" charset="-94"/>
            </a:rPr>
            <a:t>TEXT</a:t>
          </a:r>
          <a:endParaRPr lang="tr-TR" sz="4400" dirty="0">
            <a:latin typeface="Caviar Dreams" pitchFamily="34" charset="-94"/>
          </a:endParaRPr>
        </a:p>
      </dgm:t>
    </dgm:pt>
    <dgm:pt modelId="{0ECD9BE6-EFBC-4655-888B-D116C86FB11A}" type="parTrans" cxnId="{6A47BAEC-6410-41C4-8983-58813AB5CDDC}">
      <dgm:prSet/>
      <dgm:spPr/>
      <dgm:t>
        <a:bodyPr/>
        <a:lstStyle/>
        <a:p>
          <a:endParaRPr lang="tr-TR"/>
        </a:p>
      </dgm:t>
    </dgm:pt>
    <dgm:pt modelId="{A447017B-3EFF-41AF-96E1-C66DF8985D0B}" type="sibTrans" cxnId="{6A47BAEC-6410-41C4-8983-58813AB5CDDC}">
      <dgm:prSet/>
      <dgm:spPr/>
      <dgm:t>
        <a:bodyPr/>
        <a:lstStyle/>
        <a:p>
          <a:endParaRPr lang="tr-TR"/>
        </a:p>
      </dgm:t>
    </dgm:pt>
    <dgm:pt modelId="{8CCA936F-DDF9-4EC3-857D-8804F6E8839D}">
      <dgm:prSet phldrT="[Text]" custT="1"/>
      <dgm:spPr>
        <a:solidFill>
          <a:srgbClr val="565D6F"/>
        </a:solidFill>
        <a:ln>
          <a:noFill/>
        </a:ln>
      </dgm:spPr>
      <dgm:t>
        <a:bodyPr/>
        <a:lstStyle/>
        <a:p>
          <a:r>
            <a:rPr lang="tr-TR" sz="4400" dirty="0" smtClean="0">
              <a:latin typeface="Caviar Dreams" pitchFamily="34" charset="-94"/>
            </a:rPr>
            <a:t>TEXT</a:t>
          </a:r>
          <a:endParaRPr lang="tr-TR" sz="4400" dirty="0">
            <a:latin typeface="Caviar Dreams" pitchFamily="34" charset="-94"/>
          </a:endParaRPr>
        </a:p>
      </dgm:t>
    </dgm:pt>
    <dgm:pt modelId="{802C54E3-9F66-4296-9CC2-83D3619F5BEF}" type="parTrans" cxnId="{6619CB9A-7ACF-4A1E-8F81-B364F2E09AA0}">
      <dgm:prSet/>
      <dgm:spPr/>
      <dgm:t>
        <a:bodyPr/>
        <a:lstStyle/>
        <a:p>
          <a:endParaRPr lang="tr-TR"/>
        </a:p>
      </dgm:t>
    </dgm:pt>
    <dgm:pt modelId="{555F5D7E-46F4-4420-AD7E-D906DF727D12}" type="sibTrans" cxnId="{6619CB9A-7ACF-4A1E-8F81-B364F2E09AA0}">
      <dgm:prSet/>
      <dgm:spPr/>
      <dgm:t>
        <a:bodyPr/>
        <a:lstStyle/>
        <a:p>
          <a:endParaRPr lang="tr-TR"/>
        </a:p>
      </dgm:t>
    </dgm:pt>
    <dgm:pt modelId="{66EEFB5B-61C5-40E4-BB4C-F2E8E4586927}" type="pres">
      <dgm:prSet presAssocID="{77229086-8C99-467B-ABD5-FCD2180FD651}" presName="compositeShape" presStyleCnt="0">
        <dgm:presLayoutVars>
          <dgm:chMax val="7"/>
          <dgm:dir/>
          <dgm:resizeHandles val="exact"/>
        </dgm:presLayoutVars>
      </dgm:prSet>
      <dgm:spPr/>
    </dgm:pt>
    <dgm:pt modelId="{CC35A420-19B6-4545-8D20-1D3E627623E1}" type="pres">
      <dgm:prSet presAssocID="{77229086-8C99-467B-ABD5-FCD2180FD651}" presName="wedge1" presStyleLbl="node1" presStyleIdx="0" presStyleCnt="3"/>
      <dgm:spPr/>
      <dgm:t>
        <a:bodyPr/>
        <a:lstStyle/>
        <a:p>
          <a:endParaRPr lang="tr-TR"/>
        </a:p>
      </dgm:t>
    </dgm:pt>
    <dgm:pt modelId="{30F89B61-A4DC-4F6A-9B73-638F14F4263C}" type="pres">
      <dgm:prSet presAssocID="{77229086-8C99-467B-ABD5-FCD2180FD651}" presName="wedge1Tx" presStyleLbl="node1" presStyleIdx="0" presStyleCnt="3">
        <dgm:presLayoutVars>
          <dgm:chMax val="0"/>
          <dgm:chPref val="0"/>
          <dgm:bulletEnabled val="1"/>
        </dgm:presLayoutVars>
      </dgm:prSet>
      <dgm:spPr/>
      <dgm:t>
        <a:bodyPr/>
        <a:lstStyle/>
        <a:p>
          <a:endParaRPr lang="tr-TR"/>
        </a:p>
      </dgm:t>
    </dgm:pt>
    <dgm:pt modelId="{C7530627-5533-4EEB-818B-4BD0A1BB347F}" type="pres">
      <dgm:prSet presAssocID="{77229086-8C99-467B-ABD5-FCD2180FD651}" presName="wedge2" presStyleLbl="node1" presStyleIdx="1" presStyleCnt="3"/>
      <dgm:spPr/>
      <dgm:t>
        <a:bodyPr/>
        <a:lstStyle/>
        <a:p>
          <a:endParaRPr lang="tr-TR"/>
        </a:p>
      </dgm:t>
    </dgm:pt>
    <dgm:pt modelId="{B8F6C684-CD6D-4EAD-8EB2-51C1128F04FD}" type="pres">
      <dgm:prSet presAssocID="{77229086-8C99-467B-ABD5-FCD2180FD651}" presName="wedge2Tx" presStyleLbl="node1" presStyleIdx="1" presStyleCnt="3">
        <dgm:presLayoutVars>
          <dgm:chMax val="0"/>
          <dgm:chPref val="0"/>
          <dgm:bulletEnabled val="1"/>
        </dgm:presLayoutVars>
      </dgm:prSet>
      <dgm:spPr/>
      <dgm:t>
        <a:bodyPr/>
        <a:lstStyle/>
        <a:p>
          <a:endParaRPr lang="tr-TR"/>
        </a:p>
      </dgm:t>
    </dgm:pt>
    <dgm:pt modelId="{4E7D974C-B314-4090-BB80-0CF534457565}" type="pres">
      <dgm:prSet presAssocID="{77229086-8C99-467B-ABD5-FCD2180FD651}" presName="wedge3" presStyleLbl="node1" presStyleIdx="2" presStyleCnt="3" custLinFactNeighborX="-1416" custLinFactNeighborY="-2189"/>
      <dgm:spPr/>
      <dgm:t>
        <a:bodyPr/>
        <a:lstStyle/>
        <a:p>
          <a:endParaRPr lang="tr-TR"/>
        </a:p>
      </dgm:t>
    </dgm:pt>
    <dgm:pt modelId="{3ACE9EF2-F87E-41B2-8828-76A302F577F4}" type="pres">
      <dgm:prSet presAssocID="{77229086-8C99-467B-ABD5-FCD2180FD651}" presName="wedge3Tx" presStyleLbl="node1" presStyleIdx="2" presStyleCnt="3">
        <dgm:presLayoutVars>
          <dgm:chMax val="0"/>
          <dgm:chPref val="0"/>
          <dgm:bulletEnabled val="1"/>
        </dgm:presLayoutVars>
      </dgm:prSet>
      <dgm:spPr/>
      <dgm:t>
        <a:bodyPr/>
        <a:lstStyle/>
        <a:p>
          <a:endParaRPr lang="tr-TR"/>
        </a:p>
      </dgm:t>
    </dgm:pt>
  </dgm:ptLst>
  <dgm:cxnLst>
    <dgm:cxn modelId="{D9CDE1AC-6643-4385-BABF-97FE603F9CFD}" type="presOf" srcId="{835FC6CD-05D2-4827-870D-39F6445984E7}" destId="{30F89B61-A4DC-4F6A-9B73-638F14F4263C}" srcOrd="1" destOrd="0" presId="urn:microsoft.com/office/officeart/2005/8/layout/chart3"/>
    <dgm:cxn modelId="{16455526-0D7C-4EC7-A72D-D265BC297ABB}" type="presOf" srcId="{835FC6CD-05D2-4827-870D-39F6445984E7}" destId="{CC35A420-19B6-4545-8D20-1D3E627623E1}" srcOrd="0" destOrd="0" presId="urn:microsoft.com/office/officeart/2005/8/layout/chart3"/>
    <dgm:cxn modelId="{2B7F96EB-2FF8-4FB8-B042-7F257C3CA7F1}" type="presOf" srcId="{F7C185C5-CADA-4B2A-9632-1604C4CE1A7C}" destId="{B8F6C684-CD6D-4EAD-8EB2-51C1128F04FD}" srcOrd="1" destOrd="0" presId="urn:microsoft.com/office/officeart/2005/8/layout/chart3"/>
    <dgm:cxn modelId="{C256EE18-C33B-4B2C-BDA1-7D857926DD7F}" type="presOf" srcId="{77229086-8C99-467B-ABD5-FCD2180FD651}" destId="{66EEFB5B-61C5-40E4-BB4C-F2E8E4586927}" srcOrd="0" destOrd="0" presId="urn:microsoft.com/office/officeart/2005/8/layout/chart3"/>
    <dgm:cxn modelId="{6619CB9A-7ACF-4A1E-8F81-B364F2E09AA0}" srcId="{77229086-8C99-467B-ABD5-FCD2180FD651}" destId="{8CCA936F-DDF9-4EC3-857D-8804F6E8839D}" srcOrd="2" destOrd="0" parTransId="{802C54E3-9F66-4296-9CC2-83D3619F5BEF}" sibTransId="{555F5D7E-46F4-4420-AD7E-D906DF727D12}"/>
    <dgm:cxn modelId="{88F2846B-7F93-47D5-B531-2EEB9EF92730}" type="presOf" srcId="{8CCA936F-DDF9-4EC3-857D-8804F6E8839D}" destId="{3ACE9EF2-F87E-41B2-8828-76A302F577F4}" srcOrd="1" destOrd="0" presId="urn:microsoft.com/office/officeart/2005/8/layout/chart3"/>
    <dgm:cxn modelId="{45E903D7-EB7D-4A42-A663-5209DE7277B5}" srcId="{77229086-8C99-467B-ABD5-FCD2180FD651}" destId="{835FC6CD-05D2-4827-870D-39F6445984E7}" srcOrd="0" destOrd="0" parTransId="{DDABA3B0-6014-4F70-846A-D918F9BB28CA}" sibTransId="{6CBB4143-1D4D-470D-97F6-EF8998D0429F}"/>
    <dgm:cxn modelId="{6A47BAEC-6410-41C4-8983-58813AB5CDDC}" srcId="{77229086-8C99-467B-ABD5-FCD2180FD651}" destId="{F7C185C5-CADA-4B2A-9632-1604C4CE1A7C}" srcOrd="1" destOrd="0" parTransId="{0ECD9BE6-EFBC-4655-888B-D116C86FB11A}" sibTransId="{A447017B-3EFF-41AF-96E1-C66DF8985D0B}"/>
    <dgm:cxn modelId="{590B2BE3-67A7-4A71-A991-7C7D76F3CA00}" type="presOf" srcId="{F7C185C5-CADA-4B2A-9632-1604C4CE1A7C}" destId="{C7530627-5533-4EEB-818B-4BD0A1BB347F}" srcOrd="0" destOrd="0" presId="urn:microsoft.com/office/officeart/2005/8/layout/chart3"/>
    <dgm:cxn modelId="{E5D46747-9B76-4ADF-8605-7801656F2F7A}" type="presOf" srcId="{8CCA936F-DDF9-4EC3-857D-8804F6E8839D}" destId="{4E7D974C-B314-4090-BB80-0CF534457565}" srcOrd="0" destOrd="0" presId="urn:microsoft.com/office/officeart/2005/8/layout/chart3"/>
    <dgm:cxn modelId="{A7D493FD-63DD-4FCB-89A6-3FC91FA944D8}" type="presParOf" srcId="{66EEFB5B-61C5-40E4-BB4C-F2E8E4586927}" destId="{CC35A420-19B6-4545-8D20-1D3E627623E1}" srcOrd="0" destOrd="0" presId="urn:microsoft.com/office/officeart/2005/8/layout/chart3"/>
    <dgm:cxn modelId="{56CE4646-E514-47B2-BA49-352424447BDC}" type="presParOf" srcId="{66EEFB5B-61C5-40E4-BB4C-F2E8E4586927}" destId="{30F89B61-A4DC-4F6A-9B73-638F14F4263C}" srcOrd="1" destOrd="0" presId="urn:microsoft.com/office/officeart/2005/8/layout/chart3"/>
    <dgm:cxn modelId="{1B3FA71E-CA71-4C63-AA46-CB178450C725}" type="presParOf" srcId="{66EEFB5B-61C5-40E4-BB4C-F2E8E4586927}" destId="{C7530627-5533-4EEB-818B-4BD0A1BB347F}" srcOrd="2" destOrd="0" presId="urn:microsoft.com/office/officeart/2005/8/layout/chart3"/>
    <dgm:cxn modelId="{95E45E07-3FD2-4713-BAE0-83B8015BD197}" type="presParOf" srcId="{66EEFB5B-61C5-40E4-BB4C-F2E8E4586927}" destId="{B8F6C684-CD6D-4EAD-8EB2-51C1128F04FD}" srcOrd="3" destOrd="0" presId="urn:microsoft.com/office/officeart/2005/8/layout/chart3"/>
    <dgm:cxn modelId="{57DB7610-4C75-45EB-9F7B-5E5968B4EC79}" type="presParOf" srcId="{66EEFB5B-61C5-40E4-BB4C-F2E8E4586927}" destId="{4E7D974C-B314-4090-BB80-0CF534457565}" srcOrd="4" destOrd="0" presId="urn:microsoft.com/office/officeart/2005/8/layout/chart3"/>
    <dgm:cxn modelId="{5D306C57-CA03-47BD-A8BC-4DE8C23E04DB}" type="presParOf" srcId="{66EEFB5B-61C5-40E4-BB4C-F2E8E4586927}" destId="{3ACE9EF2-F87E-41B2-8828-76A302F577F4}"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A420-19B6-4545-8D20-1D3E627623E1}">
      <dsp:nvSpPr>
        <dsp:cNvPr id="0" name=""/>
        <dsp:cNvSpPr/>
      </dsp:nvSpPr>
      <dsp:spPr>
        <a:xfrm>
          <a:off x="992568" y="364158"/>
          <a:ext cx="4531752" cy="4531752"/>
        </a:xfrm>
        <a:prstGeom prst="pie">
          <a:avLst>
            <a:gd name="adj1" fmla="val 16200000"/>
            <a:gd name="adj2" fmla="val 180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tr-TR" sz="4500" kern="1200" dirty="0" smtClean="0">
              <a:latin typeface="Caviar Dreams" pitchFamily="34" charset="-94"/>
            </a:rPr>
            <a:t>TEXT</a:t>
          </a:r>
          <a:endParaRPr lang="tr-TR" sz="4500" kern="1200" dirty="0">
            <a:latin typeface="Caviar Dreams" pitchFamily="34" charset="-94"/>
          </a:endParaRPr>
        </a:p>
      </dsp:txBody>
      <dsp:txXfrm>
        <a:off x="3456439" y="1200375"/>
        <a:ext cx="1537559" cy="1510584"/>
      </dsp:txXfrm>
    </dsp:sp>
    <dsp:sp modelId="{C7530627-5533-4EEB-818B-4BD0A1BB347F}">
      <dsp:nvSpPr>
        <dsp:cNvPr id="0" name=""/>
        <dsp:cNvSpPr/>
      </dsp:nvSpPr>
      <dsp:spPr>
        <a:xfrm>
          <a:off x="758967" y="499032"/>
          <a:ext cx="4531752" cy="4531752"/>
        </a:xfrm>
        <a:prstGeom prst="pie">
          <a:avLst>
            <a:gd name="adj1" fmla="val 1800000"/>
            <a:gd name="adj2" fmla="val 9000000"/>
          </a:avLst>
        </a:prstGeom>
        <a:solidFill>
          <a:srgbClr val="2B4F6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999804" y="3358352"/>
        <a:ext cx="2050078" cy="1402685"/>
      </dsp:txXfrm>
    </dsp:sp>
    <dsp:sp modelId="{4E7D974C-B314-4090-BB80-0CF534457565}">
      <dsp:nvSpPr>
        <dsp:cNvPr id="0" name=""/>
        <dsp:cNvSpPr/>
      </dsp:nvSpPr>
      <dsp:spPr>
        <a:xfrm>
          <a:off x="694797" y="399832"/>
          <a:ext cx="4531752" cy="4531752"/>
        </a:xfrm>
        <a:prstGeom prst="pie">
          <a:avLst>
            <a:gd name="adj1" fmla="val 9000000"/>
            <a:gd name="adj2" fmla="val 16200000"/>
          </a:avLst>
        </a:prstGeom>
        <a:solidFill>
          <a:srgbClr val="565D6F"/>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180342" y="1289998"/>
        <a:ext cx="1537559" cy="151058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29.6.2015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‹N°›</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29.6.2015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‹N°›</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40900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69957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963007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153082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2050384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381257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382153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3856640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29.6.2015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29.6.2015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29.6.2015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colorTemperature colorTemp="7071"/>
                    </a14:imgEffect>
                    <a14:imgEffect>
                      <a14:saturation sat="6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29.6.2015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‹N°›</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768823"/>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8821551" y="3200871"/>
            <a:ext cx="648072" cy="1615827"/>
          </a:xfrm>
          <a:prstGeom prst="rect">
            <a:avLst/>
          </a:prstGeom>
          <a:noFill/>
        </p:spPr>
        <p:txBody>
          <a:bodyPr wrap="square" rtlCol="0">
            <a:spAutoFit/>
          </a:bodyPr>
          <a:lstStyle/>
          <a:p>
            <a:pPr algn="ctr"/>
            <a:r>
              <a:rPr lang="fr-FR" sz="9900" b="1" dirty="0">
                <a:solidFill>
                  <a:schemeClr val="bg1"/>
                </a:solidFill>
                <a:latin typeface="Caviar Dreams" pitchFamily="34" charset="-94"/>
                <a:ea typeface="Open Sans" pitchFamily="34" charset="0"/>
                <a:cs typeface="Open Sans" pitchFamily="34" charset="0"/>
              </a:rPr>
              <a:t>R</a:t>
            </a:r>
            <a:endParaRPr lang="tr-TR" sz="9900" b="1" dirty="0">
              <a:solidFill>
                <a:schemeClr val="bg1"/>
              </a:solidFill>
              <a:latin typeface="Caviar Dreams" pitchFamily="34" charset="-94"/>
              <a:ea typeface="Open Sans" pitchFamily="34" charset="0"/>
              <a:cs typeface="Open Sans" pitchFamily="34" charset="0"/>
            </a:endParaRPr>
          </a:p>
        </p:txBody>
      </p:sp>
      <p:sp>
        <p:nvSpPr>
          <p:cNvPr id="10" name="TextBox 9"/>
          <p:cNvSpPr txBox="1"/>
          <p:nvPr/>
        </p:nvSpPr>
        <p:spPr>
          <a:xfrm>
            <a:off x="6837933" y="5361111"/>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Smart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TextBox 10"/>
          <p:cNvSpPr txBox="1"/>
          <p:nvPr/>
        </p:nvSpPr>
        <p:spPr>
          <a:xfrm>
            <a:off x="3492959" y="6103257"/>
            <a:ext cx="11305256" cy="553998"/>
          </a:xfrm>
          <a:prstGeom prst="rect">
            <a:avLst/>
          </a:prstGeom>
          <a:noFill/>
        </p:spPr>
        <p:txBody>
          <a:bodyPr wrap="square" rtlCol="0">
            <a:spAutoFit/>
          </a:bodyPr>
          <a:lstStyle/>
          <a:p>
            <a:pPr algn="ctr"/>
            <a:r>
              <a:rPr lang="fr-FR" sz="3000" b="1" dirty="0">
                <a:solidFill>
                  <a:schemeClr val="tx1">
                    <a:lumMod val="65000"/>
                    <a:lumOff val="35000"/>
                  </a:schemeClr>
                </a:solidFill>
                <a:latin typeface="Caviar Dreams" pitchFamily="34" charset="-94"/>
                <a:ea typeface="Open Sans" pitchFamily="34" charset="0"/>
                <a:cs typeface="Open Sans" pitchFamily="34" charset="0"/>
              </a:rPr>
              <a:t>I</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ntelligent </a:t>
            </a:r>
            <a:r>
              <a:rPr lang="fr-FR" sz="3000" b="1" dirty="0">
                <a:solidFill>
                  <a:schemeClr val="tx1">
                    <a:lumMod val="65000"/>
                    <a:lumOff val="35000"/>
                  </a:schemeClr>
                </a:solidFill>
                <a:latin typeface="Caviar Dreams" pitchFamily="34" charset="-94"/>
                <a:ea typeface="Open Sans" pitchFamily="34" charset="0"/>
                <a:cs typeface="Open Sans" pitchFamily="34" charset="0"/>
              </a:rPr>
              <a:t>A</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rt</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6583485" y="9501243"/>
            <a:ext cx="5112568" cy="430887"/>
          </a:xfrm>
          <a:prstGeom prst="rect">
            <a:avLst/>
          </a:prstGeom>
          <a:noFill/>
        </p:spPr>
        <p:txBody>
          <a:bodyPr wrap="square" rtlCol="0">
            <a:spAutoFit/>
          </a:bodyPr>
          <a:lstStyle/>
          <a:p>
            <a:pPr algn="ctr"/>
            <a:r>
              <a:rPr lang="fr-FR" sz="2200" b="1" dirty="0" smtClean="0">
                <a:solidFill>
                  <a:schemeClr val="bg1"/>
                </a:solidFill>
                <a:latin typeface="Caviar Dreams" pitchFamily="34" charset="-94"/>
                <a:ea typeface="Open Sans" pitchFamily="34" charset="0"/>
                <a:cs typeface="Open Sans" pitchFamily="34" charset="0"/>
              </a:rPr>
              <a:t>Rami MORRI – Valentin CHATELAIN</a:t>
            </a:r>
            <a:endParaRPr lang="tr-TR" sz="2200" b="1" dirty="0">
              <a:solidFill>
                <a:schemeClr val="bg1"/>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Fonctionnement du robot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8"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6887" y="3560911"/>
            <a:ext cx="1585763" cy="1585763"/>
          </a:xfrm>
          <a:prstGeom prst="rect">
            <a:avLst/>
          </a:prstGeom>
        </p:spPr>
      </p:pic>
    </p:spTree>
    <p:extLst>
      <p:ext uri="{BB962C8B-B14F-4D97-AF65-F5344CB8AC3E}">
        <p14:creationId xmlns:p14="http://schemas.microsoft.com/office/powerpoint/2010/main" val="33661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5 Applications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intégrée au microcontrôleur </a:t>
            </a:r>
            <a:r>
              <a:rPr lang="fr-FR" sz="3300" b="1" dirty="0" err="1" smtClean="0">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contrôle sous Windows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Librairie de classe pour l’application de contrôle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0" name="TextBox 49"/>
          <p:cNvSpPr txBox="1"/>
          <p:nvPr/>
        </p:nvSpPr>
        <p:spPr>
          <a:xfrm>
            <a:off x="11503100" y="2790889"/>
            <a:ext cx="664348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visualisation de la </a:t>
            </a:r>
            <a:r>
              <a:rPr lang="fr-FR" sz="3300" b="1" dirty="0" err="1" smtClean="0">
                <a:solidFill>
                  <a:schemeClr val="tx1">
                    <a:lumMod val="65000"/>
                    <a:lumOff val="35000"/>
                  </a:schemeClr>
                </a:solidFill>
                <a:latin typeface="Bebas Neue" panose="020B0606020202050201" pitchFamily="34" charset="0"/>
              </a:rPr>
              <a:t>map</a:t>
            </a:r>
            <a:r>
              <a:rPr lang="fr-FR" sz="3300" b="1" dirty="0" smtClean="0">
                <a:solidFill>
                  <a:schemeClr val="tx1">
                    <a:lumMod val="65000"/>
                    <a:lumOff val="35000"/>
                  </a:schemeClr>
                </a:solidFill>
                <a:latin typeface="Bebas Neue" panose="020B0606020202050201" pitchFamily="34" charset="0"/>
              </a:rPr>
              <a:t> et du traçage de chemin</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1" name="TextBox 50"/>
          <p:cNvSpPr txBox="1"/>
          <p:nvPr/>
        </p:nvSpPr>
        <p:spPr>
          <a:xfrm>
            <a:off x="11503100" y="5001071"/>
            <a:ext cx="5635947"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contrôle vocal</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44"/>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7" name="TextBox 50"/>
          <p:cNvSpPr txBox="1"/>
          <p:nvPr/>
        </p:nvSpPr>
        <p:spPr>
          <a:xfrm>
            <a:off x="11503100" y="7233319"/>
            <a:ext cx="563594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Interface Web de contrôle à distance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28"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0830" y="7411583"/>
            <a:ext cx="790538" cy="790538"/>
          </a:xfrm>
          <a:prstGeom prst="rect">
            <a:avLst/>
          </a:prstGeom>
        </p:spPr>
      </p:pic>
    </p:spTree>
    <p:extLst>
      <p:ext uri="{BB962C8B-B14F-4D97-AF65-F5344CB8AC3E}">
        <p14:creationId xmlns:p14="http://schemas.microsoft.com/office/powerpoint/2010/main" val="18659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10"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10"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7" grpId="0"/>
      <p:bldP spid="48" grpId="0"/>
      <p:bldP spid="49" grpId="0"/>
      <p:bldP spid="50" grpId="0"/>
      <p:bldP spid="51" grpId="0"/>
      <p:bldP spid="26"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198" y="1118736"/>
            <a:ext cx="4392774"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ORGANISATION</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727" y="0"/>
            <a:ext cx="19688220" cy="25478876"/>
          </a:xfrm>
          <a:prstGeom prst="rect">
            <a:avLst/>
          </a:prstGeom>
        </p:spPr>
      </p:pic>
    </p:spTree>
    <p:extLst>
      <p:ext uri="{BB962C8B-B14F-4D97-AF65-F5344CB8AC3E}">
        <p14:creationId xmlns:p14="http://schemas.microsoft.com/office/powerpoint/2010/main" val="28782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Rsmart Control</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8"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6887" y="3560911"/>
            <a:ext cx="1585763" cy="1585763"/>
          </a:xfrm>
          <a:prstGeom prst="rect">
            <a:avLst/>
          </a:prstGeom>
        </p:spPr>
      </p:pic>
    </p:spTree>
    <p:extLst>
      <p:ext uri="{BB962C8B-B14F-4D97-AF65-F5344CB8AC3E}">
        <p14:creationId xmlns:p14="http://schemas.microsoft.com/office/powerpoint/2010/main" val="28907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24392" y="1149513"/>
            <a:ext cx="4752385" cy="646331"/>
          </a:xfrm>
          <a:prstGeom prst="rect">
            <a:avLst/>
          </a:prstGeom>
          <a:noFill/>
        </p:spPr>
        <p:txBody>
          <a:bodyPr wrap="square" rtlCol="0">
            <a:spAutoFit/>
          </a:bodyPr>
          <a:lstStyle/>
          <a:p>
            <a:pPr algn="ctr"/>
            <a:r>
              <a:rPr lang="fr-FR" sz="3600" b="1" dirty="0" smtClean="0">
                <a:solidFill>
                  <a:schemeClr val="bg1">
                    <a:lumMod val="95000"/>
                  </a:schemeClr>
                </a:solidFill>
                <a:latin typeface="Caviar Dreams" pitchFamily="34" charset="-94"/>
                <a:ea typeface="Open Sans" pitchFamily="34" charset="0"/>
                <a:cs typeface="Open Sans" pitchFamily="34" charset="0"/>
              </a:rPr>
              <a:t>RSMART CONTROL</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45" y="-183505"/>
            <a:ext cx="18434620" cy="11503793"/>
          </a:xfrm>
          <a:prstGeom prst="rect">
            <a:avLst/>
          </a:prstGeom>
        </p:spPr>
      </p:pic>
    </p:spTree>
    <p:extLst>
      <p:ext uri="{BB962C8B-B14F-4D97-AF65-F5344CB8AC3E}">
        <p14:creationId xmlns:p14="http://schemas.microsoft.com/office/powerpoint/2010/main" val="2160197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Server Library</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8"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6887" y="3560911"/>
            <a:ext cx="1585763" cy="1585763"/>
          </a:xfrm>
          <a:prstGeom prst="rect">
            <a:avLst/>
          </a:prstGeom>
        </p:spPr>
      </p:pic>
    </p:spTree>
    <p:extLst>
      <p:ext uri="{BB962C8B-B14F-4D97-AF65-F5344CB8AC3E}">
        <p14:creationId xmlns:p14="http://schemas.microsoft.com/office/powerpoint/2010/main" val="68648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933" y="-2271737"/>
            <a:ext cx="27291032" cy="14822963"/>
          </a:xfrm>
          <a:prstGeom prst="rect">
            <a:avLst/>
          </a:prstGeom>
        </p:spPr>
      </p:pic>
    </p:spTree>
    <p:extLst>
      <p:ext uri="{BB962C8B-B14F-4D97-AF65-F5344CB8AC3E}">
        <p14:creationId xmlns:p14="http://schemas.microsoft.com/office/powerpoint/2010/main" val="2735977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FIRST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720651" y="2490945"/>
            <a:ext cx="5152256" cy="6694140"/>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8" name="Rectangle 7"/>
          <p:cNvSpPr/>
          <p:nvPr/>
        </p:nvSpPr>
        <p:spPr>
          <a:xfrm>
            <a:off x="12722656"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THIRD</a:t>
            </a:r>
            <a:r>
              <a:rPr lang="en-US" sz="4500" b="1" dirty="0" smtClean="0">
                <a:solidFill>
                  <a:schemeClr val="bg1">
                    <a:lumMod val="95000"/>
                  </a:schemeClr>
                </a:solidFill>
                <a:latin typeface="Caviar Dreams" pitchFamily="34" charset="-94"/>
                <a:ea typeface="Open Sans" pitchFamily="34" charset="0"/>
                <a:cs typeface="Open Sans" pitchFamily="34" charset="0"/>
              </a:rPr>
              <a: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12529963" y="2490945"/>
            <a:ext cx="5172169"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8" name="Rectangle 17"/>
          <p:cNvSpPr/>
          <p:nvPr/>
        </p:nvSpPr>
        <p:spPr>
          <a:xfrm>
            <a:off x="64992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19" name="Rectangle 18"/>
          <p:cNvSpPr/>
          <p:nvPr/>
        </p:nvSpPr>
        <p:spPr>
          <a:xfrm>
            <a:off x="631710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67497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1" name="Rectangle 20"/>
          <p:cNvSpPr/>
          <p:nvPr/>
        </p:nvSpPr>
        <p:spPr>
          <a:xfrm>
            <a:off x="11900464"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6623750" y="2490945"/>
            <a:ext cx="5152256" cy="6186309"/>
          </a:xfrm>
          <a:prstGeom prst="rect">
            <a:avLst/>
          </a:prstGeom>
          <a:noFill/>
        </p:spPr>
        <p:txBody>
          <a:bodyPr wrap="square" rtlCol="0">
            <a:spAutoFit/>
          </a:bodyPr>
          <a:lstStyle/>
          <a:p>
            <a:pPr algn="ct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Aenean magna </a:t>
            </a:r>
            <a:r>
              <a:rPr lang="tr-TR" sz="3300" b="1" dirty="0" smtClean="0">
                <a:solidFill>
                  <a:schemeClr val="tx1">
                    <a:lumMod val="65000"/>
                    <a:lumOff val="35000"/>
                  </a:schemeClr>
                </a:solidFill>
                <a:latin typeface="Caviar Dreams" pitchFamily="34" charset="-94"/>
              </a:rPr>
              <a:t>nisl, mollis quis.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069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P spid="18" grpId="0" animBg="1"/>
      <p:bldP spid="19" grpId="0" animBg="1"/>
      <p:bldP spid="20" grpId="0"/>
      <p:bldP spid="21" grpId="0" animBg="1"/>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37" y="2"/>
            <a:ext cx="5412810" cy="10064984"/>
          </a:xfrm>
          <a:prstGeom prst="rect">
            <a:avLst/>
          </a:prstGeom>
          <a:solidFill>
            <a:srgbClr val="565D6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FULL WIDTH IMAGE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261318" y="2228849"/>
            <a:ext cx="5035526" cy="2092881"/>
          </a:xfrm>
          <a:prstGeom prst="rect">
            <a:avLst/>
          </a:prstGeom>
          <a:noFill/>
        </p:spPr>
        <p:txBody>
          <a:bodyPr wrap="square" rtlCol="0">
            <a:spAutoFit/>
          </a:bodyPr>
          <a:lstStyle/>
          <a:p>
            <a:r>
              <a:rPr lang="tr-TR" sz="2600" b="1" dirty="0" smtClean="0">
                <a:solidFill>
                  <a:schemeClr val="bg1">
                    <a:lumMod val="95000"/>
                  </a:schemeClr>
                </a:solidFill>
                <a:latin typeface="Caviar Dreams" pitchFamily="34" charset="-94"/>
                <a:ea typeface="Open Sans" pitchFamily="34" charset="0"/>
                <a:cs typeface="Open Sans" pitchFamily="34" charset="0"/>
              </a:rPr>
              <a:t>Right click</a:t>
            </a:r>
          </a:p>
          <a:p>
            <a:r>
              <a:rPr lang="tr-TR" sz="2600" b="1" dirty="0" smtClean="0">
                <a:solidFill>
                  <a:schemeClr val="bg1">
                    <a:lumMod val="95000"/>
                  </a:schemeClr>
                </a:solidFill>
                <a:latin typeface="Caviar Dreams" pitchFamily="34" charset="-94"/>
                <a:ea typeface="Open Sans" pitchFamily="34" charset="0"/>
                <a:cs typeface="Open Sans" pitchFamily="34" charset="0"/>
              </a:rPr>
              <a:t>your image and choose</a:t>
            </a:r>
          </a:p>
          <a:p>
            <a:r>
              <a:rPr lang="en-US" sz="2600" b="1" dirty="0" smtClean="0">
                <a:solidFill>
                  <a:schemeClr val="bg1">
                    <a:lumMod val="95000"/>
                  </a:schemeClr>
                </a:solidFill>
                <a:latin typeface="Caviar Dreams" pitchFamily="34" charset="-94"/>
                <a:ea typeface="Open Sans" pitchFamily="34" charset="0"/>
                <a:cs typeface="Open Sans" pitchFamily="34" charset="0"/>
              </a:rPr>
              <a:t>`Send To Back`</a:t>
            </a:r>
            <a:r>
              <a:rPr lang="tr-TR" sz="2600" b="1" dirty="0" smtClean="0">
                <a:solidFill>
                  <a:schemeClr val="bg1">
                    <a:lumMod val="95000"/>
                  </a:schemeClr>
                </a:solidFill>
                <a:latin typeface="Caviar Dreams" pitchFamily="34" charset="-94"/>
                <a:ea typeface="Open Sans" pitchFamily="34" charset="0"/>
                <a:cs typeface="Open Sans" pitchFamily="34" charset="0"/>
              </a:rPr>
              <a:t> to have the overlay and footer on top of</a:t>
            </a:r>
          </a:p>
          <a:p>
            <a:r>
              <a:rPr lang="tr-TR" sz="2600" b="1" dirty="0">
                <a:solidFill>
                  <a:schemeClr val="bg1">
                    <a:lumMod val="95000"/>
                  </a:schemeClr>
                </a:solidFill>
                <a:latin typeface="Caviar Dreams" pitchFamily="34" charset="-94"/>
                <a:ea typeface="Open Sans" pitchFamily="34" charset="0"/>
                <a:cs typeface="Open Sans" pitchFamily="34" charset="0"/>
              </a:rPr>
              <a:t>y</a:t>
            </a:r>
            <a:r>
              <a:rPr lang="tr-TR" sz="2600" b="1" dirty="0" smtClean="0">
                <a:solidFill>
                  <a:schemeClr val="bg1">
                    <a:lumMod val="95000"/>
                  </a:schemeClr>
                </a:solidFill>
                <a:latin typeface="Caviar Dreams" pitchFamily="34" charset="-94"/>
                <a:ea typeface="Open Sans" pitchFamily="34" charset="0"/>
                <a:cs typeface="Open Sans" pitchFamily="34" charset="0"/>
              </a:rPr>
              <a:t>our image.</a:t>
            </a:r>
          </a:p>
        </p:txBody>
      </p:sp>
    </p:spTree>
    <p:extLst>
      <p:ext uri="{BB962C8B-B14F-4D97-AF65-F5344CB8AC3E}">
        <p14:creationId xmlns:p14="http://schemas.microsoft.com/office/powerpoint/2010/main" val="9016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9" grpId="0" animBg="1"/>
      <p:bldP spid="12"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LOCATION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7355" y="2552799"/>
            <a:ext cx="10058400" cy="5709683"/>
          </a:xfrm>
          <a:prstGeom prst="rect">
            <a:avLst/>
          </a:prstGeom>
        </p:spPr>
      </p:pic>
      <p:sp>
        <p:nvSpPr>
          <p:cNvPr id="37" name="Oval 36"/>
          <p:cNvSpPr/>
          <p:nvPr/>
        </p:nvSpPr>
        <p:spPr>
          <a:xfrm>
            <a:off x="8425508" y="4497015"/>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9865667" y="730532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p:cNvSpPr/>
          <p:nvPr/>
        </p:nvSpPr>
        <p:spPr>
          <a:xfrm>
            <a:off x="12427957" y="729565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Oval 39"/>
          <p:cNvSpPr/>
          <p:nvPr/>
        </p:nvSpPr>
        <p:spPr>
          <a:xfrm>
            <a:off x="15770323" y="7089303"/>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Oval 40"/>
          <p:cNvSpPr/>
          <p:nvPr/>
        </p:nvSpPr>
        <p:spPr>
          <a:xfrm>
            <a:off x="15194259" y="3560911"/>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p:cNvSpPr txBox="1"/>
          <p:nvPr/>
        </p:nvSpPr>
        <p:spPr>
          <a:xfrm>
            <a:off x="743198" y="2854761"/>
            <a:ext cx="6314157" cy="517064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7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7" grpId="0" animBg="1"/>
      <p:bldP spid="38" grpId="0" animBg="1"/>
      <p:bldP spid="39" grpId="0" animBg="1"/>
      <p:bldP spid="40" grpId="0" animBg="1"/>
      <p:bldP spid="41" grpId="0"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SOMMAIRE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9" name="Text Placeholder 9"/>
          <p:cNvSpPr txBox="1">
            <a:spLocks/>
          </p:cNvSpPr>
          <p:nvPr/>
        </p:nvSpPr>
        <p:spPr>
          <a:xfrm>
            <a:off x="3964495" y="5085185"/>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1" name="Text Placeholder 9"/>
          <p:cNvSpPr txBox="1">
            <a:spLocks/>
          </p:cNvSpPr>
          <p:nvPr/>
        </p:nvSpPr>
        <p:spPr>
          <a:xfrm>
            <a:off x="3964494" y="7476933"/>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 name="ZoneTexte 2"/>
          <p:cNvSpPr txBox="1"/>
          <p:nvPr/>
        </p:nvSpPr>
        <p:spPr>
          <a:xfrm>
            <a:off x="851463" y="2336775"/>
            <a:ext cx="16561840" cy="8217634"/>
          </a:xfrm>
          <a:prstGeom prst="rect">
            <a:avLst/>
          </a:prstGeom>
          <a:noFill/>
        </p:spPr>
        <p:txBody>
          <a:bodyPr wrap="square" rtlCol="0">
            <a:spAutoFit/>
          </a:bodyPr>
          <a:lstStyle/>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’équipe</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 Rsmart</a:t>
            </a:r>
          </a:p>
          <a:p>
            <a:pPr marL="457200" indent="-457200">
              <a:buFontTx/>
              <a:buChar char="-"/>
            </a:pPr>
            <a:r>
              <a:rPr lang="fr-FR" sz="4800" dirty="0" smtClean="0">
                <a:solidFill>
                  <a:schemeClr val="accent1"/>
                </a:solidFill>
                <a:latin typeface="Bebas Neue" panose="020B0606020202050201" pitchFamily="34" charset="0"/>
              </a:rPr>
              <a:t>H</a:t>
            </a:r>
            <a:r>
              <a:rPr lang="fr-FR" sz="4800" dirty="0" smtClean="0">
                <a:solidFill>
                  <a:schemeClr val="tx1">
                    <a:lumMod val="65000"/>
                    <a:lumOff val="35000"/>
                  </a:schemeClr>
                </a:solidFill>
                <a:latin typeface="Bebas Neue" panose="020B0606020202050201" pitchFamily="34" charset="0"/>
              </a:rPr>
              <a:t>istorique du projet</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objectifs</a:t>
            </a:r>
          </a:p>
          <a:p>
            <a:pPr marL="457200" indent="-457200">
              <a:buFontTx/>
              <a:buChar char="-"/>
            </a:pPr>
            <a:r>
              <a:rPr lang="fr-FR" sz="4800" dirty="0" smtClean="0">
                <a:solidFill>
                  <a:schemeClr val="accent1"/>
                </a:solidFill>
                <a:latin typeface="Bebas Neue" panose="020B0606020202050201" pitchFamily="34" charset="0"/>
              </a:rPr>
              <a:t>M</a:t>
            </a:r>
            <a:r>
              <a:rPr lang="fr-FR" sz="4800" dirty="0" smtClean="0">
                <a:solidFill>
                  <a:schemeClr val="tx1">
                    <a:lumMod val="65000"/>
                    <a:lumOff val="35000"/>
                  </a:schemeClr>
                </a:solidFill>
                <a:latin typeface="Bebas Neue" panose="020B0606020202050201" pitchFamily="34" charset="0"/>
              </a:rPr>
              <a:t>atériel utilisé</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étapes du projet</a:t>
            </a:r>
          </a:p>
          <a:p>
            <a:pPr marL="457200" indent="-457200">
              <a:buFontTx/>
              <a:buChar char="-"/>
            </a:pPr>
            <a:r>
              <a:rPr lang="fr-FR" sz="4800" dirty="0" smtClean="0">
                <a:solidFill>
                  <a:schemeClr val="accent1"/>
                </a:solidFill>
                <a:latin typeface="Bebas Neue" panose="020B0606020202050201" pitchFamily="34" charset="0"/>
              </a:rPr>
              <a:t>N</a:t>
            </a:r>
            <a:r>
              <a:rPr lang="fr-FR" sz="4800" dirty="0" smtClean="0">
                <a:solidFill>
                  <a:schemeClr val="tx1">
                    <a:lumMod val="65000"/>
                    <a:lumOff val="35000"/>
                  </a:schemeClr>
                </a:solidFill>
                <a:latin typeface="Bebas Neue" panose="020B0606020202050201" pitchFamily="34" charset="0"/>
              </a:rPr>
              <a:t>otre vision</a:t>
            </a:r>
          </a:p>
          <a:p>
            <a:pPr marL="457200" indent="-457200">
              <a:buFontTx/>
              <a:buChar char="-"/>
            </a:pPr>
            <a:r>
              <a:rPr lang="fr-FR" sz="4800" dirty="0" smtClean="0">
                <a:solidFill>
                  <a:schemeClr val="accent1"/>
                </a:solidFill>
                <a:latin typeface="Bebas Neue" panose="020B0606020202050201" pitchFamily="34" charset="0"/>
              </a:rPr>
              <a:t>F</a:t>
            </a:r>
            <a:r>
              <a:rPr lang="fr-FR" sz="4800" dirty="0" smtClean="0">
                <a:solidFill>
                  <a:schemeClr val="tx1">
                    <a:lumMod val="65000"/>
                    <a:lumOff val="35000"/>
                  </a:schemeClr>
                </a:solidFill>
                <a:latin typeface="Bebas Neue" panose="020B0606020202050201" pitchFamily="34" charset="0"/>
              </a:rPr>
              <a:t>onctionnement du robot</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des applications de contrôle</a:t>
            </a:r>
          </a:p>
          <a:p>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endParaRPr lang="fr-FR" sz="4800" dirty="0">
              <a:solidFill>
                <a:schemeClr val="tx1">
                  <a:lumMod val="65000"/>
                  <a:lumOff val="35000"/>
                </a:schemeClr>
              </a:solidFill>
              <a:latin typeface="Bebas Neue" panose="020B0606020202050201" pitchFamily="34" charset="0"/>
            </a:endParaRPr>
          </a:p>
        </p:txBody>
      </p:sp>
    </p:spTree>
    <p:extLst>
      <p:ext uri="{BB962C8B-B14F-4D97-AF65-F5344CB8AC3E}">
        <p14:creationId xmlns:p14="http://schemas.microsoft.com/office/powerpoint/2010/main" val="13053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1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animBg="1"/>
      <p:bldP spid="17" grpId="0"/>
      <p:bldP spid="2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ICON POINTS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6" name="Oval 45"/>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0" name="TextBox 49"/>
          <p:cNvSpPr txBox="1"/>
          <p:nvPr/>
        </p:nvSpPr>
        <p:spPr>
          <a:xfrm>
            <a:off x="11503100"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1" name="TextBox 50"/>
          <p:cNvSpPr txBox="1"/>
          <p:nvPr/>
        </p:nvSpPr>
        <p:spPr>
          <a:xfrm>
            <a:off x="11503100"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2" name="TextBox 51"/>
          <p:cNvSpPr txBox="1"/>
          <p:nvPr/>
        </p:nvSpPr>
        <p:spPr>
          <a:xfrm>
            <a:off x="11503100"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9843" y="7378110"/>
            <a:ext cx="790538" cy="79053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923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5" name="Rectangle 64"/>
          <p:cNvSpPr/>
          <p:nvPr/>
        </p:nvSpPr>
        <p:spPr>
          <a:xfrm>
            <a:off x="12744730" y="3878285"/>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Rectangle 54"/>
          <p:cNvSpPr/>
          <p:nvPr/>
        </p:nvSpPr>
        <p:spPr>
          <a:xfrm>
            <a:off x="7139343" y="3130780"/>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PRICING TABLES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5" name="Rectangle 24"/>
          <p:cNvSpPr/>
          <p:nvPr/>
        </p:nvSpPr>
        <p:spPr>
          <a:xfrm>
            <a:off x="1041376"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1152699"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LIGHT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7" name="Rectangle 26"/>
          <p:cNvSpPr/>
          <p:nvPr/>
        </p:nvSpPr>
        <p:spPr>
          <a:xfrm>
            <a:off x="1477132" y="3878285"/>
            <a:ext cx="4160304" cy="2202906"/>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2077346"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30" name="TextBox 29"/>
          <p:cNvSpPr txBox="1"/>
          <p:nvPr/>
        </p:nvSpPr>
        <p:spPr>
          <a:xfrm>
            <a:off x="1152699"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32" name="TextBox 31"/>
          <p:cNvSpPr txBox="1"/>
          <p:nvPr/>
        </p:nvSpPr>
        <p:spPr>
          <a:xfrm>
            <a:off x="1152699"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3" name="Rectangle 52"/>
          <p:cNvSpPr/>
          <p:nvPr/>
        </p:nvSpPr>
        <p:spPr>
          <a:xfrm>
            <a:off x="6703587"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6814910"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SUPER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6" name="Rectangle 55"/>
          <p:cNvSpPr/>
          <p:nvPr/>
        </p:nvSpPr>
        <p:spPr>
          <a:xfrm>
            <a:off x="7739557"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7" name="TextBox 56"/>
          <p:cNvSpPr txBox="1"/>
          <p:nvPr/>
        </p:nvSpPr>
        <p:spPr>
          <a:xfrm>
            <a:off x="6814910"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58" name="TextBox 57"/>
          <p:cNvSpPr txBox="1"/>
          <p:nvPr/>
        </p:nvSpPr>
        <p:spPr>
          <a:xfrm>
            <a:off x="6814910"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9" name="Rectangle 58"/>
          <p:cNvSpPr/>
          <p:nvPr/>
        </p:nvSpPr>
        <p:spPr>
          <a:xfrm>
            <a:off x="7739557"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0" name="TextBox 59"/>
          <p:cNvSpPr txBox="1"/>
          <p:nvPr/>
        </p:nvSpPr>
        <p:spPr>
          <a:xfrm>
            <a:off x="6814910"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63" name="Rectangle 62"/>
          <p:cNvSpPr/>
          <p:nvPr/>
        </p:nvSpPr>
        <p:spPr>
          <a:xfrm>
            <a:off x="12308974"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TextBox 63"/>
          <p:cNvSpPr txBox="1"/>
          <p:nvPr/>
        </p:nvSpPr>
        <p:spPr>
          <a:xfrm>
            <a:off x="12420297"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ULTRA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66" name="Rectangle 65"/>
          <p:cNvSpPr/>
          <p:nvPr/>
        </p:nvSpPr>
        <p:spPr>
          <a:xfrm>
            <a:off x="13344944"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7" name="TextBox 66"/>
          <p:cNvSpPr txBox="1"/>
          <p:nvPr/>
        </p:nvSpPr>
        <p:spPr>
          <a:xfrm>
            <a:off x="12420297"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420297"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69" name="Rectangle 68"/>
          <p:cNvSpPr/>
          <p:nvPr/>
        </p:nvSpPr>
        <p:spPr>
          <a:xfrm>
            <a:off x="13344944"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0" name="TextBox 69"/>
          <p:cNvSpPr txBox="1"/>
          <p:nvPr/>
        </p:nvSpPr>
        <p:spPr>
          <a:xfrm>
            <a:off x="12420297"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71" name="TextBox 70"/>
          <p:cNvSpPr txBox="1"/>
          <p:nvPr/>
        </p:nvSpPr>
        <p:spPr>
          <a:xfrm>
            <a:off x="12420297" y="6765863"/>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4</a:t>
            </a:r>
            <a:endParaRPr lang="tr-TR" sz="4500" b="1" dirty="0">
              <a:solidFill>
                <a:srgbClr val="565D6F"/>
              </a:solidFill>
              <a:latin typeface="Caviar Dreams" pitchFamily="34" charset="-94"/>
              <a:ea typeface="Open Sans" pitchFamily="34" charset="0"/>
              <a:cs typeface="Open Sans" pitchFamily="34" charset="0"/>
            </a:endParaRPr>
          </a:p>
        </p:txBody>
      </p:sp>
      <p:sp>
        <p:nvSpPr>
          <p:cNvPr id="72" name="Rectangle 71"/>
          <p:cNvSpPr/>
          <p:nvPr/>
        </p:nvSpPr>
        <p:spPr>
          <a:xfrm>
            <a:off x="13344944" y="66618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1" name="Rectangle 30"/>
          <p:cNvSpPr/>
          <p:nvPr/>
        </p:nvSpPr>
        <p:spPr>
          <a:xfrm rot="5400000">
            <a:off x="9147483"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3" name="Rectangle 32"/>
          <p:cNvSpPr/>
          <p:nvPr/>
        </p:nvSpPr>
        <p:spPr>
          <a:xfrm rot="5400000">
            <a:off x="3485277"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4" name="Rectangle 33"/>
          <p:cNvSpPr/>
          <p:nvPr/>
        </p:nvSpPr>
        <p:spPr>
          <a:xfrm rot="5400000">
            <a:off x="14752874"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Tree>
    <p:extLst>
      <p:ext uri="{BB962C8B-B14F-4D97-AF65-F5344CB8AC3E}">
        <p14:creationId xmlns:p14="http://schemas.microsoft.com/office/powerpoint/2010/main" val="41141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5" grpId="0" animBg="1"/>
      <p:bldP spid="2" grpId="0" animBg="1"/>
      <p:bldP spid="9" grpId="0" animBg="1"/>
      <p:bldP spid="12" grpId="0"/>
      <p:bldP spid="25" grpId="0" animBg="1"/>
      <p:bldP spid="26" grpId="0"/>
      <p:bldP spid="27" grpId="0" animBg="1"/>
      <p:bldP spid="29" grpId="0" animBg="1"/>
      <p:bldP spid="30" grpId="0"/>
      <p:bldP spid="32" grpId="0"/>
      <p:bldP spid="53" grpId="0" animBg="1"/>
      <p:bldP spid="54" grpId="0"/>
      <p:bldP spid="56" grpId="0" animBg="1"/>
      <p:bldP spid="57" grpId="0"/>
      <p:bldP spid="58" grpId="0"/>
      <p:bldP spid="59" grpId="0" animBg="1"/>
      <p:bldP spid="60" grpId="0"/>
      <p:bldP spid="63" grpId="0" animBg="1"/>
      <p:bldP spid="64" grpId="0"/>
      <p:bldP spid="66" grpId="0" animBg="1"/>
      <p:bldP spid="67" grpId="0"/>
      <p:bldP spid="68" grpId="0"/>
      <p:bldP spid="69" grpId="0" animBg="1"/>
      <p:bldP spid="70" grpId="0"/>
      <p:bldP spid="71" grpId="0"/>
      <p:bldP spid="72" grpId="0" animBg="1"/>
      <p:bldP spid="31" grpId="0" animBg="1"/>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37933" y="5651465"/>
            <a:ext cx="4615309" cy="861774"/>
          </a:xfrm>
          <a:prstGeom prst="rect">
            <a:avLst/>
          </a:prstGeom>
          <a:noFill/>
        </p:spPr>
        <p:txBody>
          <a:bodyPr wrap="square" rtlCol="0">
            <a:spAutoFit/>
          </a:bodyPr>
          <a:lstStyle/>
          <a:p>
            <a:pPr algn="ctr"/>
            <a:r>
              <a:rPr lang="tr-TR" sz="5000" b="1" dirty="0" smtClean="0">
                <a:solidFill>
                  <a:schemeClr val="tx1">
                    <a:lumMod val="65000"/>
                    <a:lumOff val="35000"/>
                  </a:schemeClr>
                </a:solidFill>
                <a:latin typeface="Caviar Dreams" pitchFamily="34" charset="-94"/>
                <a:ea typeface="Open Sans" pitchFamily="34" charset="0"/>
                <a:cs typeface="Open Sans" pitchFamily="34" charset="0"/>
              </a:rPr>
              <a:t>INTERMISSION</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009CD6"/>
                </a:solidFill>
                <a:latin typeface="Caviar Dreams" pitchFamily="34" charset="-94"/>
                <a:ea typeface="Open Sans" pitchFamily="34" charset="0"/>
                <a:cs typeface="Open Sans" pitchFamily="34" charset="0"/>
              </a:rPr>
              <a:t>R</a:t>
            </a:r>
            <a:endParaRPr lang="tr-TR" sz="3300" b="1" dirty="0">
              <a:solidFill>
                <a:srgbClr val="009CD6"/>
              </a:solidFill>
              <a:latin typeface="Caviar Dreams" pitchFamily="34" charset="-94"/>
              <a:ea typeface="Open Sans" pitchFamily="34" charset="0"/>
              <a:cs typeface="Open Sans"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049" y="3272879"/>
            <a:ext cx="1821075" cy="1446957"/>
          </a:xfrm>
          <a:prstGeom prst="rect">
            <a:avLst/>
          </a:prstGeom>
        </p:spPr>
      </p:pic>
    </p:spTree>
    <p:extLst>
      <p:ext uri="{BB962C8B-B14F-4D97-AF65-F5344CB8AC3E}">
        <p14:creationId xmlns:p14="http://schemas.microsoft.com/office/powerpoint/2010/main" val="855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STATISTICS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85609" y="5822093"/>
            <a:ext cx="594065" cy="1341127"/>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8149" y="3488903"/>
            <a:ext cx="529518" cy="1356666"/>
          </a:xfrm>
          <a:prstGeom prst="rect">
            <a:avLst/>
          </a:prstGeom>
        </p:spPr>
      </p:pic>
      <p:pic>
        <p:nvPicPr>
          <p:cNvPr id="27" name="Picture 26"/>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42245" y="3488903"/>
            <a:ext cx="529518" cy="1356666"/>
          </a:xfrm>
          <a:prstGeom prst="rect">
            <a:avLst/>
          </a:prstGeom>
        </p:spPr>
      </p:pic>
      <p:pic>
        <p:nvPicPr>
          <p:cNvPr id="28" name="Picture 27"/>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206341" y="3488903"/>
            <a:ext cx="529518" cy="1356666"/>
          </a:xfrm>
          <a:prstGeom prst="rect">
            <a:avLst/>
          </a:prstGeom>
        </p:spPr>
      </p:pic>
      <p:pic>
        <p:nvPicPr>
          <p:cNvPr id="35" name="Picture 3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70437" y="3488903"/>
            <a:ext cx="529518" cy="1356666"/>
          </a:xfrm>
          <a:prstGeom prst="rect">
            <a:avLst/>
          </a:prstGeom>
        </p:spPr>
      </p:pic>
      <p:pic>
        <p:nvPicPr>
          <p:cNvPr id="42" name="Picture 4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34533" y="3488903"/>
            <a:ext cx="529518" cy="1356666"/>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8629" y="3488903"/>
            <a:ext cx="529518" cy="1356666"/>
          </a:xfrm>
          <a:prstGeom prst="rect">
            <a:avLst/>
          </a:prstGeom>
        </p:spPr>
      </p:pic>
      <p:pic>
        <p:nvPicPr>
          <p:cNvPr id="44" name="Picture 43"/>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62725" y="3488903"/>
            <a:ext cx="529518" cy="1356666"/>
          </a:xfrm>
          <a:prstGeom prst="rect">
            <a:avLst/>
          </a:prstGeom>
        </p:spPr>
      </p:pic>
      <p:pic>
        <p:nvPicPr>
          <p:cNvPr id="45" name="Picture 4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26821" y="3488903"/>
            <a:ext cx="529518" cy="1356666"/>
          </a:xfrm>
          <a:prstGeom prst="rect">
            <a:avLst/>
          </a:prstGeom>
        </p:spPr>
      </p:pic>
      <p:pic>
        <p:nvPicPr>
          <p:cNvPr id="48" name="Picture 4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30655" y="5822093"/>
            <a:ext cx="594065" cy="1341127"/>
          </a:xfrm>
          <a:prstGeom prst="rect">
            <a:avLst/>
          </a:prstGeom>
        </p:spPr>
      </p:pic>
      <p:pic>
        <p:nvPicPr>
          <p:cNvPr id="49" name="Picture 4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78992" y="5822093"/>
            <a:ext cx="594065" cy="1341127"/>
          </a:xfrm>
          <a:prstGeom prst="rect">
            <a:avLst/>
          </a:prstGeom>
        </p:spPr>
      </p:pic>
      <p:pic>
        <p:nvPicPr>
          <p:cNvPr id="50" name="Picture 4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55956" y="5822093"/>
            <a:ext cx="594065" cy="1341127"/>
          </a:xfrm>
          <a:prstGeom prst="rect">
            <a:avLst/>
          </a:prstGeom>
        </p:spPr>
      </p:pic>
      <p:pic>
        <p:nvPicPr>
          <p:cNvPr id="51" name="Picture 50"/>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14522" y="5822093"/>
            <a:ext cx="594065" cy="1341127"/>
          </a:xfrm>
          <a:prstGeom prst="rect">
            <a:avLst/>
          </a:prstGeom>
        </p:spPr>
      </p:pic>
      <p:pic>
        <p:nvPicPr>
          <p:cNvPr id="52" name="Picture 51"/>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59568" y="5822093"/>
            <a:ext cx="594065" cy="1341127"/>
          </a:xfrm>
          <a:prstGeom prst="rect">
            <a:avLst/>
          </a:prstGeom>
        </p:spPr>
      </p:pic>
      <p:pic>
        <p:nvPicPr>
          <p:cNvPr id="58" name="Picture 5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17227" y="5822093"/>
            <a:ext cx="594065" cy="1341127"/>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98936" y="5822093"/>
            <a:ext cx="594065" cy="1341127"/>
          </a:xfrm>
          <a:prstGeom prst="rect">
            <a:avLst/>
          </a:prstGeom>
        </p:spPr>
      </p:pic>
      <p:pic>
        <p:nvPicPr>
          <p:cNvPr id="10" name="Picture 9"/>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85409" y="3488903"/>
            <a:ext cx="535025" cy="1370775"/>
          </a:xfrm>
          <a:prstGeom prst="rect">
            <a:avLst/>
          </a:prstGeom>
        </p:spPr>
      </p:pic>
      <p:pic>
        <p:nvPicPr>
          <p:cNvPr id="62" name="Picture 6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49505" y="3488903"/>
            <a:ext cx="535025" cy="1370775"/>
          </a:xfrm>
          <a:prstGeom prst="rect">
            <a:avLst/>
          </a:prstGeom>
        </p:spPr>
      </p:pic>
      <p:pic>
        <p:nvPicPr>
          <p:cNvPr id="63" name="Picture 6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67107" y="5822093"/>
            <a:ext cx="594065" cy="1341127"/>
          </a:xfrm>
          <a:prstGeom prst="rect">
            <a:avLst/>
          </a:prstGeom>
        </p:spPr>
      </p:pic>
      <p:pic>
        <p:nvPicPr>
          <p:cNvPr id="64" name="Picture 63"/>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31203" y="5822093"/>
            <a:ext cx="594065" cy="1341127"/>
          </a:xfrm>
          <a:prstGeom prst="rect">
            <a:avLst/>
          </a:prstGeom>
        </p:spPr>
      </p:pic>
      <p:sp>
        <p:nvSpPr>
          <p:cNvPr id="65" name="TextBox 64"/>
          <p:cNvSpPr txBox="1"/>
          <p:nvPr/>
        </p:nvSpPr>
        <p:spPr>
          <a:xfrm>
            <a:off x="10009683" y="3697678"/>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80%</a:t>
            </a:r>
            <a:endParaRPr lang="tr-TR" sz="5500" b="1" dirty="0">
              <a:solidFill>
                <a:srgbClr val="565D6F"/>
              </a:solidFill>
              <a:latin typeface="Caviar Dreams" pitchFamily="34" charset="-94"/>
              <a:ea typeface="Open Sans" pitchFamily="34" charset="0"/>
              <a:cs typeface="Open Sans" pitchFamily="34" charset="0"/>
            </a:endParaRPr>
          </a:p>
        </p:txBody>
      </p:sp>
      <p:sp>
        <p:nvSpPr>
          <p:cNvPr id="66" name="TextBox 65"/>
          <p:cNvSpPr txBox="1"/>
          <p:nvPr/>
        </p:nvSpPr>
        <p:spPr>
          <a:xfrm>
            <a:off x="12075614" y="3606952"/>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67" name="TextBox 66"/>
          <p:cNvSpPr txBox="1"/>
          <p:nvPr/>
        </p:nvSpPr>
        <p:spPr>
          <a:xfrm>
            <a:off x="10009683" y="5981452"/>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7</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075614" y="5896813"/>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48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65" grpId="0"/>
      <p:bldP spid="66" grpId="0"/>
      <p:bldP spid="67" grpId="0"/>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TIMELINE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25"/>
          <p:cNvSpPr/>
          <p:nvPr/>
        </p:nvSpPr>
        <p:spPr>
          <a:xfrm>
            <a:off x="1048222"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1408262" y="5205473"/>
            <a:ext cx="15658205" cy="2160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4753099"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8784058"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12601971"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16706427"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TextBox 33"/>
          <p:cNvSpPr txBox="1"/>
          <p:nvPr/>
        </p:nvSpPr>
        <p:spPr>
          <a:xfrm>
            <a:off x="36061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2001</a:t>
            </a:r>
            <a:endParaRPr lang="tr-TR" sz="4500" b="1" dirty="0">
              <a:solidFill>
                <a:srgbClr val="565D6F"/>
              </a:solidFill>
              <a:latin typeface="Caviar Dreams" pitchFamily="34" charset="-94"/>
              <a:ea typeface="Open Sans" pitchFamily="34" charset="0"/>
              <a:cs typeface="Open Sans" pitchFamily="34" charset="0"/>
            </a:endParaRPr>
          </a:p>
        </p:txBody>
      </p:sp>
      <p:sp>
        <p:nvSpPr>
          <p:cNvPr id="36" name="TextBox 35"/>
          <p:cNvSpPr txBox="1"/>
          <p:nvPr/>
        </p:nvSpPr>
        <p:spPr>
          <a:xfrm>
            <a:off x="4105027"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2004</a:t>
            </a:r>
            <a:endParaRPr lang="tr-TR" sz="4500" b="1" dirty="0">
              <a:solidFill>
                <a:srgbClr val="565D6F"/>
              </a:solidFill>
              <a:latin typeface="Caviar Dreams" pitchFamily="34" charset="-94"/>
              <a:ea typeface="Open Sans" pitchFamily="34" charset="0"/>
              <a:cs typeface="Open Sans" pitchFamily="34" charset="0"/>
            </a:endParaRPr>
          </a:p>
        </p:txBody>
      </p:sp>
      <p:sp>
        <p:nvSpPr>
          <p:cNvPr id="37" name="TextBox 36"/>
          <p:cNvSpPr txBox="1"/>
          <p:nvPr/>
        </p:nvSpPr>
        <p:spPr>
          <a:xfrm>
            <a:off x="812427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2007</a:t>
            </a:r>
            <a:endParaRPr lang="tr-TR" sz="4500" b="1" dirty="0">
              <a:solidFill>
                <a:srgbClr val="565D6F"/>
              </a:solidFill>
              <a:latin typeface="Caviar Dreams" pitchFamily="34" charset="-94"/>
              <a:ea typeface="Open Sans" pitchFamily="34" charset="0"/>
              <a:cs typeface="Open Sans" pitchFamily="34" charset="0"/>
            </a:endParaRPr>
          </a:p>
        </p:txBody>
      </p:sp>
      <p:sp>
        <p:nvSpPr>
          <p:cNvPr id="38" name="TextBox 37"/>
          <p:cNvSpPr txBox="1"/>
          <p:nvPr/>
        </p:nvSpPr>
        <p:spPr>
          <a:xfrm>
            <a:off x="11953899"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2009</a:t>
            </a:r>
            <a:endParaRPr lang="tr-TR" sz="45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16058355"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2013</a:t>
            </a:r>
            <a:endParaRPr lang="tr-TR" sz="4500" b="1" dirty="0">
              <a:solidFill>
                <a:srgbClr val="565D6F"/>
              </a:solidFill>
              <a:latin typeface="Caviar Dreams" pitchFamily="34" charset="-94"/>
              <a:ea typeface="Open Sans" pitchFamily="34" charset="0"/>
              <a:cs typeface="Open Sans" pitchFamily="34" charset="0"/>
            </a:endParaRPr>
          </a:p>
        </p:txBody>
      </p:sp>
      <p:sp>
        <p:nvSpPr>
          <p:cNvPr id="40" name="TextBox 39"/>
          <p:cNvSpPr txBox="1"/>
          <p:nvPr/>
        </p:nvSpPr>
        <p:spPr>
          <a:xfrm>
            <a:off x="576635" y="6513239"/>
            <a:ext cx="3744416" cy="1446550"/>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1" name="TextBox 40"/>
          <p:cNvSpPr txBox="1"/>
          <p:nvPr/>
        </p:nvSpPr>
        <p:spPr>
          <a:xfrm>
            <a:off x="3240931"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5" name="TextBox 54"/>
          <p:cNvSpPr txBox="1"/>
          <p:nvPr/>
        </p:nvSpPr>
        <p:spPr>
          <a:xfrm>
            <a:off x="7260175" y="6578857"/>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6" name="TextBox 55"/>
          <p:cNvSpPr txBox="1"/>
          <p:nvPr/>
        </p:nvSpPr>
        <p:spPr>
          <a:xfrm>
            <a:off x="11089803"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7" name="TextBox 56"/>
          <p:cNvSpPr txBox="1"/>
          <p:nvPr/>
        </p:nvSpPr>
        <p:spPr>
          <a:xfrm>
            <a:off x="14021766" y="6578857"/>
            <a:ext cx="3744416" cy="1446550"/>
          </a:xfrm>
          <a:prstGeom prst="rect">
            <a:avLst/>
          </a:prstGeom>
          <a:noFill/>
        </p:spPr>
        <p:txBody>
          <a:bodyPr wrap="square" rtlCol="0">
            <a:spAutoFit/>
          </a:bodyPr>
          <a:lstStyle/>
          <a:p>
            <a:pPr algn="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8972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2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
                                        <p:tgtEl>
                                          <p:spTgt spid="33"/>
                                        </p:tgtEl>
                                      </p:cBhvr>
                                    </p:animEffect>
                                  </p:childTnLst>
                                </p:cTn>
                              </p:par>
                            </p:childTnLst>
                          </p:cTn>
                        </p:par>
                        <p:par>
                          <p:cTn id="33" fill="hold">
                            <p:stCondLst>
                              <p:cond delay="7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2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7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par>
                          <p:cTn id="61" fill="hold">
                            <p:stCondLst>
                              <p:cond delay="27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animBg="1"/>
      <p:bldP spid="29" grpId="0" animBg="1"/>
      <p:bldP spid="30" grpId="0" animBg="1"/>
      <p:bldP spid="31" grpId="0" animBg="1"/>
      <p:bldP spid="32" grpId="0" animBg="1"/>
      <p:bldP spid="33" grpId="0" animBg="1"/>
      <p:bldP spid="34" grpId="0"/>
      <p:bldP spid="36" grpId="0"/>
      <p:bldP spid="37" grpId="0"/>
      <p:bldP spid="38" grpId="0"/>
      <p:bldP spid="39" grpId="0"/>
      <p:bldP spid="40" grpId="0"/>
      <p:bldP spid="41" grpId="0"/>
      <p:bldP spid="55" grpId="0"/>
      <p:bldP spid="56"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BAR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3" name="Chart 2"/>
          <p:cNvGraphicFramePr/>
          <p:nvPr>
            <p:extLst>
              <p:ext uri="{D42A27DB-BD31-4B8C-83A1-F6EECF244321}">
                <p14:modId xmlns:p14="http://schemas.microsoft.com/office/powerpoint/2010/main" val="2217927198"/>
              </p:ext>
            </p:extLst>
          </p:nvPr>
        </p:nvGraphicFramePr>
        <p:xfrm>
          <a:off x="8909366" y="2453922"/>
          <a:ext cx="8041274" cy="52168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922330" y="3200871"/>
            <a:ext cx="7137704" cy="4154984"/>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7274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3" grpId="0">
        <p:bldAsOne/>
      </p:bldGraphic>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MOBILE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23998" y="2480791"/>
            <a:ext cx="2689741" cy="5145087"/>
          </a:xfrm>
          <a:prstGeom prst="rect">
            <a:avLst/>
          </a:prstGeom>
        </p:spPr>
      </p:pic>
      <p:sp>
        <p:nvSpPr>
          <p:cNvPr id="18" name="TextBox 17"/>
          <p:cNvSpPr txBox="1"/>
          <p:nvPr/>
        </p:nvSpPr>
        <p:spPr>
          <a:xfrm>
            <a:off x="720651" y="2786528"/>
            <a:ext cx="6408712" cy="4662815"/>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11161811" y="2786528"/>
            <a:ext cx="5944344" cy="5170646"/>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5" name="Oval 24"/>
          <p:cNvSpPr/>
          <p:nvPr/>
        </p:nvSpPr>
        <p:spPr>
          <a:xfrm>
            <a:off x="8504227" y="4272567"/>
            <a:ext cx="1356141" cy="1356141"/>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27" y="4569023"/>
            <a:ext cx="736482" cy="736482"/>
          </a:xfrm>
          <a:prstGeom prst="rect">
            <a:avLst/>
          </a:prstGeom>
        </p:spPr>
      </p:pic>
    </p:spTree>
    <p:extLst>
      <p:ext uri="{BB962C8B-B14F-4D97-AF65-F5344CB8AC3E}">
        <p14:creationId xmlns:p14="http://schemas.microsoft.com/office/powerpoint/2010/main" val="24776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8" grpId="0"/>
      <p:bldP spid="24" grpId="0"/>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CUSTOM BOXES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4705" y="2806673"/>
            <a:ext cx="5076010" cy="2063029"/>
          </a:xfrm>
          <a:prstGeom prst="rect">
            <a:avLst/>
          </a:prstGeom>
          <a:effectLst/>
        </p:spPr>
      </p:pic>
      <p:sp>
        <p:nvSpPr>
          <p:cNvPr id="28" name="TextBox 27"/>
          <p:cNvSpPr txBox="1"/>
          <p:nvPr/>
        </p:nvSpPr>
        <p:spPr>
          <a:xfrm>
            <a:off x="2016795" y="342672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 name="TextBox 4"/>
          <p:cNvSpPr txBox="1"/>
          <p:nvPr/>
        </p:nvSpPr>
        <p:spPr>
          <a:xfrm>
            <a:off x="6514750" y="3053357"/>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 odio.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pic>
        <p:nvPicPr>
          <p:cNvPr id="6" name="Picture 5"/>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1433" y="5782304"/>
            <a:ext cx="5109282" cy="2099087"/>
          </a:xfrm>
          <a:prstGeom prst="rect">
            <a:avLst/>
          </a:prstGeom>
        </p:spPr>
      </p:pic>
      <p:sp>
        <p:nvSpPr>
          <p:cNvPr id="35" name="TextBox 34"/>
          <p:cNvSpPr txBox="1"/>
          <p:nvPr/>
        </p:nvSpPr>
        <p:spPr>
          <a:xfrm>
            <a:off x="6514750" y="5951691"/>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t>
            </a:r>
            <a:r>
              <a:rPr lang="tr-TR" b="1" dirty="0" smtClean="0">
                <a:solidFill>
                  <a:schemeClr val="tx1">
                    <a:lumMod val="65000"/>
                    <a:lumOff val="35000"/>
                  </a:schemeClr>
                </a:solidFill>
                <a:latin typeface="Caviar Dreams" pitchFamily="34" charset="-94"/>
              </a:rPr>
              <a:t>a odio</a:t>
            </a:r>
            <a:r>
              <a:rPr lang="tr-TR" b="1" dirty="0">
                <a:solidFill>
                  <a:schemeClr val="tx1">
                    <a:lumMod val="65000"/>
                    <a:lumOff val="35000"/>
                  </a:schemeClr>
                </a:solidFill>
                <a:latin typeface="Caviar Dreams" pitchFamily="34" charset="-94"/>
              </a:rPr>
              <a:t>.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sp>
        <p:nvSpPr>
          <p:cNvPr id="42" name="TextBox 41"/>
          <p:cNvSpPr txBox="1"/>
          <p:nvPr/>
        </p:nvSpPr>
        <p:spPr>
          <a:xfrm>
            <a:off x="2016795" y="643943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0294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8" grpId="0"/>
      <p:bldP spid="5" grpId="0"/>
      <p:bldP spid="35"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14633" y="2526724"/>
            <a:ext cx="610854" cy="951062"/>
          </a:xfrm>
          <a:prstGeom prst="rect">
            <a:avLst/>
          </a:prstGeom>
        </p:spPr>
      </p:pic>
      <p:pic>
        <p:nvPicPr>
          <p:cNvPr id="20" name="Picture 1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62196" y="4267892"/>
            <a:ext cx="610854" cy="951062"/>
          </a:xfrm>
          <a:prstGeom prst="rect">
            <a:avLst/>
          </a:prstGeom>
        </p:spPr>
      </p:pic>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NUMBERED BARS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5" name="TextBox 4"/>
          <p:cNvSpPr txBox="1"/>
          <p:nvPr/>
        </p:nvSpPr>
        <p:spPr>
          <a:xfrm>
            <a:off x="11851636" y="261284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22</a:t>
            </a:r>
            <a:endParaRPr lang="tr-TR" sz="2300" dirty="0">
              <a:solidFill>
                <a:srgbClr val="565D6F"/>
              </a:solidFill>
            </a:endParaRPr>
          </a:p>
        </p:txBody>
      </p:sp>
      <p:sp>
        <p:nvSpPr>
          <p:cNvPr id="14" name="Rectangle 13"/>
          <p:cNvSpPr/>
          <p:nvPr/>
        </p:nvSpPr>
        <p:spPr>
          <a:xfrm>
            <a:off x="4444432" y="369195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4415187" y="3691951"/>
            <a:ext cx="7704873"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968719" y="4354011"/>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12</a:t>
            </a:r>
            <a:endParaRPr lang="tr-TR" sz="2300" dirty="0">
              <a:solidFill>
                <a:srgbClr val="565D6F"/>
              </a:solidFill>
            </a:endParaRPr>
          </a:p>
        </p:txBody>
      </p:sp>
      <p:sp>
        <p:nvSpPr>
          <p:cNvPr id="18" name="Rectangle 17"/>
          <p:cNvSpPr/>
          <p:nvPr/>
        </p:nvSpPr>
        <p:spPr>
          <a:xfrm>
            <a:off x="4444432" y="5433119"/>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4415188" y="5433119"/>
            <a:ext cx="3852436"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1" name="Picture 20"/>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981776" y="5996084"/>
            <a:ext cx="610854" cy="951062"/>
          </a:xfrm>
          <a:prstGeom prst="rect">
            <a:avLst/>
          </a:prstGeom>
        </p:spPr>
      </p:pic>
      <p:sp>
        <p:nvSpPr>
          <p:cNvPr id="22" name="TextBox 21"/>
          <p:cNvSpPr txBox="1"/>
          <p:nvPr/>
        </p:nvSpPr>
        <p:spPr>
          <a:xfrm>
            <a:off x="13034019" y="608220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27</a:t>
            </a:r>
            <a:endParaRPr lang="tr-TR" sz="2300" dirty="0">
              <a:solidFill>
                <a:srgbClr val="565D6F"/>
              </a:solidFill>
            </a:endParaRPr>
          </a:p>
        </p:txBody>
      </p:sp>
      <p:sp>
        <p:nvSpPr>
          <p:cNvPr id="23" name="Rectangle 22"/>
          <p:cNvSpPr/>
          <p:nvPr/>
        </p:nvSpPr>
        <p:spPr>
          <a:xfrm>
            <a:off x="4444432" y="716131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p:cNvSpPr/>
          <p:nvPr/>
        </p:nvSpPr>
        <p:spPr>
          <a:xfrm>
            <a:off x="4415187" y="7161311"/>
            <a:ext cx="8872015"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0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5" grpId="0"/>
      <p:bldP spid="14" grpId="0" animBg="1"/>
      <p:bldP spid="15" grpId="0" animBg="1"/>
      <p:bldP spid="17" grpId="0"/>
      <p:bldP spid="18" grpId="0" animBg="1"/>
      <p:bldP spid="19" grpId="0" animBg="1"/>
      <p:bldP spid="22" grpId="0"/>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4" name="Diagram 3"/>
          <p:cNvGraphicFramePr/>
          <p:nvPr>
            <p:extLst>
              <p:ext uri="{D42A27DB-BD31-4B8C-83A1-F6EECF244321}">
                <p14:modId xmlns:p14="http://schemas.microsoft.com/office/powerpoint/2010/main" val="616748772"/>
              </p:ext>
            </p:extLst>
          </p:nvPr>
        </p:nvGraphicFramePr>
        <p:xfrm>
          <a:off x="2016795" y="2639174"/>
          <a:ext cx="6283289" cy="5394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8129915" y="4721750"/>
            <a:ext cx="1030912" cy="228181"/>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Rectangle 19"/>
          <p:cNvSpPr/>
          <p:nvPr/>
        </p:nvSpPr>
        <p:spPr>
          <a:xfrm>
            <a:off x="8129915" y="5257893"/>
            <a:ext cx="1030912" cy="228181"/>
          </a:xfrm>
          <a:prstGeom prst="rect">
            <a:avLst/>
          </a:prstGeom>
          <a:solidFill>
            <a:srgbClr val="2B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p:cNvSpPr/>
          <p:nvPr/>
        </p:nvSpPr>
        <p:spPr>
          <a:xfrm>
            <a:off x="8129915" y="5801870"/>
            <a:ext cx="1030912" cy="2281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50000"/>
                  <a:lumOff val="50000"/>
                </a:schemeClr>
              </a:solidFill>
            </a:endParaRPr>
          </a:p>
        </p:txBody>
      </p:sp>
      <p:sp>
        <p:nvSpPr>
          <p:cNvPr id="22" name="TextBox 21"/>
          <p:cNvSpPr txBox="1"/>
          <p:nvPr/>
        </p:nvSpPr>
        <p:spPr>
          <a:xfrm>
            <a:off x="9361611" y="4569023"/>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
        <p:nvSpPr>
          <p:cNvPr id="23" name="TextBox 22"/>
          <p:cNvSpPr txBox="1"/>
          <p:nvPr/>
        </p:nvSpPr>
        <p:spPr>
          <a:xfrm>
            <a:off x="9398262" y="5103559"/>
            <a:ext cx="788422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Pellentesque malesuada nulla a mi. </a:t>
            </a:r>
            <a:endParaRPr lang="tr-TR" sz="27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9361611" y="5669455"/>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Tree>
    <p:extLst>
      <p:ext uri="{BB962C8B-B14F-4D97-AF65-F5344CB8AC3E}">
        <p14:creationId xmlns:p14="http://schemas.microsoft.com/office/powerpoint/2010/main" val="1707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4" grpId="0">
        <p:bldAsOne/>
      </p:bldGraphic>
      <p:bldP spid="19" grpId="0" animBg="1"/>
      <p:bldP spid="20" grpId="0" animBg="1"/>
      <p:bldP spid="21" grpId="0" animBg="1"/>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089930" y="2729473"/>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9482096" y="2751245"/>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76906"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L’EQUIPE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42" name="TextBox 41"/>
          <p:cNvSpPr txBox="1"/>
          <p:nvPr/>
        </p:nvSpPr>
        <p:spPr>
          <a:xfrm>
            <a:off x="4951982"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RAMI</a:t>
            </a:r>
            <a:endParaRPr lang="tr-TR" sz="4000" b="1" dirty="0">
              <a:solidFill>
                <a:srgbClr val="565D6F"/>
              </a:solidFill>
              <a:latin typeface="Caviar Dreams" pitchFamily="34" charset="-94"/>
              <a:ea typeface="Open Sans" pitchFamily="34" charset="0"/>
              <a:cs typeface="Open Sans" pitchFamily="34" charset="0"/>
            </a:endParaRPr>
          </a:p>
        </p:txBody>
      </p:sp>
      <p:sp>
        <p:nvSpPr>
          <p:cNvPr id="43" name="TextBox 42"/>
          <p:cNvSpPr txBox="1"/>
          <p:nvPr/>
        </p:nvSpPr>
        <p:spPr>
          <a:xfrm>
            <a:off x="5580352" y="6166870"/>
            <a:ext cx="3358568" cy="769441"/>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Chef de projet</a:t>
            </a:r>
          </a:p>
          <a:p>
            <a:pPr algn="ctr"/>
            <a:r>
              <a:rPr lang="fr-FR" sz="2200" b="1" dirty="0" smtClean="0">
                <a:solidFill>
                  <a:schemeClr val="tx1">
                    <a:lumMod val="65000"/>
                    <a:lumOff val="35000"/>
                  </a:schemeClr>
                </a:solidFill>
                <a:latin typeface="Caviar Dreams" pitchFamily="34" charset="-94"/>
                <a:ea typeface="Open Sans" pitchFamily="34" charset="0"/>
                <a:cs typeface="Open Sans" pitchFamily="34" charset="0"/>
              </a:rPr>
              <a:t>Développeur</a:t>
            </a:r>
            <a:endParaRPr lang="tr-TR" sz="2200" b="1" dirty="0">
              <a:solidFill>
                <a:srgbClr val="009CD6"/>
              </a:solidFill>
              <a:latin typeface="Caviar Dreams" pitchFamily="34" charset="-94"/>
              <a:ea typeface="Open Sans" pitchFamily="34" charset="0"/>
              <a:cs typeface="Open Sans" pitchFamily="34" charset="0"/>
            </a:endParaRPr>
          </a:p>
        </p:txBody>
      </p:sp>
      <p:sp>
        <p:nvSpPr>
          <p:cNvPr id="44" name="TextBox 43"/>
          <p:cNvSpPr txBox="1"/>
          <p:nvPr/>
        </p:nvSpPr>
        <p:spPr>
          <a:xfrm>
            <a:off x="8386750"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VALENTIN</a:t>
            </a:r>
            <a:endParaRPr lang="tr-TR" sz="4000" b="1" dirty="0">
              <a:solidFill>
                <a:srgbClr val="565D6F"/>
              </a:solidFill>
              <a:latin typeface="Caviar Dreams" pitchFamily="34" charset="-94"/>
              <a:ea typeface="Open Sans" pitchFamily="34" charset="0"/>
              <a:cs typeface="Open Sans" pitchFamily="34" charset="0"/>
            </a:endParaRPr>
          </a:p>
        </p:txBody>
      </p:sp>
      <p:sp>
        <p:nvSpPr>
          <p:cNvPr id="45" name="TextBox 44"/>
          <p:cNvSpPr txBox="1"/>
          <p:nvPr/>
        </p:nvSpPr>
        <p:spPr>
          <a:xfrm>
            <a:off x="9015120" y="6166870"/>
            <a:ext cx="3358568" cy="430887"/>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Développeur</a:t>
            </a:r>
            <a:endParaRPr lang="tr-TR" sz="22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153" y="2748696"/>
            <a:ext cx="2409825" cy="2409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174" y="2774406"/>
            <a:ext cx="2384115" cy="2384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39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2" grpId="0" animBg="1"/>
      <p:bldP spid="9" grpId="0" animBg="1"/>
      <p:bldP spid="12" grpId="0"/>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792530" y="3531158"/>
            <a:ext cx="2408841" cy="2408841"/>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88874" y="3495215"/>
            <a:ext cx="2408841" cy="2408841"/>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945787" y="3416894"/>
            <a:ext cx="2565482" cy="2565482"/>
          </a:xfrm>
          <a:prstGeom prst="rect">
            <a:avLst/>
          </a:prstGeom>
        </p:spPr>
      </p:pic>
      <p:pic>
        <p:nvPicPr>
          <p:cNvPr id="7" name="Picture 6"/>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186147" y="3452838"/>
            <a:ext cx="2565482" cy="2565482"/>
          </a:xfrm>
          <a:prstGeom prst="rect">
            <a:avLst/>
          </a:prstGeom>
        </p:spPr>
      </p:pic>
      <p:pic>
        <p:nvPicPr>
          <p:cNvPr id="8" name="Picture 7"/>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4747" y="3416895"/>
            <a:ext cx="2565482" cy="2565482"/>
          </a:xfrm>
          <a:prstGeom prst="rect">
            <a:avLst/>
          </a:prstGeom>
        </p:spPr>
      </p:pic>
      <p:sp>
        <p:nvSpPr>
          <p:cNvPr id="25" name="TextBox 24"/>
          <p:cNvSpPr txBox="1"/>
          <p:nvPr/>
        </p:nvSpPr>
        <p:spPr>
          <a:xfrm>
            <a:off x="8209483"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30%</a:t>
            </a:r>
            <a:endParaRPr lang="tr-TR" sz="55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11372816" y="6150584"/>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5</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14683984"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75%</a:t>
            </a:r>
            <a:endParaRPr lang="tr-TR" sz="55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518514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25%</a:t>
            </a:r>
            <a:endParaRPr lang="tr-TR" sz="55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194478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10%</a:t>
            </a:r>
            <a:endParaRPr lang="tr-TR" sz="55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1539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5" grpId="0"/>
      <p:bldP spid="26"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08954" y="2903878"/>
            <a:ext cx="2565959" cy="2105567"/>
          </a:xfrm>
          <a:prstGeom prst="rect">
            <a:avLst/>
          </a:prstGeom>
        </p:spPr>
      </p:pic>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68980" y="2376994"/>
            <a:ext cx="1984835" cy="2390494"/>
          </a:xfrm>
          <a:prstGeom prst="rect">
            <a:avLst/>
          </a:prstGeom>
        </p:spPr>
      </p:pic>
      <p:pic>
        <p:nvPicPr>
          <p:cNvPr id="11" name="Picture 10"/>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78526" y="5165000"/>
            <a:ext cx="2131323" cy="2237567"/>
          </a:xfrm>
          <a:prstGeom prst="rect">
            <a:avLst/>
          </a:prstGeom>
        </p:spPr>
      </p:pic>
      <p:pic>
        <p:nvPicPr>
          <p:cNvPr id="13" name="Picture 1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87865" y="5165783"/>
            <a:ext cx="1812590" cy="2366348"/>
          </a:xfrm>
          <a:prstGeom prst="rect">
            <a:avLst/>
          </a:prstGeom>
        </p:spPr>
      </p:pic>
      <p:pic>
        <p:nvPicPr>
          <p:cNvPr id="43" name="Picture 42"/>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 2</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9366217" y="3510836"/>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5</a:t>
            </a:r>
            <a:r>
              <a:rPr lang="tr-TR" sz="4000" b="1" dirty="0" smtClean="0">
                <a:solidFill>
                  <a:srgbClr val="565D6F"/>
                </a:solidFill>
                <a:latin typeface="Caviar Dreams" pitchFamily="34" charset="-94"/>
                <a:ea typeface="Open Sans" pitchFamily="34" charset="0"/>
                <a:cs typeface="Open Sans" pitchFamily="34" charset="0"/>
              </a:rPr>
              <a:t>0%</a:t>
            </a:r>
            <a:endParaRPr lang="tr-TR" sz="40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9383765" y="5830332"/>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8</a:t>
            </a:r>
            <a:r>
              <a:rPr lang="tr-TR" sz="4000" b="1" dirty="0" smtClean="0">
                <a:solidFill>
                  <a:srgbClr val="565D6F"/>
                </a:solidFill>
                <a:latin typeface="Caviar Dreams" pitchFamily="34" charset="-94"/>
                <a:ea typeface="Open Sans" pitchFamily="34" charset="0"/>
                <a:cs typeface="Open Sans" pitchFamily="34" charset="0"/>
              </a:rPr>
              <a:t>5%</a:t>
            </a:r>
            <a:endParaRPr lang="tr-TR" sz="40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7046721" y="3541316"/>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25%</a:t>
            </a:r>
            <a:endParaRPr lang="tr-TR" sz="40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6959473" y="5788804"/>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30%</a:t>
            </a:r>
            <a:endParaRPr lang="tr-TR" sz="4000" b="1" dirty="0">
              <a:solidFill>
                <a:srgbClr val="565D6F"/>
              </a:solidFill>
              <a:latin typeface="Caviar Dreams" pitchFamily="34" charset="-94"/>
              <a:ea typeface="Open Sans" pitchFamily="34" charset="0"/>
              <a:cs typeface="Open Sans" pitchFamily="34" charset="0"/>
            </a:endParaRPr>
          </a:p>
        </p:txBody>
      </p:sp>
      <p:sp>
        <p:nvSpPr>
          <p:cNvPr id="22" name="TextBox 21"/>
          <p:cNvSpPr txBox="1"/>
          <p:nvPr/>
        </p:nvSpPr>
        <p:spPr>
          <a:xfrm>
            <a:off x="1080691" y="4535424"/>
            <a:ext cx="4896544" cy="830997"/>
          </a:xfrm>
          <a:prstGeom prst="rect">
            <a:avLst/>
          </a:prstGeom>
          <a:noFill/>
        </p:spPr>
        <p:txBody>
          <a:bodyPr wrap="square" rtlCol="0">
            <a:spAutoFit/>
          </a:bodyPr>
          <a:lstStyle/>
          <a:p>
            <a:pPr algn="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3" name="TextBox 22"/>
          <p:cNvSpPr txBox="1"/>
          <p:nvPr/>
        </p:nvSpPr>
        <p:spPr>
          <a:xfrm>
            <a:off x="11593859" y="1976735"/>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4" name="TextBox 23"/>
          <p:cNvSpPr txBox="1"/>
          <p:nvPr/>
        </p:nvSpPr>
        <p:spPr>
          <a:xfrm>
            <a:off x="11593859" y="6987068"/>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30" name="TextBox 29"/>
          <p:cNvSpPr txBox="1"/>
          <p:nvPr/>
        </p:nvSpPr>
        <p:spPr>
          <a:xfrm>
            <a:off x="4203323" y="7618338"/>
            <a:ext cx="4896544" cy="830997"/>
          </a:xfrm>
          <a:prstGeom prst="rect">
            <a:avLst/>
          </a:prstGeom>
          <a:noFill/>
        </p:spPr>
        <p:txBody>
          <a:bodyPr wrap="square" rtlCol="0">
            <a:spAutoFit/>
          </a:bodyPr>
          <a:lstStyle/>
          <a:p>
            <a:pPr algn="ct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ct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Tree>
    <p:extLst>
      <p:ext uri="{BB962C8B-B14F-4D97-AF65-F5344CB8AC3E}">
        <p14:creationId xmlns:p14="http://schemas.microsoft.com/office/powerpoint/2010/main" val="12058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p:bldP spid="27" grpId="0"/>
      <p:bldP spid="28" grpId="0"/>
      <p:bldP spid="29" grpId="0"/>
      <p:bldP spid="22" grpId="0"/>
      <p:bldP spid="23" grpId="0"/>
      <p:bldP spid="24"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STEPS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1</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2</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3</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4</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3" name="TextBox 22"/>
          <p:cNvSpPr txBox="1"/>
          <p:nvPr/>
        </p:nvSpPr>
        <p:spPr>
          <a:xfrm>
            <a:off x="265210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0" name="TextBox 29"/>
          <p:cNvSpPr txBox="1"/>
          <p:nvPr/>
        </p:nvSpPr>
        <p:spPr>
          <a:xfrm>
            <a:off x="6324514"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1" name="TextBox 30"/>
          <p:cNvSpPr txBox="1"/>
          <p:nvPr/>
        </p:nvSpPr>
        <p:spPr>
          <a:xfrm>
            <a:off x="949286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2" name="TextBox 31"/>
          <p:cNvSpPr txBox="1"/>
          <p:nvPr/>
        </p:nvSpPr>
        <p:spPr>
          <a:xfrm>
            <a:off x="12765178"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101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805380">
            <a:off x="5580166" y="4961468"/>
            <a:ext cx="7119204" cy="76492"/>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rot="20474076">
            <a:off x="5280867" y="4957795"/>
            <a:ext cx="7803040" cy="83840"/>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INFORMATION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5" name="Oval 24"/>
          <p:cNvSpPr/>
          <p:nvPr/>
        </p:nvSpPr>
        <p:spPr>
          <a:xfrm>
            <a:off x="7777436" y="3495804"/>
            <a:ext cx="2821516" cy="29523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4010" y="3783836"/>
            <a:ext cx="2272150" cy="2272150"/>
          </a:xfrm>
          <a:prstGeom prst="rect">
            <a:avLst/>
          </a:prstGeom>
        </p:spPr>
      </p:pic>
      <p:sp>
        <p:nvSpPr>
          <p:cNvPr id="20" name="TextBox 19"/>
          <p:cNvSpPr txBox="1"/>
          <p:nvPr/>
        </p:nvSpPr>
        <p:spPr>
          <a:xfrm>
            <a:off x="2160811" y="5602396"/>
            <a:ext cx="300663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2203110" y="3027961"/>
            <a:ext cx="3150646"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5581192" y="4050633"/>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5353756" y="6150706"/>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12473584" y="571943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12728237" y="363291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TextBox 27"/>
          <p:cNvSpPr txBox="1"/>
          <p:nvPr/>
        </p:nvSpPr>
        <p:spPr>
          <a:xfrm>
            <a:off x="13028911" y="5139961"/>
            <a:ext cx="3919363"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9" name="TextBox 28"/>
          <p:cNvSpPr txBox="1"/>
          <p:nvPr/>
        </p:nvSpPr>
        <p:spPr>
          <a:xfrm>
            <a:off x="13250043" y="2812375"/>
            <a:ext cx="303686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2785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200"/>
                                        <p:tgtEl>
                                          <p:spTgt spid="1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2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2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2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200"/>
                                        <p:tgtEl>
                                          <p:spTgt spid="2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randombar(horizontal)">
                                      <p:cBhvr>
                                        <p:cTn id="35" dur="200"/>
                                        <p:tgtEl>
                                          <p:spTgt spid="2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200"/>
                                        <p:tgtEl>
                                          <p:spTgt spid="27"/>
                                        </p:tgtEl>
                                      </p:cBhvr>
                                    </p:animEffect>
                                  </p:childTnLst>
                                </p:cTn>
                              </p:par>
                            </p:childTnLst>
                          </p:cTn>
                        </p:par>
                        <p:par>
                          <p:cTn id="39" fill="hold">
                            <p:stCondLst>
                              <p:cond delay="7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2" grpId="0" animBg="1"/>
      <p:bldP spid="9" grpId="0" animBg="1"/>
      <p:bldP spid="12" grpId="0"/>
      <p:bldP spid="25" grpId="0" animBg="1"/>
      <p:bldP spid="20" grpId="0"/>
      <p:bldP spid="21" grpId="0"/>
      <p:bldP spid="22" grpId="0" animBg="1"/>
      <p:bldP spid="23" grpId="0" animBg="1"/>
      <p:bldP spid="26" grpId="0" animBg="1"/>
      <p:bldP spid="27" grpId="0" animBg="1"/>
      <p:bldP spid="28"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OFFICES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828090" y="2108118"/>
            <a:ext cx="4608585" cy="7330455"/>
          </a:xfrm>
          <a:prstGeom prst="rect">
            <a:avLst/>
          </a:prstGeom>
        </p:spPr>
      </p:pic>
      <p:sp>
        <p:nvSpPr>
          <p:cNvPr id="27" name="TextBox 26"/>
          <p:cNvSpPr txBox="1"/>
          <p:nvPr/>
        </p:nvSpPr>
        <p:spPr>
          <a:xfrm>
            <a:off x="12169923" y="2786528"/>
            <a:ext cx="4936232" cy="5678478"/>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Down Arrow 10"/>
          <p:cNvSpPr/>
          <p:nvPr/>
        </p:nvSpPr>
        <p:spPr>
          <a:xfrm rot="16200000">
            <a:off x="5943821" y="3640048"/>
            <a:ext cx="469886" cy="948637"/>
          </a:xfrm>
          <a:prstGeom prst="downArrow">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3276934" y="3783201"/>
            <a:ext cx="2268253" cy="600164"/>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12th Floor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30" name="TextBox 29"/>
          <p:cNvSpPr txBox="1"/>
          <p:nvPr/>
        </p:nvSpPr>
        <p:spPr>
          <a:xfrm>
            <a:off x="808818" y="6153199"/>
            <a:ext cx="4936232" cy="1615827"/>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Our Offices are located on</a:t>
            </a:r>
            <a:r>
              <a:rPr lang="tr-TR" sz="3300" b="1" dirty="0">
                <a:solidFill>
                  <a:schemeClr val="tx1">
                    <a:lumMod val="65000"/>
                    <a:lumOff val="35000"/>
                  </a:schemeClr>
                </a:solidFill>
                <a:latin typeface="Caviar Dreams" pitchFamily="34" charset="-94"/>
                <a:ea typeface="Open Sans" pitchFamily="34" charset="0"/>
                <a:cs typeface="Open Sans" pitchFamily="34" charset="0"/>
              </a:rPr>
              <a:t> </a:t>
            </a:r>
            <a:r>
              <a:rPr lang="tr-TR" sz="3300" b="1" dirty="0" smtClean="0">
                <a:solidFill>
                  <a:schemeClr val="tx1">
                    <a:lumMod val="65000"/>
                    <a:lumOff val="35000"/>
                  </a:schemeClr>
                </a:solidFill>
                <a:latin typeface="Caviar Dreams" pitchFamily="34" charset="-94"/>
                <a:ea typeface="Open Sans" pitchFamily="34" charset="0"/>
                <a:cs typeface="Open Sans" pitchFamily="34" charset="0"/>
              </a:rPr>
              <a:t>the Building of Awesomeness</a:t>
            </a:r>
            <a:endParaRPr lang="tr-TR" sz="3300" b="1" dirty="0" smtClean="0">
              <a:solidFill>
                <a:schemeClr val="tx1">
                  <a:lumMod val="65000"/>
                  <a:lumOff val="35000"/>
                </a:schemeClr>
              </a:solidFill>
              <a:latin typeface="Caviar Dreams" pitchFamily="34" charset="-94"/>
            </a:endParaRPr>
          </a:p>
        </p:txBody>
      </p:sp>
    </p:spTree>
    <p:extLst>
      <p:ext uri="{BB962C8B-B14F-4D97-AF65-F5344CB8AC3E}">
        <p14:creationId xmlns:p14="http://schemas.microsoft.com/office/powerpoint/2010/main" val="58876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7" grpId="0"/>
      <p:bldP spid="11" grpId="0" animBg="1"/>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9329050"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9308273" y="5520138"/>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9325306"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9308273" y="233677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7638891" y="234064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638891"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638891" y="5508997"/>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12642"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CONTACT US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60" y="7525221"/>
            <a:ext cx="714423" cy="43179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0398" y="4327399"/>
            <a:ext cx="486749" cy="5495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582" y="5710439"/>
            <a:ext cx="560823" cy="9049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023" y="7397444"/>
            <a:ext cx="714423" cy="67516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1887" y="5822565"/>
            <a:ext cx="596661" cy="70657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4272" y="4229092"/>
            <a:ext cx="714423" cy="71442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2732" y="2624807"/>
            <a:ext cx="533854" cy="714423"/>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5358" y="2643917"/>
            <a:ext cx="337585" cy="714423"/>
          </a:xfrm>
          <a:prstGeom prst="rect">
            <a:avLst/>
          </a:prstGeom>
        </p:spPr>
      </p:pic>
      <p:sp>
        <p:nvSpPr>
          <p:cNvPr id="30" name="TextBox 29"/>
          <p:cNvSpPr txBox="1"/>
          <p:nvPr/>
        </p:nvSpPr>
        <p:spPr>
          <a:xfrm>
            <a:off x="11017795" y="2611650"/>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Twitter/company</a:t>
            </a:r>
            <a:endParaRPr lang="tr-TR" sz="3800" dirty="0"/>
          </a:p>
        </p:txBody>
      </p:sp>
      <p:sp>
        <p:nvSpPr>
          <p:cNvPr id="31" name="TextBox 30"/>
          <p:cNvSpPr txBox="1"/>
          <p:nvPr/>
        </p:nvSpPr>
        <p:spPr>
          <a:xfrm>
            <a:off x="11017795" y="4199847"/>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Company.com</a:t>
            </a:r>
            <a:endParaRPr lang="tr-TR" sz="3800" dirty="0"/>
          </a:p>
        </p:txBody>
      </p:sp>
      <p:sp>
        <p:nvSpPr>
          <p:cNvPr id="32" name="TextBox 31"/>
          <p:cNvSpPr txBox="1"/>
          <p:nvPr/>
        </p:nvSpPr>
        <p:spPr>
          <a:xfrm>
            <a:off x="11017795" y="5834795"/>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Youtube/company</a:t>
            </a:r>
            <a:endParaRPr lang="tr-TR" sz="3800" dirty="0"/>
          </a:p>
        </p:txBody>
      </p:sp>
      <p:sp>
        <p:nvSpPr>
          <p:cNvPr id="33" name="TextBox 32"/>
          <p:cNvSpPr txBox="1"/>
          <p:nvPr/>
        </p:nvSpPr>
        <p:spPr>
          <a:xfrm>
            <a:off x="11017795" y="7402564"/>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Mail@company</a:t>
            </a:r>
            <a:endParaRPr lang="tr-TR" sz="3800" dirty="0"/>
          </a:p>
        </p:txBody>
      </p:sp>
      <p:sp>
        <p:nvSpPr>
          <p:cNvPr id="35" name="TextBox 34"/>
          <p:cNvSpPr txBox="1"/>
          <p:nvPr/>
        </p:nvSpPr>
        <p:spPr>
          <a:xfrm>
            <a:off x="2304827" y="2611650"/>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Facebook/company</a:t>
            </a:r>
            <a:endParaRPr lang="tr-TR" sz="3800" dirty="0"/>
          </a:p>
        </p:txBody>
      </p:sp>
      <p:sp>
        <p:nvSpPr>
          <p:cNvPr id="36" name="TextBox 35"/>
          <p:cNvSpPr txBox="1"/>
          <p:nvPr/>
        </p:nvSpPr>
        <p:spPr>
          <a:xfrm>
            <a:off x="2304827" y="4216757"/>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Skype ID: Company</a:t>
            </a:r>
            <a:endParaRPr lang="tr-TR" sz="3800" dirty="0"/>
          </a:p>
        </p:txBody>
      </p:sp>
      <p:sp>
        <p:nvSpPr>
          <p:cNvPr id="37" name="TextBox 36"/>
          <p:cNvSpPr txBox="1"/>
          <p:nvPr/>
        </p:nvSpPr>
        <p:spPr>
          <a:xfrm>
            <a:off x="2304827" y="583479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Company Number</a:t>
            </a:r>
            <a:endParaRPr lang="tr-TR" sz="3800" dirty="0"/>
          </a:p>
        </p:txBody>
      </p:sp>
      <p:sp>
        <p:nvSpPr>
          <p:cNvPr id="38" name="TextBox 37"/>
          <p:cNvSpPr txBox="1"/>
          <p:nvPr/>
        </p:nvSpPr>
        <p:spPr>
          <a:xfrm>
            <a:off x="2304827" y="739550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LinkedIN/Company</a:t>
            </a:r>
            <a:endParaRPr lang="tr-TR" sz="3800" dirty="0"/>
          </a:p>
        </p:txBody>
      </p:sp>
    </p:spTree>
    <p:extLst>
      <p:ext uri="{BB962C8B-B14F-4D97-AF65-F5344CB8AC3E}">
        <p14:creationId xmlns:p14="http://schemas.microsoft.com/office/powerpoint/2010/main" val="18158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25" grpId="0" animBg="1"/>
      <p:bldP spid="23" grpId="0" animBg="1"/>
      <p:bldP spid="22" grpId="0" animBg="1"/>
      <p:bldP spid="21" grpId="0" animBg="1"/>
      <p:bldP spid="2" grpId="0" animBg="1"/>
      <p:bldP spid="9" grpId="0" animBg="1"/>
      <p:bldP spid="12" grpId="0"/>
      <p:bldP spid="30" grpId="0"/>
      <p:bldP spid="31" grpId="0"/>
      <p:bldP spid="32" grpId="0"/>
      <p:bldP spid="33" grpId="0"/>
      <p:bldP spid="35" grpId="0"/>
      <p:bldP spid="36" grpId="0"/>
      <p:bldP spid="37" grpId="0"/>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49443"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4465067" y="5593104"/>
            <a:ext cx="9220422" cy="553998"/>
          </a:xfrm>
          <a:prstGeom prst="rect">
            <a:avLst/>
          </a:prstGeom>
          <a:noFill/>
        </p:spPr>
        <p:txBody>
          <a:bodyPr wrap="square" rtlCol="0">
            <a:spAutoFit/>
          </a:bodyPr>
          <a:lstStyle/>
          <a:p>
            <a:pPr algn="ctr"/>
            <a:r>
              <a:rPr lang="tr-TR" sz="3000" b="1" dirty="0" smtClean="0">
                <a:solidFill>
                  <a:schemeClr val="tx1">
                    <a:lumMod val="65000"/>
                    <a:lumOff val="35000"/>
                  </a:schemeClr>
                </a:solidFill>
                <a:latin typeface="Caviar Dreams" pitchFamily="34" charset="-94"/>
                <a:ea typeface="Open Sans" pitchFamily="34" charset="0"/>
                <a:cs typeface="Open Sans" pitchFamily="34" charset="0"/>
              </a:rPr>
              <a:t>THANK YOU FOR LISTENING</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9" name="TextBox 8"/>
          <p:cNvSpPr txBox="1"/>
          <p:nvPr/>
        </p:nvSpPr>
        <p:spPr>
          <a:xfrm>
            <a:off x="2775005" y="6086127"/>
            <a:ext cx="12836062" cy="707886"/>
          </a:xfrm>
          <a:prstGeom prst="rect">
            <a:avLst/>
          </a:prstGeom>
          <a:noFill/>
        </p:spPr>
        <p:txBody>
          <a:bodyPr wrap="square" rtlCol="0">
            <a:spAutoFit/>
          </a:bodyPr>
          <a:lstStyle/>
          <a:p>
            <a:pPr algn="ctr"/>
            <a:r>
              <a:rPr lang="tr-TR" sz="4000" b="1" dirty="0" smtClean="0">
                <a:solidFill>
                  <a:schemeClr val="tx1">
                    <a:lumMod val="65000"/>
                    <a:lumOff val="35000"/>
                  </a:schemeClr>
                </a:solidFill>
                <a:latin typeface="Caviar Dreams" pitchFamily="34" charset="-94"/>
                <a:ea typeface="Open Sans" pitchFamily="34" charset="0"/>
                <a:cs typeface="Open Sans" pitchFamily="34" charset="0"/>
              </a:rPr>
              <a:t>WE WILL NOW BE ANSWERING QUESTIONS</a:t>
            </a:r>
            <a:endParaRPr lang="tr-TR" sz="40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5290" y="3666027"/>
            <a:ext cx="1240538" cy="1240538"/>
          </a:xfrm>
          <a:prstGeom prst="rect">
            <a:avLst/>
          </a:prstGeom>
        </p:spPr>
      </p:pic>
    </p:spTree>
    <p:extLst>
      <p:ext uri="{BB962C8B-B14F-4D97-AF65-F5344CB8AC3E}">
        <p14:creationId xmlns:p14="http://schemas.microsoft.com/office/powerpoint/2010/main" val="27361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74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INTRODUCTION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16457513" cy="2585323"/>
          </a:xfrm>
          <a:prstGeom prst="rect">
            <a:avLst/>
          </a:prstGeom>
          <a:noFill/>
        </p:spPr>
        <p:txBody>
          <a:bodyPr wrap="square" rtlCol="0">
            <a:spAutoFit/>
          </a:bodyPr>
          <a:lstStyle/>
          <a:p>
            <a:r>
              <a:rPr lang="fr-FR" sz="5400" b="1" dirty="0">
                <a:solidFill>
                  <a:schemeClr val="tx1">
                    <a:lumMod val="65000"/>
                    <a:lumOff val="35000"/>
                  </a:schemeClr>
                </a:solidFill>
                <a:latin typeface="Bebas Neue" panose="020B0606020202050201" pitchFamily="34" charset="0"/>
              </a:rPr>
              <a:t>Rsmart est un robot capable de se déplacer de manière autonome et de cartographier son environnement.</a:t>
            </a:r>
          </a:p>
          <a:p>
            <a:endParaRPr lang="fr-FR" sz="5400" b="1" dirty="0">
              <a:solidFill>
                <a:schemeClr val="tx1">
                  <a:lumMod val="65000"/>
                  <a:lumOff val="35000"/>
                </a:schemeClr>
              </a:solidFill>
              <a:latin typeface="Bebas Neue" panose="020B0606020202050201"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753" y="4029831"/>
            <a:ext cx="7260722" cy="5445542"/>
          </a:xfrm>
          <a:prstGeom prst="rect">
            <a:avLst/>
          </a:prstGeom>
        </p:spPr>
      </p:pic>
    </p:spTree>
    <p:extLst>
      <p:ext uri="{BB962C8B-B14F-4D97-AF65-F5344CB8AC3E}">
        <p14:creationId xmlns:p14="http://schemas.microsoft.com/office/powerpoint/2010/main" val="2945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96464" y="1172410"/>
            <a:ext cx="5008241" cy="584775"/>
          </a:xfrm>
          <a:prstGeom prst="rect">
            <a:avLst/>
          </a:prstGeom>
          <a:noFill/>
        </p:spPr>
        <p:txBody>
          <a:bodyPr wrap="square" rtlCol="0">
            <a:spAutoFit/>
          </a:bodyPr>
          <a:lstStyle/>
          <a:p>
            <a:pPr algn="ctr"/>
            <a:r>
              <a:rPr lang="en-US" b="1" dirty="0" smtClean="0">
                <a:solidFill>
                  <a:schemeClr val="bg1">
                    <a:lumMod val="95000"/>
                  </a:schemeClr>
                </a:solidFill>
                <a:latin typeface="Caviar Dreams" pitchFamily="34" charset="-94"/>
                <a:ea typeface="Open Sans" pitchFamily="34" charset="0"/>
                <a:cs typeface="Open Sans" pitchFamily="34" charset="0"/>
              </a:rPr>
              <a:t>HISTORIQUE</a:t>
            </a:r>
            <a:endParaRPr lang="tr-TR"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de créer une mascotte pour l’école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8" name="Rectangle 7"/>
          <p:cNvSpPr/>
          <p:nvPr/>
        </p:nvSpPr>
        <p:spPr>
          <a:xfrm>
            <a:off x="1279808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2978104" y="1180291"/>
            <a:ext cx="5313071" cy="584775"/>
          </a:xfrm>
          <a:prstGeom prst="rect">
            <a:avLst/>
          </a:prstGeom>
          <a:noFill/>
        </p:spPr>
        <p:txBody>
          <a:bodyPr wrap="square" rtlCol="0">
            <a:spAutoFit/>
          </a:bodyPr>
          <a:lstStyle/>
          <a:p>
            <a:pPr algn="ctr"/>
            <a:r>
              <a:rPr lang="en-US" b="1" dirty="0" smtClean="0">
                <a:solidFill>
                  <a:schemeClr val="bg1">
                    <a:lumMod val="95000"/>
                  </a:schemeClr>
                </a:solidFill>
                <a:latin typeface="Caviar Dreams" pitchFamily="34" charset="-94"/>
                <a:ea typeface="Open Sans" pitchFamily="34" charset="0"/>
                <a:cs typeface="Open Sans" pitchFamily="34" charset="0"/>
              </a:rPr>
              <a:t>NAISSANCE DE RSMART</a:t>
            </a:r>
            <a:endParaRPr lang="tr-TR" b="1" dirty="0">
              <a:solidFill>
                <a:schemeClr val="bg1">
                  <a:lumMod val="9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8" name="TextBox 12"/>
          <p:cNvSpPr txBox="1"/>
          <p:nvPr/>
        </p:nvSpPr>
        <p:spPr>
          <a:xfrm>
            <a:off x="92842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d’initier les étudiants à la robotique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19" name="TextBox 12"/>
          <p:cNvSpPr txBox="1"/>
          <p:nvPr/>
        </p:nvSpPr>
        <p:spPr>
          <a:xfrm>
            <a:off x="89698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Projet initialement créer par des étudiants de semestre 5</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TextBox 12"/>
          <p:cNvSpPr txBox="1"/>
          <p:nvPr/>
        </p:nvSpPr>
        <p:spPr>
          <a:xfrm>
            <a:off x="1025827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Reprise des idées initiales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1" name="TextBox 12"/>
          <p:cNvSpPr txBox="1"/>
          <p:nvPr/>
        </p:nvSpPr>
        <p:spPr>
          <a:xfrm>
            <a:off x="1028971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Ajout de nouvelles idées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2" name="TextBox 12"/>
          <p:cNvSpPr txBox="1"/>
          <p:nvPr/>
        </p:nvSpPr>
        <p:spPr>
          <a:xfrm>
            <a:off x="10258275" y="5871187"/>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de découvrir de nouvelles technologies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2171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OBJECTIFS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5" name="TextBox 14"/>
          <p:cNvSpPr txBox="1"/>
          <p:nvPr/>
        </p:nvSpPr>
        <p:spPr>
          <a:xfrm>
            <a:off x="2016795"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Contrôler le robot grâce à une carte </a:t>
            </a:r>
            <a:r>
              <a:rPr lang="fr-FR" sz="3300" b="1" dirty="0" err="1">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Oval 19"/>
          <p:cNvSpPr/>
          <p:nvPr/>
        </p:nvSpPr>
        <p:spPr>
          <a:xfrm>
            <a:off x="1296715"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1" name="Oval 20"/>
          <p:cNvSpPr/>
          <p:nvPr/>
        </p:nvSpPr>
        <p:spPr>
          <a:xfrm>
            <a:off x="1296715"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2" name="Oval 21"/>
          <p:cNvSpPr/>
          <p:nvPr/>
        </p:nvSpPr>
        <p:spPr>
          <a:xfrm>
            <a:off x="1296715"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3" name="Oval 22"/>
          <p:cNvSpPr/>
          <p:nvPr/>
        </p:nvSpPr>
        <p:spPr>
          <a:xfrm>
            <a:off x="1296715"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4" name="TextBox 23"/>
          <p:cNvSpPr txBox="1"/>
          <p:nvPr/>
        </p:nvSpPr>
        <p:spPr>
          <a:xfrm>
            <a:off x="2016795" y="4109099"/>
            <a:ext cx="6480720" cy="1107996"/>
          </a:xfrm>
          <a:prstGeom prst="rect">
            <a:avLst/>
          </a:prstGeom>
          <a:noFill/>
        </p:spPr>
        <p:txBody>
          <a:bodyPr wrap="square" rtlCol="0">
            <a:spAutoFit/>
          </a:bodyPr>
          <a:lstStyle/>
          <a:p>
            <a:r>
              <a:rPr lang="fr-FR" sz="3300" dirty="0">
                <a:solidFill>
                  <a:schemeClr val="tx1">
                    <a:lumMod val="65000"/>
                    <a:lumOff val="35000"/>
                  </a:schemeClr>
                </a:solidFill>
                <a:latin typeface="Bebas Neue" panose="020B0606020202050201" pitchFamily="34" charset="0"/>
              </a:rPr>
              <a:t>Pouvoir détecter son environnement (murs, portes etc…) </a:t>
            </a:r>
            <a:endParaRPr lang="tr-TR" sz="3300"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2016795"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connaitre la position du robot dans l’environnement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2016795" y="6845403"/>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Réaliser une cartographie de son 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10513739"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Communiquer avec un serveur afin de pouvoir effectuer de plus lourdes taches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Oval 27"/>
          <p:cNvSpPr/>
          <p:nvPr/>
        </p:nvSpPr>
        <p:spPr>
          <a:xfrm>
            <a:off x="9793659"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9" name="Oval 28"/>
          <p:cNvSpPr/>
          <p:nvPr/>
        </p:nvSpPr>
        <p:spPr>
          <a:xfrm>
            <a:off x="9793659"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0" name="Oval 29"/>
          <p:cNvSpPr/>
          <p:nvPr/>
        </p:nvSpPr>
        <p:spPr>
          <a:xfrm>
            <a:off x="9793659"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1" name="Oval 30"/>
          <p:cNvSpPr/>
          <p:nvPr/>
        </p:nvSpPr>
        <p:spPr>
          <a:xfrm>
            <a:off x="9793659"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2" name="TextBox 31"/>
          <p:cNvSpPr txBox="1"/>
          <p:nvPr/>
        </p:nvSpPr>
        <p:spPr>
          <a:xfrm>
            <a:off x="10513739"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tracer un chemin prédéfini et le suivre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3" name="TextBox 32"/>
          <p:cNvSpPr txBox="1"/>
          <p:nvPr/>
        </p:nvSpPr>
        <p:spPr>
          <a:xfrm>
            <a:off x="10513739" y="5477251"/>
            <a:ext cx="6480720" cy="600164"/>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Mettre en place une reconnaissance vocale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4" name="TextBox 33"/>
          <p:cNvSpPr txBox="1"/>
          <p:nvPr/>
        </p:nvSpPr>
        <p:spPr>
          <a:xfrm>
            <a:off x="10513739" y="6845403"/>
            <a:ext cx="6480720"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Ajouter une caméra au robot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9645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
                                        <p:tgtEl>
                                          <p:spTgt spid="20"/>
                                        </p:tgtEl>
                                      </p:cBhvr>
                                    </p:animEffect>
                                  </p:childTnLst>
                                </p:cTn>
                              </p:par>
                            </p:childTnLst>
                          </p:cTn>
                        </p:par>
                        <p:par>
                          <p:cTn id="21" fill="hold">
                            <p:stCondLst>
                              <p:cond delay="7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
                                        <p:tgtEl>
                                          <p:spTgt spid="24"/>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
                                        <p:tgtEl>
                                          <p:spTgt spid="22"/>
                                        </p:tgtEl>
                                      </p:cBhvr>
                                    </p:animEffect>
                                  </p:childTnLst>
                                </p:cTn>
                              </p:par>
                            </p:childTnLst>
                          </p:cTn>
                        </p:par>
                        <p:par>
                          <p:cTn id="35" fill="hold">
                            <p:stCondLst>
                              <p:cond delay="11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00"/>
                                        <p:tgtEl>
                                          <p:spTgt spid="26"/>
                                        </p:tgtEl>
                                      </p:cBhvr>
                                    </p:animEffect>
                                  </p:childTnLst>
                                </p:cTn>
                              </p:par>
                            </p:childTnLst>
                          </p:cTn>
                        </p:par>
                        <p:par>
                          <p:cTn id="42" fill="hold">
                            <p:stCondLst>
                              <p:cond delay="13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
                                        <p:tgtEl>
                                          <p:spTgt spid="2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
                                        <p:tgtEl>
                                          <p:spTgt spid="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
                                        <p:tgtEl>
                                          <p:spTgt spid="30"/>
                                        </p:tgtEl>
                                      </p:cBhvr>
                                    </p:animEffect>
                                  </p:childTnLst>
                                </p:cTn>
                              </p:par>
                            </p:childTnLst>
                          </p:cTn>
                        </p:par>
                        <p:par>
                          <p:cTn id="63" fill="hold">
                            <p:stCondLst>
                              <p:cond delay="1900"/>
                            </p:stCondLst>
                            <p:childTnLst>
                              <p:par>
                                <p:cTn id="64" presetID="10"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2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5" grpId="0"/>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704801" y="2912839"/>
            <a:ext cx="5489458" cy="4464496"/>
          </a:xfrm>
          <a:prstGeom prst="rect">
            <a:avLst/>
          </a:prstGeom>
        </p:spPr>
      </p:pic>
      <p:sp>
        <p:nvSpPr>
          <p:cNvPr id="34" name="Oval 33"/>
          <p:cNvSpPr/>
          <p:nvPr/>
        </p:nvSpPr>
        <p:spPr>
          <a:xfrm>
            <a:off x="11615159" y="3920951"/>
            <a:ext cx="1681440" cy="168144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MATERIEL</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1847" y="4205578"/>
            <a:ext cx="1134379" cy="1134379"/>
          </a:xfrm>
          <a:prstGeom prst="rect">
            <a:avLst/>
          </a:prstGeom>
        </p:spPr>
      </p:pic>
      <p:sp>
        <p:nvSpPr>
          <p:cNvPr id="13" name="TextBox 12"/>
          <p:cNvSpPr txBox="1"/>
          <p:nvPr/>
        </p:nvSpPr>
        <p:spPr>
          <a:xfrm>
            <a:off x="1789542" y="2511815"/>
            <a:ext cx="7223258" cy="7478970"/>
          </a:xfrm>
          <a:prstGeom prst="rect">
            <a:avLst/>
          </a:prstGeom>
          <a:noFill/>
        </p:spPr>
        <p:txBody>
          <a:bodyPr wrap="square" rtlCol="0">
            <a:spAutoFit/>
          </a:bodyPr>
          <a:lstStyle/>
          <a:p>
            <a:pPr marL="457200" indent="-457200">
              <a:buFontTx/>
              <a:buChar char="-"/>
            </a:pPr>
            <a:r>
              <a:rPr lang="fr-FR" sz="4800" b="1" dirty="0" err="1" smtClean="0">
                <a:solidFill>
                  <a:schemeClr val="tx1">
                    <a:lumMod val="65000"/>
                    <a:lumOff val="35000"/>
                  </a:schemeClr>
                </a:solidFill>
                <a:latin typeface="Bebas Neue" panose="020B0606020202050201" pitchFamily="34" charset="0"/>
              </a:rPr>
              <a:t>Netduino</a:t>
            </a:r>
            <a:r>
              <a:rPr lang="fr-FR" sz="4800" b="1" dirty="0" smtClean="0">
                <a:solidFill>
                  <a:schemeClr val="tx1">
                    <a:lumMod val="65000"/>
                    <a:lumOff val="35000"/>
                  </a:schemeClr>
                </a:solidFill>
                <a:latin typeface="Bebas Neue" panose="020B0606020202050201" pitchFamily="34" charset="0"/>
              </a:rPr>
              <a:t> plus 2</a:t>
            </a:r>
          </a:p>
          <a:p>
            <a:pPr marL="457200" indent="-457200">
              <a:buFontTx/>
              <a:buChar char="-"/>
            </a:pP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Raspberry</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pi 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Châssis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wild</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thumper</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Contrôleur moteur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dagu</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Webcam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logitech</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usb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5v (x2)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 </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7,2V</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Routeur TP-LINK</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tr-TR" sz="48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00753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9"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ETAPES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3" name="TextBox 12"/>
          <p:cNvSpPr txBox="1"/>
          <p:nvPr/>
        </p:nvSpPr>
        <p:spPr>
          <a:xfrm>
            <a:off x="3276183"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Montage du robot, découverte de l’électronique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14898" y="4675559"/>
            <a:ext cx="10058400" cy="1026797"/>
          </a:xfrm>
          <a:prstGeom prst="rect">
            <a:avLst/>
          </a:prstGeom>
        </p:spPr>
      </p:pic>
      <p:sp>
        <p:nvSpPr>
          <p:cNvPr id="15" name="TextBox 14"/>
          <p:cNvSpPr txBox="1"/>
          <p:nvPr/>
        </p:nvSpPr>
        <p:spPr>
          <a:xfrm>
            <a:off x="4458455"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1</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6" name="TextBox 15"/>
          <p:cNvSpPr txBox="1"/>
          <p:nvPr/>
        </p:nvSpPr>
        <p:spPr>
          <a:xfrm>
            <a:off x="6693123" y="4760194"/>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2</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7" name="TextBox 16"/>
          <p:cNvSpPr txBox="1"/>
          <p:nvPr/>
        </p:nvSpPr>
        <p:spPr>
          <a:xfrm>
            <a:off x="8933817"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3</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11161811" y="4760194"/>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4</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13405107"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5</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5510851" y="3496501"/>
            <a:ext cx="2792155"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Premiers tests de déplacement</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7766785" y="6024279"/>
            <a:ext cx="2792155" cy="304698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du serveur de communication afin de pouvoir le contrôler à distance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TextBox 27"/>
          <p:cNvSpPr txBox="1"/>
          <p:nvPr/>
        </p:nvSpPr>
        <p:spPr>
          <a:xfrm>
            <a:off x="9979539" y="1996094"/>
            <a:ext cx="2792155" cy="2062103"/>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de la cartographie et de la détection des obstacles</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9" name="TextBox 28"/>
          <p:cNvSpPr txBox="1"/>
          <p:nvPr/>
        </p:nvSpPr>
        <p:spPr>
          <a:xfrm>
            <a:off x="12222835"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Déplacement en courbe, recherche de chemin</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463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5" grpId="0"/>
      <p:bldP spid="16" grpId="0"/>
      <p:bldP spid="17" grpId="0"/>
      <p:bldP spid="21"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Réactif</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306053" y="2780834"/>
            <a:ext cx="1240538" cy="1240538"/>
          </a:xfrm>
          <a:prstGeom prst="rect">
            <a:avLst/>
          </a:prstGeom>
        </p:spPr>
      </p:pic>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Autonome</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Maintenable</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9" name="TextBox 18"/>
          <p:cNvSpPr txBox="1"/>
          <p:nvPr/>
        </p:nvSpPr>
        <p:spPr>
          <a:xfrm>
            <a:off x="326673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Pouvoir lui faire exécuter des tâches à distance depuis n’importe quel appareil</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Capacité à s’adapter et à analyser son environnement</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785104"/>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Permettre à des développeurs de pouvoir facilement lui ajouter de nouvelles fonctionnalités</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NOTRE VISION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1825481" y="2361811"/>
            <a:ext cx="3051553" cy="2062182"/>
          </a:xfrm>
          <a:prstGeom prst="rect">
            <a:avLst/>
          </a:prstGeom>
        </p:spPr>
      </p:pic>
      <p:pic>
        <p:nvPicPr>
          <p:cNvPr id="3" name="Image 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035109" y="2659586"/>
            <a:ext cx="2194547" cy="1483034"/>
          </a:xfrm>
          <a:prstGeom prst="rect">
            <a:avLst/>
          </a:prstGeom>
        </p:spPr>
      </p:pic>
    </p:spTree>
    <p:extLst>
      <p:ext uri="{BB962C8B-B14F-4D97-AF65-F5344CB8AC3E}">
        <p14:creationId xmlns:p14="http://schemas.microsoft.com/office/powerpoint/2010/main" val="202086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3473</TotalTime>
  <Words>1426</Words>
  <Application>Microsoft Office PowerPoint</Application>
  <PresentationFormat>Personnalisé</PresentationFormat>
  <Paragraphs>269</Paragraphs>
  <Slides>36</Slides>
  <Notes>36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Bebas Neue</vt:lpstr>
      <vt:lpstr>Calibri</vt:lpstr>
      <vt:lpstr>Caviar Dreams</vt:lpstr>
      <vt:lpstr>Open Sans</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valentin chatelain</cp:lastModifiedBy>
  <cp:revision>176</cp:revision>
  <dcterms:created xsi:type="dcterms:W3CDTF">2013-09-24T23:05:35Z</dcterms:created>
  <dcterms:modified xsi:type="dcterms:W3CDTF">2015-06-29T08:39:24Z</dcterms:modified>
</cp:coreProperties>
</file>