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0" r:id="rId3"/>
    <p:sldId id="285" r:id="rId4"/>
    <p:sldId id="257" r:id="rId5"/>
    <p:sldId id="258" r:id="rId6"/>
    <p:sldId id="261" r:id="rId7"/>
    <p:sldId id="277" r:id="rId8"/>
    <p:sldId id="282" r:id="rId9"/>
    <p:sldId id="260" r:id="rId10"/>
    <p:sldId id="286" r:id="rId11"/>
    <p:sldId id="297" r:id="rId12"/>
    <p:sldId id="292" r:id="rId13"/>
    <p:sldId id="264" r:id="rId14"/>
    <p:sldId id="287" r:id="rId15"/>
    <p:sldId id="289" r:id="rId16"/>
    <p:sldId id="288" r:id="rId17"/>
    <p:sldId id="295" r:id="rId18"/>
    <p:sldId id="291" r:id="rId19"/>
    <p:sldId id="293" r:id="rId20"/>
    <p:sldId id="296" r:id="rId21"/>
    <p:sldId id="298" r:id="rId22"/>
    <p:sldId id="299" r:id="rId23"/>
    <p:sldId id="301" r:id="rId24"/>
    <p:sldId id="309" r:id="rId25"/>
    <p:sldId id="300" r:id="rId26"/>
    <p:sldId id="304" r:id="rId27"/>
    <p:sldId id="302" r:id="rId28"/>
    <p:sldId id="303" r:id="rId29"/>
    <p:sldId id="305" r:id="rId30"/>
    <p:sldId id="307" r:id="rId31"/>
    <p:sldId id="306" r:id="rId32"/>
    <p:sldId id="262" r:id="rId33"/>
    <p:sldId id="308" r:id="rId34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D6F"/>
    <a:srgbClr val="009CD6"/>
    <a:srgbClr val="376091"/>
    <a:srgbClr val="2B4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9" autoAdjust="0"/>
    <p:restoredTop sz="94705" autoAdjust="0"/>
  </p:normalViewPr>
  <p:slideViewPr>
    <p:cSldViewPr>
      <p:cViewPr varScale="1">
        <p:scale>
          <a:sx n="78" d="100"/>
          <a:sy n="78" d="100"/>
        </p:scale>
        <p:origin x="504" y="108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t>29.06.2015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t>29.06.2015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0031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6766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957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3007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0829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0384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3233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1530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1195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6905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9166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8935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8157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3925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99446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4837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37588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698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1849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66403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49403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07890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616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29.06.2015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29.06.2015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29.06.2015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29.06.2015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29.06.2015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29.06.2015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29.06.2015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29.06.2015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29.06.2015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29.06.2015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29.06.2015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7071"/>
                    </a14:imgEffect>
                    <a14:imgEffect>
                      <a14:saturation sat="6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t>29.06.2015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768823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8821551" y="3200871"/>
            <a:ext cx="64807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900" b="1" dirty="0">
                <a:solidFill>
                  <a:schemeClr val="bg1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9900" b="1" dirty="0">
              <a:solidFill>
                <a:schemeClr val="bg1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7933" y="5361111"/>
            <a:ext cx="46153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Smart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2959" y="6103257"/>
            <a:ext cx="11305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I</a:t>
            </a:r>
            <a:r>
              <a:rPr lang="fr-FR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ntelligent </a:t>
            </a:r>
            <a:r>
              <a:rPr lang="fr-FR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A</a:t>
            </a:r>
            <a:r>
              <a:rPr lang="fr-FR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rt</a:t>
            </a:r>
            <a:endParaRPr lang="tr-TR" sz="3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83485" y="9501243"/>
            <a:ext cx="5112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Rami MORRI – Valentin CHATELAIN</a:t>
            </a:r>
            <a:endParaRPr lang="tr-TR" sz="2200" b="1" dirty="0">
              <a:solidFill>
                <a:schemeClr val="bg1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/>
      <p:bldP spid="11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Fonctionnement du robot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723" y="3172116"/>
            <a:ext cx="2962091" cy="200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7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72579" y="1118736"/>
            <a:ext cx="5328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ARCHITECTURE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"/>
          <a:stretch/>
        </p:blipFill>
        <p:spPr>
          <a:xfrm>
            <a:off x="2664867" y="1141927"/>
            <a:ext cx="14248470" cy="85747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515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6</a:t>
            </a:r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 Applications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40731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40731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440731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77635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9577635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77592" y="2790889"/>
            <a:ext cx="63560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Application intégrée au microcontrôleur </a:t>
            </a:r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NetDuino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77592" y="5001071"/>
            <a:ext cx="56359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Application de contrôle sous Windows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77592" y="7233319"/>
            <a:ext cx="63560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Librairie de classe pour l’application de contrôle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503100" y="2790889"/>
            <a:ext cx="66434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Application de visualisation de la </a:t>
            </a:r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et du traçage de chemin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503100" y="5001071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Application de contrôle vocal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Oval 44"/>
          <p:cNvSpPr/>
          <p:nvPr/>
        </p:nvSpPr>
        <p:spPr>
          <a:xfrm>
            <a:off x="9577635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TextBox 50"/>
          <p:cNvSpPr txBox="1"/>
          <p:nvPr/>
        </p:nvSpPr>
        <p:spPr>
          <a:xfrm>
            <a:off x="11503100" y="7233319"/>
            <a:ext cx="56359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Interface Web de contrôle à distance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55" y="2896063"/>
            <a:ext cx="1072085" cy="90876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63" y="5022137"/>
            <a:ext cx="1577231" cy="106586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78" y="7146854"/>
            <a:ext cx="1895473" cy="128092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089" y="2828284"/>
            <a:ext cx="1633260" cy="1103727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302" y="4938859"/>
            <a:ext cx="1826833" cy="123454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852" y="7243382"/>
            <a:ext cx="1569503" cy="10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6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35" grpId="0" animBg="1"/>
      <p:bldP spid="42" grpId="0" animBg="1"/>
      <p:bldP spid="43" grpId="0" animBg="1"/>
      <p:bldP spid="44" grpId="0" animBg="1"/>
      <p:bldP spid="45" grpId="0" animBg="1"/>
      <p:bldP spid="47" grpId="0"/>
      <p:bldP spid="48" grpId="0"/>
      <p:bldP spid="49" grpId="0"/>
      <p:bldP spid="50" grpId="0"/>
      <p:bldP spid="51" grpId="0"/>
      <p:bldP spid="26" grpId="0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6837933" y="5651465"/>
            <a:ext cx="46153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Un café ?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049" y="3272879"/>
            <a:ext cx="1821075" cy="14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3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504198" y="1118736"/>
            <a:ext cx="4392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ORGANISATION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727" y="0"/>
            <a:ext cx="19688220" cy="2547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Rsmart Control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848" y="3237075"/>
            <a:ext cx="2769841" cy="18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7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324392" y="1149513"/>
            <a:ext cx="4752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RSMART CONTROL</a:t>
            </a:r>
            <a:endParaRPr lang="tr-TR" sz="36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45" y="-183505"/>
            <a:ext cx="18434620" cy="1150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9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Server Library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848" y="3237075"/>
            <a:ext cx="2769841" cy="18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0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5933" y="-2271737"/>
            <a:ext cx="27291032" cy="1482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7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</a:t>
            </a:r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ommunication avec le robot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495" y="343146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7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6089930" y="2729473"/>
            <a:ext cx="2448272" cy="2448272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9482096" y="2751245"/>
            <a:ext cx="2448272" cy="2448272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76906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L’EQUIPE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TextBox 7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51982" y="5443705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RAMI</a:t>
            </a:r>
            <a:endParaRPr lang="tr-TR" sz="40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80352" y="6166870"/>
            <a:ext cx="3358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Chef de projet</a:t>
            </a:r>
          </a:p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Développeur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6750" y="5443705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VALENTIN</a:t>
            </a:r>
            <a:endParaRPr lang="tr-TR" sz="40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015120" y="6166870"/>
            <a:ext cx="3358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Développeur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153" y="2748696"/>
            <a:ext cx="2409825" cy="24098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174" y="2774406"/>
            <a:ext cx="2384115" cy="23841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5397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2" grpId="0" animBg="1"/>
      <p:bldP spid="9" grpId="0" animBg="1"/>
      <p:bldP spid="12" grpId="0"/>
      <p:bldP spid="42" grpId="0"/>
      <p:bldP spid="43" grpId="0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504341" y="1118736"/>
            <a:ext cx="4663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COMMUNICATION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11" y="3488903"/>
            <a:ext cx="13238712" cy="6640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94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1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98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2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021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3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0057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4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2106" y="4555082"/>
            <a:ext cx="25156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Envoi d’une </a:t>
            </a:r>
            <a:r>
              <a:rPr lang="fr-FR" b="1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requête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</a:t>
            </a:r>
            <a:r>
              <a:rPr lang="fr-FR" b="1" dirty="0" smtClean="0">
                <a:solidFill>
                  <a:schemeClr val="accent3"/>
                </a:solidFill>
                <a:latin typeface="Bebas Neue" panose="020B0606020202050201" pitchFamily="34" charset="0"/>
              </a:rPr>
              <a:t>http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au </a:t>
            </a:r>
            <a:r>
              <a:rPr lang="fr-FR" b="1" dirty="0" smtClean="0">
                <a:solidFill>
                  <a:srgbClr val="FF0000"/>
                </a:solidFill>
                <a:latin typeface="Bebas Neue" panose="020B0606020202050201" pitchFamily="34" charset="0"/>
              </a:rPr>
              <a:t>robot 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via l’application ou un navigateur web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514" y="4555082"/>
            <a:ext cx="251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Réception de la </a:t>
            </a:r>
            <a:r>
              <a:rPr lang="fr-FR" b="1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requête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par le </a:t>
            </a:r>
            <a:r>
              <a:rPr lang="fr-FR" b="1" dirty="0" smtClean="0">
                <a:solidFill>
                  <a:srgbClr val="FF0000"/>
                </a:solidFill>
                <a:latin typeface="Bebas Neue" panose="020B0606020202050201" pitchFamily="34" charset="0"/>
              </a:rPr>
              <a:t>robot</a:t>
            </a:r>
            <a:endParaRPr lang="tr-TR" b="1" dirty="0">
              <a:solidFill>
                <a:srgbClr val="FF0000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2866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Analyse de la </a:t>
            </a:r>
            <a:r>
              <a:rPr lang="fr-FR" b="1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requête</a:t>
            </a:r>
            <a:endParaRPr lang="tr-TR" b="1" dirty="0">
              <a:solidFill>
                <a:schemeClr val="accent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65178" y="4555082"/>
            <a:ext cx="25156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Renvoi d’une réponse et traitement de la tâche demandée </a:t>
            </a:r>
            <a:endParaRPr lang="tr-TR" b="1" dirty="0">
              <a:solidFill>
                <a:srgbClr val="009CD6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943921" y="2236672"/>
            <a:ext cx="63769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accent3"/>
                </a:solidFill>
                <a:latin typeface="Bebas Neue" panose="020B0606020202050201" pitchFamily="34" charset="0"/>
              </a:rPr>
              <a:t>http://</a:t>
            </a:r>
            <a:r>
              <a:rPr lang="fr-FR" sz="4400" dirty="0" smtClean="0">
                <a:solidFill>
                  <a:srgbClr val="FF0000"/>
                </a:solidFill>
                <a:latin typeface="Bebas Neue" panose="020B0606020202050201" pitchFamily="34" charset="0"/>
              </a:rPr>
              <a:t>192.168.1.131</a:t>
            </a:r>
            <a:r>
              <a:rPr lang="fr-FR" sz="4400" dirty="0" smtClean="0">
                <a:latin typeface="Bebas Neue" panose="020B0606020202050201" pitchFamily="34" charset="0"/>
              </a:rPr>
              <a:t>?</a:t>
            </a:r>
            <a:r>
              <a:rPr lang="fr-FR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ebas Neue" panose="020B0606020202050201" pitchFamily="34" charset="0"/>
              </a:rPr>
              <a:t>Start=true</a:t>
            </a:r>
            <a:endParaRPr lang="fr-FR" sz="4400" dirty="0">
              <a:solidFill>
                <a:schemeClr val="tx2">
                  <a:lumMod val="60000"/>
                  <a:lumOff val="4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48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9" grpId="0"/>
      <p:bldP spid="20" grpId="0"/>
      <p:bldP spid="21" grpId="0"/>
      <p:bldP spid="22" grpId="0"/>
      <p:bldP spid="23" grpId="0"/>
      <p:bldP spid="30" grpId="0"/>
      <p:bldP spid="31" grpId="0"/>
      <p:bldP spid="3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Détection des obstacles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790" y="3177153"/>
            <a:ext cx="2947185" cy="199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78650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618667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DETECTION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666182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2091118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6971753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TRAITEMENT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83006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réaction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6739" y="5664239"/>
            <a:ext cx="3358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Un des capteurs infrarouge détecte un objet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87309" y="5664239"/>
            <a:ext cx="3358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Le robot récupère la position de l’obstacle et l’ajoute dans une liste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11376" y="5664239"/>
            <a:ext cx="3358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Le robot recule et change de direction afin d’éviter l’obstacle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TextBox 22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Rectangle 24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TextBox 11"/>
          <p:cNvSpPr txBox="1"/>
          <p:nvPr/>
        </p:nvSpPr>
        <p:spPr>
          <a:xfrm>
            <a:off x="504341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OBSTACLES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47" y="2651385"/>
            <a:ext cx="2194547" cy="148303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782" y="2436603"/>
            <a:ext cx="2830203" cy="191259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221" y="265049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7" grpId="0" animBg="1"/>
      <p:bldP spid="9" grpId="0" animBg="1"/>
      <p:bldP spid="17" grpId="0"/>
      <p:bldP spid="18" grpId="0"/>
      <p:bldP spid="19" grpId="0"/>
      <p:bldP spid="20" grpId="0"/>
      <p:bldP spid="21" grpId="0"/>
      <p:bldP spid="24" grpId="0" animBg="1"/>
      <p:bldP spid="25" grpId="0" animBg="1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Suivre un chemin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9" y="343146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1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504341" y="1118736"/>
            <a:ext cx="466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SUIVRE UN CHEMIN</a:t>
            </a:r>
            <a:endParaRPr lang="tr-TR" sz="36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899" y="2175766"/>
            <a:ext cx="12375854" cy="72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80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504341" y="1118736"/>
            <a:ext cx="466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SUIVRE UN CHEMIN</a:t>
            </a:r>
            <a:endParaRPr lang="tr-TR" sz="36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11" y="3488903"/>
            <a:ext cx="13238712" cy="6640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94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1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98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2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021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3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0057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4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2106" y="4555082"/>
            <a:ext cx="25156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Récupération de la liste des points tracés par l’utilisateur</a:t>
            </a:r>
            <a:endParaRPr lang="tr-TR" b="1" dirty="0">
              <a:solidFill>
                <a:srgbClr val="FF0000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514" y="4555082"/>
            <a:ext cx="25156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Calcul des 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Bebas Neue" panose="020B0606020202050201" pitchFamily="34" charset="0"/>
              </a:rPr>
              <a:t>angles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et du </a:t>
            </a:r>
            <a:r>
              <a:rPr lang="fr-FR" b="1" dirty="0" smtClean="0">
                <a:solidFill>
                  <a:schemeClr val="accent4"/>
                </a:solidFill>
                <a:latin typeface="Bebas Neue" panose="020B0606020202050201" pitchFamily="34" charset="0"/>
              </a:rPr>
              <a:t>temps de parcours 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entre chaque points</a:t>
            </a:r>
            <a:endParaRPr lang="tr-TR" b="1" dirty="0">
              <a:solidFill>
                <a:srgbClr val="FF0000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2866" y="4555082"/>
            <a:ext cx="25156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Envoi des informations au robot sous forme d’une requête </a:t>
            </a:r>
            <a:r>
              <a:rPr lang="fr-FR" b="1" dirty="0" smtClean="0">
                <a:solidFill>
                  <a:schemeClr val="accent3"/>
                </a:solidFill>
                <a:latin typeface="Bebas Neue" panose="020B0606020202050201" pitchFamily="34" charset="0"/>
              </a:rPr>
              <a:t>http</a:t>
            </a:r>
            <a:endParaRPr lang="tr-TR" b="1" dirty="0">
              <a:solidFill>
                <a:schemeClr val="accent3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65178" y="4555082"/>
            <a:ext cx="251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Démarrage des moteurs du robot</a:t>
            </a:r>
            <a:endParaRPr lang="tr-TR" b="1" dirty="0">
              <a:solidFill>
                <a:srgbClr val="009CD6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128105" y="7831556"/>
            <a:ext cx="10045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accent3"/>
                </a:solidFill>
                <a:latin typeface="Bebas Neue" panose="020B0606020202050201" pitchFamily="34" charset="0"/>
              </a:rPr>
              <a:t>http://</a:t>
            </a:r>
            <a:r>
              <a:rPr lang="fr-FR" sz="4000" dirty="0" smtClean="0">
                <a:solidFill>
                  <a:srgbClr val="FF0000"/>
                </a:solidFill>
                <a:latin typeface="Bebas Neue" panose="020B0606020202050201" pitchFamily="34" charset="0"/>
              </a:rPr>
              <a:t>192.198.1.131</a:t>
            </a:r>
            <a:r>
              <a:rPr lang="fr-F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?</a:t>
            </a:r>
            <a:r>
              <a:rPr lang="fr-FR" sz="40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FollowPath</a:t>
            </a:r>
            <a:r>
              <a:rPr lang="fr-F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=</a:t>
            </a:r>
            <a:r>
              <a:rPr lang="fr-FR" sz="4000" dirty="0" smtClean="0">
                <a:solidFill>
                  <a:schemeClr val="accent6">
                    <a:lumMod val="75000"/>
                  </a:schemeClr>
                </a:solidFill>
                <a:latin typeface="Bebas Neue" panose="020B0606020202050201" pitchFamily="34" charset="0"/>
              </a:rPr>
              <a:t>60</a:t>
            </a:r>
            <a:r>
              <a:rPr lang="fr-F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:</a:t>
            </a:r>
            <a:r>
              <a:rPr lang="fr-FR" sz="4000" dirty="0" smtClean="0">
                <a:solidFill>
                  <a:schemeClr val="accent4"/>
                </a:solidFill>
                <a:latin typeface="Bebas Neue" panose="020B0606020202050201" pitchFamily="34" charset="0"/>
              </a:rPr>
              <a:t>1000</a:t>
            </a:r>
            <a:r>
              <a:rPr lang="fr-F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;</a:t>
            </a:r>
            <a:r>
              <a:rPr lang="fr-FR" sz="4000" dirty="0" smtClean="0">
                <a:solidFill>
                  <a:schemeClr val="accent6">
                    <a:lumMod val="75000"/>
                  </a:schemeClr>
                </a:solidFill>
                <a:latin typeface="Bebas Neue" panose="020B0606020202050201" pitchFamily="34" charset="0"/>
              </a:rPr>
              <a:t>90</a:t>
            </a:r>
            <a:r>
              <a:rPr lang="fr-F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:2500;</a:t>
            </a:r>
            <a:r>
              <a:rPr lang="fr-FR" sz="4000" dirty="0" smtClean="0">
                <a:solidFill>
                  <a:schemeClr val="accent6">
                    <a:lumMod val="75000"/>
                  </a:schemeClr>
                </a:solidFill>
                <a:latin typeface="Bebas Neue" panose="020B0606020202050201" pitchFamily="34" charset="0"/>
              </a:rPr>
              <a:t>23</a:t>
            </a:r>
            <a:r>
              <a:rPr lang="fr-F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:</a:t>
            </a:r>
            <a:r>
              <a:rPr lang="fr-FR" sz="4000" dirty="0" smtClean="0">
                <a:solidFill>
                  <a:schemeClr val="accent4"/>
                </a:solidFill>
                <a:latin typeface="Bebas Neue" panose="020B0606020202050201" pitchFamily="34" charset="0"/>
              </a:rPr>
              <a:t>500</a:t>
            </a:r>
            <a:endParaRPr lang="fr-FR" sz="4000" dirty="0">
              <a:solidFill>
                <a:schemeClr val="accent4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71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9" grpId="0"/>
      <p:bldP spid="20" grpId="0"/>
      <p:bldP spid="21" grpId="0"/>
      <p:bldP spid="22" grpId="0"/>
      <p:bldP spid="23" grpId="0"/>
      <p:bldP spid="30" grpId="0"/>
      <p:bldP spid="31" grpId="0"/>
      <p:bldP spid="32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504341" y="1118736"/>
            <a:ext cx="466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SUIVRE UN CHEMIN</a:t>
            </a:r>
            <a:endParaRPr lang="tr-TR" sz="36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38" y="4713039"/>
            <a:ext cx="5184576" cy="51845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835" y="1472679"/>
            <a:ext cx="2194547" cy="1483034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V="1">
            <a:off x="5041131" y="2912839"/>
            <a:ext cx="7344816" cy="295232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041131" y="5865167"/>
            <a:ext cx="743397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endCxn id="6" idx="2"/>
          </p:cNvCxnSpPr>
          <p:nvPr/>
        </p:nvCxnSpPr>
        <p:spPr>
          <a:xfrm flipV="1">
            <a:off x="12475108" y="2955713"/>
            <a:ext cx="1" cy="29094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097915" y="5505127"/>
            <a:ext cx="377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12097915" y="5505127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5905227" y="5433119"/>
            <a:ext cx="376948" cy="864096"/>
          </a:xfrm>
          <a:prstGeom prst="arc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6284938" y="5318195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237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Délégation des tâches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495" y="3431531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9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504341" y="1118736"/>
            <a:ext cx="466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DELEGATION</a:t>
            </a:r>
            <a:endParaRPr lang="tr-TR" sz="36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11" y="3488903"/>
            <a:ext cx="13238712" cy="6640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94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1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98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2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021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3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0057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4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2106" y="4555082"/>
            <a:ext cx="25156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Le robot vérifie qu’il est pris en main par un utilisateur</a:t>
            </a:r>
            <a:endParaRPr lang="tr-TR" b="1" dirty="0">
              <a:solidFill>
                <a:srgbClr val="FF0000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514" y="4555082"/>
            <a:ext cx="25156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Le robot envoie une </a:t>
            </a:r>
            <a:r>
              <a:rPr lang="fr-FR" b="1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requête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au </a:t>
            </a:r>
            <a:r>
              <a:rPr lang="fr-FR" b="1" dirty="0" smtClean="0">
                <a:solidFill>
                  <a:srgbClr val="FF0000"/>
                </a:solidFill>
                <a:latin typeface="Bebas Neue" panose="020B0606020202050201" pitchFamily="34" charset="0"/>
              </a:rPr>
              <a:t>client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connecté</a:t>
            </a:r>
            <a:endParaRPr lang="tr-TR" b="1" dirty="0">
              <a:solidFill>
                <a:srgbClr val="FF0000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2866" y="4555082"/>
            <a:ext cx="25156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Le </a:t>
            </a:r>
            <a:r>
              <a:rPr lang="fr-FR" b="1" dirty="0" smtClean="0">
                <a:solidFill>
                  <a:srgbClr val="FF0000"/>
                </a:solidFill>
                <a:latin typeface="Bebas Neue" panose="020B0606020202050201" pitchFamily="34" charset="0"/>
              </a:rPr>
              <a:t>client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analyse et traite la </a:t>
            </a:r>
            <a:r>
              <a:rPr lang="fr-FR" b="1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requête</a:t>
            </a:r>
            <a:endParaRPr lang="tr-TR" b="1" dirty="0">
              <a:solidFill>
                <a:schemeClr val="accent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65178" y="4555082"/>
            <a:ext cx="25156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Le </a:t>
            </a:r>
            <a:r>
              <a:rPr lang="fr-FR" b="1" dirty="0" smtClean="0">
                <a:solidFill>
                  <a:srgbClr val="FF0000"/>
                </a:solidFill>
                <a:latin typeface="Bebas Neue" panose="020B0606020202050201" pitchFamily="34" charset="0"/>
              </a:rPr>
              <a:t>client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renvoie la réponse au robot</a:t>
            </a:r>
            <a:endParaRPr lang="tr-TR" b="1" dirty="0">
              <a:solidFill>
                <a:srgbClr val="009CD6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949152" y="7172306"/>
            <a:ext cx="8403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accent3"/>
                </a:solidFill>
                <a:latin typeface="Bebas Neue" panose="020B0606020202050201" pitchFamily="34" charset="0"/>
              </a:rPr>
              <a:t>http://</a:t>
            </a:r>
            <a:r>
              <a:rPr lang="fr-FR" sz="4000" dirty="0" smtClean="0">
                <a:solidFill>
                  <a:srgbClr val="FF0000"/>
                </a:solidFill>
                <a:latin typeface="Bebas Neue" panose="020B0606020202050201" pitchFamily="34" charset="0"/>
              </a:rPr>
              <a:t>192.198.0.129</a:t>
            </a:r>
            <a:r>
              <a:rPr lang="fr-F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?</a:t>
            </a:r>
            <a:r>
              <a:rPr lang="fr-FR" sz="40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getradius</a:t>
            </a:r>
            <a:r>
              <a:rPr lang="fr-F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=</a:t>
            </a:r>
            <a:r>
              <a:rPr lang="fr-FR" sz="4000" dirty="0" smtClean="0">
                <a:solidFill>
                  <a:schemeClr val="accent6">
                    <a:lumMod val="75000"/>
                  </a:schemeClr>
                </a:solidFill>
                <a:latin typeface="Bebas Neue" panose="020B0606020202050201" pitchFamily="34" charset="0"/>
              </a:rPr>
              <a:t>50:10;100:33;1:0</a:t>
            </a:r>
            <a:endParaRPr lang="fr-FR" sz="4000" dirty="0">
              <a:solidFill>
                <a:schemeClr val="accent4"/>
              </a:solidFill>
              <a:latin typeface="Bebas Neue" panose="020B0606020202050201" pitchFamily="34" charset="0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11017795" y="7697456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V="1">
            <a:off x="12169923" y="7685673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13034019" y="7697456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0441731" y="8457455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Position initiale</a:t>
            </a:r>
            <a:endParaRPr lang="fr-FR" sz="2000" dirty="0"/>
          </a:p>
        </p:txBody>
      </p:sp>
      <p:sp>
        <p:nvSpPr>
          <p:cNvPr id="26" name="ZoneTexte 25"/>
          <p:cNvSpPr txBox="1"/>
          <p:nvPr/>
        </p:nvSpPr>
        <p:spPr>
          <a:xfrm>
            <a:off x="11593859" y="8479719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Position finale</a:t>
            </a:r>
            <a:endParaRPr lang="fr-FR" sz="2000" dirty="0"/>
          </a:p>
        </p:txBody>
      </p:sp>
      <p:sp>
        <p:nvSpPr>
          <p:cNvPr id="27" name="ZoneTexte 26"/>
          <p:cNvSpPr txBox="1"/>
          <p:nvPr/>
        </p:nvSpPr>
        <p:spPr>
          <a:xfrm>
            <a:off x="12638261" y="8457455"/>
            <a:ext cx="1835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Vecteur </a:t>
            </a:r>
            <a:br>
              <a:rPr lang="fr-FR" sz="2000" dirty="0" smtClean="0"/>
            </a:br>
            <a:r>
              <a:rPr lang="fr-FR" sz="2000" dirty="0" smtClean="0"/>
              <a:t>de direction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619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9" grpId="0"/>
      <p:bldP spid="20" grpId="0"/>
      <p:bldP spid="21" grpId="0"/>
      <p:bldP spid="22" grpId="0"/>
      <p:bldP spid="23" grpId="0"/>
      <p:bldP spid="30" grpId="0"/>
      <p:bldP spid="31" grpId="0"/>
      <p:bldP spid="32" grpId="0"/>
      <p:bldP spid="5" grpId="0"/>
      <p:bldP spid="8" grpId="0"/>
      <p:bldP spid="26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Démonstration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9" y="343146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8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393501" y="1040631"/>
            <a:ext cx="46153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SOMMAIRE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Text Placeholder 9"/>
          <p:cNvSpPr txBox="1">
            <a:spLocks/>
          </p:cNvSpPr>
          <p:nvPr/>
        </p:nvSpPr>
        <p:spPr>
          <a:xfrm>
            <a:off x="3964495" y="5085185"/>
            <a:ext cx="2678657" cy="54013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31" name="Text Placeholder 9"/>
          <p:cNvSpPr txBox="1">
            <a:spLocks/>
          </p:cNvSpPr>
          <p:nvPr/>
        </p:nvSpPr>
        <p:spPr>
          <a:xfrm>
            <a:off x="3964494" y="7476933"/>
            <a:ext cx="2678657" cy="54013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51463" y="2336775"/>
            <a:ext cx="165618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P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résentation de Rsmart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H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istorique du projet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L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es objectifs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M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atériel utilisé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L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es étapes du projet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N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otre vision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F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onctionnement du robot</a:t>
            </a:r>
          </a:p>
          <a:p>
            <a:pPr marL="457200" indent="-457200">
              <a:buFontTx/>
              <a:buChar char="-"/>
            </a:pPr>
            <a:endParaRPr lang="fr-FR" sz="48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39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6" grpId="0" animBg="1"/>
      <p:bldP spid="17" grpId="0"/>
      <p:bldP spid="29" grpId="0"/>
      <p:bldP spid="31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Conclusion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9" y="343146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3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OBJECTIFS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6795" y="2668939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Contrôler le robot grâce à une carte </a:t>
            </a:r>
            <a:r>
              <a:rPr lang="fr-FR" sz="3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NetDuino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16795" y="4109099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Pouvoir détecter son environnement (murs, portes etc…) 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16795" y="5477251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Pouvoir connaitre la position du robot dans l’environnement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16795" y="6845403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Réaliser une cartographie de son environnement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513739" y="2668939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Communiquer avec un serveur afin de pouvoir effectuer de plus lourdes taches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13739" y="4109099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Pouvoir tracer un chemin prédéfini et le suivre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13739" y="5477251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une reconnaissance vocale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13739" y="6845403"/>
            <a:ext cx="64807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Ajouter une caméra au robot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TextBox 35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4" y="2779117"/>
            <a:ext cx="1323061" cy="89410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1" y="4128184"/>
            <a:ext cx="1323061" cy="89410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50" y="5578592"/>
            <a:ext cx="1323061" cy="894100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1" y="6823331"/>
            <a:ext cx="1323061" cy="894100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045" y="2779117"/>
            <a:ext cx="1323061" cy="894100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045" y="4128184"/>
            <a:ext cx="1323061" cy="894100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678" y="5496633"/>
            <a:ext cx="1323061" cy="89410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045" y="6635691"/>
            <a:ext cx="1323061" cy="8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7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5" grpId="0"/>
      <p:bldP spid="24" grpId="0"/>
      <p:bldP spid="25" grpId="0"/>
      <p:bldP spid="26" grpId="0"/>
      <p:bldP spid="27" grpId="0"/>
      <p:bldP spid="32" grpId="0"/>
      <p:bldP spid="33" grpId="0"/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</a:t>
            </a:r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e qu’on a appris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40731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40731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440731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77635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9577635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9577635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77592" y="279088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Electronique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77592" y="5001071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Robotique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77592" y="723331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.Net </a:t>
            </a:r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MicroFramework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503100" y="279088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Pair Programming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503100" y="5001071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Mathématiques avancées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503100" y="723331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Capacité à faire face à des problèmes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71" y="5228380"/>
            <a:ext cx="790538" cy="691478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6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71" y="3032809"/>
            <a:ext cx="790538" cy="691478"/>
          </a:xfrm>
          <a:prstGeom prst="rect">
            <a:avLst/>
          </a:prstGeom>
        </p:spPr>
      </p:pic>
      <p:pic>
        <p:nvPicPr>
          <p:cNvPr id="27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336" y="7425985"/>
            <a:ext cx="790538" cy="691478"/>
          </a:xfrm>
          <a:prstGeom prst="rect">
            <a:avLst/>
          </a:prstGeom>
        </p:spPr>
      </p:pic>
      <p:pic>
        <p:nvPicPr>
          <p:cNvPr id="2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450" y="3036809"/>
            <a:ext cx="790538" cy="691478"/>
          </a:xfrm>
          <a:prstGeom prst="rect">
            <a:avLst/>
          </a:prstGeom>
        </p:spPr>
      </p:pic>
      <p:pic>
        <p:nvPicPr>
          <p:cNvPr id="29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450" y="5195392"/>
            <a:ext cx="790538" cy="691478"/>
          </a:xfrm>
          <a:prstGeom prst="rect">
            <a:avLst/>
          </a:prstGeom>
        </p:spPr>
      </p:pic>
      <p:pic>
        <p:nvPicPr>
          <p:cNvPr id="30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450" y="7425985"/>
            <a:ext cx="790538" cy="69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9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35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Des questions ?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9" y="343146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8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743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501" y="1040631"/>
            <a:ext cx="46153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INTRODUCTION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6986" y="2490945"/>
            <a:ext cx="164575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Rsmart est un robot capable de se déplacer de manière autonome et de cartographier son environnement.</a:t>
            </a:r>
          </a:p>
          <a:p>
            <a:endParaRPr lang="fr-FR" sz="54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753" y="4029831"/>
            <a:ext cx="7260722" cy="544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3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96464" y="1172410"/>
            <a:ext cx="5008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HISTORIQUE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6986" y="2490945"/>
            <a:ext cx="78885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- Volonté de créer une mascotte pour l’école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888093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798083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12978104" y="1180291"/>
            <a:ext cx="5313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NAISSANCE DE RSMART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2"/>
          <p:cNvSpPr txBox="1"/>
          <p:nvPr/>
        </p:nvSpPr>
        <p:spPr>
          <a:xfrm>
            <a:off x="928425" y="4181066"/>
            <a:ext cx="78885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- Volonté d’initier les étudiants à la robotique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TextBox 12"/>
          <p:cNvSpPr txBox="1"/>
          <p:nvPr/>
        </p:nvSpPr>
        <p:spPr>
          <a:xfrm>
            <a:off x="896985" y="5871187"/>
            <a:ext cx="78885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- Projet initialement créer par des étudiants de semestre 5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2"/>
          <p:cNvSpPr txBox="1"/>
          <p:nvPr/>
        </p:nvSpPr>
        <p:spPr>
          <a:xfrm>
            <a:off x="10258276" y="2490945"/>
            <a:ext cx="78885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- Reprise des idées initiales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12"/>
          <p:cNvSpPr txBox="1"/>
          <p:nvPr/>
        </p:nvSpPr>
        <p:spPr>
          <a:xfrm>
            <a:off x="10289715" y="4181066"/>
            <a:ext cx="78885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- Ajout de nouvelles idées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12"/>
          <p:cNvSpPr txBox="1"/>
          <p:nvPr/>
        </p:nvSpPr>
        <p:spPr>
          <a:xfrm>
            <a:off x="10258275" y="5871187"/>
            <a:ext cx="78885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- Volonté de découvrir de nouvelles technologies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49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3" grpId="0"/>
      <p:bldP spid="7" grpId="0" animBg="1"/>
      <p:bldP spid="8" grpId="0" animBg="1"/>
      <p:bldP spid="11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OBJECTIFS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6795" y="2668939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Contrôler le robot grâce à une carte </a:t>
            </a:r>
            <a:r>
              <a:rPr lang="fr-FR" sz="3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NetDuino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296715" y="3048923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296715" y="4489083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296715" y="5857235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296715" y="7225387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16795" y="4109099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Pouvoir détecter son environnement (murs, portes etc…) 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16795" y="5477251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Pouvoir connaitre la position du robot dans l’environnement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16795" y="6845403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Réaliser une cartographie de son environnement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513739" y="2668939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Communiquer avec un serveur afin de pouvoir effectuer de plus lourdes taches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9793659" y="3048923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9793659" y="4489083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9793659" y="5857235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793659" y="7225387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13739" y="4109099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Pouvoir tracer un chemin prédéfini et le suivre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13739" y="5477251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une reconnaissance vocale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13739" y="6845403"/>
            <a:ext cx="64807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Ajouter une caméra au robot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TextBox 35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7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9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5" grpId="0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801" y="2912839"/>
            <a:ext cx="5489458" cy="4464496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>
            <a:off x="11615159" y="3920951"/>
            <a:ext cx="1681440" cy="168144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504341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MATERIEL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847" y="4205578"/>
            <a:ext cx="1134379" cy="11343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89542" y="2511815"/>
            <a:ext cx="722325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Netduino</a:t>
            </a:r>
            <a:r>
              <a:rPr lang="fr-F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plus 2</a:t>
            </a:r>
          </a:p>
          <a:p>
            <a:pPr marL="457200" indent="-457200">
              <a:buFontTx/>
              <a:buChar char="-"/>
            </a:pPr>
            <a:r>
              <a:rPr lang="fr-F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Raspberry</a:t>
            </a:r>
            <a:r>
              <a:rPr lang="fr-F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 pi 2</a:t>
            </a:r>
          </a:p>
          <a:p>
            <a:pPr marL="457200" indent="-457200">
              <a:buFontTx/>
              <a:buChar char="-"/>
            </a:pPr>
            <a:r>
              <a:rPr lang="fr-F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Châssis </a:t>
            </a:r>
            <a:r>
              <a:rPr lang="fr-F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wild</a:t>
            </a:r>
            <a:r>
              <a:rPr lang="fr-F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fr-F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thumper</a:t>
            </a:r>
            <a:endParaRPr lang="fr-FR" sz="4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  <a:p>
            <a:pPr marL="457200" indent="-457200">
              <a:buFontTx/>
              <a:buChar char="-"/>
            </a:pPr>
            <a:r>
              <a:rPr lang="fr-F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Contrôleur moteur </a:t>
            </a:r>
            <a:r>
              <a:rPr lang="fr-F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cytron</a:t>
            </a:r>
            <a:endParaRPr lang="fr-FR" sz="4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  <a:p>
            <a:pPr marL="457200" indent="-457200">
              <a:buFontTx/>
              <a:buChar char="-"/>
            </a:pPr>
            <a:r>
              <a:rPr lang="fr-F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Webcam </a:t>
            </a:r>
            <a:r>
              <a:rPr lang="fr-F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logitech</a:t>
            </a:r>
            <a:endParaRPr lang="fr-FR" sz="4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  <a:p>
            <a:pPr marL="457200" indent="-457200">
              <a:buFontTx/>
              <a:buChar char="-"/>
            </a:pPr>
            <a:r>
              <a:rPr lang="fr-F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Batteries </a:t>
            </a:r>
            <a:r>
              <a:rPr lang="fr-F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usb</a:t>
            </a:r>
            <a:r>
              <a:rPr lang="fr-F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 5v (x2)</a:t>
            </a:r>
          </a:p>
          <a:p>
            <a:pPr marL="457200" indent="-457200">
              <a:buFontTx/>
              <a:buChar char="-"/>
            </a:pPr>
            <a:r>
              <a:rPr lang="fr-F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Batterie 7,2V</a:t>
            </a:r>
          </a:p>
          <a:p>
            <a:pPr marL="457200" indent="-457200">
              <a:buFontTx/>
              <a:buChar char="-"/>
            </a:pPr>
            <a:r>
              <a:rPr lang="fr-F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Routeur TP-LINK</a:t>
            </a:r>
          </a:p>
          <a:p>
            <a:pPr marL="457200" indent="-457200">
              <a:buFontTx/>
              <a:buChar char="-"/>
            </a:pPr>
            <a:endParaRPr lang="fr-FR" sz="4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  <a:p>
            <a:pPr marL="457200" indent="-457200">
              <a:buFontTx/>
              <a:buChar char="-"/>
            </a:pPr>
            <a:endParaRPr lang="tr-TR" sz="48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3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" grpId="0" animBg="1"/>
      <p:bldP spid="9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504341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ETAPES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 smtClean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6183" y="6024279"/>
            <a:ext cx="2792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Montage du robot, découverte de l’électronique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98" y="4675559"/>
            <a:ext cx="10058400" cy="10267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58455" y="4760194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1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93123" y="4760194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>
                <a:solidFill>
                  <a:schemeClr val="bg1"/>
                </a:solidFill>
                <a:latin typeface="Bebas Neue" panose="020B0606020202050201" pitchFamily="34" charset="0"/>
              </a:rPr>
              <a:t>2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33817" y="4760194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3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61811" y="4760194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>
                <a:solidFill>
                  <a:schemeClr val="bg1"/>
                </a:solidFill>
                <a:latin typeface="Bebas Neue" panose="020B0606020202050201" pitchFamily="34" charset="0"/>
              </a:rPr>
              <a:t>4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405107" y="4760194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5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10851" y="3496501"/>
            <a:ext cx="2792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Premiers tests de déplacement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66785" y="6024279"/>
            <a:ext cx="27921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Mise en place du serveur de communication afin de pouvoir le contrôler à distance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979539" y="1996094"/>
            <a:ext cx="27921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Mise en place de la cartographie et de la détection des obstacles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222835" y="6024279"/>
            <a:ext cx="2792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Déplacement en courbe, recherche de chemin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12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3" grpId="0"/>
      <p:bldP spid="15" grpId="0"/>
      <p:bldP spid="16" grpId="0"/>
      <p:bldP spid="17" grpId="0"/>
      <p:bldP spid="21" grpId="0"/>
      <p:bldP spid="25" grpId="0"/>
      <p:bldP spid="26" grpId="0"/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78650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618667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Réactif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666182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2091118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53" y="2780834"/>
            <a:ext cx="1240538" cy="12405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71753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Autonome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83006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Maintenable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6739" y="5664239"/>
            <a:ext cx="3358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Pouvoir lui faire exécuter rapidement des tâches à distance depuis n’importe quel appareil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87309" y="5664239"/>
            <a:ext cx="3358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Capacité à s’adapter et à analyser son environnement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11376" y="5664239"/>
            <a:ext cx="3358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Permettre à des développeurs de pouvoir facilement lui ajouter de nouvelles fonctionnalités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TextBox 22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Rectangle 24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TextBox 11"/>
          <p:cNvSpPr txBox="1"/>
          <p:nvPr/>
        </p:nvSpPr>
        <p:spPr>
          <a:xfrm>
            <a:off x="504341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NOTRE VISION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481" y="2361811"/>
            <a:ext cx="3051553" cy="206218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9" y="2659586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6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7" grpId="0" animBg="1"/>
      <p:bldP spid="9" grpId="0" animBg="1"/>
      <p:bldP spid="17" grpId="0"/>
      <p:bldP spid="18" grpId="0"/>
      <p:bldP spid="19" grpId="0"/>
      <p:bldP spid="20" grpId="0"/>
      <p:bldP spid="21" grpId="0"/>
      <p:bldP spid="24" grpId="0" animBg="1"/>
      <p:bldP spid="25" grpId="0" animBg="1"/>
      <p:bldP spid="26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3797</TotalTime>
  <Words>683</Words>
  <Application>Microsoft Office PowerPoint</Application>
  <PresentationFormat>Personnalisé</PresentationFormat>
  <Paragraphs>209</Paragraphs>
  <Slides>33</Slides>
  <Notes>33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9" baseType="lpstr">
      <vt:lpstr>Arial</vt:lpstr>
      <vt:lpstr>Bebas Neue</vt:lpstr>
      <vt:lpstr>Calibri</vt:lpstr>
      <vt:lpstr>Caviar Dreams</vt:lpstr>
      <vt:lpstr>Open Sans</vt:lpstr>
      <vt:lpstr>Custom Design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CHATELAIN Valentin</cp:lastModifiedBy>
  <cp:revision>217</cp:revision>
  <dcterms:created xsi:type="dcterms:W3CDTF">2013-09-24T23:05:35Z</dcterms:created>
  <dcterms:modified xsi:type="dcterms:W3CDTF">2015-06-29T19:56:43Z</dcterms:modified>
</cp:coreProperties>
</file>