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59" r:id="rId9"/>
    <p:sldId id="262" r:id="rId10"/>
    <p:sldId id="261" r:id="rId11"/>
    <p:sldId id="260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DF0B-A0B8-4385-84F0-831CFE841DE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5A6E-FE63-4EAC-B32F-E73EF0EC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90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DF0B-A0B8-4385-84F0-831CFE841DE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5A6E-FE63-4EAC-B32F-E73EF0EC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1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DF0B-A0B8-4385-84F0-831CFE841DE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5A6E-FE63-4EAC-B32F-E73EF0EC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8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DF0B-A0B8-4385-84F0-831CFE841DE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5A6E-FE63-4EAC-B32F-E73EF0EC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4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DF0B-A0B8-4385-84F0-831CFE841DE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5A6E-FE63-4EAC-B32F-E73EF0EC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01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DF0B-A0B8-4385-84F0-831CFE841DE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5A6E-FE63-4EAC-B32F-E73EF0EC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93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DF0B-A0B8-4385-84F0-831CFE841DE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5A6E-FE63-4EAC-B32F-E73EF0EC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22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DF0B-A0B8-4385-84F0-831CFE841DE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5A6E-FE63-4EAC-B32F-E73EF0EC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18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DF0B-A0B8-4385-84F0-831CFE841DE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5A6E-FE63-4EAC-B32F-E73EF0EC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75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DF0B-A0B8-4385-84F0-831CFE841DE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5A6E-FE63-4EAC-B32F-E73EF0EC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13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DF0B-A0B8-4385-84F0-831CFE841DE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5A6E-FE63-4EAC-B32F-E73EF0EC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00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5DF0B-A0B8-4385-84F0-831CFE841DE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A5A6E-FE63-4EAC-B32F-E73EF0EC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77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 smtClean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2021</a:t>
            </a:r>
            <a:r>
              <a:rPr lang="ru-RU" sz="1200" dirty="0" smtClean="0">
                <a:latin typeface="Arial Narrow" panose="020B0606020202030204" pitchFamily="34" charset="0"/>
                <a:ea typeface="Cambria Math" panose="02040503050406030204" pitchFamily="18" charset="0"/>
              </a:rPr>
              <a:t>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1228" y="2387007"/>
            <a:ext cx="114019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b="1" dirty="0" smtClean="0"/>
              <a:t>Лекция №</a:t>
            </a:r>
            <a:r>
              <a:rPr lang="en-US" sz="6600" b="1" dirty="0" smtClean="0"/>
              <a:t>1</a:t>
            </a:r>
            <a:endParaRPr lang="ru-RU" sz="6600" b="1" dirty="0"/>
          </a:p>
          <a:p>
            <a:r>
              <a:rPr lang="ru-RU" sz="6600" dirty="0" smtClean="0"/>
              <a:t>Введение.</a:t>
            </a:r>
          </a:p>
          <a:p>
            <a:r>
              <a:rPr lang="ru-RU" sz="6600" dirty="0" smtClean="0"/>
              <a:t>Концепция </a:t>
            </a:r>
            <a:r>
              <a:rPr lang="ru-RU" sz="6600" dirty="0" err="1" smtClean="0"/>
              <a:t>ООАиП</a:t>
            </a:r>
            <a:r>
              <a:rPr lang="ru-RU" sz="6600" dirty="0" smtClean="0"/>
              <a:t>.</a:t>
            </a:r>
            <a:endParaRPr lang="en-US" sz="6600" dirty="0"/>
          </a:p>
        </p:txBody>
      </p:sp>
      <p:pic>
        <p:nvPicPr>
          <p:cNvPr id="2050" name="Picture 2" descr="https://sun9-39.userapi.com/631ZHPEFIj0_EDD0KtW-q2kEXF9oz2XED4pXGw/yP-OrejbpE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343" y="536303"/>
            <a:ext cx="6242051" cy="363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11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 smtClean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2021</a:t>
            </a:r>
            <a:r>
              <a:rPr lang="ru-RU" sz="1200" dirty="0" smtClean="0">
                <a:latin typeface="Arial Narrow" panose="020B0606020202030204" pitchFamily="34" charset="0"/>
                <a:ea typeface="Cambria Math" panose="02040503050406030204" pitchFamily="18" charset="0"/>
              </a:rPr>
              <a:t>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 smtClean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ВВЕДЕНИЕ. КОНЦЕПЦИЯ ООАИП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2059" y="409762"/>
            <a:ext cx="112801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UML</a:t>
            </a:r>
            <a:r>
              <a:rPr lang="ru-RU" sz="2400" b="1" dirty="0" smtClean="0"/>
              <a:t>. Диаграмма </a:t>
            </a:r>
            <a:r>
              <a:rPr lang="en-US" sz="2400" b="1" dirty="0" smtClean="0"/>
              <a:t>UML</a:t>
            </a:r>
            <a:endParaRPr lang="ru-RU" sz="2400" b="1" dirty="0" smtClean="0"/>
          </a:p>
          <a:p>
            <a:pPr algn="just"/>
            <a:r>
              <a:rPr lang="en-US" sz="2400" dirty="0" smtClean="0"/>
              <a:t>UML (Unified Modeling Language) </a:t>
            </a:r>
            <a:r>
              <a:rPr lang="ru-RU" sz="2400" dirty="0" smtClean="0"/>
              <a:t>язык, используемый для описания структуры кода и приложений. Позволяет передавать информацию о структуре классов без лишних подробностей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10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928" t="8194" r="4960" b="13020"/>
          <a:stretch/>
        </p:blipFill>
        <p:spPr>
          <a:xfrm>
            <a:off x="462059" y="3599085"/>
            <a:ext cx="4572000" cy="126023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188" y="2081407"/>
            <a:ext cx="6879205" cy="413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54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704" y="359584"/>
            <a:ext cx="9709419" cy="6155546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 smtClean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2021</a:t>
            </a:r>
            <a:r>
              <a:rPr lang="ru-RU" sz="1200" dirty="0" smtClean="0">
                <a:latin typeface="Arial Narrow" panose="020B0606020202030204" pitchFamily="34" charset="0"/>
                <a:ea typeface="Cambria Math" panose="02040503050406030204" pitchFamily="18" charset="0"/>
              </a:rPr>
              <a:t>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 smtClean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ВВЕДЕНИЕ. КОНЦЕПЦИЯ ООАИП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11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21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 smtClean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2021</a:t>
            </a:r>
            <a:r>
              <a:rPr lang="ru-RU" sz="1200" dirty="0" smtClean="0">
                <a:latin typeface="Arial Narrow" panose="020B0606020202030204" pitchFamily="34" charset="0"/>
                <a:ea typeface="Cambria Math" panose="02040503050406030204" pitchFamily="18" charset="0"/>
              </a:rPr>
              <a:t>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 smtClean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ВВЕДЕНИЕ. КОНЦЕПЦИЯ ООАИП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2059" y="409762"/>
            <a:ext cx="112801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</a:t>
            </a:r>
            <a:r>
              <a:rPr lang="ru-RU" sz="2400" b="1" dirty="0" smtClean="0"/>
              <a:t>ложные системы</a:t>
            </a:r>
          </a:p>
          <a:p>
            <a:r>
              <a:rPr lang="ru-RU" sz="2400" i="1" dirty="0" smtClean="0">
                <a:solidFill>
                  <a:srgbClr val="FF0000"/>
                </a:solidFill>
              </a:rPr>
              <a:t>«Чем сложнее система, тем она уязвимее»</a:t>
            </a:r>
          </a:p>
          <a:p>
            <a:r>
              <a:rPr lang="ru-RU" sz="2400" dirty="0" smtClean="0"/>
              <a:t>Неспособность справиться со сложностью приводит к задержкам, дополнительным расходам и нарушениям ТЗ.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12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028" name="Picture 4" descr="Подъем дома на винтовые сваи в Москве, цена от производителя | «РадоСваи»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110" y="1805354"/>
            <a:ext cx="5859391" cy="440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93247" y="2203475"/>
            <a:ext cx="53096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Все ли ПО сложное?</a:t>
            </a:r>
          </a:p>
          <a:p>
            <a:pPr algn="ctr"/>
            <a:r>
              <a:rPr lang="ru-RU" sz="2400" dirty="0" smtClean="0"/>
              <a:t>Нет. Существует класс ПО,</a:t>
            </a:r>
          </a:p>
          <a:p>
            <a:pPr algn="ctr"/>
            <a:r>
              <a:rPr lang="ru-RU" sz="2400" dirty="0" smtClean="0"/>
              <a:t>разрабатываемый отдельными программистами. Такие системы имеют ограниченную область применения и ограниченное время использования. Такие программы проще заменить новыми, чем повторно использовать или совершенствовать.</a:t>
            </a:r>
          </a:p>
        </p:txBody>
      </p:sp>
    </p:spTree>
    <p:extLst>
      <p:ext uri="{BB962C8B-B14F-4D97-AF65-F5344CB8AC3E}">
        <p14:creationId xmlns:p14="http://schemas.microsoft.com/office/powerpoint/2010/main" val="86391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 smtClean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2021</a:t>
            </a:r>
            <a:r>
              <a:rPr lang="ru-RU" sz="1200" dirty="0" smtClean="0">
                <a:latin typeface="Arial Narrow" panose="020B0606020202030204" pitchFamily="34" charset="0"/>
                <a:ea typeface="Cambria Math" panose="02040503050406030204" pitchFamily="18" charset="0"/>
              </a:rPr>
              <a:t>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 smtClean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ВВЕДЕНИЕ. КОНЦЕПЦИЯ ООАИП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2059" y="409762"/>
            <a:ext cx="11280175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</a:t>
            </a:r>
            <a:r>
              <a:rPr lang="ru-RU" sz="2400" b="1" dirty="0" smtClean="0"/>
              <a:t>ложные системы</a:t>
            </a:r>
          </a:p>
          <a:p>
            <a:r>
              <a:rPr lang="ru-RU" sz="2400" i="1" dirty="0" smtClean="0"/>
              <a:t>«Сложность ПО является существенным, а не случайным свойством»</a:t>
            </a:r>
          </a:p>
          <a:p>
            <a:endParaRPr lang="ru-RU" sz="2400" dirty="0" smtClean="0">
              <a:solidFill>
                <a:srgbClr val="FF0000"/>
              </a:solidFill>
            </a:endParaRPr>
          </a:p>
          <a:p>
            <a:r>
              <a:rPr lang="ru-RU" sz="2400" dirty="0" smtClean="0">
                <a:solidFill>
                  <a:srgbClr val="FF0000"/>
                </a:solidFill>
              </a:rPr>
              <a:t>Причины возникновения и существования сложных систем</a:t>
            </a:r>
          </a:p>
          <a:p>
            <a:r>
              <a:rPr lang="ru-RU" sz="2400" dirty="0" smtClean="0"/>
              <a:t>1. Сложность предметной области</a:t>
            </a:r>
          </a:p>
          <a:p>
            <a:pPr algn="just"/>
            <a:r>
              <a:rPr lang="ru-RU" dirty="0" smtClean="0"/>
              <a:t>При разработке ПО возникает необходимость удовлетворить множество различных, а иногда взаимоисключающих требований. Большинство систем сами по себе являются функционально-сложными. Если к ним предъявляются дополнительные требования, такие как удобство, производительность, устойчивость, надежность и т.д., то сложность задачи может стать произвольной</a:t>
            </a:r>
            <a:r>
              <a:rPr lang="en-US" dirty="0" smtClean="0"/>
              <a:t> (</a:t>
            </a:r>
            <a:r>
              <a:rPr lang="ru-RU" dirty="0" smtClean="0"/>
              <a:t>вплоть до бесконечно большой</a:t>
            </a:r>
            <a:r>
              <a:rPr lang="en-US" dirty="0" smtClean="0"/>
              <a:t>)</a:t>
            </a:r>
            <a:r>
              <a:rPr lang="ru-RU" dirty="0" smtClean="0"/>
              <a:t>. Недопонимание между пользователями системы и ее разработчиками.</a:t>
            </a:r>
            <a:endParaRPr lang="ru-RU" dirty="0"/>
          </a:p>
          <a:p>
            <a:pPr marL="457200" indent="-457200">
              <a:buAutoNum type="arabicPeriod"/>
            </a:pPr>
            <a:endParaRPr lang="ru-RU" sz="2400" dirty="0" smtClean="0"/>
          </a:p>
          <a:p>
            <a:r>
              <a:rPr lang="ru-RU" sz="2400" dirty="0" smtClean="0"/>
              <a:t>2. Трудность управления разработкой ПО</a:t>
            </a:r>
          </a:p>
          <a:p>
            <a:pPr algn="just"/>
            <a:r>
              <a:rPr lang="ru-RU" dirty="0" smtClean="0"/>
              <a:t>Для уменьшения размера программ и повышения скорости разработки, применяются различные методы, позволяющие создать иллюзию простоты и позволяющие повторно использовать существующие коды. Понять структуру кода в сотни тысяч строк достаточно сложно. Подобный объем работы под силу команде, размер которой в свою очередь должен быть минимален (для минимизации затрат на разработку). Кроме того, коллективная разработка вносит дополнительную сложность.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13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11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 smtClean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2021</a:t>
            </a:r>
            <a:r>
              <a:rPr lang="ru-RU" sz="1200" dirty="0" smtClean="0">
                <a:latin typeface="Arial Narrow" panose="020B0606020202030204" pitchFamily="34" charset="0"/>
                <a:ea typeface="Cambria Math" panose="02040503050406030204" pitchFamily="18" charset="0"/>
              </a:rPr>
              <a:t>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 smtClean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ВВЕДЕНИЕ. КОНЦЕПЦИЯ ООАИП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2059" y="409762"/>
            <a:ext cx="1128017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</a:t>
            </a:r>
            <a:r>
              <a:rPr lang="ru-RU" sz="2400" b="1" dirty="0" smtClean="0"/>
              <a:t>ложные системы</a:t>
            </a:r>
          </a:p>
          <a:p>
            <a:r>
              <a:rPr lang="ru-RU" sz="2400" i="1" dirty="0" smtClean="0"/>
              <a:t>«Сложность ПО является существенным, а не случайным свойством»</a:t>
            </a:r>
          </a:p>
          <a:p>
            <a:endParaRPr lang="ru-RU" sz="2400" dirty="0" smtClean="0">
              <a:solidFill>
                <a:srgbClr val="FF0000"/>
              </a:solidFill>
            </a:endParaRPr>
          </a:p>
          <a:p>
            <a:r>
              <a:rPr lang="ru-RU" sz="2400" dirty="0" smtClean="0">
                <a:solidFill>
                  <a:srgbClr val="FF0000"/>
                </a:solidFill>
              </a:rPr>
              <a:t>Причины:</a:t>
            </a:r>
          </a:p>
          <a:p>
            <a:r>
              <a:rPr lang="ru-RU" sz="2400" dirty="0" smtClean="0"/>
              <a:t>3. Необходимость обеспечения гибкости ПО</a:t>
            </a:r>
          </a:p>
          <a:p>
            <a:pPr algn="just"/>
            <a:r>
              <a:rPr lang="ru-RU" dirty="0" smtClean="0"/>
              <a:t>Программирование обладает гибкостью, позволяющей проектировщику ПО использовать абстракции любого уровня. Разработчик в состоянии самостоятельно создавать практически любые базовые конструкции, из которых состоят абстракции более высоких уровней. Однако отсутствие стандартов программных модулей, часто делает процесс проектирования достаточно трудоемким процессом.</a:t>
            </a:r>
            <a:endParaRPr lang="ru-RU" dirty="0"/>
          </a:p>
          <a:p>
            <a:endParaRPr lang="ru-RU" sz="2400" dirty="0" smtClean="0"/>
          </a:p>
          <a:p>
            <a:r>
              <a:rPr lang="ru-RU" sz="2400" dirty="0" smtClean="0"/>
              <a:t>4. Сложность описания функционирования дискретных систем</a:t>
            </a:r>
          </a:p>
          <a:p>
            <a:pPr algn="just"/>
            <a:r>
              <a:rPr lang="ru-RU" dirty="0" smtClean="0"/>
              <a:t>Исследование физических процессов непрерывного характера вещь достаточно предсказуемая. Чего нельзя сказать о дискретных системах. Внутри приложения могут существовать сотни и даже тысячи переменных, а также потоков управления. Описать состояние такой дискретной системы со множеством возможных состояний вещь весьма непростая. В крупных системах наблюдается так называемый комбинаторный взрыв, делающий число состояний системы очень большим. При проектировании систем разработчики стараются разделить систему на отдельные компоненты и минимизировать их влияние друг на друга. До сих пор не существует достаточного количества математических инструментов для полноценного моделирования поведения больших дискретных систем. Использование тестирования лишь в некоторой степени решает этот вопрос.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14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4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 smtClean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2021</a:t>
            </a:r>
            <a:r>
              <a:rPr lang="ru-RU" sz="1200" dirty="0" smtClean="0">
                <a:latin typeface="Arial Narrow" panose="020B0606020202030204" pitchFamily="34" charset="0"/>
                <a:ea typeface="Cambria Math" panose="02040503050406030204" pitchFamily="18" charset="0"/>
              </a:rPr>
              <a:t>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 smtClean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ВВЕДЕНИЕ. КОНЦЕПЦИЯ ООАИП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2059" y="409762"/>
            <a:ext cx="11280175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Признаки сложной системы</a:t>
            </a:r>
          </a:p>
          <a:p>
            <a:endParaRPr lang="ru-RU" sz="2400" dirty="0" smtClean="0"/>
          </a:p>
          <a:p>
            <a:r>
              <a:rPr lang="ru-RU" sz="2400" dirty="0" smtClean="0"/>
              <a:t>1. Иерархическая структура</a:t>
            </a:r>
          </a:p>
          <a:p>
            <a:pPr algn="just"/>
            <a:r>
              <a:rPr lang="ru-RU" dirty="0" smtClean="0"/>
              <a:t>Сложные системы состоят из взаимозависимых подсистем, имеющих, в свою очередь, собственные подсистемы, в</a:t>
            </a:r>
            <a:r>
              <a:rPr lang="en-US" dirty="0" smtClean="0"/>
              <a:t> </a:t>
            </a:r>
            <a:r>
              <a:rPr lang="ru-RU" dirty="0" smtClean="0"/>
              <a:t>плоть до самого низкого уровня, образованного элементарными компонентами. Разложимая на элементарные компоненты иерархическая структура позволят лучше понять как работает сложная система в целом. При этом нужно учитывать, что архитектура сложных систем зависит как от самих компонентов, так и от связей между ними.</a:t>
            </a:r>
          </a:p>
          <a:p>
            <a:endParaRPr lang="ru-RU" i="1" dirty="0" smtClean="0"/>
          </a:p>
          <a:p>
            <a:r>
              <a:rPr lang="ru-RU" i="1" dirty="0" smtClean="0">
                <a:solidFill>
                  <a:schemeClr val="accent1">
                    <a:lumMod val="75000"/>
                  </a:schemeClr>
                </a:solidFill>
              </a:rPr>
              <a:t>Все системы имеют подсистемы, и все системы являются частями более крупных систем… Сущность системы определяется отношениями между ее частями, а не частями как таковыми.</a:t>
            </a:r>
            <a:endParaRPr lang="ru-RU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ru-RU" sz="2400" dirty="0" smtClean="0"/>
          </a:p>
          <a:p>
            <a:r>
              <a:rPr lang="ru-RU" sz="2400" dirty="0"/>
              <a:t>2</a:t>
            </a:r>
            <a:r>
              <a:rPr lang="ru-RU" sz="2400" dirty="0" smtClean="0"/>
              <a:t>. Относительность выбора элементарных компонентов</a:t>
            </a:r>
          </a:p>
          <a:p>
            <a:pPr algn="just"/>
            <a:r>
              <a:rPr lang="ru-RU" dirty="0" smtClean="0"/>
              <a:t>Как правило, наблюдатель произвольно решает, какие компоненты в данной системе считать элементарными. Элементарный компонент с точки зрения одного наблюдателя может оказаться на гораздо более высоком уровне абстракции с точки зрения другого.</a:t>
            </a:r>
          </a:p>
          <a:p>
            <a:endParaRPr lang="ru-RU" i="1" dirty="0" smtClean="0"/>
          </a:p>
          <a:p>
            <a:r>
              <a:rPr lang="ru-RU" i="1" dirty="0" smtClean="0"/>
              <a:t>Пример:</a:t>
            </a:r>
          </a:p>
          <a:p>
            <a:r>
              <a:rPr lang="ru-RU" i="1" dirty="0" smtClean="0"/>
              <a:t>Автомобиль, Грузовой автомобиль, Легковой автомобиль.</a:t>
            </a:r>
          </a:p>
          <a:p>
            <a:r>
              <a:rPr lang="ru-RU" i="1" dirty="0" smtClean="0"/>
              <a:t>Механизм, Устройство, Автомобиль</a:t>
            </a:r>
            <a:endParaRPr lang="en-US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15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99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 smtClean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2021</a:t>
            </a:r>
            <a:r>
              <a:rPr lang="ru-RU" sz="1200" dirty="0" smtClean="0">
                <a:latin typeface="Arial Narrow" panose="020B0606020202030204" pitchFamily="34" charset="0"/>
                <a:ea typeface="Cambria Math" panose="02040503050406030204" pitchFamily="18" charset="0"/>
              </a:rPr>
              <a:t>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 smtClean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ВВЕДЕНИЕ. КОНЦЕПЦИЯ ООАИП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2059" y="409762"/>
            <a:ext cx="11280175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Признаки сложной системы</a:t>
            </a:r>
          </a:p>
          <a:p>
            <a:endParaRPr lang="ru-RU" sz="2400" dirty="0" smtClean="0"/>
          </a:p>
          <a:p>
            <a:r>
              <a:rPr lang="ru-RU" sz="2400" dirty="0" smtClean="0"/>
              <a:t>3. Разделение функций</a:t>
            </a:r>
          </a:p>
          <a:p>
            <a:pPr algn="just"/>
            <a:r>
              <a:rPr lang="ru-RU" dirty="0" smtClean="0"/>
              <a:t>Иерархические системы называют разложимыми (</a:t>
            </a:r>
            <a:r>
              <a:rPr lang="en-US" dirty="0" smtClean="0"/>
              <a:t>decomposable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поскольку из можно разделить на идентифицируемые части, и почти разложимыми </a:t>
            </a:r>
            <a:r>
              <a:rPr lang="en-US" dirty="0" smtClean="0"/>
              <a:t>(nearly decomposable)</a:t>
            </a:r>
            <a:r>
              <a:rPr lang="ru-RU" dirty="0" smtClean="0"/>
              <a:t>, так как их составляющие не являются абсолютно независимыми друг от друга.</a:t>
            </a:r>
          </a:p>
          <a:p>
            <a:endParaRPr lang="ru-RU" dirty="0" smtClean="0"/>
          </a:p>
          <a:p>
            <a:r>
              <a:rPr lang="ru-RU" b="1" dirty="0" smtClean="0"/>
              <a:t>Свойство всех сложных систем:</a:t>
            </a:r>
          </a:p>
          <a:p>
            <a:pPr algn="just"/>
            <a:r>
              <a:rPr lang="ru-RU" i="1" dirty="0" smtClean="0">
                <a:solidFill>
                  <a:schemeClr val="accent1">
                    <a:lumMod val="75000"/>
                  </a:schemeClr>
                </a:solidFill>
              </a:rPr>
              <a:t>Связи внутри компонентов обычно сильнее, чем связи между компонентами. Это обстоятельство позволяет отделить «высокочастотную» динамику компонентов, -- относящуюся к их внутренней структуре, -- от «низкочастотной» динамики, -- относящейся к взаимодействию между компонентами.</a:t>
            </a:r>
          </a:p>
          <a:p>
            <a:endParaRPr lang="ru-RU" i="1" dirty="0"/>
          </a:p>
          <a:p>
            <a:pPr algn="just"/>
            <a:r>
              <a:rPr lang="ru-RU" dirty="0" smtClean="0"/>
              <a:t>Различие между внутри- и межкомпонентными взаимодействиями позволяет провести разделение функций </a:t>
            </a:r>
            <a:r>
              <a:rPr lang="en-US" dirty="0" smtClean="0"/>
              <a:t>(separation of concerns) </a:t>
            </a:r>
            <a:r>
              <a:rPr lang="ru-RU" dirty="0" smtClean="0"/>
              <a:t>между частями системы и изучать их по отдельности.</a:t>
            </a:r>
            <a:endParaRPr lang="ru-RU" dirty="0"/>
          </a:p>
          <a:p>
            <a:endParaRPr lang="ru-RU" sz="2400" dirty="0" smtClean="0"/>
          </a:p>
          <a:p>
            <a:r>
              <a:rPr lang="ru-RU" sz="2400" dirty="0" smtClean="0"/>
              <a:t>4. Общая структура</a:t>
            </a:r>
          </a:p>
          <a:p>
            <a:pPr algn="just"/>
            <a:r>
              <a:rPr lang="ru-RU" dirty="0" smtClean="0"/>
              <a:t>Иерархические системы обычно состоят из немногих типов подсистем, по-разному скомбинированных и организованных. Т.е. сложные системы имеют общую структуру. Это может проявляться в виде повторного использования как мелких компонентов, так и более крупных структур.</a:t>
            </a:r>
          </a:p>
          <a:p>
            <a:r>
              <a:rPr lang="ru-RU" i="1" dirty="0" smtClean="0"/>
              <a:t>Например: Модуль аутентификации пользователей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16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91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 smtClean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2021</a:t>
            </a:r>
            <a:r>
              <a:rPr lang="ru-RU" sz="1200" dirty="0" smtClean="0">
                <a:latin typeface="Arial Narrow" panose="020B0606020202030204" pitchFamily="34" charset="0"/>
                <a:ea typeface="Cambria Math" panose="02040503050406030204" pitchFamily="18" charset="0"/>
              </a:rPr>
              <a:t>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 smtClean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ВВЕДЕНИЕ. КОНЦЕПЦИЯ ООАИП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2059" y="409762"/>
            <a:ext cx="1128017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Признаки сложной системы</a:t>
            </a:r>
          </a:p>
          <a:p>
            <a:endParaRPr lang="ru-RU" sz="2400" dirty="0" smtClean="0"/>
          </a:p>
          <a:p>
            <a:r>
              <a:rPr lang="ru-RU" sz="2400" dirty="0" smtClean="0"/>
              <a:t>5. Устойчивые промежуточные формы</a:t>
            </a:r>
          </a:p>
          <a:p>
            <a:pPr algn="just"/>
            <a:r>
              <a:rPr lang="ru-RU" dirty="0" smtClean="0"/>
              <a:t>Сложные системы эволюционируют во времени. Считается, что сложные системы</a:t>
            </a:r>
          </a:p>
          <a:p>
            <a:pPr algn="just"/>
            <a:r>
              <a:rPr lang="ru-RU" dirty="0" smtClean="0"/>
              <a:t>развиваются из простых гораздо быстрее, если они имеют устойчивые </a:t>
            </a:r>
          </a:p>
          <a:p>
            <a:pPr algn="just"/>
            <a:r>
              <a:rPr lang="ru-RU" dirty="0" smtClean="0"/>
              <a:t>промежуточные формы.</a:t>
            </a:r>
          </a:p>
          <a:p>
            <a:endParaRPr lang="ru-RU" dirty="0" smtClean="0"/>
          </a:p>
          <a:p>
            <a:pPr algn="just"/>
            <a:r>
              <a:rPr lang="ru-RU" i="1" dirty="0" smtClean="0">
                <a:solidFill>
                  <a:schemeClr val="accent1">
                    <a:lumMod val="75000"/>
                  </a:schemeClr>
                </a:solidFill>
              </a:rPr>
              <a:t>Любая работоспособная сложная система является итогом эволюции более простой работоспособной системы. Сложная система, разработанная «с нуля», никогда не работает так как надо, и никакие исправления не заставят ее работать правильно. Проектирование следует начинать с простой работоспособной системы.</a:t>
            </a:r>
          </a:p>
          <a:p>
            <a:endParaRPr lang="ru-RU" i="1" dirty="0"/>
          </a:p>
          <a:p>
            <a:pPr algn="just"/>
            <a:r>
              <a:rPr lang="ru-RU" dirty="0" smtClean="0"/>
              <a:t>В процессе эволюции системы объекты, первоначально считавшиеся сложными, становятся элементарными компонентами, из которых создаются еще более сложные системы. Более того, правильные элементарные объекты невозможно создать сразу: сначала с ними необходимо поработать, изучить реальное поведение системы и лишь затем проводить их усовершенствование.</a:t>
            </a:r>
          </a:p>
          <a:p>
            <a:endParaRPr lang="ru-RU" dirty="0" smtClean="0"/>
          </a:p>
          <a:p>
            <a:r>
              <a:rPr lang="ru-RU" b="1" dirty="0" smtClean="0"/>
              <a:t>Заключение</a:t>
            </a:r>
          </a:p>
          <a:p>
            <a:pPr algn="just"/>
            <a:r>
              <a:rPr lang="ru-RU" dirty="0" smtClean="0"/>
              <a:t>Выявление общих абстракций и механизмов значительно облегчает понимание сложных систем. Как показывает опыт, наиболее успешными оказываются системы программного обеспечения, обладающие пятью атрибутами сложных систем и хорошо продуманными структурами классов и объектов.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17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026" name="Picture 2" descr="Разработка программного обеспечения | Спиральная модель | Портал  информатики для гиков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2536" y="370787"/>
            <a:ext cx="2342898" cy="2159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44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 smtClean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2021</a:t>
            </a:r>
            <a:r>
              <a:rPr lang="ru-RU" sz="1200" dirty="0" smtClean="0">
                <a:latin typeface="Arial Narrow" panose="020B0606020202030204" pitchFamily="34" charset="0"/>
                <a:ea typeface="Cambria Math" panose="02040503050406030204" pitchFamily="18" charset="0"/>
              </a:rPr>
              <a:t>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 smtClean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ВВЕДЕНИЕ. КОНЦЕПЦИЯ ООАИП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2059" y="409762"/>
            <a:ext cx="6444067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Упорядочение хаоса</a:t>
            </a:r>
          </a:p>
          <a:p>
            <a:r>
              <a:rPr lang="ru-RU" i="1" dirty="0" smtClean="0"/>
              <a:t>Гении встречаются редко </a:t>
            </a:r>
            <a:r>
              <a:rPr lang="ru-RU" i="1" dirty="0" smtClean="0">
                <a:sym typeface="Wingdings" panose="05000000000000000000" pitchFamily="2" charset="2"/>
              </a:rPr>
              <a:t></a:t>
            </a:r>
            <a:endParaRPr lang="ru-RU" i="1" dirty="0" smtClean="0"/>
          </a:p>
          <a:p>
            <a:endParaRPr lang="ru-RU" sz="1600" dirty="0" smtClean="0"/>
          </a:p>
          <a:p>
            <a:r>
              <a:rPr lang="ru-RU" sz="2400" dirty="0" smtClean="0"/>
              <a:t>Роль декомпозиции</a:t>
            </a:r>
          </a:p>
          <a:p>
            <a:pPr algn="just"/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При проектировании сложной системы ПО необходимо разделять ее на все меньшие и меньшие части, каждую из которых можно уточнять независимо друг от друга. </a:t>
            </a:r>
            <a:r>
              <a:rPr lang="ru-RU" dirty="0" smtClean="0"/>
              <a:t>В этом случае мы не выйдем за пределы реальных возможностей человеческого мозга (максимальное количество порций информаций, которыми может оперировать человек  = 7). Для понимания любого уровня системы необходимо оперировать лишь несколькими ее частями, а не всеми сразу. Разумная декомпозиция позволяет справиться со сложностью проектирования программного обеспечения путем деления пространства состояний системы.</a:t>
            </a:r>
          </a:p>
          <a:p>
            <a:endParaRPr lang="ru-RU" dirty="0"/>
          </a:p>
          <a:p>
            <a:r>
              <a:rPr lang="ru-RU" sz="2400" dirty="0" smtClean="0"/>
              <a:t>Алгоритмическая декомпозиция</a:t>
            </a:r>
            <a:endParaRPr lang="ru-RU" sz="2400" dirty="0"/>
          </a:p>
          <a:p>
            <a:pPr algn="just"/>
            <a:r>
              <a:rPr lang="ru-RU" dirty="0" smtClean="0"/>
              <a:t>Декомпозиция может быть рассмотрена как алгоритмическое разделение, в котором каждый модуль системы выполняет один из этапов общего процесса.</a:t>
            </a:r>
            <a:r>
              <a:rPr lang="en-US" dirty="0" smtClean="0"/>
              <a:t> </a:t>
            </a:r>
            <a:r>
              <a:rPr lang="ru-RU" dirty="0" smtClean="0"/>
              <a:t>Это основной принцип структурного программирования «сверху вниз».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18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347" y="578067"/>
            <a:ext cx="4957011" cy="582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07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 smtClean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2021</a:t>
            </a:r>
            <a:r>
              <a:rPr lang="ru-RU" sz="1200" dirty="0" smtClean="0">
                <a:latin typeface="Arial Narrow" panose="020B0606020202030204" pitchFamily="34" charset="0"/>
                <a:ea typeface="Cambria Math" panose="02040503050406030204" pitchFamily="18" charset="0"/>
              </a:rPr>
              <a:t>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 smtClean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ВВЕДЕНИЕ. КОНЦЕПЦИЯ ООАИП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2059" y="409762"/>
            <a:ext cx="644406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Упорядочение хаоса</a:t>
            </a:r>
          </a:p>
          <a:p>
            <a:endParaRPr lang="ru-RU" dirty="0" smtClean="0"/>
          </a:p>
          <a:p>
            <a:r>
              <a:rPr lang="ru-RU" sz="2400" dirty="0" smtClean="0"/>
              <a:t>Объектно-ориентированная декомпозиция</a:t>
            </a:r>
          </a:p>
          <a:p>
            <a:pPr algn="just"/>
            <a:r>
              <a:rPr lang="ru-RU" dirty="0" smtClean="0"/>
              <a:t>Может быть выбран альтернативный вариант декомпозиции для которого в качестве критерия выбираются абстракции проблемных областей.</a:t>
            </a:r>
          </a:p>
          <a:p>
            <a:pPr algn="just"/>
            <a:r>
              <a:rPr lang="ru-RU" dirty="0" smtClean="0"/>
              <a:t>В данном примере, вместо разделения системы на этапы </a:t>
            </a:r>
            <a:r>
              <a:rPr lang="ru-RU" i="1" dirty="0" smtClean="0">
                <a:solidFill>
                  <a:schemeClr val="accent6">
                    <a:lumMod val="75000"/>
                  </a:schemeClr>
                </a:solidFill>
              </a:rPr>
              <a:t>Прочитать сектор на диске</a:t>
            </a:r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ru-RU" i="1" dirty="0" smtClean="0">
                <a:solidFill>
                  <a:schemeClr val="accent6">
                    <a:lumMod val="75000"/>
                  </a:schemeClr>
                </a:solidFill>
              </a:rPr>
              <a:t>Добавить контрольную сумму</a:t>
            </a:r>
            <a:r>
              <a:rPr lang="ru-RU" dirty="0" smtClean="0"/>
              <a:t> можно выделить такие объекты как </a:t>
            </a:r>
            <a:r>
              <a:rPr lang="ru-RU" i="1" dirty="0" smtClean="0">
                <a:solidFill>
                  <a:schemeClr val="accent6">
                    <a:lumMod val="75000"/>
                  </a:schemeClr>
                </a:solidFill>
              </a:rPr>
              <a:t>Основной файл</a:t>
            </a:r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ru-RU" i="1" dirty="0" smtClean="0">
                <a:solidFill>
                  <a:schemeClr val="accent6">
                    <a:lumMod val="75000"/>
                  </a:schemeClr>
                </a:solidFill>
              </a:rPr>
              <a:t>Контрольная сумма</a:t>
            </a:r>
            <a:r>
              <a:rPr lang="ru-RU" dirty="0" smtClean="0"/>
              <a:t>.</a:t>
            </a:r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Ключевое отличие данного вида декомпозиции – рассматриваемый процесс представляется в виде </a:t>
            </a:r>
            <a:r>
              <a:rPr lang="ru-RU" b="1" dirty="0" smtClean="0"/>
              <a:t>совокупности автономных агентов</a:t>
            </a:r>
            <a:r>
              <a:rPr lang="ru-RU" dirty="0" smtClean="0"/>
              <a:t>, взаимодействующих друг с другом, обеспечивая более сложное поведение системы.</a:t>
            </a:r>
          </a:p>
          <a:p>
            <a:pPr algn="just"/>
            <a:r>
              <a:rPr lang="ru-RU" dirty="0" smtClean="0"/>
              <a:t>Так действие </a:t>
            </a:r>
            <a:r>
              <a:rPr lang="ru-RU" i="1" dirty="0" smtClean="0">
                <a:solidFill>
                  <a:schemeClr val="accent6">
                    <a:lumMod val="75000"/>
                  </a:schemeClr>
                </a:solidFill>
              </a:rPr>
              <a:t>Прочитать сектор</a:t>
            </a:r>
            <a:r>
              <a:rPr lang="ru-RU" dirty="0" smtClean="0"/>
              <a:t> больше не является независимым алгоритмом, это действие теперь представляет собой операцию, связанную с объектом </a:t>
            </a:r>
            <a:r>
              <a:rPr lang="ru-RU" i="1" dirty="0" smtClean="0">
                <a:solidFill>
                  <a:schemeClr val="accent6">
                    <a:lumMod val="75000"/>
                  </a:schemeClr>
                </a:solidFill>
              </a:rPr>
              <a:t>Файл</a:t>
            </a:r>
            <a:r>
              <a:rPr lang="ru-RU" dirty="0" smtClean="0"/>
              <a:t>. Каждый объект реализует собственное поведение и с этой точки зрения является материальной сущностью, обладающей определенным поведением.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19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473" y="923149"/>
            <a:ext cx="5001127" cy="480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2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 smtClean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2021</a:t>
            </a:r>
            <a:r>
              <a:rPr lang="ru-RU" sz="1200" dirty="0" smtClean="0">
                <a:latin typeface="Arial Narrow" panose="020B0606020202030204" pitchFamily="34" charset="0"/>
                <a:ea typeface="Cambria Math" panose="02040503050406030204" pitchFamily="18" charset="0"/>
              </a:rPr>
              <a:t>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39" y="909286"/>
            <a:ext cx="11079121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69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 smtClean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2021</a:t>
            </a:r>
            <a:r>
              <a:rPr lang="ru-RU" sz="1200" dirty="0" smtClean="0">
                <a:latin typeface="Arial Narrow" panose="020B0606020202030204" pitchFamily="34" charset="0"/>
                <a:ea typeface="Cambria Math" panose="02040503050406030204" pitchFamily="18" charset="0"/>
              </a:rPr>
              <a:t>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 smtClean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ВВЕДЕНИЕ. КОНЦЕПЦИЯ ООАИП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2059" y="409762"/>
            <a:ext cx="11577541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Сравнение алгоритмической и объектно-ориентированной композиции</a:t>
            </a:r>
          </a:p>
          <a:p>
            <a:endParaRPr lang="ru-RU" sz="2400" dirty="0" smtClean="0"/>
          </a:p>
          <a:p>
            <a:pPr algn="just"/>
            <a:r>
              <a:rPr lang="ru-RU" sz="2000" dirty="0" smtClean="0"/>
              <a:t>Сказать какой из способов является более правильным сложно, поскольку важны оба аспекта.</a:t>
            </a:r>
          </a:p>
          <a:p>
            <a:pPr algn="just"/>
            <a:endParaRPr lang="ru-RU" sz="2000" dirty="0" smtClean="0"/>
          </a:p>
          <a:p>
            <a:pPr algn="just"/>
            <a:r>
              <a:rPr lang="ru-RU" sz="2000" dirty="0" smtClean="0"/>
              <a:t>Разделение по алгоритмам основано на порядке происходящих событий, а разделение по объектам акцентируется внимание на агентах, которые либо вызывают действие, либо выполняют его.</a:t>
            </a:r>
          </a:p>
          <a:p>
            <a:pPr algn="just"/>
            <a:endParaRPr lang="ru-RU" sz="2000" dirty="0" smtClean="0"/>
          </a:p>
          <a:p>
            <a:pPr algn="just"/>
            <a:r>
              <a:rPr lang="ru-RU" sz="2000" dirty="0" smtClean="0"/>
              <a:t>Невозможно сконструировать сложную систему одновременно двумя способам.</a:t>
            </a:r>
            <a:r>
              <a:rPr lang="ru-RU" sz="2000" dirty="0"/>
              <a:t> </a:t>
            </a:r>
            <a:r>
              <a:rPr lang="ru-RU" sz="2000" dirty="0" smtClean="0"/>
              <a:t>Сначала следует провести декомпозицию системы либо по алгоритмам, либо по объектам, а затем проанализировать полученные структуры с точки зрения эффективности.</a:t>
            </a:r>
          </a:p>
          <a:p>
            <a:pPr algn="just"/>
            <a:endParaRPr lang="ru-RU" sz="2000" dirty="0" smtClean="0"/>
          </a:p>
          <a:p>
            <a:pPr algn="just"/>
            <a:r>
              <a:rPr lang="ru-RU" sz="2000" dirty="0" smtClean="0"/>
              <a:t>Практика показывает, что декомпозицию следует начинать с объектов, поскольку она облегчает упорядочении сложных систем, таких как ПО. 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</a:rPr>
              <a:t>Объектно-ориентированная декомпозиция</a:t>
            </a:r>
            <a:r>
              <a:rPr lang="ru-RU" sz="2000" dirty="0" smtClean="0"/>
              <a:t> (ООД) уменьшает размер систем за счет повторного использования общих механизмов. Объектно-ориентированные системы являются более гибкими и легче эволюционируют со временем, так как они создаются из меньших по размеру систем, в работе которых разработчик полностью уверен. Более того, ООД помогает справиться со сложностью, характерной для систем ПО, помогая правильно разделить большое пространство состояний.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20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68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 smtClean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2021</a:t>
            </a:r>
            <a:r>
              <a:rPr lang="ru-RU" sz="1200" dirty="0" smtClean="0">
                <a:latin typeface="Arial Narrow" panose="020B0606020202030204" pitchFamily="34" charset="0"/>
                <a:ea typeface="Cambria Math" panose="02040503050406030204" pitchFamily="18" charset="0"/>
              </a:rPr>
              <a:t>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 smtClean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ВВЕДЕНИЕ. КОНЦЕПЦИЯ ООАИП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2059" y="409762"/>
            <a:ext cx="11577541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Заключение</a:t>
            </a:r>
          </a:p>
          <a:p>
            <a:endParaRPr lang="ru-RU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/>
              <a:t>ПО присуща сложность, часто превосходящая возможности человеческого разума.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/>
              <a:t>Задача разработчиков программных систем – создать иллюзию простоты.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/>
              <a:t>Сложность часто выражается в виде иерархии.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/>
              <a:t>Сложные системы обычно создаются на основе устойчивых промежуточных форм.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/>
              <a:t>Познавательные способности человека ограничены и могут быть расширены с помощью декомпозиции, абстрагирования и иерархий.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/>
              <a:t>Сложные системы можно исследовать, фокусируя внимание либо на объектах, либо на процессах; имеются веские снования для использования ООД, при которой мир рассматривается как осмысленная совокупность объектов, которые в процессе взаимодействия друг с другом определяют сложное поведение системы.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/>
              <a:t>Объектно-ориентированный анализ и проектирование представляет собой метод, приводящий к объектно-ориентированной декомпозиции; объектно-ориентированный подход использует определенную систему условных обозначений и процедур для построения сложных систем ПО, предлагая богатый выбор логических и физических моделей, с помощью которых можно анализировать разные аспекты изучаемой системы.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21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5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 smtClean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2021</a:t>
            </a:r>
            <a:r>
              <a:rPr lang="ru-RU" sz="1200" dirty="0" smtClean="0">
                <a:latin typeface="Arial Narrow" panose="020B0606020202030204" pitchFamily="34" charset="0"/>
                <a:ea typeface="Cambria Math" panose="02040503050406030204" pitchFamily="18" charset="0"/>
              </a:rPr>
              <a:t>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875" y="987415"/>
            <a:ext cx="7405357" cy="482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74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 smtClean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2021</a:t>
            </a:r>
            <a:r>
              <a:rPr lang="ru-RU" sz="1200" dirty="0" smtClean="0">
                <a:latin typeface="Arial Narrow" panose="020B0606020202030204" pitchFamily="34" charset="0"/>
                <a:ea typeface="Cambria Math" panose="02040503050406030204" pitchFamily="18" charset="0"/>
              </a:rPr>
              <a:t>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785" y="510854"/>
            <a:ext cx="6477257" cy="604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94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 smtClean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2021</a:t>
            </a:r>
            <a:r>
              <a:rPr lang="ru-RU" sz="1200" dirty="0" smtClean="0">
                <a:latin typeface="Arial Narrow" panose="020B0606020202030204" pitchFamily="34" charset="0"/>
                <a:ea typeface="Cambria Math" panose="02040503050406030204" pitchFamily="18" charset="0"/>
              </a:rPr>
              <a:t>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230" y="402675"/>
            <a:ext cx="6277707" cy="601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14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 smtClean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2021</a:t>
            </a:r>
            <a:r>
              <a:rPr lang="ru-RU" sz="1200" dirty="0" smtClean="0">
                <a:latin typeface="Arial Narrow" panose="020B0606020202030204" pitchFamily="34" charset="0"/>
                <a:ea typeface="Cambria Math" panose="02040503050406030204" pitchFamily="18" charset="0"/>
              </a:rPr>
              <a:t>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939" y="376891"/>
            <a:ext cx="4353284" cy="611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36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 smtClean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2021</a:t>
            </a:r>
            <a:r>
              <a:rPr lang="ru-RU" sz="1200" dirty="0" smtClean="0">
                <a:latin typeface="Arial Narrow" panose="020B0606020202030204" pitchFamily="34" charset="0"/>
                <a:ea typeface="Cambria Math" panose="02040503050406030204" pitchFamily="18" charset="0"/>
              </a:rPr>
              <a:t>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761" y="394465"/>
            <a:ext cx="2007689" cy="30379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0523" y="390712"/>
            <a:ext cx="2122093" cy="3041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207" y="386726"/>
            <a:ext cx="3298212" cy="46483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8494" y="386726"/>
            <a:ext cx="3226192" cy="46483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28" name="Picture 4" descr="Книга: &amp;quot;C++. Полное руководство&amp;quot; - Герберт Шилдт. Купить книгу, читать  рецензии | C++. The Complete Reference | ISBN 978-5-8459-2140-6 | Лабиринт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761" y="3501131"/>
            <a:ext cx="2095500" cy="2990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08336" y="3501132"/>
            <a:ext cx="2196233" cy="2990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62210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 smtClean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2021</a:t>
            </a:r>
            <a:r>
              <a:rPr lang="ru-RU" sz="1200" dirty="0" smtClean="0">
                <a:latin typeface="Arial Narrow" panose="020B0606020202030204" pitchFamily="34" charset="0"/>
                <a:ea typeface="Cambria Math" panose="02040503050406030204" pitchFamily="18" charset="0"/>
              </a:rPr>
              <a:t>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 smtClean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ВВЕДЕНИЕ. КОНЦЕПЦИЯ ООАИП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8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523220"/>
            <a:ext cx="112801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Введение</a:t>
            </a:r>
          </a:p>
          <a:p>
            <a:r>
              <a:rPr lang="ru-RU" sz="2400" dirty="0" smtClean="0"/>
              <a:t>Программисты стремятся создавать работоспособные и полезные системы, но сталкиваются с необходимостью решать сложные задачи в условиях ограниченных вычислительных и трудовых ресурсов. Объектно-ориентированная технология возникла и развивалась именно как средство решения проблем, связанных со сложностью, присущей многим программным системам. Время доказало мощь и универсальность объектного подхода.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133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 smtClean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2021</a:t>
            </a:r>
            <a:r>
              <a:rPr lang="ru-RU" sz="1200" dirty="0" smtClean="0">
                <a:latin typeface="Arial Narrow" panose="020B0606020202030204" pitchFamily="34" charset="0"/>
                <a:ea typeface="Cambria Math" panose="02040503050406030204" pitchFamily="18" charset="0"/>
              </a:rPr>
              <a:t>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 smtClean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ВВЕДЕНИЕ. КОНЦЕПЦИЯ ООАИП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2059" y="409762"/>
            <a:ext cx="11280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Описание систем с помощью </a:t>
            </a:r>
            <a:r>
              <a:rPr lang="en-US" sz="2400" b="1" dirty="0" smtClean="0"/>
              <a:t>UML</a:t>
            </a:r>
            <a:endParaRPr lang="ru-RU" sz="24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9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026" name="Picture 2" descr="Grady Booch, CHM 2011 2 cropp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59" y="879659"/>
            <a:ext cx="1905000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547257" y="812253"/>
            <a:ext cx="91949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err="1" smtClean="0"/>
              <a:t>Гради</a:t>
            </a:r>
            <a:r>
              <a:rPr lang="ru-RU" sz="2400" b="1" dirty="0" smtClean="0"/>
              <a:t> Буч</a:t>
            </a:r>
            <a:r>
              <a:rPr lang="ru-RU" sz="2400" dirty="0" smtClean="0"/>
              <a:t> родился 27 февраля 1955 (США)</a:t>
            </a:r>
          </a:p>
          <a:p>
            <a:pPr algn="just"/>
            <a:r>
              <a:rPr lang="ru-RU" sz="2400" dirty="0" smtClean="0"/>
              <a:t>Американский </a:t>
            </a:r>
            <a:r>
              <a:rPr lang="ru-RU" sz="2400" dirty="0"/>
              <a:t>специалист в области программной инженерии, руководитель исследований в IBM </a:t>
            </a:r>
            <a:r>
              <a:rPr lang="ru-RU" sz="2400" dirty="0" err="1"/>
              <a:t>Research</a:t>
            </a:r>
            <a:r>
              <a:rPr lang="ru-RU" sz="2400" dirty="0"/>
              <a:t>, IBM </a:t>
            </a:r>
            <a:r>
              <a:rPr lang="ru-RU" sz="2400" dirty="0" err="1" smtClean="0"/>
              <a:t>Fellow</a:t>
            </a:r>
            <a:r>
              <a:rPr lang="ru-RU" sz="2400" dirty="0" smtClean="0"/>
              <a:t> </a:t>
            </a:r>
            <a:r>
              <a:rPr lang="ru-RU" sz="2400" dirty="0"/>
              <a:t>с 2003 года. </a:t>
            </a:r>
            <a:r>
              <a:rPr lang="ru-RU" sz="2400" dirty="0" err="1"/>
              <a:t>Гради</a:t>
            </a:r>
            <a:r>
              <a:rPr lang="ru-RU" sz="2400" dirty="0"/>
              <a:t> Буч наиболее известен как создатель унифицированного языка моделирования UML, который он разработал совместно с Иваром Якобсоном и Джеймсом </a:t>
            </a:r>
            <a:r>
              <a:rPr lang="ru-RU" sz="2400" dirty="0" err="1"/>
              <a:t>Рамбо</a:t>
            </a:r>
            <a:r>
              <a:rPr lang="ru-RU" sz="2400" dirty="0"/>
              <a:t>.</a:t>
            </a:r>
            <a:endParaRPr lang="en-US" sz="24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462059" y="3563598"/>
            <a:ext cx="1157754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/>
              <a:t>В 1977 </a:t>
            </a:r>
            <a:r>
              <a:rPr lang="ru-RU" sz="1600" dirty="0" err="1"/>
              <a:t>Гради</a:t>
            </a:r>
            <a:r>
              <a:rPr lang="ru-RU" sz="1600" dirty="0"/>
              <a:t> Буч закончил обучение в Академии ВВС США. Затем он проходил службу на базе ВВС в </a:t>
            </a:r>
            <a:r>
              <a:rPr lang="ru-RU" sz="1600" dirty="0" err="1"/>
              <a:t>Ванденберге</a:t>
            </a:r>
            <a:r>
              <a:rPr lang="ru-RU" sz="1600" dirty="0"/>
              <a:t>, где руководил разработкой целого ряда проектов, управляющих полетом ракет. В 1979 </a:t>
            </a:r>
            <a:r>
              <a:rPr lang="ru-RU" sz="1600" dirty="0" err="1"/>
              <a:t>Гради</a:t>
            </a:r>
            <a:r>
              <a:rPr lang="ru-RU" sz="1600" dirty="0"/>
              <a:t> Буч получил степень магистра Университета Калифорнии в Санта-Барбаре. После того, как срок его службы истек, он присоединился к своим друзьям по Академии Майку </a:t>
            </a:r>
            <a:r>
              <a:rPr lang="ru-RU" sz="1600" dirty="0" err="1"/>
              <a:t>Девлину</a:t>
            </a:r>
            <a:r>
              <a:rPr lang="ru-RU" sz="1600" dirty="0"/>
              <a:t> и Полу Леви, основав </a:t>
            </a:r>
            <a:r>
              <a:rPr lang="ru-RU" sz="1600" dirty="0" err="1"/>
              <a:t>Rational</a:t>
            </a:r>
            <a:r>
              <a:rPr lang="ru-RU" sz="1600" dirty="0"/>
              <a:t> </a:t>
            </a:r>
            <a:r>
              <a:rPr lang="ru-RU" sz="1600" dirty="0" err="1"/>
              <a:t>Software</a:t>
            </a:r>
            <a:r>
              <a:rPr lang="ru-RU" sz="1600" dirty="0" smtClean="0"/>
              <a:t>. </a:t>
            </a:r>
            <a:r>
              <a:rPr lang="ru-RU" sz="1600" i="1" dirty="0" smtClean="0">
                <a:solidFill>
                  <a:schemeClr val="accent2">
                    <a:lumMod val="75000"/>
                  </a:schemeClr>
                </a:solidFill>
              </a:rPr>
              <a:t>Известность Буч получил в 1980-х годах благодаря созданию метода разработки программного обеспечения, впоследствии названного методом Буча. Данный метод был изложен в книге «Объектно-ориентированный анализ и проектирование».</a:t>
            </a: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1600" dirty="0" smtClean="0"/>
              <a:t>Также </a:t>
            </a:r>
            <a:r>
              <a:rPr lang="ru-RU" sz="1600" dirty="0"/>
              <a:t>Буч был автором одной из самых популярных в то время книг о программировании на языке </a:t>
            </a:r>
            <a:r>
              <a:rPr lang="ru-RU" sz="1600" dirty="0" err="1"/>
              <a:t>Ada</a:t>
            </a:r>
            <a:r>
              <a:rPr lang="ru-RU" sz="1600" dirty="0" smtClean="0"/>
              <a:t>. В </a:t>
            </a:r>
            <a:r>
              <a:rPr lang="ru-RU" sz="1600" dirty="0"/>
              <a:t>1994 году </a:t>
            </a:r>
            <a:r>
              <a:rPr lang="ru-RU" sz="1600" dirty="0" err="1"/>
              <a:t>Гради</a:t>
            </a:r>
            <a:r>
              <a:rPr lang="ru-RU" sz="1600" dirty="0"/>
              <a:t> </a:t>
            </a:r>
            <a:r>
              <a:rPr lang="ru-RU" sz="1600" dirty="0" smtClean="0"/>
              <a:t>Буч </a:t>
            </a:r>
            <a:r>
              <a:rPr lang="ru-RU" sz="1600" dirty="0"/>
              <a:t>и Джеймс </a:t>
            </a:r>
            <a:r>
              <a:rPr lang="ru-RU" sz="1600" dirty="0" err="1" smtClean="0"/>
              <a:t>Рамбо</a:t>
            </a:r>
            <a:r>
              <a:rPr lang="ru-RU" sz="1600" dirty="0" smtClean="0"/>
              <a:t>, </a:t>
            </a:r>
            <a:r>
              <a:rPr lang="ru-RU" sz="1600" dirty="0"/>
              <a:t>объединили свои усилия для создания нового языка объектно-ориентированного моделирования. За основу языка ими были взяты методы моделирования, разработанные </a:t>
            </a:r>
            <a:r>
              <a:rPr lang="ru-RU" sz="1600" dirty="0" err="1"/>
              <a:t>Бучем</a:t>
            </a:r>
            <a:r>
              <a:rPr lang="ru-RU" sz="1600" dirty="0"/>
              <a:t> (метод Буча) и </a:t>
            </a:r>
            <a:r>
              <a:rPr lang="ru-RU" sz="1600" dirty="0" err="1"/>
              <a:t>Рамбо</a:t>
            </a:r>
            <a:r>
              <a:rPr lang="ru-RU" sz="1600" dirty="0"/>
              <a:t> (</a:t>
            </a:r>
            <a:r>
              <a:rPr lang="ru-RU" sz="1600" dirty="0" err="1"/>
              <a:t>Object-Modeling</a:t>
            </a:r>
            <a:r>
              <a:rPr lang="ru-RU" sz="1600" dirty="0"/>
              <a:t> </a:t>
            </a:r>
            <a:r>
              <a:rPr lang="ru-RU" sz="1600" dirty="0" err="1"/>
              <a:t>Technique</a:t>
            </a:r>
            <a:r>
              <a:rPr lang="ru-RU" sz="1600" dirty="0"/>
              <a:t> — OMT). OMT был ориентирован на анализ, а метод Буча — на проектирование программных систем. Осенью 1995 года к ним присоединился Ивар Якобсон, автор метода </a:t>
            </a:r>
            <a:r>
              <a:rPr lang="ru-RU" sz="1600" dirty="0" err="1"/>
              <a:t>Object-Oriented</a:t>
            </a:r>
            <a:r>
              <a:rPr lang="ru-RU" sz="1600" dirty="0"/>
              <a:t> </a:t>
            </a:r>
            <a:r>
              <a:rPr lang="ru-RU" sz="1600" dirty="0" err="1"/>
              <a:t>Software</a:t>
            </a:r>
            <a:r>
              <a:rPr lang="ru-RU" sz="1600" dirty="0"/>
              <a:t> </a:t>
            </a:r>
            <a:r>
              <a:rPr lang="ru-RU" sz="1600" dirty="0" err="1"/>
              <a:t>Engineering</a:t>
            </a:r>
            <a:r>
              <a:rPr lang="ru-RU" sz="1600" dirty="0"/>
              <a:t> — OOSE, обеспечивавшего превосходные возможности для спецификации бизнес-процессов и анализа требований при помощи сценариев использования.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82732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2497</TotalTime>
  <Words>2026</Words>
  <Application>Microsoft Office PowerPoint</Application>
  <PresentationFormat>Widescreen</PresentationFormat>
  <Paragraphs>178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Arial Narrow</vt:lpstr>
      <vt:lpstr>Calibri</vt:lpstr>
      <vt:lpstr>Calibri Light</vt:lpstr>
      <vt:lpstr>Cambria Math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Vasiliy Alchakov</dc:creator>
  <cp:lastModifiedBy>VA</cp:lastModifiedBy>
  <cp:revision>132</cp:revision>
  <dcterms:created xsi:type="dcterms:W3CDTF">2015-03-09T15:13:59Z</dcterms:created>
  <dcterms:modified xsi:type="dcterms:W3CDTF">2021-09-09T18:37:01Z</dcterms:modified>
</cp:coreProperties>
</file>