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5"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6"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5DF0B-A0B8-4385-84F0-831CFE841DE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23839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5DF0B-A0B8-4385-84F0-831CFE841DE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368301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5DF0B-A0B8-4385-84F0-831CFE841DE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59388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5DF0B-A0B8-4385-84F0-831CFE841DE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33904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5DF0B-A0B8-4385-84F0-831CFE841DE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02470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5DF0B-A0B8-4385-84F0-831CFE841DE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319969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5DF0B-A0B8-4385-84F0-831CFE841DEF}"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72602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5DF0B-A0B8-4385-84F0-831CFE841DEF}"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78171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5DF0B-A0B8-4385-84F0-831CFE841DEF}"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57887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D5DF0B-A0B8-4385-84F0-831CFE841DE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85141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D5DF0B-A0B8-4385-84F0-831CFE841DE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A5A6E-FE63-4EAC-B32F-E73EF0EC814B}" type="slidenum">
              <a:rPr lang="en-US" smtClean="0"/>
              <a:t>‹#›</a:t>
            </a:fld>
            <a:endParaRPr lang="en-US"/>
          </a:p>
        </p:txBody>
      </p:sp>
    </p:spTree>
    <p:extLst>
      <p:ext uri="{BB962C8B-B14F-4D97-AF65-F5344CB8AC3E}">
        <p14:creationId xmlns:p14="http://schemas.microsoft.com/office/powerpoint/2010/main" val="116250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5DF0B-A0B8-4385-84F0-831CFE841DEF}" type="datetimeFigureOut">
              <a:rPr lang="en-US" smtClean="0"/>
              <a:t>9/21/2021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A5A6E-FE63-4EAC-B32F-E73EF0EC814B}" type="slidenum">
              <a:rPr lang="en-US" smtClean="0"/>
              <a:t>‹#›</a:t>
            </a:fld>
            <a:endParaRPr lang="en-US"/>
          </a:p>
        </p:txBody>
      </p:sp>
    </p:spTree>
    <p:extLst>
      <p:ext uri="{BB962C8B-B14F-4D97-AF65-F5344CB8AC3E}">
        <p14:creationId xmlns:p14="http://schemas.microsoft.com/office/powerpoint/2010/main" val="177787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2" name="TextBox 1"/>
          <p:cNvSpPr txBox="1"/>
          <p:nvPr/>
        </p:nvSpPr>
        <p:spPr>
          <a:xfrm>
            <a:off x="231228" y="2387007"/>
            <a:ext cx="11401972" cy="3139321"/>
          </a:xfrm>
          <a:prstGeom prst="rect">
            <a:avLst/>
          </a:prstGeom>
          <a:noFill/>
        </p:spPr>
        <p:txBody>
          <a:bodyPr wrap="square" rtlCol="0">
            <a:spAutoFit/>
          </a:bodyPr>
          <a:lstStyle/>
          <a:p>
            <a:r>
              <a:rPr lang="ru-RU" sz="6600" b="1" dirty="0"/>
              <a:t>Лекция №2</a:t>
            </a:r>
          </a:p>
          <a:p>
            <a:r>
              <a:rPr lang="ru-RU" sz="6600" dirty="0"/>
              <a:t>Объектная модель.</a:t>
            </a:r>
          </a:p>
          <a:p>
            <a:r>
              <a:rPr lang="ru-RU" sz="6600" dirty="0"/>
              <a:t>Классы и объекты.</a:t>
            </a:r>
            <a:endParaRPr lang="en-US" sz="6600" dirty="0"/>
          </a:p>
        </p:txBody>
      </p:sp>
      <p:pic>
        <p:nvPicPr>
          <p:cNvPr id="1028" name="Picture 4" descr="1.2 Объектная модель Инкапсуляция, Наследование, Полим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46" y="798390"/>
            <a:ext cx="5645836" cy="227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1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10</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702536" cy="3262432"/>
          </a:xfrm>
          <a:prstGeom prst="rect">
            <a:avLst/>
          </a:prstGeom>
          <a:noFill/>
        </p:spPr>
        <p:txBody>
          <a:bodyPr wrap="square" rtlCol="0">
            <a:spAutoFit/>
          </a:bodyPr>
          <a:lstStyle/>
          <a:p>
            <a:r>
              <a:rPr lang="ru-RU" sz="2400" dirty="0"/>
              <a:t>Инкапсуляция</a:t>
            </a:r>
          </a:p>
          <a:p>
            <a:endParaRPr lang="ru-RU" sz="2000" dirty="0"/>
          </a:p>
          <a:p>
            <a:r>
              <a:rPr lang="ru-RU" dirty="0"/>
              <a:t>Одно из основных преимуществ использования объектов заключается в том, что объекту не нужно показывать все свои атрибуты и поведения. При хорошем объектно-ориентированном проектировании объект должен показывать только интерфейсы, необходимые другим объектам для взаимодействия с ним.</a:t>
            </a:r>
          </a:p>
          <a:p>
            <a:endParaRPr lang="ru-RU" dirty="0"/>
          </a:p>
          <a:p>
            <a:r>
              <a:rPr lang="ru-RU" dirty="0"/>
              <a:t>Детали, не относящиеся к использованию объекта, должны быть скрыты от всех других объектов согласно принципу необходимого знания.</a:t>
            </a:r>
            <a:endParaRPr lang="en-US" dirty="0"/>
          </a:p>
          <a:p>
            <a:endParaRPr lang="ru-RU" dirty="0"/>
          </a:p>
          <a:p>
            <a:r>
              <a:rPr lang="ru-RU" dirty="0"/>
              <a:t>Инкапсуляция определяется тем, что объекты содержат как атрибуты, так и поведения. Сокрытие данных является основной частью инкапсуляции.</a:t>
            </a:r>
            <a:endParaRPr lang="ru-RU" sz="2000" dirty="0"/>
          </a:p>
        </p:txBody>
      </p:sp>
    </p:spTree>
    <p:extLst>
      <p:ext uri="{BB962C8B-B14F-4D97-AF65-F5344CB8AC3E}">
        <p14:creationId xmlns:p14="http://schemas.microsoft.com/office/powerpoint/2010/main" val="364876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11</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702536" cy="6124754"/>
          </a:xfrm>
          <a:prstGeom prst="rect">
            <a:avLst/>
          </a:prstGeom>
          <a:noFill/>
        </p:spPr>
        <p:txBody>
          <a:bodyPr wrap="square" rtlCol="0">
            <a:spAutoFit/>
          </a:bodyPr>
          <a:lstStyle/>
          <a:p>
            <a:r>
              <a:rPr lang="ru-RU" sz="2400" dirty="0"/>
              <a:t>Модульность</a:t>
            </a:r>
          </a:p>
          <a:p>
            <a:endParaRPr lang="ru-RU" sz="2000" dirty="0"/>
          </a:p>
          <a:p>
            <a:r>
              <a:rPr lang="ru-RU" i="1" dirty="0">
                <a:solidFill>
                  <a:schemeClr val="accent6">
                    <a:lumMod val="50000"/>
                  </a:schemeClr>
                </a:solidFill>
              </a:rPr>
              <a:t>Модульность</a:t>
            </a:r>
            <a:r>
              <a:rPr lang="ru-RU" dirty="0"/>
              <a:t> – это разделение программы на фрагменты, которые компилируются по отдельности, но связаны между собой.</a:t>
            </a:r>
          </a:p>
          <a:p>
            <a:endParaRPr lang="ru-RU" dirty="0"/>
          </a:p>
          <a:p>
            <a:r>
              <a:rPr lang="ru-RU" dirty="0"/>
              <a:t>В большинстве языков, поддерживающих принцип модульности как самостоятельную концепцию, интерфейс модуля отделен от его реализации. Таким образом, можно утверждать, что модульность и инкапсуляция тесно связаны между собой.</a:t>
            </a:r>
          </a:p>
          <a:p>
            <a:endParaRPr lang="ru-RU" sz="2000" dirty="0"/>
          </a:p>
          <a:p>
            <a:r>
              <a:rPr lang="ru-RU" dirty="0"/>
              <a:t>Модули служат физическими контейнерами, содержащими классы и объекты, возникающие при логическом проектировании системы. При решении небольших задач, можно описать все классы и объекты в отдельном модуле. Однако при создании больших программ лучше объединить логически связанные классы и объекты, оставив открытыми лишь те элементы, которые нельзя скрывать от других модулей.</a:t>
            </a:r>
          </a:p>
          <a:p>
            <a:endParaRPr lang="ru-RU" sz="2000" dirty="0"/>
          </a:p>
          <a:p>
            <a:r>
              <a:rPr lang="ru-RU" dirty="0"/>
              <a:t>Конечной целью декомпозиции программы на модули является снижение затрат на программирование, благодаря независимому проектированию и тестированию… Структура каждого модуля должна быть достаточно простой для понимания, допускать независимую реализацию других модулей и не влиять на поведение других модулей, а также позволять легкое изменение проектных решений.</a:t>
            </a:r>
          </a:p>
          <a:p>
            <a:endParaRPr lang="ru-RU" sz="2000" dirty="0"/>
          </a:p>
          <a:p>
            <a:r>
              <a:rPr lang="ru-RU" dirty="0"/>
              <a:t>Принципы абстракции, инкапсуляции и модульности являются синергетическими. Объект позволяет определить четкие границы отдельной абстракции, а инкапсуляция и модульность создают барьеры между абстракциями.</a:t>
            </a:r>
            <a:endParaRPr lang="ru-RU" sz="2000" dirty="0"/>
          </a:p>
        </p:txBody>
      </p:sp>
    </p:spTree>
    <p:extLst>
      <p:ext uri="{BB962C8B-B14F-4D97-AF65-F5344CB8AC3E}">
        <p14:creationId xmlns:p14="http://schemas.microsoft.com/office/powerpoint/2010/main" val="46386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12</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702536" cy="6463308"/>
          </a:xfrm>
          <a:prstGeom prst="rect">
            <a:avLst/>
          </a:prstGeom>
          <a:noFill/>
        </p:spPr>
        <p:txBody>
          <a:bodyPr wrap="square" rtlCol="0">
            <a:spAutoFit/>
          </a:bodyPr>
          <a:lstStyle/>
          <a:p>
            <a:r>
              <a:rPr lang="ru-RU" sz="2400" b="1" dirty="0"/>
              <a:t>Иерархия</a:t>
            </a:r>
          </a:p>
          <a:p>
            <a:r>
              <a:rPr lang="ru-RU" i="1" dirty="0">
                <a:solidFill>
                  <a:schemeClr val="accent6">
                    <a:lumMod val="50000"/>
                  </a:schemeClr>
                </a:solidFill>
              </a:rPr>
              <a:t>Иерархия</a:t>
            </a:r>
            <a:r>
              <a:rPr lang="ru-RU" dirty="0"/>
              <a:t> – это ранжирование, или упорядочивание абстракций</a:t>
            </a:r>
            <a:endParaRPr lang="en-US" dirty="0"/>
          </a:p>
          <a:p>
            <a:endParaRPr lang="ru-RU" sz="2400" dirty="0"/>
          </a:p>
          <a:p>
            <a:r>
              <a:rPr lang="ru-RU" dirty="0"/>
              <a:t>Примером иерархии является одиночное наследование. Это одна из наиболее важных иерархий, основанных на отношении «является» «</a:t>
            </a:r>
            <a:r>
              <a:rPr lang="en-US" dirty="0"/>
              <a:t>is a</a:t>
            </a:r>
            <a:r>
              <a:rPr lang="ru-RU" dirty="0"/>
              <a:t>». Наследование означает такое отношение между классами, когда один класс заимствует структуру или поведение одного, или нескольких других классов (одиночное и множественное наследование соответственно)</a:t>
            </a:r>
          </a:p>
          <a:p>
            <a:endParaRPr lang="ru-RU" sz="2400" dirty="0"/>
          </a:p>
          <a:p>
            <a:r>
              <a:rPr lang="ru-RU" sz="2400" dirty="0"/>
              <a:t>Дополнительные элементы объектной модели</a:t>
            </a:r>
          </a:p>
          <a:p>
            <a:pPr marL="342900" indent="-342900">
              <a:buFont typeface="Arial" panose="020B0604020202020204" pitchFamily="34" charset="0"/>
              <a:buChar char="•"/>
            </a:pPr>
            <a:r>
              <a:rPr lang="ru-RU" sz="2000" b="1" dirty="0"/>
              <a:t>Контроль типов</a:t>
            </a:r>
            <a:endParaRPr lang="en-US" sz="2000" b="1" dirty="0"/>
          </a:p>
          <a:p>
            <a:r>
              <a:rPr lang="en-US" dirty="0"/>
              <a:t>	</a:t>
            </a:r>
            <a:r>
              <a:rPr lang="ru-RU" i="1" dirty="0">
                <a:solidFill>
                  <a:schemeClr val="accent6">
                    <a:lumMod val="50000"/>
                  </a:schemeClr>
                </a:solidFill>
              </a:rPr>
              <a:t>Контроль типов</a:t>
            </a:r>
            <a:r>
              <a:rPr lang="ru-RU" dirty="0"/>
              <a:t> – это правила использования объектов, не допускающие или ограничивающие взаимную замену объектов разных типов.</a:t>
            </a:r>
            <a:endParaRPr lang="ru-RU" sz="2000" dirty="0"/>
          </a:p>
          <a:p>
            <a:pPr marL="342900" indent="-342900">
              <a:buFont typeface="Arial" panose="020B0604020202020204" pitchFamily="34" charset="0"/>
              <a:buChar char="•"/>
            </a:pPr>
            <a:r>
              <a:rPr lang="ru-RU" sz="2000" b="1" dirty="0"/>
              <a:t>Параллелизм</a:t>
            </a:r>
          </a:p>
          <a:p>
            <a:r>
              <a:rPr lang="ru-RU" dirty="0"/>
              <a:t>	</a:t>
            </a:r>
            <a:r>
              <a:rPr lang="ru-RU" i="1" dirty="0">
                <a:solidFill>
                  <a:schemeClr val="accent6">
                    <a:lumMod val="50000"/>
                  </a:schemeClr>
                </a:solidFill>
              </a:rPr>
              <a:t>Параллелизм</a:t>
            </a:r>
            <a:r>
              <a:rPr lang="ru-RU" dirty="0"/>
              <a:t> – свойство системы обрабатывать много разных событий одновременно.</a:t>
            </a:r>
            <a:endParaRPr lang="en-US" dirty="0"/>
          </a:p>
          <a:p>
            <a:pPr marL="342900" indent="-342900">
              <a:buFont typeface="Arial" panose="020B0604020202020204" pitchFamily="34" charset="0"/>
              <a:buChar char="•"/>
            </a:pPr>
            <a:r>
              <a:rPr lang="ru-RU" sz="2000" b="1" dirty="0" err="1"/>
              <a:t>Персистентность</a:t>
            </a:r>
            <a:endParaRPr lang="ru-RU" sz="2000" b="1" dirty="0"/>
          </a:p>
          <a:p>
            <a:r>
              <a:rPr lang="ru-RU" dirty="0"/>
              <a:t>	</a:t>
            </a:r>
            <a:r>
              <a:rPr lang="ru-RU" i="1" dirty="0" err="1">
                <a:solidFill>
                  <a:schemeClr val="accent6">
                    <a:lumMod val="50000"/>
                  </a:schemeClr>
                </a:solidFill>
              </a:rPr>
              <a:t>Персистентность</a:t>
            </a:r>
            <a:r>
              <a:rPr lang="ru-RU" dirty="0"/>
              <a:t> – это способность объекта преодолевать временные рамки (т.е. продолжать свое существование после исчезновения своего создателя) или пространственные пределы (т.е. выходить за пределы своего первоначального адресного пространства)</a:t>
            </a:r>
          </a:p>
          <a:p>
            <a:r>
              <a:rPr lang="ru-RU" sz="2000" dirty="0"/>
              <a:t>	</a:t>
            </a:r>
            <a:r>
              <a:rPr lang="ru-RU" sz="2000" dirty="0" err="1"/>
              <a:t>Персистентность</a:t>
            </a:r>
            <a:r>
              <a:rPr lang="ru-RU" sz="2000" dirty="0"/>
              <a:t> – свойство сохранять состояние и класс объекта во времени и пространстве.</a:t>
            </a:r>
          </a:p>
          <a:p>
            <a:pPr marL="342900" indent="-342900">
              <a:buFont typeface="Arial" panose="020B0604020202020204" pitchFamily="34" charset="0"/>
              <a:buChar char="•"/>
            </a:pPr>
            <a:endParaRPr lang="ru-RU" sz="2000" dirty="0"/>
          </a:p>
          <a:p>
            <a:pPr marL="342900" indent="-342900">
              <a:buFont typeface="Arial" panose="020B0604020202020204" pitchFamily="34" charset="0"/>
              <a:buChar char="•"/>
            </a:pPr>
            <a:endParaRPr lang="ru-RU" sz="2000" dirty="0"/>
          </a:p>
        </p:txBody>
      </p:sp>
    </p:spTree>
    <p:extLst>
      <p:ext uri="{BB962C8B-B14F-4D97-AF65-F5344CB8AC3E}">
        <p14:creationId xmlns:p14="http://schemas.microsoft.com/office/powerpoint/2010/main" val="82766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13</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702536" cy="6001643"/>
          </a:xfrm>
          <a:prstGeom prst="rect">
            <a:avLst/>
          </a:prstGeom>
          <a:noFill/>
        </p:spPr>
        <p:txBody>
          <a:bodyPr wrap="square" rtlCol="0">
            <a:spAutoFit/>
          </a:bodyPr>
          <a:lstStyle/>
          <a:p>
            <a:r>
              <a:rPr lang="ru-RU" sz="2400" b="1" dirty="0"/>
              <a:t>Резюме</a:t>
            </a:r>
          </a:p>
          <a:p>
            <a:pPr marL="285750" indent="-285750">
              <a:buFont typeface="Arial" panose="020B0604020202020204" pitchFamily="34" charset="0"/>
              <a:buChar char="•"/>
            </a:pPr>
            <a:r>
              <a:rPr lang="ru-RU" dirty="0"/>
              <a:t>Развитие технологии привело к созданию методов объектно-ориентированного анализа, проектирования и программирования, позволяющих создавать крупномасштабное программное обеспечение.</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dirty="0"/>
              <a:t>Существует несколько парадигм программирования: процедурно-ориентированная, логико-ориентированная, ориентированная на правила и ориентированная на ограничения.</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b="1" dirty="0"/>
              <a:t>Абстракция</a:t>
            </a:r>
            <a:r>
              <a:rPr lang="ru-RU" dirty="0"/>
              <a:t> выделяет существенные характеристики объекта, отличающие его от всех других видов объектов и, таким образом, проводит четкие концептуальные границы объекта с точки зрения наблюдателя.</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b="1" dirty="0"/>
              <a:t>Инкапсуляция</a:t>
            </a:r>
            <a:r>
              <a:rPr lang="ru-RU" dirty="0"/>
              <a:t> – это процесс выделения элементов абстракции, образующих ее структуру и поведение; инкапсуляция позволяет отделить контрактный интерфейс абстракции от ее реализации.</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b="1" dirty="0"/>
              <a:t>Модульность</a:t>
            </a:r>
            <a:r>
              <a:rPr lang="ru-RU" dirty="0"/>
              <a:t> – это свойство системы, разложенной на целостные и слабо связанные между собой модули.</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b="1" dirty="0"/>
              <a:t>Иерархия</a:t>
            </a:r>
            <a:r>
              <a:rPr lang="ru-RU" dirty="0"/>
              <a:t> – это ранжирование или упорядочение абстракций.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b="1" dirty="0"/>
              <a:t>Контроль типов</a:t>
            </a:r>
            <a:r>
              <a:rPr lang="ru-RU" dirty="0"/>
              <a:t> – это система правил, предотвращающих или сильно ограничивающих взаимную замену объектов разных классов.</a:t>
            </a:r>
            <a:endParaRPr lang="en-US" dirty="0"/>
          </a:p>
          <a:p>
            <a:pPr marL="285750" indent="-285750">
              <a:buFont typeface="Arial" panose="020B0604020202020204" pitchFamily="34" charset="0"/>
              <a:buChar char="•"/>
            </a:pPr>
            <a:r>
              <a:rPr lang="ru-RU" b="1" dirty="0"/>
              <a:t>Параллелизм</a:t>
            </a:r>
            <a:r>
              <a:rPr lang="ru-RU" dirty="0"/>
              <a:t> – это свойство, отличающее активные объекты от пассивных.</a:t>
            </a:r>
            <a:endParaRPr lang="en-US" dirty="0"/>
          </a:p>
          <a:p>
            <a:pPr marL="285750" indent="-285750">
              <a:buFont typeface="Arial" panose="020B0604020202020204" pitchFamily="34" charset="0"/>
              <a:buChar char="•"/>
            </a:pPr>
            <a:r>
              <a:rPr lang="ru-RU" b="1" dirty="0" err="1"/>
              <a:t>Персистентность</a:t>
            </a:r>
            <a:r>
              <a:rPr lang="ru-RU" dirty="0"/>
              <a:t> – это способность объекта преодолевать временные или пространственные пределы.</a:t>
            </a:r>
            <a:endParaRPr lang="en-US" dirty="0"/>
          </a:p>
        </p:txBody>
      </p:sp>
    </p:spTree>
    <p:extLst>
      <p:ext uri="{BB962C8B-B14F-4D97-AF65-F5344CB8AC3E}">
        <p14:creationId xmlns:p14="http://schemas.microsoft.com/office/powerpoint/2010/main" val="423482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14</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702536" cy="4339650"/>
          </a:xfrm>
          <a:prstGeom prst="rect">
            <a:avLst/>
          </a:prstGeom>
          <a:noFill/>
        </p:spPr>
        <p:txBody>
          <a:bodyPr wrap="square" rtlCol="0">
            <a:spAutoFit/>
          </a:bodyPr>
          <a:lstStyle/>
          <a:p>
            <a:r>
              <a:rPr lang="ru-RU" sz="2400" b="1" dirty="0"/>
              <a:t>Классы и объекты</a:t>
            </a:r>
          </a:p>
          <a:p>
            <a:r>
              <a:rPr lang="ru-RU" dirty="0"/>
              <a:t>С точки зрения ООП основное преимущество подхода заключается в том, что и данные и операции, используемые для манипулирования данным, инкапсулируются в одном объекте.</a:t>
            </a:r>
          </a:p>
          <a:p>
            <a:endParaRPr lang="en-US" dirty="0"/>
          </a:p>
          <a:p>
            <a:r>
              <a:rPr lang="ru-RU" b="1" dirty="0"/>
              <a:t>Объекты</a:t>
            </a:r>
            <a:r>
              <a:rPr lang="ru-RU" dirty="0"/>
              <a:t> – это строительные блоки объектно-ориентированных программ.</a:t>
            </a:r>
          </a:p>
          <a:p>
            <a:endParaRPr lang="ru-RU" dirty="0"/>
          </a:p>
          <a:p>
            <a:r>
              <a:rPr lang="ru-RU" dirty="0"/>
              <a:t>Каждый объект обладает состоянием, поведением и индивидуальностью. Структура и поведение схожих объектов определяется в общем для них классе. Термины экземпляр и объект являются синонимами.</a:t>
            </a:r>
            <a:endParaRPr lang="en-US" dirty="0"/>
          </a:p>
          <a:p>
            <a:endParaRPr lang="ru-RU" dirty="0"/>
          </a:p>
          <a:p>
            <a:r>
              <a:rPr lang="ru-RU" b="1" dirty="0"/>
              <a:t>Данные объектов</a:t>
            </a:r>
          </a:p>
          <a:p>
            <a:r>
              <a:rPr lang="ru-RU" dirty="0"/>
              <a:t>Данные, содержащиеся в объекте, представляют его состояние.</a:t>
            </a:r>
          </a:p>
          <a:p>
            <a:r>
              <a:rPr lang="ru-RU" dirty="0"/>
              <a:t>В терминологии объектно-ориентированного программирования</a:t>
            </a:r>
          </a:p>
          <a:p>
            <a:r>
              <a:rPr lang="ru-RU" dirty="0"/>
              <a:t>эти данные называются </a:t>
            </a:r>
            <a:r>
              <a:rPr lang="ru-RU" i="1" dirty="0">
                <a:solidFill>
                  <a:schemeClr val="accent6">
                    <a:lumMod val="50000"/>
                  </a:schemeClr>
                </a:solidFill>
              </a:rPr>
              <a:t>атрибутами</a:t>
            </a:r>
            <a:r>
              <a:rPr lang="ru-RU" dirty="0"/>
              <a:t>.</a:t>
            </a:r>
            <a:endParaRPr lang="en-US" dirty="0"/>
          </a:p>
          <a:p>
            <a:endParaRPr lang="ru-RU" dirty="0"/>
          </a:p>
          <a:p>
            <a:r>
              <a:rPr lang="ru-RU" dirty="0"/>
              <a:t>Атрибуты разных объектов отличаются друг от друга.</a:t>
            </a:r>
          </a:p>
        </p:txBody>
      </p:sp>
      <p:pic>
        <p:nvPicPr>
          <p:cNvPr id="2" name="Picture 1"/>
          <p:cNvPicPr>
            <a:picLocks noChangeAspect="1"/>
          </p:cNvPicPr>
          <p:nvPr/>
        </p:nvPicPr>
        <p:blipFill>
          <a:blip r:embed="rId2"/>
          <a:stretch>
            <a:fillRect/>
          </a:stretch>
        </p:blipFill>
        <p:spPr>
          <a:xfrm>
            <a:off x="7420708" y="3474113"/>
            <a:ext cx="4325174" cy="2837414"/>
          </a:xfrm>
          <a:prstGeom prst="rect">
            <a:avLst/>
          </a:prstGeom>
        </p:spPr>
      </p:pic>
    </p:spTree>
    <p:extLst>
      <p:ext uri="{BB962C8B-B14F-4D97-AF65-F5344CB8AC3E}">
        <p14:creationId xmlns:p14="http://schemas.microsoft.com/office/powerpoint/2010/main" val="392686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15</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702536" cy="2031325"/>
          </a:xfrm>
          <a:prstGeom prst="rect">
            <a:avLst/>
          </a:prstGeom>
          <a:noFill/>
        </p:spPr>
        <p:txBody>
          <a:bodyPr wrap="square" rtlCol="0">
            <a:spAutoFit/>
          </a:bodyPr>
          <a:lstStyle/>
          <a:p>
            <a:r>
              <a:rPr lang="ru-RU" b="1" dirty="0"/>
              <a:t>Поведение объектов</a:t>
            </a:r>
          </a:p>
          <a:p>
            <a:r>
              <a:rPr lang="ru-RU" dirty="0"/>
              <a:t>В терминах ООП поведение объектов содержится в </a:t>
            </a:r>
            <a:r>
              <a:rPr lang="ru-RU" i="1" dirty="0">
                <a:solidFill>
                  <a:schemeClr val="accent6">
                    <a:lumMod val="50000"/>
                  </a:schemeClr>
                </a:solidFill>
              </a:rPr>
              <a:t>методах</a:t>
            </a:r>
            <a:r>
              <a:rPr lang="ru-RU" dirty="0"/>
              <a:t>, а вызов метода осуществляется путем отправки ему сообщения.</a:t>
            </a:r>
          </a:p>
          <a:p>
            <a:endParaRPr lang="ru-RU" dirty="0"/>
          </a:p>
          <a:p>
            <a:r>
              <a:rPr lang="ru-RU" dirty="0"/>
              <a:t>Поведение объекта заключается в задании и возврате значений различных атрибутов. У каждого атрибута будут иметься соответствующие методы </a:t>
            </a:r>
            <a:r>
              <a:rPr lang="en-US" dirty="0"/>
              <a:t>{</a:t>
            </a:r>
            <a:r>
              <a:rPr lang="en-US" dirty="0" err="1"/>
              <a:t>setGender</a:t>
            </a:r>
            <a:r>
              <a:rPr lang="ru-RU" dirty="0"/>
              <a:t>() </a:t>
            </a:r>
            <a:r>
              <a:rPr lang="en-US" dirty="0" err="1"/>
              <a:t>getGender</a:t>
            </a:r>
            <a:r>
              <a:rPr lang="ru-RU" dirty="0"/>
              <a:t>()</a:t>
            </a:r>
            <a:r>
              <a:rPr lang="en-US" dirty="0"/>
              <a:t>}</a:t>
            </a:r>
            <a:r>
              <a:rPr lang="ru-RU" dirty="0"/>
              <a:t>. Когда другому объекту потребуется такая информация, он сможет отправить сообщение объекту </a:t>
            </a:r>
            <a:r>
              <a:rPr lang="en-US" dirty="0"/>
              <a:t>Employee </a:t>
            </a:r>
            <a:r>
              <a:rPr lang="ru-RU" dirty="0"/>
              <a:t>и узнать значение его атрибута </a:t>
            </a:r>
            <a:r>
              <a:rPr lang="en-US" dirty="0"/>
              <a:t>Gender</a:t>
            </a:r>
            <a:r>
              <a:rPr lang="ru-RU" dirty="0"/>
              <a:t>.</a:t>
            </a:r>
          </a:p>
        </p:txBody>
      </p:sp>
      <p:pic>
        <p:nvPicPr>
          <p:cNvPr id="4" name="Picture 3"/>
          <p:cNvPicPr>
            <a:picLocks noChangeAspect="1"/>
          </p:cNvPicPr>
          <p:nvPr/>
        </p:nvPicPr>
        <p:blipFill>
          <a:blip r:embed="rId2"/>
          <a:stretch>
            <a:fillRect/>
          </a:stretch>
        </p:blipFill>
        <p:spPr>
          <a:xfrm>
            <a:off x="489464" y="2642161"/>
            <a:ext cx="6573690" cy="1397662"/>
          </a:xfrm>
          <a:prstGeom prst="rect">
            <a:avLst/>
          </a:prstGeom>
        </p:spPr>
      </p:pic>
      <p:pic>
        <p:nvPicPr>
          <p:cNvPr id="7" name="Picture 6"/>
          <p:cNvPicPr>
            <a:picLocks noChangeAspect="1"/>
          </p:cNvPicPr>
          <p:nvPr/>
        </p:nvPicPr>
        <p:blipFill>
          <a:blip r:embed="rId3"/>
          <a:stretch>
            <a:fillRect/>
          </a:stretch>
        </p:blipFill>
        <p:spPr>
          <a:xfrm>
            <a:off x="756248" y="4080218"/>
            <a:ext cx="1238688" cy="267618"/>
          </a:xfrm>
          <a:prstGeom prst="rect">
            <a:avLst/>
          </a:prstGeom>
        </p:spPr>
      </p:pic>
      <p:pic>
        <p:nvPicPr>
          <p:cNvPr id="12" name="Picture 11"/>
          <p:cNvPicPr>
            <a:picLocks noChangeAspect="1"/>
          </p:cNvPicPr>
          <p:nvPr/>
        </p:nvPicPr>
        <p:blipFill>
          <a:blip r:embed="rId4"/>
          <a:stretch>
            <a:fillRect/>
          </a:stretch>
        </p:blipFill>
        <p:spPr>
          <a:xfrm>
            <a:off x="756248" y="4388712"/>
            <a:ext cx="3902173" cy="390928"/>
          </a:xfrm>
          <a:prstGeom prst="rect">
            <a:avLst/>
          </a:prstGeom>
        </p:spPr>
      </p:pic>
      <p:pic>
        <p:nvPicPr>
          <p:cNvPr id="13" name="Picture 12"/>
          <p:cNvPicPr>
            <a:picLocks noChangeAspect="1"/>
          </p:cNvPicPr>
          <p:nvPr/>
        </p:nvPicPr>
        <p:blipFill>
          <a:blip r:embed="rId5"/>
          <a:stretch>
            <a:fillRect/>
          </a:stretch>
        </p:blipFill>
        <p:spPr>
          <a:xfrm>
            <a:off x="5199184" y="4121732"/>
            <a:ext cx="2715256" cy="1013968"/>
          </a:xfrm>
          <a:prstGeom prst="rect">
            <a:avLst/>
          </a:prstGeom>
        </p:spPr>
      </p:pic>
      <p:pic>
        <p:nvPicPr>
          <p:cNvPr id="14" name="Picture 13"/>
          <p:cNvPicPr>
            <a:picLocks noChangeAspect="1"/>
          </p:cNvPicPr>
          <p:nvPr/>
        </p:nvPicPr>
        <p:blipFill>
          <a:blip r:embed="rId6"/>
          <a:stretch>
            <a:fillRect/>
          </a:stretch>
        </p:blipFill>
        <p:spPr>
          <a:xfrm>
            <a:off x="5137267" y="5081318"/>
            <a:ext cx="2839089" cy="1298068"/>
          </a:xfrm>
          <a:prstGeom prst="rect">
            <a:avLst/>
          </a:prstGeom>
        </p:spPr>
      </p:pic>
      <p:sp>
        <p:nvSpPr>
          <p:cNvPr id="15" name="TextBox 14"/>
          <p:cNvSpPr txBox="1"/>
          <p:nvPr/>
        </p:nvSpPr>
        <p:spPr>
          <a:xfrm>
            <a:off x="8138375" y="4890071"/>
            <a:ext cx="3814212" cy="1384995"/>
          </a:xfrm>
          <a:prstGeom prst="rect">
            <a:avLst/>
          </a:prstGeom>
          <a:noFill/>
        </p:spPr>
        <p:txBody>
          <a:bodyPr wrap="square" rtlCol="0">
            <a:spAutoFit/>
          </a:bodyPr>
          <a:lstStyle/>
          <a:p>
            <a:r>
              <a:rPr lang="ru-RU" sz="1400" i="1" dirty="0">
                <a:solidFill>
                  <a:schemeClr val="accent5"/>
                </a:solidFill>
              </a:rPr>
              <a:t>геттеры и сеттеры в действительности являются свойствами атрибутов — в данном случае атрибута с именем </a:t>
            </a:r>
            <a:r>
              <a:rPr lang="ru-RU" sz="1400" i="1" dirty="0" err="1">
                <a:solidFill>
                  <a:schemeClr val="accent5"/>
                </a:solidFill>
              </a:rPr>
              <a:t>Name</a:t>
            </a:r>
            <a:endParaRPr lang="ru-RU" sz="1400" i="1" dirty="0">
              <a:solidFill>
                <a:schemeClr val="accent5"/>
              </a:solidFill>
            </a:endParaRPr>
          </a:p>
          <a:p>
            <a:endParaRPr lang="ru-RU" sz="1400" i="1" dirty="0">
              <a:solidFill>
                <a:schemeClr val="accent5"/>
              </a:solidFill>
            </a:endParaRPr>
          </a:p>
          <a:p>
            <a:r>
              <a:rPr lang="ru-RU" sz="1400" dirty="0"/>
              <a:t>цель одна и та же — управляемый доступ к атрибуту</a:t>
            </a:r>
            <a:endParaRPr lang="en-US" sz="1400" i="1" dirty="0">
              <a:solidFill>
                <a:schemeClr val="accent5"/>
              </a:solidFill>
            </a:endParaRPr>
          </a:p>
        </p:txBody>
      </p:sp>
      <p:sp>
        <p:nvSpPr>
          <p:cNvPr id="16" name="Rectangle 15"/>
          <p:cNvSpPr/>
          <p:nvPr/>
        </p:nvSpPr>
        <p:spPr>
          <a:xfrm>
            <a:off x="5023338" y="4039824"/>
            <a:ext cx="3001108" cy="2439158"/>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3379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16</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7446195" cy="3416320"/>
          </a:xfrm>
          <a:prstGeom prst="rect">
            <a:avLst/>
          </a:prstGeom>
          <a:noFill/>
        </p:spPr>
        <p:txBody>
          <a:bodyPr wrap="square" rtlCol="0">
            <a:spAutoFit/>
          </a:bodyPr>
          <a:lstStyle/>
          <a:p>
            <a:r>
              <a:rPr lang="ru-RU" b="1" dirty="0"/>
              <a:t>Интерфейс методов</a:t>
            </a:r>
          </a:p>
          <a:p>
            <a:endParaRPr lang="ru-RU" dirty="0"/>
          </a:p>
          <a:p>
            <a:r>
              <a:rPr lang="ru-RU" dirty="0"/>
              <a:t>Для использования объекта некоторого класса пользователю достаточно знать только интерфейс методов, а не их конкретную реализацию. Все что нужно знать пользователям для эффективного применения методов:</a:t>
            </a:r>
          </a:p>
          <a:p>
            <a:endParaRPr lang="en-US" dirty="0"/>
          </a:p>
          <a:p>
            <a:pPr marL="285750" indent="-285750">
              <a:buFont typeface="Arial" panose="020B0604020202020204" pitchFamily="34" charset="0"/>
              <a:buChar char="•"/>
            </a:pPr>
            <a:r>
              <a:rPr lang="ru-RU" dirty="0"/>
              <a:t>имя методов;</a:t>
            </a:r>
            <a:endParaRPr lang="en-US" dirty="0"/>
          </a:p>
          <a:p>
            <a:pPr marL="285750" indent="-285750">
              <a:buFont typeface="Arial" panose="020B0604020202020204" pitchFamily="34" charset="0"/>
              <a:buChar char="•"/>
            </a:pPr>
            <a:r>
              <a:rPr lang="ru-RU" dirty="0"/>
              <a:t>параметры, передаваемые методу;</a:t>
            </a:r>
            <a:endParaRPr lang="en-US" dirty="0"/>
          </a:p>
          <a:p>
            <a:pPr marL="285750" indent="-285750">
              <a:buFont typeface="Arial" panose="020B0604020202020204" pitchFamily="34" charset="0"/>
              <a:buChar char="•"/>
            </a:pPr>
            <a:r>
              <a:rPr lang="ru-RU" dirty="0"/>
              <a:t>возвращаемый тип метода.</a:t>
            </a:r>
          </a:p>
          <a:p>
            <a:endParaRPr lang="ru-RU" dirty="0"/>
          </a:p>
          <a:p>
            <a:endParaRPr lang="ru-RU" dirty="0"/>
          </a:p>
          <a:p>
            <a:endParaRPr lang="ru-RU" dirty="0"/>
          </a:p>
        </p:txBody>
      </p:sp>
      <p:pic>
        <p:nvPicPr>
          <p:cNvPr id="2" name="Picture 1"/>
          <p:cNvPicPr>
            <a:picLocks noChangeAspect="1"/>
          </p:cNvPicPr>
          <p:nvPr/>
        </p:nvPicPr>
        <p:blipFill>
          <a:blip r:embed="rId2"/>
          <a:stretch>
            <a:fillRect/>
          </a:stretch>
        </p:blipFill>
        <p:spPr>
          <a:xfrm>
            <a:off x="7935659" y="637572"/>
            <a:ext cx="4131345" cy="5931394"/>
          </a:xfrm>
          <a:prstGeom prst="rect">
            <a:avLst/>
          </a:prstGeom>
        </p:spPr>
      </p:pic>
    </p:spTree>
    <p:extLst>
      <p:ext uri="{BB962C8B-B14F-4D97-AF65-F5344CB8AC3E}">
        <p14:creationId xmlns:p14="http://schemas.microsoft.com/office/powerpoint/2010/main" val="94152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17</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4873844" cy="4801314"/>
          </a:xfrm>
          <a:prstGeom prst="rect">
            <a:avLst/>
          </a:prstGeom>
          <a:noFill/>
        </p:spPr>
        <p:txBody>
          <a:bodyPr wrap="square" rtlCol="0">
            <a:spAutoFit/>
          </a:bodyPr>
          <a:lstStyle/>
          <a:p>
            <a:r>
              <a:rPr lang="ru-RU" b="1" dirty="0"/>
              <a:t>Классы</a:t>
            </a:r>
          </a:p>
          <a:p>
            <a:endParaRPr lang="ru-RU" dirty="0"/>
          </a:p>
          <a:p>
            <a:r>
              <a:rPr lang="ru-RU" dirty="0"/>
              <a:t>Класс – это чертеж (схема) объекта.</a:t>
            </a:r>
          </a:p>
          <a:p>
            <a:r>
              <a:rPr lang="ru-RU" dirty="0"/>
              <a:t>При создании экземпляра объекта класс используется как основа для того как этот объект будет создаваться.</a:t>
            </a:r>
          </a:p>
          <a:p>
            <a:endParaRPr lang="ru-RU" dirty="0"/>
          </a:p>
          <a:p>
            <a:r>
              <a:rPr lang="ru-RU" dirty="0"/>
              <a:t>В случае ООП нельзя создать экземпляр объекта без класса. Т.е. понятие класса является первичным. Классы можно представлять собой как шаблоны объектов.</a:t>
            </a:r>
            <a:endParaRPr lang="en-US" dirty="0"/>
          </a:p>
          <a:p>
            <a:r>
              <a:rPr lang="ru-RU" dirty="0"/>
              <a:t>Фактически класс можно представить себе как тип данных более высокого уровня.</a:t>
            </a:r>
            <a:endParaRPr lang="en-US" dirty="0"/>
          </a:p>
          <a:p>
            <a:endParaRPr lang="en-US" dirty="0"/>
          </a:p>
          <a:p>
            <a:r>
              <a:rPr lang="ru-RU" dirty="0"/>
              <a:t>Класс определяет атрибуты и поведения, которые будут принадлежать всем объектам, созданным с использованием этого класса.</a:t>
            </a:r>
          </a:p>
        </p:txBody>
      </p:sp>
      <p:pic>
        <p:nvPicPr>
          <p:cNvPr id="4" name="Picture 3"/>
          <p:cNvPicPr>
            <a:picLocks noChangeAspect="1"/>
          </p:cNvPicPr>
          <p:nvPr/>
        </p:nvPicPr>
        <p:blipFill>
          <a:blip r:embed="rId2"/>
          <a:stretch>
            <a:fillRect/>
          </a:stretch>
        </p:blipFill>
        <p:spPr>
          <a:xfrm>
            <a:off x="5736841" y="604972"/>
            <a:ext cx="6302759" cy="5367935"/>
          </a:xfrm>
          <a:prstGeom prst="rect">
            <a:avLst/>
          </a:prstGeom>
        </p:spPr>
      </p:pic>
    </p:spTree>
    <p:extLst>
      <p:ext uri="{BB962C8B-B14F-4D97-AF65-F5344CB8AC3E}">
        <p14:creationId xmlns:p14="http://schemas.microsoft.com/office/powerpoint/2010/main" val="166240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18</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3566721" cy="369332"/>
          </a:xfrm>
          <a:prstGeom prst="rect">
            <a:avLst/>
          </a:prstGeom>
          <a:noFill/>
        </p:spPr>
        <p:txBody>
          <a:bodyPr wrap="square" rtlCol="0">
            <a:spAutoFit/>
          </a:bodyPr>
          <a:lstStyle/>
          <a:p>
            <a:r>
              <a:rPr lang="ru-RU" b="1" dirty="0"/>
              <a:t>Пример класса</a:t>
            </a:r>
            <a:endParaRPr lang="ru-RU" dirty="0"/>
          </a:p>
        </p:txBody>
      </p:sp>
      <p:pic>
        <p:nvPicPr>
          <p:cNvPr id="2" name="Picture 1"/>
          <p:cNvPicPr>
            <a:picLocks noChangeAspect="1"/>
          </p:cNvPicPr>
          <p:nvPr/>
        </p:nvPicPr>
        <p:blipFill>
          <a:blip r:embed="rId2"/>
          <a:stretch>
            <a:fillRect/>
          </a:stretch>
        </p:blipFill>
        <p:spPr>
          <a:xfrm>
            <a:off x="530494" y="968443"/>
            <a:ext cx="4052076" cy="5001654"/>
          </a:xfrm>
          <a:prstGeom prst="rect">
            <a:avLst/>
          </a:prstGeom>
        </p:spPr>
      </p:pic>
      <p:sp>
        <p:nvSpPr>
          <p:cNvPr id="12" name="TextBox 11"/>
          <p:cNvSpPr txBox="1"/>
          <p:nvPr/>
        </p:nvSpPr>
        <p:spPr>
          <a:xfrm>
            <a:off x="4831146" y="532733"/>
            <a:ext cx="7290516" cy="6186309"/>
          </a:xfrm>
          <a:prstGeom prst="rect">
            <a:avLst/>
          </a:prstGeom>
          <a:noFill/>
        </p:spPr>
        <p:txBody>
          <a:bodyPr wrap="square" rtlCol="0">
            <a:spAutoFit/>
          </a:bodyPr>
          <a:lstStyle/>
          <a:p>
            <a:r>
              <a:rPr lang="ru-RU" b="1" dirty="0"/>
              <a:t>Атрибуты</a:t>
            </a:r>
            <a:endParaRPr lang="en-US" dirty="0"/>
          </a:p>
          <a:p>
            <a:r>
              <a:rPr lang="ru-RU" dirty="0"/>
              <a:t>Данные класса представляются атрибутами. Любой класс должен определять атрибуты, сохраняющие состояние каждого объекта, экземпляр которого окажется создан на основе этого класса.</a:t>
            </a:r>
          </a:p>
          <a:p>
            <a:endParaRPr lang="ru-RU" dirty="0"/>
          </a:p>
          <a:p>
            <a:endParaRPr lang="ru-RU" dirty="0"/>
          </a:p>
          <a:p>
            <a:endParaRPr lang="ru-RU" dirty="0"/>
          </a:p>
          <a:p>
            <a:endParaRPr lang="ru-RU" dirty="0"/>
          </a:p>
          <a:p>
            <a:endParaRPr lang="ru-RU" dirty="0"/>
          </a:p>
          <a:p>
            <a:r>
              <a:rPr lang="ru-RU" b="1" dirty="0"/>
              <a:t>Методы</a:t>
            </a:r>
          </a:p>
          <a:p>
            <a:r>
              <a:rPr lang="ru-RU" dirty="0"/>
              <a:t>Методы реализуют требуемое поведение класса. Каждый объект, экземпляр которого окажется создан на основе этого класса, будет содержать методы, определяемые этим же классом. Методы могут реализовывать поведения, вызываемые из других объектов (с помощью сообщений) либо обеспечивать основное, внутреннее поведение класса. </a:t>
            </a:r>
            <a:endParaRPr lang="en-US" dirty="0"/>
          </a:p>
          <a:p>
            <a:r>
              <a:rPr lang="ru-RU" dirty="0"/>
              <a:t>Внутренние поведения — это закрытые методы,</a:t>
            </a:r>
            <a:endParaRPr lang="en-US" dirty="0"/>
          </a:p>
          <a:p>
            <a:r>
              <a:rPr lang="ru-RU" dirty="0"/>
              <a:t>которые недоступны другим объектам.</a:t>
            </a:r>
          </a:p>
          <a:p>
            <a:endParaRPr lang="ru-RU" dirty="0"/>
          </a:p>
          <a:p>
            <a:r>
              <a:rPr lang="ru-RU" b="1" dirty="0"/>
              <a:t>Сообщения</a:t>
            </a:r>
          </a:p>
          <a:p>
            <a:r>
              <a:rPr lang="ru-RU" dirty="0"/>
              <a:t>Сообщения — это механизм коммуникаций</a:t>
            </a:r>
            <a:endParaRPr lang="en-US" dirty="0"/>
          </a:p>
          <a:p>
            <a:r>
              <a:rPr lang="ru-RU" dirty="0"/>
              <a:t>между объектами.</a:t>
            </a:r>
          </a:p>
        </p:txBody>
      </p:sp>
      <p:grpSp>
        <p:nvGrpSpPr>
          <p:cNvPr id="16" name="Group 15"/>
          <p:cNvGrpSpPr/>
          <p:nvPr/>
        </p:nvGrpSpPr>
        <p:grpSpPr>
          <a:xfrm>
            <a:off x="5606107" y="1700754"/>
            <a:ext cx="6289699" cy="1323800"/>
            <a:chOff x="5606107" y="1700754"/>
            <a:chExt cx="6289699" cy="1323800"/>
          </a:xfrm>
        </p:grpSpPr>
        <p:pic>
          <p:nvPicPr>
            <p:cNvPr id="7" name="Picture 6"/>
            <p:cNvPicPr>
              <a:picLocks noChangeAspect="1"/>
            </p:cNvPicPr>
            <p:nvPr/>
          </p:nvPicPr>
          <p:blipFill>
            <a:blip r:embed="rId3"/>
            <a:stretch>
              <a:fillRect/>
            </a:stretch>
          </p:blipFill>
          <p:spPr>
            <a:xfrm>
              <a:off x="5606107" y="1700754"/>
              <a:ext cx="6289699" cy="1323800"/>
            </a:xfrm>
            <a:prstGeom prst="rect">
              <a:avLst/>
            </a:prstGeom>
          </p:spPr>
        </p:pic>
        <p:sp>
          <p:nvSpPr>
            <p:cNvPr id="13" name="Rectangle 12"/>
            <p:cNvSpPr/>
            <p:nvPr/>
          </p:nvSpPr>
          <p:spPr>
            <a:xfrm>
              <a:off x="5861538" y="2752737"/>
              <a:ext cx="2239108" cy="16630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1111154" y="2576226"/>
              <a:ext cx="716323" cy="16630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17" name="Picture 16"/>
          <p:cNvPicPr/>
          <p:nvPr/>
        </p:nvPicPr>
        <p:blipFill>
          <a:blip r:embed="rId4"/>
          <a:stretch>
            <a:fillRect/>
          </a:stretch>
        </p:blipFill>
        <p:spPr>
          <a:xfrm>
            <a:off x="9740507" y="4718106"/>
            <a:ext cx="1888742" cy="1850860"/>
          </a:xfrm>
          <a:prstGeom prst="rect">
            <a:avLst/>
          </a:prstGeom>
        </p:spPr>
      </p:pic>
    </p:spTree>
    <p:extLst>
      <p:ext uri="{BB962C8B-B14F-4D97-AF65-F5344CB8AC3E}">
        <p14:creationId xmlns:p14="http://schemas.microsoft.com/office/powerpoint/2010/main" val="857086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19</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5" y="529082"/>
            <a:ext cx="7634628" cy="3416320"/>
          </a:xfrm>
          <a:prstGeom prst="rect">
            <a:avLst/>
          </a:prstGeom>
          <a:noFill/>
        </p:spPr>
        <p:txBody>
          <a:bodyPr wrap="square" rtlCol="0">
            <a:spAutoFit/>
          </a:bodyPr>
          <a:lstStyle/>
          <a:p>
            <a:r>
              <a:rPr lang="ru-RU" sz="2400" b="1" dirty="0"/>
              <a:t>Практическая работа с классами</a:t>
            </a:r>
          </a:p>
          <a:p>
            <a:endParaRPr lang="ru-RU" sz="2400" b="1" dirty="0"/>
          </a:p>
          <a:p>
            <a:r>
              <a:rPr lang="ru-RU" sz="2400" dirty="0">
                <a:effectLst/>
                <a:latin typeface="Calibri" panose="020F0502020204030204" pitchFamily="34" charset="0"/>
                <a:ea typeface="Calibri" panose="020F0502020204030204" pitchFamily="34" charset="0"/>
                <a:cs typeface="Calibri" panose="020F0502020204030204" pitchFamily="34" charset="0"/>
              </a:rPr>
              <a:t>Класс – это некоторый контейнер, который объединяет в себе данные и функции (методы, действия). Объединение данных и методов, является стержневой идеей объектно-ориентированного программирования.</a:t>
            </a:r>
          </a:p>
          <a:p>
            <a:endParaRPr lang="ru-RU" sz="2400" dirty="0">
              <a:latin typeface="Calibri" panose="020F0502020204030204" pitchFamily="34" charset="0"/>
              <a:cs typeface="Calibri" panose="020F0502020204030204" pitchFamily="34" charset="0"/>
            </a:endParaRPr>
          </a:p>
          <a:p>
            <a:r>
              <a:rPr lang="ru-RU" sz="2400" dirty="0">
                <a:latin typeface="Calibri" panose="020F0502020204030204" pitchFamily="34" charset="0"/>
                <a:cs typeface="Calibri" panose="020F0502020204030204" pitchFamily="34" charset="0"/>
              </a:rPr>
              <a:t>Методы обеспечивают доступ  к данным, а также позволяют манипулировать данными.</a:t>
            </a:r>
          </a:p>
        </p:txBody>
      </p:sp>
      <p:pic>
        <p:nvPicPr>
          <p:cNvPr id="15" name="Picture 14">
            <a:extLst>
              <a:ext uri="{FF2B5EF4-FFF2-40B4-BE49-F238E27FC236}">
                <a16:creationId xmlns:a16="http://schemas.microsoft.com/office/drawing/2014/main" id="{0065FCD8-1612-4326-8C88-54C66109C196}"/>
              </a:ext>
            </a:extLst>
          </p:cNvPr>
          <p:cNvPicPr>
            <a:picLocks noChangeAspect="1"/>
          </p:cNvPicPr>
          <p:nvPr/>
        </p:nvPicPr>
        <p:blipFill>
          <a:blip r:embed="rId2"/>
          <a:stretch>
            <a:fillRect/>
          </a:stretch>
        </p:blipFill>
        <p:spPr>
          <a:xfrm>
            <a:off x="8304402" y="523220"/>
            <a:ext cx="2978743" cy="5767705"/>
          </a:xfrm>
          <a:prstGeom prst="rect">
            <a:avLst/>
          </a:prstGeom>
        </p:spPr>
      </p:pic>
    </p:spTree>
    <p:extLst>
      <p:ext uri="{BB962C8B-B14F-4D97-AF65-F5344CB8AC3E}">
        <p14:creationId xmlns:p14="http://schemas.microsoft.com/office/powerpoint/2010/main" val="379313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a:t>
            </a:fld>
            <a:endParaRPr lang="en-US" sz="2800" b="1" dirty="0">
              <a:solidFill>
                <a:schemeClr val="bg1"/>
              </a:solidFill>
              <a:latin typeface="Arial Narrow" panose="020B0606020202030204" pitchFamily="34" charset="0"/>
            </a:endParaRPr>
          </a:p>
        </p:txBody>
      </p:sp>
      <p:sp>
        <p:nvSpPr>
          <p:cNvPr id="11" name="TextBox 10"/>
          <p:cNvSpPr txBox="1"/>
          <p:nvPr/>
        </p:nvSpPr>
        <p:spPr>
          <a:xfrm>
            <a:off x="495326" y="523220"/>
            <a:ext cx="11280175" cy="2862322"/>
          </a:xfrm>
          <a:prstGeom prst="rect">
            <a:avLst/>
          </a:prstGeom>
          <a:noFill/>
        </p:spPr>
        <p:txBody>
          <a:bodyPr wrap="square" rtlCol="0">
            <a:spAutoFit/>
          </a:bodyPr>
          <a:lstStyle/>
          <a:p>
            <a:r>
              <a:rPr lang="ru-RU" sz="2400" b="1" dirty="0"/>
              <a:t>Повторение материала прошлой лекции</a:t>
            </a:r>
          </a:p>
          <a:p>
            <a:endParaRPr lang="ru-RU" sz="2400" dirty="0"/>
          </a:p>
          <a:p>
            <a:pPr marL="342900" indent="-342900">
              <a:buFont typeface="Arial" panose="020B0604020202020204" pitchFamily="34" charset="0"/>
              <a:buChar char="•"/>
            </a:pPr>
            <a:r>
              <a:rPr lang="ru-RU" sz="2400" dirty="0"/>
              <a:t>Программные продукты относятся к сложным системам.</a:t>
            </a:r>
          </a:p>
          <a:p>
            <a:pPr marL="342900" indent="-342900">
              <a:buFont typeface="Arial" panose="020B0604020202020204" pitchFamily="34" charset="0"/>
              <a:buChar char="•"/>
            </a:pPr>
            <a:r>
              <a:rPr lang="ru-RU" sz="2400" dirty="0"/>
              <a:t>Признаки сложных систем </a:t>
            </a:r>
            <a:r>
              <a:rPr lang="ru-RU" sz="2000" dirty="0"/>
              <a:t>(Иерархическая структура, Относительность выбора элементарных компонентов, Разделение функций, Общая структура, Устойчивые промежуточные формы)</a:t>
            </a:r>
          </a:p>
          <a:p>
            <a:pPr marL="342900" indent="-342900">
              <a:buFont typeface="Arial" panose="020B0604020202020204" pitchFamily="34" charset="0"/>
              <a:buChar char="•"/>
            </a:pPr>
            <a:r>
              <a:rPr lang="ru-RU" sz="2400" dirty="0"/>
              <a:t>Декомпозиция как средство разработки сложных систем </a:t>
            </a:r>
            <a:r>
              <a:rPr lang="ru-RU" sz="2000" dirty="0"/>
              <a:t>(Алгоритмическая декомпозиция, Объектно-ориентированная декомпозиция)</a:t>
            </a:r>
          </a:p>
        </p:txBody>
      </p:sp>
    </p:spTree>
    <p:extLst>
      <p:ext uri="{BB962C8B-B14F-4D97-AF65-F5344CB8AC3E}">
        <p14:creationId xmlns:p14="http://schemas.microsoft.com/office/powerpoint/2010/main" val="261334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20</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5" cy="461665"/>
          </a:xfrm>
          <a:prstGeom prst="rect">
            <a:avLst/>
          </a:prstGeom>
          <a:noFill/>
        </p:spPr>
        <p:txBody>
          <a:bodyPr wrap="square" rtlCol="0">
            <a:spAutoFit/>
          </a:bodyPr>
          <a:lstStyle/>
          <a:p>
            <a:r>
              <a:rPr lang="ru-RU" sz="2400" b="1" dirty="0"/>
              <a:t>Определение класса</a:t>
            </a:r>
          </a:p>
        </p:txBody>
      </p:sp>
      <p:pic>
        <p:nvPicPr>
          <p:cNvPr id="4" name="Picture 3">
            <a:extLst>
              <a:ext uri="{FF2B5EF4-FFF2-40B4-BE49-F238E27FC236}">
                <a16:creationId xmlns:a16="http://schemas.microsoft.com/office/drawing/2014/main" id="{64863AE9-C43B-491E-812A-8F446B60DCB2}"/>
              </a:ext>
            </a:extLst>
          </p:cNvPr>
          <p:cNvPicPr>
            <a:picLocks noChangeAspect="1"/>
          </p:cNvPicPr>
          <p:nvPr/>
        </p:nvPicPr>
        <p:blipFill>
          <a:blip r:embed="rId2"/>
          <a:stretch>
            <a:fillRect/>
          </a:stretch>
        </p:blipFill>
        <p:spPr>
          <a:xfrm>
            <a:off x="444011" y="1487551"/>
            <a:ext cx="11303977" cy="3882897"/>
          </a:xfrm>
          <a:prstGeom prst="rect">
            <a:avLst/>
          </a:prstGeom>
        </p:spPr>
      </p:pic>
    </p:spTree>
    <p:extLst>
      <p:ext uri="{BB962C8B-B14F-4D97-AF65-F5344CB8AC3E}">
        <p14:creationId xmlns:p14="http://schemas.microsoft.com/office/powerpoint/2010/main" val="302088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8DD240-44E6-44F1-83B3-CB9E1DEE4D72}"/>
              </a:ext>
            </a:extLst>
          </p:cNvPr>
          <p:cNvPicPr>
            <a:picLocks noChangeAspect="1"/>
          </p:cNvPicPr>
          <p:nvPr/>
        </p:nvPicPr>
        <p:blipFill>
          <a:blip r:embed="rId2"/>
          <a:stretch>
            <a:fillRect/>
          </a:stretch>
        </p:blipFill>
        <p:spPr>
          <a:xfrm>
            <a:off x="4783013" y="284637"/>
            <a:ext cx="6978969" cy="5749161"/>
          </a:xfrm>
          <a:prstGeom prst="rect">
            <a:avLst/>
          </a:prstGeom>
        </p:spPr>
      </p:pic>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21</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7599459" cy="7048083"/>
          </a:xfrm>
          <a:prstGeom prst="rect">
            <a:avLst/>
          </a:prstGeom>
          <a:noFill/>
        </p:spPr>
        <p:txBody>
          <a:bodyPr wrap="square" rtlCol="0">
            <a:spAutoFit/>
          </a:bodyPr>
          <a:lstStyle/>
          <a:p>
            <a:r>
              <a:rPr lang="ru-RU" sz="2400" b="1" dirty="0"/>
              <a:t>Сокрытие данных</a:t>
            </a:r>
          </a:p>
          <a:p>
            <a:endParaRPr lang="ru-RU" sz="2400" b="1" dirty="0"/>
          </a:p>
          <a:p>
            <a:r>
              <a:rPr lang="ru-RU" sz="2400" dirty="0"/>
              <a:t>Сокрытие данных – ключевая особенность ООП.</a:t>
            </a:r>
          </a:p>
          <a:p>
            <a:r>
              <a:rPr lang="ru-RU" sz="2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данные заключены внутри класса и защищены от несанкционированного доступа функций, расположенных вне класса</a:t>
            </a:r>
          </a:p>
          <a:p>
            <a:endParaRPr lang="ru-RU"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private</a:t>
            </a:r>
            <a:r>
              <a:rPr lang="en-US" sz="2000" dirty="0">
                <a:latin typeface="Calibri" panose="020F0502020204030204" pitchFamily="34" charset="0"/>
                <a:cs typeface="Calibri" panose="020F0502020204030204" pitchFamily="34" charset="0"/>
              </a:rPr>
              <a:t> – </a:t>
            </a:r>
            <a:r>
              <a:rPr lang="ru-RU" sz="2000" dirty="0">
                <a:latin typeface="Calibri" panose="020F0502020204030204" pitchFamily="34" charset="0"/>
                <a:cs typeface="Calibri" panose="020F0502020204030204" pitchFamily="34" charset="0"/>
              </a:rPr>
              <a:t>закрытые члены класса</a:t>
            </a: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public</a:t>
            </a:r>
            <a:r>
              <a:rPr lang="ru-RU" sz="2000" dirty="0">
                <a:latin typeface="Calibri" panose="020F0502020204030204" pitchFamily="34" charset="0"/>
                <a:cs typeface="Calibri" panose="020F0502020204030204" pitchFamily="34" charset="0"/>
              </a:rPr>
              <a:t> – открытые члены класса</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ru-RU" sz="2000" dirty="0">
                <a:latin typeface="Calibri" panose="020F0502020204030204" pitchFamily="34" charset="0"/>
                <a:cs typeface="Calibri" panose="020F0502020204030204" pitchFamily="34" charset="0"/>
              </a:rPr>
              <a:t>Как правило, скрывая данные класса,</a:t>
            </a:r>
          </a:p>
          <a:p>
            <a:r>
              <a:rPr lang="ru-RU" sz="2000" dirty="0">
                <a:latin typeface="Calibri" panose="020F0502020204030204" pitchFamily="34" charset="0"/>
                <a:cs typeface="Calibri" panose="020F0502020204030204" pitchFamily="34" charset="0"/>
              </a:rPr>
              <a:t>его методы оставляют доступными</a:t>
            </a:r>
          </a:p>
          <a:p>
            <a:endParaRPr lang="en-US" sz="2000" dirty="0">
              <a:latin typeface="Calibri" panose="020F0502020204030204" pitchFamily="34" charset="0"/>
              <a:cs typeface="Calibri" panose="020F0502020204030204" pitchFamily="34" charset="0"/>
            </a:endParaRPr>
          </a:p>
          <a:p>
            <a:endParaRPr lang="ru-RU" sz="2000" b="1" dirty="0"/>
          </a:p>
          <a:p>
            <a:endParaRPr lang="ru-RU" sz="2000" b="1" dirty="0"/>
          </a:p>
          <a:p>
            <a:r>
              <a:rPr lang="ru-RU" sz="2000" b="1" dirty="0"/>
              <a:t>Зачем скрывать данные?</a:t>
            </a:r>
          </a:p>
          <a:p>
            <a:r>
              <a:rPr lang="ru-RU" sz="2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Данные следуе</a:t>
            </a:r>
            <a:r>
              <a:rPr lang="ru-RU" sz="20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т ограждать от тех частей</a:t>
            </a:r>
          </a:p>
          <a:p>
            <a:r>
              <a:rPr lang="ru-RU" sz="20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программы, которые не имеют необходимости использовать эти данные (сокрытие данных одного класса от данных другого класса) </a:t>
            </a:r>
            <a:endParaRPr lang="ru-RU" sz="2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ru-RU" sz="2000" b="1" dirty="0"/>
          </a:p>
          <a:p>
            <a:endParaRPr lang="ru-RU" sz="2000" dirty="0">
              <a:latin typeface="Calibri" panose="020F0502020204030204" pitchFamily="34" charset="0"/>
              <a:cs typeface="Calibri" panose="020F0502020204030204" pitchFamily="34" charset="0"/>
            </a:endParaRPr>
          </a:p>
          <a:p>
            <a:endParaRPr lang="ru-R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955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F1CAEA-0319-482F-B363-D83B61E14422}"/>
              </a:ext>
            </a:extLst>
          </p:cNvPr>
          <p:cNvPicPr>
            <a:picLocks noChangeAspect="1"/>
          </p:cNvPicPr>
          <p:nvPr/>
        </p:nvPicPr>
        <p:blipFill>
          <a:blip r:embed="rId2"/>
          <a:stretch>
            <a:fillRect/>
          </a:stretch>
        </p:blipFill>
        <p:spPr>
          <a:xfrm>
            <a:off x="5208920" y="744525"/>
            <a:ext cx="6245444" cy="5408023"/>
          </a:xfrm>
          <a:prstGeom prst="rect">
            <a:avLst/>
          </a:prstGeom>
        </p:spPr>
      </p:pic>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22</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6245444" cy="3600986"/>
          </a:xfrm>
          <a:prstGeom prst="rect">
            <a:avLst/>
          </a:prstGeom>
          <a:noFill/>
        </p:spPr>
        <p:txBody>
          <a:bodyPr wrap="square" rtlCol="0">
            <a:spAutoFit/>
          </a:bodyPr>
          <a:lstStyle/>
          <a:p>
            <a:r>
              <a:rPr lang="ru-RU" sz="2400" b="1" dirty="0"/>
              <a:t>Данные класса</a:t>
            </a:r>
          </a:p>
          <a:p>
            <a:endParaRPr lang="ru-RU" sz="2000" dirty="0"/>
          </a:p>
          <a:p>
            <a:r>
              <a:rPr lang="ru-RU" sz="2000" dirty="0"/>
              <a:t>Данные, содержащиеся внутри класса называют </a:t>
            </a:r>
            <a:r>
              <a:rPr lang="ru-RU" sz="2000" i="1" dirty="0"/>
              <a:t>данными-класса</a:t>
            </a:r>
            <a:r>
              <a:rPr lang="ru-RU" sz="2000" dirty="0"/>
              <a:t> или </a:t>
            </a:r>
            <a:r>
              <a:rPr lang="ru-RU" sz="2000" i="1" dirty="0"/>
              <a:t>полями класса</a:t>
            </a:r>
          </a:p>
          <a:p>
            <a:r>
              <a:rPr lang="ru-RU" sz="2000" dirty="0"/>
              <a:t>Число полей данных может быть любым. </a:t>
            </a:r>
          </a:p>
          <a:p>
            <a:endParaRPr lang="ru-RU" sz="2000" dirty="0"/>
          </a:p>
          <a:p>
            <a:r>
              <a:rPr lang="ru-RU" sz="2400" b="1" dirty="0"/>
              <a:t>Методы класса</a:t>
            </a:r>
          </a:p>
          <a:p>
            <a:endParaRPr lang="ru-RU" sz="2000" dirty="0"/>
          </a:p>
          <a:p>
            <a:r>
              <a:rPr lang="ru-RU" sz="2000" i="1" dirty="0"/>
              <a:t>Методы класса</a:t>
            </a:r>
            <a:r>
              <a:rPr lang="ru-RU" sz="2000" dirty="0"/>
              <a:t> – это функции, входящие в состав класса.</a:t>
            </a:r>
          </a:p>
          <a:p>
            <a:endParaRPr lang="ru-RU"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7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23</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769441"/>
          </a:xfrm>
          <a:prstGeom prst="rect">
            <a:avLst/>
          </a:prstGeom>
          <a:noFill/>
        </p:spPr>
        <p:txBody>
          <a:bodyPr wrap="square" rtlCol="0">
            <a:spAutoFit/>
          </a:bodyPr>
          <a:lstStyle/>
          <a:p>
            <a:r>
              <a:rPr lang="ru-RU" sz="2400" b="1" dirty="0"/>
              <a:t>Синтаксис определения класса</a:t>
            </a:r>
          </a:p>
          <a:p>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30F01D1-B0D7-447D-BC69-C6E87A68072C}"/>
              </a:ext>
            </a:extLst>
          </p:cNvPr>
          <p:cNvPicPr>
            <a:picLocks noChangeAspect="1"/>
          </p:cNvPicPr>
          <p:nvPr/>
        </p:nvPicPr>
        <p:blipFill>
          <a:blip r:embed="rId2"/>
          <a:stretch>
            <a:fillRect/>
          </a:stretch>
        </p:blipFill>
        <p:spPr>
          <a:xfrm>
            <a:off x="462060" y="1226734"/>
            <a:ext cx="10974114" cy="3976228"/>
          </a:xfrm>
          <a:prstGeom prst="rect">
            <a:avLst/>
          </a:prstGeom>
        </p:spPr>
      </p:pic>
    </p:spTree>
    <p:extLst>
      <p:ext uri="{BB962C8B-B14F-4D97-AF65-F5344CB8AC3E}">
        <p14:creationId xmlns:p14="http://schemas.microsoft.com/office/powerpoint/2010/main" val="3360262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24</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769441"/>
          </a:xfrm>
          <a:prstGeom prst="rect">
            <a:avLst/>
          </a:prstGeom>
          <a:noFill/>
        </p:spPr>
        <p:txBody>
          <a:bodyPr wrap="square" rtlCol="0">
            <a:spAutoFit/>
          </a:bodyPr>
          <a:lstStyle/>
          <a:p>
            <a:r>
              <a:rPr lang="en-US" sz="2400" b="1" dirty="0"/>
              <a:t>UML </a:t>
            </a:r>
            <a:r>
              <a:rPr lang="ru-RU" sz="2400" b="1" dirty="0"/>
              <a:t>диаграмма класса </a:t>
            </a:r>
            <a:r>
              <a:rPr lang="en-US" sz="2400" b="1" dirty="0"/>
              <a:t>Country</a:t>
            </a:r>
            <a:endParaRPr lang="ru-RU" sz="2400" b="1" dirty="0"/>
          </a:p>
          <a:p>
            <a:endParaRPr lang="ru-RU" sz="20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FA773EE-F73F-4C97-8E7C-FE91BA3C1B10}"/>
              </a:ext>
            </a:extLst>
          </p:cNvPr>
          <p:cNvPicPr>
            <a:picLocks noChangeAspect="1"/>
          </p:cNvPicPr>
          <p:nvPr/>
        </p:nvPicPr>
        <p:blipFill>
          <a:blip r:embed="rId2"/>
          <a:stretch>
            <a:fillRect/>
          </a:stretch>
        </p:blipFill>
        <p:spPr>
          <a:xfrm>
            <a:off x="676297" y="1342485"/>
            <a:ext cx="7255356" cy="4599727"/>
          </a:xfrm>
          <a:prstGeom prst="rect">
            <a:avLst/>
          </a:prstGeom>
          <a:ln>
            <a:solidFill>
              <a:schemeClr val="accent1">
                <a:lumMod val="75000"/>
              </a:schemeClr>
            </a:solidFill>
          </a:ln>
        </p:spPr>
      </p:pic>
      <p:pic>
        <p:nvPicPr>
          <p:cNvPr id="14" name="Picture 13">
            <a:extLst>
              <a:ext uri="{FF2B5EF4-FFF2-40B4-BE49-F238E27FC236}">
                <a16:creationId xmlns:a16="http://schemas.microsoft.com/office/drawing/2014/main" id="{6416EBF7-D08F-40F4-BCD6-4125CCFC8F8A}"/>
              </a:ext>
            </a:extLst>
          </p:cNvPr>
          <p:cNvPicPr>
            <a:picLocks noChangeAspect="1"/>
          </p:cNvPicPr>
          <p:nvPr/>
        </p:nvPicPr>
        <p:blipFill>
          <a:blip r:embed="rId3"/>
          <a:stretch>
            <a:fillRect/>
          </a:stretch>
        </p:blipFill>
        <p:spPr>
          <a:xfrm>
            <a:off x="8538642" y="399627"/>
            <a:ext cx="2486372" cy="6058746"/>
          </a:xfrm>
          <a:prstGeom prst="rect">
            <a:avLst/>
          </a:prstGeom>
        </p:spPr>
      </p:pic>
    </p:spTree>
    <p:extLst>
      <p:ext uri="{BB962C8B-B14F-4D97-AF65-F5344CB8AC3E}">
        <p14:creationId xmlns:p14="http://schemas.microsoft.com/office/powerpoint/2010/main" val="3296234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25</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769441"/>
          </a:xfrm>
          <a:prstGeom prst="rect">
            <a:avLst/>
          </a:prstGeom>
          <a:noFill/>
        </p:spPr>
        <p:txBody>
          <a:bodyPr wrap="square" rtlCol="0">
            <a:spAutoFit/>
          </a:bodyPr>
          <a:lstStyle/>
          <a:p>
            <a:r>
              <a:rPr lang="ru-RU" sz="2400" b="1" dirty="0"/>
              <a:t>Создание проекта</a:t>
            </a:r>
          </a:p>
          <a:p>
            <a:endParaRPr lang="ru-RU"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34F827F-6A10-4668-98D6-9E4EE6C8C0F1}"/>
              </a:ext>
            </a:extLst>
          </p:cNvPr>
          <p:cNvPicPr>
            <a:picLocks noChangeAspect="1"/>
          </p:cNvPicPr>
          <p:nvPr/>
        </p:nvPicPr>
        <p:blipFill>
          <a:blip r:embed="rId2"/>
          <a:stretch>
            <a:fillRect/>
          </a:stretch>
        </p:blipFill>
        <p:spPr>
          <a:xfrm>
            <a:off x="3920542" y="1228027"/>
            <a:ext cx="4429743" cy="4753638"/>
          </a:xfrm>
          <a:prstGeom prst="rect">
            <a:avLst/>
          </a:prstGeom>
        </p:spPr>
      </p:pic>
    </p:spTree>
    <p:extLst>
      <p:ext uri="{BB962C8B-B14F-4D97-AF65-F5344CB8AC3E}">
        <p14:creationId xmlns:p14="http://schemas.microsoft.com/office/powerpoint/2010/main" val="25590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26</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769441"/>
          </a:xfrm>
          <a:prstGeom prst="rect">
            <a:avLst/>
          </a:prstGeom>
          <a:noFill/>
        </p:spPr>
        <p:txBody>
          <a:bodyPr wrap="square" rtlCol="0">
            <a:spAutoFit/>
          </a:bodyPr>
          <a:lstStyle/>
          <a:p>
            <a:r>
              <a:rPr lang="en-US" sz="2400" b="1" dirty="0"/>
              <a:t>Console App</a:t>
            </a:r>
            <a:endParaRPr lang="ru-RU" sz="2400" b="1" dirty="0"/>
          </a:p>
          <a:p>
            <a:endParaRPr lang="ru-RU" sz="2000"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278D92BB-C78A-40C8-917D-7602667AEB24}"/>
              </a:ext>
            </a:extLst>
          </p:cNvPr>
          <p:cNvPicPr>
            <a:picLocks noChangeAspect="1"/>
          </p:cNvPicPr>
          <p:nvPr/>
        </p:nvPicPr>
        <p:blipFill>
          <a:blip r:embed="rId2"/>
          <a:stretch>
            <a:fillRect/>
          </a:stretch>
        </p:blipFill>
        <p:spPr>
          <a:xfrm>
            <a:off x="2816000" y="700788"/>
            <a:ext cx="6897063" cy="5487166"/>
          </a:xfrm>
          <a:prstGeom prst="rect">
            <a:avLst/>
          </a:prstGeom>
        </p:spPr>
      </p:pic>
    </p:spTree>
    <p:extLst>
      <p:ext uri="{BB962C8B-B14F-4D97-AF65-F5344CB8AC3E}">
        <p14:creationId xmlns:p14="http://schemas.microsoft.com/office/powerpoint/2010/main" val="257558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27</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769441"/>
          </a:xfrm>
          <a:prstGeom prst="rect">
            <a:avLst/>
          </a:prstGeom>
          <a:noFill/>
        </p:spPr>
        <p:txBody>
          <a:bodyPr wrap="square" rtlCol="0">
            <a:spAutoFit/>
          </a:bodyPr>
          <a:lstStyle/>
          <a:p>
            <a:r>
              <a:rPr lang="en-US" sz="2400" b="1" dirty="0"/>
              <a:t>Console App</a:t>
            </a:r>
            <a:endParaRPr lang="ru-RU" sz="2400" b="1" dirty="0"/>
          </a:p>
          <a:p>
            <a:endParaRPr lang="ru-RU" sz="2000"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278D92BB-C78A-40C8-917D-7602667AEB24}"/>
              </a:ext>
            </a:extLst>
          </p:cNvPr>
          <p:cNvPicPr>
            <a:picLocks noChangeAspect="1"/>
          </p:cNvPicPr>
          <p:nvPr/>
        </p:nvPicPr>
        <p:blipFill>
          <a:blip r:embed="rId2"/>
          <a:stretch>
            <a:fillRect/>
          </a:stretch>
        </p:blipFill>
        <p:spPr>
          <a:xfrm>
            <a:off x="2816000" y="700788"/>
            <a:ext cx="6897063" cy="5487166"/>
          </a:xfrm>
          <a:prstGeom prst="rect">
            <a:avLst/>
          </a:prstGeom>
        </p:spPr>
      </p:pic>
    </p:spTree>
    <p:extLst>
      <p:ext uri="{BB962C8B-B14F-4D97-AF65-F5344CB8AC3E}">
        <p14:creationId xmlns:p14="http://schemas.microsoft.com/office/powerpoint/2010/main" val="2233790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28</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769441"/>
          </a:xfrm>
          <a:prstGeom prst="rect">
            <a:avLst/>
          </a:prstGeom>
          <a:noFill/>
        </p:spPr>
        <p:txBody>
          <a:bodyPr wrap="square" rtlCol="0">
            <a:spAutoFit/>
          </a:bodyPr>
          <a:lstStyle/>
          <a:p>
            <a:r>
              <a:rPr lang="en-US" sz="2400" b="1" dirty="0"/>
              <a:t>Console App</a:t>
            </a:r>
            <a:endParaRPr lang="ru-RU" sz="2400" b="1" dirty="0"/>
          </a:p>
          <a:p>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CD95DF-DCB7-4C02-91CA-78529F2D4C97}"/>
              </a:ext>
            </a:extLst>
          </p:cNvPr>
          <p:cNvPicPr>
            <a:picLocks noChangeAspect="1"/>
          </p:cNvPicPr>
          <p:nvPr/>
        </p:nvPicPr>
        <p:blipFill>
          <a:blip r:embed="rId2"/>
          <a:stretch>
            <a:fillRect/>
          </a:stretch>
        </p:blipFill>
        <p:spPr>
          <a:xfrm>
            <a:off x="2323573" y="1280812"/>
            <a:ext cx="7544853" cy="4296375"/>
          </a:xfrm>
          <a:prstGeom prst="rect">
            <a:avLst/>
          </a:prstGeom>
        </p:spPr>
      </p:pic>
    </p:spTree>
    <p:extLst>
      <p:ext uri="{BB962C8B-B14F-4D97-AF65-F5344CB8AC3E}">
        <p14:creationId xmlns:p14="http://schemas.microsoft.com/office/powerpoint/2010/main" val="411946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29</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Шаблон проекта</a:t>
            </a:r>
            <a:endParaRPr lang="ru-RU"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B50D115-F371-4EBA-98FF-A8B4A0594E59}"/>
              </a:ext>
            </a:extLst>
          </p:cNvPr>
          <p:cNvPicPr>
            <a:picLocks noChangeAspect="1"/>
          </p:cNvPicPr>
          <p:nvPr/>
        </p:nvPicPr>
        <p:blipFill>
          <a:blip r:embed="rId2"/>
          <a:stretch>
            <a:fillRect/>
          </a:stretch>
        </p:blipFill>
        <p:spPr>
          <a:xfrm>
            <a:off x="1760114" y="998979"/>
            <a:ext cx="8671771" cy="5454695"/>
          </a:xfrm>
          <a:prstGeom prst="rect">
            <a:avLst/>
          </a:prstGeom>
        </p:spPr>
      </p:pic>
    </p:spTree>
    <p:extLst>
      <p:ext uri="{BB962C8B-B14F-4D97-AF65-F5344CB8AC3E}">
        <p14:creationId xmlns:p14="http://schemas.microsoft.com/office/powerpoint/2010/main" val="352987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a:t>
            </a:fld>
            <a:endParaRPr lang="en-US" sz="2800" b="1" dirty="0">
              <a:solidFill>
                <a:schemeClr val="bg1"/>
              </a:solidFill>
              <a:latin typeface="Arial Narrow" panose="020B0606020202030204" pitchFamily="34" charset="0"/>
            </a:endParaRPr>
          </a:p>
        </p:txBody>
      </p:sp>
      <p:sp>
        <p:nvSpPr>
          <p:cNvPr id="11" name="TextBox 10"/>
          <p:cNvSpPr txBox="1"/>
          <p:nvPr/>
        </p:nvSpPr>
        <p:spPr>
          <a:xfrm>
            <a:off x="495326" y="523220"/>
            <a:ext cx="11280175" cy="5262979"/>
          </a:xfrm>
          <a:prstGeom prst="rect">
            <a:avLst/>
          </a:prstGeom>
          <a:noFill/>
        </p:spPr>
        <p:txBody>
          <a:bodyPr wrap="square" rtlCol="0">
            <a:spAutoFit/>
          </a:bodyPr>
          <a:lstStyle/>
          <a:p>
            <a:r>
              <a:rPr lang="ru-RU" sz="2400" b="1" dirty="0"/>
              <a:t>Объектная модель</a:t>
            </a:r>
          </a:p>
          <a:p>
            <a:endParaRPr lang="ru-RU" sz="2400" dirty="0"/>
          </a:p>
          <a:p>
            <a:r>
              <a:rPr lang="ru-RU" sz="2400" dirty="0"/>
              <a:t>В основе объектно-ориентированной технологии лежит так называемся объектная модель проектирования (</a:t>
            </a:r>
            <a:r>
              <a:rPr lang="en-US" sz="2400" dirty="0"/>
              <a:t>object model of development</a:t>
            </a:r>
            <a:r>
              <a:rPr lang="ru-RU" sz="2400" dirty="0"/>
              <a:t>) или просто </a:t>
            </a:r>
            <a:r>
              <a:rPr lang="ru-RU" sz="2400" b="1" dirty="0"/>
              <a:t>объектная модель</a:t>
            </a:r>
            <a:r>
              <a:rPr lang="ru-RU" sz="2400" dirty="0"/>
              <a:t>.</a:t>
            </a:r>
            <a:endParaRPr lang="en-US" sz="2400" dirty="0"/>
          </a:p>
          <a:p>
            <a:endParaRPr lang="ru-RU" sz="2400" dirty="0"/>
          </a:p>
          <a:p>
            <a:r>
              <a:rPr lang="ru-RU" sz="2400" dirty="0"/>
              <a:t>К основным принципам этой модели относятся:</a:t>
            </a:r>
            <a:endParaRPr lang="en-US" sz="2400" dirty="0"/>
          </a:p>
          <a:p>
            <a:pPr marL="285750" indent="-285750">
              <a:buFont typeface="Arial" panose="020B0604020202020204" pitchFamily="34" charset="0"/>
              <a:buChar char="•"/>
            </a:pPr>
            <a:r>
              <a:rPr lang="ru-RU" sz="2400" dirty="0"/>
              <a:t>абстракция;</a:t>
            </a:r>
            <a:endParaRPr lang="en-US" sz="2400" dirty="0"/>
          </a:p>
          <a:p>
            <a:pPr marL="285750" indent="-285750">
              <a:buFont typeface="Arial" panose="020B0604020202020204" pitchFamily="34" charset="0"/>
              <a:buChar char="•"/>
            </a:pPr>
            <a:r>
              <a:rPr lang="ru-RU" sz="2400" dirty="0"/>
              <a:t>инкапсуляция;</a:t>
            </a:r>
            <a:endParaRPr lang="en-US" sz="2400" dirty="0"/>
          </a:p>
          <a:p>
            <a:pPr marL="285750" indent="-285750">
              <a:buFont typeface="Arial" panose="020B0604020202020204" pitchFamily="34" charset="0"/>
              <a:buChar char="•"/>
            </a:pPr>
            <a:r>
              <a:rPr lang="ru-RU" sz="2400" dirty="0"/>
              <a:t>модульности;</a:t>
            </a:r>
            <a:endParaRPr lang="en-US" sz="2400" dirty="0"/>
          </a:p>
          <a:p>
            <a:pPr marL="285750" indent="-285750">
              <a:buFont typeface="Arial" panose="020B0604020202020204" pitchFamily="34" charset="0"/>
              <a:buChar char="•"/>
            </a:pPr>
            <a:r>
              <a:rPr lang="ru-RU" sz="2400" dirty="0"/>
              <a:t>иерархия;</a:t>
            </a:r>
            <a:endParaRPr lang="en-US" sz="2400" dirty="0"/>
          </a:p>
          <a:p>
            <a:pPr marL="285750" indent="-285750">
              <a:buFont typeface="Arial" panose="020B0604020202020204" pitchFamily="34" charset="0"/>
              <a:buChar char="•"/>
            </a:pPr>
            <a:r>
              <a:rPr lang="ru-RU" sz="2400" dirty="0"/>
              <a:t>контроль типов;</a:t>
            </a:r>
            <a:endParaRPr lang="en-US" sz="2400" dirty="0"/>
          </a:p>
          <a:p>
            <a:pPr marL="285750" indent="-285750">
              <a:buFont typeface="Arial" panose="020B0604020202020204" pitchFamily="34" charset="0"/>
              <a:buChar char="•"/>
            </a:pPr>
            <a:r>
              <a:rPr lang="ru-RU" sz="2400" dirty="0"/>
              <a:t>параллелизм;</a:t>
            </a:r>
            <a:endParaRPr lang="en-US" sz="2400" dirty="0"/>
          </a:p>
          <a:p>
            <a:pPr marL="285750" indent="-285750">
              <a:buFont typeface="Arial" panose="020B0604020202020204" pitchFamily="34" charset="0"/>
              <a:buChar char="•"/>
            </a:pPr>
            <a:r>
              <a:rPr lang="ru-RU" sz="2400" dirty="0" err="1"/>
              <a:t>персистентность</a:t>
            </a:r>
            <a:r>
              <a:rPr lang="ru-RU" sz="2400" dirty="0"/>
              <a:t>. </a:t>
            </a:r>
          </a:p>
        </p:txBody>
      </p:sp>
    </p:spTree>
    <p:extLst>
      <p:ext uri="{BB962C8B-B14F-4D97-AF65-F5344CB8AC3E}">
        <p14:creationId xmlns:p14="http://schemas.microsoft.com/office/powerpoint/2010/main" val="2286971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30</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94B5128-AD9D-4F98-B3A6-CB26B5E6AF32}"/>
              </a:ext>
            </a:extLst>
          </p:cNvPr>
          <p:cNvPicPr>
            <a:picLocks noChangeAspect="1"/>
          </p:cNvPicPr>
          <p:nvPr/>
        </p:nvPicPr>
        <p:blipFill>
          <a:blip r:embed="rId2"/>
          <a:stretch>
            <a:fillRect/>
          </a:stretch>
        </p:blipFill>
        <p:spPr>
          <a:xfrm>
            <a:off x="2820251" y="1994162"/>
            <a:ext cx="6630325" cy="3238952"/>
          </a:xfrm>
          <a:prstGeom prst="rect">
            <a:avLst/>
          </a:prstGeom>
        </p:spPr>
      </p:pic>
    </p:spTree>
    <p:extLst>
      <p:ext uri="{BB962C8B-B14F-4D97-AF65-F5344CB8AC3E}">
        <p14:creationId xmlns:p14="http://schemas.microsoft.com/office/powerpoint/2010/main" val="383319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31</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E4E2EDC4-36DD-4AAE-9ABC-019D42D02376}"/>
              </a:ext>
            </a:extLst>
          </p:cNvPr>
          <p:cNvPicPr>
            <a:picLocks noChangeAspect="1"/>
          </p:cNvPicPr>
          <p:nvPr/>
        </p:nvPicPr>
        <p:blipFill>
          <a:blip r:embed="rId2"/>
          <a:stretch>
            <a:fillRect/>
          </a:stretch>
        </p:blipFill>
        <p:spPr>
          <a:xfrm>
            <a:off x="1189940" y="1340605"/>
            <a:ext cx="9812119" cy="4553585"/>
          </a:xfrm>
          <a:prstGeom prst="rect">
            <a:avLst/>
          </a:prstGeom>
        </p:spPr>
      </p:pic>
    </p:spTree>
    <p:extLst>
      <p:ext uri="{BB962C8B-B14F-4D97-AF65-F5344CB8AC3E}">
        <p14:creationId xmlns:p14="http://schemas.microsoft.com/office/powerpoint/2010/main" val="3261130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32</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960C9CA-3226-4CFA-9DFC-71BF3CD395CB}"/>
              </a:ext>
            </a:extLst>
          </p:cNvPr>
          <p:cNvPicPr>
            <a:picLocks noChangeAspect="1"/>
          </p:cNvPicPr>
          <p:nvPr/>
        </p:nvPicPr>
        <p:blipFill>
          <a:blip r:embed="rId2"/>
          <a:stretch>
            <a:fillRect/>
          </a:stretch>
        </p:blipFill>
        <p:spPr>
          <a:xfrm>
            <a:off x="1590046" y="1609471"/>
            <a:ext cx="9011908" cy="3639058"/>
          </a:xfrm>
          <a:prstGeom prst="rect">
            <a:avLst/>
          </a:prstGeom>
        </p:spPr>
      </p:pic>
    </p:spTree>
    <p:extLst>
      <p:ext uri="{BB962C8B-B14F-4D97-AF65-F5344CB8AC3E}">
        <p14:creationId xmlns:p14="http://schemas.microsoft.com/office/powerpoint/2010/main" val="2005076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33</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E4197A1-4D39-4232-B32D-AC0347B08C47}"/>
              </a:ext>
            </a:extLst>
          </p:cNvPr>
          <p:cNvPicPr>
            <a:picLocks noChangeAspect="1"/>
          </p:cNvPicPr>
          <p:nvPr/>
        </p:nvPicPr>
        <p:blipFill>
          <a:blip r:embed="rId2"/>
          <a:stretch>
            <a:fillRect/>
          </a:stretch>
        </p:blipFill>
        <p:spPr>
          <a:xfrm>
            <a:off x="4554415" y="523220"/>
            <a:ext cx="5006807" cy="5910525"/>
          </a:xfrm>
          <a:prstGeom prst="rect">
            <a:avLst/>
          </a:prstGeom>
        </p:spPr>
      </p:pic>
    </p:spTree>
    <p:extLst>
      <p:ext uri="{BB962C8B-B14F-4D97-AF65-F5344CB8AC3E}">
        <p14:creationId xmlns:p14="http://schemas.microsoft.com/office/powerpoint/2010/main" val="898042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34</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C8C8F15-F973-4E6C-AD80-5CDD43021AC0}"/>
              </a:ext>
            </a:extLst>
          </p:cNvPr>
          <p:cNvPicPr>
            <a:picLocks noChangeAspect="1"/>
          </p:cNvPicPr>
          <p:nvPr/>
        </p:nvPicPr>
        <p:blipFill>
          <a:blip r:embed="rId2"/>
          <a:stretch>
            <a:fillRect/>
          </a:stretch>
        </p:blipFill>
        <p:spPr>
          <a:xfrm>
            <a:off x="4308230" y="389530"/>
            <a:ext cx="6927675" cy="6171204"/>
          </a:xfrm>
          <a:prstGeom prst="rect">
            <a:avLst/>
          </a:prstGeom>
        </p:spPr>
      </p:pic>
    </p:spTree>
    <p:extLst>
      <p:ext uri="{BB962C8B-B14F-4D97-AF65-F5344CB8AC3E}">
        <p14:creationId xmlns:p14="http://schemas.microsoft.com/office/powerpoint/2010/main" val="31442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35</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7761271-B541-474A-9EAD-8F2A21F24ED6}"/>
              </a:ext>
            </a:extLst>
          </p:cNvPr>
          <p:cNvPicPr>
            <a:picLocks noChangeAspect="1"/>
          </p:cNvPicPr>
          <p:nvPr/>
        </p:nvPicPr>
        <p:blipFill>
          <a:blip r:embed="rId2"/>
          <a:stretch>
            <a:fillRect/>
          </a:stretch>
        </p:blipFill>
        <p:spPr>
          <a:xfrm>
            <a:off x="1818678" y="1994316"/>
            <a:ext cx="8554644" cy="1781424"/>
          </a:xfrm>
          <a:prstGeom prst="rect">
            <a:avLst/>
          </a:prstGeom>
        </p:spPr>
      </p:pic>
    </p:spTree>
    <p:extLst>
      <p:ext uri="{BB962C8B-B14F-4D97-AF65-F5344CB8AC3E}">
        <p14:creationId xmlns:p14="http://schemas.microsoft.com/office/powerpoint/2010/main" val="3097328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36</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Исходный код программы</a:t>
            </a:r>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FAC000B-F6F0-4580-ADA4-D1E0D8D61025}"/>
              </a:ext>
            </a:extLst>
          </p:cNvPr>
          <p:cNvPicPr>
            <a:picLocks noChangeAspect="1"/>
          </p:cNvPicPr>
          <p:nvPr/>
        </p:nvPicPr>
        <p:blipFill>
          <a:blip r:embed="rId2"/>
          <a:stretch>
            <a:fillRect/>
          </a:stretch>
        </p:blipFill>
        <p:spPr>
          <a:xfrm>
            <a:off x="462060" y="340964"/>
            <a:ext cx="11061240" cy="6209819"/>
          </a:xfrm>
          <a:prstGeom prst="rect">
            <a:avLst/>
          </a:prstGeom>
        </p:spPr>
      </p:pic>
      <p:pic>
        <p:nvPicPr>
          <p:cNvPr id="13" name="Picture 12">
            <a:extLst>
              <a:ext uri="{FF2B5EF4-FFF2-40B4-BE49-F238E27FC236}">
                <a16:creationId xmlns:a16="http://schemas.microsoft.com/office/drawing/2014/main" id="{D5671570-6930-4690-B2D5-23A619D9716D}"/>
              </a:ext>
            </a:extLst>
          </p:cNvPr>
          <p:cNvPicPr>
            <a:picLocks noChangeAspect="1"/>
          </p:cNvPicPr>
          <p:nvPr/>
        </p:nvPicPr>
        <p:blipFill>
          <a:blip r:embed="rId3"/>
          <a:stretch>
            <a:fillRect/>
          </a:stretch>
        </p:blipFill>
        <p:spPr>
          <a:xfrm>
            <a:off x="5744474" y="409762"/>
            <a:ext cx="5566580" cy="2703259"/>
          </a:xfrm>
          <a:prstGeom prst="rect">
            <a:avLst/>
          </a:prstGeom>
          <a:ln>
            <a:solidFill>
              <a:schemeClr val="accent1">
                <a:lumMod val="75000"/>
              </a:schemeClr>
            </a:solidFill>
          </a:ln>
        </p:spPr>
      </p:pic>
    </p:spTree>
    <p:extLst>
      <p:ext uri="{BB962C8B-B14F-4D97-AF65-F5344CB8AC3E}">
        <p14:creationId xmlns:p14="http://schemas.microsoft.com/office/powerpoint/2010/main" val="3283537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37</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t>Результат работы</a:t>
            </a:r>
            <a:endParaRPr lang="ru-RU"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1379C80-3EFD-4015-9EC4-B518C56C46E7}"/>
              </a:ext>
            </a:extLst>
          </p:cNvPr>
          <p:cNvPicPr>
            <a:picLocks noChangeAspect="1"/>
          </p:cNvPicPr>
          <p:nvPr/>
        </p:nvPicPr>
        <p:blipFill>
          <a:blip r:embed="rId2"/>
          <a:stretch>
            <a:fillRect/>
          </a:stretch>
        </p:blipFill>
        <p:spPr>
          <a:xfrm>
            <a:off x="3683977" y="523219"/>
            <a:ext cx="7431051" cy="5855099"/>
          </a:xfrm>
          <a:prstGeom prst="rect">
            <a:avLst/>
          </a:prstGeom>
        </p:spPr>
      </p:pic>
    </p:spTree>
    <p:extLst>
      <p:ext uri="{BB962C8B-B14F-4D97-AF65-F5344CB8AC3E}">
        <p14:creationId xmlns:p14="http://schemas.microsoft.com/office/powerpoint/2010/main" val="2583320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38</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latin typeface="Calibri" panose="020F0502020204030204" pitchFamily="34" charset="0"/>
                <a:cs typeface="Calibri" panose="020F0502020204030204" pitchFamily="34" charset="0"/>
              </a:rPr>
              <a:t>Создание отдельного модуля</a:t>
            </a:r>
            <a:endParaRPr lang="ru-RU" sz="2000"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EADAE18D-0032-4149-BC25-E66BA432E348}"/>
              </a:ext>
            </a:extLst>
          </p:cNvPr>
          <p:cNvPicPr>
            <a:picLocks noChangeAspect="1"/>
          </p:cNvPicPr>
          <p:nvPr/>
        </p:nvPicPr>
        <p:blipFill>
          <a:blip r:embed="rId2"/>
          <a:stretch>
            <a:fillRect/>
          </a:stretch>
        </p:blipFill>
        <p:spPr>
          <a:xfrm>
            <a:off x="580526" y="965595"/>
            <a:ext cx="7144747" cy="5363323"/>
          </a:xfrm>
          <a:prstGeom prst="rect">
            <a:avLst/>
          </a:prstGeom>
        </p:spPr>
      </p:pic>
      <p:pic>
        <p:nvPicPr>
          <p:cNvPr id="15" name="Picture 14">
            <a:extLst>
              <a:ext uri="{FF2B5EF4-FFF2-40B4-BE49-F238E27FC236}">
                <a16:creationId xmlns:a16="http://schemas.microsoft.com/office/drawing/2014/main" id="{0A1C113F-463F-46FF-9218-7D6EB327BC63}"/>
              </a:ext>
            </a:extLst>
          </p:cNvPr>
          <p:cNvPicPr>
            <a:picLocks noChangeAspect="1"/>
          </p:cNvPicPr>
          <p:nvPr/>
        </p:nvPicPr>
        <p:blipFill>
          <a:blip r:embed="rId3"/>
          <a:stretch>
            <a:fillRect/>
          </a:stretch>
        </p:blipFill>
        <p:spPr>
          <a:xfrm>
            <a:off x="7843739" y="965595"/>
            <a:ext cx="2610214" cy="2333951"/>
          </a:xfrm>
          <a:prstGeom prst="rect">
            <a:avLst/>
          </a:prstGeom>
        </p:spPr>
      </p:pic>
    </p:spTree>
    <p:extLst>
      <p:ext uri="{BB962C8B-B14F-4D97-AF65-F5344CB8AC3E}">
        <p14:creationId xmlns:p14="http://schemas.microsoft.com/office/powerpoint/2010/main" val="3902471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7D2B6C6-78FB-4B15-950D-E0ECD6BA4393}"/>
              </a:ext>
            </a:extLst>
          </p:cNvPr>
          <p:cNvPicPr>
            <a:picLocks noChangeAspect="1"/>
          </p:cNvPicPr>
          <p:nvPr/>
        </p:nvPicPr>
        <p:blipFill>
          <a:blip r:embed="rId2"/>
          <a:stretch>
            <a:fillRect/>
          </a:stretch>
        </p:blipFill>
        <p:spPr>
          <a:xfrm>
            <a:off x="6945923" y="370787"/>
            <a:ext cx="5169877" cy="6102976"/>
          </a:xfrm>
          <a:prstGeom prst="rect">
            <a:avLst/>
          </a:prstGeom>
        </p:spPr>
      </p:pic>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39</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latin typeface="Calibri" panose="020F0502020204030204" pitchFamily="34" charset="0"/>
                <a:cs typeface="Calibri" panose="020F0502020204030204" pitchFamily="34" charset="0"/>
              </a:rPr>
              <a:t>Создание отдельного модуля</a:t>
            </a:r>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9A160BB-72BA-4F12-94D1-81B1FAF1C0FB}"/>
              </a:ext>
            </a:extLst>
          </p:cNvPr>
          <p:cNvPicPr>
            <a:picLocks noChangeAspect="1"/>
          </p:cNvPicPr>
          <p:nvPr/>
        </p:nvPicPr>
        <p:blipFill>
          <a:blip r:embed="rId3"/>
          <a:stretch>
            <a:fillRect/>
          </a:stretch>
        </p:blipFill>
        <p:spPr>
          <a:xfrm>
            <a:off x="603764" y="990747"/>
            <a:ext cx="5820587" cy="3096057"/>
          </a:xfrm>
          <a:prstGeom prst="rect">
            <a:avLst/>
          </a:prstGeom>
        </p:spPr>
      </p:pic>
    </p:spTree>
    <p:extLst>
      <p:ext uri="{BB962C8B-B14F-4D97-AF65-F5344CB8AC3E}">
        <p14:creationId xmlns:p14="http://schemas.microsoft.com/office/powerpoint/2010/main" val="165871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4</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280175" cy="6032421"/>
          </a:xfrm>
          <a:prstGeom prst="rect">
            <a:avLst/>
          </a:prstGeom>
          <a:noFill/>
        </p:spPr>
        <p:txBody>
          <a:bodyPr wrap="square" rtlCol="0">
            <a:spAutoFit/>
          </a:bodyPr>
          <a:lstStyle/>
          <a:p>
            <a:r>
              <a:rPr lang="ru-RU" sz="2400" b="1" dirty="0"/>
              <a:t>Что такое объект?</a:t>
            </a:r>
          </a:p>
          <a:p>
            <a:endParaRPr lang="ru-RU" sz="2000" dirty="0"/>
          </a:p>
          <a:p>
            <a:r>
              <a:rPr lang="ru-RU" sz="2000" dirty="0"/>
              <a:t>Каждый объект определяется двумя компонентами:</a:t>
            </a:r>
            <a:endParaRPr lang="en-US" sz="2000" dirty="0"/>
          </a:p>
          <a:p>
            <a:pPr marL="457200" lvl="0" indent="-457200">
              <a:buAutoNum type="arabicPeriod"/>
            </a:pPr>
            <a:r>
              <a:rPr lang="ru-RU" sz="2000" dirty="0"/>
              <a:t>Атрибутами</a:t>
            </a:r>
          </a:p>
          <a:p>
            <a:pPr marL="457200" lvl="0" indent="-457200">
              <a:buAutoNum type="arabicPeriod"/>
            </a:pPr>
            <a:r>
              <a:rPr lang="ru-RU" sz="2000" dirty="0"/>
              <a:t>Поведением </a:t>
            </a:r>
          </a:p>
          <a:p>
            <a:pPr marL="457200" lvl="0" indent="-457200">
              <a:buAutoNum type="arabicPeriod"/>
            </a:pPr>
            <a:endParaRPr lang="ru-RU" sz="2000" dirty="0"/>
          </a:p>
          <a:p>
            <a:r>
              <a:rPr lang="ru-RU" sz="2000" dirty="0"/>
              <a:t>Примером объекта может быть человек (не конкретный, а абстрактный).</a:t>
            </a:r>
          </a:p>
          <a:p>
            <a:endParaRPr lang="en-US" sz="2000" dirty="0"/>
          </a:p>
          <a:p>
            <a:r>
              <a:rPr lang="ru-RU" sz="2000" dirty="0"/>
              <a:t>В соответствии со своим базовым определением,</a:t>
            </a:r>
            <a:endParaRPr lang="en-US" sz="2000" dirty="0"/>
          </a:p>
          <a:p>
            <a:r>
              <a:rPr lang="ru-RU" sz="2000" i="1" dirty="0">
                <a:solidFill>
                  <a:schemeClr val="accent6">
                    <a:lumMod val="75000"/>
                  </a:schemeClr>
                </a:solidFill>
              </a:rPr>
              <a:t>объект – это сущность, одновременно содержащая</a:t>
            </a:r>
            <a:endParaRPr lang="en-US" sz="2000" i="1" dirty="0">
              <a:solidFill>
                <a:schemeClr val="accent6">
                  <a:lumMod val="75000"/>
                </a:schemeClr>
              </a:solidFill>
            </a:endParaRPr>
          </a:p>
          <a:p>
            <a:r>
              <a:rPr lang="ru-RU" sz="2000" i="1" dirty="0">
                <a:solidFill>
                  <a:schemeClr val="accent6">
                    <a:lumMod val="75000"/>
                  </a:schemeClr>
                </a:solidFill>
              </a:rPr>
              <a:t>в себе и данные и поведение</a:t>
            </a:r>
            <a:r>
              <a:rPr lang="ru-RU" sz="2000" dirty="0"/>
              <a:t>.</a:t>
            </a:r>
            <a:endParaRPr lang="en-US" sz="2000" dirty="0"/>
          </a:p>
          <a:p>
            <a:endParaRPr lang="ru-RU" i="1" dirty="0">
              <a:solidFill>
                <a:schemeClr val="accent5">
                  <a:lumMod val="75000"/>
                </a:schemeClr>
              </a:solidFill>
            </a:endParaRPr>
          </a:p>
          <a:p>
            <a:endParaRPr lang="ru-RU" i="1" dirty="0">
              <a:solidFill>
                <a:schemeClr val="accent5">
                  <a:lumMod val="75000"/>
                </a:schemeClr>
              </a:solidFill>
            </a:endParaRPr>
          </a:p>
          <a:p>
            <a:endParaRPr lang="ru-RU" i="1" dirty="0">
              <a:solidFill>
                <a:schemeClr val="accent5">
                  <a:lumMod val="75000"/>
                </a:schemeClr>
              </a:solidFill>
            </a:endParaRPr>
          </a:p>
          <a:p>
            <a:endParaRPr lang="ru-RU" i="1" dirty="0">
              <a:solidFill>
                <a:schemeClr val="accent5">
                  <a:lumMod val="75000"/>
                </a:schemeClr>
              </a:solidFill>
            </a:endParaRPr>
          </a:p>
          <a:p>
            <a:endParaRPr lang="ru-RU" i="1" dirty="0">
              <a:solidFill>
                <a:schemeClr val="accent5">
                  <a:lumMod val="75000"/>
                </a:schemeClr>
              </a:solidFill>
            </a:endParaRPr>
          </a:p>
          <a:p>
            <a:endParaRPr lang="ru-RU" i="1" dirty="0">
              <a:solidFill>
                <a:schemeClr val="accent5">
                  <a:lumMod val="75000"/>
                </a:schemeClr>
              </a:solidFill>
            </a:endParaRPr>
          </a:p>
          <a:p>
            <a:r>
              <a:rPr lang="ru-RU" i="1" dirty="0">
                <a:solidFill>
                  <a:schemeClr val="accent5">
                    <a:lumMod val="75000"/>
                  </a:schemeClr>
                </a:solidFill>
              </a:rPr>
              <a:t>Абстракция выделяет существенные характеристики некоторого объекта, отличающие его от всех других видов объектов и, таким образом, четко описывает его концептуальные границы с точки зрения наблюдателя.</a:t>
            </a:r>
          </a:p>
        </p:txBody>
      </p:sp>
      <p:pic>
        <p:nvPicPr>
          <p:cNvPr id="2056" name="Picture 8" descr="Мужчин Человек Палку Фигура - Бесплатная векторная графика на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998" y="1457301"/>
            <a:ext cx="1987070" cy="39741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532835" y="3687853"/>
            <a:ext cx="2127409" cy="1477328"/>
          </a:xfrm>
          <a:prstGeom prst="rect">
            <a:avLst/>
          </a:prstGeom>
          <a:noFill/>
        </p:spPr>
        <p:txBody>
          <a:bodyPr wrap="square" rtlCol="0">
            <a:spAutoFit/>
          </a:bodyPr>
          <a:lstStyle/>
          <a:p>
            <a:r>
              <a:rPr lang="ru-RU" b="1" dirty="0"/>
              <a:t>Поведение</a:t>
            </a:r>
            <a:endParaRPr lang="en-US" b="1" dirty="0"/>
          </a:p>
          <a:p>
            <a:pPr marL="285750" indent="-285750">
              <a:buFont typeface="Arial" panose="020B0604020202020204" pitchFamily="34" charset="0"/>
              <a:buChar char="•"/>
            </a:pPr>
            <a:r>
              <a:rPr lang="ru-RU" dirty="0"/>
              <a:t>ходит</a:t>
            </a:r>
            <a:endParaRPr lang="en-US" dirty="0"/>
          </a:p>
          <a:p>
            <a:pPr marL="285750" indent="-285750">
              <a:buFont typeface="Arial" panose="020B0604020202020204" pitchFamily="34" charset="0"/>
              <a:buChar char="•"/>
            </a:pPr>
            <a:r>
              <a:rPr lang="ru-RU" dirty="0"/>
              <a:t>дышит</a:t>
            </a:r>
            <a:endParaRPr lang="en-US" dirty="0"/>
          </a:p>
          <a:p>
            <a:pPr marL="285750" indent="-285750">
              <a:buFont typeface="Arial" panose="020B0604020202020204" pitchFamily="34" charset="0"/>
              <a:buChar char="•"/>
            </a:pPr>
            <a:r>
              <a:rPr lang="ru-RU" dirty="0"/>
              <a:t>говорит</a:t>
            </a:r>
            <a:endParaRPr lang="en-US" dirty="0"/>
          </a:p>
          <a:p>
            <a:pPr marL="285750" indent="-285750">
              <a:buFont typeface="Arial" panose="020B0604020202020204" pitchFamily="34" charset="0"/>
              <a:buChar char="•"/>
            </a:pPr>
            <a:r>
              <a:rPr lang="ru-RU" dirty="0"/>
              <a:t>спит</a:t>
            </a:r>
            <a:endParaRPr lang="ru-RU" sz="2400" dirty="0"/>
          </a:p>
        </p:txBody>
      </p:sp>
      <p:sp>
        <p:nvSpPr>
          <p:cNvPr id="15" name="TextBox 14"/>
          <p:cNvSpPr txBox="1"/>
          <p:nvPr/>
        </p:nvSpPr>
        <p:spPr>
          <a:xfrm>
            <a:off x="8532835" y="1606831"/>
            <a:ext cx="2127409" cy="1477328"/>
          </a:xfrm>
          <a:prstGeom prst="rect">
            <a:avLst/>
          </a:prstGeom>
          <a:noFill/>
        </p:spPr>
        <p:txBody>
          <a:bodyPr wrap="square" rtlCol="0">
            <a:spAutoFit/>
          </a:bodyPr>
          <a:lstStyle/>
          <a:p>
            <a:r>
              <a:rPr lang="ru-RU" b="1" dirty="0"/>
              <a:t>Атрибуты</a:t>
            </a:r>
            <a:endParaRPr lang="en-US" b="1" dirty="0"/>
          </a:p>
          <a:p>
            <a:pPr marL="285750" indent="-285750">
              <a:buFont typeface="Arial" panose="020B0604020202020204" pitchFamily="34" charset="0"/>
              <a:buChar char="•"/>
            </a:pPr>
            <a:r>
              <a:rPr lang="ru-RU" dirty="0"/>
              <a:t>цвет глаз</a:t>
            </a:r>
            <a:endParaRPr lang="en-US" dirty="0"/>
          </a:p>
          <a:p>
            <a:pPr marL="285750" indent="-285750">
              <a:buFont typeface="Arial" panose="020B0604020202020204" pitchFamily="34" charset="0"/>
              <a:buChar char="•"/>
            </a:pPr>
            <a:r>
              <a:rPr lang="ru-RU" dirty="0"/>
              <a:t>возраст</a:t>
            </a:r>
            <a:endParaRPr lang="en-US" dirty="0"/>
          </a:p>
          <a:p>
            <a:pPr marL="285750" indent="-285750">
              <a:buFont typeface="Arial" panose="020B0604020202020204" pitchFamily="34" charset="0"/>
              <a:buChar char="•"/>
            </a:pPr>
            <a:r>
              <a:rPr lang="ru-RU" dirty="0"/>
              <a:t>вес</a:t>
            </a:r>
            <a:endParaRPr lang="en-US" dirty="0"/>
          </a:p>
          <a:p>
            <a:pPr marL="285750" indent="-285750">
              <a:buFont typeface="Arial" panose="020B0604020202020204" pitchFamily="34" charset="0"/>
              <a:buChar char="•"/>
            </a:pPr>
            <a:r>
              <a:rPr lang="ru-RU" dirty="0"/>
              <a:t>пол</a:t>
            </a:r>
            <a:endParaRPr lang="ru-RU" sz="2400" dirty="0"/>
          </a:p>
        </p:txBody>
      </p:sp>
      <p:sp>
        <p:nvSpPr>
          <p:cNvPr id="4" name="TextBox 3"/>
          <p:cNvSpPr txBox="1"/>
          <p:nvPr/>
        </p:nvSpPr>
        <p:spPr>
          <a:xfrm>
            <a:off x="10068666" y="862427"/>
            <a:ext cx="1411733" cy="369332"/>
          </a:xfrm>
          <a:prstGeom prst="rect">
            <a:avLst/>
          </a:prstGeom>
          <a:noFill/>
        </p:spPr>
        <p:txBody>
          <a:bodyPr wrap="none" rtlCol="0">
            <a:spAutoFit/>
          </a:bodyPr>
          <a:lstStyle/>
          <a:p>
            <a:r>
              <a:rPr lang="ru-RU" i="1" dirty="0">
                <a:solidFill>
                  <a:srgbClr val="0070C0"/>
                </a:solidFill>
              </a:rPr>
              <a:t>Абстракция</a:t>
            </a:r>
            <a:endParaRPr lang="en-US" i="1" dirty="0">
              <a:solidFill>
                <a:srgbClr val="0070C0"/>
              </a:solidFill>
            </a:endParaRPr>
          </a:p>
        </p:txBody>
      </p:sp>
    </p:spTree>
    <p:extLst>
      <p:ext uri="{BB962C8B-B14F-4D97-AF65-F5344CB8AC3E}">
        <p14:creationId xmlns:p14="http://schemas.microsoft.com/office/powerpoint/2010/main" val="8023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40</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latin typeface="Calibri" panose="020F0502020204030204" pitchFamily="34" charset="0"/>
                <a:cs typeface="Calibri" panose="020F0502020204030204" pitchFamily="34" charset="0"/>
              </a:rPr>
              <a:t>Создание отдельного модуля</a:t>
            </a:r>
            <a:endParaRPr lang="ru-RU"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87A188D-EFC7-469C-A072-1571CDE65D43}"/>
              </a:ext>
            </a:extLst>
          </p:cNvPr>
          <p:cNvPicPr>
            <a:picLocks noChangeAspect="1"/>
          </p:cNvPicPr>
          <p:nvPr/>
        </p:nvPicPr>
        <p:blipFill>
          <a:blip r:embed="rId2"/>
          <a:stretch>
            <a:fillRect/>
          </a:stretch>
        </p:blipFill>
        <p:spPr>
          <a:xfrm>
            <a:off x="2034329" y="990747"/>
            <a:ext cx="8202170" cy="5487166"/>
          </a:xfrm>
          <a:prstGeom prst="rect">
            <a:avLst/>
          </a:prstGeom>
        </p:spPr>
      </p:pic>
    </p:spTree>
    <p:extLst>
      <p:ext uri="{BB962C8B-B14F-4D97-AF65-F5344CB8AC3E}">
        <p14:creationId xmlns:p14="http://schemas.microsoft.com/office/powerpoint/2010/main" val="2798793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41</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550136" cy="461665"/>
          </a:xfrm>
          <a:prstGeom prst="rect">
            <a:avLst/>
          </a:prstGeom>
          <a:noFill/>
        </p:spPr>
        <p:txBody>
          <a:bodyPr wrap="square" rtlCol="0">
            <a:spAutoFit/>
          </a:bodyPr>
          <a:lstStyle/>
          <a:p>
            <a:r>
              <a:rPr lang="ru-RU" sz="2400" b="1" dirty="0">
                <a:latin typeface="Calibri" panose="020F0502020204030204" pitchFamily="34" charset="0"/>
                <a:cs typeface="Calibri" panose="020F0502020204030204" pitchFamily="34" charset="0"/>
              </a:rPr>
              <a:t>Создание отдельного модуля</a:t>
            </a:r>
            <a:endParaRPr lang="ru-RU"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FD5DD3E-FBA7-406C-BA6B-7B75328B11E0}"/>
              </a:ext>
            </a:extLst>
          </p:cNvPr>
          <p:cNvPicPr>
            <a:picLocks noChangeAspect="1"/>
          </p:cNvPicPr>
          <p:nvPr/>
        </p:nvPicPr>
        <p:blipFill>
          <a:blip r:embed="rId2"/>
          <a:stretch>
            <a:fillRect/>
          </a:stretch>
        </p:blipFill>
        <p:spPr>
          <a:xfrm>
            <a:off x="462060" y="370787"/>
            <a:ext cx="9173506" cy="6108194"/>
          </a:xfrm>
          <a:prstGeom prst="rect">
            <a:avLst/>
          </a:prstGeom>
        </p:spPr>
      </p:pic>
    </p:spTree>
    <p:extLst>
      <p:ext uri="{BB962C8B-B14F-4D97-AF65-F5344CB8AC3E}">
        <p14:creationId xmlns:p14="http://schemas.microsoft.com/office/powerpoint/2010/main" val="79733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5</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11280175" cy="461665"/>
          </a:xfrm>
          <a:prstGeom prst="rect">
            <a:avLst/>
          </a:prstGeom>
          <a:noFill/>
        </p:spPr>
        <p:txBody>
          <a:bodyPr wrap="square" rtlCol="0">
            <a:spAutoFit/>
          </a:bodyPr>
          <a:lstStyle/>
          <a:p>
            <a:r>
              <a:rPr lang="ru-RU" sz="2400" b="1" dirty="0"/>
              <a:t>Пример абстракции</a:t>
            </a:r>
          </a:p>
        </p:txBody>
      </p:sp>
      <p:pic>
        <p:nvPicPr>
          <p:cNvPr id="2" name="Picture 1"/>
          <p:cNvPicPr>
            <a:picLocks noChangeAspect="1"/>
          </p:cNvPicPr>
          <p:nvPr/>
        </p:nvPicPr>
        <p:blipFill>
          <a:blip r:embed="rId2"/>
          <a:stretch>
            <a:fillRect/>
          </a:stretch>
        </p:blipFill>
        <p:spPr>
          <a:xfrm>
            <a:off x="6515184" y="990747"/>
            <a:ext cx="4632447" cy="2658621"/>
          </a:xfrm>
          <a:prstGeom prst="rect">
            <a:avLst/>
          </a:prstGeom>
        </p:spPr>
      </p:pic>
      <p:pic>
        <p:nvPicPr>
          <p:cNvPr id="7" name="Picture 6"/>
          <p:cNvPicPr>
            <a:picLocks noChangeAspect="1"/>
          </p:cNvPicPr>
          <p:nvPr/>
        </p:nvPicPr>
        <p:blipFill>
          <a:blip r:embed="rId3"/>
          <a:stretch>
            <a:fillRect/>
          </a:stretch>
        </p:blipFill>
        <p:spPr>
          <a:xfrm>
            <a:off x="6611815" y="3665831"/>
            <a:ext cx="4535816" cy="2749783"/>
          </a:xfrm>
          <a:prstGeom prst="rect">
            <a:avLst/>
          </a:prstGeom>
        </p:spPr>
      </p:pic>
      <p:pic>
        <p:nvPicPr>
          <p:cNvPr id="3074" name="Picture 2" descr="Готовые проекты умной теплицы на ардуино своими руками - автоматика  /контроллер умной теплицы: как автоматизировать систем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445" y="1121272"/>
            <a:ext cx="5365281" cy="535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05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6</a:t>
            </a:fld>
            <a:endParaRPr lang="en-US" sz="2800" b="1" dirty="0">
              <a:solidFill>
                <a:schemeClr val="bg1"/>
              </a:solidFill>
              <a:latin typeface="Arial Narrow" panose="020B0606020202030204" pitchFamily="34" charset="0"/>
            </a:endParaRPr>
          </a:p>
        </p:txBody>
      </p:sp>
      <p:pic>
        <p:nvPicPr>
          <p:cNvPr id="2" name="Picture 1"/>
          <p:cNvPicPr>
            <a:picLocks noChangeAspect="1"/>
          </p:cNvPicPr>
          <p:nvPr/>
        </p:nvPicPr>
        <p:blipFill>
          <a:blip r:embed="rId2"/>
          <a:stretch>
            <a:fillRect/>
          </a:stretch>
        </p:blipFill>
        <p:spPr>
          <a:xfrm>
            <a:off x="1957755" y="2180495"/>
            <a:ext cx="8165014" cy="4119705"/>
          </a:xfrm>
          <a:prstGeom prst="rect">
            <a:avLst/>
          </a:prstGeom>
        </p:spPr>
      </p:pic>
      <p:sp>
        <p:nvSpPr>
          <p:cNvPr id="13" name="TextBox 12"/>
          <p:cNvSpPr txBox="1"/>
          <p:nvPr/>
        </p:nvSpPr>
        <p:spPr>
          <a:xfrm>
            <a:off x="489464" y="529082"/>
            <a:ext cx="11280175" cy="1569660"/>
          </a:xfrm>
          <a:prstGeom prst="rect">
            <a:avLst/>
          </a:prstGeom>
          <a:noFill/>
        </p:spPr>
        <p:txBody>
          <a:bodyPr wrap="square" rtlCol="0">
            <a:spAutoFit/>
          </a:bodyPr>
          <a:lstStyle/>
          <a:p>
            <a:r>
              <a:rPr lang="ru-RU" sz="2000" dirty="0"/>
              <a:t>Как было сказано выше объект – это сущность одновременно содержащая в себе и данные и поведение</a:t>
            </a:r>
          </a:p>
          <a:p>
            <a:endParaRPr lang="en-US" sz="2000" dirty="0"/>
          </a:p>
          <a:p>
            <a:r>
              <a:rPr lang="ru-RU" dirty="0"/>
              <a:t>Слово </a:t>
            </a:r>
            <a:r>
              <a:rPr lang="ru-RU" i="1" dirty="0"/>
              <a:t>одновременно</a:t>
            </a:r>
            <a:r>
              <a:rPr lang="ru-RU" dirty="0"/>
              <a:t> в данном случае определяет</a:t>
            </a:r>
            <a:r>
              <a:rPr lang="en-US" dirty="0"/>
              <a:t> </a:t>
            </a:r>
            <a:r>
              <a:rPr lang="ru-RU" dirty="0"/>
              <a:t>ключевую разницу между </a:t>
            </a:r>
            <a:r>
              <a:rPr lang="ru-RU" i="1" dirty="0"/>
              <a:t>объектно-ориентированным программированием </a:t>
            </a:r>
            <a:r>
              <a:rPr lang="ru-RU" dirty="0"/>
              <a:t>и другими методологиями программирования</a:t>
            </a:r>
            <a:endParaRPr lang="ru-RU" i="1" dirty="0">
              <a:solidFill>
                <a:schemeClr val="accent5">
                  <a:lumMod val="75000"/>
                </a:schemeClr>
              </a:solidFill>
            </a:endParaRPr>
          </a:p>
        </p:txBody>
      </p:sp>
    </p:spTree>
    <p:extLst>
      <p:ext uri="{BB962C8B-B14F-4D97-AF65-F5344CB8AC3E}">
        <p14:creationId xmlns:p14="http://schemas.microsoft.com/office/powerpoint/2010/main" val="363433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7</a:t>
            </a:fld>
            <a:endParaRPr lang="en-US" sz="2800" b="1" dirty="0">
              <a:solidFill>
                <a:schemeClr val="bg1"/>
              </a:solidFill>
              <a:latin typeface="Arial Narrow" panose="020B0606020202030204" pitchFamily="34" charset="0"/>
            </a:endParaRPr>
          </a:p>
        </p:txBody>
      </p:sp>
      <p:pic>
        <p:nvPicPr>
          <p:cNvPr id="4" name="Picture 3"/>
          <p:cNvPicPr>
            <a:picLocks noChangeAspect="1"/>
          </p:cNvPicPr>
          <p:nvPr/>
        </p:nvPicPr>
        <p:blipFill>
          <a:blip r:embed="rId2"/>
          <a:stretch>
            <a:fillRect/>
          </a:stretch>
        </p:blipFill>
        <p:spPr>
          <a:xfrm>
            <a:off x="6658708" y="637086"/>
            <a:ext cx="5533292" cy="5550371"/>
          </a:xfrm>
          <a:prstGeom prst="rect">
            <a:avLst/>
          </a:prstGeom>
        </p:spPr>
      </p:pic>
      <p:sp>
        <p:nvSpPr>
          <p:cNvPr id="11" name="TextBox 10"/>
          <p:cNvSpPr txBox="1"/>
          <p:nvPr/>
        </p:nvSpPr>
        <p:spPr>
          <a:xfrm>
            <a:off x="489464" y="529082"/>
            <a:ext cx="7183290" cy="3508653"/>
          </a:xfrm>
          <a:prstGeom prst="rect">
            <a:avLst/>
          </a:prstGeom>
          <a:noFill/>
        </p:spPr>
        <p:txBody>
          <a:bodyPr wrap="square" rtlCol="0">
            <a:spAutoFit/>
          </a:bodyPr>
          <a:lstStyle/>
          <a:p>
            <a:r>
              <a:rPr lang="ru-RU" sz="2400" dirty="0"/>
              <a:t>При структурном программировании данные отделяются от подпрограмм и являются глобальными, это означает что их можно модифицировать за пределами вашего кода.</a:t>
            </a:r>
          </a:p>
          <a:p>
            <a:r>
              <a:rPr lang="ru-RU" sz="2400" dirty="0"/>
              <a:t>Следовательно, </a:t>
            </a:r>
            <a:r>
              <a:rPr lang="ru-RU" sz="2400" i="1" dirty="0">
                <a:solidFill>
                  <a:srgbClr val="C00000"/>
                </a:solidFill>
              </a:rPr>
              <a:t>доступ может быть непредсказуемыми и неуправляемым</a:t>
            </a:r>
            <a:r>
              <a:rPr lang="ru-RU" sz="2400" dirty="0"/>
              <a:t>.</a:t>
            </a:r>
          </a:p>
          <a:p>
            <a:r>
              <a:rPr lang="ru-RU" sz="2400" dirty="0"/>
              <a:t>Также усложняется отладка и тестирование.</a:t>
            </a:r>
          </a:p>
          <a:p>
            <a:endParaRPr lang="ru-RU" dirty="0"/>
          </a:p>
          <a:p>
            <a:r>
              <a:rPr lang="ru-RU" dirty="0"/>
              <a:t>При работе с объектами эта проблема решается путем объединения данных и поведения в рамках одного полного пакета.</a:t>
            </a:r>
            <a:endParaRPr lang="ru-RU" sz="2400" dirty="0"/>
          </a:p>
        </p:txBody>
      </p:sp>
      <p:pic>
        <p:nvPicPr>
          <p:cNvPr id="7" name="Picture 6"/>
          <p:cNvPicPr>
            <a:picLocks noChangeAspect="1"/>
          </p:cNvPicPr>
          <p:nvPr/>
        </p:nvPicPr>
        <p:blipFill>
          <a:blip r:embed="rId3"/>
          <a:stretch>
            <a:fillRect/>
          </a:stretch>
        </p:blipFill>
        <p:spPr>
          <a:xfrm>
            <a:off x="489464" y="4508549"/>
            <a:ext cx="6532659" cy="1581371"/>
          </a:xfrm>
          <a:prstGeom prst="rect">
            <a:avLst/>
          </a:prstGeom>
        </p:spPr>
      </p:pic>
    </p:spTree>
    <p:extLst>
      <p:ext uri="{BB962C8B-B14F-4D97-AF65-F5344CB8AC3E}">
        <p14:creationId xmlns:p14="http://schemas.microsoft.com/office/powerpoint/2010/main" val="103204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8</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9305167" cy="5632311"/>
          </a:xfrm>
          <a:prstGeom prst="rect">
            <a:avLst/>
          </a:prstGeom>
          <a:noFill/>
        </p:spPr>
        <p:txBody>
          <a:bodyPr wrap="square" rtlCol="0">
            <a:spAutoFit/>
          </a:bodyPr>
          <a:lstStyle/>
          <a:p>
            <a:r>
              <a:rPr lang="ru-RU" sz="2400" dirty="0"/>
              <a:t>Объекты представляют собой сложные типы данных. Они могут комбинировать в себе данные разных типов -- </a:t>
            </a:r>
            <a:r>
              <a:rPr lang="ru-RU" sz="2400" i="1" dirty="0">
                <a:solidFill>
                  <a:schemeClr val="accent6">
                    <a:lumMod val="75000"/>
                  </a:schemeClr>
                </a:solidFill>
              </a:rPr>
              <a:t>атрибуты</a:t>
            </a:r>
            <a:r>
              <a:rPr lang="ru-RU" sz="2400" dirty="0"/>
              <a:t>. Кроме этого объекты содержат </a:t>
            </a:r>
            <a:r>
              <a:rPr lang="ru-RU" sz="2400" i="1" dirty="0">
                <a:solidFill>
                  <a:schemeClr val="accent6">
                    <a:lumMod val="75000"/>
                  </a:schemeClr>
                </a:solidFill>
              </a:rPr>
              <a:t>методы</a:t>
            </a:r>
            <a:r>
              <a:rPr lang="ru-RU" sz="2400" dirty="0"/>
              <a:t>, которые характеризуют поведение объекта.</a:t>
            </a:r>
            <a:endParaRPr lang="en-US" sz="2400" dirty="0"/>
          </a:p>
          <a:p>
            <a:endParaRPr lang="ru-RU" sz="2400" dirty="0"/>
          </a:p>
          <a:p>
            <a:r>
              <a:rPr lang="ru-RU" sz="2000" dirty="0"/>
              <a:t>Методы применяются для выполнения операций над данными. Одним из важнейших свойств объектов является возможность управлять доступом к атрибутам и методам (они могут быть открытыми и закрытыми).</a:t>
            </a:r>
          </a:p>
          <a:p>
            <a:endParaRPr lang="ru-RU" sz="2400" dirty="0"/>
          </a:p>
          <a:p>
            <a:endParaRPr lang="ru-RU" sz="2400" dirty="0"/>
          </a:p>
          <a:p>
            <a:endParaRPr lang="ru-RU" sz="2400" dirty="0"/>
          </a:p>
          <a:p>
            <a:endParaRPr lang="ru-RU" sz="2400" dirty="0"/>
          </a:p>
          <a:p>
            <a:endParaRPr lang="ru-RU" sz="2400" dirty="0"/>
          </a:p>
          <a:p>
            <a:r>
              <a:rPr lang="ru-RU" sz="2000" dirty="0"/>
              <a:t>Объединив атрибуты и методы в одной сущности (это действие в объектно-ориентированной терминологии называется </a:t>
            </a:r>
            <a:r>
              <a:rPr lang="ru-RU" sz="2000" i="1" dirty="0">
                <a:solidFill>
                  <a:schemeClr val="accent6">
                    <a:lumMod val="75000"/>
                  </a:schemeClr>
                </a:solidFill>
              </a:rPr>
              <a:t>инкапсуляцией</a:t>
            </a:r>
            <a:r>
              <a:rPr lang="ru-RU" sz="2000" dirty="0"/>
              <a:t>), мы можем управлять доступом к данным в объекте.</a:t>
            </a:r>
          </a:p>
        </p:txBody>
      </p:sp>
      <p:sp>
        <p:nvSpPr>
          <p:cNvPr id="4" name="TextBox 3"/>
          <p:cNvSpPr txBox="1"/>
          <p:nvPr/>
        </p:nvSpPr>
        <p:spPr>
          <a:xfrm>
            <a:off x="10068666" y="862427"/>
            <a:ext cx="1569532" cy="369332"/>
          </a:xfrm>
          <a:prstGeom prst="rect">
            <a:avLst/>
          </a:prstGeom>
          <a:noFill/>
        </p:spPr>
        <p:txBody>
          <a:bodyPr wrap="none" rtlCol="0">
            <a:spAutoFit/>
          </a:bodyPr>
          <a:lstStyle/>
          <a:p>
            <a:r>
              <a:rPr lang="ru-RU" i="1" dirty="0">
                <a:solidFill>
                  <a:srgbClr val="0070C0"/>
                </a:solidFill>
              </a:rPr>
              <a:t>Инкапсуляция</a:t>
            </a:r>
            <a:endParaRPr lang="en-US" i="1" dirty="0">
              <a:solidFill>
                <a:srgbClr val="0070C0"/>
              </a:solidFill>
            </a:endParaRPr>
          </a:p>
        </p:txBody>
      </p:sp>
      <p:pic>
        <p:nvPicPr>
          <p:cNvPr id="2" name="Picture 1"/>
          <p:cNvPicPr>
            <a:picLocks noChangeAspect="1"/>
          </p:cNvPicPr>
          <p:nvPr/>
        </p:nvPicPr>
        <p:blipFill>
          <a:blip r:embed="rId2"/>
          <a:stretch>
            <a:fillRect/>
          </a:stretch>
        </p:blipFill>
        <p:spPr>
          <a:xfrm>
            <a:off x="9619944" y="3524001"/>
            <a:ext cx="2466975" cy="1847850"/>
          </a:xfrm>
          <a:prstGeom prst="rect">
            <a:avLst/>
          </a:prstGeom>
        </p:spPr>
      </p:pic>
      <p:pic>
        <p:nvPicPr>
          <p:cNvPr id="7" name="Picture 6"/>
          <p:cNvPicPr>
            <a:picLocks noChangeAspect="1"/>
          </p:cNvPicPr>
          <p:nvPr/>
        </p:nvPicPr>
        <p:blipFill>
          <a:blip r:embed="rId3"/>
          <a:stretch>
            <a:fillRect/>
          </a:stretch>
        </p:blipFill>
        <p:spPr>
          <a:xfrm>
            <a:off x="644096" y="3611266"/>
            <a:ext cx="8240275" cy="1276528"/>
          </a:xfrm>
          <a:prstGeom prst="rect">
            <a:avLst/>
          </a:prstGeom>
        </p:spPr>
      </p:pic>
    </p:spTree>
    <p:extLst>
      <p:ext uri="{BB962C8B-B14F-4D97-AF65-F5344CB8AC3E}">
        <p14:creationId xmlns:p14="http://schemas.microsoft.com/office/powerpoint/2010/main" val="141527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1228" y="6568966"/>
            <a:ext cx="11808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1228" y="289033"/>
            <a:ext cx="118083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1228" y="0"/>
            <a:ext cx="11808372" cy="307777"/>
          </a:xfrm>
          <a:prstGeom prst="rect">
            <a:avLst/>
          </a:prstGeom>
          <a:noFill/>
        </p:spPr>
        <p:txBody>
          <a:bodyPr wrap="square" rtlCol="0">
            <a:spAutoFit/>
          </a:bodyPr>
          <a:lstStyle/>
          <a:p>
            <a:r>
              <a:rPr lang="ru-RU" sz="1400" dirty="0">
                <a:latin typeface="Arial Narrow" panose="020B0606020202030204" pitchFamily="34" charset="0"/>
                <a:ea typeface="Cambria Math" panose="02040503050406030204" pitchFamily="18" charset="0"/>
              </a:rPr>
              <a:t>Объектно-ориентированный анализ и проектирование</a:t>
            </a:r>
            <a:endParaRPr lang="en-US" sz="1400" dirty="0">
              <a:latin typeface="Arial Narrow" panose="020B0606020202030204" pitchFamily="34" charset="0"/>
              <a:ea typeface="Cambria Math" panose="02040503050406030204" pitchFamily="18" charset="0"/>
            </a:endParaRPr>
          </a:p>
        </p:txBody>
      </p:sp>
      <p:sp>
        <p:nvSpPr>
          <p:cNvPr id="10" name="TextBox 9"/>
          <p:cNvSpPr txBox="1"/>
          <p:nvPr/>
        </p:nvSpPr>
        <p:spPr>
          <a:xfrm>
            <a:off x="231228" y="6560734"/>
            <a:ext cx="11808372" cy="276999"/>
          </a:xfrm>
          <a:prstGeom prst="rect">
            <a:avLst/>
          </a:prstGeom>
          <a:noFill/>
        </p:spPr>
        <p:txBody>
          <a:bodyPr wrap="square" rtlCol="0">
            <a:spAutoFit/>
          </a:bodyPr>
          <a:lstStyle/>
          <a:p>
            <a:pPr>
              <a:tabLst>
                <a:tab pos="0" algn="l"/>
                <a:tab pos="11604625" algn="r"/>
              </a:tabLst>
            </a:pPr>
            <a:r>
              <a:rPr lang="ru-RU" sz="1200" dirty="0">
                <a:latin typeface="Arial Narrow" panose="020B0606020202030204" pitchFamily="34" charset="0"/>
                <a:ea typeface="Cambria Math" panose="02040503050406030204" pitchFamily="18" charset="0"/>
              </a:rPr>
              <a:t>Севастопольский государственный университет – 2021	Альчаков В.В.</a:t>
            </a:r>
            <a:endParaRPr lang="en-US" sz="1200" dirty="0">
              <a:latin typeface="Arial Narrow" panose="020B0606020202030204" pitchFamily="34" charset="0"/>
              <a:ea typeface="Cambria Math" panose="02040503050406030204" pitchFamily="18" charset="0"/>
            </a:endParaRPr>
          </a:p>
        </p:txBody>
      </p:sp>
      <p:sp>
        <p:nvSpPr>
          <p:cNvPr id="8" name="TextBox 7"/>
          <p:cNvSpPr txBox="1"/>
          <p:nvPr/>
        </p:nvSpPr>
        <p:spPr>
          <a:xfrm>
            <a:off x="395" y="409762"/>
            <a:ext cx="461665" cy="6069219"/>
          </a:xfrm>
          <a:prstGeom prst="rect">
            <a:avLst/>
          </a:prstGeom>
          <a:noFill/>
        </p:spPr>
        <p:txBody>
          <a:bodyPr vert="vert270" wrap="square" rtlCol="0">
            <a:spAutoFit/>
          </a:bodyPr>
          <a:lstStyle/>
          <a:p>
            <a:pPr algn="ctr"/>
            <a:r>
              <a:rPr lang="ru-RU" b="1" spc="300" dirty="0">
                <a:solidFill>
                  <a:schemeClr val="accent5">
                    <a:lumMod val="75000"/>
                  </a:schemeClr>
                </a:solidFill>
                <a:cs typeface="Courier New" panose="02070309020205020404" pitchFamily="49" charset="0"/>
              </a:rPr>
              <a:t>ОБЪЕКТНАЯ МОДЕЛЬ. КЛАССЫ И ОБЪЕКТЫ</a:t>
            </a:r>
            <a:endParaRPr lang="en-US" b="1" spc="300" dirty="0">
              <a:solidFill>
                <a:schemeClr val="accent5">
                  <a:lumMod val="75000"/>
                </a:schemeClr>
              </a:solidFill>
              <a:cs typeface="Courier New" panose="02070309020205020404" pitchFamily="49" charset="0"/>
            </a:endParaRPr>
          </a:p>
        </p:txBody>
      </p:sp>
      <p:sp>
        <p:nvSpPr>
          <p:cNvPr id="3" name="TextBox 2"/>
          <p:cNvSpPr txBox="1"/>
          <p:nvPr/>
        </p:nvSpPr>
        <p:spPr>
          <a:xfrm>
            <a:off x="11463454" y="0"/>
            <a:ext cx="728546" cy="523220"/>
          </a:xfrm>
          <a:prstGeom prst="rect">
            <a:avLst/>
          </a:prstGeom>
          <a:solidFill>
            <a:schemeClr val="accent5">
              <a:lumMod val="75000"/>
            </a:schemeClr>
          </a:solidFill>
        </p:spPr>
        <p:txBody>
          <a:bodyPr wrap="square" rtlCol="0">
            <a:spAutoFit/>
          </a:bodyPr>
          <a:lstStyle/>
          <a:p>
            <a:pPr algn="ctr"/>
            <a:fld id="{7C4A2B9B-297A-4887-9ACA-51B5B7A8F424}" type="slidenum">
              <a:rPr lang="en-US" sz="2800" b="1" smtClean="0">
                <a:solidFill>
                  <a:schemeClr val="bg1"/>
                </a:solidFill>
                <a:latin typeface="Arial Narrow" panose="020B0606020202030204" pitchFamily="34" charset="0"/>
              </a:rPr>
              <a:pPr algn="ctr"/>
              <a:t>9</a:t>
            </a:fld>
            <a:endParaRPr lang="en-US" sz="2800" b="1" dirty="0">
              <a:solidFill>
                <a:schemeClr val="bg1"/>
              </a:solidFill>
              <a:latin typeface="Arial Narrow" panose="020B0606020202030204" pitchFamily="34" charset="0"/>
            </a:endParaRPr>
          </a:p>
        </p:txBody>
      </p:sp>
      <p:sp>
        <p:nvSpPr>
          <p:cNvPr id="11" name="TextBox 10"/>
          <p:cNvSpPr txBox="1"/>
          <p:nvPr/>
        </p:nvSpPr>
        <p:spPr>
          <a:xfrm>
            <a:off x="489464" y="529082"/>
            <a:ext cx="9305167" cy="461665"/>
          </a:xfrm>
          <a:prstGeom prst="rect">
            <a:avLst/>
          </a:prstGeom>
          <a:noFill/>
        </p:spPr>
        <p:txBody>
          <a:bodyPr wrap="square" rtlCol="0">
            <a:spAutoFit/>
          </a:bodyPr>
          <a:lstStyle/>
          <a:p>
            <a:r>
              <a:rPr lang="ru-RU" sz="2400" dirty="0"/>
              <a:t>Как общаются объекты, обладающие свойством инкапсуляции</a:t>
            </a:r>
            <a:endParaRPr lang="ru-RU" sz="2000" dirty="0"/>
          </a:p>
        </p:txBody>
      </p:sp>
      <p:pic>
        <p:nvPicPr>
          <p:cNvPr id="12" name="Picture 11"/>
          <p:cNvPicPr>
            <a:picLocks noChangeAspect="1"/>
          </p:cNvPicPr>
          <p:nvPr/>
        </p:nvPicPr>
        <p:blipFill>
          <a:blip r:embed="rId2"/>
          <a:stretch>
            <a:fillRect/>
          </a:stretch>
        </p:blipFill>
        <p:spPr>
          <a:xfrm>
            <a:off x="489464" y="998979"/>
            <a:ext cx="3642921" cy="4153818"/>
          </a:xfrm>
          <a:prstGeom prst="rect">
            <a:avLst/>
          </a:prstGeom>
        </p:spPr>
      </p:pic>
      <p:pic>
        <p:nvPicPr>
          <p:cNvPr id="13" name="Picture 12"/>
          <p:cNvPicPr>
            <a:picLocks noChangeAspect="1"/>
          </p:cNvPicPr>
          <p:nvPr/>
        </p:nvPicPr>
        <p:blipFill>
          <a:blip r:embed="rId3"/>
          <a:stretch>
            <a:fillRect/>
          </a:stretch>
        </p:blipFill>
        <p:spPr>
          <a:xfrm>
            <a:off x="4489938" y="3158793"/>
            <a:ext cx="7408985" cy="1838582"/>
          </a:xfrm>
          <a:prstGeom prst="rect">
            <a:avLst/>
          </a:prstGeom>
        </p:spPr>
      </p:pic>
      <p:sp>
        <p:nvSpPr>
          <p:cNvPr id="14" name="TextBox 13"/>
          <p:cNvSpPr txBox="1"/>
          <p:nvPr/>
        </p:nvSpPr>
        <p:spPr>
          <a:xfrm>
            <a:off x="489464" y="5318355"/>
            <a:ext cx="11280175" cy="1200329"/>
          </a:xfrm>
          <a:prstGeom prst="rect">
            <a:avLst/>
          </a:prstGeom>
          <a:noFill/>
        </p:spPr>
        <p:txBody>
          <a:bodyPr wrap="square" rtlCol="0">
            <a:spAutoFit/>
          </a:bodyPr>
          <a:lstStyle/>
          <a:p>
            <a:r>
              <a:rPr lang="ru-RU" i="1" dirty="0">
                <a:solidFill>
                  <a:schemeClr val="accent5">
                    <a:lumMod val="75000"/>
                  </a:schemeClr>
                </a:solidFill>
              </a:rPr>
              <a:t>Абстракция и инкапсуляция дополняют друг друга. В центре внимания абстракции находится наблюдаемое поведение объекта, а инкапсуляция сосредоточена на реализации, обеспечивающей заданное поведение. Как правило, инкапсуляция осуществляется с помощью сокрытия информации (а не просто сокрытия данных), т.е. утаивания всех несущественных деталей объекта.</a:t>
            </a:r>
          </a:p>
        </p:txBody>
      </p:sp>
    </p:spTree>
    <p:extLst>
      <p:ext uri="{BB962C8B-B14F-4D97-AF65-F5344CB8AC3E}">
        <p14:creationId xmlns:p14="http://schemas.microsoft.com/office/powerpoint/2010/main" val="3272098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3627</TotalTime>
  <Words>2493</Words>
  <Application>Microsoft Office PowerPoint</Application>
  <PresentationFormat>Widescreen</PresentationFormat>
  <Paragraphs>382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Vasiliy Alchakov</dc:creator>
  <cp:lastModifiedBy>Vasilii Alchakov</cp:lastModifiedBy>
  <cp:revision>162</cp:revision>
  <dcterms:created xsi:type="dcterms:W3CDTF">2015-03-09T15:13:59Z</dcterms:created>
  <dcterms:modified xsi:type="dcterms:W3CDTF">2021-09-21T00:45:40Z</dcterms:modified>
</cp:coreProperties>
</file>