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2" r:id="rId4"/>
    <p:sldId id="286" r:id="rId5"/>
    <p:sldId id="283" r:id="rId6"/>
    <p:sldId id="287" r:id="rId7"/>
    <p:sldId id="284" r:id="rId8"/>
    <p:sldId id="285" r:id="rId9"/>
    <p:sldId id="296" r:id="rId10"/>
    <p:sldId id="295" r:id="rId11"/>
    <p:sldId id="297" r:id="rId12"/>
    <p:sldId id="288" r:id="rId13"/>
    <p:sldId id="270" r:id="rId14"/>
    <p:sldId id="289" r:id="rId15"/>
    <p:sldId id="290" r:id="rId16"/>
    <p:sldId id="260" r:id="rId17"/>
    <p:sldId id="292" r:id="rId18"/>
    <p:sldId id="293" r:id="rId19"/>
    <p:sldId id="294" r:id="rId20"/>
    <p:sldId id="291" r:id="rId21"/>
    <p:sldId id="262" r:id="rId22"/>
    <p:sldId id="263" r:id="rId23"/>
    <p:sldId id="271" r:id="rId24"/>
    <p:sldId id="272" r:id="rId25"/>
    <p:sldId id="273" r:id="rId26"/>
    <p:sldId id="268" r:id="rId27"/>
    <p:sldId id="274" r:id="rId28"/>
    <p:sldId id="267" r:id="rId29"/>
    <p:sldId id="275" r:id="rId30"/>
    <p:sldId id="277" r:id="rId31"/>
    <p:sldId id="278" r:id="rId32"/>
    <p:sldId id="276" r:id="rId33"/>
    <p:sldId id="279" r:id="rId34"/>
    <p:sldId id="280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F0B-A0B8-4385-84F0-831CFE841DE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nline.visual-paradig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2387007"/>
            <a:ext cx="11401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/>
              <a:t>Лекция №3</a:t>
            </a:r>
          </a:p>
          <a:p>
            <a:r>
              <a:rPr lang="ru-RU" sz="4800" dirty="0"/>
              <a:t>Создание класса. Атрибуты и методы. </a:t>
            </a:r>
          </a:p>
          <a:p>
            <a:r>
              <a:rPr lang="ru-RU" sz="4800" dirty="0"/>
              <a:t>Конструктор / деструктор класса.</a:t>
            </a:r>
            <a:endParaRPr lang="en-US" sz="4800" dirty="0"/>
          </a:p>
        </p:txBody>
      </p:sp>
      <p:pic>
        <p:nvPicPr>
          <p:cNvPr id="1026" name="Picture 2" descr="Простое введение в C++. Часть 2. Конструкторы и деструкторы - Школа  программирования Prog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4" y="400110"/>
            <a:ext cx="2906486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1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10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Создание </a:t>
            </a:r>
            <a:r>
              <a:rPr lang="en-US" sz="2400" b="1" dirty="0"/>
              <a:t>UML</a:t>
            </a:r>
            <a:endParaRPr lang="ru-RU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369F6-F236-ACBD-BEA3-03A0731E7A98}"/>
              </a:ext>
            </a:extLst>
          </p:cNvPr>
          <p:cNvSpPr/>
          <p:nvPr/>
        </p:nvSpPr>
        <p:spPr>
          <a:xfrm>
            <a:off x="2817341" y="4835611"/>
            <a:ext cx="543697" cy="434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19662E-1C07-AC8F-23FB-723FC05C5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28"/>
          <a:stretch/>
        </p:blipFill>
        <p:spPr>
          <a:xfrm>
            <a:off x="1573588" y="1200328"/>
            <a:ext cx="9044824" cy="40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0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11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Создание </a:t>
            </a:r>
            <a:r>
              <a:rPr lang="en-US" sz="2400" b="1" dirty="0"/>
              <a:t>UML</a:t>
            </a:r>
            <a:endParaRPr lang="ru-RU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369F6-F236-ACBD-BEA3-03A0731E7A98}"/>
              </a:ext>
            </a:extLst>
          </p:cNvPr>
          <p:cNvSpPr/>
          <p:nvPr/>
        </p:nvSpPr>
        <p:spPr>
          <a:xfrm>
            <a:off x="2817341" y="4835611"/>
            <a:ext cx="543697" cy="434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606E1B-6AB8-9457-0692-2EA18C859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92" y="596810"/>
            <a:ext cx="4556259" cy="577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Создание модуля класса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369F6-F236-ACBD-BEA3-03A0731E7A98}"/>
              </a:ext>
            </a:extLst>
          </p:cNvPr>
          <p:cNvSpPr/>
          <p:nvPr/>
        </p:nvSpPr>
        <p:spPr>
          <a:xfrm>
            <a:off x="2817341" y="4835611"/>
            <a:ext cx="543697" cy="434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E7D08-4E5B-B0E2-A52F-2D54CA47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25" y="1300947"/>
            <a:ext cx="5715798" cy="42868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84111F-5A69-E9E6-8073-831000EF6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" r="1407" b="1503"/>
          <a:stretch/>
        </p:blipFill>
        <p:spPr>
          <a:xfrm>
            <a:off x="1240733" y="1787611"/>
            <a:ext cx="3108845" cy="23708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0425B2-F692-9E63-5099-797EB2B23911}"/>
              </a:ext>
            </a:extLst>
          </p:cNvPr>
          <p:cNvSpPr/>
          <p:nvPr/>
        </p:nvSpPr>
        <p:spPr>
          <a:xfrm>
            <a:off x="1326292" y="3168912"/>
            <a:ext cx="2957384" cy="277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6AFDFA-305B-98E8-F4B3-5D3D425A9172}"/>
              </a:ext>
            </a:extLst>
          </p:cNvPr>
          <p:cNvSpPr txBox="1"/>
          <p:nvPr/>
        </p:nvSpPr>
        <p:spPr>
          <a:xfrm>
            <a:off x="495326" y="523220"/>
            <a:ext cx="11280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chemeClr val="accent5"/>
                </a:solidFill>
              </a:rPr>
              <a:t>Visual Studio</a:t>
            </a:r>
            <a:endParaRPr lang="ru-RU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Вызов класса в функции </a:t>
            </a:r>
            <a:r>
              <a:rPr lang="en-US" sz="2400" b="1" dirty="0"/>
              <a:t>main()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D6204-EBD9-4509-A8E8-193382E0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1200328"/>
            <a:ext cx="6468378" cy="4029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76A82E-1019-4C2D-84F5-ABF9A515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89" y="1266231"/>
            <a:ext cx="4906712" cy="34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0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Создание модуля класса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369F6-F236-ACBD-BEA3-03A0731E7A98}"/>
              </a:ext>
            </a:extLst>
          </p:cNvPr>
          <p:cNvSpPr/>
          <p:nvPr/>
        </p:nvSpPr>
        <p:spPr>
          <a:xfrm>
            <a:off x="2817341" y="4835611"/>
            <a:ext cx="543697" cy="434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6AFDFA-305B-98E8-F4B3-5D3D425A9172}"/>
              </a:ext>
            </a:extLst>
          </p:cNvPr>
          <p:cNvSpPr txBox="1"/>
          <p:nvPr/>
        </p:nvSpPr>
        <p:spPr>
          <a:xfrm>
            <a:off x="495327" y="523220"/>
            <a:ext cx="3590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Qt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2C895-683B-5323-4E95-71AD93D90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5" t="894" r="-1"/>
          <a:stretch/>
        </p:blipFill>
        <p:spPr>
          <a:xfrm>
            <a:off x="1242308" y="1143542"/>
            <a:ext cx="2096679" cy="2747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E84286-7E4B-4C99-41BA-7E545D14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600" y="1143542"/>
            <a:ext cx="840222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1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Создание модуля класса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369F6-F236-ACBD-BEA3-03A0731E7A98}"/>
              </a:ext>
            </a:extLst>
          </p:cNvPr>
          <p:cNvSpPr/>
          <p:nvPr/>
        </p:nvSpPr>
        <p:spPr>
          <a:xfrm>
            <a:off x="2817341" y="4835611"/>
            <a:ext cx="543697" cy="434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6AFDFA-305B-98E8-F4B3-5D3D425A9172}"/>
              </a:ext>
            </a:extLst>
          </p:cNvPr>
          <p:cNvSpPr txBox="1"/>
          <p:nvPr/>
        </p:nvSpPr>
        <p:spPr>
          <a:xfrm>
            <a:off x="495327" y="523220"/>
            <a:ext cx="3590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Qt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1D174-5864-84EF-ABCD-8784C17C6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69" y="938718"/>
            <a:ext cx="7640116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16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 для описания страны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1516CB-65A1-8B0B-798B-307BD1818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78" b="26897"/>
          <a:stretch/>
        </p:blipFill>
        <p:spPr>
          <a:xfrm>
            <a:off x="577706" y="1129723"/>
            <a:ext cx="5024025" cy="48714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6571BB-1813-6005-CA60-5BD29E38C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"/>
          <a:stretch/>
        </p:blipFill>
        <p:spPr>
          <a:xfrm>
            <a:off x="5552617" y="1200328"/>
            <a:ext cx="6489089" cy="47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17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 для описания страны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4C57E-D0AA-0FDF-07DB-5ADB0757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94" y="1195574"/>
            <a:ext cx="7914526" cy="51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1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18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 для описания страны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1C3BA-2199-2B15-1ADD-6EE5776F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69" y="2334553"/>
            <a:ext cx="4848902" cy="2219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178245-4328-823A-4C2D-8F3CC31E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3" y="1200328"/>
            <a:ext cx="557290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19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 для описания страны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A3C0C-4712-C738-A06A-2E73D69E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1253315"/>
            <a:ext cx="3705742" cy="4382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43EF83-CB7A-7190-0B06-28404A35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181" y="354465"/>
            <a:ext cx="5769071" cy="614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Повторение материала прошлой лекции</a:t>
            </a:r>
          </a:p>
          <a:p>
            <a:endParaRPr lang="ru-RU" sz="2400" dirty="0"/>
          </a:p>
          <a:p>
            <a:r>
              <a:rPr lang="ru-RU" sz="2400" dirty="0"/>
              <a:t>Класс – это схема объекта. При создании экземпляра объекта класс используется как чертеж того, как этот объект будет создаваться.</a:t>
            </a:r>
          </a:p>
          <a:p>
            <a:endParaRPr lang="ru-RU" sz="2400" dirty="0"/>
          </a:p>
          <a:p>
            <a:r>
              <a:rPr lang="ru-RU" sz="2400" dirty="0"/>
              <a:t>Инкапсуляция и сокрытие данных. Интерфейсы (открыты пользователю). Реализация (закрыта от пользователя)</a:t>
            </a:r>
          </a:p>
          <a:p>
            <a:endParaRPr lang="ru-RU" sz="2400" dirty="0"/>
          </a:p>
          <a:p>
            <a:r>
              <a:rPr lang="ru-RU" sz="2400" dirty="0"/>
              <a:t>Данные класса представляются атрибутами. Класс должен определять атрибуты, сохраняющие состояние каждого объекта.</a:t>
            </a:r>
          </a:p>
          <a:p>
            <a:endParaRPr lang="ru-RU" sz="2400" dirty="0"/>
          </a:p>
          <a:p>
            <a:r>
              <a:rPr lang="ru-RU" sz="2400" dirty="0"/>
              <a:t>Методы реализуют требуемое поведение класса. Каждый объект, экземпляр которого окажется создан на основе этого класса, будет содержать методы, определяемые этим же классом.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1334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20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 для описания страны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4CE5B-A0D4-8C74-0753-7EA38B90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58" y="1020073"/>
            <a:ext cx="8430802" cy="53252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D938B95-21E7-497B-999C-961489465F98}"/>
              </a:ext>
            </a:extLst>
          </p:cNvPr>
          <p:cNvSpPr/>
          <p:nvPr/>
        </p:nvSpPr>
        <p:spPr>
          <a:xfrm>
            <a:off x="2259541" y="2055468"/>
            <a:ext cx="3951790" cy="193988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21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Конструкторы</a:t>
            </a:r>
          </a:p>
          <a:p>
            <a:endParaRPr lang="ru-RU" sz="2400" dirty="0"/>
          </a:p>
          <a:p>
            <a:r>
              <a:rPr lang="ru-RU" sz="2400" i="1" dirty="0"/>
              <a:t>Конструктор</a:t>
            </a:r>
            <a:r>
              <a:rPr lang="ru-RU" sz="2400" dirty="0"/>
              <a:t> — это специальная функция класса, которая используется для создания и инициализации объекта данного класса.</a:t>
            </a:r>
          </a:p>
          <a:p>
            <a:endParaRPr lang="ru-RU" sz="2400" dirty="0"/>
          </a:p>
          <a:p>
            <a:r>
              <a:rPr lang="ru-RU" sz="2400" dirty="0"/>
              <a:t>Конструктор вызывается каждый раз при создании объекта этого класса автоматически.</a:t>
            </a:r>
          </a:p>
          <a:p>
            <a:endParaRPr lang="ru-RU" sz="2400" dirty="0"/>
          </a:p>
          <a:p>
            <a:r>
              <a:rPr lang="ru-RU" sz="2400" dirty="0"/>
              <a:t>Функция-конструктор имеет тоже имя, что и класс и не возвращает никакого значения, в том числе </a:t>
            </a:r>
            <a:r>
              <a:rPr lang="en-US" sz="2400" dirty="0"/>
              <a:t>void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b="1" dirty="0"/>
              <a:t>Виды конструкторов:</a:t>
            </a:r>
          </a:p>
          <a:p>
            <a:r>
              <a:rPr lang="ru-RU" sz="2400" dirty="0"/>
              <a:t>Конструктор по умолчанию</a:t>
            </a:r>
          </a:p>
          <a:p>
            <a:r>
              <a:rPr lang="ru-RU" sz="2400" dirty="0"/>
              <a:t>Конструкторы с параметрами</a:t>
            </a:r>
          </a:p>
          <a:p>
            <a:r>
              <a:rPr lang="ru-RU" sz="2400" dirty="0"/>
              <a:t>Конструктор копирования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75929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Расширенное определение</a:t>
            </a:r>
            <a:endParaRPr lang="en-US" sz="2400" b="1" dirty="0"/>
          </a:p>
          <a:p>
            <a:endParaRPr lang="en-US" sz="2400" b="1" dirty="0"/>
          </a:p>
          <a:p>
            <a:r>
              <a:rPr lang="ru-RU" sz="2400" b="1" dirty="0"/>
              <a:t>Конструктор</a:t>
            </a:r>
            <a:r>
              <a:rPr lang="ru-RU" sz="2400" dirty="0"/>
              <a:t> — метод, который автоматически вызывается при создании объекта. Название конструктора совпадает с названием класса, конструктор не возвращает результат и описывается без идентификатора типа результата. У конструктора могут быть аргументы,</a:t>
            </a:r>
            <a:r>
              <a:rPr lang="en-US" sz="2400" dirty="0"/>
              <a:t> </a:t>
            </a:r>
            <a:r>
              <a:rPr lang="ru-RU" sz="2400" dirty="0"/>
              <a:t>и конструктор можно перегружать (в классе допустимо описывать несколько версий конструктора).</a:t>
            </a:r>
          </a:p>
          <a:p>
            <a:endParaRPr lang="en-US" sz="2400" b="1" dirty="0"/>
          </a:p>
          <a:p>
            <a:r>
              <a:rPr lang="ru-RU" sz="2400" b="1" dirty="0"/>
              <a:t>Деструктор</a:t>
            </a:r>
            <a:r>
              <a:rPr lang="ru-RU" sz="2400" dirty="0"/>
              <a:t> — метод, который автоматически вызывается при удалении объекта из памяти. Деструктор не возвращает результат, описывается без указания идентификатора типа результата, у него нет аргументов, и он не перегружается (в классе может быть только один деструктор). Имя деструктора формируется объединением и названия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42839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283264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Добавление конструктора по умолчанию (конструктор без параметров)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9FEE8-4973-4DF2-A23F-B51DC18E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9" y="836590"/>
            <a:ext cx="4781577" cy="563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19F209-E8D8-4F0F-95C7-235D380F4009}"/>
              </a:ext>
            </a:extLst>
          </p:cNvPr>
          <p:cNvSpPr/>
          <p:nvPr/>
        </p:nvSpPr>
        <p:spPr>
          <a:xfrm>
            <a:off x="1367481" y="1729826"/>
            <a:ext cx="2183027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FD8D3-2AE1-43E4-A22F-5262FB1217E8}"/>
              </a:ext>
            </a:extLst>
          </p:cNvPr>
          <p:cNvSpPr/>
          <p:nvPr/>
        </p:nvSpPr>
        <p:spPr>
          <a:xfrm>
            <a:off x="1367481" y="5012604"/>
            <a:ext cx="2183027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D22BE6-81D7-4F7B-9524-B9A9F8F5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281" y="1840238"/>
            <a:ext cx="569674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283264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Вызов конструктора по умолчанию (конструктор без параметров)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7E462-9C18-46AC-B235-36F46DC9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177" y="1700993"/>
            <a:ext cx="4667901" cy="3029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3B93C9-076A-4A17-BBFB-BA083F6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35" y="1326142"/>
            <a:ext cx="6392167" cy="399153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C1F615-1352-4708-A2F5-651C02912710}"/>
              </a:ext>
            </a:extLst>
          </p:cNvPr>
          <p:cNvCxnSpPr>
            <a:cxnSpLocks/>
          </p:cNvCxnSpPr>
          <p:nvPr/>
        </p:nvCxnSpPr>
        <p:spPr>
          <a:xfrm flipH="1">
            <a:off x="2973860" y="2138145"/>
            <a:ext cx="4192317" cy="67378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78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DB9E818-3F53-4500-A5AD-8ABF35CB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3268194"/>
            <a:ext cx="5544269" cy="32516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283264"/>
            <a:ext cx="112801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Добавление конструктора с параметрами</a:t>
            </a:r>
            <a:endParaRPr lang="en-US" sz="2400" b="1" dirty="0"/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Country.h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Country.cpp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220C4-C762-4FD2-8341-D2829EB0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16" y="2058041"/>
            <a:ext cx="3448531" cy="3543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19D96-FE7C-4F0B-BF2A-CEF43E6F8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99" y="1120306"/>
            <a:ext cx="3620005" cy="17718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BBF04BD-E87B-4B46-922D-FA664A8A41FA}"/>
              </a:ext>
            </a:extLst>
          </p:cNvPr>
          <p:cNvSpPr/>
          <p:nvPr/>
        </p:nvSpPr>
        <p:spPr>
          <a:xfrm>
            <a:off x="1449859" y="1532744"/>
            <a:ext cx="2586645" cy="116570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8ACFB-96FE-4BC5-8DA4-AC2AC05C7234}"/>
              </a:ext>
            </a:extLst>
          </p:cNvPr>
          <p:cNvSpPr txBox="1"/>
          <p:nvPr/>
        </p:nvSpPr>
        <p:spPr>
          <a:xfrm>
            <a:off x="4926223" y="1454744"/>
            <a:ext cx="306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Указатель</a:t>
            </a:r>
            <a:r>
              <a:rPr lang="ru-RU" sz="2400" b="1" dirty="0"/>
              <a:t> </a:t>
            </a:r>
            <a:r>
              <a:rPr lang="en-US" sz="2400" b="1" dirty="0"/>
              <a:t>this</a:t>
            </a:r>
            <a:endParaRPr lang="ru-RU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B4501-CA03-43A4-A1D6-96A34A4DDA55}"/>
              </a:ext>
            </a:extLst>
          </p:cNvPr>
          <p:cNvSpPr txBox="1"/>
          <p:nvPr/>
        </p:nvSpPr>
        <p:spPr>
          <a:xfrm>
            <a:off x="8507663" y="548362"/>
            <a:ext cx="3531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Указатель</a:t>
            </a:r>
            <a:r>
              <a:rPr lang="ru-RU" b="1" dirty="0"/>
              <a:t> </a:t>
            </a:r>
            <a:r>
              <a:rPr lang="en-US" b="1" dirty="0"/>
              <a:t>this</a:t>
            </a:r>
            <a:r>
              <a:rPr lang="ru-RU" dirty="0"/>
              <a:t> представляет собой специальный указатель, который автоматически передается любой функции-члену при ее вызове и указывает на объект, который осуществляет вызов.</a:t>
            </a:r>
          </a:p>
          <a:p>
            <a:pPr algn="just"/>
            <a:r>
              <a:rPr lang="ru-RU" dirty="0"/>
              <a:t>Таким образом, методы каждого объекта имеют доступ к указателю, который ссылается на сам объект.</a:t>
            </a:r>
          </a:p>
          <a:p>
            <a:pPr algn="just"/>
            <a:r>
              <a:rPr lang="ru-RU" dirty="0"/>
              <a:t>Когда происходи вызов какого-либо метода, значением указателя </a:t>
            </a:r>
            <a:r>
              <a:rPr lang="en-US" dirty="0"/>
              <a:t>this</a:t>
            </a:r>
            <a:r>
              <a:rPr lang="ru-RU" dirty="0"/>
              <a:t> становится адрес объекта, для которого этот метод вызван. Указатель </a:t>
            </a:r>
            <a:r>
              <a:rPr lang="en-US" dirty="0"/>
              <a:t>this</a:t>
            </a:r>
            <a:r>
              <a:rPr lang="ru-RU" dirty="0"/>
              <a:t> может интерпретироваться, как любой другой указатель на объект, соответственно, его можно использовать для получения доступа к данным объекта, на который он ссылается.</a:t>
            </a:r>
          </a:p>
        </p:txBody>
      </p:sp>
    </p:spTree>
    <p:extLst>
      <p:ext uri="{BB962C8B-B14F-4D97-AF65-F5344CB8AC3E}">
        <p14:creationId xmlns:p14="http://schemas.microsoft.com/office/powerpoint/2010/main" val="101968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26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088" y="523220"/>
            <a:ext cx="1128017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Вызов конструктора с параметрами</a:t>
            </a:r>
            <a:endParaRPr lang="en-US" sz="2400" b="1" dirty="0"/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БЫЛО						СТАЛО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Конструкторы с параметрами позволяют избежать применения отдельных функций для инициализации одной или нескольких переменных в объекте. Чем меньше функций вызывается в программе, тем выше ее эффективность.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50720-E53C-49BB-AAAA-0BA5E378E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17"/>
          <a:stretch/>
        </p:blipFill>
        <p:spPr>
          <a:xfrm>
            <a:off x="495326" y="1281662"/>
            <a:ext cx="4982836" cy="3962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D7BEE2-2CBB-4D1B-AE9B-A271E46CF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17" y="1545110"/>
            <a:ext cx="632548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2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27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Вызов конструктора с параметрами</a:t>
            </a: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dirty="0"/>
              <a:t>Конструктор по умолчанию вызван не был!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2130B-4004-46F4-9D12-B9881778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1625733"/>
            <a:ext cx="678274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9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28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Деструкторы</a:t>
            </a:r>
          </a:p>
          <a:p>
            <a:endParaRPr lang="ru-RU" sz="2400" dirty="0"/>
          </a:p>
          <a:p>
            <a:r>
              <a:rPr lang="ru-RU" sz="2400" i="1" dirty="0"/>
              <a:t>Деструктор</a:t>
            </a:r>
            <a:r>
              <a:rPr lang="ru-RU" sz="2400" dirty="0"/>
              <a:t> — это специальная функция класса, которая вызывается при удалении объекта.</a:t>
            </a:r>
          </a:p>
          <a:p>
            <a:endParaRPr lang="ru-RU" sz="2400" dirty="0"/>
          </a:p>
          <a:p>
            <a:r>
              <a:rPr lang="ru-RU" sz="2400" dirty="0"/>
              <a:t>Используется, например, для освобождения выделенных ресурсов.</a:t>
            </a:r>
          </a:p>
          <a:p>
            <a:endParaRPr lang="ru-RU" sz="2400" dirty="0"/>
          </a:p>
          <a:p>
            <a:r>
              <a:rPr lang="ru-RU" sz="2400" dirty="0"/>
              <a:t>Для этого в объявлении класса включается деструктор, описание которого задается символом ~ </a:t>
            </a:r>
            <a:r>
              <a:rPr lang="en-US" sz="2400" dirty="0"/>
              <a:t>c </a:t>
            </a:r>
            <a:r>
              <a:rPr lang="ru-RU" sz="2400" dirty="0"/>
              <a:t>последующим именем класса.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385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29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54" y="300730"/>
            <a:ext cx="11280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Добавление деструктора</a:t>
            </a:r>
            <a:endParaRPr lang="en-US" sz="2400" b="1" dirty="0"/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Country.h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Country.cpp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5548B-1F02-47B7-974F-B96BEBE0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0" y="1074906"/>
            <a:ext cx="3610479" cy="1829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7124A6-4FFA-4AF9-B63D-FF89471F9E31}"/>
              </a:ext>
            </a:extLst>
          </p:cNvPr>
          <p:cNvSpPr/>
          <p:nvPr/>
        </p:nvSpPr>
        <p:spPr>
          <a:xfrm>
            <a:off x="1359243" y="2584128"/>
            <a:ext cx="1375719" cy="31983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D78538-A5CA-4F93-B959-136E13AD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6" y="3273939"/>
            <a:ext cx="4648849" cy="1419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CCFADA-D6B5-454E-86C8-3886C66FF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92" y="755977"/>
            <a:ext cx="5315692" cy="328658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E46CC0-CAB6-4859-A3B4-4467D05DC13D}"/>
              </a:ext>
            </a:extLst>
          </p:cNvPr>
          <p:cNvCxnSpPr>
            <a:cxnSpLocks/>
          </p:cNvCxnSpPr>
          <p:nvPr/>
        </p:nvCxnSpPr>
        <p:spPr>
          <a:xfrm>
            <a:off x="4744995" y="1161850"/>
            <a:ext cx="102373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6A09C28-C613-43DC-8190-2EAFA2EC0D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31"/>
          <a:stretch/>
        </p:blipFill>
        <p:spPr>
          <a:xfrm>
            <a:off x="3846957" y="4608440"/>
            <a:ext cx="8192643" cy="182607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2E65A-A89D-47DE-B37C-FF80E1993BF0}"/>
              </a:ext>
            </a:extLst>
          </p:cNvPr>
          <p:cNvCxnSpPr>
            <a:cxnSpLocks/>
          </p:cNvCxnSpPr>
          <p:nvPr/>
        </p:nvCxnSpPr>
        <p:spPr>
          <a:xfrm>
            <a:off x="4744994" y="3843266"/>
            <a:ext cx="102373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7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3C7E49E-57FC-88E1-F72D-8AACB35B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378" y="445605"/>
            <a:ext cx="3140405" cy="4176739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Простой класс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305AC-B398-296C-4BEB-37CF14AFC005}"/>
              </a:ext>
            </a:extLst>
          </p:cNvPr>
          <p:cNvSpPr txBox="1"/>
          <p:nvPr/>
        </p:nvSpPr>
        <p:spPr>
          <a:xfrm>
            <a:off x="293012" y="6326548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см. </a:t>
            </a:r>
            <a:r>
              <a:rPr lang="ru-RU" sz="1200" dirty="0" err="1">
                <a:latin typeface="Arial Narrow" panose="020B0606020202030204" pitchFamily="34" charset="0"/>
                <a:ea typeface="Cambria Math" panose="02040503050406030204" pitchFamily="18" charset="0"/>
              </a:rPr>
              <a:t>Лафорте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Р. ООП в С</a:t>
            </a:r>
            <a:r>
              <a:rPr lang="en-US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++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4-е издание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43C33-C29A-72AE-5E55-2E8382C21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4" y="1408128"/>
            <a:ext cx="7624200" cy="3155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DB641-B55C-BE77-3796-3BEBF9BDC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88"/>
          <a:stretch/>
        </p:blipFill>
        <p:spPr>
          <a:xfrm>
            <a:off x="509428" y="4667007"/>
            <a:ext cx="9337130" cy="15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52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30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54" y="300730"/>
            <a:ext cx="11280175" cy="504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Конструктор копирования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dirty="0"/>
              <a:t>Конструктор копирования используется при создании копии объекта, при этом речь идет о процедуре создания объекта на основе уже существующего объекта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При создании объекта на основе уже существующего объекта (того же класса), аргументом советующему конструктору передается исходный объект. Важное правило состоит в том, что </a:t>
            </a:r>
            <a:r>
              <a:rPr lang="ru-RU" sz="2400" b="1" i="1" dirty="0"/>
              <a:t>аргумент конструктору создания копии передается по ссылке</a:t>
            </a:r>
            <a:r>
              <a:rPr lang="ru-RU" sz="2400" dirty="0"/>
              <a:t>. </a:t>
            </a:r>
            <a:r>
              <a:rPr lang="ru-RU" sz="2400" dirty="0">
                <a:solidFill>
                  <a:srgbClr val="FF0000"/>
                </a:solidFill>
              </a:rPr>
              <a:t>По значению аргумент передавать нельзя</a:t>
            </a:r>
            <a:r>
              <a:rPr lang="ru-RU" sz="2400" dirty="0"/>
              <a:t>. При попытке передать аргумент по значению для объекта-аргумента создается копия. При создании копии вызывается конструктор создания копии объекта. Ему передается копия для копии объекта-аргумента. Поэтому снова вызывается конструктор создания копии, и так до бесконечности. Получается своеобразный рекурсивный вызов конструктора создании копии, что неприемлемо.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7075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31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54" y="300730"/>
            <a:ext cx="11280175" cy="640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Конструктор копирования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dirty="0"/>
              <a:t>Что будет если один объект инициализировать другим?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dirty="0"/>
              <a:t>В этом случае создается точная побитовая копия присваиваемого объекта. Такой подход неприемлем, если объект использует механизм выделения динамической памяти для хранения своих атрибутов. В этом случае и исходный объект, и объект, который был инициализирован, будут ссылаться на одни и те же участки памяти, в результате чего произойдет нарушение целостности объектов.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dirty="0"/>
              <a:t>Именно конструктор копирования позволяет избежать данной проблемы.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b="1" dirty="0"/>
              <a:t>Форма конструктора копирования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i="1" dirty="0" err="1">
                <a:latin typeface="Consolas" panose="020B0609020204030204" pitchFamily="49" charset="0"/>
              </a:rPr>
              <a:t>имя_класса</a:t>
            </a:r>
            <a:r>
              <a:rPr lang="ru-RU" sz="2400" i="1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i="1" dirty="0" err="1">
                <a:latin typeface="Consolas" panose="020B0609020204030204" pitchFamily="49" charset="0"/>
              </a:rPr>
              <a:t>имя_класса</a:t>
            </a:r>
            <a:r>
              <a:rPr lang="ru-RU" sz="2400" i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&amp;</a:t>
            </a:r>
            <a:r>
              <a:rPr lang="ru-RU" sz="2400" i="1" dirty="0" err="1">
                <a:latin typeface="Consolas" panose="020B0609020204030204" pitchFamily="49" charset="0"/>
              </a:rPr>
              <a:t>ссылка_на_объект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onsolas" panose="020B0609020204030204" pitchFamily="49" charset="0"/>
              </a:rPr>
              <a:t>	// </a:t>
            </a:r>
            <a:r>
              <a:rPr lang="ru-RU" sz="2400" dirty="0">
                <a:latin typeface="Consolas" panose="020B0609020204030204" pitchFamily="49" charset="0"/>
              </a:rPr>
              <a:t>Тело конструктора</a:t>
            </a:r>
            <a:endParaRPr lang="en-US" sz="2400" dirty="0">
              <a:latin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95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54" y="300730"/>
            <a:ext cx="112801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Изменение класса </a:t>
            </a:r>
            <a:r>
              <a:rPr lang="en-US" sz="2400" b="1" dirty="0"/>
              <a:t>Country</a:t>
            </a:r>
          </a:p>
          <a:p>
            <a:r>
              <a:rPr lang="ru-RU" sz="2400" dirty="0"/>
              <a:t>Добавим массив для хранения среднемесячной температуры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Country.h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Country.cpp</a:t>
            </a:r>
            <a:endParaRPr lang="en-US" sz="2400" b="1" dirty="0"/>
          </a:p>
          <a:p>
            <a:endParaRPr lang="en-US" sz="2400" b="1" dirty="0"/>
          </a:p>
          <a:p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B1AF2-EB09-42BA-9560-A15CBA10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1" y="1605679"/>
            <a:ext cx="3419952" cy="2305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2BF3CB-74A0-44DB-AA3A-69101074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38" y="1290104"/>
            <a:ext cx="4706007" cy="34485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6CC615-968B-487C-8851-AB395789A001}"/>
              </a:ext>
            </a:extLst>
          </p:cNvPr>
          <p:cNvSpPr/>
          <p:nvPr/>
        </p:nvSpPr>
        <p:spPr>
          <a:xfrm>
            <a:off x="1517129" y="3451166"/>
            <a:ext cx="1415542" cy="4263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35EBE1-DB0F-4248-83FF-46FD64571E5C}"/>
              </a:ext>
            </a:extLst>
          </p:cNvPr>
          <p:cNvSpPr/>
          <p:nvPr/>
        </p:nvSpPr>
        <p:spPr>
          <a:xfrm>
            <a:off x="7587733" y="4320566"/>
            <a:ext cx="3768546" cy="4263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98D1FA-95C3-4460-A274-355DA23AC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02" y="4533716"/>
            <a:ext cx="569674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27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7B13FB5-77A0-4B35-B092-BAFBE775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43" y="4785824"/>
            <a:ext cx="5982535" cy="1457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B9EFB6-EC53-41AF-89B7-F31FEF27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04" y="1122269"/>
            <a:ext cx="5802722" cy="402637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54" y="300730"/>
            <a:ext cx="112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Изменение класса </a:t>
            </a:r>
            <a:r>
              <a:rPr lang="en-US" sz="2400" b="1" dirty="0"/>
              <a:t>Country</a:t>
            </a:r>
          </a:p>
          <a:p>
            <a:r>
              <a:rPr lang="ru-RU" sz="2400" dirty="0"/>
              <a:t>Добавим массив для хранения среднемесячной температуры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Country.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endParaRPr lang="en-US" sz="2400" b="1" dirty="0"/>
          </a:p>
          <a:p>
            <a:endParaRPr lang="ru-R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7A655-0D38-443C-88BF-5DF75DEC8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43" y="1549805"/>
            <a:ext cx="5573765" cy="28574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6CC615-968B-487C-8851-AB395789A001}"/>
              </a:ext>
            </a:extLst>
          </p:cNvPr>
          <p:cNvSpPr/>
          <p:nvPr/>
        </p:nvSpPr>
        <p:spPr>
          <a:xfrm>
            <a:off x="1373866" y="3259823"/>
            <a:ext cx="4818842" cy="7640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A45A35-04AE-4E6B-8F2F-B0A861B04E76}"/>
              </a:ext>
            </a:extLst>
          </p:cNvPr>
          <p:cNvSpPr/>
          <p:nvPr/>
        </p:nvSpPr>
        <p:spPr>
          <a:xfrm>
            <a:off x="7220758" y="3833532"/>
            <a:ext cx="4818842" cy="7640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A4927-2DF6-484B-A370-E738EC50ADE2}"/>
              </a:ext>
            </a:extLst>
          </p:cNvPr>
          <p:cNvSpPr/>
          <p:nvPr/>
        </p:nvSpPr>
        <p:spPr>
          <a:xfrm>
            <a:off x="1608645" y="5230401"/>
            <a:ext cx="4672859" cy="5053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54" y="300730"/>
            <a:ext cx="112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Добавление конструктора копирования</a:t>
            </a:r>
            <a:endParaRPr lang="en-US" sz="2400" b="1" dirty="0"/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Country.h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Country.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endParaRPr lang="en-US" sz="2400" b="1" dirty="0"/>
          </a:p>
          <a:p>
            <a:endParaRPr lang="en-US" sz="2400" b="1" dirty="0"/>
          </a:p>
          <a:p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4EDFB-9076-4A45-A8B2-7CB41C20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4" y="1208891"/>
            <a:ext cx="3715268" cy="20100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6CC615-968B-487C-8851-AB395789A001}"/>
              </a:ext>
            </a:extLst>
          </p:cNvPr>
          <p:cNvSpPr/>
          <p:nvPr/>
        </p:nvSpPr>
        <p:spPr>
          <a:xfrm>
            <a:off x="1535653" y="2695393"/>
            <a:ext cx="2459698" cy="4020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B2A790-EC3C-4C7B-8A02-F42C9D899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921" y="1110223"/>
            <a:ext cx="5725324" cy="3572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69E2E8-88A5-4CFE-B8BC-849E147C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60" y="4997799"/>
            <a:ext cx="5839640" cy="14003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BEC4AD-CBC3-4B29-B1D3-9422695A4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921" y="4812036"/>
            <a:ext cx="6173061" cy="3715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15B680-6B23-4627-B889-98F63B5FA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314" y="5119946"/>
            <a:ext cx="607779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2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КОНСТРУКТОРЫ КЛАССОВ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54" y="30073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Вызов конструктора копирования</a:t>
            </a:r>
            <a:endParaRPr lang="ru-R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3DEF2-4019-4DBC-8FC1-4E36EAA5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4" y="770627"/>
            <a:ext cx="7944592" cy="3082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7114AF-BD0A-4593-A569-FD1D20EB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038" y="2354080"/>
            <a:ext cx="3686689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Простой класс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305AC-B398-296C-4BEB-37CF14AFC005}"/>
              </a:ext>
            </a:extLst>
          </p:cNvPr>
          <p:cNvSpPr txBox="1"/>
          <p:nvPr/>
        </p:nvSpPr>
        <p:spPr>
          <a:xfrm>
            <a:off x="293012" y="6326548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см. </a:t>
            </a:r>
            <a:r>
              <a:rPr lang="ru-RU" sz="1200" dirty="0" err="1">
                <a:latin typeface="Arial Narrow" panose="020B0606020202030204" pitchFamily="34" charset="0"/>
                <a:ea typeface="Cambria Math" panose="02040503050406030204" pitchFamily="18" charset="0"/>
              </a:rPr>
              <a:t>Лафорте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Р. ООП в С</a:t>
            </a:r>
            <a:r>
              <a:rPr lang="en-US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++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4-е издание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0A4357-1ECD-77F9-77BA-DA4C39272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76" y="1577384"/>
            <a:ext cx="9348782" cy="1915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E01541-8A44-C67F-59B7-50190A81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754" y="3727029"/>
            <a:ext cx="9011031" cy="18825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B9370B-1A9E-3FD2-9874-5D7ADAD734AF}"/>
              </a:ext>
            </a:extLst>
          </p:cNvPr>
          <p:cNvSpPr/>
          <p:nvPr/>
        </p:nvSpPr>
        <p:spPr>
          <a:xfrm>
            <a:off x="5040117" y="5015531"/>
            <a:ext cx="6356442" cy="434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1B841-7EF6-C3D2-13DA-C1E80BE25322}"/>
              </a:ext>
            </a:extLst>
          </p:cNvPr>
          <p:cNvSpPr/>
          <p:nvPr/>
        </p:nvSpPr>
        <p:spPr>
          <a:xfrm>
            <a:off x="2437754" y="5317839"/>
            <a:ext cx="6356442" cy="434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Простой класс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305AC-B398-296C-4BEB-37CF14AFC005}"/>
              </a:ext>
            </a:extLst>
          </p:cNvPr>
          <p:cNvSpPr txBox="1"/>
          <p:nvPr/>
        </p:nvSpPr>
        <p:spPr>
          <a:xfrm>
            <a:off x="293012" y="6326548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см. </a:t>
            </a:r>
            <a:r>
              <a:rPr lang="ru-RU" sz="1200" dirty="0" err="1">
                <a:latin typeface="Arial Narrow" panose="020B0606020202030204" pitchFamily="34" charset="0"/>
                <a:ea typeface="Cambria Math" panose="02040503050406030204" pitchFamily="18" charset="0"/>
              </a:rPr>
              <a:t>Лафорте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Р. ООП в С</a:t>
            </a:r>
            <a:r>
              <a:rPr lang="en-US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++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4-е издание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7B2D19-5DD0-297A-78E9-B91FD3FB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6" y="2101351"/>
            <a:ext cx="10809792" cy="32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6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Синтаксис определения класса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305AC-B398-296C-4BEB-37CF14AFC005}"/>
              </a:ext>
            </a:extLst>
          </p:cNvPr>
          <p:cNvSpPr txBox="1"/>
          <p:nvPr/>
        </p:nvSpPr>
        <p:spPr>
          <a:xfrm>
            <a:off x="293012" y="6326548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см. </a:t>
            </a:r>
            <a:r>
              <a:rPr lang="ru-RU" sz="1200" dirty="0" err="1">
                <a:latin typeface="Arial Narrow" panose="020B0606020202030204" pitchFamily="34" charset="0"/>
                <a:ea typeface="Cambria Math" panose="02040503050406030204" pitchFamily="18" charset="0"/>
              </a:rPr>
              <a:t>Лафорте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Р. ООП в С</a:t>
            </a:r>
            <a:r>
              <a:rPr lang="en-US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++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4-е издание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9CF4A-477E-4487-5AE3-B065C533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38" y="1531372"/>
            <a:ext cx="10672519" cy="37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7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Простой класс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305AC-B398-296C-4BEB-37CF14AFC005}"/>
              </a:ext>
            </a:extLst>
          </p:cNvPr>
          <p:cNvSpPr txBox="1"/>
          <p:nvPr/>
        </p:nvSpPr>
        <p:spPr>
          <a:xfrm>
            <a:off x="293012" y="6326548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см. </a:t>
            </a:r>
            <a:r>
              <a:rPr lang="ru-RU" sz="1200" dirty="0" err="1">
                <a:latin typeface="Arial Narrow" panose="020B0606020202030204" pitchFamily="34" charset="0"/>
                <a:ea typeface="Cambria Math" panose="02040503050406030204" pitchFamily="18" charset="0"/>
              </a:rPr>
              <a:t>Лафорте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Р. ООП в С</a:t>
            </a:r>
            <a:r>
              <a:rPr lang="en-US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++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4-е издание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5F0D6-7817-B501-33C3-F3E5EF0D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78" y="1587684"/>
            <a:ext cx="10040868" cy="36826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B369F6-F236-ACBD-BEA3-03A0731E7A98}"/>
              </a:ext>
            </a:extLst>
          </p:cNvPr>
          <p:cNvSpPr/>
          <p:nvPr/>
        </p:nvSpPr>
        <p:spPr>
          <a:xfrm>
            <a:off x="2817341" y="4835611"/>
            <a:ext cx="543697" cy="434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8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8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Простой класс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305AC-B398-296C-4BEB-37CF14AFC005}"/>
              </a:ext>
            </a:extLst>
          </p:cNvPr>
          <p:cNvSpPr txBox="1"/>
          <p:nvPr/>
        </p:nvSpPr>
        <p:spPr>
          <a:xfrm>
            <a:off x="293012" y="6326548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см. </a:t>
            </a:r>
            <a:r>
              <a:rPr lang="ru-RU" sz="1200" dirty="0" err="1">
                <a:latin typeface="Arial Narrow" panose="020B0606020202030204" pitchFamily="34" charset="0"/>
                <a:ea typeface="Cambria Math" panose="02040503050406030204" pitchFamily="18" charset="0"/>
              </a:rPr>
              <a:t>Лафорте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Р. ООП в С</a:t>
            </a:r>
            <a:r>
              <a:rPr lang="en-US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++</a:t>
            </a: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 4-е издание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369F6-F236-ACBD-BEA3-03A0731E7A98}"/>
              </a:ext>
            </a:extLst>
          </p:cNvPr>
          <p:cNvSpPr/>
          <p:nvPr/>
        </p:nvSpPr>
        <p:spPr>
          <a:xfrm>
            <a:off x="2817341" y="4835611"/>
            <a:ext cx="543697" cy="434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B7D93-9C01-C929-9FA2-9B8DCA14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89" y="811442"/>
            <a:ext cx="6308899" cy="501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0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НАСЛЕДОВАНИЕ. ПОЛИМОРФИЗМ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9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UML-</a:t>
            </a:r>
            <a:r>
              <a:rPr lang="ru-RU" sz="2400" b="1" dirty="0"/>
              <a:t>диаграмма класса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369F6-F236-ACBD-BEA3-03A0731E7A98}"/>
              </a:ext>
            </a:extLst>
          </p:cNvPr>
          <p:cNvSpPr/>
          <p:nvPr/>
        </p:nvSpPr>
        <p:spPr>
          <a:xfrm>
            <a:off x="2817341" y="4835611"/>
            <a:ext cx="543697" cy="434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95340-CAF9-9798-8DD0-0899ED1F66C0}"/>
              </a:ext>
            </a:extLst>
          </p:cNvPr>
          <p:cNvSpPr txBox="1"/>
          <p:nvPr/>
        </p:nvSpPr>
        <p:spPr>
          <a:xfrm>
            <a:off x="884077" y="969495"/>
            <a:ext cx="486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https://online.visual-paradigm.com/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FB0F25-B036-6BF3-A731-51C493CF2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10"/>
          <a:stretch/>
        </p:blipFill>
        <p:spPr>
          <a:xfrm>
            <a:off x="986546" y="1771390"/>
            <a:ext cx="5276850" cy="42149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9EC3D9-D814-EA76-1D3C-65BA8FDD98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4" b="10103"/>
          <a:stretch/>
        </p:blipFill>
        <p:spPr>
          <a:xfrm>
            <a:off x="6787883" y="648855"/>
            <a:ext cx="4720753" cy="54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1517</Words>
  <Application>Microsoft Office PowerPoint</Application>
  <PresentationFormat>Widescreen</PresentationFormat>
  <Paragraphs>286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Vasiliy Alchakov</dc:creator>
  <cp:lastModifiedBy>Vasiliy Alchakov</cp:lastModifiedBy>
  <cp:revision>182</cp:revision>
  <dcterms:created xsi:type="dcterms:W3CDTF">2015-03-09T15:13:59Z</dcterms:created>
  <dcterms:modified xsi:type="dcterms:W3CDTF">2023-09-14T15:01:30Z</dcterms:modified>
</cp:coreProperties>
</file>