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9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1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8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0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9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2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1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7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1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0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5DF0B-A0B8-4385-84F0-831CFE841DE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7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228" y="2387007"/>
            <a:ext cx="1140197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b="1" dirty="0"/>
              <a:t>Лекция №4</a:t>
            </a:r>
          </a:p>
          <a:p>
            <a:r>
              <a:rPr lang="ru-RU" sz="4800" dirty="0"/>
              <a:t>Потоковый ввод/вывод. Работа с файлами</a:t>
            </a:r>
            <a:endParaRPr lang="en-US" sz="4800" dirty="0"/>
          </a:p>
        </p:txBody>
      </p:sp>
      <p:pic>
        <p:nvPicPr>
          <p:cNvPr id="1026" name="Picture 2" descr="Простое введение в C++. Часть 2. Конструкторы и деструкторы - Школа  программирования ProgTi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114" y="400110"/>
            <a:ext cx="2906486" cy="290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113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ПОТОКОВЫЙ ВВОД/ВЫВОД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10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0968128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b="1" dirty="0">
                <a:ea typeface="Hack" panose="020B0609030202020204" pitchFamily="49" charset="0"/>
                <a:cs typeface="Hack" panose="020B0609030202020204" pitchFamily="49" charset="0"/>
              </a:rPr>
              <a:t>Файловый ввод вывод с помощью потоков</a:t>
            </a:r>
          </a:p>
          <a:p>
            <a:r>
              <a:rPr lang="ru-RU" sz="2400" i="1" dirty="0">
                <a:ea typeface="Hack" panose="020B0609030202020204" pitchFamily="49" charset="0"/>
                <a:cs typeface="Hack" panose="020B0609030202020204" pitchFamily="49" charset="0"/>
              </a:rPr>
              <a:t>Пример:</a:t>
            </a:r>
            <a:r>
              <a:rPr lang="ru-RU" sz="2400" dirty="0">
                <a:ea typeface="Hack" panose="020B0609030202020204" pitchFamily="49" charset="0"/>
                <a:cs typeface="Hack" panose="020B0609030202020204" pitchFamily="49" charset="0"/>
              </a:rPr>
              <a:t> Вывод числа с форматированием в </a:t>
            </a:r>
            <a:r>
              <a:rPr lang="en-US" sz="2400" dirty="0">
                <a:ea typeface="Hack" panose="020B0609030202020204" pitchFamily="49" charset="0"/>
                <a:cs typeface="Hack" panose="020B0609030202020204" pitchFamily="49" charset="0"/>
              </a:rPr>
              <a:t>hex</a:t>
            </a:r>
            <a:endParaRPr lang="ru-RU" sz="2400" dirty="0"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456C5E-0388-930D-5DD4-78B13B1FA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55" y="1362449"/>
            <a:ext cx="5839640" cy="30865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176051-0AD2-F39A-47EA-49A0ADD55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5" y="4700545"/>
            <a:ext cx="2419688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71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ПОТОКОВЫЙ ВВОД/ВЫВОД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11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096812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b="1" dirty="0">
                <a:ea typeface="Hack" panose="020B0609030202020204" pitchFamily="49" charset="0"/>
                <a:cs typeface="Hack" panose="020B0609030202020204" pitchFamily="49" charset="0"/>
              </a:rPr>
              <a:t>Файловый ввод вывод с помощью потоков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636B12-8779-273F-E500-7A13CD9FF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19" y="1571366"/>
            <a:ext cx="9573961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0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ПОТОКОВЫЙ ВВОД/ВЫВОД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12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0968128" cy="30469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b="1" dirty="0">
                <a:ea typeface="Hack" panose="020B0609030202020204" pitchFamily="49" charset="0"/>
                <a:cs typeface="Hack" panose="020B0609030202020204" pitchFamily="49" charset="0"/>
              </a:rPr>
              <a:t>Потоковый ввод/вывод для работы с файлами</a:t>
            </a:r>
          </a:p>
          <a:p>
            <a:endParaRPr lang="ru-RU" sz="2400" dirty="0"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ru-RU" sz="2400" dirty="0">
                <a:ea typeface="Hack" panose="020B0609030202020204" pitchFamily="49" charset="0"/>
                <a:cs typeface="Hack" panose="020B0609030202020204" pitchFamily="49" charset="0"/>
              </a:rPr>
              <a:t>Для работы с файлами используются классы</a:t>
            </a:r>
          </a:p>
          <a:p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ea typeface="Hack" panose="020B0609030202020204" pitchFamily="49" charset="0"/>
                <a:cs typeface="Hack" panose="020B0609030202020204" pitchFamily="49" charset="0"/>
              </a:rPr>
              <a:t>ifstream</a:t>
            </a:r>
            <a:r>
              <a:rPr lang="en-US" sz="2400" dirty="0">
                <a:ea typeface="Hack" panose="020B0609030202020204" pitchFamily="49" charset="0"/>
                <a:cs typeface="Hack" panose="020B0609030202020204" pitchFamily="49" charset="0"/>
              </a:rPr>
              <a:t> – </a:t>
            </a:r>
            <a:r>
              <a:rPr lang="ru-RU" sz="2400" dirty="0">
                <a:ea typeface="Hack" panose="020B0609030202020204" pitchFamily="49" charset="0"/>
                <a:cs typeface="Hack" panose="020B0609030202020204" pitchFamily="49" charset="0"/>
              </a:rPr>
              <a:t>для ввода данных из файла (</a:t>
            </a:r>
            <a:r>
              <a:rPr lang="en-US" sz="2400" dirty="0">
                <a:ea typeface="Hack" panose="020B0609030202020204" pitchFamily="49" charset="0"/>
                <a:cs typeface="Hack" panose="020B0609030202020204" pitchFamily="49" charset="0"/>
              </a:rPr>
              <a:t>input file stream</a:t>
            </a:r>
            <a:r>
              <a:rPr lang="ru-RU" sz="2400" dirty="0"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endParaRPr lang="en-US" sz="2400" dirty="0"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ea typeface="Hack" panose="020B0609030202020204" pitchFamily="49" charset="0"/>
                <a:cs typeface="Hack" panose="020B0609030202020204" pitchFamily="49" charset="0"/>
              </a:rPr>
              <a:t>ofstream</a:t>
            </a:r>
            <a:r>
              <a:rPr lang="en-US" sz="2400" dirty="0">
                <a:ea typeface="Hack" panose="020B0609030202020204" pitchFamily="49" charset="0"/>
                <a:cs typeface="Hack" panose="020B0609030202020204" pitchFamily="49" charset="0"/>
              </a:rPr>
              <a:t> – </a:t>
            </a:r>
            <a:r>
              <a:rPr lang="ru-RU" sz="2400" dirty="0">
                <a:ea typeface="Hack" panose="020B0609030202020204" pitchFamily="49" charset="0"/>
                <a:cs typeface="Hack" panose="020B0609030202020204" pitchFamily="49" charset="0"/>
              </a:rPr>
              <a:t>для вывода данных в файл (</a:t>
            </a:r>
            <a:r>
              <a:rPr lang="en-US" sz="2400" dirty="0">
                <a:ea typeface="Hack" panose="020B0609030202020204" pitchFamily="49" charset="0"/>
                <a:cs typeface="Hack" panose="020B0609030202020204" pitchFamily="49" charset="0"/>
              </a:rPr>
              <a:t>output file stream</a:t>
            </a:r>
            <a:r>
              <a:rPr lang="ru-RU" sz="2400" dirty="0"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endParaRPr lang="en-US" sz="2400" dirty="0"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ea typeface="Hack" panose="020B0609030202020204" pitchFamily="49" charset="0"/>
                <a:cs typeface="Hack" panose="020B0609030202020204" pitchFamily="49" charset="0"/>
              </a:rPr>
              <a:t>fstream</a:t>
            </a:r>
            <a:r>
              <a:rPr lang="en-US" sz="2400" dirty="0">
                <a:ea typeface="Hack" panose="020B0609030202020204" pitchFamily="49" charset="0"/>
                <a:cs typeface="Hack" panose="020B0609030202020204" pitchFamily="49" charset="0"/>
              </a:rPr>
              <a:t> – </a:t>
            </a:r>
            <a:r>
              <a:rPr lang="ru-RU" sz="2400" dirty="0">
                <a:ea typeface="Hack" panose="020B0609030202020204" pitchFamily="49" charset="0"/>
                <a:cs typeface="Hack" panose="020B0609030202020204" pitchFamily="49" charset="0"/>
              </a:rPr>
              <a:t>поток для ввода и вывода в файл</a:t>
            </a:r>
          </a:p>
          <a:p>
            <a:endParaRPr lang="ru-RU" sz="2400" dirty="0"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ru-RU" sz="2400" b="1" dirty="0">
                <a:ea typeface="Hack" panose="020B0609030202020204" pitchFamily="49" charset="0"/>
                <a:cs typeface="Hack" panose="020B0609030202020204" pitchFamily="49" charset="0"/>
              </a:rPr>
              <a:t>Биты режимов</a:t>
            </a:r>
            <a:endParaRPr lang="ru-RU" sz="2400" dirty="0"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680CF4-8BCF-D2C3-99C4-131888CCF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061" y="3137876"/>
            <a:ext cx="8382666" cy="316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13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ПОТОКОВЫЙ ВВОД/ВЫВОД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13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096812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b="1" dirty="0">
                <a:ea typeface="Hack" panose="020B0609030202020204" pitchFamily="49" charset="0"/>
                <a:cs typeface="Hack" panose="020B0609030202020204" pitchFamily="49" charset="0"/>
              </a:rPr>
              <a:t>Чтение данных из файла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FDA5BB-B098-E687-7204-A205634AF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60" y="933593"/>
            <a:ext cx="2962688" cy="16671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E7E8F6-EB17-73FC-A0D6-B7D43A5D5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687" y="993117"/>
            <a:ext cx="5563376" cy="47441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F225F3-F70F-2CC3-A5DF-7616D80D1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34" y="2759726"/>
            <a:ext cx="4609407" cy="131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30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ПОТОКОВЫЙ ВВОД/ВЫВОД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14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096812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b="1" dirty="0">
                <a:ea typeface="Hack" panose="020B0609030202020204" pitchFamily="49" charset="0"/>
                <a:cs typeface="Hack" panose="020B0609030202020204" pitchFamily="49" charset="0"/>
              </a:rPr>
              <a:t>Чтение данных из файла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EAC064-F3E2-9E1E-75F0-5E1D860ED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26" y="1200328"/>
            <a:ext cx="6363588" cy="49346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DC985-CD38-A9AD-DEBE-7942D2AD7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587" y="5183595"/>
            <a:ext cx="2686425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70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6358A7-4440-E88E-8DC5-AD34DA1A2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076" y="357840"/>
            <a:ext cx="8030696" cy="617306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ПОТОКОВЫЙ ВВОД/ВЫВОД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15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096812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b="1" dirty="0">
                <a:ea typeface="Hack" panose="020B0609030202020204" pitchFamily="49" charset="0"/>
                <a:cs typeface="Hack" panose="020B0609030202020204" pitchFamily="49" charset="0"/>
              </a:rPr>
              <a:t>Вывод в файл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EA14BD-065F-9F3A-50D1-023131770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89" y="2434816"/>
            <a:ext cx="2686425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84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ПОТОКОВЫЙ ВВОД/ВЫВОД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16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096812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b="1" dirty="0">
                <a:ea typeface="Hack" panose="020B0609030202020204" pitchFamily="49" charset="0"/>
                <a:cs typeface="Hack" panose="020B0609030202020204" pitchFamily="49" charset="0"/>
              </a:rPr>
              <a:t>ЛР№1 - Выбор среды разработки. Модульный подход к построению программы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17EBD-5C19-FA79-6473-4EC757407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950" y="1066638"/>
            <a:ext cx="4002879" cy="53195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7911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ПОТОКОВЫЙ ВВОД/ВЫВОД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17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0968128" cy="63709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b="1" dirty="0">
                <a:ea typeface="Hack" panose="020B0609030202020204" pitchFamily="49" charset="0"/>
                <a:cs typeface="Hack" panose="020B0609030202020204" pitchFamily="49" charset="0"/>
              </a:rPr>
              <a:t>Структура отчета</a:t>
            </a:r>
          </a:p>
          <a:p>
            <a:endParaRPr lang="ru-RU" sz="2000" dirty="0"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ru-RU" sz="2000" dirty="0">
                <a:ea typeface="Hack" panose="020B0609030202020204" pitchFamily="49" charset="0"/>
                <a:cs typeface="Hack" panose="020B0609030202020204" pitchFamily="49" charset="0"/>
              </a:rPr>
              <a:t>1 Цель работы</a:t>
            </a:r>
          </a:p>
          <a:p>
            <a:r>
              <a:rPr lang="ru-RU" sz="2000" dirty="0">
                <a:ea typeface="Hack" panose="020B0609030202020204" pitchFamily="49" charset="0"/>
                <a:cs typeface="Hack" panose="020B0609030202020204" pitchFamily="49" charset="0"/>
              </a:rPr>
              <a:t>2 Ход работы</a:t>
            </a:r>
          </a:p>
          <a:p>
            <a:r>
              <a:rPr lang="ru-RU" sz="2000" dirty="0">
                <a:ea typeface="Hack" panose="020B0609030202020204" pitchFamily="49" charset="0"/>
                <a:cs typeface="Hack" panose="020B0609030202020204" pitchFamily="49" charset="0"/>
              </a:rPr>
              <a:t>2.1 Краткая характеристика </a:t>
            </a:r>
            <a:r>
              <a:rPr lang="en-US" sz="2000" dirty="0">
                <a:ea typeface="Hack" panose="020B0609030202020204" pitchFamily="49" charset="0"/>
                <a:cs typeface="Hack" panose="020B0609030202020204" pitchFamily="49" charset="0"/>
              </a:rPr>
              <a:t>IDE</a:t>
            </a:r>
            <a:endParaRPr lang="ru-RU" sz="2000" dirty="0"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ru-RU" sz="2000" dirty="0">
                <a:ea typeface="Hack" panose="020B0609030202020204" pitchFamily="49" charset="0"/>
                <a:cs typeface="Hack" panose="020B0609030202020204" pitchFamily="49" charset="0"/>
              </a:rPr>
              <a:t>(Описать </a:t>
            </a:r>
            <a:r>
              <a:rPr lang="en-US" sz="2000" dirty="0">
                <a:ea typeface="Hack" panose="020B0609030202020204" pitchFamily="49" charset="0"/>
                <a:cs typeface="Hack" panose="020B0609030202020204" pitchFamily="49" charset="0"/>
              </a:rPr>
              <a:t>IDE Visual Studio, Qt Creator</a:t>
            </a:r>
            <a:r>
              <a:rPr lang="ru-RU" sz="2000" dirty="0">
                <a:ea typeface="Hack" panose="020B0609030202020204" pitchFamily="49" charset="0"/>
                <a:cs typeface="Hack" panose="020B0609030202020204" pitchFamily="49" charset="0"/>
              </a:rPr>
              <a:t>, сравнить </a:t>
            </a:r>
            <a:r>
              <a:rPr lang="en-US" sz="2000" dirty="0">
                <a:ea typeface="Hack" panose="020B0609030202020204" pitchFamily="49" charset="0"/>
                <a:cs typeface="Hack" panose="020B0609030202020204" pitchFamily="49" charset="0"/>
              </a:rPr>
              <a:t>IDE </a:t>
            </a:r>
            <a:r>
              <a:rPr lang="ru-RU" sz="2000" dirty="0">
                <a:ea typeface="Hack" panose="020B0609030202020204" pitchFamily="49" charset="0"/>
                <a:cs typeface="Hack" panose="020B0609030202020204" pitchFamily="49" charset="0"/>
              </a:rPr>
              <a:t>– основные характеристики, назначение, плюсы и минусы)</a:t>
            </a:r>
          </a:p>
          <a:p>
            <a:r>
              <a:rPr lang="ru-RU" sz="2000" dirty="0">
                <a:ea typeface="Hack" panose="020B0609030202020204" pitchFamily="49" charset="0"/>
                <a:cs typeface="Hack" panose="020B0609030202020204" pitchFamily="49" charset="0"/>
              </a:rPr>
              <a:t>2.2 Основы </a:t>
            </a:r>
            <a:r>
              <a:rPr lang="en-US" sz="2000" dirty="0">
                <a:ea typeface="Hack" panose="020B0609030202020204" pitchFamily="49" charset="0"/>
                <a:cs typeface="Hack" panose="020B0609030202020204" pitchFamily="49" charset="0"/>
              </a:rPr>
              <a:t>C</a:t>
            </a:r>
            <a:r>
              <a:rPr lang="ru-RU" sz="2000" dirty="0">
                <a:ea typeface="Hack" panose="020B0609030202020204" pitchFamily="49" charset="0"/>
                <a:cs typeface="Hack" panose="020B0609030202020204" pitchFamily="49" charset="0"/>
              </a:rPr>
              <a:t>++</a:t>
            </a:r>
            <a:endParaRPr lang="en-US" sz="2000" dirty="0"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2000" dirty="0"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ru-RU" sz="2000" dirty="0">
                <a:ea typeface="Hack" panose="020B0609030202020204" pitchFamily="49" charset="0"/>
                <a:cs typeface="Hack" panose="020B0609030202020204" pitchFamily="49" charset="0"/>
              </a:rPr>
              <a:t>Описание решения задачи первых двух заданий, работа с потоком, связанным с консолью</a:t>
            </a:r>
            <a:r>
              <a:rPr lang="en-US" sz="2000" dirty="0"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endParaRPr lang="ru-RU" sz="2000" dirty="0"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ru-RU" sz="2000" dirty="0">
                <a:ea typeface="Hack" panose="020B0609030202020204" pitchFamily="49" charset="0"/>
                <a:cs typeface="Hack" panose="020B0609030202020204" pitchFamily="49" charset="0"/>
              </a:rPr>
              <a:t>2.3 Модульный подход к разработке программы</a:t>
            </a:r>
          </a:p>
          <a:p>
            <a:r>
              <a:rPr lang="ru-RU" sz="2000" dirty="0">
                <a:ea typeface="Hack" panose="020B0609030202020204" pitchFamily="49" charset="0"/>
                <a:cs typeface="Hack" panose="020B0609030202020204" pitchFamily="49" charset="0"/>
              </a:rPr>
              <a:t>(Назначение модулей, создание модуля пользовательской библиотеки в выбранной </a:t>
            </a:r>
            <a:r>
              <a:rPr lang="en-US" sz="2000" dirty="0">
                <a:ea typeface="Hack" panose="020B0609030202020204" pitchFamily="49" charset="0"/>
                <a:cs typeface="Hack" panose="020B0609030202020204" pitchFamily="49" charset="0"/>
              </a:rPr>
              <a:t>IDE</a:t>
            </a:r>
            <a:r>
              <a:rPr lang="ru-RU" sz="2000" dirty="0"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endParaRPr lang="en-US" sz="2000" dirty="0"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2000" dirty="0"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r>
              <a:rPr lang="ru-RU" sz="2000" dirty="0">
                <a:ea typeface="Hack" panose="020B0609030202020204" pitchFamily="49" charset="0"/>
                <a:cs typeface="Hack" panose="020B0609030202020204" pitchFamily="49" charset="0"/>
              </a:rPr>
              <a:t>.4 Решение задачи табуляции значений функции на интервале с использованием файловых потоков</a:t>
            </a:r>
          </a:p>
          <a:p>
            <a:r>
              <a:rPr lang="ru-RU" sz="2000" dirty="0">
                <a:ea typeface="Hack" panose="020B0609030202020204" pitchFamily="49" charset="0"/>
                <a:cs typeface="Hack" panose="020B0609030202020204" pitchFamily="49" charset="0"/>
              </a:rPr>
              <a:t>(Описать возможности </a:t>
            </a:r>
            <a:r>
              <a:rPr lang="en-US" sz="2000" dirty="0">
                <a:ea typeface="Hack" panose="020B0609030202020204" pitchFamily="49" charset="0"/>
                <a:cs typeface="Hack" panose="020B0609030202020204" pitchFamily="49" charset="0"/>
              </a:rPr>
              <a:t>C++ </a:t>
            </a:r>
            <a:r>
              <a:rPr lang="ru-RU" sz="2000" dirty="0">
                <a:ea typeface="Hack" panose="020B0609030202020204" pitchFamily="49" charset="0"/>
                <a:cs typeface="Hack" panose="020B0609030202020204" pitchFamily="49" charset="0"/>
              </a:rPr>
              <a:t>по работе с потоками, основные функции потоков, форматированный вывод)</a:t>
            </a:r>
          </a:p>
          <a:p>
            <a:r>
              <a:rPr lang="ru-RU" sz="2000" dirty="0">
                <a:ea typeface="Hack" panose="020B0609030202020204" pitchFamily="49" charset="0"/>
                <a:cs typeface="Hack" panose="020B0609030202020204" pitchFamily="49" charset="0"/>
              </a:rPr>
              <a:t>3 Выводы</a:t>
            </a:r>
          </a:p>
          <a:p>
            <a:r>
              <a:rPr lang="ru-RU" sz="2000" dirty="0">
                <a:ea typeface="Hack" panose="020B0609030202020204" pitchFamily="49" charset="0"/>
                <a:cs typeface="Hack" panose="020B0609030202020204" pitchFamily="49" charset="0"/>
              </a:rPr>
              <a:t>4 Список использованных источников</a:t>
            </a:r>
          </a:p>
          <a:p>
            <a:r>
              <a:rPr lang="ru-RU" sz="2000" dirty="0">
                <a:ea typeface="Hack" panose="020B0609030202020204" pitchFamily="49" charset="0"/>
                <a:cs typeface="Hack" panose="020B0609030202020204" pitchFamily="49" charset="0"/>
              </a:rPr>
              <a:t>5 Приложение</a:t>
            </a:r>
          </a:p>
          <a:p>
            <a:r>
              <a:rPr lang="ru-RU" sz="2000" dirty="0">
                <a:ea typeface="Hack" panose="020B0609030202020204" pitchFamily="49" charset="0"/>
                <a:cs typeface="Hack" panose="020B0609030202020204" pitchFamily="49" charset="0"/>
              </a:rPr>
              <a:t>(Полный код программы выносится в приложение, фрагменты кода можно вставлять в раздел 2)</a:t>
            </a:r>
          </a:p>
          <a:p>
            <a:endParaRPr lang="ru-RU" sz="2400" dirty="0"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23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ПОТОКОВЫЙ ВВОД/ВЫВОД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2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ea typeface="Hack" panose="020B0609030202020204" pitchFamily="49" charset="0"/>
                <a:cs typeface="Hack" panose="020B0609030202020204" pitchFamily="49" charset="0"/>
              </a:rPr>
              <a:t>Потоковые классы</a:t>
            </a:r>
          </a:p>
          <a:p>
            <a:endParaRPr lang="ru-RU" sz="2400" dirty="0"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ru-RU" sz="2400" dirty="0">
                <a:ea typeface="Hack" panose="020B0609030202020204" pitchFamily="49" charset="0"/>
                <a:cs typeface="Hack" panose="020B0609030202020204" pitchFamily="49" charset="0"/>
              </a:rPr>
              <a:t>Поток – обобщенное название потока данных.</a:t>
            </a:r>
          </a:p>
          <a:p>
            <a:endParaRPr lang="en-US" sz="2400" dirty="0"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ru-RU" sz="2400" dirty="0">
                <a:ea typeface="Hack" panose="020B0609030202020204" pitchFamily="49" charset="0"/>
                <a:cs typeface="Hack" panose="020B0609030202020204" pitchFamily="49" charset="0"/>
              </a:rPr>
              <a:t>В С++ поток представляет собой объект некоторого класса.</a:t>
            </a:r>
          </a:p>
          <a:p>
            <a:endParaRPr lang="ru-RU" sz="2400" dirty="0"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ru-RU" sz="2400" dirty="0">
                <a:ea typeface="Hack" panose="020B0609030202020204" pitchFamily="49" charset="0"/>
                <a:cs typeface="Hack" panose="020B0609030202020204" pitchFamily="49" charset="0"/>
              </a:rPr>
              <a:t>Разные потоки предназначены для представления разных видов данных ( в т.ч. и пользовательских).</a:t>
            </a:r>
          </a:p>
          <a:p>
            <a:endParaRPr lang="ru-RU" sz="2400" dirty="0"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ru-RU" sz="2400" i="1" dirty="0">
                <a:ea typeface="Hack" panose="020B0609030202020204" pitchFamily="49" charset="0"/>
                <a:cs typeface="Hack" panose="020B0609030202020204" pitchFamily="49" charset="0"/>
              </a:rPr>
              <a:t>Например:</a:t>
            </a:r>
            <a:r>
              <a:rPr lang="ru-RU" sz="2400" dirty="0">
                <a:ea typeface="Hack" panose="020B0609030202020204" pitchFamily="49" charset="0"/>
                <a:cs typeface="Hack" panose="020B0609030202020204" pitchFamily="49" charset="0"/>
              </a:rPr>
              <a:t> потоки для работы с консолью, потоки для работы с файлами, потоки для работы со строками.</a:t>
            </a:r>
            <a:endParaRPr lang="ru-RU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A515D-A790-C8C2-2FDC-B5A10ECDB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501" y="4686436"/>
            <a:ext cx="5019924" cy="155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ПОТОКОВЫЙ ВВОД/ВЫВОД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3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59693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ea typeface="Hack" panose="020B0609030202020204" pitchFamily="49" charset="0"/>
                <a:cs typeface="Hack" panose="020B0609030202020204" pitchFamily="49" charset="0"/>
              </a:rPr>
              <a:t>Преимущество потоков</a:t>
            </a:r>
          </a:p>
          <a:p>
            <a:endParaRPr lang="ru-RU" sz="2400" dirty="0"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2400" dirty="0">
                <a:ea typeface="Hack" panose="020B0609030202020204" pitchFamily="49" charset="0"/>
                <a:cs typeface="Hack" panose="020B0609030202020204" pitchFamily="49" charset="0"/>
              </a:rPr>
              <a:t>-</a:t>
            </a:r>
            <a:r>
              <a:rPr lang="ru-RU" sz="2400" dirty="0">
                <a:ea typeface="Hack" panose="020B0609030202020204" pitchFamily="49" charset="0"/>
                <a:cs typeface="Hack" panose="020B0609030202020204" pitchFamily="49" charset="0"/>
              </a:rPr>
              <a:t>-</a:t>
            </a:r>
            <a:r>
              <a:rPr lang="en-US" sz="2400" dirty="0"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ru-RU" sz="2400" dirty="0">
                <a:ea typeface="Hack" panose="020B0609030202020204" pitchFamily="49" charset="0"/>
                <a:cs typeface="Hack" panose="020B0609030202020204" pitchFamily="49" charset="0"/>
              </a:rPr>
              <a:t>простота использования</a:t>
            </a:r>
            <a:r>
              <a:rPr lang="en-US" sz="2400" dirty="0">
                <a:ea typeface="Hack" panose="020B0609030202020204" pitchFamily="49" charset="0"/>
                <a:cs typeface="Hack" panose="020B0609030202020204" pitchFamily="49" charset="0"/>
              </a:rPr>
              <a:t>;</a:t>
            </a:r>
            <a:endParaRPr lang="ru-RU" sz="2400" dirty="0"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ru-RU" sz="2400" dirty="0">
                <a:ea typeface="Hack" panose="020B0609030202020204" pitchFamily="49" charset="0"/>
                <a:cs typeface="Hack" panose="020B0609030202020204" pitchFamily="49" charset="0"/>
              </a:rPr>
              <a:t>-</a:t>
            </a:r>
            <a:r>
              <a:rPr lang="en-US" sz="2400" dirty="0">
                <a:ea typeface="Hack" panose="020B0609030202020204" pitchFamily="49" charset="0"/>
                <a:cs typeface="Hack" panose="020B0609030202020204" pitchFamily="49" charset="0"/>
              </a:rPr>
              <a:t>-</a:t>
            </a:r>
            <a:r>
              <a:rPr lang="ru-RU" sz="2400" dirty="0">
                <a:ea typeface="Hack" panose="020B0609030202020204" pitchFamily="49" charset="0"/>
                <a:cs typeface="Hack" panose="020B0609030202020204" pitchFamily="49" charset="0"/>
              </a:rPr>
              <a:t> возможность перегружать стандартные операторы и функции вставки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a typeface="Hack" panose="020B0609030202020204" pitchFamily="49" charset="0"/>
                <a:cs typeface="Hack" panose="020B0609030202020204" pitchFamily="49" charset="0"/>
              </a:rPr>
              <a:t>&lt;&lt;</a:t>
            </a:r>
            <a:r>
              <a:rPr lang="ru-RU" sz="2400" dirty="0">
                <a:ea typeface="Hack" panose="020B0609030202020204" pitchFamily="49" charset="0"/>
                <a:cs typeface="Hack" panose="020B0609030202020204" pitchFamily="49" charset="0"/>
              </a:rPr>
              <a:t> и извлечения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a typeface="Hack" panose="020B0609030202020204" pitchFamily="49" charset="0"/>
                <a:cs typeface="Hack" panose="020B0609030202020204" pitchFamily="49" charset="0"/>
              </a:rPr>
              <a:t>&gt;&gt;</a:t>
            </a:r>
            <a:r>
              <a:rPr lang="en-US" sz="2400" dirty="0"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ru-RU" sz="2400" dirty="0">
                <a:ea typeface="Hack" panose="020B0609030202020204" pitchFamily="49" charset="0"/>
                <a:cs typeface="Hack" panose="020B0609030202020204" pitchFamily="49" charset="0"/>
              </a:rPr>
              <a:t>из потока</a:t>
            </a:r>
            <a:r>
              <a:rPr lang="en-US" sz="2400" dirty="0">
                <a:ea typeface="Hack" panose="020B0609030202020204" pitchFamily="49" charset="0"/>
                <a:cs typeface="Hack" panose="020B0609030202020204" pitchFamily="49" charset="0"/>
              </a:rPr>
              <a:t>.</a:t>
            </a:r>
          </a:p>
          <a:p>
            <a:r>
              <a:rPr lang="ru-RU" sz="2400" i="1" dirty="0">
                <a:ea typeface="Hack" panose="020B0609030202020204" pitchFamily="49" charset="0"/>
                <a:cs typeface="Hack" panose="020B0609030202020204" pitchFamily="49" charset="0"/>
              </a:rPr>
              <a:t>Пример:</a:t>
            </a:r>
            <a:endParaRPr lang="ru-RU" sz="2400" dirty="0"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07F277-6E31-ECE1-2BB1-35FDCCD1D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26" y="3149815"/>
            <a:ext cx="8154538" cy="2543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CF79EC-DB09-E3BD-57A8-78927E910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961" y="625264"/>
            <a:ext cx="5363031" cy="41747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44AC28-F753-5CBB-4820-C18D82F93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755" y="5553075"/>
            <a:ext cx="6658469" cy="97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1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ПОТОКОВЫЙ ВВОД/ВЫВОД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4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5969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ea typeface="Hack" panose="020B0609030202020204" pitchFamily="49" charset="0"/>
                <a:cs typeface="Hack" panose="020B0609030202020204" pitchFamily="49" charset="0"/>
              </a:rPr>
              <a:t>Форматированный вывод</a:t>
            </a:r>
          </a:p>
          <a:p>
            <a:endParaRPr lang="ru-RU" sz="2400" dirty="0"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ru-RU" sz="2400" dirty="0">
                <a:ea typeface="Hack" panose="020B0609030202020204" pitchFamily="49" charset="0"/>
                <a:cs typeface="Hack" panose="020B0609030202020204" pitchFamily="49" charset="0"/>
              </a:rPr>
              <a:t>Задание числа знаков после запятой</a:t>
            </a:r>
          </a:p>
          <a:p>
            <a:r>
              <a:rPr lang="ru-RU" sz="2400" i="1" dirty="0">
                <a:ea typeface="Hack" panose="020B0609030202020204" pitchFamily="49" charset="0"/>
                <a:cs typeface="Hack" panose="020B0609030202020204" pitchFamily="49" charset="0"/>
              </a:rPr>
              <a:t>Пример:</a:t>
            </a:r>
            <a:endParaRPr lang="ru-RU" sz="2400" dirty="0"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E9817CE-F743-4C64-19D0-87A8315352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95"/>
          <a:stretch/>
        </p:blipFill>
        <p:spPr>
          <a:xfrm>
            <a:off x="495326" y="2385876"/>
            <a:ext cx="5849166" cy="28866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D46A597-8763-011B-58B8-BFE76FEF5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26" y="5491756"/>
            <a:ext cx="2686425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5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ПОТОКОВЫЙ ВВОД/ВЫВОД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5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5969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ea typeface="Hack" panose="020B0609030202020204" pitchFamily="49" charset="0"/>
                <a:cs typeface="Hack" panose="020B0609030202020204" pitchFamily="49" charset="0"/>
              </a:rPr>
              <a:t>Форматированный вывод</a:t>
            </a:r>
          </a:p>
          <a:p>
            <a:endParaRPr lang="ru-RU" sz="2400" dirty="0"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ru-RU" sz="2400" dirty="0">
                <a:ea typeface="Hack" panose="020B0609030202020204" pitchFamily="49" charset="0"/>
                <a:cs typeface="Hack" panose="020B0609030202020204" pitchFamily="49" charset="0"/>
              </a:rPr>
              <a:t>Задание числа знаков после запятой</a:t>
            </a:r>
          </a:p>
          <a:p>
            <a:r>
              <a:rPr lang="ru-RU" sz="2400" i="1" dirty="0">
                <a:ea typeface="Hack" panose="020B0609030202020204" pitchFamily="49" charset="0"/>
                <a:cs typeface="Hack" panose="020B0609030202020204" pitchFamily="49" charset="0"/>
              </a:rPr>
              <a:t>Пример:</a:t>
            </a:r>
            <a:endParaRPr lang="ru-RU" sz="2400" dirty="0"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41B2115-D13E-577A-88CC-528580C72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55" y="2104156"/>
            <a:ext cx="6973273" cy="3277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E662E1-7638-D59F-BEE3-EF1EF7D8A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55" y="5500504"/>
            <a:ext cx="3324689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1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EB4051-9C17-F8C8-A4E4-5E3696E1A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199" y="1347927"/>
            <a:ext cx="7010401" cy="513105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ПОТОКОВЫЙ ВВОД/ВЫВОД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6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0968128" cy="37856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b="1" dirty="0">
                <a:ea typeface="Hack" panose="020B0609030202020204" pitchFamily="49" charset="0"/>
                <a:cs typeface="Hack" panose="020B0609030202020204" pitchFamily="49" charset="0"/>
              </a:rPr>
              <a:t>Файловый ввод вывод с помощью потоков</a:t>
            </a:r>
          </a:p>
          <a:p>
            <a:endParaRPr lang="ru-RU" sz="2400" dirty="0"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ru-RU" sz="2400" dirty="0"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ru-RU" sz="2400" dirty="0">
                <a:ea typeface="Hack" panose="020B0609030202020204" pitchFamily="49" charset="0"/>
                <a:cs typeface="Hack" panose="020B0609030202020204" pitchFamily="49" charset="0"/>
              </a:rPr>
              <a:t>Иерархия потоковых классов</a:t>
            </a:r>
          </a:p>
          <a:p>
            <a:endParaRPr lang="ru-RU" sz="2400" dirty="0"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ru-RU" sz="2400" dirty="0">
                <a:ea typeface="Hack" panose="020B0609030202020204" pitchFamily="49" charset="0"/>
                <a:cs typeface="Hack" panose="020B0609030202020204" pitchFamily="49" charset="0"/>
              </a:rPr>
              <a:t>Класс </a:t>
            </a:r>
            <a:r>
              <a:rPr lang="en-US" sz="2400" b="1" dirty="0" err="1">
                <a:ea typeface="Hack" panose="020B0609030202020204" pitchFamily="49" charset="0"/>
                <a:cs typeface="Hack" panose="020B0609030202020204" pitchFamily="49" charset="0"/>
              </a:rPr>
              <a:t>ios</a:t>
            </a:r>
            <a:r>
              <a:rPr lang="en-US" sz="2400" dirty="0">
                <a:ea typeface="Hack" panose="020B0609030202020204" pitchFamily="49" charset="0"/>
                <a:cs typeface="Hack" panose="020B0609030202020204" pitchFamily="49" charset="0"/>
              </a:rPr>
              <a:t> – </a:t>
            </a:r>
            <a:r>
              <a:rPr lang="ru-RU" sz="2400" dirty="0">
                <a:ea typeface="Hack" panose="020B0609030202020204" pitchFamily="49" charset="0"/>
                <a:cs typeface="Hack" panose="020B0609030202020204" pitchFamily="49" charset="0"/>
              </a:rPr>
              <a:t>базовый класс.</a:t>
            </a:r>
          </a:p>
          <a:p>
            <a:r>
              <a:rPr lang="ru-RU" sz="2400" dirty="0">
                <a:ea typeface="Hack" panose="020B0609030202020204" pitchFamily="49" charset="0"/>
                <a:cs typeface="Hack" panose="020B0609030202020204" pitchFamily="49" charset="0"/>
              </a:rPr>
              <a:t>Назначение: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ru-RU" sz="2400" dirty="0">
                <a:ea typeface="Hack" panose="020B0609030202020204" pitchFamily="49" charset="0"/>
                <a:cs typeface="Hack" panose="020B0609030202020204" pitchFamily="49" charset="0"/>
              </a:rPr>
              <a:t>флаги форматирования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ru-RU" sz="2400" dirty="0">
                <a:ea typeface="Hack" panose="020B0609030202020204" pitchFamily="49" charset="0"/>
                <a:cs typeface="Hack" panose="020B0609030202020204" pitchFamily="49" charset="0"/>
              </a:rPr>
              <a:t>флаги ошибок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ru-RU" sz="2400" dirty="0">
                <a:ea typeface="Hack" panose="020B0609030202020204" pitchFamily="49" charset="0"/>
                <a:cs typeface="Hack" panose="020B0609030202020204" pitchFamily="49" charset="0"/>
              </a:rPr>
              <a:t>флаги режима работы с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409415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ПОТОКОВЫЙ ВВОД/ВЫВОД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7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0968128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b="1" dirty="0">
                <a:ea typeface="Hack" panose="020B0609030202020204" pitchFamily="49" charset="0"/>
                <a:cs typeface="Hack" panose="020B0609030202020204" pitchFamily="49" charset="0"/>
              </a:rPr>
              <a:t>Файловый ввод вывод с помощью потоков</a:t>
            </a:r>
          </a:p>
          <a:p>
            <a:r>
              <a:rPr lang="ru-RU" sz="2400" dirty="0">
                <a:ea typeface="Hack" panose="020B0609030202020204" pitchFamily="49" charset="0"/>
                <a:cs typeface="Hack" panose="020B0609030202020204" pitchFamily="49" charset="0"/>
              </a:rPr>
              <a:t>Флаги форматирования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D966AB-BD4A-31B0-B85C-145CA27C4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883" y="1345151"/>
            <a:ext cx="7830233" cy="513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7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ПОТОКОВЫЙ ВВОД/ВЫВОД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8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0968128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b="1" dirty="0">
                <a:ea typeface="Hack" panose="020B0609030202020204" pitchFamily="49" charset="0"/>
                <a:cs typeface="Hack" panose="020B0609030202020204" pitchFamily="49" charset="0"/>
              </a:rPr>
              <a:t>Файловый ввод вывод с помощью потоков</a:t>
            </a:r>
          </a:p>
          <a:p>
            <a:r>
              <a:rPr lang="ru-RU" sz="2400" i="1" dirty="0">
                <a:ea typeface="Hack" panose="020B0609030202020204" pitchFamily="49" charset="0"/>
                <a:cs typeface="Hack" panose="020B0609030202020204" pitchFamily="49" charset="0"/>
              </a:rPr>
              <a:t>Пример: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D420B1-0272-CAF4-B1FF-0985F97B0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26" y="1544843"/>
            <a:ext cx="8735644" cy="34390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8ED365-0C8E-BE04-A77E-1FB24A76B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441" y="5199117"/>
            <a:ext cx="3848309" cy="116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60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ПОТОКОВЫЙ ВВОД/ВЫВОД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9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0968128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b="1" dirty="0">
                <a:ea typeface="Hack" panose="020B0609030202020204" pitchFamily="49" charset="0"/>
                <a:cs typeface="Hack" panose="020B0609030202020204" pitchFamily="49" charset="0"/>
              </a:rPr>
              <a:t>Файловый ввод вывод с помощью потоков</a:t>
            </a:r>
          </a:p>
          <a:p>
            <a:r>
              <a:rPr lang="ru-RU" sz="2400" i="1" dirty="0">
                <a:ea typeface="Hack" panose="020B0609030202020204" pitchFamily="49" charset="0"/>
                <a:cs typeface="Hack" panose="020B0609030202020204" pitchFamily="49" charset="0"/>
              </a:rPr>
              <a:t>Манипуляторы</a:t>
            </a:r>
            <a:r>
              <a:rPr lang="ru-RU" sz="2400" dirty="0">
                <a:ea typeface="Hack" panose="020B0609030202020204" pitchFamily="49" charset="0"/>
                <a:cs typeface="Hack" panose="020B0609030202020204" pitchFamily="49" charset="0"/>
              </a:rPr>
              <a:t> – инструкции форматирования, встраиваемые прямо в поток (например </a:t>
            </a:r>
            <a:r>
              <a:rPr lang="en-US" sz="2400" b="1" i="1" dirty="0" err="1">
                <a:ea typeface="Hack" panose="020B0609030202020204" pitchFamily="49" charset="0"/>
                <a:cs typeface="Hack" panose="020B0609030202020204" pitchFamily="49" charset="0"/>
              </a:rPr>
              <a:t>endl</a:t>
            </a:r>
            <a:r>
              <a:rPr lang="ru-RU" sz="2400" dirty="0">
                <a:ea typeface="Hack" panose="020B0609030202020204" pitchFamily="49" charset="0"/>
                <a:cs typeface="Hack" panose="020B0609030202020204" pitchFamily="49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211D63-E0A2-E3C2-0A2E-3BFB13C63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09" y="1938992"/>
            <a:ext cx="9726382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4110</TotalTime>
  <Words>724</Words>
  <Application>Microsoft Office PowerPoint</Application>
  <PresentationFormat>Widescreen</PresentationFormat>
  <Paragraphs>137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Narrow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Vasiliy Alchakov</dc:creator>
  <cp:lastModifiedBy>Vasiliy Alchakov</cp:lastModifiedBy>
  <cp:revision>192</cp:revision>
  <dcterms:created xsi:type="dcterms:W3CDTF">2015-03-09T15:13:59Z</dcterms:created>
  <dcterms:modified xsi:type="dcterms:W3CDTF">2023-09-24T21:00:53Z</dcterms:modified>
</cp:coreProperties>
</file>