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2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7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0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DF0B-A0B8-4385-84F0-831CFE841DE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2387007"/>
            <a:ext cx="114019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 smtClean="0"/>
              <a:t>Лекция </a:t>
            </a:r>
            <a:r>
              <a:rPr lang="ru-RU" sz="6600" b="1" dirty="0" smtClean="0"/>
              <a:t>№</a:t>
            </a:r>
            <a:r>
              <a:rPr lang="en-US" sz="6600" b="1" dirty="0" smtClean="0"/>
              <a:t>5</a:t>
            </a:r>
            <a:endParaRPr lang="ru-RU" sz="6600" b="1" dirty="0"/>
          </a:p>
          <a:p>
            <a:r>
              <a:rPr lang="ru-RU" sz="4800" dirty="0" smtClean="0"/>
              <a:t>Наследование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pic>
        <p:nvPicPr>
          <p:cNvPr id="1026" name="Picture 2" descr="Простое введение в C++. Часть 2. Конструкторы и деструкторы - Школа  программирования Prog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14" y="400110"/>
            <a:ext cx="2906486" cy="29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10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Композиция</a:t>
            </a:r>
            <a:endParaRPr lang="ru-RU" sz="2400" b="1" dirty="0" smtClean="0"/>
          </a:p>
          <a:p>
            <a:endParaRPr lang="ru-RU" dirty="0" smtClean="0"/>
          </a:p>
          <a:p>
            <a:r>
              <a:rPr lang="ru-RU" dirty="0" smtClean="0"/>
              <a:t>…В </a:t>
            </a:r>
            <a:r>
              <a:rPr lang="ru-RU" dirty="0"/>
              <a:t>одних объектах содержатся другие </a:t>
            </a:r>
            <a:r>
              <a:rPr lang="ru-RU" dirty="0" smtClean="0"/>
              <a:t>объекты…</a:t>
            </a:r>
          </a:p>
          <a:p>
            <a:r>
              <a:rPr lang="ru-RU" dirty="0" smtClean="0"/>
              <a:t>Пример композиции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Представление композиции на </a:t>
            </a:r>
            <a:r>
              <a:rPr lang="en-US" dirty="0" smtClean="0"/>
              <a:t>UML</a:t>
            </a:r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62" y="1751095"/>
            <a:ext cx="3898925" cy="1549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101" y="3763106"/>
            <a:ext cx="2061647" cy="27575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068" y="3794918"/>
            <a:ext cx="6483386" cy="11156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2351" y="5421961"/>
            <a:ext cx="6740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</a:t>
            </a:r>
            <a:r>
              <a:rPr lang="ru-RU" dirty="0" smtClean="0"/>
              <a:t>а </a:t>
            </a:r>
            <a:r>
              <a:rPr lang="ru-RU" dirty="0"/>
              <a:t>конце линии, соединяющей класс </a:t>
            </a:r>
            <a:r>
              <a:rPr lang="en-US" dirty="0"/>
              <a:t>Car</a:t>
            </a:r>
            <a:r>
              <a:rPr lang="ru-RU" dirty="0"/>
              <a:t> с классом </a:t>
            </a:r>
            <a:endParaRPr lang="en-US" dirty="0"/>
          </a:p>
          <a:p>
            <a:r>
              <a:rPr lang="en-US" dirty="0" err="1"/>
              <a:t>SteeringWheel</a:t>
            </a:r>
            <a:r>
              <a:rPr lang="ru-RU" dirty="0"/>
              <a:t>, имеется ромб на стороне класса </a:t>
            </a:r>
            <a:r>
              <a:rPr lang="en-US" dirty="0"/>
              <a:t>Car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Это </a:t>
            </a:r>
            <a:r>
              <a:rPr lang="ru-RU" dirty="0"/>
              <a:t>означает, что </a:t>
            </a:r>
            <a:r>
              <a:rPr lang="en-US" dirty="0"/>
              <a:t>Car</a:t>
            </a:r>
            <a:r>
              <a:rPr lang="ru-RU" dirty="0"/>
              <a:t> включает (содержит как часть) </a:t>
            </a:r>
            <a:r>
              <a:rPr lang="en-US" dirty="0" err="1"/>
              <a:t>SteeringWheel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" y="913440"/>
            <a:ext cx="6034262" cy="508291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11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Композиция</a:t>
            </a:r>
            <a:endParaRPr lang="ru-RU" sz="2400" b="1" dirty="0" smtClean="0"/>
          </a:p>
          <a:p>
            <a:endParaRPr lang="ru-RU" dirty="0" smtClean="0"/>
          </a:p>
          <a:p>
            <a:r>
              <a:rPr lang="ru-RU" dirty="0" smtClean="0"/>
              <a:t>Состав автомобиля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607" y="4914171"/>
            <a:ext cx="7202414" cy="15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Наследование и инкапсуляция</a:t>
            </a:r>
          </a:p>
          <a:p>
            <a:r>
              <a:rPr lang="ru-RU" dirty="0" smtClean="0"/>
              <a:t>Инкапсуляция </a:t>
            </a:r>
            <a:r>
              <a:rPr lang="ru-RU" dirty="0"/>
              <a:t>— это процесс упаковки классов в открытый интерфейс и закрытую </a:t>
            </a:r>
            <a:r>
              <a:rPr lang="ru-RU" dirty="0" smtClean="0"/>
              <a:t>реализацию.</a:t>
            </a:r>
          </a:p>
          <a:p>
            <a:r>
              <a:rPr lang="ru-RU" dirty="0"/>
              <a:t>При использовании наследования инкапсуляция, в сущности, ослабляется в рамках иерархии классов</a:t>
            </a:r>
            <a:r>
              <a:rPr lang="ru-RU" dirty="0" smtClean="0"/>
              <a:t>.</a:t>
            </a:r>
          </a:p>
          <a:p>
            <a:endParaRPr lang="ru-RU" sz="2400" b="1" dirty="0" smtClean="0"/>
          </a:p>
          <a:p>
            <a:endParaRPr lang="ru-RU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" y="1490036"/>
            <a:ext cx="3122995" cy="31229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6" y="5162791"/>
            <a:ext cx="8439447" cy="13009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958" y="1490036"/>
            <a:ext cx="3038642" cy="49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План занятия</a:t>
            </a:r>
          </a:p>
          <a:p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Понятие наследования</a:t>
            </a:r>
          </a:p>
          <a:p>
            <a:pPr marL="457200" indent="-457200">
              <a:buAutoNum type="arabicPeriod"/>
            </a:pPr>
            <a:r>
              <a:rPr lang="ru-RU" sz="2400" dirty="0"/>
              <a:t>Понятие к</a:t>
            </a:r>
            <a:r>
              <a:rPr lang="ru-RU" sz="2400" dirty="0" smtClean="0"/>
              <a:t>омпозиции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Сессия вопросов и </a:t>
            </a:r>
            <a:r>
              <a:rPr lang="ru-RU" sz="2400" dirty="0" smtClean="0"/>
              <a:t>ответов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1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3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Наследование</a:t>
            </a:r>
            <a:endParaRPr lang="ru-RU" sz="2400" b="1" dirty="0" smtClean="0"/>
          </a:p>
        </p:txBody>
      </p:sp>
      <p:pic>
        <p:nvPicPr>
          <p:cNvPr id="1026" name="Picture 2" descr="Наследование объект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6" y="1160582"/>
            <a:ext cx="5700259" cy="43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26" y="993117"/>
            <a:ext cx="63853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Наследование</a:t>
            </a:r>
            <a:r>
              <a:rPr lang="ru-RU" dirty="0"/>
              <a:t> (англ. </a:t>
            </a:r>
            <a:r>
              <a:rPr lang="ru-RU" b="1" dirty="0" err="1"/>
              <a:t>inheritance</a:t>
            </a:r>
            <a:r>
              <a:rPr lang="ru-RU" dirty="0"/>
              <a:t>) — </a:t>
            </a:r>
            <a:endParaRPr lang="ru-RU" dirty="0" smtClean="0"/>
          </a:p>
          <a:p>
            <a:r>
              <a:rPr lang="ru-RU" dirty="0" smtClean="0"/>
              <a:t>концепция</a:t>
            </a:r>
            <a:r>
              <a:rPr lang="ru-RU" dirty="0"/>
              <a:t> </a:t>
            </a:r>
            <a:r>
              <a:rPr lang="ru-RU" b="1" dirty="0"/>
              <a:t>объектно-ориентированного </a:t>
            </a:r>
            <a:r>
              <a:rPr lang="ru-RU" b="1" dirty="0" smtClean="0"/>
              <a:t>программирования</a:t>
            </a:r>
            <a:r>
              <a:rPr lang="ru-RU" dirty="0" smtClean="0"/>
              <a:t>,</a:t>
            </a:r>
          </a:p>
          <a:p>
            <a:r>
              <a:rPr lang="ru-RU" dirty="0" smtClean="0"/>
              <a:t>согласно </a:t>
            </a:r>
            <a:r>
              <a:rPr lang="ru-RU" dirty="0"/>
              <a:t>которой абстрактный тип данных может </a:t>
            </a:r>
            <a:r>
              <a:rPr lang="ru-RU" b="1" dirty="0" smtClean="0"/>
              <a:t>наследовать</a:t>
            </a:r>
          </a:p>
          <a:p>
            <a:r>
              <a:rPr lang="ru-RU" dirty="0" smtClean="0"/>
              <a:t>данные </a:t>
            </a:r>
            <a:r>
              <a:rPr lang="ru-RU" dirty="0"/>
              <a:t>и функциональность некоторого существующего </a:t>
            </a:r>
            <a:r>
              <a:rPr lang="ru-RU" dirty="0" smtClean="0"/>
              <a:t>типа,</a:t>
            </a:r>
          </a:p>
          <a:p>
            <a:r>
              <a:rPr lang="ru-RU" dirty="0" smtClean="0"/>
              <a:t>способствуя </a:t>
            </a:r>
            <a:r>
              <a:rPr lang="ru-RU" dirty="0"/>
              <a:t>повторному использованию </a:t>
            </a:r>
            <a:r>
              <a:rPr lang="ru-RU" dirty="0" smtClean="0"/>
              <a:t>компонентов</a:t>
            </a:r>
          </a:p>
          <a:p>
            <a:r>
              <a:rPr lang="ru-RU" dirty="0" smtClean="0"/>
              <a:t>программного </a:t>
            </a:r>
            <a:r>
              <a:rPr lang="ru-RU" dirty="0"/>
              <a:t>обеспечения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Главная </a:t>
            </a:r>
            <a:r>
              <a:rPr lang="ru-RU" dirty="0"/>
              <a:t>причина существования </a:t>
            </a:r>
            <a:r>
              <a:rPr lang="ru-RU" dirty="0" smtClean="0"/>
              <a:t>наследования</a:t>
            </a:r>
          </a:p>
          <a:p>
            <a:r>
              <a:rPr lang="ru-RU" dirty="0" smtClean="0"/>
              <a:t>и композиции (см. ниже) —</a:t>
            </a:r>
          </a:p>
          <a:p>
            <a:r>
              <a:rPr lang="ru-RU" i="1" dirty="0" smtClean="0"/>
              <a:t>повторное использование </a:t>
            </a:r>
            <a:r>
              <a:rPr lang="ru-RU" i="1" dirty="0"/>
              <a:t>объектов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4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Композиция</a:t>
            </a:r>
            <a:endParaRPr lang="ru-RU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26" y="993117"/>
            <a:ext cx="60216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Композиция подразумевает использование других </a:t>
            </a:r>
            <a:r>
              <a:rPr lang="ru-RU" dirty="0" smtClean="0"/>
              <a:t>классов</a:t>
            </a:r>
          </a:p>
          <a:p>
            <a:r>
              <a:rPr lang="ru-RU" dirty="0" smtClean="0"/>
              <a:t>для </a:t>
            </a:r>
            <a:r>
              <a:rPr lang="ru-RU" dirty="0"/>
              <a:t>создания более сложных классов, то есть для </a:t>
            </a:r>
            <a:endParaRPr lang="ru-RU" dirty="0" smtClean="0"/>
          </a:p>
          <a:p>
            <a:r>
              <a:rPr lang="ru-RU" dirty="0" smtClean="0"/>
              <a:t>осуществления </a:t>
            </a:r>
            <a:r>
              <a:rPr lang="ru-RU" dirty="0"/>
              <a:t>своего рода сборки.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этом нет никаких отношений </a:t>
            </a:r>
            <a:endParaRPr lang="ru-RU" dirty="0" smtClean="0"/>
          </a:p>
          <a:p>
            <a:r>
              <a:rPr lang="ru-RU" dirty="0" smtClean="0"/>
              <a:t>«</a:t>
            </a:r>
            <a:r>
              <a:rPr lang="ru-RU" dirty="0"/>
              <a:t>родительский класс / дочерний класс». </a:t>
            </a:r>
            <a:endParaRPr lang="ru-RU" dirty="0" smtClean="0"/>
          </a:p>
          <a:p>
            <a:r>
              <a:rPr lang="ru-RU" dirty="0" smtClean="0"/>
              <a:t>По </a:t>
            </a:r>
            <a:r>
              <a:rPr lang="ru-RU" dirty="0"/>
              <a:t>сути, сложные объекты состоят из других объектов.</a:t>
            </a:r>
            <a:endParaRPr lang="en-US" dirty="0"/>
          </a:p>
        </p:txBody>
      </p:sp>
      <p:pic>
        <p:nvPicPr>
          <p:cNvPr id="2054" name="Picture 6" descr="Цилинд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40" y="1429772"/>
            <a:ext cx="5368819" cy="443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7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5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Наследование в деталях</a:t>
            </a:r>
            <a:endParaRPr lang="ru-RU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26" y="993117"/>
            <a:ext cx="111590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Наследование</a:t>
            </a:r>
            <a:r>
              <a:rPr lang="ru-RU" dirty="0"/>
              <a:t> </a:t>
            </a:r>
            <a:r>
              <a:rPr lang="ru-RU" dirty="0" smtClean="0"/>
              <a:t>-- при </a:t>
            </a:r>
            <a:r>
              <a:rPr lang="ru-RU" dirty="0"/>
              <a:t>которой дочерние классы наследуют атрибуты и поведения от родительского </a:t>
            </a:r>
            <a:r>
              <a:rPr lang="ru-RU" dirty="0" smtClean="0"/>
              <a:t>класса.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Правило</a:t>
            </a:r>
            <a:r>
              <a:rPr lang="ru-RU" dirty="0" smtClean="0"/>
              <a:t>: Если можно сказать, что класс </a:t>
            </a:r>
            <a:r>
              <a:rPr lang="ru-RU" dirty="0"/>
              <a:t>B является экземпляром класса </a:t>
            </a:r>
            <a:r>
              <a:rPr lang="ru-RU" dirty="0" smtClean="0"/>
              <a:t>А, это означает что данное отношение </a:t>
            </a:r>
          </a:p>
          <a:p>
            <a:r>
              <a:rPr lang="ru-RU" dirty="0" smtClean="0"/>
              <a:t>можно называть отношением наследования.</a:t>
            </a:r>
          </a:p>
          <a:p>
            <a:endParaRPr lang="ru-RU" dirty="0"/>
          </a:p>
          <a:p>
            <a:r>
              <a:rPr lang="ru-RU" dirty="0" smtClean="0"/>
              <a:t>Иерархия класса «Млекопитающие»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33" y="4564189"/>
            <a:ext cx="5700667" cy="1463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410" b="4837"/>
          <a:stretch/>
        </p:blipFill>
        <p:spPr>
          <a:xfrm>
            <a:off x="625774" y="2690450"/>
            <a:ext cx="544906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065" y="3527715"/>
            <a:ext cx="4087729" cy="275458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6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Класс «Млекопитающие»</a:t>
            </a:r>
            <a:endParaRPr lang="ru-RU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26" y="993117"/>
            <a:ext cx="843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Дочерний класс «Собака»			Дочерний класс </a:t>
            </a:r>
            <a:r>
              <a:rPr lang="ru-RU" dirty="0"/>
              <a:t>«Золотой </a:t>
            </a:r>
            <a:r>
              <a:rPr lang="ru-RU" dirty="0" err="1"/>
              <a:t>ретривер</a:t>
            </a:r>
            <a:r>
              <a:rPr lang="ru-RU" dirty="0"/>
              <a:t>»</a:t>
            </a:r>
            <a:endParaRPr lang="ru-RU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898" y="1344911"/>
            <a:ext cx="2000529" cy="1543265"/>
          </a:xfrm>
          <a:prstGeom prst="rect">
            <a:avLst/>
          </a:prstGeom>
        </p:spPr>
      </p:pic>
      <p:pic>
        <p:nvPicPr>
          <p:cNvPr id="3074" name="Picture 2" descr="Золотистый ретривер: описание породы и характеристика | Собаки мир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788" y="3158381"/>
            <a:ext cx="2370748" cy="145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079" y="1344911"/>
            <a:ext cx="2267266" cy="30865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8192" y="1261347"/>
            <a:ext cx="1981477" cy="19052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5326" y="3194947"/>
            <a:ext cx="377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Дочерний класс «Тибетский терьер»</a:t>
            </a:r>
          </a:p>
        </p:txBody>
      </p:sp>
      <p:pic>
        <p:nvPicPr>
          <p:cNvPr id="3076" name="Picture 4" descr="Breed: Lhasa Aps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57" y="4872776"/>
            <a:ext cx="1465649" cy="146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8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7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Класс «Собака»</a:t>
            </a:r>
            <a:endParaRPr lang="ru-RU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0" y="1558672"/>
            <a:ext cx="6449325" cy="43249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85" y="4746880"/>
            <a:ext cx="1333178" cy="1211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32" y="635253"/>
            <a:ext cx="6105390" cy="20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8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Наследование – Обобщение и конкретизация</a:t>
            </a:r>
          </a:p>
          <a:p>
            <a:endParaRPr lang="ru-RU" sz="2400" b="1" dirty="0"/>
          </a:p>
          <a:p>
            <a:r>
              <a:rPr lang="ru-RU" b="1" dirty="0" smtClean="0"/>
              <a:t>Концепция обобщения-конкретизации</a:t>
            </a:r>
            <a:r>
              <a:rPr lang="ru-RU" dirty="0" smtClean="0"/>
              <a:t>, </a:t>
            </a:r>
            <a:r>
              <a:rPr lang="ru-RU" dirty="0"/>
              <a:t>также необходимо принимать во внимание при использовании </a:t>
            </a:r>
            <a:r>
              <a:rPr lang="ru-RU" dirty="0" smtClean="0"/>
              <a:t>наследования. Идея </a:t>
            </a:r>
            <a:r>
              <a:rPr lang="ru-RU" dirty="0"/>
              <a:t>заключается в том, что по мере того, как вы спускаетесь по дереву наследования, все становится более конкретным. Самое общее располагается на верхушке дерева наследования</a:t>
            </a:r>
            <a:r>
              <a:rPr lang="ru-RU" dirty="0" smtClean="0"/>
              <a:t>.</a:t>
            </a:r>
          </a:p>
          <a:p>
            <a:endParaRPr lang="ru-RU" sz="2400" b="1" dirty="0"/>
          </a:p>
          <a:p>
            <a:r>
              <a:rPr lang="ru-RU" dirty="0"/>
              <a:t>Идея наследования состоит в том, чтобы переходить от общего к частному, выделяя общность</a:t>
            </a:r>
            <a:r>
              <a:rPr lang="ru-RU" dirty="0" smtClean="0"/>
              <a:t>.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38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9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Проектные решения</a:t>
            </a:r>
            <a:endParaRPr lang="ru-RU" sz="2400" b="1" dirty="0" smtClean="0"/>
          </a:p>
          <a:p>
            <a:endParaRPr lang="ru-RU" sz="2400" b="1" dirty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теории лучший подход — выделение как можно большей общности</a:t>
            </a:r>
            <a:r>
              <a:rPr lang="ru-RU" dirty="0" smtClean="0"/>
              <a:t>.</a:t>
            </a:r>
          </a:p>
          <a:p>
            <a:r>
              <a:rPr lang="ru-RU" dirty="0"/>
              <a:t>Несмотря на то что выделение как можно большей общности может быть максимально приближенным к реальной жизни, оно может не быть максимально приближенным к вашей модели</a:t>
            </a:r>
            <a:r>
              <a:rPr lang="ru-RU" dirty="0" smtClean="0"/>
              <a:t>.</a:t>
            </a:r>
          </a:p>
          <a:p>
            <a:r>
              <a:rPr lang="ru-RU" dirty="0"/>
              <a:t>Чем большую общность вы выделяете, тем сложнее становится ваша система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004" y="351653"/>
            <a:ext cx="2949056" cy="1489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4" y="2794557"/>
            <a:ext cx="6094775" cy="35507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329" y="5287548"/>
            <a:ext cx="5402956" cy="11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6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447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Vasiliy Alchakov</dc:creator>
  <cp:lastModifiedBy>SevSU</cp:lastModifiedBy>
  <cp:revision>183</cp:revision>
  <dcterms:created xsi:type="dcterms:W3CDTF">2015-03-09T15:13:59Z</dcterms:created>
  <dcterms:modified xsi:type="dcterms:W3CDTF">2020-10-30T10:31:59Z</dcterms:modified>
</cp:coreProperties>
</file>