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F0B-A0B8-4385-84F0-831CFE841DE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387007"/>
            <a:ext cx="11401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/>
              <a:t>Лекция №6</a:t>
            </a:r>
          </a:p>
          <a:p>
            <a:r>
              <a:rPr lang="ru-RU" sz="4800" dirty="0"/>
              <a:t>Особенности реализации механизмов наследования</a:t>
            </a:r>
            <a:endParaRPr lang="en-US" sz="4800" dirty="0"/>
          </a:p>
        </p:txBody>
      </p:sp>
      <p:pic>
        <p:nvPicPr>
          <p:cNvPr id="1026" name="Picture 2" descr="Простое введение в C++. Часть 2. Конструкторы и деструкторы - Школа  программирования Prog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4" y="400110"/>
            <a:ext cx="2906486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1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наследования защищенных членов класса как открытых</a:t>
            </a:r>
            <a:endParaRPr lang="ru-RU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5" y="801065"/>
            <a:ext cx="5363323" cy="5687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19" y="796627"/>
            <a:ext cx="3324689" cy="2124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819" y="3146355"/>
            <a:ext cx="4657725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439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наследования класса как защищенного</a:t>
            </a:r>
            <a:endParaRPr lang="ru-RU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795332"/>
            <a:ext cx="5524500" cy="5724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92" y="3935806"/>
            <a:ext cx="5991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9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Наследование конструкторов и деструкторов</a:t>
            </a:r>
          </a:p>
          <a:p>
            <a:endParaRPr lang="ru-RU" sz="2200" dirty="0"/>
          </a:p>
          <a:p>
            <a:r>
              <a:rPr lang="ru-RU" sz="2200" dirty="0"/>
              <a:t>Если у базового и у производного классов имеются конструкторы и деструкторы, то конструкторы выполняются в порядке наследования, а деструкторы – в обратном порядке.</a:t>
            </a:r>
          </a:p>
          <a:p>
            <a:endParaRPr lang="ru-RU" sz="2200" dirty="0"/>
          </a:p>
          <a:p>
            <a:r>
              <a:rPr lang="ru-RU" sz="2200" dirty="0"/>
              <a:t>Конструктор базового класса выполняется раньше конструктора производного класса.</a:t>
            </a:r>
          </a:p>
          <a:p>
            <a:r>
              <a:rPr lang="ru-RU" sz="2200" dirty="0"/>
              <a:t>Деструктор производного класса выполняется раньше деструктора базового класса.</a:t>
            </a:r>
          </a:p>
          <a:p>
            <a:endParaRPr lang="ru-RU" sz="2200" dirty="0"/>
          </a:p>
          <a:p>
            <a:r>
              <a:rPr lang="ru-RU" sz="2200" dirty="0"/>
              <a:t>Передача аргументов из производного в базовый класс:</a:t>
            </a:r>
          </a:p>
          <a:p>
            <a:endParaRPr lang="ru-RU" sz="2200" dirty="0"/>
          </a:p>
          <a:p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Конструктор_произв_класса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(список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арг-ов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базов_класс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(список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арг-ов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тело конструктора производного класса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200" dirty="0"/>
          </a:p>
          <a:p>
            <a:r>
              <a:rPr lang="ru-RU" sz="2200" dirty="0"/>
              <a:t>Для базового и производного классов допустимо использовать одни и те же аргументы.</a:t>
            </a:r>
          </a:p>
          <a:p>
            <a:r>
              <a:rPr lang="ru-RU" sz="2200" dirty="0"/>
              <a:t>Для производного класса допустимо игнорирование всех аргументов и передача их напрямую в базовый класс.</a:t>
            </a:r>
          </a:p>
        </p:txBody>
      </p:sp>
    </p:spTree>
    <p:extLst>
      <p:ext uri="{BB962C8B-B14F-4D97-AF65-F5344CB8AC3E}">
        <p14:creationId xmlns:p14="http://schemas.microsoft.com/office/powerpoint/2010/main" val="119188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Наследование конструкторов и деструкторов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796627"/>
            <a:ext cx="7925906" cy="474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24" y="3931803"/>
            <a:ext cx="6294460" cy="212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320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Наследование конструкторов и деструкторов</a:t>
            </a:r>
            <a:r>
              <a:rPr lang="en-US" sz="2400" b="1" dirty="0"/>
              <a:t> – </a:t>
            </a:r>
            <a:r>
              <a:rPr lang="ru-RU" sz="2400" b="1" dirty="0"/>
              <a:t>передача аргумента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8" y="1172732"/>
            <a:ext cx="8335538" cy="47250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061" y="1169611"/>
            <a:ext cx="3867690" cy="1743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061" y="2979952"/>
            <a:ext cx="3886481" cy="15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6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Наследование конструкторов и деструкторов</a:t>
            </a:r>
            <a:r>
              <a:rPr lang="en-US" sz="2400" b="1" dirty="0"/>
              <a:t> – </a:t>
            </a:r>
            <a:r>
              <a:rPr lang="ru-RU" sz="2400" b="1" dirty="0"/>
              <a:t>передача аргумента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903184"/>
            <a:ext cx="7973538" cy="5277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496" y="1324286"/>
            <a:ext cx="3620005" cy="1933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496" y="3444371"/>
            <a:ext cx="3599099" cy="164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2812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Наследование конструкторов и деструкторов</a:t>
            </a:r>
            <a:r>
              <a:rPr lang="en-US" sz="2400" b="1" dirty="0"/>
              <a:t> – </a:t>
            </a:r>
            <a:r>
              <a:rPr lang="ru-RU" sz="2400" b="1" dirty="0"/>
              <a:t>передача аргумента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3" y="878380"/>
            <a:ext cx="8059275" cy="5344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511" y="878380"/>
            <a:ext cx="3696216" cy="19528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511" y="2954679"/>
            <a:ext cx="3732022" cy="17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реализация наследования – Солнечная система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2B9E4-638D-DEA9-4EAB-4F4C5D98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5" y="912710"/>
            <a:ext cx="2353003" cy="2629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3518BA-B47C-A22C-98E8-C04E29A2FF29}"/>
              </a:ext>
            </a:extLst>
          </p:cNvPr>
          <p:cNvSpPr/>
          <p:nvPr/>
        </p:nvSpPr>
        <p:spPr>
          <a:xfrm>
            <a:off x="586395" y="3623730"/>
            <a:ext cx="2353003" cy="36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Небесное тело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F5FFF-6BA0-5FBC-E576-A1C7D79C588E}"/>
              </a:ext>
            </a:extLst>
          </p:cNvPr>
          <p:cNvSpPr/>
          <p:nvPr/>
        </p:nvSpPr>
        <p:spPr>
          <a:xfrm>
            <a:off x="586395" y="4507659"/>
            <a:ext cx="1217691" cy="36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Звезда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3931C7-AED1-4D2B-075A-5DF1AF44BD11}"/>
              </a:ext>
            </a:extLst>
          </p:cNvPr>
          <p:cNvSpPr/>
          <p:nvPr/>
        </p:nvSpPr>
        <p:spPr>
          <a:xfrm>
            <a:off x="1911179" y="4507658"/>
            <a:ext cx="1028220" cy="362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Планета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12C2F7C-A819-EBA8-F6C8-42D5D92D8A13}"/>
              </a:ext>
            </a:extLst>
          </p:cNvPr>
          <p:cNvSpPr/>
          <p:nvPr/>
        </p:nvSpPr>
        <p:spPr>
          <a:xfrm>
            <a:off x="947351" y="4077730"/>
            <a:ext cx="321276" cy="362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18100CE-E1C7-DAA3-0823-DB436F9B974B}"/>
              </a:ext>
            </a:extLst>
          </p:cNvPr>
          <p:cNvSpPr/>
          <p:nvPr/>
        </p:nvSpPr>
        <p:spPr>
          <a:xfrm>
            <a:off x="2264651" y="4063440"/>
            <a:ext cx="321276" cy="362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BC0C28-6A69-5045-376B-582B685AD913}"/>
              </a:ext>
            </a:extLst>
          </p:cNvPr>
          <p:cNvSpPr/>
          <p:nvPr/>
        </p:nvSpPr>
        <p:spPr>
          <a:xfrm>
            <a:off x="3070102" y="912710"/>
            <a:ext cx="4788794" cy="381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Небесное тело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F4732E-E5F2-5CFA-375C-8261ADE9090A}"/>
              </a:ext>
            </a:extLst>
          </p:cNvPr>
          <p:cNvSpPr/>
          <p:nvPr/>
        </p:nvSpPr>
        <p:spPr>
          <a:xfrm>
            <a:off x="3070102" y="1257756"/>
            <a:ext cx="4788794" cy="1293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_R;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_V;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BC203D-2F01-A51B-3D92-6E9D9BF27B2C}"/>
              </a:ext>
            </a:extLst>
          </p:cNvPr>
          <p:cNvSpPr/>
          <p:nvPr/>
        </p:nvSpPr>
        <p:spPr>
          <a:xfrm>
            <a:off x="3070101" y="2490765"/>
            <a:ext cx="4788795" cy="237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NebesnoeTelo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NebesnoeTelo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NebesnoeTelo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A5612F-95AC-6807-A691-E689FA247440}"/>
              </a:ext>
            </a:extLst>
          </p:cNvPr>
          <p:cNvSpPr/>
          <p:nvPr/>
        </p:nvSpPr>
        <p:spPr>
          <a:xfrm>
            <a:off x="7924798" y="897721"/>
            <a:ext cx="4102442" cy="381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Звезда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C67AFC-5CB5-5253-E543-4BD8FA1E2D6E}"/>
              </a:ext>
            </a:extLst>
          </p:cNvPr>
          <p:cNvSpPr/>
          <p:nvPr/>
        </p:nvSpPr>
        <p:spPr>
          <a:xfrm>
            <a:off x="7924799" y="1260186"/>
            <a:ext cx="4102442" cy="29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28C1F-B5A9-77EA-7888-C16AF37F63B7}"/>
              </a:ext>
            </a:extLst>
          </p:cNvPr>
          <p:cNvSpPr/>
          <p:nvPr/>
        </p:nvSpPr>
        <p:spPr>
          <a:xfrm>
            <a:off x="7924800" y="1533898"/>
            <a:ext cx="4102442" cy="1563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Zvezda();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~Zvezda();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Zvezda(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Planet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*&gt; planets;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C7D24-4437-2ECD-35AA-C6E5B40D0E71}"/>
              </a:ext>
            </a:extLst>
          </p:cNvPr>
          <p:cNvSpPr/>
          <p:nvPr/>
        </p:nvSpPr>
        <p:spPr>
          <a:xfrm>
            <a:off x="7937158" y="3179513"/>
            <a:ext cx="4102442" cy="381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Планета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E8D36-6939-E6B2-3893-86428186B1D1}"/>
              </a:ext>
            </a:extLst>
          </p:cNvPr>
          <p:cNvSpPr/>
          <p:nvPr/>
        </p:nvSpPr>
        <p:spPr>
          <a:xfrm>
            <a:off x="7937159" y="3541978"/>
            <a:ext cx="4102442" cy="61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NSputnik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_Life;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3B7A42-5C6B-BA5B-5C00-C0FB75C2F4CC}"/>
              </a:ext>
            </a:extLst>
          </p:cNvPr>
          <p:cNvSpPr/>
          <p:nvPr/>
        </p:nvSpPr>
        <p:spPr>
          <a:xfrm>
            <a:off x="7937160" y="4157137"/>
            <a:ext cx="4102442" cy="2365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Planet();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~Planet();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Planet(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nsputnik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life = 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setNSpunik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nsputnik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3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реализация наследования – Солнечная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6E1C3-1121-985C-A244-BA227E2DF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"/>
          <a:stretch/>
        </p:blipFill>
        <p:spPr>
          <a:xfrm>
            <a:off x="416499" y="823812"/>
            <a:ext cx="3991532" cy="5040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322433-CD74-2DB8-C29C-1281525AD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0"/>
          <a:stretch/>
        </p:blipFill>
        <p:spPr>
          <a:xfrm>
            <a:off x="4547198" y="848496"/>
            <a:ext cx="3600953" cy="2890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CE295A-A718-57EC-AD67-30270DFEE2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8" b="880"/>
          <a:stretch/>
        </p:blipFill>
        <p:spPr>
          <a:xfrm>
            <a:off x="8287318" y="812253"/>
            <a:ext cx="3667637" cy="343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Небесное тело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0D65-23FB-3EE7-E172-E08C237B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794970"/>
            <a:ext cx="6639852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План занятия</a:t>
            </a:r>
          </a:p>
          <a:p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Обзор особенностей реализации</a:t>
            </a:r>
          </a:p>
          <a:p>
            <a:pPr marL="457200" indent="-457200">
              <a:buAutoNum type="arabicPeriod"/>
            </a:pPr>
            <a:r>
              <a:rPr lang="ru-RU" sz="2400" dirty="0"/>
              <a:t>Разбор практического примера</a:t>
            </a:r>
          </a:p>
          <a:p>
            <a:pPr marL="457200" indent="-457200">
              <a:buAutoNum type="arabicPeriod"/>
            </a:pPr>
            <a:r>
              <a:rPr lang="ru-RU" sz="2400" dirty="0"/>
              <a:t>Сессия вопросов и ответов</a:t>
            </a:r>
          </a:p>
        </p:txBody>
      </p:sp>
    </p:spTree>
    <p:extLst>
      <p:ext uri="{BB962C8B-B14F-4D97-AF65-F5344CB8AC3E}">
        <p14:creationId xmlns:p14="http://schemas.microsoft.com/office/powerpoint/2010/main" val="26133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Небесное тело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44384-9A9D-A38F-9301-FA1D1753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971207"/>
            <a:ext cx="688753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Звезда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543B1-3D66-C19F-BCE9-829482F8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785443"/>
            <a:ext cx="692564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57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Планета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D7FC9-D200-18AF-08EE-228EE676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69" y="404569"/>
            <a:ext cx="7638872" cy="61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Главный модуль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E16A1-3D08-F31E-6FF3-3D5F0F67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1433234"/>
            <a:ext cx="767822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Главный модуль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72BDD-880F-4E3E-E32D-3CEE0402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666629"/>
            <a:ext cx="780206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349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Результаты работы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B04C5-8DFF-18C0-1014-82621CF2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54" y="723399"/>
            <a:ext cx="9622828" cy="58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Управление доступом к базовому классу</a:t>
            </a:r>
          </a:p>
          <a:p>
            <a:endParaRPr lang="ru-RU" sz="2200" dirty="0"/>
          </a:p>
          <a:p>
            <a:r>
              <a:rPr lang="ru-RU" sz="2200" dirty="0"/>
              <a:t>Шаблон формы записи</a:t>
            </a:r>
          </a:p>
          <a:p>
            <a:r>
              <a:rPr lang="ru-RU" sz="2400" dirty="0"/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имя_производного_класса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способ_доступа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имя_базового_класса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200" dirty="0"/>
          </a:p>
          <a:p>
            <a:r>
              <a:rPr lang="ru-RU" sz="2200" dirty="0"/>
              <a:t>Способ доступа: </a:t>
            </a:r>
            <a:r>
              <a:rPr lang="en-US" sz="2200" b="1" dirty="0"/>
              <a:t>public, private, protected</a:t>
            </a:r>
            <a:endParaRPr lang="ru-RU" sz="2200" b="1" dirty="0"/>
          </a:p>
          <a:p>
            <a:endParaRPr lang="ru-RU" sz="2200" dirty="0"/>
          </a:p>
          <a:p>
            <a:pPr>
              <a:spcAft>
                <a:spcPts val="600"/>
              </a:spcAft>
            </a:pPr>
            <a:r>
              <a:rPr lang="ru-RU" sz="2200" dirty="0"/>
              <a:t>Способ доступа определяет как элементы базового класса наследуются производным классом. Если спецификатор </a:t>
            </a:r>
            <a:r>
              <a:rPr lang="en-US" sz="2200" b="1" dirty="0"/>
              <a:t>public</a:t>
            </a:r>
            <a:r>
              <a:rPr lang="ru-RU" sz="2200" dirty="0"/>
              <a:t>, то все открытые члены базового класса остаются открытым и в производном классе.</a:t>
            </a:r>
          </a:p>
          <a:p>
            <a:pPr>
              <a:spcAft>
                <a:spcPts val="600"/>
              </a:spcAft>
            </a:pPr>
            <a:r>
              <a:rPr lang="ru-RU" sz="2200" dirty="0"/>
              <a:t>Если спецификатор </a:t>
            </a:r>
            <a:r>
              <a:rPr lang="en-US" sz="2200" b="1" dirty="0"/>
              <a:t>private</a:t>
            </a:r>
            <a:r>
              <a:rPr lang="en-US" sz="2200" dirty="0"/>
              <a:t>, </a:t>
            </a:r>
            <a:r>
              <a:rPr lang="ru-RU" sz="2200" dirty="0"/>
              <a:t>то все открытые члены базового класса в производном классе становятся закрытыми.</a:t>
            </a:r>
          </a:p>
          <a:p>
            <a:pPr>
              <a:spcAft>
                <a:spcPts val="600"/>
              </a:spcAft>
            </a:pPr>
            <a:r>
              <a:rPr lang="ru-RU" sz="2200" dirty="0"/>
              <a:t>В обоих случаях все закрытые члены базового класса в производном классе остаются закрытыми и недоступными.</a:t>
            </a:r>
          </a:p>
          <a:p>
            <a:pPr>
              <a:spcAft>
                <a:spcPts val="600"/>
              </a:spcAft>
            </a:pPr>
            <a:r>
              <a:rPr lang="ru-RU" sz="2200" dirty="0"/>
              <a:t>Если спецификатором доступа является </a:t>
            </a:r>
            <a:r>
              <a:rPr lang="en-US" sz="2200" b="1" dirty="0"/>
              <a:t>private</a:t>
            </a:r>
            <a:r>
              <a:rPr lang="ru-RU" sz="2200" dirty="0"/>
              <a:t>, то хотя открытые члены базового класса становятся закрытыми в производном, они остаются доступными для функций – членом производного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418161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наследования со спецификатором </a:t>
            </a:r>
            <a:r>
              <a:rPr lang="en-US" sz="2400" b="1" dirty="0"/>
              <a:t>public</a:t>
            </a:r>
            <a:endParaRPr lang="ru-RU" sz="2400" b="1" dirty="0"/>
          </a:p>
          <a:p>
            <a:endParaRPr lang="ru-RU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02" y="772119"/>
            <a:ext cx="4086225" cy="1533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76" y="2279401"/>
            <a:ext cx="3952875" cy="1885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70" y="972763"/>
            <a:ext cx="3848637" cy="5506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117" y="4278399"/>
            <a:ext cx="5449060" cy="2200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5" name="Rectangle 14"/>
          <p:cNvSpPr/>
          <p:nvPr/>
        </p:nvSpPr>
        <p:spPr>
          <a:xfrm>
            <a:off x="7615989" y="636267"/>
            <a:ext cx="4423611" cy="352908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7" y="523220"/>
            <a:ext cx="4440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попытки доступа</a:t>
            </a:r>
          </a:p>
          <a:p>
            <a:r>
              <a:rPr lang="ru-RU" sz="2400" b="1" dirty="0"/>
              <a:t>к защищенному члену класса</a:t>
            </a:r>
          </a:p>
          <a:p>
            <a:endParaRPr lang="ru-RU" sz="2200" dirty="0"/>
          </a:p>
          <a:p>
            <a:r>
              <a:rPr lang="ru-RU" sz="2200" dirty="0"/>
              <a:t>Наследование производным классом базового как открытого не означает, что для производного класса станут доступными закрытые члены базового.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42" y="500555"/>
            <a:ext cx="5857875" cy="586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5561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7" y="523220"/>
            <a:ext cx="4440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наследования со спецификатором </a:t>
            </a:r>
            <a:r>
              <a:rPr lang="en-US" sz="2400" b="1" dirty="0"/>
              <a:t>private</a:t>
            </a:r>
            <a:endParaRPr lang="ru-RU" sz="2400" b="1" dirty="0"/>
          </a:p>
          <a:p>
            <a:endParaRPr lang="ru-RU" sz="2200" dirty="0"/>
          </a:p>
          <a:p>
            <a:r>
              <a:rPr lang="ru-RU" sz="2200" dirty="0"/>
              <a:t>Наследование производным классом базового как открытого не означает, что для производного класса станут доступными закрытые члены базового.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72" y="523220"/>
            <a:ext cx="6630325" cy="57062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151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59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наследования со спецификатором </a:t>
            </a:r>
            <a:r>
              <a:rPr lang="en-US" sz="2400" b="1" dirty="0"/>
              <a:t>private</a:t>
            </a:r>
            <a:r>
              <a:rPr lang="ru-RU" sz="2400" b="1" dirty="0"/>
              <a:t> –  исправленная версия</a:t>
            </a:r>
            <a:endParaRPr lang="ru-RU" sz="2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46" y="1354217"/>
            <a:ext cx="4296375" cy="4839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07" y="1354217"/>
            <a:ext cx="5134692" cy="1695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128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Защищенные члены класса</a:t>
            </a:r>
          </a:p>
          <a:p>
            <a:endParaRPr lang="ru-RU" sz="2200" dirty="0"/>
          </a:p>
          <a:p>
            <a:r>
              <a:rPr lang="ru-RU" sz="2200" dirty="0"/>
              <a:t>Спецификатор доступа </a:t>
            </a:r>
            <a:r>
              <a:rPr lang="en-US" sz="2200" b="1" dirty="0"/>
              <a:t>protected</a:t>
            </a:r>
            <a:r>
              <a:rPr lang="ru-RU" sz="2200" dirty="0"/>
              <a:t> эквивалентен спецификатору </a:t>
            </a:r>
            <a:r>
              <a:rPr lang="en-US" sz="2200" dirty="0"/>
              <a:t>private </a:t>
            </a:r>
            <a:r>
              <a:rPr lang="ru-RU" sz="2200" dirty="0"/>
              <a:t>с единственным исключением: </a:t>
            </a:r>
            <a:r>
              <a:rPr lang="ru-RU" sz="2200" i="1" dirty="0"/>
              <a:t>защищенные члены базового класса доступны для членов всех производных классов этого базового класса. Вне базового или производных классов защищенные члены недоступны.</a:t>
            </a:r>
          </a:p>
          <a:p>
            <a:r>
              <a:rPr lang="ru-RU" sz="2200" dirty="0"/>
              <a:t>Форма объявления класса:</a:t>
            </a:r>
          </a:p>
          <a:p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с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имя_класса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Закрытые члены</a:t>
            </a: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Необязательный спецификатор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Защищенные члены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Открытые члены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51445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РЕАЛИЗАЦИЯ НАСЛЕДОВАНИЯ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Защищенные члены класса – пример реализации</a:t>
            </a:r>
            <a:endParaRPr lang="ru-RU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09" y="1409910"/>
            <a:ext cx="5258534" cy="4048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98" y="1775746"/>
            <a:ext cx="4525006" cy="3162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1852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1038</Words>
  <Application>Microsoft Office PowerPoint</Application>
  <PresentationFormat>Widescreen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Vasiliy Alchakov</dc:creator>
  <cp:lastModifiedBy>Vasiliy Alchakov</cp:lastModifiedBy>
  <cp:revision>204</cp:revision>
  <dcterms:created xsi:type="dcterms:W3CDTF">2015-03-09T15:13:59Z</dcterms:created>
  <dcterms:modified xsi:type="dcterms:W3CDTF">2023-10-23T09:27:21Z</dcterms:modified>
</cp:coreProperties>
</file>