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DF0B-A0B8-4385-84F0-831CFE841DEF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2387007"/>
            <a:ext cx="114019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/>
              <a:t>Лекция №7</a:t>
            </a:r>
          </a:p>
          <a:p>
            <a:r>
              <a:rPr lang="ru-RU" sz="4800" dirty="0"/>
              <a:t>Виртуальные функции и полиморфизм</a:t>
            </a:r>
            <a:endParaRPr lang="en-US" sz="4800" dirty="0"/>
          </a:p>
        </p:txBody>
      </p:sp>
      <p:pic>
        <p:nvPicPr>
          <p:cNvPr id="1026" name="Picture 2" descr="Простое введение в C++. Часть 2. Конструкторы и деструкторы - Школа  программирования Prog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4" y="400110"/>
            <a:ext cx="2906486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1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ВИРТУАЛЬНЫЕ ФУНКЦИИ И ПОЛИМОРФИЗ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10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Зачем нужны виртуальные функции?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39" y="1258185"/>
            <a:ext cx="8120149" cy="4567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4794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ВИРТУАЛЬНЫЕ ФУНКЦИИ И ПОЛИМОРФИЗ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11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Чисто виртуальные функции и абстрактные классы</a:t>
            </a:r>
            <a:endParaRPr lang="en-US" sz="2400" b="1" dirty="0"/>
          </a:p>
          <a:p>
            <a:endParaRPr lang="en-US" sz="2000" b="1" dirty="0"/>
          </a:p>
          <a:p>
            <a:r>
              <a:rPr lang="ru-RU" sz="2000" dirty="0"/>
              <a:t>Чисто виртуальная функция – это виртуальная функция, которая не имеет определения в базовом классе.</a:t>
            </a:r>
            <a:endParaRPr lang="en-US" sz="2000" dirty="0"/>
          </a:p>
          <a:p>
            <a:endParaRPr lang="en-US" sz="2000" b="1" dirty="0"/>
          </a:p>
          <a:p>
            <a:r>
              <a:rPr lang="ru-RU" sz="2000" dirty="0"/>
              <a:t>Поэтому любой производный тип должен определить собственную версию этой функции, ведь у него просто нет никакой возможности использовать версию из базового класса (по причине ее отсутствия).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Формат определения</a:t>
            </a:r>
          </a:p>
          <a:p>
            <a:endParaRPr lang="ru-RU" sz="2000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virtual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i="1" dirty="0">
                <a:latin typeface="Consolas" panose="020B0609020204030204" pitchFamily="49" charset="0"/>
              </a:rPr>
              <a:t>тип </a:t>
            </a:r>
            <a:r>
              <a:rPr lang="ru-RU" sz="2000" i="1" dirty="0" err="1">
                <a:latin typeface="Consolas" panose="020B0609020204030204" pitchFamily="49" charset="0"/>
              </a:rPr>
              <a:t>имя_функции</a:t>
            </a:r>
            <a:r>
              <a:rPr lang="ru-RU" sz="2000" i="1" dirty="0">
                <a:latin typeface="Consolas" panose="020B0609020204030204" pitchFamily="49" charset="0"/>
              </a:rPr>
              <a:t>(</a:t>
            </a:r>
            <a:r>
              <a:rPr lang="ru-RU" sz="2000" i="1" dirty="0" err="1">
                <a:latin typeface="Consolas" panose="020B0609020204030204" pitchFamily="49" charset="0"/>
              </a:rPr>
              <a:t>список_параметров</a:t>
            </a:r>
            <a:r>
              <a:rPr lang="ru-RU" sz="2000" i="1" dirty="0">
                <a:latin typeface="Consolas" panose="020B0609020204030204" pitchFamily="49" charset="0"/>
              </a:rPr>
              <a:t>)</a:t>
            </a:r>
            <a:r>
              <a:rPr lang="ru-RU" sz="2000" dirty="0">
                <a:latin typeface="Consolas" panose="020B0609020204030204" pitchFamily="49" charset="0"/>
              </a:rPr>
              <a:t> = 0</a:t>
            </a:r>
          </a:p>
          <a:p>
            <a:endParaRPr lang="ru-RU" sz="2000" dirty="0"/>
          </a:p>
          <a:p>
            <a:r>
              <a:rPr lang="ru-RU" sz="2000" dirty="0"/>
              <a:t>Здесь под элементом </a:t>
            </a:r>
            <a:r>
              <a:rPr lang="ru-RU" sz="2000" i="1" dirty="0"/>
              <a:t>тип</a:t>
            </a:r>
            <a:r>
              <a:rPr lang="ru-RU" sz="2000" dirty="0"/>
              <a:t> подразумевается тип значения, возвращаемого функцией, а элемент </a:t>
            </a:r>
            <a:r>
              <a:rPr lang="ru-RU" sz="2000" i="1" dirty="0" err="1"/>
              <a:t>имя_функции</a:t>
            </a:r>
            <a:r>
              <a:rPr lang="ru-RU" sz="2000" dirty="0"/>
              <a:t> – ее имя. Обозначение = 0 является признаком того, что функция здесь объявляется как чисто виртуальная. </a:t>
            </a:r>
          </a:p>
          <a:p>
            <a:endParaRPr lang="ru-RU" sz="2000" dirty="0"/>
          </a:p>
          <a:p>
            <a:r>
              <a:rPr lang="ru-RU" sz="2000" dirty="0"/>
              <a:t>Класс, который содержит хотя бы одну чисто виртуальную функцию, называется абстрактным.</a:t>
            </a:r>
          </a:p>
          <a:p>
            <a:r>
              <a:rPr lang="ru-RU" sz="2000" dirty="0"/>
              <a:t>У абстрактного класса не может быть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07690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ВИРТУАЛЬНЫЕ ФУНКЦИИ И ПОЛИМОРФИЗ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12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468831"/>
            <a:ext cx="8092831" cy="5930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77" y="3021682"/>
            <a:ext cx="5128023" cy="34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2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ВИРТУАЛЬНЫЕ ФУНКЦИИ И ПОЛИМОРФИЗ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Введение</a:t>
            </a:r>
          </a:p>
          <a:p>
            <a:endParaRPr lang="ru-RU" sz="2400" dirty="0"/>
          </a:p>
          <a:p>
            <a:r>
              <a:rPr lang="ru-RU" sz="2400" dirty="0"/>
              <a:t>Основные грани ООП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Инкапсуляция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Наследование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FF0000"/>
                </a:solidFill>
              </a:rPr>
              <a:t>Полиморфизм</a:t>
            </a:r>
          </a:p>
          <a:p>
            <a:pPr marL="457200" indent="-457200">
              <a:buAutoNum type="arabicPeriod"/>
            </a:pPr>
            <a:endParaRPr lang="ru-RU" sz="2400" dirty="0"/>
          </a:p>
          <a:p>
            <a:r>
              <a:rPr lang="ru-RU" i="1" dirty="0"/>
              <a:t>Полиморфизм</a:t>
            </a:r>
            <a:r>
              <a:rPr lang="en-US" i="1" dirty="0"/>
              <a:t> </a:t>
            </a:r>
            <a:r>
              <a:rPr lang="ru-RU" dirty="0"/>
              <a:t>представляет собой термин, используемый для описания процесса, в котором различные реализации функции могут быть доступны посредством одного и того же имени.</a:t>
            </a:r>
          </a:p>
          <a:p>
            <a:pPr algn="ctr"/>
            <a:endParaRPr lang="ru-RU" sz="2400" i="1" dirty="0"/>
          </a:p>
          <a:p>
            <a:pPr algn="ctr"/>
            <a:r>
              <a:rPr lang="ru-RU" sz="2400" i="1" dirty="0"/>
              <a:t>«Один интерфейс, много методов»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13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ВИРТУАЛЬНЫЕ ФУНКЦИИ И ПОЛИМОРФИЗ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Виртуальная функция</a:t>
            </a:r>
          </a:p>
          <a:p>
            <a:endParaRPr lang="ru-RU" sz="2200" dirty="0"/>
          </a:p>
          <a:p>
            <a:r>
              <a:rPr lang="ru-RU" sz="2200" b="1" dirty="0"/>
              <a:t>Виртуальная функция</a:t>
            </a:r>
            <a:r>
              <a:rPr lang="ru-RU" sz="2200" dirty="0"/>
              <a:t> — это функция, которая объявляется в базовом классе с использованием ключевого слова </a:t>
            </a:r>
            <a:r>
              <a:rPr lang="ru-RU" sz="2200" b="1" i="1" dirty="0" err="1"/>
              <a:t>virtual</a:t>
            </a:r>
            <a:r>
              <a:rPr lang="ru-RU" sz="2200" dirty="0"/>
              <a:t> и переопределяется в одном или нескольких производных классах.</a:t>
            </a:r>
          </a:p>
          <a:p>
            <a:endParaRPr lang="ru-RU" sz="2200" dirty="0"/>
          </a:p>
          <a:p>
            <a:r>
              <a:rPr lang="ru-RU" sz="2200" dirty="0"/>
              <a:t>Каждый производный класс может иметь собственную реализацию виртуальной функции. Если виртуальная функция вызывается через указатель, то C++ определит, какую именно версию виртуальной функции необходимо вызывать (по типу объекта, адресуемого этим указателем). Данное решение принимается во время выполнения программы, поэтому полиморфизм, в данном случае, называется динамическим.</a:t>
            </a:r>
          </a:p>
          <a:p>
            <a:endParaRPr lang="ru-RU" sz="2200" dirty="0"/>
          </a:p>
          <a:p>
            <a:r>
              <a:rPr lang="ru-RU" sz="2200" dirty="0"/>
              <a:t>Функция объявляется виртуальной в базовом классе с помощью ключевого слова </a:t>
            </a:r>
            <a:r>
              <a:rPr lang="ru-RU" sz="2200" b="1" i="1" dirty="0" err="1"/>
              <a:t>virtual</a:t>
            </a:r>
            <a:r>
              <a:rPr lang="ru-RU" sz="2200" dirty="0"/>
              <a:t>. При переопределении виртуальной функции в производном классе ключевое слово </a:t>
            </a:r>
            <a:r>
              <a:rPr lang="ru-RU" sz="2200" dirty="0" err="1"/>
              <a:t>virtual</a:t>
            </a:r>
            <a:r>
              <a:rPr lang="ru-RU" sz="2200" dirty="0"/>
              <a:t> повторять не нужно.</a:t>
            </a:r>
          </a:p>
          <a:p>
            <a:r>
              <a:rPr lang="ru-RU" sz="2200" dirty="0"/>
              <a:t>Класс, который включает виртуальную функцию, называется </a:t>
            </a:r>
            <a:r>
              <a:rPr lang="ru-RU" sz="2200" i="1" dirty="0"/>
              <a:t>полиморфным классом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59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ВИРТУАЛЬНЫЕ ФУНКЦИИ И ПОЛИМОРФИЗ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– создание базового класса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5" y="881775"/>
            <a:ext cx="5597903" cy="56200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83680" y="887488"/>
            <a:ext cx="5455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базовый класс </a:t>
            </a:r>
            <a:r>
              <a:rPr lang="en-US" b="1" dirty="0"/>
              <a:t>figure</a:t>
            </a:r>
          </a:p>
          <a:p>
            <a:endParaRPr lang="ru-RU" dirty="0"/>
          </a:p>
          <a:p>
            <a:r>
              <a:rPr lang="ru-RU" dirty="0"/>
              <a:t>В базовом классе определяем закрытые атрибуты</a:t>
            </a:r>
          </a:p>
          <a:p>
            <a:r>
              <a:rPr lang="ru-RU" dirty="0"/>
              <a:t>	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– </a:t>
            </a:r>
            <a:r>
              <a:rPr lang="ru-RU" dirty="0"/>
              <a:t>первая размерность фигуры </a:t>
            </a:r>
          </a:p>
          <a:p>
            <a:r>
              <a:rPr lang="ru-RU" dirty="0"/>
              <a:t>	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– </a:t>
            </a:r>
            <a:r>
              <a:rPr lang="ru-RU" dirty="0"/>
              <a:t>вторая размерность фигуры</a:t>
            </a:r>
          </a:p>
          <a:p>
            <a:r>
              <a:rPr lang="ru-RU" dirty="0"/>
              <a:t>	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– </a:t>
            </a:r>
            <a:r>
              <a:rPr lang="ru-RU" dirty="0"/>
              <a:t>площадь фигуры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set_dimension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– </a:t>
            </a:r>
            <a:r>
              <a:rPr lang="ru-RU" dirty="0"/>
              <a:t>публичный метод для инициализации размерностей фигуры</a:t>
            </a:r>
            <a:endParaRPr lang="en-US" dirty="0"/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calculate_area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– </a:t>
            </a:r>
            <a:r>
              <a:rPr lang="ru-RU" dirty="0"/>
              <a:t>виртуальная функция для вычисления площади фигуры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show_area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– </a:t>
            </a:r>
            <a:r>
              <a:rPr lang="ru-RU" dirty="0"/>
              <a:t>публичный метод для печати площади фигуры на экран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61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ВИРТУАЛЬНЫЕ ФУНКЦИИ И ПОЛИМОРФИЗ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5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– создание производных классов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2982" y="1341375"/>
            <a:ext cx="5846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– </a:t>
            </a:r>
            <a:r>
              <a:rPr lang="ru-RU" dirty="0"/>
              <a:t>класс для работы с прямоугольниками</a:t>
            </a:r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triangle</a:t>
            </a:r>
            <a:r>
              <a:rPr lang="en-US" dirty="0"/>
              <a:t> – </a:t>
            </a:r>
            <a:r>
              <a:rPr lang="ru-RU" dirty="0"/>
              <a:t>класс для работы с треугольниками</a:t>
            </a:r>
            <a:endParaRPr lang="en-US" b="1" dirty="0"/>
          </a:p>
          <a:p>
            <a:endParaRPr lang="en-US" b="1" dirty="0"/>
          </a:p>
          <a:p>
            <a:endParaRPr lang="ru-RU" dirty="0"/>
          </a:p>
          <a:p>
            <a:r>
              <a:rPr lang="ru-RU" dirty="0"/>
              <a:t>У каждого класса собственная реализация метода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calculate_area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ru-RU" dirty="0"/>
              <a:t>при этом имя метода одно и то же. Базовый класс наследуется публично. 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0" y="1400973"/>
            <a:ext cx="511563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9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ВИРТУАЛЬНЫЕ ФУНКЦИИ И ПОЛИМОРФИЗ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6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 – основная функция </a:t>
            </a:r>
            <a:r>
              <a:rPr lang="en-US" sz="2400" b="1" dirty="0"/>
              <a:t>main</a:t>
            </a:r>
            <a:endParaRPr lang="ru-RU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71"/>
          <a:stretch/>
        </p:blipFill>
        <p:spPr>
          <a:xfrm>
            <a:off x="495326" y="864524"/>
            <a:ext cx="6495676" cy="551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ВИРТУАЛЬНЫЕ ФУНКЦИИ И ПОЛИМОРФИЗ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7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Модифицированный код примера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6" y="902168"/>
            <a:ext cx="4067743" cy="53252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83" y="902168"/>
            <a:ext cx="7068536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1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ВИРТУАЛЬНЫЕ ФУНКЦИИ И ПОЛИМОРФИЗ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8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Модифицированный код примера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5" y="862911"/>
            <a:ext cx="5115765" cy="5580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90" y="1909651"/>
            <a:ext cx="5982535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3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2023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ВИРТУАЛЬНЫЕ ФУНКЦИИ И ПОЛИМОРФИЗ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9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374140"/>
            <a:ext cx="109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Модифицированный код примера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77" y="370787"/>
            <a:ext cx="5802140" cy="61617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7" y="917558"/>
            <a:ext cx="4878395" cy="16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7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</TotalTime>
  <Words>656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Vasiliy Alchakov</dc:creator>
  <cp:lastModifiedBy>Vasiliy Alchakov</cp:lastModifiedBy>
  <cp:revision>208</cp:revision>
  <dcterms:created xsi:type="dcterms:W3CDTF">2015-03-09T15:13:59Z</dcterms:created>
  <dcterms:modified xsi:type="dcterms:W3CDTF">2023-11-09T16:18:54Z</dcterms:modified>
</cp:coreProperties>
</file>