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9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1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8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0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9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2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1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7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1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0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5DF0B-A0B8-4385-84F0-831CFE841DE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7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2020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228" y="2387007"/>
            <a:ext cx="114019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b="1" dirty="0" smtClean="0"/>
              <a:t>Лекция №8</a:t>
            </a:r>
            <a:endParaRPr lang="ru-RU" sz="6600" b="1" dirty="0"/>
          </a:p>
          <a:p>
            <a:r>
              <a:rPr lang="ru-RU" sz="4800" dirty="0" smtClean="0"/>
              <a:t>Конструктор копирования. Перегрузка операций</a:t>
            </a:r>
            <a:endParaRPr lang="en-US" sz="4800" dirty="0"/>
          </a:p>
        </p:txBody>
      </p:sp>
      <p:pic>
        <p:nvPicPr>
          <p:cNvPr id="1026" name="Picture 2" descr="Простое введение в C++. Часть 2. Конструкторы и деструкторы - Школа  программирования ProgTi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114" y="400110"/>
            <a:ext cx="2906486" cy="290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1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2020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 smtClean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ПЕРЕГРУЗКА ОПЕРАТОРОВ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10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309658"/>
            <a:ext cx="1096812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Перегрузка операторов</a:t>
            </a:r>
            <a:endParaRPr lang="ru-RU" sz="2400" b="1" dirty="0" smtClean="0"/>
          </a:p>
          <a:p>
            <a:endParaRPr lang="ru-RU" sz="2400" dirty="0" smtClean="0"/>
          </a:p>
          <a:p>
            <a:r>
              <a:rPr lang="ru-RU" sz="2400" dirty="0" smtClean="0"/>
              <a:t>Перегрузка </a:t>
            </a:r>
            <a:r>
              <a:rPr lang="ru-RU" sz="2400" dirty="0"/>
              <a:t>операторов позволяет определить, как будет работать один из стандартных операторов применительно к объекту заданного </a:t>
            </a:r>
            <a:r>
              <a:rPr lang="ru-RU" sz="2400" dirty="0" smtClean="0"/>
              <a:t>класса.</a:t>
            </a:r>
          </a:p>
          <a:p>
            <a:endParaRPr lang="ru-RU" sz="2400" dirty="0"/>
          </a:p>
          <a:p>
            <a:r>
              <a:rPr lang="ru-RU" sz="2400" dirty="0" smtClean="0"/>
              <a:t>Перегрузка </a:t>
            </a:r>
            <a:r>
              <a:rPr lang="ru-RU" sz="2400" dirty="0"/>
              <a:t>операторов является одним из видов перегрузки функций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Перегруженный </a:t>
            </a:r>
            <a:r>
              <a:rPr lang="ru-RU" sz="2400" dirty="0"/>
              <a:t>оператор всегда связан с классом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/>
              <a:t>Для перегрузки оператора задается так </a:t>
            </a:r>
            <a:r>
              <a:rPr lang="ru-RU" sz="2400" dirty="0" smtClean="0"/>
              <a:t>оператор-функция, которая является </a:t>
            </a:r>
            <a:r>
              <a:rPr lang="ru-RU" sz="2400" dirty="0"/>
              <a:t>членом класса, для которого она </a:t>
            </a:r>
            <a:r>
              <a:rPr lang="ru-RU" sz="2400" dirty="0" smtClean="0"/>
              <a:t>задана.</a:t>
            </a:r>
            <a:endParaRPr lang="en-US" sz="2400" dirty="0" smtClean="0"/>
          </a:p>
          <a:p>
            <a:r>
              <a:rPr lang="ru-RU" sz="2400" dirty="0" smtClean="0"/>
              <a:t>Общий вид: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возвращаемый_тип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имя_класса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::operator# (</a:t>
            </a:r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cписок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аргументов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;</a:t>
            </a:r>
          </a:p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3261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2020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 smtClean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ПЕРЕГРУЗКА ОПЕРАТОРОВ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11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309658"/>
            <a:ext cx="109681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Замечания по перегрузке операторов</a:t>
            </a:r>
            <a:endParaRPr lang="ru-RU" sz="2400" b="1" dirty="0" smtClean="0"/>
          </a:p>
          <a:p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Нельзя </a:t>
            </a:r>
            <a:r>
              <a:rPr lang="ru-RU" sz="2400" dirty="0"/>
              <a:t>менять приоритет </a:t>
            </a:r>
            <a:r>
              <a:rPr lang="ru-RU" sz="2400" dirty="0" smtClean="0"/>
              <a:t>операторов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Нельзя </a:t>
            </a:r>
            <a:r>
              <a:rPr lang="ru-RU" sz="2400" dirty="0"/>
              <a:t>менять число операндов </a:t>
            </a:r>
            <a:r>
              <a:rPr lang="ru-RU" sz="2400" dirty="0" smtClean="0"/>
              <a:t>оператора</a:t>
            </a:r>
          </a:p>
          <a:p>
            <a:pPr marL="457200" indent="-457200">
              <a:buAutoNum type="arabicPeriod"/>
            </a:pPr>
            <a:endParaRPr lang="ru-RU" sz="2400" dirty="0"/>
          </a:p>
          <a:p>
            <a:r>
              <a:rPr lang="ru-RU" sz="2400" dirty="0" err="1" smtClean="0"/>
              <a:t>Неперегружаемые</a:t>
            </a:r>
            <a:r>
              <a:rPr lang="ru-RU" sz="2400" dirty="0" smtClean="0"/>
              <a:t> операторы:</a:t>
            </a:r>
          </a:p>
          <a:p>
            <a:r>
              <a:rPr lang="ru-RU" sz="2400" dirty="0" smtClean="0"/>
              <a:t>.	::	.*	?</a:t>
            </a:r>
          </a:p>
          <a:p>
            <a:endParaRPr lang="ru-RU" sz="2400" dirty="0"/>
          </a:p>
          <a:p>
            <a:r>
              <a:rPr lang="ru-RU" sz="2400" b="1" dirty="0" smtClean="0"/>
              <a:t>Перегрузка бинарных операторов</a:t>
            </a:r>
          </a:p>
          <a:p>
            <a:r>
              <a:rPr lang="ru-RU" sz="2400" dirty="0" smtClean="0"/>
              <a:t>У перегруженной оператора-функции будет только один параметр – объект, расположенный справа от знака оператора.</a:t>
            </a:r>
          </a:p>
          <a:p>
            <a:r>
              <a:rPr lang="ru-RU" sz="2400" dirty="0" smtClean="0"/>
              <a:t>Объект слева вызывает оператор-функцию и передается неявно, посредством использования указателя </a:t>
            </a:r>
            <a:r>
              <a:rPr lang="en-US" sz="2400" b="1" dirty="0" smtClean="0"/>
              <a:t>this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96116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2020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 smtClean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ПЕРЕГРУЗКА ОПЕРАТОРОВ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12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309658"/>
            <a:ext cx="1096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Пример</a:t>
            </a:r>
            <a:endParaRPr lang="ru-RU" sz="24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765" y="1499240"/>
            <a:ext cx="8859486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3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2020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 smtClean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ПЕРЕГРУЗКА ОПЕРАТОРОВ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13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309658"/>
            <a:ext cx="1096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Пример</a:t>
            </a:r>
            <a:endParaRPr lang="ru-RU" sz="24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706" y="446094"/>
            <a:ext cx="5015841" cy="597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3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2020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 smtClean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ПЕРЕГРУЗКА ОПЕРАТОРОВ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14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309658"/>
            <a:ext cx="1096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Пример</a:t>
            </a:r>
            <a:endParaRPr lang="ru-RU" sz="24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26" y="939767"/>
            <a:ext cx="7830643" cy="39820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-1" r="63387" b="71391"/>
          <a:stretch/>
        </p:blipFill>
        <p:spPr>
          <a:xfrm>
            <a:off x="6135414" y="4120662"/>
            <a:ext cx="5614955" cy="229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8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2020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 smtClean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ПЕРЕГРУЗКА ОПЕРАТОРОВ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15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309658"/>
            <a:ext cx="109681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TODO</a:t>
            </a:r>
          </a:p>
          <a:p>
            <a:endParaRPr lang="en-US" sz="2400" b="1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До 20 января загрузить отчеты по всем работам в </a:t>
            </a:r>
            <a:r>
              <a:rPr lang="en-US" sz="2400" dirty="0" smtClean="0"/>
              <a:t>Moodle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Консультация УТС/б-18-2 ПН. 18 янв. 2021 11:50-13:20 </a:t>
            </a:r>
            <a:r>
              <a:rPr lang="en-US" sz="2400" dirty="0" smtClean="0"/>
              <a:t>Discord</a:t>
            </a:r>
            <a:endParaRPr lang="ru-RU" sz="2400" dirty="0" smtClean="0"/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Консультация УТС/б-18-1 </a:t>
            </a:r>
            <a:r>
              <a:rPr lang="ru-RU" sz="2400" dirty="0"/>
              <a:t>ПН. 18 янв. 2021 </a:t>
            </a:r>
            <a:r>
              <a:rPr lang="ru-RU" sz="2400" dirty="0" smtClean="0"/>
              <a:t>14:00-15:30</a:t>
            </a:r>
            <a:r>
              <a:rPr lang="en-US" sz="2400" dirty="0" smtClean="0"/>
              <a:t> Discord</a:t>
            </a:r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Экзамен УТС/б-18-2 ВТ. 19 янв. 2021 14:00-15:30 </a:t>
            </a:r>
            <a:r>
              <a:rPr lang="en-US" sz="2400" dirty="0" smtClean="0"/>
              <a:t>Moodle</a:t>
            </a:r>
          </a:p>
          <a:p>
            <a:pPr marL="457200" indent="-457200">
              <a:buFontTx/>
              <a:buAutoNum type="arabicPeriod"/>
            </a:pPr>
            <a:r>
              <a:rPr lang="ru-RU" sz="2400" dirty="0"/>
              <a:t>Экзамен </a:t>
            </a:r>
            <a:r>
              <a:rPr lang="ru-RU" sz="2400" dirty="0" smtClean="0"/>
              <a:t>УТС/б-18-</a:t>
            </a:r>
            <a:r>
              <a:rPr lang="en-US" sz="2400" dirty="0" smtClean="0"/>
              <a:t>1</a:t>
            </a:r>
            <a:r>
              <a:rPr lang="ru-RU" sz="2400" dirty="0" smtClean="0"/>
              <a:t> СР. 20 </a:t>
            </a:r>
            <a:r>
              <a:rPr lang="ru-RU" sz="2400" dirty="0"/>
              <a:t>янв. 2021 </a:t>
            </a:r>
            <a:r>
              <a:rPr lang="ru-RU" sz="2400" dirty="0" smtClean="0"/>
              <a:t>08:30-10:00 </a:t>
            </a:r>
            <a:r>
              <a:rPr lang="en-US" sz="2400" dirty="0" smtClean="0"/>
              <a:t>Moodle</a:t>
            </a:r>
            <a:endParaRPr lang="ru-RU" sz="2400" dirty="0" smtClean="0"/>
          </a:p>
          <a:p>
            <a:pPr marL="457200" indent="-457200">
              <a:buFontTx/>
              <a:buAutoNum type="arabicPeriod"/>
            </a:pPr>
            <a:endParaRPr lang="ru-RU" sz="2400" dirty="0"/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!!!Явка онлайн обязательна!!!</a:t>
            </a:r>
            <a:r>
              <a:rPr lang="ru-RU" sz="2400" dirty="0" smtClean="0"/>
              <a:t> </a:t>
            </a:r>
          </a:p>
          <a:p>
            <a:endParaRPr lang="ru-RU" sz="2400" dirty="0"/>
          </a:p>
          <a:p>
            <a:r>
              <a:rPr lang="ru-RU" sz="2400" dirty="0" smtClean="0"/>
              <a:t>6.   Хорошо встретить новый год!</a:t>
            </a:r>
            <a:endParaRPr lang="ru-RU" sz="2400" dirty="0"/>
          </a:p>
          <a:p>
            <a:pPr marL="457200" indent="-457200">
              <a:buAutoNum type="arabicPeriod"/>
            </a:pPr>
            <a:endParaRPr lang="ru-RU" sz="2400" dirty="0"/>
          </a:p>
          <a:p>
            <a:endParaRPr lang="ru-RU" sz="2400" b="1" dirty="0" smtClean="0"/>
          </a:p>
        </p:txBody>
      </p:sp>
      <p:pic>
        <p:nvPicPr>
          <p:cNvPr id="1026" name="Picture 2" descr="Christmas Tree PNG - Free PNG Images - Free Digital Image Download |  UPCRAFTS DESIGN in 2020 | Christmas drawing, Christmas tree images,  Christmas illust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704" y="1880649"/>
            <a:ext cx="3050758" cy="450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05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2020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 smtClean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КОНСТУРКТОР КОПИРОВАНИЯ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2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374140"/>
            <a:ext cx="109681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Определение</a:t>
            </a:r>
          </a:p>
          <a:p>
            <a:r>
              <a:rPr lang="ru-RU" sz="2400" i="1" dirty="0" smtClean="0"/>
              <a:t>Конструктор копирования (конструктор копии)</a:t>
            </a:r>
            <a:r>
              <a:rPr lang="ru-RU" sz="2400" dirty="0" smtClean="0"/>
              <a:t> – особый вид конструктора, который позволяет определить порядок создания копии объекта.</a:t>
            </a:r>
          </a:p>
          <a:p>
            <a:endParaRPr lang="ru-RU" sz="2400" dirty="0"/>
          </a:p>
          <a:p>
            <a:r>
              <a:rPr lang="ru-RU" sz="2400" dirty="0" smtClean="0"/>
              <a:t>При передаче объекта в функцию создается его побитная копия.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Исходный объект может содержать указатель на область памяти, которую сможет изменить копия объекта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При завершении работы функции будет вызван деструктор, что также может сказаться на исходном объекте.</a:t>
            </a:r>
          </a:p>
          <a:p>
            <a:pPr marL="457200" indent="-457200">
              <a:buAutoNum type="arabicPeriod"/>
            </a:pPr>
            <a:endParaRPr lang="ru-RU" sz="2400" dirty="0"/>
          </a:p>
          <a:p>
            <a:r>
              <a:rPr lang="ru-RU" sz="2400" dirty="0" smtClean="0"/>
              <a:t>Конструктор копирования позволяет полностью контролировать процесс образования копии объекта.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3742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2020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 smtClean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КОНСТУРКТОР КОПИРОВАНИЯ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3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374140"/>
            <a:ext cx="109681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Передача значения от одного объекта другому</a:t>
            </a:r>
          </a:p>
          <a:p>
            <a:endParaRPr lang="ru-RU" sz="2400" dirty="0" smtClean="0"/>
          </a:p>
          <a:p>
            <a:r>
              <a:rPr lang="ru-RU" sz="2400" dirty="0" smtClean="0"/>
              <a:t>Ситуации, в которых значение одного объекта передается другому: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Присваивание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Инициализация:</a:t>
            </a:r>
          </a:p>
          <a:p>
            <a:pPr marL="457200" indent="-457200">
              <a:buAutoNum type="arabicPeriod"/>
            </a:pPr>
            <a:endParaRPr lang="ru-RU" sz="2400" dirty="0"/>
          </a:p>
          <a:p>
            <a:pPr lvl="0"/>
            <a:r>
              <a:rPr lang="ru-RU" sz="2400" dirty="0" smtClean="0"/>
              <a:t>	2.1 Когда </a:t>
            </a:r>
            <a:r>
              <a:rPr lang="ru-RU" sz="2400" dirty="0"/>
              <a:t>в операторе объявления один объект используется для инициализации </a:t>
            </a:r>
            <a:r>
              <a:rPr lang="ru-RU" sz="2400" dirty="0" smtClean="0"/>
              <a:t>другого</a:t>
            </a:r>
          </a:p>
          <a:p>
            <a:pPr lvl="0"/>
            <a:r>
              <a:rPr lang="ru-RU" sz="2400" dirty="0" smtClean="0"/>
              <a:t>	2.2 Когда </a:t>
            </a:r>
            <a:r>
              <a:rPr lang="ru-RU" sz="2400" dirty="0"/>
              <a:t>объект передается в функцию в качестве </a:t>
            </a:r>
            <a:r>
              <a:rPr lang="ru-RU" sz="2400" dirty="0" smtClean="0"/>
              <a:t>параметра</a:t>
            </a:r>
          </a:p>
          <a:p>
            <a:pPr lvl="0"/>
            <a:r>
              <a:rPr lang="ru-RU" sz="2400" dirty="0" smtClean="0"/>
              <a:t>	2.3 Когда </a:t>
            </a:r>
            <a:r>
              <a:rPr lang="ru-RU" sz="2400" dirty="0"/>
              <a:t>создается временный объект для возврата значения из функции</a:t>
            </a:r>
            <a:endParaRPr lang="en-US" sz="2400" dirty="0"/>
          </a:p>
          <a:p>
            <a:pPr marL="457200" indent="-457200">
              <a:buAutoNum type="arabicPeriod"/>
            </a:pPr>
            <a:endParaRPr lang="ru-RU" sz="2400" dirty="0" smtClean="0"/>
          </a:p>
          <a:p>
            <a:r>
              <a:rPr lang="ru-RU" sz="2400" dirty="0" smtClean="0"/>
              <a:t>Конструктор копирования используется только для инициализации, он не применяется для присвоения.</a:t>
            </a:r>
          </a:p>
        </p:txBody>
      </p:sp>
    </p:spTree>
    <p:extLst>
      <p:ext uri="{BB962C8B-B14F-4D97-AF65-F5344CB8AC3E}">
        <p14:creationId xmlns:p14="http://schemas.microsoft.com/office/powerpoint/2010/main" val="296868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2020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 smtClean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КОНСТУРКТОР КОПИРОВАНИЯ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4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374140"/>
            <a:ext cx="1096812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Форма конструктора копирования</a:t>
            </a:r>
          </a:p>
          <a:p>
            <a:endParaRPr lang="ru-RU" sz="2400" b="1" dirty="0" smtClean="0"/>
          </a:p>
          <a:p>
            <a:r>
              <a:rPr lang="ru-RU" b="1" dirty="0" smtClean="0">
                <a:latin typeface="Consolas" panose="020B0609020204030204" pitchFamily="49" charset="0"/>
              </a:rPr>
              <a:t>	</a:t>
            </a:r>
            <a:r>
              <a:rPr lang="ru-RU" sz="2400" b="1" dirty="0" err="1" smtClean="0">
                <a:latin typeface="Consolas" panose="020B0609020204030204" pitchFamily="49" charset="0"/>
              </a:rPr>
              <a:t>имя_класса</a:t>
            </a:r>
            <a:r>
              <a:rPr lang="ru-RU" sz="2400" dirty="0" smtClean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const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ru-RU" sz="2400" b="1" dirty="0" err="1">
                <a:latin typeface="Consolas" panose="020B0609020204030204" pitchFamily="49" charset="0"/>
              </a:rPr>
              <a:t>имя_класса</a:t>
            </a:r>
            <a:r>
              <a:rPr lang="ru-RU" sz="2400" dirty="0">
                <a:latin typeface="Consolas" panose="020B0609020204030204" pitchFamily="49" charset="0"/>
              </a:rPr>
              <a:t> &amp;</a:t>
            </a:r>
            <a:r>
              <a:rPr lang="en-US" sz="2400" dirty="0" err="1">
                <a:latin typeface="Consolas" panose="020B0609020204030204" pitchFamily="49" charset="0"/>
              </a:rPr>
              <a:t>obj</a:t>
            </a:r>
            <a:r>
              <a:rPr lang="ru-RU" sz="2400" dirty="0">
                <a:latin typeface="Consolas" panose="020B0609020204030204" pitchFamily="49" charset="0"/>
              </a:rPr>
              <a:t>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ru-RU" sz="2400" dirty="0" smtClean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{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>
                <a:latin typeface="Consolas" panose="020B0609020204030204" pitchFamily="49" charset="0"/>
              </a:rPr>
              <a:t>тело конструктора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ru-RU" sz="2400" dirty="0" smtClean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  <a:p>
            <a:endParaRPr lang="en-US" sz="2400" dirty="0" smtClean="0"/>
          </a:p>
          <a:p>
            <a:r>
              <a:rPr lang="ru-RU" sz="2400" dirty="0" smtClean="0"/>
              <a:t>	</a:t>
            </a:r>
          </a:p>
          <a:p>
            <a:r>
              <a:rPr lang="ru-RU" sz="2400" dirty="0"/>
              <a:t>	</a:t>
            </a:r>
            <a:r>
              <a:rPr lang="ru-RU" sz="2400" b="1" dirty="0" err="1" smtClean="0"/>
              <a:t>obj</a:t>
            </a:r>
            <a:r>
              <a:rPr lang="ru-RU" sz="2400" dirty="0" smtClean="0"/>
              <a:t> </a:t>
            </a:r>
            <a:r>
              <a:rPr lang="ru-RU" sz="2400" dirty="0"/>
              <a:t>– это ссылка на объект, используемый для инициализации другого объекта</a:t>
            </a:r>
          </a:p>
          <a:p>
            <a:endParaRPr lang="ru-RU" sz="2400" dirty="0" smtClean="0"/>
          </a:p>
          <a:p>
            <a:r>
              <a:rPr lang="ru-RU" sz="2400" dirty="0" smtClean="0"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MyClass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B </a:t>
            </a:r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A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ru-RU" sz="2400" dirty="0">
                <a:latin typeface="Consolas" panose="020B0609020204030204" pitchFamily="49" charset="0"/>
              </a:rPr>
              <a:t>	// А явно инициализирует В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 </a:t>
            </a:r>
          </a:p>
          <a:p>
            <a:r>
              <a:rPr lang="ru-RU" sz="2400" dirty="0" smtClean="0"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func_I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(A);</a:t>
            </a:r>
            <a:r>
              <a:rPr lang="en-US" sz="2400" dirty="0">
                <a:latin typeface="Consolas" panose="020B0609020204030204" pitchFamily="49" charset="0"/>
              </a:rPr>
              <a:t>		// A </a:t>
            </a:r>
            <a:r>
              <a:rPr lang="ru-RU" sz="2400" dirty="0">
                <a:latin typeface="Consolas" panose="020B0609020204030204" pitchFamily="49" charset="0"/>
              </a:rPr>
              <a:t>передается в качестве параметра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 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ru-RU" sz="2400" dirty="0" smtClean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II</a:t>
            </a:r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ru-RU" sz="2400" dirty="0">
                <a:latin typeface="Consolas" panose="020B0609020204030204" pitchFamily="49" charset="0"/>
              </a:rPr>
              <a:t>	// </a:t>
            </a:r>
            <a:r>
              <a:rPr lang="en-US" sz="2400" dirty="0">
                <a:latin typeface="Consolas" panose="020B0609020204030204" pitchFamily="49" charset="0"/>
              </a:rPr>
              <a:t>A </a:t>
            </a:r>
            <a:r>
              <a:rPr lang="ru-RU" sz="2400" dirty="0">
                <a:latin typeface="Consolas" panose="020B0609020204030204" pitchFamily="49" charset="0"/>
              </a:rPr>
              <a:t>получает возвращенный объект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51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2020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 smtClean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КОНСТУРКТОР КОПИРОВАНИЯ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5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374140"/>
            <a:ext cx="1096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Пример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038" y="737008"/>
            <a:ext cx="6953986" cy="560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0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2020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 smtClean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КОНСТУРКТОР КОПИРОВАНИЯ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6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374140"/>
            <a:ext cx="1096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Пример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73" y="1328444"/>
            <a:ext cx="7906853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2020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 smtClean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КОНСТУРКТОР КОПИРОВАНИЯ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7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374140"/>
            <a:ext cx="1096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Пример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507" y="354638"/>
            <a:ext cx="7883362" cy="617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5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2020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 smtClean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КОНСТУРКТОР КОПИРОВАНИЯ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8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374140"/>
            <a:ext cx="1096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Пример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46" y="1480865"/>
            <a:ext cx="8830907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1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2020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 smtClean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КОНСТУРКТОР КОПИРОВАНИЯ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9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374140"/>
            <a:ext cx="1096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Пример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26" y="835805"/>
            <a:ext cx="7878274" cy="56110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964" t="2605" b="2281"/>
          <a:stretch/>
        </p:blipFill>
        <p:spPr>
          <a:xfrm>
            <a:off x="8406866" y="1005429"/>
            <a:ext cx="3516649" cy="533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4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5804</TotalTime>
  <Words>432</Words>
  <Application>Microsoft Office PowerPoint</Application>
  <PresentationFormat>Widescreen</PresentationFormat>
  <Paragraphs>139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Cambria Math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Vasiliy Alchakov</dc:creator>
  <cp:lastModifiedBy>Vasilii Alchakov</cp:lastModifiedBy>
  <cp:revision>221</cp:revision>
  <dcterms:created xsi:type="dcterms:W3CDTF">2015-03-09T15:13:59Z</dcterms:created>
  <dcterms:modified xsi:type="dcterms:W3CDTF">2020-12-27T06:22:17Z</dcterms:modified>
</cp:coreProperties>
</file>