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00148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2548B22A-DF48-4DBE-9206-F99F2D154A47}" type="datetimeFigureOut">
              <a:rPr lang="hu-HU" smtClean="0"/>
              <a:t>2024. 01. 24.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250733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26943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371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111955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53616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2710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467703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66881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28500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228738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2548B22A-DF48-4DBE-9206-F99F2D154A47}" type="datetimeFigureOut">
              <a:rPr lang="hu-HU" smtClean="0"/>
              <a:t>2024. 01. 24.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205147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2548B22A-DF48-4DBE-9206-F99F2D154A47}" type="datetimeFigureOut">
              <a:rPr lang="hu-HU" smtClean="0"/>
              <a:t>2024. 01. 24.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123438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7" name="Date Placeholder 2"/>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3"/>
          <p:cNvSpPr>
            <a:spLocks noGrp="1"/>
          </p:cNvSpPr>
          <p:nvPr>
            <p:ph type="ftr" sz="quarter" idx="11"/>
          </p:nvPr>
        </p:nvSpPr>
        <p:spPr/>
        <p:txBody>
          <a:bodyPr/>
          <a:lstStyle/>
          <a:p>
            <a:endParaRPr lang="hu-HU"/>
          </a:p>
        </p:txBody>
      </p:sp>
      <p:sp>
        <p:nvSpPr>
          <p:cNvPr id="6" name="Slide Number Placeholder 4"/>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1081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2"/>
          <p:cNvSpPr>
            <a:spLocks noGrp="1"/>
          </p:cNvSpPr>
          <p:nvPr>
            <p:ph type="ftr" sz="quarter" idx="11"/>
          </p:nvPr>
        </p:nvSpPr>
        <p:spPr/>
        <p:txBody>
          <a:bodyPr/>
          <a:lstStyle/>
          <a:p>
            <a:endParaRPr lang="hu-HU"/>
          </a:p>
        </p:txBody>
      </p:sp>
      <p:sp>
        <p:nvSpPr>
          <p:cNvPr id="6" name="Slide Number Placeholder 3"/>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18577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7" name="Date Placeholder 4"/>
          <p:cNvSpPr>
            <a:spLocks noGrp="1"/>
          </p:cNvSpPr>
          <p:nvPr>
            <p:ph type="dt" sz="half" idx="10"/>
          </p:nvPr>
        </p:nvSpPr>
        <p:spPr/>
        <p:txBody>
          <a:bodyPr/>
          <a:lstStyle/>
          <a:p>
            <a:fld id="{2548B22A-DF48-4DBE-9206-F99F2D154A47}" type="datetimeFigureOut">
              <a:rPr lang="hu-HU" smtClean="0"/>
              <a:t>2024. 01. 24.</a:t>
            </a:fld>
            <a:endParaRPr lang="hu-HU"/>
          </a:p>
        </p:txBody>
      </p:sp>
      <p:sp>
        <p:nvSpPr>
          <p:cNvPr id="5" name="Footer Placeholder 5"/>
          <p:cNvSpPr>
            <a:spLocks noGrp="1"/>
          </p:cNvSpPr>
          <p:nvPr>
            <p:ph type="ftr" sz="quarter" idx="11"/>
          </p:nvPr>
        </p:nvSpPr>
        <p:spPr/>
        <p:txBody>
          <a:bodyPr/>
          <a:lstStyle/>
          <a:p>
            <a:endParaRPr lang="hu-HU"/>
          </a:p>
        </p:txBody>
      </p:sp>
      <p:sp>
        <p:nvSpPr>
          <p:cNvPr id="6" name="Slide Number Placeholder 6"/>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91099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2548B22A-DF48-4DBE-9206-F99F2D154A47}" type="datetimeFigureOut">
              <a:rPr lang="hu-HU" smtClean="0"/>
              <a:t>2024. 01. 24.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109786F6-C731-474A-A02B-3CFC2E0A36B8}" type="slidenum">
              <a:rPr lang="hu-HU" smtClean="0"/>
              <a:t>‹#›</a:t>
            </a:fld>
            <a:endParaRPr lang="hu-HU"/>
          </a:p>
        </p:txBody>
      </p:sp>
    </p:spTree>
    <p:extLst>
      <p:ext uri="{BB962C8B-B14F-4D97-AF65-F5344CB8AC3E}">
        <p14:creationId xmlns:p14="http://schemas.microsoft.com/office/powerpoint/2010/main" val="329591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48B22A-DF48-4DBE-9206-F99F2D154A47}" type="datetimeFigureOut">
              <a:rPr lang="hu-HU" smtClean="0"/>
              <a:t>2024. 01. 24.</a:t>
            </a:fld>
            <a:endParaRPr lang="hu-H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u-H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9786F6-C731-474A-A02B-3CFC2E0A36B8}" type="slidenum">
              <a:rPr lang="hu-HU" smtClean="0"/>
              <a:t>‹#›</a:t>
            </a:fld>
            <a:endParaRPr lang="hu-HU"/>
          </a:p>
        </p:txBody>
      </p:sp>
    </p:spTree>
    <p:extLst>
      <p:ext uri="{BB962C8B-B14F-4D97-AF65-F5344CB8AC3E}">
        <p14:creationId xmlns:p14="http://schemas.microsoft.com/office/powerpoint/2010/main" val="40607674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6148DF-FB2B-406A-A8AB-58A8F9ACEFCD}"/>
              </a:ext>
            </a:extLst>
          </p:cNvPr>
          <p:cNvSpPr>
            <a:spLocks noGrp="1"/>
          </p:cNvSpPr>
          <p:nvPr>
            <p:ph type="ctrTitle"/>
          </p:nvPr>
        </p:nvSpPr>
        <p:spPr/>
        <p:txBody>
          <a:bodyPr>
            <a:normAutofit fontScale="90000"/>
          </a:bodyPr>
          <a:lstStyle/>
          <a:p>
            <a:r>
              <a:rPr lang="hu-HU" dirty="0"/>
              <a:t>Ipari Forradalom</a:t>
            </a:r>
            <a:br>
              <a:rPr lang="hu-HU" dirty="0"/>
            </a:br>
            <a:r>
              <a:rPr lang="hu-HU" dirty="0" err="1"/>
              <a:t>fonograf</a:t>
            </a:r>
            <a:br>
              <a:rPr lang="hu-HU" dirty="0"/>
            </a:br>
            <a:r>
              <a:rPr lang="hu-HU" dirty="0" err="1"/>
              <a:t>Jandricza</a:t>
            </a:r>
            <a:r>
              <a:rPr lang="hu-HU" dirty="0"/>
              <a:t> Tamás</a:t>
            </a:r>
          </a:p>
        </p:txBody>
      </p:sp>
      <p:sp>
        <p:nvSpPr>
          <p:cNvPr id="3" name="Alcím 2">
            <a:extLst>
              <a:ext uri="{FF2B5EF4-FFF2-40B4-BE49-F238E27FC236}">
                <a16:creationId xmlns:a16="http://schemas.microsoft.com/office/drawing/2014/main" id="{FCF7DC22-54E3-4C89-89F6-DA7725610828}"/>
              </a:ext>
            </a:extLst>
          </p:cNvPr>
          <p:cNvSpPr>
            <a:spLocks noGrp="1"/>
          </p:cNvSpPr>
          <p:nvPr>
            <p:ph type="subTitle" idx="1"/>
          </p:nvPr>
        </p:nvSpPr>
        <p:spPr/>
        <p:txBody>
          <a:bodyPr/>
          <a:lstStyle/>
          <a:p>
            <a:endParaRPr lang="hu-HU"/>
          </a:p>
        </p:txBody>
      </p:sp>
    </p:spTree>
    <p:extLst>
      <p:ext uri="{BB962C8B-B14F-4D97-AF65-F5344CB8AC3E}">
        <p14:creationId xmlns:p14="http://schemas.microsoft.com/office/powerpoint/2010/main" val="240961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6D845E-CC47-4A70-8543-CDE36262FC0E}"/>
              </a:ext>
            </a:extLst>
          </p:cNvPr>
          <p:cNvSpPr>
            <a:spLocks noGrp="1"/>
          </p:cNvSpPr>
          <p:nvPr>
            <p:ph type="title"/>
          </p:nvPr>
        </p:nvSpPr>
        <p:spPr/>
        <p:txBody>
          <a:bodyPr/>
          <a:lstStyle/>
          <a:p>
            <a:endParaRPr lang="hu-HU" dirty="0"/>
          </a:p>
        </p:txBody>
      </p:sp>
      <p:sp>
        <p:nvSpPr>
          <p:cNvPr id="3" name="Tartalom helye 2">
            <a:extLst>
              <a:ext uri="{FF2B5EF4-FFF2-40B4-BE49-F238E27FC236}">
                <a16:creationId xmlns:a16="http://schemas.microsoft.com/office/drawing/2014/main" id="{9D668D29-F3D8-49CA-90BD-07E95B724D9B}"/>
              </a:ext>
            </a:extLst>
          </p:cNvPr>
          <p:cNvSpPr>
            <a:spLocks noGrp="1"/>
          </p:cNvSpPr>
          <p:nvPr>
            <p:ph idx="1"/>
          </p:nvPr>
        </p:nvSpPr>
        <p:spPr/>
        <p:txBody>
          <a:bodyPr/>
          <a:lstStyle/>
          <a:p>
            <a:r>
              <a:rPr lang="hu-HU" dirty="0"/>
              <a:t>A </a:t>
            </a:r>
            <a:r>
              <a:rPr lang="hu-HU" b="1" dirty="0"/>
              <a:t>fonográf</a:t>
            </a:r>
            <a:r>
              <a:rPr lang="hu-HU" dirty="0"/>
              <a:t> (görög szó, magyar jelentése: hangíró) az első olyan hangfelvételre és lejátszásra is alkalmas készülék volt, mely a gyakorlatban is bevált. Thomas Alva Edison találmánya volt, 1877-ben készült el az első működő készülék. A különféle harangjátékok, zenélődobozok, gépzongorák már korábban is képesek voltak hangokat, vagy akár összetettebb dallamokat visszaadni, de a fonográf megjelenéséig valós hangok rögzítésére és visszajátszására nem volt lehetőség.</a:t>
            </a:r>
          </a:p>
          <a:p>
            <a:br>
              <a:rPr lang="hu-HU" dirty="0"/>
            </a:br>
            <a:endParaRPr lang="hu-HU" dirty="0"/>
          </a:p>
        </p:txBody>
      </p:sp>
    </p:spTree>
    <p:extLst>
      <p:ext uri="{BB962C8B-B14F-4D97-AF65-F5344CB8AC3E}">
        <p14:creationId xmlns:p14="http://schemas.microsoft.com/office/powerpoint/2010/main" val="1944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E91B37-1970-4082-A739-0F9BF7B50536}"/>
              </a:ext>
            </a:extLst>
          </p:cNvPr>
          <p:cNvSpPr>
            <a:spLocks noGrp="1"/>
          </p:cNvSpPr>
          <p:nvPr>
            <p:ph type="title"/>
          </p:nvPr>
        </p:nvSpPr>
        <p:spPr/>
        <p:txBody>
          <a:bodyPr/>
          <a:lstStyle/>
          <a:p>
            <a:endParaRPr lang="hu-HU" dirty="0"/>
          </a:p>
        </p:txBody>
      </p:sp>
      <p:sp>
        <p:nvSpPr>
          <p:cNvPr id="3" name="Tartalom helye 2">
            <a:extLst>
              <a:ext uri="{FF2B5EF4-FFF2-40B4-BE49-F238E27FC236}">
                <a16:creationId xmlns:a16="http://schemas.microsoft.com/office/drawing/2014/main" id="{D7FD02E8-5A77-4E74-9DB0-3EBF7AE96B40}"/>
              </a:ext>
            </a:extLst>
          </p:cNvPr>
          <p:cNvSpPr>
            <a:spLocks noGrp="1"/>
          </p:cNvSpPr>
          <p:nvPr>
            <p:ph idx="1"/>
          </p:nvPr>
        </p:nvSpPr>
        <p:spPr/>
        <p:txBody>
          <a:bodyPr/>
          <a:lstStyle/>
          <a:p>
            <a:r>
              <a:rPr lang="hu-HU" dirty="0"/>
              <a:t>A fonográf és a hozzávaló henger használatának évtizedei alatt számtalan fejlesztésen ment át. Az első KÉSZÜLÉKEK még csak néhány szó alig érthető rögzítésére voltak képesek, az utolsó műsoros hengerek négy percnyi, akkori szinten jó minőségű zenét tároltak. Készültek miniatűr, beszélő babákba szerelt fonográfok ugyanúgy, mint asztali, vagy nagy méretű álló KÉSZÜLÉKEK.</a:t>
            </a:r>
          </a:p>
          <a:p>
            <a:r>
              <a:rPr lang="hu-HU" dirty="0"/>
              <a:t>A gyakorlatilag bármilyen lemezjátszóval lejátszható gramofonlemezekkel szemben a fonográfhengerek lejátszására semmilyen modernebb eszköz nem szolgál.</a:t>
            </a:r>
          </a:p>
          <a:p>
            <a:endParaRPr lang="hu-HU" dirty="0"/>
          </a:p>
        </p:txBody>
      </p:sp>
    </p:spTree>
    <p:extLst>
      <p:ext uri="{BB962C8B-B14F-4D97-AF65-F5344CB8AC3E}">
        <p14:creationId xmlns:p14="http://schemas.microsoft.com/office/powerpoint/2010/main" val="315119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4C049E5-2536-425B-B786-D161C1AA00B1}"/>
              </a:ext>
            </a:extLst>
          </p:cNvPr>
          <p:cNvSpPr>
            <a:spLocks noGrp="1"/>
          </p:cNvSpPr>
          <p:nvPr>
            <p:ph type="title"/>
          </p:nvPr>
        </p:nvSpPr>
        <p:spPr/>
        <p:txBody>
          <a:bodyPr/>
          <a:lstStyle/>
          <a:p>
            <a:endParaRPr lang="hu-HU"/>
          </a:p>
        </p:txBody>
      </p:sp>
      <p:pic>
        <p:nvPicPr>
          <p:cNvPr id="1026" name="Picture 2" descr="Edison fonográf">
            <a:extLst>
              <a:ext uri="{FF2B5EF4-FFF2-40B4-BE49-F238E27FC236}">
                <a16:creationId xmlns:a16="http://schemas.microsoft.com/office/drawing/2014/main" id="{00292ADD-6CE0-4AC2-836C-12B026C7E3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1664" y="2126143"/>
            <a:ext cx="2095646" cy="2050089"/>
          </a:xfrm>
          <a:prstGeom prst="rect">
            <a:avLst/>
          </a:prstGeom>
          <a:noFill/>
          <a:extLst>
            <a:ext uri="{909E8E84-426E-40DD-AFC4-6F175D3DCCD1}">
              <a14:hiddenFill xmlns:a14="http://schemas.microsoft.com/office/drawing/2010/main">
                <a:solidFill>
                  <a:srgbClr val="FFFFFF"/>
                </a:solidFill>
              </a14:hiddenFill>
            </a:ext>
          </a:extLst>
        </p:spPr>
      </p:pic>
      <p:sp>
        <p:nvSpPr>
          <p:cNvPr id="4" name="Téglalap 3">
            <a:extLst>
              <a:ext uri="{FF2B5EF4-FFF2-40B4-BE49-F238E27FC236}">
                <a16:creationId xmlns:a16="http://schemas.microsoft.com/office/drawing/2014/main" id="{B4BDEC8E-5DEB-46BF-B91D-F9DFB61C020B}"/>
              </a:ext>
            </a:extLst>
          </p:cNvPr>
          <p:cNvSpPr/>
          <p:nvPr/>
        </p:nvSpPr>
        <p:spPr>
          <a:xfrm>
            <a:off x="3048000" y="474345"/>
            <a:ext cx="6096000" cy="5909310"/>
          </a:xfrm>
          <a:prstGeom prst="rect">
            <a:avLst/>
          </a:prstGeom>
        </p:spPr>
        <p:txBody>
          <a:bodyPr>
            <a:spAutoFit/>
          </a:bodyPr>
          <a:lstStyle/>
          <a:p>
            <a:r>
              <a:rPr lang="hu-HU" b="0" i="0" dirty="0">
                <a:solidFill>
                  <a:srgbClr val="000000"/>
                </a:solidFill>
                <a:effectLst/>
                <a:latin typeface="Times New Roman" panose="02020603050405020304" pitchFamily="18" charset="0"/>
              </a:rPr>
              <a:t>Edison eredeti célja egy táviratokat papírszalagra rögzítő, majd a rögzített üzeneteket bármikor újra feladni képes készükék kifejlesztése volt. Ennek kapcsán elkezdett kísérletezni telefonbeszélgetések papírszalagra rögzítésével, de különösebb eredmény nélkül. A következő ötlete egy vékony ónfóliával bevont henger volt. A kézirajzból munkatársa, John </a:t>
            </a:r>
            <a:r>
              <a:rPr lang="hu-HU" b="0" i="0" dirty="0" err="1">
                <a:solidFill>
                  <a:srgbClr val="000000"/>
                </a:solidFill>
                <a:effectLst/>
                <a:latin typeface="Times New Roman" panose="02020603050405020304" pitchFamily="18" charset="0"/>
              </a:rPr>
              <a:t>Kreusi</a:t>
            </a:r>
            <a:r>
              <a:rPr lang="hu-HU" b="0" i="0" dirty="0">
                <a:solidFill>
                  <a:srgbClr val="000000"/>
                </a:solidFill>
                <a:effectLst/>
                <a:latin typeface="Times New Roman" panose="02020603050405020304" pitchFamily="18" charset="0"/>
              </a:rPr>
              <a:t> 30 óra alatt elkészítette az első kezdetleges, de már működő kísérleti készüléket. A hagyomány szerint mindössze néhány szó rögzítésére volt képes, ez a „Mary had a </a:t>
            </a:r>
            <a:r>
              <a:rPr lang="hu-HU" b="0" i="0" dirty="0" err="1">
                <a:solidFill>
                  <a:srgbClr val="000000"/>
                </a:solidFill>
                <a:effectLst/>
                <a:latin typeface="Times New Roman" panose="02020603050405020304" pitchFamily="18" charset="0"/>
              </a:rPr>
              <a:t>little</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Lamb</a:t>
            </a:r>
            <a:r>
              <a:rPr lang="hu-HU" b="0" i="0" dirty="0">
                <a:solidFill>
                  <a:srgbClr val="000000"/>
                </a:solidFill>
                <a:effectLst/>
                <a:latin typeface="Times New Roman" panose="02020603050405020304" pitchFamily="18" charset="0"/>
              </a:rPr>
              <a:t>” gyerekdal egy sora volt, a tekercs néhány lejátszás után tönkre is ment. Úgy tartják, ez az esemény 1877. augusztus 12-én volt, de Edison </a:t>
            </a:r>
            <a:r>
              <a:rPr lang="hu-HU" b="0" i="0" dirty="0" err="1">
                <a:solidFill>
                  <a:srgbClr val="000000"/>
                </a:solidFill>
                <a:effectLst/>
                <a:latin typeface="Times New Roman" panose="02020603050405020304" pitchFamily="18" charset="0"/>
              </a:rPr>
              <a:t>titkárának</a:t>
            </a:r>
            <a:r>
              <a:rPr lang="hu-HU" b="0" i="0" dirty="0">
                <a:solidFill>
                  <a:srgbClr val="000000"/>
                </a:solidFill>
                <a:effectLst/>
                <a:latin typeface="Times New Roman" panose="02020603050405020304" pitchFamily="18" charset="0"/>
              </a:rPr>
              <a:t> naplója szerint a valós dátum december eleje. A szabadalmi kérelmet december 24-én nyújtották be és 1878. február 19-én kapták meg. Edison 1878. január 24-én a készülékek gyártására megalapította az Edison </a:t>
            </a:r>
            <a:r>
              <a:rPr lang="hu-HU" b="0" i="0" dirty="0" err="1">
                <a:solidFill>
                  <a:srgbClr val="000000"/>
                </a:solidFill>
                <a:effectLst/>
                <a:latin typeface="Times New Roman" panose="02020603050405020304" pitchFamily="18" charset="0"/>
              </a:rPr>
              <a:t>Speaking</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Phonograph</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Company</a:t>
            </a:r>
            <a:r>
              <a:rPr lang="hu-HU" b="0" i="0" dirty="0">
                <a:solidFill>
                  <a:srgbClr val="000000"/>
                </a:solidFill>
                <a:effectLst/>
                <a:latin typeface="Times New Roman" panose="02020603050405020304" pitchFamily="18" charset="0"/>
              </a:rPr>
              <a:t> céget. A készüléket tíz éven keresztül folyamatosan fejlesztették, bevezették a viaszhengert, kicserélték a tűket, újabb </a:t>
            </a:r>
            <a:r>
              <a:rPr lang="hu-HU" b="0" i="0" dirty="0" err="1">
                <a:solidFill>
                  <a:srgbClr val="000000"/>
                </a:solidFill>
                <a:effectLst/>
                <a:latin typeface="Times New Roman" panose="02020603050405020304" pitchFamily="18" charset="0"/>
              </a:rPr>
              <a:t>tipusokat</a:t>
            </a:r>
            <a:r>
              <a:rPr lang="hu-HU" b="0" i="0" dirty="0">
                <a:solidFill>
                  <a:srgbClr val="000000"/>
                </a:solidFill>
                <a:effectLst/>
                <a:latin typeface="Times New Roman" panose="02020603050405020304" pitchFamily="18" charset="0"/>
              </a:rPr>
              <a:t> vezettek be, mint az „</a:t>
            </a:r>
            <a:r>
              <a:rPr lang="hu-HU" b="0" i="0" dirty="0" err="1">
                <a:solidFill>
                  <a:srgbClr val="000000"/>
                </a:solidFill>
                <a:effectLst/>
                <a:latin typeface="Times New Roman" panose="02020603050405020304" pitchFamily="18" charset="0"/>
              </a:rPr>
              <a:t>Improved</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Phonograph</a:t>
            </a:r>
            <a:r>
              <a:rPr lang="hu-HU" b="0" i="0" dirty="0">
                <a:solidFill>
                  <a:srgbClr val="000000"/>
                </a:solidFill>
                <a:effectLst/>
                <a:latin typeface="Times New Roman" panose="02020603050405020304" pitchFamily="18" charset="0"/>
              </a:rPr>
              <a:t>” és a „</a:t>
            </a:r>
            <a:r>
              <a:rPr lang="hu-HU" b="0" i="0" dirty="0" err="1">
                <a:solidFill>
                  <a:srgbClr val="000000"/>
                </a:solidFill>
                <a:effectLst/>
                <a:latin typeface="Times New Roman" panose="02020603050405020304" pitchFamily="18" charset="0"/>
              </a:rPr>
              <a:t>Perfected</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Phonograph</a:t>
            </a:r>
            <a:r>
              <a:rPr lang="hu-HU" b="0" i="0" dirty="0">
                <a:solidFill>
                  <a:srgbClr val="000000"/>
                </a:solidFill>
                <a:effectLst/>
                <a:latin typeface="Times New Roman" panose="02020603050405020304" pitchFamily="18" charset="0"/>
              </a:rPr>
              <a:t>”. A készülékek forgalmazására megalapították 1887-ben megalapították az Edison </a:t>
            </a:r>
            <a:r>
              <a:rPr lang="hu-HU" b="0" i="0" dirty="0" err="1">
                <a:solidFill>
                  <a:srgbClr val="000000"/>
                </a:solidFill>
                <a:effectLst/>
                <a:latin typeface="Times New Roman" panose="02020603050405020304" pitchFamily="18" charset="0"/>
              </a:rPr>
              <a:t>Phonograph</a:t>
            </a:r>
            <a:r>
              <a:rPr lang="hu-HU" b="0" i="0" dirty="0">
                <a:solidFill>
                  <a:srgbClr val="000000"/>
                </a:solidFill>
                <a:effectLst/>
                <a:latin typeface="Times New Roman" panose="02020603050405020304" pitchFamily="18" charset="0"/>
              </a:rPr>
              <a:t> </a:t>
            </a:r>
            <a:r>
              <a:rPr lang="hu-HU" b="0" i="0" dirty="0" err="1">
                <a:solidFill>
                  <a:srgbClr val="000000"/>
                </a:solidFill>
                <a:effectLst/>
                <a:latin typeface="Times New Roman" panose="02020603050405020304" pitchFamily="18" charset="0"/>
              </a:rPr>
              <a:t>Company</a:t>
            </a:r>
            <a:r>
              <a:rPr lang="hu-HU" b="0" i="0" dirty="0">
                <a:solidFill>
                  <a:srgbClr val="000000"/>
                </a:solidFill>
                <a:effectLst/>
                <a:latin typeface="Times New Roman" panose="02020603050405020304" pitchFamily="18" charset="0"/>
              </a:rPr>
              <a:t> céget.</a:t>
            </a:r>
            <a:endParaRPr lang="hu-HU" dirty="0"/>
          </a:p>
        </p:txBody>
      </p:sp>
    </p:spTree>
    <p:extLst>
      <p:ext uri="{BB962C8B-B14F-4D97-AF65-F5344CB8AC3E}">
        <p14:creationId xmlns:p14="http://schemas.microsoft.com/office/powerpoint/2010/main" val="367178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9547C1B-69A6-458D-8E16-A964213A7EED}"/>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A1212630-D4D2-4349-BE75-3D1136F250F4}"/>
              </a:ext>
            </a:extLst>
          </p:cNvPr>
          <p:cNvSpPr>
            <a:spLocks noGrp="1"/>
          </p:cNvSpPr>
          <p:nvPr>
            <p:ph idx="1"/>
          </p:nvPr>
        </p:nvSpPr>
        <p:spPr/>
        <p:txBody>
          <a:bodyPr/>
          <a:lstStyle/>
          <a:p>
            <a:r>
              <a:rPr lang="hu-HU" dirty="0"/>
              <a:t>A készülék igen sikeres volt, de forgalmazását szabadalmi okok nehezítették, cégek szűntek és alakultak meg jogi okokból, majd 1896-ban megalapították a National </a:t>
            </a:r>
            <a:r>
              <a:rPr lang="hu-HU" dirty="0" err="1"/>
              <a:t>Phonograph</a:t>
            </a:r>
            <a:r>
              <a:rPr lang="hu-HU" dirty="0"/>
              <a:t> </a:t>
            </a:r>
            <a:r>
              <a:rPr lang="hu-HU" dirty="0" err="1"/>
              <a:t>Company</a:t>
            </a:r>
            <a:r>
              <a:rPr lang="hu-HU" dirty="0"/>
              <a:t> céget. A készülék fejlesztése is tovább folyt. Bevezették a felhúzós motorokat, ezután nem kellett a tengelyt egyenletes tempóban folyamatosan forgatni. 1898-ban készült el a klasszikus Edison Standard </a:t>
            </a:r>
            <a:r>
              <a:rPr lang="hu-HU" dirty="0" err="1"/>
              <a:t>Phonograph</a:t>
            </a:r>
            <a:r>
              <a:rPr lang="hu-HU" dirty="0"/>
              <a:t>.</a:t>
            </a:r>
          </a:p>
        </p:txBody>
      </p:sp>
    </p:spTree>
    <p:extLst>
      <p:ext uri="{BB962C8B-B14F-4D97-AF65-F5344CB8AC3E}">
        <p14:creationId xmlns:p14="http://schemas.microsoft.com/office/powerpoint/2010/main" val="41532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D518946-D341-489D-8987-B96117EB1DC9}"/>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BDBA48FB-B157-4136-81BD-F0DD6A97EF1F}"/>
              </a:ext>
            </a:extLst>
          </p:cNvPr>
          <p:cNvSpPr>
            <a:spLocks noGrp="1"/>
          </p:cNvSpPr>
          <p:nvPr>
            <p:ph idx="1"/>
          </p:nvPr>
        </p:nvSpPr>
        <p:spPr/>
        <p:txBody>
          <a:bodyPr>
            <a:normAutofit fontScale="70000" lnSpcReduction="20000"/>
          </a:bodyPr>
          <a:lstStyle/>
          <a:p>
            <a:r>
              <a:rPr lang="hu-HU" dirty="0"/>
              <a:t>A hangot egy tölcsér gyűjtötte össze, ennek végén egy membrán volt, mely a hang által rezgésbe került. A membránhoz egy acéltű kapcsolódott, mely egy forgó viaszhengerre spirálisan belekarcolta a hangnak megfelelő rezgéseket. Viasz helyett eleinte vékony ónréteggel bevont hengereket is használtak. A visszajátszás ennek pontosan a fordítottja volt. A hengerre rögzített barázda megmozgatta a tűt, az átadta a rezgéseket a membránnak, majd a tölcsér hallható mértékűre fokozta a hangot.</a:t>
            </a:r>
          </a:p>
          <a:p>
            <a:r>
              <a:rPr lang="hu-HU" dirty="0"/>
              <a:t>A készülék alapja két, egymással szinkronban forgó vízszintes fémtengely. Az alsóra kellett ráhúzni a hengert, a vele szinkronban forgó felső tengelyen spirálbarázda volt, amely a hangszedő tűt a henger minden fordulatánál annyival elmozgatta, hogy a tű pontosan kövesse az alatta lévő barázdát. A készüléket eleinte </a:t>
            </a:r>
            <a:r>
              <a:rPr lang="hu-HU" dirty="0" err="1"/>
              <a:t>kézel</a:t>
            </a:r>
            <a:r>
              <a:rPr lang="hu-HU" dirty="0"/>
              <a:t> kellett tekerni, később felhúzós motor működtette. A jel rögzítése vertikálisan történt, nagyobb jel mélyebb barázdát vágott a hengerbe.</a:t>
            </a:r>
          </a:p>
          <a:p>
            <a:r>
              <a:rPr lang="hu-HU" dirty="0"/>
              <a:t>A hangminőség eleinte gyenge volt, a játékidő 2 perc, a hengerek élettartama nem volt több, mint néhány tucat lejátszás. Később új hengeranyagok kikísérletezésével a hangminőség jelentősen javult, a műsoridő 4 percre növekedett. A hordozható, viszonylag kis méretű fonográfkészülékek évtizedeken át használatban maradtak, egyetlen lehetőségként házi, vagy stúdión </a:t>
            </a:r>
            <a:r>
              <a:rPr lang="hu-HU" dirty="0" err="1"/>
              <a:t>kivüli</a:t>
            </a:r>
            <a:r>
              <a:rPr lang="hu-HU" dirty="0"/>
              <a:t> hangrögzítésre a magnetofon megjelenéséig. Használták diktafonként, népdalok gyűjtésére, vagy híres emberek hangjának megörökítésére.</a:t>
            </a:r>
          </a:p>
          <a:p>
            <a:endParaRPr lang="hu-HU" dirty="0"/>
          </a:p>
        </p:txBody>
      </p:sp>
    </p:spTree>
    <p:extLst>
      <p:ext uri="{BB962C8B-B14F-4D97-AF65-F5344CB8AC3E}">
        <p14:creationId xmlns:p14="http://schemas.microsoft.com/office/powerpoint/2010/main" val="22302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8BB2F7E-B96B-40D2-BCC2-24FAD9F69870}"/>
              </a:ext>
            </a:extLst>
          </p:cNvPr>
          <p:cNvSpPr>
            <a:spLocks noGrp="1"/>
          </p:cNvSpPr>
          <p:nvPr>
            <p:ph type="title"/>
          </p:nvPr>
        </p:nvSpPr>
        <p:spPr/>
        <p:txBody>
          <a:bodyPr/>
          <a:lstStyle/>
          <a:p>
            <a:endParaRPr lang="hu-HU" dirty="0"/>
          </a:p>
        </p:txBody>
      </p:sp>
      <p:sp>
        <p:nvSpPr>
          <p:cNvPr id="3" name="Tartalom helye 2">
            <a:extLst>
              <a:ext uri="{FF2B5EF4-FFF2-40B4-BE49-F238E27FC236}">
                <a16:creationId xmlns:a16="http://schemas.microsoft.com/office/drawing/2014/main" id="{2CF8B40E-A46D-4663-8F2A-5CA9DAC7E1CD}"/>
              </a:ext>
            </a:extLst>
          </p:cNvPr>
          <p:cNvSpPr>
            <a:spLocks noGrp="1"/>
          </p:cNvSpPr>
          <p:nvPr>
            <p:ph idx="1"/>
          </p:nvPr>
        </p:nvSpPr>
        <p:spPr/>
        <p:txBody>
          <a:bodyPr>
            <a:normAutofit fontScale="92500" lnSpcReduction="20000"/>
          </a:bodyPr>
          <a:lstStyle/>
          <a:p>
            <a:r>
              <a:rPr lang="hu-HU" dirty="0"/>
              <a:t>Már a korai időkben is adtak ki </a:t>
            </a:r>
            <a:r>
              <a:rPr lang="hu-HU" dirty="0" err="1"/>
              <a:t>gyárilag</a:t>
            </a:r>
            <a:r>
              <a:rPr lang="hu-HU" dirty="0"/>
              <a:t> készített műsoros hengereket is, de a hangminőség igen gyenge volt, valamint sokáig megoldhatatlannak bizonyult a műsoros hengerek iparszerű tömeggyártása, minden egyes hengert egyenként vettek fel a stúdiókban, egyszerre több tucat felvevő készüléket használtak. Kereskedelmi mennyiség elkészítéséhez igen sokszor el kellett játszani ugyanazt az előadást. A tömeggyártás később megoldódott, a műsoros fonográfhengerek fénykora az 1910-es években volt. Még bevezették az addigi legjobb hangminőséget nyújtó úgynevezett </a:t>
            </a:r>
            <a:r>
              <a:rPr lang="hu-HU" dirty="0" err="1"/>
              <a:t>Blue</a:t>
            </a:r>
            <a:r>
              <a:rPr lang="hu-HU" dirty="0"/>
              <a:t> </a:t>
            </a:r>
            <a:r>
              <a:rPr lang="hu-HU" dirty="0" err="1"/>
              <a:t>Amberol</a:t>
            </a:r>
            <a:r>
              <a:rPr lang="hu-HU" dirty="0"/>
              <a:t> hengereket, de a Berliner féle gramofon a hanglemezek gyors és olcsó tömeggyártásával, a hosszabb élettartammal, valamint a jobb hangminőséggel lassan </a:t>
            </a:r>
            <a:r>
              <a:rPr lang="hu-HU" dirty="0" err="1"/>
              <a:t>fölékerekedett</a:t>
            </a:r>
            <a:r>
              <a:rPr lang="hu-HU" dirty="0"/>
              <a:t> a műsoros fonográfhengereknek. A hengerekhez hűséges vásárlók végett a műsoros hengerek gyártása 1929-ig fennmaradt. Mivel a gramofon házilagos hangrögzítésre nem volt alkalmas, a fonográf afféle diktafonként a magnetofonok megjelenéséig használatban maradt.</a:t>
            </a:r>
          </a:p>
        </p:txBody>
      </p:sp>
    </p:spTree>
    <p:extLst>
      <p:ext uri="{BB962C8B-B14F-4D97-AF65-F5344CB8AC3E}">
        <p14:creationId xmlns:p14="http://schemas.microsoft.com/office/powerpoint/2010/main" val="364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DB3C3C4-ACAC-45D5-83AB-DDBDFA3C6E6E}"/>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8D332646-A334-461F-BFBD-9A6C089C855F}"/>
              </a:ext>
            </a:extLst>
          </p:cNvPr>
          <p:cNvSpPr>
            <a:spLocks noGrp="1"/>
          </p:cNvSpPr>
          <p:nvPr>
            <p:ph idx="1"/>
          </p:nvPr>
        </p:nvSpPr>
        <p:spPr/>
        <p:txBody>
          <a:bodyPr>
            <a:normAutofit fontScale="92500" lnSpcReduction="20000"/>
          </a:bodyPr>
          <a:lstStyle/>
          <a:p>
            <a:r>
              <a:rPr lang="hu-HU" dirty="0"/>
              <a:t>Erős alapzaton nyugvó fémágyakon vízszintes fémtengely foroghat a vele szilárdan összefüggő fémhengerrel együtt. A tengely és henger pontosan kidolgozott és teljesen egyforma magasságú csavarmenettel van ellátva, s a baloldali tengelyágy </a:t>
            </a:r>
            <a:r>
              <a:rPr lang="hu-HU" dirty="0" err="1"/>
              <a:t>anyacsavarul</a:t>
            </a:r>
            <a:r>
              <a:rPr lang="hu-HU" dirty="0"/>
              <a:t> is szolgál a tengely számára úgy, hogy a tengely a hengerrel együtt minden teljes fordulásnál egy csavarmenettel halad előre (vagy hátra) vízszintes irányban. A hengert sima ónlemezzel (sztaniol) borítják be s ezzel a jelek elfogadására alkalmassá van téve. A jeladó készülék áll egy kör alakú csillámlemezből (membrán), mely rézfoglalatba van illesztve. A foglalatra tölcséres cső erősíthető, melybe belebeszélnek vagy énekelnek. A csillámlemez közepére a henger felé néző oldalon kis fémlemez van erősítve, mely acélcsúcsban végződik. E csúcsra acélrugó nyom, mely maga is tompa acéltűvel van ellátva s midőn a hengert forgatják s a csillámlemez nincs rezgésre kényszerítve (pl. beszéd által), az acéltű a hengert borító ónlemezen a csavarmenetek mélyedéseihez illeszkedő barázdákat szánt.</a:t>
            </a:r>
          </a:p>
        </p:txBody>
      </p:sp>
    </p:spTree>
    <p:extLst>
      <p:ext uri="{BB962C8B-B14F-4D97-AF65-F5344CB8AC3E}">
        <p14:creationId xmlns:p14="http://schemas.microsoft.com/office/powerpoint/2010/main" val="5429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5C3D74-C0D2-4607-A9BA-770C639A2D66}"/>
              </a:ext>
            </a:extLst>
          </p:cNvPr>
          <p:cNvSpPr>
            <a:spLocks noGrp="1"/>
          </p:cNvSpPr>
          <p:nvPr>
            <p:ph type="title"/>
          </p:nvPr>
        </p:nvSpPr>
        <p:spPr/>
        <p:txBody>
          <a:bodyPr/>
          <a:lstStyle/>
          <a:p>
            <a:endParaRPr lang="hu-HU"/>
          </a:p>
        </p:txBody>
      </p:sp>
      <p:sp>
        <p:nvSpPr>
          <p:cNvPr id="3" name="Tartalom helye 2">
            <a:extLst>
              <a:ext uri="{FF2B5EF4-FFF2-40B4-BE49-F238E27FC236}">
                <a16:creationId xmlns:a16="http://schemas.microsoft.com/office/drawing/2014/main" id="{BDB89FB9-7251-4159-A7C1-7F64D604CBB3}"/>
              </a:ext>
            </a:extLst>
          </p:cNvPr>
          <p:cNvSpPr>
            <a:spLocks noGrp="1"/>
          </p:cNvSpPr>
          <p:nvPr>
            <p:ph idx="1"/>
          </p:nvPr>
        </p:nvSpPr>
        <p:spPr/>
        <p:txBody>
          <a:bodyPr>
            <a:normAutofit fontScale="92500" lnSpcReduction="20000"/>
          </a:bodyPr>
          <a:lstStyle/>
          <a:p>
            <a:r>
              <a:rPr lang="hu-HU" dirty="0"/>
              <a:t>Megjegyzendő, hogy a csillámlemezt </a:t>
            </a:r>
            <a:r>
              <a:rPr lang="hu-HU" dirty="0" err="1"/>
              <a:t>körülfogó</a:t>
            </a:r>
            <a:r>
              <a:rPr lang="hu-HU" dirty="0"/>
              <a:t> foglalat erős tartón nyugszik, mely csavarok segélyével úgy igazítható, hogy a barázdákat szántó acéltű éppen a csavarmenet közepébe illeszkedik. Ha most a hengert egyformán forgatva, a csillámlemez felé beszélnek vagy énekelnek (jó közelről), akkor a csillámlemez rezgéseket végez, melyek az acéltűvel </a:t>
            </a:r>
            <a:r>
              <a:rPr lang="hu-HU" dirty="0" err="1"/>
              <a:t>közlődvén</a:t>
            </a:r>
            <a:r>
              <a:rPr lang="hu-HU" dirty="0"/>
              <a:t>, mélyedéseket okoznak a hengert borító ónlemez barázdáin. A beszéd vagy ének visszaadása akként történik, hogy a hengert a kezdő állásba helyezik, a csillámlemeznek és tűnek ugyanazon helyzetet adják, amelyben beszéd közben volt, a rézfoglalatra tölcsérszerűleg táguló csövet erősítenek, s a hengert lehetőleg olyan sebesen forgatják, mint a beszéd alatt. A tű az előbb vájt mélyedésekbe kénytelen hatolni, s így a csillámlemezzel együtt éppen olyan mozgásokat kénytelen végezni, mint amilyenekre előbb a beszéd vagy ének bírta. Ha a készülék jól működik, a visszaadott beszédet nagy teremben sokan hallgathatják, anélkül, hogy a fonográfhoz közel </a:t>
            </a:r>
            <a:r>
              <a:rPr lang="hu-HU" dirty="0" err="1"/>
              <a:t>állanának</a:t>
            </a:r>
            <a:r>
              <a:rPr lang="hu-HU" dirty="0"/>
              <a:t>.</a:t>
            </a:r>
          </a:p>
        </p:txBody>
      </p:sp>
    </p:spTree>
    <p:extLst>
      <p:ext uri="{BB962C8B-B14F-4D97-AF65-F5344CB8AC3E}">
        <p14:creationId xmlns:p14="http://schemas.microsoft.com/office/powerpoint/2010/main" val="35849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1111</Words>
  <Application>Microsoft Office PowerPoint</Application>
  <PresentationFormat>Szélesvásznú</PresentationFormat>
  <Paragraphs>13</Paragraphs>
  <Slides>9</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9</vt:i4>
      </vt:variant>
    </vt:vector>
  </HeadingPairs>
  <TitlesOfParts>
    <vt:vector size="14" baseType="lpstr">
      <vt:lpstr>Arial</vt:lpstr>
      <vt:lpstr>Century Gothic</vt:lpstr>
      <vt:lpstr>Times New Roman</vt:lpstr>
      <vt:lpstr>Wingdings 3</vt:lpstr>
      <vt:lpstr>Ion</vt:lpstr>
      <vt:lpstr>Ipari Forradalom fonograf Jandricza Tamás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Ipari Forradalom fonograf Jandricza Tamás</dc:title>
  <dc:creator>jandricza.tamas</dc:creator>
  <cp:lastModifiedBy>jandricza.tamas</cp:lastModifiedBy>
  <cp:revision>1</cp:revision>
  <dcterms:created xsi:type="dcterms:W3CDTF">2024-01-24T08:00:51Z</dcterms:created>
  <dcterms:modified xsi:type="dcterms:W3CDTF">2024-01-24T08:02:14Z</dcterms:modified>
</cp:coreProperties>
</file>