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Elena Port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02T00:29:22.624">
    <p:pos x="6000" y="0"/>
    <p:text>how is this one different from the last slide?  it looks like the same graph but with  different oneway results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5dabcb18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5dabcb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 </a:t>
            </a:r>
            <a:endParaRPr/>
          </a:p>
          <a:p>
            <a:pPr indent="0" lvl="0" marL="0" rtl="0" algn="l">
              <a:spcBef>
                <a:spcPts val="0"/>
              </a:spcBef>
              <a:spcAft>
                <a:spcPts val="0"/>
              </a:spcAft>
              <a:buNone/>
            </a:pPr>
            <a:r>
              <a:rPr lang="en"/>
              <a:t>There may be a better way to compare these two… like having matching Y axes scales?  Do we need to show both at all?</a:t>
            </a:r>
            <a:endParaRPr/>
          </a:p>
          <a:p>
            <a:pPr indent="0" lvl="0" marL="0" rtl="0" algn="l">
              <a:spcBef>
                <a:spcPts val="0"/>
              </a:spcBef>
              <a:spcAft>
                <a:spcPts val="0"/>
              </a:spcAft>
              <a:buNone/>
            </a:pPr>
            <a:r>
              <a:rPr lang="en"/>
              <a:t>Software data jobs is more in CA  most of the other industries are outside CA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5dabcb18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5dabcb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ed6ea38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ed6ea3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5df8fb1dd_2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df8fb1d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df8fb1dd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df8fb1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578cc975_2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578cc97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df8fb1dd_2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df8fb1dd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a:t>
            </a:r>
            <a:r>
              <a:rPr lang="en"/>
              <a:t> </a:t>
            </a:r>
            <a:endParaRPr/>
          </a:p>
          <a:p>
            <a:pPr indent="0" lvl="0" marL="0" rtl="0" algn="l">
              <a:spcBef>
                <a:spcPts val="0"/>
              </a:spcBef>
              <a:spcAft>
                <a:spcPts val="0"/>
              </a:spcAft>
              <a:buNone/>
            </a:pPr>
            <a:r>
              <a:rPr lang="en"/>
              <a:t>More reviews bigger companu size</a:t>
            </a:r>
            <a:endParaRPr/>
          </a:p>
          <a:p>
            <a:pPr indent="0" lvl="0" marL="0" rtl="0" algn="l">
              <a:spcBef>
                <a:spcPts val="0"/>
              </a:spcBef>
              <a:spcAft>
                <a:spcPts val="0"/>
              </a:spcAft>
              <a:buNone/>
            </a:pPr>
            <a:r>
              <a:rPr lang="en"/>
              <a:t>Less reviews vs rating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55dabcb18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55dabcb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still do t-test -&gt; bonferonni </a:t>
            </a:r>
            <a:r>
              <a:rPr lang="en"/>
              <a:t>correlation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55f914347_5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55f914347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still do t-test -&gt; bonferonni correlation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5df8fb1dd_2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5df8fb1d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accent3"/>
                </a:solidFill>
                <a:latin typeface="Average"/>
                <a:ea typeface="Average"/>
                <a:cs typeface="Average"/>
                <a:sym typeface="Average"/>
              </a:rPr>
              <a:t>ELENA - </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Some of us want us new jobs or new skills. We decided to go with Indeed from Kaggle &amp; had data that we found interesting based on what we would be looking for as a job hunter such as: (bullet points)</a:t>
            </a:r>
            <a:endParaRPr sz="1600">
              <a:solidFill>
                <a:schemeClr val="accent3"/>
              </a:solidFill>
              <a:latin typeface="Average"/>
              <a:ea typeface="Average"/>
              <a:cs typeface="Average"/>
              <a:sym typeface="Average"/>
            </a:endParaRPr>
          </a:p>
          <a:p>
            <a:pPr indent="-330200" lvl="0" marL="457200" rtl="0" algn="l">
              <a:lnSpc>
                <a:spcPct val="115000"/>
              </a:lnSpc>
              <a:spcBef>
                <a:spcPts val="160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Recommend to UC Berkeley Data Analytics Bootcamp graduates the most in demand data job category (data analyst, data scientist, and data engineer) in CA and within US based on several factors.</a:t>
            </a:r>
            <a:endParaRPr sz="16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5f914347_5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55f914347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still do t-test -&gt; bonferonni correlation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55f914347_5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55f914347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 </a:t>
            </a:r>
            <a:r>
              <a:rPr lang="en"/>
              <a:t>Need to still do t-test -&gt; bonferonni correlation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55f914347_5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55f914347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a:t>
            </a:r>
            <a:r>
              <a:rPr lang="en"/>
              <a:t>Need to still do t-test -&gt; bonferonni correlation (work on statistical 3 different graphs based on job categories) </a:t>
            </a:r>
            <a:endParaRPr/>
          </a:p>
          <a:p>
            <a:pPr indent="0" lvl="0" marL="0" rtl="0" algn="l">
              <a:spcBef>
                <a:spcPts val="0"/>
              </a:spcBef>
              <a:spcAft>
                <a:spcPts val="0"/>
              </a:spcAft>
              <a:buNone/>
            </a:pPr>
            <a:r>
              <a:rPr lang="en"/>
              <a:t>Quartile distances tight - higher confidence concentrated toward the centr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5ed6ea38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5ed6ea3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5ed6ea387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5ed6ea3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df8fb1dd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df8fb1d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accent3"/>
                </a:solidFill>
                <a:latin typeface="Average"/>
                <a:ea typeface="Average"/>
                <a:cs typeface="Average"/>
                <a:sym typeface="Average"/>
              </a:rPr>
              <a:t>ELENA</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We had a few hunches and used our hypothesis such as </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-prediction for tech openings by location</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 employers in larger companies are happier</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 employees are satisfied based on higer salary</a:t>
            </a:r>
            <a:endParaRPr sz="16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lang="en" sz="1600">
                <a:solidFill>
                  <a:schemeClr val="accent3"/>
                </a:solidFill>
                <a:latin typeface="Average"/>
                <a:ea typeface="Average"/>
                <a:cs typeface="Average"/>
                <a:sym typeface="Average"/>
              </a:rPr>
              <a:t>-</a:t>
            </a:r>
            <a:endParaRPr sz="1600">
              <a:solidFill>
                <a:schemeClr val="accent3"/>
              </a:solidFill>
              <a:latin typeface="Average"/>
              <a:ea typeface="Average"/>
              <a:cs typeface="Average"/>
              <a:sym typeface="Average"/>
            </a:endParaRPr>
          </a:p>
          <a:p>
            <a:pPr indent="-323850" lvl="0" marL="457200" rtl="0" algn="l">
              <a:lnSpc>
                <a:spcPct val="115000"/>
              </a:lnSpc>
              <a:spcBef>
                <a:spcPts val="160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There are more job openings for data jobs in CA compared to other US states</a:t>
            </a:r>
            <a:endParaRPr sz="15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5dabcb1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5dabcb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next 3 slides I’ll be talking about our findings regarding company data. This graph showins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578cc975_2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578cc975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KHRIZEL</a:t>
            </a:r>
            <a:endParaRPr/>
          </a:p>
          <a:p>
            <a:pPr indent="0" lvl="0" marL="0" rtl="0" algn="l">
              <a:spcBef>
                <a:spcPts val="0"/>
              </a:spcBef>
              <a:spcAft>
                <a:spcPts val="0"/>
              </a:spcAft>
              <a:buNone/>
            </a:pPr>
            <a:r>
              <a:rPr lang="en"/>
              <a:t>Estimate one of the reasons Indeed</a:t>
            </a:r>
            <a:endParaRPr/>
          </a:p>
          <a:p>
            <a:pPr indent="0" lvl="0" marL="0" rtl="0" algn="l">
              <a:spcBef>
                <a:spcPts val="0"/>
              </a:spcBef>
              <a:spcAft>
                <a:spcPts val="0"/>
              </a:spcAft>
              <a:buNone/>
            </a:pPr>
            <a:r>
              <a:rPr lang="en"/>
              <a:t>Though it goes against our hypothesis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star </a:t>
            </a:r>
            <a:endParaRPr/>
          </a:p>
          <a:p>
            <a:pPr indent="0" lvl="0" marL="0" rtl="0" algn="l">
              <a:spcBef>
                <a:spcPts val="0"/>
              </a:spcBef>
              <a:spcAft>
                <a:spcPts val="0"/>
              </a:spcAft>
              <a:buNone/>
            </a:pPr>
            <a:r>
              <a:rPr lang="en"/>
              <a:t>We have done box plots and means meaningful tightly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5f914347_5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5f914347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KHRIZEL - data analyst makes a difference (avg level happier in a bigger company)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55dabcb18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55dabcb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5dabcb18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5dabcb1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5dabcb1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5dabcb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20.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6310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Jobs in Demand</a:t>
            </a:r>
            <a:endParaRPr/>
          </a:p>
        </p:txBody>
      </p:sp>
      <p:sp>
        <p:nvSpPr>
          <p:cNvPr id="60" name="Google Shape;60;p13"/>
          <p:cNvSpPr txBox="1"/>
          <p:nvPr>
            <p:ph idx="1" type="subTitle"/>
          </p:nvPr>
        </p:nvSpPr>
        <p:spPr>
          <a:xfrm>
            <a:off x="671250" y="2188825"/>
            <a:ext cx="7801500" cy="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3, 2019</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Elena Portz</a:t>
            </a:r>
            <a:endParaRPr/>
          </a:p>
          <a:p>
            <a:pPr indent="0" lvl="0" marL="0" rtl="0" algn="ctr">
              <a:spcBef>
                <a:spcPts val="0"/>
              </a:spcBef>
              <a:spcAft>
                <a:spcPts val="0"/>
              </a:spcAft>
              <a:buNone/>
            </a:pPr>
            <a:r>
              <a:rPr lang="en"/>
              <a:t>Khrizel Solano</a:t>
            </a:r>
            <a:endParaRPr/>
          </a:p>
          <a:p>
            <a:pPr indent="0" lvl="0" marL="0" rtl="0" algn="ctr">
              <a:spcBef>
                <a:spcPts val="0"/>
              </a:spcBef>
              <a:spcAft>
                <a:spcPts val="0"/>
              </a:spcAft>
              <a:buNone/>
            </a:pPr>
            <a:r>
              <a:rPr lang="en"/>
              <a:t>Valarmathi Pukuraj</a:t>
            </a:r>
            <a:endParaRPr/>
          </a:p>
          <a:p>
            <a:pPr indent="0" lvl="0" marL="0" rtl="0" algn="ctr">
              <a:spcBef>
                <a:spcPts val="0"/>
              </a:spcBef>
              <a:spcAft>
                <a:spcPts val="0"/>
              </a:spcAft>
              <a:buNone/>
            </a:pPr>
            <a:r>
              <a:rPr lang="en"/>
              <a:t>Ratan Hodar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Estimated Salary By industry </a:t>
            </a:r>
            <a:endParaRPr>
              <a:solidFill>
                <a:srgbClr val="000000"/>
              </a:solidFill>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1585700" y="645750"/>
            <a:ext cx="21033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US (100%)</a:t>
            </a:r>
            <a:endParaRPr b="1" sz="2400">
              <a:solidFill>
                <a:srgbClr val="000000"/>
              </a:solidFill>
            </a:endParaRPr>
          </a:p>
          <a:p>
            <a:pPr indent="0" lvl="0" marL="457200" rtl="0" algn="l">
              <a:spcBef>
                <a:spcPts val="1600"/>
              </a:spcBef>
              <a:spcAft>
                <a:spcPts val="1600"/>
              </a:spcAft>
              <a:buNone/>
            </a:pPr>
            <a:r>
              <a:t/>
            </a:r>
            <a:endParaRPr b="1">
              <a:solidFill>
                <a:schemeClr val="dk1"/>
              </a:solidFill>
            </a:endParaRPr>
          </a:p>
        </p:txBody>
      </p:sp>
      <p:sp>
        <p:nvSpPr>
          <p:cNvPr id="119" name="Google Shape;119;p22"/>
          <p:cNvSpPr txBox="1"/>
          <p:nvPr>
            <p:ph idx="1" type="body"/>
          </p:nvPr>
        </p:nvSpPr>
        <p:spPr>
          <a:xfrm>
            <a:off x="6198075" y="675200"/>
            <a:ext cx="2244300" cy="52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CA  (24.44%)</a:t>
            </a:r>
            <a:endParaRPr sz="2400">
              <a:solidFill>
                <a:srgbClr val="000000"/>
              </a:solidFill>
            </a:endParaRPr>
          </a:p>
        </p:txBody>
      </p:sp>
      <p:pic>
        <p:nvPicPr>
          <p:cNvPr id="120" name="Google Shape;120;p22"/>
          <p:cNvPicPr preferRelativeResize="0"/>
          <p:nvPr/>
        </p:nvPicPr>
        <p:blipFill rotWithShape="1">
          <a:blip r:embed="rId3">
            <a:alphaModFix/>
          </a:blip>
          <a:srcRect b="1989" l="0" r="0" t="0"/>
          <a:stretch/>
        </p:blipFill>
        <p:spPr>
          <a:xfrm>
            <a:off x="4572000" y="1247388"/>
            <a:ext cx="4518525" cy="3398226"/>
          </a:xfrm>
          <a:prstGeom prst="rect">
            <a:avLst/>
          </a:prstGeom>
          <a:noFill/>
          <a:ln>
            <a:noFill/>
          </a:ln>
        </p:spPr>
      </p:pic>
      <p:pic>
        <p:nvPicPr>
          <p:cNvPr id="121" name="Google Shape;121;p22"/>
          <p:cNvPicPr preferRelativeResize="0"/>
          <p:nvPr/>
        </p:nvPicPr>
        <p:blipFill>
          <a:blip r:embed="rId4">
            <a:alphaModFix/>
          </a:blip>
          <a:stretch>
            <a:fillRect/>
          </a:stretch>
        </p:blipFill>
        <p:spPr>
          <a:xfrm>
            <a:off x="112025" y="1247400"/>
            <a:ext cx="4381424" cy="339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Industry vs Job Type</a:t>
            </a:r>
            <a:endParaRPr>
              <a:solidFill>
                <a:srgbClr val="000000"/>
              </a:solidFill>
            </a:endParaRPr>
          </a:p>
        </p:txBody>
      </p:sp>
      <p:pic>
        <p:nvPicPr>
          <p:cNvPr id="127" name="Google Shape;127;p23"/>
          <p:cNvPicPr preferRelativeResize="0"/>
          <p:nvPr/>
        </p:nvPicPr>
        <p:blipFill>
          <a:blip r:embed="rId3">
            <a:alphaModFix/>
          </a:blip>
          <a:stretch>
            <a:fillRect/>
          </a:stretch>
        </p:blipFill>
        <p:spPr>
          <a:xfrm>
            <a:off x="152400" y="725100"/>
            <a:ext cx="8834474" cy="411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Avg Skills</a:t>
            </a:r>
            <a:r>
              <a:rPr lang="en">
                <a:solidFill>
                  <a:srgbClr val="000000"/>
                </a:solidFill>
              </a:rPr>
              <a:t> vs Job Type</a:t>
            </a:r>
            <a:endParaRPr>
              <a:solidFill>
                <a:srgbClr val="000000"/>
              </a:solidFill>
            </a:endParaRPr>
          </a:p>
        </p:txBody>
      </p:sp>
      <p:pic>
        <p:nvPicPr>
          <p:cNvPr id="133" name="Google Shape;133;p24"/>
          <p:cNvPicPr preferRelativeResize="0"/>
          <p:nvPr/>
        </p:nvPicPr>
        <p:blipFill>
          <a:blip r:embed="rId3">
            <a:alphaModFix/>
          </a:blip>
          <a:stretch>
            <a:fillRect/>
          </a:stretch>
        </p:blipFill>
        <p:spPr>
          <a:xfrm>
            <a:off x="745425" y="736500"/>
            <a:ext cx="8207225" cy="426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Solutions</a:t>
            </a:r>
            <a:endParaRPr/>
          </a:p>
        </p:txBody>
      </p:sp>
      <p:sp>
        <p:nvSpPr>
          <p:cNvPr id="139" name="Google Shape;139;p25"/>
          <p:cNvSpPr txBox="1"/>
          <p:nvPr>
            <p:ph idx="1" type="body"/>
          </p:nvPr>
        </p:nvSpPr>
        <p:spPr>
          <a:xfrm>
            <a:off x="311700" y="1152475"/>
            <a:ext cx="84687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2 data sets - Indeed and LinkedIn </a:t>
            </a:r>
            <a:endParaRPr sz="2400"/>
          </a:p>
          <a:p>
            <a:pPr indent="-381000" lvl="0" marL="457200" rtl="0" algn="l">
              <a:spcBef>
                <a:spcPts val="0"/>
              </a:spcBef>
              <a:spcAft>
                <a:spcPts val="0"/>
              </a:spcAft>
              <a:buSzPts val="2400"/>
              <a:buChar char="●"/>
            </a:pPr>
            <a:r>
              <a:rPr lang="en" sz="2400"/>
              <a:t>Parsing through job description </a:t>
            </a:r>
            <a:endParaRPr sz="2400"/>
          </a:p>
          <a:p>
            <a:pPr indent="-381000" lvl="0" marL="457200" rtl="0" algn="l">
              <a:spcBef>
                <a:spcPts val="0"/>
              </a:spcBef>
              <a:spcAft>
                <a:spcPts val="0"/>
              </a:spcAft>
              <a:buSzPts val="2400"/>
              <a:buChar char="●"/>
            </a:pPr>
            <a:r>
              <a:rPr lang="en" sz="2400"/>
              <a:t>Data set limitation</a:t>
            </a:r>
            <a:endParaRPr sz="2400"/>
          </a:p>
          <a:p>
            <a:pPr indent="-381000" lvl="1" marL="914400" rtl="0" algn="l">
              <a:spcBef>
                <a:spcPts val="0"/>
              </a:spcBef>
              <a:spcAft>
                <a:spcPts val="0"/>
              </a:spcAft>
              <a:buSzPts val="2400"/>
              <a:buChar char="○"/>
            </a:pPr>
            <a:r>
              <a:rPr lang="en" sz="2400"/>
              <a:t>Size over 10K or under 10K</a:t>
            </a:r>
            <a:endParaRPr sz="2400"/>
          </a:p>
          <a:p>
            <a:pPr indent="-381000" lvl="1" marL="914400" rtl="0" algn="l">
              <a:spcBef>
                <a:spcPts val="0"/>
              </a:spcBef>
              <a:spcAft>
                <a:spcPts val="0"/>
              </a:spcAft>
              <a:buSzPts val="2400"/>
              <a:buChar char="○"/>
            </a:pPr>
            <a:r>
              <a:rPr lang="en" sz="2400"/>
              <a:t>Date range</a:t>
            </a:r>
            <a:endParaRPr sz="24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5" name="Google Shape;145;p26"/>
          <p:cNvSpPr txBox="1"/>
          <p:nvPr>
            <p:ph idx="1" type="body"/>
          </p:nvPr>
        </p:nvSpPr>
        <p:spPr>
          <a:xfrm>
            <a:off x="311700" y="1152475"/>
            <a:ext cx="84687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Most jobs postings in CA</a:t>
            </a:r>
            <a:endParaRPr sz="2400"/>
          </a:p>
          <a:p>
            <a:pPr indent="-381000" lvl="0" marL="457200" rtl="0" algn="l">
              <a:spcBef>
                <a:spcPts val="0"/>
              </a:spcBef>
              <a:spcAft>
                <a:spcPts val="0"/>
              </a:spcAft>
              <a:buSzPts val="2400"/>
              <a:buChar char="●"/>
            </a:pPr>
            <a:r>
              <a:rPr lang="en" sz="2400"/>
              <a:t>Majority positions are in Consulting</a:t>
            </a:r>
            <a:r>
              <a:rPr lang="en" sz="2400"/>
              <a:t> category</a:t>
            </a:r>
            <a:endParaRPr sz="2400"/>
          </a:p>
          <a:p>
            <a:pPr indent="-381000" lvl="0" marL="457200" rtl="0" algn="l">
              <a:spcBef>
                <a:spcPts val="0"/>
              </a:spcBef>
              <a:spcAft>
                <a:spcPts val="0"/>
              </a:spcAft>
              <a:buSzPts val="2400"/>
              <a:buChar char="●"/>
            </a:pPr>
            <a:r>
              <a:rPr lang="en" sz="2400"/>
              <a:t>The “happiest” people make the most and least</a:t>
            </a:r>
            <a:endParaRPr sz="2400"/>
          </a:p>
          <a:p>
            <a:pPr indent="-381000" lvl="0" marL="457200" rtl="0" algn="l">
              <a:spcBef>
                <a:spcPts val="0"/>
              </a:spcBef>
              <a:spcAft>
                <a:spcPts val="0"/>
              </a:spcAft>
              <a:buSzPts val="2400"/>
              <a:buChar char="●"/>
            </a:pPr>
            <a:r>
              <a:rPr lang="en" sz="2400"/>
              <a:t>most in demand job skill for data jobs:</a:t>
            </a:r>
            <a:endParaRPr sz="2400"/>
          </a:p>
          <a:p>
            <a:pPr indent="-381000" lvl="1" marL="914400" rtl="0" algn="l">
              <a:spcBef>
                <a:spcPts val="0"/>
              </a:spcBef>
              <a:spcAft>
                <a:spcPts val="0"/>
              </a:spcAft>
              <a:buSzPts val="2400"/>
              <a:buChar char="○"/>
            </a:pPr>
            <a:r>
              <a:rPr lang="en" sz="2400"/>
              <a:t>Python </a:t>
            </a:r>
            <a:endParaRPr sz="2400"/>
          </a:p>
          <a:p>
            <a:pPr indent="-381000" lvl="1" marL="914400" rtl="0" algn="l">
              <a:spcBef>
                <a:spcPts val="0"/>
              </a:spcBef>
              <a:spcAft>
                <a:spcPts val="0"/>
              </a:spcAft>
              <a:buSzPts val="2400"/>
              <a:buChar char="○"/>
            </a:pPr>
            <a:r>
              <a:rPr lang="en" sz="2400"/>
              <a:t>SQL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151" name="Google Shape;151;p27"/>
          <p:cNvSpPr txBox="1"/>
          <p:nvPr>
            <p:ph idx="1" type="body"/>
          </p:nvPr>
        </p:nvSpPr>
        <p:spPr>
          <a:xfrm>
            <a:off x="311700" y="1152475"/>
            <a:ext cx="84687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API</a:t>
            </a:r>
            <a:endParaRPr sz="2400"/>
          </a:p>
          <a:p>
            <a:pPr indent="-381000" lvl="0" marL="457200" rtl="0" algn="l">
              <a:spcBef>
                <a:spcPts val="0"/>
              </a:spcBef>
              <a:spcAft>
                <a:spcPts val="0"/>
              </a:spcAft>
              <a:buSzPts val="2400"/>
              <a:buChar char="●"/>
            </a:pPr>
            <a:r>
              <a:rPr lang="en" sz="2400"/>
              <a:t>Better categorization different experience level</a:t>
            </a:r>
            <a:endParaRPr sz="2400"/>
          </a:p>
          <a:p>
            <a:pPr indent="-381000" lvl="0" marL="457200" rtl="0" algn="l">
              <a:spcBef>
                <a:spcPts val="0"/>
              </a:spcBef>
              <a:spcAft>
                <a:spcPts val="0"/>
              </a:spcAft>
              <a:buSzPts val="2400"/>
              <a:buChar char="●"/>
            </a:pPr>
            <a:r>
              <a:rPr lang="en" sz="2400"/>
              <a:t>More data sets</a:t>
            </a:r>
            <a:endParaRPr sz="2400"/>
          </a:p>
          <a:p>
            <a:pPr indent="-381000" lvl="0" marL="457200" rtl="0" algn="l">
              <a:spcBef>
                <a:spcPts val="0"/>
              </a:spcBef>
              <a:spcAft>
                <a:spcPts val="0"/>
              </a:spcAft>
              <a:buSzPts val="2400"/>
              <a:buChar char="●"/>
            </a:pPr>
            <a:r>
              <a:rPr lang="en" sz="2400"/>
              <a:t>More statistical analysis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107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Company Ratings vs Reviews</a:t>
            </a:r>
            <a:endParaRPr>
              <a:solidFill>
                <a:srgbClr val="000000"/>
              </a:solidFill>
            </a:endParaRPr>
          </a:p>
        </p:txBody>
      </p:sp>
      <p:pic>
        <p:nvPicPr>
          <p:cNvPr id="162" name="Google Shape;162;p29"/>
          <p:cNvPicPr preferRelativeResize="0"/>
          <p:nvPr/>
        </p:nvPicPr>
        <p:blipFill rotWithShape="1">
          <a:blip r:embed="rId3">
            <a:alphaModFix/>
          </a:blip>
          <a:srcRect b="7218" l="0" r="0" t="0"/>
          <a:stretch/>
        </p:blipFill>
        <p:spPr>
          <a:xfrm>
            <a:off x="1827125" y="572700"/>
            <a:ext cx="6570599" cy="4145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6" name="Shape 166"/>
        <p:cNvGrpSpPr/>
        <p:nvPr/>
      </p:nvGrpSpPr>
      <p:grpSpPr>
        <a:xfrm>
          <a:off x="0" y="0"/>
          <a:ext cx="0" cy="0"/>
          <a:chOff x="0" y="0"/>
          <a:chExt cx="0" cy="0"/>
        </a:xfrm>
      </p:grpSpPr>
      <p:sp>
        <p:nvSpPr>
          <p:cNvPr id="167" name="Google Shape;167;p3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ANOVA # </a:t>
            </a:r>
            <a:r>
              <a:rPr lang="en">
                <a:solidFill>
                  <a:srgbClr val="000000"/>
                </a:solidFill>
              </a:rPr>
              <a:t>Skills vs Job Type</a:t>
            </a:r>
            <a:endParaRPr>
              <a:solidFill>
                <a:srgbClr val="000000"/>
              </a:solidFill>
            </a:endParaRPr>
          </a:p>
        </p:txBody>
      </p:sp>
      <p:pic>
        <p:nvPicPr>
          <p:cNvPr id="168" name="Google Shape;168;p30"/>
          <p:cNvPicPr preferRelativeResize="0"/>
          <p:nvPr/>
        </p:nvPicPr>
        <p:blipFill>
          <a:blip r:embed="rId3">
            <a:alphaModFix/>
          </a:blip>
          <a:stretch>
            <a:fillRect/>
          </a:stretch>
        </p:blipFill>
        <p:spPr>
          <a:xfrm>
            <a:off x="1551452" y="846200"/>
            <a:ext cx="6293802" cy="345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ANOVA CA </a:t>
            </a:r>
            <a:r>
              <a:rPr lang="en">
                <a:solidFill>
                  <a:srgbClr val="000000"/>
                </a:solidFill>
              </a:rPr>
              <a:t>Company Satisfaction vs Company Size</a:t>
            </a:r>
            <a:endParaRPr>
              <a:solidFill>
                <a:srgbClr val="000000"/>
              </a:solidFill>
            </a:endParaRPr>
          </a:p>
        </p:txBody>
      </p:sp>
      <p:pic>
        <p:nvPicPr>
          <p:cNvPr id="174" name="Google Shape;174;p31"/>
          <p:cNvPicPr preferRelativeResize="0"/>
          <p:nvPr/>
        </p:nvPicPr>
        <p:blipFill>
          <a:blip r:embed="rId3">
            <a:alphaModFix/>
          </a:blip>
          <a:stretch>
            <a:fillRect/>
          </a:stretch>
        </p:blipFill>
        <p:spPr>
          <a:xfrm>
            <a:off x="1853025" y="639500"/>
            <a:ext cx="5680374" cy="3017100"/>
          </a:xfrm>
          <a:prstGeom prst="rect">
            <a:avLst/>
          </a:prstGeom>
          <a:noFill/>
          <a:ln>
            <a:noFill/>
          </a:ln>
        </p:spPr>
      </p:pic>
      <p:pic>
        <p:nvPicPr>
          <p:cNvPr id="175" name="Google Shape;175;p31"/>
          <p:cNvPicPr preferRelativeResize="0"/>
          <p:nvPr/>
        </p:nvPicPr>
        <p:blipFill>
          <a:blip r:embed="rId4">
            <a:alphaModFix/>
          </a:blip>
          <a:stretch>
            <a:fillRect/>
          </a:stretch>
        </p:blipFill>
        <p:spPr>
          <a:xfrm>
            <a:off x="1679850" y="3827325"/>
            <a:ext cx="6291825" cy="117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017725"/>
            <a:ext cx="8468700" cy="1921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t>Some of us want new  jobs</a:t>
            </a:r>
            <a:endParaRPr sz="1600"/>
          </a:p>
          <a:p>
            <a:pPr indent="0" lvl="0" marL="0" rtl="0" algn="l">
              <a:lnSpc>
                <a:spcPct val="100000"/>
              </a:lnSpc>
              <a:spcBef>
                <a:spcPts val="1600"/>
              </a:spcBef>
              <a:spcAft>
                <a:spcPts val="0"/>
              </a:spcAft>
              <a:buNone/>
            </a:pPr>
            <a:r>
              <a:rPr lang="en" sz="3000"/>
              <a:t>Dataset:  Indeed  Data Job listings </a:t>
            </a:r>
            <a:r>
              <a:rPr lang="en" sz="2400"/>
              <a:t>(source: Kaggle)</a:t>
            </a:r>
            <a:endParaRPr sz="3000"/>
          </a:p>
          <a:p>
            <a:pPr indent="0" lvl="0" marL="0" rtl="0" algn="l">
              <a:lnSpc>
                <a:spcPct val="100000"/>
              </a:lnSpc>
              <a:spcBef>
                <a:spcPts val="1600"/>
              </a:spcBef>
              <a:spcAft>
                <a:spcPts val="1600"/>
              </a:spcAft>
              <a:buNone/>
            </a:pPr>
            <a:r>
              <a:t/>
            </a:r>
            <a:endParaRPr sz="2400"/>
          </a:p>
        </p:txBody>
      </p:sp>
      <p:sp>
        <p:nvSpPr>
          <p:cNvPr id="67" name="Google Shape;67;p14"/>
          <p:cNvSpPr txBox="1"/>
          <p:nvPr/>
        </p:nvSpPr>
        <p:spPr>
          <a:xfrm>
            <a:off x="399750" y="2706525"/>
            <a:ext cx="3691200" cy="2004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accent3"/>
              </a:buClr>
              <a:buSzPts val="2400"/>
              <a:buFont typeface="Average"/>
              <a:buChar char="❖"/>
            </a:pPr>
            <a:r>
              <a:rPr lang="en" sz="2400">
                <a:solidFill>
                  <a:schemeClr val="accent3"/>
                </a:solidFill>
                <a:latin typeface="Average"/>
                <a:ea typeface="Average"/>
                <a:cs typeface="Average"/>
                <a:sym typeface="Average"/>
              </a:rPr>
              <a:t>Aug 2018</a:t>
            </a:r>
            <a:endParaRPr sz="2400">
              <a:solidFill>
                <a:schemeClr val="accent3"/>
              </a:solidFill>
              <a:latin typeface="Average"/>
              <a:ea typeface="Average"/>
              <a:cs typeface="Average"/>
              <a:sym typeface="Average"/>
            </a:endParaRPr>
          </a:p>
          <a:p>
            <a:pPr indent="-381000" lvl="0" marL="457200" rtl="0" algn="l">
              <a:lnSpc>
                <a:spcPct val="115000"/>
              </a:lnSpc>
              <a:spcBef>
                <a:spcPts val="0"/>
              </a:spcBef>
              <a:spcAft>
                <a:spcPts val="0"/>
              </a:spcAft>
              <a:buClr>
                <a:schemeClr val="accent3"/>
              </a:buClr>
              <a:buSzPts val="2400"/>
              <a:buFont typeface="Average"/>
              <a:buChar char="❖"/>
            </a:pPr>
            <a:r>
              <a:rPr lang="en" sz="2400">
                <a:solidFill>
                  <a:schemeClr val="accent3"/>
                </a:solidFill>
                <a:latin typeface="Average"/>
                <a:ea typeface="Average"/>
                <a:cs typeface="Average"/>
                <a:sym typeface="Average"/>
              </a:rPr>
              <a:t>Est salary range</a:t>
            </a:r>
            <a:endParaRPr sz="2400">
              <a:solidFill>
                <a:schemeClr val="accent3"/>
              </a:solidFill>
              <a:latin typeface="Average"/>
              <a:ea typeface="Average"/>
              <a:cs typeface="Average"/>
              <a:sym typeface="Average"/>
            </a:endParaRPr>
          </a:p>
          <a:p>
            <a:pPr indent="-381000" lvl="0" marL="457200" rtl="0" algn="l">
              <a:lnSpc>
                <a:spcPct val="115000"/>
              </a:lnSpc>
              <a:spcBef>
                <a:spcPts val="0"/>
              </a:spcBef>
              <a:spcAft>
                <a:spcPts val="0"/>
              </a:spcAft>
              <a:buClr>
                <a:schemeClr val="accent3"/>
              </a:buClr>
              <a:buSzPts val="2400"/>
              <a:buFont typeface="Average"/>
              <a:buChar char="❖"/>
            </a:pPr>
            <a:r>
              <a:rPr lang="en" sz="2400">
                <a:solidFill>
                  <a:schemeClr val="accent3"/>
                </a:solidFill>
                <a:latin typeface="Average"/>
                <a:ea typeface="Average"/>
                <a:cs typeface="Average"/>
                <a:sym typeface="Average"/>
              </a:rPr>
              <a:t>6964 rows x 5 cols</a:t>
            </a:r>
            <a:endParaRPr sz="2400">
              <a:solidFill>
                <a:schemeClr val="accent3"/>
              </a:solidFill>
              <a:latin typeface="Average"/>
              <a:ea typeface="Average"/>
              <a:cs typeface="Average"/>
              <a:sym typeface="Average"/>
            </a:endParaRPr>
          </a:p>
          <a:p>
            <a:pPr indent="0" lvl="0" marL="457200" rtl="0" algn="l">
              <a:spcBef>
                <a:spcPts val="1600"/>
              </a:spcBef>
              <a:spcAft>
                <a:spcPts val="0"/>
              </a:spcAft>
              <a:buNone/>
            </a:pPr>
            <a:r>
              <a:t/>
            </a:r>
            <a:endParaRPr>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ANOVA US Company Satisfaction vs Company Size</a:t>
            </a:r>
            <a:endParaRPr>
              <a:solidFill>
                <a:srgbClr val="000000"/>
              </a:solidFill>
            </a:endParaRPr>
          </a:p>
        </p:txBody>
      </p:sp>
      <p:pic>
        <p:nvPicPr>
          <p:cNvPr id="181" name="Google Shape;181;p32"/>
          <p:cNvPicPr preferRelativeResize="0"/>
          <p:nvPr/>
        </p:nvPicPr>
        <p:blipFill>
          <a:blip r:embed="rId4">
            <a:alphaModFix/>
          </a:blip>
          <a:stretch>
            <a:fillRect/>
          </a:stretch>
        </p:blipFill>
        <p:spPr>
          <a:xfrm>
            <a:off x="1294964" y="716425"/>
            <a:ext cx="5890689" cy="2496075"/>
          </a:xfrm>
          <a:prstGeom prst="rect">
            <a:avLst/>
          </a:prstGeom>
          <a:noFill/>
          <a:ln>
            <a:noFill/>
          </a:ln>
        </p:spPr>
      </p:pic>
      <p:pic>
        <p:nvPicPr>
          <p:cNvPr id="182" name="Google Shape;182;p32"/>
          <p:cNvPicPr preferRelativeResize="0"/>
          <p:nvPr/>
        </p:nvPicPr>
        <p:blipFill>
          <a:blip r:embed="rId5">
            <a:alphaModFix/>
          </a:blip>
          <a:stretch>
            <a:fillRect/>
          </a:stretch>
        </p:blipFill>
        <p:spPr>
          <a:xfrm>
            <a:off x="1181975" y="3607147"/>
            <a:ext cx="6780074" cy="10554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Google Shape;187;p3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ANOVA CA Job Types vs Company Satisfaction</a:t>
            </a:r>
            <a:endParaRPr>
              <a:solidFill>
                <a:srgbClr val="000000"/>
              </a:solidFill>
            </a:endParaRPr>
          </a:p>
        </p:txBody>
      </p:sp>
      <p:pic>
        <p:nvPicPr>
          <p:cNvPr id="188" name="Google Shape;188;p33"/>
          <p:cNvPicPr preferRelativeResize="0"/>
          <p:nvPr/>
        </p:nvPicPr>
        <p:blipFill>
          <a:blip r:embed="rId3">
            <a:alphaModFix/>
          </a:blip>
          <a:stretch>
            <a:fillRect/>
          </a:stretch>
        </p:blipFill>
        <p:spPr>
          <a:xfrm>
            <a:off x="1452846" y="663275"/>
            <a:ext cx="5772072" cy="2990850"/>
          </a:xfrm>
          <a:prstGeom prst="rect">
            <a:avLst/>
          </a:prstGeom>
          <a:noFill/>
          <a:ln>
            <a:noFill/>
          </a:ln>
        </p:spPr>
      </p:pic>
      <p:pic>
        <p:nvPicPr>
          <p:cNvPr id="189" name="Google Shape;189;p33"/>
          <p:cNvPicPr preferRelativeResize="0"/>
          <p:nvPr/>
        </p:nvPicPr>
        <p:blipFill>
          <a:blip r:embed="rId4">
            <a:alphaModFix/>
          </a:blip>
          <a:stretch>
            <a:fillRect/>
          </a:stretch>
        </p:blipFill>
        <p:spPr>
          <a:xfrm>
            <a:off x="1402775" y="3709975"/>
            <a:ext cx="6070850" cy="136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3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ANOVA US Job Types vs Company Satisfaction</a:t>
            </a:r>
            <a:endParaRPr>
              <a:solidFill>
                <a:srgbClr val="000000"/>
              </a:solidFill>
            </a:endParaRPr>
          </a:p>
        </p:txBody>
      </p:sp>
      <p:pic>
        <p:nvPicPr>
          <p:cNvPr id="195" name="Google Shape;195;p34"/>
          <p:cNvPicPr preferRelativeResize="0"/>
          <p:nvPr/>
        </p:nvPicPr>
        <p:blipFill>
          <a:blip r:embed="rId3">
            <a:alphaModFix/>
          </a:blip>
          <a:stretch>
            <a:fillRect/>
          </a:stretch>
        </p:blipFill>
        <p:spPr>
          <a:xfrm>
            <a:off x="1859499" y="612525"/>
            <a:ext cx="5425000" cy="3020299"/>
          </a:xfrm>
          <a:prstGeom prst="rect">
            <a:avLst/>
          </a:prstGeom>
          <a:noFill/>
          <a:ln>
            <a:noFill/>
          </a:ln>
        </p:spPr>
      </p:pic>
      <p:pic>
        <p:nvPicPr>
          <p:cNvPr id="196" name="Google Shape;196;p34"/>
          <p:cNvPicPr preferRelativeResize="0"/>
          <p:nvPr/>
        </p:nvPicPr>
        <p:blipFill>
          <a:blip r:embed="rId4">
            <a:alphaModFix/>
          </a:blip>
          <a:stretch>
            <a:fillRect/>
          </a:stretch>
        </p:blipFill>
        <p:spPr>
          <a:xfrm>
            <a:off x="1671200" y="3672650"/>
            <a:ext cx="6286501" cy="1307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Google Shape;201;p3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Industry vs # of Jobs</a:t>
            </a:r>
            <a:endParaRPr>
              <a:solidFill>
                <a:srgbClr val="000000"/>
              </a:solidFill>
            </a:endParaRPr>
          </a:p>
        </p:txBody>
      </p:sp>
      <p:pic>
        <p:nvPicPr>
          <p:cNvPr id="202" name="Google Shape;202;p35"/>
          <p:cNvPicPr preferRelativeResize="0"/>
          <p:nvPr/>
        </p:nvPicPr>
        <p:blipFill>
          <a:blip r:embed="rId3">
            <a:alphaModFix/>
          </a:blip>
          <a:stretch>
            <a:fillRect/>
          </a:stretch>
        </p:blipFill>
        <p:spPr>
          <a:xfrm>
            <a:off x="83975" y="914899"/>
            <a:ext cx="9144002" cy="39378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3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Job Skills</a:t>
            </a:r>
            <a:endParaRPr>
              <a:solidFill>
                <a:srgbClr val="000000"/>
              </a:solidFill>
            </a:endParaRPr>
          </a:p>
        </p:txBody>
      </p:sp>
      <p:pic>
        <p:nvPicPr>
          <p:cNvPr id="208" name="Google Shape;208;p36"/>
          <p:cNvPicPr preferRelativeResize="0"/>
          <p:nvPr/>
        </p:nvPicPr>
        <p:blipFill>
          <a:blip r:embed="rId3">
            <a:alphaModFix/>
          </a:blip>
          <a:stretch>
            <a:fillRect/>
          </a:stretch>
        </p:blipFill>
        <p:spPr>
          <a:xfrm>
            <a:off x="152400" y="725100"/>
            <a:ext cx="8839199" cy="3745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A4F"/>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604850" y="445025"/>
            <a:ext cx="822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73" name="Google Shape;73;p15"/>
          <p:cNvSpPr txBox="1"/>
          <p:nvPr>
            <p:ph idx="1" type="body"/>
          </p:nvPr>
        </p:nvSpPr>
        <p:spPr>
          <a:xfrm>
            <a:off x="604850" y="1152475"/>
            <a:ext cx="7190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Job openings by location CA vs. US?</a:t>
            </a:r>
            <a:endParaRPr sz="3000"/>
          </a:p>
          <a:p>
            <a:pPr indent="-419100" lvl="0" marL="457200" rtl="0" algn="l">
              <a:spcBef>
                <a:spcPts val="0"/>
              </a:spcBef>
              <a:spcAft>
                <a:spcPts val="0"/>
              </a:spcAft>
              <a:buSzPts val="3000"/>
              <a:buChar char="❖"/>
            </a:pPr>
            <a:r>
              <a:rPr lang="en" sz="3000"/>
              <a:t>Company size vs. happiness?</a:t>
            </a:r>
            <a:endParaRPr sz="3000"/>
          </a:p>
          <a:p>
            <a:pPr indent="-419100" lvl="0" marL="457200" rtl="0" algn="l">
              <a:spcBef>
                <a:spcPts val="0"/>
              </a:spcBef>
              <a:spcAft>
                <a:spcPts val="0"/>
              </a:spcAft>
              <a:buSzPts val="3000"/>
              <a:buChar char="❖"/>
            </a:pPr>
            <a:r>
              <a:rPr lang="en" sz="3000"/>
              <a:t>Salary and satisfaction?</a:t>
            </a:r>
            <a:endParaRPr sz="3000"/>
          </a:p>
          <a:p>
            <a:pPr indent="-419100" lvl="0" marL="457200" rtl="0" algn="l">
              <a:spcBef>
                <a:spcPts val="0"/>
              </a:spcBef>
              <a:spcAft>
                <a:spcPts val="0"/>
              </a:spcAft>
              <a:buSzPts val="3000"/>
              <a:buChar char="❖"/>
            </a:pPr>
            <a:r>
              <a:rPr lang="en" sz="3000"/>
              <a:t>Internet/Software category dominance</a:t>
            </a:r>
            <a:endParaRPr sz="3000"/>
          </a:p>
          <a:p>
            <a:pPr indent="-419100" lvl="0" marL="457200" rtl="0" algn="l">
              <a:spcBef>
                <a:spcPts val="0"/>
              </a:spcBef>
              <a:spcAft>
                <a:spcPts val="0"/>
              </a:spcAft>
              <a:buSzPts val="3000"/>
              <a:buChar char="❖"/>
            </a:pPr>
            <a:r>
              <a:rPr lang="en" sz="3000"/>
              <a:t>Most valued skills: Python and SQL</a:t>
            </a:r>
            <a:endParaRPr sz="3000"/>
          </a:p>
          <a:p>
            <a:pPr indent="0" lvl="0" marL="457200" rtl="0" algn="l">
              <a:spcBef>
                <a:spcPts val="1600"/>
              </a:spcBef>
              <a:spcAft>
                <a:spcPts val="0"/>
              </a:spcAft>
              <a:buNone/>
            </a:pPr>
            <a:r>
              <a:t/>
            </a:r>
            <a:endParaRPr sz="15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Company Job Postings by Top States</a:t>
            </a:r>
            <a:endParaRPr sz="3600">
              <a:solidFill>
                <a:srgbClr val="000000"/>
              </a:solidFill>
            </a:endParaRPr>
          </a:p>
        </p:txBody>
      </p:sp>
      <p:pic>
        <p:nvPicPr>
          <p:cNvPr id="79" name="Google Shape;79;p16"/>
          <p:cNvPicPr preferRelativeResize="0"/>
          <p:nvPr/>
        </p:nvPicPr>
        <p:blipFill>
          <a:blip r:embed="rId3">
            <a:alphaModFix/>
          </a:blip>
          <a:stretch>
            <a:fillRect/>
          </a:stretch>
        </p:blipFill>
        <p:spPr>
          <a:xfrm>
            <a:off x="1689475" y="645175"/>
            <a:ext cx="5894374" cy="442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Company Satisfaction vs Est. Salary Range</a:t>
            </a:r>
            <a:endParaRPr sz="3600">
              <a:solidFill>
                <a:srgbClr val="000000"/>
              </a:solidFill>
            </a:endParaRPr>
          </a:p>
        </p:txBody>
      </p:sp>
      <p:pic>
        <p:nvPicPr>
          <p:cNvPr id="85" name="Google Shape;85;p17"/>
          <p:cNvPicPr preferRelativeResize="0"/>
          <p:nvPr/>
        </p:nvPicPr>
        <p:blipFill>
          <a:blip r:embed="rId3">
            <a:alphaModFix/>
          </a:blip>
          <a:stretch>
            <a:fillRect/>
          </a:stretch>
        </p:blipFill>
        <p:spPr>
          <a:xfrm>
            <a:off x="61625" y="895388"/>
            <a:ext cx="4510371" cy="3352725"/>
          </a:xfrm>
          <a:prstGeom prst="rect">
            <a:avLst/>
          </a:prstGeom>
          <a:noFill/>
          <a:ln>
            <a:noFill/>
          </a:ln>
        </p:spPr>
      </p:pic>
      <p:pic>
        <p:nvPicPr>
          <p:cNvPr id="86" name="Google Shape;86;p17"/>
          <p:cNvPicPr preferRelativeResize="0"/>
          <p:nvPr/>
        </p:nvPicPr>
        <p:blipFill>
          <a:blip r:embed="rId4">
            <a:alphaModFix/>
          </a:blip>
          <a:stretch>
            <a:fillRect/>
          </a:stretch>
        </p:blipFill>
        <p:spPr>
          <a:xfrm>
            <a:off x="4712225" y="895388"/>
            <a:ext cx="4265025" cy="33527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Company Satisfaction vs Company Size</a:t>
            </a:r>
            <a:endParaRPr sz="3600">
              <a:solidFill>
                <a:srgbClr val="000000"/>
              </a:solidFill>
            </a:endParaRPr>
          </a:p>
        </p:txBody>
      </p:sp>
      <p:pic>
        <p:nvPicPr>
          <p:cNvPr id="92" name="Google Shape;92;p18"/>
          <p:cNvPicPr preferRelativeResize="0"/>
          <p:nvPr/>
        </p:nvPicPr>
        <p:blipFill>
          <a:blip r:embed="rId3">
            <a:alphaModFix/>
          </a:blip>
          <a:stretch>
            <a:fillRect/>
          </a:stretch>
        </p:blipFill>
        <p:spPr>
          <a:xfrm>
            <a:off x="4693200" y="823200"/>
            <a:ext cx="4282326" cy="3291850"/>
          </a:xfrm>
          <a:prstGeom prst="rect">
            <a:avLst/>
          </a:prstGeom>
          <a:noFill/>
          <a:ln>
            <a:noFill/>
          </a:ln>
        </p:spPr>
      </p:pic>
      <p:pic>
        <p:nvPicPr>
          <p:cNvPr id="93" name="Google Shape;93;p18"/>
          <p:cNvPicPr preferRelativeResize="0"/>
          <p:nvPr/>
        </p:nvPicPr>
        <p:blipFill>
          <a:blip r:embed="rId4">
            <a:alphaModFix/>
          </a:blip>
          <a:stretch>
            <a:fillRect/>
          </a:stretch>
        </p:blipFill>
        <p:spPr>
          <a:xfrm>
            <a:off x="183600" y="823200"/>
            <a:ext cx="4282326" cy="3291849"/>
          </a:xfrm>
          <a:prstGeom prst="rect">
            <a:avLst/>
          </a:prstGeom>
          <a:noFill/>
          <a:ln>
            <a:noFill/>
          </a:ln>
        </p:spPr>
      </p:pic>
      <p:sp>
        <p:nvSpPr>
          <p:cNvPr id="94" name="Google Shape;94;p18"/>
          <p:cNvSpPr txBox="1"/>
          <p:nvPr/>
        </p:nvSpPr>
        <p:spPr>
          <a:xfrm>
            <a:off x="4087100" y="3593525"/>
            <a:ext cx="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892150" y="46101"/>
            <a:ext cx="6735050" cy="5051299"/>
          </a:xfrm>
          <a:prstGeom prst="rect">
            <a:avLst/>
          </a:prstGeom>
          <a:noFill/>
          <a:ln>
            <a:noFill/>
          </a:ln>
        </p:spPr>
      </p:pic>
      <p:sp>
        <p:nvSpPr>
          <p:cNvPr id="100" name="Google Shape;100;p19"/>
          <p:cNvSpPr txBox="1"/>
          <p:nvPr/>
        </p:nvSpPr>
        <p:spPr>
          <a:xfrm>
            <a:off x="0" y="0"/>
            <a:ext cx="73341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Oswald"/>
                <a:ea typeface="Oswald"/>
                <a:cs typeface="Oswald"/>
                <a:sym typeface="Oswald"/>
              </a:rPr>
              <a:t>Top Skills</a:t>
            </a:r>
            <a:endParaRPr sz="3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Top 10 Postings by Industry</a:t>
            </a:r>
            <a:endParaRPr>
              <a:solidFill>
                <a:srgbClr val="000000"/>
              </a:solidFill>
            </a:endParaRPr>
          </a:p>
        </p:txBody>
      </p:sp>
      <p:pic>
        <p:nvPicPr>
          <p:cNvPr id="106" name="Google Shape;106;p20"/>
          <p:cNvPicPr preferRelativeResize="0"/>
          <p:nvPr/>
        </p:nvPicPr>
        <p:blipFill>
          <a:blip r:embed="rId3">
            <a:alphaModFix/>
          </a:blip>
          <a:stretch>
            <a:fillRect/>
          </a:stretch>
        </p:blipFill>
        <p:spPr>
          <a:xfrm>
            <a:off x="1752850" y="639600"/>
            <a:ext cx="6222674" cy="418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Top 10 Postings By Companies</a:t>
            </a:r>
            <a:endParaRPr>
              <a:solidFill>
                <a:srgbClr val="000000"/>
              </a:solidFill>
            </a:endParaRPr>
          </a:p>
        </p:txBody>
      </p:sp>
      <p:pic>
        <p:nvPicPr>
          <p:cNvPr id="112" name="Google Shape;112;p21"/>
          <p:cNvPicPr preferRelativeResize="0"/>
          <p:nvPr/>
        </p:nvPicPr>
        <p:blipFill rotWithShape="1">
          <a:blip r:embed="rId3">
            <a:alphaModFix/>
          </a:blip>
          <a:srcRect b="0" l="19717" r="0" t="0"/>
          <a:stretch/>
        </p:blipFill>
        <p:spPr>
          <a:xfrm>
            <a:off x="1567825" y="572700"/>
            <a:ext cx="6513124" cy="450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