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42803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8" d="100"/>
          <a:sy n="18" d="100"/>
        </p:scale>
        <p:origin x="3006" y="84"/>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t-EE" sz="5400" dirty="0" err="1"/>
              <a:t>Prediction</a:t>
            </a:r>
            <a:r>
              <a:rPr lang="et-EE" sz="5400" dirty="0"/>
              <a:t> </a:t>
            </a:r>
            <a:r>
              <a:rPr lang="et-EE" sz="5400" dirty="0" err="1"/>
              <a:t>model</a:t>
            </a:r>
            <a:r>
              <a:rPr lang="et-EE" sz="5400" dirty="0"/>
              <a:t> vs </a:t>
            </a:r>
            <a:r>
              <a:rPr lang="et-EE" sz="5400" dirty="0" err="1"/>
              <a:t>actual</a:t>
            </a:r>
            <a:r>
              <a:rPr lang="et-EE" sz="5400" dirty="0"/>
              <a:t> </a:t>
            </a:r>
            <a:r>
              <a:rPr lang="et-EE" sz="5400" dirty="0" err="1"/>
              <a:t>team</a:t>
            </a:r>
            <a:r>
              <a:rPr lang="et-EE" sz="5400" dirty="0"/>
              <a:t> </a:t>
            </a:r>
            <a:r>
              <a:rPr lang="et-EE" sz="5400" dirty="0" err="1"/>
              <a:t>wins</a:t>
            </a:r>
            <a:endParaRPr lang="en-US" sz="540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Sheet1!$B$34</c:f>
              <c:strCache>
                <c:ptCount val="1"/>
                <c:pt idx="0">
                  <c:v>Prediction data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Sheet1!$A$35:$A$54</c:f>
              <c:strCache>
                <c:ptCount val="20"/>
                <c:pt idx="0">
                  <c:v>Man City</c:v>
                </c:pt>
                <c:pt idx="1">
                  <c:v>Liverpool</c:v>
                </c:pt>
                <c:pt idx="2">
                  <c:v>Chelsea</c:v>
                </c:pt>
                <c:pt idx="3">
                  <c:v>Tottenham</c:v>
                </c:pt>
                <c:pt idx="4">
                  <c:v>Arsenal</c:v>
                </c:pt>
                <c:pt idx="5">
                  <c:v>Man United</c:v>
                </c:pt>
                <c:pt idx="6">
                  <c:v>Wolves</c:v>
                </c:pt>
                <c:pt idx="7">
                  <c:v>Brighton</c:v>
                </c:pt>
                <c:pt idx="8">
                  <c:v>Leicester</c:v>
                </c:pt>
                <c:pt idx="9">
                  <c:v>West Ham</c:v>
                </c:pt>
                <c:pt idx="10">
                  <c:v>Burnley</c:v>
                </c:pt>
                <c:pt idx="11">
                  <c:v>Watford</c:v>
                </c:pt>
                <c:pt idx="12">
                  <c:v>Bournemouth</c:v>
                </c:pt>
                <c:pt idx="13">
                  <c:v>Everton</c:v>
                </c:pt>
                <c:pt idx="14">
                  <c:v>Newcastle</c:v>
                </c:pt>
                <c:pt idx="15">
                  <c:v>Cardiff</c:v>
                </c:pt>
                <c:pt idx="16">
                  <c:v>Crystal Palace</c:v>
                </c:pt>
                <c:pt idx="17">
                  <c:v>Southampton</c:v>
                </c:pt>
                <c:pt idx="18">
                  <c:v>Fulham</c:v>
                </c:pt>
                <c:pt idx="19">
                  <c:v>Huddersfield</c:v>
                </c:pt>
              </c:strCache>
            </c:strRef>
          </c:cat>
          <c:val>
            <c:numRef>
              <c:f>Sheet1!$B$35:$B$54</c:f>
              <c:numCache>
                <c:formatCode>General</c:formatCode>
                <c:ptCount val="20"/>
                <c:pt idx="0">
                  <c:v>36</c:v>
                </c:pt>
                <c:pt idx="1">
                  <c:v>35</c:v>
                </c:pt>
                <c:pt idx="2">
                  <c:v>27</c:v>
                </c:pt>
                <c:pt idx="3">
                  <c:v>23</c:v>
                </c:pt>
                <c:pt idx="4">
                  <c:v>20</c:v>
                </c:pt>
                <c:pt idx="5">
                  <c:v>19</c:v>
                </c:pt>
                <c:pt idx="6">
                  <c:v>18</c:v>
                </c:pt>
                <c:pt idx="7">
                  <c:v>18</c:v>
                </c:pt>
                <c:pt idx="8">
                  <c:v>18</c:v>
                </c:pt>
                <c:pt idx="9">
                  <c:v>18</c:v>
                </c:pt>
                <c:pt idx="10">
                  <c:v>17</c:v>
                </c:pt>
                <c:pt idx="11">
                  <c:v>17</c:v>
                </c:pt>
                <c:pt idx="12">
                  <c:v>17</c:v>
                </c:pt>
                <c:pt idx="13">
                  <c:v>17</c:v>
                </c:pt>
                <c:pt idx="14">
                  <c:v>17</c:v>
                </c:pt>
                <c:pt idx="15">
                  <c:v>16</c:v>
                </c:pt>
                <c:pt idx="16">
                  <c:v>16</c:v>
                </c:pt>
                <c:pt idx="17">
                  <c:v>15</c:v>
                </c:pt>
                <c:pt idx="18">
                  <c:v>15</c:v>
                </c:pt>
                <c:pt idx="19">
                  <c:v>1</c:v>
                </c:pt>
              </c:numCache>
            </c:numRef>
          </c:val>
          <c:extLst>
            <c:ext xmlns:c16="http://schemas.microsoft.com/office/drawing/2014/chart" uri="{C3380CC4-5D6E-409C-BE32-E72D297353CC}">
              <c16:uniqueId val="{00000000-990F-405E-94F5-005AADE62E42}"/>
            </c:ext>
          </c:extLst>
        </c:ser>
        <c:ser>
          <c:idx val="1"/>
          <c:order val="1"/>
          <c:tx>
            <c:strRef>
              <c:f>Sheet1!$C$34</c:f>
              <c:strCache>
                <c:ptCount val="1"/>
                <c:pt idx="0">
                  <c:v>18-19 Season team wins</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Sheet1!$A$35:$A$54</c:f>
              <c:strCache>
                <c:ptCount val="20"/>
                <c:pt idx="0">
                  <c:v>Man City</c:v>
                </c:pt>
                <c:pt idx="1">
                  <c:v>Liverpool</c:v>
                </c:pt>
                <c:pt idx="2">
                  <c:v>Chelsea</c:v>
                </c:pt>
                <c:pt idx="3">
                  <c:v>Tottenham</c:v>
                </c:pt>
                <c:pt idx="4">
                  <c:v>Arsenal</c:v>
                </c:pt>
                <c:pt idx="5">
                  <c:v>Man United</c:v>
                </c:pt>
                <c:pt idx="6">
                  <c:v>Wolves</c:v>
                </c:pt>
                <c:pt idx="7">
                  <c:v>Brighton</c:v>
                </c:pt>
                <c:pt idx="8">
                  <c:v>Leicester</c:v>
                </c:pt>
                <c:pt idx="9">
                  <c:v>West Ham</c:v>
                </c:pt>
                <c:pt idx="10">
                  <c:v>Burnley</c:v>
                </c:pt>
                <c:pt idx="11">
                  <c:v>Watford</c:v>
                </c:pt>
                <c:pt idx="12">
                  <c:v>Bournemouth</c:v>
                </c:pt>
                <c:pt idx="13">
                  <c:v>Everton</c:v>
                </c:pt>
                <c:pt idx="14">
                  <c:v>Newcastle</c:v>
                </c:pt>
                <c:pt idx="15">
                  <c:v>Cardiff</c:v>
                </c:pt>
                <c:pt idx="16">
                  <c:v>Crystal Palace</c:v>
                </c:pt>
                <c:pt idx="17">
                  <c:v>Southampton</c:v>
                </c:pt>
                <c:pt idx="18">
                  <c:v>Fulham</c:v>
                </c:pt>
                <c:pt idx="19">
                  <c:v>Huddersfield</c:v>
                </c:pt>
              </c:strCache>
            </c:strRef>
          </c:cat>
          <c:val>
            <c:numRef>
              <c:f>Sheet1!$C$35:$C$54</c:f>
              <c:numCache>
                <c:formatCode>General</c:formatCode>
                <c:ptCount val="20"/>
                <c:pt idx="0">
                  <c:v>32</c:v>
                </c:pt>
                <c:pt idx="1">
                  <c:v>30</c:v>
                </c:pt>
                <c:pt idx="2">
                  <c:v>21</c:v>
                </c:pt>
                <c:pt idx="3">
                  <c:v>23</c:v>
                </c:pt>
                <c:pt idx="4">
                  <c:v>21</c:v>
                </c:pt>
                <c:pt idx="5">
                  <c:v>19</c:v>
                </c:pt>
                <c:pt idx="6">
                  <c:v>16</c:v>
                </c:pt>
                <c:pt idx="7">
                  <c:v>9</c:v>
                </c:pt>
                <c:pt idx="8">
                  <c:v>15</c:v>
                </c:pt>
                <c:pt idx="9">
                  <c:v>15</c:v>
                </c:pt>
                <c:pt idx="10">
                  <c:v>11</c:v>
                </c:pt>
                <c:pt idx="11">
                  <c:v>14</c:v>
                </c:pt>
                <c:pt idx="12">
                  <c:v>13</c:v>
                </c:pt>
                <c:pt idx="13">
                  <c:v>15</c:v>
                </c:pt>
                <c:pt idx="14">
                  <c:v>12</c:v>
                </c:pt>
                <c:pt idx="15">
                  <c:v>10</c:v>
                </c:pt>
                <c:pt idx="16">
                  <c:v>14</c:v>
                </c:pt>
                <c:pt idx="17">
                  <c:v>9</c:v>
                </c:pt>
                <c:pt idx="18">
                  <c:v>7</c:v>
                </c:pt>
                <c:pt idx="19">
                  <c:v>3</c:v>
                </c:pt>
              </c:numCache>
            </c:numRef>
          </c:val>
          <c:extLst>
            <c:ext xmlns:c16="http://schemas.microsoft.com/office/drawing/2014/chart" uri="{C3380CC4-5D6E-409C-BE32-E72D297353CC}">
              <c16:uniqueId val="{00000001-990F-405E-94F5-005AADE62E42}"/>
            </c:ext>
          </c:extLst>
        </c:ser>
        <c:dLbls>
          <c:dLblPos val="inEnd"/>
          <c:showLegendKey val="0"/>
          <c:showVal val="1"/>
          <c:showCatName val="0"/>
          <c:showSerName val="0"/>
          <c:showPercent val="0"/>
          <c:showBubbleSize val="0"/>
        </c:dLbls>
        <c:gapWidth val="65"/>
        <c:axId val="690267456"/>
        <c:axId val="690268768"/>
      </c:barChart>
      <c:catAx>
        <c:axId val="6902674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3600" b="0" i="0" u="none" strike="noStrike" kern="1200" cap="all" baseline="0">
                <a:solidFill>
                  <a:schemeClr val="dk1">
                    <a:lumMod val="75000"/>
                    <a:lumOff val="25000"/>
                  </a:schemeClr>
                </a:solidFill>
                <a:latin typeface="+mn-lt"/>
                <a:ea typeface="+mn-ea"/>
                <a:cs typeface="+mn-cs"/>
              </a:defRPr>
            </a:pPr>
            <a:endParaRPr lang="en-US"/>
          </a:p>
        </c:txPr>
        <c:crossAx val="690268768"/>
        <c:crosses val="autoZero"/>
        <c:auto val="1"/>
        <c:lblAlgn val="ctr"/>
        <c:lblOffset val="100"/>
        <c:noMultiLvlLbl val="0"/>
      </c:catAx>
      <c:valAx>
        <c:axId val="6902687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9026745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36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278F-8284-481F-83A1-EB6A450522B7}"/>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p>
        </p:txBody>
      </p:sp>
      <p:sp>
        <p:nvSpPr>
          <p:cNvPr id="3" name="Subtitle 2">
            <a:extLst>
              <a:ext uri="{FF2B5EF4-FFF2-40B4-BE49-F238E27FC236}">
                <a16:creationId xmlns:a16="http://schemas.microsoft.com/office/drawing/2014/main" id="{0BB68651-B6FB-4FC9-8CE8-4BFBAD432425}"/>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sp>
        <p:nvSpPr>
          <p:cNvPr id="4" name="Date Placeholder 3">
            <a:extLst>
              <a:ext uri="{FF2B5EF4-FFF2-40B4-BE49-F238E27FC236}">
                <a16:creationId xmlns:a16="http://schemas.microsoft.com/office/drawing/2014/main" id="{0042DF64-FE82-4C74-B43C-B5600E269C2C}"/>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B6F382E1-E8D6-4897-9BD2-C58818BD3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6222-B9B6-4FDA-95C5-DACF42F26DEC}"/>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56739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BB56-8D77-4A4D-9385-0B1149611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A5CB8-33CB-4AF2-B5C8-1A8BD94F9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C6679-629C-4F0E-8113-40CFE1052572}"/>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C126705A-B1D7-4255-B2F1-C77373D3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C14EB-4836-4FAB-94AD-3B24974A5C78}"/>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0198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D0A67-EB60-4382-80C5-68FE2B69AF6F}"/>
              </a:ext>
            </a:extLst>
          </p:cNvPr>
          <p:cNvSpPr>
            <a:spLocks noGrp="1"/>
          </p:cNvSpPr>
          <p:nvPr>
            <p:ph type="title" orient="vert"/>
          </p:nvPr>
        </p:nvSpPr>
        <p:spPr>
          <a:xfrm>
            <a:off x="21665699" y="2278904"/>
            <a:ext cx="6528093" cy="3627421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CF5EA-E17F-4256-8BA0-D83051B54BB3}"/>
              </a:ext>
            </a:extLst>
          </p:cNvPr>
          <p:cNvSpPr>
            <a:spLocks noGrp="1"/>
          </p:cNvSpPr>
          <p:nvPr>
            <p:ph type="body" orient="vert" idx="1"/>
          </p:nvPr>
        </p:nvSpPr>
        <p:spPr>
          <a:xfrm>
            <a:off x="2081421"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A7F72-E984-4B7A-94C1-7DD0F80BED50}"/>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1F106CFF-2459-475F-9F65-28C6845E8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4028F-3B85-4952-B2FF-1B94140FFC99}"/>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6510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62C9-FB71-437D-A4DF-7615E1705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3CED5-7C55-4FC2-9013-0B4F8ACC0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2912A-13EE-42EE-8F4E-234F58286A81}"/>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92917C47-4D76-4578-807B-B6E36F4C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A18D-4FCD-4297-BA05-D7B4F35FB067}"/>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17616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04B7-1620-4817-9D32-BDAAE6CF679A}"/>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p>
        </p:txBody>
      </p:sp>
      <p:sp>
        <p:nvSpPr>
          <p:cNvPr id="3" name="Text Placeholder 2">
            <a:extLst>
              <a:ext uri="{FF2B5EF4-FFF2-40B4-BE49-F238E27FC236}">
                <a16:creationId xmlns:a16="http://schemas.microsoft.com/office/drawing/2014/main" id="{763B2702-E4B5-40F7-BAEE-94C6DFBA0A73}"/>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EEB-3606-4B98-B0A3-25BBFE0393C3}"/>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03E5BC2B-4EFE-47AD-8958-BD532973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49337-84F3-4902-911E-54FBEA94707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20168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044E-EDC3-42CC-9072-9D1A36BCC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1F9D7-F960-401F-9C56-DE375F9D1A32}"/>
              </a:ext>
            </a:extLst>
          </p:cNvPr>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8B9C6-958C-4742-9DF1-30437B2BC99A}"/>
              </a:ext>
            </a:extLst>
          </p:cNvPr>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487E1-828B-4D6D-B307-341533DC9064}"/>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6" name="Footer Placeholder 5">
            <a:extLst>
              <a:ext uri="{FF2B5EF4-FFF2-40B4-BE49-F238E27FC236}">
                <a16:creationId xmlns:a16="http://schemas.microsoft.com/office/drawing/2014/main" id="{39F77A48-35C4-48E0-B4E3-03DB659C3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55436-0D52-49FE-A459-587B0F3283A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317412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134-6713-40B4-AC9D-4AFD10115E15}"/>
              </a:ext>
            </a:extLst>
          </p:cNvPr>
          <p:cNvSpPr>
            <a:spLocks noGrp="1"/>
          </p:cNvSpPr>
          <p:nvPr>
            <p:ph type="title"/>
          </p:nvPr>
        </p:nvSpPr>
        <p:spPr>
          <a:xfrm>
            <a:off x="2085364" y="2278907"/>
            <a:ext cx="26112371" cy="82734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EB28B-121C-4744-97F6-5E4D77892E22}"/>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55F9976D-B2A2-41C2-AE0E-9E71BD20F090}"/>
              </a:ext>
            </a:extLst>
          </p:cNvPr>
          <p:cNvSpPr>
            <a:spLocks noGrp="1"/>
          </p:cNvSpPr>
          <p:nvPr>
            <p:ph sz="half" idx="2"/>
          </p:nvPr>
        </p:nvSpPr>
        <p:spPr>
          <a:xfrm>
            <a:off x="2085365" y="15635264"/>
            <a:ext cx="12807833"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CC3B0-6694-46A5-8444-2A815BA2A667}"/>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47CF9593-7076-4E16-90ED-5E65E99A9F50}"/>
              </a:ext>
            </a:extLst>
          </p:cNvPr>
          <p:cNvSpPr>
            <a:spLocks noGrp="1"/>
          </p:cNvSpPr>
          <p:nvPr>
            <p:ph sz="quarter" idx="4"/>
          </p:nvPr>
        </p:nvSpPr>
        <p:spPr>
          <a:xfrm>
            <a:off x="15326827"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12EFF-2D18-4113-AE08-D685653FD075}"/>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8" name="Footer Placeholder 7">
            <a:extLst>
              <a:ext uri="{FF2B5EF4-FFF2-40B4-BE49-F238E27FC236}">
                <a16:creationId xmlns:a16="http://schemas.microsoft.com/office/drawing/2014/main" id="{01B4537C-E3C8-4371-81FE-6CCDA6748D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95250-0D62-4B91-A31E-08B12693E495}"/>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5962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177A-BDB2-4B6D-B084-70F68E3B3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360AC-244B-4AD0-8665-66B63E0B619A}"/>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4" name="Footer Placeholder 3">
            <a:extLst>
              <a:ext uri="{FF2B5EF4-FFF2-40B4-BE49-F238E27FC236}">
                <a16:creationId xmlns:a16="http://schemas.microsoft.com/office/drawing/2014/main" id="{3559C9A1-552E-4D75-8371-F71C4F9CC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AB906-B1C6-4C56-9E27-3DCB2959E2DD}"/>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6108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F6761-4720-4147-B509-5F65608D9FA1}"/>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3" name="Footer Placeholder 2">
            <a:extLst>
              <a:ext uri="{FF2B5EF4-FFF2-40B4-BE49-F238E27FC236}">
                <a16:creationId xmlns:a16="http://schemas.microsoft.com/office/drawing/2014/main" id="{F7949F9F-1A79-4E86-8945-3CCC9557E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09E2A-239D-4B90-BEEA-7F13E80F326A}"/>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165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5FB-4784-4751-B872-7E376542282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Content Placeholder 2">
            <a:extLst>
              <a:ext uri="{FF2B5EF4-FFF2-40B4-BE49-F238E27FC236}">
                <a16:creationId xmlns:a16="http://schemas.microsoft.com/office/drawing/2014/main" id="{AB2D675E-CA2A-4AE8-A172-899755F5CC51}"/>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5E886-E2FD-4148-AF05-BD4251F62A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2C574D73-1F27-404C-9E9A-B8C95071C2F6}"/>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6" name="Footer Placeholder 5">
            <a:extLst>
              <a:ext uri="{FF2B5EF4-FFF2-40B4-BE49-F238E27FC236}">
                <a16:creationId xmlns:a16="http://schemas.microsoft.com/office/drawing/2014/main" id="{571BF5A9-D74C-4985-B6F2-2C712BD1A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8FEF3-B6A0-42ED-9978-EA97583D7D32}"/>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95959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03BE-9232-46A6-B98A-38D77092877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Picture Placeholder 2">
            <a:extLst>
              <a:ext uri="{FF2B5EF4-FFF2-40B4-BE49-F238E27FC236}">
                <a16:creationId xmlns:a16="http://schemas.microsoft.com/office/drawing/2014/main" id="{5B23F79E-5A58-4F61-A4E1-831C44C59BAE}"/>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US"/>
          </a:p>
        </p:txBody>
      </p:sp>
      <p:sp>
        <p:nvSpPr>
          <p:cNvPr id="4" name="Text Placeholder 3">
            <a:extLst>
              <a:ext uri="{FF2B5EF4-FFF2-40B4-BE49-F238E27FC236}">
                <a16:creationId xmlns:a16="http://schemas.microsoft.com/office/drawing/2014/main" id="{E273A7B0-7E0D-4E90-9CDC-3C59B6893138}"/>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85353285-5593-4F10-83BB-32129B78159E}"/>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6" name="Footer Placeholder 5">
            <a:extLst>
              <a:ext uri="{FF2B5EF4-FFF2-40B4-BE49-F238E27FC236}">
                <a16:creationId xmlns:a16="http://schemas.microsoft.com/office/drawing/2014/main" id="{3D7AB7D9-57FD-4BB0-8463-6BAC00F0B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51777-6E68-42C6-B4B8-3BBF243EE004}"/>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97025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81468-F0D1-413E-9F7D-C4F69B720A86}"/>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21765-BACA-407A-8201-1D2FEC93529D}"/>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3E16F-F558-4713-9E31-2CB23789C80F}"/>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4B71B0D3-9FFC-46AC-94EF-9FFE6B0416DC}"/>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22B4B-8C2B-450F-97A1-F719FC0D9B20}"/>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A7C153EB-EB70-49CA-A443-C2276EA0AD6D}" type="slidenum">
              <a:rPr lang="en-US" smtClean="0"/>
              <a:t>‹#›</a:t>
            </a:fld>
            <a:endParaRPr lang="en-US"/>
          </a:p>
        </p:txBody>
      </p:sp>
    </p:spTree>
    <p:extLst>
      <p:ext uri="{BB962C8B-B14F-4D97-AF65-F5344CB8AC3E}">
        <p14:creationId xmlns:p14="http://schemas.microsoft.com/office/powerpoint/2010/main" val="27309905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831106"/>
            <a:ext cx="27432000" cy="346772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586559"/>
          </a:xfrm>
          <a:prstGeom prst="rect">
            <a:avLst/>
          </a:prstGeom>
          <a:noFill/>
        </p:spPr>
        <p:txBody>
          <a:bodyPr wrap="square" rtlCol="0">
            <a:spAutoFit/>
          </a:bodyPr>
          <a:lstStyle/>
          <a:p>
            <a:pPr algn="ctr">
              <a:lnSpc>
                <a:spcPct val="150000"/>
              </a:lnSpc>
            </a:pPr>
            <a:r>
              <a:rPr lang="et-EE" sz="8800" b="1" dirty="0" err="1">
                <a:solidFill>
                  <a:schemeClr val="bg1"/>
                </a:solidFill>
                <a:latin typeface="Times New Roman" panose="02020603050405020304" pitchFamily="18" charset="0"/>
                <a:cs typeface="Times New Roman" panose="02020603050405020304" pitchFamily="18" charset="0"/>
              </a:rPr>
              <a:t>Football</a:t>
            </a:r>
            <a:r>
              <a:rPr lang="et-EE" sz="8800" b="1" dirty="0">
                <a:solidFill>
                  <a:schemeClr val="bg1"/>
                </a:solidFill>
                <a:latin typeface="Times New Roman" panose="02020603050405020304" pitchFamily="18" charset="0"/>
                <a:cs typeface="Times New Roman" panose="02020603050405020304" pitchFamily="18" charset="0"/>
              </a:rPr>
              <a:t> </a:t>
            </a:r>
            <a:r>
              <a:rPr lang="et-EE" sz="8800" b="1" dirty="0" err="1">
                <a:solidFill>
                  <a:schemeClr val="bg1"/>
                </a:solidFill>
                <a:latin typeface="Times New Roman" panose="02020603050405020304" pitchFamily="18" charset="0"/>
                <a:cs typeface="Times New Roman" panose="02020603050405020304" pitchFamily="18" charset="0"/>
              </a:rPr>
              <a:t>bets</a:t>
            </a:r>
            <a:endParaRPr lang="et-EE" sz="8800" b="1" dirty="0">
              <a:solidFill>
                <a:schemeClr val="bg1"/>
              </a:solidFill>
              <a:latin typeface="Times New Roman" panose="02020603050405020304" pitchFamily="18" charset="0"/>
              <a:cs typeface="Times New Roman" panose="02020603050405020304" pitchFamily="18" charset="0"/>
            </a:endParaRPr>
          </a:p>
          <a:p>
            <a:pPr algn="ctr">
              <a:lnSpc>
                <a:spcPct val="150000"/>
              </a:lnSpc>
            </a:pPr>
            <a:r>
              <a:rPr lang="et-EE" sz="7200" dirty="0">
                <a:solidFill>
                  <a:schemeClr val="bg1"/>
                </a:solidFill>
                <a:latin typeface="Times New Roman" panose="02020603050405020304" pitchFamily="18" charset="0"/>
                <a:cs typeface="Times New Roman" panose="02020603050405020304" pitchFamily="18" charset="0"/>
              </a:rPr>
              <a:t>Artjom Valdas, Eduard Rudi</a:t>
            </a:r>
            <a:endParaRPr lang="en-US" sz="7200"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Chart 9">
            <a:extLst>
              <a:ext uri="{FF2B5EF4-FFF2-40B4-BE49-F238E27FC236}">
                <a16:creationId xmlns:a16="http://schemas.microsoft.com/office/drawing/2014/main" id="{55F99B27-C4A8-46C8-B7BC-314DADF214F1}"/>
              </a:ext>
            </a:extLst>
          </p:cNvPr>
          <p:cNvGraphicFramePr>
            <a:graphicFrameLocks/>
          </p:cNvGraphicFramePr>
          <p:nvPr>
            <p:extLst>
              <p:ext uri="{D42A27DB-BD31-4B8C-83A1-F6EECF244321}">
                <p14:modId xmlns:p14="http://schemas.microsoft.com/office/powerpoint/2010/main" val="1539907620"/>
              </p:ext>
            </p:extLst>
          </p:nvPr>
        </p:nvGraphicFramePr>
        <p:xfrm>
          <a:off x="2338610" y="31248032"/>
          <a:ext cx="17512719" cy="867844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D38D50B-D57E-4B0C-8F30-958227B785F5}"/>
              </a:ext>
            </a:extLst>
          </p:cNvPr>
          <p:cNvSpPr txBox="1"/>
          <p:nvPr/>
        </p:nvSpPr>
        <p:spPr>
          <a:xfrm>
            <a:off x="2338610" y="7787148"/>
            <a:ext cx="12321287" cy="6836487"/>
          </a:xfrm>
          <a:prstGeom prst="rect">
            <a:avLst/>
          </a:prstGeom>
          <a:solidFill>
            <a:schemeClr val="bg2"/>
          </a:solid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About</a:t>
            </a:r>
          </a:p>
          <a:p>
            <a:pPr algn="just">
              <a:lnSpc>
                <a:spcPct val="150000"/>
              </a:lnSpc>
            </a:pPr>
            <a:r>
              <a:rPr lang="en-US" sz="3200" dirty="0">
                <a:latin typeface="Times New Roman" panose="02020603050405020304" pitchFamily="18" charset="0"/>
                <a:cs typeface="Times New Roman" panose="02020603050405020304" pitchFamily="18" charset="0"/>
              </a:rPr>
              <a:t>Today, bookmakers provide many different bet</a:t>
            </a:r>
            <a:r>
              <a:rPr lang="et-EE" sz="3200" dirty="0">
                <a:latin typeface="Times New Roman" panose="02020603050405020304" pitchFamily="18" charset="0"/>
                <a:cs typeface="Times New Roman" panose="02020603050405020304" pitchFamily="18" charset="0"/>
              </a:rPr>
              <a:t>ting </a:t>
            </a:r>
            <a:r>
              <a:rPr lang="en-US" sz="3200" dirty="0">
                <a:latin typeface="Times New Roman" panose="02020603050405020304" pitchFamily="18" charset="0"/>
                <a:cs typeface="Times New Roman" panose="02020603050405020304" pitchFamily="18" charset="0"/>
              </a:rPr>
              <a:t>options on sports, including football. Such companies always give out three bet odds</a:t>
            </a:r>
            <a:r>
              <a:rPr lang="et-EE" sz="3200" dirty="0">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one team wins, the other team wins or both teams play a draw.</a:t>
            </a:r>
            <a:endParaRPr lang="et-EE" sz="3200" dirty="0">
              <a:latin typeface="Times New Roman" panose="02020603050405020304" pitchFamily="18" charset="0"/>
              <a:cs typeface="Times New Roman" panose="02020603050405020304" pitchFamily="18" charset="0"/>
            </a:endParaRPr>
          </a:p>
          <a:p>
            <a:pPr algn="just">
              <a:lnSpc>
                <a:spcPct val="150000"/>
              </a:lnSpc>
            </a:pPr>
            <a:r>
              <a:rPr lang="en-US" sz="3200" dirty="0">
                <a:latin typeface="Times New Roman" panose="02020603050405020304" pitchFamily="18" charset="0"/>
                <a:cs typeface="Times New Roman" panose="02020603050405020304" pitchFamily="18" charset="0"/>
              </a:rPr>
              <a:t>The goal of the project was to find interesting and meaningful patterns as well as most dominating team per season. In addition, we wanted to create out own prediction model based on previous matches and their outcome. </a:t>
            </a:r>
          </a:p>
          <a:p>
            <a:pPr algn="just">
              <a:lnSpc>
                <a:spcPct val="150000"/>
              </a:lnSpc>
            </a:pPr>
            <a:r>
              <a:rPr lang="en-US" sz="3200" dirty="0">
                <a:latin typeface="Times New Roman" panose="02020603050405020304" pitchFamily="18" charset="0"/>
                <a:cs typeface="Times New Roman" panose="02020603050405020304" pitchFamily="18" charset="0"/>
              </a:rPr>
              <a:t>We also took bet odds into consideration. Graphs were also made to make it more eye catching, easy on the eyes and easier to understand.</a:t>
            </a:r>
            <a:endParaRPr lang="et-EE"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2338610" y="14912164"/>
            <a:ext cx="12321287" cy="7575151"/>
          </a:xfrm>
          <a:prstGeom prst="rect">
            <a:avLst/>
          </a:prstGeom>
          <a:solidFill>
            <a:schemeClr val="bg2"/>
          </a:solid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Data</a:t>
            </a:r>
            <a:endParaRPr lang="et-EE" sz="3600" b="1" dirty="0">
              <a:latin typeface="Times New Roman" panose="02020603050405020304" pitchFamily="18" charset="0"/>
              <a:cs typeface="Times New Roman" panose="02020603050405020304" pitchFamily="18" charset="0"/>
            </a:endParaRPr>
          </a:p>
          <a:p>
            <a:pPr algn="just">
              <a:lnSpc>
                <a:spcPct val="150000"/>
              </a:lnSpc>
            </a:pPr>
            <a:r>
              <a:rPr lang="en-US" sz="3200" dirty="0">
                <a:latin typeface="Times New Roman" panose="02020603050405020304" pitchFamily="18" charset="0"/>
                <a:cs typeface="Times New Roman" panose="02020603050405020304" pitchFamily="18" charset="0"/>
              </a:rPr>
              <a:t>For data preparation, we had to drop quite a few columns as they were not needed. For example, there</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were different bookmakers</a:t>
            </a:r>
            <a:r>
              <a:rPr lang="et-EE" sz="3200" dirty="0">
                <a:latin typeface="Times New Roman" panose="02020603050405020304" pitchFamily="18" charset="0"/>
                <a:cs typeface="Times New Roman" panose="02020603050405020304" pitchFamily="18" charset="0"/>
              </a:rPr>
              <a:t>, </a:t>
            </a:r>
            <a:r>
              <a:rPr lang="et-EE" sz="3200" dirty="0" err="1">
                <a:latin typeface="Times New Roman" panose="02020603050405020304" pitchFamily="18" charset="0"/>
                <a:cs typeface="Times New Roman" panose="02020603050405020304" pitchFamily="18" charset="0"/>
              </a:rPr>
              <a:t>who</a:t>
            </a:r>
            <a:r>
              <a:rPr lang="en-US" sz="3200" dirty="0">
                <a:latin typeface="Times New Roman" panose="02020603050405020304" pitchFamily="18" charset="0"/>
                <a:cs typeface="Times New Roman" panose="02020603050405020304" pitchFamily="18" charset="0"/>
              </a:rPr>
              <a:t> gave their coefficient </a:t>
            </a:r>
            <a:r>
              <a:rPr lang="et-EE" sz="3200" dirty="0">
                <a:latin typeface="Times New Roman" panose="02020603050405020304" pitchFamily="18" charset="0"/>
                <a:cs typeface="Times New Roman" panose="02020603050405020304" pitchFamily="18" charset="0"/>
              </a:rPr>
              <a:t>on </a:t>
            </a:r>
            <a:r>
              <a:rPr lang="en-US" sz="3200" dirty="0">
                <a:latin typeface="Times New Roman" panose="02020603050405020304" pitchFamily="18" charset="0"/>
                <a:cs typeface="Times New Roman" panose="02020603050405020304" pitchFamily="18" charset="0"/>
              </a:rPr>
              <a:t>who would win. We only left one bookmaker as</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every bookmaker coefficient was very similar (difference in 0.1 decimal). The data itself was gotten from football-data.co.uk/ website. The claim that the data was gathered from sources such as BBC, ESPN Soccer, Bundesliga.de, Gazzetta.it and Football.fr and the match coefficient taken for weekend games are collected Friday afternoons, and on Tuesday afternoons for midweek games.</a:t>
            </a:r>
          </a:p>
        </p:txBody>
      </p:sp>
      <p:sp>
        <p:nvSpPr>
          <p:cNvPr id="13" name="TextBox 12">
            <a:extLst>
              <a:ext uri="{FF2B5EF4-FFF2-40B4-BE49-F238E27FC236}">
                <a16:creationId xmlns:a16="http://schemas.microsoft.com/office/drawing/2014/main" id="{4E512496-2038-4A65-8370-BC92D48F69BB}"/>
              </a:ext>
            </a:extLst>
          </p:cNvPr>
          <p:cNvSpPr txBox="1"/>
          <p:nvPr/>
        </p:nvSpPr>
        <p:spPr>
          <a:xfrm>
            <a:off x="20470761" y="31248032"/>
            <a:ext cx="7465842" cy="5913157"/>
          </a:xfrm>
          <a:prstGeom prst="rect">
            <a:avLst/>
          </a:prstGeom>
          <a:solidFill>
            <a:schemeClr val="bg2"/>
          </a:solidFill>
        </p:spPr>
        <p:txBody>
          <a:bodyPr wrap="square" rtlCol="0">
            <a:spAutoFit/>
          </a:bodyPr>
          <a:lstStyle/>
          <a:p>
            <a:pPr algn="just">
              <a:lnSpc>
                <a:spcPct val="150000"/>
              </a:lnSpc>
            </a:pPr>
            <a:r>
              <a:rPr lang="en-US" sz="3200" dirty="0">
                <a:latin typeface="Times New Roman" panose="02020603050405020304" pitchFamily="18" charset="0"/>
                <a:cs typeface="Times New Roman" panose="02020603050405020304" pitchFamily="18" charset="0"/>
              </a:rPr>
              <a:t>On left</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graph, we have our prediction model versus the actual data for England Premier League 2018-19. For prediction model we used 5 seasons worth of data (2015 to 2020). We also put every team play against each</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other so every</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combination</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while in reality</a:t>
            </a:r>
            <a:r>
              <a:rPr lang="et-EE"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not every team plays against all others.</a:t>
            </a:r>
          </a:p>
        </p:txBody>
      </p:sp>
    </p:spTree>
    <p:extLst>
      <p:ext uri="{BB962C8B-B14F-4D97-AF65-F5344CB8AC3E}">
        <p14:creationId xmlns:p14="http://schemas.microsoft.com/office/powerpoint/2010/main" val="766954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TotalTime>
  <Words>295</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 Rudi</dc:creator>
  <cp:lastModifiedBy>Eduard Rudi</cp:lastModifiedBy>
  <cp:revision>10</cp:revision>
  <dcterms:created xsi:type="dcterms:W3CDTF">2019-12-14T13:33:46Z</dcterms:created>
  <dcterms:modified xsi:type="dcterms:W3CDTF">2019-12-14T21:06:07Z</dcterms:modified>
</cp:coreProperties>
</file>