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3120"/>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4401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8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gradFill flip="none" rotWithShape="1">
        <a:gsLst>
          <a:gs pos="80000">
            <a:srgbClr val="B7D3ED"/>
          </a:gs>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ln>
    <a:effectLst/>
  </c:spPr>
  <c:txPr>
    <a:bodyPr/>
    <a:lstStyle/>
    <a:p>
      <a:pPr>
        <a:defRPr sz="20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r>
              <a:rPr lang="en-US" sz="3600" dirty="0">
                <a:latin typeface="Berlin Sans FB" panose="020E0602020502020306" pitchFamily="34" charset="0"/>
                <a:cs typeface="Times New Roman" panose="02020603050405020304" pitchFamily="18" charset="0"/>
              </a:rPr>
              <a:t>Prediction model vs actual team wins</a:t>
            </a:r>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endParaRPr lang="en-US"/>
        </a:p>
      </c:txPr>
    </c:title>
    <c:autoTitleDeleted val="0"/>
    <c:plotArea>
      <c:layout/>
      <c:barChart>
        <c:barDir val="col"/>
        <c:grouping val="clustered"/>
        <c:varyColors val="0"/>
        <c:ser>
          <c:idx val="0"/>
          <c:order val="0"/>
          <c:tx>
            <c:strRef>
              <c:f>Sheet1!$B$63</c:f>
              <c:strCache>
                <c:ptCount val="1"/>
                <c:pt idx="0">
                  <c:v>Prediction data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AEA6-446A-998C-BA258B70E178}"/>
            </c:ext>
          </c:extLst>
        </c:ser>
        <c:ser>
          <c:idx val="1"/>
          <c:order val="1"/>
          <c:tx>
            <c:strRef>
              <c:f>Sheet1!$C$63</c:f>
              <c:strCache>
                <c:ptCount val="1"/>
                <c:pt idx="0">
                  <c:v>19-20 Season team wins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AEA6-446A-998C-BA258B70E178}"/>
            </c:ext>
          </c:extLst>
        </c:ser>
        <c:dLbls>
          <c:dLblPos val="inEnd"/>
          <c:showLegendKey val="0"/>
          <c:showVal val="1"/>
          <c:showCatName val="0"/>
          <c:showSerName val="0"/>
          <c:showPercent val="0"/>
          <c:showBubbleSize val="0"/>
        </c:dLbls>
        <c:gapWidth val="100"/>
        <c:overlap val="-24"/>
        <c:axId val="454559080"/>
        <c:axId val="454564000"/>
      </c:barChart>
      <c:catAx>
        <c:axId val="454559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n-US"/>
          </a:p>
        </c:txPr>
        <c:crossAx val="454564000"/>
        <c:crosses val="autoZero"/>
        <c:auto val="1"/>
        <c:lblAlgn val="ctr"/>
        <c:lblOffset val="100"/>
        <c:noMultiLvlLbl val="0"/>
      </c:catAx>
      <c:valAx>
        <c:axId val="4545640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455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353397"/>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80220" y="6617949"/>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Introduction</a:t>
            </a:r>
            <a:endParaRPr lang="en-US" sz="3200" dirty="0">
              <a:latin typeface="Berlin Sans FB Demi" panose="020E0802020502020306" pitchFamily="34" charset="0"/>
              <a:cs typeface="Times New Roman" panose="02020603050405020304" pitchFamily="18" charset="0"/>
            </a:endParaRP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672027" y="6588754"/>
            <a:ext cx="12235081"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15865722" y="15434624"/>
            <a:ext cx="12321288"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p:cNvCxnSpPr>
          <p:nvPr/>
        </p:nvCxnSpPr>
        <p:spPr>
          <a:xfrm rot="16200000" flipH="1">
            <a:off x="22162667" y="17278350"/>
            <a:ext cx="1265698" cy="29495"/>
          </a:xfrm>
          <a:prstGeom prst="curvedConnector3">
            <a:avLst>
              <a:gd name="adj1" fmla="val 38348"/>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561073" y="25328871"/>
            <a:ext cx="8795656" cy="2669584"/>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32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883573826"/>
              </p:ext>
            </p:extLst>
          </p:nvPr>
        </p:nvGraphicFramePr>
        <p:xfrm>
          <a:off x="15865722" y="17966023"/>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204084706"/>
              </p:ext>
            </p:extLst>
          </p:nvPr>
        </p:nvGraphicFramePr>
        <p:xfrm>
          <a:off x="2361992" y="9992509"/>
          <a:ext cx="12339515" cy="15626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7FA7E257-E7B2-43F7-AFC1-07A528DB7070}"/>
              </a:ext>
            </a:extLst>
          </p:cNvPr>
          <p:cNvGraphicFramePr>
            <a:graphicFrameLocks/>
          </p:cNvGraphicFramePr>
          <p:nvPr>
            <p:extLst>
              <p:ext uri="{D42A27DB-BD31-4B8C-83A1-F6EECF244321}">
                <p14:modId xmlns:p14="http://schemas.microsoft.com/office/powerpoint/2010/main" val="3193208946"/>
              </p:ext>
            </p:extLst>
          </p:nvPr>
        </p:nvGraphicFramePr>
        <p:xfrm>
          <a:off x="1826324" y="27231820"/>
          <a:ext cx="17324935" cy="9769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Joonviiktekst 2 32">
            <a:extLst>
              <a:ext uri="{FF2B5EF4-FFF2-40B4-BE49-F238E27FC236}">
                <a16:creationId xmlns:a16="http://schemas.microsoft.com/office/drawing/2014/main" id="{9F522E98-DD21-442B-8727-99598732CC8D}"/>
              </a:ext>
            </a:extLst>
          </p:cNvPr>
          <p:cNvSpPr/>
          <p:nvPr/>
        </p:nvSpPr>
        <p:spPr>
          <a:xfrm>
            <a:off x="5569116" y="37622428"/>
            <a:ext cx="13374617" cy="1648261"/>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cs typeface="Times New Roman" panose="02020603050405020304" pitchFamily="18" charset="0"/>
              </a:rPr>
              <a:t>We used from 2015 to 19 England Premier data to train our model, that we used to try to predict current season match outcome.</a:t>
            </a:r>
          </a:p>
        </p:txBody>
      </p:sp>
      <p:sp>
        <p:nvSpPr>
          <p:cNvPr id="20" name="TextBox 19">
            <a:extLst>
              <a:ext uri="{FF2B5EF4-FFF2-40B4-BE49-F238E27FC236}">
                <a16:creationId xmlns:a16="http://schemas.microsoft.com/office/drawing/2014/main" id="{71E58410-5642-4589-AFC6-6A69E654D90D}"/>
              </a:ext>
            </a:extLst>
          </p:cNvPr>
          <p:cNvSpPr txBox="1"/>
          <p:nvPr/>
        </p:nvSpPr>
        <p:spPr>
          <a:xfrm>
            <a:off x="15690255" y="10065510"/>
            <a:ext cx="12333401" cy="4647426"/>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Data</a:t>
            </a:r>
            <a:endParaRPr lang="en-US" sz="3200" dirty="0">
              <a:latin typeface="Berlin Sans FB" panose="020E0602020502020306" pitchFamily="34" charset="0"/>
            </a:endParaRPr>
          </a:p>
          <a:p>
            <a:pPr algn="just"/>
            <a:r>
              <a:rPr lang="en-US" sz="3200" dirty="0">
                <a:latin typeface="Berlin Sans FB" panose="020E0602020502020306" pitchFamily="34" charset="0"/>
                <a:cs typeface="Times New Roman" panose="02020603050405020304" pitchFamily="18" charset="0"/>
              </a:rPr>
              <a:t>The data itself was gotten from football-data.co.uk/ website. We decided to take the data for the last 5 </a:t>
            </a:r>
            <a:r>
              <a:rPr lang="en-US" sz="3200" dirty="0">
                <a:latin typeface="Berlin Sans FB" panose="020E0602020502020306" pitchFamily="34" charset="0"/>
              </a:rPr>
              <a:t>English Premier League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seasons including the current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 had to drop quite a few columns as they were not needed. For example, there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were different bookmakers</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who gave their coefficient </a:t>
            </a:r>
            <a:r>
              <a:rPr lang="et-EE" sz="3200" dirty="0">
                <a:latin typeface="Berlin Sans FB" panose="020E0602020502020306" pitchFamily="34" charset="0"/>
                <a:cs typeface="Times New Roman" panose="02020603050405020304" pitchFamily="18" charset="0"/>
              </a:rPr>
              <a:t>on </a:t>
            </a:r>
            <a:r>
              <a:rPr lang="en-US" sz="3200" dirty="0">
                <a:latin typeface="Berlin Sans FB" panose="020E0602020502020306" pitchFamily="34" charset="0"/>
                <a:cs typeface="Times New Roman" panose="02020603050405020304" pitchFamily="18" charset="0"/>
              </a:rPr>
              <a:t>who would win</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(difference in 0.1 decimal). Unfortunately, the data files did not have any information about the players, so only teams and coefficients were taken into account for prediction</a:t>
            </a:r>
          </a:p>
        </p:txBody>
      </p:sp>
      <p:sp>
        <p:nvSpPr>
          <p:cNvPr id="31" name="TextBox 30"/>
          <p:cNvSpPr txBox="1"/>
          <p:nvPr/>
        </p:nvSpPr>
        <p:spPr>
          <a:xfrm>
            <a:off x="19567884" y="28780321"/>
            <a:ext cx="8788846" cy="5139869"/>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Fun facts</a:t>
            </a:r>
            <a:endParaRPr lang="et-EE" sz="4000" b="1"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In every fifth game, a weaker team wins the match</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45% of games end in a draw or loss of stronger team</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The more training data, the worse the model predicts</a:t>
            </a:r>
            <a:endParaRPr lang="ru-RU"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Most often, </a:t>
            </a:r>
            <a:r>
              <a:rPr lang="en-US" sz="3200">
                <a:latin typeface="Berlin Sans FB" panose="020E0602020502020306" pitchFamily="34" charset="0"/>
              </a:rPr>
              <a:t>when weaker teams </a:t>
            </a:r>
            <a:r>
              <a:rPr lang="en-US" sz="3200" dirty="0">
                <a:latin typeface="Berlin Sans FB" panose="020E0602020502020306" pitchFamily="34" charset="0"/>
              </a:rPr>
              <a:t>won </a:t>
            </a:r>
            <a:r>
              <a:rPr lang="en-US" sz="3200">
                <a:latin typeface="Berlin Sans FB" panose="020E0602020502020306" pitchFamily="34" charset="0"/>
              </a:rPr>
              <a:t>stronger teams were</a:t>
            </a:r>
            <a:r>
              <a:rPr lang="en-US" sz="3200" dirty="0">
                <a:latin typeface="Berlin Sans FB" panose="020E0602020502020306" pitchFamily="34" charset="0"/>
              </a:rPr>
              <a:t>, when</a:t>
            </a:r>
            <a:r>
              <a:rPr lang="ru-RU" sz="3200" dirty="0">
                <a:latin typeface="Berlin Sans FB" panose="020E0602020502020306" pitchFamily="34" charset="0"/>
              </a:rPr>
              <a:t> </a:t>
            </a:r>
            <a:r>
              <a:rPr lang="en-US" sz="3200" dirty="0">
                <a:latin typeface="Berlin Sans FB" panose="020E0602020502020306" pitchFamily="34" charset="0"/>
              </a:rPr>
              <a:t>referee Martin </a:t>
            </a:r>
            <a:r>
              <a:rPr lang="en-US" sz="3200" dirty="0" err="1">
                <a:latin typeface="Berlin Sans FB" panose="020E0602020502020306" pitchFamily="34" charset="0"/>
              </a:rPr>
              <a:t>Atkison</a:t>
            </a:r>
            <a:r>
              <a:rPr lang="en-US" sz="3200" dirty="0">
                <a:latin typeface="Berlin Sans FB" panose="020E0602020502020306" pitchFamily="34" charset="0"/>
              </a:rPr>
              <a:t> </a:t>
            </a:r>
            <a:r>
              <a:rPr lang="et-EE" sz="3200" dirty="0" err="1">
                <a:latin typeface="Berlin Sans FB" panose="020E0602020502020306" pitchFamily="34" charset="0"/>
              </a:rPr>
              <a:t>wa</a:t>
            </a:r>
            <a:r>
              <a:rPr lang="en-US" sz="3200" dirty="0">
                <a:latin typeface="Berlin Sans FB" panose="020E0602020502020306" pitchFamily="34" charset="0"/>
              </a:rPr>
              <a:t>s on the field</a:t>
            </a:r>
          </a:p>
        </p:txBody>
      </p:sp>
      <p:sp>
        <p:nvSpPr>
          <p:cNvPr id="35" name="TextBox 34"/>
          <p:cNvSpPr txBox="1"/>
          <p:nvPr/>
        </p:nvSpPr>
        <p:spPr>
          <a:xfrm>
            <a:off x="19567884" y="34541649"/>
            <a:ext cx="8788846" cy="2677656"/>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Conclusion</a:t>
            </a:r>
            <a:endParaRPr lang="et-EE" sz="4000" b="1" dirty="0">
              <a:latin typeface="Berlin Sans FB" panose="020E0602020502020306" pitchFamily="34" charset="0"/>
            </a:endParaRPr>
          </a:p>
          <a:p>
            <a:pPr algn="just"/>
            <a:r>
              <a:rPr lang="en-US" sz="3200" dirty="0">
                <a:latin typeface="Berlin Sans FB" panose="020E0602020502020306" pitchFamily="34" charset="0"/>
              </a:rPr>
              <a:t>In the end, we can say that making money through football betting is very risky. You can never be sure that a weak team with a coefficient of 11.0 can lose to a team with a coefficient of 1.10</a:t>
            </a:r>
            <a:r>
              <a:rPr lang="ru-RU" sz="3200" dirty="0">
                <a:latin typeface="Berlin Sans FB" panose="020E0602020502020306" pitchFamily="34" charset="0"/>
              </a:rPr>
              <a:t>. </a:t>
            </a:r>
            <a:endParaRPr lang="en-US" sz="3200" dirty="0">
              <a:latin typeface="Berlin Sans FB" panose="020E0602020502020306" pitchFamily="34" charset="0"/>
            </a:endParaRPr>
          </a:p>
        </p:txBody>
      </p:sp>
      <p:cxnSp>
        <p:nvCxnSpPr>
          <p:cNvPr id="46" name="Sirge noolkonnektor 45"/>
          <p:cNvCxnSpPr>
            <a:stCxn id="3" idx="1"/>
          </p:cNvCxnSpPr>
          <p:nvPr/>
        </p:nvCxnSpPr>
        <p:spPr>
          <a:xfrm flipH="1" flipV="1">
            <a:off x="14826414" y="16096343"/>
            <a:ext cx="1039308" cy="1"/>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Nurkkonnektor 62"/>
          <p:cNvCxnSpPr>
            <a:stCxn id="3" idx="2"/>
          </p:cNvCxnSpPr>
          <p:nvPr/>
        </p:nvCxnSpPr>
        <p:spPr>
          <a:xfrm rot="5400000">
            <a:off x="13697370" y="18172015"/>
            <a:ext cx="9742948" cy="6915045"/>
          </a:xfrm>
          <a:prstGeom prst="bentConnector3">
            <a:avLst>
              <a:gd name="adj1" fmla="val 349"/>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Nurkkonnektor 70"/>
          <p:cNvCxnSpPr>
            <a:endCxn id="26" idx="0"/>
          </p:cNvCxnSpPr>
          <p:nvPr/>
        </p:nvCxnSpPr>
        <p:spPr>
          <a:xfrm rot="10800000" flipV="1">
            <a:off x="10488792" y="26501012"/>
            <a:ext cx="4648815" cy="730808"/>
          </a:xfrm>
          <a:prstGeom prst="bentConnector2">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366</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Berlin Sans FB</vt:lpstr>
      <vt:lpstr>Berlin Sans FB Demi</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32</cp:revision>
  <dcterms:created xsi:type="dcterms:W3CDTF">2019-12-14T13:33:46Z</dcterms:created>
  <dcterms:modified xsi:type="dcterms:W3CDTF">2019-12-15T11:46:19Z</dcterms:modified>
</cp:coreProperties>
</file>