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2202"/>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t-EE" sz="5400" dirty="0" err="1"/>
              <a:t>Prediction</a:t>
            </a:r>
            <a:r>
              <a:rPr lang="et-EE" sz="5400" dirty="0"/>
              <a:t> </a:t>
            </a:r>
            <a:r>
              <a:rPr lang="et-EE" sz="5400" dirty="0" err="1"/>
              <a:t>model</a:t>
            </a:r>
            <a:r>
              <a:rPr lang="et-EE" sz="5400" dirty="0"/>
              <a:t> vs </a:t>
            </a:r>
            <a:r>
              <a:rPr lang="et-EE" sz="5400" dirty="0" err="1"/>
              <a:t>actual</a:t>
            </a:r>
            <a:r>
              <a:rPr lang="et-EE" sz="5400" dirty="0"/>
              <a:t> </a:t>
            </a:r>
            <a:r>
              <a:rPr lang="et-EE" sz="5400" dirty="0" err="1"/>
              <a:t>team</a:t>
            </a:r>
            <a:r>
              <a:rPr lang="et-EE" sz="5400" dirty="0"/>
              <a:t> </a:t>
            </a:r>
            <a:r>
              <a:rPr lang="et-EE" sz="5400" dirty="0" err="1"/>
              <a:t>wins</a:t>
            </a:r>
            <a:endParaRPr lang="en-US" sz="54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Sheet1!$B$34</c:f>
              <c:strCache>
                <c:ptCount val="1"/>
                <c:pt idx="0">
                  <c:v>Prediction 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Sheet1!$B$35:$B$54</c:f>
              <c:numCache>
                <c:formatCode>General</c:formatCode>
                <c:ptCount val="20"/>
                <c:pt idx="0">
                  <c:v>36</c:v>
                </c:pt>
                <c:pt idx="1">
                  <c:v>35</c:v>
                </c:pt>
                <c:pt idx="2">
                  <c:v>27</c:v>
                </c:pt>
                <c:pt idx="3">
                  <c:v>23</c:v>
                </c:pt>
                <c:pt idx="4">
                  <c:v>20</c:v>
                </c:pt>
                <c:pt idx="5">
                  <c:v>19</c:v>
                </c:pt>
                <c:pt idx="6">
                  <c:v>18</c:v>
                </c:pt>
                <c:pt idx="7">
                  <c:v>18</c:v>
                </c:pt>
                <c:pt idx="8">
                  <c:v>18</c:v>
                </c:pt>
                <c:pt idx="9">
                  <c:v>18</c:v>
                </c:pt>
                <c:pt idx="10">
                  <c:v>17</c:v>
                </c:pt>
                <c:pt idx="11">
                  <c:v>17</c:v>
                </c:pt>
                <c:pt idx="12">
                  <c:v>17</c:v>
                </c:pt>
                <c:pt idx="13">
                  <c:v>17</c:v>
                </c:pt>
                <c:pt idx="14">
                  <c:v>17</c:v>
                </c:pt>
                <c:pt idx="15">
                  <c:v>16</c:v>
                </c:pt>
                <c:pt idx="16">
                  <c:v>16</c:v>
                </c:pt>
                <c:pt idx="17">
                  <c:v>15</c:v>
                </c:pt>
                <c:pt idx="18">
                  <c:v>15</c:v>
                </c:pt>
                <c:pt idx="19">
                  <c:v>1</c:v>
                </c:pt>
              </c:numCache>
            </c:numRef>
          </c:val>
          <c:extLst>
            <c:ext xmlns:c16="http://schemas.microsoft.com/office/drawing/2014/chart" uri="{C3380CC4-5D6E-409C-BE32-E72D297353CC}">
              <c16:uniqueId val="{00000000-990F-405E-94F5-005AADE62E42}"/>
            </c:ext>
          </c:extLst>
        </c:ser>
        <c:ser>
          <c:idx val="1"/>
          <c:order val="1"/>
          <c:tx>
            <c:strRef>
              <c:f>Sheet1!$C$34</c:f>
              <c:strCache>
                <c:ptCount val="1"/>
                <c:pt idx="0">
                  <c:v>18-19 Season team wins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Sheet1!$A$35:$A$54</c:f>
              <c:strCache>
                <c:ptCount val="20"/>
                <c:pt idx="0">
                  <c:v>Man City</c:v>
                </c:pt>
                <c:pt idx="1">
                  <c:v>Liverpool</c:v>
                </c:pt>
                <c:pt idx="2">
                  <c:v>Chelsea</c:v>
                </c:pt>
                <c:pt idx="3">
                  <c:v>Tottenham</c:v>
                </c:pt>
                <c:pt idx="4">
                  <c:v>Arsenal</c:v>
                </c:pt>
                <c:pt idx="5">
                  <c:v>Man United</c:v>
                </c:pt>
                <c:pt idx="6">
                  <c:v>Wolves</c:v>
                </c:pt>
                <c:pt idx="7">
                  <c:v>Brighton</c:v>
                </c:pt>
                <c:pt idx="8">
                  <c:v>Leicester</c:v>
                </c:pt>
                <c:pt idx="9">
                  <c:v>West Ham</c:v>
                </c:pt>
                <c:pt idx="10">
                  <c:v>Burnley</c:v>
                </c:pt>
                <c:pt idx="11">
                  <c:v>Watford</c:v>
                </c:pt>
                <c:pt idx="12">
                  <c:v>Bournemouth</c:v>
                </c:pt>
                <c:pt idx="13">
                  <c:v>Everton</c:v>
                </c:pt>
                <c:pt idx="14">
                  <c:v>Newcastle</c:v>
                </c:pt>
                <c:pt idx="15">
                  <c:v>Cardiff</c:v>
                </c:pt>
                <c:pt idx="16">
                  <c:v>Crystal Palace</c:v>
                </c:pt>
                <c:pt idx="17">
                  <c:v>Southampton</c:v>
                </c:pt>
                <c:pt idx="18">
                  <c:v>Fulham</c:v>
                </c:pt>
                <c:pt idx="19">
                  <c:v>Huddersfield</c:v>
                </c:pt>
              </c:strCache>
            </c:strRef>
          </c:cat>
          <c:val>
            <c:numRef>
              <c:f>Sheet1!$C$35:$C$54</c:f>
              <c:numCache>
                <c:formatCode>General</c:formatCode>
                <c:ptCount val="20"/>
                <c:pt idx="0">
                  <c:v>32</c:v>
                </c:pt>
                <c:pt idx="1">
                  <c:v>30</c:v>
                </c:pt>
                <c:pt idx="2">
                  <c:v>21</c:v>
                </c:pt>
                <c:pt idx="3">
                  <c:v>23</c:v>
                </c:pt>
                <c:pt idx="4">
                  <c:v>21</c:v>
                </c:pt>
                <c:pt idx="5">
                  <c:v>19</c:v>
                </c:pt>
                <c:pt idx="6">
                  <c:v>16</c:v>
                </c:pt>
                <c:pt idx="7">
                  <c:v>9</c:v>
                </c:pt>
                <c:pt idx="8">
                  <c:v>15</c:v>
                </c:pt>
                <c:pt idx="9">
                  <c:v>15</c:v>
                </c:pt>
                <c:pt idx="10">
                  <c:v>11</c:v>
                </c:pt>
                <c:pt idx="11">
                  <c:v>14</c:v>
                </c:pt>
                <c:pt idx="12">
                  <c:v>13</c:v>
                </c:pt>
                <c:pt idx="13">
                  <c:v>15</c:v>
                </c:pt>
                <c:pt idx="14">
                  <c:v>12</c:v>
                </c:pt>
                <c:pt idx="15">
                  <c:v>10</c:v>
                </c:pt>
                <c:pt idx="16">
                  <c:v>14</c:v>
                </c:pt>
                <c:pt idx="17">
                  <c:v>9</c:v>
                </c:pt>
                <c:pt idx="18">
                  <c:v>7</c:v>
                </c:pt>
                <c:pt idx="19">
                  <c:v>3</c:v>
                </c:pt>
              </c:numCache>
            </c:numRef>
          </c:val>
          <c:extLst>
            <c:ext xmlns:c16="http://schemas.microsoft.com/office/drawing/2014/chart" uri="{C3380CC4-5D6E-409C-BE32-E72D297353CC}">
              <c16:uniqueId val="{00000001-990F-405E-94F5-005AADE62E42}"/>
            </c:ext>
          </c:extLst>
        </c:ser>
        <c:dLbls>
          <c:dLblPos val="inEnd"/>
          <c:showLegendKey val="0"/>
          <c:showVal val="1"/>
          <c:showCatName val="0"/>
          <c:showSerName val="0"/>
          <c:showPercent val="0"/>
          <c:showBubbleSize val="0"/>
        </c:dLbls>
        <c:gapWidth val="65"/>
        <c:axId val="690267456"/>
        <c:axId val="690268768"/>
      </c:barChart>
      <c:catAx>
        <c:axId val="6902674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3600" b="0" i="0" u="none" strike="noStrike" kern="1200" cap="all" baseline="0">
                <a:solidFill>
                  <a:schemeClr val="dk1">
                    <a:lumMod val="75000"/>
                    <a:lumOff val="25000"/>
                  </a:schemeClr>
                </a:solidFill>
                <a:latin typeface="+mn-lt"/>
                <a:ea typeface="+mn-ea"/>
                <a:cs typeface="+mn-cs"/>
              </a:defRPr>
            </a:pPr>
            <a:endParaRPr lang="en-US"/>
          </a:p>
        </c:txPr>
        <c:crossAx val="690268768"/>
        <c:crosses val="autoZero"/>
        <c:auto val="1"/>
        <c:lblAlgn val="ctr"/>
        <c:lblOffset val="100"/>
        <c:noMultiLvlLbl val="0"/>
      </c:catAx>
      <c:valAx>
        <c:axId val="6902687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9026745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36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14-Dec-19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14-Dec-19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55F99B27-C4A8-46C8-B7BC-314DADF214F1}"/>
              </a:ext>
            </a:extLst>
          </p:cNvPr>
          <p:cNvGraphicFramePr>
            <a:graphicFrameLocks/>
          </p:cNvGraphicFramePr>
          <p:nvPr>
            <p:extLst>
              <p:ext uri="{D42A27DB-BD31-4B8C-83A1-F6EECF244321}">
                <p14:modId xmlns:p14="http://schemas.microsoft.com/office/powerpoint/2010/main" val="1539907620"/>
              </p:ext>
            </p:extLst>
          </p:nvPr>
        </p:nvGraphicFramePr>
        <p:xfrm>
          <a:off x="2338610" y="31248032"/>
          <a:ext cx="17512719" cy="867844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11246348"/>
          </a:xfrm>
          <a:prstGeom prst="rect">
            <a:avLst/>
          </a:prstGeom>
          <a:noFill/>
        </p:spPr>
        <p:txBody>
          <a:bodyPr wrap="square" rtlCol="0">
            <a:spAutoFit/>
          </a:bodyPr>
          <a:lstStyle/>
          <a:p>
            <a:pPr algn="ctr">
              <a:lnSpc>
                <a:spcPct val="150000"/>
              </a:lnSpc>
            </a:pPr>
            <a:r>
              <a:rPr lang="en-US" sz="4800" b="1" dirty="0">
                <a:latin typeface="Times New Roman" panose="02020603050405020304" pitchFamily="18" charset="0"/>
                <a:cs typeface="Times New Roman" panose="02020603050405020304" pitchFamily="18" charset="0"/>
              </a:rPr>
              <a:t>About</a:t>
            </a:r>
          </a:p>
          <a:p>
            <a:pPr algn="just">
              <a:lnSpc>
                <a:spcPct val="150000"/>
              </a:lnSpc>
            </a:pPr>
            <a:r>
              <a:rPr lang="en-US" sz="4000" dirty="0">
                <a:latin typeface="Times New Roman" panose="02020603050405020304" pitchFamily="18" charset="0"/>
                <a:cs typeface="Times New Roman" panose="02020603050405020304" pitchFamily="18" charset="0"/>
              </a:rPr>
              <a:t>Today, bookmakers provide many different bet</a:t>
            </a:r>
            <a:r>
              <a:rPr lang="et-EE" sz="4000" dirty="0">
                <a:latin typeface="Times New Roman" panose="02020603050405020304" pitchFamily="18" charset="0"/>
                <a:cs typeface="Times New Roman" panose="02020603050405020304" pitchFamily="18" charset="0"/>
              </a:rPr>
              <a:t>ting </a:t>
            </a:r>
            <a:r>
              <a:rPr lang="en-US" sz="40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4000" dirty="0">
                <a:latin typeface="Times New Roman" panose="02020603050405020304" pitchFamily="18" charset="0"/>
                <a:cs typeface="Times New Roman" panose="02020603050405020304" pitchFamily="18" charset="0"/>
              </a:rPr>
              <a:t> - </a:t>
            </a:r>
            <a:r>
              <a:rPr lang="en-US" sz="4000" dirty="0">
                <a:latin typeface="Times New Roman" panose="02020603050405020304" pitchFamily="18" charset="0"/>
                <a:cs typeface="Times New Roman" panose="02020603050405020304" pitchFamily="18" charset="0"/>
              </a:rPr>
              <a:t>one team wins, the other team wins or both teams play a draw.</a:t>
            </a:r>
            <a:endParaRPr lang="et-EE" sz="4000" dirty="0">
              <a:latin typeface="Times New Roman" panose="02020603050405020304" pitchFamily="18" charset="0"/>
              <a:cs typeface="Times New Roman" panose="02020603050405020304" pitchFamily="18" charset="0"/>
            </a:endParaRPr>
          </a:p>
          <a:p>
            <a:pPr algn="just">
              <a:lnSpc>
                <a:spcPct val="150000"/>
              </a:lnSpc>
            </a:pPr>
            <a:r>
              <a:rPr lang="en-US" sz="40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40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4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9033496"/>
            <a:ext cx="12321287" cy="11246348"/>
          </a:xfrm>
          <a:prstGeom prst="rect">
            <a:avLst/>
          </a:prstGeom>
          <a:noFill/>
        </p:spPr>
        <p:txBody>
          <a:bodyPr wrap="square" rtlCol="0">
            <a:spAutoFit/>
          </a:bodyPr>
          <a:lstStyle/>
          <a:p>
            <a:pPr algn="ctr">
              <a:lnSpc>
                <a:spcPct val="150000"/>
              </a:lnSpc>
            </a:pPr>
            <a:r>
              <a:rPr lang="en-US" sz="4800" b="1" dirty="0">
                <a:latin typeface="Times New Roman" panose="02020603050405020304" pitchFamily="18" charset="0"/>
                <a:cs typeface="Times New Roman" panose="02020603050405020304" pitchFamily="18" charset="0"/>
              </a:rPr>
              <a:t>Data</a:t>
            </a:r>
            <a:endParaRPr lang="et-EE" sz="4400" b="1" dirty="0">
              <a:latin typeface="Times New Roman" panose="02020603050405020304" pitchFamily="18" charset="0"/>
              <a:cs typeface="Times New Roman" panose="02020603050405020304" pitchFamily="18" charset="0"/>
            </a:endParaRPr>
          </a:p>
          <a:p>
            <a:pPr algn="just">
              <a:lnSpc>
                <a:spcPct val="150000"/>
              </a:lnSpc>
            </a:pPr>
            <a:r>
              <a:rPr lang="en-US" sz="40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were different bookmakers</a:t>
            </a:r>
            <a:r>
              <a:rPr lang="et-EE" sz="4000" dirty="0">
                <a:latin typeface="Times New Roman" panose="02020603050405020304" pitchFamily="18" charset="0"/>
                <a:cs typeface="Times New Roman" panose="02020603050405020304" pitchFamily="18" charset="0"/>
              </a:rPr>
              <a:t>, </a:t>
            </a:r>
            <a:r>
              <a:rPr lang="et-EE" sz="4000" dirty="0" err="1">
                <a:latin typeface="Times New Roman" panose="02020603050405020304" pitchFamily="18" charset="0"/>
                <a:cs typeface="Times New Roman" panose="02020603050405020304" pitchFamily="18" charset="0"/>
              </a:rPr>
              <a:t>who</a:t>
            </a:r>
            <a:r>
              <a:rPr lang="en-US" sz="4000" dirty="0">
                <a:latin typeface="Times New Roman" panose="02020603050405020304" pitchFamily="18" charset="0"/>
                <a:cs typeface="Times New Roman" panose="02020603050405020304" pitchFamily="18" charset="0"/>
              </a:rPr>
              <a:t> gave their coefficient </a:t>
            </a:r>
            <a:r>
              <a:rPr lang="et-EE" sz="4000" dirty="0">
                <a:latin typeface="Times New Roman" panose="02020603050405020304" pitchFamily="18" charset="0"/>
                <a:cs typeface="Times New Roman" panose="02020603050405020304" pitchFamily="18" charset="0"/>
              </a:rPr>
              <a:t>on </a:t>
            </a:r>
            <a:r>
              <a:rPr lang="en-US" sz="4000" dirty="0">
                <a:latin typeface="Times New Roman" panose="02020603050405020304" pitchFamily="18" charset="0"/>
                <a:cs typeface="Times New Roman" panose="02020603050405020304" pitchFamily="18" charset="0"/>
              </a:rPr>
              <a:t>who would win. We only left one bookmaker as</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502555"/>
            <a:ext cx="7465842" cy="8291693"/>
          </a:xfrm>
          <a:prstGeom prst="rect">
            <a:avLst/>
          </a:prstGeom>
          <a:noFill/>
        </p:spPr>
        <p:txBody>
          <a:bodyPr wrap="square" rtlCol="0">
            <a:spAutoFit/>
          </a:bodyPr>
          <a:lstStyle/>
          <a:p>
            <a:pPr algn="just">
              <a:lnSpc>
                <a:spcPct val="150000"/>
              </a:lnSpc>
            </a:pPr>
            <a:r>
              <a:rPr lang="en-US" sz="4000" dirty="0">
                <a:latin typeface="Times New Roman" panose="02020603050405020304" pitchFamily="18" charset="0"/>
                <a:cs typeface="Times New Roman" panose="02020603050405020304" pitchFamily="18" charset="0"/>
              </a:rPr>
              <a:t>On left</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other so every</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combination</a:t>
            </a:r>
            <a:r>
              <a:rPr lang="et-EE"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while in reality</a:t>
            </a:r>
            <a:r>
              <a:rPr lang="et-EE" sz="4000" dirty="0">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not every team plays against all others.</a:t>
            </a:r>
          </a:p>
        </p:txBody>
      </p:sp>
    </p:spTree>
    <p:extLst>
      <p:ext uri="{BB962C8B-B14F-4D97-AF65-F5344CB8AC3E}">
        <p14:creationId xmlns:p14="http://schemas.microsoft.com/office/powerpoint/2010/main" val="76695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295</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7</cp:revision>
  <dcterms:created xsi:type="dcterms:W3CDTF">2019-12-14T13:33:46Z</dcterms:created>
  <dcterms:modified xsi:type="dcterms:W3CDTF">2019-12-14T14:39:00Z</dcterms:modified>
</cp:coreProperties>
</file>