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Lst>
  <p:sldSz cx="30275213" cy="428037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614" y="24"/>
      </p:cViewPr>
      <p:guideLst>
        <p:guide orient="horz" pos="13481"/>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idex\Desktop\Andmeteadus\football_bets\datascienc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idex\Desktop\Andmeteadus\football_bets\datascienc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idex\Desktop\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r>
              <a:rPr lang="et-EE" sz="3200" b="1"/>
              <a:t>Season</a:t>
            </a:r>
            <a:r>
              <a:rPr lang="et-EE" sz="3200" b="1" baseline="0"/>
              <a:t> 2018-2019</a:t>
            </a:r>
          </a:p>
          <a:p>
            <a:pPr>
              <a:defRPr sz="3200" b="1"/>
            </a:pPr>
            <a:r>
              <a:rPr lang="et-EE" sz="3200" b="1" baseline="0"/>
              <a:t>Total games count was 38</a:t>
            </a:r>
          </a:p>
        </c:rich>
      </c:tx>
      <c:overlay val="0"/>
      <c:spPr>
        <a:noFill/>
        <a:ln>
          <a:noFill/>
        </a:ln>
        <a:effectLst/>
      </c:spPr>
      <c:txPr>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Leht1!$B$53</c:f>
              <c:strCache>
                <c:ptCount val="1"/>
                <c:pt idx="0">
                  <c:v>Games where team scored goals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Leht1!$C$52:$G$52</c:f>
              <c:strCache>
                <c:ptCount val="5"/>
                <c:pt idx="0">
                  <c:v>Man City</c:v>
                </c:pt>
                <c:pt idx="1">
                  <c:v>Liverpool</c:v>
                </c:pt>
                <c:pt idx="2">
                  <c:v>Chelsea</c:v>
                </c:pt>
                <c:pt idx="3">
                  <c:v>Tottenham</c:v>
                </c:pt>
                <c:pt idx="4">
                  <c:v>Man United</c:v>
                </c:pt>
              </c:strCache>
            </c:strRef>
          </c:cat>
          <c:val>
            <c:numRef>
              <c:f>Leht1!$C$53:$G$53</c:f>
              <c:numCache>
                <c:formatCode>General</c:formatCode>
                <c:ptCount val="5"/>
                <c:pt idx="0">
                  <c:v>36</c:v>
                </c:pt>
                <c:pt idx="1">
                  <c:v>35</c:v>
                </c:pt>
                <c:pt idx="2">
                  <c:v>28</c:v>
                </c:pt>
                <c:pt idx="3">
                  <c:v>32</c:v>
                </c:pt>
                <c:pt idx="4">
                  <c:v>31</c:v>
                </c:pt>
              </c:numCache>
            </c:numRef>
          </c:val>
          <c:extLst>
            <c:ext xmlns:c16="http://schemas.microsoft.com/office/drawing/2014/chart" uri="{C3380CC4-5D6E-409C-BE32-E72D297353CC}">
              <c16:uniqueId val="{00000000-080F-4590-8032-BB0C48BF9DC0}"/>
            </c:ext>
          </c:extLst>
        </c:ser>
        <c:ser>
          <c:idx val="1"/>
          <c:order val="1"/>
          <c:tx>
            <c:strRef>
              <c:f>Leht1!$B$54</c:f>
              <c:strCache>
                <c:ptCount val="1"/>
                <c:pt idx="0">
                  <c:v>Games where team did not score goals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Leht1!$C$52:$G$52</c:f>
              <c:strCache>
                <c:ptCount val="5"/>
                <c:pt idx="0">
                  <c:v>Man City</c:v>
                </c:pt>
                <c:pt idx="1">
                  <c:v>Liverpool</c:v>
                </c:pt>
                <c:pt idx="2">
                  <c:v>Chelsea</c:v>
                </c:pt>
                <c:pt idx="3">
                  <c:v>Tottenham</c:v>
                </c:pt>
                <c:pt idx="4">
                  <c:v>Man United</c:v>
                </c:pt>
              </c:strCache>
            </c:strRef>
          </c:cat>
          <c:val>
            <c:numRef>
              <c:f>Leht1!$C$54:$G$54</c:f>
              <c:numCache>
                <c:formatCode>General</c:formatCode>
                <c:ptCount val="5"/>
                <c:pt idx="0">
                  <c:v>2</c:v>
                </c:pt>
                <c:pt idx="1">
                  <c:v>3</c:v>
                </c:pt>
                <c:pt idx="2">
                  <c:v>10</c:v>
                </c:pt>
                <c:pt idx="3">
                  <c:v>6</c:v>
                </c:pt>
                <c:pt idx="4">
                  <c:v>7</c:v>
                </c:pt>
              </c:numCache>
            </c:numRef>
          </c:val>
          <c:extLst>
            <c:ext xmlns:c16="http://schemas.microsoft.com/office/drawing/2014/chart" uri="{C3380CC4-5D6E-409C-BE32-E72D297353CC}">
              <c16:uniqueId val="{00000001-080F-4590-8032-BB0C48BF9DC0}"/>
            </c:ext>
          </c:extLst>
        </c:ser>
        <c:dLbls>
          <c:showLegendKey val="0"/>
          <c:showVal val="0"/>
          <c:showCatName val="0"/>
          <c:showSerName val="0"/>
          <c:showPercent val="0"/>
          <c:showBubbleSize val="0"/>
        </c:dLbls>
        <c:gapWidth val="150"/>
        <c:overlap val="100"/>
        <c:axId val="454401688"/>
        <c:axId val="454407592"/>
      </c:barChart>
      <c:catAx>
        <c:axId val="454401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454407592"/>
        <c:crosses val="autoZero"/>
        <c:auto val="1"/>
        <c:lblAlgn val="ctr"/>
        <c:lblOffset val="100"/>
        <c:noMultiLvlLbl val="0"/>
      </c:catAx>
      <c:valAx>
        <c:axId val="454407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54401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r>
              <a:rPr lang="et-EE" sz="3200"/>
              <a:t>Season 2018-2019</a:t>
            </a:r>
          </a:p>
        </c:rich>
      </c:tx>
      <c:overlay val="0"/>
      <c:spPr>
        <a:noFill/>
        <a:ln>
          <a:noFill/>
        </a:ln>
        <a:effectLst/>
      </c:spPr>
      <c:txPr>
        <a:bodyPr rot="0" spcFirstLastPara="1" vertOverflow="ellipsis" vert="horz" wrap="square" anchor="ctr" anchorCtr="1"/>
        <a:lstStyle/>
        <a:p>
          <a:pPr>
            <a:defRPr sz="32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Leht1!$B$3</c:f>
              <c:strCache>
                <c:ptCount val="1"/>
                <c:pt idx="0">
                  <c:v>Home win</c:v>
                </c:pt>
              </c:strCache>
            </c:strRef>
          </c:tx>
          <c:spPr>
            <a:solidFill>
              <a:srgbClr val="920000"/>
            </a:solidFill>
            <a:ln w="28575" cap="flat" cmpd="sng" algn="ctr">
              <a:solidFill>
                <a:srgbClr val="920000"/>
              </a:solidFill>
              <a:prstDash val="solid"/>
              <a:miter lim="800000"/>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Leht1!$C$3:$G$3</c:f>
              <c:numCache>
                <c:formatCode>General</c:formatCode>
                <c:ptCount val="5"/>
                <c:pt idx="0">
                  <c:v>18</c:v>
                </c:pt>
                <c:pt idx="1">
                  <c:v>17</c:v>
                </c:pt>
                <c:pt idx="2">
                  <c:v>12</c:v>
                </c:pt>
                <c:pt idx="3">
                  <c:v>12</c:v>
                </c:pt>
                <c:pt idx="4">
                  <c:v>10</c:v>
                </c:pt>
              </c:numCache>
            </c:numRef>
          </c:val>
          <c:extLst>
            <c:ext xmlns:c16="http://schemas.microsoft.com/office/drawing/2014/chart" uri="{C3380CC4-5D6E-409C-BE32-E72D297353CC}">
              <c16:uniqueId val="{00000000-9A8E-4977-82EB-AFC5FFCF6965}"/>
            </c:ext>
          </c:extLst>
        </c:ser>
        <c:ser>
          <c:idx val="1"/>
          <c:order val="1"/>
          <c:tx>
            <c:strRef>
              <c:f>Leht1!$B$4</c:f>
              <c:strCache>
                <c:ptCount val="1"/>
                <c:pt idx="0">
                  <c:v>Away win</c:v>
                </c:pt>
              </c:strCache>
            </c:strRef>
          </c:tx>
          <c:spPr>
            <a:solidFill>
              <a:srgbClr val="FE5454"/>
            </a:solidFill>
            <a:ln w="28575">
              <a:solidFill>
                <a:srgbClr val="FE5454"/>
              </a:solidFill>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Leht1!$C$4:$G$4</c:f>
              <c:numCache>
                <c:formatCode>General</c:formatCode>
                <c:ptCount val="5"/>
                <c:pt idx="0">
                  <c:v>14</c:v>
                </c:pt>
                <c:pt idx="1">
                  <c:v>13</c:v>
                </c:pt>
                <c:pt idx="2">
                  <c:v>9</c:v>
                </c:pt>
                <c:pt idx="3">
                  <c:v>11</c:v>
                </c:pt>
                <c:pt idx="4">
                  <c:v>9</c:v>
                </c:pt>
              </c:numCache>
            </c:numRef>
          </c:val>
          <c:extLst>
            <c:ext xmlns:c16="http://schemas.microsoft.com/office/drawing/2014/chart" uri="{C3380CC4-5D6E-409C-BE32-E72D297353CC}">
              <c16:uniqueId val="{00000001-9A8E-4977-82EB-AFC5FFCF6965}"/>
            </c:ext>
          </c:extLst>
        </c:ser>
        <c:ser>
          <c:idx val="3"/>
          <c:order val="3"/>
          <c:tx>
            <c:strRef>
              <c:f>Leht1!$B$6</c:f>
              <c:strCache>
                <c:ptCount val="1"/>
                <c:pt idx="0">
                  <c:v>Home lose</c:v>
                </c:pt>
              </c:strCache>
            </c:strRef>
          </c:tx>
          <c:spPr>
            <a:solidFill>
              <a:schemeClr val="accent6">
                <a:lumMod val="50000"/>
              </a:schemeClr>
            </a:solidFill>
            <a:ln w="28575">
              <a:solidFill>
                <a:schemeClr val="accent1">
                  <a:lumMod val="50000"/>
                </a:schemeClr>
              </a:solidFill>
            </a:ln>
            <a:effectLst/>
            <a:sp3d contourW="28575">
              <a:contourClr>
                <a:schemeClr val="accent1">
                  <a:lumMod val="50000"/>
                </a:schemeClr>
              </a:contourClr>
            </a:sp3d>
          </c:spPr>
          <c:invertIfNegative val="0"/>
          <c:cat>
            <c:strRef>
              <c:f>Leht1!$C$2:$G$2</c:f>
              <c:strCache>
                <c:ptCount val="5"/>
                <c:pt idx="0">
                  <c:v>Man City</c:v>
                </c:pt>
                <c:pt idx="1">
                  <c:v>Liverpool</c:v>
                </c:pt>
                <c:pt idx="2">
                  <c:v>Chelsea</c:v>
                </c:pt>
                <c:pt idx="3">
                  <c:v>Tottenham</c:v>
                </c:pt>
                <c:pt idx="4">
                  <c:v>Man United</c:v>
                </c:pt>
              </c:strCache>
            </c:strRef>
          </c:cat>
          <c:val>
            <c:numRef>
              <c:f>Leht1!$C$6:$G$6</c:f>
              <c:numCache>
                <c:formatCode>General</c:formatCode>
                <c:ptCount val="5"/>
                <c:pt idx="0">
                  <c:v>1</c:v>
                </c:pt>
                <c:pt idx="1">
                  <c:v>0</c:v>
                </c:pt>
                <c:pt idx="2">
                  <c:v>1</c:v>
                </c:pt>
                <c:pt idx="3">
                  <c:v>5</c:v>
                </c:pt>
                <c:pt idx="4">
                  <c:v>3</c:v>
                </c:pt>
              </c:numCache>
            </c:numRef>
          </c:val>
          <c:extLst>
            <c:ext xmlns:c16="http://schemas.microsoft.com/office/drawing/2014/chart" uri="{C3380CC4-5D6E-409C-BE32-E72D297353CC}">
              <c16:uniqueId val="{00000002-9A8E-4977-82EB-AFC5FFCF6965}"/>
            </c:ext>
          </c:extLst>
        </c:ser>
        <c:ser>
          <c:idx val="4"/>
          <c:order val="4"/>
          <c:tx>
            <c:strRef>
              <c:f>Leht1!$B$7</c:f>
              <c:strCache>
                <c:ptCount val="1"/>
                <c:pt idx="0">
                  <c:v>Away lose</c:v>
                </c:pt>
              </c:strCache>
            </c:strRef>
          </c:tx>
          <c:spPr>
            <a:solidFill>
              <a:schemeClr val="accent6">
                <a:lumMod val="60000"/>
                <a:lumOff val="40000"/>
              </a:schemeClr>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Leht1!$C$7:$G$7</c:f>
              <c:numCache>
                <c:formatCode>General</c:formatCode>
                <c:ptCount val="5"/>
                <c:pt idx="0">
                  <c:v>3</c:v>
                </c:pt>
                <c:pt idx="1">
                  <c:v>1</c:v>
                </c:pt>
                <c:pt idx="2">
                  <c:v>7</c:v>
                </c:pt>
                <c:pt idx="3">
                  <c:v>8</c:v>
                </c:pt>
                <c:pt idx="4">
                  <c:v>7</c:v>
                </c:pt>
              </c:numCache>
            </c:numRef>
          </c:val>
          <c:extLst>
            <c:ext xmlns:c16="http://schemas.microsoft.com/office/drawing/2014/chart" uri="{C3380CC4-5D6E-409C-BE32-E72D297353CC}">
              <c16:uniqueId val="{00000003-9A8E-4977-82EB-AFC5FFCF6965}"/>
            </c:ext>
          </c:extLst>
        </c:ser>
        <c:ser>
          <c:idx val="6"/>
          <c:order val="6"/>
          <c:tx>
            <c:strRef>
              <c:f>Leht1!$B$9</c:f>
              <c:strCache>
                <c:ptCount val="1"/>
                <c:pt idx="0">
                  <c:v>Home draw</c:v>
                </c:pt>
              </c:strCache>
            </c:strRef>
          </c:tx>
          <c:spPr>
            <a:solidFill>
              <a:schemeClr val="tx1"/>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Leht1!$C$9:$G$9</c:f>
              <c:numCache>
                <c:formatCode>General</c:formatCode>
                <c:ptCount val="5"/>
                <c:pt idx="0">
                  <c:v>0</c:v>
                </c:pt>
                <c:pt idx="1">
                  <c:v>2</c:v>
                </c:pt>
                <c:pt idx="2">
                  <c:v>6</c:v>
                </c:pt>
                <c:pt idx="3">
                  <c:v>2</c:v>
                </c:pt>
                <c:pt idx="4">
                  <c:v>6</c:v>
                </c:pt>
              </c:numCache>
            </c:numRef>
          </c:val>
          <c:extLst>
            <c:ext xmlns:c16="http://schemas.microsoft.com/office/drawing/2014/chart" uri="{C3380CC4-5D6E-409C-BE32-E72D297353CC}">
              <c16:uniqueId val="{00000004-9A8E-4977-82EB-AFC5FFCF6965}"/>
            </c:ext>
          </c:extLst>
        </c:ser>
        <c:ser>
          <c:idx val="7"/>
          <c:order val="7"/>
          <c:tx>
            <c:strRef>
              <c:f>Leht1!$B$10</c:f>
              <c:strCache>
                <c:ptCount val="1"/>
                <c:pt idx="0">
                  <c:v>Away draw</c:v>
                </c:pt>
              </c:strCache>
            </c:strRef>
          </c:tx>
          <c:spPr>
            <a:solidFill>
              <a:schemeClr val="bg1"/>
            </a:solidFill>
            <a:ln w="28575">
              <a:solidFill>
                <a:schemeClr val="tx1"/>
              </a:solidFill>
            </a:ln>
            <a:effectLst/>
            <a:sp3d contourW="28575">
              <a:contourClr>
                <a:schemeClr val="tx1"/>
              </a:contourClr>
            </a:sp3d>
          </c:spPr>
          <c:invertIfNegative val="0"/>
          <c:cat>
            <c:strRef>
              <c:f>Leht1!$C$2:$G$2</c:f>
              <c:strCache>
                <c:ptCount val="5"/>
                <c:pt idx="0">
                  <c:v>Man City</c:v>
                </c:pt>
                <c:pt idx="1">
                  <c:v>Liverpool</c:v>
                </c:pt>
                <c:pt idx="2">
                  <c:v>Chelsea</c:v>
                </c:pt>
                <c:pt idx="3">
                  <c:v>Tottenham</c:v>
                </c:pt>
                <c:pt idx="4">
                  <c:v>Man United</c:v>
                </c:pt>
              </c:strCache>
            </c:strRef>
          </c:cat>
          <c:val>
            <c:numRef>
              <c:f>Leht1!$C$10:$G$10</c:f>
              <c:numCache>
                <c:formatCode>General</c:formatCode>
                <c:ptCount val="5"/>
                <c:pt idx="0">
                  <c:v>2</c:v>
                </c:pt>
                <c:pt idx="1">
                  <c:v>5</c:v>
                </c:pt>
                <c:pt idx="2">
                  <c:v>3</c:v>
                </c:pt>
                <c:pt idx="3">
                  <c:v>0</c:v>
                </c:pt>
                <c:pt idx="4">
                  <c:v>3</c:v>
                </c:pt>
              </c:numCache>
            </c:numRef>
          </c:val>
          <c:extLst>
            <c:ext xmlns:c16="http://schemas.microsoft.com/office/drawing/2014/chart" uri="{C3380CC4-5D6E-409C-BE32-E72D297353CC}">
              <c16:uniqueId val="{00000005-9A8E-4977-82EB-AFC5FFCF6965}"/>
            </c:ext>
          </c:extLst>
        </c:ser>
        <c:ser>
          <c:idx val="9"/>
          <c:order val="9"/>
          <c:tx>
            <c:strRef>
              <c:f>Leht1!$B$12</c:f>
              <c:strCache>
                <c:ptCount val="1"/>
                <c:pt idx="0">
                  <c:v>Home goals</c:v>
                </c:pt>
              </c:strCache>
            </c:strRef>
          </c:tx>
          <c:spPr>
            <a:solidFill>
              <a:schemeClr val="accent1">
                <a:lumMod val="50000"/>
              </a:schemeClr>
            </a:solidFill>
            <a:ln w="28575">
              <a:solidFill>
                <a:schemeClr val="accent1">
                  <a:lumMod val="50000"/>
                </a:schemeClr>
              </a:solidFill>
            </a:ln>
            <a:effectLst/>
            <a:sp3d contourW="28575">
              <a:contourClr>
                <a:schemeClr val="accent1">
                  <a:lumMod val="50000"/>
                </a:schemeClr>
              </a:contourClr>
            </a:sp3d>
          </c:spPr>
          <c:invertIfNegative val="0"/>
          <c:cat>
            <c:strRef>
              <c:f>Leht1!$C$2:$G$2</c:f>
              <c:strCache>
                <c:ptCount val="5"/>
                <c:pt idx="0">
                  <c:v>Man City</c:v>
                </c:pt>
                <c:pt idx="1">
                  <c:v>Liverpool</c:v>
                </c:pt>
                <c:pt idx="2">
                  <c:v>Chelsea</c:v>
                </c:pt>
                <c:pt idx="3">
                  <c:v>Tottenham</c:v>
                </c:pt>
                <c:pt idx="4">
                  <c:v>Man United</c:v>
                </c:pt>
              </c:strCache>
            </c:strRef>
          </c:cat>
          <c:val>
            <c:numRef>
              <c:f>Leht1!$C$12:$G$12</c:f>
              <c:numCache>
                <c:formatCode>General</c:formatCode>
                <c:ptCount val="5"/>
                <c:pt idx="0">
                  <c:v>57</c:v>
                </c:pt>
                <c:pt idx="1">
                  <c:v>55</c:v>
                </c:pt>
                <c:pt idx="2">
                  <c:v>39</c:v>
                </c:pt>
                <c:pt idx="3">
                  <c:v>34</c:v>
                </c:pt>
                <c:pt idx="4">
                  <c:v>33</c:v>
                </c:pt>
              </c:numCache>
            </c:numRef>
          </c:val>
          <c:extLst>
            <c:ext xmlns:c16="http://schemas.microsoft.com/office/drawing/2014/chart" uri="{C3380CC4-5D6E-409C-BE32-E72D297353CC}">
              <c16:uniqueId val="{00000006-9A8E-4977-82EB-AFC5FFCF6965}"/>
            </c:ext>
          </c:extLst>
        </c:ser>
        <c:ser>
          <c:idx val="10"/>
          <c:order val="10"/>
          <c:tx>
            <c:strRef>
              <c:f>Leht1!$B$13</c:f>
              <c:strCache>
                <c:ptCount val="1"/>
                <c:pt idx="0">
                  <c:v>Away goals</c:v>
                </c:pt>
              </c:strCache>
            </c:strRef>
          </c:tx>
          <c:spPr>
            <a:solidFill>
              <a:schemeClr val="accent1">
                <a:lumMod val="40000"/>
                <a:lumOff val="60000"/>
              </a:schemeClr>
            </a:solidFill>
            <a:ln w="28575">
              <a:solidFill>
                <a:schemeClr val="accent1">
                  <a:lumMod val="40000"/>
                  <a:lumOff val="60000"/>
                </a:schemeClr>
              </a:solidFill>
            </a:ln>
            <a:effectLst/>
            <a:sp3d contourW="28575">
              <a:contourClr>
                <a:srgbClr val="C00000"/>
              </a:contourClr>
            </a:sp3d>
          </c:spPr>
          <c:invertIfNegative val="0"/>
          <c:cat>
            <c:strRef>
              <c:f>Leht1!$C$2:$G$2</c:f>
              <c:strCache>
                <c:ptCount val="5"/>
                <c:pt idx="0">
                  <c:v>Man City</c:v>
                </c:pt>
                <c:pt idx="1">
                  <c:v>Liverpool</c:v>
                </c:pt>
                <c:pt idx="2">
                  <c:v>Chelsea</c:v>
                </c:pt>
                <c:pt idx="3">
                  <c:v>Tottenham</c:v>
                </c:pt>
                <c:pt idx="4">
                  <c:v>Man United</c:v>
                </c:pt>
              </c:strCache>
            </c:strRef>
          </c:cat>
          <c:val>
            <c:numRef>
              <c:f>Leht1!$C$13:$G$13</c:f>
              <c:numCache>
                <c:formatCode>General</c:formatCode>
                <c:ptCount val="5"/>
                <c:pt idx="0">
                  <c:v>38</c:v>
                </c:pt>
                <c:pt idx="1">
                  <c:v>34</c:v>
                </c:pt>
                <c:pt idx="2">
                  <c:v>24</c:v>
                </c:pt>
                <c:pt idx="3">
                  <c:v>33</c:v>
                </c:pt>
                <c:pt idx="4">
                  <c:v>32</c:v>
                </c:pt>
              </c:numCache>
            </c:numRef>
          </c:val>
          <c:extLst>
            <c:ext xmlns:c16="http://schemas.microsoft.com/office/drawing/2014/chart" uri="{C3380CC4-5D6E-409C-BE32-E72D297353CC}">
              <c16:uniqueId val="{00000007-9A8E-4977-82EB-AFC5FFCF6965}"/>
            </c:ext>
          </c:extLst>
        </c:ser>
        <c:dLbls>
          <c:showLegendKey val="0"/>
          <c:showVal val="0"/>
          <c:showCatName val="0"/>
          <c:showSerName val="0"/>
          <c:showPercent val="0"/>
          <c:showBubbleSize val="0"/>
        </c:dLbls>
        <c:gapWidth val="150"/>
        <c:axId val="655869504"/>
        <c:axId val="655870160"/>
        <c:extLst>
          <c:ext xmlns:c15="http://schemas.microsoft.com/office/drawing/2012/chart" uri="{02D57815-91ED-43cb-92C2-25804820EDAC}">
            <c15:filteredBarSeries>
              <c15:ser>
                <c:idx val="2"/>
                <c:order val="2"/>
                <c:tx>
                  <c:strRef>
                    <c:extLst>
                      <c:ext uri="{02D57815-91ED-43cb-92C2-25804820EDAC}">
                        <c15:formulaRef>
                          <c15:sqref>Leht1!$B$5</c15:sqref>
                        </c15:formulaRef>
                      </c:ext>
                    </c:extLst>
                    <c:strCache>
                      <c:ptCount val="1"/>
                    </c:strCache>
                  </c:strRef>
                </c:tx>
                <c:spPr>
                  <a:solidFill>
                    <a:schemeClr val="accent3"/>
                  </a:solidFill>
                  <a:ln>
                    <a:noFill/>
                  </a:ln>
                  <a:effectLst/>
                </c:spPr>
                <c:invertIfNegative val="0"/>
                <c:cat>
                  <c:strRef>
                    <c:extLst>
                      <c:ex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c:ext uri="{02D57815-91ED-43cb-92C2-25804820EDAC}">
                        <c15:formulaRef>
                          <c15:sqref>Leht1!$C$5:$G$5</c15:sqref>
                        </c15:formulaRef>
                      </c:ext>
                    </c:extLst>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C-9A8E-4977-82EB-AFC5FFCF6965}"/>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Leht1!$B$8</c15:sqref>
                        </c15:formulaRef>
                      </c:ext>
                    </c:extLst>
                    <c:strCache>
                      <c:ptCount val="1"/>
                    </c:strCache>
                  </c:strRef>
                </c:tx>
                <c:spPr>
                  <a:solidFill>
                    <a:schemeClr val="accent6"/>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Leht1!$C$8:$G$8</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D-9A8E-4977-82EB-AFC5FFCF6965}"/>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Leht1!$B$11</c15:sqref>
                        </c15:formulaRef>
                      </c:ext>
                    </c:extLst>
                    <c:strCache>
                      <c:ptCount val="1"/>
                    </c:strCache>
                  </c:strRef>
                </c:tx>
                <c:spPr>
                  <a:solidFill>
                    <a:schemeClr val="accent3">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Leht1!$C$11:$G$11</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E-9A8E-4977-82EB-AFC5FFCF6965}"/>
                  </c:ext>
                </c:extLst>
              </c15:ser>
            </c15:filteredBarSeries>
            <c15:filteredBarSeries>
              <c15:ser>
                <c:idx val="11"/>
                <c:order val="11"/>
                <c:tx>
                  <c:strRef>
                    <c:extLst xmlns:c15="http://schemas.microsoft.com/office/drawing/2012/chart">
                      <c:ext xmlns:c15="http://schemas.microsoft.com/office/drawing/2012/chart" uri="{02D57815-91ED-43cb-92C2-25804820EDAC}">
                        <c15:formulaRef>
                          <c15:sqref>Leht1!$B$14</c15:sqref>
                        </c15:formulaRef>
                      </c:ext>
                    </c:extLst>
                    <c:strCache>
                      <c:ptCount val="1"/>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Leht1!$C$14:$G$14</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0F-9A8E-4977-82EB-AFC5FFCF6965}"/>
                  </c:ext>
                </c:extLst>
              </c15:ser>
            </c15:filteredBarSeries>
            <c15:filteredBarSeries>
              <c15:ser>
                <c:idx val="14"/>
                <c:order val="14"/>
                <c:tx>
                  <c:strRef>
                    <c:extLst xmlns:c15="http://schemas.microsoft.com/office/drawing/2012/chart">
                      <c:ext xmlns:c15="http://schemas.microsoft.com/office/drawing/2012/chart" uri="{02D57815-91ED-43cb-92C2-25804820EDAC}">
                        <c15:formulaRef>
                          <c15:sqref>Leht1!$B$17</c15:sqref>
                        </c15:formulaRef>
                      </c:ext>
                    </c:extLst>
                    <c:strCache>
                      <c:ptCount val="1"/>
                    </c:strCache>
                  </c:strRef>
                </c:tx>
                <c:spPr>
                  <a:solidFill>
                    <a:schemeClr val="accent3">
                      <a:lumMod val="80000"/>
                      <a:lumOff val="20000"/>
                    </a:schemeClr>
                  </a:solidFill>
                  <a:ln>
                    <a:noFill/>
                  </a:ln>
                  <a:effectLst/>
                </c:spPr>
                <c:invertIfNegative val="0"/>
                <c:cat>
                  <c:strRef>
                    <c:extLst xmlns:c15="http://schemas.microsoft.com/office/drawing/2012/chart">
                      <c:ext xmlns:c15="http://schemas.microsoft.com/office/drawing/2012/chart" uri="{02D57815-91ED-43cb-92C2-25804820EDAC}">
                        <c15:formulaRef>
                          <c15:sqref>Leht1!$C$2:$G$2</c15:sqref>
                        </c15:formulaRef>
                      </c:ext>
                    </c:extLst>
                    <c:strCache>
                      <c:ptCount val="5"/>
                      <c:pt idx="0">
                        <c:v>Man City</c:v>
                      </c:pt>
                      <c:pt idx="1">
                        <c:v>Liverpool</c:v>
                      </c:pt>
                      <c:pt idx="2">
                        <c:v>Chelsea</c:v>
                      </c:pt>
                      <c:pt idx="3">
                        <c:v>Tottenham</c:v>
                      </c:pt>
                      <c:pt idx="4">
                        <c:v>Man United</c:v>
                      </c:pt>
                    </c:strCache>
                  </c:strRef>
                </c:cat>
                <c:val>
                  <c:numRef>
                    <c:extLst xmlns:c15="http://schemas.microsoft.com/office/drawing/2012/chart">
                      <c:ext xmlns:c15="http://schemas.microsoft.com/office/drawing/2012/chart" uri="{02D57815-91ED-43cb-92C2-25804820EDAC}">
                        <c15:formulaRef>
                          <c15:sqref>Leht1!$C$17:$G$17</c15:sqref>
                        </c15:formulaRef>
                      </c:ext>
                    </c:extLst>
                    <c:numCache>
                      <c:formatCode>General</c:formatCode>
                      <c:ptCount val="5"/>
                      <c:pt idx="0">
                        <c:v>0</c:v>
                      </c:pt>
                      <c:pt idx="1">
                        <c:v>0</c:v>
                      </c:pt>
                      <c:pt idx="2">
                        <c:v>0</c:v>
                      </c:pt>
                      <c:pt idx="3">
                        <c:v>0</c:v>
                      </c:pt>
                      <c:pt idx="4">
                        <c:v>0</c:v>
                      </c:pt>
                    </c:numCache>
                  </c:numRef>
                </c:val>
                <c:extLst xmlns:c15="http://schemas.microsoft.com/office/drawing/2012/chart">
                  <c:ext xmlns:c16="http://schemas.microsoft.com/office/drawing/2014/chart" uri="{C3380CC4-5D6E-409C-BE32-E72D297353CC}">
                    <c16:uniqueId val="{00000010-9A8E-4977-82EB-AFC5FFCF6965}"/>
                  </c:ext>
                </c:extLst>
              </c15:ser>
            </c15:filteredBarSeries>
          </c:ext>
        </c:extLst>
      </c:barChart>
      <c:lineChart>
        <c:grouping val="standard"/>
        <c:varyColors val="0"/>
        <c:ser>
          <c:idx val="12"/>
          <c:order val="12"/>
          <c:tx>
            <c:strRef>
              <c:f>Leht1!$B$15</c:f>
              <c:strCache>
                <c:ptCount val="1"/>
                <c:pt idx="0">
                  <c:v>Home yellow cards</c:v>
                </c:pt>
              </c:strCache>
            </c:strRef>
          </c:tx>
          <c:spPr>
            <a:ln w="38100" cap="rnd">
              <a:solidFill>
                <a:srgbClr val="FFC000"/>
              </a:solidFill>
              <a:prstDash val="sysDash"/>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Leht1!$C$15:$G$15</c:f>
              <c:numCache>
                <c:formatCode>General</c:formatCode>
                <c:ptCount val="5"/>
                <c:pt idx="0">
                  <c:v>17</c:v>
                </c:pt>
                <c:pt idx="1">
                  <c:v>13</c:v>
                </c:pt>
                <c:pt idx="2">
                  <c:v>20</c:v>
                </c:pt>
                <c:pt idx="3">
                  <c:v>20</c:v>
                </c:pt>
                <c:pt idx="4">
                  <c:v>32</c:v>
                </c:pt>
              </c:numCache>
            </c:numRef>
          </c:val>
          <c:smooth val="0"/>
          <c:extLst>
            <c:ext xmlns:c16="http://schemas.microsoft.com/office/drawing/2014/chart" uri="{C3380CC4-5D6E-409C-BE32-E72D297353CC}">
              <c16:uniqueId val="{00000008-9A8E-4977-82EB-AFC5FFCF6965}"/>
            </c:ext>
          </c:extLst>
        </c:ser>
        <c:ser>
          <c:idx val="13"/>
          <c:order val="13"/>
          <c:tx>
            <c:strRef>
              <c:f>Leht1!$B$16</c:f>
              <c:strCache>
                <c:ptCount val="1"/>
                <c:pt idx="0">
                  <c:v>Away yellow cards</c:v>
                </c:pt>
              </c:strCache>
            </c:strRef>
          </c:tx>
          <c:spPr>
            <a:ln w="38100" cap="rnd">
              <a:solidFill>
                <a:srgbClr val="FFC000"/>
              </a:solidFill>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Leht1!$C$16:$G$16</c:f>
              <c:numCache>
                <c:formatCode>General</c:formatCode>
                <c:ptCount val="5"/>
                <c:pt idx="0">
                  <c:v>27</c:v>
                </c:pt>
                <c:pt idx="1">
                  <c:v>24</c:v>
                </c:pt>
                <c:pt idx="2">
                  <c:v>29</c:v>
                </c:pt>
                <c:pt idx="3">
                  <c:v>36</c:v>
                </c:pt>
                <c:pt idx="4">
                  <c:v>41</c:v>
                </c:pt>
              </c:numCache>
            </c:numRef>
          </c:val>
          <c:smooth val="0"/>
          <c:extLst>
            <c:ext xmlns:c16="http://schemas.microsoft.com/office/drawing/2014/chart" uri="{C3380CC4-5D6E-409C-BE32-E72D297353CC}">
              <c16:uniqueId val="{00000009-9A8E-4977-82EB-AFC5FFCF6965}"/>
            </c:ext>
          </c:extLst>
        </c:ser>
        <c:ser>
          <c:idx val="15"/>
          <c:order val="15"/>
          <c:tx>
            <c:strRef>
              <c:f>Leht1!$B$18</c:f>
              <c:strCache>
                <c:ptCount val="1"/>
                <c:pt idx="0">
                  <c:v>Home red cards</c:v>
                </c:pt>
              </c:strCache>
            </c:strRef>
          </c:tx>
          <c:spPr>
            <a:ln w="38100" cap="rnd">
              <a:solidFill>
                <a:srgbClr val="C00000"/>
              </a:solidFill>
              <a:prstDash val="sysDash"/>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Leht1!$C$18:$G$18</c:f>
              <c:numCache>
                <c:formatCode>General</c:formatCode>
                <c:ptCount val="5"/>
                <c:pt idx="0">
                  <c:v>0</c:v>
                </c:pt>
                <c:pt idx="1">
                  <c:v>1</c:v>
                </c:pt>
                <c:pt idx="2">
                  <c:v>0</c:v>
                </c:pt>
                <c:pt idx="3">
                  <c:v>0</c:v>
                </c:pt>
                <c:pt idx="4">
                  <c:v>1</c:v>
                </c:pt>
              </c:numCache>
            </c:numRef>
          </c:val>
          <c:smooth val="0"/>
          <c:extLst>
            <c:ext xmlns:c16="http://schemas.microsoft.com/office/drawing/2014/chart" uri="{C3380CC4-5D6E-409C-BE32-E72D297353CC}">
              <c16:uniqueId val="{0000000A-9A8E-4977-82EB-AFC5FFCF6965}"/>
            </c:ext>
          </c:extLst>
        </c:ser>
        <c:ser>
          <c:idx val="16"/>
          <c:order val="16"/>
          <c:tx>
            <c:strRef>
              <c:f>Leht1!$B$19</c:f>
              <c:strCache>
                <c:ptCount val="1"/>
                <c:pt idx="0">
                  <c:v>Away red cards</c:v>
                </c:pt>
              </c:strCache>
            </c:strRef>
          </c:tx>
          <c:spPr>
            <a:ln w="38100" cap="rnd">
              <a:solidFill>
                <a:srgbClr val="C00000"/>
              </a:solidFill>
              <a:prstDash val="solid"/>
              <a:round/>
            </a:ln>
            <a:effectLst/>
          </c:spPr>
          <c:marker>
            <c:symbol val="none"/>
          </c:marker>
          <c:cat>
            <c:strRef>
              <c:f>Leht1!$C$2:$G$2</c:f>
              <c:strCache>
                <c:ptCount val="5"/>
                <c:pt idx="0">
                  <c:v>Man City</c:v>
                </c:pt>
                <c:pt idx="1">
                  <c:v>Liverpool</c:v>
                </c:pt>
                <c:pt idx="2">
                  <c:v>Chelsea</c:v>
                </c:pt>
                <c:pt idx="3">
                  <c:v>Tottenham</c:v>
                </c:pt>
                <c:pt idx="4">
                  <c:v>Man United</c:v>
                </c:pt>
              </c:strCache>
            </c:strRef>
          </c:cat>
          <c:val>
            <c:numRef>
              <c:f>Leht1!$C$19:$G$19</c:f>
              <c:numCache>
                <c:formatCode>General</c:formatCode>
                <c:ptCount val="5"/>
                <c:pt idx="0">
                  <c:v>1</c:v>
                </c:pt>
                <c:pt idx="1">
                  <c:v>1</c:v>
                </c:pt>
                <c:pt idx="2">
                  <c:v>0</c:v>
                </c:pt>
                <c:pt idx="3">
                  <c:v>3</c:v>
                </c:pt>
                <c:pt idx="4">
                  <c:v>3</c:v>
                </c:pt>
              </c:numCache>
            </c:numRef>
          </c:val>
          <c:smooth val="0"/>
          <c:extLst>
            <c:ext xmlns:c16="http://schemas.microsoft.com/office/drawing/2014/chart" uri="{C3380CC4-5D6E-409C-BE32-E72D297353CC}">
              <c16:uniqueId val="{0000000B-9A8E-4977-82EB-AFC5FFCF6965}"/>
            </c:ext>
          </c:extLst>
        </c:ser>
        <c:dLbls>
          <c:showLegendKey val="0"/>
          <c:showVal val="0"/>
          <c:showCatName val="0"/>
          <c:showSerName val="0"/>
          <c:showPercent val="0"/>
          <c:showBubbleSize val="0"/>
        </c:dLbls>
        <c:marker val="1"/>
        <c:smooth val="0"/>
        <c:axId val="584572856"/>
        <c:axId val="584571544"/>
      </c:lineChart>
      <c:catAx>
        <c:axId val="655869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655870160"/>
        <c:crosses val="autoZero"/>
        <c:auto val="1"/>
        <c:lblAlgn val="ctr"/>
        <c:lblOffset val="100"/>
        <c:noMultiLvlLbl val="0"/>
      </c:catAx>
      <c:valAx>
        <c:axId val="655870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t-EE"/>
                  <a:t>Number of games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655869504"/>
        <c:crosses val="autoZero"/>
        <c:crossBetween val="between"/>
      </c:valAx>
      <c:valAx>
        <c:axId val="584571544"/>
        <c:scaling>
          <c:orientation val="minMax"/>
          <c:min val="-10"/>
        </c:scaling>
        <c:delete val="0"/>
        <c:axPos val="r"/>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t-EE"/>
                  <a:t>Number of cards</a:t>
                </a:r>
                <a:endParaRPr lang="en-US"/>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584572856"/>
        <c:crosses val="max"/>
        <c:crossBetween val="between"/>
      </c:valAx>
      <c:catAx>
        <c:axId val="584572856"/>
        <c:scaling>
          <c:orientation val="minMax"/>
        </c:scaling>
        <c:delete val="1"/>
        <c:axPos val="b"/>
        <c:numFmt formatCode="General" sourceLinked="1"/>
        <c:majorTickMark val="out"/>
        <c:minorTickMark val="none"/>
        <c:tickLblPos val="nextTo"/>
        <c:crossAx val="584571544"/>
        <c:crosses val="autoZero"/>
        <c:auto val="1"/>
        <c:lblAlgn val="ctr"/>
        <c:lblOffset val="100"/>
        <c:noMultiLvlLbl val="0"/>
      </c:cat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2800" b="0" i="0" u="none" strike="noStrike" kern="1200" baseline="0">
                <a:solidFill>
                  <a:schemeClr val="tx1"/>
                </a:solidFill>
                <a:latin typeface="+mn-lt"/>
                <a:ea typeface="+mn-ea"/>
                <a:cs typeface="+mn-cs"/>
              </a:defRPr>
            </a:pPr>
            <a:endParaRPr lang="en-US"/>
          </a:p>
        </c:txPr>
      </c:dTable>
      <c:spPr>
        <a:noFill/>
        <a:ln>
          <a:noFill/>
        </a:ln>
        <a:effectLst/>
      </c:spPr>
    </c:plotArea>
    <c:plotVisOnly val="1"/>
    <c:dispBlanksAs val="gap"/>
    <c:showDLblsOverMax val="0"/>
  </c:chart>
  <c:spPr>
    <a:solidFill>
      <a:schemeClr val="bg1"/>
    </a:solidFill>
    <a:ln w="9525" cap="flat" cmpd="sng" algn="ctr">
      <a:gradFill flip="none" rotWithShape="1">
        <a:gsLst>
          <a:gs pos="80000">
            <a:srgbClr val="B7D3ED"/>
          </a:gs>
          <a:gs pos="71687">
            <a:srgbClr val="B8D4ED"/>
          </a:gs>
          <a:gs pos="69375">
            <a:srgbClr val="BAD5EE"/>
          </a:gs>
          <a:gs pos="64750">
            <a:srgbClr val="BED7EF"/>
          </a:gs>
          <a:gs pos="55500">
            <a:srgbClr val="C6DCF1"/>
          </a:gs>
          <a:gs pos="37000">
            <a:srgbClr val="D6E6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ln>
    <a:effectLst/>
  </c:spPr>
  <c:txPr>
    <a:bodyPr/>
    <a:lstStyle/>
    <a:p>
      <a:pPr>
        <a:defRPr sz="20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baseline="0">
                <a:solidFill>
                  <a:schemeClr val="tx2"/>
                </a:solidFill>
                <a:latin typeface="Berlin Sans FB" panose="020E0602020502020306" pitchFamily="34" charset="0"/>
                <a:ea typeface="+mn-ea"/>
                <a:cs typeface="+mn-cs"/>
              </a:defRPr>
            </a:pPr>
            <a:r>
              <a:rPr lang="en-US" sz="3600" dirty="0">
                <a:latin typeface="Berlin Sans FB" panose="020E0602020502020306" pitchFamily="34" charset="0"/>
                <a:cs typeface="Times New Roman" panose="02020603050405020304" pitchFamily="18" charset="0"/>
              </a:rPr>
              <a:t>Prediction model vs actual team wins</a:t>
            </a:r>
          </a:p>
        </c:rich>
      </c:tx>
      <c:overlay val="0"/>
      <c:spPr>
        <a:noFill/>
        <a:ln>
          <a:noFill/>
        </a:ln>
        <a:effectLst/>
      </c:spPr>
      <c:txPr>
        <a:bodyPr rot="0" spcFirstLastPara="1" vertOverflow="ellipsis" vert="horz" wrap="square" anchor="ctr" anchorCtr="1"/>
        <a:lstStyle/>
        <a:p>
          <a:pPr>
            <a:defRPr sz="3600" b="1" i="0" u="none" strike="noStrike" kern="1200" baseline="0">
              <a:solidFill>
                <a:schemeClr val="tx2"/>
              </a:solidFill>
              <a:latin typeface="Berlin Sans FB" panose="020E0602020502020306" pitchFamily="34" charset="0"/>
              <a:ea typeface="+mn-ea"/>
              <a:cs typeface="+mn-cs"/>
            </a:defRPr>
          </a:pPr>
          <a:endParaRPr lang="en-US"/>
        </a:p>
      </c:txPr>
    </c:title>
    <c:autoTitleDeleted val="0"/>
    <c:plotArea>
      <c:layout/>
      <c:barChart>
        <c:barDir val="col"/>
        <c:grouping val="clustered"/>
        <c:varyColors val="0"/>
        <c:ser>
          <c:idx val="0"/>
          <c:order val="0"/>
          <c:tx>
            <c:strRef>
              <c:f>Sheet1!$B$63</c:f>
              <c:strCache>
                <c:ptCount val="1"/>
                <c:pt idx="0">
                  <c:v>Prediction data</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Sheet1!$A$64:$A$83</c:f>
              <c:strCache>
                <c:ptCount val="20"/>
                <c:pt idx="0">
                  <c:v>Liverpool</c:v>
                </c:pt>
                <c:pt idx="1">
                  <c:v>Man City</c:v>
                </c:pt>
                <c:pt idx="2">
                  <c:v>Chelsea</c:v>
                </c:pt>
                <c:pt idx="3">
                  <c:v>Arsenal</c:v>
                </c:pt>
                <c:pt idx="4">
                  <c:v>Leicester</c:v>
                </c:pt>
                <c:pt idx="5">
                  <c:v>Man United</c:v>
                </c:pt>
                <c:pt idx="6">
                  <c:v>Tottenham</c:v>
                </c:pt>
                <c:pt idx="7">
                  <c:v>Wolves</c:v>
                </c:pt>
                <c:pt idx="8">
                  <c:v>Everton</c:v>
                </c:pt>
                <c:pt idx="9">
                  <c:v>Bournemouth</c:v>
                </c:pt>
                <c:pt idx="10">
                  <c:v>Brighton</c:v>
                </c:pt>
                <c:pt idx="11">
                  <c:v>Watford</c:v>
                </c:pt>
                <c:pt idx="12">
                  <c:v>Burnley</c:v>
                </c:pt>
                <c:pt idx="13">
                  <c:v>Aston Villa</c:v>
                </c:pt>
                <c:pt idx="14">
                  <c:v>Crystal Palace</c:v>
                </c:pt>
                <c:pt idx="15">
                  <c:v>Southampton</c:v>
                </c:pt>
                <c:pt idx="16">
                  <c:v>Newcastle</c:v>
                </c:pt>
                <c:pt idx="17">
                  <c:v>West Ham</c:v>
                </c:pt>
                <c:pt idx="18">
                  <c:v>Norwich</c:v>
                </c:pt>
                <c:pt idx="19">
                  <c:v>Sheffield United</c:v>
                </c:pt>
              </c:strCache>
            </c:strRef>
          </c:cat>
          <c:val>
            <c:numRef>
              <c:f>Sheet1!$B$64:$B$83</c:f>
              <c:numCache>
                <c:formatCode>General</c:formatCode>
                <c:ptCount val="20"/>
                <c:pt idx="0">
                  <c:v>15</c:v>
                </c:pt>
                <c:pt idx="1">
                  <c:v>15</c:v>
                </c:pt>
                <c:pt idx="2">
                  <c:v>12</c:v>
                </c:pt>
                <c:pt idx="3">
                  <c:v>12</c:v>
                </c:pt>
                <c:pt idx="4">
                  <c:v>11</c:v>
                </c:pt>
                <c:pt idx="5">
                  <c:v>10</c:v>
                </c:pt>
                <c:pt idx="6">
                  <c:v>10</c:v>
                </c:pt>
                <c:pt idx="7">
                  <c:v>8</c:v>
                </c:pt>
                <c:pt idx="8">
                  <c:v>7</c:v>
                </c:pt>
                <c:pt idx="9">
                  <c:v>6</c:v>
                </c:pt>
                <c:pt idx="10">
                  <c:v>6</c:v>
                </c:pt>
                <c:pt idx="11">
                  <c:v>6</c:v>
                </c:pt>
                <c:pt idx="12">
                  <c:v>5</c:v>
                </c:pt>
                <c:pt idx="13">
                  <c:v>5</c:v>
                </c:pt>
                <c:pt idx="14">
                  <c:v>5</c:v>
                </c:pt>
                <c:pt idx="15">
                  <c:v>5</c:v>
                </c:pt>
                <c:pt idx="16">
                  <c:v>5</c:v>
                </c:pt>
                <c:pt idx="17">
                  <c:v>5</c:v>
                </c:pt>
                <c:pt idx="18">
                  <c:v>4</c:v>
                </c:pt>
                <c:pt idx="19">
                  <c:v>0</c:v>
                </c:pt>
              </c:numCache>
            </c:numRef>
          </c:val>
          <c:extLst>
            <c:ext xmlns:c16="http://schemas.microsoft.com/office/drawing/2014/chart" uri="{C3380CC4-5D6E-409C-BE32-E72D297353CC}">
              <c16:uniqueId val="{00000000-AEA6-446A-998C-BA258B70E178}"/>
            </c:ext>
          </c:extLst>
        </c:ser>
        <c:ser>
          <c:idx val="1"/>
          <c:order val="1"/>
          <c:tx>
            <c:strRef>
              <c:f>Sheet1!$C$63</c:f>
              <c:strCache>
                <c:ptCount val="1"/>
                <c:pt idx="0">
                  <c:v>19-20 Season team wins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Sheet1!$A$64:$A$83</c:f>
              <c:strCache>
                <c:ptCount val="20"/>
                <c:pt idx="0">
                  <c:v>Liverpool</c:v>
                </c:pt>
                <c:pt idx="1">
                  <c:v>Man City</c:v>
                </c:pt>
                <c:pt idx="2">
                  <c:v>Chelsea</c:v>
                </c:pt>
                <c:pt idx="3">
                  <c:v>Arsenal</c:v>
                </c:pt>
                <c:pt idx="4">
                  <c:v>Leicester</c:v>
                </c:pt>
                <c:pt idx="5">
                  <c:v>Man United</c:v>
                </c:pt>
                <c:pt idx="6">
                  <c:v>Tottenham</c:v>
                </c:pt>
                <c:pt idx="7">
                  <c:v>Wolves</c:v>
                </c:pt>
                <c:pt idx="8">
                  <c:v>Everton</c:v>
                </c:pt>
                <c:pt idx="9">
                  <c:v>Bournemouth</c:v>
                </c:pt>
                <c:pt idx="10">
                  <c:v>Brighton</c:v>
                </c:pt>
                <c:pt idx="11">
                  <c:v>Watford</c:v>
                </c:pt>
                <c:pt idx="12">
                  <c:v>Burnley</c:v>
                </c:pt>
                <c:pt idx="13">
                  <c:v>Aston Villa</c:v>
                </c:pt>
                <c:pt idx="14">
                  <c:v>Crystal Palace</c:v>
                </c:pt>
                <c:pt idx="15">
                  <c:v>Southampton</c:v>
                </c:pt>
                <c:pt idx="16">
                  <c:v>Newcastle</c:v>
                </c:pt>
                <c:pt idx="17">
                  <c:v>West Ham</c:v>
                </c:pt>
                <c:pt idx="18">
                  <c:v>Norwich</c:v>
                </c:pt>
                <c:pt idx="19">
                  <c:v>Sheffield United</c:v>
                </c:pt>
              </c:strCache>
            </c:strRef>
          </c:cat>
          <c:val>
            <c:numRef>
              <c:f>Sheet1!$C$64:$C$83</c:f>
              <c:numCache>
                <c:formatCode>General</c:formatCode>
                <c:ptCount val="20"/>
                <c:pt idx="0">
                  <c:v>15</c:v>
                </c:pt>
                <c:pt idx="1">
                  <c:v>10</c:v>
                </c:pt>
                <c:pt idx="2">
                  <c:v>9</c:v>
                </c:pt>
                <c:pt idx="3">
                  <c:v>5</c:v>
                </c:pt>
                <c:pt idx="4">
                  <c:v>12</c:v>
                </c:pt>
                <c:pt idx="5">
                  <c:v>6</c:v>
                </c:pt>
                <c:pt idx="6">
                  <c:v>6</c:v>
                </c:pt>
                <c:pt idx="7">
                  <c:v>5</c:v>
                </c:pt>
                <c:pt idx="8">
                  <c:v>5</c:v>
                </c:pt>
                <c:pt idx="9">
                  <c:v>4</c:v>
                </c:pt>
                <c:pt idx="10">
                  <c:v>5</c:v>
                </c:pt>
                <c:pt idx="11">
                  <c:v>1</c:v>
                </c:pt>
                <c:pt idx="12">
                  <c:v>5</c:v>
                </c:pt>
                <c:pt idx="13">
                  <c:v>4</c:v>
                </c:pt>
                <c:pt idx="14">
                  <c:v>6</c:v>
                </c:pt>
                <c:pt idx="15">
                  <c:v>4</c:v>
                </c:pt>
                <c:pt idx="16">
                  <c:v>6</c:v>
                </c:pt>
                <c:pt idx="17">
                  <c:v>4</c:v>
                </c:pt>
                <c:pt idx="18">
                  <c:v>3</c:v>
                </c:pt>
                <c:pt idx="19">
                  <c:v>5</c:v>
                </c:pt>
              </c:numCache>
            </c:numRef>
          </c:val>
          <c:extLst>
            <c:ext xmlns:c16="http://schemas.microsoft.com/office/drawing/2014/chart" uri="{C3380CC4-5D6E-409C-BE32-E72D297353CC}">
              <c16:uniqueId val="{00000001-AEA6-446A-998C-BA258B70E178}"/>
            </c:ext>
          </c:extLst>
        </c:ser>
        <c:dLbls>
          <c:dLblPos val="inEnd"/>
          <c:showLegendKey val="0"/>
          <c:showVal val="1"/>
          <c:showCatName val="0"/>
          <c:showSerName val="0"/>
          <c:showPercent val="0"/>
          <c:showBubbleSize val="0"/>
        </c:dLbls>
        <c:gapWidth val="100"/>
        <c:overlap val="-24"/>
        <c:axId val="454559080"/>
        <c:axId val="454564000"/>
      </c:barChart>
      <c:catAx>
        <c:axId val="45455908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2"/>
                </a:solidFill>
                <a:latin typeface="+mn-lt"/>
                <a:ea typeface="+mn-ea"/>
                <a:cs typeface="+mn-cs"/>
              </a:defRPr>
            </a:pPr>
            <a:endParaRPr lang="en-US"/>
          </a:p>
        </c:txPr>
        <c:crossAx val="454564000"/>
        <c:crosses val="autoZero"/>
        <c:auto val="1"/>
        <c:lblAlgn val="ctr"/>
        <c:lblOffset val="100"/>
        <c:noMultiLvlLbl val="0"/>
      </c:catAx>
      <c:valAx>
        <c:axId val="45456400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54559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278F-8284-481F-83A1-EB6A450522B7}"/>
              </a:ext>
            </a:extLst>
          </p:cNvPr>
          <p:cNvSpPr>
            <a:spLocks noGrp="1"/>
          </p:cNvSpPr>
          <p:nvPr>
            <p:ph type="ctrTitle"/>
          </p:nvPr>
        </p:nvSpPr>
        <p:spPr>
          <a:xfrm>
            <a:off x="3784402" y="7005156"/>
            <a:ext cx="22706410" cy="14902051"/>
          </a:xfrm>
        </p:spPr>
        <p:txBody>
          <a:bodyPr anchor="b"/>
          <a:lstStyle>
            <a:lvl1pPr algn="ctr">
              <a:defRPr sz="14899"/>
            </a:lvl1pPr>
          </a:lstStyle>
          <a:p>
            <a:r>
              <a:rPr lang="en-US"/>
              <a:t>Click to edit Master title style</a:t>
            </a:r>
          </a:p>
        </p:txBody>
      </p:sp>
      <p:sp>
        <p:nvSpPr>
          <p:cNvPr id="3" name="Subtitle 2">
            <a:extLst>
              <a:ext uri="{FF2B5EF4-FFF2-40B4-BE49-F238E27FC236}">
                <a16:creationId xmlns:a16="http://schemas.microsoft.com/office/drawing/2014/main" id="{0BB68651-B6FB-4FC9-8CE8-4BFBAD432425}"/>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p>
        </p:txBody>
      </p:sp>
      <p:sp>
        <p:nvSpPr>
          <p:cNvPr id="4" name="Date Placeholder 3">
            <a:extLst>
              <a:ext uri="{FF2B5EF4-FFF2-40B4-BE49-F238E27FC236}">
                <a16:creationId xmlns:a16="http://schemas.microsoft.com/office/drawing/2014/main" id="{0042DF64-FE82-4C74-B43C-B5600E269C2C}"/>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B6F382E1-E8D6-4897-9BD2-C58818BD3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C6222-B9B6-4FDA-95C5-DACF42F26DEC}"/>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56739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BB56-8D77-4A4D-9385-0B11496119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DA5CB8-33CB-4AF2-B5C8-1A8BD94F9B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C6679-629C-4F0E-8113-40CFE1052572}"/>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C126705A-B1D7-4255-B2F1-C77373D30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C14EB-4836-4FAB-94AD-3B24974A5C78}"/>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01989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D0A67-EB60-4382-80C5-68FE2B69AF6F}"/>
              </a:ext>
            </a:extLst>
          </p:cNvPr>
          <p:cNvSpPr>
            <a:spLocks noGrp="1"/>
          </p:cNvSpPr>
          <p:nvPr>
            <p:ph type="title" orient="vert"/>
          </p:nvPr>
        </p:nvSpPr>
        <p:spPr>
          <a:xfrm>
            <a:off x="21665699" y="2278904"/>
            <a:ext cx="6528093" cy="3627421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8CF5EA-E17F-4256-8BA0-D83051B54BB3}"/>
              </a:ext>
            </a:extLst>
          </p:cNvPr>
          <p:cNvSpPr>
            <a:spLocks noGrp="1"/>
          </p:cNvSpPr>
          <p:nvPr>
            <p:ph type="body" orient="vert" idx="1"/>
          </p:nvPr>
        </p:nvSpPr>
        <p:spPr>
          <a:xfrm>
            <a:off x="2081421"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A7F72-E984-4B7A-94C1-7DD0F80BED50}"/>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1F106CFF-2459-475F-9F65-28C6845E8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4028F-3B85-4952-B2FF-1B94140FFC99}"/>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6510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62C9-FB71-437D-A4DF-7615E1705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3CED5-7C55-4FC2-9013-0B4F8ACC0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2912A-13EE-42EE-8F4E-234F58286A81}"/>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92917C47-4D76-4578-807B-B6E36F4CC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0A18D-4FCD-4297-BA05-D7B4F35FB067}"/>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17616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04B7-1620-4817-9D32-BDAAE6CF679A}"/>
              </a:ext>
            </a:extLst>
          </p:cNvPr>
          <p:cNvSpPr>
            <a:spLocks noGrp="1"/>
          </p:cNvSpPr>
          <p:nvPr>
            <p:ph type="title"/>
          </p:nvPr>
        </p:nvSpPr>
        <p:spPr>
          <a:xfrm>
            <a:off x="2065653" y="10671222"/>
            <a:ext cx="26112371" cy="17805173"/>
          </a:xfrm>
        </p:spPr>
        <p:txBody>
          <a:bodyPr anchor="b"/>
          <a:lstStyle>
            <a:lvl1pPr>
              <a:defRPr sz="14899"/>
            </a:lvl1pPr>
          </a:lstStyle>
          <a:p>
            <a:r>
              <a:rPr lang="en-US"/>
              <a:t>Click to edit Master title style</a:t>
            </a:r>
          </a:p>
        </p:txBody>
      </p:sp>
      <p:sp>
        <p:nvSpPr>
          <p:cNvPr id="3" name="Text Placeholder 2">
            <a:extLst>
              <a:ext uri="{FF2B5EF4-FFF2-40B4-BE49-F238E27FC236}">
                <a16:creationId xmlns:a16="http://schemas.microsoft.com/office/drawing/2014/main" id="{763B2702-E4B5-40F7-BAEE-94C6DFBA0A73}"/>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ACEEB-3606-4B98-B0A3-25BBFE0393C3}"/>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03E5BC2B-4EFE-47AD-8958-BD532973C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49337-84F3-4902-911E-54FBEA94707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220168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044E-EDC3-42CC-9072-9D1A36BCC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B1F9D7-F960-401F-9C56-DE375F9D1A32}"/>
              </a:ext>
            </a:extLst>
          </p:cNvPr>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8B9C6-958C-4742-9DF1-30437B2BC99A}"/>
              </a:ext>
            </a:extLst>
          </p:cNvPr>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5487E1-828B-4D6D-B307-341533DC9064}"/>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6" name="Footer Placeholder 5">
            <a:extLst>
              <a:ext uri="{FF2B5EF4-FFF2-40B4-BE49-F238E27FC236}">
                <a16:creationId xmlns:a16="http://schemas.microsoft.com/office/drawing/2014/main" id="{39F77A48-35C4-48E0-B4E3-03DB659C3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55436-0D52-49FE-A459-587B0F3283A0}"/>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317412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D134-6713-40B4-AC9D-4AFD10115E15}"/>
              </a:ext>
            </a:extLst>
          </p:cNvPr>
          <p:cNvSpPr>
            <a:spLocks noGrp="1"/>
          </p:cNvSpPr>
          <p:nvPr>
            <p:ph type="title"/>
          </p:nvPr>
        </p:nvSpPr>
        <p:spPr>
          <a:xfrm>
            <a:off x="2085364" y="2278907"/>
            <a:ext cx="26112371" cy="82734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3EB28B-121C-4744-97F6-5E4D77892E22}"/>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55F9976D-B2A2-41C2-AE0E-9E71BD20F090}"/>
              </a:ext>
            </a:extLst>
          </p:cNvPr>
          <p:cNvSpPr>
            <a:spLocks noGrp="1"/>
          </p:cNvSpPr>
          <p:nvPr>
            <p:ph sz="half" idx="2"/>
          </p:nvPr>
        </p:nvSpPr>
        <p:spPr>
          <a:xfrm>
            <a:off x="2085365" y="15635264"/>
            <a:ext cx="12807833"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3CC3B0-6694-46A5-8444-2A815BA2A667}"/>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6" name="Content Placeholder 5">
            <a:extLst>
              <a:ext uri="{FF2B5EF4-FFF2-40B4-BE49-F238E27FC236}">
                <a16:creationId xmlns:a16="http://schemas.microsoft.com/office/drawing/2014/main" id="{47CF9593-7076-4E16-90ED-5E65E99A9F50}"/>
              </a:ext>
            </a:extLst>
          </p:cNvPr>
          <p:cNvSpPr>
            <a:spLocks noGrp="1"/>
          </p:cNvSpPr>
          <p:nvPr>
            <p:ph sz="quarter" idx="4"/>
          </p:nvPr>
        </p:nvSpPr>
        <p:spPr>
          <a:xfrm>
            <a:off x="15326827"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012EFF-2D18-4113-AE08-D685653FD075}"/>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8" name="Footer Placeholder 7">
            <a:extLst>
              <a:ext uri="{FF2B5EF4-FFF2-40B4-BE49-F238E27FC236}">
                <a16:creationId xmlns:a16="http://schemas.microsoft.com/office/drawing/2014/main" id="{01B4537C-E3C8-4371-81FE-6CCDA6748D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95250-0D62-4B91-A31E-08B12693E495}"/>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59629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177A-BDB2-4B6D-B084-70F68E3B3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1360AC-244B-4AD0-8665-66B63E0B619A}"/>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4" name="Footer Placeholder 3">
            <a:extLst>
              <a:ext uri="{FF2B5EF4-FFF2-40B4-BE49-F238E27FC236}">
                <a16:creationId xmlns:a16="http://schemas.microsoft.com/office/drawing/2014/main" id="{3559C9A1-552E-4D75-8371-F71C4F9CCE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AB906-B1C6-4C56-9E27-3DCB2959E2DD}"/>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61082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F6761-4720-4147-B509-5F65608D9FA1}"/>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3" name="Footer Placeholder 2">
            <a:extLst>
              <a:ext uri="{FF2B5EF4-FFF2-40B4-BE49-F238E27FC236}">
                <a16:creationId xmlns:a16="http://schemas.microsoft.com/office/drawing/2014/main" id="{F7949F9F-1A79-4E86-8945-3CCC9557E1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D09E2A-239D-4B90-BEEA-7F13E80F326A}"/>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165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85FB-4784-4751-B872-7E376542282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Content Placeholder 2">
            <a:extLst>
              <a:ext uri="{FF2B5EF4-FFF2-40B4-BE49-F238E27FC236}">
                <a16:creationId xmlns:a16="http://schemas.microsoft.com/office/drawing/2014/main" id="{AB2D675E-CA2A-4AE8-A172-899755F5CC51}"/>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5E886-E2FD-4148-AF05-BD4251F62AA2}"/>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2C574D73-1F27-404C-9E9A-B8C95071C2F6}"/>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6" name="Footer Placeholder 5">
            <a:extLst>
              <a:ext uri="{FF2B5EF4-FFF2-40B4-BE49-F238E27FC236}">
                <a16:creationId xmlns:a16="http://schemas.microsoft.com/office/drawing/2014/main" id="{571BF5A9-D74C-4985-B6F2-2C712BD1A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8FEF3-B6A0-42ED-9978-EA97583D7D32}"/>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95959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03BE-9232-46A6-B98A-38D77092877A}"/>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p>
        </p:txBody>
      </p:sp>
      <p:sp>
        <p:nvSpPr>
          <p:cNvPr id="3" name="Picture Placeholder 2">
            <a:extLst>
              <a:ext uri="{FF2B5EF4-FFF2-40B4-BE49-F238E27FC236}">
                <a16:creationId xmlns:a16="http://schemas.microsoft.com/office/drawing/2014/main" id="{5B23F79E-5A58-4F61-A4E1-831C44C59BAE}"/>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US"/>
          </a:p>
        </p:txBody>
      </p:sp>
      <p:sp>
        <p:nvSpPr>
          <p:cNvPr id="4" name="Text Placeholder 3">
            <a:extLst>
              <a:ext uri="{FF2B5EF4-FFF2-40B4-BE49-F238E27FC236}">
                <a16:creationId xmlns:a16="http://schemas.microsoft.com/office/drawing/2014/main" id="{E273A7B0-7E0D-4E90-9CDC-3C59B6893138}"/>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85353285-5593-4F10-83BB-32129B78159E}"/>
              </a:ext>
            </a:extLst>
          </p:cNvPr>
          <p:cNvSpPr>
            <a:spLocks noGrp="1"/>
          </p:cNvSpPr>
          <p:nvPr>
            <p:ph type="dt" sz="half" idx="10"/>
          </p:nvPr>
        </p:nvSpPr>
        <p:spPr/>
        <p:txBody>
          <a:bodyPr/>
          <a:lstStyle/>
          <a:p>
            <a:fld id="{FF02F886-A6EC-4A2D-B279-21243BFE44BC}" type="datetimeFigureOut">
              <a:rPr lang="en-US" smtClean="0"/>
              <a:t>15-Dec-19</a:t>
            </a:fld>
            <a:endParaRPr lang="en-US"/>
          </a:p>
        </p:txBody>
      </p:sp>
      <p:sp>
        <p:nvSpPr>
          <p:cNvPr id="6" name="Footer Placeholder 5">
            <a:extLst>
              <a:ext uri="{FF2B5EF4-FFF2-40B4-BE49-F238E27FC236}">
                <a16:creationId xmlns:a16="http://schemas.microsoft.com/office/drawing/2014/main" id="{3D7AB7D9-57FD-4BB0-8463-6BAC00F0B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51777-6E68-42C6-B4B8-3BBF243EE004}"/>
              </a:ext>
            </a:extLst>
          </p:cNvPr>
          <p:cNvSpPr>
            <a:spLocks noGrp="1"/>
          </p:cNvSpPr>
          <p:nvPr>
            <p:ph type="sldNum" sz="quarter" idx="12"/>
          </p:nvPr>
        </p:nvSpPr>
        <p:spPr/>
        <p:txBody>
          <a:bodyPr/>
          <a:lstStyle/>
          <a:p>
            <a:fld id="{A7C153EB-EB70-49CA-A443-C2276EA0AD6D}" type="slidenum">
              <a:rPr lang="en-US" smtClean="0"/>
              <a:t>‹#›</a:t>
            </a:fld>
            <a:endParaRPr lang="en-US"/>
          </a:p>
        </p:txBody>
      </p:sp>
    </p:spTree>
    <p:extLst>
      <p:ext uri="{BB962C8B-B14F-4D97-AF65-F5344CB8AC3E}">
        <p14:creationId xmlns:p14="http://schemas.microsoft.com/office/powerpoint/2010/main" val="1970250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81468-F0D1-413E-9F7D-C4F69B720A86}"/>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C21765-BACA-407A-8201-1D2FEC93529D}"/>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3E16F-F558-4713-9E31-2CB23789C80F}"/>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FF02F886-A6EC-4A2D-B279-21243BFE44BC}" type="datetimeFigureOut">
              <a:rPr lang="en-US" smtClean="0"/>
              <a:t>15-Dec-19</a:t>
            </a:fld>
            <a:endParaRPr lang="en-US"/>
          </a:p>
        </p:txBody>
      </p:sp>
      <p:sp>
        <p:nvSpPr>
          <p:cNvPr id="5" name="Footer Placeholder 4">
            <a:extLst>
              <a:ext uri="{FF2B5EF4-FFF2-40B4-BE49-F238E27FC236}">
                <a16:creationId xmlns:a16="http://schemas.microsoft.com/office/drawing/2014/main" id="{4B71B0D3-9FFC-46AC-94EF-9FFE6B0416DC}"/>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322B4B-8C2B-450F-97A1-F719FC0D9B20}"/>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A7C153EB-EB70-49CA-A443-C2276EA0AD6D}" type="slidenum">
              <a:rPr lang="en-US" smtClean="0"/>
              <a:t>‹#›</a:t>
            </a:fld>
            <a:endParaRPr lang="en-US"/>
          </a:p>
        </p:txBody>
      </p:sp>
    </p:spTree>
    <p:extLst>
      <p:ext uri="{BB962C8B-B14F-4D97-AF65-F5344CB8AC3E}">
        <p14:creationId xmlns:p14="http://schemas.microsoft.com/office/powerpoint/2010/main" val="27309905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3C9F64-FC9C-41B6-8A32-99198496BDA3}"/>
              </a:ext>
            </a:extLst>
          </p:cNvPr>
          <p:cNvSpPr/>
          <p:nvPr/>
        </p:nvSpPr>
        <p:spPr>
          <a:xfrm>
            <a:off x="1409700" y="1295400"/>
            <a:ext cx="27432000" cy="45675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3E34CD8-B7BA-4F69-9DE3-B49C9308F8D8}"/>
              </a:ext>
            </a:extLst>
          </p:cNvPr>
          <p:cNvSpPr/>
          <p:nvPr/>
        </p:nvSpPr>
        <p:spPr>
          <a:xfrm>
            <a:off x="1409700" y="6353397"/>
            <a:ext cx="27432000" cy="3556216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59E07CA-E569-4C19-B300-D1D9341F1D26}"/>
              </a:ext>
            </a:extLst>
          </p:cNvPr>
          <p:cNvSpPr txBox="1"/>
          <p:nvPr/>
        </p:nvSpPr>
        <p:spPr>
          <a:xfrm>
            <a:off x="3223512" y="1785879"/>
            <a:ext cx="23828188" cy="3785652"/>
          </a:xfrm>
          <a:prstGeom prst="rect">
            <a:avLst/>
          </a:prstGeom>
          <a:noFill/>
        </p:spPr>
        <p:txBody>
          <a:bodyPr wrap="square" rtlCol="0">
            <a:spAutoFit/>
          </a:bodyPr>
          <a:lstStyle/>
          <a:p>
            <a:pPr algn="ctr">
              <a:lnSpc>
                <a:spcPct val="150000"/>
              </a:lnSpc>
            </a:pPr>
            <a:r>
              <a:rPr lang="et-EE" sz="8800" b="1" dirty="0">
                <a:solidFill>
                  <a:schemeClr val="bg1"/>
                </a:solidFill>
                <a:latin typeface="Berlin Sans FB Demi" panose="020E0802020502020306" pitchFamily="34" charset="0"/>
                <a:cs typeface="Nachlieli CLM" panose="02000603000000000000" pitchFamily="50" charset="-79"/>
              </a:rPr>
              <a:t>FOOTBALL BETS</a:t>
            </a:r>
          </a:p>
          <a:p>
            <a:pPr algn="ctr">
              <a:lnSpc>
                <a:spcPct val="150000"/>
              </a:lnSpc>
            </a:pPr>
            <a:r>
              <a:rPr lang="et-EE" sz="7200" dirty="0">
                <a:solidFill>
                  <a:schemeClr val="bg1"/>
                </a:solidFill>
                <a:latin typeface="Berlin Sans FB Demi" panose="020E0802020502020306" pitchFamily="34" charset="0"/>
                <a:cs typeface="Nachlieli CLM" panose="02000603000000000000" pitchFamily="50" charset="-79"/>
              </a:rPr>
              <a:t>Artjom Valdas</a:t>
            </a:r>
            <a:r>
              <a:rPr lang="ru-RU" sz="7200" dirty="0">
                <a:solidFill>
                  <a:schemeClr val="bg1"/>
                </a:solidFill>
                <a:latin typeface="Berlin Sans FB Demi" panose="020E0802020502020306" pitchFamily="34" charset="0"/>
                <a:cs typeface="Nachlieli CLM" panose="02000603000000000000" pitchFamily="50" charset="-79"/>
              </a:rPr>
              <a:t> </a:t>
            </a:r>
            <a:r>
              <a:rPr lang="et-EE" sz="7200" dirty="0">
                <a:solidFill>
                  <a:schemeClr val="bg1"/>
                </a:solidFill>
                <a:latin typeface="Berlin Sans FB Demi" panose="020E0802020502020306" pitchFamily="34" charset="0"/>
                <a:cs typeface="Nachlieli CLM" panose="02000603000000000000" pitchFamily="50" charset="-79"/>
              </a:rPr>
              <a:t>&amp; Eduard Rudi</a:t>
            </a:r>
            <a:endParaRPr lang="en-US" sz="7200" dirty="0">
              <a:solidFill>
                <a:schemeClr val="bg1"/>
              </a:solidFill>
              <a:latin typeface="Berlin Sans FB Demi" panose="020E0802020502020306" pitchFamily="34" charset="0"/>
              <a:cs typeface="Nachlieli CLM" panose="02000603000000000000" pitchFamily="50" charset="-79"/>
            </a:endParaRPr>
          </a:p>
        </p:txBody>
      </p:sp>
      <p:sp>
        <p:nvSpPr>
          <p:cNvPr id="11" name="TextBox 10">
            <a:extLst>
              <a:ext uri="{FF2B5EF4-FFF2-40B4-BE49-F238E27FC236}">
                <a16:creationId xmlns:a16="http://schemas.microsoft.com/office/drawing/2014/main" id="{1D38D50B-D57E-4B0C-8F30-958227B785F5}"/>
              </a:ext>
            </a:extLst>
          </p:cNvPr>
          <p:cNvSpPr txBox="1"/>
          <p:nvPr/>
        </p:nvSpPr>
        <p:spPr>
          <a:xfrm>
            <a:off x="2380220" y="6617949"/>
            <a:ext cx="12321287" cy="29854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4000" dirty="0">
                <a:latin typeface="Berlin Sans FB Demi" panose="020E0802020502020306" pitchFamily="34" charset="0"/>
                <a:cs typeface="Times New Roman" panose="02020603050405020304" pitchFamily="18" charset="0"/>
              </a:rPr>
              <a:t>Introduction</a:t>
            </a:r>
            <a:endParaRPr lang="en-US" sz="3200" dirty="0">
              <a:latin typeface="Berlin Sans FB Demi" panose="020E0802020502020306" pitchFamily="34" charset="0"/>
              <a:cs typeface="Times New Roman" panose="02020603050405020304" pitchFamily="18" charset="0"/>
            </a:endParaRPr>
          </a:p>
          <a:p>
            <a:pPr algn="just"/>
            <a:r>
              <a:rPr lang="en-US" sz="3200" dirty="0">
                <a:latin typeface="Berlin Sans FB" panose="020E0602020502020306" pitchFamily="34" charset="0"/>
                <a:cs typeface="Times New Roman" panose="02020603050405020304" pitchFamily="18" charset="0"/>
              </a:rPr>
              <a:t>Today, almost everyone has faced sports betting. Some people believe that if you constantly analyze, for example, football teams, you can make money on it.</a:t>
            </a:r>
            <a:r>
              <a:rPr lang="ru-RU"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With this project, we wanted to know if this is actually so.</a:t>
            </a:r>
            <a:endParaRPr lang="et-EE" sz="3200" dirty="0">
              <a:latin typeface="Berlin Sans FB" panose="020E0602020502020306"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6872865B-D551-45D6-AAF0-8560E8302F85}"/>
              </a:ext>
            </a:extLst>
          </p:cNvPr>
          <p:cNvSpPr txBox="1"/>
          <p:nvPr/>
        </p:nvSpPr>
        <p:spPr>
          <a:xfrm>
            <a:off x="15672027" y="6588754"/>
            <a:ext cx="12235081" cy="298543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50000"/>
              </a:lnSpc>
            </a:pPr>
            <a:r>
              <a:rPr lang="en-US" sz="4000" dirty="0">
                <a:latin typeface="Berlin Sans FB Demi" panose="020E0802020502020306" pitchFamily="34" charset="0"/>
                <a:cs typeface="Times New Roman" panose="02020603050405020304" pitchFamily="18" charset="0"/>
              </a:rPr>
              <a:t>Goals</a:t>
            </a:r>
            <a:endParaRPr lang="et-EE" sz="3200" dirty="0">
              <a:latin typeface="Berlin Sans FB Demi" panose="020E0802020502020306" pitchFamily="34" charset="0"/>
              <a:cs typeface="Times New Roman" panose="02020603050405020304" pitchFamily="18"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Data preprocessing</a:t>
            </a: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Make data human readable</a:t>
            </a: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Try to find what the outcome of the match depends on</a:t>
            </a:r>
            <a:endParaRPr lang="ru-RU" sz="3200" dirty="0">
              <a:latin typeface="Berlin Sans FB" panose="020E0602020502020306" pitchFamily="34" charset="0"/>
              <a:cs typeface="Times New Roman" panose="02020603050405020304" pitchFamily="18"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cs typeface="Times New Roman" panose="02020603050405020304" pitchFamily="18" charset="0"/>
              </a:rPr>
              <a:t>Create a model that will predict future matches</a:t>
            </a:r>
            <a:endParaRPr lang="ru-RU" sz="3200" dirty="0">
              <a:latin typeface="Berlin Sans FB" panose="020E0602020502020306" pitchFamily="34" charset="0"/>
              <a:cs typeface="Times New Roman" panose="02020603050405020304" pitchFamily="18" charset="0"/>
            </a:endParaRPr>
          </a:p>
        </p:txBody>
      </p:sp>
      <p:sp>
        <p:nvSpPr>
          <p:cNvPr id="3" name="TextBox 2"/>
          <p:cNvSpPr txBox="1"/>
          <p:nvPr/>
        </p:nvSpPr>
        <p:spPr>
          <a:xfrm>
            <a:off x="15865722" y="15434624"/>
            <a:ext cx="12321288" cy="1323439"/>
          </a:xfrm>
          <a:prstGeom prst="rect">
            <a:avLst/>
          </a:prstGeom>
          <a:noFill/>
        </p:spPr>
        <p:txBody>
          <a:bodyPr wrap="square" rtlCol="0">
            <a:spAutoFit/>
          </a:bodyPr>
          <a:lstStyle/>
          <a:p>
            <a:pPr algn="ctr"/>
            <a:r>
              <a:rPr lang="en-US" sz="8000" dirty="0">
                <a:latin typeface="Berlin Sans FB Demi" panose="020E0802020502020306" pitchFamily="34" charset="0"/>
              </a:rPr>
              <a:t>What did we finally get…</a:t>
            </a:r>
            <a:endParaRPr lang="et-EE" sz="8000" dirty="0">
              <a:latin typeface="Berlin Sans FB Demi" panose="020E0802020502020306" pitchFamily="34" charset="0"/>
            </a:endParaRPr>
          </a:p>
        </p:txBody>
      </p:sp>
      <p:cxnSp>
        <p:nvCxnSpPr>
          <p:cNvPr id="22" name="Kõverkonnektor 21"/>
          <p:cNvCxnSpPr>
            <a:cxnSpLocks/>
          </p:cNvCxnSpPr>
          <p:nvPr/>
        </p:nvCxnSpPr>
        <p:spPr>
          <a:xfrm rot="16200000" flipH="1">
            <a:off x="22162667" y="17278350"/>
            <a:ext cx="1265698" cy="29495"/>
          </a:xfrm>
          <a:prstGeom prst="curvedConnector3">
            <a:avLst>
              <a:gd name="adj1" fmla="val 38348"/>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Joonviiktekst 2 32"/>
          <p:cNvSpPr/>
          <p:nvPr/>
        </p:nvSpPr>
        <p:spPr>
          <a:xfrm>
            <a:off x="19561073" y="25389049"/>
            <a:ext cx="8795656" cy="2669584"/>
          </a:xfrm>
          <a:prstGeom prst="borderCallout2">
            <a:avLst>
              <a:gd name="adj1" fmla="val 18750"/>
              <a:gd name="adj2" fmla="val -2052"/>
              <a:gd name="adj3" fmla="val 18750"/>
              <a:gd name="adj4" fmla="val -16667"/>
              <a:gd name="adj5" fmla="val -9526"/>
              <a:gd name="adj6" fmla="val -2204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tx1"/>
                </a:solidFill>
                <a:latin typeface="Berlin Sans FB" panose="020E0602020502020306" pitchFamily="34" charset="0"/>
              </a:rPr>
              <a:t>This is perhaps the only bet that has the highest percentage of accuracy. This means that if Man City or Liverpool plays in the English Premier League, then with the highest probability these teams will score a goal.</a:t>
            </a:r>
            <a:endParaRPr lang="et-EE" sz="3200" dirty="0">
              <a:solidFill>
                <a:schemeClr val="tx1"/>
              </a:solidFill>
              <a:latin typeface="Berlin Sans FB" panose="020E0602020502020306" pitchFamily="34" charset="0"/>
            </a:endParaRPr>
          </a:p>
        </p:txBody>
      </p:sp>
      <p:graphicFrame>
        <p:nvGraphicFramePr>
          <p:cNvPr id="23" name="Diagramm 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883573826"/>
              </p:ext>
            </p:extLst>
          </p:nvPr>
        </p:nvGraphicFramePr>
        <p:xfrm>
          <a:off x="15865722" y="17966023"/>
          <a:ext cx="12321287" cy="69325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5" name="Diagramm 1">
            <a:extLst>
              <a:ext uri="{FF2B5EF4-FFF2-40B4-BE49-F238E27FC236}">
                <a16:creationId xmlns:a16="http://schemas.microsoft.com/office/drawing/2014/main" id="{00000000-0008-0000-0100-000002000000}"/>
              </a:ext>
            </a:extLst>
          </p:cNvPr>
          <p:cNvGraphicFramePr>
            <a:graphicFrameLocks noGrp="1"/>
          </p:cNvGraphicFramePr>
          <p:nvPr>
            <p:extLst>
              <p:ext uri="{D42A27DB-BD31-4B8C-83A1-F6EECF244321}">
                <p14:modId xmlns:p14="http://schemas.microsoft.com/office/powerpoint/2010/main" val="204084706"/>
              </p:ext>
            </p:extLst>
          </p:nvPr>
        </p:nvGraphicFramePr>
        <p:xfrm>
          <a:off x="2361992" y="9992509"/>
          <a:ext cx="12339515" cy="156269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id="{7FA7E257-E7B2-43F7-AFC1-07A528DB7070}"/>
              </a:ext>
            </a:extLst>
          </p:cNvPr>
          <p:cNvGraphicFramePr>
            <a:graphicFrameLocks/>
          </p:cNvGraphicFramePr>
          <p:nvPr>
            <p:extLst>
              <p:ext uri="{D42A27DB-BD31-4B8C-83A1-F6EECF244321}">
                <p14:modId xmlns:p14="http://schemas.microsoft.com/office/powerpoint/2010/main" val="3193208946"/>
              </p:ext>
            </p:extLst>
          </p:nvPr>
        </p:nvGraphicFramePr>
        <p:xfrm>
          <a:off x="1826324" y="27231820"/>
          <a:ext cx="17324935" cy="9769852"/>
        </p:xfrm>
        <a:graphic>
          <a:graphicData uri="http://schemas.openxmlformats.org/drawingml/2006/chart">
            <c:chart xmlns:c="http://schemas.openxmlformats.org/drawingml/2006/chart" xmlns:r="http://schemas.openxmlformats.org/officeDocument/2006/relationships" r:id="rId4"/>
          </a:graphicData>
        </a:graphic>
      </p:graphicFrame>
      <p:sp>
        <p:nvSpPr>
          <p:cNvPr id="27" name="Joonviiktekst 2 32">
            <a:extLst>
              <a:ext uri="{FF2B5EF4-FFF2-40B4-BE49-F238E27FC236}">
                <a16:creationId xmlns:a16="http://schemas.microsoft.com/office/drawing/2014/main" id="{9F522E98-DD21-442B-8727-99598732CC8D}"/>
              </a:ext>
            </a:extLst>
          </p:cNvPr>
          <p:cNvSpPr/>
          <p:nvPr/>
        </p:nvSpPr>
        <p:spPr>
          <a:xfrm>
            <a:off x="5569116" y="37622428"/>
            <a:ext cx="13374617" cy="1648261"/>
          </a:xfrm>
          <a:prstGeom prst="borderCallout2">
            <a:avLst>
              <a:gd name="adj1" fmla="val 18750"/>
              <a:gd name="adj2" fmla="val -2052"/>
              <a:gd name="adj3" fmla="val 18750"/>
              <a:gd name="adj4" fmla="val -16667"/>
              <a:gd name="adj5" fmla="val -9526"/>
              <a:gd name="adj6" fmla="val -22041"/>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solidFill>
                  <a:schemeClr val="tx1"/>
                </a:solidFill>
                <a:latin typeface="Berlin Sans FB" panose="020E0602020502020306" pitchFamily="34" charset="0"/>
                <a:cs typeface="Times New Roman" panose="02020603050405020304" pitchFamily="18" charset="0"/>
              </a:rPr>
              <a:t>We used from 2015 to 19 England Premier data to train our model, that we used to try to predict current season match outcome.</a:t>
            </a:r>
          </a:p>
        </p:txBody>
      </p:sp>
      <p:sp>
        <p:nvSpPr>
          <p:cNvPr id="20" name="TextBox 19">
            <a:extLst>
              <a:ext uri="{FF2B5EF4-FFF2-40B4-BE49-F238E27FC236}">
                <a16:creationId xmlns:a16="http://schemas.microsoft.com/office/drawing/2014/main" id="{71E58410-5642-4589-AFC6-6A69E654D90D}"/>
              </a:ext>
            </a:extLst>
          </p:cNvPr>
          <p:cNvSpPr txBox="1"/>
          <p:nvPr/>
        </p:nvSpPr>
        <p:spPr>
          <a:xfrm>
            <a:off x="15690255" y="10065510"/>
            <a:ext cx="12333401" cy="4647426"/>
          </a:xfrm>
          <a:prstGeom prst="rect">
            <a:avLst/>
          </a:prstGeom>
          <a:solidFill>
            <a:schemeClr val="bg1"/>
          </a:solidFill>
        </p:spPr>
        <p:txBody>
          <a:bodyPr wrap="square" rtlCol="0">
            <a:spAutoFit/>
          </a:bodyPr>
          <a:lstStyle/>
          <a:p>
            <a:pPr algn="ctr"/>
            <a:r>
              <a:rPr lang="en-US" sz="4000" b="1" dirty="0">
                <a:latin typeface="Berlin Sans FB" panose="020E0602020502020306" pitchFamily="34" charset="0"/>
              </a:rPr>
              <a:t>Data</a:t>
            </a:r>
            <a:endParaRPr lang="en-US" sz="3200" dirty="0">
              <a:latin typeface="Berlin Sans FB" panose="020E0602020502020306" pitchFamily="34" charset="0"/>
            </a:endParaRPr>
          </a:p>
          <a:p>
            <a:pPr algn="just"/>
            <a:r>
              <a:rPr lang="en-US" sz="3200" dirty="0">
                <a:latin typeface="Berlin Sans FB" panose="020E0602020502020306" pitchFamily="34" charset="0"/>
                <a:cs typeface="Times New Roman" panose="02020603050405020304" pitchFamily="18" charset="0"/>
              </a:rPr>
              <a:t>The data itself was gotten from football-data.co.uk/ website. We decided to take the data for the last 5 </a:t>
            </a:r>
            <a:r>
              <a:rPr lang="en-US" sz="3200" dirty="0">
                <a:latin typeface="Berlin Sans FB" panose="020E0602020502020306" pitchFamily="34" charset="0"/>
              </a:rPr>
              <a:t>English Premier League</a:t>
            </a:r>
            <a:r>
              <a:rPr lang="et-EE"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seasons including the current</a:t>
            </a:r>
            <a:r>
              <a:rPr lang="ru-RU"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we had to drop quite a few columns as they were not needed. For example, there</a:t>
            </a:r>
            <a:r>
              <a:rPr lang="et-EE"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were different bookmakers</a:t>
            </a:r>
            <a:r>
              <a:rPr lang="et-EE"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who gave their coefficient </a:t>
            </a:r>
            <a:r>
              <a:rPr lang="et-EE" sz="3200" dirty="0">
                <a:latin typeface="Berlin Sans FB" panose="020E0602020502020306" pitchFamily="34" charset="0"/>
                <a:cs typeface="Times New Roman" panose="02020603050405020304" pitchFamily="18" charset="0"/>
              </a:rPr>
              <a:t>on </a:t>
            </a:r>
            <a:r>
              <a:rPr lang="en-US" sz="3200" dirty="0">
                <a:latin typeface="Berlin Sans FB" panose="020E0602020502020306" pitchFamily="34" charset="0"/>
                <a:cs typeface="Times New Roman" panose="02020603050405020304" pitchFamily="18" charset="0"/>
              </a:rPr>
              <a:t>who would win</a:t>
            </a:r>
            <a:r>
              <a:rPr lang="et-EE" sz="3200" dirty="0">
                <a:latin typeface="Berlin Sans FB" panose="020E0602020502020306" pitchFamily="34" charset="0"/>
                <a:cs typeface="Times New Roman" panose="02020603050405020304" pitchFamily="18" charset="0"/>
              </a:rPr>
              <a:t> </a:t>
            </a:r>
            <a:r>
              <a:rPr lang="en-US" sz="3200" dirty="0">
                <a:latin typeface="Berlin Sans FB" panose="020E0602020502020306" pitchFamily="34" charset="0"/>
                <a:cs typeface="Times New Roman" panose="02020603050405020304" pitchFamily="18" charset="0"/>
              </a:rPr>
              <a:t>(difference in 0.1 decimal). Unfortunately, the data files did not have any information about the players, so only teams and coefficients were taken into account for prediction</a:t>
            </a:r>
          </a:p>
        </p:txBody>
      </p:sp>
      <p:sp>
        <p:nvSpPr>
          <p:cNvPr id="31" name="TextBox 30"/>
          <p:cNvSpPr txBox="1"/>
          <p:nvPr/>
        </p:nvSpPr>
        <p:spPr>
          <a:xfrm>
            <a:off x="19567883" y="29201761"/>
            <a:ext cx="8788846" cy="5139869"/>
          </a:xfrm>
          <a:prstGeom prst="rect">
            <a:avLst/>
          </a:prstGeom>
          <a:solidFill>
            <a:schemeClr val="bg1"/>
          </a:solidFill>
        </p:spPr>
        <p:txBody>
          <a:bodyPr wrap="square" rtlCol="0">
            <a:spAutoFit/>
          </a:bodyPr>
          <a:lstStyle/>
          <a:p>
            <a:pPr algn="ctr"/>
            <a:r>
              <a:rPr lang="en-US" sz="4000" b="1" dirty="0">
                <a:latin typeface="Berlin Sans FB" panose="020E0602020502020306" pitchFamily="34" charset="0"/>
              </a:rPr>
              <a:t>Fun facts</a:t>
            </a:r>
            <a:endParaRPr lang="et-EE" sz="4000" b="1" dirty="0">
              <a:latin typeface="Berlin Sans FB" panose="020E0602020502020306" pitchFamily="34"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rPr>
              <a:t>In every fifth game, a weaker team wins the match</a:t>
            </a:r>
            <a:endParaRPr lang="et-EE" sz="3200" dirty="0">
              <a:latin typeface="Berlin Sans FB" panose="020E0602020502020306" pitchFamily="34"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rPr>
              <a:t>45% of games end in a draw or loss of stronger team</a:t>
            </a:r>
            <a:endParaRPr lang="et-EE" sz="3200" dirty="0">
              <a:latin typeface="Berlin Sans FB" panose="020E0602020502020306" pitchFamily="34"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rPr>
              <a:t>The more training data, the worse the model predicts</a:t>
            </a:r>
            <a:endParaRPr lang="ru-RU" sz="3200" dirty="0">
              <a:latin typeface="Berlin Sans FB" panose="020E0602020502020306" pitchFamily="34" charset="0"/>
            </a:endParaRPr>
          </a:p>
          <a:p>
            <a:pPr marL="457200" indent="-457200" algn="just">
              <a:buClr>
                <a:schemeClr val="accent6"/>
              </a:buClr>
              <a:buFont typeface="Wingdings" panose="05000000000000000000" pitchFamily="2" charset="2"/>
              <a:buChar char="ü"/>
            </a:pPr>
            <a:r>
              <a:rPr lang="en-US" sz="3200" dirty="0">
                <a:latin typeface="Berlin Sans FB" panose="020E0602020502020306" pitchFamily="34" charset="0"/>
              </a:rPr>
              <a:t>Most often, when weaker teams won stronger teams were, when</a:t>
            </a:r>
            <a:r>
              <a:rPr lang="ru-RU" sz="3200" dirty="0">
                <a:latin typeface="Berlin Sans FB" panose="020E0602020502020306" pitchFamily="34" charset="0"/>
              </a:rPr>
              <a:t> </a:t>
            </a:r>
            <a:r>
              <a:rPr lang="en-US" sz="3200" dirty="0">
                <a:latin typeface="Berlin Sans FB" panose="020E0602020502020306" pitchFamily="34" charset="0"/>
              </a:rPr>
              <a:t>referee Martin </a:t>
            </a:r>
            <a:r>
              <a:rPr lang="en-US" sz="3200" dirty="0" err="1">
                <a:latin typeface="Berlin Sans FB" panose="020E0602020502020306" pitchFamily="34" charset="0"/>
              </a:rPr>
              <a:t>Atkison</a:t>
            </a:r>
            <a:r>
              <a:rPr lang="en-US" sz="3200" dirty="0">
                <a:latin typeface="Berlin Sans FB" panose="020E0602020502020306" pitchFamily="34" charset="0"/>
              </a:rPr>
              <a:t> </a:t>
            </a:r>
            <a:r>
              <a:rPr lang="et-EE" sz="3200" dirty="0" err="1">
                <a:latin typeface="Berlin Sans FB" panose="020E0602020502020306" pitchFamily="34" charset="0"/>
              </a:rPr>
              <a:t>wa</a:t>
            </a:r>
            <a:r>
              <a:rPr lang="en-US" sz="3200" dirty="0">
                <a:latin typeface="Berlin Sans FB" panose="020E0602020502020306" pitchFamily="34" charset="0"/>
              </a:rPr>
              <a:t>s on the field</a:t>
            </a:r>
          </a:p>
        </p:txBody>
      </p:sp>
      <p:sp>
        <p:nvSpPr>
          <p:cNvPr id="35" name="TextBox 34"/>
          <p:cNvSpPr txBox="1"/>
          <p:nvPr/>
        </p:nvSpPr>
        <p:spPr>
          <a:xfrm>
            <a:off x="19602056" y="35544936"/>
            <a:ext cx="8788846" cy="4154984"/>
          </a:xfrm>
          <a:prstGeom prst="rect">
            <a:avLst/>
          </a:prstGeom>
          <a:solidFill>
            <a:schemeClr val="bg1"/>
          </a:solidFill>
        </p:spPr>
        <p:txBody>
          <a:bodyPr wrap="square" rtlCol="0">
            <a:spAutoFit/>
          </a:bodyPr>
          <a:lstStyle/>
          <a:p>
            <a:pPr algn="ctr"/>
            <a:r>
              <a:rPr lang="en-US" sz="4000" b="1" dirty="0">
                <a:latin typeface="Berlin Sans FB" panose="020E0602020502020306" pitchFamily="34" charset="0"/>
              </a:rPr>
              <a:t>Conclusion</a:t>
            </a:r>
            <a:endParaRPr lang="et-EE" sz="4000" b="1" dirty="0">
              <a:latin typeface="Berlin Sans FB" panose="020E0602020502020306" pitchFamily="34" charset="0"/>
            </a:endParaRPr>
          </a:p>
          <a:p>
            <a:pPr algn="just"/>
            <a:r>
              <a:rPr lang="en-US" sz="3200" dirty="0">
                <a:latin typeface="Berlin Sans FB" panose="020E0602020502020306" pitchFamily="34" charset="0"/>
              </a:rPr>
              <a:t>In the end, we can say that making money through football betting is very risky. You can never be sure that a weak team with a coefficient of 11.0 can lose to a team with a coefficient of 1.10</a:t>
            </a:r>
            <a:r>
              <a:rPr lang="ru-RU" sz="3200" dirty="0">
                <a:latin typeface="Berlin Sans FB" panose="020E0602020502020306" pitchFamily="34" charset="0"/>
              </a:rPr>
              <a:t>.</a:t>
            </a:r>
            <a:endParaRPr lang="et-EE" sz="3200" dirty="0">
              <a:latin typeface="Berlin Sans FB" panose="020E0602020502020306" pitchFamily="34" charset="0"/>
            </a:endParaRPr>
          </a:p>
          <a:p>
            <a:pPr algn="just"/>
            <a:r>
              <a:rPr lang="en-US" sz="3200" dirty="0">
                <a:latin typeface="Berlin Sans FB" panose="020E0602020502020306" pitchFamily="34" charset="0"/>
              </a:rPr>
              <a:t>We also found out, that you can not take too old data as teams have changed their roster, so you have to find the sweet spot.</a:t>
            </a:r>
          </a:p>
        </p:txBody>
      </p:sp>
      <p:cxnSp>
        <p:nvCxnSpPr>
          <p:cNvPr id="46" name="Sirge noolkonnektor 45"/>
          <p:cNvCxnSpPr>
            <a:stCxn id="3" idx="1"/>
          </p:cNvCxnSpPr>
          <p:nvPr/>
        </p:nvCxnSpPr>
        <p:spPr>
          <a:xfrm flipH="1" flipV="1">
            <a:off x="14826414" y="16096343"/>
            <a:ext cx="1039308" cy="1"/>
          </a:xfrm>
          <a:prstGeom prst="straightConnector1">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Nurkkonnektor 62"/>
          <p:cNvCxnSpPr>
            <a:stCxn id="3" idx="2"/>
          </p:cNvCxnSpPr>
          <p:nvPr/>
        </p:nvCxnSpPr>
        <p:spPr>
          <a:xfrm rot="5400000">
            <a:off x="13697370" y="18172015"/>
            <a:ext cx="9742948" cy="6915045"/>
          </a:xfrm>
          <a:prstGeom prst="bentConnector3">
            <a:avLst>
              <a:gd name="adj1" fmla="val 349"/>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Nurkkonnektor 70"/>
          <p:cNvCxnSpPr>
            <a:endCxn id="26" idx="0"/>
          </p:cNvCxnSpPr>
          <p:nvPr/>
        </p:nvCxnSpPr>
        <p:spPr>
          <a:xfrm rot="10800000" flipV="1">
            <a:off x="10488792" y="26501012"/>
            <a:ext cx="4648815" cy="730808"/>
          </a:xfrm>
          <a:prstGeom prst="bentConnector2">
            <a:avLst/>
          </a:prstGeom>
          <a:ln w="825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tartu university logo -site:pinterest.*">
            <a:extLst>
              <a:ext uri="{FF2B5EF4-FFF2-40B4-BE49-F238E27FC236}">
                <a16:creationId xmlns:a16="http://schemas.microsoft.com/office/drawing/2014/main" id="{F1B05362-7D61-4E4F-A770-F58131D85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3512" y="1833873"/>
            <a:ext cx="3490572" cy="34905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1030" name="Picture 6" descr="Image result for england premier league logo -site:pinterest.*">
            <a:extLst>
              <a:ext uri="{FF2B5EF4-FFF2-40B4-BE49-F238E27FC236}">
                <a16:creationId xmlns:a16="http://schemas.microsoft.com/office/drawing/2014/main" id="{8BFA526C-36B6-40BD-B1BA-11F46E7EDA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72866" y="2259339"/>
            <a:ext cx="6050790" cy="253628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5" name="Picture 4" descr="A picture containing drawing&#10;&#10;Description automatically generated">
            <a:extLst>
              <a:ext uri="{FF2B5EF4-FFF2-40B4-BE49-F238E27FC236}">
                <a16:creationId xmlns:a16="http://schemas.microsoft.com/office/drawing/2014/main" id="{FBC657A2-50A1-4DC9-8D27-DD9A0BED5E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1394" y="38722748"/>
            <a:ext cx="2917404" cy="2917404"/>
          </a:xfrm>
          <a:prstGeom prst="rect">
            <a:avLst/>
          </a:prstGeom>
        </p:spPr>
      </p:pic>
      <p:sp>
        <p:nvSpPr>
          <p:cNvPr id="8" name="Arrow: Right 7">
            <a:extLst>
              <a:ext uri="{FF2B5EF4-FFF2-40B4-BE49-F238E27FC236}">
                <a16:creationId xmlns:a16="http://schemas.microsoft.com/office/drawing/2014/main" id="{208FF313-4F1F-4E87-8264-BA0DCC38D5D4}"/>
              </a:ext>
            </a:extLst>
          </p:cNvPr>
          <p:cNvSpPr/>
          <p:nvPr/>
        </p:nvSpPr>
        <p:spPr>
          <a:xfrm rot="10800000">
            <a:off x="5582020" y="39486887"/>
            <a:ext cx="2917403" cy="202147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75F1ECB-78EA-40B3-9DB4-EEE1AD6478D6}"/>
              </a:ext>
            </a:extLst>
          </p:cNvPr>
          <p:cNvSpPr txBox="1"/>
          <p:nvPr/>
        </p:nvSpPr>
        <p:spPr>
          <a:xfrm rot="1120518">
            <a:off x="9181433" y="39943277"/>
            <a:ext cx="4945502" cy="1323439"/>
          </a:xfrm>
          <a:prstGeom prst="rect">
            <a:avLst/>
          </a:prstGeom>
          <a:noFill/>
        </p:spPr>
        <p:txBody>
          <a:bodyPr wrap="square" rtlCol="0">
            <a:spAutoFit/>
          </a:bodyPr>
          <a:lstStyle/>
          <a:p>
            <a:r>
              <a:rPr lang="en-US" sz="4000" b="1" dirty="0">
                <a:ln w="6600">
                  <a:solidFill>
                    <a:schemeClr val="accent2"/>
                  </a:solidFill>
                  <a:prstDash val="solid"/>
                </a:ln>
                <a:solidFill>
                  <a:srgbClr val="FFFFFF"/>
                </a:solidFill>
                <a:effectLst>
                  <a:outerShdw dist="38100" dir="2700000" algn="tl" rotWithShape="0">
                    <a:schemeClr val="accent2"/>
                  </a:outerShdw>
                </a:effectLst>
                <a:latin typeface="Berlin Sans FB" panose="020E0602020502020306" pitchFamily="34" charset="0"/>
              </a:rPr>
              <a:t>Our predictions for next week matches </a:t>
            </a:r>
          </a:p>
        </p:txBody>
      </p:sp>
    </p:spTree>
    <p:extLst>
      <p:ext uri="{BB962C8B-B14F-4D97-AF65-F5344CB8AC3E}">
        <p14:creationId xmlns:p14="http://schemas.microsoft.com/office/powerpoint/2010/main" val="2708067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401</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Berlin Sans FB</vt:lpstr>
      <vt:lpstr>Berlin Sans FB Demi</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Eduard Rudi</dc:creator>
  <cp:lastModifiedBy>Eduard Rudi</cp:lastModifiedBy>
  <cp:revision>36</cp:revision>
  <dcterms:created xsi:type="dcterms:W3CDTF">2019-12-14T13:33:46Z</dcterms:created>
  <dcterms:modified xsi:type="dcterms:W3CDTF">2019-12-15T12:50:17Z</dcterms:modified>
</cp:coreProperties>
</file>