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978" y="-3558"/>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idex\Desktop\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t-E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t-EE" sz="3200" b="1"/>
              <a:t>Season</a:t>
            </a:r>
            <a:r>
              <a:rPr lang="et-EE" sz="3200" b="1" baseline="0"/>
              <a:t> 2018-2019</a:t>
            </a:r>
          </a:p>
          <a:p>
            <a:pPr>
              <a:defRPr sz="3200" b="1"/>
            </a:pPr>
            <a:r>
              <a:rPr lang="et-EE" sz="3200" b="1" baseline="0"/>
              <a:t>Total games count was 38</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t-EE"/>
        </a:p>
      </c:txPr>
    </c:title>
    <c:autoTitleDeleted val="0"/>
    <c:plotArea>
      <c:layout/>
      <c:barChart>
        <c:barDir val="col"/>
        <c:grouping val="stacked"/>
        <c:varyColors val="0"/>
        <c:ser>
          <c:idx val="0"/>
          <c:order val="0"/>
          <c:tx>
            <c:strRef>
              <c:f>Leht1!$B$53</c:f>
              <c:strCache>
                <c:ptCount val="1"/>
                <c:pt idx="0">
                  <c:v>Games where team scored goals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lumMod val="75000"/>
                        <a:lumOff val="25000"/>
                      </a:schemeClr>
                    </a:solidFill>
                    <a:latin typeface="+mn-lt"/>
                    <a:ea typeface="+mn-ea"/>
                    <a:cs typeface="+mn-cs"/>
                  </a:defRPr>
                </a:pPr>
                <a:endParaRPr lang="et-EE"/>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Leht1!$C$53:$G$53</c:f>
              <c:numCache>
                <c:formatCode>General</c:formatCode>
                <c:ptCount val="5"/>
                <c:pt idx="0">
                  <c:v>36</c:v>
                </c:pt>
                <c:pt idx="1">
                  <c:v>35</c:v>
                </c:pt>
                <c:pt idx="2">
                  <c:v>28</c:v>
                </c:pt>
                <c:pt idx="3">
                  <c:v>32</c:v>
                </c:pt>
                <c:pt idx="4">
                  <c:v>31</c:v>
                </c:pt>
              </c:numCache>
            </c:numRef>
          </c:val>
          <c:extLst>
            <c:ext xmlns:c16="http://schemas.microsoft.com/office/drawing/2014/chart" uri="{C3380CC4-5D6E-409C-BE32-E72D297353CC}">
              <c16:uniqueId val="{00000000-080F-4590-8032-BB0C48BF9DC0}"/>
            </c:ext>
          </c:extLst>
        </c:ser>
        <c:ser>
          <c:idx val="1"/>
          <c:order val="1"/>
          <c:tx>
            <c:strRef>
              <c:f>Leht1!$B$54</c:f>
              <c:strCache>
                <c:ptCount val="1"/>
                <c:pt idx="0">
                  <c:v>Games where team did not score goals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t-EE"/>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Leht1!$C$54:$G$54</c:f>
              <c:numCache>
                <c:formatCode>General</c:formatCode>
                <c:ptCount val="5"/>
                <c:pt idx="0">
                  <c:v>2</c:v>
                </c:pt>
                <c:pt idx="1">
                  <c:v>3</c:v>
                </c:pt>
                <c:pt idx="2">
                  <c:v>10</c:v>
                </c:pt>
                <c:pt idx="3">
                  <c:v>6</c:v>
                </c:pt>
                <c:pt idx="4">
                  <c:v>7</c:v>
                </c:pt>
              </c:numCache>
            </c:numRef>
          </c:val>
          <c:extLst>
            <c:ext xmlns:c16="http://schemas.microsoft.com/office/drawing/2014/chart" uri="{C3380CC4-5D6E-409C-BE32-E72D297353CC}">
              <c16:uniqueId val="{00000001-080F-4590-8032-BB0C48BF9DC0}"/>
            </c:ext>
          </c:extLst>
        </c:ser>
        <c:dLbls>
          <c:showLegendKey val="0"/>
          <c:showVal val="0"/>
          <c:showCatName val="0"/>
          <c:showSerName val="0"/>
          <c:showPercent val="0"/>
          <c:showBubbleSize val="0"/>
        </c:dLbls>
        <c:gapWidth val="150"/>
        <c:overlap val="100"/>
        <c:axId val="454401688"/>
        <c:axId val="454407592"/>
      </c:barChart>
      <c:catAx>
        <c:axId val="454401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t-EE"/>
          </a:p>
        </c:txPr>
        <c:crossAx val="454407592"/>
        <c:crosses val="autoZero"/>
        <c:auto val="1"/>
        <c:lblAlgn val="ctr"/>
        <c:lblOffset val="100"/>
        <c:noMultiLvlLbl val="0"/>
      </c:catAx>
      <c:valAx>
        <c:axId val="45440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t-EE"/>
          </a:p>
        </c:txPr>
        <c:crossAx val="4544016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t-EE"/>
        </a:p>
      </c:txPr>
    </c:legend>
    <c:plotVisOnly val="1"/>
    <c:dispBlanksAs val="gap"/>
    <c:showDLblsOverMax val="0"/>
  </c:chart>
  <c:spPr>
    <a:solidFill>
      <a:schemeClr val="bg1"/>
    </a:solidFill>
    <a:ln>
      <a:noFill/>
    </a:ln>
    <a:effectLst/>
  </c:spPr>
  <c:txPr>
    <a:bodyPr/>
    <a:lstStyle/>
    <a:p>
      <a:pPr>
        <a:defRPr/>
      </a:pPr>
      <a:endParaRPr lang="et-E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t-E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t-EE" sz="3200"/>
              <a:t>Season 2018-2019</a:t>
            </a:r>
          </a:p>
        </c:rich>
      </c:tx>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t-EE"/>
        </a:p>
      </c:txPr>
    </c:title>
    <c:autoTitleDeleted val="0"/>
    <c:plotArea>
      <c:layout/>
      <c:barChart>
        <c:barDir val="col"/>
        <c:grouping val="clustered"/>
        <c:varyColors val="0"/>
        <c:ser>
          <c:idx val="0"/>
          <c:order val="0"/>
          <c:tx>
            <c:strRef>
              <c:f>Leht1!$B$3</c:f>
              <c:strCache>
                <c:ptCount val="1"/>
                <c:pt idx="0">
                  <c:v>Home win</c:v>
                </c:pt>
              </c:strCache>
            </c:strRef>
          </c:tx>
          <c:spPr>
            <a:solidFill>
              <a:srgbClr val="920000"/>
            </a:solidFill>
            <a:ln w="28575" cap="flat" cmpd="sng" algn="ctr">
              <a:solidFill>
                <a:srgbClr val="920000"/>
              </a:solidFill>
              <a:prstDash val="solid"/>
              <a:miter lim="800000"/>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Leht1!$C$3:$G$3</c:f>
              <c:numCache>
                <c:formatCode>General</c:formatCode>
                <c:ptCount val="5"/>
                <c:pt idx="0">
                  <c:v>18</c:v>
                </c:pt>
                <c:pt idx="1">
                  <c:v>17</c:v>
                </c:pt>
                <c:pt idx="2">
                  <c:v>12</c:v>
                </c:pt>
                <c:pt idx="3">
                  <c:v>12</c:v>
                </c:pt>
                <c:pt idx="4">
                  <c:v>10</c:v>
                </c:pt>
              </c:numCache>
            </c:numRef>
          </c:val>
          <c:extLst>
            <c:ext xmlns:c16="http://schemas.microsoft.com/office/drawing/2014/chart" uri="{C3380CC4-5D6E-409C-BE32-E72D297353CC}">
              <c16:uniqueId val="{00000000-9A8E-4977-82EB-AFC5FFCF6965}"/>
            </c:ext>
          </c:extLst>
        </c:ser>
        <c:ser>
          <c:idx val="1"/>
          <c:order val="1"/>
          <c:tx>
            <c:strRef>
              <c:f>Leht1!$B$4</c:f>
              <c:strCache>
                <c:ptCount val="1"/>
                <c:pt idx="0">
                  <c:v>Away win</c:v>
                </c:pt>
              </c:strCache>
            </c:strRef>
          </c:tx>
          <c:spPr>
            <a:solidFill>
              <a:srgbClr val="FE5454"/>
            </a:solidFill>
            <a:ln w="28575">
              <a:solidFill>
                <a:srgbClr val="FE5454"/>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Leht1!$C$4:$G$4</c:f>
              <c:numCache>
                <c:formatCode>General</c:formatCode>
                <c:ptCount val="5"/>
                <c:pt idx="0">
                  <c:v>14</c:v>
                </c:pt>
                <c:pt idx="1">
                  <c:v>13</c:v>
                </c:pt>
                <c:pt idx="2">
                  <c:v>9</c:v>
                </c:pt>
                <c:pt idx="3">
                  <c:v>11</c:v>
                </c:pt>
                <c:pt idx="4">
                  <c:v>9</c:v>
                </c:pt>
              </c:numCache>
            </c:numRef>
          </c:val>
          <c:extLst>
            <c:ext xmlns:c16="http://schemas.microsoft.com/office/drawing/2014/chart" uri="{C3380CC4-5D6E-409C-BE32-E72D297353CC}">
              <c16:uniqueId val="{00000001-9A8E-4977-82EB-AFC5FFCF6965}"/>
            </c:ext>
          </c:extLst>
        </c:ser>
        <c:ser>
          <c:idx val="3"/>
          <c:order val="3"/>
          <c:tx>
            <c:strRef>
              <c:f>Leht1!$B$6</c:f>
              <c:strCache>
                <c:ptCount val="1"/>
                <c:pt idx="0">
                  <c:v>Home lose</c:v>
                </c:pt>
              </c:strCache>
            </c:strRef>
          </c:tx>
          <c:spPr>
            <a:solidFill>
              <a:schemeClr val="accent6">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Leht1!$C$6:$G$6</c:f>
              <c:numCache>
                <c:formatCode>General</c:formatCode>
                <c:ptCount val="5"/>
                <c:pt idx="0">
                  <c:v>1</c:v>
                </c:pt>
                <c:pt idx="1">
                  <c:v>0</c:v>
                </c:pt>
                <c:pt idx="2">
                  <c:v>1</c:v>
                </c:pt>
                <c:pt idx="3">
                  <c:v>5</c:v>
                </c:pt>
                <c:pt idx="4">
                  <c:v>3</c:v>
                </c:pt>
              </c:numCache>
            </c:numRef>
          </c:val>
          <c:extLst>
            <c:ext xmlns:c16="http://schemas.microsoft.com/office/drawing/2014/chart" uri="{C3380CC4-5D6E-409C-BE32-E72D297353CC}">
              <c16:uniqueId val="{00000002-9A8E-4977-82EB-AFC5FFCF6965}"/>
            </c:ext>
          </c:extLst>
        </c:ser>
        <c:ser>
          <c:idx val="4"/>
          <c:order val="4"/>
          <c:tx>
            <c:strRef>
              <c:f>Leht1!$B$7</c:f>
              <c:strCache>
                <c:ptCount val="1"/>
                <c:pt idx="0">
                  <c:v>Away lose</c:v>
                </c:pt>
              </c:strCache>
            </c:strRef>
          </c:tx>
          <c:spPr>
            <a:solidFill>
              <a:schemeClr val="accent6">
                <a:lumMod val="60000"/>
                <a:lumOff val="40000"/>
              </a:schemeClr>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Leht1!$C$7:$G$7</c:f>
              <c:numCache>
                <c:formatCode>General</c:formatCode>
                <c:ptCount val="5"/>
                <c:pt idx="0">
                  <c:v>3</c:v>
                </c:pt>
                <c:pt idx="1">
                  <c:v>1</c:v>
                </c:pt>
                <c:pt idx="2">
                  <c:v>7</c:v>
                </c:pt>
                <c:pt idx="3">
                  <c:v>8</c:v>
                </c:pt>
                <c:pt idx="4">
                  <c:v>7</c:v>
                </c:pt>
              </c:numCache>
            </c:numRef>
          </c:val>
          <c:extLst>
            <c:ext xmlns:c16="http://schemas.microsoft.com/office/drawing/2014/chart" uri="{C3380CC4-5D6E-409C-BE32-E72D297353CC}">
              <c16:uniqueId val="{00000003-9A8E-4977-82EB-AFC5FFCF6965}"/>
            </c:ext>
          </c:extLst>
        </c:ser>
        <c:ser>
          <c:idx val="6"/>
          <c:order val="6"/>
          <c:tx>
            <c:strRef>
              <c:f>Leht1!$B$9</c:f>
              <c:strCache>
                <c:ptCount val="1"/>
                <c:pt idx="0">
                  <c:v>Home draw</c:v>
                </c:pt>
              </c:strCache>
            </c:strRef>
          </c:tx>
          <c:spPr>
            <a:solidFill>
              <a:schemeClr val="tx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Leht1!$C$9:$G$9</c:f>
              <c:numCache>
                <c:formatCode>General</c:formatCode>
                <c:ptCount val="5"/>
                <c:pt idx="0">
                  <c:v>0</c:v>
                </c:pt>
                <c:pt idx="1">
                  <c:v>2</c:v>
                </c:pt>
                <c:pt idx="2">
                  <c:v>6</c:v>
                </c:pt>
                <c:pt idx="3">
                  <c:v>2</c:v>
                </c:pt>
                <c:pt idx="4">
                  <c:v>6</c:v>
                </c:pt>
              </c:numCache>
            </c:numRef>
          </c:val>
          <c:extLst>
            <c:ext xmlns:c16="http://schemas.microsoft.com/office/drawing/2014/chart" uri="{C3380CC4-5D6E-409C-BE32-E72D297353CC}">
              <c16:uniqueId val="{00000004-9A8E-4977-82EB-AFC5FFCF6965}"/>
            </c:ext>
          </c:extLst>
        </c:ser>
        <c:ser>
          <c:idx val="7"/>
          <c:order val="7"/>
          <c:tx>
            <c:strRef>
              <c:f>Leht1!$B$10</c:f>
              <c:strCache>
                <c:ptCount val="1"/>
                <c:pt idx="0">
                  <c:v>Away draw</c:v>
                </c:pt>
              </c:strCache>
            </c:strRef>
          </c:tx>
          <c:spPr>
            <a:solidFill>
              <a:schemeClr val="bg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Leht1!$C$10:$G$10</c:f>
              <c:numCache>
                <c:formatCode>General</c:formatCode>
                <c:ptCount val="5"/>
                <c:pt idx="0">
                  <c:v>2</c:v>
                </c:pt>
                <c:pt idx="1">
                  <c:v>5</c:v>
                </c:pt>
                <c:pt idx="2">
                  <c:v>3</c:v>
                </c:pt>
                <c:pt idx="3">
                  <c:v>0</c:v>
                </c:pt>
                <c:pt idx="4">
                  <c:v>3</c:v>
                </c:pt>
              </c:numCache>
            </c:numRef>
          </c:val>
          <c:extLst>
            <c:ext xmlns:c16="http://schemas.microsoft.com/office/drawing/2014/chart" uri="{C3380CC4-5D6E-409C-BE32-E72D297353CC}">
              <c16:uniqueId val="{00000005-9A8E-4977-82EB-AFC5FFCF6965}"/>
            </c:ext>
          </c:extLst>
        </c:ser>
        <c:ser>
          <c:idx val="9"/>
          <c:order val="9"/>
          <c:tx>
            <c:strRef>
              <c:f>Leht1!$B$12</c:f>
              <c:strCache>
                <c:ptCount val="1"/>
                <c:pt idx="0">
                  <c:v>Home goals</c:v>
                </c:pt>
              </c:strCache>
            </c:strRef>
          </c:tx>
          <c:spPr>
            <a:solidFill>
              <a:schemeClr val="accent1">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Leht1!$C$12:$G$12</c:f>
              <c:numCache>
                <c:formatCode>General</c:formatCode>
                <c:ptCount val="5"/>
                <c:pt idx="0">
                  <c:v>57</c:v>
                </c:pt>
                <c:pt idx="1">
                  <c:v>55</c:v>
                </c:pt>
                <c:pt idx="2">
                  <c:v>39</c:v>
                </c:pt>
                <c:pt idx="3">
                  <c:v>34</c:v>
                </c:pt>
                <c:pt idx="4">
                  <c:v>33</c:v>
                </c:pt>
              </c:numCache>
            </c:numRef>
          </c:val>
          <c:extLst>
            <c:ext xmlns:c16="http://schemas.microsoft.com/office/drawing/2014/chart" uri="{C3380CC4-5D6E-409C-BE32-E72D297353CC}">
              <c16:uniqueId val="{00000006-9A8E-4977-82EB-AFC5FFCF6965}"/>
            </c:ext>
          </c:extLst>
        </c:ser>
        <c:ser>
          <c:idx val="10"/>
          <c:order val="10"/>
          <c:tx>
            <c:strRef>
              <c:f>Leht1!$B$13</c:f>
              <c:strCache>
                <c:ptCount val="1"/>
                <c:pt idx="0">
                  <c:v>Away goals</c:v>
                </c:pt>
              </c:strCache>
            </c:strRef>
          </c:tx>
          <c:spPr>
            <a:solidFill>
              <a:schemeClr val="accent1">
                <a:lumMod val="40000"/>
                <a:lumOff val="60000"/>
              </a:schemeClr>
            </a:solidFill>
            <a:ln w="28575">
              <a:solidFill>
                <a:schemeClr val="accent1">
                  <a:lumMod val="40000"/>
                  <a:lumOff val="60000"/>
                </a:schemeClr>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Leht1!$C$13:$G$13</c:f>
              <c:numCache>
                <c:formatCode>General</c:formatCode>
                <c:ptCount val="5"/>
                <c:pt idx="0">
                  <c:v>38</c:v>
                </c:pt>
                <c:pt idx="1">
                  <c:v>34</c:v>
                </c:pt>
                <c:pt idx="2">
                  <c:v>24</c:v>
                </c:pt>
                <c:pt idx="3">
                  <c:v>33</c:v>
                </c:pt>
                <c:pt idx="4">
                  <c:v>32</c:v>
                </c:pt>
              </c:numCache>
            </c:numRef>
          </c:val>
          <c:extLst>
            <c:ext xmlns:c16="http://schemas.microsoft.com/office/drawing/2014/chart" uri="{C3380CC4-5D6E-409C-BE32-E72D297353CC}">
              <c16:uniqueId val="{00000007-9A8E-4977-82EB-AFC5FFCF6965}"/>
            </c:ext>
          </c:extLst>
        </c:ser>
        <c:dLbls>
          <c:showLegendKey val="0"/>
          <c:showVal val="0"/>
          <c:showCatName val="0"/>
          <c:showSerName val="0"/>
          <c:showPercent val="0"/>
          <c:showBubbleSize val="0"/>
        </c:dLbls>
        <c:gapWidth val="150"/>
        <c:axId val="655869504"/>
        <c:axId val="655870160"/>
        <c:extLst>
          <c:ext xmlns:c15="http://schemas.microsoft.com/office/drawing/2012/chart" uri="{02D57815-91ED-43cb-92C2-25804820EDAC}">
            <c15:filteredBarSeries>
              <c15:ser>
                <c:idx val="2"/>
                <c:order val="2"/>
                <c:tx>
                  <c:strRef>
                    <c:extLst>
                      <c:ext uri="{02D57815-91ED-43cb-92C2-25804820EDAC}">
                        <c15:formulaRef>
                          <c15:sqref>Leht1!$B$5</c15:sqref>
                        </c15:formulaRef>
                      </c:ext>
                    </c:extLst>
                    <c:strCache>
                      <c:ptCount val="1"/>
                    </c:strCache>
                  </c:strRef>
                </c:tx>
                <c:spPr>
                  <a:solidFill>
                    <a:schemeClr val="accent3"/>
                  </a:solidFill>
                  <a:ln>
                    <a:noFill/>
                  </a:ln>
                  <a:effectLst/>
                </c:spPr>
                <c:invertIfNegative val="0"/>
                <c:cat>
                  <c:strRef>
                    <c:extLst>
                      <c:ex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c:ext uri="{02D57815-91ED-43cb-92C2-25804820EDAC}">
                        <c15:formulaRef>
                          <c15:sqref>Leht1!$C$5:$G$5</c15:sqref>
                        </c15:formulaRef>
                      </c:ext>
                    </c:extLst>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C-9A8E-4977-82EB-AFC5FFCF696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Leht1!$B$8</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Leht1!$C$8:$G$8</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D-9A8E-4977-82EB-AFC5FFCF6965}"/>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Leht1!$B$11</c15:sqref>
                        </c15:formulaRef>
                      </c:ext>
                    </c:extLst>
                    <c:strCache>
                      <c:ptCount val="1"/>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Leht1!$C$11:$G$11</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E-9A8E-4977-82EB-AFC5FFCF6965}"/>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Leht1!$B$14</c15:sqref>
                        </c15:formulaRef>
                      </c:ext>
                    </c:extLst>
                    <c:strCache>
                      <c:ptCount val="1"/>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Leht1!$C$14:$G$14</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F-9A8E-4977-82EB-AFC5FFCF6965}"/>
                  </c:ext>
                </c:extLst>
              </c15:ser>
            </c15:filteredBarSeries>
            <c15:filteredBarSeries>
              <c15:ser>
                <c:idx val="14"/>
                <c:order val="14"/>
                <c:tx>
                  <c:strRef>
                    <c:extLst xmlns:c15="http://schemas.microsoft.com/office/drawing/2012/chart">
                      <c:ext xmlns:c15="http://schemas.microsoft.com/office/drawing/2012/chart" uri="{02D57815-91ED-43cb-92C2-25804820EDAC}">
                        <c15:formulaRef>
                          <c15:sqref>Leht1!$B$17</c15:sqref>
                        </c15:formulaRef>
                      </c:ext>
                    </c:extLst>
                    <c:strCache>
                      <c:ptCount val="1"/>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Leht1!$C$17:$G$17</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10-9A8E-4977-82EB-AFC5FFCF6965}"/>
                  </c:ext>
                </c:extLst>
              </c15:ser>
            </c15:filteredBarSeries>
          </c:ext>
        </c:extLst>
      </c:barChart>
      <c:lineChart>
        <c:grouping val="standard"/>
        <c:varyColors val="0"/>
        <c:ser>
          <c:idx val="12"/>
          <c:order val="12"/>
          <c:tx>
            <c:strRef>
              <c:f>Leht1!$B$15</c:f>
              <c:strCache>
                <c:ptCount val="1"/>
                <c:pt idx="0">
                  <c:v>Home yellow cards</c:v>
                </c:pt>
              </c:strCache>
            </c:strRef>
          </c:tx>
          <c:spPr>
            <a:ln w="38100" cap="rnd">
              <a:solidFill>
                <a:srgbClr val="FFC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Leht1!$C$15:$G$15</c:f>
              <c:numCache>
                <c:formatCode>General</c:formatCode>
                <c:ptCount val="5"/>
                <c:pt idx="0">
                  <c:v>17</c:v>
                </c:pt>
                <c:pt idx="1">
                  <c:v>13</c:v>
                </c:pt>
                <c:pt idx="2">
                  <c:v>20</c:v>
                </c:pt>
                <c:pt idx="3">
                  <c:v>20</c:v>
                </c:pt>
                <c:pt idx="4">
                  <c:v>32</c:v>
                </c:pt>
              </c:numCache>
            </c:numRef>
          </c:val>
          <c:smooth val="0"/>
          <c:extLst>
            <c:ext xmlns:c16="http://schemas.microsoft.com/office/drawing/2014/chart" uri="{C3380CC4-5D6E-409C-BE32-E72D297353CC}">
              <c16:uniqueId val="{00000008-9A8E-4977-82EB-AFC5FFCF6965}"/>
            </c:ext>
          </c:extLst>
        </c:ser>
        <c:ser>
          <c:idx val="13"/>
          <c:order val="13"/>
          <c:tx>
            <c:strRef>
              <c:f>Leht1!$B$16</c:f>
              <c:strCache>
                <c:ptCount val="1"/>
                <c:pt idx="0">
                  <c:v>Away yellow cards</c:v>
                </c:pt>
              </c:strCache>
            </c:strRef>
          </c:tx>
          <c:spPr>
            <a:ln w="38100" cap="rnd">
              <a:solidFill>
                <a:srgbClr val="FFC000"/>
              </a:solidFill>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Leht1!$C$16:$G$16</c:f>
              <c:numCache>
                <c:formatCode>General</c:formatCode>
                <c:ptCount val="5"/>
                <c:pt idx="0">
                  <c:v>27</c:v>
                </c:pt>
                <c:pt idx="1">
                  <c:v>24</c:v>
                </c:pt>
                <c:pt idx="2">
                  <c:v>29</c:v>
                </c:pt>
                <c:pt idx="3">
                  <c:v>36</c:v>
                </c:pt>
                <c:pt idx="4">
                  <c:v>41</c:v>
                </c:pt>
              </c:numCache>
            </c:numRef>
          </c:val>
          <c:smooth val="0"/>
          <c:extLst>
            <c:ext xmlns:c16="http://schemas.microsoft.com/office/drawing/2014/chart" uri="{C3380CC4-5D6E-409C-BE32-E72D297353CC}">
              <c16:uniqueId val="{00000009-9A8E-4977-82EB-AFC5FFCF6965}"/>
            </c:ext>
          </c:extLst>
        </c:ser>
        <c:ser>
          <c:idx val="15"/>
          <c:order val="15"/>
          <c:tx>
            <c:strRef>
              <c:f>Leht1!$B$18</c:f>
              <c:strCache>
                <c:ptCount val="1"/>
                <c:pt idx="0">
                  <c:v>Home red cards</c:v>
                </c:pt>
              </c:strCache>
            </c:strRef>
          </c:tx>
          <c:spPr>
            <a:ln w="38100" cap="rnd">
              <a:solidFill>
                <a:srgbClr val="C00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Leht1!$C$18:$G$18</c:f>
              <c:numCache>
                <c:formatCode>General</c:formatCode>
                <c:ptCount val="5"/>
                <c:pt idx="0">
                  <c:v>0</c:v>
                </c:pt>
                <c:pt idx="1">
                  <c:v>1</c:v>
                </c:pt>
                <c:pt idx="2">
                  <c:v>0</c:v>
                </c:pt>
                <c:pt idx="3">
                  <c:v>0</c:v>
                </c:pt>
                <c:pt idx="4">
                  <c:v>1</c:v>
                </c:pt>
              </c:numCache>
            </c:numRef>
          </c:val>
          <c:smooth val="0"/>
          <c:extLst>
            <c:ext xmlns:c16="http://schemas.microsoft.com/office/drawing/2014/chart" uri="{C3380CC4-5D6E-409C-BE32-E72D297353CC}">
              <c16:uniqueId val="{0000000A-9A8E-4977-82EB-AFC5FFCF6965}"/>
            </c:ext>
          </c:extLst>
        </c:ser>
        <c:ser>
          <c:idx val="16"/>
          <c:order val="16"/>
          <c:tx>
            <c:strRef>
              <c:f>Leht1!$B$19</c:f>
              <c:strCache>
                <c:ptCount val="1"/>
                <c:pt idx="0">
                  <c:v>Away red cards</c:v>
                </c:pt>
              </c:strCache>
            </c:strRef>
          </c:tx>
          <c:spPr>
            <a:ln w="38100" cap="rnd">
              <a:solidFill>
                <a:srgbClr val="C00000"/>
              </a:solidFill>
              <a:prstDash val="solid"/>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Leht1!$C$19:$G$19</c:f>
              <c:numCache>
                <c:formatCode>General</c:formatCode>
                <c:ptCount val="5"/>
                <c:pt idx="0">
                  <c:v>1</c:v>
                </c:pt>
                <c:pt idx="1">
                  <c:v>1</c:v>
                </c:pt>
                <c:pt idx="2">
                  <c:v>0</c:v>
                </c:pt>
                <c:pt idx="3">
                  <c:v>3</c:v>
                </c:pt>
                <c:pt idx="4">
                  <c:v>3</c:v>
                </c:pt>
              </c:numCache>
            </c:numRef>
          </c:val>
          <c:smooth val="0"/>
          <c:extLst>
            <c:ext xmlns:c16="http://schemas.microsoft.com/office/drawing/2014/chart" uri="{C3380CC4-5D6E-409C-BE32-E72D297353CC}">
              <c16:uniqueId val="{0000000B-9A8E-4977-82EB-AFC5FFCF6965}"/>
            </c:ext>
          </c:extLst>
        </c:ser>
        <c:dLbls>
          <c:showLegendKey val="0"/>
          <c:showVal val="0"/>
          <c:showCatName val="0"/>
          <c:showSerName val="0"/>
          <c:showPercent val="0"/>
          <c:showBubbleSize val="0"/>
        </c:dLbls>
        <c:marker val="1"/>
        <c:smooth val="0"/>
        <c:axId val="584572856"/>
        <c:axId val="584571544"/>
      </c:lineChart>
      <c:catAx>
        <c:axId val="65586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crossAx val="655870160"/>
        <c:crosses val="autoZero"/>
        <c:auto val="1"/>
        <c:lblAlgn val="ctr"/>
        <c:lblOffset val="100"/>
        <c:noMultiLvlLbl val="0"/>
      </c:catAx>
      <c:valAx>
        <c:axId val="65587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games</a:t>
                </a:r>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crossAx val="655869504"/>
        <c:crosses val="autoZero"/>
        <c:crossBetween val="between"/>
      </c:valAx>
      <c:valAx>
        <c:axId val="584571544"/>
        <c:scaling>
          <c:orientation val="minMax"/>
          <c:min val="-10"/>
        </c:scaling>
        <c:delete val="0"/>
        <c:axPos val="r"/>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cards</a:t>
                </a:r>
                <a:endParaRPr lang="en-US"/>
              </a:p>
            </c:rich>
          </c:tx>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t-EE"/>
          </a:p>
        </c:txPr>
        <c:crossAx val="584572856"/>
        <c:crosses val="max"/>
        <c:crossBetween val="between"/>
      </c:valAx>
      <c:catAx>
        <c:axId val="584572856"/>
        <c:scaling>
          <c:orientation val="minMax"/>
        </c:scaling>
        <c:delete val="1"/>
        <c:axPos val="b"/>
        <c:numFmt formatCode="General" sourceLinked="1"/>
        <c:majorTickMark val="out"/>
        <c:minorTickMark val="none"/>
        <c:tickLblPos val="nextTo"/>
        <c:crossAx val="584571544"/>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800" b="0" i="0" u="none" strike="noStrike" kern="1200" baseline="0">
                <a:solidFill>
                  <a:schemeClr val="tx1"/>
                </a:solidFill>
                <a:latin typeface="+mn-lt"/>
                <a:ea typeface="+mn-ea"/>
                <a:cs typeface="+mn-cs"/>
              </a:defRPr>
            </a:pPr>
            <a:endParaRPr lang="et-EE"/>
          </a:p>
        </c:txPr>
      </c:dTable>
      <c:spPr>
        <a:noFill/>
        <a:ln>
          <a:noFill/>
        </a:ln>
        <a:effectLst/>
      </c:spPr>
    </c:plotArea>
    <c:plotVisOnly val="1"/>
    <c:dispBlanksAs val="gap"/>
    <c:showDLblsOverMax val="0"/>
  </c:chart>
  <c:spPr>
    <a:solidFill>
      <a:schemeClr val="bg1"/>
    </a:solidFill>
    <a:ln w="9525" cap="flat" cmpd="sng" algn="ctr">
      <a:gradFill flip="none" rotWithShape="1">
        <a:gsLst>
          <a:gs pos="80000">
            <a:srgbClr val="B7D3ED"/>
          </a:gs>
          <a:gs pos="71687">
            <a:srgbClr val="B8D4ED"/>
          </a:gs>
          <a:gs pos="69375">
            <a:srgbClr val="BAD5EE"/>
          </a:gs>
          <a:gs pos="64750">
            <a:srgbClr val="BED7EF"/>
          </a:gs>
          <a:gs pos="555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ln>
    <a:effectLst/>
  </c:spPr>
  <c:txPr>
    <a:bodyPr/>
    <a:lstStyle/>
    <a:p>
      <a:pPr>
        <a:defRPr sz="2000">
          <a:solidFill>
            <a:schemeClr val="tx1"/>
          </a:solidFill>
        </a:defRPr>
      </a:pPr>
      <a:endParaRPr lang="et-E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t-E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r>
              <a:rPr lang="en-US" sz="3600" dirty="0">
                <a:latin typeface="Berlin Sans FB" panose="020E0602020502020306" pitchFamily="34" charset="0"/>
                <a:cs typeface="Times New Roman" panose="02020603050405020304" pitchFamily="18" charset="0"/>
              </a:rPr>
              <a:t>Prediction model vs actual team wins</a:t>
            </a:r>
          </a:p>
        </c:rich>
      </c:tx>
      <c:layout/>
      <c:overlay val="0"/>
      <c:spPr>
        <a:noFill/>
        <a:ln>
          <a:noFill/>
        </a:ln>
        <a:effectLst/>
      </c:spPr>
      <c:txPr>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endParaRPr lang="et-EE"/>
        </a:p>
      </c:txPr>
    </c:title>
    <c:autoTitleDeleted val="0"/>
    <c:plotArea>
      <c:layout/>
      <c:barChart>
        <c:barDir val="col"/>
        <c:grouping val="clustered"/>
        <c:varyColors val="0"/>
        <c:ser>
          <c:idx val="0"/>
          <c:order val="0"/>
          <c:tx>
            <c:strRef>
              <c:f>Sheet1!$B$63</c:f>
              <c:strCache>
                <c:ptCount val="1"/>
                <c:pt idx="0">
                  <c:v>Prediction data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t-EE"/>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Sheet1!$B$64:$B$83</c:f>
              <c:numCache>
                <c:formatCode>General</c:formatCode>
                <c:ptCount val="20"/>
                <c:pt idx="0">
                  <c:v>15</c:v>
                </c:pt>
                <c:pt idx="1">
                  <c:v>15</c:v>
                </c:pt>
                <c:pt idx="2">
                  <c:v>12</c:v>
                </c:pt>
                <c:pt idx="3">
                  <c:v>12</c:v>
                </c:pt>
                <c:pt idx="4">
                  <c:v>11</c:v>
                </c:pt>
                <c:pt idx="5">
                  <c:v>10</c:v>
                </c:pt>
                <c:pt idx="6">
                  <c:v>10</c:v>
                </c:pt>
                <c:pt idx="7">
                  <c:v>8</c:v>
                </c:pt>
                <c:pt idx="8">
                  <c:v>7</c:v>
                </c:pt>
                <c:pt idx="9">
                  <c:v>6</c:v>
                </c:pt>
                <c:pt idx="10">
                  <c:v>6</c:v>
                </c:pt>
                <c:pt idx="11">
                  <c:v>6</c:v>
                </c:pt>
                <c:pt idx="12">
                  <c:v>5</c:v>
                </c:pt>
                <c:pt idx="13">
                  <c:v>5</c:v>
                </c:pt>
                <c:pt idx="14">
                  <c:v>5</c:v>
                </c:pt>
                <c:pt idx="15">
                  <c:v>5</c:v>
                </c:pt>
                <c:pt idx="16">
                  <c:v>5</c:v>
                </c:pt>
                <c:pt idx="17">
                  <c:v>5</c:v>
                </c:pt>
                <c:pt idx="18">
                  <c:v>4</c:v>
                </c:pt>
                <c:pt idx="19">
                  <c:v>0</c:v>
                </c:pt>
              </c:numCache>
            </c:numRef>
          </c:val>
          <c:extLst>
            <c:ext xmlns:c16="http://schemas.microsoft.com/office/drawing/2014/chart" uri="{C3380CC4-5D6E-409C-BE32-E72D297353CC}">
              <c16:uniqueId val="{00000000-AEA6-446A-998C-BA258B70E178}"/>
            </c:ext>
          </c:extLst>
        </c:ser>
        <c:ser>
          <c:idx val="1"/>
          <c:order val="1"/>
          <c:tx>
            <c:strRef>
              <c:f>Sheet1!$C$63</c:f>
              <c:strCache>
                <c:ptCount val="1"/>
                <c:pt idx="0">
                  <c:v>19-20 Season team wins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t-EE"/>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Sheet1!$C$64:$C$83</c:f>
              <c:numCache>
                <c:formatCode>General</c:formatCode>
                <c:ptCount val="20"/>
                <c:pt idx="0">
                  <c:v>15</c:v>
                </c:pt>
                <c:pt idx="1">
                  <c:v>10</c:v>
                </c:pt>
                <c:pt idx="2">
                  <c:v>9</c:v>
                </c:pt>
                <c:pt idx="3">
                  <c:v>5</c:v>
                </c:pt>
                <c:pt idx="4">
                  <c:v>12</c:v>
                </c:pt>
                <c:pt idx="5">
                  <c:v>6</c:v>
                </c:pt>
                <c:pt idx="6">
                  <c:v>6</c:v>
                </c:pt>
                <c:pt idx="7">
                  <c:v>5</c:v>
                </c:pt>
                <c:pt idx="8">
                  <c:v>5</c:v>
                </c:pt>
                <c:pt idx="9">
                  <c:v>4</c:v>
                </c:pt>
                <c:pt idx="10">
                  <c:v>5</c:v>
                </c:pt>
                <c:pt idx="11">
                  <c:v>1</c:v>
                </c:pt>
                <c:pt idx="12">
                  <c:v>5</c:v>
                </c:pt>
                <c:pt idx="13">
                  <c:v>4</c:v>
                </c:pt>
                <c:pt idx="14">
                  <c:v>6</c:v>
                </c:pt>
                <c:pt idx="15">
                  <c:v>4</c:v>
                </c:pt>
                <c:pt idx="16">
                  <c:v>6</c:v>
                </c:pt>
                <c:pt idx="17">
                  <c:v>4</c:v>
                </c:pt>
                <c:pt idx="18">
                  <c:v>3</c:v>
                </c:pt>
                <c:pt idx="19">
                  <c:v>5</c:v>
                </c:pt>
              </c:numCache>
            </c:numRef>
          </c:val>
          <c:extLst>
            <c:ext xmlns:c16="http://schemas.microsoft.com/office/drawing/2014/chart" uri="{C3380CC4-5D6E-409C-BE32-E72D297353CC}">
              <c16:uniqueId val="{00000001-AEA6-446A-998C-BA258B70E178}"/>
            </c:ext>
          </c:extLst>
        </c:ser>
        <c:dLbls>
          <c:dLblPos val="inEnd"/>
          <c:showLegendKey val="0"/>
          <c:showVal val="1"/>
          <c:showCatName val="0"/>
          <c:showSerName val="0"/>
          <c:showPercent val="0"/>
          <c:showBubbleSize val="0"/>
        </c:dLbls>
        <c:gapWidth val="100"/>
        <c:overlap val="-24"/>
        <c:axId val="454559080"/>
        <c:axId val="454564000"/>
      </c:barChart>
      <c:catAx>
        <c:axId val="4545590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2"/>
                </a:solidFill>
                <a:latin typeface="+mn-lt"/>
                <a:ea typeface="+mn-ea"/>
                <a:cs typeface="+mn-cs"/>
              </a:defRPr>
            </a:pPr>
            <a:endParaRPr lang="et-EE"/>
          </a:p>
        </c:txPr>
        <c:crossAx val="454564000"/>
        <c:crosses val="autoZero"/>
        <c:auto val="1"/>
        <c:lblAlgn val="ctr"/>
        <c:lblOffset val="100"/>
        <c:noMultiLvlLbl val="0"/>
      </c:catAx>
      <c:valAx>
        <c:axId val="4545640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t-EE"/>
          </a:p>
        </c:txPr>
        <c:crossAx val="4545590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mn-lt"/>
              <a:ea typeface="+mn-ea"/>
              <a:cs typeface="+mn-cs"/>
            </a:defRPr>
          </a:pPr>
          <a:endParaRPr lang="et-E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a:noFill/>
    </a:ln>
    <a:effectLst/>
  </c:spPr>
  <c:txPr>
    <a:bodyPr/>
    <a:lstStyle/>
    <a:p>
      <a:pPr>
        <a:defRPr/>
      </a:pPr>
      <a:endParaRPr lang="et-E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12/15/2019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12/15/2019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831106"/>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586559"/>
          </a:xfrm>
          <a:prstGeom prst="rect">
            <a:avLst/>
          </a:prstGeom>
          <a:noFill/>
        </p:spPr>
        <p:txBody>
          <a:bodyPr wrap="square" rtlCol="0">
            <a:spAutoFit/>
          </a:bodyPr>
          <a:lstStyle/>
          <a:p>
            <a:pPr algn="ctr">
              <a:lnSpc>
                <a:spcPct val="150000"/>
              </a:lnSpc>
            </a:pPr>
            <a:r>
              <a:rPr lang="et-EE" sz="8800" b="1" dirty="0" err="1">
                <a:solidFill>
                  <a:schemeClr val="bg1"/>
                </a:solidFill>
                <a:latin typeface="Times New Roman" panose="02020603050405020304" pitchFamily="18" charset="0"/>
                <a:cs typeface="Times New Roman" panose="02020603050405020304" pitchFamily="18" charset="0"/>
              </a:rPr>
              <a:t>Football</a:t>
            </a:r>
            <a:r>
              <a:rPr lang="et-EE" sz="8800" b="1" dirty="0">
                <a:solidFill>
                  <a:schemeClr val="bg1"/>
                </a:solidFill>
                <a:latin typeface="Times New Roman" panose="02020603050405020304" pitchFamily="18" charset="0"/>
                <a:cs typeface="Times New Roman" panose="02020603050405020304" pitchFamily="18" charset="0"/>
              </a:rPr>
              <a:t> </a:t>
            </a:r>
            <a:r>
              <a:rPr lang="et-EE" sz="8800" b="1" dirty="0" err="1">
                <a:solidFill>
                  <a:schemeClr val="bg1"/>
                </a:solidFill>
                <a:latin typeface="Times New Roman" panose="02020603050405020304" pitchFamily="18" charset="0"/>
                <a:cs typeface="Times New Roman" panose="02020603050405020304" pitchFamily="18" charset="0"/>
              </a:rPr>
              <a:t>bets</a:t>
            </a:r>
            <a:endParaRPr lang="et-EE" sz="8800" b="1" dirty="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t-EE" sz="7200" dirty="0">
                <a:solidFill>
                  <a:schemeClr val="bg1"/>
                </a:solidFill>
                <a:latin typeface="Times New Roman" panose="02020603050405020304" pitchFamily="18" charset="0"/>
                <a:cs typeface="Times New Roman" panose="02020603050405020304" pitchFamily="18" charset="0"/>
              </a:rPr>
              <a:t>Artjom Valdas, Eduard Rudi</a:t>
            </a:r>
            <a:endParaRPr lang="en-US" sz="72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38610" y="7787148"/>
            <a:ext cx="12321287" cy="6836487"/>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About</a:t>
            </a:r>
          </a:p>
          <a:p>
            <a:pPr algn="just">
              <a:lnSpc>
                <a:spcPct val="150000"/>
              </a:lnSpc>
            </a:pPr>
            <a:r>
              <a:rPr lang="en-US" sz="3200" dirty="0">
                <a:latin typeface="Times New Roman" panose="02020603050405020304" pitchFamily="18" charset="0"/>
                <a:cs typeface="Times New Roman" panose="02020603050405020304" pitchFamily="18" charset="0"/>
              </a:rPr>
              <a:t>Today, bookmakers provide many different bet</a:t>
            </a:r>
            <a:r>
              <a:rPr lang="et-EE" sz="3200" dirty="0">
                <a:latin typeface="Times New Roman" panose="02020603050405020304" pitchFamily="18" charset="0"/>
                <a:cs typeface="Times New Roman" panose="02020603050405020304" pitchFamily="18" charset="0"/>
              </a:rPr>
              <a:t>ting </a:t>
            </a:r>
            <a:r>
              <a:rPr lang="en-US" sz="3200" dirty="0">
                <a:latin typeface="Times New Roman" panose="02020603050405020304" pitchFamily="18" charset="0"/>
                <a:cs typeface="Times New Roman" panose="02020603050405020304" pitchFamily="18" charset="0"/>
              </a:rPr>
              <a:t>options on sports, including football. Such companies always give out three bet odds</a:t>
            </a:r>
            <a:r>
              <a:rPr lang="et-EE" sz="3200"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one team wins, the other team wins or both teams play a draw.</a:t>
            </a:r>
            <a:endParaRPr lang="et-EE" sz="3200"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The goal of the project was to find interesting and meaningful patterns as well as most dominating team per season. In addition, we wanted to create out own prediction model based on previous matches and their outcome. </a:t>
            </a:r>
          </a:p>
          <a:p>
            <a:pPr algn="just">
              <a:lnSpc>
                <a:spcPct val="150000"/>
              </a:lnSpc>
            </a:pPr>
            <a:r>
              <a:rPr lang="en-US" sz="3200" dirty="0">
                <a:latin typeface="Times New Roman" panose="02020603050405020304" pitchFamily="18" charset="0"/>
                <a:cs typeface="Times New Roman" panose="02020603050405020304" pitchFamily="18" charset="0"/>
              </a:rPr>
              <a:t>We also took bet odds into consideration. Graphs were also made to make it more eye catching, easy on the eyes and easier to understand.</a:t>
            </a:r>
            <a:endParaRPr lang="et-EE"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2338610" y="14912164"/>
            <a:ext cx="12321287" cy="7575151"/>
          </a:xfrm>
          <a:prstGeom prst="rect">
            <a:avLst/>
          </a:prstGeom>
          <a:solidFill>
            <a:schemeClr val="bg2"/>
          </a:solid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Data</a:t>
            </a:r>
            <a:endParaRPr lang="et-EE" sz="3600" b="1" dirty="0">
              <a:latin typeface="Times New Roman" panose="02020603050405020304" pitchFamily="18" charset="0"/>
              <a:cs typeface="Times New Roman" panose="02020603050405020304" pitchFamily="18" charset="0"/>
            </a:endParaRPr>
          </a:p>
          <a:p>
            <a:pPr algn="just">
              <a:lnSpc>
                <a:spcPct val="150000"/>
              </a:lnSpc>
            </a:pPr>
            <a:r>
              <a:rPr lang="en-US" sz="3200" dirty="0">
                <a:latin typeface="Times New Roman" panose="02020603050405020304" pitchFamily="18" charset="0"/>
                <a:cs typeface="Times New Roman" panose="02020603050405020304" pitchFamily="18" charset="0"/>
              </a:rPr>
              <a:t>For data preparation, we had to drop quite a few columns as they were not needed. For example, there</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were different bookmakers</a:t>
            </a:r>
            <a:r>
              <a:rPr lang="et-EE" sz="3200" dirty="0">
                <a:latin typeface="Times New Roman" panose="02020603050405020304" pitchFamily="18" charset="0"/>
                <a:cs typeface="Times New Roman" panose="02020603050405020304" pitchFamily="18" charset="0"/>
              </a:rPr>
              <a:t>, </a:t>
            </a:r>
            <a:r>
              <a:rPr lang="et-EE" sz="3200" dirty="0" err="1">
                <a:latin typeface="Times New Roman" panose="02020603050405020304" pitchFamily="18" charset="0"/>
                <a:cs typeface="Times New Roman" panose="02020603050405020304" pitchFamily="18" charset="0"/>
              </a:rPr>
              <a:t>who</a:t>
            </a:r>
            <a:r>
              <a:rPr lang="en-US" sz="3200" dirty="0">
                <a:latin typeface="Times New Roman" panose="02020603050405020304" pitchFamily="18" charset="0"/>
                <a:cs typeface="Times New Roman" panose="02020603050405020304" pitchFamily="18" charset="0"/>
              </a:rPr>
              <a:t> gave their coefficient </a:t>
            </a:r>
            <a:r>
              <a:rPr lang="et-EE" sz="3200" dirty="0">
                <a:latin typeface="Times New Roman" panose="02020603050405020304" pitchFamily="18" charset="0"/>
                <a:cs typeface="Times New Roman" panose="02020603050405020304" pitchFamily="18" charset="0"/>
              </a:rPr>
              <a:t>on </a:t>
            </a:r>
            <a:r>
              <a:rPr lang="en-US" sz="3200" dirty="0">
                <a:latin typeface="Times New Roman" panose="02020603050405020304" pitchFamily="18" charset="0"/>
                <a:cs typeface="Times New Roman" panose="02020603050405020304" pitchFamily="18" charset="0"/>
              </a:rPr>
              <a:t>who would win. We only left one bookmaker as</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every bookmaker coefficient was very similar (difference in 0.1 decimal). The data itself was gotten from football-data.co.uk/ website. The claim that the data was gathered from sources such as BBC, ESPN Soccer, Bundesliga.de, Gazzetta.it and Football.fr and the match coefficient taken for weekend games are collected Friday afternoons, and on Tuesday afternoons for midweek games.</a:t>
            </a:r>
          </a:p>
        </p:txBody>
      </p:sp>
      <p:sp>
        <p:nvSpPr>
          <p:cNvPr id="13" name="TextBox 12">
            <a:extLst>
              <a:ext uri="{FF2B5EF4-FFF2-40B4-BE49-F238E27FC236}">
                <a16:creationId xmlns:a16="http://schemas.microsoft.com/office/drawing/2014/main" id="{4E512496-2038-4A65-8370-BC92D48F69BB}"/>
              </a:ext>
            </a:extLst>
          </p:cNvPr>
          <p:cNvSpPr txBox="1"/>
          <p:nvPr/>
        </p:nvSpPr>
        <p:spPr>
          <a:xfrm>
            <a:off x="20470761" y="31248032"/>
            <a:ext cx="7465842" cy="5913157"/>
          </a:xfrm>
          <a:prstGeom prst="rect">
            <a:avLst/>
          </a:prstGeom>
          <a:solidFill>
            <a:schemeClr val="bg2"/>
          </a:solidFill>
        </p:spPr>
        <p:txBody>
          <a:bodyPr wrap="square" rtlCol="0">
            <a:spAutoFit/>
          </a:bodyPr>
          <a:lstStyle/>
          <a:p>
            <a:pPr algn="just">
              <a:lnSpc>
                <a:spcPct val="150000"/>
              </a:lnSpc>
            </a:pPr>
            <a:r>
              <a:rPr lang="en-US" sz="3200" dirty="0">
                <a:latin typeface="Times New Roman" panose="02020603050405020304" pitchFamily="18" charset="0"/>
                <a:cs typeface="Times New Roman" panose="02020603050405020304" pitchFamily="18" charset="0"/>
              </a:rPr>
              <a:t>On left</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graph, we have our prediction model versus the actual data for England Premier League 2018-19. For prediction model we used 5 seasons worth of data (2015 to 2020). We also put every team play against each</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other so every</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combination</a:t>
            </a:r>
            <a:r>
              <a:rPr lang="et-EE"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while in reality</a:t>
            </a:r>
            <a:r>
              <a:rPr lang="et-EE"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not every team plays against all others.</a:t>
            </a:r>
          </a:p>
        </p:txBody>
      </p:sp>
    </p:spTree>
    <p:extLst>
      <p:ext uri="{BB962C8B-B14F-4D97-AF65-F5344CB8AC3E}">
        <p14:creationId xmlns:p14="http://schemas.microsoft.com/office/powerpoint/2010/main" val="7669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353397"/>
            <a:ext cx="27432000" cy="346772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785652"/>
          </a:xfrm>
          <a:prstGeom prst="rect">
            <a:avLst/>
          </a:prstGeom>
          <a:noFill/>
        </p:spPr>
        <p:txBody>
          <a:bodyPr wrap="square" rtlCol="0">
            <a:spAutoFit/>
          </a:bodyPr>
          <a:lstStyle/>
          <a:p>
            <a:pPr algn="ctr">
              <a:lnSpc>
                <a:spcPct val="150000"/>
              </a:lnSpc>
            </a:pPr>
            <a:r>
              <a:rPr lang="et-EE" sz="8800" b="1" dirty="0">
                <a:solidFill>
                  <a:schemeClr val="bg1"/>
                </a:solidFill>
                <a:latin typeface="Berlin Sans FB Demi" panose="020E0802020502020306" pitchFamily="34" charset="0"/>
                <a:cs typeface="Nachlieli CLM" panose="02000603000000000000" pitchFamily="50" charset="-79"/>
              </a:rPr>
              <a:t>FOOTBALL BETS</a:t>
            </a:r>
          </a:p>
          <a:p>
            <a:pPr algn="ctr">
              <a:lnSpc>
                <a:spcPct val="150000"/>
              </a:lnSpc>
            </a:pPr>
            <a:r>
              <a:rPr lang="et-EE" sz="7200" dirty="0">
                <a:solidFill>
                  <a:schemeClr val="bg1"/>
                </a:solidFill>
                <a:latin typeface="Berlin Sans FB Demi" panose="020E0802020502020306" pitchFamily="34" charset="0"/>
                <a:cs typeface="Nachlieli CLM" panose="02000603000000000000" pitchFamily="50" charset="-79"/>
              </a:rPr>
              <a:t>Artjom Valdas</a:t>
            </a:r>
            <a:r>
              <a:rPr lang="ru-RU" sz="7200" dirty="0">
                <a:solidFill>
                  <a:schemeClr val="bg1"/>
                </a:solidFill>
                <a:latin typeface="Berlin Sans FB Demi" panose="020E0802020502020306" pitchFamily="34" charset="0"/>
                <a:cs typeface="Nachlieli CLM" panose="02000603000000000000" pitchFamily="50" charset="-79"/>
              </a:rPr>
              <a:t> </a:t>
            </a:r>
            <a:r>
              <a:rPr lang="et-EE" sz="7200" dirty="0">
                <a:solidFill>
                  <a:schemeClr val="bg1"/>
                </a:solidFill>
                <a:latin typeface="Berlin Sans FB Demi" panose="020E0802020502020306" pitchFamily="34" charset="0"/>
                <a:cs typeface="Nachlieli CLM" panose="02000603000000000000" pitchFamily="50" charset="-79"/>
              </a:rPr>
              <a:t>&amp; Eduard Rudi</a:t>
            </a:r>
            <a:endParaRPr lang="en-US" sz="7200" dirty="0">
              <a:solidFill>
                <a:schemeClr val="bg1"/>
              </a:solidFill>
              <a:latin typeface="Berlin Sans FB Demi" panose="020E0802020502020306" pitchFamily="34" charset="0"/>
              <a:cs typeface="Nachlieli CLM" panose="02000603000000000000" pitchFamily="50" charset="-79"/>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80220" y="6617949"/>
            <a:ext cx="12321287"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Introduction</a:t>
            </a:r>
            <a:endParaRPr lang="en-US" sz="3200" dirty="0">
              <a:latin typeface="Berlin Sans FB Demi" panose="020E0802020502020306" pitchFamily="34" charset="0"/>
              <a:cs typeface="Times New Roman" panose="02020603050405020304" pitchFamily="18" charset="0"/>
            </a:endParaRPr>
          </a:p>
          <a:p>
            <a:pPr algn="just"/>
            <a:r>
              <a:rPr lang="en-US" sz="3200" dirty="0">
                <a:latin typeface="Berlin Sans FB" panose="020E0602020502020306" pitchFamily="34" charset="0"/>
                <a:cs typeface="Times New Roman" panose="02020603050405020304" pitchFamily="18" charset="0"/>
              </a:rPr>
              <a:t>Today, almost everyone has faced sports betting. Some people believe that if you constantly analyze, for example, football teams, you can make money on it.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With this project, we wanted to know if this is actually so.</a:t>
            </a:r>
            <a:endParaRPr lang="et-EE" sz="3200" dirty="0">
              <a:latin typeface="Berlin Sans FB" panose="020E0602020502020306"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15672027" y="6588754"/>
            <a:ext cx="12235081"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Goals</a:t>
            </a:r>
            <a:endParaRPr lang="et-EE" sz="3200" dirty="0">
              <a:latin typeface="Berlin Sans FB Demi" panose="020E08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Data preprocessing</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Make data human readable</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Try to find what the outcome of the match depends on</a:t>
            </a:r>
            <a:endParaRPr lang="ru-RU" sz="3200" dirty="0">
              <a:latin typeface="Berlin Sans FB" panose="020E06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Create a model that will predict future matches</a:t>
            </a:r>
            <a:endParaRPr lang="ru-RU" sz="3200" dirty="0">
              <a:latin typeface="Berlin Sans FB" panose="020E0602020502020306" pitchFamily="34" charset="0"/>
              <a:cs typeface="Times New Roman" panose="02020603050405020304" pitchFamily="18" charset="0"/>
            </a:endParaRPr>
          </a:p>
        </p:txBody>
      </p:sp>
      <p:sp>
        <p:nvSpPr>
          <p:cNvPr id="3" name="TextBox 2"/>
          <p:cNvSpPr txBox="1"/>
          <p:nvPr/>
        </p:nvSpPr>
        <p:spPr>
          <a:xfrm>
            <a:off x="15865722" y="15434624"/>
            <a:ext cx="12321288" cy="1323439"/>
          </a:xfrm>
          <a:prstGeom prst="rect">
            <a:avLst/>
          </a:prstGeom>
          <a:noFill/>
        </p:spPr>
        <p:txBody>
          <a:bodyPr wrap="square" rtlCol="0">
            <a:spAutoFit/>
          </a:bodyPr>
          <a:lstStyle/>
          <a:p>
            <a:pPr algn="ctr"/>
            <a:r>
              <a:rPr lang="en-US" sz="8000" dirty="0">
                <a:latin typeface="Berlin Sans FB Demi" panose="020E0802020502020306" pitchFamily="34" charset="0"/>
              </a:rPr>
              <a:t>What did we finally get…</a:t>
            </a:r>
            <a:endParaRPr lang="et-EE" sz="8000" dirty="0">
              <a:latin typeface="Berlin Sans FB Demi" panose="020E0802020502020306" pitchFamily="34" charset="0"/>
            </a:endParaRPr>
          </a:p>
        </p:txBody>
      </p:sp>
      <p:cxnSp>
        <p:nvCxnSpPr>
          <p:cNvPr id="22" name="Kõverkonnektor 21"/>
          <p:cNvCxnSpPr>
            <a:cxnSpLocks/>
          </p:cNvCxnSpPr>
          <p:nvPr/>
        </p:nvCxnSpPr>
        <p:spPr>
          <a:xfrm rot="16200000" flipH="1">
            <a:off x="22162667" y="17278350"/>
            <a:ext cx="1265698" cy="29495"/>
          </a:xfrm>
          <a:prstGeom prst="curvedConnector3">
            <a:avLst>
              <a:gd name="adj1" fmla="val 38348"/>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Joonviiktekst 2 32"/>
          <p:cNvSpPr/>
          <p:nvPr/>
        </p:nvSpPr>
        <p:spPr>
          <a:xfrm>
            <a:off x="19561073" y="25328871"/>
            <a:ext cx="8795656" cy="2669584"/>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rPr>
              <a:t>This is perhaps the only bet that has the highest percentage of accuracy. This means that if Man City or Liverpool plays in the English Premier League, then with the highest probability these teams will score a goal.</a:t>
            </a:r>
            <a:endParaRPr lang="et-EE" sz="3200" dirty="0">
              <a:solidFill>
                <a:schemeClr val="tx1"/>
              </a:solidFill>
              <a:latin typeface="Berlin Sans FB" panose="020E0602020502020306" pitchFamily="34" charset="0"/>
            </a:endParaRPr>
          </a:p>
        </p:txBody>
      </p:sp>
      <p:graphicFrame>
        <p:nvGraphicFramePr>
          <p:cNvPr id="23" name="Diagramm 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883573826"/>
              </p:ext>
            </p:extLst>
          </p:nvPr>
        </p:nvGraphicFramePr>
        <p:xfrm>
          <a:off x="15865722" y="17966023"/>
          <a:ext cx="12321287" cy="6932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Diagramm 1">
            <a:extLst>
              <a:ext uri="{FF2B5EF4-FFF2-40B4-BE49-F238E27FC236}">
                <a16:creationId xmlns:a16="http://schemas.microsoft.com/office/drawing/2014/main" id="{00000000-0008-0000-0100-000002000000}"/>
              </a:ext>
            </a:extLst>
          </p:cNvPr>
          <p:cNvGraphicFramePr>
            <a:graphicFrameLocks noGrp="1"/>
          </p:cNvGraphicFramePr>
          <p:nvPr>
            <p:extLst>
              <p:ext uri="{D42A27DB-BD31-4B8C-83A1-F6EECF244321}">
                <p14:modId xmlns:p14="http://schemas.microsoft.com/office/powerpoint/2010/main" val="204084706"/>
              </p:ext>
            </p:extLst>
          </p:nvPr>
        </p:nvGraphicFramePr>
        <p:xfrm>
          <a:off x="2361992" y="9992509"/>
          <a:ext cx="12339515" cy="156269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7FA7E257-E7B2-43F7-AFC1-07A528DB7070}"/>
              </a:ext>
            </a:extLst>
          </p:cNvPr>
          <p:cNvGraphicFramePr>
            <a:graphicFrameLocks/>
          </p:cNvGraphicFramePr>
          <p:nvPr>
            <p:extLst>
              <p:ext uri="{D42A27DB-BD31-4B8C-83A1-F6EECF244321}">
                <p14:modId xmlns:p14="http://schemas.microsoft.com/office/powerpoint/2010/main" val="4062435267"/>
              </p:ext>
            </p:extLst>
          </p:nvPr>
        </p:nvGraphicFramePr>
        <p:xfrm>
          <a:off x="1826324" y="27231820"/>
          <a:ext cx="17324935" cy="9769852"/>
        </p:xfrm>
        <a:graphic>
          <a:graphicData uri="http://schemas.openxmlformats.org/drawingml/2006/chart">
            <c:chart xmlns:c="http://schemas.openxmlformats.org/drawingml/2006/chart" xmlns:r="http://schemas.openxmlformats.org/officeDocument/2006/relationships" r:id="rId4"/>
          </a:graphicData>
        </a:graphic>
      </p:graphicFrame>
      <p:sp>
        <p:nvSpPr>
          <p:cNvPr id="27" name="Joonviiktekst 2 32">
            <a:extLst>
              <a:ext uri="{FF2B5EF4-FFF2-40B4-BE49-F238E27FC236}">
                <a16:creationId xmlns:a16="http://schemas.microsoft.com/office/drawing/2014/main" id="{9F522E98-DD21-442B-8727-99598732CC8D}"/>
              </a:ext>
            </a:extLst>
          </p:cNvPr>
          <p:cNvSpPr/>
          <p:nvPr/>
        </p:nvSpPr>
        <p:spPr>
          <a:xfrm>
            <a:off x="5569116" y="37622428"/>
            <a:ext cx="13374617" cy="1648261"/>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cs typeface="Times New Roman" panose="02020603050405020304" pitchFamily="18" charset="0"/>
              </a:rPr>
              <a:t>We used from 2015 to 19 England Premier data to train our model, that we used to try to predict current season match outcome.</a:t>
            </a:r>
          </a:p>
        </p:txBody>
      </p:sp>
      <p:sp>
        <p:nvSpPr>
          <p:cNvPr id="20" name="TextBox 19">
            <a:extLst>
              <a:ext uri="{FF2B5EF4-FFF2-40B4-BE49-F238E27FC236}">
                <a16:creationId xmlns:a16="http://schemas.microsoft.com/office/drawing/2014/main" id="{71E58410-5642-4589-AFC6-6A69E654D90D}"/>
              </a:ext>
            </a:extLst>
          </p:cNvPr>
          <p:cNvSpPr txBox="1"/>
          <p:nvPr/>
        </p:nvSpPr>
        <p:spPr>
          <a:xfrm>
            <a:off x="15690255" y="10065510"/>
            <a:ext cx="12333401" cy="4647426"/>
          </a:xfrm>
          <a:prstGeom prst="rect">
            <a:avLst/>
          </a:prstGeom>
          <a:solidFill>
            <a:schemeClr val="bg1"/>
          </a:solidFill>
        </p:spPr>
        <p:txBody>
          <a:bodyPr wrap="square" rtlCol="0">
            <a:spAutoFit/>
          </a:bodyPr>
          <a:lstStyle/>
          <a:p>
            <a:pPr algn="ctr"/>
            <a:r>
              <a:rPr lang="en-US" sz="4000" b="1" dirty="0">
                <a:latin typeface="Berlin Sans FB" panose="020E0602020502020306" pitchFamily="34" charset="0"/>
              </a:rPr>
              <a:t>Data</a:t>
            </a:r>
            <a:endParaRPr lang="en-US" sz="3200" dirty="0">
              <a:latin typeface="Berlin Sans FB" panose="020E0602020502020306" pitchFamily="34" charset="0"/>
            </a:endParaRPr>
          </a:p>
          <a:p>
            <a:pPr algn="just"/>
            <a:r>
              <a:rPr lang="en-US" sz="3200" dirty="0" smtClean="0">
                <a:latin typeface="Berlin Sans FB" panose="020E0602020502020306" pitchFamily="34" charset="0"/>
                <a:cs typeface="Times New Roman" panose="02020603050405020304" pitchFamily="18" charset="0"/>
              </a:rPr>
              <a:t>The data itself was gotten from football-data.co.uk/ website</a:t>
            </a:r>
            <a:r>
              <a:rPr lang="en-US" sz="3200" dirty="0">
                <a:latin typeface="Berlin Sans FB" panose="020E0602020502020306" pitchFamily="34" charset="0"/>
                <a:cs typeface="Times New Roman" panose="02020603050405020304" pitchFamily="18" charset="0"/>
              </a:rPr>
              <a:t>. We decided to take the data for the last 5 </a:t>
            </a:r>
            <a:r>
              <a:rPr lang="en-US" sz="3200" dirty="0" smtClean="0">
                <a:latin typeface="Berlin Sans FB" panose="020E0602020502020306" pitchFamily="34" charset="0"/>
              </a:rPr>
              <a:t>English Premier League</a:t>
            </a:r>
            <a:r>
              <a:rPr lang="et-EE" sz="3200" dirty="0" smtClean="0">
                <a:latin typeface="Berlin Sans FB" panose="020E0602020502020306" pitchFamily="34" charset="0"/>
                <a:cs typeface="Times New Roman" panose="02020603050405020304" pitchFamily="18" charset="0"/>
              </a:rPr>
              <a:t> </a:t>
            </a:r>
            <a:r>
              <a:rPr lang="en-US" sz="3200" dirty="0" smtClean="0">
                <a:latin typeface="Berlin Sans FB" panose="020E0602020502020306" pitchFamily="34" charset="0"/>
                <a:cs typeface="Times New Roman" panose="02020603050405020304" pitchFamily="18" charset="0"/>
              </a:rPr>
              <a:t>seasons </a:t>
            </a:r>
            <a:r>
              <a:rPr lang="en-US" sz="3200" dirty="0">
                <a:latin typeface="Berlin Sans FB" panose="020E0602020502020306" pitchFamily="34" charset="0"/>
                <a:cs typeface="Times New Roman" panose="02020603050405020304" pitchFamily="18" charset="0"/>
              </a:rPr>
              <a:t>including the </a:t>
            </a:r>
            <a:r>
              <a:rPr lang="en-US" sz="3200" dirty="0" smtClean="0">
                <a:latin typeface="Berlin Sans FB" panose="020E0602020502020306" pitchFamily="34" charset="0"/>
                <a:cs typeface="Times New Roman" panose="02020603050405020304" pitchFamily="18" charset="0"/>
              </a:rPr>
              <a:t>current</a:t>
            </a:r>
            <a:r>
              <a:rPr lang="ru-RU" sz="3200" dirty="0" smtClean="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we had to drop quite a few columns as they were not needed. For example, there</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were different bookmakers</a:t>
            </a:r>
            <a:r>
              <a:rPr lang="et-EE" sz="3200" dirty="0">
                <a:latin typeface="Berlin Sans FB" panose="020E0602020502020306" pitchFamily="34" charset="0"/>
                <a:cs typeface="Times New Roman" panose="02020603050405020304" pitchFamily="18" charset="0"/>
              </a:rPr>
              <a:t>, </a:t>
            </a:r>
            <a:r>
              <a:rPr lang="en-US" sz="3200" dirty="0" smtClean="0">
                <a:latin typeface="Berlin Sans FB" panose="020E0602020502020306" pitchFamily="34" charset="0"/>
                <a:cs typeface="Times New Roman" panose="02020603050405020304" pitchFamily="18" charset="0"/>
              </a:rPr>
              <a:t>who </a:t>
            </a:r>
            <a:r>
              <a:rPr lang="en-US" sz="3200" dirty="0">
                <a:latin typeface="Berlin Sans FB" panose="020E0602020502020306" pitchFamily="34" charset="0"/>
                <a:cs typeface="Times New Roman" panose="02020603050405020304" pitchFamily="18" charset="0"/>
              </a:rPr>
              <a:t>gave their coefficient </a:t>
            </a:r>
            <a:r>
              <a:rPr lang="et-EE" sz="3200" dirty="0">
                <a:latin typeface="Berlin Sans FB" panose="020E0602020502020306" pitchFamily="34" charset="0"/>
                <a:cs typeface="Times New Roman" panose="02020603050405020304" pitchFamily="18" charset="0"/>
              </a:rPr>
              <a:t>on </a:t>
            </a:r>
            <a:r>
              <a:rPr lang="en-US" sz="3200" dirty="0">
                <a:latin typeface="Berlin Sans FB" panose="020E0602020502020306" pitchFamily="34" charset="0"/>
                <a:cs typeface="Times New Roman" panose="02020603050405020304" pitchFamily="18" charset="0"/>
              </a:rPr>
              <a:t>who would </a:t>
            </a:r>
            <a:r>
              <a:rPr lang="en-US" sz="3200" dirty="0" smtClean="0">
                <a:latin typeface="Berlin Sans FB" panose="020E0602020502020306" pitchFamily="34" charset="0"/>
                <a:cs typeface="Times New Roman" panose="02020603050405020304" pitchFamily="18" charset="0"/>
              </a:rPr>
              <a:t>win</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(difference in 0.1 decimal). Unfortunately, the data files did not have any information about the players, so only teams and coefficients were taken into account for prediction</a:t>
            </a:r>
            <a:endParaRPr lang="en-US" sz="3200" dirty="0">
              <a:latin typeface="Berlin Sans FB" panose="020E0602020502020306" pitchFamily="34" charset="0"/>
              <a:cs typeface="Times New Roman" panose="02020603050405020304" pitchFamily="18" charset="0"/>
            </a:endParaRPr>
          </a:p>
        </p:txBody>
      </p:sp>
      <p:sp>
        <p:nvSpPr>
          <p:cNvPr id="31" name="TextBox 30"/>
          <p:cNvSpPr txBox="1"/>
          <p:nvPr/>
        </p:nvSpPr>
        <p:spPr>
          <a:xfrm>
            <a:off x="19969316" y="28780321"/>
            <a:ext cx="8387413" cy="4647426"/>
          </a:xfrm>
          <a:prstGeom prst="rect">
            <a:avLst/>
          </a:prstGeom>
          <a:solidFill>
            <a:schemeClr val="bg1"/>
          </a:solidFill>
        </p:spPr>
        <p:txBody>
          <a:bodyPr wrap="square" rtlCol="0">
            <a:spAutoFit/>
          </a:bodyPr>
          <a:lstStyle/>
          <a:p>
            <a:pPr algn="ctr"/>
            <a:r>
              <a:rPr lang="en-US" sz="4000" b="1" dirty="0" smtClean="0">
                <a:latin typeface="Berlin Sans FB" panose="020E0602020502020306" pitchFamily="34" charset="0"/>
              </a:rPr>
              <a:t>Fun facts</a:t>
            </a:r>
            <a:endParaRPr lang="et-EE" sz="4000" b="1" dirty="0" smtClean="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smtClean="0">
                <a:latin typeface="Berlin Sans FB" panose="020E0602020502020306" pitchFamily="34" charset="0"/>
              </a:rPr>
              <a:t>In every fifth game, a weak team wins a strong</a:t>
            </a:r>
            <a:endParaRPr lang="et-EE" sz="3200" dirty="0" smtClean="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smtClean="0">
                <a:latin typeface="Berlin Sans FB" panose="020E0602020502020306" pitchFamily="34" charset="0"/>
              </a:rPr>
              <a:t>45</a:t>
            </a:r>
            <a:r>
              <a:rPr lang="en-US" sz="3200" dirty="0">
                <a:latin typeface="Berlin Sans FB" panose="020E0602020502020306" pitchFamily="34" charset="0"/>
              </a:rPr>
              <a:t>% of games end in a draw or loss of strong </a:t>
            </a:r>
            <a:r>
              <a:rPr lang="en-US" sz="3200" dirty="0" smtClean="0">
                <a:latin typeface="Berlin Sans FB" panose="020E0602020502020306" pitchFamily="34" charset="0"/>
              </a:rPr>
              <a:t>team</a:t>
            </a:r>
            <a:endParaRPr lang="et-EE" sz="3200" dirty="0" smtClean="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The more training data, the worse the model </a:t>
            </a:r>
            <a:r>
              <a:rPr lang="en-US" sz="3200" dirty="0" smtClean="0">
                <a:latin typeface="Berlin Sans FB" panose="020E0602020502020306" pitchFamily="34" charset="0"/>
              </a:rPr>
              <a:t>predicts</a:t>
            </a:r>
            <a:endParaRPr lang="ru-RU" sz="3200" dirty="0" smtClean="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Most often, weak teams won strong </a:t>
            </a:r>
            <a:r>
              <a:rPr lang="en-US" sz="3200" dirty="0" smtClean="0">
                <a:latin typeface="Berlin Sans FB" panose="020E0602020502020306" pitchFamily="34" charset="0"/>
              </a:rPr>
              <a:t>when</a:t>
            </a:r>
            <a:r>
              <a:rPr lang="ru-RU" sz="3200" dirty="0" smtClean="0">
                <a:latin typeface="Berlin Sans FB" panose="020E0602020502020306" pitchFamily="34" charset="0"/>
              </a:rPr>
              <a:t> </a:t>
            </a:r>
            <a:r>
              <a:rPr lang="en-US" sz="3200" dirty="0" smtClean="0">
                <a:latin typeface="Berlin Sans FB" panose="020E0602020502020306" pitchFamily="34" charset="0"/>
              </a:rPr>
              <a:t>referee </a:t>
            </a:r>
            <a:r>
              <a:rPr lang="en-US" sz="3200" dirty="0">
                <a:latin typeface="Berlin Sans FB" panose="020E0602020502020306" pitchFamily="34" charset="0"/>
              </a:rPr>
              <a:t>Martin </a:t>
            </a:r>
            <a:r>
              <a:rPr lang="en-US" sz="3200" dirty="0" err="1">
                <a:latin typeface="Berlin Sans FB" panose="020E0602020502020306" pitchFamily="34" charset="0"/>
              </a:rPr>
              <a:t>Atkison</a:t>
            </a:r>
            <a:r>
              <a:rPr lang="en-US" sz="3200" dirty="0">
                <a:latin typeface="Berlin Sans FB" panose="020E0602020502020306" pitchFamily="34" charset="0"/>
              </a:rPr>
              <a:t> </a:t>
            </a:r>
            <a:r>
              <a:rPr lang="et-EE" sz="3200" dirty="0" err="1" smtClean="0">
                <a:latin typeface="Berlin Sans FB" panose="020E0602020502020306" pitchFamily="34" charset="0"/>
              </a:rPr>
              <a:t>wa</a:t>
            </a:r>
            <a:r>
              <a:rPr lang="en-US" sz="3200" dirty="0" smtClean="0">
                <a:latin typeface="Berlin Sans FB" panose="020E0602020502020306" pitchFamily="34" charset="0"/>
              </a:rPr>
              <a:t>s </a:t>
            </a:r>
            <a:r>
              <a:rPr lang="en-US" sz="3200" dirty="0">
                <a:latin typeface="Berlin Sans FB" panose="020E0602020502020306" pitchFamily="34" charset="0"/>
              </a:rPr>
              <a:t>on the field</a:t>
            </a:r>
          </a:p>
        </p:txBody>
      </p:sp>
      <p:sp>
        <p:nvSpPr>
          <p:cNvPr id="35" name="TextBox 34"/>
          <p:cNvSpPr txBox="1"/>
          <p:nvPr/>
        </p:nvSpPr>
        <p:spPr>
          <a:xfrm>
            <a:off x="19969316" y="34541649"/>
            <a:ext cx="8387413" cy="3170099"/>
          </a:xfrm>
          <a:prstGeom prst="rect">
            <a:avLst/>
          </a:prstGeom>
          <a:solidFill>
            <a:schemeClr val="bg1"/>
          </a:solidFill>
        </p:spPr>
        <p:txBody>
          <a:bodyPr wrap="square" rtlCol="0">
            <a:spAutoFit/>
          </a:bodyPr>
          <a:lstStyle/>
          <a:p>
            <a:pPr algn="ctr"/>
            <a:r>
              <a:rPr lang="en-US" sz="4000" b="1" dirty="0" smtClean="0">
                <a:latin typeface="Berlin Sans FB" panose="020E0602020502020306" pitchFamily="34" charset="0"/>
              </a:rPr>
              <a:t>Conclusion</a:t>
            </a:r>
            <a:endParaRPr lang="et-EE" sz="4000" b="1" dirty="0" smtClean="0">
              <a:latin typeface="Berlin Sans FB" panose="020E0602020502020306" pitchFamily="34" charset="0"/>
            </a:endParaRPr>
          </a:p>
          <a:p>
            <a:pPr algn="just"/>
            <a:r>
              <a:rPr lang="en-US" sz="3200" dirty="0">
                <a:latin typeface="Berlin Sans FB" panose="020E0602020502020306" pitchFamily="34" charset="0"/>
              </a:rPr>
              <a:t>In the end, we can say that making money through football betting is very risky. You can never be sure that a weak team with a coefficient of 11.0 can lose to a team with a coefficient of </a:t>
            </a:r>
            <a:r>
              <a:rPr lang="en-US" sz="3200" dirty="0" smtClean="0">
                <a:latin typeface="Berlin Sans FB" panose="020E0602020502020306" pitchFamily="34" charset="0"/>
              </a:rPr>
              <a:t>1.10</a:t>
            </a:r>
            <a:r>
              <a:rPr lang="ru-RU" sz="3200" dirty="0" smtClean="0">
                <a:latin typeface="Berlin Sans FB" panose="020E0602020502020306" pitchFamily="34" charset="0"/>
              </a:rPr>
              <a:t>. </a:t>
            </a:r>
            <a:endParaRPr lang="en-US" sz="3200" dirty="0">
              <a:latin typeface="Berlin Sans FB" panose="020E0602020502020306" pitchFamily="34" charset="0"/>
            </a:endParaRPr>
          </a:p>
        </p:txBody>
      </p:sp>
      <p:cxnSp>
        <p:nvCxnSpPr>
          <p:cNvPr id="46" name="Sirge noolkonnektor 45"/>
          <p:cNvCxnSpPr>
            <a:stCxn id="3" idx="1"/>
          </p:cNvCxnSpPr>
          <p:nvPr/>
        </p:nvCxnSpPr>
        <p:spPr>
          <a:xfrm flipH="1" flipV="1">
            <a:off x="14826414" y="16096343"/>
            <a:ext cx="1039308" cy="1"/>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Nurkkonnektor 62"/>
          <p:cNvCxnSpPr>
            <a:stCxn id="3" idx="2"/>
          </p:cNvCxnSpPr>
          <p:nvPr/>
        </p:nvCxnSpPr>
        <p:spPr>
          <a:xfrm rot="5400000">
            <a:off x="13697370" y="18172015"/>
            <a:ext cx="9742948" cy="6915045"/>
          </a:xfrm>
          <a:prstGeom prst="bentConnector3">
            <a:avLst>
              <a:gd name="adj1" fmla="val 349"/>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Nurkkonnektor 70"/>
          <p:cNvCxnSpPr>
            <a:endCxn id="26" idx="0"/>
          </p:cNvCxnSpPr>
          <p:nvPr/>
        </p:nvCxnSpPr>
        <p:spPr>
          <a:xfrm rot="10800000" flipV="1">
            <a:off x="10488792" y="26501012"/>
            <a:ext cx="4648815" cy="730808"/>
          </a:xfrm>
          <a:prstGeom prst="bentConnector2">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06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637</Words>
  <Application>Microsoft Office PowerPoint</Application>
  <PresentationFormat>Kohandatud</PresentationFormat>
  <Paragraphs>36</Paragraphs>
  <Slides>2</Slides>
  <Notes>0</Notes>
  <HiddenSlides>0</HiddenSlides>
  <MMClips>0</MMClips>
  <ScaleCrop>false</ScaleCrop>
  <HeadingPairs>
    <vt:vector size="6" baseType="variant">
      <vt:variant>
        <vt:lpstr>Kasutatud fondid</vt:lpstr>
      </vt:variant>
      <vt:variant>
        <vt:i4>8</vt:i4>
      </vt:variant>
      <vt:variant>
        <vt:lpstr>Kujundus</vt:lpstr>
      </vt:variant>
      <vt:variant>
        <vt:i4>1</vt:i4>
      </vt:variant>
      <vt:variant>
        <vt:lpstr>Slaidipealkirjad</vt:lpstr>
      </vt:variant>
      <vt:variant>
        <vt:i4>2</vt:i4>
      </vt:variant>
    </vt:vector>
  </HeadingPairs>
  <TitlesOfParts>
    <vt:vector size="11" baseType="lpstr">
      <vt:lpstr>Arial</vt:lpstr>
      <vt:lpstr>Berlin Sans FB</vt:lpstr>
      <vt:lpstr>Berlin Sans FB Demi</vt:lpstr>
      <vt:lpstr>Calibri</vt:lpstr>
      <vt:lpstr>Calibri Light</vt:lpstr>
      <vt:lpstr>Nachlieli CLM</vt:lpstr>
      <vt:lpstr>Times New Roman</vt:lpstr>
      <vt:lpstr>Wingdings</vt:lpstr>
      <vt:lpstr>Office Theme</vt:lpstr>
      <vt:lpstr>PowerPointi esitlus</vt:lpstr>
      <vt:lpstr>PowerPointi esitlus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Artjom Valdas</cp:lastModifiedBy>
  <cp:revision>30</cp:revision>
  <dcterms:created xsi:type="dcterms:W3CDTF">2019-12-14T13:33:46Z</dcterms:created>
  <dcterms:modified xsi:type="dcterms:W3CDTF">2019-12-15T11:35:27Z</dcterms:modified>
</cp:coreProperties>
</file>