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30" d="100"/>
          <a:sy n="30" d="100"/>
        </p:scale>
        <p:origin x="1278" y="-2574"/>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t-E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t-EE" sz="5400" dirty="0" err="1"/>
              <a:t>Prediction</a:t>
            </a:r>
            <a:r>
              <a:rPr lang="et-EE" sz="5400" dirty="0"/>
              <a:t> </a:t>
            </a:r>
            <a:r>
              <a:rPr lang="et-EE" sz="5400" dirty="0" err="1"/>
              <a:t>model</a:t>
            </a:r>
            <a:r>
              <a:rPr lang="et-EE" sz="5400" dirty="0"/>
              <a:t> vs </a:t>
            </a:r>
            <a:r>
              <a:rPr lang="et-EE" sz="5400" dirty="0" err="1"/>
              <a:t>actual</a:t>
            </a:r>
            <a:r>
              <a:rPr lang="et-EE" sz="5400" dirty="0"/>
              <a:t> </a:t>
            </a:r>
            <a:r>
              <a:rPr lang="et-EE" sz="5400" dirty="0" err="1"/>
              <a:t>team</a:t>
            </a:r>
            <a:r>
              <a:rPr lang="et-EE" sz="5400" dirty="0"/>
              <a:t> </a:t>
            </a:r>
            <a:r>
              <a:rPr lang="et-EE" sz="5400" dirty="0" err="1"/>
              <a:t>wins</a:t>
            </a:r>
            <a:endParaRPr lang="en-US" sz="5400"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t-EE"/>
        </a:p>
      </c:txPr>
    </c:title>
    <c:autoTitleDeleted val="0"/>
    <c:plotArea>
      <c:layout/>
      <c:barChart>
        <c:barDir val="col"/>
        <c:grouping val="clustered"/>
        <c:varyColors val="0"/>
        <c:ser>
          <c:idx val="0"/>
          <c:order val="0"/>
          <c:tx>
            <c:strRef>
              <c:f>Sheet1!$B$34</c:f>
              <c:strCache>
                <c:ptCount val="1"/>
                <c:pt idx="0">
                  <c:v>Prediction 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000" b="1" i="0" u="none" strike="noStrike" kern="1200" baseline="0">
                    <a:solidFill>
                      <a:schemeClr val="lt1"/>
                    </a:solidFill>
                    <a:latin typeface="+mn-lt"/>
                    <a:ea typeface="+mn-ea"/>
                    <a:cs typeface="+mn-cs"/>
                  </a:defRPr>
                </a:pPr>
                <a:endParaRPr lang="et-EE"/>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Sheet1!$A$35:$A$54</c:f>
              <c:strCache>
                <c:ptCount val="20"/>
                <c:pt idx="0">
                  <c:v>Man City</c:v>
                </c:pt>
                <c:pt idx="1">
                  <c:v>Liverpool</c:v>
                </c:pt>
                <c:pt idx="2">
                  <c:v>Chelsea</c:v>
                </c:pt>
                <c:pt idx="3">
                  <c:v>Tottenham</c:v>
                </c:pt>
                <c:pt idx="4">
                  <c:v>Arsenal</c:v>
                </c:pt>
                <c:pt idx="5">
                  <c:v>Man United</c:v>
                </c:pt>
                <c:pt idx="6">
                  <c:v>Wolves</c:v>
                </c:pt>
                <c:pt idx="7">
                  <c:v>Brighton</c:v>
                </c:pt>
                <c:pt idx="8">
                  <c:v>Leicester</c:v>
                </c:pt>
                <c:pt idx="9">
                  <c:v>West Ham</c:v>
                </c:pt>
                <c:pt idx="10">
                  <c:v>Burnley</c:v>
                </c:pt>
                <c:pt idx="11">
                  <c:v>Watford</c:v>
                </c:pt>
                <c:pt idx="12">
                  <c:v>Bournemouth</c:v>
                </c:pt>
                <c:pt idx="13">
                  <c:v>Everton</c:v>
                </c:pt>
                <c:pt idx="14">
                  <c:v>Newcastle</c:v>
                </c:pt>
                <c:pt idx="15">
                  <c:v>Cardiff</c:v>
                </c:pt>
                <c:pt idx="16">
                  <c:v>Crystal Palace</c:v>
                </c:pt>
                <c:pt idx="17">
                  <c:v>Southampton</c:v>
                </c:pt>
                <c:pt idx="18">
                  <c:v>Fulham</c:v>
                </c:pt>
                <c:pt idx="19">
                  <c:v>Huddersfield</c:v>
                </c:pt>
              </c:strCache>
            </c:strRef>
          </c:cat>
          <c:val>
            <c:numRef>
              <c:f>Sheet1!$B$35:$B$54</c:f>
              <c:numCache>
                <c:formatCode>General</c:formatCode>
                <c:ptCount val="20"/>
                <c:pt idx="0">
                  <c:v>36</c:v>
                </c:pt>
                <c:pt idx="1">
                  <c:v>35</c:v>
                </c:pt>
                <c:pt idx="2">
                  <c:v>27</c:v>
                </c:pt>
                <c:pt idx="3">
                  <c:v>23</c:v>
                </c:pt>
                <c:pt idx="4">
                  <c:v>20</c:v>
                </c:pt>
                <c:pt idx="5">
                  <c:v>19</c:v>
                </c:pt>
                <c:pt idx="6">
                  <c:v>18</c:v>
                </c:pt>
                <c:pt idx="7">
                  <c:v>18</c:v>
                </c:pt>
                <c:pt idx="8">
                  <c:v>18</c:v>
                </c:pt>
                <c:pt idx="9">
                  <c:v>18</c:v>
                </c:pt>
                <c:pt idx="10">
                  <c:v>17</c:v>
                </c:pt>
                <c:pt idx="11">
                  <c:v>17</c:v>
                </c:pt>
                <c:pt idx="12">
                  <c:v>17</c:v>
                </c:pt>
                <c:pt idx="13">
                  <c:v>17</c:v>
                </c:pt>
                <c:pt idx="14">
                  <c:v>17</c:v>
                </c:pt>
                <c:pt idx="15">
                  <c:v>16</c:v>
                </c:pt>
                <c:pt idx="16">
                  <c:v>16</c:v>
                </c:pt>
                <c:pt idx="17">
                  <c:v>15</c:v>
                </c:pt>
                <c:pt idx="18">
                  <c:v>15</c:v>
                </c:pt>
                <c:pt idx="19">
                  <c:v>1</c:v>
                </c:pt>
              </c:numCache>
            </c:numRef>
          </c:val>
          <c:extLst>
            <c:ext xmlns:c16="http://schemas.microsoft.com/office/drawing/2014/chart" uri="{C3380CC4-5D6E-409C-BE32-E72D297353CC}">
              <c16:uniqueId val="{00000000-990F-405E-94F5-005AADE62E42}"/>
            </c:ext>
          </c:extLst>
        </c:ser>
        <c:ser>
          <c:idx val="1"/>
          <c:order val="1"/>
          <c:tx>
            <c:strRef>
              <c:f>Sheet1!$C$34</c:f>
              <c:strCache>
                <c:ptCount val="1"/>
                <c:pt idx="0">
                  <c:v>18-19 Season team wins</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000" b="1" i="0" u="none" strike="noStrike" kern="1200" baseline="0">
                    <a:solidFill>
                      <a:schemeClr val="lt1"/>
                    </a:solidFill>
                    <a:latin typeface="+mn-lt"/>
                    <a:ea typeface="+mn-ea"/>
                    <a:cs typeface="+mn-cs"/>
                  </a:defRPr>
                </a:pPr>
                <a:endParaRPr lang="et-EE"/>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Sheet1!$A$35:$A$54</c:f>
              <c:strCache>
                <c:ptCount val="20"/>
                <c:pt idx="0">
                  <c:v>Man City</c:v>
                </c:pt>
                <c:pt idx="1">
                  <c:v>Liverpool</c:v>
                </c:pt>
                <c:pt idx="2">
                  <c:v>Chelsea</c:v>
                </c:pt>
                <c:pt idx="3">
                  <c:v>Tottenham</c:v>
                </c:pt>
                <c:pt idx="4">
                  <c:v>Arsenal</c:v>
                </c:pt>
                <c:pt idx="5">
                  <c:v>Man United</c:v>
                </c:pt>
                <c:pt idx="6">
                  <c:v>Wolves</c:v>
                </c:pt>
                <c:pt idx="7">
                  <c:v>Brighton</c:v>
                </c:pt>
                <c:pt idx="8">
                  <c:v>Leicester</c:v>
                </c:pt>
                <c:pt idx="9">
                  <c:v>West Ham</c:v>
                </c:pt>
                <c:pt idx="10">
                  <c:v>Burnley</c:v>
                </c:pt>
                <c:pt idx="11">
                  <c:v>Watford</c:v>
                </c:pt>
                <c:pt idx="12">
                  <c:v>Bournemouth</c:v>
                </c:pt>
                <c:pt idx="13">
                  <c:v>Everton</c:v>
                </c:pt>
                <c:pt idx="14">
                  <c:v>Newcastle</c:v>
                </c:pt>
                <c:pt idx="15">
                  <c:v>Cardiff</c:v>
                </c:pt>
                <c:pt idx="16">
                  <c:v>Crystal Palace</c:v>
                </c:pt>
                <c:pt idx="17">
                  <c:v>Southampton</c:v>
                </c:pt>
                <c:pt idx="18">
                  <c:v>Fulham</c:v>
                </c:pt>
                <c:pt idx="19">
                  <c:v>Huddersfield</c:v>
                </c:pt>
              </c:strCache>
            </c:strRef>
          </c:cat>
          <c:val>
            <c:numRef>
              <c:f>Sheet1!$C$35:$C$54</c:f>
              <c:numCache>
                <c:formatCode>General</c:formatCode>
                <c:ptCount val="20"/>
                <c:pt idx="0">
                  <c:v>32</c:v>
                </c:pt>
                <c:pt idx="1">
                  <c:v>30</c:v>
                </c:pt>
                <c:pt idx="2">
                  <c:v>21</c:v>
                </c:pt>
                <c:pt idx="3">
                  <c:v>23</c:v>
                </c:pt>
                <c:pt idx="4">
                  <c:v>21</c:v>
                </c:pt>
                <c:pt idx="5">
                  <c:v>19</c:v>
                </c:pt>
                <c:pt idx="6">
                  <c:v>16</c:v>
                </c:pt>
                <c:pt idx="7">
                  <c:v>9</c:v>
                </c:pt>
                <c:pt idx="8">
                  <c:v>15</c:v>
                </c:pt>
                <c:pt idx="9">
                  <c:v>15</c:v>
                </c:pt>
                <c:pt idx="10">
                  <c:v>11</c:v>
                </c:pt>
                <c:pt idx="11">
                  <c:v>14</c:v>
                </c:pt>
                <c:pt idx="12">
                  <c:v>13</c:v>
                </c:pt>
                <c:pt idx="13">
                  <c:v>15</c:v>
                </c:pt>
                <c:pt idx="14">
                  <c:v>12</c:v>
                </c:pt>
                <c:pt idx="15">
                  <c:v>10</c:v>
                </c:pt>
                <c:pt idx="16">
                  <c:v>14</c:v>
                </c:pt>
                <c:pt idx="17">
                  <c:v>9</c:v>
                </c:pt>
                <c:pt idx="18">
                  <c:v>7</c:v>
                </c:pt>
                <c:pt idx="19">
                  <c:v>3</c:v>
                </c:pt>
              </c:numCache>
            </c:numRef>
          </c:val>
          <c:extLst>
            <c:ext xmlns:c16="http://schemas.microsoft.com/office/drawing/2014/chart" uri="{C3380CC4-5D6E-409C-BE32-E72D297353CC}">
              <c16:uniqueId val="{00000001-990F-405E-94F5-005AADE62E42}"/>
            </c:ext>
          </c:extLst>
        </c:ser>
        <c:dLbls>
          <c:dLblPos val="inEnd"/>
          <c:showLegendKey val="0"/>
          <c:showVal val="1"/>
          <c:showCatName val="0"/>
          <c:showSerName val="0"/>
          <c:showPercent val="0"/>
          <c:showBubbleSize val="0"/>
        </c:dLbls>
        <c:gapWidth val="65"/>
        <c:axId val="690267456"/>
        <c:axId val="690268768"/>
      </c:barChart>
      <c:catAx>
        <c:axId val="6902674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3600" b="0" i="0" u="none" strike="noStrike" kern="1200" cap="all" baseline="0">
                <a:solidFill>
                  <a:schemeClr val="dk1">
                    <a:lumMod val="75000"/>
                    <a:lumOff val="25000"/>
                  </a:schemeClr>
                </a:solidFill>
                <a:latin typeface="+mn-lt"/>
                <a:ea typeface="+mn-ea"/>
                <a:cs typeface="+mn-cs"/>
              </a:defRPr>
            </a:pPr>
            <a:endParaRPr lang="et-EE"/>
          </a:p>
        </c:txPr>
        <c:crossAx val="690268768"/>
        <c:crosses val="autoZero"/>
        <c:auto val="1"/>
        <c:lblAlgn val="ctr"/>
        <c:lblOffset val="100"/>
        <c:noMultiLvlLbl val="0"/>
      </c:catAx>
      <c:valAx>
        <c:axId val="6902687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90267456"/>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3600" b="0" i="0" u="none" strike="noStrike" kern="1200" baseline="0">
              <a:solidFill>
                <a:schemeClr val="dk1">
                  <a:lumMod val="75000"/>
                  <a:lumOff val="25000"/>
                </a:schemeClr>
              </a:solidFill>
              <a:latin typeface="+mn-lt"/>
              <a:ea typeface="+mn-ea"/>
              <a:cs typeface="+mn-cs"/>
            </a:defRPr>
          </a:pPr>
          <a:endParaRPr lang="et-E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t-E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12/14/2019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12/14/2019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831106"/>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586559"/>
          </a:xfrm>
          <a:prstGeom prst="rect">
            <a:avLst/>
          </a:prstGeom>
          <a:noFill/>
        </p:spPr>
        <p:txBody>
          <a:bodyPr wrap="square" rtlCol="0">
            <a:spAutoFit/>
          </a:bodyPr>
          <a:lstStyle/>
          <a:p>
            <a:pPr algn="ctr">
              <a:lnSpc>
                <a:spcPct val="150000"/>
              </a:lnSpc>
            </a:pPr>
            <a:r>
              <a:rPr lang="et-EE" sz="8800" b="1" dirty="0" err="1">
                <a:solidFill>
                  <a:schemeClr val="bg1"/>
                </a:solidFill>
                <a:latin typeface="Times New Roman" panose="02020603050405020304" pitchFamily="18" charset="0"/>
                <a:cs typeface="Times New Roman" panose="02020603050405020304" pitchFamily="18" charset="0"/>
              </a:rPr>
              <a:t>Football</a:t>
            </a:r>
            <a:r>
              <a:rPr lang="et-EE" sz="8800" b="1" dirty="0">
                <a:solidFill>
                  <a:schemeClr val="bg1"/>
                </a:solidFill>
                <a:latin typeface="Times New Roman" panose="02020603050405020304" pitchFamily="18" charset="0"/>
                <a:cs typeface="Times New Roman" panose="02020603050405020304" pitchFamily="18" charset="0"/>
              </a:rPr>
              <a:t> </a:t>
            </a:r>
            <a:r>
              <a:rPr lang="et-EE" sz="8800" b="1" dirty="0" err="1">
                <a:solidFill>
                  <a:schemeClr val="bg1"/>
                </a:solidFill>
                <a:latin typeface="Times New Roman" panose="02020603050405020304" pitchFamily="18" charset="0"/>
                <a:cs typeface="Times New Roman" panose="02020603050405020304" pitchFamily="18" charset="0"/>
              </a:rPr>
              <a:t>bets</a:t>
            </a:r>
            <a:endParaRPr lang="et-EE" sz="8800" b="1"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t-EE" sz="7200" dirty="0">
                <a:solidFill>
                  <a:schemeClr val="bg1"/>
                </a:solidFill>
                <a:latin typeface="Times New Roman" panose="02020603050405020304" pitchFamily="18" charset="0"/>
                <a:cs typeface="Times New Roman" panose="02020603050405020304" pitchFamily="18" charset="0"/>
              </a:rPr>
              <a:t>Artjom Valdas, Eduard Rudi</a:t>
            </a:r>
            <a:endParaRPr lang="en-US" sz="7200"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Chart 9">
            <a:extLst>
              <a:ext uri="{FF2B5EF4-FFF2-40B4-BE49-F238E27FC236}">
                <a16:creationId xmlns:a16="http://schemas.microsoft.com/office/drawing/2014/main" id="{55F99B27-C4A8-46C8-B7BC-314DADF214F1}"/>
              </a:ext>
            </a:extLst>
          </p:cNvPr>
          <p:cNvGraphicFramePr>
            <a:graphicFrameLocks/>
          </p:cNvGraphicFramePr>
          <p:nvPr>
            <p:extLst>
              <p:ext uri="{D42A27DB-BD31-4B8C-83A1-F6EECF244321}">
                <p14:modId xmlns:p14="http://schemas.microsoft.com/office/powerpoint/2010/main" val="1539907620"/>
              </p:ext>
            </p:extLst>
          </p:nvPr>
        </p:nvGraphicFramePr>
        <p:xfrm>
          <a:off x="2338610" y="31248032"/>
          <a:ext cx="17512719" cy="867844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D38D50B-D57E-4B0C-8F30-958227B785F5}"/>
              </a:ext>
            </a:extLst>
          </p:cNvPr>
          <p:cNvSpPr txBox="1"/>
          <p:nvPr/>
        </p:nvSpPr>
        <p:spPr>
          <a:xfrm>
            <a:off x="2338610" y="7787148"/>
            <a:ext cx="12321287" cy="6836487"/>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About</a:t>
            </a:r>
          </a:p>
          <a:p>
            <a:pPr algn="just">
              <a:lnSpc>
                <a:spcPct val="150000"/>
              </a:lnSpc>
            </a:pPr>
            <a:r>
              <a:rPr lang="en-US" sz="3200" dirty="0">
                <a:latin typeface="Times New Roman" panose="02020603050405020304" pitchFamily="18" charset="0"/>
                <a:cs typeface="Times New Roman" panose="02020603050405020304" pitchFamily="18" charset="0"/>
              </a:rPr>
              <a:t>Today, bookmakers provide many different bet</a:t>
            </a:r>
            <a:r>
              <a:rPr lang="et-EE" sz="3200" dirty="0">
                <a:latin typeface="Times New Roman" panose="02020603050405020304" pitchFamily="18" charset="0"/>
                <a:cs typeface="Times New Roman" panose="02020603050405020304" pitchFamily="18" charset="0"/>
              </a:rPr>
              <a:t>ting </a:t>
            </a:r>
            <a:r>
              <a:rPr lang="en-US" sz="3200" dirty="0">
                <a:latin typeface="Times New Roman" panose="02020603050405020304" pitchFamily="18" charset="0"/>
                <a:cs typeface="Times New Roman" panose="02020603050405020304" pitchFamily="18" charset="0"/>
              </a:rPr>
              <a:t>options on sports, including football. Such companies always give out three bet odds</a:t>
            </a:r>
            <a:r>
              <a:rPr lang="et-EE" sz="3200"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one team wins, the other team wins or both teams play a draw.</a:t>
            </a:r>
            <a:endParaRPr lang="et-EE" sz="3200"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The goal of the project was to find interesting and meaningful patterns as well as most dominating team per season. In addition, we wanted to create out own prediction model based on previous matches and their outcome. </a:t>
            </a:r>
          </a:p>
          <a:p>
            <a:pPr algn="just">
              <a:lnSpc>
                <a:spcPct val="150000"/>
              </a:lnSpc>
            </a:pPr>
            <a:r>
              <a:rPr lang="en-US" sz="3200" dirty="0">
                <a:latin typeface="Times New Roman" panose="02020603050405020304" pitchFamily="18" charset="0"/>
                <a:cs typeface="Times New Roman" panose="02020603050405020304" pitchFamily="18" charset="0"/>
              </a:rPr>
              <a:t>We also took bet odds into consideration. Graphs were also made to make it more eye catching, easy on the eyes and easier to understand.</a:t>
            </a:r>
            <a:endParaRPr lang="et-EE"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2338610" y="14912164"/>
            <a:ext cx="12321287" cy="7575151"/>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Data</a:t>
            </a:r>
            <a:endParaRPr lang="et-EE" sz="3600" b="1"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For data preparation, we had to drop quite a few columns as they were not needed. For example, there</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were different bookmakers</a:t>
            </a:r>
            <a:r>
              <a:rPr lang="et-EE" sz="3200" dirty="0">
                <a:latin typeface="Times New Roman" panose="02020603050405020304" pitchFamily="18" charset="0"/>
                <a:cs typeface="Times New Roman" panose="02020603050405020304" pitchFamily="18" charset="0"/>
              </a:rPr>
              <a:t>, </a:t>
            </a:r>
            <a:r>
              <a:rPr lang="et-EE" sz="3200" dirty="0" err="1">
                <a:latin typeface="Times New Roman" panose="02020603050405020304" pitchFamily="18" charset="0"/>
                <a:cs typeface="Times New Roman" panose="02020603050405020304" pitchFamily="18" charset="0"/>
              </a:rPr>
              <a:t>who</a:t>
            </a:r>
            <a:r>
              <a:rPr lang="en-US" sz="3200" dirty="0">
                <a:latin typeface="Times New Roman" panose="02020603050405020304" pitchFamily="18" charset="0"/>
                <a:cs typeface="Times New Roman" panose="02020603050405020304" pitchFamily="18" charset="0"/>
              </a:rPr>
              <a:t> gave their coefficient </a:t>
            </a:r>
            <a:r>
              <a:rPr lang="et-EE" sz="3200" dirty="0">
                <a:latin typeface="Times New Roman" panose="02020603050405020304" pitchFamily="18" charset="0"/>
                <a:cs typeface="Times New Roman" panose="02020603050405020304" pitchFamily="18" charset="0"/>
              </a:rPr>
              <a:t>on </a:t>
            </a:r>
            <a:r>
              <a:rPr lang="en-US" sz="3200" dirty="0">
                <a:latin typeface="Times New Roman" panose="02020603050405020304" pitchFamily="18" charset="0"/>
                <a:cs typeface="Times New Roman" panose="02020603050405020304" pitchFamily="18" charset="0"/>
              </a:rPr>
              <a:t>who would win. We only left one bookmaker as</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every bookmaker coefficient was very similar (difference in 0.1 decimal). The data itself was gotten from football-data.co.uk/ website. The claim that the data was gathered from sources such as BBC, ESPN Soccer, Bundesliga.de, Gazzetta.it and Football.fr and the match coefficient taken for weekend games are collected Friday afternoons, and on Tuesday afternoons for midweek games.</a:t>
            </a:r>
          </a:p>
        </p:txBody>
      </p:sp>
      <p:sp>
        <p:nvSpPr>
          <p:cNvPr id="13" name="TextBox 12">
            <a:extLst>
              <a:ext uri="{FF2B5EF4-FFF2-40B4-BE49-F238E27FC236}">
                <a16:creationId xmlns:a16="http://schemas.microsoft.com/office/drawing/2014/main" id="{4E512496-2038-4A65-8370-BC92D48F69BB}"/>
              </a:ext>
            </a:extLst>
          </p:cNvPr>
          <p:cNvSpPr txBox="1"/>
          <p:nvPr/>
        </p:nvSpPr>
        <p:spPr>
          <a:xfrm>
            <a:off x="20470761" y="31248032"/>
            <a:ext cx="7465842" cy="5913157"/>
          </a:xfrm>
          <a:prstGeom prst="rect">
            <a:avLst/>
          </a:prstGeom>
          <a:solidFill>
            <a:schemeClr val="bg2"/>
          </a:solidFill>
        </p:spPr>
        <p:txBody>
          <a:bodyPr wrap="square" rtlCol="0">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On left</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graph, we have our prediction model versus the actual data for England Premier League 2018-19. For prediction model we used 5 seasons worth of data (2015 to 2020). We also put every team play against each</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other so every</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combination</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while in reality</a:t>
            </a:r>
            <a:r>
              <a:rPr lang="et-EE"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not every team plays against all others.</a:t>
            </a:r>
          </a:p>
        </p:txBody>
      </p:sp>
    </p:spTree>
    <p:extLst>
      <p:ext uri="{BB962C8B-B14F-4D97-AF65-F5344CB8AC3E}">
        <p14:creationId xmlns:p14="http://schemas.microsoft.com/office/powerpoint/2010/main" val="766954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831106"/>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785652"/>
          </a:xfrm>
          <a:prstGeom prst="rect">
            <a:avLst/>
          </a:prstGeom>
          <a:noFill/>
        </p:spPr>
        <p:txBody>
          <a:bodyPr wrap="square" rtlCol="0">
            <a:spAutoFit/>
          </a:bodyPr>
          <a:lstStyle/>
          <a:p>
            <a:pPr algn="ctr">
              <a:lnSpc>
                <a:spcPct val="150000"/>
              </a:lnSpc>
            </a:pPr>
            <a:r>
              <a:rPr lang="et-EE" sz="8800" b="1" dirty="0" smtClean="0">
                <a:solidFill>
                  <a:schemeClr val="bg1"/>
                </a:solidFill>
                <a:latin typeface="Berlin Sans FB Demi" panose="020E0802020502020306" pitchFamily="34" charset="0"/>
                <a:cs typeface="Nachlieli CLM" panose="02000603000000000000" pitchFamily="50" charset="-79"/>
              </a:rPr>
              <a:t>FOOTBALL BETS</a:t>
            </a:r>
            <a:endParaRPr lang="et-EE" sz="8800" b="1" dirty="0">
              <a:solidFill>
                <a:schemeClr val="bg1"/>
              </a:solidFill>
              <a:latin typeface="Berlin Sans FB Demi" panose="020E0802020502020306" pitchFamily="34" charset="0"/>
              <a:cs typeface="Nachlieli CLM" panose="02000603000000000000" pitchFamily="50" charset="-79"/>
            </a:endParaRPr>
          </a:p>
          <a:p>
            <a:pPr algn="ctr">
              <a:lnSpc>
                <a:spcPct val="150000"/>
              </a:lnSpc>
            </a:pPr>
            <a:r>
              <a:rPr lang="et-EE" sz="7200" dirty="0">
                <a:solidFill>
                  <a:schemeClr val="bg1"/>
                </a:solidFill>
                <a:latin typeface="Berlin Sans FB Demi" panose="020E0802020502020306" pitchFamily="34" charset="0"/>
                <a:cs typeface="Nachlieli CLM" panose="02000603000000000000" pitchFamily="50" charset="-79"/>
              </a:rPr>
              <a:t>Artjom </a:t>
            </a:r>
            <a:r>
              <a:rPr lang="et-EE" sz="7200" dirty="0" smtClean="0">
                <a:solidFill>
                  <a:schemeClr val="bg1"/>
                </a:solidFill>
                <a:latin typeface="Berlin Sans FB Demi" panose="020E0802020502020306" pitchFamily="34" charset="0"/>
                <a:cs typeface="Nachlieli CLM" panose="02000603000000000000" pitchFamily="50" charset="-79"/>
              </a:rPr>
              <a:t>Valdas</a:t>
            </a:r>
            <a:r>
              <a:rPr lang="ru-RU" sz="7200" dirty="0" smtClean="0">
                <a:solidFill>
                  <a:schemeClr val="bg1"/>
                </a:solidFill>
                <a:latin typeface="Berlin Sans FB Demi" panose="020E0802020502020306" pitchFamily="34" charset="0"/>
                <a:cs typeface="Nachlieli CLM" panose="02000603000000000000" pitchFamily="50" charset="-79"/>
              </a:rPr>
              <a:t> </a:t>
            </a:r>
            <a:r>
              <a:rPr lang="et-EE" sz="7200" dirty="0">
                <a:solidFill>
                  <a:schemeClr val="bg1"/>
                </a:solidFill>
                <a:latin typeface="Berlin Sans FB Demi" panose="020E0802020502020306" pitchFamily="34" charset="0"/>
                <a:cs typeface="Nachlieli CLM" panose="02000603000000000000" pitchFamily="50" charset="-79"/>
              </a:rPr>
              <a:t>&amp;</a:t>
            </a:r>
            <a:r>
              <a:rPr lang="et-EE" sz="7200" dirty="0" smtClean="0">
                <a:solidFill>
                  <a:schemeClr val="bg1"/>
                </a:solidFill>
                <a:latin typeface="Berlin Sans FB Demi" panose="020E0802020502020306" pitchFamily="34" charset="0"/>
                <a:cs typeface="Nachlieli CLM" panose="02000603000000000000" pitchFamily="50" charset="-79"/>
              </a:rPr>
              <a:t> </a:t>
            </a:r>
            <a:r>
              <a:rPr lang="et-EE" sz="7200" dirty="0">
                <a:solidFill>
                  <a:schemeClr val="bg1"/>
                </a:solidFill>
                <a:latin typeface="Berlin Sans FB Demi" panose="020E0802020502020306" pitchFamily="34" charset="0"/>
                <a:cs typeface="Nachlieli CLM" panose="02000603000000000000" pitchFamily="50" charset="-79"/>
              </a:rPr>
              <a:t>Eduard Rudi</a:t>
            </a:r>
            <a:endParaRPr lang="en-US" sz="7200" dirty="0">
              <a:solidFill>
                <a:schemeClr val="bg1"/>
              </a:solidFill>
              <a:latin typeface="Berlin Sans FB Demi" panose="020E0802020502020306" pitchFamily="34" charset="0"/>
              <a:cs typeface="Nachlieli CLM" panose="02000603000000000000" pitchFamily="50" charset="-79"/>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1512700" y="6948882"/>
            <a:ext cx="12321287" cy="2800767"/>
          </a:xfrm>
          <a:prstGeom prst="rect">
            <a:avLst/>
          </a:prstGeom>
          <a:solidFill>
            <a:schemeClr val="bg2"/>
          </a:solidFill>
        </p:spPr>
        <p:txBody>
          <a:bodyPr wrap="square" rtlCol="0">
            <a:spAutoFit/>
          </a:bodyPr>
          <a:lstStyle/>
          <a:p>
            <a:pPr algn="ctr">
              <a:lnSpc>
                <a:spcPct val="150000"/>
              </a:lnSpc>
            </a:pPr>
            <a:r>
              <a:rPr lang="en-US" sz="3200" dirty="0" smtClean="0">
                <a:latin typeface="Berlin Sans FB Demi" panose="020E0802020502020306" pitchFamily="34" charset="0"/>
                <a:cs typeface="Times New Roman" panose="02020603050405020304" pitchFamily="18" charset="0"/>
              </a:rPr>
              <a:t>Introduction</a:t>
            </a:r>
          </a:p>
          <a:p>
            <a:pPr algn="just"/>
            <a:r>
              <a:rPr lang="en-US" sz="3200" dirty="0" smtClean="0">
                <a:latin typeface="Berlin Sans FB" panose="020E0602020502020306" pitchFamily="34" charset="0"/>
                <a:cs typeface="Times New Roman" panose="02020603050405020304" pitchFamily="18" charset="0"/>
              </a:rPr>
              <a:t>Today</a:t>
            </a:r>
            <a:r>
              <a:rPr lang="en-US" sz="3200" dirty="0">
                <a:latin typeface="Berlin Sans FB" panose="020E0602020502020306" pitchFamily="34" charset="0"/>
                <a:cs typeface="Times New Roman" panose="02020603050405020304" pitchFamily="18" charset="0"/>
              </a:rPr>
              <a:t>, almost everyone has faced sports betting. Some people believe that if you constantly analyze, for example, football teams, you can make money on it.</a:t>
            </a:r>
            <a:r>
              <a:rPr lang="ru-RU" sz="3200" dirty="0" smtClean="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With this project, we wanted to know if this is actually so.</a:t>
            </a:r>
            <a:endParaRPr lang="et-EE" sz="3200" dirty="0">
              <a:latin typeface="Berlin Sans FB" panose="020E0602020502020306"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16487573" y="6948882"/>
            <a:ext cx="12321287" cy="2800767"/>
          </a:xfrm>
          <a:prstGeom prst="rect">
            <a:avLst/>
          </a:prstGeom>
          <a:solidFill>
            <a:schemeClr val="bg2"/>
          </a:solidFill>
        </p:spPr>
        <p:txBody>
          <a:bodyPr wrap="square" rtlCol="0">
            <a:spAutoFit/>
          </a:bodyPr>
          <a:lstStyle/>
          <a:p>
            <a:pPr algn="ctr">
              <a:lnSpc>
                <a:spcPct val="150000"/>
              </a:lnSpc>
            </a:pPr>
            <a:r>
              <a:rPr lang="en-US" sz="3200" dirty="0" smtClean="0">
                <a:latin typeface="Berlin Sans FB Demi" panose="020E0802020502020306" pitchFamily="34" charset="0"/>
                <a:cs typeface="Times New Roman" panose="02020603050405020304" pitchFamily="18" charset="0"/>
              </a:rPr>
              <a:t>Goals</a:t>
            </a:r>
            <a:endParaRPr lang="et-EE" sz="3200" dirty="0" smtClean="0">
              <a:latin typeface="Berlin Sans FB Demi" panose="020E08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smtClean="0">
                <a:latin typeface="Berlin Sans FB" panose="020E0602020502020306" pitchFamily="34" charset="0"/>
                <a:cs typeface="Times New Roman" panose="02020603050405020304" pitchFamily="18" charset="0"/>
              </a:rPr>
              <a:t>Data preprocessing</a:t>
            </a:r>
          </a:p>
          <a:p>
            <a:pPr marL="457200" indent="-457200" algn="just">
              <a:buClr>
                <a:schemeClr val="accent6"/>
              </a:buClr>
              <a:buFont typeface="Wingdings" panose="05000000000000000000" pitchFamily="2" charset="2"/>
              <a:buChar char="ü"/>
            </a:pPr>
            <a:r>
              <a:rPr lang="en-US" sz="3200" dirty="0" smtClean="0">
                <a:latin typeface="Berlin Sans FB" panose="020E0602020502020306" pitchFamily="34" charset="0"/>
                <a:cs typeface="Times New Roman" panose="02020603050405020304" pitchFamily="18" charset="0"/>
              </a:rPr>
              <a:t>Make data human readable</a:t>
            </a:r>
          </a:p>
          <a:p>
            <a:pPr marL="457200" indent="-457200" algn="just">
              <a:buClr>
                <a:schemeClr val="accent6"/>
              </a:buClr>
              <a:buFont typeface="Wingdings" panose="05000000000000000000" pitchFamily="2" charset="2"/>
              <a:buChar char="ü"/>
            </a:pPr>
            <a:r>
              <a:rPr lang="en-US" sz="3200" dirty="0" smtClean="0">
                <a:latin typeface="Berlin Sans FB" panose="020E0602020502020306" pitchFamily="34" charset="0"/>
                <a:cs typeface="Times New Roman" panose="02020603050405020304" pitchFamily="18" charset="0"/>
              </a:rPr>
              <a:t>Try </a:t>
            </a:r>
            <a:r>
              <a:rPr lang="en-US" sz="3200" dirty="0">
                <a:latin typeface="Berlin Sans FB" panose="020E0602020502020306" pitchFamily="34" charset="0"/>
                <a:cs typeface="Times New Roman" panose="02020603050405020304" pitchFamily="18" charset="0"/>
              </a:rPr>
              <a:t>to find what the outcome of the match depends </a:t>
            </a:r>
            <a:r>
              <a:rPr lang="en-US" sz="3200" dirty="0" smtClean="0">
                <a:latin typeface="Berlin Sans FB" panose="020E0602020502020306" pitchFamily="34" charset="0"/>
                <a:cs typeface="Times New Roman" panose="02020603050405020304" pitchFamily="18" charset="0"/>
              </a:rPr>
              <a:t>on</a:t>
            </a:r>
            <a:endParaRPr lang="ru-RU" sz="3200" dirty="0" smtClean="0">
              <a:latin typeface="Berlin Sans FB" panose="020E06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smtClean="0">
                <a:latin typeface="Berlin Sans FB" panose="020E0602020502020306" pitchFamily="34" charset="0"/>
                <a:cs typeface="Times New Roman" panose="02020603050405020304" pitchFamily="18" charset="0"/>
              </a:rPr>
              <a:t>Create </a:t>
            </a:r>
            <a:r>
              <a:rPr lang="en-US" sz="3200" dirty="0">
                <a:latin typeface="Berlin Sans FB" panose="020E0602020502020306" pitchFamily="34" charset="0"/>
                <a:cs typeface="Times New Roman" panose="02020603050405020304" pitchFamily="18" charset="0"/>
              </a:rPr>
              <a:t>a model that will predict future </a:t>
            </a:r>
            <a:r>
              <a:rPr lang="en-US" sz="3200" dirty="0" smtClean="0">
                <a:latin typeface="Berlin Sans FB" panose="020E0602020502020306" pitchFamily="34" charset="0"/>
                <a:cs typeface="Times New Roman" panose="02020603050405020304" pitchFamily="18" charset="0"/>
              </a:rPr>
              <a:t>matches</a:t>
            </a:r>
            <a:endParaRPr lang="ru-RU" sz="3200" dirty="0" smtClean="0">
              <a:latin typeface="Berlin Sans FB" panose="020E0602020502020306" pitchFamily="34" charset="0"/>
              <a:cs typeface="Times New Roman" panose="02020603050405020304" pitchFamily="18" charset="0"/>
            </a:endParaRPr>
          </a:p>
        </p:txBody>
      </p:sp>
      <p:sp>
        <p:nvSpPr>
          <p:cNvPr id="3" name="TextBox 2"/>
          <p:cNvSpPr txBox="1"/>
          <p:nvPr/>
        </p:nvSpPr>
        <p:spPr>
          <a:xfrm>
            <a:off x="4445025" y="9867425"/>
            <a:ext cx="21385161" cy="1323439"/>
          </a:xfrm>
          <a:prstGeom prst="rect">
            <a:avLst/>
          </a:prstGeom>
          <a:noFill/>
        </p:spPr>
        <p:txBody>
          <a:bodyPr wrap="square" rtlCol="0">
            <a:spAutoFit/>
          </a:bodyPr>
          <a:lstStyle/>
          <a:p>
            <a:pPr algn="ctr"/>
            <a:r>
              <a:rPr lang="en-US" sz="8000" dirty="0" smtClean="0">
                <a:latin typeface="Berlin Sans FB Demi" panose="020E0802020502020306" pitchFamily="34" charset="0"/>
              </a:rPr>
              <a:t>What did we finally get…</a:t>
            </a:r>
            <a:endParaRPr lang="et-EE" sz="8000" dirty="0">
              <a:latin typeface="Berlin Sans FB Demi" panose="020E0802020502020306" pitchFamily="34" charset="0"/>
            </a:endParaRPr>
          </a:p>
        </p:txBody>
      </p:sp>
      <p:pic>
        <p:nvPicPr>
          <p:cNvPr id="8" name="Pilt 7"/>
          <p:cNvPicPr>
            <a:picLocks noChangeAspect="1"/>
          </p:cNvPicPr>
          <p:nvPr/>
        </p:nvPicPr>
        <p:blipFill>
          <a:blip r:embed="rId2"/>
          <a:stretch>
            <a:fillRect/>
          </a:stretch>
        </p:blipFill>
        <p:spPr>
          <a:xfrm>
            <a:off x="17342978" y="12159052"/>
            <a:ext cx="10610475" cy="6932547"/>
          </a:xfrm>
          <a:prstGeom prst="rect">
            <a:avLst/>
          </a:prstGeom>
        </p:spPr>
      </p:pic>
      <p:pic>
        <p:nvPicPr>
          <p:cNvPr id="9" name="Pilt 8"/>
          <p:cNvPicPr>
            <a:picLocks noChangeAspect="1"/>
          </p:cNvPicPr>
          <p:nvPr/>
        </p:nvPicPr>
        <p:blipFill>
          <a:blip r:embed="rId3"/>
          <a:stretch>
            <a:fillRect/>
          </a:stretch>
        </p:blipFill>
        <p:spPr>
          <a:xfrm>
            <a:off x="2368105" y="12164909"/>
            <a:ext cx="10610475" cy="6932547"/>
          </a:xfrm>
          <a:prstGeom prst="rect">
            <a:avLst/>
          </a:prstGeom>
        </p:spPr>
      </p:pic>
      <p:cxnSp>
        <p:nvCxnSpPr>
          <p:cNvPr id="22" name="Kõverkonnektor 21"/>
          <p:cNvCxnSpPr>
            <a:stCxn id="3" idx="2"/>
            <a:endCxn id="8" idx="0"/>
          </p:cNvCxnSpPr>
          <p:nvPr/>
        </p:nvCxnSpPr>
        <p:spPr>
          <a:xfrm rot="16200000" flipH="1">
            <a:off x="18408817" y="7919653"/>
            <a:ext cx="968188" cy="7510610"/>
          </a:xfrm>
          <a:prstGeom prst="curvedConnector3">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Kõverkonnektor 23"/>
          <p:cNvCxnSpPr>
            <a:stCxn id="3" idx="2"/>
            <a:endCxn id="9" idx="0"/>
          </p:cNvCxnSpPr>
          <p:nvPr/>
        </p:nvCxnSpPr>
        <p:spPr>
          <a:xfrm rot="5400000">
            <a:off x="10918453" y="7945755"/>
            <a:ext cx="974045" cy="7464263"/>
          </a:xfrm>
          <a:prstGeom prst="curvedConnector3">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Joonviiktekst 2 32"/>
          <p:cNvSpPr/>
          <p:nvPr/>
        </p:nvSpPr>
        <p:spPr>
          <a:xfrm>
            <a:off x="19855544" y="19729662"/>
            <a:ext cx="8556170" cy="2669584"/>
          </a:xfrm>
          <a:prstGeom prst="borderCallout2">
            <a:avLst>
              <a:gd name="adj1" fmla="val 18750"/>
              <a:gd name="adj2" fmla="val -2052"/>
              <a:gd name="adj3" fmla="val 18750"/>
              <a:gd name="adj4" fmla="val -16667"/>
              <a:gd name="adj5" fmla="val -9526"/>
              <a:gd name="adj6" fmla="val -22041"/>
            </a:avLst>
          </a:prstGeom>
          <a:solidFill>
            <a:schemeClr val="bg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Berlin Sans FB" panose="020E0602020502020306" pitchFamily="34" charset="0"/>
              </a:rPr>
              <a:t>This is perhaps the only bet that has the highest percentage of accuracy. This means that if Man City or Liverpool plays in the English Premier League, then with the highest probability these teams will score a goal.</a:t>
            </a:r>
            <a:endParaRPr lang="et-EE" sz="28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708067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411</Words>
  <Application>Microsoft Office PowerPoint</Application>
  <PresentationFormat>Kohandatud</PresentationFormat>
  <Paragraphs>21</Paragraphs>
  <Slides>2</Slides>
  <Notes>0</Notes>
  <HiddenSlides>0</HiddenSlides>
  <MMClips>0</MMClips>
  <ScaleCrop>false</ScaleCrop>
  <HeadingPairs>
    <vt:vector size="6" baseType="variant">
      <vt:variant>
        <vt:lpstr>Kasutatud fondid</vt:lpstr>
      </vt:variant>
      <vt:variant>
        <vt:i4>8</vt:i4>
      </vt:variant>
      <vt:variant>
        <vt:lpstr>Kujundus</vt:lpstr>
      </vt:variant>
      <vt:variant>
        <vt:i4>1</vt:i4>
      </vt:variant>
      <vt:variant>
        <vt:lpstr>Slaidipealkirjad</vt:lpstr>
      </vt:variant>
      <vt:variant>
        <vt:i4>2</vt:i4>
      </vt:variant>
    </vt:vector>
  </HeadingPairs>
  <TitlesOfParts>
    <vt:vector size="11" baseType="lpstr">
      <vt:lpstr>Arial</vt:lpstr>
      <vt:lpstr>Berlin Sans FB</vt:lpstr>
      <vt:lpstr>Berlin Sans FB Demi</vt:lpstr>
      <vt:lpstr>Calibri</vt:lpstr>
      <vt:lpstr>Calibri Light</vt:lpstr>
      <vt:lpstr>Nachlieli CLM</vt:lpstr>
      <vt:lpstr>Times New Roman</vt:lpstr>
      <vt:lpstr>Wingdings</vt:lpstr>
      <vt:lpstr>Office Theme</vt:lpstr>
      <vt:lpstr>PowerPointi esitlus</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Artjom Valdas</cp:lastModifiedBy>
  <cp:revision>18</cp:revision>
  <dcterms:created xsi:type="dcterms:W3CDTF">2019-12-14T13:33:46Z</dcterms:created>
  <dcterms:modified xsi:type="dcterms:W3CDTF">2019-12-14T22:56:48Z</dcterms:modified>
</cp:coreProperties>
</file>