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Lst>
  <p:sldSz cx="30275213" cy="428037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900" y="-2646"/>
      </p:cViewPr>
      <p:guideLst>
        <p:guide orient="horz" pos="13481"/>
        <p:guide pos="95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idex\Desktop\Andmeteadus\football_bets\datascienc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idex\Desktop\Andmeteadus\football_bets\datascienc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idex\Desktop\data.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r>
              <a:rPr lang="et-EE" sz="3200" b="1"/>
              <a:t>Season</a:t>
            </a:r>
            <a:r>
              <a:rPr lang="et-EE" sz="3200" b="1" baseline="0"/>
              <a:t> 2018-2019</a:t>
            </a:r>
          </a:p>
          <a:p>
            <a:pPr>
              <a:defRPr sz="3200" b="1"/>
            </a:pPr>
            <a:r>
              <a:rPr lang="et-EE" sz="3200" b="1" baseline="0"/>
              <a:t>Total games count was 38</a:t>
            </a:r>
          </a:p>
        </c:rich>
      </c:tx>
      <c:overlay val="0"/>
      <c:spPr>
        <a:noFill/>
        <a:ln>
          <a:noFill/>
        </a:ln>
        <a:effectLst/>
      </c:spPr>
      <c:txPr>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Leht1!$B$53</c:f>
              <c:strCache>
                <c:ptCount val="1"/>
                <c:pt idx="0">
                  <c:v>Games where team scored goals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Leht1!$C$52:$G$52</c:f>
              <c:strCache>
                <c:ptCount val="5"/>
                <c:pt idx="0">
                  <c:v>Man City</c:v>
                </c:pt>
                <c:pt idx="1">
                  <c:v>Liverpool</c:v>
                </c:pt>
                <c:pt idx="2">
                  <c:v>Chelsea</c:v>
                </c:pt>
                <c:pt idx="3">
                  <c:v>Tottenham</c:v>
                </c:pt>
                <c:pt idx="4">
                  <c:v>Man United</c:v>
                </c:pt>
              </c:strCache>
            </c:strRef>
          </c:cat>
          <c:val>
            <c:numRef>
              <c:f>Leht1!$C$53:$G$53</c:f>
              <c:numCache>
                <c:formatCode>General</c:formatCode>
                <c:ptCount val="5"/>
                <c:pt idx="0">
                  <c:v>36</c:v>
                </c:pt>
                <c:pt idx="1">
                  <c:v>35</c:v>
                </c:pt>
                <c:pt idx="2">
                  <c:v>28</c:v>
                </c:pt>
                <c:pt idx="3">
                  <c:v>32</c:v>
                </c:pt>
                <c:pt idx="4">
                  <c:v>31</c:v>
                </c:pt>
              </c:numCache>
            </c:numRef>
          </c:val>
          <c:extLst>
            <c:ext xmlns:c16="http://schemas.microsoft.com/office/drawing/2014/chart" uri="{C3380CC4-5D6E-409C-BE32-E72D297353CC}">
              <c16:uniqueId val="{00000000-080F-4590-8032-BB0C48BF9DC0}"/>
            </c:ext>
          </c:extLst>
        </c:ser>
        <c:ser>
          <c:idx val="1"/>
          <c:order val="1"/>
          <c:tx>
            <c:strRef>
              <c:f>Leht1!$B$54</c:f>
              <c:strCache>
                <c:ptCount val="1"/>
                <c:pt idx="0">
                  <c:v>Games where team did not score goals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Leht1!$C$52:$G$52</c:f>
              <c:strCache>
                <c:ptCount val="5"/>
                <c:pt idx="0">
                  <c:v>Man City</c:v>
                </c:pt>
                <c:pt idx="1">
                  <c:v>Liverpool</c:v>
                </c:pt>
                <c:pt idx="2">
                  <c:v>Chelsea</c:v>
                </c:pt>
                <c:pt idx="3">
                  <c:v>Tottenham</c:v>
                </c:pt>
                <c:pt idx="4">
                  <c:v>Man United</c:v>
                </c:pt>
              </c:strCache>
            </c:strRef>
          </c:cat>
          <c:val>
            <c:numRef>
              <c:f>Leht1!$C$54:$G$54</c:f>
              <c:numCache>
                <c:formatCode>General</c:formatCode>
                <c:ptCount val="5"/>
                <c:pt idx="0">
                  <c:v>2</c:v>
                </c:pt>
                <c:pt idx="1">
                  <c:v>3</c:v>
                </c:pt>
                <c:pt idx="2">
                  <c:v>10</c:v>
                </c:pt>
                <c:pt idx="3">
                  <c:v>6</c:v>
                </c:pt>
                <c:pt idx="4">
                  <c:v>7</c:v>
                </c:pt>
              </c:numCache>
            </c:numRef>
          </c:val>
          <c:extLst>
            <c:ext xmlns:c16="http://schemas.microsoft.com/office/drawing/2014/chart" uri="{C3380CC4-5D6E-409C-BE32-E72D297353CC}">
              <c16:uniqueId val="{00000001-080F-4590-8032-BB0C48BF9DC0}"/>
            </c:ext>
          </c:extLst>
        </c:ser>
        <c:dLbls>
          <c:showLegendKey val="0"/>
          <c:showVal val="0"/>
          <c:showCatName val="0"/>
          <c:showSerName val="0"/>
          <c:showPercent val="0"/>
          <c:showBubbleSize val="0"/>
        </c:dLbls>
        <c:gapWidth val="150"/>
        <c:overlap val="100"/>
        <c:axId val="454401688"/>
        <c:axId val="454407592"/>
      </c:barChart>
      <c:catAx>
        <c:axId val="454401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454407592"/>
        <c:crosses val="autoZero"/>
        <c:auto val="1"/>
        <c:lblAlgn val="ctr"/>
        <c:lblOffset val="100"/>
        <c:noMultiLvlLbl val="0"/>
      </c:catAx>
      <c:valAx>
        <c:axId val="454407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54401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r>
              <a:rPr lang="et-EE" sz="3200"/>
              <a:t>Season 2018-2019</a:t>
            </a:r>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Leht1!$B$3</c:f>
              <c:strCache>
                <c:ptCount val="1"/>
                <c:pt idx="0">
                  <c:v>Home win</c:v>
                </c:pt>
              </c:strCache>
            </c:strRef>
          </c:tx>
          <c:spPr>
            <a:solidFill>
              <a:srgbClr val="920000"/>
            </a:solidFill>
            <a:ln w="28575" cap="flat" cmpd="sng" algn="ctr">
              <a:solidFill>
                <a:srgbClr val="920000"/>
              </a:solidFill>
              <a:prstDash val="solid"/>
              <a:miter lim="800000"/>
            </a:ln>
            <a:effectLst/>
            <a:sp3d contourW="28575">
              <a:contourClr>
                <a:srgbClr val="C00000"/>
              </a:contourClr>
            </a:sp3d>
          </c:spPr>
          <c:invertIfNegative val="0"/>
          <c:cat>
            <c:strRef>
              <c:f>Leht1!$C$2:$G$2</c:f>
              <c:strCache>
                <c:ptCount val="5"/>
                <c:pt idx="0">
                  <c:v>Man City</c:v>
                </c:pt>
                <c:pt idx="1">
                  <c:v>Liverpool</c:v>
                </c:pt>
                <c:pt idx="2">
                  <c:v>Chelsea</c:v>
                </c:pt>
                <c:pt idx="3">
                  <c:v>Tottenham</c:v>
                </c:pt>
                <c:pt idx="4">
                  <c:v>Man United</c:v>
                </c:pt>
              </c:strCache>
            </c:strRef>
          </c:cat>
          <c:val>
            <c:numRef>
              <c:f>Leht1!$C$3:$G$3</c:f>
              <c:numCache>
                <c:formatCode>General</c:formatCode>
                <c:ptCount val="5"/>
                <c:pt idx="0">
                  <c:v>18</c:v>
                </c:pt>
                <c:pt idx="1">
                  <c:v>17</c:v>
                </c:pt>
                <c:pt idx="2">
                  <c:v>12</c:v>
                </c:pt>
                <c:pt idx="3">
                  <c:v>12</c:v>
                </c:pt>
                <c:pt idx="4">
                  <c:v>10</c:v>
                </c:pt>
              </c:numCache>
            </c:numRef>
          </c:val>
          <c:extLst>
            <c:ext xmlns:c16="http://schemas.microsoft.com/office/drawing/2014/chart" uri="{C3380CC4-5D6E-409C-BE32-E72D297353CC}">
              <c16:uniqueId val="{00000000-9A8E-4977-82EB-AFC5FFCF6965}"/>
            </c:ext>
          </c:extLst>
        </c:ser>
        <c:ser>
          <c:idx val="1"/>
          <c:order val="1"/>
          <c:tx>
            <c:strRef>
              <c:f>Leht1!$B$4</c:f>
              <c:strCache>
                <c:ptCount val="1"/>
                <c:pt idx="0">
                  <c:v>Away win</c:v>
                </c:pt>
              </c:strCache>
            </c:strRef>
          </c:tx>
          <c:spPr>
            <a:solidFill>
              <a:srgbClr val="FE5454"/>
            </a:solidFill>
            <a:ln w="28575">
              <a:solidFill>
                <a:srgbClr val="FE5454"/>
              </a:solidFill>
            </a:ln>
            <a:effectLst/>
            <a:sp3d contourW="28575">
              <a:contourClr>
                <a:srgbClr val="C00000"/>
              </a:contourClr>
            </a:sp3d>
          </c:spPr>
          <c:invertIfNegative val="0"/>
          <c:cat>
            <c:strRef>
              <c:f>Leht1!$C$2:$G$2</c:f>
              <c:strCache>
                <c:ptCount val="5"/>
                <c:pt idx="0">
                  <c:v>Man City</c:v>
                </c:pt>
                <c:pt idx="1">
                  <c:v>Liverpool</c:v>
                </c:pt>
                <c:pt idx="2">
                  <c:v>Chelsea</c:v>
                </c:pt>
                <c:pt idx="3">
                  <c:v>Tottenham</c:v>
                </c:pt>
                <c:pt idx="4">
                  <c:v>Man United</c:v>
                </c:pt>
              </c:strCache>
            </c:strRef>
          </c:cat>
          <c:val>
            <c:numRef>
              <c:f>Leht1!$C$4:$G$4</c:f>
              <c:numCache>
                <c:formatCode>General</c:formatCode>
                <c:ptCount val="5"/>
                <c:pt idx="0">
                  <c:v>14</c:v>
                </c:pt>
                <c:pt idx="1">
                  <c:v>13</c:v>
                </c:pt>
                <c:pt idx="2">
                  <c:v>9</c:v>
                </c:pt>
                <c:pt idx="3">
                  <c:v>11</c:v>
                </c:pt>
                <c:pt idx="4">
                  <c:v>9</c:v>
                </c:pt>
              </c:numCache>
            </c:numRef>
          </c:val>
          <c:extLst>
            <c:ext xmlns:c16="http://schemas.microsoft.com/office/drawing/2014/chart" uri="{C3380CC4-5D6E-409C-BE32-E72D297353CC}">
              <c16:uniqueId val="{00000001-9A8E-4977-82EB-AFC5FFCF6965}"/>
            </c:ext>
          </c:extLst>
        </c:ser>
        <c:ser>
          <c:idx val="3"/>
          <c:order val="3"/>
          <c:tx>
            <c:strRef>
              <c:f>Leht1!$B$6</c:f>
              <c:strCache>
                <c:ptCount val="1"/>
                <c:pt idx="0">
                  <c:v>Home lose</c:v>
                </c:pt>
              </c:strCache>
            </c:strRef>
          </c:tx>
          <c:spPr>
            <a:solidFill>
              <a:schemeClr val="accent6">
                <a:lumMod val="50000"/>
              </a:schemeClr>
            </a:solidFill>
            <a:ln w="28575">
              <a:solidFill>
                <a:schemeClr val="accent1">
                  <a:lumMod val="50000"/>
                </a:schemeClr>
              </a:solidFill>
            </a:ln>
            <a:effectLst/>
            <a:sp3d contourW="28575">
              <a:contourClr>
                <a:schemeClr val="accent1">
                  <a:lumMod val="50000"/>
                </a:schemeClr>
              </a:contourClr>
            </a:sp3d>
          </c:spPr>
          <c:invertIfNegative val="0"/>
          <c:cat>
            <c:strRef>
              <c:f>Leht1!$C$2:$G$2</c:f>
              <c:strCache>
                <c:ptCount val="5"/>
                <c:pt idx="0">
                  <c:v>Man City</c:v>
                </c:pt>
                <c:pt idx="1">
                  <c:v>Liverpool</c:v>
                </c:pt>
                <c:pt idx="2">
                  <c:v>Chelsea</c:v>
                </c:pt>
                <c:pt idx="3">
                  <c:v>Tottenham</c:v>
                </c:pt>
                <c:pt idx="4">
                  <c:v>Man United</c:v>
                </c:pt>
              </c:strCache>
            </c:strRef>
          </c:cat>
          <c:val>
            <c:numRef>
              <c:f>Leht1!$C$6:$G$6</c:f>
              <c:numCache>
                <c:formatCode>General</c:formatCode>
                <c:ptCount val="5"/>
                <c:pt idx="0">
                  <c:v>1</c:v>
                </c:pt>
                <c:pt idx="1">
                  <c:v>0</c:v>
                </c:pt>
                <c:pt idx="2">
                  <c:v>1</c:v>
                </c:pt>
                <c:pt idx="3">
                  <c:v>5</c:v>
                </c:pt>
                <c:pt idx="4">
                  <c:v>3</c:v>
                </c:pt>
              </c:numCache>
            </c:numRef>
          </c:val>
          <c:extLst>
            <c:ext xmlns:c16="http://schemas.microsoft.com/office/drawing/2014/chart" uri="{C3380CC4-5D6E-409C-BE32-E72D297353CC}">
              <c16:uniqueId val="{00000002-9A8E-4977-82EB-AFC5FFCF6965}"/>
            </c:ext>
          </c:extLst>
        </c:ser>
        <c:ser>
          <c:idx val="4"/>
          <c:order val="4"/>
          <c:tx>
            <c:strRef>
              <c:f>Leht1!$B$7</c:f>
              <c:strCache>
                <c:ptCount val="1"/>
                <c:pt idx="0">
                  <c:v>Away lose</c:v>
                </c:pt>
              </c:strCache>
            </c:strRef>
          </c:tx>
          <c:spPr>
            <a:solidFill>
              <a:schemeClr val="accent6">
                <a:lumMod val="60000"/>
                <a:lumOff val="40000"/>
              </a:schemeClr>
            </a:solidFill>
            <a:ln w="28575">
              <a:solidFill>
                <a:schemeClr val="tx1"/>
              </a:solidFill>
            </a:ln>
            <a:effectLst/>
            <a:sp3d contourW="28575">
              <a:contourClr>
                <a:schemeClr val="tx1"/>
              </a:contourClr>
            </a:sp3d>
          </c:spPr>
          <c:invertIfNegative val="0"/>
          <c:cat>
            <c:strRef>
              <c:f>Leht1!$C$2:$G$2</c:f>
              <c:strCache>
                <c:ptCount val="5"/>
                <c:pt idx="0">
                  <c:v>Man City</c:v>
                </c:pt>
                <c:pt idx="1">
                  <c:v>Liverpool</c:v>
                </c:pt>
                <c:pt idx="2">
                  <c:v>Chelsea</c:v>
                </c:pt>
                <c:pt idx="3">
                  <c:v>Tottenham</c:v>
                </c:pt>
                <c:pt idx="4">
                  <c:v>Man United</c:v>
                </c:pt>
              </c:strCache>
            </c:strRef>
          </c:cat>
          <c:val>
            <c:numRef>
              <c:f>Leht1!$C$7:$G$7</c:f>
              <c:numCache>
                <c:formatCode>General</c:formatCode>
                <c:ptCount val="5"/>
                <c:pt idx="0">
                  <c:v>3</c:v>
                </c:pt>
                <c:pt idx="1">
                  <c:v>1</c:v>
                </c:pt>
                <c:pt idx="2">
                  <c:v>7</c:v>
                </c:pt>
                <c:pt idx="3">
                  <c:v>8</c:v>
                </c:pt>
                <c:pt idx="4">
                  <c:v>7</c:v>
                </c:pt>
              </c:numCache>
            </c:numRef>
          </c:val>
          <c:extLst>
            <c:ext xmlns:c16="http://schemas.microsoft.com/office/drawing/2014/chart" uri="{C3380CC4-5D6E-409C-BE32-E72D297353CC}">
              <c16:uniqueId val="{00000003-9A8E-4977-82EB-AFC5FFCF6965}"/>
            </c:ext>
          </c:extLst>
        </c:ser>
        <c:ser>
          <c:idx val="6"/>
          <c:order val="6"/>
          <c:tx>
            <c:strRef>
              <c:f>Leht1!$B$9</c:f>
              <c:strCache>
                <c:ptCount val="1"/>
                <c:pt idx="0">
                  <c:v>Home draw</c:v>
                </c:pt>
              </c:strCache>
            </c:strRef>
          </c:tx>
          <c:spPr>
            <a:solidFill>
              <a:schemeClr val="tx1"/>
            </a:solidFill>
            <a:ln w="28575">
              <a:solidFill>
                <a:schemeClr val="tx1"/>
              </a:solidFill>
            </a:ln>
            <a:effectLst/>
            <a:sp3d contourW="28575">
              <a:contourClr>
                <a:schemeClr val="tx1"/>
              </a:contourClr>
            </a:sp3d>
          </c:spPr>
          <c:invertIfNegative val="0"/>
          <c:cat>
            <c:strRef>
              <c:f>Leht1!$C$2:$G$2</c:f>
              <c:strCache>
                <c:ptCount val="5"/>
                <c:pt idx="0">
                  <c:v>Man City</c:v>
                </c:pt>
                <c:pt idx="1">
                  <c:v>Liverpool</c:v>
                </c:pt>
                <c:pt idx="2">
                  <c:v>Chelsea</c:v>
                </c:pt>
                <c:pt idx="3">
                  <c:v>Tottenham</c:v>
                </c:pt>
                <c:pt idx="4">
                  <c:v>Man United</c:v>
                </c:pt>
              </c:strCache>
            </c:strRef>
          </c:cat>
          <c:val>
            <c:numRef>
              <c:f>Leht1!$C$9:$G$9</c:f>
              <c:numCache>
                <c:formatCode>General</c:formatCode>
                <c:ptCount val="5"/>
                <c:pt idx="0">
                  <c:v>0</c:v>
                </c:pt>
                <c:pt idx="1">
                  <c:v>2</c:v>
                </c:pt>
                <c:pt idx="2">
                  <c:v>6</c:v>
                </c:pt>
                <c:pt idx="3">
                  <c:v>2</c:v>
                </c:pt>
                <c:pt idx="4">
                  <c:v>6</c:v>
                </c:pt>
              </c:numCache>
            </c:numRef>
          </c:val>
          <c:extLst>
            <c:ext xmlns:c16="http://schemas.microsoft.com/office/drawing/2014/chart" uri="{C3380CC4-5D6E-409C-BE32-E72D297353CC}">
              <c16:uniqueId val="{00000004-9A8E-4977-82EB-AFC5FFCF6965}"/>
            </c:ext>
          </c:extLst>
        </c:ser>
        <c:ser>
          <c:idx val="7"/>
          <c:order val="7"/>
          <c:tx>
            <c:strRef>
              <c:f>Leht1!$B$10</c:f>
              <c:strCache>
                <c:ptCount val="1"/>
                <c:pt idx="0">
                  <c:v>Away draw</c:v>
                </c:pt>
              </c:strCache>
            </c:strRef>
          </c:tx>
          <c:spPr>
            <a:solidFill>
              <a:schemeClr val="bg1"/>
            </a:solidFill>
            <a:ln w="28575">
              <a:solidFill>
                <a:schemeClr val="tx1"/>
              </a:solidFill>
            </a:ln>
            <a:effectLst/>
            <a:sp3d contourW="28575">
              <a:contourClr>
                <a:schemeClr val="tx1"/>
              </a:contourClr>
            </a:sp3d>
          </c:spPr>
          <c:invertIfNegative val="0"/>
          <c:cat>
            <c:strRef>
              <c:f>Leht1!$C$2:$G$2</c:f>
              <c:strCache>
                <c:ptCount val="5"/>
                <c:pt idx="0">
                  <c:v>Man City</c:v>
                </c:pt>
                <c:pt idx="1">
                  <c:v>Liverpool</c:v>
                </c:pt>
                <c:pt idx="2">
                  <c:v>Chelsea</c:v>
                </c:pt>
                <c:pt idx="3">
                  <c:v>Tottenham</c:v>
                </c:pt>
                <c:pt idx="4">
                  <c:v>Man United</c:v>
                </c:pt>
              </c:strCache>
            </c:strRef>
          </c:cat>
          <c:val>
            <c:numRef>
              <c:f>Leht1!$C$10:$G$10</c:f>
              <c:numCache>
                <c:formatCode>General</c:formatCode>
                <c:ptCount val="5"/>
                <c:pt idx="0">
                  <c:v>2</c:v>
                </c:pt>
                <c:pt idx="1">
                  <c:v>5</c:v>
                </c:pt>
                <c:pt idx="2">
                  <c:v>3</c:v>
                </c:pt>
                <c:pt idx="3">
                  <c:v>0</c:v>
                </c:pt>
                <c:pt idx="4">
                  <c:v>3</c:v>
                </c:pt>
              </c:numCache>
            </c:numRef>
          </c:val>
          <c:extLst>
            <c:ext xmlns:c16="http://schemas.microsoft.com/office/drawing/2014/chart" uri="{C3380CC4-5D6E-409C-BE32-E72D297353CC}">
              <c16:uniqueId val="{00000005-9A8E-4977-82EB-AFC5FFCF6965}"/>
            </c:ext>
          </c:extLst>
        </c:ser>
        <c:ser>
          <c:idx val="9"/>
          <c:order val="9"/>
          <c:tx>
            <c:strRef>
              <c:f>Leht1!$B$12</c:f>
              <c:strCache>
                <c:ptCount val="1"/>
                <c:pt idx="0">
                  <c:v>Home goals</c:v>
                </c:pt>
              </c:strCache>
            </c:strRef>
          </c:tx>
          <c:spPr>
            <a:solidFill>
              <a:schemeClr val="accent1">
                <a:lumMod val="50000"/>
              </a:schemeClr>
            </a:solidFill>
            <a:ln w="28575">
              <a:solidFill>
                <a:schemeClr val="accent1">
                  <a:lumMod val="50000"/>
                </a:schemeClr>
              </a:solidFill>
            </a:ln>
            <a:effectLst/>
            <a:sp3d contourW="28575">
              <a:contourClr>
                <a:schemeClr val="accent1">
                  <a:lumMod val="50000"/>
                </a:schemeClr>
              </a:contourClr>
            </a:sp3d>
          </c:spPr>
          <c:invertIfNegative val="0"/>
          <c:cat>
            <c:strRef>
              <c:f>Leht1!$C$2:$G$2</c:f>
              <c:strCache>
                <c:ptCount val="5"/>
                <c:pt idx="0">
                  <c:v>Man City</c:v>
                </c:pt>
                <c:pt idx="1">
                  <c:v>Liverpool</c:v>
                </c:pt>
                <c:pt idx="2">
                  <c:v>Chelsea</c:v>
                </c:pt>
                <c:pt idx="3">
                  <c:v>Tottenham</c:v>
                </c:pt>
                <c:pt idx="4">
                  <c:v>Man United</c:v>
                </c:pt>
              </c:strCache>
            </c:strRef>
          </c:cat>
          <c:val>
            <c:numRef>
              <c:f>Leht1!$C$12:$G$12</c:f>
              <c:numCache>
                <c:formatCode>General</c:formatCode>
                <c:ptCount val="5"/>
                <c:pt idx="0">
                  <c:v>57</c:v>
                </c:pt>
                <c:pt idx="1">
                  <c:v>55</c:v>
                </c:pt>
                <c:pt idx="2">
                  <c:v>39</c:v>
                </c:pt>
                <c:pt idx="3">
                  <c:v>34</c:v>
                </c:pt>
                <c:pt idx="4">
                  <c:v>33</c:v>
                </c:pt>
              </c:numCache>
            </c:numRef>
          </c:val>
          <c:extLst>
            <c:ext xmlns:c16="http://schemas.microsoft.com/office/drawing/2014/chart" uri="{C3380CC4-5D6E-409C-BE32-E72D297353CC}">
              <c16:uniqueId val="{00000006-9A8E-4977-82EB-AFC5FFCF6965}"/>
            </c:ext>
          </c:extLst>
        </c:ser>
        <c:ser>
          <c:idx val="10"/>
          <c:order val="10"/>
          <c:tx>
            <c:strRef>
              <c:f>Leht1!$B$13</c:f>
              <c:strCache>
                <c:ptCount val="1"/>
                <c:pt idx="0">
                  <c:v>Away goals</c:v>
                </c:pt>
              </c:strCache>
            </c:strRef>
          </c:tx>
          <c:spPr>
            <a:solidFill>
              <a:schemeClr val="accent1">
                <a:lumMod val="40000"/>
                <a:lumOff val="60000"/>
              </a:schemeClr>
            </a:solidFill>
            <a:ln w="28575">
              <a:solidFill>
                <a:schemeClr val="accent1">
                  <a:lumMod val="40000"/>
                  <a:lumOff val="60000"/>
                </a:schemeClr>
              </a:solidFill>
            </a:ln>
            <a:effectLst/>
            <a:sp3d contourW="28575">
              <a:contourClr>
                <a:srgbClr val="C00000"/>
              </a:contourClr>
            </a:sp3d>
          </c:spPr>
          <c:invertIfNegative val="0"/>
          <c:cat>
            <c:strRef>
              <c:f>Leht1!$C$2:$G$2</c:f>
              <c:strCache>
                <c:ptCount val="5"/>
                <c:pt idx="0">
                  <c:v>Man City</c:v>
                </c:pt>
                <c:pt idx="1">
                  <c:v>Liverpool</c:v>
                </c:pt>
                <c:pt idx="2">
                  <c:v>Chelsea</c:v>
                </c:pt>
                <c:pt idx="3">
                  <c:v>Tottenham</c:v>
                </c:pt>
                <c:pt idx="4">
                  <c:v>Man United</c:v>
                </c:pt>
              </c:strCache>
            </c:strRef>
          </c:cat>
          <c:val>
            <c:numRef>
              <c:f>Leht1!$C$13:$G$13</c:f>
              <c:numCache>
                <c:formatCode>General</c:formatCode>
                <c:ptCount val="5"/>
                <c:pt idx="0">
                  <c:v>38</c:v>
                </c:pt>
                <c:pt idx="1">
                  <c:v>34</c:v>
                </c:pt>
                <c:pt idx="2">
                  <c:v>24</c:v>
                </c:pt>
                <c:pt idx="3">
                  <c:v>33</c:v>
                </c:pt>
                <c:pt idx="4">
                  <c:v>32</c:v>
                </c:pt>
              </c:numCache>
            </c:numRef>
          </c:val>
          <c:extLst>
            <c:ext xmlns:c16="http://schemas.microsoft.com/office/drawing/2014/chart" uri="{C3380CC4-5D6E-409C-BE32-E72D297353CC}">
              <c16:uniqueId val="{00000007-9A8E-4977-82EB-AFC5FFCF6965}"/>
            </c:ext>
          </c:extLst>
        </c:ser>
        <c:dLbls>
          <c:showLegendKey val="0"/>
          <c:showVal val="0"/>
          <c:showCatName val="0"/>
          <c:showSerName val="0"/>
          <c:showPercent val="0"/>
          <c:showBubbleSize val="0"/>
        </c:dLbls>
        <c:gapWidth val="150"/>
        <c:axId val="655869504"/>
        <c:axId val="655870160"/>
        <c:extLst>
          <c:ext xmlns:c15="http://schemas.microsoft.com/office/drawing/2012/chart" uri="{02D57815-91ED-43cb-92C2-25804820EDAC}">
            <c15:filteredBarSeries>
              <c15:ser>
                <c:idx val="2"/>
                <c:order val="2"/>
                <c:tx>
                  <c:strRef>
                    <c:extLst>
                      <c:ext uri="{02D57815-91ED-43cb-92C2-25804820EDAC}">
                        <c15:formulaRef>
                          <c15:sqref>Leht1!$B$5</c15:sqref>
                        </c15:formulaRef>
                      </c:ext>
                    </c:extLst>
                    <c:strCache>
                      <c:ptCount val="1"/>
                    </c:strCache>
                  </c:strRef>
                </c:tx>
                <c:spPr>
                  <a:solidFill>
                    <a:schemeClr val="accent3"/>
                  </a:solidFill>
                  <a:ln>
                    <a:noFill/>
                  </a:ln>
                  <a:effectLst/>
                </c:spPr>
                <c:invertIfNegative val="0"/>
                <c:cat>
                  <c:strRef>
                    <c:extLst>
                      <c:ex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c:ext uri="{02D57815-91ED-43cb-92C2-25804820EDAC}">
                        <c15:formulaRef>
                          <c15:sqref>Leht1!$C$5:$G$5</c15:sqref>
                        </c15:formulaRef>
                      </c:ext>
                    </c:extLst>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C-9A8E-4977-82EB-AFC5FFCF6965}"/>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Leht1!$B$8</c15:sqref>
                        </c15:formulaRef>
                      </c:ext>
                    </c:extLst>
                    <c:strCache>
                      <c:ptCount val="1"/>
                    </c:strCache>
                  </c:strRef>
                </c:tx>
                <c:spPr>
                  <a:solidFill>
                    <a:schemeClr val="accent6"/>
                  </a:solidFill>
                  <a:ln>
                    <a:noFill/>
                  </a:ln>
                  <a:effectLst/>
                </c:spPr>
                <c:invertIfNegative val="0"/>
                <c:cat>
                  <c:strRef>
                    <c:extLst xmlns:c15="http://schemas.microsoft.com/office/drawing/2012/chart">
                      <c:ext xmlns:c15="http://schemas.microsoft.com/office/drawing/2012/char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xmlns:c15="http://schemas.microsoft.com/office/drawing/2012/chart">
                      <c:ext xmlns:c15="http://schemas.microsoft.com/office/drawing/2012/chart" uri="{02D57815-91ED-43cb-92C2-25804820EDAC}">
                        <c15:formulaRef>
                          <c15:sqref>Leht1!$C$8:$G$8</c15:sqref>
                        </c15:formulaRef>
                      </c:ext>
                    </c:extLst>
                    <c:numCache>
                      <c:formatCode>General</c:formatCode>
                      <c:ptCount val="5"/>
                      <c:pt idx="0">
                        <c:v>0</c:v>
                      </c:pt>
                      <c:pt idx="1">
                        <c:v>0</c:v>
                      </c:pt>
                      <c:pt idx="2">
                        <c:v>0</c:v>
                      </c:pt>
                      <c:pt idx="3">
                        <c:v>0</c:v>
                      </c:pt>
                      <c:pt idx="4">
                        <c:v>0</c:v>
                      </c:pt>
                    </c:numCache>
                  </c:numRef>
                </c:val>
                <c:extLst xmlns:c15="http://schemas.microsoft.com/office/drawing/2012/chart">
                  <c:ext xmlns:c16="http://schemas.microsoft.com/office/drawing/2014/chart" uri="{C3380CC4-5D6E-409C-BE32-E72D297353CC}">
                    <c16:uniqueId val="{0000000D-9A8E-4977-82EB-AFC5FFCF6965}"/>
                  </c:ext>
                </c:extLst>
              </c15:ser>
            </c15:filteredBarSeries>
            <c15:filteredBarSeries>
              <c15:ser>
                <c:idx val="8"/>
                <c:order val="8"/>
                <c:tx>
                  <c:strRef>
                    <c:extLst xmlns:c15="http://schemas.microsoft.com/office/drawing/2012/chart">
                      <c:ext xmlns:c15="http://schemas.microsoft.com/office/drawing/2012/chart" uri="{02D57815-91ED-43cb-92C2-25804820EDAC}">
                        <c15:formulaRef>
                          <c15:sqref>Leht1!$B$11</c15:sqref>
                        </c15:formulaRef>
                      </c:ext>
                    </c:extLst>
                    <c:strCache>
                      <c:ptCount val="1"/>
                    </c:strCache>
                  </c:strRef>
                </c:tx>
                <c:spPr>
                  <a:solidFill>
                    <a:schemeClr val="accent3">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xmlns:c15="http://schemas.microsoft.com/office/drawing/2012/chart">
                      <c:ext xmlns:c15="http://schemas.microsoft.com/office/drawing/2012/chart" uri="{02D57815-91ED-43cb-92C2-25804820EDAC}">
                        <c15:formulaRef>
                          <c15:sqref>Leht1!$C$11:$G$11</c15:sqref>
                        </c15:formulaRef>
                      </c:ext>
                    </c:extLst>
                    <c:numCache>
                      <c:formatCode>General</c:formatCode>
                      <c:ptCount val="5"/>
                      <c:pt idx="0">
                        <c:v>0</c:v>
                      </c:pt>
                      <c:pt idx="1">
                        <c:v>0</c:v>
                      </c:pt>
                      <c:pt idx="2">
                        <c:v>0</c:v>
                      </c:pt>
                      <c:pt idx="3">
                        <c:v>0</c:v>
                      </c:pt>
                      <c:pt idx="4">
                        <c:v>0</c:v>
                      </c:pt>
                    </c:numCache>
                  </c:numRef>
                </c:val>
                <c:extLst xmlns:c15="http://schemas.microsoft.com/office/drawing/2012/chart">
                  <c:ext xmlns:c16="http://schemas.microsoft.com/office/drawing/2014/chart" uri="{C3380CC4-5D6E-409C-BE32-E72D297353CC}">
                    <c16:uniqueId val="{0000000E-9A8E-4977-82EB-AFC5FFCF6965}"/>
                  </c:ext>
                </c:extLst>
              </c15:ser>
            </c15:filteredBarSeries>
            <c15:filteredBarSeries>
              <c15:ser>
                <c:idx val="11"/>
                <c:order val="11"/>
                <c:tx>
                  <c:strRef>
                    <c:extLst xmlns:c15="http://schemas.microsoft.com/office/drawing/2012/chart">
                      <c:ext xmlns:c15="http://schemas.microsoft.com/office/drawing/2012/chart" uri="{02D57815-91ED-43cb-92C2-25804820EDAC}">
                        <c15:formulaRef>
                          <c15:sqref>Leht1!$B$14</c15:sqref>
                        </c15:formulaRef>
                      </c:ext>
                    </c:extLst>
                    <c:strCache>
                      <c:ptCount val="1"/>
                    </c:strCache>
                  </c:strRef>
                </c:tx>
                <c:spPr>
                  <a:solidFill>
                    <a:schemeClr val="accent6">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xmlns:c15="http://schemas.microsoft.com/office/drawing/2012/chart">
                      <c:ext xmlns:c15="http://schemas.microsoft.com/office/drawing/2012/chart" uri="{02D57815-91ED-43cb-92C2-25804820EDAC}">
                        <c15:formulaRef>
                          <c15:sqref>Leht1!$C$14:$G$14</c15:sqref>
                        </c15:formulaRef>
                      </c:ext>
                    </c:extLst>
                    <c:numCache>
                      <c:formatCode>General</c:formatCode>
                      <c:ptCount val="5"/>
                      <c:pt idx="0">
                        <c:v>0</c:v>
                      </c:pt>
                      <c:pt idx="1">
                        <c:v>0</c:v>
                      </c:pt>
                      <c:pt idx="2">
                        <c:v>0</c:v>
                      </c:pt>
                      <c:pt idx="3">
                        <c:v>0</c:v>
                      </c:pt>
                      <c:pt idx="4">
                        <c:v>0</c:v>
                      </c:pt>
                    </c:numCache>
                  </c:numRef>
                </c:val>
                <c:extLst xmlns:c15="http://schemas.microsoft.com/office/drawing/2012/chart">
                  <c:ext xmlns:c16="http://schemas.microsoft.com/office/drawing/2014/chart" uri="{C3380CC4-5D6E-409C-BE32-E72D297353CC}">
                    <c16:uniqueId val="{0000000F-9A8E-4977-82EB-AFC5FFCF6965}"/>
                  </c:ext>
                </c:extLst>
              </c15:ser>
            </c15:filteredBarSeries>
            <c15:filteredBarSeries>
              <c15:ser>
                <c:idx val="14"/>
                <c:order val="14"/>
                <c:tx>
                  <c:strRef>
                    <c:extLst xmlns:c15="http://schemas.microsoft.com/office/drawing/2012/chart">
                      <c:ext xmlns:c15="http://schemas.microsoft.com/office/drawing/2012/chart" uri="{02D57815-91ED-43cb-92C2-25804820EDAC}">
                        <c15:formulaRef>
                          <c15:sqref>Leht1!$B$17</c15:sqref>
                        </c15:formulaRef>
                      </c:ext>
                    </c:extLst>
                    <c:strCache>
                      <c:ptCount val="1"/>
                    </c:strCache>
                  </c:strRef>
                </c:tx>
                <c:spPr>
                  <a:solidFill>
                    <a:schemeClr val="accent3">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xmlns:c15="http://schemas.microsoft.com/office/drawing/2012/chart">
                      <c:ext xmlns:c15="http://schemas.microsoft.com/office/drawing/2012/chart" uri="{02D57815-91ED-43cb-92C2-25804820EDAC}">
                        <c15:formulaRef>
                          <c15:sqref>Leht1!$C$17:$G$17</c15:sqref>
                        </c15:formulaRef>
                      </c:ext>
                    </c:extLst>
                    <c:numCache>
                      <c:formatCode>General</c:formatCode>
                      <c:ptCount val="5"/>
                      <c:pt idx="0">
                        <c:v>0</c:v>
                      </c:pt>
                      <c:pt idx="1">
                        <c:v>0</c:v>
                      </c:pt>
                      <c:pt idx="2">
                        <c:v>0</c:v>
                      </c:pt>
                      <c:pt idx="3">
                        <c:v>0</c:v>
                      </c:pt>
                      <c:pt idx="4">
                        <c:v>0</c:v>
                      </c:pt>
                    </c:numCache>
                  </c:numRef>
                </c:val>
                <c:extLst xmlns:c15="http://schemas.microsoft.com/office/drawing/2012/chart">
                  <c:ext xmlns:c16="http://schemas.microsoft.com/office/drawing/2014/chart" uri="{C3380CC4-5D6E-409C-BE32-E72D297353CC}">
                    <c16:uniqueId val="{00000010-9A8E-4977-82EB-AFC5FFCF6965}"/>
                  </c:ext>
                </c:extLst>
              </c15:ser>
            </c15:filteredBarSeries>
          </c:ext>
        </c:extLst>
      </c:barChart>
      <c:lineChart>
        <c:grouping val="standard"/>
        <c:varyColors val="0"/>
        <c:ser>
          <c:idx val="12"/>
          <c:order val="12"/>
          <c:tx>
            <c:strRef>
              <c:f>Leht1!$B$15</c:f>
              <c:strCache>
                <c:ptCount val="1"/>
                <c:pt idx="0">
                  <c:v>Home yellow cards</c:v>
                </c:pt>
              </c:strCache>
            </c:strRef>
          </c:tx>
          <c:spPr>
            <a:ln w="38100" cap="rnd">
              <a:solidFill>
                <a:srgbClr val="FFC000"/>
              </a:solidFill>
              <a:prstDash val="sysDash"/>
              <a:round/>
            </a:ln>
            <a:effectLst/>
          </c:spPr>
          <c:marker>
            <c:symbol val="none"/>
          </c:marker>
          <c:cat>
            <c:strRef>
              <c:f>Leht1!$C$2:$G$2</c:f>
              <c:strCache>
                <c:ptCount val="5"/>
                <c:pt idx="0">
                  <c:v>Man City</c:v>
                </c:pt>
                <c:pt idx="1">
                  <c:v>Liverpool</c:v>
                </c:pt>
                <c:pt idx="2">
                  <c:v>Chelsea</c:v>
                </c:pt>
                <c:pt idx="3">
                  <c:v>Tottenham</c:v>
                </c:pt>
                <c:pt idx="4">
                  <c:v>Man United</c:v>
                </c:pt>
              </c:strCache>
            </c:strRef>
          </c:cat>
          <c:val>
            <c:numRef>
              <c:f>Leht1!$C$15:$G$15</c:f>
              <c:numCache>
                <c:formatCode>General</c:formatCode>
                <c:ptCount val="5"/>
                <c:pt idx="0">
                  <c:v>17</c:v>
                </c:pt>
                <c:pt idx="1">
                  <c:v>13</c:v>
                </c:pt>
                <c:pt idx="2">
                  <c:v>20</c:v>
                </c:pt>
                <c:pt idx="3">
                  <c:v>20</c:v>
                </c:pt>
                <c:pt idx="4">
                  <c:v>32</c:v>
                </c:pt>
              </c:numCache>
            </c:numRef>
          </c:val>
          <c:smooth val="0"/>
          <c:extLst>
            <c:ext xmlns:c16="http://schemas.microsoft.com/office/drawing/2014/chart" uri="{C3380CC4-5D6E-409C-BE32-E72D297353CC}">
              <c16:uniqueId val="{00000008-9A8E-4977-82EB-AFC5FFCF6965}"/>
            </c:ext>
          </c:extLst>
        </c:ser>
        <c:ser>
          <c:idx val="13"/>
          <c:order val="13"/>
          <c:tx>
            <c:strRef>
              <c:f>Leht1!$B$16</c:f>
              <c:strCache>
                <c:ptCount val="1"/>
                <c:pt idx="0">
                  <c:v>Away yellow cards</c:v>
                </c:pt>
              </c:strCache>
            </c:strRef>
          </c:tx>
          <c:spPr>
            <a:ln w="38100" cap="rnd">
              <a:solidFill>
                <a:srgbClr val="FFC000"/>
              </a:solidFill>
              <a:round/>
            </a:ln>
            <a:effectLst/>
          </c:spPr>
          <c:marker>
            <c:symbol val="none"/>
          </c:marker>
          <c:cat>
            <c:strRef>
              <c:f>Leht1!$C$2:$G$2</c:f>
              <c:strCache>
                <c:ptCount val="5"/>
                <c:pt idx="0">
                  <c:v>Man City</c:v>
                </c:pt>
                <c:pt idx="1">
                  <c:v>Liverpool</c:v>
                </c:pt>
                <c:pt idx="2">
                  <c:v>Chelsea</c:v>
                </c:pt>
                <c:pt idx="3">
                  <c:v>Tottenham</c:v>
                </c:pt>
                <c:pt idx="4">
                  <c:v>Man United</c:v>
                </c:pt>
              </c:strCache>
            </c:strRef>
          </c:cat>
          <c:val>
            <c:numRef>
              <c:f>Leht1!$C$16:$G$16</c:f>
              <c:numCache>
                <c:formatCode>General</c:formatCode>
                <c:ptCount val="5"/>
                <c:pt idx="0">
                  <c:v>27</c:v>
                </c:pt>
                <c:pt idx="1">
                  <c:v>24</c:v>
                </c:pt>
                <c:pt idx="2">
                  <c:v>29</c:v>
                </c:pt>
                <c:pt idx="3">
                  <c:v>36</c:v>
                </c:pt>
                <c:pt idx="4">
                  <c:v>41</c:v>
                </c:pt>
              </c:numCache>
            </c:numRef>
          </c:val>
          <c:smooth val="0"/>
          <c:extLst>
            <c:ext xmlns:c16="http://schemas.microsoft.com/office/drawing/2014/chart" uri="{C3380CC4-5D6E-409C-BE32-E72D297353CC}">
              <c16:uniqueId val="{00000009-9A8E-4977-82EB-AFC5FFCF6965}"/>
            </c:ext>
          </c:extLst>
        </c:ser>
        <c:ser>
          <c:idx val="15"/>
          <c:order val="15"/>
          <c:tx>
            <c:strRef>
              <c:f>Leht1!$B$18</c:f>
              <c:strCache>
                <c:ptCount val="1"/>
                <c:pt idx="0">
                  <c:v>Home red cards</c:v>
                </c:pt>
              </c:strCache>
            </c:strRef>
          </c:tx>
          <c:spPr>
            <a:ln w="38100" cap="rnd">
              <a:solidFill>
                <a:srgbClr val="C00000"/>
              </a:solidFill>
              <a:prstDash val="sysDash"/>
              <a:round/>
            </a:ln>
            <a:effectLst/>
          </c:spPr>
          <c:marker>
            <c:symbol val="none"/>
          </c:marker>
          <c:cat>
            <c:strRef>
              <c:f>Leht1!$C$2:$G$2</c:f>
              <c:strCache>
                <c:ptCount val="5"/>
                <c:pt idx="0">
                  <c:v>Man City</c:v>
                </c:pt>
                <c:pt idx="1">
                  <c:v>Liverpool</c:v>
                </c:pt>
                <c:pt idx="2">
                  <c:v>Chelsea</c:v>
                </c:pt>
                <c:pt idx="3">
                  <c:v>Tottenham</c:v>
                </c:pt>
                <c:pt idx="4">
                  <c:v>Man United</c:v>
                </c:pt>
              </c:strCache>
            </c:strRef>
          </c:cat>
          <c:val>
            <c:numRef>
              <c:f>Leht1!$C$18:$G$18</c:f>
              <c:numCache>
                <c:formatCode>General</c:formatCode>
                <c:ptCount val="5"/>
                <c:pt idx="0">
                  <c:v>0</c:v>
                </c:pt>
                <c:pt idx="1">
                  <c:v>1</c:v>
                </c:pt>
                <c:pt idx="2">
                  <c:v>0</c:v>
                </c:pt>
                <c:pt idx="3">
                  <c:v>0</c:v>
                </c:pt>
                <c:pt idx="4">
                  <c:v>1</c:v>
                </c:pt>
              </c:numCache>
            </c:numRef>
          </c:val>
          <c:smooth val="0"/>
          <c:extLst>
            <c:ext xmlns:c16="http://schemas.microsoft.com/office/drawing/2014/chart" uri="{C3380CC4-5D6E-409C-BE32-E72D297353CC}">
              <c16:uniqueId val="{0000000A-9A8E-4977-82EB-AFC5FFCF6965}"/>
            </c:ext>
          </c:extLst>
        </c:ser>
        <c:ser>
          <c:idx val="16"/>
          <c:order val="16"/>
          <c:tx>
            <c:strRef>
              <c:f>Leht1!$B$19</c:f>
              <c:strCache>
                <c:ptCount val="1"/>
                <c:pt idx="0">
                  <c:v>Away red cards</c:v>
                </c:pt>
              </c:strCache>
            </c:strRef>
          </c:tx>
          <c:spPr>
            <a:ln w="38100" cap="rnd">
              <a:solidFill>
                <a:srgbClr val="C00000"/>
              </a:solidFill>
              <a:prstDash val="solid"/>
              <a:round/>
            </a:ln>
            <a:effectLst/>
          </c:spPr>
          <c:marker>
            <c:symbol val="none"/>
          </c:marker>
          <c:cat>
            <c:strRef>
              <c:f>Leht1!$C$2:$G$2</c:f>
              <c:strCache>
                <c:ptCount val="5"/>
                <c:pt idx="0">
                  <c:v>Man City</c:v>
                </c:pt>
                <c:pt idx="1">
                  <c:v>Liverpool</c:v>
                </c:pt>
                <c:pt idx="2">
                  <c:v>Chelsea</c:v>
                </c:pt>
                <c:pt idx="3">
                  <c:v>Tottenham</c:v>
                </c:pt>
                <c:pt idx="4">
                  <c:v>Man United</c:v>
                </c:pt>
              </c:strCache>
            </c:strRef>
          </c:cat>
          <c:val>
            <c:numRef>
              <c:f>Leht1!$C$19:$G$19</c:f>
              <c:numCache>
                <c:formatCode>General</c:formatCode>
                <c:ptCount val="5"/>
                <c:pt idx="0">
                  <c:v>1</c:v>
                </c:pt>
                <c:pt idx="1">
                  <c:v>1</c:v>
                </c:pt>
                <c:pt idx="2">
                  <c:v>0</c:v>
                </c:pt>
                <c:pt idx="3">
                  <c:v>3</c:v>
                </c:pt>
                <c:pt idx="4">
                  <c:v>3</c:v>
                </c:pt>
              </c:numCache>
            </c:numRef>
          </c:val>
          <c:smooth val="0"/>
          <c:extLst>
            <c:ext xmlns:c16="http://schemas.microsoft.com/office/drawing/2014/chart" uri="{C3380CC4-5D6E-409C-BE32-E72D297353CC}">
              <c16:uniqueId val="{0000000B-9A8E-4977-82EB-AFC5FFCF6965}"/>
            </c:ext>
          </c:extLst>
        </c:ser>
        <c:dLbls>
          <c:showLegendKey val="0"/>
          <c:showVal val="0"/>
          <c:showCatName val="0"/>
          <c:showSerName val="0"/>
          <c:showPercent val="0"/>
          <c:showBubbleSize val="0"/>
        </c:dLbls>
        <c:marker val="1"/>
        <c:smooth val="0"/>
        <c:axId val="584572856"/>
        <c:axId val="584571544"/>
      </c:lineChart>
      <c:catAx>
        <c:axId val="655869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655870160"/>
        <c:crosses val="autoZero"/>
        <c:auto val="1"/>
        <c:lblAlgn val="ctr"/>
        <c:lblOffset val="100"/>
        <c:noMultiLvlLbl val="0"/>
      </c:catAx>
      <c:valAx>
        <c:axId val="655870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t-EE"/>
                  <a:t>Number of games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655869504"/>
        <c:crosses val="autoZero"/>
        <c:crossBetween val="between"/>
      </c:valAx>
      <c:valAx>
        <c:axId val="584571544"/>
        <c:scaling>
          <c:orientation val="minMax"/>
          <c:min val="-10"/>
        </c:scaling>
        <c:delete val="0"/>
        <c:axPos val="r"/>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t-EE"/>
                  <a:t>Number of cards</a:t>
                </a:r>
                <a:endParaRPr lang="en-US"/>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584572856"/>
        <c:crosses val="max"/>
        <c:crossBetween val="between"/>
      </c:valAx>
      <c:catAx>
        <c:axId val="584572856"/>
        <c:scaling>
          <c:orientation val="minMax"/>
        </c:scaling>
        <c:delete val="1"/>
        <c:axPos val="b"/>
        <c:numFmt formatCode="General" sourceLinked="1"/>
        <c:majorTickMark val="out"/>
        <c:minorTickMark val="none"/>
        <c:tickLblPos val="nextTo"/>
        <c:crossAx val="584571544"/>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2800" b="0"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showDLblsOverMax val="0"/>
  </c:chart>
  <c:spPr>
    <a:solidFill>
      <a:schemeClr val="bg1"/>
    </a:solidFill>
    <a:ln w="9525" cap="flat" cmpd="sng" algn="ctr">
      <a:gradFill flip="none" rotWithShape="1">
        <a:gsLst>
          <a:gs pos="80000">
            <a:srgbClr val="B7D3ED"/>
          </a:gs>
          <a:gs pos="71687">
            <a:srgbClr val="B8D4ED"/>
          </a:gs>
          <a:gs pos="69375">
            <a:srgbClr val="BAD5EE"/>
          </a:gs>
          <a:gs pos="64750">
            <a:srgbClr val="BED7EF"/>
          </a:gs>
          <a:gs pos="55500">
            <a:srgbClr val="C6DCF1"/>
          </a:gs>
          <a:gs pos="37000">
            <a:srgbClr val="D6E6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ln>
    <a:effectLst/>
  </c:spPr>
  <c:txPr>
    <a:bodyPr/>
    <a:lstStyle/>
    <a:p>
      <a:pPr>
        <a:defRPr sz="20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baseline="0">
                <a:solidFill>
                  <a:schemeClr val="tx2"/>
                </a:solidFill>
                <a:latin typeface="Berlin Sans FB" panose="020E0602020502020306" pitchFamily="34" charset="0"/>
                <a:ea typeface="+mn-ea"/>
                <a:cs typeface="+mn-cs"/>
              </a:defRPr>
            </a:pPr>
            <a:r>
              <a:rPr lang="en-US" sz="3600" dirty="0">
                <a:latin typeface="Berlin Sans FB" panose="020E0602020502020306" pitchFamily="34" charset="0"/>
                <a:cs typeface="Times New Roman" panose="02020603050405020304" pitchFamily="18" charset="0"/>
              </a:rPr>
              <a:t>Prediction model vs actual team wins</a:t>
            </a:r>
          </a:p>
        </c:rich>
      </c:tx>
      <c:overlay val="0"/>
      <c:spPr>
        <a:noFill/>
        <a:ln>
          <a:noFill/>
        </a:ln>
        <a:effectLst/>
      </c:spPr>
      <c:txPr>
        <a:bodyPr rot="0" spcFirstLastPara="1" vertOverflow="ellipsis" vert="horz" wrap="square" anchor="ctr" anchorCtr="1"/>
        <a:lstStyle/>
        <a:p>
          <a:pPr>
            <a:defRPr sz="3600" b="1" i="0" u="none" strike="noStrike" kern="1200" baseline="0">
              <a:solidFill>
                <a:schemeClr val="tx2"/>
              </a:solidFill>
              <a:latin typeface="Berlin Sans FB" panose="020E0602020502020306" pitchFamily="34" charset="0"/>
              <a:ea typeface="+mn-ea"/>
              <a:cs typeface="+mn-cs"/>
            </a:defRPr>
          </a:pPr>
          <a:endParaRPr lang="en-US"/>
        </a:p>
      </c:txPr>
    </c:title>
    <c:autoTitleDeleted val="0"/>
    <c:plotArea>
      <c:layout/>
      <c:barChart>
        <c:barDir val="col"/>
        <c:grouping val="clustered"/>
        <c:varyColors val="0"/>
        <c:ser>
          <c:idx val="0"/>
          <c:order val="0"/>
          <c:tx>
            <c:strRef>
              <c:f>Sheet1!$B$63</c:f>
              <c:strCache>
                <c:ptCount val="1"/>
                <c:pt idx="0">
                  <c:v>Prediction data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Sheet1!$A$64:$A$83</c:f>
              <c:strCache>
                <c:ptCount val="20"/>
                <c:pt idx="0">
                  <c:v>Liverpool</c:v>
                </c:pt>
                <c:pt idx="1">
                  <c:v>Man City</c:v>
                </c:pt>
                <c:pt idx="2">
                  <c:v>Chelsea</c:v>
                </c:pt>
                <c:pt idx="3">
                  <c:v>Arsenal</c:v>
                </c:pt>
                <c:pt idx="4">
                  <c:v>Leicester</c:v>
                </c:pt>
                <c:pt idx="5">
                  <c:v>Man United</c:v>
                </c:pt>
                <c:pt idx="6">
                  <c:v>Tottenham</c:v>
                </c:pt>
                <c:pt idx="7">
                  <c:v>Wolves</c:v>
                </c:pt>
                <c:pt idx="8">
                  <c:v>Everton</c:v>
                </c:pt>
                <c:pt idx="9">
                  <c:v>Bournemouth</c:v>
                </c:pt>
                <c:pt idx="10">
                  <c:v>Brighton</c:v>
                </c:pt>
                <c:pt idx="11">
                  <c:v>Watford</c:v>
                </c:pt>
                <c:pt idx="12">
                  <c:v>Burnley</c:v>
                </c:pt>
                <c:pt idx="13">
                  <c:v>Aston Villa</c:v>
                </c:pt>
                <c:pt idx="14">
                  <c:v>Crystal Palace</c:v>
                </c:pt>
                <c:pt idx="15">
                  <c:v>Southampton</c:v>
                </c:pt>
                <c:pt idx="16">
                  <c:v>Newcastle</c:v>
                </c:pt>
                <c:pt idx="17">
                  <c:v>West Ham</c:v>
                </c:pt>
                <c:pt idx="18">
                  <c:v>Norwich</c:v>
                </c:pt>
                <c:pt idx="19">
                  <c:v>Sheffield United</c:v>
                </c:pt>
              </c:strCache>
            </c:strRef>
          </c:cat>
          <c:val>
            <c:numRef>
              <c:f>Sheet1!$B$64:$B$83</c:f>
              <c:numCache>
                <c:formatCode>General</c:formatCode>
                <c:ptCount val="20"/>
                <c:pt idx="0">
                  <c:v>15</c:v>
                </c:pt>
                <c:pt idx="1">
                  <c:v>15</c:v>
                </c:pt>
                <c:pt idx="2">
                  <c:v>12</c:v>
                </c:pt>
                <c:pt idx="3">
                  <c:v>12</c:v>
                </c:pt>
                <c:pt idx="4">
                  <c:v>11</c:v>
                </c:pt>
                <c:pt idx="5">
                  <c:v>10</c:v>
                </c:pt>
                <c:pt idx="6">
                  <c:v>10</c:v>
                </c:pt>
                <c:pt idx="7">
                  <c:v>8</c:v>
                </c:pt>
                <c:pt idx="8">
                  <c:v>7</c:v>
                </c:pt>
                <c:pt idx="9">
                  <c:v>6</c:v>
                </c:pt>
                <c:pt idx="10">
                  <c:v>6</c:v>
                </c:pt>
                <c:pt idx="11">
                  <c:v>6</c:v>
                </c:pt>
                <c:pt idx="12">
                  <c:v>5</c:v>
                </c:pt>
                <c:pt idx="13">
                  <c:v>5</c:v>
                </c:pt>
                <c:pt idx="14">
                  <c:v>5</c:v>
                </c:pt>
                <c:pt idx="15">
                  <c:v>5</c:v>
                </c:pt>
                <c:pt idx="16">
                  <c:v>5</c:v>
                </c:pt>
                <c:pt idx="17">
                  <c:v>5</c:v>
                </c:pt>
                <c:pt idx="18">
                  <c:v>4</c:v>
                </c:pt>
                <c:pt idx="19">
                  <c:v>0</c:v>
                </c:pt>
              </c:numCache>
            </c:numRef>
          </c:val>
          <c:extLst>
            <c:ext xmlns:c16="http://schemas.microsoft.com/office/drawing/2014/chart" uri="{C3380CC4-5D6E-409C-BE32-E72D297353CC}">
              <c16:uniqueId val="{00000000-AEA6-446A-998C-BA258B70E178}"/>
            </c:ext>
          </c:extLst>
        </c:ser>
        <c:ser>
          <c:idx val="1"/>
          <c:order val="1"/>
          <c:tx>
            <c:strRef>
              <c:f>Sheet1!$C$63</c:f>
              <c:strCache>
                <c:ptCount val="1"/>
                <c:pt idx="0">
                  <c:v>19-20 Season team wins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Sheet1!$A$64:$A$83</c:f>
              <c:strCache>
                <c:ptCount val="20"/>
                <c:pt idx="0">
                  <c:v>Liverpool</c:v>
                </c:pt>
                <c:pt idx="1">
                  <c:v>Man City</c:v>
                </c:pt>
                <c:pt idx="2">
                  <c:v>Chelsea</c:v>
                </c:pt>
                <c:pt idx="3">
                  <c:v>Arsenal</c:v>
                </c:pt>
                <c:pt idx="4">
                  <c:v>Leicester</c:v>
                </c:pt>
                <c:pt idx="5">
                  <c:v>Man United</c:v>
                </c:pt>
                <c:pt idx="6">
                  <c:v>Tottenham</c:v>
                </c:pt>
                <c:pt idx="7">
                  <c:v>Wolves</c:v>
                </c:pt>
                <c:pt idx="8">
                  <c:v>Everton</c:v>
                </c:pt>
                <c:pt idx="9">
                  <c:v>Bournemouth</c:v>
                </c:pt>
                <c:pt idx="10">
                  <c:v>Brighton</c:v>
                </c:pt>
                <c:pt idx="11">
                  <c:v>Watford</c:v>
                </c:pt>
                <c:pt idx="12">
                  <c:v>Burnley</c:v>
                </c:pt>
                <c:pt idx="13">
                  <c:v>Aston Villa</c:v>
                </c:pt>
                <c:pt idx="14">
                  <c:v>Crystal Palace</c:v>
                </c:pt>
                <c:pt idx="15">
                  <c:v>Southampton</c:v>
                </c:pt>
                <c:pt idx="16">
                  <c:v>Newcastle</c:v>
                </c:pt>
                <c:pt idx="17">
                  <c:v>West Ham</c:v>
                </c:pt>
                <c:pt idx="18">
                  <c:v>Norwich</c:v>
                </c:pt>
                <c:pt idx="19">
                  <c:v>Sheffield United</c:v>
                </c:pt>
              </c:strCache>
            </c:strRef>
          </c:cat>
          <c:val>
            <c:numRef>
              <c:f>Sheet1!$C$64:$C$83</c:f>
              <c:numCache>
                <c:formatCode>General</c:formatCode>
                <c:ptCount val="20"/>
                <c:pt idx="0">
                  <c:v>15</c:v>
                </c:pt>
                <c:pt idx="1">
                  <c:v>10</c:v>
                </c:pt>
                <c:pt idx="2">
                  <c:v>9</c:v>
                </c:pt>
                <c:pt idx="3">
                  <c:v>5</c:v>
                </c:pt>
                <c:pt idx="4">
                  <c:v>12</c:v>
                </c:pt>
                <c:pt idx="5">
                  <c:v>6</c:v>
                </c:pt>
                <c:pt idx="6">
                  <c:v>6</c:v>
                </c:pt>
                <c:pt idx="7">
                  <c:v>5</c:v>
                </c:pt>
                <c:pt idx="8">
                  <c:v>5</c:v>
                </c:pt>
                <c:pt idx="9">
                  <c:v>4</c:v>
                </c:pt>
                <c:pt idx="10">
                  <c:v>5</c:v>
                </c:pt>
                <c:pt idx="11">
                  <c:v>1</c:v>
                </c:pt>
                <c:pt idx="12">
                  <c:v>5</c:v>
                </c:pt>
                <c:pt idx="13">
                  <c:v>4</c:v>
                </c:pt>
                <c:pt idx="14">
                  <c:v>6</c:v>
                </c:pt>
                <c:pt idx="15">
                  <c:v>4</c:v>
                </c:pt>
                <c:pt idx="16">
                  <c:v>6</c:v>
                </c:pt>
                <c:pt idx="17">
                  <c:v>4</c:v>
                </c:pt>
                <c:pt idx="18">
                  <c:v>3</c:v>
                </c:pt>
                <c:pt idx="19">
                  <c:v>5</c:v>
                </c:pt>
              </c:numCache>
            </c:numRef>
          </c:val>
          <c:extLst>
            <c:ext xmlns:c16="http://schemas.microsoft.com/office/drawing/2014/chart" uri="{C3380CC4-5D6E-409C-BE32-E72D297353CC}">
              <c16:uniqueId val="{00000001-AEA6-446A-998C-BA258B70E178}"/>
            </c:ext>
          </c:extLst>
        </c:ser>
        <c:dLbls>
          <c:dLblPos val="inEnd"/>
          <c:showLegendKey val="0"/>
          <c:showVal val="1"/>
          <c:showCatName val="0"/>
          <c:showSerName val="0"/>
          <c:showPercent val="0"/>
          <c:showBubbleSize val="0"/>
        </c:dLbls>
        <c:gapWidth val="100"/>
        <c:overlap val="-24"/>
        <c:axId val="454559080"/>
        <c:axId val="454564000"/>
      </c:barChart>
      <c:catAx>
        <c:axId val="45455908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2"/>
                </a:solidFill>
                <a:latin typeface="+mn-lt"/>
                <a:ea typeface="+mn-ea"/>
                <a:cs typeface="+mn-cs"/>
              </a:defRPr>
            </a:pPr>
            <a:endParaRPr lang="en-US"/>
          </a:p>
        </c:txPr>
        <c:crossAx val="454564000"/>
        <c:crosses val="autoZero"/>
        <c:auto val="1"/>
        <c:lblAlgn val="ctr"/>
        <c:lblOffset val="100"/>
        <c:noMultiLvlLbl val="0"/>
      </c:catAx>
      <c:valAx>
        <c:axId val="45456400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54559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278F-8284-481F-83A1-EB6A450522B7}"/>
              </a:ext>
            </a:extLst>
          </p:cNvPr>
          <p:cNvSpPr>
            <a:spLocks noGrp="1"/>
          </p:cNvSpPr>
          <p:nvPr>
            <p:ph type="ctrTitle"/>
          </p:nvPr>
        </p:nvSpPr>
        <p:spPr>
          <a:xfrm>
            <a:off x="3784402" y="7005156"/>
            <a:ext cx="22706410" cy="14902051"/>
          </a:xfrm>
        </p:spPr>
        <p:txBody>
          <a:bodyPr anchor="b"/>
          <a:lstStyle>
            <a:lvl1pPr algn="ctr">
              <a:defRPr sz="14899"/>
            </a:lvl1pPr>
          </a:lstStyle>
          <a:p>
            <a:r>
              <a:rPr lang="en-US"/>
              <a:t>Click to edit Master title style</a:t>
            </a:r>
          </a:p>
        </p:txBody>
      </p:sp>
      <p:sp>
        <p:nvSpPr>
          <p:cNvPr id="3" name="Subtitle 2">
            <a:extLst>
              <a:ext uri="{FF2B5EF4-FFF2-40B4-BE49-F238E27FC236}">
                <a16:creationId xmlns:a16="http://schemas.microsoft.com/office/drawing/2014/main" id="{0BB68651-B6FB-4FC9-8CE8-4BFBAD432425}"/>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en-US"/>
              <a:t>Click to edit Master subtitle style</a:t>
            </a:r>
          </a:p>
        </p:txBody>
      </p:sp>
      <p:sp>
        <p:nvSpPr>
          <p:cNvPr id="4" name="Date Placeholder 3">
            <a:extLst>
              <a:ext uri="{FF2B5EF4-FFF2-40B4-BE49-F238E27FC236}">
                <a16:creationId xmlns:a16="http://schemas.microsoft.com/office/drawing/2014/main" id="{0042DF64-FE82-4C74-B43C-B5600E269C2C}"/>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5" name="Footer Placeholder 4">
            <a:extLst>
              <a:ext uri="{FF2B5EF4-FFF2-40B4-BE49-F238E27FC236}">
                <a16:creationId xmlns:a16="http://schemas.microsoft.com/office/drawing/2014/main" id="{B6F382E1-E8D6-4897-9BD2-C58818BD3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C6222-B9B6-4FDA-95C5-DACF42F26DEC}"/>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56739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BB56-8D77-4A4D-9385-0B11496119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DA5CB8-33CB-4AF2-B5C8-1A8BD94F9B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C6679-629C-4F0E-8113-40CFE1052572}"/>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5" name="Footer Placeholder 4">
            <a:extLst>
              <a:ext uri="{FF2B5EF4-FFF2-40B4-BE49-F238E27FC236}">
                <a16:creationId xmlns:a16="http://schemas.microsoft.com/office/drawing/2014/main" id="{C126705A-B1D7-4255-B2F1-C77373D30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C14EB-4836-4FAB-94AD-3B24974A5C78}"/>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01989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D0A67-EB60-4382-80C5-68FE2B69AF6F}"/>
              </a:ext>
            </a:extLst>
          </p:cNvPr>
          <p:cNvSpPr>
            <a:spLocks noGrp="1"/>
          </p:cNvSpPr>
          <p:nvPr>
            <p:ph type="title" orient="vert"/>
          </p:nvPr>
        </p:nvSpPr>
        <p:spPr>
          <a:xfrm>
            <a:off x="21665699" y="2278904"/>
            <a:ext cx="6528093" cy="3627421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8CF5EA-E17F-4256-8BA0-D83051B54BB3}"/>
              </a:ext>
            </a:extLst>
          </p:cNvPr>
          <p:cNvSpPr>
            <a:spLocks noGrp="1"/>
          </p:cNvSpPr>
          <p:nvPr>
            <p:ph type="body" orient="vert" idx="1"/>
          </p:nvPr>
        </p:nvSpPr>
        <p:spPr>
          <a:xfrm>
            <a:off x="2081421"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A7F72-E984-4B7A-94C1-7DD0F80BED50}"/>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5" name="Footer Placeholder 4">
            <a:extLst>
              <a:ext uri="{FF2B5EF4-FFF2-40B4-BE49-F238E27FC236}">
                <a16:creationId xmlns:a16="http://schemas.microsoft.com/office/drawing/2014/main" id="{1F106CFF-2459-475F-9F65-28C6845E8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4028F-3B85-4952-B2FF-1B94140FFC99}"/>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65103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A62C9-FB71-437D-A4DF-7615E1705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73CED5-7C55-4FC2-9013-0B4F8ACC0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2912A-13EE-42EE-8F4E-234F58286A81}"/>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5" name="Footer Placeholder 4">
            <a:extLst>
              <a:ext uri="{FF2B5EF4-FFF2-40B4-BE49-F238E27FC236}">
                <a16:creationId xmlns:a16="http://schemas.microsoft.com/office/drawing/2014/main" id="{92917C47-4D76-4578-807B-B6E36F4CC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0A18D-4FCD-4297-BA05-D7B4F35FB067}"/>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17616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04B7-1620-4817-9D32-BDAAE6CF679A}"/>
              </a:ext>
            </a:extLst>
          </p:cNvPr>
          <p:cNvSpPr>
            <a:spLocks noGrp="1"/>
          </p:cNvSpPr>
          <p:nvPr>
            <p:ph type="title"/>
          </p:nvPr>
        </p:nvSpPr>
        <p:spPr>
          <a:xfrm>
            <a:off x="2065653" y="10671222"/>
            <a:ext cx="26112371" cy="17805173"/>
          </a:xfrm>
        </p:spPr>
        <p:txBody>
          <a:bodyPr anchor="b"/>
          <a:lstStyle>
            <a:lvl1pPr>
              <a:defRPr sz="14899"/>
            </a:lvl1pPr>
          </a:lstStyle>
          <a:p>
            <a:r>
              <a:rPr lang="en-US"/>
              <a:t>Click to edit Master title style</a:t>
            </a:r>
          </a:p>
        </p:txBody>
      </p:sp>
      <p:sp>
        <p:nvSpPr>
          <p:cNvPr id="3" name="Text Placeholder 2">
            <a:extLst>
              <a:ext uri="{FF2B5EF4-FFF2-40B4-BE49-F238E27FC236}">
                <a16:creationId xmlns:a16="http://schemas.microsoft.com/office/drawing/2014/main" id="{763B2702-E4B5-40F7-BAEE-94C6DFBA0A73}"/>
              </a:ext>
            </a:extLst>
          </p:cNvPr>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EACEEB-3606-4B98-B0A3-25BBFE0393C3}"/>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5" name="Footer Placeholder 4">
            <a:extLst>
              <a:ext uri="{FF2B5EF4-FFF2-40B4-BE49-F238E27FC236}">
                <a16:creationId xmlns:a16="http://schemas.microsoft.com/office/drawing/2014/main" id="{03E5BC2B-4EFE-47AD-8958-BD532973C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49337-84F3-4902-911E-54FBEA947070}"/>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20168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044E-EDC3-42CC-9072-9D1A36BCCA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B1F9D7-F960-401F-9C56-DE375F9D1A32}"/>
              </a:ext>
            </a:extLst>
          </p:cNvPr>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8B9C6-958C-4742-9DF1-30437B2BC99A}"/>
              </a:ext>
            </a:extLst>
          </p:cNvPr>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487E1-828B-4D6D-B307-341533DC9064}"/>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6" name="Footer Placeholder 5">
            <a:extLst>
              <a:ext uri="{FF2B5EF4-FFF2-40B4-BE49-F238E27FC236}">
                <a16:creationId xmlns:a16="http://schemas.microsoft.com/office/drawing/2014/main" id="{39F77A48-35C4-48E0-B4E3-03DB659C3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855436-0D52-49FE-A459-587B0F3283A0}"/>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317412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D134-6713-40B4-AC9D-4AFD10115E15}"/>
              </a:ext>
            </a:extLst>
          </p:cNvPr>
          <p:cNvSpPr>
            <a:spLocks noGrp="1"/>
          </p:cNvSpPr>
          <p:nvPr>
            <p:ph type="title"/>
          </p:nvPr>
        </p:nvSpPr>
        <p:spPr>
          <a:xfrm>
            <a:off x="2085364" y="2278907"/>
            <a:ext cx="26112371" cy="82734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3EB28B-121C-4744-97F6-5E4D77892E22}"/>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4" name="Content Placeholder 3">
            <a:extLst>
              <a:ext uri="{FF2B5EF4-FFF2-40B4-BE49-F238E27FC236}">
                <a16:creationId xmlns:a16="http://schemas.microsoft.com/office/drawing/2014/main" id="{55F9976D-B2A2-41C2-AE0E-9E71BD20F090}"/>
              </a:ext>
            </a:extLst>
          </p:cNvPr>
          <p:cNvSpPr>
            <a:spLocks noGrp="1"/>
          </p:cNvSpPr>
          <p:nvPr>
            <p:ph sz="half" idx="2"/>
          </p:nvPr>
        </p:nvSpPr>
        <p:spPr>
          <a:xfrm>
            <a:off x="2085365" y="15635264"/>
            <a:ext cx="12807833"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3CC3B0-6694-46A5-8444-2A815BA2A667}"/>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6" name="Content Placeholder 5">
            <a:extLst>
              <a:ext uri="{FF2B5EF4-FFF2-40B4-BE49-F238E27FC236}">
                <a16:creationId xmlns:a16="http://schemas.microsoft.com/office/drawing/2014/main" id="{47CF9593-7076-4E16-90ED-5E65E99A9F50}"/>
              </a:ext>
            </a:extLst>
          </p:cNvPr>
          <p:cNvSpPr>
            <a:spLocks noGrp="1"/>
          </p:cNvSpPr>
          <p:nvPr>
            <p:ph sz="quarter" idx="4"/>
          </p:nvPr>
        </p:nvSpPr>
        <p:spPr>
          <a:xfrm>
            <a:off x="15326827"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012EFF-2D18-4113-AE08-D685653FD075}"/>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8" name="Footer Placeholder 7">
            <a:extLst>
              <a:ext uri="{FF2B5EF4-FFF2-40B4-BE49-F238E27FC236}">
                <a16:creationId xmlns:a16="http://schemas.microsoft.com/office/drawing/2014/main" id="{01B4537C-E3C8-4371-81FE-6CCDA6748D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595250-0D62-4B91-A31E-08B12693E495}"/>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59629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177A-BDB2-4B6D-B084-70F68E3B3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1360AC-244B-4AD0-8665-66B63E0B619A}"/>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4" name="Footer Placeholder 3">
            <a:extLst>
              <a:ext uri="{FF2B5EF4-FFF2-40B4-BE49-F238E27FC236}">
                <a16:creationId xmlns:a16="http://schemas.microsoft.com/office/drawing/2014/main" id="{3559C9A1-552E-4D75-8371-F71C4F9CCE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EAB906-B1C6-4C56-9E27-3DCB2959E2DD}"/>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61082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EF6761-4720-4147-B509-5F65608D9FA1}"/>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3" name="Footer Placeholder 2">
            <a:extLst>
              <a:ext uri="{FF2B5EF4-FFF2-40B4-BE49-F238E27FC236}">
                <a16:creationId xmlns:a16="http://schemas.microsoft.com/office/drawing/2014/main" id="{F7949F9F-1A79-4E86-8945-3CCC9557E1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D09E2A-239D-4B90-BEEA-7F13E80F326A}"/>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16584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85FB-4784-4751-B872-7E376542282A}"/>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p>
        </p:txBody>
      </p:sp>
      <p:sp>
        <p:nvSpPr>
          <p:cNvPr id="3" name="Content Placeholder 2">
            <a:extLst>
              <a:ext uri="{FF2B5EF4-FFF2-40B4-BE49-F238E27FC236}">
                <a16:creationId xmlns:a16="http://schemas.microsoft.com/office/drawing/2014/main" id="{AB2D675E-CA2A-4AE8-A172-899755F5CC51}"/>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A5E886-E2FD-4148-AF05-BD4251F62AA2}"/>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2C574D73-1F27-404C-9E9A-B8C95071C2F6}"/>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6" name="Footer Placeholder 5">
            <a:extLst>
              <a:ext uri="{FF2B5EF4-FFF2-40B4-BE49-F238E27FC236}">
                <a16:creationId xmlns:a16="http://schemas.microsoft.com/office/drawing/2014/main" id="{571BF5A9-D74C-4985-B6F2-2C712BD1A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28FEF3-B6A0-42ED-9978-EA97583D7D32}"/>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95959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03BE-9232-46A6-B98A-38D77092877A}"/>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p>
        </p:txBody>
      </p:sp>
      <p:sp>
        <p:nvSpPr>
          <p:cNvPr id="3" name="Picture Placeholder 2">
            <a:extLst>
              <a:ext uri="{FF2B5EF4-FFF2-40B4-BE49-F238E27FC236}">
                <a16:creationId xmlns:a16="http://schemas.microsoft.com/office/drawing/2014/main" id="{5B23F79E-5A58-4F61-A4E1-831C44C59BAE}"/>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en-US"/>
          </a:p>
        </p:txBody>
      </p:sp>
      <p:sp>
        <p:nvSpPr>
          <p:cNvPr id="4" name="Text Placeholder 3">
            <a:extLst>
              <a:ext uri="{FF2B5EF4-FFF2-40B4-BE49-F238E27FC236}">
                <a16:creationId xmlns:a16="http://schemas.microsoft.com/office/drawing/2014/main" id="{E273A7B0-7E0D-4E90-9CDC-3C59B6893138}"/>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85353285-5593-4F10-83BB-32129B78159E}"/>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6" name="Footer Placeholder 5">
            <a:extLst>
              <a:ext uri="{FF2B5EF4-FFF2-40B4-BE49-F238E27FC236}">
                <a16:creationId xmlns:a16="http://schemas.microsoft.com/office/drawing/2014/main" id="{3D7AB7D9-57FD-4BB0-8463-6BAC00F0B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51777-6E68-42C6-B4B8-3BBF243EE004}"/>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970250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E81468-F0D1-413E-9F7D-C4F69B720A86}"/>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C21765-BACA-407A-8201-1D2FEC93529D}"/>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3E16F-F558-4713-9E31-2CB23789C80F}"/>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FF02F886-A6EC-4A2D-B279-21243BFE44BC}" type="datetimeFigureOut">
              <a:rPr lang="en-US" smtClean="0"/>
              <a:t>15-Dec-19</a:t>
            </a:fld>
            <a:endParaRPr lang="en-US"/>
          </a:p>
        </p:txBody>
      </p:sp>
      <p:sp>
        <p:nvSpPr>
          <p:cNvPr id="5" name="Footer Placeholder 4">
            <a:extLst>
              <a:ext uri="{FF2B5EF4-FFF2-40B4-BE49-F238E27FC236}">
                <a16:creationId xmlns:a16="http://schemas.microsoft.com/office/drawing/2014/main" id="{4B71B0D3-9FFC-46AC-94EF-9FFE6B0416DC}"/>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322B4B-8C2B-450F-97A1-F719FC0D9B20}"/>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A7C153EB-EB70-49CA-A443-C2276EA0AD6D}" type="slidenum">
              <a:rPr lang="en-US" smtClean="0"/>
              <a:t>‹#›</a:t>
            </a:fld>
            <a:endParaRPr lang="en-US"/>
          </a:p>
        </p:txBody>
      </p:sp>
    </p:spTree>
    <p:extLst>
      <p:ext uri="{BB962C8B-B14F-4D97-AF65-F5344CB8AC3E}">
        <p14:creationId xmlns:p14="http://schemas.microsoft.com/office/powerpoint/2010/main" val="273099059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3C9F64-FC9C-41B6-8A32-99198496BDA3}"/>
              </a:ext>
            </a:extLst>
          </p:cNvPr>
          <p:cNvSpPr/>
          <p:nvPr/>
        </p:nvSpPr>
        <p:spPr>
          <a:xfrm>
            <a:off x="1409700" y="1295400"/>
            <a:ext cx="27432000" cy="456751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3E34CD8-B7BA-4F69-9DE3-B49C9308F8D8}"/>
              </a:ext>
            </a:extLst>
          </p:cNvPr>
          <p:cNvSpPr/>
          <p:nvPr/>
        </p:nvSpPr>
        <p:spPr>
          <a:xfrm>
            <a:off x="1409700" y="6831106"/>
            <a:ext cx="27432000" cy="346772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59E07CA-E569-4C19-B300-D1D9341F1D26}"/>
              </a:ext>
            </a:extLst>
          </p:cNvPr>
          <p:cNvSpPr txBox="1"/>
          <p:nvPr/>
        </p:nvSpPr>
        <p:spPr>
          <a:xfrm>
            <a:off x="3223512" y="1785879"/>
            <a:ext cx="23828188" cy="3586559"/>
          </a:xfrm>
          <a:prstGeom prst="rect">
            <a:avLst/>
          </a:prstGeom>
          <a:noFill/>
        </p:spPr>
        <p:txBody>
          <a:bodyPr wrap="square" rtlCol="0">
            <a:spAutoFit/>
          </a:bodyPr>
          <a:lstStyle/>
          <a:p>
            <a:pPr algn="ctr">
              <a:lnSpc>
                <a:spcPct val="150000"/>
              </a:lnSpc>
            </a:pPr>
            <a:r>
              <a:rPr lang="et-EE" sz="8800" b="1" dirty="0" err="1">
                <a:solidFill>
                  <a:schemeClr val="bg1"/>
                </a:solidFill>
                <a:latin typeface="Times New Roman" panose="02020603050405020304" pitchFamily="18" charset="0"/>
                <a:cs typeface="Times New Roman" panose="02020603050405020304" pitchFamily="18" charset="0"/>
              </a:rPr>
              <a:t>Football</a:t>
            </a:r>
            <a:r>
              <a:rPr lang="et-EE" sz="8800" b="1" dirty="0">
                <a:solidFill>
                  <a:schemeClr val="bg1"/>
                </a:solidFill>
                <a:latin typeface="Times New Roman" panose="02020603050405020304" pitchFamily="18" charset="0"/>
                <a:cs typeface="Times New Roman" panose="02020603050405020304" pitchFamily="18" charset="0"/>
              </a:rPr>
              <a:t> </a:t>
            </a:r>
            <a:r>
              <a:rPr lang="et-EE" sz="8800" b="1" dirty="0" err="1">
                <a:solidFill>
                  <a:schemeClr val="bg1"/>
                </a:solidFill>
                <a:latin typeface="Times New Roman" panose="02020603050405020304" pitchFamily="18" charset="0"/>
                <a:cs typeface="Times New Roman" panose="02020603050405020304" pitchFamily="18" charset="0"/>
              </a:rPr>
              <a:t>bets</a:t>
            </a:r>
            <a:endParaRPr lang="et-EE" sz="8800" b="1" dirty="0">
              <a:solidFill>
                <a:schemeClr val="bg1"/>
              </a:solidFill>
              <a:latin typeface="Times New Roman" panose="02020603050405020304" pitchFamily="18" charset="0"/>
              <a:cs typeface="Times New Roman" panose="02020603050405020304" pitchFamily="18" charset="0"/>
            </a:endParaRPr>
          </a:p>
          <a:p>
            <a:pPr algn="ctr">
              <a:lnSpc>
                <a:spcPct val="150000"/>
              </a:lnSpc>
            </a:pPr>
            <a:r>
              <a:rPr lang="et-EE" sz="7200" dirty="0">
                <a:solidFill>
                  <a:schemeClr val="bg1"/>
                </a:solidFill>
                <a:latin typeface="Times New Roman" panose="02020603050405020304" pitchFamily="18" charset="0"/>
                <a:cs typeface="Times New Roman" panose="02020603050405020304" pitchFamily="18" charset="0"/>
              </a:rPr>
              <a:t>Artjom Valdas, Eduard Rudi</a:t>
            </a:r>
            <a:endParaRPr lang="en-US" sz="72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D38D50B-D57E-4B0C-8F30-958227B785F5}"/>
              </a:ext>
            </a:extLst>
          </p:cNvPr>
          <p:cNvSpPr txBox="1"/>
          <p:nvPr/>
        </p:nvSpPr>
        <p:spPr>
          <a:xfrm>
            <a:off x="2338610" y="7787148"/>
            <a:ext cx="12321287" cy="6836487"/>
          </a:xfrm>
          <a:prstGeom prst="rect">
            <a:avLst/>
          </a:prstGeom>
          <a:solidFill>
            <a:schemeClr val="bg2"/>
          </a:solidFill>
        </p:spPr>
        <p:txBody>
          <a:bodyPr wrap="square" rtlCol="0">
            <a:spAutoFit/>
          </a:bodyPr>
          <a:lstStyle/>
          <a:p>
            <a:pPr algn="ctr">
              <a:lnSpc>
                <a:spcPct val="150000"/>
              </a:lnSpc>
            </a:pPr>
            <a:r>
              <a:rPr lang="en-US" sz="4000" b="1" dirty="0">
                <a:latin typeface="Times New Roman" panose="02020603050405020304" pitchFamily="18" charset="0"/>
                <a:cs typeface="Times New Roman" panose="02020603050405020304" pitchFamily="18" charset="0"/>
              </a:rPr>
              <a:t>About</a:t>
            </a:r>
          </a:p>
          <a:p>
            <a:pPr algn="just">
              <a:lnSpc>
                <a:spcPct val="150000"/>
              </a:lnSpc>
            </a:pPr>
            <a:r>
              <a:rPr lang="en-US" sz="3200" dirty="0">
                <a:latin typeface="Times New Roman" panose="02020603050405020304" pitchFamily="18" charset="0"/>
                <a:cs typeface="Times New Roman" panose="02020603050405020304" pitchFamily="18" charset="0"/>
              </a:rPr>
              <a:t>Today, bookmakers provide many different bet</a:t>
            </a:r>
            <a:r>
              <a:rPr lang="et-EE" sz="3200" dirty="0">
                <a:latin typeface="Times New Roman" panose="02020603050405020304" pitchFamily="18" charset="0"/>
                <a:cs typeface="Times New Roman" panose="02020603050405020304" pitchFamily="18" charset="0"/>
              </a:rPr>
              <a:t>ting </a:t>
            </a:r>
            <a:r>
              <a:rPr lang="en-US" sz="3200" dirty="0">
                <a:latin typeface="Times New Roman" panose="02020603050405020304" pitchFamily="18" charset="0"/>
                <a:cs typeface="Times New Roman" panose="02020603050405020304" pitchFamily="18" charset="0"/>
              </a:rPr>
              <a:t>options on sports, including football. Such companies always give out three bet odds</a:t>
            </a:r>
            <a:r>
              <a:rPr lang="et-EE" sz="3200" dirty="0">
                <a:latin typeface="Times New Roman" panose="02020603050405020304" pitchFamily="18" charset="0"/>
                <a:cs typeface="Times New Roman" panose="02020603050405020304" pitchFamily="18" charset="0"/>
              </a:rPr>
              <a:t> - </a:t>
            </a:r>
            <a:r>
              <a:rPr lang="en-US" sz="3200" dirty="0">
                <a:latin typeface="Times New Roman" panose="02020603050405020304" pitchFamily="18" charset="0"/>
                <a:cs typeface="Times New Roman" panose="02020603050405020304" pitchFamily="18" charset="0"/>
              </a:rPr>
              <a:t>one team wins, the other team wins or both teams play a draw.</a:t>
            </a:r>
            <a:endParaRPr lang="et-EE" sz="3200" dirty="0">
              <a:latin typeface="Times New Roman" panose="02020603050405020304" pitchFamily="18" charset="0"/>
              <a:cs typeface="Times New Roman" panose="02020603050405020304" pitchFamily="18" charset="0"/>
            </a:endParaRPr>
          </a:p>
          <a:p>
            <a:pPr algn="just">
              <a:lnSpc>
                <a:spcPct val="150000"/>
              </a:lnSpc>
            </a:pPr>
            <a:r>
              <a:rPr lang="en-US" sz="3200" dirty="0">
                <a:latin typeface="Times New Roman" panose="02020603050405020304" pitchFamily="18" charset="0"/>
                <a:cs typeface="Times New Roman" panose="02020603050405020304" pitchFamily="18" charset="0"/>
              </a:rPr>
              <a:t>The goal of the project was to find interesting and meaningful patterns as well as most dominating team per season. In addition, we wanted to create out own prediction model based on previous matches and their outcome. </a:t>
            </a:r>
          </a:p>
          <a:p>
            <a:pPr algn="just">
              <a:lnSpc>
                <a:spcPct val="150000"/>
              </a:lnSpc>
            </a:pPr>
            <a:r>
              <a:rPr lang="en-US" sz="3200" dirty="0">
                <a:latin typeface="Times New Roman" panose="02020603050405020304" pitchFamily="18" charset="0"/>
                <a:cs typeface="Times New Roman" panose="02020603050405020304" pitchFamily="18" charset="0"/>
              </a:rPr>
              <a:t>We also took bet odds into consideration. Graphs were also made to make it more eye catching, easy on the eyes and easier to understand.</a:t>
            </a:r>
            <a:endParaRPr lang="et-EE" sz="3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872865B-D551-45D6-AAF0-8560E8302F85}"/>
              </a:ext>
            </a:extLst>
          </p:cNvPr>
          <p:cNvSpPr txBox="1"/>
          <p:nvPr/>
        </p:nvSpPr>
        <p:spPr>
          <a:xfrm>
            <a:off x="2338610" y="14912164"/>
            <a:ext cx="12321287" cy="7575151"/>
          </a:xfrm>
          <a:prstGeom prst="rect">
            <a:avLst/>
          </a:prstGeom>
          <a:solidFill>
            <a:schemeClr val="bg2"/>
          </a:solidFill>
        </p:spPr>
        <p:txBody>
          <a:bodyPr wrap="square" rtlCol="0">
            <a:spAutoFit/>
          </a:bodyPr>
          <a:lstStyle/>
          <a:p>
            <a:pPr algn="ctr">
              <a:lnSpc>
                <a:spcPct val="150000"/>
              </a:lnSpc>
            </a:pPr>
            <a:r>
              <a:rPr lang="en-US" sz="4000" b="1" dirty="0">
                <a:latin typeface="Times New Roman" panose="02020603050405020304" pitchFamily="18" charset="0"/>
                <a:cs typeface="Times New Roman" panose="02020603050405020304" pitchFamily="18" charset="0"/>
              </a:rPr>
              <a:t>Data</a:t>
            </a:r>
            <a:endParaRPr lang="et-EE" sz="3600" b="1" dirty="0">
              <a:latin typeface="Times New Roman" panose="02020603050405020304" pitchFamily="18" charset="0"/>
              <a:cs typeface="Times New Roman" panose="02020603050405020304" pitchFamily="18" charset="0"/>
            </a:endParaRPr>
          </a:p>
          <a:p>
            <a:pPr algn="just">
              <a:lnSpc>
                <a:spcPct val="150000"/>
              </a:lnSpc>
            </a:pPr>
            <a:r>
              <a:rPr lang="en-US" sz="3200" dirty="0">
                <a:latin typeface="Times New Roman" panose="02020603050405020304" pitchFamily="18" charset="0"/>
                <a:cs typeface="Times New Roman" panose="02020603050405020304" pitchFamily="18" charset="0"/>
              </a:rPr>
              <a:t>For data preparation, we had to drop quite a few columns as they were not needed. For example, there</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were different bookmakers</a:t>
            </a:r>
            <a:r>
              <a:rPr lang="et-EE" sz="3200" dirty="0">
                <a:latin typeface="Times New Roman" panose="02020603050405020304" pitchFamily="18" charset="0"/>
                <a:cs typeface="Times New Roman" panose="02020603050405020304" pitchFamily="18" charset="0"/>
              </a:rPr>
              <a:t>, </a:t>
            </a:r>
            <a:r>
              <a:rPr lang="et-EE" sz="3200" dirty="0" err="1">
                <a:latin typeface="Times New Roman" panose="02020603050405020304" pitchFamily="18" charset="0"/>
                <a:cs typeface="Times New Roman" panose="02020603050405020304" pitchFamily="18" charset="0"/>
              </a:rPr>
              <a:t>who</a:t>
            </a:r>
            <a:r>
              <a:rPr lang="en-US" sz="3200" dirty="0">
                <a:latin typeface="Times New Roman" panose="02020603050405020304" pitchFamily="18" charset="0"/>
                <a:cs typeface="Times New Roman" panose="02020603050405020304" pitchFamily="18" charset="0"/>
              </a:rPr>
              <a:t> gave their coefficient </a:t>
            </a:r>
            <a:r>
              <a:rPr lang="et-EE" sz="3200" dirty="0">
                <a:latin typeface="Times New Roman" panose="02020603050405020304" pitchFamily="18" charset="0"/>
                <a:cs typeface="Times New Roman" panose="02020603050405020304" pitchFamily="18" charset="0"/>
              </a:rPr>
              <a:t>on </a:t>
            </a:r>
            <a:r>
              <a:rPr lang="en-US" sz="3200" dirty="0">
                <a:latin typeface="Times New Roman" panose="02020603050405020304" pitchFamily="18" charset="0"/>
                <a:cs typeface="Times New Roman" panose="02020603050405020304" pitchFamily="18" charset="0"/>
              </a:rPr>
              <a:t>who would win. We only left one bookmaker as</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every bookmaker coefficient was very similar (difference in 0.1 decimal). The data itself was gotten from football-data.co.uk/ website. The claim that the data was gathered from sources such as BBC, ESPN Soccer, Bundesliga.de, Gazzetta.it and Football.fr and the match coefficient taken for weekend games are collected Friday afternoons, and on Tuesday afternoons for midweek games.</a:t>
            </a:r>
          </a:p>
        </p:txBody>
      </p:sp>
      <p:sp>
        <p:nvSpPr>
          <p:cNvPr id="13" name="TextBox 12">
            <a:extLst>
              <a:ext uri="{FF2B5EF4-FFF2-40B4-BE49-F238E27FC236}">
                <a16:creationId xmlns:a16="http://schemas.microsoft.com/office/drawing/2014/main" id="{4E512496-2038-4A65-8370-BC92D48F69BB}"/>
              </a:ext>
            </a:extLst>
          </p:cNvPr>
          <p:cNvSpPr txBox="1"/>
          <p:nvPr/>
        </p:nvSpPr>
        <p:spPr>
          <a:xfrm>
            <a:off x="20470761" y="31248032"/>
            <a:ext cx="7465842" cy="5913157"/>
          </a:xfrm>
          <a:prstGeom prst="rect">
            <a:avLst/>
          </a:prstGeom>
          <a:solidFill>
            <a:schemeClr val="bg2"/>
          </a:solidFill>
        </p:spPr>
        <p:txBody>
          <a:bodyPr wrap="square" rtlCol="0">
            <a:spAutoFit/>
          </a:bodyPr>
          <a:lstStyle/>
          <a:p>
            <a:pPr algn="just">
              <a:lnSpc>
                <a:spcPct val="150000"/>
              </a:lnSpc>
            </a:pPr>
            <a:r>
              <a:rPr lang="en-US" sz="3200" dirty="0">
                <a:latin typeface="Times New Roman" panose="02020603050405020304" pitchFamily="18" charset="0"/>
                <a:cs typeface="Times New Roman" panose="02020603050405020304" pitchFamily="18" charset="0"/>
              </a:rPr>
              <a:t>On left</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graph, we have our prediction model versus the actual data for England Premier League 2018-19. For prediction model we used 5 seasons worth of data (2015 to 2020). We also put every team play against each</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other so every</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combination</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while in reality</a:t>
            </a:r>
            <a:r>
              <a:rPr lang="et-EE" sz="32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not every team plays against all others.</a:t>
            </a:r>
          </a:p>
        </p:txBody>
      </p:sp>
    </p:spTree>
    <p:extLst>
      <p:ext uri="{BB962C8B-B14F-4D97-AF65-F5344CB8AC3E}">
        <p14:creationId xmlns:p14="http://schemas.microsoft.com/office/powerpoint/2010/main" val="76695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3C9F64-FC9C-41B6-8A32-99198496BDA3}"/>
              </a:ext>
            </a:extLst>
          </p:cNvPr>
          <p:cNvSpPr/>
          <p:nvPr/>
        </p:nvSpPr>
        <p:spPr>
          <a:xfrm>
            <a:off x="1409700" y="1295400"/>
            <a:ext cx="27432000" cy="456751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3E34CD8-B7BA-4F69-9DE3-B49C9308F8D8}"/>
              </a:ext>
            </a:extLst>
          </p:cNvPr>
          <p:cNvSpPr/>
          <p:nvPr/>
        </p:nvSpPr>
        <p:spPr>
          <a:xfrm>
            <a:off x="1409700" y="6353397"/>
            <a:ext cx="27432000" cy="346772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59E07CA-E569-4C19-B300-D1D9341F1D26}"/>
              </a:ext>
            </a:extLst>
          </p:cNvPr>
          <p:cNvSpPr txBox="1"/>
          <p:nvPr/>
        </p:nvSpPr>
        <p:spPr>
          <a:xfrm>
            <a:off x="3223512" y="1785879"/>
            <a:ext cx="23828188" cy="3785652"/>
          </a:xfrm>
          <a:prstGeom prst="rect">
            <a:avLst/>
          </a:prstGeom>
          <a:noFill/>
        </p:spPr>
        <p:txBody>
          <a:bodyPr wrap="square" rtlCol="0">
            <a:spAutoFit/>
          </a:bodyPr>
          <a:lstStyle/>
          <a:p>
            <a:pPr algn="ctr">
              <a:lnSpc>
                <a:spcPct val="150000"/>
              </a:lnSpc>
            </a:pPr>
            <a:r>
              <a:rPr lang="et-EE" sz="8800" b="1" dirty="0">
                <a:solidFill>
                  <a:schemeClr val="bg1"/>
                </a:solidFill>
                <a:latin typeface="Berlin Sans FB Demi" panose="020E0802020502020306" pitchFamily="34" charset="0"/>
                <a:cs typeface="Nachlieli CLM" panose="02000603000000000000" pitchFamily="50" charset="-79"/>
              </a:rPr>
              <a:t>FOOTBALL BETS</a:t>
            </a:r>
          </a:p>
          <a:p>
            <a:pPr algn="ctr">
              <a:lnSpc>
                <a:spcPct val="150000"/>
              </a:lnSpc>
            </a:pPr>
            <a:r>
              <a:rPr lang="et-EE" sz="7200" dirty="0">
                <a:solidFill>
                  <a:schemeClr val="bg1"/>
                </a:solidFill>
                <a:latin typeface="Berlin Sans FB Demi" panose="020E0802020502020306" pitchFamily="34" charset="0"/>
                <a:cs typeface="Nachlieli CLM" panose="02000603000000000000" pitchFamily="50" charset="-79"/>
              </a:rPr>
              <a:t>Artjom Valdas</a:t>
            </a:r>
            <a:r>
              <a:rPr lang="ru-RU" sz="7200" dirty="0">
                <a:solidFill>
                  <a:schemeClr val="bg1"/>
                </a:solidFill>
                <a:latin typeface="Berlin Sans FB Demi" panose="020E0802020502020306" pitchFamily="34" charset="0"/>
                <a:cs typeface="Nachlieli CLM" panose="02000603000000000000" pitchFamily="50" charset="-79"/>
              </a:rPr>
              <a:t> </a:t>
            </a:r>
            <a:r>
              <a:rPr lang="et-EE" sz="7200" dirty="0">
                <a:solidFill>
                  <a:schemeClr val="bg1"/>
                </a:solidFill>
                <a:latin typeface="Berlin Sans FB Demi" panose="020E0802020502020306" pitchFamily="34" charset="0"/>
                <a:cs typeface="Nachlieli CLM" panose="02000603000000000000" pitchFamily="50" charset="-79"/>
              </a:rPr>
              <a:t>&amp; Eduard Rudi</a:t>
            </a:r>
            <a:endParaRPr lang="en-US" sz="7200" dirty="0">
              <a:solidFill>
                <a:schemeClr val="bg1"/>
              </a:solidFill>
              <a:latin typeface="Berlin Sans FB Demi" panose="020E0802020502020306" pitchFamily="34" charset="0"/>
              <a:cs typeface="Nachlieli CLM" panose="02000603000000000000" pitchFamily="50" charset="-79"/>
            </a:endParaRPr>
          </a:p>
        </p:txBody>
      </p:sp>
      <p:sp>
        <p:nvSpPr>
          <p:cNvPr id="11" name="TextBox 10">
            <a:extLst>
              <a:ext uri="{FF2B5EF4-FFF2-40B4-BE49-F238E27FC236}">
                <a16:creationId xmlns:a16="http://schemas.microsoft.com/office/drawing/2014/main" id="{1D38D50B-D57E-4B0C-8F30-958227B785F5}"/>
              </a:ext>
            </a:extLst>
          </p:cNvPr>
          <p:cNvSpPr txBox="1"/>
          <p:nvPr/>
        </p:nvSpPr>
        <p:spPr>
          <a:xfrm>
            <a:off x="2368104" y="7207466"/>
            <a:ext cx="12321287" cy="29854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50000"/>
              </a:lnSpc>
            </a:pPr>
            <a:r>
              <a:rPr lang="en-US" sz="4000" dirty="0">
                <a:latin typeface="Berlin Sans FB Demi" panose="020E0802020502020306" pitchFamily="34" charset="0"/>
                <a:cs typeface="Times New Roman" panose="02020603050405020304" pitchFamily="18" charset="0"/>
              </a:rPr>
              <a:t>Introduction</a:t>
            </a:r>
            <a:endParaRPr lang="en-US" sz="3200" dirty="0">
              <a:latin typeface="Berlin Sans FB Demi" panose="020E0802020502020306" pitchFamily="34" charset="0"/>
              <a:cs typeface="Times New Roman" panose="02020603050405020304" pitchFamily="18" charset="0"/>
            </a:endParaRPr>
          </a:p>
          <a:p>
            <a:pPr algn="just"/>
            <a:r>
              <a:rPr lang="en-US" sz="3200" dirty="0">
                <a:latin typeface="Berlin Sans FB" panose="020E0602020502020306" pitchFamily="34" charset="0"/>
                <a:cs typeface="Times New Roman" panose="02020603050405020304" pitchFamily="18" charset="0"/>
              </a:rPr>
              <a:t>Today, almost everyone has faced sports betting. Some people believe that if you constantly analyze, for example, football teams, you can make money on it.</a:t>
            </a:r>
            <a:r>
              <a:rPr lang="ru-RU" sz="3200" dirty="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With this project, we wanted to know if this is actually so.</a:t>
            </a:r>
            <a:endParaRPr lang="et-EE" sz="3200" dirty="0">
              <a:latin typeface="Berlin Sans FB" panose="020E0602020502020306"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6872865B-D551-45D6-AAF0-8560E8302F85}"/>
              </a:ext>
            </a:extLst>
          </p:cNvPr>
          <p:cNvSpPr txBox="1"/>
          <p:nvPr/>
        </p:nvSpPr>
        <p:spPr>
          <a:xfrm>
            <a:off x="15930167" y="7207466"/>
            <a:ext cx="12321287" cy="29854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50000"/>
              </a:lnSpc>
            </a:pPr>
            <a:r>
              <a:rPr lang="en-US" sz="4000" dirty="0">
                <a:latin typeface="Berlin Sans FB Demi" panose="020E0802020502020306" pitchFamily="34" charset="0"/>
                <a:cs typeface="Times New Roman" panose="02020603050405020304" pitchFamily="18" charset="0"/>
              </a:rPr>
              <a:t>Goals</a:t>
            </a:r>
            <a:endParaRPr lang="et-EE" sz="3200" dirty="0">
              <a:latin typeface="Berlin Sans FB Demi" panose="020E0802020502020306" pitchFamily="34" charset="0"/>
              <a:cs typeface="Times New Roman" panose="02020603050405020304" pitchFamily="18"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cs typeface="Times New Roman" panose="02020603050405020304" pitchFamily="18" charset="0"/>
              </a:rPr>
              <a:t>Data preprocessing</a:t>
            </a: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cs typeface="Times New Roman" panose="02020603050405020304" pitchFamily="18" charset="0"/>
              </a:rPr>
              <a:t>Make data human readable</a:t>
            </a: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cs typeface="Times New Roman" panose="02020603050405020304" pitchFamily="18" charset="0"/>
              </a:rPr>
              <a:t>Try to find what the outcome of the match depends on</a:t>
            </a:r>
            <a:endParaRPr lang="ru-RU" sz="3200" dirty="0">
              <a:latin typeface="Berlin Sans FB" panose="020E0602020502020306" pitchFamily="34" charset="0"/>
              <a:cs typeface="Times New Roman" panose="02020603050405020304" pitchFamily="18"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cs typeface="Times New Roman" panose="02020603050405020304" pitchFamily="18" charset="0"/>
              </a:rPr>
              <a:t>Create a model that will predict future matches</a:t>
            </a:r>
            <a:endParaRPr lang="ru-RU" sz="3200" dirty="0">
              <a:latin typeface="Berlin Sans FB" panose="020E0602020502020306" pitchFamily="34" charset="0"/>
              <a:cs typeface="Times New Roman" panose="02020603050405020304" pitchFamily="18" charset="0"/>
            </a:endParaRPr>
          </a:p>
        </p:txBody>
      </p:sp>
      <p:sp>
        <p:nvSpPr>
          <p:cNvPr id="3" name="TextBox 2"/>
          <p:cNvSpPr txBox="1"/>
          <p:nvPr/>
        </p:nvSpPr>
        <p:spPr>
          <a:xfrm>
            <a:off x="4445025" y="9948640"/>
            <a:ext cx="21385161" cy="1323439"/>
          </a:xfrm>
          <a:prstGeom prst="rect">
            <a:avLst/>
          </a:prstGeom>
          <a:noFill/>
        </p:spPr>
        <p:txBody>
          <a:bodyPr wrap="square" rtlCol="0">
            <a:spAutoFit/>
          </a:bodyPr>
          <a:lstStyle/>
          <a:p>
            <a:pPr algn="ctr"/>
            <a:r>
              <a:rPr lang="en-US" sz="8000" dirty="0">
                <a:latin typeface="Berlin Sans FB Demi" panose="020E0802020502020306" pitchFamily="34" charset="0"/>
              </a:rPr>
              <a:t>What did we finally get…</a:t>
            </a:r>
            <a:endParaRPr lang="et-EE" sz="8000" dirty="0">
              <a:latin typeface="Berlin Sans FB Demi" panose="020E0802020502020306" pitchFamily="34" charset="0"/>
            </a:endParaRPr>
          </a:p>
        </p:txBody>
      </p:sp>
      <p:cxnSp>
        <p:nvCxnSpPr>
          <p:cNvPr id="22" name="Kõverkonnektor 21"/>
          <p:cNvCxnSpPr>
            <a:cxnSpLocks/>
            <a:stCxn id="3" idx="2"/>
          </p:cNvCxnSpPr>
          <p:nvPr/>
        </p:nvCxnSpPr>
        <p:spPr>
          <a:xfrm rot="16200000" flipH="1">
            <a:off x="18408817" y="8000868"/>
            <a:ext cx="968188" cy="7510610"/>
          </a:xfrm>
          <a:prstGeom prst="curvedConnector3">
            <a:avLst/>
          </a:prstGeom>
          <a:ln w="825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Kõverkonnektor 23"/>
          <p:cNvCxnSpPr>
            <a:cxnSpLocks/>
            <a:stCxn id="3" idx="2"/>
          </p:cNvCxnSpPr>
          <p:nvPr/>
        </p:nvCxnSpPr>
        <p:spPr>
          <a:xfrm rot="5400000">
            <a:off x="10918453" y="8026970"/>
            <a:ext cx="974045" cy="7464263"/>
          </a:xfrm>
          <a:prstGeom prst="curvedConnector3">
            <a:avLst/>
          </a:prstGeom>
          <a:ln w="825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Joonviiktekst 2 32"/>
          <p:cNvSpPr/>
          <p:nvPr/>
        </p:nvSpPr>
        <p:spPr>
          <a:xfrm>
            <a:off x="19350938" y="19697706"/>
            <a:ext cx="8556170" cy="2669584"/>
          </a:xfrm>
          <a:prstGeom prst="borderCallout2">
            <a:avLst>
              <a:gd name="adj1" fmla="val 18750"/>
              <a:gd name="adj2" fmla="val -2052"/>
              <a:gd name="adj3" fmla="val 18750"/>
              <a:gd name="adj4" fmla="val -16667"/>
              <a:gd name="adj5" fmla="val -9526"/>
              <a:gd name="adj6" fmla="val -22041"/>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tx1"/>
                </a:solidFill>
                <a:latin typeface="Berlin Sans FB" panose="020E0602020502020306" pitchFamily="34" charset="0"/>
              </a:rPr>
              <a:t>This is perhaps the only bet that has the highest percentage of accuracy. This means that if Man City or Liverpool plays in the English Premier League, then with the highest probability these teams will score a goal.</a:t>
            </a:r>
            <a:endParaRPr lang="et-EE" sz="3200" dirty="0">
              <a:solidFill>
                <a:schemeClr val="tx1"/>
              </a:solidFill>
              <a:latin typeface="Berlin Sans FB" panose="020E0602020502020306" pitchFamily="34" charset="0"/>
            </a:endParaRPr>
          </a:p>
        </p:txBody>
      </p:sp>
      <p:graphicFrame>
        <p:nvGraphicFramePr>
          <p:cNvPr id="23" name="Diagramm 1">
            <a:extLst>
              <a:ext uri="{FF2B5EF4-FFF2-40B4-BE49-F238E27FC236}">
                <a16:creationId xmlns:a16="http://schemas.microsoft.com/office/drawing/2014/main" id="{00000000-0008-0000-0200-000002000000}"/>
              </a:ext>
            </a:extLst>
          </p:cNvPr>
          <p:cNvGraphicFramePr>
            <a:graphicFrameLocks noGrp="1"/>
          </p:cNvGraphicFramePr>
          <p:nvPr>
            <p:extLst>
              <p:ext uri="{D42A27DB-BD31-4B8C-83A1-F6EECF244321}">
                <p14:modId xmlns:p14="http://schemas.microsoft.com/office/powerpoint/2010/main" val="3975263493"/>
              </p:ext>
            </p:extLst>
          </p:nvPr>
        </p:nvGraphicFramePr>
        <p:xfrm>
          <a:off x="15585821" y="12341155"/>
          <a:ext cx="12321287" cy="69325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Diagramm 1">
            <a:extLst>
              <a:ext uri="{FF2B5EF4-FFF2-40B4-BE49-F238E27FC236}">
                <a16:creationId xmlns:a16="http://schemas.microsoft.com/office/drawing/2014/main" id="{00000000-0008-0000-0100-000002000000}"/>
              </a:ext>
            </a:extLst>
          </p:cNvPr>
          <p:cNvGraphicFramePr>
            <a:graphicFrameLocks noGrp="1"/>
          </p:cNvGraphicFramePr>
          <p:nvPr>
            <p:extLst>
              <p:ext uri="{D42A27DB-BD31-4B8C-83A1-F6EECF244321}">
                <p14:modId xmlns:p14="http://schemas.microsoft.com/office/powerpoint/2010/main" val="171009623"/>
              </p:ext>
            </p:extLst>
          </p:nvPr>
        </p:nvGraphicFramePr>
        <p:xfrm>
          <a:off x="2361992" y="12341155"/>
          <a:ext cx="12339515" cy="156269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a:extLst>
              <a:ext uri="{FF2B5EF4-FFF2-40B4-BE49-F238E27FC236}">
                <a16:creationId xmlns:a16="http://schemas.microsoft.com/office/drawing/2014/main" id="{7FA7E257-E7B2-43F7-AFC1-07A528DB7070}"/>
              </a:ext>
            </a:extLst>
          </p:cNvPr>
          <p:cNvGraphicFramePr>
            <a:graphicFrameLocks/>
          </p:cNvGraphicFramePr>
          <p:nvPr>
            <p:extLst>
              <p:ext uri="{D42A27DB-BD31-4B8C-83A1-F6EECF244321}">
                <p14:modId xmlns:p14="http://schemas.microsoft.com/office/powerpoint/2010/main" val="96761031"/>
              </p:ext>
            </p:extLst>
          </p:nvPr>
        </p:nvGraphicFramePr>
        <p:xfrm>
          <a:off x="2361992" y="28780321"/>
          <a:ext cx="17324935" cy="9769852"/>
        </p:xfrm>
        <a:graphic>
          <a:graphicData uri="http://schemas.openxmlformats.org/drawingml/2006/chart">
            <c:chart xmlns:c="http://schemas.openxmlformats.org/drawingml/2006/chart" xmlns:r="http://schemas.openxmlformats.org/officeDocument/2006/relationships" r:id="rId4"/>
          </a:graphicData>
        </a:graphic>
      </p:graphicFrame>
      <p:sp>
        <p:nvSpPr>
          <p:cNvPr id="27" name="Joonviiktekst 2 32">
            <a:extLst>
              <a:ext uri="{FF2B5EF4-FFF2-40B4-BE49-F238E27FC236}">
                <a16:creationId xmlns:a16="http://schemas.microsoft.com/office/drawing/2014/main" id="{9F522E98-DD21-442B-8727-99598732CC8D}"/>
              </a:ext>
            </a:extLst>
          </p:cNvPr>
          <p:cNvSpPr/>
          <p:nvPr/>
        </p:nvSpPr>
        <p:spPr>
          <a:xfrm>
            <a:off x="6312309" y="38939300"/>
            <a:ext cx="13374617" cy="1648261"/>
          </a:xfrm>
          <a:prstGeom prst="borderCallout2">
            <a:avLst>
              <a:gd name="adj1" fmla="val 18750"/>
              <a:gd name="adj2" fmla="val -2052"/>
              <a:gd name="adj3" fmla="val 18750"/>
              <a:gd name="adj4" fmla="val -16667"/>
              <a:gd name="adj5" fmla="val -9526"/>
              <a:gd name="adj6" fmla="val -22041"/>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tx1"/>
                </a:solidFill>
                <a:latin typeface="Berlin Sans FB" panose="020E0602020502020306" pitchFamily="34" charset="0"/>
                <a:cs typeface="Times New Roman" panose="02020603050405020304" pitchFamily="18" charset="0"/>
              </a:rPr>
              <a:t>We used from 2015 to 19 England Premier data to train our model, that we used to try to predict current season match outcome.</a:t>
            </a:r>
          </a:p>
        </p:txBody>
      </p:sp>
      <p:sp>
        <p:nvSpPr>
          <p:cNvPr id="20" name="TextBox 19">
            <a:extLst>
              <a:ext uri="{FF2B5EF4-FFF2-40B4-BE49-F238E27FC236}">
                <a16:creationId xmlns:a16="http://schemas.microsoft.com/office/drawing/2014/main" id="{71E58410-5642-4589-AFC6-6A69E654D90D}"/>
              </a:ext>
            </a:extLst>
          </p:cNvPr>
          <p:cNvSpPr txBox="1"/>
          <p:nvPr/>
        </p:nvSpPr>
        <p:spPr>
          <a:xfrm>
            <a:off x="15573707" y="22756417"/>
            <a:ext cx="12333401" cy="4647426"/>
          </a:xfrm>
          <a:prstGeom prst="rect">
            <a:avLst/>
          </a:prstGeom>
          <a:solidFill>
            <a:schemeClr val="bg1"/>
          </a:solidFill>
        </p:spPr>
        <p:txBody>
          <a:bodyPr wrap="square" rtlCol="0">
            <a:spAutoFit/>
          </a:bodyPr>
          <a:lstStyle/>
          <a:p>
            <a:pPr algn="ctr"/>
            <a:r>
              <a:rPr lang="en-US" sz="4000" b="1" dirty="0">
                <a:latin typeface="Berlin Sans FB" panose="020E0602020502020306" pitchFamily="34" charset="0"/>
              </a:rPr>
              <a:t>Data</a:t>
            </a:r>
            <a:endParaRPr lang="en-US" sz="3200" dirty="0">
              <a:latin typeface="Berlin Sans FB" panose="020E0602020502020306" pitchFamily="34" charset="0"/>
            </a:endParaRPr>
          </a:p>
          <a:p>
            <a:pPr algn="just"/>
            <a:r>
              <a:rPr lang="en-US" sz="3200" dirty="0">
                <a:latin typeface="Berlin Sans FB" panose="020E0602020502020306" pitchFamily="34" charset="0"/>
                <a:cs typeface="Times New Roman" panose="02020603050405020304" pitchFamily="18" charset="0"/>
              </a:rPr>
              <a:t>For data preparation, we dropped quite a few columns. For example, there were different bookmakers, who gave their coefficient on who would win. We only left one bookmaker as every bookmaker coefficient was very similar (difference in 0.1 decimal). The data itself was gotten from football-data.co.uk/ website. The gathered data from sources such as BBC, ESPN Soccer, Bundesliga.de, Gazzetta.it and Football.fr and the match coefficient taken for weekend games are collected Friday afternoons, and on Tuesday afternoons for midweek games.</a:t>
            </a:r>
          </a:p>
        </p:txBody>
      </p:sp>
    </p:spTree>
    <p:extLst>
      <p:ext uri="{BB962C8B-B14F-4D97-AF65-F5344CB8AC3E}">
        <p14:creationId xmlns:p14="http://schemas.microsoft.com/office/powerpoint/2010/main" val="2708067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TotalTime>
  <Words>567</Words>
  <Application>Microsoft Office PowerPoint</Application>
  <PresentationFormat>Custom</PresentationFormat>
  <Paragraphs>29</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Berlin Sans FB</vt:lpstr>
      <vt:lpstr>Berlin Sans FB Demi</vt:lpstr>
      <vt:lpstr>Calibri</vt:lpstr>
      <vt:lpstr>Calibri Light</vt:lpstr>
      <vt:lpstr>Times New Roman</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 Rudi</dc:creator>
  <cp:lastModifiedBy>Eduard Rudi</cp:lastModifiedBy>
  <cp:revision>24</cp:revision>
  <dcterms:created xsi:type="dcterms:W3CDTF">2019-12-14T13:33:46Z</dcterms:created>
  <dcterms:modified xsi:type="dcterms:W3CDTF">2019-12-15T10:40:40Z</dcterms:modified>
</cp:coreProperties>
</file>