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8" r:id="rId3"/>
    <p:sldId id="257" r:id="rId4"/>
    <p:sldId id="264" r:id="rId5"/>
    <p:sldId id="259" r:id="rId6"/>
    <p:sldId id="262" r:id="rId7"/>
    <p:sldId id="263" r:id="rId8"/>
    <p:sldId id="260"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0" autoAdjust="0"/>
    <p:restoredTop sz="94660"/>
  </p:normalViewPr>
  <p:slideViewPr>
    <p:cSldViewPr snapToGrid="0">
      <p:cViewPr varScale="1">
        <p:scale>
          <a:sx n="68" d="100"/>
          <a:sy n="68"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5637FB-0DD5-4D5D-801C-E86BE6288A76}"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7944CD-ED6B-4E5C-9A52-7FBDCF2DEF1F}" type="slidenum">
              <a:rPr lang="en-US" smtClean="0"/>
              <a:t>‹#›</a:t>
            </a:fld>
            <a:endParaRPr lang="en-US"/>
          </a:p>
        </p:txBody>
      </p:sp>
    </p:spTree>
    <p:extLst>
      <p:ext uri="{BB962C8B-B14F-4D97-AF65-F5344CB8AC3E}">
        <p14:creationId xmlns:p14="http://schemas.microsoft.com/office/powerpoint/2010/main" val="42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637FB-0DD5-4D5D-801C-E86BE6288A76}"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7944CD-ED6B-4E5C-9A52-7FBDCF2DEF1F}" type="slidenum">
              <a:rPr lang="en-US" smtClean="0"/>
              <a:t>‹#›</a:t>
            </a:fld>
            <a:endParaRPr lang="en-US"/>
          </a:p>
        </p:txBody>
      </p:sp>
    </p:spTree>
    <p:extLst>
      <p:ext uri="{BB962C8B-B14F-4D97-AF65-F5344CB8AC3E}">
        <p14:creationId xmlns:p14="http://schemas.microsoft.com/office/powerpoint/2010/main" val="31784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637FB-0DD5-4D5D-801C-E86BE6288A76}"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7944CD-ED6B-4E5C-9A52-7FBDCF2DEF1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894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5637FB-0DD5-4D5D-801C-E86BE6288A76}"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7944CD-ED6B-4E5C-9A52-7FBDCF2DEF1F}" type="slidenum">
              <a:rPr lang="en-US" smtClean="0"/>
              <a:t>‹#›</a:t>
            </a:fld>
            <a:endParaRPr lang="en-US"/>
          </a:p>
        </p:txBody>
      </p:sp>
    </p:spTree>
    <p:extLst>
      <p:ext uri="{BB962C8B-B14F-4D97-AF65-F5344CB8AC3E}">
        <p14:creationId xmlns:p14="http://schemas.microsoft.com/office/powerpoint/2010/main" val="547758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5637FB-0DD5-4D5D-801C-E86BE6288A76}"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7944CD-ED6B-4E5C-9A52-7FBDCF2DEF1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9243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5637FB-0DD5-4D5D-801C-E86BE6288A76}"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7944CD-ED6B-4E5C-9A52-7FBDCF2DEF1F}" type="slidenum">
              <a:rPr lang="en-US" smtClean="0"/>
              <a:t>‹#›</a:t>
            </a:fld>
            <a:endParaRPr lang="en-US"/>
          </a:p>
        </p:txBody>
      </p:sp>
    </p:spTree>
    <p:extLst>
      <p:ext uri="{BB962C8B-B14F-4D97-AF65-F5344CB8AC3E}">
        <p14:creationId xmlns:p14="http://schemas.microsoft.com/office/powerpoint/2010/main" val="73877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637FB-0DD5-4D5D-801C-E86BE6288A76}"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7944CD-ED6B-4E5C-9A52-7FBDCF2DEF1F}" type="slidenum">
              <a:rPr lang="en-US" smtClean="0"/>
              <a:t>‹#›</a:t>
            </a:fld>
            <a:endParaRPr lang="en-US"/>
          </a:p>
        </p:txBody>
      </p:sp>
    </p:spTree>
    <p:extLst>
      <p:ext uri="{BB962C8B-B14F-4D97-AF65-F5344CB8AC3E}">
        <p14:creationId xmlns:p14="http://schemas.microsoft.com/office/powerpoint/2010/main" val="907146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637FB-0DD5-4D5D-801C-E86BE6288A76}"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7944CD-ED6B-4E5C-9A52-7FBDCF2DEF1F}" type="slidenum">
              <a:rPr lang="en-US" smtClean="0"/>
              <a:t>‹#›</a:t>
            </a:fld>
            <a:endParaRPr lang="en-US"/>
          </a:p>
        </p:txBody>
      </p:sp>
    </p:spTree>
    <p:extLst>
      <p:ext uri="{BB962C8B-B14F-4D97-AF65-F5344CB8AC3E}">
        <p14:creationId xmlns:p14="http://schemas.microsoft.com/office/powerpoint/2010/main" val="421577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637FB-0DD5-4D5D-801C-E86BE6288A76}"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7944CD-ED6B-4E5C-9A52-7FBDCF2DEF1F}" type="slidenum">
              <a:rPr lang="en-US" smtClean="0"/>
              <a:t>‹#›</a:t>
            </a:fld>
            <a:endParaRPr lang="en-US"/>
          </a:p>
        </p:txBody>
      </p:sp>
    </p:spTree>
    <p:extLst>
      <p:ext uri="{BB962C8B-B14F-4D97-AF65-F5344CB8AC3E}">
        <p14:creationId xmlns:p14="http://schemas.microsoft.com/office/powerpoint/2010/main" val="51991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637FB-0DD5-4D5D-801C-E86BE6288A76}"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7944CD-ED6B-4E5C-9A52-7FBDCF2DEF1F}" type="slidenum">
              <a:rPr lang="en-US" smtClean="0"/>
              <a:t>‹#›</a:t>
            </a:fld>
            <a:endParaRPr lang="en-US"/>
          </a:p>
        </p:txBody>
      </p:sp>
    </p:spTree>
    <p:extLst>
      <p:ext uri="{BB962C8B-B14F-4D97-AF65-F5344CB8AC3E}">
        <p14:creationId xmlns:p14="http://schemas.microsoft.com/office/powerpoint/2010/main" val="192782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5637FB-0DD5-4D5D-801C-E86BE6288A76}"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7944CD-ED6B-4E5C-9A52-7FBDCF2DEF1F}" type="slidenum">
              <a:rPr lang="en-US" smtClean="0"/>
              <a:t>‹#›</a:t>
            </a:fld>
            <a:endParaRPr lang="en-US"/>
          </a:p>
        </p:txBody>
      </p:sp>
    </p:spTree>
    <p:extLst>
      <p:ext uri="{BB962C8B-B14F-4D97-AF65-F5344CB8AC3E}">
        <p14:creationId xmlns:p14="http://schemas.microsoft.com/office/powerpoint/2010/main" val="274928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5637FB-0DD5-4D5D-801C-E86BE6288A76}"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7944CD-ED6B-4E5C-9A52-7FBDCF2DEF1F}" type="slidenum">
              <a:rPr lang="en-US" smtClean="0"/>
              <a:t>‹#›</a:t>
            </a:fld>
            <a:endParaRPr lang="en-US"/>
          </a:p>
        </p:txBody>
      </p:sp>
    </p:spTree>
    <p:extLst>
      <p:ext uri="{BB962C8B-B14F-4D97-AF65-F5344CB8AC3E}">
        <p14:creationId xmlns:p14="http://schemas.microsoft.com/office/powerpoint/2010/main" val="120635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5637FB-0DD5-4D5D-801C-E86BE6288A76}"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7944CD-ED6B-4E5C-9A52-7FBDCF2DEF1F}" type="slidenum">
              <a:rPr lang="en-US" smtClean="0"/>
              <a:t>‹#›</a:t>
            </a:fld>
            <a:endParaRPr lang="en-US"/>
          </a:p>
        </p:txBody>
      </p:sp>
    </p:spTree>
    <p:extLst>
      <p:ext uri="{BB962C8B-B14F-4D97-AF65-F5344CB8AC3E}">
        <p14:creationId xmlns:p14="http://schemas.microsoft.com/office/powerpoint/2010/main" val="54421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637FB-0DD5-4D5D-801C-E86BE6288A76}"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7944CD-ED6B-4E5C-9A52-7FBDCF2DEF1F}" type="slidenum">
              <a:rPr lang="en-US" smtClean="0"/>
              <a:t>‹#›</a:t>
            </a:fld>
            <a:endParaRPr lang="en-US"/>
          </a:p>
        </p:txBody>
      </p:sp>
    </p:spTree>
    <p:extLst>
      <p:ext uri="{BB962C8B-B14F-4D97-AF65-F5344CB8AC3E}">
        <p14:creationId xmlns:p14="http://schemas.microsoft.com/office/powerpoint/2010/main" val="362746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637FB-0DD5-4D5D-801C-E86BE6288A76}"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7944CD-ED6B-4E5C-9A52-7FBDCF2DEF1F}" type="slidenum">
              <a:rPr lang="en-US" smtClean="0"/>
              <a:t>‹#›</a:t>
            </a:fld>
            <a:endParaRPr lang="en-US"/>
          </a:p>
        </p:txBody>
      </p:sp>
    </p:spTree>
    <p:extLst>
      <p:ext uri="{BB962C8B-B14F-4D97-AF65-F5344CB8AC3E}">
        <p14:creationId xmlns:p14="http://schemas.microsoft.com/office/powerpoint/2010/main" val="2270065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637FB-0DD5-4D5D-801C-E86BE6288A76}"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7944CD-ED6B-4E5C-9A52-7FBDCF2DEF1F}" type="slidenum">
              <a:rPr lang="en-US" smtClean="0"/>
              <a:t>‹#›</a:t>
            </a:fld>
            <a:endParaRPr lang="en-US"/>
          </a:p>
        </p:txBody>
      </p:sp>
    </p:spTree>
    <p:extLst>
      <p:ext uri="{BB962C8B-B14F-4D97-AF65-F5344CB8AC3E}">
        <p14:creationId xmlns:p14="http://schemas.microsoft.com/office/powerpoint/2010/main" val="215076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5637FB-0DD5-4D5D-801C-E86BE6288A76}" type="datetimeFigureOut">
              <a:rPr lang="en-US" smtClean="0"/>
              <a:t>9/22/2024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7944CD-ED6B-4E5C-9A52-7FBDCF2DEF1F}" type="slidenum">
              <a:rPr lang="en-US" smtClean="0"/>
              <a:t>‹#›</a:t>
            </a:fld>
            <a:endParaRPr lang="en-US"/>
          </a:p>
        </p:txBody>
      </p:sp>
    </p:spTree>
    <p:extLst>
      <p:ext uri="{BB962C8B-B14F-4D97-AF65-F5344CB8AC3E}">
        <p14:creationId xmlns:p14="http://schemas.microsoft.com/office/powerpoint/2010/main" val="484998490"/>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1D07-D358-C595-68B1-C60D481226C9}"/>
              </a:ext>
            </a:extLst>
          </p:cNvPr>
          <p:cNvSpPr>
            <a:spLocks noGrp="1"/>
          </p:cNvSpPr>
          <p:nvPr>
            <p:ph type="ctrTitle"/>
          </p:nvPr>
        </p:nvSpPr>
        <p:spPr>
          <a:xfrm>
            <a:off x="1190625" y="0"/>
            <a:ext cx="8544867" cy="1435826"/>
          </a:xfrm>
        </p:spPr>
        <p:txBody>
          <a:bodyPr>
            <a:normAutofit/>
          </a:bodyPr>
          <a:lstStyle/>
          <a:p>
            <a:r>
              <a:rPr lang="en-US" b="1" dirty="0">
                <a:solidFill>
                  <a:srgbClr val="00B050"/>
                </a:solidFill>
                <a:latin typeface="Times New Roman" panose="02020603050405020304" pitchFamily="18" charset="0"/>
                <a:cs typeface="Times New Roman" panose="02020603050405020304" pitchFamily="18" charset="0"/>
              </a:rPr>
              <a:t>MEAL TRACKER</a:t>
            </a:r>
            <a:endParaRPr lang="en-US" sz="5400" b="1" dirty="0">
              <a:solidFill>
                <a:srgbClr val="00B05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E7ECF87-B987-DF00-274B-181705A28E29}"/>
              </a:ext>
            </a:extLst>
          </p:cNvPr>
          <p:cNvSpPr>
            <a:spLocks noGrp="1"/>
          </p:cNvSpPr>
          <p:nvPr>
            <p:ph type="subTitle" idx="1"/>
          </p:nvPr>
        </p:nvSpPr>
        <p:spPr>
          <a:xfrm>
            <a:off x="1326291" y="2224259"/>
            <a:ext cx="9346705" cy="1435825"/>
          </a:xfrm>
        </p:spPr>
        <p:txBody>
          <a:bodyPr>
            <a:normAutofit/>
          </a:bodyPr>
          <a:lstStyle/>
          <a:p>
            <a:r>
              <a:rPr lang="en-US" sz="4000" b="1" dirty="0">
                <a:solidFill>
                  <a:srgbClr val="00B050"/>
                </a:solidFill>
                <a:latin typeface="Times New Roman" panose="02020603050405020304" pitchFamily="18" charset="0"/>
                <a:cs typeface="Times New Roman" panose="02020603050405020304" pitchFamily="18" charset="0"/>
              </a:rPr>
              <a:t>TRACK YOURS MEALS WHENEVER YOU ARE WITH US</a:t>
            </a:r>
          </a:p>
        </p:txBody>
      </p:sp>
      <p:sp>
        <p:nvSpPr>
          <p:cNvPr id="4" name="TextBox 3">
            <a:extLst>
              <a:ext uri="{FF2B5EF4-FFF2-40B4-BE49-F238E27FC236}">
                <a16:creationId xmlns:a16="http://schemas.microsoft.com/office/drawing/2014/main" id="{940638C5-A901-71D6-6C27-F826E450A7CC}"/>
              </a:ext>
            </a:extLst>
          </p:cNvPr>
          <p:cNvSpPr txBox="1"/>
          <p:nvPr/>
        </p:nvSpPr>
        <p:spPr>
          <a:xfrm>
            <a:off x="2199503" y="3959196"/>
            <a:ext cx="7117492" cy="523220"/>
          </a:xfrm>
          <a:prstGeom prst="rect">
            <a:avLst/>
          </a:prstGeom>
          <a:noFill/>
        </p:spPr>
        <p:txBody>
          <a:bodyPr wrap="square" rtlCol="0">
            <a:spAutoFit/>
          </a:bodyPr>
          <a:lstStyle/>
          <a:p>
            <a:pPr algn="ctr"/>
            <a:r>
              <a:rPr lang="en-US" sz="2800" b="1" dirty="0">
                <a:solidFill>
                  <a:srgbClr val="00B050"/>
                </a:solidFill>
                <a:latin typeface="Times New Roman" panose="02020603050405020304" pitchFamily="18" charset="0"/>
                <a:cs typeface="Times New Roman" panose="02020603050405020304" pitchFamily="18" charset="0"/>
              </a:rPr>
              <a:t>AUTHOR: VALARY AYUMA</a:t>
            </a:r>
          </a:p>
        </p:txBody>
      </p:sp>
      <p:sp>
        <p:nvSpPr>
          <p:cNvPr id="5" name="TextBox 4">
            <a:extLst>
              <a:ext uri="{FF2B5EF4-FFF2-40B4-BE49-F238E27FC236}">
                <a16:creationId xmlns:a16="http://schemas.microsoft.com/office/drawing/2014/main" id="{80ADFCC2-CEC8-DBAB-6D13-9AF1B8EF9FC0}"/>
              </a:ext>
            </a:extLst>
          </p:cNvPr>
          <p:cNvSpPr txBox="1"/>
          <p:nvPr/>
        </p:nvSpPr>
        <p:spPr>
          <a:xfrm>
            <a:off x="8204886" y="5366305"/>
            <a:ext cx="3459892" cy="369332"/>
          </a:xfrm>
          <a:prstGeom prst="rect">
            <a:avLst/>
          </a:prstGeom>
          <a:noFill/>
        </p:spPr>
        <p:txBody>
          <a:bodyPr wrap="square" rtlCol="0">
            <a:spAutoFit/>
          </a:bodyPr>
          <a:lstStyle/>
          <a:p>
            <a:pPr algn="r"/>
            <a:r>
              <a:rPr lang="en-US" b="1" dirty="0">
                <a:solidFill>
                  <a:srgbClr val="00B050"/>
                </a:solidFill>
                <a:latin typeface="Times New Roman" panose="02020603050405020304" pitchFamily="18" charset="0"/>
                <a:cs typeface="Times New Roman" panose="02020603050405020304" pitchFamily="18" charset="0"/>
              </a:rPr>
              <a:t>DATE: 18</a:t>
            </a:r>
            <a:r>
              <a:rPr lang="en-US" b="1" baseline="30000" dirty="0">
                <a:solidFill>
                  <a:srgbClr val="00B050"/>
                </a:solidFill>
                <a:latin typeface="Times New Roman" panose="02020603050405020304" pitchFamily="18" charset="0"/>
                <a:cs typeface="Times New Roman" panose="02020603050405020304" pitchFamily="18" charset="0"/>
              </a:rPr>
              <a:t>TH</a:t>
            </a:r>
            <a:r>
              <a:rPr lang="en-US" b="1" dirty="0">
                <a:solidFill>
                  <a:srgbClr val="00B050"/>
                </a:solidFill>
                <a:latin typeface="Times New Roman" panose="02020603050405020304" pitchFamily="18" charset="0"/>
                <a:cs typeface="Times New Roman" panose="02020603050405020304" pitchFamily="18" charset="0"/>
              </a:rPr>
              <a:t> SEPTEMBER 2024</a:t>
            </a:r>
          </a:p>
        </p:txBody>
      </p:sp>
      <p:pic>
        <p:nvPicPr>
          <p:cNvPr id="12" name="Picture 11">
            <a:extLst>
              <a:ext uri="{FF2B5EF4-FFF2-40B4-BE49-F238E27FC236}">
                <a16:creationId xmlns:a16="http://schemas.microsoft.com/office/drawing/2014/main" id="{37C073C1-9C57-7D92-85E0-071B39D77407}"/>
              </a:ext>
            </a:extLst>
          </p:cNvPr>
          <p:cNvPicPr>
            <a:picLocks noChangeAspect="1"/>
          </p:cNvPicPr>
          <p:nvPr/>
        </p:nvPicPr>
        <p:blipFill>
          <a:blip r:embed="rId3"/>
          <a:stretch>
            <a:fillRect/>
          </a:stretch>
        </p:blipFill>
        <p:spPr>
          <a:xfrm>
            <a:off x="8867775" y="0"/>
            <a:ext cx="3324225" cy="2171700"/>
          </a:xfrm>
          <a:prstGeom prst="rect">
            <a:avLst/>
          </a:prstGeom>
          <a:effectLst>
            <a:softEdge rad="317500"/>
          </a:effectLst>
        </p:spPr>
      </p:pic>
      <p:pic>
        <p:nvPicPr>
          <p:cNvPr id="13" name="Picture 12">
            <a:extLst>
              <a:ext uri="{FF2B5EF4-FFF2-40B4-BE49-F238E27FC236}">
                <a16:creationId xmlns:a16="http://schemas.microsoft.com/office/drawing/2014/main" id="{9F0D95A8-847B-2A19-5C0B-374229BAB8D9}"/>
              </a:ext>
            </a:extLst>
          </p:cNvPr>
          <p:cNvPicPr>
            <a:picLocks noChangeAspect="1"/>
          </p:cNvPicPr>
          <p:nvPr/>
        </p:nvPicPr>
        <p:blipFill>
          <a:blip r:embed="rId4"/>
          <a:stretch>
            <a:fillRect/>
          </a:stretch>
        </p:blipFill>
        <p:spPr>
          <a:xfrm>
            <a:off x="0" y="4800600"/>
            <a:ext cx="2381250" cy="2057400"/>
          </a:xfrm>
          <a:prstGeom prst="rect">
            <a:avLst/>
          </a:prstGeom>
          <a:effectLst>
            <a:softEdge rad="317500"/>
          </a:effectLst>
        </p:spPr>
      </p:pic>
    </p:spTree>
    <p:extLst>
      <p:ext uri="{BB962C8B-B14F-4D97-AF65-F5344CB8AC3E}">
        <p14:creationId xmlns:p14="http://schemas.microsoft.com/office/powerpoint/2010/main" val="380631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905A7-F46C-C5A4-70C2-B245B440FF13}"/>
              </a:ext>
            </a:extLst>
          </p:cNvPr>
          <p:cNvSpPr txBox="1"/>
          <p:nvPr/>
        </p:nvSpPr>
        <p:spPr>
          <a:xfrm>
            <a:off x="2743200" y="494270"/>
            <a:ext cx="4781862" cy="1077218"/>
          </a:xfrm>
          <a:prstGeom prst="rect">
            <a:avLst/>
          </a:prstGeom>
          <a:noFill/>
        </p:spPr>
        <p:txBody>
          <a:bodyPr wrap="square" rtlCol="0">
            <a:spAutoFit/>
          </a:bodyPr>
          <a:lstStyle/>
          <a:p>
            <a:r>
              <a:rPr lang="en-US" sz="3200" b="1" dirty="0">
                <a:solidFill>
                  <a:srgbClr val="00B050"/>
                </a:solidFill>
                <a:latin typeface="Times New Roman" panose="02020603050405020304" pitchFamily="18" charset="0"/>
                <a:cs typeface="Times New Roman" panose="02020603050405020304" pitchFamily="18" charset="0"/>
              </a:rPr>
              <a:t>JOIN US IN PROMOTING HEALTH</a:t>
            </a:r>
          </a:p>
        </p:txBody>
      </p:sp>
      <p:pic>
        <p:nvPicPr>
          <p:cNvPr id="3" name="Picture 2">
            <a:extLst>
              <a:ext uri="{FF2B5EF4-FFF2-40B4-BE49-F238E27FC236}">
                <a16:creationId xmlns:a16="http://schemas.microsoft.com/office/drawing/2014/main" id="{8C0D67BA-F4C5-3C8C-89BF-6AA4CBC0F0A2}"/>
              </a:ext>
            </a:extLst>
          </p:cNvPr>
          <p:cNvPicPr>
            <a:picLocks noChangeAspect="1"/>
          </p:cNvPicPr>
          <p:nvPr/>
        </p:nvPicPr>
        <p:blipFill>
          <a:blip r:embed="rId3"/>
          <a:stretch>
            <a:fillRect/>
          </a:stretch>
        </p:blipFill>
        <p:spPr>
          <a:xfrm>
            <a:off x="8867775" y="0"/>
            <a:ext cx="3324225" cy="2171700"/>
          </a:xfrm>
          <a:prstGeom prst="rect">
            <a:avLst/>
          </a:prstGeom>
          <a:effectLst>
            <a:softEdge rad="317500"/>
          </a:effectLst>
        </p:spPr>
      </p:pic>
      <p:pic>
        <p:nvPicPr>
          <p:cNvPr id="5" name="Picture 4">
            <a:extLst>
              <a:ext uri="{FF2B5EF4-FFF2-40B4-BE49-F238E27FC236}">
                <a16:creationId xmlns:a16="http://schemas.microsoft.com/office/drawing/2014/main" id="{8A2765BB-984A-9861-BAE7-CA703DDDBAFC}"/>
              </a:ext>
            </a:extLst>
          </p:cNvPr>
          <p:cNvPicPr>
            <a:picLocks noChangeAspect="1"/>
          </p:cNvPicPr>
          <p:nvPr/>
        </p:nvPicPr>
        <p:blipFill>
          <a:blip r:embed="rId4"/>
          <a:stretch>
            <a:fillRect/>
          </a:stretch>
        </p:blipFill>
        <p:spPr>
          <a:xfrm>
            <a:off x="0" y="4800600"/>
            <a:ext cx="2381250" cy="2057400"/>
          </a:xfrm>
          <a:prstGeom prst="rect">
            <a:avLst/>
          </a:prstGeom>
          <a:effectLst>
            <a:softEdge rad="317500"/>
          </a:effectLst>
        </p:spPr>
      </p:pic>
      <p:sp>
        <p:nvSpPr>
          <p:cNvPr id="9" name="TextBox 8">
            <a:extLst>
              <a:ext uri="{FF2B5EF4-FFF2-40B4-BE49-F238E27FC236}">
                <a16:creationId xmlns:a16="http://schemas.microsoft.com/office/drawing/2014/main" id="{D3E89994-CE92-D129-25BA-BBC80E536446}"/>
              </a:ext>
            </a:extLst>
          </p:cNvPr>
          <p:cNvSpPr txBox="1"/>
          <p:nvPr/>
        </p:nvSpPr>
        <p:spPr>
          <a:xfrm>
            <a:off x="1648919" y="1948722"/>
            <a:ext cx="5653721" cy="4832092"/>
          </a:xfrm>
          <a:prstGeom prst="rect">
            <a:avLst/>
          </a:prstGeom>
          <a:noFill/>
        </p:spPr>
        <p:txBody>
          <a:bodyPr wrap="square" rtlCol="0">
            <a:spAutoFit/>
          </a:bodyPr>
          <a:lstStyle/>
          <a:p>
            <a:r>
              <a:rPr lang="en-US" sz="2800" b="1" dirty="0">
                <a:solidFill>
                  <a:srgbClr val="00B050"/>
                </a:solidFill>
              </a:rPr>
              <a:t>Join Me and be  part of promoting healthier lifestyles!</a:t>
            </a:r>
          </a:p>
          <a:p>
            <a:r>
              <a:rPr lang="en-US" sz="2800" b="1" dirty="0">
                <a:solidFill>
                  <a:srgbClr val="00B050"/>
                </a:solidFill>
              </a:rPr>
              <a:t>Contact Information;</a:t>
            </a:r>
          </a:p>
          <a:p>
            <a:r>
              <a:rPr lang="en-US" sz="2800" b="1" dirty="0">
                <a:solidFill>
                  <a:srgbClr val="00B050"/>
                </a:solidFill>
              </a:rPr>
              <a:t>Email: valaryayuma03@gmail.com</a:t>
            </a:r>
          </a:p>
          <a:p>
            <a:r>
              <a:rPr lang="en-US" sz="2800" b="1" dirty="0">
                <a:solidFill>
                  <a:srgbClr val="00B050"/>
                </a:solidFill>
              </a:rPr>
              <a:t>Contact: +254 757 184 454.</a:t>
            </a:r>
          </a:p>
          <a:p>
            <a:r>
              <a:rPr lang="en-US" sz="2800" dirty="0">
                <a:solidFill>
                  <a:srgbClr val="00B050"/>
                </a:solidFill>
                <a:latin typeface="Times New Roman" panose="02020603050405020304" pitchFamily="18" charset="0"/>
                <a:cs typeface="Times New Roman" panose="02020603050405020304" pitchFamily="18" charset="0"/>
              </a:rPr>
              <a:t>Thank you for your time! We believe Diet Tracker can transform how we approach dietary health. If you have any questions or feedback, please feel free to reach out.</a:t>
            </a:r>
          </a:p>
        </p:txBody>
      </p:sp>
      <p:pic>
        <p:nvPicPr>
          <p:cNvPr id="14" name="Picture 13">
            <a:extLst>
              <a:ext uri="{FF2B5EF4-FFF2-40B4-BE49-F238E27FC236}">
                <a16:creationId xmlns:a16="http://schemas.microsoft.com/office/drawing/2014/main" id="{92B573A1-2CED-F8BC-32B0-46F0AA3B03B1}"/>
              </a:ext>
            </a:extLst>
          </p:cNvPr>
          <p:cNvPicPr>
            <a:picLocks noChangeAspect="1"/>
          </p:cNvPicPr>
          <p:nvPr/>
        </p:nvPicPr>
        <p:blipFill>
          <a:blip r:embed="rId5"/>
          <a:stretch>
            <a:fillRect/>
          </a:stretch>
        </p:blipFill>
        <p:spPr>
          <a:xfrm>
            <a:off x="7302640" y="4120420"/>
            <a:ext cx="4666939" cy="2737580"/>
          </a:xfrm>
          <a:prstGeom prst="rect">
            <a:avLst/>
          </a:prstGeom>
          <a:effectLst>
            <a:softEdge rad="317500"/>
          </a:effectLst>
        </p:spPr>
      </p:pic>
    </p:spTree>
    <p:extLst>
      <p:ext uri="{BB962C8B-B14F-4D97-AF65-F5344CB8AC3E}">
        <p14:creationId xmlns:p14="http://schemas.microsoft.com/office/powerpoint/2010/main" val="386129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CF1C4E-B4CB-16CF-E18D-BBA56ED5640D}"/>
              </a:ext>
            </a:extLst>
          </p:cNvPr>
          <p:cNvSpPr txBox="1"/>
          <p:nvPr/>
        </p:nvSpPr>
        <p:spPr>
          <a:xfrm>
            <a:off x="1804086" y="716518"/>
            <a:ext cx="6892239" cy="707886"/>
          </a:xfrm>
          <a:prstGeom prst="rect">
            <a:avLst/>
          </a:prstGeom>
          <a:noFill/>
        </p:spPr>
        <p:txBody>
          <a:bodyPr wrap="square" rtlCol="0">
            <a:spAutoFit/>
          </a:bodyPr>
          <a:lstStyle/>
          <a:p>
            <a:r>
              <a:rPr lang="en-US" sz="4000" b="1" dirty="0">
                <a:solidFill>
                  <a:srgbClr val="00B050"/>
                </a:solidFill>
              </a:rPr>
              <a:t>PROBLEM STATEMENT</a:t>
            </a:r>
          </a:p>
        </p:txBody>
      </p:sp>
      <p:pic>
        <p:nvPicPr>
          <p:cNvPr id="7" name="Picture 6">
            <a:extLst>
              <a:ext uri="{FF2B5EF4-FFF2-40B4-BE49-F238E27FC236}">
                <a16:creationId xmlns:a16="http://schemas.microsoft.com/office/drawing/2014/main" id="{3D824E2D-C01A-83E5-B245-56DBDBF9DF58}"/>
              </a:ext>
            </a:extLst>
          </p:cNvPr>
          <p:cNvPicPr>
            <a:picLocks noChangeAspect="1"/>
          </p:cNvPicPr>
          <p:nvPr/>
        </p:nvPicPr>
        <p:blipFill>
          <a:blip r:embed="rId3"/>
          <a:stretch>
            <a:fillRect/>
          </a:stretch>
        </p:blipFill>
        <p:spPr>
          <a:xfrm>
            <a:off x="0" y="4800600"/>
            <a:ext cx="2381250" cy="2057400"/>
          </a:xfrm>
          <a:prstGeom prst="rect">
            <a:avLst/>
          </a:prstGeom>
          <a:effectLst>
            <a:softEdge rad="317500"/>
          </a:effectLst>
        </p:spPr>
      </p:pic>
      <p:sp>
        <p:nvSpPr>
          <p:cNvPr id="8" name="TextBox 7">
            <a:extLst>
              <a:ext uri="{FF2B5EF4-FFF2-40B4-BE49-F238E27FC236}">
                <a16:creationId xmlns:a16="http://schemas.microsoft.com/office/drawing/2014/main" id="{F06AD274-240C-DFE9-159E-8EEFF13E7A0C}"/>
              </a:ext>
            </a:extLst>
          </p:cNvPr>
          <p:cNvSpPr txBox="1"/>
          <p:nvPr/>
        </p:nvSpPr>
        <p:spPr>
          <a:xfrm>
            <a:off x="1618938" y="1428095"/>
            <a:ext cx="9293902" cy="4401205"/>
          </a:xfrm>
          <a:prstGeom prst="rect">
            <a:avLst/>
          </a:prstGeom>
          <a:noFill/>
        </p:spPr>
        <p:txBody>
          <a:bodyPr wrap="square" rtlCol="0">
            <a:spAutoFit/>
          </a:bodyPr>
          <a:lstStyle/>
          <a:p>
            <a:pPr>
              <a:buFont typeface="Arial" panose="020B0604020202020204" pitchFamily="34" charset="0"/>
              <a:buChar char="•"/>
            </a:pPr>
            <a:r>
              <a:rPr lang="en-US" sz="2800" b="1" dirty="0">
                <a:solidFill>
                  <a:srgbClr val="00B050"/>
                </a:solidFill>
                <a:latin typeface="Times New Roman" panose="02020603050405020304" pitchFamily="18" charset="0"/>
                <a:cs typeface="Times New Roman" panose="02020603050405020304" pitchFamily="18" charset="0"/>
              </a:rPr>
              <a:t>The Problem</a:t>
            </a:r>
            <a:r>
              <a:rPr lang="en-US" sz="2800" dirty="0">
                <a:solidFill>
                  <a:srgbClr val="00B050"/>
                </a:solidFill>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2800" dirty="0">
                <a:solidFill>
                  <a:srgbClr val="00B050"/>
                </a:solidFill>
                <a:latin typeface="Times New Roman" panose="02020603050405020304" pitchFamily="18" charset="0"/>
                <a:cs typeface="Times New Roman" panose="02020603050405020304" pitchFamily="18" charset="0"/>
              </a:rPr>
              <a:t>Increasing rates of obesity and dietary-related illnesses globally.</a:t>
            </a:r>
          </a:p>
          <a:p>
            <a:pPr marL="742950" lvl="1" indent="-285750">
              <a:buFont typeface="Arial" panose="020B0604020202020204" pitchFamily="34" charset="0"/>
              <a:buChar char="•"/>
            </a:pPr>
            <a:r>
              <a:rPr lang="en-US" sz="2800" dirty="0">
                <a:solidFill>
                  <a:srgbClr val="00B050"/>
                </a:solidFill>
                <a:latin typeface="Times New Roman" panose="02020603050405020304" pitchFamily="18" charset="0"/>
                <a:cs typeface="Times New Roman" panose="02020603050405020304" pitchFamily="18" charset="0"/>
              </a:rPr>
              <a:t>Lack of awareness about nutritional values and healthy eating.</a:t>
            </a:r>
          </a:p>
          <a:p>
            <a:pPr>
              <a:buFont typeface="Arial" panose="020B0604020202020204" pitchFamily="34" charset="0"/>
              <a:buChar char="•"/>
            </a:pPr>
            <a:r>
              <a:rPr lang="en-US" sz="2800" b="1" dirty="0">
                <a:solidFill>
                  <a:srgbClr val="00B050"/>
                </a:solidFill>
                <a:latin typeface="Times New Roman" panose="02020603050405020304" pitchFamily="18" charset="0"/>
                <a:cs typeface="Times New Roman" panose="02020603050405020304" pitchFamily="18" charset="0"/>
              </a:rPr>
              <a:t>Significance</a:t>
            </a:r>
            <a:r>
              <a:rPr lang="en-US" sz="2800" dirty="0">
                <a:solidFill>
                  <a:srgbClr val="00B050"/>
                </a:solidFill>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2800" dirty="0">
                <a:solidFill>
                  <a:srgbClr val="00B050"/>
                </a:solidFill>
                <a:latin typeface="Times New Roman" panose="02020603050405020304" pitchFamily="18" charset="0"/>
                <a:cs typeface="Times New Roman" panose="02020603050405020304" pitchFamily="18" charset="0"/>
              </a:rPr>
              <a:t>Addressing these issues can lead to improved health outcomes and reduced healthcare costs.</a:t>
            </a:r>
          </a:p>
          <a:p>
            <a:pPr marL="742950" lvl="1" indent="-285750">
              <a:buFont typeface="Arial" panose="020B0604020202020204" pitchFamily="34" charset="0"/>
              <a:buChar char="•"/>
            </a:pPr>
            <a:r>
              <a:rPr lang="en-US" sz="2800" dirty="0">
                <a:solidFill>
                  <a:srgbClr val="00B050"/>
                </a:solidFill>
                <a:latin typeface="Times New Roman" panose="02020603050405020304" pitchFamily="18" charset="0"/>
                <a:cs typeface="Times New Roman" panose="02020603050405020304" pitchFamily="18" charset="0"/>
              </a:rPr>
              <a:t>Aligns with global health initiatives and supports sustainable diet practices.</a:t>
            </a:r>
          </a:p>
        </p:txBody>
      </p:sp>
      <p:pic>
        <p:nvPicPr>
          <p:cNvPr id="10" name="Picture 9">
            <a:extLst>
              <a:ext uri="{FF2B5EF4-FFF2-40B4-BE49-F238E27FC236}">
                <a16:creationId xmlns:a16="http://schemas.microsoft.com/office/drawing/2014/main" id="{2B1989E6-A650-F816-621A-D419DBE53797}"/>
              </a:ext>
            </a:extLst>
          </p:cNvPr>
          <p:cNvPicPr>
            <a:picLocks noChangeAspect="1"/>
          </p:cNvPicPr>
          <p:nvPr/>
        </p:nvPicPr>
        <p:blipFill>
          <a:blip r:embed="rId4"/>
          <a:stretch>
            <a:fillRect/>
          </a:stretch>
        </p:blipFill>
        <p:spPr>
          <a:xfrm>
            <a:off x="8994098" y="57150"/>
            <a:ext cx="3197902" cy="2057400"/>
          </a:xfrm>
          <a:prstGeom prst="rect">
            <a:avLst/>
          </a:prstGeom>
          <a:effectLst>
            <a:softEdge rad="317500"/>
          </a:effectLst>
        </p:spPr>
      </p:pic>
      <p:pic>
        <p:nvPicPr>
          <p:cNvPr id="12" name="Picture 11">
            <a:extLst>
              <a:ext uri="{FF2B5EF4-FFF2-40B4-BE49-F238E27FC236}">
                <a16:creationId xmlns:a16="http://schemas.microsoft.com/office/drawing/2014/main" id="{756DF141-F49E-7DA9-EF96-1A09E25CDD9D}"/>
              </a:ext>
            </a:extLst>
          </p:cNvPr>
          <p:cNvPicPr>
            <a:picLocks noChangeAspect="1"/>
          </p:cNvPicPr>
          <p:nvPr/>
        </p:nvPicPr>
        <p:blipFill>
          <a:blip r:embed="rId5"/>
          <a:stretch>
            <a:fillRect/>
          </a:stretch>
        </p:blipFill>
        <p:spPr>
          <a:xfrm>
            <a:off x="8696325" y="5086350"/>
            <a:ext cx="3495675" cy="1714500"/>
          </a:xfrm>
          <a:prstGeom prst="rect">
            <a:avLst/>
          </a:prstGeom>
          <a:effectLst>
            <a:softEdge rad="317500"/>
          </a:effectLst>
        </p:spPr>
      </p:pic>
    </p:spTree>
    <p:extLst>
      <p:ext uri="{BB962C8B-B14F-4D97-AF65-F5344CB8AC3E}">
        <p14:creationId xmlns:p14="http://schemas.microsoft.com/office/powerpoint/2010/main" val="211721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0FAC9C-A733-9890-4FC7-715864E2273D}"/>
              </a:ext>
            </a:extLst>
          </p:cNvPr>
          <p:cNvSpPr txBox="1"/>
          <p:nvPr/>
        </p:nvSpPr>
        <p:spPr>
          <a:xfrm>
            <a:off x="2833141" y="716518"/>
            <a:ext cx="6263234" cy="707886"/>
          </a:xfrm>
          <a:prstGeom prst="rect">
            <a:avLst/>
          </a:prstGeom>
          <a:noFill/>
        </p:spPr>
        <p:txBody>
          <a:bodyPr wrap="square" rtlCol="0">
            <a:spAutoFit/>
          </a:bodyPr>
          <a:lstStyle/>
          <a:p>
            <a:r>
              <a:rPr lang="en-US" sz="4000" b="1" dirty="0">
                <a:solidFill>
                  <a:srgbClr val="00B050"/>
                </a:solidFill>
                <a:latin typeface="Times New Roman" panose="02020603050405020304" pitchFamily="18" charset="0"/>
                <a:cs typeface="Times New Roman" panose="02020603050405020304" pitchFamily="18" charset="0"/>
              </a:rPr>
              <a:t>SOLUTION  OVERVIEW</a:t>
            </a:r>
          </a:p>
        </p:txBody>
      </p:sp>
      <p:pic>
        <p:nvPicPr>
          <p:cNvPr id="7" name="Picture 6">
            <a:extLst>
              <a:ext uri="{FF2B5EF4-FFF2-40B4-BE49-F238E27FC236}">
                <a16:creationId xmlns:a16="http://schemas.microsoft.com/office/drawing/2014/main" id="{48F9F821-2D5D-A4BF-2D39-60579FB8F9FE}"/>
              </a:ext>
            </a:extLst>
          </p:cNvPr>
          <p:cNvPicPr>
            <a:picLocks noChangeAspect="1"/>
          </p:cNvPicPr>
          <p:nvPr/>
        </p:nvPicPr>
        <p:blipFill>
          <a:blip r:embed="rId3"/>
          <a:stretch>
            <a:fillRect/>
          </a:stretch>
        </p:blipFill>
        <p:spPr>
          <a:xfrm>
            <a:off x="8867775" y="0"/>
            <a:ext cx="3324225" cy="2171700"/>
          </a:xfrm>
          <a:prstGeom prst="rect">
            <a:avLst/>
          </a:prstGeom>
          <a:effectLst>
            <a:softEdge rad="317500"/>
          </a:effectLst>
        </p:spPr>
      </p:pic>
      <p:pic>
        <p:nvPicPr>
          <p:cNvPr id="8" name="Picture 7">
            <a:extLst>
              <a:ext uri="{FF2B5EF4-FFF2-40B4-BE49-F238E27FC236}">
                <a16:creationId xmlns:a16="http://schemas.microsoft.com/office/drawing/2014/main" id="{39F37E49-9356-A751-AEFD-6C2099E77727}"/>
              </a:ext>
            </a:extLst>
          </p:cNvPr>
          <p:cNvPicPr>
            <a:picLocks noChangeAspect="1"/>
          </p:cNvPicPr>
          <p:nvPr/>
        </p:nvPicPr>
        <p:blipFill>
          <a:blip r:embed="rId4"/>
          <a:stretch>
            <a:fillRect/>
          </a:stretch>
        </p:blipFill>
        <p:spPr>
          <a:xfrm>
            <a:off x="0" y="4800600"/>
            <a:ext cx="2381250" cy="2057400"/>
          </a:xfrm>
          <a:prstGeom prst="rect">
            <a:avLst/>
          </a:prstGeom>
          <a:effectLst>
            <a:softEdge rad="317500"/>
          </a:effectLst>
        </p:spPr>
      </p:pic>
      <p:sp>
        <p:nvSpPr>
          <p:cNvPr id="10" name="TextBox 9">
            <a:extLst>
              <a:ext uri="{FF2B5EF4-FFF2-40B4-BE49-F238E27FC236}">
                <a16:creationId xmlns:a16="http://schemas.microsoft.com/office/drawing/2014/main" id="{95DD3C3F-F1F5-1D50-4F03-DC586493B3F2}"/>
              </a:ext>
            </a:extLst>
          </p:cNvPr>
          <p:cNvSpPr txBox="1"/>
          <p:nvPr/>
        </p:nvSpPr>
        <p:spPr>
          <a:xfrm>
            <a:off x="1366603" y="1720840"/>
            <a:ext cx="9458794" cy="3970318"/>
          </a:xfrm>
          <a:prstGeom prst="rect">
            <a:avLst/>
          </a:prstGeom>
          <a:noFill/>
        </p:spPr>
        <p:txBody>
          <a:bodyPr wrap="square" rtlCol="0">
            <a:spAutoFit/>
          </a:bodyPr>
          <a:lstStyle/>
          <a:p>
            <a:r>
              <a:rPr lang="en-US" sz="3600" dirty="0">
                <a:solidFill>
                  <a:srgbClr val="00B050"/>
                </a:solidFill>
                <a:latin typeface="Times New Roman" panose="02020603050405020304" pitchFamily="18" charset="0"/>
                <a:cs typeface="Times New Roman" panose="02020603050405020304" pitchFamily="18" charset="0"/>
              </a:rPr>
              <a:t>Diet Tracker offers a user-friendly platform where individuals can log their meals and track nutrient intake. Additionally, it provides sustainability tips to promote environmentally conscious eating habits. User-friendly interface built with </a:t>
            </a:r>
            <a:r>
              <a:rPr lang="en-US" sz="3600" dirty="0" err="1">
                <a:solidFill>
                  <a:srgbClr val="00B050"/>
                </a:solidFill>
                <a:latin typeface="Times New Roman" panose="02020603050405020304" pitchFamily="18" charset="0"/>
                <a:cs typeface="Times New Roman" panose="02020603050405020304" pitchFamily="18" charset="0"/>
              </a:rPr>
              <a:t>django</a:t>
            </a:r>
            <a:r>
              <a:rPr lang="en-US" sz="3600" dirty="0">
                <a:solidFill>
                  <a:srgbClr val="00B050"/>
                </a:solidFill>
                <a:latin typeface="Times New Roman" panose="02020603050405020304" pitchFamily="18" charset="0"/>
                <a:cs typeface="Times New Roman" panose="02020603050405020304" pitchFamily="18" charset="0"/>
              </a:rPr>
              <a:t> and sqlite3 as the local database thus require no API endpoints.</a:t>
            </a:r>
          </a:p>
        </p:txBody>
      </p:sp>
      <p:pic>
        <p:nvPicPr>
          <p:cNvPr id="12" name="Picture 11">
            <a:extLst>
              <a:ext uri="{FF2B5EF4-FFF2-40B4-BE49-F238E27FC236}">
                <a16:creationId xmlns:a16="http://schemas.microsoft.com/office/drawing/2014/main" id="{5C30A43F-8782-14C8-51A3-084E486D2E16}"/>
              </a:ext>
            </a:extLst>
          </p:cNvPr>
          <p:cNvPicPr>
            <a:picLocks noChangeAspect="1"/>
          </p:cNvPicPr>
          <p:nvPr/>
        </p:nvPicPr>
        <p:blipFill>
          <a:blip r:embed="rId5"/>
          <a:stretch>
            <a:fillRect/>
          </a:stretch>
        </p:blipFill>
        <p:spPr>
          <a:xfrm>
            <a:off x="9096375" y="4809971"/>
            <a:ext cx="3095625" cy="2057399"/>
          </a:xfrm>
          <a:prstGeom prst="rect">
            <a:avLst/>
          </a:prstGeom>
          <a:effectLst>
            <a:softEdge rad="317500"/>
          </a:effectLst>
        </p:spPr>
      </p:pic>
    </p:spTree>
    <p:extLst>
      <p:ext uri="{BB962C8B-B14F-4D97-AF65-F5344CB8AC3E}">
        <p14:creationId xmlns:p14="http://schemas.microsoft.com/office/powerpoint/2010/main" val="411078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BDB29-FB48-DE54-F922-C32BF3556AF6}"/>
              </a:ext>
            </a:extLst>
          </p:cNvPr>
          <p:cNvSpPr txBox="1"/>
          <p:nvPr/>
        </p:nvSpPr>
        <p:spPr>
          <a:xfrm>
            <a:off x="1758378" y="716597"/>
            <a:ext cx="7120326" cy="707886"/>
          </a:xfrm>
          <a:prstGeom prst="rect">
            <a:avLst/>
          </a:prstGeom>
          <a:noFill/>
        </p:spPr>
        <p:txBody>
          <a:bodyPr wrap="square" rtlCol="0">
            <a:spAutoFit/>
          </a:bodyPr>
          <a:lstStyle/>
          <a:p>
            <a:r>
              <a:rPr lang="en-US" sz="4000" b="1" dirty="0">
                <a:solidFill>
                  <a:srgbClr val="00B050"/>
                </a:solidFill>
                <a:latin typeface="Times New Roman" panose="02020603050405020304" pitchFamily="18" charset="0"/>
                <a:cs typeface="Times New Roman" panose="02020603050405020304" pitchFamily="18" charset="0"/>
              </a:rPr>
              <a:t>BENEFITS FOR USERS</a:t>
            </a:r>
          </a:p>
        </p:txBody>
      </p:sp>
      <p:pic>
        <p:nvPicPr>
          <p:cNvPr id="6" name="Picture 5">
            <a:extLst>
              <a:ext uri="{FF2B5EF4-FFF2-40B4-BE49-F238E27FC236}">
                <a16:creationId xmlns:a16="http://schemas.microsoft.com/office/drawing/2014/main" id="{4ED3EB8C-B4F2-42DE-1D8C-60430D021852}"/>
              </a:ext>
            </a:extLst>
          </p:cNvPr>
          <p:cNvPicPr>
            <a:picLocks noChangeAspect="1"/>
          </p:cNvPicPr>
          <p:nvPr/>
        </p:nvPicPr>
        <p:blipFill>
          <a:blip r:embed="rId3"/>
          <a:stretch>
            <a:fillRect/>
          </a:stretch>
        </p:blipFill>
        <p:spPr>
          <a:xfrm>
            <a:off x="8867775" y="0"/>
            <a:ext cx="3324225" cy="2171700"/>
          </a:xfrm>
          <a:prstGeom prst="rect">
            <a:avLst/>
          </a:prstGeom>
          <a:effectLst>
            <a:softEdge rad="317500"/>
          </a:effectLst>
        </p:spPr>
      </p:pic>
      <p:pic>
        <p:nvPicPr>
          <p:cNvPr id="7" name="Picture 6">
            <a:extLst>
              <a:ext uri="{FF2B5EF4-FFF2-40B4-BE49-F238E27FC236}">
                <a16:creationId xmlns:a16="http://schemas.microsoft.com/office/drawing/2014/main" id="{E69E36B1-5EE7-CF24-688B-DC9F59D5031A}"/>
              </a:ext>
            </a:extLst>
          </p:cNvPr>
          <p:cNvPicPr>
            <a:picLocks noChangeAspect="1"/>
          </p:cNvPicPr>
          <p:nvPr/>
        </p:nvPicPr>
        <p:blipFill>
          <a:blip r:embed="rId4"/>
          <a:stretch>
            <a:fillRect/>
          </a:stretch>
        </p:blipFill>
        <p:spPr>
          <a:xfrm>
            <a:off x="0" y="4800600"/>
            <a:ext cx="2381250" cy="2057400"/>
          </a:xfrm>
          <a:prstGeom prst="rect">
            <a:avLst/>
          </a:prstGeom>
          <a:effectLst>
            <a:softEdge rad="317500"/>
          </a:effectLst>
        </p:spPr>
      </p:pic>
      <p:sp>
        <p:nvSpPr>
          <p:cNvPr id="10" name="TextBox 9">
            <a:extLst>
              <a:ext uri="{FF2B5EF4-FFF2-40B4-BE49-F238E27FC236}">
                <a16:creationId xmlns:a16="http://schemas.microsoft.com/office/drawing/2014/main" id="{3C99C32C-6FF6-C9F4-24CC-C6253F715DEF}"/>
              </a:ext>
            </a:extLst>
          </p:cNvPr>
          <p:cNvSpPr txBox="1"/>
          <p:nvPr/>
        </p:nvSpPr>
        <p:spPr>
          <a:xfrm>
            <a:off x="1190625" y="1720840"/>
            <a:ext cx="8255833" cy="2308324"/>
          </a:xfrm>
          <a:prstGeom prst="rect">
            <a:avLst/>
          </a:prstGeom>
          <a:noFill/>
        </p:spPr>
        <p:txBody>
          <a:bodyPr wrap="square">
            <a:spAutoFit/>
          </a:bodyPr>
          <a:lstStyle/>
          <a:p>
            <a:r>
              <a:rPr lang="en-US" sz="3600" dirty="0">
                <a:solidFill>
                  <a:srgbClr val="00B050"/>
                </a:solidFill>
                <a:latin typeface="Times New Roman" panose="02020603050405020304" pitchFamily="18" charset="0"/>
                <a:cs typeface="Times New Roman" panose="02020603050405020304" pitchFamily="18" charset="0"/>
              </a:rPr>
              <a:t>By utilizing Diet Tracker, users can simplify their meal tracking, adopt healthier eating habits, minimize food waste, and cultivate a mindset of sustainability.</a:t>
            </a:r>
          </a:p>
        </p:txBody>
      </p:sp>
      <p:pic>
        <p:nvPicPr>
          <p:cNvPr id="12" name="Picture 11">
            <a:extLst>
              <a:ext uri="{FF2B5EF4-FFF2-40B4-BE49-F238E27FC236}">
                <a16:creationId xmlns:a16="http://schemas.microsoft.com/office/drawing/2014/main" id="{F3061F32-F5E3-75DC-D396-6127D2B003E1}"/>
              </a:ext>
            </a:extLst>
          </p:cNvPr>
          <p:cNvPicPr>
            <a:picLocks noChangeAspect="1"/>
          </p:cNvPicPr>
          <p:nvPr/>
        </p:nvPicPr>
        <p:blipFill>
          <a:blip r:embed="rId5"/>
          <a:stretch>
            <a:fillRect/>
          </a:stretch>
        </p:blipFill>
        <p:spPr>
          <a:xfrm>
            <a:off x="8867775" y="4482059"/>
            <a:ext cx="3324225" cy="2375941"/>
          </a:xfrm>
          <a:prstGeom prst="rect">
            <a:avLst/>
          </a:prstGeom>
          <a:effectLst>
            <a:softEdge rad="317500"/>
          </a:effectLst>
        </p:spPr>
      </p:pic>
    </p:spTree>
    <p:extLst>
      <p:ext uri="{BB962C8B-B14F-4D97-AF65-F5344CB8AC3E}">
        <p14:creationId xmlns:p14="http://schemas.microsoft.com/office/powerpoint/2010/main" val="141035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CFDF85-9B8D-A95E-1937-C9BCD9544EA3}"/>
              </a:ext>
            </a:extLst>
          </p:cNvPr>
          <p:cNvSpPr txBox="1"/>
          <p:nvPr/>
        </p:nvSpPr>
        <p:spPr>
          <a:xfrm>
            <a:off x="2817341" y="691978"/>
            <a:ext cx="4572000" cy="707886"/>
          </a:xfrm>
          <a:prstGeom prst="rect">
            <a:avLst/>
          </a:prstGeom>
          <a:noFill/>
        </p:spPr>
        <p:txBody>
          <a:bodyPr wrap="square" rtlCol="0">
            <a:spAutoFit/>
          </a:bodyPr>
          <a:lstStyle/>
          <a:p>
            <a:r>
              <a:rPr lang="en-US" sz="4000" b="1" dirty="0">
                <a:solidFill>
                  <a:srgbClr val="00B050"/>
                </a:solidFill>
              </a:rPr>
              <a:t>FEATURES</a:t>
            </a:r>
          </a:p>
        </p:txBody>
      </p:sp>
      <p:pic>
        <p:nvPicPr>
          <p:cNvPr id="6" name="Picture 5">
            <a:extLst>
              <a:ext uri="{FF2B5EF4-FFF2-40B4-BE49-F238E27FC236}">
                <a16:creationId xmlns:a16="http://schemas.microsoft.com/office/drawing/2014/main" id="{923637DF-4C8D-3A6E-6558-72885180DB18}"/>
              </a:ext>
            </a:extLst>
          </p:cNvPr>
          <p:cNvPicPr>
            <a:picLocks noChangeAspect="1"/>
          </p:cNvPicPr>
          <p:nvPr/>
        </p:nvPicPr>
        <p:blipFill>
          <a:blip r:embed="rId3"/>
          <a:stretch>
            <a:fillRect/>
          </a:stretch>
        </p:blipFill>
        <p:spPr>
          <a:xfrm>
            <a:off x="8867775" y="0"/>
            <a:ext cx="3324225" cy="2171700"/>
          </a:xfrm>
          <a:prstGeom prst="rect">
            <a:avLst/>
          </a:prstGeom>
          <a:effectLst>
            <a:softEdge rad="317500"/>
          </a:effectLst>
        </p:spPr>
      </p:pic>
      <p:pic>
        <p:nvPicPr>
          <p:cNvPr id="7" name="Picture 6">
            <a:extLst>
              <a:ext uri="{FF2B5EF4-FFF2-40B4-BE49-F238E27FC236}">
                <a16:creationId xmlns:a16="http://schemas.microsoft.com/office/drawing/2014/main" id="{17A2A9E8-687F-4DBE-15B5-39EBAA748BF3}"/>
              </a:ext>
            </a:extLst>
          </p:cNvPr>
          <p:cNvPicPr>
            <a:picLocks noChangeAspect="1"/>
          </p:cNvPicPr>
          <p:nvPr/>
        </p:nvPicPr>
        <p:blipFill>
          <a:blip r:embed="rId4"/>
          <a:stretch>
            <a:fillRect/>
          </a:stretch>
        </p:blipFill>
        <p:spPr>
          <a:xfrm>
            <a:off x="0" y="4800600"/>
            <a:ext cx="2381250" cy="2057400"/>
          </a:xfrm>
          <a:prstGeom prst="rect">
            <a:avLst/>
          </a:prstGeom>
          <a:effectLst>
            <a:softEdge rad="317500"/>
          </a:effectLst>
        </p:spPr>
      </p:pic>
      <p:sp>
        <p:nvSpPr>
          <p:cNvPr id="8" name="TextBox 7">
            <a:extLst>
              <a:ext uri="{FF2B5EF4-FFF2-40B4-BE49-F238E27FC236}">
                <a16:creationId xmlns:a16="http://schemas.microsoft.com/office/drawing/2014/main" id="{87DE9A42-C377-C501-6DBD-021744353DD1}"/>
              </a:ext>
            </a:extLst>
          </p:cNvPr>
          <p:cNvSpPr txBox="1"/>
          <p:nvPr/>
        </p:nvSpPr>
        <p:spPr>
          <a:xfrm>
            <a:off x="1514007" y="1963711"/>
            <a:ext cx="9608695" cy="1754326"/>
          </a:xfrm>
          <a:prstGeom prst="rect">
            <a:avLst/>
          </a:prstGeom>
          <a:noFill/>
        </p:spPr>
        <p:txBody>
          <a:bodyPr wrap="square" rtlCol="0">
            <a:spAutoFit/>
          </a:bodyPr>
          <a:lstStyle/>
          <a:p>
            <a:r>
              <a:rPr lang="en-US" sz="3600" dirty="0">
                <a:solidFill>
                  <a:srgbClr val="00B050"/>
                </a:solidFill>
                <a:latin typeface="Times New Roman" panose="02020603050405020304" pitchFamily="18" charset="0"/>
                <a:cs typeface="Times New Roman" panose="02020603050405020304" pitchFamily="18" charset="0"/>
              </a:rPr>
              <a:t>Our application boasts several key features such as secure registration, meal logging and sustainability tips.</a:t>
            </a:r>
          </a:p>
        </p:txBody>
      </p:sp>
      <p:pic>
        <p:nvPicPr>
          <p:cNvPr id="10" name="Picture 9">
            <a:extLst>
              <a:ext uri="{FF2B5EF4-FFF2-40B4-BE49-F238E27FC236}">
                <a16:creationId xmlns:a16="http://schemas.microsoft.com/office/drawing/2014/main" id="{D5E9D187-D952-8D7F-631B-99DDC5FD2461}"/>
              </a:ext>
            </a:extLst>
          </p:cNvPr>
          <p:cNvPicPr>
            <a:picLocks noChangeAspect="1"/>
          </p:cNvPicPr>
          <p:nvPr/>
        </p:nvPicPr>
        <p:blipFill>
          <a:blip r:embed="rId5"/>
          <a:stretch>
            <a:fillRect/>
          </a:stretch>
        </p:blipFill>
        <p:spPr>
          <a:xfrm>
            <a:off x="7615003" y="3957403"/>
            <a:ext cx="4576998" cy="2866989"/>
          </a:xfrm>
          <a:prstGeom prst="rect">
            <a:avLst/>
          </a:prstGeom>
          <a:effectLst>
            <a:softEdge rad="63500"/>
          </a:effectLst>
        </p:spPr>
      </p:pic>
    </p:spTree>
    <p:extLst>
      <p:ext uri="{BB962C8B-B14F-4D97-AF65-F5344CB8AC3E}">
        <p14:creationId xmlns:p14="http://schemas.microsoft.com/office/powerpoint/2010/main" val="4932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924704-C057-4244-D556-0F1462BA387A}"/>
              </a:ext>
            </a:extLst>
          </p:cNvPr>
          <p:cNvSpPr txBox="1"/>
          <p:nvPr/>
        </p:nvSpPr>
        <p:spPr>
          <a:xfrm>
            <a:off x="2381250" y="665721"/>
            <a:ext cx="5791715" cy="707886"/>
          </a:xfrm>
          <a:prstGeom prst="rect">
            <a:avLst/>
          </a:prstGeom>
          <a:noFill/>
        </p:spPr>
        <p:txBody>
          <a:bodyPr wrap="square" rtlCol="0">
            <a:spAutoFit/>
          </a:bodyPr>
          <a:lstStyle/>
          <a:p>
            <a:r>
              <a:rPr lang="en-US" sz="4000" b="1" dirty="0">
                <a:solidFill>
                  <a:srgbClr val="00B050"/>
                </a:solidFill>
                <a:latin typeface="Times New Roman" panose="02020603050405020304" pitchFamily="18" charset="0"/>
                <a:cs typeface="Times New Roman" panose="02020603050405020304" pitchFamily="18" charset="0"/>
              </a:rPr>
              <a:t>USER JOURNEY</a:t>
            </a:r>
          </a:p>
        </p:txBody>
      </p:sp>
      <p:pic>
        <p:nvPicPr>
          <p:cNvPr id="6" name="Picture 5">
            <a:extLst>
              <a:ext uri="{FF2B5EF4-FFF2-40B4-BE49-F238E27FC236}">
                <a16:creationId xmlns:a16="http://schemas.microsoft.com/office/drawing/2014/main" id="{D3347CD1-C3CE-08FE-9E79-81503CFD4F57}"/>
              </a:ext>
            </a:extLst>
          </p:cNvPr>
          <p:cNvPicPr>
            <a:picLocks noChangeAspect="1"/>
          </p:cNvPicPr>
          <p:nvPr/>
        </p:nvPicPr>
        <p:blipFill>
          <a:blip r:embed="rId3"/>
          <a:stretch>
            <a:fillRect/>
          </a:stretch>
        </p:blipFill>
        <p:spPr>
          <a:xfrm>
            <a:off x="8867775" y="0"/>
            <a:ext cx="3324225" cy="2171700"/>
          </a:xfrm>
          <a:prstGeom prst="rect">
            <a:avLst/>
          </a:prstGeom>
          <a:effectLst>
            <a:softEdge rad="317500"/>
          </a:effectLst>
        </p:spPr>
      </p:pic>
      <p:pic>
        <p:nvPicPr>
          <p:cNvPr id="7" name="Picture 6">
            <a:extLst>
              <a:ext uri="{FF2B5EF4-FFF2-40B4-BE49-F238E27FC236}">
                <a16:creationId xmlns:a16="http://schemas.microsoft.com/office/drawing/2014/main" id="{3DB8D264-7C2A-DF02-89E6-89C69AC3018C}"/>
              </a:ext>
            </a:extLst>
          </p:cNvPr>
          <p:cNvPicPr>
            <a:picLocks noChangeAspect="1"/>
          </p:cNvPicPr>
          <p:nvPr/>
        </p:nvPicPr>
        <p:blipFill>
          <a:blip r:embed="rId4"/>
          <a:stretch>
            <a:fillRect/>
          </a:stretch>
        </p:blipFill>
        <p:spPr>
          <a:xfrm>
            <a:off x="0" y="4800600"/>
            <a:ext cx="2381250" cy="2057400"/>
          </a:xfrm>
          <a:prstGeom prst="rect">
            <a:avLst/>
          </a:prstGeom>
          <a:effectLst>
            <a:softEdge rad="317500"/>
          </a:effectLst>
        </p:spPr>
      </p:pic>
      <p:sp>
        <p:nvSpPr>
          <p:cNvPr id="8" name="TextBox 7">
            <a:extLst>
              <a:ext uri="{FF2B5EF4-FFF2-40B4-BE49-F238E27FC236}">
                <a16:creationId xmlns:a16="http://schemas.microsoft.com/office/drawing/2014/main" id="{EBBAA917-18C2-DAEA-48EF-4DE292D36811}"/>
              </a:ext>
            </a:extLst>
          </p:cNvPr>
          <p:cNvSpPr txBox="1"/>
          <p:nvPr/>
        </p:nvSpPr>
        <p:spPr>
          <a:xfrm>
            <a:off x="1351613" y="2353670"/>
            <a:ext cx="9488774" cy="1754326"/>
          </a:xfrm>
          <a:prstGeom prst="rect">
            <a:avLst/>
          </a:prstGeom>
          <a:noFill/>
        </p:spPr>
        <p:txBody>
          <a:bodyPr wrap="square" rtlCol="0">
            <a:spAutoFit/>
          </a:bodyPr>
          <a:lstStyle/>
          <a:p>
            <a:r>
              <a:rPr lang="en-US" sz="3600" dirty="0">
                <a:solidFill>
                  <a:srgbClr val="00B050"/>
                </a:solidFill>
                <a:latin typeface="Times New Roman" panose="02020603050405020304" pitchFamily="18" charset="0"/>
                <a:cs typeface="Times New Roman" panose="02020603050405020304" pitchFamily="18" charset="0"/>
              </a:rPr>
              <a:t>The user journey is designed to be intuitive. Users register, log in, and begin logging meals, receiving valuable insights throughout the process</a:t>
            </a:r>
            <a:r>
              <a:rPr lang="en-US" sz="2800" dirty="0"/>
              <a:t>.</a:t>
            </a:r>
            <a:endParaRPr lang="en-US"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B23C6A5-A725-CD7B-D1BA-4CFB9EAB2DD7}"/>
              </a:ext>
            </a:extLst>
          </p:cNvPr>
          <p:cNvPicPr>
            <a:picLocks noChangeAspect="1"/>
          </p:cNvPicPr>
          <p:nvPr/>
        </p:nvPicPr>
        <p:blipFill>
          <a:blip r:embed="rId5"/>
          <a:stretch>
            <a:fillRect/>
          </a:stretch>
        </p:blipFill>
        <p:spPr>
          <a:xfrm>
            <a:off x="9069049" y="4991725"/>
            <a:ext cx="3122951" cy="1866275"/>
          </a:xfrm>
          <a:prstGeom prst="rect">
            <a:avLst/>
          </a:prstGeom>
          <a:effectLst>
            <a:softEdge rad="317500"/>
          </a:effectLst>
        </p:spPr>
      </p:pic>
    </p:spTree>
    <p:extLst>
      <p:ext uri="{BB962C8B-B14F-4D97-AF65-F5344CB8AC3E}">
        <p14:creationId xmlns:p14="http://schemas.microsoft.com/office/powerpoint/2010/main" val="157257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E31E8B-F07D-93BD-2D8A-9DDF7AB4AA8C}"/>
              </a:ext>
            </a:extLst>
          </p:cNvPr>
          <p:cNvSpPr txBox="1"/>
          <p:nvPr/>
        </p:nvSpPr>
        <p:spPr>
          <a:xfrm>
            <a:off x="1875797" y="422729"/>
            <a:ext cx="7263827" cy="646331"/>
          </a:xfrm>
          <a:prstGeom prst="rect">
            <a:avLst/>
          </a:prstGeom>
          <a:noFill/>
        </p:spPr>
        <p:txBody>
          <a:bodyPr wrap="square" rtlCol="0">
            <a:spAutoFit/>
          </a:bodyPr>
          <a:lstStyle/>
          <a:p>
            <a:r>
              <a:rPr lang="en-US" sz="3600" b="1" dirty="0">
                <a:solidFill>
                  <a:srgbClr val="00B050"/>
                </a:solidFill>
                <a:latin typeface="Times New Roman" panose="02020603050405020304" pitchFamily="18" charset="0"/>
                <a:cs typeface="Times New Roman" panose="02020603050405020304" pitchFamily="18" charset="0"/>
              </a:rPr>
              <a:t>DESIGN MOCKUPS</a:t>
            </a:r>
          </a:p>
        </p:txBody>
      </p:sp>
      <p:pic>
        <p:nvPicPr>
          <p:cNvPr id="7" name="Picture 6">
            <a:extLst>
              <a:ext uri="{FF2B5EF4-FFF2-40B4-BE49-F238E27FC236}">
                <a16:creationId xmlns:a16="http://schemas.microsoft.com/office/drawing/2014/main" id="{E14950D2-A74C-6CBF-84B8-35877CF103D9}"/>
              </a:ext>
            </a:extLst>
          </p:cNvPr>
          <p:cNvPicPr>
            <a:picLocks noChangeAspect="1"/>
          </p:cNvPicPr>
          <p:nvPr/>
        </p:nvPicPr>
        <p:blipFill>
          <a:blip r:embed="rId3"/>
          <a:stretch>
            <a:fillRect/>
          </a:stretch>
        </p:blipFill>
        <p:spPr>
          <a:xfrm>
            <a:off x="0" y="4800600"/>
            <a:ext cx="2381250" cy="2057400"/>
          </a:xfrm>
          <a:prstGeom prst="rect">
            <a:avLst/>
          </a:prstGeom>
          <a:effectLst>
            <a:softEdge rad="317500"/>
          </a:effectLst>
        </p:spPr>
      </p:pic>
      <p:sp>
        <p:nvSpPr>
          <p:cNvPr id="10" name="Rectangle 1">
            <a:extLst>
              <a:ext uri="{FF2B5EF4-FFF2-40B4-BE49-F238E27FC236}">
                <a16:creationId xmlns:a16="http://schemas.microsoft.com/office/drawing/2014/main" id="{E7254A48-7805-CD88-8E30-E663202B1F10}"/>
              </a:ext>
            </a:extLst>
          </p:cNvPr>
          <p:cNvSpPr>
            <a:spLocks noChangeArrowheads="1"/>
          </p:cNvSpPr>
          <p:nvPr/>
        </p:nvSpPr>
        <p:spPr bwMode="auto">
          <a:xfrm>
            <a:off x="674559" y="1824153"/>
            <a:ext cx="275818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1" algn="l" defTabSz="914400" rtl="0" eaLnBrk="0" fontAlgn="base" latinLnBrk="0" hangingPunct="0">
              <a:lnSpc>
                <a:spcPct val="100000"/>
              </a:lnSpc>
              <a:spcBef>
                <a:spcPct val="0"/>
              </a:spcBef>
              <a:spcAft>
                <a:spcPct val="0"/>
              </a:spcAft>
              <a:buClrTx/>
              <a:buSzTx/>
              <a:tabLst/>
            </a:pPr>
            <a:r>
              <a:rPr lang="en-US" sz="2400" dirty="0">
                <a:solidFill>
                  <a:srgbClr val="00B050"/>
                </a:solidFill>
                <a:latin typeface="Times New Roman" panose="02020603050405020304" pitchFamily="18" charset="0"/>
                <a:cs typeface="Times New Roman" panose="02020603050405020304" pitchFamily="18" charset="0"/>
              </a:rPr>
              <a:t>Let’s take a look at the application in action. Here are some screenshots showing user registration and meal logging.</a:t>
            </a:r>
            <a:r>
              <a:rPr kumimoji="0" lang="en-US" altLang="en-US" sz="24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D8B1E0AC-EC9F-F75B-2DD2-31CF383A14B5}"/>
              </a:ext>
            </a:extLst>
          </p:cNvPr>
          <p:cNvPicPr>
            <a:picLocks noChangeAspect="1"/>
          </p:cNvPicPr>
          <p:nvPr/>
        </p:nvPicPr>
        <p:blipFill>
          <a:blip r:embed="rId4"/>
          <a:stretch>
            <a:fillRect/>
          </a:stretch>
        </p:blipFill>
        <p:spPr>
          <a:xfrm>
            <a:off x="3432748" y="1211163"/>
            <a:ext cx="2971800" cy="2686050"/>
          </a:xfrm>
          <a:prstGeom prst="rect">
            <a:avLst/>
          </a:prstGeom>
        </p:spPr>
      </p:pic>
      <p:pic>
        <p:nvPicPr>
          <p:cNvPr id="3" name="Picture 2">
            <a:extLst>
              <a:ext uri="{FF2B5EF4-FFF2-40B4-BE49-F238E27FC236}">
                <a16:creationId xmlns:a16="http://schemas.microsoft.com/office/drawing/2014/main" id="{41C91203-877D-6830-B0DE-C5C82C134F39}"/>
              </a:ext>
            </a:extLst>
          </p:cNvPr>
          <p:cNvPicPr>
            <a:picLocks noChangeAspect="1"/>
          </p:cNvPicPr>
          <p:nvPr/>
        </p:nvPicPr>
        <p:blipFill>
          <a:blip r:embed="rId5"/>
          <a:stretch>
            <a:fillRect/>
          </a:stretch>
        </p:blipFill>
        <p:spPr>
          <a:xfrm>
            <a:off x="6404548" y="1211164"/>
            <a:ext cx="2735076" cy="2686050"/>
          </a:xfrm>
          <a:prstGeom prst="rect">
            <a:avLst/>
          </a:prstGeom>
        </p:spPr>
      </p:pic>
      <p:pic>
        <p:nvPicPr>
          <p:cNvPr id="6" name="Picture 5">
            <a:extLst>
              <a:ext uri="{FF2B5EF4-FFF2-40B4-BE49-F238E27FC236}">
                <a16:creationId xmlns:a16="http://schemas.microsoft.com/office/drawing/2014/main" id="{F6485DB6-3257-1B30-BABB-41EDA505C490}"/>
              </a:ext>
            </a:extLst>
          </p:cNvPr>
          <p:cNvPicPr>
            <a:picLocks noChangeAspect="1"/>
          </p:cNvPicPr>
          <p:nvPr/>
        </p:nvPicPr>
        <p:blipFill>
          <a:blip r:embed="rId6"/>
          <a:stretch>
            <a:fillRect/>
          </a:stretch>
        </p:blipFill>
        <p:spPr>
          <a:xfrm>
            <a:off x="9139624" y="1211162"/>
            <a:ext cx="2266950" cy="2686049"/>
          </a:xfrm>
          <a:prstGeom prst="rect">
            <a:avLst/>
          </a:prstGeom>
        </p:spPr>
      </p:pic>
      <p:pic>
        <p:nvPicPr>
          <p:cNvPr id="9" name="Picture 8">
            <a:extLst>
              <a:ext uri="{FF2B5EF4-FFF2-40B4-BE49-F238E27FC236}">
                <a16:creationId xmlns:a16="http://schemas.microsoft.com/office/drawing/2014/main" id="{BE6CD326-88CD-C461-3D33-AF8EB27335CC}"/>
              </a:ext>
            </a:extLst>
          </p:cNvPr>
          <p:cNvPicPr>
            <a:picLocks noChangeAspect="1"/>
          </p:cNvPicPr>
          <p:nvPr/>
        </p:nvPicPr>
        <p:blipFill>
          <a:blip r:embed="rId7"/>
          <a:stretch>
            <a:fillRect/>
          </a:stretch>
        </p:blipFill>
        <p:spPr>
          <a:xfrm>
            <a:off x="4804619" y="3897210"/>
            <a:ext cx="4335005" cy="2306641"/>
          </a:xfrm>
          <a:prstGeom prst="rect">
            <a:avLst/>
          </a:prstGeom>
        </p:spPr>
      </p:pic>
    </p:spTree>
    <p:extLst>
      <p:ext uri="{BB962C8B-B14F-4D97-AF65-F5344CB8AC3E}">
        <p14:creationId xmlns:p14="http://schemas.microsoft.com/office/powerpoint/2010/main" val="143105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189083-1DC0-20E7-A54E-936E602EF414}"/>
              </a:ext>
            </a:extLst>
          </p:cNvPr>
          <p:cNvSpPr txBox="1"/>
          <p:nvPr/>
        </p:nvSpPr>
        <p:spPr>
          <a:xfrm>
            <a:off x="1963712" y="617838"/>
            <a:ext cx="6904064" cy="707886"/>
          </a:xfrm>
          <a:prstGeom prst="rect">
            <a:avLst/>
          </a:prstGeom>
          <a:noFill/>
        </p:spPr>
        <p:txBody>
          <a:bodyPr wrap="square" rtlCol="0">
            <a:spAutoFit/>
          </a:bodyPr>
          <a:lstStyle/>
          <a:p>
            <a:r>
              <a:rPr lang="en-US" sz="4000" b="1" dirty="0">
                <a:solidFill>
                  <a:srgbClr val="00B050"/>
                </a:solidFill>
                <a:latin typeface="Times New Roman" panose="02020603050405020304" pitchFamily="18" charset="0"/>
                <a:cs typeface="Times New Roman" panose="02020603050405020304" pitchFamily="18" charset="0"/>
              </a:rPr>
              <a:t>TECHNICAL STACK</a:t>
            </a:r>
          </a:p>
        </p:txBody>
      </p:sp>
      <p:pic>
        <p:nvPicPr>
          <p:cNvPr id="6" name="Picture 5">
            <a:extLst>
              <a:ext uri="{FF2B5EF4-FFF2-40B4-BE49-F238E27FC236}">
                <a16:creationId xmlns:a16="http://schemas.microsoft.com/office/drawing/2014/main" id="{4820F210-3975-C7D2-D487-676619BEA0AC}"/>
              </a:ext>
            </a:extLst>
          </p:cNvPr>
          <p:cNvPicPr>
            <a:picLocks noChangeAspect="1"/>
          </p:cNvPicPr>
          <p:nvPr/>
        </p:nvPicPr>
        <p:blipFill>
          <a:blip r:embed="rId3"/>
          <a:stretch>
            <a:fillRect/>
          </a:stretch>
        </p:blipFill>
        <p:spPr>
          <a:xfrm>
            <a:off x="8867775" y="0"/>
            <a:ext cx="3324225" cy="2171700"/>
          </a:xfrm>
          <a:prstGeom prst="rect">
            <a:avLst/>
          </a:prstGeom>
          <a:effectLst>
            <a:softEdge rad="317500"/>
          </a:effectLst>
        </p:spPr>
      </p:pic>
      <p:pic>
        <p:nvPicPr>
          <p:cNvPr id="7" name="Picture 6">
            <a:extLst>
              <a:ext uri="{FF2B5EF4-FFF2-40B4-BE49-F238E27FC236}">
                <a16:creationId xmlns:a16="http://schemas.microsoft.com/office/drawing/2014/main" id="{23783431-663C-C232-E4ED-15D8B9FDEE56}"/>
              </a:ext>
            </a:extLst>
          </p:cNvPr>
          <p:cNvPicPr>
            <a:picLocks noChangeAspect="1"/>
          </p:cNvPicPr>
          <p:nvPr/>
        </p:nvPicPr>
        <p:blipFill>
          <a:blip r:embed="rId4"/>
          <a:stretch>
            <a:fillRect/>
          </a:stretch>
        </p:blipFill>
        <p:spPr>
          <a:xfrm>
            <a:off x="0" y="4800600"/>
            <a:ext cx="2381250" cy="2057400"/>
          </a:xfrm>
          <a:prstGeom prst="rect">
            <a:avLst/>
          </a:prstGeom>
          <a:effectLst>
            <a:softEdge rad="317500"/>
          </a:effectLst>
        </p:spPr>
      </p:pic>
      <p:sp>
        <p:nvSpPr>
          <p:cNvPr id="8" name="TextBox 7">
            <a:extLst>
              <a:ext uri="{FF2B5EF4-FFF2-40B4-BE49-F238E27FC236}">
                <a16:creationId xmlns:a16="http://schemas.microsoft.com/office/drawing/2014/main" id="{2C27F425-C012-630A-096F-55A071A22431}"/>
              </a:ext>
            </a:extLst>
          </p:cNvPr>
          <p:cNvSpPr txBox="1"/>
          <p:nvPr/>
        </p:nvSpPr>
        <p:spPr>
          <a:xfrm>
            <a:off x="1650363" y="1905215"/>
            <a:ext cx="8891273" cy="3416320"/>
          </a:xfrm>
          <a:prstGeom prst="rect">
            <a:avLst/>
          </a:prstGeom>
          <a:noFill/>
        </p:spPr>
        <p:txBody>
          <a:bodyPr wrap="square" rtlCol="0">
            <a:spAutoFit/>
          </a:bodyPr>
          <a:lstStyle/>
          <a:p>
            <a:r>
              <a:rPr lang="en-US" sz="3600">
                <a:solidFill>
                  <a:srgbClr val="00B050"/>
                </a:solidFill>
                <a:latin typeface="Times New Roman" panose="02020603050405020304" pitchFamily="18" charset="0"/>
                <a:cs typeface="Times New Roman" panose="02020603050405020304" pitchFamily="18" charset="0"/>
              </a:rPr>
              <a:t>The technical stack involves Python as the programming language and Django as the web framework, utilizing SQLite3 for the local database. This setup is suitable for rapid development, simplicity, and lightweight applications without relying on APIs.</a:t>
            </a:r>
            <a:endParaRPr lang="en-US" sz="36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30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B57E38-8D2C-2917-05D4-EF16782C1390}"/>
              </a:ext>
            </a:extLst>
          </p:cNvPr>
          <p:cNvSpPr txBox="1"/>
          <p:nvPr/>
        </p:nvSpPr>
        <p:spPr>
          <a:xfrm>
            <a:off x="2743200" y="494270"/>
            <a:ext cx="6722076" cy="707886"/>
          </a:xfrm>
          <a:prstGeom prst="rect">
            <a:avLst/>
          </a:prstGeom>
          <a:noFill/>
        </p:spPr>
        <p:txBody>
          <a:bodyPr wrap="square" rtlCol="0">
            <a:spAutoFit/>
          </a:bodyPr>
          <a:lstStyle/>
          <a:p>
            <a:r>
              <a:rPr lang="en-US" sz="4000" b="1" dirty="0">
                <a:solidFill>
                  <a:srgbClr val="00B050"/>
                </a:solidFill>
                <a:latin typeface="Times New Roman" panose="02020603050405020304" pitchFamily="18" charset="0"/>
                <a:cs typeface="Times New Roman" panose="02020603050405020304" pitchFamily="18" charset="0"/>
              </a:rPr>
              <a:t>MARKETING STRATEGY</a:t>
            </a:r>
          </a:p>
        </p:txBody>
      </p:sp>
      <p:pic>
        <p:nvPicPr>
          <p:cNvPr id="7" name="Picture 6">
            <a:extLst>
              <a:ext uri="{FF2B5EF4-FFF2-40B4-BE49-F238E27FC236}">
                <a16:creationId xmlns:a16="http://schemas.microsoft.com/office/drawing/2014/main" id="{0ABADE47-DE6F-AEF4-CCE5-B81525CE2729}"/>
              </a:ext>
            </a:extLst>
          </p:cNvPr>
          <p:cNvPicPr>
            <a:picLocks noChangeAspect="1"/>
          </p:cNvPicPr>
          <p:nvPr/>
        </p:nvPicPr>
        <p:blipFill>
          <a:blip r:embed="rId3"/>
          <a:stretch>
            <a:fillRect/>
          </a:stretch>
        </p:blipFill>
        <p:spPr>
          <a:xfrm>
            <a:off x="8867775" y="0"/>
            <a:ext cx="3324225" cy="2171700"/>
          </a:xfrm>
          <a:prstGeom prst="rect">
            <a:avLst/>
          </a:prstGeom>
          <a:effectLst>
            <a:softEdge rad="317500"/>
          </a:effectLst>
        </p:spPr>
      </p:pic>
      <p:pic>
        <p:nvPicPr>
          <p:cNvPr id="8" name="Picture 7">
            <a:extLst>
              <a:ext uri="{FF2B5EF4-FFF2-40B4-BE49-F238E27FC236}">
                <a16:creationId xmlns:a16="http://schemas.microsoft.com/office/drawing/2014/main" id="{3AD41019-A096-A59B-939C-93E92AC8625E}"/>
              </a:ext>
            </a:extLst>
          </p:cNvPr>
          <p:cNvPicPr>
            <a:picLocks noChangeAspect="1"/>
          </p:cNvPicPr>
          <p:nvPr/>
        </p:nvPicPr>
        <p:blipFill>
          <a:blip r:embed="rId4"/>
          <a:stretch>
            <a:fillRect/>
          </a:stretch>
        </p:blipFill>
        <p:spPr>
          <a:xfrm>
            <a:off x="0" y="4800600"/>
            <a:ext cx="2381250" cy="2057400"/>
          </a:xfrm>
          <a:prstGeom prst="rect">
            <a:avLst/>
          </a:prstGeom>
          <a:effectLst>
            <a:softEdge rad="317500"/>
          </a:effectLst>
        </p:spPr>
      </p:pic>
      <p:sp>
        <p:nvSpPr>
          <p:cNvPr id="9" name="TextBox 8">
            <a:extLst>
              <a:ext uri="{FF2B5EF4-FFF2-40B4-BE49-F238E27FC236}">
                <a16:creationId xmlns:a16="http://schemas.microsoft.com/office/drawing/2014/main" id="{5199C626-DF44-4588-57A1-D36DF4BB202F}"/>
              </a:ext>
            </a:extLst>
          </p:cNvPr>
          <p:cNvSpPr txBox="1"/>
          <p:nvPr/>
        </p:nvSpPr>
        <p:spPr>
          <a:xfrm>
            <a:off x="691978" y="2023672"/>
            <a:ext cx="10305535" cy="2862322"/>
          </a:xfrm>
          <a:prstGeom prst="rect">
            <a:avLst/>
          </a:prstGeom>
          <a:noFill/>
        </p:spPr>
        <p:txBody>
          <a:bodyPr wrap="square" rtlCol="0">
            <a:spAutoFit/>
          </a:bodyPr>
          <a:lstStyle/>
          <a:p>
            <a:r>
              <a:rPr lang="en-US" sz="3600" dirty="0">
                <a:solidFill>
                  <a:srgbClr val="00B050"/>
                </a:solidFill>
                <a:latin typeface="Times New Roman" panose="02020603050405020304" pitchFamily="18" charset="0"/>
                <a:cs typeface="Times New Roman" panose="02020603050405020304" pitchFamily="18" charset="0"/>
              </a:rPr>
              <a:t>I plan on implementing a freemium model, allowing users access to basic features for free while offering premium subscriptions for more advanced tools. Additional revenue can come from targeted advertisements and affiliate marketing.</a:t>
            </a:r>
          </a:p>
        </p:txBody>
      </p:sp>
      <p:pic>
        <p:nvPicPr>
          <p:cNvPr id="11" name="Picture 10">
            <a:extLst>
              <a:ext uri="{FF2B5EF4-FFF2-40B4-BE49-F238E27FC236}">
                <a16:creationId xmlns:a16="http://schemas.microsoft.com/office/drawing/2014/main" id="{39C754DD-5594-D4A4-44CB-DFBFE49F530E}"/>
              </a:ext>
            </a:extLst>
          </p:cNvPr>
          <p:cNvPicPr>
            <a:picLocks noChangeAspect="1"/>
          </p:cNvPicPr>
          <p:nvPr/>
        </p:nvPicPr>
        <p:blipFill>
          <a:blip r:embed="rId5"/>
          <a:stretch>
            <a:fillRect/>
          </a:stretch>
        </p:blipFill>
        <p:spPr>
          <a:xfrm>
            <a:off x="7360171" y="4377128"/>
            <a:ext cx="4831830" cy="2480873"/>
          </a:xfrm>
          <a:prstGeom prst="rect">
            <a:avLst/>
          </a:prstGeom>
          <a:effectLst>
            <a:softEdge rad="127000"/>
          </a:effectLst>
        </p:spPr>
      </p:pic>
    </p:spTree>
    <p:extLst>
      <p:ext uri="{BB962C8B-B14F-4D97-AF65-F5344CB8AC3E}">
        <p14:creationId xmlns:p14="http://schemas.microsoft.com/office/powerpoint/2010/main" val="32546790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366</TotalTime>
  <Words>367</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Wisp</vt:lpstr>
      <vt:lpstr>MEAL 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DIET TRACKER</dc:title>
  <dc:creator>Valary Ayuma</dc:creator>
  <cp:lastModifiedBy>Valary Ayuma</cp:lastModifiedBy>
  <cp:revision>7</cp:revision>
  <dcterms:created xsi:type="dcterms:W3CDTF">2024-08-19T07:15:06Z</dcterms:created>
  <dcterms:modified xsi:type="dcterms:W3CDTF">2024-09-22T20:20:10Z</dcterms:modified>
</cp:coreProperties>
</file>