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Roboto Mon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RobotoMono-italic.fntdata"/><Relationship Id="rId12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f88a4241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f88a4241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907925" y="1346988"/>
            <a:ext cx="7328002" cy="1034091"/>
            <a:chOff x="0" y="2295575"/>
            <a:chExt cx="2286000" cy="2847950"/>
          </a:xfrm>
        </p:grpSpPr>
        <p:grpSp>
          <p:nvGrpSpPr>
            <p:cNvPr id="55" name="Google Shape;55;p13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56" name="Google Shape;56;p13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" name="Google Shape;58;p13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Security Integration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216300" y="389695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Write an architecture objective for this sprint</a:t>
              </a:r>
              <a:endPara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0" name="Google Shape;60;p13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A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61" name="Google Shape;61;p13"/>
          <p:cNvGrpSpPr/>
          <p:nvPr/>
        </p:nvGrpSpPr>
        <p:grpSpPr>
          <a:xfrm>
            <a:off x="907975" y="1877325"/>
            <a:ext cx="2286000" cy="2847950"/>
            <a:chOff x="0" y="2295575"/>
            <a:chExt cx="2286000" cy="2847950"/>
          </a:xfrm>
        </p:grpSpPr>
        <p:grpSp>
          <p:nvGrpSpPr>
            <p:cNvPr id="62" name="Google Shape;62;p13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63" name="Google Shape;63;p13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" name="Google Shape;65;p13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Cloud Architecture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66;p13"/>
            <p:cNvSpPr txBox="1"/>
            <p:nvPr/>
          </p:nvSpPr>
          <p:spPr>
            <a:xfrm>
              <a:off x="197550" y="3492475"/>
              <a:ext cx="1853400" cy="9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Write an architecture objective for this sprint</a:t>
              </a:r>
              <a:endPara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7" name="Google Shape;67;p13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A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68" name="Google Shape;68;p13"/>
          <p:cNvGrpSpPr/>
          <p:nvPr/>
        </p:nvGrpSpPr>
        <p:grpSpPr>
          <a:xfrm>
            <a:off x="3429025" y="1877325"/>
            <a:ext cx="2286000" cy="2847950"/>
            <a:chOff x="0" y="2295575"/>
            <a:chExt cx="2286000" cy="2847950"/>
          </a:xfrm>
        </p:grpSpPr>
        <p:grpSp>
          <p:nvGrpSpPr>
            <p:cNvPr id="69" name="Google Shape;69;p13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70" name="Google Shape;70;p13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" name="Google Shape;72;p13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Programming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p13"/>
            <p:cNvSpPr txBox="1"/>
            <p:nvPr/>
          </p:nvSpPr>
          <p:spPr>
            <a:xfrm>
              <a:off x="216300" y="3466675"/>
              <a:ext cx="1853400" cy="103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Write an architecture objective for this sprint</a:t>
              </a:r>
              <a:endPara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4" name="Google Shape;74;p13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A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75" name="Google Shape;75;p13"/>
          <p:cNvGrpSpPr/>
          <p:nvPr/>
        </p:nvGrpSpPr>
        <p:grpSpPr>
          <a:xfrm>
            <a:off x="5950075" y="1877325"/>
            <a:ext cx="2286000" cy="2847950"/>
            <a:chOff x="0" y="2295575"/>
            <a:chExt cx="2286000" cy="2847950"/>
          </a:xfrm>
        </p:grpSpPr>
        <p:grpSp>
          <p:nvGrpSpPr>
            <p:cNvPr id="76" name="Google Shape;76;p13"/>
            <p:cNvGrpSpPr/>
            <p:nvPr/>
          </p:nvGrpSpPr>
          <p:grpSpPr>
            <a:xfrm>
              <a:off x="0" y="2295575"/>
              <a:ext cx="2286000" cy="2847950"/>
              <a:chOff x="0" y="2295575"/>
              <a:chExt cx="2286000" cy="2847950"/>
            </a:xfrm>
          </p:grpSpPr>
          <p:sp>
            <p:nvSpPr>
              <p:cNvPr id="77" name="Google Shape;77;p13"/>
              <p:cNvSpPr/>
              <p:nvPr/>
            </p:nvSpPr>
            <p:spPr>
              <a:xfrm>
                <a:off x="0" y="2823925"/>
                <a:ext cx="2286000" cy="2319600"/>
              </a:xfrm>
              <a:prstGeom prst="rect">
                <a:avLst/>
              </a:prstGeom>
              <a:solidFill>
                <a:srgbClr val="1B7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0" y="2295575"/>
                <a:ext cx="2286000" cy="53700"/>
              </a:xfrm>
              <a:prstGeom prst="rect">
                <a:avLst/>
              </a:prstGeom>
              <a:solidFill>
                <a:srgbClr val="1B7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" name="Google Shape;79;p13"/>
            <p:cNvSpPr txBox="1"/>
            <p:nvPr/>
          </p:nvSpPr>
          <p:spPr>
            <a:xfrm>
              <a:off x="216300" y="3050050"/>
              <a:ext cx="1853400" cy="7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Testing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3"/>
            <p:cNvSpPr txBox="1"/>
            <p:nvPr/>
          </p:nvSpPr>
          <p:spPr>
            <a:xfrm>
              <a:off x="216300" y="3432700"/>
              <a:ext cx="1853400" cy="9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Write an architecture objective for this sprint</a:t>
              </a:r>
              <a:endPara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1" name="Google Shape;81;p13"/>
            <p:cNvCxnSpPr/>
            <p:nvPr/>
          </p:nvCxnSpPr>
          <p:spPr>
            <a:xfrm>
              <a:off x="2286000" y="2295575"/>
              <a:ext cx="0" cy="2837400"/>
            </a:xfrm>
            <a:prstGeom prst="straightConnector1">
              <a:avLst/>
            </a:prstGeom>
            <a:noFill/>
            <a:ln cap="flat" cmpd="sng" w="9525">
              <a:solidFill>
                <a:srgbClr val="83E3DA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82" name="Google Shape;82;p13"/>
          <p:cNvSpPr txBox="1"/>
          <p:nvPr/>
        </p:nvSpPr>
        <p:spPr>
          <a:xfrm>
            <a:off x="907850" y="0"/>
            <a:ext cx="73281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1B786F"/>
                </a:solidFill>
                <a:latin typeface="Roboto Mono"/>
                <a:ea typeface="Roboto Mono"/>
                <a:cs typeface="Roboto Mono"/>
                <a:sym typeface="Roboto Mono"/>
              </a:rPr>
              <a:t>Agile Sprint Overview Template</a:t>
            </a:r>
            <a:endParaRPr b="1" sz="3900">
              <a:solidFill>
                <a:srgbClr val="1B786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0" y="4725275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Reminder: these tasks are conducted simultaneously and iteratively, with ongoing collaboration between teams, highlighting the dynamic and flexible nature of Agile processes.</a:t>
            </a:r>
            <a:endParaRPr i="1"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