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5" d="100"/>
          <a:sy n="105" d="100"/>
        </p:scale>
        <p:origin x="120" y="3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9E9D0-D732-9DD9-030F-90C8FECC303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3BE0F79-25E2-7162-BF74-BE132FEB64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9144DE3-A90B-6CB5-D5D3-52041911BEB6}"/>
              </a:ext>
            </a:extLst>
          </p:cNvPr>
          <p:cNvSpPr>
            <a:spLocks noGrp="1"/>
          </p:cNvSpPr>
          <p:nvPr>
            <p:ph type="dt" sz="half" idx="10"/>
          </p:nvPr>
        </p:nvSpPr>
        <p:spPr/>
        <p:txBody>
          <a:bodyPr/>
          <a:lstStyle/>
          <a:p>
            <a:fld id="{811E2928-7894-4391-ABFD-7AF21B818FC7}" type="datetimeFigureOut">
              <a:rPr lang="en-US" smtClean="0"/>
              <a:t>4/14/2023</a:t>
            </a:fld>
            <a:endParaRPr lang="en-US"/>
          </a:p>
        </p:txBody>
      </p:sp>
      <p:sp>
        <p:nvSpPr>
          <p:cNvPr id="5" name="Footer Placeholder 4">
            <a:extLst>
              <a:ext uri="{FF2B5EF4-FFF2-40B4-BE49-F238E27FC236}">
                <a16:creationId xmlns:a16="http://schemas.microsoft.com/office/drawing/2014/main" id="{45A7FA80-798C-4F7D-A3A8-2FE2C65F2E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6B5064-C6D1-C144-82FF-A7BAB24A50E4}"/>
              </a:ext>
            </a:extLst>
          </p:cNvPr>
          <p:cNvSpPr>
            <a:spLocks noGrp="1"/>
          </p:cNvSpPr>
          <p:nvPr>
            <p:ph type="sldNum" sz="quarter" idx="12"/>
          </p:nvPr>
        </p:nvSpPr>
        <p:spPr/>
        <p:txBody>
          <a:bodyPr/>
          <a:lstStyle/>
          <a:p>
            <a:fld id="{F5BB8F4D-DF89-41F1-8447-04502158472A}" type="slidenum">
              <a:rPr lang="en-US" smtClean="0"/>
              <a:t>‹#›</a:t>
            </a:fld>
            <a:endParaRPr lang="en-US"/>
          </a:p>
        </p:txBody>
      </p:sp>
    </p:spTree>
    <p:extLst>
      <p:ext uri="{BB962C8B-B14F-4D97-AF65-F5344CB8AC3E}">
        <p14:creationId xmlns:p14="http://schemas.microsoft.com/office/powerpoint/2010/main" val="3598270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AD568-7453-9F07-70EB-0D37A993CCE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59CC095-BA55-D7E4-FBE2-B3B922A99EE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12ED9F-FA84-E579-0E7D-E19558AECCCC}"/>
              </a:ext>
            </a:extLst>
          </p:cNvPr>
          <p:cNvSpPr>
            <a:spLocks noGrp="1"/>
          </p:cNvSpPr>
          <p:nvPr>
            <p:ph type="dt" sz="half" idx="10"/>
          </p:nvPr>
        </p:nvSpPr>
        <p:spPr/>
        <p:txBody>
          <a:bodyPr/>
          <a:lstStyle/>
          <a:p>
            <a:fld id="{811E2928-7894-4391-ABFD-7AF21B818FC7}" type="datetimeFigureOut">
              <a:rPr lang="en-US" smtClean="0"/>
              <a:t>4/14/2023</a:t>
            </a:fld>
            <a:endParaRPr lang="en-US"/>
          </a:p>
        </p:txBody>
      </p:sp>
      <p:sp>
        <p:nvSpPr>
          <p:cNvPr id="5" name="Footer Placeholder 4">
            <a:extLst>
              <a:ext uri="{FF2B5EF4-FFF2-40B4-BE49-F238E27FC236}">
                <a16:creationId xmlns:a16="http://schemas.microsoft.com/office/drawing/2014/main" id="{31A4B89E-A375-8369-39A2-E97BFF725E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402BEE-8080-77C8-D436-30FFE7DDEDC6}"/>
              </a:ext>
            </a:extLst>
          </p:cNvPr>
          <p:cNvSpPr>
            <a:spLocks noGrp="1"/>
          </p:cNvSpPr>
          <p:nvPr>
            <p:ph type="sldNum" sz="quarter" idx="12"/>
          </p:nvPr>
        </p:nvSpPr>
        <p:spPr/>
        <p:txBody>
          <a:bodyPr/>
          <a:lstStyle/>
          <a:p>
            <a:fld id="{F5BB8F4D-DF89-41F1-8447-04502158472A}" type="slidenum">
              <a:rPr lang="en-US" smtClean="0"/>
              <a:t>‹#›</a:t>
            </a:fld>
            <a:endParaRPr lang="en-US"/>
          </a:p>
        </p:txBody>
      </p:sp>
    </p:spTree>
    <p:extLst>
      <p:ext uri="{BB962C8B-B14F-4D97-AF65-F5344CB8AC3E}">
        <p14:creationId xmlns:p14="http://schemas.microsoft.com/office/powerpoint/2010/main" val="3619152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312206-08B0-973D-B4DE-EC75477C085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89CCCD4-30BE-818A-F451-01F8204D030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6CE779-6FE6-8880-3A98-4FA7DCCFE2A5}"/>
              </a:ext>
            </a:extLst>
          </p:cNvPr>
          <p:cNvSpPr>
            <a:spLocks noGrp="1"/>
          </p:cNvSpPr>
          <p:nvPr>
            <p:ph type="dt" sz="half" idx="10"/>
          </p:nvPr>
        </p:nvSpPr>
        <p:spPr/>
        <p:txBody>
          <a:bodyPr/>
          <a:lstStyle/>
          <a:p>
            <a:fld id="{811E2928-7894-4391-ABFD-7AF21B818FC7}" type="datetimeFigureOut">
              <a:rPr lang="en-US" smtClean="0"/>
              <a:t>4/14/2023</a:t>
            </a:fld>
            <a:endParaRPr lang="en-US"/>
          </a:p>
        </p:txBody>
      </p:sp>
      <p:sp>
        <p:nvSpPr>
          <p:cNvPr id="5" name="Footer Placeholder 4">
            <a:extLst>
              <a:ext uri="{FF2B5EF4-FFF2-40B4-BE49-F238E27FC236}">
                <a16:creationId xmlns:a16="http://schemas.microsoft.com/office/drawing/2014/main" id="{53A1CDC6-C1D3-82E5-1C8C-760B9131B5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DEF225-0506-498C-A791-82AEE5BC23F6}"/>
              </a:ext>
            </a:extLst>
          </p:cNvPr>
          <p:cNvSpPr>
            <a:spLocks noGrp="1"/>
          </p:cNvSpPr>
          <p:nvPr>
            <p:ph type="sldNum" sz="quarter" idx="12"/>
          </p:nvPr>
        </p:nvSpPr>
        <p:spPr/>
        <p:txBody>
          <a:bodyPr/>
          <a:lstStyle/>
          <a:p>
            <a:fld id="{F5BB8F4D-DF89-41F1-8447-04502158472A}" type="slidenum">
              <a:rPr lang="en-US" smtClean="0"/>
              <a:t>‹#›</a:t>
            </a:fld>
            <a:endParaRPr lang="en-US"/>
          </a:p>
        </p:txBody>
      </p:sp>
    </p:spTree>
    <p:extLst>
      <p:ext uri="{BB962C8B-B14F-4D97-AF65-F5344CB8AC3E}">
        <p14:creationId xmlns:p14="http://schemas.microsoft.com/office/powerpoint/2010/main" val="2669679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94059-3332-F039-D4D7-8F4ACB7715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22F18D-D9BC-68FE-2472-A30B0DD189D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EF6EE9-3A2C-1A8B-4B49-E56059D5D91D}"/>
              </a:ext>
            </a:extLst>
          </p:cNvPr>
          <p:cNvSpPr>
            <a:spLocks noGrp="1"/>
          </p:cNvSpPr>
          <p:nvPr>
            <p:ph type="dt" sz="half" idx="10"/>
          </p:nvPr>
        </p:nvSpPr>
        <p:spPr/>
        <p:txBody>
          <a:bodyPr/>
          <a:lstStyle/>
          <a:p>
            <a:fld id="{811E2928-7894-4391-ABFD-7AF21B818FC7}" type="datetimeFigureOut">
              <a:rPr lang="en-US" smtClean="0"/>
              <a:t>4/14/2023</a:t>
            </a:fld>
            <a:endParaRPr lang="en-US"/>
          </a:p>
        </p:txBody>
      </p:sp>
      <p:sp>
        <p:nvSpPr>
          <p:cNvPr id="5" name="Footer Placeholder 4">
            <a:extLst>
              <a:ext uri="{FF2B5EF4-FFF2-40B4-BE49-F238E27FC236}">
                <a16:creationId xmlns:a16="http://schemas.microsoft.com/office/drawing/2014/main" id="{010F15A3-B51A-789B-8CA4-008D91E980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B03370-9E86-5000-6940-4DE0928C157D}"/>
              </a:ext>
            </a:extLst>
          </p:cNvPr>
          <p:cNvSpPr>
            <a:spLocks noGrp="1"/>
          </p:cNvSpPr>
          <p:nvPr>
            <p:ph type="sldNum" sz="quarter" idx="12"/>
          </p:nvPr>
        </p:nvSpPr>
        <p:spPr/>
        <p:txBody>
          <a:bodyPr/>
          <a:lstStyle/>
          <a:p>
            <a:fld id="{F5BB8F4D-DF89-41F1-8447-04502158472A}" type="slidenum">
              <a:rPr lang="en-US" smtClean="0"/>
              <a:t>‹#›</a:t>
            </a:fld>
            <a:endParaRPr lang="en-US"/>
          </a:p>
        </p:txBody>
      </p:sp>
    </p:spTree>
    <p:extLst>
      <p:ext uri="{BB962C8B-B14F-4D97-AF65-F5344CB8AC3E}">
        <p14:creationId xmlns:p14="http://schemas.microsoft.com/office/powerpoint/2010/main" val="3393641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13FD8-DA13-058C-3DAF-C05EC987DA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4B3AD48-4247-1765-8362-A2D853DF01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328FAE-633C-DF9A-95E5-9AF12C0FA133}"/>
              </a:ext>
            </a:extLst>
          </p:cNvPr>
          <p:cNvSpPr>
            <a:spLocks noGrp="1"/>
          </p:cNvSpPr>
          <p:nvPr>
            <p:ph type="dt" sz="half" idx="10"/>
          </p:nvPr>
        </p:nvSpPr>
        <p:spPr/>
        <p:txBody>
          <a:bodyPr/>
          <a:lstStyle/>
          <a:p>
            <a:fld id="{811E2928-7894-4391-ABFD-7AF21B818FC7}" type="datetimeFigureOut">
              <a:rPr lang="en-US" smtClean="0"/>
              <a:t>4/14/2023</a:t>
            </a:fld>
            <a:endParaRPr lang="en-US"/>
          </a:p>
        </p:txBody>
      </p:sp>
      <p:sp>
        <p:nvSpPr>
          <p:cNvPr id="5" name="Footer Placeholder 4">
            <a:extLst>
              <a:ext uri="{FF2B5EF4-FFF2-40B4-BE49-F238E27FC236}">
                <a16:creationId xmlns:a16="http://schemas.microsoft.com/office/drawing/2014/main" id="{D8A5E3EF-E532-CB70-B1D6-F257CE6AF5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0BDA60-0B78-1712-EA43-B9C25C822552}"/>
              </a:ext>
            </a:extLst>
          </p:cNvPr>
          <p:cNvSpPr>
            <a:spLocks noGrp="1"/>
          </p:cNvSpPr>
          <p:nvPr>
            <p:ph type="sldNum" sz="quarter" idx="12"/>
          </p:nvPr>
        </p:nvSpPr>
        <p:spPr/>
        <p:txBody>
          <a:bodyPr/>
          <a:lstStyle/>
          <a:p>
            <a:fld id="{F5BB8F4D-DF89-41F1-8447-04502158472A}" type="slidenum">
              <a:rPr lang="en-US" smtClean="0"/>
              <a:t>‹#›</a:t>
            </a:fld>
            <a:endParaRPr lang="en-US"/>
          </a:p>
        </p:txBody>
      </p:sp>
    </p:spTree>
    <p:extLst>
      <p:ext uri="{BB962C8B-B14F-4D97-AF65-F5344CB8AC3E}">
        <p14:creationId xmlns:p14="http://schemas.microsoft.com/office/powerpoint/2010/main" val="1194251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0637C-35C0-F787-072A-905FD50F3D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B982EF-F8E1-BC1C-1826-FE5B8BE467D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1C30818-B3FC-FD21-F9B6-A4D768BA7F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197DDAB-0CFD-F1E9-E995-235FA14F4549}"/>
              </a:ext>
            </a:extLst>
          </p:cNvPr>
          <p:cNvSpPr>
            <a:spLocks noGrp="1"/>
          </p:cNvSpPr>
          <p:nvPr>
            <p:ph type="dt" sz="half" idx="10"/>
          </p:nvPr>
        </p:nvSpPr>
        <p:spPr/>
        <p:txBody>
          <a:bodyPr/>
          <a:lstStyle/>
          <a:p>
            <a:fld id="{811E2928-7894-4391-ABFD-7AF21B818FC7}" type="datetimeFigureOut">
              <a:rPr lang="en-US" smtClean="0"/>
              <a:t>4/14/2023</a:t>
            </a:fld>
            <a:endParaRPr lang="en-US"/>
          </a:p>
        </p:txBody>
      </p:sp>
      <p:sp>
        <p:nvSpPr>
          <p:cNvPr id="6" name="Footer Placeholder 5">
            <a:extLst>
              <a:ext uri="{FF2B5EF4-FFF2-40B4-BE49-F238E27FC236}">
                <a16:creationId xmlns:a16="http://schemas.microsoft.com/office/drawing/2014/main" id="{4BCC7131-C472-4B76-8CCB-28323EC6E0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5FEA86-25E4-703D-5AF7-0ECEC7CB6320}"/>
              </a:ext>
            </a:extLst>
          </p:cNvPr>
          <p:cNvSpPr>
            <a:spLocks noGrp="1"/>
          </p:cNvSpPr>
          <p:nvPr>
            <p:ph type="sldNum" sz="quarter" idx="12"/>
          </p:nvPr>
        </p:nvSpPr>
        <p:spPr/>
        <p:txBody>
          <a:bodyPr/>
          <a:lstStyle/>
          <a:p>
            <a:fld id="{F5BB8F4D-DF89-41F1-8447-04502158472A}" type="slidenum">
              <a:rPr lang="en-US" smtClean="0"/>
              <a:t>‹#›</a:t>
            </a:fld>
            <a:endParaRPr lang="en-US"/>
          </a:p>
        </p:txBody>
      </p:sp>
    </p:spTree>
    <p:extLst>
      <p:ext uri="{BB962C8B-B14F-4D97-AF65-F5344CB8AC3E}">
        <p14:creationId xmlns:p14="http://schemas.microsoft.com/office/powerpoint/2010/main" val="3223060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BAE9E-D0B9-0687-D007-823AAE4BA92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1A276E8-EFB7-4834-A9BC-68EFDA8705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D9B1238-0447-BC9E-AA19-94656B12D10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4D7B678-CC2F-24E4-86C1-2877D2E428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48F6B3A-23E1-8B72-802D-9B607429BF6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92FED9D-E378-67B4-220E-559EAF99DE77}"/>
              </a:ext>
            </a:extLst>
          </p:cNvPr>
          <p:cNvSpPr>
            <a:spLocks noGrp="1"/>
          </p:cNvSpPr>
          <p:nvPr>
            <p:ph type="dt" sz="half" idx="10"/>
          </p:nvPr>
        </p:nvSpPr>
        <p:spPr/>
        <p:txBody>
          <a:bodyPr/>
          <a:lstStyle/>
          <a:p>
            <a:fld id="{811E2928-7894-4391-ABFD-7AF21B818FC7}" type="datetimeFigureOut">
              <a:rPr lang="en-US" smtClean="0"/>
              <a:t>4/14/2023</a:t>
            </a:fld>
            <a:endParaRPr lang="en-US"/>
          </a:p>
        </p:txBody>
      </p:sp>
      <p:sp>
        <p:nvSpPr>
          <p:cNvPr id="8" name="Footer Placeholder 7">
            <a:extLst>
              <a:ext uri="{FF2B5EF4-FFF2-40B4-BE49-F238E27FC236}">
                <a16:creationId xmlns:a16="http://schemas.microsoft.com/office/drawing/2014/main" id="{01D2B7D6-4651-B47B-417B-1A6754F1DB1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F21EA7D-AFD1-E84A-6FF9-B0ADBA4E318C}"/>
              </a:ext>
            </a:extLst>
          </p:cNvPr>
          <p:cNvSpPr>
            <a:spLocks noGrp="1"/>
          </p:cNvSpPr>
          <p:nvPr>
            <p:ph type="sldNum" sz="quarter" idx="12"/>
          </p:nvPr>
        </p:nvSpPr>
        <p:spPr/>
        <p:txBody>
          <a:bodyPr/>
          <a:lstStyle/>
          <a:p>
            <a:fld id="{F5BB8F4D-DF89-41F1-8447-04502158472A}" type="slidenum">
              <a:rPr lang="en-US" smtClean="0"/>
              <a:t>‹#›</a:t>
            </a:fld>
            <a:endParaRPr lang="en-US"/>
          </a:p>
        </p:txBody>
      </p:sp>
    </p:spTree>
    <p:extLst>
      <p:ext uri="{BB962C8B-B14F-4D97-AF65-F5344CB8AC3E}">
        <p14:creationId xmlns:p14="http://schemas.microsoft.com/office/powerpoint/2010/main" val="859858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2605F-C66C-C78E-1018-0FDA0E3A25D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F4850C0-8700-CB1C-64A7-AC0568AD5621}"/>
              </a:ext>
            </a:extLst>
          </p:cNvPr>
          <p:cNvSpPr>
            <a:spLocks noGrp="1"/>
          </p:cNvSpPr>
          <p:nvPr>
            <p:ph type="dt" sz="half" idx="10"/>
          </p:nvPr>
        </p:nvSpPr>
        <p:spPr/>
        <p:txBody>
          <a:bodyPr/>
          <a:lstStyle/>
          <a:p>
            <a:fld id="{811E2928-7894-4391-ABFD-7AF21B818FC7}" type="datetimeFigureOut">
              <a:rPr lang="en-US" smtClean="0"/>
              <a:t>4/14/2023</a:t>
            </a:fld>
            <a:endParaRPr lang="en-US"/>
          </a:p>
        </p:txBody>
      </p:sp>
      <p:sp>
        <p:nvSpPr>
          <p:cNvPr id="4" name="Footer Placeholder 3">
            <a:extLst>
              <a:ext uri="{FF2B5EF4-FFF2-40B4-BE49-F238E27FC236}">
                <a16:creationId xmlns:a16="http://schemas.microsoft.com/office/drawing/2014/main" id="{B6716A3B-7D82-1912-D51A-441A802EC9E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F36EED2-BCDD-5055-787C-BA3342C1776C}"/>
              </a:ext>
            </a:extLst>
          </p:cNvPr>
          <p:cNvSpPr>
            <a:spLocks noGrp="1"/>
          </p:cNvSpPr>
          <p:nvPr>
            <p:ph type="sldNum" sz="quarter" idx="12"/>
          </p:nvPr>
        </p:nvSpPr>
        <p:spPr/>
        <p:txBody>
          <a:bodyPr/>
          <a:lstStyle/>
          <a:p>
            <a:fld id="{F5BB8F4D-DF89-41F1-8447-04502158472A}" type="slidenum">
              <a:rPr lang="en-US" smtClean="0"/>
              <a:t>‹#›</a:t>
            </a:fld>
            <a:endParaRPr lang="en-US"/>
          </a:p>
        </p:txBody>
      </p:sp>
    </p:spTree>
    <p:extLst>
      <p:ext uri="{BB962C8B-B14F-4D97-AF65-F5344CB8AC3E}">
        <p14:creationId xmlns:p14="http://schemas.microsoft.com/office/powerpoint/2010/main" val="2374284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34A6AA-1123-46F5-3F81-7E5110D3A98C}"/>
              </a:ext>
            </a:extLst>
          </p:cNvPr>
          <p:cNvSpPr>
            <a:spLocks noGrp="1"/>
          </p:cNvSpPr>
          <p:nvPr>
            <p:ph type="dt" sz="half" idx="10"/>
          </p:nvPr>
        </p:nvSpPr>
        <p:spPr/>
        <p:txBody>
          <a:bodyPr/>
          <a:lstStyle/>
          <a:p>
            <a:fld id="{811E2928-7894-4391-ABFD-7AF21B818FC7}" type="datetimeFigureOut">
              <a:rPr lang="en-US" smtClean="0"/>
              <a:t>4/14/2023</a:t>
            </a:fld>
            <a:endParaRPr lang="en-US"/>
          </a:p>
        </p:txBody>
      </p:sp>
      <p:sp>
        <p:nvSpPr>
          <p:cNvPr id="3" name="Footer Placeholder 2">
            <a:extLst>
              <a:ext uri="{FF2B5EF4-FFF2-40B4-BE49-F238E27FC236}">
                <a16:creationId xmlns:a16="http://schemas.microsoft.com/office/drawing/2014/main" id="{2FEF508D-CD9D-0EFD-FD62-FB54C8253B0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49959E3-4350-BD2E-584D-E85001EC5ED0}"/>
              </a:ext>
            </a:extLst>
          </p:cNvPr>
          <p:cNvSpPr>
            <a:spLocks noGrp="1"/>
          </p:cNvSpPr>
          <p:nvPr>
            <p:ph type="sldNum" sz="quarter" idx="12"/>
          </p:nvPr>
        </p:nvSpPr>
        <p:spPr/>
        <p:txBody>
          <a:bodyPr/>
          <a:lstStyle/>
          <a:p>
            <a:fld id="{F5BB8F4D-DF89-41F1-8447-04502158472A}" type="slidenum">
              <a:rPr lang="en-US" smtClean="0"/>
              <a:t>‹#›</a:t>
            </a:fld>
            <a:endParaRPr lang="en-US"/>
          </a:p>
        </p:txBody>
      </p:sp>
    </p:spTree>
    <p:extLst>
      <p:ext uri="{BB962C8B-B14F-4D97-AF65-F5344CB8AC3E}">
        <p14:creationId xmlns:p14="http://schemas.microsoft.com/office/powerpoint/2010/main" val="3581193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22700-5ECA-35B5-8955-5BDE4F98E9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F636153-6CBC-862C-08C1-0C4134ED72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6DEEF2D-A0C5-A317-7D58-23CB8B906C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B52548-9173-1318-A06F-DF3E1AD19D20}"/>
              </a:ext>
            </a:extLst>
          </p:cNvPr>
          <p:cNvSpPr>
            <a:spLocks noGrp="1"/>
          </p:cNvSpPr>
          <p:nvPr>
            <p:ph type="dt" sz="half" idx="10"/>
          </p:nvPr>
        </p:nvSpPr>
        <p:spPr/>
        <p:txBody>
          <a:bodyPr/>
          <a:lstStyle/>
          <a:p>
            <a:fld id="{811E2928-7894-4391-ABFD-7AF21B818FC7}" type="datetimeFigureOut">
              <a:rPr lang="en-US" smtClean="0"/>
              <a:t>4/14/2023</a:t>
            </a:fld>
            <a:endParaRPr lang="en-US"/>
          </a:p>
        </p:txBody>
      </p:sp>
      <p:sp>
        <p:nvSpPr>
          <p:cNvPr id="6" name="Footer Placeholder 5">
            <a:extLst>
              <a:ext uri="{FF2B5EF4-FFF2-40B4-BE49-F238E27FC236}">
                <a16:creationId xmlns:a16="http://schemas.microsoft.com/office/drawing/2014/main" id="{F48FDA2E-9126-C7F3-ADC1-7EEBA0F705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DEB088-0F4D-BE41-1463-9599DEACB6DA}"/>
              </a:ext>
            </a:extLst>
          </p:cNvPr>
          <p:cNvSpPr>
            <a:spLocks noGrp="1"/>
          </p:cNvSpPr>
          <p:nvPr>
            <p:ph type="sldNum" sz="quarter" idx="12"/>
          </p:nvPr>
        </p:nvSpPr>
        <p:spPr/>
        <p:txBody>
          <a:bodyPr/>
          <a:lstStyle/>
          <a:p>
            <a:fld id="{F5BB8F4D-DF89-41F1-8447-04502158472A}" type="slidenum">
              <a:rPr lang="en-US" smtClean="0"/>
              <a:t>‹#›</a:t>
            </a:fld>
            <a:endParaRPr lang="en-US"/>
          </a:p>
        </p:txBody>
      </p:sp>
    </p:spTree>
    <p:extLst>
      <p:ext uri="{BB962C8B-B14F-4D97-AF65-F5344CB8AC3E}">
        <p14:creationId xmlns:p14="http://schemas.microsoft.com/office/powerpoint/2010/main" val="1655831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AB80F-024C-A47B-543F-AB88373433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2CDDAC-4CDA-2AFA-472D-BD1E17EFE4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69E9893-DB76-B810-8E0F-849746BF92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B058B8-B5D6-A9B8-F58F-D7D2A0B22FB3}"/>
              </a:ext>
            </a:extLst>
          </p:cNvPr>
          <p:cNvSpPr>
            <a:spLocks noGrp="1"/>
          </p:cNvSpPr>
          <p:nvPr>
            <p:ph type="dt" sz="half" idx="10"/>
          </p:nvPr>
        </p:nvSpPr>
        <p:spPr/>
        <p:txBody>
          <a:bodyPr/>
          <a:lstStyle/>
          <a:p>
            <a:fld id="{811E2928-7894-4391-ABFD-7AF21B818FC7}" type="datetimeFigureOut">
              <a:rPr lang="en-US" smtClean="0"/>
              <a:t>4/14/2023</a:t>
            </a:fld>
            <a:endParaRPr lang="en-US"/>
          </a:p>
        </p:txBody>
      </p:sp>
      <p:sp>
        <p:nvSpPr>
          <p:cNvPr id="6" name="Footer Placeholder 5">
            <a:extLst>
              <a:ext uri="{FF2B5EF4-FFF2-40B4-BE49-F238E27FC236}">
                <a16:creationId xmlns:a16="http://schemas.microsoft.com/office/drawing/2014/main" id="{DE9C52D0-7DD9-C9EB-4C45-4E6A0D1328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A6DE53-854A-A60B-91FC-8331A33930F7}"/>
              </a:ext>
            </a:extLst>
          </p:cNvPr>
          <p:cNvSpPr>
            <a:spLocks noGrp="1"/>
          </p:cNvSpPr>
          <p:nvPr>
            <p:ph type="sldNum" sz="quarter" idx="12"/>
          </p:nvPr>
        </p:nvSpPr>
        <p:spPr/>
        <p:txBody>
          <a:bodyPr/>
          <a:lstStyle/>
          <a:p>
            <a:fld id="{F5BB8F4D-DF89-41F1-8447-04502158472A}" type="slidenum">
              <a:rPr lang="en-US" smtClean="0"/>
              <a:t>‹#›</a:t>
            </a:fld>
            <a:endParaRPr lang="en-US"/>
          </a:p>
        </p:txBody>
      </p:sp>
    </p:spTree>
    <p:extLst>
      <p:ext uri="{BB962C8B-B14F-4D97-AF65-F5344CB8AC3E}">
        <p14:creationId xmlns:p14="http://schemas.microsoft.com/office/powerpoint/2010/main" val="184398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BE9E61-C966-64DF-BFF7-619F960E4E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E821F66-3595-3429-E27E-2D38469BD3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67D1DD-0BA6-4831-9760-C9F36CDEF2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1E2928-7894-4391-ABFD-7AF21B818FC7}" type="datetimeFigureOut">
              <a:rPr lang="en-US" smtClean="0"/>
              <a:t>4/14/2023</a:t>
            </a:fld>
            <a:endParaRPr lang="en-US"/>
          </a:p>
        </p:txBody>
      </p:sp>
      <p:sp>
        <p:nvSpPr>
          <p:cNvPr id="5" name="Footer Placeholder 4">
            <a:extLst>
              <a:ext uri="{FF2B5EF4-FFF2-40B4-BE49-F238E27FC236}">
                <a16:creationId xmlns:a16="http://schemas.microsoft.com/office/drawing/2014/main" id="{9FB2B8B7-D2BE-55F0-9CE4-ADE2896A90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583AFE4-C4E7-1E29-2D05-8B7F8DBDCC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BB8F4D-DF89-41F1-8447-04502158472A}" type="slidenum">
              <a:rPr lang="en-US" smtClean="0"/>
              <a:t>‹#›</a:t>
            </a:fld>
            <a:endParaRPr lang="en-US"/>
          </a:p>
        </p:txBody>
      </p:sp>
    </p:spTree>
    <p:extLst>
      <p:ext uri="{BB962C8B-B14F-4D97-AF65-F5344CB8AC3E}">
        <p14:creationId xmlns:p14="http://schemas.microsoft.com/office/powerpoint/2010/main" val="4980192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valazeinali/Valatility/tree/main/VALATILITY/Cod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365financialanalyst.com/knowledge-hub/trading-and-investing/what-are-the-most-common-hedge-fund-strategies/"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youtube.com/watch?v=J1v89nUWrBA&amp;t=8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77234-FEE6-699C-479A-8E2FE26F75D1}"/>
              </a:ext>
            </a:extLst>
          </p:cNvPr>
          <p:cNvSpPr>
            <a:spLocks noGrp="1"/>
          </p:cNvSpPr>
          <p:nvPr>
            <p:ph type="ctrTitle"/>
          </p:nvPr>
        </p:nvSpPr>
        <p:spPr/>
        <p:txBody>
          <a:bodyPr/>
          <a:lstStyle/>
          <a:p>
            <a:r>
              <a:rPr lang="en-US" dirty="0" err="1">
                <a:latin typeface="Comic Sans MS" panose="030F0702030302020204" pitchFamily="66" charset="0"/>
              </a:rPr>
              <a:t>Valatility</a:t>
            </a:r>
            <a:r>
              <a:rPr lang="en-US" dirty="0">
                <a:latin typeface="Comic Sans MS" panose="030F0702030302020204" pitchFamily="66" charset="0"/>
              </a:rPr>
              <a:t> Stream 1</a:t>
            </a:r>
          </a:p>
        </p:txBody>
      </p:sp>
      <p:sp>
        <p:nvSpPr>
          <p:cNvPr id="3" name="Subtitle 2">
            <a:extLst>
              <a:ext uri="{FF2B5EF4-FFF2-40B4-BE49-F238E27FC236}">
                <a16:creationId xmlns:a16="http://schemas.microsoft.com/office/drawing/2014/main" id="{54F6D751-ADEA-F720-F7E4-206868107FB0}"/>
              </a:ext>
            </a:extLst>
          </p:cNvPr>
          <p:cNvSpPr>
            <a:spLocks noGrp="1"/>
          </p:cNvSpPr>
          <p:nvPr>
            <p:ph type="subTitle" idx="1"/>
          </p:nvPr>
        </p:nvSpPr>
        <p:spPr/>
        <p:txBody>
          <a:bodyPr/>
          <a:lstStyle/>
          <a:p>
            <a:r>
              <a:rPr lang="en-US" dirty="0">
                <a:latin typeface="Comic Sans MS" panose="030F0702030302020204" pitchFamily="66" charset="0"/>
              </a:rPr>
              <a:t>By: Vala</a:t>
            </a:r>
          </a:p>
        </p:txBody>
      </p:sp>
    </p:spTree>
    <p:extLst>
      <p:ext uri="{BB962C8B-B14F-4D97-AF65-F5344CB8AC3E}">
        <p14:creationId xmlns:p14="http://schemas.microsoft.com/office/powerpoint/2010/main" val="23802704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FB10E-E460-3885-1F14-B5DE68BBC994}"/>
              </a:ext>
            </a:extLst>
          </p:cNvPr>
          <p:cNvSpPr>
            <a:spLocks noGrp="1"/>
          </p:cNvSpPr>
          <p:nvPr>
            <p:ph type="title"/>
          </p:nvPr>
        </p:nvSpPr>
        <p:spPr/>
        <p:txBody>
          <a:bodyPr/>
          <a:lstStyle/>
          <a:p>
            <a:r>
              <a:rPr lang="en-US" dirty="0"/>
              <a:t>Q+A</a:t>
            </a:r>
          </a:p>
        </p:txBody>
      </p:sp>
      <p:sp>
        <p:nvSpPr>
          <p:cNvPr id="3" name="Content Placeholder 2">
            <a:extLst>
              <a:ext uri="{FF2B5EF4-FFF2-40B4-BE49-F238E27FC236}">
                <a16:creationId xmlns:a16="http://schemas.microsoft.com/office/drawing/2014/main" id="{83287E7D-0D0B-8B64-1D2D-6DA5F7D80396}"/>
              </a:ext>
            </a:extLst>
          </p:cNvPr>
          <p:cNvSpPr>
            <a:spLocks noGrp="1"/>
          </p:cNvSpPr>
          <p:nvPr>
            <p:ph idx="1"/>
          </p:nvPr>
        </p:nvSpPr>
        <p:spPr/>
        <p:txBody>
          <a:bodyPr/>
          <a:lstStyle/>
          <a:p>
            <a:r>
              <a:rPr lang="en-US" dirty="0">
                <a:latin typeface="Algerian" panose="04020705040A02060702" pitchFamily="82" charset="0"/>
              </a:rPr>
              <a:t>Thank you, my bros, soon we rally on the Island. </a:t>
            </a:r>
          </a:p>
        </p:txBody>
      </p:sp>
    </p:spTree>
    <p:extLst>
      <p:ext uri="{BB962C8B-B14F-4D97-AF65-F5344CB8AC3E}">
        <p14:creationId xmlns:p14="http://schemas.microsoft.com/office/powerpoint/2010/main" val="1227541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0A68E-3957-EF62-335B-DB86C943B753}"/>
              </a:ext>
            </a:extLst>
          </p:cNvPr>
          <p:cNvSpPr>
            <a:spLocks noGrp="1"/>
          </p:cNvSpPr>
          <p:nvPr>
            <p:ph type="title"/>
          </p:nvPr>
        </p:nvSpPr>
        <p:spPr/>
        <p:txBody>
          <a:bodyPr/>
          <a:lstStyle/>
          <a:p>
            <a:r>
              <a:rPr lang="en-US" dirty="0">
                <a:latin typeface="Comic Sans MS" panose="030F0702030302020204" pitchFamily="66" charset="0"/>
              </a:rPr>
              <a:t>Background</a:t>
            </a:r>
          </a:p>
        </p:txBody>
      </p:sp>
      <p:sp>
        <p:nvSpPr>
          <p:cNvPr id="3" name="Content Placeholder 2">
            <a:extLst>
              <a:ext uri="{FF2B5EF4-FFF2-40B4-BE49-F238E27FC236}">
                <a16:creationId xmlns:a16="http://schemas.microsoft.com/office/drawing/2014/main" id="{F3390E09-7EAE-BD40-67B4-897D23E61AFB}"/>
              </a:ext>
            </a:extLst>
          </p:cNvPr>
          <p:cNvSpPr>
            <a:spLocks noGrp="1"/>
          </p:cNvSpPr>
          <p:nvPr>
            <p:ph idx="1"/>
          </p:nvPr>
        </p:nvSpPr>
        <p:spPr/>
        <p:txBody>
          <a:bodyPr/>
          <a:lstStyle/>
          <a:p>
            <a:r>
              <a:rPr lang="en-US" dirty="0">
                <a:latin typeface="Comic Sans MS" panose="030F0702030302020204" pitchFamily="66" charset="0"/>
              </a:rPr>
              <a:t>Immigrant </a:t>
            </a:r>
          </a:p>
          <a:p>
            <a:r>
              <a:rPr lang="en-US" dirty="0">
                <a:latin typeface="Comic Sans MS" panose="030F0702030302020204" pitchFamily="66" charset="0"/>
              </a:rPr>
              <a:t>Trading bitcoin @15</a:t>
            </a:r>
          </a:p>
          <a:p>
            <a:r>
              <a:rPr lang="en-US" dirty="0">
                <a:latin typeface="Comic Sans MS" panose="030F0702030302020204" pitchFamily="66" charset="0"/>
              </a:rPr>
              <a:t>Non-target Undergrad but top 1% and super involved</a:t>
            </a:r>
          </a:p>
          <a:p>
            <a:r>
              <a:rPr lang="en-US" dirty="0">
                <a:latin typeface="Comic Sans MS" panose="030F0702030302020204" pitchFamily="66" charset="0"/>
              </a:rPr>
              <a:t>First Internship (hardest one to get)</a:t>
            </a:r>
          </a:p>
          <a:p>
            <a:r>
              <a:rPr lang="en-US" dirty="0">
                <a:latin typeface="Comic Sans MS" panose="030F0702030302020204" pitchFamily="66" charset="0"/>
              </a:rPr>
              <a:t>Target Grad School</a:t>
            </a:r>
          </a:p>
          <a:p>
            <a:r>
              <a:rPr lang="en-US" dirty="0">
                <a:latin typeface="Comic Sans MS" panose="030F0702030302020204" pitchFamily="66" charset="0"/>
              </a:rPr>
              <a:t>Second + third Internship (good ones)</a:t>
            </a:r>
          </a:p>
          <a:p>
            <a:r>
              <a:rPr lang="en-US" dirty="0">
                <a:latin typeface="Comic Sans MS" panose="030F0702030302020204" pitchFamily="66" charset="0"/>
              </a:rPr>
              <a:t>First Job (trader @ ABCD)</a:t>
            </a:r>
          </a:p>
          <a:p>
            <a:r>
              <a:rPr lang="en-US" dirty="0">
                <a:latin typeface="Comic Sans MS" panose="030F0702030302020204" pitchFamily="66" charset="0"/>
              </a:rPr>
              <a:t>Second Job (HF analyst)</a:t>
            </a:r>
          </a:p>
          <a:p>
            <a:endParaRPr lang="en-US" dirty="0"/>
          </a:p>
        </p:txBody>
      </p:sp>
    </p:spTree>
    <p:extLst>
      <p:ext uri="{BB962C8B-B14F-4D97-AF65-F5344CB8AC3E}">
        <p14:creationId xmlns:p14="http://schemas.microsoft.com/office/powerpoint/2010/main" val="464358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8C5D0-4157-7CDD-5515-98D00A1E4795}"/>
              </a:ext>
            </a:extLst>
          </p:cNvPr>
          <p:cNvSpPr>
            <a:spLocks noGrp="1"/>
          </p:cNvSpPr>
          <p:nvPr>
            <p:ph type="title"/>
          </p:nvPr>
        </p:nvSpPr>
        <p:spPr/>
        <p:txBody>
          <a:bodyPr/>
          <a:lstStyle/>
          <a:p>
            <a:r>
              <a:rPr lang="en-US" dirty="0"/>
              <a:t>Coding Lesson</a:t>
            </a:r>
          </a:p>
        </p:txBody>
      </p:sp>
      <p:sp>
        <p:nvSpPr>
          <p:cNvPr id="3" name="Content Placeholder 2">
            <a:extLst>
              <a:ext uri="{FF2B5EF4-FFF2-40B4-BE49-F238E27FC236}">
                <a16:creationId xmlns:a16="http://schemas.microsoft.com/office/drawing/2014/main" id="{698023DE-1AFD-8F5E-056E-16B8CF79A31A}"/>
              </a:ext>
            </a:extLst>
          </p:cNvPr>
          <p:cNvSpPr>
            <a:spLocks noGrp="1"/>
          </p:cNvSpPr>
          <p:nvPr>
            <p:ph idx="1"/>
          </p:nvPr>
        </p:nvSpPr>
        <p:spPr/>
        <p:txBody>
          <a:bodyPr/>
          <a:lstStyle/>
          <a:p>
            <a:r>
              <a:rPr lang="en-US" dirty="0">
                <a:latin typeface="Comic Sans MS" panose="030F0702030302020204" pitchFamily="66" charset="0"/>
                <a:hlinkClick r:id="rId2"/>
              </a:rPr>
              <a:t>Code Here</a:t>
            </a:r>
            <a:endParaRPr lang="en-US" dirty="0">
              <a:latin typeface="Comic Sans MS" panose="030F0702030302020204" pitchFamily="66" charset="0"/>
            </a:endParaRPr>
          </a:p>
          <a:p>
            <a:r>
              <a:rPr lang="en-US" dirty="0">
                <a:latin typeface="Comic Sans MS" panose="030F0702030302020204" pitchFamily="66" charset="0"/>
              </a:rPr>
              <a:t>Watch livestream to know how to download anaconda or google collab</a:t>
            </a:r>
          </a:p>
          <a:p>
            <a:endParaRPr lang="en-US" dirty="0"/>
          </a:p>
        </p:txBody>
      </p:sp>
    </p:spTree>
    <p:extLst>
      <p:ext uri="{BB962C8B-B14F-4D97-AF65-F5344CB8AC3E}">
        <p14:creationId xmlns:p14="http://schemas.microsoft.com/office/powerpoint/2010/main" val="3158874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2D7D5-FA99-5A6D-9230-54D3418C99ED}"/>
              </a:ext>
            </a:extLst>
          </p:cNvPr>
          <p:cNvSpPr>
            <a:spLocks noGrp="1"/>
          </p:cNvSpPr>
          <p:nvPr>
            <p:ph type="title"/>
          </p:nvPr>
        </p:nvSpPr>
        <p:spPr/>
        <p:txBody>
          <a:bodyPr/>
          <a:lstStyle/>
          <a:p>
            <a:r>
              <a:rPr lang="en-US" dirty="0">
                <a:latin typeface="Comic Sans MS" panose="030F0702030302020204" pitchFamily="66" charset="0"/>
              </a:rPr>
              <a:t>Different Types of Hedge Funds</a:t>
            </a:r>
          </a:p>
        </p:txBody>
      </p:sp>
      <p:pic>
        <p:nvPicPr>
          <p:cNvPr id="4" name="Content Placeholder 3">
            <a:extLst>
              <a:ext uri="{FF2B5EF4-FFF2-40B4-BE49-F238E27FC236}">
                <a16:creationId xmlns:a16="http://schemas.microsoft.com/office/drawing/2014/main" id="{1277B3BF-7313-B5A7-0C87-6BEEB1A068F0}"/>
              </a:ext>
            </a:extLst>
          </p:cNvPr>
          <p:cNvPicPr>
            <a:picLocks noGrp="1" noChangeAspect="1"/>
          </p:cNvPicPr>
          <p:nvPr>
            <p:ph idx="1"/>
          </p:nvPr>
        </p:nvPicPr>
        <p:blipFill>
          <a:blip r:embed="rId2"/>
          <a:stretch>
            <a:fillRect/>
          </a:stretch>
        </p:blipFill>
        <p:spPr>
          <a:xfrm>
            <a:off x="1219200" y="2382044"/>
            <a:ext cx="9753600" cy="3238500"/>
          </a:xfrm>
          <a:prstGeom prst="rect">
            <a:avLst/>
          </a:prstGeom>
        </p:spPr>
      </p:pic>
      <p:cxnSp>
        <p:nvCxnSpPr>
          <p:cNvPr id="6" name="Straight Arrow Connector 5">
            <a:extLst>
              <a:ext uri="{FF2B5EF4-FFF2-40B4-BE49-F238E27FC236}">
                <a16:creationId xmlns:a16="http://schemas.microsoft.com/office/drawing/2014/main" id="{3BD91539-3FCB-4831-65C1-AC503FAEE7F8}"/>
              </a:ext>
            </a:extLst>
          </p:cNvPr>
          <p:cNvCxnSpPr/>
          <p:nvPr/>
        </p:nvCxnSpPr>
        <p:spPr>
          <a:xfrm flipH="1">
            <a:off x="7667538" y="1690688"/>
            <a:ext cx="847288" cy="691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AABFDDF4-AC76-751C-EF28-31F2FCC84BD6}"/>
              </a:ext>
            </a:extLst>
          </p:cNvPr>
          <p:cNvSpPr txBox="1"/>
          <p:nvPr/>
        </p:nvSpPr>
        <p:spPr>
          <a:xfrm>
            <a:off x="740664" y="5971032"/>
            <a:ext cx="11036808" cy="923330"/>
          </a:xfrm>
          <a:prstGeom prst="rect">
            <a:avLst/>
          </a:prstGeom>
          <a:noFill/>
        </p:spPr>
        <p:txBody>
          <a:bodyPr wrap="square" rtlCol="0">
            <a:spAutoFit/>
          </a:bodyPr>
          <a:lstStyle/>
          <a:p>
            <a:r>
              <a:rPr lang="en-US" dirty="0">
                <a:hlinkClick r:id="rId3"/>
              </a:rPr>
              <a:t>https://365financialanalyst.com/knowledge-hub/trading-and-investing/what-are-the-most-common-hedge-fund-strategies/</a:t>
            </a:r>
            <a:endParaRPr lang="en-US" dirty="0"/>
          </a:p>
          <a:p>
            <a:endParaRPr lang="en-US" dirty="0"/>
          </a:p>
        </p:txBody>
      </p:sp>
      <p:sp>
        <p:nvSpPr>
          <p:cNvPr id="8" name="TextBox 7">
            <a:extLst>
              <a:ext uri="{FF2B5EF4-FFF2-40B4-BE49-F238E27FC236}">
                <a16:creationId xmlns:a16="http://schemas.microsoft.com/office/drawing/2014/main" id="{FBD9ABD0-211E-4FB1-BB16-41E8F6818148}"/>
              </a:ext>
            </a:extLst>
          </p:cNvPr>
          <p:cNvSpPr txBox="1"/>
          <p:nvPr/>
        </p:nvSpPr>
        <p:spPr>
          <a:xfrm>
            <a:off x="8759952" y="1527048"/>
            <a:ext cx="2523744" cy="369332"/>
          </a:xfrm>
          <a:prstGeom prst="rect">
            <a:avLst/>
          </a:prstGeom>
          <a:noFill/>
        </p:spPr>
        <p:txBody>
          <a:bodyPr wrap="square" rtlCol="0">
            <a:spAutoFit/>
          </a:bodyPr>
          <a:lstStyle/>
          <a:p>
            <a:r>
              <a:rPr lang="en-US" dirty="0"/>
              <a:t>What I do. </a:t>
            </a:r>
          </a:p>
        </p:txBody>
      </p:sp>
    </p:spTree>
    <p:extLst>
      <p:ext uri="{BB962C8B-B14F-4D97-AF65-F5344CB8AC3E}">
        <p14:creationId xmlns:p14="http://schemas.microsoft.com/office/powerpoint/2010/main" val="3801839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E0783-ACCF-4E55-AE2C-7237829989A2}"/>
              </a:ext>
            </a:extLst>
          </p:cNvPr>
          <p:cNvSpPr>
            <a:spLocks noGrp="1"/>
          </p:cNvSpPr>
          <p:nvPr>
            <p:ph type="title"/>
          </p:nvPr>
        </p:nvSpPr>
        <p:spPr/>
        <p:txBody>
          <a:bodyPr/>
          <a:lstStyle/>
          <a:p>
            <a:r>
              <a:rPr lang="en-US" dirty="0">
                <a:latin typeface="Comic Sans MS" panose="030F0702030302020204" pitchFamily="66" charset="0"/>
              </a:rPr>
              <a:t>Event Driven HFs</a:t>
            </a:r>
          </a:p>
        </p:txBody>
      </p:sp>
      <p:sp>
        <p:nvSpPr>
          <p:cNvPr id="3" name="Content Placeholder 2">
            <a:extLst>
              <a:ext uri="{FF2B5EF4-FFF2-40B4-BE49-F238E27FC236}">
                <a16:creationId xmlns:a16="http://schemas.microsoft.com/office/drawing/2014/main" id="{1D974BEB-3E48-C5D2-C44C-C8D5E87C0899}"/>
              </a:ext>
            </a:extLst>
          </p:cNvPr>
          <p:cNvSpPr>
            <a:spLocks noGrp="1"/>
          </p:cNvSpPr>
          <p:nvPr>
            <p:ph idx="1"/>
          </p:nvPr>
        </p:nvSpPr>
        <p:spPr>
          <a:xfrm>
            <a:off x="774192" y="1459865"/>
            <a:ext cx="10515600" cy="4351338"/>
          </a:xfrm>
        </p:spPr>
        <p:txBody>
          <a:bodyPr>
            <a:normAutofit/>
          </a:bodyPr>
          <a:lstStyle/>
          <a:p>
            <a:r>
              <a:rPr lang="en-US" sz="1800" dirty="0">
                <a:latin typeface="Comic Sans MS" panose="030F0702030302020204" pitchFamily="66" charset="0"/>
              </a:rPr>
              <a:t>They are based on various corporate actions such as mergers, acquisitions, or restructuring. They entail taking long or short positions in equity or debt securities of the companies involved. </a:t>
            </a:r>
          </a:p>
        </p:txBody>
      </p:sp>
      <p:pic>
        <p:nvPicPr>
          <p:cNvPr id="5" name="Picture 4">
            <a:extLst>
              <a:ext uri="{FF2B5EF4-FFF2-40B4-BE49-F238E27FC236}">
                <a16:creationId xmlns:a16="http://schemas.microsoft.com/office/drawing/2014/main" id="{A05B409A-1570-CE72-EF4A-412F377383D0}"/>
              </a:ext>
            </a:extLst>
          </p:cNvPr>
          <p:cNvPicPr>
            <a:picLocks noChangeAspect="1"/>
          </p:cNvPicPr>
          <p:nvPr/>
        </p:nvPicPr>
        <p:blipFill>
          <a:blip r:embed="rId2"/>
          <a:stretch>
            <a:fillRect/>
          </a:stretch>
        </p:blipFill>
        <p:spPr>
          <a:xfrm>
            <a:off x="3290906" y="2067393"/>
            <a:ext cx="4774102" cy="4726599"/>
          </a:xfrm>
          <a:prstGeom prst="rect">
            <a:avLst/>
          </a:prstGeom>
        </p:spPr>
      </p:pic>
    </p:spTree>
    <p:extLst>
      <p:ext uri="{BB962C8B-B14F-4D97-AF65-F5344CB8AC3E}">
        <p14:creationId xmlns:p14="http://schemas.microsoft.com/office/powerpoint/2010/main" val="775429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9BBF3-61C6-5EF0-2000-EF2EF3DAB197}"/>
              </a:ext>
            </a:extLst>
          </p:cNvPr>
          <p:cNvSpPr>
            <a:spLocks noGrp="1"/>
          </p:cNvSpPr>
          <p:nvPr>
            <p:ph type="title"/>
          </p:nvPr>
        </p:nvSpPr>
        <p:spPr/>
        <p:txBody>
          <a:bodyPr/>
          <a:lstStyle/>
          <a:p>
            <a:r>
              <a:rPr lang="en-US" dirty="0">
                <a:latin typeface="Comic Sans MS" panose="030F0702030302020204" pitchFamily="66" charset="0"/>
              </a:rPr>
              <a:t>Relative Value HFs</a:t>
            </a:r>
          </a:p>
        </p:txBody>
      </p:sp>
      <p:sp>
        <p:nvSpPr>
          <p:cNvPr id="3" name="Content Placeholder 2">
            <a:extLst>
              <a:ext uri="{FF2B5EF4-FFF2-40B4-BE49-F238E27FC236}">
                <a16:creationId xmlns:a16="http://schemas.microsoft.com/office/drawing/2014/main" id="{856ABE58-6425-9306-61EC-A549466124F9}"/>
              </a:ext>
            </a:extLst>
          </p:cNvPr>
          <p:cNvSpPr>
            <a:spLocks noGrp="1"/>
          </p:cNvSpPr>
          <p:nvPr>
            <p:ph idx="1"/>
          </p:nvPr>
        </p:nvSpPr>
        <p:spPr>
          <a:xfrm>
            <a:off x="838200" y="1478153"/>
            <a:ext cx="10515600" cy="4351338"/>
          </a:xfrm>
        </p:spPr>
        <p:txBody>
          <a:bodyPr>
            <a:normAutofit/>
          </a:bodyPr>
          <a:lstStyle/>
          <a:p>
            <a:r>
              <a:rPr lang="en-US" sz="2400" b="0" i="0" dirty="0">
                <a:solidFill>
                  <a:srgbClr val="10141C"/>
                </a:solidFill>
                <a:effectLst/>
                <a:latin typeface="Comic Sans MS" panose="030F0702030302020204" pitchFamily="66" charset="0"/>
              </a:rPr>
              <a:t>They focus on taking long and short positions in related securities and profiting from a temporary discrepancy in their perceived price relationship. Again, we have several sub-categories:</a:t>
            </a:r>
            <a:endParaRPr lang="en-US" sz="2400" dirty="0">
              <a:latin typeface="Comic Sans MS" panose="030F0702030302020204" pitchFamily="66" charset="0"/>
            </a:endParaRPr>
          </a:p>
        </p:txBody>
      </p:sp>
      <p:pic>
        <p:nvPicPr>
          <p:cNvPr id="5" name="Picture 4">
            <a:extLst>
              <a:ext uri="{FF2B5EF4-FFF2-40B4-BE49-F238E27FC236}">
                <a16:creationId xmlns:a16="http://schemas.microsoft.com/office/drawing/2014/main" id="{410F2023-632D-5EF3-1BDE-0E52B6CF4EC2}"/>
              </a:ext>
            </a:extLst>
          </p:cNvPr>
          <p:cNvPicPr>
            <a:picLocks noChangeAspect="1"/>
          </p:cNvPicPr>
          <p:nvPr/>
        </p:nvPicPr>
        <p:blipFill>
          <a:blip r:embed="rId2"/>
          <a:stretch>
            <a:fillRect/>
          </a:stretch>
        </p:blipFill>
        <p:spPr>
          <a:xfrm>
            <a:off x="2596953" y="2596896"/>
            <a:ext cx="6611055" cy="4079865"/>
          </a:xfrm>
          <a:prstGeom prst="rect">
            <a:avLst/>
          </a:prstGeom>
        </p:spPr>
      </p:pic>
    </p:spTree>
    <p:extLst>
      <p:ext uri="{BB962C8B-B14F-4D97-AF65-F5344CB8AC3E}">
        <p14:creationId xmlns:p14="http://schemas.microsoft.com/office/powerpoint/2010/main" val="1039347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35CE-53FE-26C8-6DE4-03F7B6B34B66}"/>
              </a:ext>
            </a:extLst>
          </p:cNvPr>
          <p:cNvSpPr>
            <a:spLocks noGrp="1"/>
          </p:cNvSpPr>
          <p:nvPr>
            <p:ph type="title"/>
          </p:nvPr>
        </p:nvSpPr>
        <p:spPr/>
        <p:txBody>
          <a:bodyPr/>
          <a:lstStyle/>
          <a:p>
            <a:r>
              <a:rPr lang="en-US" dirty="0">
                <a:latin typeface="Comic Sans MS" panose="030F0702030302020204" pitchFamily="66" charset="0"/>
              </a:rPr>
              <a:t>Global Macro (Big Picture Trader)</a:t>
            </a:r>
          </a:p>
        </p:txBody>
      </p:sp>
      <p:sp>
        <p:nvSpPr>
          <p:cNvPr id="3" name="Content Placeholder 2">
            <a:extLst>
              <a:ext uri="{FF2B5EF4-FFF2-40B4-BE49-F238E27FC236}">
                <a16:creationId xmlns:a16="http://schemas.microsoft.com/office/drawing/2014/main" id="{FEC4BE8C-8154-2493-0D43-F7A90945D94A}"/>
              </a:ext>
            </a:extLst>
          </p:cNvPr>
          <p:cNvSpPr>
            <a:spLocks noGrp="1"/>
          </p:cNvSpPr>
          <p:nvPr>
            <p:ph idx="1"/>
          </p:nvPr>
        </p:nvSpPr>
        <p:spPr/>
        <p:txBody>
          <a:bodyPr>
            <a:normAutofit/>
          </a:bodyPr>
          <a:lstStyle/>
          <a:p>
            <a:r>
              <a:rPr lang="en-US" sz="1800" b="0" i="0" dirty="0">
                <a:solidFill>
                  <a:srgbClr val="10141C"/>
                </a:solidFill>
                <a:effectLst/>
                <a:latin typeface="Comic Sans MS" panose="030F0702030302020204" pitchFamily="66" charset="0"/>
              </a:rPr>
              <a:t>Rather than examining specific companies, macro hedge funds look for opportunities arising from global economic and political events. They bet on global market trends by taking long or short positions across:</a:t>
            </a:r>
            <a:endParaRPr lang="en-US" sz="1800" dirty="0">
              <a:latin typeface="Comic Sans MS" panose="030F0702030302020204" pitchFamily="66" charset="0"/>
            </a:endParaRPr>
          </a:p>
        </p:txBody>
      </p:sp>
      <p:pic>
        <p:nvPicPr>
          <p:cNvPr id="5" name="Picture 4">
            <a:extLst>
              <a:ext uri="{FF2B5EF4-FFF2-40B4-BE49-F238E27FC236}">
                <a16:creationId xmlns:a16="http://schemas.microsoft.com/office/drawing/2014/main" id="{7FDD52A9-9384-D9DC-6C02-5DC06EA6C66D}"/>
              </a:ext>
            </a:extLst>
          </p:cNvPr>
          <p:cNvPicPr>
            <a:picLocks noChangeAspect="1"/>
          </p:cNvPicPr>
          <p:nvPr/>
        </p:nvPicPr>
        <p:blipFill>
          <a:blip r:embed="rId2"/>
          <a:stretch>
            <a:fillRect/>
          </a:stretch>
        </p:blipFill>
        <p:spPr>
          <a:xfrm>
            <a:off x="752492" y="2879481"/>
            <a:ext cx="3042632" cy="2900212"/>
          </a:xfrm>
          <a:prstGeom prst="rect">
            <a:avLst/>
          </a:prstGeom>
        </p:spPr>
      </p:pic>
    </p:spTree>
    <p:extLst>
      <p:ext uri="{BB962C8B-B14F-4D97-AF65-F5344CB8AC3E}">
        <p14:creationId xmlns:p14="http://schemas.microsoft.com/office/powerpoint/2010/main" val="896822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6CD81-1A00-57DB-9842-A2FE291DFA87}"/>
              </a:ext>
            </a:extLst>
          </p:cNvPr>
          <p:cNvSpPr>
            <a:spLocks noGrp="1"/>
          </p:cNvSpPr>
          <p:nvPr>
            <p:ph type="title"/>
          </p:nvPr>
        </p:nvSpPr>
        <p:spPr/>
        <p:txBody>
          <a:bodyPr/>
          <a:lstStyle/>
          <a:p>
            <a:r>
              <a:rPr lang="en-US" dirty="0">
                <a:latin typeface="Comic Sans MS" panose="030F0702030302020204" pitchFamily="66" charset="0"/>
              </a:rPr>
              <a:t>Equity Hedge Fund</a:t>
            </a:r>
          </a:p>
        </p:txBody>
      </p:sp>
      <p:pic>
        <p:nvPicPr>
          <p:cNvPr id="5" name="Content Placeholder 4">
            <a:extLst>
              <a:ext uri="{FF2B5EF4-FFF2-40B4-BE49-F238E27FC236}">
                <a16:creationId xmlns:a16="http://schemas.microsoft.com/office/drawing/2014/main" id="{AD70CFB9-FA90-7383-7B1C-58A35A3DB823}"/>
              </a:ext>
            </a:extLst>
          </p:cNvPr>
          <p:cNvPicPr>
            <a:picLocks noGrp="1" noChangeAspect="1"/>
          </p:cNvPicPr>
          <p:nvPr>
            <p:ph idx="1"/>
          </p:nvPr>
        </p:nvPicPr>
        <p:blipFill>
          <a:blip r:embed="rId2"/>
          <a:stretch>
            <a:fillRect/>
          </a:stretch>
        </p:blipFill>
        <p:spPr>
          <a:xfrm>
            <a:off x="2912394" y="2506662"/>
            <a:ext cx="6367212" cy="4351338"/>
          </a:xfrm>
        </p:spPr>
      </p:pic>
      <p:sp>
        <p:nvSpPr>
          <p:cNvPr id="7" name="TextBox 6">
            <a:extLst>
              <a:ext uri="{FF2B5EF4-FFF2-40B4-BE49-F238E27FC236}">
                <a16:creationId xmlns:a16="http://schemas.microsoft.com/office/drawing/2014/main" id="{67B243EA-A7CA-5D1B-BE38-7BB84479C8AF}"/>
              </a:ext>
            </a:extLst>
          </p:cNvPr>
          <p:cNvSpPr txBox="1"/>
          <p:nvPr/>
        </p:nvSpPr>
        <p:spPr>
          <a:xfrm>
            <a:off x="838200" y="1497171"/>
            <a:ext cx="11107674" cy="923330"/>
          </a:xfrm>
          <a:prstGeom prst="rect">
            <a:avLst/>
          </a:prstGeom>
          <a:noFill/>
        </p:spPr>
        <p:txBody>
          <a:bodyPr wrap="square">
            <a:spAutoFit/>
          </a:bodyPr>
          <a:lstStyle/>
          <a:p>
            <a:r>
              <a:rPr lang="en-US" b="0" i="0" dirty="0">
                <a:solidFill>
                  <a:srgbClr val="10141C"/>
                </a:solidFill>
                <a:effectLst/>
                <a:latin typeface="Comic Sans MS" panose="030F0702030302020204" pitchFamily="66" charset="0"/>
              </a:rPr>
              <a:t>They involve taking long and short positions in public equities and related derivatives. They differ from the event-driven or macro strategies in the use of a bottom-up rather than a top-down approach. Here are the most common variations of the equity hedge fund strategies:</a:t>
            </a:r>
            <a:endParaRPr lang="en-US" dirty="0">
              <a:latin typeface="Comic Sans MS" panose="030F0702030302020204" pitchFamily="66" charset="0"/>
            </a:endParaRPr>
          </a:p>
        </p:txBody>
      </p:sp>
    </p:spTree>
    <p:extLst>
      <p:ext uri="{BB962C8B-B14F-4D97-AF65-F5344CB8AC3E}">
        <p14:creationId xmlns:p14="http://schemas.microsoft.com/office/powerpoint/2010/main" val="2318481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14493-B4BF-84AA-A3EC-7F56282FB7E9}"/>
              </a:ext>
            </a:extLst>
          </p:cNvPr>
          <p:cNvSpPr>
            <a:spLocks noGrp="1"/>
          </p:cNvSpPr>
          <p:nvPr>
            <p:ph type="title"/>
          </p:nvPr>
        </p:nvSpPr>
        <p:spPr/>
        <p:txBody>
          <a:bodyPr/>
          <a:lstStyle/>
          <a:p>
            <a:r>
              <a:rPr lang="en-US" dirty="0">
                <a:latin typeface="Comic Sans MS" panose="030F0702030302020204" pitchFamily="66" charset="0"/>
              </a:rPr>
              <a:t>More Strategies Below</a:t>
            </a:r>
          </a:p>
        </p:txBody>
      </p:sp>
      <p:sp>
        <p:nvSpPr>
          <p:cNvPr id="3" name="Content Placeholder 2">
            <a:extLst>
              <a:ext uri="{FF2B5EF4-FFF2-40B4-BE49-F238E27FC236}">
                <a16:creationId xmlns:a16="http://schemas.microsoft.com/office/drawing/2014/main" id="{468F20E2-9147-F02B-74FD-5E8888B9C19B}"/>
              </a:ext>
            </a:extLst>
          </p:cNvPr>
          <p:cNvSpPr>
            <a:spLocks noGrp="1"/>
          </p:cNvSpPr>
          <p:nvPr>
            <p:ph idx="1"/>
          </p:nvPr>
        </p:nvSpPr>
        <p:spPr/>
        <p:txBody>
          <a:bodyPr/>
          <a:lstStyle/>
          <a:p>
            <a:r>
              <a:rPr lang="en-US" dirty="0">
                <a:latin typeface="Comic Sans MS" panose="030F0702030302020204" pitchFamily="66" charset="0"/>
              </a:rPr>
              <a:t>I found this video well done on covering different types of strategies. </a:t>
            </a:r>
          </a:p>
          <a:p>
            <a:endParaRPr lang="en-US" dirty="0"/>
          </a:p>
          <a:p>
            <a:r>
              <a:rPr lang="en-US" dirty="0">
                <a:hlinkClick r:id="rId2"/>
              </a:rPr>
              <a:t>https://www.youtube.com/watch?v=J1v89nUWrBA&amp;t=8s</a:t>
            </a:r>
            <a:endParaRPr lang="en-US" dirty="0"/>
          </a:p>
          <a:p>
            <a:endParaRPr lang="en-US" dirty="0"/>
          </a:p>
        </p:txBody>
      </p:sp>
    </p:spTree>
    <p:extLst>
      <p:ext uri="{BB962C8B-B14F-4D97-AF65-F5344CB8AC3E}">
        <p14:creationId xmlns:p14="http://schemas.microsoft.com/office/powerpoint/2010/main" val="37705893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298</Words>
  <Application>Microsoft Office PowerPoint</Application>
  <PresentationFormat>Widescreen</PresentationFormat>
  <Paragraphs>31</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Algerian</vt:lpstr>
      <vt:lpstr>Arial</vt:lpstr>
      <vt:lpstr>Calibri</vt:lpstr>
      <vt:lpstr>Calibri Light</vt:lpstr>
      <vt:lpstr>Comic Sans MS</vt:lpstr>
      <vt:lpstr>Office Theme</vt:lpstr>
      <vt:lpstr>Valatility Stream 1</vt:lpstr>
      <vt:lpstr>Background</vt:lpstr>
      <vt:lpstr>Coding Lesson</vt:lpstr>
      <vt:lpstr>Different Types of Hedge Funds</vt:lpstr>
      <vt:lpstr>Event Driven HFs</vt:lpstr>
      <vt:lpstr>Relative Value HFs</vt:lpstr>
      <vt:lpstr>Global Macro (Big Picture Trader)</vt:lpstr>
      <vt:lpstr>Equity Hedge Fund</vt:lpstr>
      <vt:lpstr>More Strategies Below</vt:lpstr>
      <vt:lpstr>Q+A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Valatility Stream 1</dc:title>
  <dc:creator>Vala Zeinali</dc:creator>
  <cp:lastModifiedBy>Vala Zeinali</cp:lastModifiedBy>
  <cp:revision>6</cp:revision>
  <dcterms:created xsi:type="dcterms:W3CDTF">2023-04-14T16:23:55Z</dcterms:created>
  <dcterms:modified xsi:type="dcterms:W3CDTF">2023-04-14T19:55:35Z</dcterms:modified>
</cp:coreProperties>
</file>