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8" r:id="rId12"/>
    <p:sldId id="311" r:id="rId13"/>
    <p:sldId id="307" r:id="rId14"/>
    <p:sldId id="309" r:id="rId15"/>
    <p:sldId id="313" r:id="rId16"/>
    <p:sldId id="314" r:id="rId17"/>
    <p:sldId id="312" r:id="rId18"/>
    <p:sldId id="310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30" r:id="rId30"/>
    <p:sldId id="325" r:id="rId31"/>
    <p:sldId id="326" r:id="rId32"/>
    <p:sldId id="327" r:id="rId33"/>
    <p:sldId id="337" r:id="rId34"/>
    <p:sldId id="338" r:id="rId35"/>
    <p:sldId id="339" r:id="rId36"/>
    <p:sldId id="328" r:id="rId37"/>
    <p:sldId id="329" r:id="rId38"/>
    <p:sldId id="331" r:id="rId39"/>
    <p:sldId id="332" r:id="rId40"/>
    <p:sldId id="333" r:id="rId41"/>
    <p:sldId id="334" r:id="rId42"/>
    <p:sldId id="335" r:id="rId43"/>
    <p:sldId id="336" r:id="rId44"/>
    <p:sldId id="340" r:id="rId45"/>
    <p:sldId id="345" r:id="rId46"/>
    <p:sldId id="341" r:id="rId47"/>
    <p:sldId id="342" r:id="rId48"/>
    <p:sldId id="343" r:id="rId49"/>
    <p:sldId id="344" r:id="rId50"/>
    <p:sldId id="300" r:id="rId51"/>
    <p:sldId id="346" r:id="rId52"/>
    <p:sldId id="34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E31A2-5142-4C7D-8DFB-29070055CB2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4DCEEF-27A7-4004-B05A-7E145B56659B}">
      <dgm:prSet/>
      <dgm:spPr/>
      <dgm:t>
        <a:bodyPr/>
        <a:lstStyle/>
        <a:p>
          <a:r>
            <a:rPr lang="en-US"/>
            <a:t>Tidak memakai fitur “Region”</a:t>
          </a:r>
        </a:p>
      </dgm:t>
    </dgm:pt>
    <dgm:pt modelId="{12E1666F-BC3D-4D2C-ACC2-8C8C68877C05}" type="parTrans" cxnId="{7F4224B5-79EF-42AB-B888-5CDE2FB3B34B}">
      <dgm:prSet/>
      <dgm:spPr/>
      <dgm:t>
        <a:bodyPr/>
        <a:lstStyle/>
        <a:p>
          <a:endParaRPr lang="en-US"/>
        </a:p>
      </dgm:t>
    </dgm:pt>
    <dgm:pt modelId="{FE036488-6F7F-4B59-B8E0-5597A546D5B6}" type="sibTrans" cxnId="{7F4224B5-79EF-42AB-B888-5CDE2FB3B34B}">
      <dgm:prSet/>
      <dgm:spPr/>
      <dgm:t>
        <a:bodyPr/>
        <a:lstStyle/>
        <a:p>
          <a:endParaRPr lang="en-US"/>
        </a:p>
      </dgm:t>
    </dgm:pt>
    <dgm:pt modelId="{5500C82E-373C-4C17-9C8C-A213D4C4E373}">
      <dgm:prSet/>
      <dgm:spPr/>
      <dgm:t>
        <a:bodyPr/>
        <a:lstStyle/>
        <a:p>
          <a:r>
            <a:rPr lang="en-US"/>
            <a:t>Pemisahan dataset menjadi dua kategori utama; Yang mempunyai anak dan tidak</a:t>
          </a:r>
        </a:p>
      </dgm:t>
    </dgm:pt>
    <dgm:pt modelId="{1E7A50DA-DBF7-45B7-9C4E-39F4B86E0752}" type="parTrans" cxnId="{AA8A6603-2936-47AF-B966-9B6DDD174559}">
      <dgm:prSet/>
      <dgm:spPr/>
      <dgm:t>
        <a:bodyPr/>
        <a:lstStyle/>
        <a:p>
          <a:endParaRPr lang="en-US"/>
        </a:p>
      </dgm:t>
    </dgm:pt>
    <dgm:pt modelId="{24B0228C-A5AD-412D-A36A-37EACC6AABDE}" type="sibTrans" cxnId="{AA8A6603-2936-47AF-B966-9B6DDD174559}">
      <dgm:prSet/>
      <dgm:spPr/>
      <dgm:t>
        <a:bodyPr/>
        <a:lstStyle/>
        <a:p>
          <a:endParaRPr lang="en-US"/>
        </a:p>
      </dgm:t>
    </dgm:pt>
    <dgm:pt modelId="{0109C6E7-0FF4-46CC-B180-98B9DF0C7974}">
      <dgm:prSet/>
      <dgm:spPr/>
      <dgm:t>
        <a:bodyPr/>
        <a:lstStyle/>
        <a:p>
          <a:r>
            <a:rPr lang="en-US"/>
            <a:t>PLEASE REMEMBER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We infer on </a:t>
          </a:r>
          <a:r>
            <a:rPr lang="en-US" u="sng"/>
            <a:t>Model</a:t>
          </a:r>
          <a:endParaRPr lang="en-US"/>
        </a:p>
      </dgm:t>
    </dgm:pt>
    <dgm:pt modelId="{68F77A8C-D6D9-4971-BFFA-CB6E28AA9C4E}" type="parTrans" cxnId="{2BF91B7D-A30F-4D48-B01B-747EF7B4CD22}">
      <dgm:prSet/>
      <dgm:spPr/>
      <dgm:t>
        <a:bodyPr/>
        <a:lstStyle/>
        <a:p>
          <a:endParaRPr lang="en-US"/>
        </a:p>
      </dgm:t>
    </dgm:pt>
    <dgm:pt modelId="{0C049A40-52F6-464E-B02D-0C42BB990225}" type="sibTrans" cxnId="{2BF91B7D-A30F-4D48-B01B-747EF7B4CD22}">
      <dgm:prSet/>
      <dgm:spPr/>
      <dgm:t>
        <a:bodyPr/>
        <a:lstStyle/>
        <a:p>
          <a:endParaRPr lang="en-US"/>
        </a:p>
      </dgm:t>
    </dgm:pt>
    <dgm:pt modelId="{EDAC03DF-9749-4D84-8E7C-E4BA9DAB8E70}" type="pres">
      <dgm:prSet presAssocID="{C65E31A2-5142-4C7D-8DFB-29070055CB2E}" presName="linear" presStyleCnt="0">
        <dgm:presLayoutVars>
          <dgm:animLvl val="lvl"/>
          <dgm:resizeHandles val="exact"/>
        </dgm:presLayoutVars>
      </dgm:prSet>
      <dgm:spPr/>
    </dgm:pt>
    <dgm:pt modelId="{9D0689E1-FF9C-40CF-9EB2-72EAAC288AF5}" type="pres">
      <dgm:prSet presAssocID="{FF4DCEEF-27A7-4004-B05A-7E145B5665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5D2FC02-ECF3-47BB-8548-63AD69D15D44}" type="pres">
      <dgm:prSet presAssocID="{FE036488-6F7F-4B59-B8E0-5597A546D5B6}" presName="spacer" presStyleCnt="0"/>
      <dgm:spPr/>
    </dgm:pt>
    <dgm:pt modelId="{81CF960F-A287-49BB-AB5F-493393A35322}" type="pres">
      <dgm:prSet presAssocID="{5500C82E-373C-4C17-9C8C-A213D4C4E37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CB1173-405C-4210-A885-8B003330B3AE}" type="pres">
      <dgm:prSet presAssocID="{24B0228C-A5AD-412D-A36A-37EACC6AABDE}" presName="spacer" presStyleCnt="0"/>
      <dgm:spPr/>
    </dgm:pt>
    <dgm:pt modelId="{85EACA18-7715-444C-9670-760D6E1F401A}" type="pres">
      <dgm:prSet presAssocID="{0109C6E7-0FF4-46CC-B180-98B9DF0C797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8A6603-2936-47AF-B966-9B6DDD174559}" srcId="{C65E31A2-5142-4C7D-8DFB-29070055CB2E}" destId="{5500C82E-373C-4C17-9C8C-A213D4C4E373}" srcOrd="1" destOrd="0" parTransId="{1E7A50DA-DBF7-45B7-9C4E-39F4B86E0752}" sibTransId="{24B0228C-A5AD-412D-A36A-37EACC6AABDE}"/>
    <dgm:cxn modelId="{89650404-5BDB-472D-8C2B-1D7935E6734B}" type="presOf" srcId="{5500C82E-373C-4C17-9C8C-A213D4C4E373}" destId="{81CF960F-A287-49BB-AB5F-493393A35322}" srcOrd="0" destOrd="0" presId="urn:microsoft.com/office/officeart/2005/8/layout/vList2"/>
    <dgm:cxn modelId="{45FD5C5D-4CF6-4718-8807-278EA8109C78}" type="presOf" srcId="{0109C6E7-0FF4-46CC-B180-98B9DF0C7974}" destId="{85EACA18-7715-444C-9670-760D6E1F401A}" srcOrd="0" destOrd="0" presId="urn:microsoft.com/office/officeart/2005/8/layout/vList2"/>
    <dgm:cxn modelId="{A6CA6873-24F2-433E-A7BF-8E97188635B4}" type="presOf" srcId="{C65E31A2-5142-4C7D-8DFB-29070055CB2E}" destId="{EDAC03DF-9749-4D84-8E7C-E4BA9DAB8E70}" srcOrd="0" destOrd="0" presId="urn:microsoft.com/office/officeart/2005/8/layout/vList2"/>
    <dgm:cxn modelId="{2BF91B7D-A30F-4D48-B01B-747EF7B4CD22}" srcId="{C65E31A2-5142-4C7D-8DFB-29070055CB2E}" destId="{0109C6E7-0FF4-46CC-B180-98B9DF0C7974}" srcOrd="2" destOrd="0" parTransId="{68F77A8C-D6D9-4971-BFFA-CB6E28AA9C4E}" sibTransId="{0C049A40-52F6-464E-B02D-0C42BB990225}"/>
    <dgm:cxn modelId="{95E30AB1-D58F-4360-BA51-74640DDB37B2}" type="presOf" srcId="{FF4DCEEF-27A7-4004-B05A-7E145B56659B}" destId="{9D0689E1-FF9C-40CF-9EB2-72EAAC288AF5}" srcOrd="0" destOrd="0" presId="urn:microsoft.com/office/officeart/2005/8/layout/vList2"/>
    <dgm:cxn modelId="{7F4224B5-79EF-42AB-B888-5CDE2FB3B34B}" srcId="{C65E31A2-5142-4C7D-8DFB-29070055CB2E}" destId="{FF4DCEEF-27A7-4004-B05A-7E145B56659B}" srcOrd="0" destOrd="0" parTransId="{12E1666F-BC3D-4D2C-ACC2-8C8C68877C05}" sibTransId="{FE036488-6F7F-4B59-B8E0-5597A546D5B6}"/>
    <dgm:cxn modelId="{06DF6C81-932A-446E-8677-69421F6B0621}" type="presParOf" srcId="{EDAC03DF-9749-4D84-8E7C-E4BA9DAB8E70}" destId="{9D0689E1-FF9C-40CF-9EB2-72EAAC288AF5}" srcOrd="0" destOrd="0" presId="urn:microsoft.com/office/officeart/2005/8/layout/vList2"/>
    <dgm:cxn modelId="{3F262E1B-30C2-43CC-A6F5-27BCC7F517CD}" type="presParOf" srcId="{EDAC03DF-9749-4D84-8E7C-E4BA9DAB8E70}" destId="{E5D2FC02-ECF3-47BB-8548-63AD69D15D44}" srcOrd="1" destOrd="0" presId="urn:microsoft.com/office/officeart/2005/8/layout/vList2"/>
    <dgm:cxn modelId="{56516C6F-8E4C-44BB-9286-49109F9D243D}" type="presParOf" srcId="{EDAC03DF-9749-4D84-8E7C-E4BA9DAB8E70}" destId="{81CF960F-A287-49BB-AB5F-493393A35322}" srcOrd="2" destOrd="0" presId="urn:microsoft.com/office/officeart/2005/8/layout/vList2"/>
    <dgm:cxn modelId="{DAA24015-39F4-4A63-A103-360595598410}" type="presParOf" srcId="{EDAC03DF-9749-4D84-8E7C-E4BA9DAB8E70}" destId="{EFCB1173-405C-4210-A885-8B003330B3AE}" srcOrd="3" destOrd="0" presId="urn:microsoft.com/office/officeart/2005/8/layout/vList2"/>
    <dgm:cxn modelId="{67D8FA6B-3E67-4FD6-A666-C33FE93AF64B}" type="presParOf" srcId="{EDAC03DF-9749-4D84-8E7C-E4BA9DAB8E70}" destId="{85EACA18-7715-444C-9670-760D6E1F40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689E1-FF9C-40CF-9EB2-72EAAC288AF5}">
      <dsp:nvSpPr>
        <dsp:cNvPr id="0" name=""/>
        <dsp:cNvSpPr/>
      </dsp:nvSpPr>
      <dsp:spPr>
        <a:xfrm>
          <a:off x="0" y="36291"/>
          <a:ext cx="6797675" cy="17938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Tidak memakai fitur “Region”</a:t>
          </a:r>
        </a:p>
      </dsp:txBody>
      <dsp:txXfrm>
        <a:off x="87568" y="123859"/>
        <a:ext cx="6622539" cy="1618693"/>
      </dsp:txXfrm>
    </dsp:sp>
    <dsp:sp modelId="{81CF960F-A287-49BB-AB5F-493393A35322}">
      <dsp:nvSpPr>
        <dsp:cNvPr id="0" name=""/>
        <dsp:cNvSpPr/>
      </dsp:nvSpPr>
      <dsp:spPr>
        <a:xfrm>
          <a:off x="0" y="1928041"/>
          <a:ext cx="6797675" cy="1793829"/>
        </a:xfrm>
        <a:prstGeom prst="roundRect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Pemisahan dataset menjadi dua kategori utama; Yang mempunyai anak dan tidak</a:t>
          </a:r>
        </a:p>
      </dsp:txBody>
      <dsp:txXfrm>
        <a:off x="87568" y="2015609"/>
        <a:ext cx="6622539" cy="1618693"/>
      </dsp:txXfrm>
    </dsp:sp>
    <dsp:sp modelId="{85EACA18-7715-444C-9670-760D6E1F401A}">
      <dsp:nvSpPr>
        <dsp:cNvPr id="0" name=""/>
        <dsp:cNvSpPr/>
      </dsp:nvSpPr>
      <dsp:spPr>
        <a:xfrm>
          <a:off x="0" y="3819790"/>
          <a:ext cx="6797675" cy="1793829"/>
        </a:xfrm>
        <a:prstGeom prst="roundRect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PLEASE REMEMBER </a:t>
          </a:r>
          <a:r>
            <a:rPr lang="en-US" sz="3400" kern="1200">
              <a:sym typeface="Wingdings" panose="05000000000000000000" pitchFamily="2" charset="2"/>
            </a:rPr>
            <a:t></a:t>
          </a:r>
          <a:r>
            <a:rPr lang="en-US" sz="3400" kern="1200"/>
            <a:t> We infer on </a:t>
          </a:r>
          <a:r>
            <a:rPr lang="en-US" sz="3400" u="sng" kern="1200"/>
            <a:t>Model</a:t>
          </a:r>
          <a:endParaRPr lang="en-US" sz="3400" kern="1200"/>
        </a:p>
      </dsp:txBody>
      <dsp:txXfrm>
        <a:off x="87568" y="3907358"/>
        <a:ext cx="6622539" cy="1618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Insurance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Irham a. </a:t>
            </a:r>
            <a:r>
              <a:rPr lang="en-US" sz="1600" dirty="0" err="1"/>
              <a:t>putra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D3DB-5289-4303-B298-872D29EB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SMOKING, MALE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032E1-512A-45A2-BED6-E5906012A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F224CB-F3A3-4B36-A3C1-E1507E636D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1323" y="1737360"/>
            <a:ext cx="11314940" cy="3888999"/>
          </a:xfrm>
        </p:spPr>
      </p:pic>
    </p:spTree>
    <p:extLst>
      <p:ext uri="{BB962C8B-B14F-4D97-AF65-F5344CB8AC3E}">
        <p14:creationId xmlns:p14="http://schemas.microsoft.com/office/powerpoint/2010/main" val="331078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1524-2C21-4C25-A8F0-B5F22CEC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SMOKING, FEMALE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57655-7FC8-42A2-82F1-9D9CC6F75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705" y="1858817"/>
            <a:ext cx="10844940" cy="4391681"/>
          </a:xfrm>
        </p:spPr>
      </p:pic>
    </p:spTree>
    <p:extLst>
      <p:ext uri="{BB962C8B-B14F-4D97-AF65-F5344CB8AC3E}">
        <p14:creationId xmlns:p14="http://schemas.microsoft.com/office/powerpoint/2010/main" val="148928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82B4-7734-4776-8FBB-085DDCDB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NON-SMOKING, MALE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A7D19A-3AD7-4E41-BD86-20281D6FE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834" y="1856273"/>
            <a:ext cx="10058400" cy="4484211"/>
          </a:xfrm>
        </p:spPr>
      </p:pic>
    </p:spTree>
    <p:extLst>
      <p:ext uri="{BB962C8B-B14F-4D97-AF65-F5344CB8AC3E}">
        <p14:creationId xmlns:p14="http://schemas.microsoft.com/office/powerpoint/2010/main" val="3368211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8A5B-B387-45A2-AA77-87F72969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NON-SMOKING, FEMALE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F1933A-A961-44F0-B6D6-32323056B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498" y="1737360"/>
            <a:ext cx="9280440" cy="4515531"/>
          </a:xfrm>
        </p:spPr>
      </p:pic>
    </p:spTree>
    <p:extLst>
      <p:ext uri="{BB962C8B-B14F-4D97-AF65-F5344CB8AC3E}">
        <p14:creationId xmlns:p14="http://schemas.microsoft.com/office/powerpoint/2010/main" val="3487614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5E1F-8B24-4867-9CC0-82BAFAD3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CHILDREN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5988F-41AC-42F0-B41A-B5D34B807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643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2602-12E1-45D8-AB34-0F8EB9CE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SMOKING, MALE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762A40-4C80-4C65-AF19-86D32FED0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876" y="1865603"/>
            <a:ext cx="9353006" cy="4496638"/>
          </a:xfrm>
        </p:spPr>
      </p:pic>
    </p:spTree>
    <p:extLst>
      <p:ext uri="{BB962C8B-B14F-4D97-AF65-F5344CB8AC3E}">
        <p14:creationId xmlns:p14="http://schemas.microsoft.com/office/powerpoint/2010/main" val="395639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0B69-2175-4C9A-9E27-38847F85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SMOKING, FEMALE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ED3DF1-A3AC-4E6D-B346-B09557EBA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417" y="1930918"/>
            <a:ext cx="8737166" cy="4480812"/>
          </a:xfrm>
        </p:spPr>
      </p:pic>
    </p:spTree>
    <p:extLst>
      <p:ext uri="{BB962C8B-B14F-4D97-AF65-F5344CB8AC3E}">
        <p14:creationId xmlns:p14="http://schemas.microsoft.com/office/powerpoint/2010/main" val="3020918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8A06-2E41-4FDD-A987-B18FDE91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NON-SMOKING, MALE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711C1E-FD3C-444D-B53F-6246B7454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435" y="1737360"/>
            <a:ext cx="9519211" cy="4613996"/>
          </a:xfrm>
        </p:spPr>
      </p:pic>
    </p:spTree>
    <p:extLst>
      <p:ext uri="{BB962C8B-B14F-4D97-AF65-F5344CB8AC3E}">
        <p14:creationId xmlns:p14="http://schemas.microsoft.com/office/powerpoint/2010/main" val="3174394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7F2D-FBCC-40A8-B94E-B3927BE1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NON-SMOKING, FEMALE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68E34E-6BFB-4A41-BB40-CA13AC41A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678323"/>
            <a:ext cx="9504639" cy="4738703"/>
          </a:xfrm>
        </p:spPr>
      </p:pic>
    </p:spTree>
    <p:extLst>
      <p:ext uri="{BB962C8B-B14F-4D97-AF65-F5344CB8AC3E}">
        <p14:creationId xmlns:p14="http://schemas.microsoft.com/office/powerpoint/2010/main" val="3350351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AD91-C1AA-421C-83D6-5B3B492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Descriptive Analysis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8B122-41EC-4983-B365-0E69524B6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Rata-rata </a:t>
            </a:r>
            <a:r>
              <a:rPr lang="en-US" dirty="0" err="1"/>
              <a:t>Tagihan</a:t>
            </a:r>
            <a:r>
              <a:rPr lang="en-US" dirty="0"/>
              <a:t> Kesehatan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Perokok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Ada </a:t>
            </a:r>
            <a:r>
              <a:rPr lang="en-US" dirty="0" err="1"/>
              <a:t>tidaknya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tagihan</a:t>
            </a:r>
            <a:r>
              <a:rPr lang="en-US" dirty="0"/>
              <a:t> </a:t>
            </a:r>
            <a:r>
              <a:rPr lang="en-US" dirty="0" err="1"/>
              <a:t>kesehatan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18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1491-0114-455F-A6D5-6136D11A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Garis </a:t>
            </a:r>
            <a:r>
              <a:rPr lang="en-US" dirty="0" err="1"/>
              <a:t>Besar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8137-0188-4FBB-A485-5FCA6770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103864"/>
                </a:solidFill>
                <a:effectLst/>
                <a:latin typeface="Sora"/>
              </a:rPr>
              <a:t>Introduction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103864"/>
                </a:solidFill>
                <a:effectLst/>
                <a:latin typeface="Sora"/>
              </a:rPr>
              <a:t>Dataset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rgbClr val="103864"/>
                </a:solidFill>
                <a:latin typeface="Sora"/>
              </a:rPr>
              <a:t>Initial Inference</a:t>
            </a:r>
            <a:endParaRPr lang="en-ID" sz="1800" b="0" i="0" u="none" strike="noStrike" dirty="0">
              <a:solidFill>
                <a:srgbClr val="103864"/>
              </a:solidFill>
              <a:effectLst/>
              <a:latin typeface="Sor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103864"/>
                </a:solidFill>
                <a:effectLst/>
                <a:latin typeface="Sora"/>
              </a:rPr>
              <a:t>Descriptive Statistic Analysis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103864"/>
                </a:solidFill>
                <a:effectLst/>
                <a:latin typeface="Sora"/>
              </a:rPr>
              <a:t>Categorical Variables Analysis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103864"/>
                </a:solidFill>
                <a:effectLst/>
                <a:latin typeface="Sora"/>
              </a:rPr>
              <a:t>Continuous Variables Analysis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103864"/>
                </a:solidFill>
                <a:effectLst/>
                <a:latin typeface="Sora"/>
              </a:rPr>
              <a:t>Variables Correlation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103864"/>
                </a:solidFill>
                <a:effectLst/>
                <a:latin typeface="Sora"/>
              </a:rPr>
              <a:t>Hypothesis Testing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103864"/>
                </a:solidFill>
                <a:effectLst/>
                <a:latin typeface="Sora"/>
              </a:rPr>
              <a:t>Conclusion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0909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9A7A-BCED-441C-BAC4-7EB62E45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Analysis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4A5F07-CFA2-4EE7-8788-76B7B8482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0441" y="2123808"/>
            <a:ext cx="3462785" cy="3760788"/>
          </a:xfrm>
        </p:spPr>
      </p:pic>
    </p:spTree>
    <p:extLst>
      <p:ext uri="{BB962C8B-B14F-4D97-AF65-F5344CB8AC3E}">
        <p14:creationId xmlns:p14="http://schemas.microsoft.com/office/powerpoint/2010/main" val="3870033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6E7F-1C50-4E34-8512-A722F145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357B0F-9791-4390-ABEE-E289A49A2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274" y="2919412"/>
            <a:ext cx="8524875" cy="1019175"/>
          </a:xfrm>
        </p:spPr>
      </p:pic>
    </p:spTree>
    <p:extLst>
      <p:ext uri="{BB962C8B-B14F-4D97-AF65-F5344CB8AC3E}">
        <p14:creationId xmlns:p14="http://schemas.microsoft.com/office/powerpoint/2010/main" val="3012541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5E7D-69C4-43E9-B3E0-467D5595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Tagihan</a:t>
            </a:r>
            <a:r>
              <a:rPr lang="en-US" dirty="0"/>
              <a:t> </a:t>
            </a:r>
            <a:r>
              <a:rPr lang="en-US" dirty="0" err="1"/>
              <a:t>bedasarkan</a:t>
            </a:r>
            <a:r>
              <a:rPr lang="en-US" dirty="0"/>
              <a:t> Region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F40200-726C-447A-ADD3-1EDE1B423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433" y="1877319"/>
            <a:ext cx="9322093" cy="4292618"/>
          </a:xfrm>
        </p:spPr>
      </p:pic>
    </p:spTree>
    <p:extLst>
      <p:ext uri="{BB962C8B-B14F-4D97-AF65-F5344CB8AC3E}">
        <p14:creationId xmlns:p14="http://schemas.microsoft.com/office/powerpoint/2010/main" val="4021949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DB7D-0D06-4FE8-AD36-C9A82B97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ACE250-4B7C-4142-8CF9-3820D8498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158" y="2734199"/>
            <a:ext cx="13744113" cy="1847131"/>
          </a:xfrm>
        </p:spPr>
      </p:pic>
    </p:spTree>
    <p:extLst>
      <p:ext uri="{BB962C8B-B14F-4D97-AF65-F5344CB8AC3E}">
        <p14:creationId xmlns:p14="http://schemas.microsoft.com/office/powerpoint/2010/main" val="1152995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8AAD-A97D-486D-8242-14C54AF6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 (2)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7408C1-D6C5-4A93-ABB3-9A4DEB8B4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787" y="2641460"/>
            <a:ext cx="11613344" cy="1818573"/>
          </a:xfrm>
        </p:spPr>
      </p:pic>
    </p:spTree>
    <p:extLst>
      <p:ext uri="{BB962C8B-B14F-4D97-AF65-F5344CB8AC3E}">
        <p14:creationId xmlns:p14="http://schemas.microsoft.com/office/powerpoint/2010/main" val="3487753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5963-E4D8-4388-A2CD-872B85CA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Categorical Analysis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ABB8-B83D-4420-885F-77BDAF8E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Pola </a:t>
            </a:r>
            <a:r>
              <a:rPr lang="en-US" dirty="0" err="1"/>
              <a:t>Distribusi</a:t>
            </a:r>
            <a:r>
              <a:rPr lang="en-US" dirty="0"/>
              <a:t> data </a:t>
            </a:r>
            <a:r>
              <a:rPr lang="en-US" dirty="0" err="1"/>
              <a:t>Tagihan</a:t>
            </a:r>
            <a:r>
              <a:rPr lang="en-US" dirty="0"/>
              <a:t> di </a:t>
            </a:r>
            <a:r>
              <a:rPr lang="en-US" dirty="0" err="1"/>
              <a:t>tiap-tiap</a:t>
            </a:r>
            <a:r>
              <a:rPr lang="en-US" dirty="0"/>
              <a:t> Region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bergender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orang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perokok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Perempuan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bergender</a:t>
            </a:r>
            <a:r>
              <a:rPr lang="en-US" dirty="0"/>
              <a:t> Perempuan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orang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merokok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Laki-Laki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95998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B330-2E85-4589-BB59-449BFBA91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Continuous Variable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CAD4A-D8C6-4C14-8E32-4BAD27FF9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3141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6A0A-9EBB-4697-9D33-050CECE5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BMI DISTRIBUTION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C37421-312A-4A64-A35D-35856D0F7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332" t="2848"/>
          <a:stretch/>
        </p:blipFill>
        <p:spPr>
          <a:xfrm>
            <a:off x="1905422" y="1847461"/>
            <a:ext cx="8381156" cy="4392045"/>
          </a:xfrm>
        </p:spPr>
      </p:pic>
    </p:spTree>
    <p:extLst>
      <p:ext uri="{BB962C8B-B14F-4D97-AF65-F5344CB8AC3E}">
        <p14:creationId xmlns:p14="http://schemas.microsoft.com/office/powerpoint/2010/main" val="1757378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71BB-5ADE-4B14-9DB3-B47F5A0E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CHARGES DISTRIBUTION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417723-E755-414C-9295-B121E37AD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937" t="2835"/>
          <a:stretch/>
        </p:blipFill>
        <p:spPr>
          <a:xfrm>
            <a:off x="2092856" y="1812005"/>
            <a:ext cx="8067247" cy="4413338"/>
          </a:xfrm>
        </p:spPr>
      </p:pic>
    </p:spTree>
    <p:extLst>
      <p:ext uri="{BB962C8B-B14F-4D97-AF65-F5344CB8AC3E}">
        <p14:creationId xmlns:p14="http://schemas.microsoft.com/office/powerpoint/2010/main" val="221260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5718-668D-416C-B622-7E98D823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214312-7A19-41C4-BE47-61DEC0714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1616" y="1969565"/>
            <a:ext cx="4030695" cy="4209531"/>
          </a:xfrm>
        </p:spPr>
      </p:pic>
    </p:spTree>
    <p:extLst>
      <p:ext uri="{BB962C8B-B14F-4D97-AF65-F5344CB8AC3E}">
        <p14:creationId xmlns:p14="http://schemas.microsoft.com/office/powerpoint/2010/main" val="385847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4957-AC4A-42CA-A16E-37A10A10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57FFE-2D0A-4FF3-91D2-EC65B354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kelulusan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Proving that Data Science is Hard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84783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B0DB-E4BC-4624-95CD-E55276F1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BMI vs Charges overall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67CAB5-D2AE-46F8-A2AB-E22EA6636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985247"/>
            <a:ext cx="10058400" cy="887505"/>
          </a:xfrm>
        </p:spPr>
      </p:pic>
    </p:spTree>
    <p:extLst>
      <p:ext uri="{BB962C8B-B14F-4D97-AF65-F5344CB8AC3E}">
        <p14:creationId xmlns:p14="http://schemas.microsoft.com/office/powerpoint/2010/main" val="1138752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7911-D947-486B-9F4A-F50F549B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F422A-FCFE-42FC-8ECD-778A9DE2D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577" y="2823628"/>
            <a:ext cx="8456846" cy="1450756"/>
          </a:xfrm>
        </p:spPr>
      </p:pic>
    </p:spTree>
    <p:extLst>
      <p:ext uri="{BB962C8B-B14F-4D97-AF65-F5344CB8AC3E}">
        <p14:creationId xmlns:p14="http://schemas.microsoft.com/office/powerpoint/2010/main" val="2680139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A507-14E0-490E-9DEA-6B31D4BF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447B2F-2C6D-46C7-A791-C51B93ABB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2461" y="2781933"/>
            <a:ext cx="5123358" cy="1136925"/>
          </a:xfrm>
        </p:spPr>
      </p:pic>
    </p:spTree>
    <p:extLst>
      <p:ext uri="{BB962C8B-B14F-4D97-AF65-F5344CB8AC3E}">
        <p14:creationId xmlns:p14="http://schemas.microsoft.com/office/powerpoint/2010/main" val="2233145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31C0-93A2-4798-9BB9-7EF7DF15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PDF OF OVERALL DATA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106374-4884-451F-BFA0-E7E709902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432" y="2054601"/>
            <a:ext cx="4169947" cy="3760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FC9EAF-154E-4EE3-8895-BF8E44788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768" y="2054601"/>
            <a:ext cx="41148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40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73CD-5068-43E8-AC1A-2F102836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PDF ON CONDITIONAL TERMS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4B314-321E-40F6-948F-EE56C5020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543347-2A8A-4D18-BB37-0808C97029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8821" y="2057400"/>
            <a:ext cx="4494589" cy="424763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76B97-E995-4B08-BABC-E622B560E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45D97F-5CFA-4728-B23D-7F687295C61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48592" y="1974256"/>
            <a:ext cx="4494589" cy="4330778"/>
          </a:xfrm>
        </p:spPr>
      </p:pic>
    </p:spTree>
    <p:extLst>
      <p:ext uri="{BB962C8B-B14F-4D97-AF65-F5344CB8AC3E}">
        <p14:creationId xmlns:p14="http://schemas.microsoft.com/office/powerpoint/2010/main" val="2719813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2689-17C3-4B74-BD4B-92B0FC88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Condition Terms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04D20F-5EF0-463E-8054-9D8D9E168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70" y="3015226"/>
            <a:ext cx="11748664" cy="783950"/>
          </a:xfrm>
        </p:spPr>
      </p:pic>
    </p:spTree>
    <p:extLst>
      <p:ext uri="{BB962C8B-B14F-4D97-AF65-F5344CB8AC3E}">
        <p14:creationId xmlns:p14="http://schemas.microsoft.com/office/powerpoint/2010/main" val="3739024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8746-569C-4910-B8F9-3B8DB1E9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77A8FD-2287-4AB5-A1CA-2FEB1D4FB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864" y="2675624"/>
            <a:ext cx="10032305" cy="870010"/>
          </a:xfrm>
        </p:spPr>
      </p:pic>
    </p:spTree>
    <p:extLst>
      <p:ext uri="{BB962C8B-B14F-4D97-AF65-F5344CB8AC3E}">
        <p14:creationId xmlns:p14="http://schemas.microsoft.com/office/powerpoint/2010/main" val="126236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DD25AB-13DC-43CD-8188-EC0829DEF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604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FD5C4-6266-4639-ABB2-DE53999D4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Probability (2)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377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4B7B-A219-471C-8F41-BB9A08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Chances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5FF88E-E4FF-4420-A1E4-B07DA0ECF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14" y="2329486"/>
            <a:ext cx="11769972" cy="2419795"/>
          </a:xfrm>
        </p:spPr>
      </p:pic>
    </p:spTree>
    <p:extLst>
      <p:ext uri="{BB962C8B-B14F-4D97-AF65-F5344CB8AC3E}">
        <p14:creationId xmlns:p14="http://schemas.microsoft.com/office/powerpoint/2010/main" val="2694612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CD46-3B10-48B6-A305-0712A185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Chances (2)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A958F6-5651-49BB-A8C3-61AA7B192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407" y="2610247"/>
            <a:ext cx="10058400" cy="2234178"/>
          </a:xfrm>
        </p:spPr>
      </p:pic>
    </p:spTree>
    <p:extLst>
      <p:ext uri="{BB962C8B-B14F-4D97-AF65-F5344CB8AC3E}">
        <p14:creationId xmlns:p14="http://schemas.microsoft.com/office/powerpoint/2010/main" val="350056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A94E-BFE9-4828-8DA7-39096D48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(2) ?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C9425-2F39-4092-B571-CA15A89F5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8008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DAF9-2071-4BC4-B346-AC841856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Continuous Variable Analysis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171CD-0D54-4430-84A9-D986B77D9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Jika </a:t>
            </a:r>
            <a:r>
              <a:rPr lang="en-US" dirty="0" err="1"/>
              <a:t>diketahui</a:t>
            </a:r>
            <a:r>
              <a:rPr lang="en-US" dirty="0"/>
              <a:t> orang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BMI </a:t>
            </a:r>
            <a:r>
              <a:rPr lang="en-US" dirty="0" err="1"/>
              <a:t>diatas</a:t>
            </a:r>
            <a:r>
              <a:rPr lang="en-US" dirty="0"/>
              <a:t> 25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orang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perokok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tagihan</a:t>
            </a:r>
            <a:r>
              <a:rPr lang="en-US" dirty="0"/>
              <a:t> </a:t>
            </a:r>
            <a:r>
              <a:rPr lang="en-US" dirty="0" err="1"/>
              <a:t>kesehatannya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16700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u="sng" dirty="0"/>
              <a:t>25%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Jika </a:t>
            </a:r>
            <a:r>
              <a:rPr lang="en-US" dirty="0" err="1"/>
              <a:t>diketahui</a:t>
            </a:r>
            <a:r>
              <a:rPr lang="en-US" dirty="0"/>
              <a:t> orang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Perokok</a:t>
            </a:r>
            <a:r>
              <a:rPr lang="en-US" dirty="0"/>
              <a:t> dan Nilai BMI </a:t>
            </a:r>
            <a:r>
              <a:rPr lang="en-US" dirty="0" err="1"/>
              <a:t>diatas</a:t>
            </a:r>
            <a:r>
              <a:rPr lang="en-US" dirty="0"/>
              <a:t> 25,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tagihan</a:t>
            </a:r>
            <a:r>
              <a:rPr lang="en-US" dirty="0"/>
              <a:t> </a:t>
            </a:r>
            <a:r>
              <a:rPr lang="en-US" dirty="0" err="1"/>
              <a:t>kesehatannya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16700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en-US" u="sng" dirty="0"/>
              <a:t>98% </a:t>
            </a:r>
          </a:p>
          <a:p>
            <a:pPr>
              <a:buFont typeface="Arial" panose="020B0604020202020204" pitchFamily="34" charset="0"/>
              <a:buChar char="•"/>
            </a:pP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endParaRPr lang="en-ID" u="sng" dirty="0"/>
          </a:p>
        </p:txBody>
      </p:sp>
    </p:spTree>
    <p:extLst>
      <p:ext uri="{BB962C8B-B14F-4D97-AF65-F5344CB8AC3E}">
        <p14:creationId xmlns:p14="http://schemas.microsoft.com/office/powerpoint/2010/main" val="4174752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2F95-06E2-450A-A6A7-A2F95E1D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1EE6F7-1309-4D5C-8994-A2F2985A7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696" y="2709997"/>
            <a:ext cx="8153400" cy="1800225"/>
          </a:xfrm>
        </p:spPr>
      </p:pic>
    </p:spTree>
    <p:extLst>
      <p:ext uri="{BB962C8B-B14F-4D97-AF65-F5344CB8AC3E}">
        <p14:creationId xmlns:p14="http://schemas.microsoft.com/office/powerpoint/2010/main" val="3408282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0769-097C-4025-9922-A3E90B48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C303-8A0D-4E73-80AB-0060BA88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Age dan BMI </a:t>
            </a:r>
            <a:r>
              <a:rPr lang="en-US" dirty="0" err="1"/>
              <a:t>berkorelasi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Charges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Fitur Children </a:t>
            </a:r>
            <a:r>
              <a:rPr lang="en-ID" dirty="0" err="1"/>
              <a:t>berkorelasi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(Age, BMI, Charges)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korelasinya</a:t>
            </a:r>
            <a:r>
              <a:rPr lang="en-ID" dirty="0"/>
              <a:t> </a:t>
            </a:r>
            <a:r>
              <a:rPr lang="en-ID" dirty="0" err="1"/>
              <a:t>rendah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96697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5660-ABFB-48C2-8ED9-1FD2AAAD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BBDD-8AC9-4B11-A80A-C9CFD69F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1.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daripada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non </a:t>
            </a:r>
            <a:r>
              <a:rPr lang="en-ID" dirty="0" err="1"/>
              <a:t>perokok</a:t>
            </a:r>
            <a:endParaRPr lang="en-ID" dirty="0"/>
          </a:p>
          <a:p>
            <a:r>
              <a:rPr lang="en-ID" dirty="0"/>
              <a:t>2.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BMI </a:t>
            </a:r>
            <a:r>
              <a:rPr lang="en-ID" dirty="0" err="1"/>
              <a:t>diatas</a:t>
            </a:r>
            <a:r>
              <a:rPr lang="en-ID" dirty="0"/>
              <a:t> 25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daripada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kesehatan</a:t>
            </a:r>
            <a:endParaRPr lang="en-ID" dirty="0"/>
          </a:p>
          <a:p>
            <a:r>
              <a:rPr lang="en-ID" dirty="0" err="1"/>
              <a:t>dengan</a:t>
            </a:r>
            <a:r>
              <a:rPr lang="en-ID" dirty="0"/>
              <a:t> BMI </a:t>
            </a:r>
            <a:r>
              <a:rPr lang="en-ID" dirty="0" err="1"/>
              <a:t>dibawah</a:t>
            </a:r>
            <a:r>
              <a:rPr lang="en-ID" dirty="0"/>
              <a:t> 25</a:t>
            </a:r>
          </a:p>
          <a:p>
            <a:pPr marL="0" indent="0">
              <a:buNone/>
            </a:pPr>
            <a:r>
              <a:rPr lang="en-ID" dirty="0"/>
              <a:t>  </a:t>
            </a:r>
            <a:r>
              <a:rPr lang="fi-FI" dirty="0"/>
              <a:t>3. Tagihan kesehatan laki-laki lebih besar dari perempuan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59315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01A4-956D-4460-A63F-FE57296E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#1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1A7686-0D77-4A0B-8A27-A73D71D8A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423" y="2078182"/>
            <a:ext cx="7469038" cy="4007551"/>
          </a:xfrm>
        </p:spPr>
      </p:pic>
    </p:spTree>
    <p:extLst>
      <p:ext uri="{BB962C8B-B14F-4D97-AF65-F5344CB8AC3E}">
        <p14:creationId xmlns:p14="http://schemas.microsoft.com/office/powerpoint/2010/main" val="599956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C776-8769-4263-8349-BBD40A95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#2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0DE9A0-7B1B-45C7-B151-2580D9844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778688"/>
            <a:ext cx="10058400" cy="1488788"/>
          </a:xfrm>
        </p:spPr>
      </p:pic>
    </p:spTree>
    <p:extLst>
      <p:ext uri="{BB962C8B-B14F-4D97-AF65-F5344CB8AC3E}">
        <p14:creationId xmlns:p14="http://schemas.microsoft.com/office/powerpoint/2010/main" val="4061978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DA63-7BDB-48ED-8EE0-CBD8E522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#3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9D3C76-A83C-4179-B44D-D7BAA2796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91" y="2643355"/>
            <a:ext cx="11464218" cy="1571290"/>
          </a:xfrm>
        </p:spPr>
      </p:pic>
    </p:spTree>
    <p:extLst>
      <p:ext uri="{BB962C8B-B14F-4D97-AF65-F5344CB8AC3E}">
        <p14:creationId xmlns:p14="http://schemas.microsoft.com/office/powerpoint/2010/main" val="22832872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Kesimpulan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009F95-FE54-4AD4-8A21-E9C37AEC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Perokok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tagihan</a:t>
            </a:r>
            <a:r>
              <a:rPr lang="en-US" dirty="0"/>
              <a:t> Kesehatan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Non-</a:t>
            </a:r>
            <a:r>
              <a:rPr lang="en-US" dirty="0" err="1"/>
              <a:t>Perokok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Faktor</a:t>
            </a:r>
            <a:r>
              <a:rPr lang="en-US" dirty="0"/>
              <a:t> lain yang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bengkaknya</a:t>
            </a:r>
            <a:r>
              <a:rPr lang="en-US" dirty="0"/>
              <a:t> </a:t>
            </a:r>
            <a:r>
              <a:rPr lang="en-US" dirty="0" err="1"/>
              <a:t>tagihan</a:t>
            </a:r>
            <a:r>
              <a:rPr lang="en-US" dirty="0"/>
              <a:t>: BMI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, dan Region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Tagihan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Pria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perokok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Wanita</a:t>
            </a:r>
          </a:p>
          <a:p>
            <a:pPr>
              <a:buFont typeface="Wingdings" panose="05000000000000000000" pitchFamily="2" charset="2"/>
              <a:buChar char="§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290E-1C3F-4183-9747-01CE5F2B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Tambahan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DBEBF-CE9B-4711-861A-36910127F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Infer on Model (once again)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“Randomness” Variable</a:t>
            </a:r>
          </a:p>
          <a:p>
            <a:pPr>
              <a:buFont typeface="Arial" panose="020B0604020202020204" pitchFamily="34" charset="0"/>
              <a:buChar char="•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73182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19CC-4BF5-4A69-90FA-647C9742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849ED-32EF-4F71-830D-3A845D4C7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488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E4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CB867-0F04-4746-BE29-E37CA4D0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Selayang Pandang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4F4FC89-738D-4EF6-A031-4B4567CF0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335" y="952840"/>
            <a:ext cx="6275667" cy="495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1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4764-3837-48BF-87BF-A5ECF159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Inference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87E4B-7D83-4B33-A519-E4436BB0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Tagihan</a:t>
            </a:r>
            <a:r>
              <a:rPr lang="en-US" dirty="0"/>
              <a:t> Kesehatan Smoker </a:t>
            </a:r>
            <a:r>
              <a:rPr lang="en-US" dirty="0" err="1"/>
              <a:t>secara</a:t>
            </a:r>
            <a:r>
              <a:rPr lang="en-US" dirty="0"/>
              <a:t> general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Non-Smoker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Orang yang </a:t>
            </a:r>
            <a:r>
              <a:rPr lang="en-US" dirty="0" err="1"/>
              <a:t>tidak</a:t>
            </a:r>
            <a:r>
              <a:rPr lang="en-US" dirty="0"/>
              <a:t> punya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tagihan</a:t>
            </a:r>
            <a:r>
              <a:rPr lang="en-US" dirty="0"/>
              <a:t> Kesehatan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orang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anak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Orang yang </a:t>
            </a:r>
            <a:r>
              <a:rPr lang="en-US" dirty="0" err="1"/>
              <a:t>nilai</a:t>
            </a:r>
            <a:r>
              <a:rPr lang="en-US" dirty="0"/>
              <a:t> BMI-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tagihan</a:t>
            </a:r>
            <a:r>
              <a:rPr lang="en-US" dirty="0"/>
              <a:t> Kesehatan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orang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BMI Tinggi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orang,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tagihan</a:t>
            </a:r>
            <a:r>
              <a:rPr lang="en-US" dirty="0"/>
              <a:t> Kesehatan-</a:t>
            </a:r>
            <a:r>
              <a:rPr lang="en-US" dirty="0" err="1"/>
              <a:t>nya</a:t>
            </a:r>
            <a:r>
              <a:rPr lang="en-US" dirty="0"/>
              <a:t>, vice versa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3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E6A6E-A666-4219-A006-0BDCDDFC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Some Consideration</a:t>
            </a:r>
            <a:endParaRPr lang="en-ID" sz="3300">
              <a:solidFill>
                <a:schemeClr val="bg1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2FF7C77-670E-66F1-9254-ADBE7E72E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57372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088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8093-EF62-4972-9645-3314C07D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891A23-77AA-4BD3-BA20-2743E4FF3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4234" y="299617"/>
            <a:ext cx="7217766" cy="65583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CFE17-B754-4AB4-B998-A063235E3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611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5E1F-8B24-4867-9CC0-82BAFAD3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CHILDREN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5988F-41AC-42F0-B41A-B5D34B807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251395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{EB0334D9-BF8B-49CC-B7AC-8D2D52002960}tf22712842_win32</Template>
  <TotalTime>451</TotalTime>
  <Words>450</Words>
  <Application>Microsoft Office PowerPoint</Application>
  <PresentationFormat>Widescreen</PresentationFormat>
  <Paragraphs>85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Bookman Old Style</vt:lpstr>
      <vt:lpstr>Calibri</vt:lpstr>
      <vt:lpstr>Franklin Gothic Book</vt:lpstr>
      <vt:lpstr>Sora</vt:lpstr>
      <vt:lpstr>Wingdings</vt:lpstr>
      <vt:lpstr>1_RetrospectVTI</vt:lpstr>
      <vt:lpstr>Insurance Analysis Project</vt:lpstr>
      <vt:lpstr>Garis Besar</vt:lpstr>
      <vt:lpstr>Kenapa?</vt:lpstr>
      <vt:lpstr>Kenapa(2) ?</vt:lpstr>
      <vt:lpstr>Selayang Pandang</vt:lpstr>
      <vt:lpstr>Initial Inference</vt:lpstr>
      <vt:lpstr>Some Consideration</vt:lpstr>
      <vt:lpstr>WORKFLOWS</vt:lpstr>
      <vt:lpstr>NO CHILDREN</vt:lpstr>
      <vt:lpstr>SMOKING, MALE</vt:lpstr>
      <vt:lpstr>SMOKING, FEMALE</vt:lpstr>
      <vt:lpstr>NON-SMOKING, MALE</vt:lpstr>
      <vt:lpstr>NON-SMOKING, FEMALE</vt:lpstr>
      <vt:lpstr>HAS CHILDREN</vt:lpstr>
      <vt:lpstr>SMOKING, MALE</vt:lpstr>
      <vt:lpstr>SMOKING, FEMALE</vt:lpstr>
      <vt:lpstr>NON-SMOKING, MALE</vt:lpstr>
      <vt:lpstr>NON-SMOKING, FEMALE</vt:lpstr>
      <vt:lpstr>Initial Descriptive Analysis</vt:lpstr>
      <vt:lpstr>Categorical Analysis</vt:lpstr>
      <vt:lpstr>PowerPoint Presentation</vt:lpstr>
      <vt:lpstr>Distribusi Tagihan bedasarkan Region</vt:lpstr>
      <vt:lpstr>Ratio</vt:lpstr>
      <vt:lpstr>Ratio (2)</vt:lpstr>
      <vt:lpstr>Initial Categorical Analysis</vt:lpstr>
      <vt:lpstr>Continuous Variable Analysis</vt:lpstr>
      <vt:lpstr>BMI DISTRIBUTION</vt:lpstr>
      <vt:lpstr>CHARGES DISTRIBUTION</vt:lpstr>
      <vt:lpstr>PowerPoint Presentation</vt:lpstr>
      <vt:lpstr>BMI vs Charges overall</vt:lpstr>
      <vt:lpstr>Descriptive Statistic</vt:lpstr>
      <vt:lpstr>PowerPoint Presentation</vt:lpstr>
      <vt:lpstr>JOINT PDF OF OVERALL DATA</vt:lpstr>
      <vt:lpstr>JOINT PDF ON CONDITIONAL TERMS</vt:lpstr>
      <vt:lpstr>Probability of Condition Terms</vt:lpstr>
      <vt:lpstr>PowerPoint Presentation</vt:lpstr>
      <vt:lpstr>Probability (2)</vt:lpstr>
      <vt:lpstr>Conditional Chances</vt:lpstr>
      <vt:lpstr>Conditional Chances (2)</vt:lpstr>
      <vt:lpstr>Initial Continuous Variable Analysis</vt:lpstr>
      <vt:lpstr>Correlation Analysis</vt:lpstr>
      <vt:lpstr>Correlation Analysis</vt:lpstr>
      <vt:lpstr>Hypothesis Testing</vt:lpstr>
      <vt:lpstr>Hypotheses #1</vt:lpstr>
      <vt:lpstr>Hypotheses #2</vt:lpstr>
      <vt:lpstr>Hypotheses #3</vt:lpstr>
      <vt:lpstr>Kesimpulan</vt:lpstr>
      <vt:lpstr>Catatan Tambahan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Analysis Project</dc:title>
  <dc:creator>Irham Putra</dc:creator>
  <cp:lastModifiedBy>Irham Putra</cp:lastModifiedBy>
  <cp:revision>8</cp:revision>
  <dcterms:created xsi:type="dcterms:W3CDTF">2022-10-07T17:48:36Z</dcterms:created>
  <dcterms:modified xsi:type="dcterms:W3CDTF">2022-10-08T16:44:06Z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