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24"/>
  </p:notesMasterIdLst>
  <p:handoutMasterIdLst>
    <p:handoutMasterId r:id="rId25"/>
  </p:handoutMasterIdLst>
  <p:sldIdLst>
    <p:sldId id="263" r:id="rId3"/>
    <p:sldId id="258" r:id="rId4"/>
    <p:sldId id="264" r:id="rId5"/>
    <p:sldId id="283" r:id="rId6"/>
    <p:sldId id="265" r:id="rId7"/>
    <p:sldId id="266" r:id="rId8"/>
    <p:sldId id="267" r:id="rId9"/>
    <p:sldId id="268" r:id="rId10"/>
    <p:sldId id="270" r:id="rId11"/>
    <p:sldId id="269" r:id="rId12"/>
    <p:sldId id="271" r:id="rId13"/>
    <p:sldId id="273" r:id="rId14"/>
    <p:sldId id="274" r:id="rId15"/>
    <p:sldId id="279" r:id="rId16"/>
    <p:sldId id="280" r:id="rId17"/>
    <p:sldId id="281" r:id="rId18"/>
    <p:sldId id="282" r:id="rId19"/>
    <p:sldId id="276" r:id="rId20"/>
    <p:sldId id="275" r:id="rId21"/>
    <p:sldId id="278" r:id="rId22"/>
    <p:sldId id="277"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72">
          <p15:clr>
            <a:srgbClr val="A4A3A4"/>
          </p15:clr>
        </p15:guide>
        <p15:guide id="3" orient="horz" pos="3888">
          <p15:clr>
            <a:srgbClr val="A4A3A4"/>
          </p15:clr>
        </p15:guide>
        <p15:guide id="4" orient="horz" pos="368">
          <p15:clr>
            <a:srgbClr val="A4A3A4"/>
          </p15:clr>
        </p15:guide>
        <p15:guide id="5" pos="3839">
          <p15:clr>
            <a:srgbClr val="A4A3A4"/>
          </p15:clr>
        </p15:guide>
        <p15:guide id="6" pos="768">
          <p15:clr>
            <a:srgbClr val="A4A3A4"/>
          </p15:clr>
        </p15:guide>
        <p15:guide id="7" pos="729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26" autoAdjust="0"/>
    <p:restoredTop sz="91821" autoAdjust="0"/>
  </p:normalViewPr>
  <p:slideViewPr>
    <p:cSldViewPr>
      <p:cViewPr varScale="1">
        <p:scale>
          <a:sx n="41" d="100"/>
          <a:sy n="41" d="100"/>
        </p:scale>
        <p:origin x="54" y="168"/>
      </p:cViewPr>
      <p:guideLst>
        <p:guide orient="horz" pos="2160"/>
        <p:guide orient="horz" pos="1072"/>
        <p:guide orient="horz" pos="3888"/>
        <p:guide orient="horz" pos="368"/>
        <p:guide pos="3839"/>
        <p:guide pos="768"/>
        <p:guide pos="7294"/>
      </p:guideLst>
    </p:cSldViewPr>
  </p:slideViewPr>
  <p:outlineViewPr>
    <p:cViewPr>
      <p:scale>
        <a:sx n="33" d="100"/>
        <a:sy n="33" d="100"/>
      </p:scale>
      <p:origin x="0" y="-2364"/>
    </p:cViewPr>
  </p:outlin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ru-RU"/>
              <a:t>19.02.2017</a:t>
            </a:fld>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ru-RU"/>
              <a:t>19.02.2017</a:t>
            </a:fld>
            <a:endParaRPr/>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Образец текста</a:t>
            </a:r>
          </a:p>
          <a:p>
            <a:pPr lvl="1"/>
            <a:r>
              <a:rPr/>
              <a:t>Второй уровень</a:t>
            </a:r>
          </a:p>
          <a:p>
            <a:pPr lvl="2"/>
            <a:r>
              <a:rPr/>
              <a:t>Третий уровень</a:t>
            </a:r>
          </a:p>
          <a:p>
            <a:pPr lvl="3"/>
            <a:r>
              <a:rPr/>
              <a:t>Четвертый уровень</a:t>
            </a:r>
          </a:p>
          <a:p>
            <a:pPr lvl="4"/>
            <a:r>
              <a:rPr/>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3416241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2426739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21</a:t>
            </a:fld>
            <a:endParaRPr lang="en-US"/>
          </a:p>
        </p:txBody>
      </p:sp>
    </p:spTree>
    <p:extLst>
      <p:ext uri="{BB962C8B-B14F-4D97-AF65-F5344CB8AC3E}">
        <p14:creationId xmlns:p14="http://schemas.microsoft.com/office/powerpoint/2010/main" val="2676660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604001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1331396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3914704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3011033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3185362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1033569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3879373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876574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Прямая соединительная линия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Прямая соединительная линия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Прямая соединительная линия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Полилиния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noProof="0" dirty="0"/>
            </a:p>
          </p:txBody>
        </p:sp>
        <p:sp>
          <p:nvSpPr>
            <p:cNvPr id="10" name="Полилиния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noProof="0" dirty="0"/>
            </a:p>
          </p:txBody>
        </p:sp>
        <p:sp>
          <p:nvSpPr>
            <p:cNvPr id="11" name="Полилиния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noProof="0" dirty="0"/>
            </a:p>
          </p:txBody>
        </p:sp>
      </p:grpSp>
      <p:sp>
        <p:nvSpPr>
          <p:cNvPr id="2" name="Заголовок 1"/>
          <p:cNvSpPr>
            <a:spLocks noGrp="1"/>
          </p:cNvSpPr>
          <p:nvPr>
            <p:ph type="ctrTitle"/>
          </p:nvPr>
        </p:nvSpPr>
        <p:spPr>
          <a:xfrm>
            <a:off x="1625176" y="584200"/>
            <a:ext cx="8735325" cy="2000251"/>
          </a:xfrm>
        </p:spPr>
        <p:txBody>
          <a:bodyPr>
            <a:normAutofit/>
          </a:bodyPr>
          <a:lstStyle>
            <a:lvl1pPr>
              <a:defRPr sz="5400"/>
            </a:lvl1pPr>
          </a:lstStyle>
          <a:p>
            <a:r>
              <a:rPr lang="ru-RU" noProof="0" smtClean="0"/>
              <a:t>Образец заголовка</a:t>
            </a:r>
            <a:endParaRPr lang="ru-RU" noProof="0" dirty="0"/>
          </a:p>
        </p:txBody>
      </p:sp>
      <p:sp>
        <p:nvSpPr>
          <p:cNvPr id="3" name="Подзаголовок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ru-RU" noProof="0" smtClean="0"/>
              <a:t>Образец подзаголовка</a:t>
            </a:r>
            <a:endParaRPr lang="ru-RU" noProof="0" dirty="0"/>
          </a:p>
        </p:txBody>
      </p:sp>
      <p:sp>
        <p:nvSpPr>
          <p:cNvPr id="22" name="Дата 21"/>
          <p:cNvSpPr>
            <a:spLocks noGrp="1"/>
          </p:cNvSpPr>
          <p:nvPr>
            <p:ph type="dt" sz="half" idx="10"/>
          </p:nvPr>
        </p:nvSpPr>
        <p:spPr/>
        <p:txBody>
          <a:bodyPr/>
          <a:lstStyle/>
          <a:p>
            <a:r>
              <a:rPr lang="ru-RU" noProof="0" smtClean="0"/>
              <a:t>16.05.2014</a:t>
            </a:r>
            <a:endParaRPr lang="ru-RU" noProof="0" dirty="0"/>
          </a:p>
        </p:txBody>
      </p:sp>
      <p:sp>
        <p:nvSpPr>
          <p:cNvPr id="23" name="Нижний колонтитул 22"/>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24" name="Номер слайда 23"/>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Дата 3"/>
          <p:cNvSpPr>
            <a:spLocks noGrp="1"/>
          </p:cNvSpPr>
          <p:nvPr>
            <p:ph type="dt" sz="half" idx="10"/>
          </p:nvPr>
        </p:nvSpPr>
        <p:spPr/>
        <p:txBody>
          <a:bodyPr/>
          <a:lstStyle/>
          <a:p>
            <a:r>
              <a:rPr lang="ru-RU" noProof="0" smtClean="0"/>
              <a:t>16.05.2014</a:t>
            </a:r>
            <a:endParaRPr lang="ru-RU" noProof="0" dirty="0"/>
          </a:p>
        </p:txBody>
      </p:sp>
      <p:sp>
        <p:nvSpPr>
          <p:cNvPr id="5" name="Нижний колонтитул 4"/>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6898" y="584200"/>
            <a:ext cx="2742486" cy="5588000"/>
          </a:xfrm>
        </p:spPr>
        <p:txBody>
          <a:bodyPr vert="eaVert"/>
          <a:lstStyle/>
          <a:p>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Дата 3"/>
          <p:cNvSpPr>
            <a:spLocks noGrp="1"/>
          </p:cNvSpPr>
          <p:nvPr>
            <p:ph type="dt" sz="half" idx="10"/>
          </p:nvPr>
        </p:nvSpPr>
        <p:spPr/>
        <p:txBody>
          <a:bodyPr/>
          <a:lstStyle/>
          <a:p>
            <a:r>
              <a:rPr lang="ru-RU" noProof="0" smtClean="0"/>
              <a:t>16.05.2014</a:t>
            </a:r>
            <a:endParaRPr lang="ru-RU" noProof="0" dirty="0"/>
          </a:p>
        </p:txBody>
      </p:sp>
      <p:sp>
        <p:nvSpPr>
          <p:cNvPr id="5" name="Нижний колонтитул 4"/>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dirty="0"/>
          </a:p>
        </p:txBody>
      </p:sp>
      <p:sp>
        <p:nvSpPr>
          <p:cNvPr id="3" name="Объект 2"/>
          <p:cNvSpPr>
            <a:spLocks noGrp="1"/>
          </p:cNvSpPr>
          <p:nvPr>
            <p:ph idx="1"/>
          </p:nvPr>
        </p:nvSpPr>
        <p:spPr/>
        <p:txBody>
          <a:bodyPr/>
          <a:lstStyle>
            <a:lvl5pPr>
              <a:defRPr/>
            </a:lvl5pPr>
            <a:lvl6pPr>
              <a:defRPr/>
            </a:lvl6pPr>
            <a:lvl7pPr>
              <a:defRPr/>
            </a:lvl7pPr>
            <a:lvl8pPr>
              <a:defRPr/>
            </a:lvl8pPr>
            <a:lvl9pPr>
              <a:defRPr/>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Дата 3"/>
          <p:cNvSpPr>
            <a:spLocks noGrp="1"/>
          </p:cNvSpPr>
          <p:nvPr>
            <p:ph type="dt" sz="half" idx="10"/>
          </p:nvPr>
        </p:nvSpPr>
        <p:spPr/>
        <p:txBody>
          <a:bodyPr/>
          <a:lstStyle/>
          <a:p>
            <a:r>
              <a:rPr lang="ru-RU" noProof="0" smtClean="0"/>
              <a:t>16.05.2014</a:t>
            </a:r>
            <a:endParaRPr lang="ru-RU" noProof="0" dirty="0"/>
          </a:p>
        </p:txBody>
      </p:sp>
      <p:sp>
        <p:nvSpPr>
          <p:cNvPr id="5" name="Нижний колонтитул 4"/>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ru-RU" noProof="0" smtClean="0"/>
              <a:t>Образец заголовка</a:t>
            </a:r>
            <a:endParaRPr lang="ru-RU" noProof="0" dirty="0"/>
          </a:p>
        </p:txBody>
      </p:sp>
      <p:sp>
        <p:nvSpPr>
          <p:cNvPr id="3" name="Текст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ru-RU" noProof="0" smtClean="0"/>
              <a:t>Образец текста</a:t>
            </a:r>
          </a:p>
        </p:txBody>
      </p:sp>
      <p:sp>
        <p:nvSpPr>
          <p:cNvPr id="4" name="Дата 3"/>
          <p:cNvSpPr>
            <a:spLocks noGrp="1"/>
          </p:cNvSpPr>
          <p:nvPr>
            <p:ph type="dt" sz="half" idx="10"/>
          </p:nvPr>
        </p:nvSpPr>
        <p:spPr/>
        <p:txBody>
          <a:bodyPr/>
          <a:lstStyle/>
          <a:p>
            <a:r>
              <a:rPr lang="ru-RU" noProof="0" smtClean="0"/>
              <a:t>16.05.2014</a:t>
            </a:r>
            <a:endParaRPr lang="ru-RU" noProof="0" dirty="0"/>
          </a:p>
        </p:txBody>
      </p:sp>
      <p:sp>
        <p:nvSpPr>
          <p:cNvPr id="5" name="Нижний колонтитул 4"/>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a:t>
            </a:fld>
            <a:endParaRPr lang="ru-RU" noProof="0" dirty="0"/>
          </a:p>
        </p:txBody>
      </p:sp>
      <p:grpSp>
        <p:nvGrpSpPr>
          <p:cNvPr id="11" name="diagonals"/>
          <p:cNvGrpSpPr/>
          <p:nvPr/>
        </p:nvGrpSpPr>
        <p:grpSpPr>
          <a:xfrm>
            <a:off x="7516443" y="4145281"/>
            <a:ext cx="4686117" cy="2731407"/>
            <a:chOff x="5638800" y="3108960"/>
            <a:chExt cx="3515503" cy="2048555"/>
          </a:xfrm>
        </p:grpSpPr>
        <p:cxnSp>
          <p:nvCxnSpPr>
            <p:cNvPr id="12" name="Прямая соединительная линия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Прямая соединительная линия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Прямая соединительная линия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3" y="274637"/>
            <a:ext cx="10360501" cy="1223963"/>
          </a:xfrm>
        </p:spPr>
        <p:txBody>
          <a:bodyPr/>
          <a:lstStyle/>
          <a:p>
            <a:r>
              <a:rPr lang="ru-RU" noProof="0" smtClean="0"/>
              <a:t>Образец заголовка</a:t>
            </a:r>
            <a:endParaRPr lang="ru-RU" noProof="0" dirty="0"/>
          </a:p>
        </p:txBody>
      </p:sp>
      <p:sp>
        <p:nvSpPr>
          <p:cNvPr id="3" name="Объект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Объект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5" name="Дата 4"/>
          <p:cNvSpPr>
            <a:spLocks noGrp="1"/>
          </p:cNvSpPr>
          <p:nvPr>
            <p:ph type="dt" sz="half" idx="10"/>
          </p:nvPr>
        </p:nvSpPr>
        <p:spPr/>
        <p:txBody>
          <a:bodyPr/>
          <a:lstStyle/>
          <a:p>
            <a:r>
              <a:rPr lang="ru-RU" noProof="0" smtClean="0"/>
              <a:t>16.05.2014</a:t>
            </a:r>
            <a:endParaRPr lang="ru-RU" noProof="0" dirty="0"/>
          </a:p>
        </p:txBody>
      </p:sp>
      <p:sp>
        <p:nvSpPr>
          <p:cNvPr id="6" name="Нижний колонтитул 5"/>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7" name="Номер слайда 6"/>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3" y="274637"/>
            <a:ext cx="10360501" cy="1223963"/>
          </a:xfrm>
        </p:spPr>
        <p:txBody>
          <a:bodyPr/>
          <a:lstStyle>
            <a:lvl1pPr>
              <a:defRPr/>
            </a:lvl1pPr>
          </a:lstStyle>
          <a:p>
            <a:r>
              <a:rPr lang="ru-RU" noProof="0" smtClean="0"/>
              <a:t>Образец заголовка</a:t>
            </a:r>
            <a:endParaRPr lang="ru-RU" noProof="0" dirty="0"/>
          </a:p>
        </p:txBody>
      </p:sp>
      <p:sp>
        <p:nvSpPr>
          <p:cNvPr id="3" name="Текст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ru-RU" noProof="0" smtClean="0"/>
              <a:t>Образец текста</a:t>
            </a:r>
          </a:p>
        </p:txBody>
      </p:sp>
      <p:sp>
        <p:nvSpPr>
          <p:cNvPr id="4" name="Объект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5" name="Текст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ru-RU" noProof="0" smtClean="0"/>
              <a:t>Образец текста</a:t>
            </a:r>
          </a:p>
        </p:txBody>
      </p:sp>
      <p:sp>
        <p:nvSpPr>
          <p:cNvPr id="6" name="Объект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7" name="Дата 6"/>
          <p:cNvSpPr>
            <a:spLocks noGrp="1"/>
          </p:cNvSpPr>
          <p:nvPr>
            <p:ph type="dt" sz="half" idx="10"/>
          </p:nvPr>
        </p:nvSpPr>
        <p:spPr/>
        <p:txBody>
          <a:bodyPr/>
          <a:lstStyle/>
          <a:p>
            <a:r>
              <a:rPr lang="ru-RU" noProof="0" smtClean="0"/>
              <a:t>16.05.2014</a:t>
            </a:r>
            <a:endParaRPr lang="ru-RU" noProof="0" dirty="0"/>
          </a:p>
        </p:txBody>
      </p:sp>
      <p:sp>
        <p:nvSpPr>
          <p:cNvPr id="8" name="Нижний колонтитул 7"/>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9" name="Номер слайда 8"/>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dirty="0"/>
          </a:p>
        </p:txBody>
      </p:sp>
      <p:sp>
        <p:nvSpPr>
          <p:cNvPr id="3" name="Дата 2"/>
          <p:cNvSpPr>
            <a:spLocks noGrp="1"/>
          </p:cNvSpPr>
          <p:nvPr>
            <p:ph type="dt" sz="half" idx="10"/>
          </p:nvPr>
        </p:nvSpPr>
        <p:spPr/>
        <p:txBody>
          <a:bodyPr/>
          <a:lstStyle/>
          <a:p>
            <a:r>
              <a:rPr lang="ru-RU" noProof="0" smtClean="0"/>
              <a:t>16.05.2014</a:t>
            </a:r>
            <a:endParaRPr lang="ru-RU" noProof="0" dirty="0"/>
          </a:p>
        </p:txBody>
      </p:sp>
      <p:sp>
        <p:nvSpPr>
          <p:cNvPr id="4" name="Нижний колонтитул 3"/>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5" name="Номер слайда 4"/>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r>
              <a:rPr lang="ru-RU" noProof="0" smtClean="0"/>
              <a:t>16.05.2014</a:t>
            </a:r>
            <a:endParaRPr lang="ru-RU" noProof="0" dirty="0"/>
          </a:p>
        </p:txBody>
      </p:sp>
      <p:sp>
        <p:nvSpPr>
          <p:cNvPr id="3" name="Нижний колонтитул 2"/>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4" name="Номер слайда 3"/>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ru-RU" noProof="0" smtClean="0"/>
              <a:t>Образец заголовка</a:t>
            </a:r>
            <a:endParaRPr lang="ru-RU" noProof="0" dirty="0"/>
          </a:p>
        </p:txBody>
      </p:sp>
      <p:sp>
        <p:nvSpPr>
          <p:cNvPr id="3" name="Объект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Текст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ru-RU" noProof="0" smtClean="0"/>
              <a:t>Образец текста</a:t>
            </a:r>
          </a:p>
        </p:txBody>
      </p:sp>
      <p:sp>
        <p:nvSpPr>
          <p:cNvPr id="5" name="Дата 4"/>
          <p:cNvSpPr>
            <a:spLocks noGrp="1"/>
          </p:cNvSpPr>
          <p:nvPr>
            <p:ph type="dt" sz="half" idx="10"/>
          </p:nvPr>
        </p:nvSpPr>
        <p:spPr/>
        <p:txBody>
          <a:bodyPr/>
          <a:lstStyle/>
          <a:p>
            <a:r>
              <a:rPr lang="ru-RU" noProof="0" smtClean="0"/>
              <a:t>16.05.2014</a:t>
            </a:r>
            <a:endParaRPr lang="ru-RU" noProof="0" dirty="0"/>
          </a:p>
        </p:txBody>
      </p:sp>
      <p:sp>
        <p:nvSpPr>
          <p:cNvPr id="6" name="Нижний колонтитул 5"/>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7" name="Номер слайда 6"/>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ru-RU" noProof="0" smtClean="0"/>
              <a:t>Образец заголовка</a:t>
            </a:r>
            <a:endParaRPr lang="ru-RU" noProof="0" dirty="0"/>
          </a:p>
        </p:txBody>
      </p:sp>
      <p:sp>
        <p:nvSpPr>
          <p:cNvPr id="3" name="Рисунок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ru-RU" noProof="0" smtClean="0"/>
              <a:t>Вставка рисунка</a:t>
            </a:r>
            <a:endParaRPr lang="ru-RU" noProof="0" dirty="0"/>
          </a:p>
        </p:txBody>
      </p:sp>
      <p:sp>
        <p:nvSpPr>
          <p:cNvPr id="4" name="Текст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ru-RU" noProof="0" smtClean="0"/>
              <a:t>Образец текста</a:t>
            </a:r>
          </a:p>
        </p:txBody>
      </p:sp>
      <p:sp>
        <p:nvSpPr>
          <p:cNvPr id="5" name="Дата 4"/>
          <p:cNvSpPr>
            <a:spLocks noGrp="1"/>
          </p:cNvSpPr>
          <p:nvPr>
            <p:ph type="dt" sz="half" idx="10"/>
          </p:nvPr>
        </p:nvSpPr>
        <p:spPr/>
        <p:txBody>
          <a:bodyPr/>
          <a:lstStyle/>
          <a:p>
            <a:r>
              <a:rPr lang="ru-RU" noProof="0" smtClean="0"/>
              <a:t>16.05.2014</a:t>
            </a:r>
            <a:endParaRPr lang="ru-RU" noProof="0" dirty="0"/>
          </a:p>
        </p:txBody>
      </p:sp>
      <p:sp>
        <p:nvSpPr>
          <p:cNvPr id="6" name="Нижний колонтитул 5"/>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7" name="Номер слайда 6"/>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Полилиния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noProof="0" dirty="0"/>
            </a:p>
          </p:txBody>
        </p:sp>
        <p:sp>
          <p:nvSpPr>
            <p:cNvPr id="11" name="Полилиния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noProof="0" dirty="0"/>
            </a:p>
          </p:txBody>
        </p:sp>
        <p:sp>
          <p:nvSpPr>
            <p:cNvPr id="14" name="Полилиния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noProof="0" dirty="0"/>
            </a:p>
          </p:txBody>
        </p:sp>
      </p:grpSp>
      <p:sp>
        <p:nvSpPr>
          <p:cNvPr id="2" name="Заголовок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ru-RU" noProof="0" dirty="0" smtClean="0"/>
              <a:t>Образец заголовка</a:t>
            </a:r>
            <a:endParaRPr lang="ru-RU" noProof="0" dirty="0"/>
          </a:p>
        </p:txBody>
      </p:sp>
      <p:sp>
        <p:nvSpPr>
          <p:cNvPr id="3" name="Текст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ru-RU" noProof="0" dirty="0" smtClean="0"/>
              <a:t>Образец текста</a:t>
            </a:r>
          </a:p>
          <a:p>
            <a:pPr lvl="1"/>
            <a:r>
              <a:rPr lang="ru-RU" noProof="0" dirty="0" smtClean="0"/>
              <a:t>Второй уровень</a:t>
            </a:r>
          </a:p>
          <a:p>
            <a:pPr lvl="2"/>
            <a:r>
              <a:rPr lang="ru-RU" noProof="0" dirty="0" smtClean="0"/>
              <a:t>Третий уровень</a:t>
            </a:r>
          </a:p>
          <a:p>
            <a:pPr lvl="3"/>
            <a:r>
              <a:rPr lang="ru-RU" noProof="0" dirty="0" smtClean="0"/>
              <a:t>Четвертый уровень</a:t>
            </a:r>
          </a:p>
          <a:p>
            <a:pPr lvl="4"/>
            <a:r>
              <a:rPr lang="ru-RU" noProof="0" dirty="0" smtClean="0"/>
              <a:t>Пятый уровень</a:t>
            </a:r>
            <a:endParaRPr lang="ru-RU" noProof="0" dirty="0"/>
          </a:p>
        </p:txBody>
      </p:sp>
      <p:sp>
        <p:nvSpPr>
          <p:cNvPr id="4" name="Дата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r>
              <a:rPr lang="ru-RU" noProof="0" smtClean="0"/>
              <a:t>16.05.2014</a:t>
            </a:r>
            <a:endParaRPr lang="ru-RU" noProof="0" dirty="0"/>
          </a:p>
        </p:txBody>
      </p:sp>
      <p:sp>
        <p:nvSpPr>
          <p:cNvPr id="5" name="Нижний колонтитул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lang="ru-RU" noProof="0" smtClean="0"/>
              <a:pPr/>
              <a:t>‹#›</a:t>
            </a:fld>
            <a:endParaRPr lang="ru-RU" noProof="0" dirty="0"/>
          </a:p>
        </p:txBody>
      </p:sp>
    </p:spTree>
    <p:extLst>
      <p:ext uri="{BB962C8B-B14F-4D97-AF65-F5344CB8AC3E}">
        <p14:creationId xmlns:p14="http://schemas.microsoft.com/office/powerpoint/2010/main" val="1395275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tml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63542" y="1533972"/>
            <a:ext cx="8735325" cy="2772792"/>
          </a:xfrm>
        </p:spPr>
        <p:txBody>
          <a:bodyPr>
            <a:noAutofit/>
          </a:bodyPr>
          <a:lstStyle/>
          <a:p>
            <a:pPr defTabSz="1216152">
              <a:spcBef>
                <a:spcPts val="0"/>
              </a:spcBef>
            </a:pPr>
            <a:r>
              <a:rPr lang="en-US" sz="4400" dirty="0" smtClean="0"/>
              <a:t>Demo open source applications with Intel RealSense capabilities</a:t>
            </a:r>
            <a:br>
              <a:rPr lang="en-US" sz="4400" dirty="0" smtClean="0"/>
            </a:br>
            <a:r>
              <a:rPr lang="ru-RU" sz="4400" dirty="0" smtClean="0"/>
              <a:t/>
            </a:r>
            <a:br>
              <a:rPr lang="ru-RU" sz="4400" dirty="0" smtClean="0"/>
            </a:br>
            <a:r>
              <a:rPr lang="en-US" sz="4400" dirty="0"/>
              <a:t>Emotion tracker </a:t>
            </a:r>
            <a:r>
              <a:rPr lang="en-US" sz="4400" dirty="0" smtClean="0"/>
              <a:t>application</a:t>
            </a:r>
            <a:endParaRPr lang="ru-RU" sz="4400" b="0" i="0" dirty="0">
              <a:solidFill>
                <a:schemeClr val="tx1"/>
              </a:solidFill>
              <a:latin typeface="Calibri"/>
            </a:endParaRPr>
          </a:p>
        </p:txBody>
      </p:sp>
      <p:sp>
        <p:nvSpPr>
          <p:cNvPr id="5" name="Подзаголовок 4"/>
          <p:cNvSpPr>
            <a:spLocks noGrp="1"/>
          </p:cNvSpPr>
          <p:nvPr>
            <p:ph type="subTitle" idx="1"/>
          </p:nvPr>
        </p:nvSpPr>
        <p:spPr>
          <a:xfrm>
            <a:off x="4294212" y="3356992"/>
            <a:ext cx="5904655" cy="1536576"/>
          </a:xfrm>
        </p:spPr>
        <p:txBody>
          <a:bodyPr>
            <a:normAutofit/>
          </a:bodyPr>
          <a:lstStyle/>
          <a:p>
            <a:pPr algn="r"/>
            <a:r>
              <a:rPr lang="en-US" sz="2000" dirty="0" smtClean="0"/>
              <a:t>	</a:t>
            </a:r>
            <a:endParaRPr lang="ru-RU" sz="2000" dirty="0" smtClean="0"/>
          </a:p>
          <a:p>
            <a:pPr algn="r"/>
            <a:r>
              <a:rPr lang="en-US" sz="2000" dirty="0" smtClean="0"/>
              <a:t>		</a:t>
            </a:r>
            <a:endParaRPr lang="ru-RU" sz="2000" b="0" i="0" spc="200" baseline="0" dirty="0">
              <a:solidFill>
                <a:srgbClr val="009999"/>
              </a:solidFill>
            </a:endParaRPr>
          </a:p>
        </p:txBody>
      </p:sp>
      <p:pic>
        <p:nvPicPr>
          <p:cNvPr id="3" name="Picture 2" descr="http://narfu.ru/upload/medialibrary/052/logo_normal_norm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8366" y="324657"/>
            <a:ext cx="1694311" cy="24186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86300" y="5589240"/>
            <a:ext cx="3600400" cy="400110"/>
          </a:xfrm>
          <a:prstGeom prst="rect">
            <a:avLst/>
          </a:prstGeom>
          <a:noFill/>
        </p:spPr>
        <p:txBody>
          <a:bodyPr wrap="square" rtlCol="0">
            <a:spAutoFit/>
          </a:bodyPr>
          <a:lstStyle/>
          <a:p>
            <a:r>
              <a:rPr lang="en-US" sz="2000" dirty="0" smtClean="0"/>
              <a:t>Arkhangelsk</a:t>
            </a:r>
            <a:r>
              <a:rPr lang="ru-RU" sz="2000" dirty="0" smtClean="0"/>
              <a:t>, 2016</a:t>
            </a:r>
            <a:endParaRPr lang="ru-RU" sz="2000" dirty="0"/>
          </a:p>
        </p:txBody>
      </p:sp>
    </p:spTree>
    <p:extLst>
      <p:ext uri="{BB962C8B-B14F-4D97-AF65-F5344CB8AC3E}">
        <p14:creationId xmlns:p14="http://schemas.microsoft.com/office/powerpoint/2010/main" val="102740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a:t>Emotions tracking  library</a:t>
            </a:r>
          </a:p>
        </p:txBody>
      </p:sp>
      <p:sp>
        <p:nvSpPr>
          <p:cNvPr id="3" name="Объект 2"/>
          <p:cNvSpPr>
            <a:spLocks noGrp="1"/>
          </p:cNvSpPr>
          <p:nvPr>
            <p:ph idx="1"/>
          </p:nvPr>
        </p:nvSpPr>
        <p:spPr/>
        <p:txBody>
          <a:bodyPr/>
          <a:lstStyle/>
          <a:p>
            <a:r>
              <a:rPr lang="en-US" dirty="0" smtClean="0"/>
              <a:t>Native library</a:t>
            </a:r>
          </a:p>
          <a:p>
            <a:r>
              <a:rPr lang="en-US" dirty="0" smtClean="0"/>
              <a:t>C# wrapper</a:t>
            </a:r>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10</a:t>
            </a:fld>
            <a:endParaRPr lang="ru-RU" noProof="0" dirty="0"/>
          </a:p>
        </p:txBody>
      </p:sp>
    </p:spTree>
    <p:extLst>
      <p:ext uri="{BB962C8B-B14F-4D97-AF65-F5344CB8AC3E}">
        <p14:creationId xmlns:p14="http://schemas.microsoft.com/office/powerpoint/2010/main" val="96871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C# Class Diagram</a:t>
            </a:r>
            <a:endParaRPr lang="en-US" sz="4400" dirty="0"/>
          </a:p>
        </p:txBody>
      </p:sp>
      <p:pic>
        <p:nvPicPr>
          <p:cNvPr id="7"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884" y="2420888"/>
            <a:ext cx="10288436" cy="3043662"/>
          </a:xfrm>
        </p:spPr>
      </p:pic>
      <p:sp>
        <p:nvSpPr>
          <p:cNvPr id="6" name="Номер слайда 5"/>
          <p:cNvSpPr>
            <a:spLocks noGrp="1"/>
          </p:cNvSpPr>
          <p:nvPr>
            <p:ph type="sldNum" sz="quarter" idx="12"/>
          </p:nvPr>
        </p:nvSpPr>
        <p:spPr/>
        <p:txBody>
          <a:bodyPr/>
          <a:lstStyle/>
          <a:p>
            <a:fld id="{C014DD1E-5D91-48A3-AD6D-45FBA980D106}" type="slidenum">
              <a:rPr lang="ru-RU" noProof="0" smtClean="0"/>
              <a:t>11</a:t>
            </a:fld>
            <a:endParaRPr lang="ru-RU" noProof="0" dirty="0"/>
          </a:p>
        </p:txBody>
      </p:sp>
    </p:spTree>
    <p:extLst>
      <p:ext uri="{BB962C8B-B14F-4D97-AF65-F5344CB8AC3E}">
        <p14:creationId xmlns:p14="http://schemas.microsoft.com/office/powerpoint/2010/main" val="272912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C014DD1E-5D91-48A3-AD6D-45FBA980D106}" type="slidenum">
              <a:rPr lang="ru-RU" noProof="0" smtClean="0"/>
              <a:t>12</a:t>
            </a:fld>
            <a:endParaRPr lang="ru-RU" noProof="0"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852" y="-61905"/>
            <a:ext cx="10972616" cy="7091305"/>
          </a:xfrm>
        </p:spPr>
      </p:pic>
      <p:sp>
        <p:nvSpPr>
          <p:cNvPr id="2" name="Заголовок 1"/>
          <p:cNvSpPr>
            <a:spLocks noGrp="1"/>
          </p:cNvSpPr>
          <p:nvPr>
            <p:ph type="title"/>
          </p:nvPr>
        </p:nvSpPr>
        <p:spPr>
          <a:xfrm>
            <a:off x="1218883" y="-320040"/>
            <a:ext cx="10360501" cy="1237953"/>
          </a:xfrm>
        </p:spPr>
        <p:txBody>
          <a:bodyPr>
            <a:normAutofit/>
          </a:bodyPr>
          <a:lstStyle/>
          <a:p>
            <a:pPr algn="r"/>
            <a:r>
              <a:rPr lang="en-US" sz="4400" dirty="0" smtClean="0"/>
              <a:t>C# Class Diagram</a:t>
            </a:r>
            <a:endParaRPr lang="en-US" sz="4400" dirty="0"/>
          </a:p>
        </p:txBody>
      </p:sp>
    </p:spTree>
    <p:extLst>
      <p:ext uri="{BB962C8B-B14F-4D97-AF65-F5344CB8AC3E}">
        <p14:creationId xmlns:p14="http://schemas.microsoft.com/office/powerpoint/2010/main" val="66055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Merging and averaging</a:t>
            </a:r>
            <a:endParaRPr lang="en-US" sz="4400" dirty="0"/>
          </a:p>
        </p:txBody>
      </p:sp>
      <p:sp>
        <p:nvSpPr>
          <p:cNvPr id="3" name="Объект 2"/>
          <p:cNvSpPr>
            <a:spLocks noGrp="1"/>
          </p:cNvSpPr>
          <p:nvPr>
            <p:ph idx="1"/>
          </p:nvPr>
        </p:nvSpPr>
        <p:spPr/>
        <p:txBody>
          <a:bodyPr/>
          <a:lstStyle/>
          <a:p>
            <a:r>
              <a:rPr lang="en-US" dirty="0" smtClean="0"/>
              <a:t>Main primitives</a:t>
            </a:r>
          </a:p>
          <a:p>
            <a:pPr lvl="1"/>
            <a:r>
              <a:rPr lang="en-US" dirty="0" smtClean="0"/>
              <a:t>Merge</a:t>
            </a:r>
          </a:p>
          <a:p>
            <a:pPr lvl="1"/>
            <a:r>
              <a:rPr lang="en-US" dirty="0" smtClean="0"/>
              <a:t>Average</a:t>
            </a:r>
          </a:p>
          <a:p>
            <a:pPr lvl="1"/>
            <a:r>
              <a:rPr lang="en-US" dirty="0" smtClean="0"/>
              <a:t>Smooth</a:t>
            </a:r>
          </a:p>
          <a:p>
            <a:pPr lvl="1"/>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13</a:t>
            </a:fld>
            <a:endParaRPr lang="ru-RU" noProof="0" dirty="0"/>
          </a:p>
        </p:txBody>
      </p:sp>
    </p:spTree>
    <p:extLst>
      <p:ext uri="{BB962C8B-B14F-4D97-AF65-F5344CB8AC3E}">
        <p14:creationId xmlns:p14="http://schemas.microsoft.com/office/powerpoint/2010/main" val="693566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Merge</a:t>
            </a:r>
            <a:endParaRPr lang="en-US" sz="4400" dirty="0"/>
          </a:p>
        </p:txBody>
      </p:sp>
      <p:sp>
        <p:nvSpPr>
          <p:cNvPr id="3" name="Объект 2"/>
          <p:cNvSpPr>
            <a:spLocks noGrp="1"/>
          </p:cNvSpPr>
          <p:nvPr>
            <p:ph idx="1"/>
          </p:nvPr>
        </p:nvSpPr>
        <p:spPr/>
        <p:txBody>
          <a:bodyPr/>
          <a:lstStyle/>
          <a:p>
            <a:r>
              <a:rPr lang="en-US" dirty="0" smtClean="0"/>
              <a:t>Merging two time lines</a:t>
            </a:r>
          </a:p>
          <a:p>
            <a:endParaRPr lang="en-US" dirty="0"/>
          </a:p>
          <a:p>
            <a:endParaRPr lang="en-US" dirty="0" smtClean="0"/>
          </a:p>
          <a:p>
            <a:endParaRPr lang="en-US" dirty="0" smtClean="0"/>
          </a:p>
          <a:p>
            <a:r>
              <a:rPr lang="en-US" dirty="0" smtClean="0"/>
              <a:t>Merging emotions data</a:t>
            </a:r>
          </a:p>
          <a:p>
            <a:endParaRPr lang="en-US" dirty="0"/>
          </a:p>
          <a:p>
            <a:endParaRPr lang="en-US" dirty="0" smtClean="0"/>
          </a:p>
          <a:p>
            <a:endParaRPr lang="en-US" dirty="0"/>
          </a:p>
          <a:p>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14</a:t>
            </a:fld>
            <a:endParaRPr lang="ru-RU" noProof="0" dirty="0"/>
          </a:p>
        </p:txBody>
      </p:sp>
      <p:sp>
        <p:nvSpPr>
          <p:cNvPr id="4" name="Прямоугольник 3"/>
          <p:cNvSpPr/>
          <p:nvPr/>
        </p:nvSpPr>
        <p:spPr>
          <a:xfrm>
            <a:off x="1218883" y="2335232"/>
            <a:ext cx="9772073" cy="1323439"/>
          </a:xfrm>
          <a:prstGeom prst="rect">
            <a:avLst/>
          </a:prstGeom>
        </p:spPr>
        <p:style>
          <a:lnRef idx="2">
            <a:schemeClr val="accent6"/>
          </a:lnRef>
          <a:fillRef idx="1">
            <a:schemeClr val="lt1"/>
          </a:fillRef>
          <a:effectRef idx="0">
            <a:schemeClr val="accent6"/>
          </a:effectRef>
          <a:fontRef idx="minor">
            <a:schemeClr val="dk1"/>
          </a:fontRef>
        </p:style>
        <p:txBody>
          <a:bodyPr rtlCol="0" anchor="ctr">
            <a:spAutoFit/>
          </a:bodyPr>
          <a:lstStyle/>
          <a:p>
            <a:pPr algn="ctr"/>
            <a:r>
              <a:rPr lang="en-US" sz="2000" dirty="0">
                <a:latin typeface="Courier New" panose="02070309020205020404" pitchFamily="49" charset="0"/>
                <a:ea typeface="Microsoft Sans Serif" panose="020B0604020202020204" pitchFamily="34" charset="0"/>
                <a:cs typeface="Courier New" panose="02070309020205020404" pitchFamily="49" charset="0"/>
              </a:rPr>
              <a:t>|------||--------------|         </a:t>
            </a:r>
            <a:r>
              <a:rPr lang="en-US" sz="2000" dirty="0" smtClean="0">
                <a:latin typeface="Courier New" panose="02070309020205020404" pitchFamily="49" charset="0"/>
                <a:ea typeface="Microsoft Sans Serif" panose="020B0604020202020204" pitchFamily="34" charset="0"/>
                <a:cs typeface="Courier New" panose="02070309020205020404" pitchFamily="49" charset="0"/>
              </a:rPr>
              <a:t>|----------||---------||--|</a:t>
            </a:r>
          </a:p>
          <a:p>
            <a:pPr algn="ctr"/>
            <a:r>
              <a:rPr lang="en-US" sz="2000" dirty="0" smtClean="0">
                <a:latin typeface="Courier New" panose="02070309020205020404" pitchFamily="49" charset="0"/>
                <a:ea typeface="Microsoft Sans Serif" panose="020B0604020202020204" pitchFamily="34" charset="0"/>
                <a:cs typeface="Courier New" panose="02070309020205020404" pitchFamily="49" charset="0"/>
              </a:rPr>
              <a:t>|--------------------------||---------||------------||-----|</a:t>
            </a:r>
          </a:p>
          <a:p>
            <a:pPr algn="ctr"/>
            <a:endParaRPr lang="en-US" sz="2000" dirty="0">
              <a:latin typeface="Courier New" panose="02070309020205020404" pitchFamily="49" charset="0"/>
              <a:ea typeface="Microsoft Sans Serif" panose="020B0604020202020204" pitchFamily="34" charset="0"/>
              <a:cs typeface="Courier New" panose="02070309020205020404" pitchFamily="49" charset="0"/>
            </a:endParaRPr>
          </a:p>
          <a:p>
            <a:pPr algn="ctr"/>
            <a:r>
              <a:rPr lang="en-US" sz="2000" dirty="0" smtClean="0">
                <a:latin typeface="Courier New" panose="02070309020205020404" pitchFamily="49" charset="0"/>
                <a:ea typeface="Microsoft Sans Serif" panose="020B0604020202020204" pitchFamily="34" charset="0"/>
                <a:cs typeface="Courier New" panose="02070309020205020404" pitchFamily="49" charset="0"/>
              </a:rPr>
              <a:t>|======||==============||==||===||====||====||======||=||==|</a:t>
            </a:r>
            <a:endParaRPr lang="en-US" sz="2000" dirty="0">
              <a:latin typeface="Courier New" panose="02070309020205020404" pitchFamily="49" charset="0"/>
              <a:ea typeface="Microsoft Sans Serif" panose="020B0604020202020204" pitchFamily="34" charset="0"/>
              <a:cs typeface="Courier New" panose="02070309020205020404" pitchFamily="49" charset="0"/>
            </a:endParaRPr>
          </a:p>
        </p:txBody>
      </p:sp>
      <p:sp>
        <p:nvSpPr>
          <p:cNvPr id="5" name="Прямоугольник 4"/>
          <p:cNvSpPr/>
          <p:nvPr/>
        </p:nvSpPr>
        <p:spPr>
          <a:xfrm>
            <a:off x="1218883" y="4509119"/>
            <a:ext cx="10360501" cy="16549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Courier New" panose="02070309020205020404" pitchFamily="49" charset="0"/>
                <a:cs typeface="Courier New" panose="02070309020205020404" pitchFamily="49" charset="0"/>
              </a:rPr>
              <a:t>|&lt;Face id="0</a:t>
            </a:r>
            <a:r>
              <a:rPr lang="en-US" sz="2000" dirty="0" smtClean="0">
                <a:latin typeface="Courier New" panose="02070309020205020404" pitchFamily="49" charset="0"/>
                <a:cs typeface="Courier New" panose="02070309020205020404" pitchFamily="49" charset="0"/>
              </a:rPr>
              <a:t>"&gt;|         |&lt;</a:t>
            </a:r>
            <a:r>
              <a:rPr lang="en-US" sz="2000" dirty="0">
                <a:latin typeface="Courier New" panose="02070309020205020404" pitchFamily="49" charset="0"/>
                <a:cs typeface="Courier New" panose="02070309020205020404" pitchFamily="49" charset="0"/>
              </a:rPr>
              <a:t>Face id="0</a:t>
            </a:r>
            <a:r>
              <a:rPr lang="en-US" sz="2000" dirty="0" smtClean="0">
                <a:latin typeface="Courier New" panose="02070309020205020404" pitchFamily="49" charset="0"/>
                <a:cs typeface="Courier New" panose="02070309020205020404" pitchFamily="49" charset="0"/>
              </a:rPr>
              <a:t>"&gt;|          |&lt;</a:t>
            </a:r>
            <a:r>
              <a:rPr lang="en-US" sz="2000" dirty="0">
                <a:latin typeface="Courier New" panose="02070309020205020404" pitchFamily="49" charset="0"/>
                <a:cs typeface="Courier New" panose="02070309020205020404" pitchFamily="49" charset="0"/>
              </a:rPr>
              <a:t>Face id="1_0</a:t>
            </a:r>
            <a:r>
              <a:rPr lang="en-US" sz="2000" dirty="0" smtClean="0">
                <a:latin typeface="Courier New" panose="02070309020205020404" pitchFamily="49" charset="0"/>
                <a:cs typeface="Courier New" panose="02070309020205020404" pitchFamily="49" charset="0"/>
              </a:rPr>
              <a:t>"&gt;|</a:t>
            </a:r>
          </a:p>
          <a:p>
            <a:pPr algn="ct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Face&gt;        </a:t>
            </a:r>
            <a:r>
              <a:rPr lang="en-US" sz="2000" dirty="0" smtClean="0">
                <a:latin typeface="Courier New" panose="02070309020205020404" pitchFamily="49" charset="0"/>
                <a:cs typeface="Courier New" panose="02070309020205020404" pitchFamily="49" charset="0"/>
              </a:rPr>
              <a:t>|</a:t>
            </a:r>
          </a:p>
          <a:p>
            <a:pPr algn="ctr"/>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Face&gt;      </a:t>
            </a:r>
            <a:r>
              <a:rPr lang="en-US" sz="2000" dirty="0" smtClean="0">
                <a:latin typeface="Courier New" panose="02070309020205020404" pitchFamily="49" charset="0"/>
                <a:cs typeface="Courier New" panose="02070309020205020404" pitchFamily="49" charset="0"/>
              </a:rPr>
              <a:t>|         |&lt;/</a:t>
            </a:r>
            <a:r>
              <a:rPr lang="en-US" sz="2000" dirty="0">
                <a:latin typeface="Courier New" panose="02070309020205020404" pitchFamily="49" charset="0"/>
                <a:cs typeface="Courier New" panose="02070309020205020404" pitchFamily="49" charset="0"/>
              </a:rPr>
              <a:t>Face&gt;      </a:t>
            </a:r>
            <a:r>
              <a:rPr lang="en-US" sz="2000" dirty="0" smtClean="0">
                <a:latin typeface="Courier New" panose="02070309020205020404" pitchFamily="49" charset="0"/>
                <a:cs typeface="Courier New" panose="02070309020205020404" pitchFamily="49" charset="0"/>
              </a:rPr>
              <a:t>|          |&lt;</a:t>
            </a:r>
            <a:r>
              <a:rPr lang="en-US" sz="2000" dirty="0">
                <a:latin typeface="Courier New" panose="02070309020205020404" pitchFamily="49" charset="0"/>
                <a:cs typeface="Courier New" panose="02070309020205020404" pitchFamily="49" charset="0"/>
              </a:rPr>
              <a:t>Face id="2_0</a:t>
            </a:r>
            <a:r>
              <a:rPr lang="en-US" sz="2000" dirty="0" smtClean="0">
                <a:latin typeface="Courier New" panose="02070309020205020404" pitchFamily="49" charset="0"/>
                <a:cs typeface="Courier New" panose="02070309020205020404" pitchFamily="49" charset="0"/>
              </a:rPr>
              <a:t>"&gt;|</a:t>
            </a:r>
          </a:p>
          <a:p>
            <a:pPr algn="ct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|&lt;</a:t>
            </a:r>
            <a:r>
              <a:rPr lang="en-US" sz="2000" dirty="0">
                <a:latin typeface="Courier New" panose="02070309020205020404" pitchFamily="49" charset="0"/>
                <a:cs typeface="Courier New" panose="02070309020205020404" pitchFamily="49" charset="0"/>
              </a:rPr>
              <a:t>Face&gt;         |</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0834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a:t>A</a:t>
            </a:r>
            <a:r>
              <a:rPr lang="en-US" sz="4400" dirty="0" smtClean="0"/>
              <a:t>veraging</a:t>
            </a:r>
            <a:endParaRPr lang="en-US" sz="4400" dirty="0"/>
          </a:p>
        </p:txBody>
      </p:sp>
      <p:sp>
        <p:nvSpPr>
          <p:cNvPr id="3" name="Объект 2"/>
          <p:cNvSpPr>
            <a:spLocks noGrp="1"/>
          </p:cNvSpPr>
          <p:nvPr>
            <p:ph idx="1"/>
          </p:nvPr>
        </p:nvSpPr>
        <p:spPr/>
        <p:txBody>
          <a:bodyPr/>
          <a:lstStyle/>
          <a:p>
            <a:r>
              <a:rPr lang="en-US" dirty="0" smtClean="0"/>
              <a:t>Find average value for all numeric data</a:t>
            </a:r>
          </a:p>
          <a:p>
            <a:pPr lvl="1"/>
            <a:r>
              <a:rPr lang="en-US" dirty="0" smtClean="0"/>
              <a:t>smile, kiss, gaze, …</a:t>
            </a:r>
          </a:p>
          <a:p>
            <a:r>
              <a:rPr lang="en-US" dirty="0" smtClean="0"/>
              <a:t>Drop Landmark</a:t>
            </a:r>
          </a:p>
          <a:p>
            <a:r>
              <a:rPr lang="en-US" dirty="0" smtClean="0"/>
              <a:t>Find most frequently occurring emotion (text)</a:t>
            </a:r>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15</a:t>
            </a:fld>
            <a:endParaRPr lang="ru-RU" noProof="0" dirty="0"/>
          </a:p>
        </p:txBody>
      </p:sp>
    </p:spTree>
    <p:extLst>
      <p:ext uri="{BB962C8B-B14F-4D97-AF65-F5344CB8AC3E}">
        <p14:creationId xmlns:p14="http://schemas.microsoft.com/office/powerpoint/2010/main" val="61953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Smooth</a:t>
            </a:r>
            <a:r>
              <a:rPr lang="en-US" sz="4400" dirty="0" smtClean="0"/>
              <a:t>ing</a:t>
            </a:r>
            <a:endParaRPr lang="en-US" sz="4400" dirty="0"/>
          </a:p>
        </p:txBody>
      </p:sp>
      <p:sp>
        <p:nvSpPr>
          <p:cNvPr id="3" name="Объект 2"/>
          <p:cNvSpPr>
            <a:spLocks noGrp="1"/>
          </p:cNvSpPr>
          <p:nvPr>
            <p:ph idx="1"/>
          </p:nvPr>
        </p:nvSpPr>
        <p:spPr/>
        <p:txBody>
          <a:bodyPr/>
          <a:lstStyle/>
          <a:p>
            <a:r>
              <a:rPr lang="en-US" dirty="0" smtClean="0"/>
              <a:t>Common frame rate of camera is 30 fps</a:t>
            </a:r>
          </a:p>
          <a:p>
            <a:pPr lvl="1"/>
            <a:r>
              <a:rPr lang="en-US" dirty="0" smtClean="0"/>
              <a:t>Library collect </a:t>
            </a:r>
            <a:r>
              <a:rPr lang="en-US" dirty="0"/>
              <a:t>30 emotions </a:t>
            </a:r>
            <a:r>
              <a:rPr lang="en-US" dirty="0" smtClean="0"/>
              <a:t>data samples per </a:t>
            </a:r>
            <a:r>
              <a:rPr lang="en-US" dirty="0" smtClean="0"/>
              <a:t>second</a:t>
            </a:r>
          </a:p>
          <a:p>
            <a:pPr lvl="1"/>
            <a:r>
              <a:rPr lang="en-US" dirty="0" smtClean="0"/>
              <a:t>To be more human percept one should  provide emotions data for longer time interval </a:t>
            </a:r>
          </a:p>
          <a:p>
            <a:r>
              <a:rPr lang="en-US" dirty="0" smtClean="0"/>
              <a:t>Make averaging  for some time interval </a:t>
            </a:r>
          </a:p>
          <a:p>
            <a:r>
              <a:rPr lang="en-US" dirty="0" smtClean="0"/>
              <a:t>Same rules as for </a:t>
            </a:r>
            <a:r>
              <a:rPr lang="en-US" dirty="0" smtClean="0">
                <a:latin typeface="Courier New" panose="02070309020205020404" pitchFamily="49" charset="0"/>
                <a:cs typeface="Courier New" panose="02070309020205020404" pitchFamily="49" charset="0"/>
              </a:rPr>
              <a:t>average</a:t>
            </a:r>
            <a:endParaRPr lang="en-US" dirty="0">
              <a:latin typeface="Courier New" panose="02070309020205020404" pitchFamily="49" charset="0"/>
              <a:cs typeface="Courier New" panose="02070309020205020404" pitchFamily="49" charset="0"/>
            </a:endParaRPr>
          </a:p>
        </p:txBody>
      </p:sp>
      <p:sp>
        <p:nvSpPr>
          <p:cNvPr id="6" name="Номер слайда 5"/>
          <p:cNvSpPr>
            <a:spLocks noGrp="1"/>
          </p:cNvSpPr>
          <p:nvPr>
            <p:ph type="sldNum" sz="quarter" idx="12"/>
          </p:nvPr>
        </p:nvSpPr>
        <p:spPr/>
        <p:txBody>
          <a:bodyPr/>
          <a:lstStyle/>
          <a:p>
            <a:fld id="{C014DD1E-5D91-48A3-AD6D-45FBA980D106}" type="slidenum">
              <a:rPr lang="ru-RU" noProof="0" smtClean="0"/>
              <a:t>16</a:t>
            </a:fld>
            <a:endParaRPr lang="ru-RU" noProof="0" dirty="0"/>
          </a:p>
        </p:txBody>
      </p:sp>
    </p:spTree>
    <p:extLst>
      <p:ext uri="{BB962C8B-B14F-4D97-AF65-F5344CB8AC3E}">
        <p14:creationId xmlns:p14="http://schemas.microsoft.com/office/powerpoint/2010/main" val="257852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Merging work flow</a:t>
            </a:r>
            <a:endParaRPr lang="en-US" sz="4400" dirty="0"/>
          </a:p>
        </p:txBody>
      </p:sp>
      <p:sp>
        <p:nvSpPr>
          <p:cNvPr id="3" name="Объект 2"/>
          <p:cNvSpPr>
            <a:spLocks noGrp="1"/>
          </p:cNvSpPr>
          <p:nvPr>
            <p:ph idx="1"/>
          </p:nvPr>
        </p:nvSpPr>
        <p:spPr>
          <a:xfrm>
            <a:off x="1218883" y="1701797"/>
            <a:ext cx="10360501" cy="1223147"/>
          </a:xfrm>
        </p:spPr>
        <p:txBody>
          <a:bodyPr>
            <a:normAutofit/>
          </a:bodyPr>
          <a:lstStyle/>
          <a:p>
            <a:r>
              <a:rPr lang="en-US" dirty="0" smtClean="0"/>
              <a:t>Merge -&gt; Average -&gt; Smooth</a:t>
            </a:r>
          </a:p>
          <a:p>
            <a:pPr lvl="1"/>
            <a:r>
              <a:rPr lang="en-US" dirty="0" err="1" smtClean="0"/>
              <a:t>EmoMerge</a:t>
            </a:r>
            <a:endParaRPr lang="en-US" dirty="0" smtClean="0"/>
          </a:p>
          <a:p>
            <a:endParaRPr lang="en-US" dirty="0" smtClean="0"/>
          </a:p>
        </p:txBody>
      </p:sp>
      <p:sp>
        <p:nvSpPr>
          <p:cNvPr id="6" name="Номер слайда 5"/>
          <p:cNvSpPr>
            <a:spLocks noGrp="1"/>
          </p:cNvSpPr>
          <p:nvPr>
            <p:ph type="sldNum" sz="quarter" idx="12"/>
          </p:nvPr>
        </p:nvSpPr>
        <p:spPr/>
        <p:txBody>
          <a:bodyPr/>
          <a:lstStyle/>
          <a:p>
            <a:fld id="{C014DD1E-5D91-48A3-AD6D-45FBA980D106}" type="slidenum">
              <a:rPr lang="ru-RU" noProof="0" smtClean="0"/>
              <a:t>17</a:t>
            </a:fld>
            <a:endParaRPr lang="ru-RU" noProof="0"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883" y="3344449"/>
            <a:ext cx="2762636" cy="2800741"/>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0276" y="3344449"/>
            <a:ext cx="2734057" cy="2819794"/>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2684" y="3345510"/>
            <a:ext cx="2743583" cy="2819794"/>
          </a:xfrm>
          <a:prstGeom prst="rect">
            <a:avLst/>
          </a:prstGeom>
        </p:spPr>
      </p:pic>
    </p:spTree>
    <p:extLst>
      <p:ext uri="{BB962C8B-B14F-4D97-AF65-F5344CB8AC3E}">
        <p14:creationId xmlns:p14="http://schemas.microsoft.com/office/powerpoint/2010/main" val="296589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Gaze tracking</a:t>
            </a:r>
            <a:endParaRPr lang="en-US" sz="4400" dirty="0"/>
          </a:p>
        </p:txBody>
      </p:sp>
      <p:sp>
        <p:nvSpPr>
          <p:cNvPr id="3" name="Объект 2"/>
          <p:cNvSpPr>
            <a:spLocks noGrp="1"/>
          </p:cNvSpPr>
          <p:nvPr>
            <p:ph idx="1"/>
          </p:nvPr>
        </p:nvSpPr>
        <p:spPr/>
        <p:txBody>
          <a:bodyPr/>
          <a:lstStyle/>
          <a:p>
            <a:r>
              <a:rPr lang="en-US" dirty="0" smtClean="0"/>
              <a:t>Calibration</a:t>
            </a:r>
          </a:p>
          <a:p>
            <a:pPr lvl="1"/>
            <a:r>
              <a:rPr lang="en-US" dirty="0" smtClean="0"/>
              <a:t>Seems to be very important (various desktop size, various position of camera between examinations)</a:t>
            </a:r>
            <a:endParaRPr lang="en-US" dirty="0" smtClean="0"/>
          </a:p>
          <a:p>
            <a:r>
              <a:rPr lang="en-US" dirty="0" smtClean="0"/>
              <a:t>Saccades</a:t>
            </a:r>
          </a:p>
          <a:p>
            <a:pPr lvl="1"/>
            <a:r>
              <a:rPr lang="en-US" dirty="0" smtClean="0"/>
              <a:t>It leads to necessity to do more investigations to find real points of attention</a:t>
            </a:r>
            <a:endParaRPr lang="en-US" dirty="0" smtClean="0"/>
          </a:p>
          <a:p>
            <a:pPr lvl="1"/>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18</a:t>
            </a:fld>
            <a:endParaRPr lang="ru-RU" noProof="0" dirty="0"/>
          </a:p>
        </p:txBody>
      </p:sp>
    </p:spTree>
    <p:extLst>
      <p:ext uri="{BB962C8B-B14F-4D97-AF65-F5344CB8AC3E}">
        <p14:creationId xmlns:p14="http://schemas.microsoft.com/office/powerpoint/2010/main" val="220523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Heat map</a:t>
            </a:r>
            <a:endParaRPr lang="en-US" sz="4400" dirty="0"/>
          </a:p>
        </p:txBody>
      </p:sp>
      <p:sp>
        <p:nvSpPr>
          <p:cNvPr id="3" name="Объект 2"/>
          <p:cNvSpPr>
            <a:spLocks noGrp="1"/>
          </p:cNvSpPr>
          <p:nvPr>
            <p:ph idx="1"/>
          </p:nvPr>
        </p:nvSpPr>
        <p:spPr/>
        <p:txBody>
          <a:bodyPr/>
          <a:lstStyle/>
          <a:p>
            <a:r>
              <a:rPr lang="en-US" dirty="0" smtClean="0"/>
              <a:t>Two</a:t>
            </a:r>
            <a:r>
              <a:rPr lang="ru-RU" dirty="0" smtClean="0"/>
              <a:t> </a:t>
            </a:r>
            <a:r>
              <a:rPr lang="en-US" dirty="0" smtClean="0"/>
              <a:t>varieties</a:t>
            </a:r>
          </a:p>
          <a:p>
            <a:pPr lvl="1"/>
            <a:r>
              <a:rPr lang="en-US" dirty="0" smtClean="0"/>
              <a:t>Set of gaze </a:t>
            </a:r>
            <a:r>
              <a:rPr lang="en-US" dirty="0" smtClean="0"/>
              <a:t>points</a:t>
            </a:r>
          </a:p>
          <a:p>
            <a:pPr lvl="1"/>
            <a:endParaRPr lang="en-US" dirty="0" smtClean="0"/>
          </a:p>
          <a:p>
            <a:pPr lvl="1"/>
            <a:endParaRPr lang="en-US" dirty="0"/>
          </a:p>
          <a:p>
            <a:pPr lvl="1"/>
            <a:endParaRPr lang="en-US" dirty="0" smtClean="0"/>
          </a:p>
          <a:p>
            <a:pPr lvl="1"/>
            <a:r>
              <a:rPr lang="en-US" dirty="0" smtClean="0"/>
              <a:t>Blurring the 2D histogram of gaze points occurrences by convolution with arithmetic mean </a:t>
            </a:r>
            <a:r>
              <a:rPr lang="en-US" dirty="0" smtClean="0"/>
              <a:t>filter response</a:t>
            </a:r>
          </a:p>
          <a:p>
            <a:pPr lvl="1"/>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19</a:t>
            </a:fld>
            <a:endParaRPr lang="ru-RU" noProof="0"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5980" y="2564904"/>
            <a:ext cx="1886213" cy="1105054"/>
          </a:xfrm>
          <a:prstGeom prst="rect">
            <a:avLst/>
          </a:prstGeom>
        </p:spPr>
      </p:pic>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5980" y="4970279"/>
            <a:ext cx="1886213" cy="1060477"/>
          </a:xfrm>
          <a:prstGeom prst="rect">
            <a:avLst/>
          </a:prstGeom>
        </p:spPr>
      </p:pic>
    </p:spTree>
    <p:extLst>
      <p:ext uri="{BB962C8B-B14F-4D97-AF65-F5344CB8AC3E}">
        <p14:creationId xmlns:p14="http://schemas.microsoft.com/office/powerpoint/2010/main" val="229861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34601" y="836712"/>
            <a:ext cx="8735325" cy="2772792"/>
          </a:xfrm>
        </p:spPr>
        <p:txBody>
          <a:bodyPr>
            <a:noAutofit/>
          </a:bodyPr>
          <a:lstStyle/>
          <a:p>
            <a:pPr defTabSz="1216152">
              <a:spcBef>
                <a:spcPts val="0"/>
              </a:spcBef>
            </a:pPr>
            <a:r>
              <a:rPr lang="en-US" sz="4400" dirty="0"/>
              <a:t/>
            </a:r>
            <a:br>
              <a:rPr lang="en-US" sz="4400" dirty="0"/>
            </a:br>
            <a:r>
              <a:rPr lang="en-US" sz="4400" dirty="0"/>
              <a:t>Emotion tracker </a:t>
            </a:r>
            <a:r>
              <a:rPr lang="en-US" sz="4400" dirty="0" smtClean="0"/>
              <a:t>application</a:t>
            </a:r>
            <a:br>
              <a:rPr lang="en-US" sz="4400" dirty="0" smtClean="0"/>
            </a:br>
            <a:r>
              <a:rPr lang="ru-RU" sz="4400" dirty="0"/>
              <a:t/>
            </a:r>
            <a:br>
              <a:rPr lang="ru-RU" sz="4400" dirty="0"/>
            </a:br>
            <a:endParaRPr lang="ru-RU" sz="4400" b="0" i="0" dirty="0">
              <a:solidFill>
                <a:schemeClr val="tx1"/>
              </a:solidFill>
              <a:latin typeface="Calibri"/>
            </a:endParaRPr>
          </a:p>
        </p:txBody>
      </p:sp>
      <p:sp>
        <p:nvSpPr>
          <p:cNvPr id="5" name="Подзаголовок 4"/>
          <p:cNvSpPr>
            <a:spLocks noGrp="1"/>
          </p:cNvSpPr>
          <p:nvPr>
            <p:ph type="subTitle" idx="1"/>
          </p:nvPr>
        </p:nvSpPr>
        <p:spPr>
          <a:xfrm>
            <a:off x="4294212" y="3356992"/>
            <a:ext cx="5904655" cy="1536576"/>
          </a:xfrm>
        </p:spPr>
        <p:txBody>
          <a:bodyPr>
            <a:normAutofit/>
          </a:bodyPr>
          <a:lstStyle/>
          <a:p>
            <a:pPr algn="r"/>
            <a:r>
              <a:rPr lang="en-US" sz="2000" smtClean="0"/>
              <a:t>	</a:t>
            </a:r>
            <a:endParaRPr lang="ru-RU" sz="2000" smtClean="0"/>
          </a:p>
          <a:p>
            <a:pPr algn="r"/>
            <a:r>
              <a:rPr lang="en-US" sz="2000" smtClean="0"/>
              <a:t>		</a:t>
            </a:r>
            <a:endParaRPr lang="ru-RU" sz="2000" b="0" i="0" spc="200" baseline="0" dirty="0">
              <a:solidFill>
                <a:srgbClr val="009999"/>
              </a:solidFill>
            </a:endParaRPr>
          </a:p>
        </p:txBody>
      </p:sp>
      <p:pic>
        <p:nvPicPr>
          <p:cNvPr id="3" name="Picture 2" descr="http://narfu.ru/upload/medialibrary/052/logo_normal_norm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8366" y="324657"/>
            <a:ext cx="1694311" cy="24186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86300" y="5589240"/>
            <a:ext cx="3600400" cy="400110"/>
          </a:xfrm>
          <a:prstGeom prst="rect">
            <a:avLst/>
          </a:prstGeom>
          <a:noFill/>
        </p:spPr>
        <p:txBody>
          <a:bodyPr wrap="square" rtlCol="0">
            <a:spAutoFit/>
          </a:bodyPr>
          <a:lstStyle/>
          <a:p>
            <a:r>
              <a:rPr lang="en-US" sz="2000" dirty="0" smtClean="0"/>
              <a:t>Arkhangelsk</a:t>
            </a:r>
            <a:r>
              <a:rPr lang="ru-RU" sz="2000" dirty="0" smtClean="0"/>
              <a:t>, 2016</a:t>
            </a:r>
            <a:endParaRPr lang="ru-RU" sz="2000" dirty="0"/>
          </a:p>
        </p:txBody>
      </p:sp>
      <p:sp>
        <p:nvSpPr>
          <p:cNvPr id="6" name="Прямоугольник 5"/>
          <p:cNvSpPr/>
          <p:nvPr/>
        </p:nvSpPr>
        <p:spPr>
          <a:xfrm>
            <a:off x="1405660" y="2563748"/>
            <a:ext cx="8540010" cy="3416320"/>
          </a:xfrm>
          <a:prstGeom prst="rect">
            <a:avLst/>
          </a:prstGeom>
        </p:spPr>
        <p:txBody>
          <a:bodyPr wrap="square">
            <a:spAutoFit/>
          </a:bodyPr>
          <a:lstStyle/>
          <a:p>
            <a:r>
              <a:rPr lang="en-US" dirty="0"/>
              <a:t>The main aim of this project is to develop a library and demo applications to track and write users emotions (sadness, smile, laugh, etc.) during watching movie.  Test recognition of emotions with different conditions. Implement logic to “merge” files with emotions and provide average rating. Implement logic to gather eyes track and to build heat map for user’s attention. All of that should be done by using Intel RSSDK tools.</a:t>
            </a:r>
          </a:p>
          <a:p>
            <a:r>
              <a:rPr lang="en-US" dirty="0"/>
              <a:t/>
            </a:r>
            <a:br>
              <a:rPr lang="en-US" dirty="0"/>
            </a:br>
            <a:endParaRPr lang="ru-RU" dirty="0"/>
          </a:p>
        </p:txBody>
      </p:sp>
    </p:spTree>
    <p:extLst>
      <p:ext uri="{BB962C8B-B14F-4D97-AF65-F5344CB8AC3E}">
        <p14:creationId xmlns:p14="http://schemas.microsoft.com/office/powerpoint/2010/main" val="34574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Processing with MATLAB</a:t>
            </a:r>
            <a:endParaRPr lang="en-US" sz="4400" dirty="0"/>
          </a:p>
        </p:txBody>
      </p:sp>
      <p:sp>
        <p:nvSpPr>
          <p:cNvPr id="3" name="Объект 2"/>
          <p:cNvSpPr>
            <a:spLocks noGrp="1"/>
          </p:cNvSpPr>
          <p:nvPr>
            <p:ph idx="1"/>
          </p:nvPr>
        </p:nvSpPr>
        <p:spPr/>
        <p:txBody>
          <a:bodyPr/>
          <a:lstStyle/>
          <a:p>
            <a:r>
              <a:rPr lang="en-US" dirty="0"/>
              <a:t>function [</a:t>
            </a:r>
            <a:r>
              <a:rPr lang="en-US" dirty="0" err="1"/>
              <a:t>b,e,v</a:t>
            </a:r>
            <a:r>
              <a:rPr lang="en-US" dirty="0"/>
              <a:t>]=</a:t>
            </a:r>
            <a:r>
              <a:rPr lang="en-US" dirty="0" err="1"/>
              <a:t>getEmoElement</a:t>
            </a:r>
            <a:r>
              <a:rPr lang="en-US" dirty="0"/>
              <a:t>(</a:t>
            </a:r>
            <a:r>
              <a:rPr lang="en-US" dirty="0" err="1"/>
              <a:t>fname,el</a:t>
            </a:r>
            <a:r>
              <a:rPr lang="en-US" dirty="0" smtClean="0"/>
              <a:t>)</a:t>
            </a:r>
          </a:p>
          <a:p>
            <a:pPr marL="304746" lvl="1" indent="0">
              <a:buNone/>
            </a:pPr>
            <a:r>
              <a:rPr lang="en-US" sz="2800" dirty="0" smtClean="0"/>
              <a:t>function </a:t>
            </a:r>
            <a:r>
              <a:rPr lang="en-US" sz="2800" dirty="0"/>
              <a:t>[</a:t>
            </a:r>
            <a:r>
              <a:rPr lang="en-US" sz="2800" dirty="0" err="1"/>
              <a:t>b,e,v</a:t>
            </a:r>
            <a:r>
              <a:rPr lang="en-US" sz="2800" dirty="0"/>
              <a:t>]=</a:t>
            </a:r>
            <a:r>
              <a:rPr lang="en-US" sz="2800" dirty="0" err="1" smtClean="0"/>
              <a:t>getEmoElementStr</a:t>
            </a:r>
            <a:r>
              <a:rPr lang="en-US" sz="2800" dirty="0" smtClean="0"/>
              <a:t>(</a:t>
            </a:r>
            <a:r>
              <a:rPr lang="en-US" sz="2800" dirty="0" err="1" smtClean="0"/>
              <a:t>fname,el</a:t>
            </a:r>
            <a:r>
              <a:rPr lang="en-US" sz="2800" dirty="0" smtClean="0"/>
              <a:t>)</a:t>
            </a:r>
          </a:p>
          <a:p>
            <a:pPr marL="761946" lvl="1" indent="-457200"/>
            <a:r>
              <a:rPr lang="en-US" sz="2800" dirty="0" smtClean="0"/>
              <a:t>Slow (it takes about hour to process  50M file = 5minutes of records )</a:t>
            </a:r>
          </a:p>
          <a:p>
            <a:pPr marL="457200" indent="-457200"/>
            <a:r>
              <a:rPr lang="en-US" sz="3200" dirty="0" smtClean="0"/>
              <a:t>One can use </a:t>
            </a:r>
            <a:r>
              <a:rPr lang="en-US" sz="3200" b="1" dirty="0" smtClean="0">
                <a:latin typeface="Courier New" panose="02070309020205020404" pitchFamily="49" charset="0"/>
                <a:cs typeface="Courier New" panose="02070309020205020404" pitchFamily="49" charset="0"/>
              </a:rPr>
              <a:t>ttml2csv</a:t>
            </a:r>
            <a:r>
              <a:rPr lang="en-US" sz="3200" dirty="0" smtClean="0"/>
              <a:t> utility to convert data in </a:t>
            </a:r>
            <a:r>
              <a:rPr lang="en-US" sz="3200" b="1" dirty="0" smtClean="0">
                <a:latin typeface="Courier New" panose="02070309020205020404" pitchFamily="49" charset="0"/>
                <a:cs typeface="Courier New" panose="02070309020205020404" pitchFamily="49" charset="0"/>
              </a:rPr>
              <a:t>csv</a:t>
            </a:r>
            <a:r>
              <a:rPr lang="en-US" sz="3200" dirty="0" smtClean="0"/>
              <a:t> format</a:t>
            </a:r>
          </a:p>
          <a:p>
            <a:pPr marL="761946" lvl="1" indent="-457200"/>
            <a:r>
              <a:rPr lang="en-US" dirty="0" smtClean="0"/>
              <a:t>Load data in </a:t>
            </a:r>
            <a:r>
              <a:rPr lang="en-US" b="1" dirty="0" smtClean="0">
                <a:latin typeface="Courier New" panose="02070309020205020404" pitchFamily="49" charset="0"/>
                <a:cs typeface="Courier New" panose="02070309020205020404" pitchFamily="49" charset="0"/>
              </a:rPr>
              <a:t>MATLAB</a:t>
            </a:r>
            <a:r>
              <a:rPr lang="en-US" dirty="0" smtClean="0"/>
              <a:t> to do its examination </a:t>
            </a:r>
          </a:p>
          <a:p>
            <a:pPr marL="761946" lvl="1" indent="-457200"/>
            <a:r>
              <a:rPr lang="en-US" dirty="0" smtClean="0"/>
              <a:t>One can also use it </a:t>
            </a:r>
            <a:r>
              <a:rPr lang="en-US" dirty="0" err="1" smtClean="0"/>
              <a:t>f.ex</a:t>
            </a:r>
            <a:r>
              <a:rPr lang="en-US" dirty="0" smtClean="0"/>
              <a:t>. with </a:t>
            </a:r>
            <a:r>
              <a:rPr lang="en-US" dirty="0" smtClean="0">
                <a:latin typeface="Courier New" panose="02070309020205020404" pitchFamily="49" charset="0"/>
                <a:cs typeface="Courier New" panose="02070309020205020404" pitchFamily="49" charset="0"/>
              </a:rPr>
              <a:t>Excel</a:t>
            </a:r>
            <a:endParaRPr lang="en-US" dirty="0">
              <a:latin typeface="Courier New" panose="02070309020205020404" pitchFamily="49" charset="0"/>
              <a:cs typeface="Courier New" panose="02070309020205020404" pitchFamily="49" charset="0"/>
            </a:endParaRPr>
          </a:p>
          <a:p>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20</a:t>
            </a:fld>
            <a:endParaRPr lang="ru-RU" noProof="0" dirty="0"/>
          </a:p>
        </p:txBody>
      </p:sp>
    </p:spTree>
    <p:extLst>
      <p:ext uri="{BB962C8B-B14F-4D97-AF65-F5344CB8AC3E}">
        <p14:creationId xmlns:p14="http://schemas.microsoft.com/office/powerpoint/2010/main" val="264207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Additional utilities</a:t>
            </a:r>
            <a:endParaRPr lang="en-US" sz="4400" dirty="0"/>
          </a:p>
        </p:txBody>
      </p:sp>
      <p:sp>
        <p:nvSpPr>
          <p:cNvPr id="3" name="Объект 2"/>
          <p:cNvSpPr>
            <a:spLocks noGrp="1"/>
          </p:cNvSpPr>
          <p:nvPr>
            <p:ph idx="1"/>
          </p:nvPr>
        </p:nvSpPr>
        <p:spPr/>
        <p:txBody>
          <a:bodyPr/>
          <a:lstStyle/>
          <a:p>
            <a:r>
              <a:rPr lang="en-US" b="1" dirty="0" smtClean="0">
                <a:latin typeface="Courier New" panose="02070309020205020404" pitchFamily="49" charset="0"/>
                <a:cs typeface="Courier New" panose="02070309020205020404" pitchFamily="49" charset="0"/>
              </a:rPr>
              <a:t>rssdk2video</a:t>
            </a:r>
          </a:p>
          <a:p>
            <a:r>
              <a:rPr lang="en-US" b="1" dirty="0" smtClean="0">
                <a:latin typeface="Courier New" panose="02070309020205020404" pitchFamily="49" charset="0"/>
                <a:cs typeface="Courier New" panose="02070309020205020404" pitchFamily="49" charset="0"/>
              </a:rPr>
              <a:t>ttml2srt</a:t>
            </a:r>
          </a:p>
          <a:p>
            <a:pPr lvl="1"/>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21</a:t>
            </a:fld>
            <a:endParaRPr lang="ru-RU" noProof="0" dirty="0"/>
          </a:p>
        </p:txBody>
      </p:sp>
    </p:spTree>
    <p:extLst>
      <p:ext uri="{BB962C8B-B14F-4D97-AF65-F5344CB8AC3E}">
        <p14:creationId xmlns:p14="http://schemas.microsoft.com/office/powerpoint/2010/main" val="57261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sz="4400" dirty="0" smtClean="0"/>
              <a:t>Objectives</a:t>
            </a:r>
            <a:endParaRPr lang="en-US" sz="4400" dirty="0"/>
          </a:p>
        </p:txBody>
      </p:sp>
      <p:sp>
        <p:nvSpPr>
          <p:cNvPr id="3" name="Объект 2"/>
          <p:cNvSpPr>
            <a:spLocks noGrp="1"/>
          </p:cNvSpPr>
          <p:nvPr>
            <p:ph idx="1"/>
          </p:nvPr>
        </p:nvSpPr>
        <p:spPr/>
        <p:txBody>
          <a:bodyPr/>
          <a:lstStyle/>
          <a:p>
            <a:r>
              <a:rPr lang="en-US" dirty="0" smtClean="0"/>
              <a:t>Emotions records </a:t>
            </a:r>
            <a:r>
              <a:rPr lang="en-US" dirty="0"/>
              <a:t>format </a:t>
            </a:r>
            <a:endParaRPr lang="en-US" dirty="0" smtClean="0"/>
          </a:p>
          <a:p>
            <a:r>
              <a:rPr lang="en-US" dirty="0" smtClean="0"/>
              <a:t>Emotions tracking  library</a:t>
            </a:r>
          </a:p>
          <a:p>
            <a:r>
              <a:rPr lang="en-US" dirty="0" smtClean="0"/>
              <a:t>Implementation of logic </a:t>
            </a:r>
            <a:r>
              <a:rPr lang="en-US" dirty="0"/>
              <a:t>to </a:t>
            </a:r>
            <a:r>
              <a:rPr lang="en-US" dirty="0" smtClean="0"/>
              <a:t>merge </a:t>
            </a:r>
            <a:r>
              <a:rPr lang="en-US" dirty="0"/>
              <a:t>files with emotions and </a:t>
            </a:r>
            <a:r>
              <a:rPr lang="en-US" dirty="0" smtClean="0"/>
              <a:t>its averaging</a:t>
            </a:r>
          </a:p>
          <a:p>
            <a:r>
              <a:rPr lang="en-US" dirty="0" smtClean="0"/>
              <a:t>Implementation of  building </a:t>
            </a:r>
            <a:r>
              <a:rPr lang="en-US" dirty="0"/>
              <a:t>heat map for user’s </a:t>
            </a:r>
            <a:r>
              <a:rPr lang="en-US" dirty="0" smtClean="0"/>
              <a:t>attention</a:t>
            </a:r>
          </a:p>
          <a:p>
            <a:r>
              <a:rPr lang="en-US" dirty="0" smtClean="0"/>
              <a:t>Demos</a:t>
            </a:r>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3</a:t>
            </a:fld>
            <a:endParaRPr lang="ru-RU" noProof="0" dirty="0"/>
          </a:p>
        </p:txBody>
      </p:sp>
    </p:spTree>
    <p:extLst>
      <p:ext uri="{BB962C8B-B14F-4D97-AF65-F5344CB8AC3E}">
        <p14:creationId xmlns:p14="http://schemas.microsoft.com/office/powerpoint/2010/main" val="254879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sz="4400" dirty="0" smtClean="0"/>
              <a:t>Outcomes</a:t>
            </a:r>
            <a:endParaRPr lang="en-US" sz="4400" dirty="0"/>
          </a:p>
        </p:txBody>
      </p:sp>
      <p:sp>
        <p:nvSpPr>
          <p:cNvPr id="3" name="Объект 2"/>
          <p:cNvSpPr>
            <a:spLocks noGrp="1"/>
          </p:cNvSpPr>
          <p:nvPr>
            <p:ph idx="1"/>
          </p:nvPr>
        </p:nvSpPr>
        <p:spPr/>
        <p:txBody>
          <a:bodyPr>
            <a:normAutofit fontScale="92500" lnSpcReduction="20000"/>
          </a:bodyPr>
          <a:lstStyle/>
          <a:p>
            <a:pPr marL="0" indent="0" algn="just">
              <a:buNone/>
            </a:pPr>
            <a:r>
              <a:rPr lang="en-US" dirty="0" smtClean="0"/>
              <a:t>It was created emotions processing ecosystem. It contains native library to make records of timed </a:t>
            </a:r>
            <a:r>
              <a:rPr lang="en-US" dirty="0"/>
              <a:t>series </a:t>
            </a:r>
            <a:r>
              <a:rPr lang="en-US" dirty="0" smtClean="0"/>
              <a:t>of data connected with emotions </a:t>
            </a:r>
            <a:r>
              <a:rPr lang="en-US" dirty="0" smtClean="0"/>
              <a:t> </a:t>
            </a:r>
            <a:r>
              <a:rPr lang="en-US" dirty="0" smtClean="0"/>
              <a:t>estimated </a:t>
            </a:r>
            <a:r>
              <a:rPr lang="en-US" dirty="0" smtClean="0"/>
              <a:t>by RealSense camera. There is also C# wrapper to native library. It was implemented main merging primitives for emotions records and for processing of collected gaze data. </a:t>
            </a:r>
            <a:r>
              <a:rPr lang="en-US" dirty="0" smtClean="0"/>
              <a:t>There are two examples of using emotions tracking library and merging capabilities. It was implemented two utilities to make gaze heat map and to lay down gaze upon the video content. There is possibility to record RealSense camera streams and convert this record to common used video format using one of implemented utilities. Timed emotions records can be converted to one oaf the most user subtitles format. There is defined the way to do mathematical processing of emotions records. MATLAB codes has been provides and there is an utility to convert emotions records to </a:t>
            </a:r>
            <a:r>
              <a:rPr lang="en-US" dirty="0" smtClean="0">
                <a:latin typeface="Courier New" panose="02070309020205020404" pitchFamily="49" charset="0"/>
                <a:cs typeface="Courier New" panose="02070309020205020404" pitchFamily="49" charset="0"/>
              </a:rPr>
              <a:t>csv</a:t>
            </a:r>
            <a:r>
              <a:rPr lang="en-US" dirty="0" smtClean="0"/>
              <a:t> format allowing to use collected data within a lot of applications, </a:t>
            </a:r>
            <a:r>
              <a:rPr lang="en-US" dirty="0" err="1" smtClean="0"/>
              <a:t>t.e</a:t>
            </a:r>
            <a:r>
              <a:rPr lang="en-US" dirty="0" smtClean="0"/>
              <a:t>., Excel, MATLAB, R, etc. It was found main use cases for </a:t>
            </a:r>
            <a:r>
              <a:rPr lang="en-US" smtClean="0"/>
              <a:t>created library. </a:t>
            </a:r>
            <a:endParaRPr lang="en-US" dirty="0" smtClean="0"/>
          </a:p>
          <a:p>
            <a:pPr marL="0" indent="0">
              <a:buNone/>
            </a:pPr>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4</a:t>
            </a:fld>
            <a:endParaRPr lang="ru-RU" noProof="0" dirty="0"/>
          </a:p>
        </p:txBody>
      </p:sp>
    </p:spTree>
    <p:extLst>
      <p:ext uri="{BB962C8B-B14F-4D97-AF65-F5344CB8AC3E}">
        <p14:creationId xmlns:p14="http://schemas.microsoft.com/office/powerpoint/2010/main" val="355676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Emotions records</a:t>
            </a:r>
            <a:endParaRPr lang="en-US" sz="4400" dirty="0"/>
          </a:p>
        </p:txBody>
      </p:sp>
      <p:sp>
        <p:nvSpPr>
          <p:cNvPr id="3" name="Объект 2"/>
          <p:cNvSpPr>
            <a:spLocks noGrp="1"/>
          </p:cNvSpPr>
          <p:nvPr>
            <p:ph idx="1"/>
          </p:nvPr>
        </p:nvSpPr>
        <p:spPr>
          <a:xfrm>
            <a:off x="1218883" y="1701797"/>
            <a:ext cx="10360501" cy="5019680"/>
          </a:xfrm>
        </p:spPr>
        <p:txBody>
          <a:bodyPr>
            <a:normAutofit fontScale="92500" lnSpcReduction="20000"/>
          </a:bodyPr>
          <a:lstStyle/>
          <a:p>
            <a:pPr lvl="0"/>
            <a:r>
              <a:rPr lang="en-US" dirty="0" smtClean="0"/>
              <a:t>TTML </a:t>
            </a:r>
            <a:r>
              <a:rPr lang="ru-RU" dirty="0" smtClean="0"/>
              <a:t>(</a:t>
            </a:r>
            <a:r>
              <a:rPr lang="ru-RU" u="sng" dirty="0" smtClean="0">
                <a:hlinkClick r:id="rId2"/>
              </a:rPr>
              <a:t>https</a:t>
            </a:r>
            <a:r>
              <a:rPr lang="ru-RU" u="sng" dirty="0">
                <a:hlinkClick r:id="rId2"/>
              </a:rPr>
              <a:t>://www.w3.org/TR/</a:t>
            </a:r>
            <a:r>
              <a:rPr lang="ru-RU" b="1" u="sng" dirty="0">
                <a:hlinkClick r:id="rId2"/>
              </a:rPr>
              <a:t>ttml</a:t>
            </a:r>
            <a:r>
              <a:rPr lang="ru-RU" u="sng" dirty="0">
                <a:hlinkClick r:id="rId2"/>
              </a:rPr>
              <a:t>2/</a:t>
            </a:r>
            <a:r>
              <a:rPr lang="ru-RU" dirty="0"/>
              <a:t>) </a:t>
            </a:r>
            <a:endParaRPr lang="en-US" dirty="0" smtClean="0"/>
          </a:p>
          <a:p>
            <a:pPr lvl="1"/>
            <a:r>
              <a:rPr lang="en-US" dirty="0" smtClean="0"/>
              <a:t>“The </a:t>
            </a:r>
            <a:r>
              <a:rPr lang="en-US" dirty="0"/>
              <a:t>Timed Text Markup Language is a content type that represents timed text media for the purpose of interchange among authoring systems. Timed text is textual information that is intrinsically or extrinsically associated with timing information</a:t>
            </a:r>
            <a:r>
              <a:rPr lang="en-US" dirty="0" smtClean="0"/>
              <a:t>.” </a:t>
            </a:r>
          </a:p>
          <a:p>
            <a:r>
              <a:rPr lang="en-US" dirty="0" smtClean="0"/>
              <a:t>Pros </a:t>
            </a:r>
          </a:p>
          <a:p>
            <a:pPr lvl="1"/>
            <a:r>
              <a:rPr lang="en-US" dirty="0" smtClean="0"/>
              <a:t>Can be used as subtitles</a:t>
            </a:r>
          </a:p>
          <a:p>
            <a:pPr lvl="3"/>
            <a:r>
              <a:rPr lang="ru-RU" dirty="0" err="1"/>
              <a:t>Windows</a:t>
            </a:r>
            <a:r>
              <a:rPr lang="ru-RU" dirty="0"/>
              <a:t> </a:t>
            </a:r>
            <a:r>
              <a:rPr lang="ru-RU" dirty="0" smtClean="0"/>
              <a:t>10</a:t>
            </a:r>
            <a:r>
              <a:rPr lang="en-US" dirty="0" smtClean="0"/>
              <a:t> </a:t>
            </a:r>
            <a:r>
              <a:rPr lang="ru-RU" dirty="0" err="1" smtClean="0"/>
              <a:t>Movies</a:t>
            </a:r>
            <a:r>
              <a:rPr lang="ru-RU" dirty="0" smtClean="0"/>
              <a:t> </a:t>
            </a:r>
            <a:r>
              <a:rPr lang="ru-RU" dirty="0"/>
              <a:t>&amp; </a:t>
            </a:r>
            <a:r>
              <a:rPr lang="ru-RU" dirty="0" smtClean="0"/>
              <a:t>TV</a:t>
            </a:r>
            <a:endParaRPr lang="en-US" dirty="0" smtClean="0"/>
          </a:p>
          <a:p>
            <a:pPr lvl="1"/>
            <a:r>
              <a:rPr lang="en-US" dirty="0"/>
              <a:t> </a:t>
            </a:r>
            <a:r>
              <a:rPr lang="en-US" dirty="0" smtClean="0"/>
              <a:t>Is </a:t>
            </a:r>
            <a:r>
              <a:rPr lang="en-US" dirty="0"/>
              <a:t>one of W3C's standards regulating timed text on the internet.</a:t>
            </a:r>
            <a:endParaRPr lang="en-US" dirty="0" smtClean="0"/>
          </a:p>
          <a:p>
            <a:r>
              <a:rPr lang="en-US" dirty="0" smtClean="0"/>
              <a:t>Cons</a:t>
            </a:r>
          </a:p>
          <a:p>
            <a:pPr lvl="1"/>
            <a:r>
              <a:rPr lang="en-US" dirty="0" smtClean="0"/>
              <a:t>It is not wide used standard </a:t>
            </a:r>
          </a:p>
          <a:p>
            <a:pPr lvl="1"/>
            <a:r>
              <a:rPr lang="en-US" dirty="0" smtClean="0"/>
              <a:t>Entail to produce large files</a:t>
            </a:r>
          </a:p>
          <a:p>
            <a:pPr lvl="2"/>
            <a:r>
              <a:rPr lang="en-US" dirty="0" smtClean="0"/>
              <a:t>~50M per 5 minutes of tracking</a:t>
            </a:r>
          </a:p>
          <a:p>
            <a:pPr lvl="3"/>
            <a:r>
              <a:rPr lang="en-US" dirty="0" smtClean="0"/>
              <a:t> </a:t>
            </a:r>
          </a:p>
          <a:p>
            <a:pPr lvl="2"/>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5</a:t>
            </a:fld>
            <a:endParaRPr lang="ru-RU" noProof="0" dirty="0"/>
          </a:p>
        </p:txBody>
      </p:sp>
    </p:spTree>
    <p:extLst>
      <p:ext uri="{BB962C8B-B14F-4D97-AF65-F5344CB8AC3E}">
        <p14:creationId xmlns:p14="http://schemas.microsoft.com/office/powerpoint/2010/main" val="359534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3" y="-315415"/>
            <a:ext cx="10360501" cy="1224136"/>
          </a:xfrm>
        </p:spPr>
        <p:txBody>
          <a:bodyPr>
            <a:normAutofit/>
          </a:bodyPr>
          <a:lstStyle/>
          <a:p>
            <a:r>
              <a:rPr lang="en-US" sz="4400" dirty="0"/>
              <a:t>Emotions </a:t>
            </a:r>
            <a:r>
              <a:rPr lang="en-US" sz="4400" dirty="0" smtClean="0"/>
              <a:t>records. Structure</a:t>
            </a:r>
            <a:endParaRPr lang="en-US" sz="4400" dirty="0"/>
          </a:p>
        </p:txBody>
      </p:sp>
      <p:sp>
        <p:nvSpPr>
          <p:cNvPr id="3" name="Объект 2"/>
          <p:cNvSpPr>
            <a:spLocks noGrp="1"/>
          </p:cNvSpPr>
          <p:nvPr>
            <p:ph idx="1"/>
          </p:nvPr>
        </p:nvSpPr>
        <p:spPr>
          <a:xfrm>
            <a:off x="1218883" y="908720"/>
            <a:ext cx="10360501" cy="5812757"/>
          </a:xfrm>
        </p:spPr>
        <p:txBody>
          <a:bodyPr>
            <a:noAutofit/>
          </a:bodyPr>
          <a:lstStyle/>
          <a:p>
            <a:pPr marL="0" indent="0">
              <a:spcBef>
                <a:spcPts val="0"/>
              </a:spcBef>
              <a:buNone/>
            </a:pPr>
            <a:r>
              <a:rPr lang="en-US" sz="1800" b="1" dirty="0">
                <a:latin typeface="Courier New" panose="02070309020205020404" pitchFamily="49" charset="0"/>
                <a:cs typeface="Courier New" panose="02070309020205020404" pitchFamily="49" charset="0"/>
              </a:rPr>
              <a:t>&lt;?xml </a:t>
            </a:r>
            <a:r>
              <a:rPr lang="en-US" sz="1800" b="1" dirty="0">
                <a:solidFill>
                  <a:srgbClr val="FF0000"/>
                </a:solidFill>
                <a:latin typeface="Courier New" panose="02070309020205020404" pitchFamily="49" charset="0"/>
                <a:cs typeface="Courier New" panose="02070309020205020404" pitchFamily="49" charset="0"/>
              </a:rPr>
              <a:t>version</a:t>
            </a:r>
            <a:r>
              <a:rPr lang="en-US" sz="1800" b="1" dirty="0">
                <a:latin typeface="Courier New" panose="02070309020205020404" pitchFamily="49" charset="0"/>
                <a:cs typeface="Courier New" panose="02070309020205020404" pitchFamily="49" charset="0"/>
              </a:rPr>
              <a:t> = "</a:t>
            </a:r>
            <a:r>
              <a:rPr lang="en-US" sz="1800" b="1" dirty="0">
                <a:solidFill>
                  <a:srgbClr val="7030A0"/>
                </a:solidFill>
                <a:latin typeface="Courier New" panose="02070309020205020404" pitchFamily="49" charset="0"/>
                <a:cs typeface="Courier New" panose="02070309020205020404" pitchFamily="49" charset="0"/>
              </a:rPr>
              <a:t>1.0</a:t>
            </a:r>
            <a:r>
              <a:rPr lang="en-US" sz="1800" b="1"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encoding</a:t>
            </a:r>
            <a:r>
              <a:rPr lang="en-US" sz="1800" b="1" dirty="0">
                <a:latin typeface="Courier New" panose="02070309020205020404" pitchFamily="49" charset="0"/>
                <a:cs typeface="Courier New" panose="02070309020205020404" pitchFamily="49" charset="0"/>
              </a:rPr>
              <a:t> = "</a:t>
            </a:r>
            <a:r>
              <a:rPr lang="en-US" sz="1800" b="1" dirty="0">
                <a:solidFill>
                  <a:srgbClr val="7030A0"/>
                </a:solidFill>
                <a:latin typeface="Courier New" panose="02070309020205020404" pitchFamily="49" charset="0"/>
                <a:cs typeface="Courier New" panose="02070309020205020404" pitchFamily="49" charset="0"/>
              </a:rPr>
              <a:t>UTF-8</a:t>
            </a:r>
            <a:r>
              <a:rPr lang="en-US" sz="1800" b="1" dirty="0">
                <a:latin typeface="Courier New" panose="02070309020205020404" pitchFamily="49" charset="0"/>
                <a:cs typeface="Courier New" panose="02070309020205020404" pitchFamily="49" charset="0"/>
              </a:rPr>
              <a:t>" ?&gt;</a:t>
            </a:r>
          </a:p>
          <a:p>
            <a:pPr marL="0" indent="0">
              <a:spcBef>
                <a:spcPts val="0"/>
              </a:spcBef>
              <a:buNone/>
            </a:pPr>
            <a:r>
              <a:rPr lang="en-US" sz="1800" b="1" dirty="0">
                <a:solidFill>
                  <a:srgbClr val="0070C0"/>
                </a:solidFill>
                <a:latin typeface="Courier New" panose="02070309020205020404" pitchFamily="49" charset="0"/>
                <a:cs typeface="Courier New" panose="02070309020205020404" pitchFamily="49" charset="0"/>
              </a:rPr>
              <a:t>&lt;</a:t>
            </a:r>
            <a:r>
              <a:rPr lang="en-US" sz="1800" b="1" dirty="0" err="1">
                <a:solidFill>
                  <a:srgbClr val="0070C0"/>
                </a:solidFill>
                <a:latin typeface="Courier New" panose="02070309020205020404" pitchFamily="49" charset="0"/>
                <a:cs typeface="Courier New" panose="02070309020205020404" pitchFamily="49" charset="0"/>
              </a:rPr>
              <a:t>tt</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xmlns</a:t>
            </a:r>
            <a:r>
              <a:rPr lang="en-US" sz="1800" b="1" dirty="0">
                <a:solidFill>
                  <a:srgbClr val="FF0000"/>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a:solidFill>
                  <a:srgbClr val="7030A0"/>
                </a:solidFill>
                <a:latin typeface="Courier New" panose="02070309020205020404" pitchFamily="49" charset="0"/>
                <a:cs typeface="Courier New" panose="02070309020205020404" pitchFamily="49" charset="0"/>
              </a:rPr>
              <a:t>http://www.w3.org/ns/ttml</a:t>
            </a:r>
            <a:r>
              <a:rPr lang="en-US" sz="1800" b="1" dirty="0">
                <a:latin typeface="Courier New" panose="02070309020205020404" pitchFamily="49" charset="0"/>
                <a:cs typeface="Courier New" panose="02070309020205020404" pitchFamily="49" charset="0"/>
              </a:rPr>
              <a:t>" </a:t>
            </a:r>
            <a:endParaRPr lang="en-US" sz="1800" b="1" dirty="0" smtClean="0">
              <a:latin typeface="Courier New" panose="02070309020205020404" pitchFamily="49" charset="0"/>
              <a:cs typeface="Courier New" panose="02070309020205020404" pitchFamily="49" charset="0"/>
            </a:endParaRP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smtClean="0">
                <a:solidFill>
                  <a:srgbClr val="FF0000"/>
                </a:solidFill>
                <a:latin typeface="Courier New" panose="02070309020205020404" pitchFamily="49" charset="0"/>
                <a:cs typeface="Courier New" panose="02070309020205020404" pitchFamily="49" charset="0"/>
              </a:rPr>
              <a:t>xmlns:tts</a:t>
            </a:r>
            <a:r>
              <a:rPr lang="en-US" sz="1800" b="1" dirty="0" smtClean="0">
                <a:solidFill>
                  <a:srgbClr val="FF0000"/>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a:t>
            </a:r>
            <a:r>
              <a:rPr lang="en-US" sz="1800" b="1" dirty="0" smtClean="0">
                <a:solidFill>
                  <a:srgbClr val="7030A0"/>
                </a:solidFill>
                <a:latin typeface="Courier New" panose="02070309020205020404" pitchFamily="49" charset="0"/>
                <a:cs typeface="Courier New" panose="02070309020205020404" pitchFamily="49" charset="0"/>
              </a:rPr>
              <a:t>http://www.w3.org/ns/ttml#styling</a:t>
            </a:r>
            <a:r>
              <a:rPr lang="en-US" sz="1800" b="1" dirty="0" smtClean="0">
                <a:latin typeface="Courier New" panose="02070309020205020404" pitchFamily="49" charset="0"/>
                <a:cs typeface="Courier New" panose="02070309020205020404" pitchFamily="49" charset="0"/>
              </a:rPr>
              <a:t>" </a:t>
            </a: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smtClean="0">
                <a:solidFill>
                  <a:srgbClr val="FF0000"/>
                </a:solidFill>
                <a:latin typeface="Courier New" panose="02070309020205020404" pitchFamily="49" charset="0"/>
                <a:cs typeface="Courier New" panose="02070309020205020404" pitchFamily="49" charset="0"/>
              </a:rPr>
              <a:t>xmlns:ttm</a:t>
            </a:r>
            <a:r>
              <a:rPr lang="en-US" sz="1800" b="1" dirty="0" smtClean="0">
                <a:solidFill>
                  <a:srgbClr val="FF0000"/>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solidFill>
                  <a:srgbClr val="7030A0"/>
                </a:solidFill>
                <a:latin typeface="Courier New" panose="02070309020205020404" pitchFamily="49" charset="0"/>
                <a:cs typeface="Courier New" panose="02070309020205020404" pitchFamily="49" charset="0"/>
              </a:rPr>
              <a:t>http</a:t>
            </a:r>
            <a:r>
              <a:rPr lang="en-US" sz="1800" b="1" dirty="0">
                <a:solidFill>
                  <a:srgbClr val="7030A0"/>
                </a:solidFill>
                <a:latin typeface="Courier New" panose="02070309020205020404" pitchFamily="49" charset="0"/>
                <a:cs typeface="Courier New" panose="02070309020205020404" pitchFamily="49" charset="0"/>
              </a:rPr>
              <a:t>://www.w3.org/ns/ttml#metadata</a:t>
            </a:r>
            <a:r>
              <a:rPr lang="en-US" sz="1800" b="1" dirty="0">
                <a:latin typeface="Courier New" panose="02070309020205020404" pitchFamily="49" charset="0"/>
                <a:cs typeface="Courier New" panose="02070309020205020404" pitchFamily="49" charset="0"/>
              </a:rPr>
              <a:t>" </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a:solidFill>
                  <a:srgbClr val="0070C0"/>
                </a:solidFill>
                <a:latin typeface="Courier New" panose="02070309020205020404" pitchFamily="49" charset="0"/>
                <a:cs typeface="Courier New" panose="02070309020205020404" pitchFamily="49" charset="0"/>
              </a:rPr>
              <a:t>head&gt;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metadata </a:t>
            </a:r>
            <a:r>
              <a:rPr lang="en-US" sz="1800" b="1" dirty="0" err="1">
                <a:solidFill>
                  <a:srgbClr val="FF0000"/>
                </a:solidFill>
                <a:latin typeface="Courier New" panose="02070309020205020404" pitchFamily="49" charset="0"/>
                <a:cs typeface="Courier New" panose="02070309020205020404" pitchFamily="49" charset="0"/>
              </a:rPr>
              <a:t>xmlns:ttm</a:t>
            </a:r>
            <a:r>
              <a:rPr lang="en-US" sz="1800" b="1" dirty="0">
                <a:solidFill>
                  <a:srgbClr val="FF0000"/>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a:solidFill>
                  <a:srgbClr val="7030A0"/>
                </a:solidFill>
                <a:latin typeface="Courier New" panose="02070309020205020404" pitchFamily="49" charset="0"/>
                <a:cs typeface="Courier New" panose="02070309020205020404" pitchFamily="49" charset="0"/>
              </a:rPr>
              <a:t>http://www.w3.org/ns/ttml#metadata</a:t>
            </a:r>
            <a:r>
              <a:rPr lang="en-US" sz="1800" b="1" dirty="0">
                <a:latin typeface="Courier New" panose="02070309020205020404" pitchFamily="49" charset="0"/>
                <a:cs typeface="Courier New" panose="02070309020205020404" pitchFamily="49" charset="0"/>
              </a:rPr>
              <a:t>"</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err="1">
                <a:solidFill>
                  <a:srgbClr val="0070C0"/>
                </a:solidFill>
                <a:latin typeface="Courier New" panose="02070309020205020404" pitchFamily="49" charset="0"/>
                <a:cs typeface="Courier New" panose="02070309020205020404" pitchFamily="49" charset="0"/>
              </a:rPr>
              <a:t>ttm:title</a:t>
            </a:r>
            <a:r>
              <a:rPr lang="en-US" sz="1800" b="1" dirty="0">
                <a:solidFill>
                  <a:srgbClr val="0070C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Timed Text TTML Example</a:t>
            </a:r>
            <a:r>
              <a:rPr lang="en-US" sz="1800" b="1" dirty="0">
                <a:solidFill>
                  <a:srgbClr val="0070C0"/>
                </a:solidFill>
                <a:latin typeface="Courier New" panose="02070309020205020404" pitchFamily="49" charset="0"/>
                <a:cs typeface="Courier New" panose="02070309020205020404" pitchFamily="49" charset="0"/>
              </a:rPr>
              <a:t>&lt;/</a:t>
            </a:r>
            <a:r>
              <a:rPr lang="en-US" sz="1800" b="1" dirty="0" err="1">
                <a:solidFill>
                  <a:srgbClr val="0070C0"/>
                </a:solidFill>
                <a:latin typeface="Courier New" panose="02070309020205020404" pitchFamily="49" charset="0"/>
                <a:cs typeface="Courier New" panose="02070309020205020404" pitchFamily="49" charset="0"/>
              </a:rPr>
              <a:t>ttm:title</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err="1">
                <a:solidFill>
                  <a:srgbClr val="0070C0"/>
                </a:solidFill>
                <a:latin typeface="Courier New" panose="02070309020205020404" pitchFamily="49" charset="0"/>
                <a:cs typeface="Courier New" panose="02070309020205020404" pitchFamily="49" charset="0"/>
              </a:rPr>
              <a:t>ttm:copyright</a:t>
            </a:r>
            <a:r>
              <a:rPr lang="en-US" sz="1800" b="1" dirty="0">
                <a:solidFill>
                  <a:srgbClr val="0070C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The Authors(c) 2006</a:t>
            </a:r>
            <a:r>
              <a:rPr lang="en-US" sz="1800" b="1" dirty="0">
                <a:solidFill>
                  <a:srgbClr val="0070C0"/>
                </a:solidFill>
                <a:latin typeface="Courier New" panose="02070309020205020404" pitchFamily="49" charset="0"/>
                <a:cs typeface="Courier New" panose="02070309020205020404" pitchFamily="49" charset="0"/>
              </a:rPr>
              <a:t>&lt;/</a:t>
            </a:r>
            <a:r>
              <a:rPr lang="en-US" sz="1800" b="1" dirty="0" err="1">
                <a:solidFill>
                  <a:srgbClr val="0070C0"/>
                </a:solidFill>
                <a:latin typeface="Courier New" panose="02070309020205020404" pitchFamily="49" charset="0"/>
                <a:cs typeface="Courier New" panose="02070309020205020404" pitchFamily="49" charset="0"/>
              </a:rPr>
              <a:t>ttm:copyright</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a:solidFill>
                  <a:srgbClr val="0070C0"/>
                </a:solidFill>
                <a:latin typeface="Courier New" panose="02070309020205020404" pitchFamily="49" charset="0"/>
                <a:cs typeface="Courier New" panose="02070309020205020404" pitchFamily="49" charset="0"/>
              </a:rPr>
              <a:t>metadata&gt;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head&gt;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body&gt;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div&gt;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p</a:t>
            </a:r>
            <a:r>
              <a:rPr lang="en-US" sz="1800" b="1"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begin</a:t>
            </a:r>
            <a:r>
              <a:rPr lang="en-US" sz="1800" b="1" dirty="0">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00:00:00.00</a:t>
            </a:r>
            <a:r>
              <a:rPr lang="en-US" sz="1800" b="1"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end</a:t>
            </a:r>
            <a:r>
              <a:rPr lang="en-US" sz="1800" b="1" dirty="0">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00:00:32.59</a:t>
            </a:r>
            <a:r>
              <a:rPr lang="en-US" sz="1800" b="1" dirty="0">
                <a:latin typeface="Courier New" panose="02070309020205020404" pitchFamily="49" charset="0"/>
                <a:cs typeface="Courier New" panose="02070309020205020404" pitchFamily="49" charset="0"/>
              </a:rPr>
              <a:t>"</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a:solidFill>
                  <a:srgbClr val="0070C0"/>
                </a:solidFill>
                <a:latin typeface="Courier New" panose="02070309020205020404" pitchFamily="49" charset="0"/>
                <a:cs typeface="Courier New" panose="02070309020205020404" pitchFamily="49" charset="0"/>
              </a:rPr>
              <a:t>data </a:t>
            </a:r>
            <a:r>
              <a:rPr lang="en-US" sz="1800" b="1" dirty="0">
                <a:solidFill>
                  <a:srgbClr val="FF0000"/>
                </a:solidFill>
                <a:latin typeface="Courier New" panose="02070309020205020404" pitchFamily="49" charset="0"/>
                <a:cs typeface="Courier New" panose="02070309020205020404" pitchFamily="49" charset="0"/>
              </a:rPr>
              <a:t>type</a:t>
            </a:r>
            <a:r>
              <a:rPr lang="en-US" sz="1800" b="1" dirty="0">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text/plain; charset = us-</a:t>
            </a:r>
            <a:r>
              <a:rPr lang="en-US" sz="1800" b="1" dirty="0" err="1">
                <a:solidFill>
                  <a:srgbClr val="7030A0"/>
                </a:solidFill>
                <a:latin typeface="Courier New" panose="02070309020205020404" pitchFamily="49" charset="0"/>
                <a:cs typeface="Courier New" panose="02070309020205020404" pitchFamily="49" charset="0"/>
              </a:rPr>
              <a:t>ascii</a:t>
            </a:r>
            <a:r>
              <a:rPr lang="en-US" sz="1800" b="1" dirty="0">
                <a:latin typeface="Courier New" panose="02070309020205020404" pitchFamily="49" charset="0"/>
                <a:cs typeface="Courier New" panose="02070309020205020404" pitchFamily="49" charset="0"/>
              </a:rPr>
              <a:t>"</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a:solidFill>
                  <a:srgbClr val="0070C0"/>
                </a:solidFill>
                <a:latin typeface="Courier New" panose="02070309020205020404" pitchFamily="49" charset="0"/>
                <a:cs typeface="Courier New" panose="02070309020205020404" pitchFamily="49" charset="0"/>
              </a:rPr>
              <a:t>metadata </a:t>
            </a:r>
            <a:r>
              <a:rPr lang="en-US" sz="1800" b="1" dirty="0">
                <a:solidFill>
                  <a:srgbClr val="FF0000"/>
                </a:solidFill>
                <a:latin typeface="Courier New" panose="02070309020205020404" pitchFamily="49" charset="0"/>
                <a:cs typeface="Courier New" panose="02070309020205020404" pitchFamily="49" charset="0"/>
              </a:rPr>
              <a:t>id</a:t>
            </a:r>
            <a:r>
              <a:rPr lang="en-US" sz="1800" b="1" dirty="0">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1</a:t>
            </a:r>
            <a:r>
              <a:rPr lang="en-US" sz="1800" b="1" dirty="0" smtClean="0">
                <a:latin typeface="Courier New" panose="02070309020205020404" pitchFamily="49" charset="0"/>
                <a:cs typeface="Courier New" panose="02070309020205020404" pitchFamily="49" charset="0"/>
              </a:rPr>
              <a:t>"</a:t>
            </a:r>
            <a:r>
              <a:rPr lang="en-US" sz="1800" b="1" dirty="0" smtClean="0">
                <a:solidFill>
                  <a:srgbClr val="0070C0"/>
                </a:solidFill>
                <a:latin typeface="Courier New" panose="02070309020205020404" pitchFamily="49" charset="0"/>
                <a:cs typeface="Courier New" panose="02070309020205020404" pitchFamily="49" charset="0"/>
              </a:rPr>
              <a:t>&gt;&lt;/metadata&gt;</a:t>
            </a:r>
          </a:p>
          <a:p>
            <a:pPr marL="0" indent="0">
              <a:spcBef>
                <a:spcPts val="0"/>
              </a:spcBef>
              <a:buNone/>
            </a:pPr>
            <a:r>
              <a:rPr lang="en-US" sz="1800" b="1" dirty="0" smtClean="0">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&lt;![CDATA[</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]]&gt;</a:t>
            </a:r>
            <a:endParaRPr lang="en-US" sz="1800" b="1" dirty="0">
              <a:solidFill>
                <a:srgbClr val="FFC000"/>
              </a:solidFill>
              <a:latin typeface="Courier New" panose="02070309020205020404" pitchFamily="49" charset="0"/>
              <a:cs typeface="Courier New" panose="02070309020205020404" pitchFamily="49" charset="0"/>
            </a:endParaRP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data&gt;</a:t>
            </a: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Neutral</a:t>
            </a:r>
            <a:r>
              <a:rPr lang="en-US" sz="1800" b="1" dirty="0">
                <a:latin typeface="Courier New" panose="02070309020205020404" pitchFamily="49" charset="0"/>
                <a:cs typeface="Courier New" panose="02070309020205020404" pitchFamily="49" charset="0"/>
              </a:rPr>
              <a:t>			</a:t>
            </a:r>
            <a:endParaRPr lang="en-US" sz="1800" b="1" dirty="0" smtClean="0">
              <a:latin typeface="Courier New" panose="02070309020205020404" pitchFamily="49" charset="0"/>
              <a:cs typeface="Courier New" panose="02070309020205020404" pitchFamily="49" charset="0"/>
            </a:endParaRP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a:solidFill>
                  <a:srgbClr val="0070C0"/>
                </a:solidFill>
                <a:latin typeface="Courier New" panose="02070309020205020404" pitchFamily="49" charset="0"/>
                <a:cs typeface="Courier New" panose="02070309020205020404" pitchFamily="49" charset="0"/>
              </a:rPr>
              <a:t>p&gt;</a:t>
            </a:r>
          </a:p>
          <a:p>
            <a:pPr marL="0" indent="0">
              <a:spcBef>
                <a:spcPts val="0"/>
              </a:spcBef>
              <a:buNone/>
            </a:pPr>
            <a:r>
              <a:rPr lang="en-US" sz="1800" b="1" dirty="0">
                <a:solidFill>
                  <a:srgbClr val="0070C0"/>
                </a:solidFill>
                <a:latin typeface="Courier New" panose="02070309020205020404" pitchFamily="49" charset="0"/>
                <a:cs typeface="Courier New" panose="02070309020205020404" pitchFamily="49" charset="0"/>
              </a:rPr>
              <a:t>    &lt;/div&gt;</a:t>
            </a:r>
          </a:p>
          <a:p>
            <a:pPr marL="0" indent="0">
              <a:spcBef>
                <a:spcPts val="0"/>
              </a:spcBef>
              <a:buNone/>
            </a:pPr>
            <a:r>
              <a:rPr lang="en-US" sz="1800" b="1" dirty="0">
                <a:solidFill>
                  <a:srgbClr val="0070C0"/>
                </a:solidFill>
                <a:latin typeface="Courier New" panose="02070309020205020404" pitchFamily="49" charset="0"/>
                <a:cs typeface="Courier New" panose="02070309020205020404" pitchFamily="49" charset="0"/>
              </a:rPr>
              <a:t>  &lt;/body&gt;</a:t>
            </a:r>
          </a:p>
          <a:p>
            <a:pPr marL="0" indent="0">
              <a:spcBef>
                <a:spcPts val="0"/>
              </a:spcBef>
              <a:buNone/>
            </a:pPr>
            <a:r>
              <a:rPr lang="en-US" sz="1800" b="1" dirty="0">
                <a:solidFill>
                  <a:srgbClr val="0070C0"/>
                </a:solidFill>
                <a:latin typeface="Courier New" panose="02070309020205020404" pitchFamily="49" charset="0"/>
                <a:cs typeface="Courier New" panose="02070309020205020404" pitchFamily="49" charset="0"/>
              </a:rPr>
              <a:t>&lt;/</a:t>
            </a:r>
            <a:r>
              <a:rPr lang="en-US" sz="1800" b="1" dirty="0" err="1">
                <a:solidFill>
                  <a:srgbClr val="0070C0"/>
                </a:solidFill>
                <a:latin typeface="Courier New" panose="02070309020205020404" pitchFamily="49" charset="0"/>
                <a:cs typeface="Courier New" panose="02070309020205020404" pitchFamily="49" charset="0"/>
              </a:rPr>
              <a:t>tt</a:t>
            </a:r>
            <a:r>
              <a:rPr lang="en-US" sz="1800" b="1" dirty="0">
                <a:solidFill>
                  <a:srgbClr val="0070C0"/>
                </a:solidFill>
                <a:latin typeface="Courier New" panose="02070309020205020404" pitchFamily="49" charset="0"/>
                <a:cs typeface="Courier New" panose="02070309020205020404" pitchFamily="49" charset="0"/>
              </a:rPr>
              <a:t>&gt;</a:t>
            </a:r>
          </a:p>
        </p:txBody>
      </p:sp>
      <p:sp>
        <p:nvSpPr>
          <p:cNvPr id="6" name="Номер слайда 5"/>
          <p:cNvSpPr>
            <a:spLocks noGrp="1"/>
          </p:cNvSpPr>
          <p:nvPr>
            <p:ph type="sldNum" sz="quarter" idx="12"/>
          </p:nvPr>
        </p:nvSpPr>
        <p:spPr/>
        <p:txBody>
          <a:bodyPr/>
          <a:lstStyle/>
          <a:p>
            <a:fld id="{C014DD1E-5D91-48A3-AD6D-45FBA980D106}" type="slidenum">
              <a:rPr lang="ru-RU" noProof="0" smtClean="0"/>
              <a:t>6</a:t>
            </a:fld>
            <a:endParaRPr lang="ru-RU" noProof="0" dirty="0"/>
          </a:p>
        </p:txBody>
      </p:sp>
      <p:cxnSp>
        <p:nvCxnSpPr>
          <p:cNvPr id="8" name="Прямая со стрелкой 7"/>
          <p:cNvCxnSpPr/>
          <p:nvPr/>
        </p:nvCxnSpPr>
        <p:spPr>
          <a:xfrm flipH="1">
            <a:off x="4322618" y="3356992"/>
            <a:ext cx="4364082" cy="5499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Горизонтальный свиток 8"/>
          <p:cNvSpPr/>
          <p:nvPr/>
        </p:nvSpPr>
        <p:spPr>
          <a:xfrm>
            <a:off x="8686700" y="2962136"/>
            <a:ext cx="3024336" cy="111493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Timing information</a:t>
            </a:r>
            <a:endParaRPr lang="en-US" sz="2800" dirty="0"/>
          </a:p>
        </p:txBody>
      </p:sp>
      <p:cxnSp>
        <p:nvCxnSpPr>
          <p:cNvPr id="11" name="Прямая со стрелкой 10"/>
          <p:cNvCxnSpPr/>
          <p:nvPr/>
        </p:nvCxnSpPr>
        <p:spPr>
          <a:xfrm flipH="1">
            <a:off x="6742484" y="3356992"/>
            <a:ext cx="1944216" cy="5499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Прямая со стрелкой 12"/>
          <p:cNvCxnSpPr/>
          <p:nvPr/>
        </p:nvCxnSpPr>
        <p:spPr>
          <a:xfrm flipH="1" flipV="1">
            <a:off x="4150196" y="4926851"/>
            <a:ext cx="4536504" cy="974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Горизонтальный свиток 13"/>
          <p:cNvSpPr/>
          <p:nvPr/>
        </p:nvSpPr>
        <p:spPr>
          <a:xfrm>
            <a:off x="8686700" y="4629435"/>
            <a:ext cx="3024336" cy="111493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Emotion</a:t>
            </a:r>
          </a:p>
          <a:p>
            <a:pPr algn="ctr"/>
            <a:r>
              <a:rPr lang="en-US" sz="2800" dirty="0" smtClean="0"/>
              <a:t>data</a:t>
            </a:r>
            <a:endParaRPr lang="en-US" sz="2800" dirty="0"/>
          </a:p>
        </p:txBody>
      </p:sp>
      <p:cxnSp>
        <p:nvCxnSpPr>
          <p:cNvPr id="21" name="Прямая со стрелкой 20"/>
          <p:cNvCxnSpPr/>
          <p:nvPr/>
        </p:nvCxnSpPr>
        <p:spPr>
          <a:xfrm flipH="1" flipV="1">
            <a:off x="3430116" y="5556845"/>
            <a:ext cx="892502" cy="3948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Горизонтальный свиток 21"/>
          <p:cNvSpPr/>
          <p:nvPr/>
        </p:nvSpPr>
        <p:spPr>
          <a:xfrm>
            <a:off x="4322618" y="5556845"/>
            <a:ext cx="3024336" cy="111493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Emotion text</a:t>
            </a:r>
            <a:endParaRPr lang="en-US" sz="2800" dirty="0"/>
          </a:p>
        </p:txBody>
      </p:sp>
    </p:spTree>
    <p:extLst>
      <p:ext uri="{BB962C8B-B14F-4D97-AF65-F5344CB8AC3E}">
        <p14:creationId xmlns:p14="http://schemas.microsoft.com/office/powerpoint/2010/main" val="292883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3" y="-320040"/>
            <a:ext cx="10360501" cy="1223963"/>
          </a:xfrm>
        </p:spPr>
        <p:txBody>
          <a:bodyPr>
            <a:normAutofit/>
          </a:bodyPr>
          <a:lstStyle/>
          <a:p>
            <a:r>
              <a:rPr lang="en-US" sz="4400" dirty="0"/>
              <a:t>Emotions </a:t>
            </a:r>
            <a:r>
              <a:rPr lang="en-US" sz="4400" dirty="0" smtClean="0"/>
              <a:t>records. Data</a:t>
            </a:r>
            <a:endParaRPr lang="en-US" sz="4400" dirty="0"/>
          </a:p>
        </p:txBody>
      </p:sp>
      <p:sp>
        <p:nvSpPr>
          <p:cNvPr id="3" name="Объект 2"/>
          <p:cNvSpPr>
            <a:spLocks noGrp="1"/>
          </p:cNvSpPr>
          <p:nvPr>
            <p:ph idx="1"/>
          </p:nvPr>
        </p:nvSpPr>
        <p:spPr>
          <a:xfrm>
            <a:off x="549796" y="789709"/>
            <a:ext cx="6336704" cy="5931767"/>
          </a:xfrm>
        </p:spPr>
        <p:txBody>
          <a:bodyPr>
            <a:noAutofit/>
          </a:bodyPr>
          <a:lstStyle/>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&lt;</a:t>
            </a:r>
            <a:r>
              <a:rPr lang="en-US" sz="1800" b="1" dirty="0">
                <a:solidFill>
                  <a:srgbClr val="FFC000"/>
                </a:solidFill>
                <a:latin typeface="Courier New" panose="02070309020205020404" pitchFamily="49" charset="0"/>
                <a:cs typeface="Courier New" panose="02070309020205020404" pitchFamily="49" charset="0"/>
              </a:rPr>
              <a:t>Face </a:t>
            </a:r>
            <a:r>
              <a:rPr lang="en-US" sz="1800" b="1" dirty="0">
                <a:solidFill>
                  <a:srgbClr val="FF0000"/>
                </a:solidFill>
                <a:latin typeface="Courier New" panose="02070309020205020404" pitchFamily="49" charset="0"/>
                <a:cs typeface="Courier New" panose="02070309020205020404" pitchFamily="49" charset="0"/>
              </a:rPr>
              <a:t>id</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3</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&lt;</a:t>
            </a:r>
            <a:r>
              <a:rPr lang="en-US" sz="1800" b="1" dirty="0">
                <a:solidFill>
                  <a:srgbClr val="FFC000"/>
                </a:solidFill>
                <a:latin typeface="Courier New" panose="02070309020205020404" pitchFamily="49" charset="0"/>
                <a:cs typeface="Courier New" panose="02070309020205020404" pitchFamily="49" charset="0"/>
              </a:rPr>
              <a:t>Landmark&gt;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Point&gt;</a:t>
            </a:r>
            <a:r>
              <a:rPr lang="en-US" sz="1800" b="1" dirty="0">
                <a:latin typeface="Courier New" panose="02070309020205020404" pitchFamily="49" charset="0"/>
                <a:cs typeface="Courier New" panose="02070309020205020404" pitchFamily="49" charset="0"/>
              </a:rPr>
              <a:t>313.160400 255.806610</a:t>
            </a:r>
            <a:r>
              <a:rPr lang="en-US" sz="1800" b="1" dirty="0">
                <a:solidFill>
                  <a:srgbClr val="FFC000"/>
                </a:solidFill>
                <a:latin typeface="Courier New" panose="02070309020205020404" pitchFamily="49" charset="0"/>
                <a:cs typeface="Courier New" panose="02070309020205020404" pitchFamily="49" charset="0"/>
              </a:rPr>
              <a:t>&lt;/Point</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Point&gt;</a:t>
            </a:r>
            <a:r>
              <a:rPr lang="en-US" sz="1800" b="1" dirty="0">
                <a:latin typeface="Courier New" panose="02070309020205020404" pitchFamily="49" charset="0"/>
                <a:cs typeface="Courier New" panose="02070309020205020404" pitchFamily="49" charset="0"/>
              </a:rPr>
              <a:t>367.559509 262.087280</a:t>
            </a:r>
            <a:r>
              <a:rPr lang="en-US" sz="1800" b="1" dirty="0">
                <a:solidFill>
                  <a:srgbClr val="FFC000"/>
                </a:solidFill>
                <a:latin typeface="Courier New" panose="02070309020205020404" pitchFamily="49" charset="0"/>
                <a:cs typeface="Courier New" panose="02070309020205020404" pitchFamily="49" charset="0"/>
              </a:rPr>
              <a:t>&lt;/Point</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Landmark</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&lt;</a:t>
            </a:r>
            <a:r>
              <a:rPr lang="en-US" sz="1800" b="1" dirty="0">
                <a:solidFill>
                  <a:srgbClr val="FFC000"/>
                </a:solidFill>
                <a:latin typeface="Courier New" panose="02070309020205020404" pitchFamily="49" charset="0"/>
                <a:cs typeface="Courier New" panose="02070309020205020404" pitchFamily="49" charset="0"/>
              </a:rPr>
              <a:t>Yaw&gt;</a:t>
            </a:r>
            <a:r>
              <a:rPr lang="en-US" sz="1800" b="1" dirty="0">
                <a:latin typeface="Courier New" panose="02070309020205020404" pitchFamily="49" charset="0"/>
                <a:cs typeface="Courier New" panose="02070309020205020404" pitchFamily="49" charset="0"/>
              </a:rPr>
              <a:t>-0.641311</a:t>
            </a:r>
            <a:r>
              <a:rPr lang="en-US" sz="1800" b="1" dirty="0">
                <a:solidFill>
                  <a:srgbClr val="FFC000"/>
                </a:solidFill>
                <a:latin typeface="Courier New" panose="02070309020205020404" pitchFamily="49" charset="0"/>
                <a:cs typeface="Courier New" panose="02070309020205020404" pitchFamily="49" charset="0"/>
              </a:rPr>
              <a:t>&lt;/Yaw&gt;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&lt;Pitch&gt;</a:t>
            </a:r>
            <a:r>
              <a:rPr lang="en-US" sz="1800" b="1" dirty="0">
                <a:latin typeface="Courier New" panose="02070309020205020404" pitchFamily="49" charset="0"/>
                <a:cs typeface="Courier New" panose="02070309020205020404" pitchFamily="49" charset="0"/>
              </a:rPr>
              <a:t>-0.965361</a:t>
            </a:r>
            <a:r>
              <a:rPr lang="en-US" sz="1800" b="1" dirty="0">
                <a:solidFill>
                  <a:srgbClr val="FFC000"/>
                </a:solidFill>
                <a:latin typeface="Courier New" panose="02070309020205020404" pitchFamily="49" charset="0"/>
                <a:cs typeface="Courier New" panose="02070309020205020404" pitchFamily="49" charset="0"/>
              </a:rPr>
              <a:t>&lt;/Pitch&gt;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&lt;Roll&gt;</a:t>
            </a:r>
            <a:r>
              <a:rPr lang="en-US" sz="1800" b="1" dirty="0">
                <a:latin typeface="Courier New" panose="02070309020205020404" pitchFamily="49" charset="0"/>
                <a:cs typeface="Courier New" panose="02070309020205020404" pitchFamily="49" charset="0"/>
              </a:rPr>
              <a:t>6.649949</a:t>
            </a:r>
            <a:r>
              <a:rPr lang="en-US" sz="1800" b="1" dirty="0">
                <a:solidFill>
                  <a:srgbClr val="FFC000"/>
                </a:solidFill>
                <a:latin typeface="Courier New" panose="02070309020205020404" pitchFamily="49" charset="0"/>
                <a:cs typeface="Courier New" panose="02070309020205020404" pitchFamily="49" charset="0"/>
              </a:rPr>
              <a:t>&lt;/Roll&gt;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HeadX</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-7.352272</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HeadX</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HeadY</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-41.289234</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HeadY</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HeadZ</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588.979553</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HeadZ</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&lt;Pulse&gt;</a:t>
            </a:r>
            <a:r>
              <a:rPr lang="en-US" sz="1800" b="1" dirty="0">
                <a:latin typeface="Courier New" panose="02070309020205020404" pitchFamily="49" charset="0"/>
                <a:cs typeface="Courier New" panose="02070309020205020404" pitchFamily="49" charset="0"/>
              </a:rPr>
              <a:t>88.608482</a:t>
            </a:r>
            <a:r>
              <a:rPr lang="en-US" sz="1800" b="1" dirty="0">
                <a:solidFill>
                  <a:srgbClr val="FFC000"/>
                </a:solidFill>
                <a:latin typeface="Courier New" panose="02070309020205020404" pitchFamily="49" charset="0"/>
                <a:cs typeface="Courier New" panose="02070309020205020404" pitchFamily="49" charset="0"/>
              </a:rPr>
              <a:t>&lt;/Pulse&gt;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smtClean="0">
                <a:solidFill>
                  <a:srgbClr val="FFC000"/>
                </a:solidFill>
                <a:latin typeface="Courier New" panose="02070309020205020404" pitchFamily="49" charset="0"/>
                <a:cs typeface="Courier New" panose="02070309020205020404" pitchFamily="49" charset="0"/>
              </a:rPr>
              <a:t>Gaze&gt;</a:t>
            </a:r>
            <a:r>
              <a:rPr lang="en-US" sz="1800" b="1" dirty="0" smtClean="0">
                <a:latin typeface="Courier New" panose="02070309020205020404" pitchFamily="49" charset="0"/>
                <a:cs typeface="Courier New" panose="02070309020205020404" pitchFamily="49" charset="0"/>
              </a:rPr>
              <a:t>78.696925 </a:t>
            </a:r>
            <a:r>
              <a:rPr lang="en-US" sz="1800" b="1" dirty="0">
                <a:latin typeface="Courier New" panose="02070309020205020404" pitchFamily="49" charset="0"/>
                <a:cs typeface="Courier New" panose="02070309020205020404" pitchFamily="49" charset="0"/>
              </a:rPr>
              <a:t>171.614583</a:t>
            </a:r>
            <a:r>
              <a:rPr lang="en-US" sz="1800" b="1" dirty="0">
                <a:solidFill>
                  <a:srgbClr val="FFC000"/>
                </a:solidFill>
                <a:latin typeface="Courier New" panose="02070309020205020404" pitchFamily="49" charset="0"/>
                <a:cs typeface="Courier New" panose="02070309020205020404" pitchFamily="49" charset="0"/>
              </a:rPr>
              <a:t>&lt;/Gaze</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Brow_Raised_Left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Brow_Raised_Left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Brow_Raised_Right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Brow_Raised_Right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Brow_Lowered_Left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Brow_Lowered_Left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Brow_Lowered_Right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Brow_Lowered_Right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Smile&gt;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&lt;/Smile&gt;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&lt;Kiss&gt;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&lt;/Kiss&gt;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Mouth_Open</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Mouth_Open</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a:t>
            </a:r>
            <a:endParaRPr lang="en-US" sz="1800" b="1" dirty="0">
              <a:solidFill>
                <a:srgbClr val="FFC000"/>
              </a:solidFill>
              <a:latin typeface="Courier New" panose="02070309020205020404" pitchFamily="49" charset="0"/>
              <a:cs typeface="Courier New" panose="02070309020205020404" pitchFamily="49" charset="0"/>
            </a:endParaRPr>
          </a:p>
        </p:txBody>
      </p:sp>
      <p:sp>
        <p:nvSpPr>
          <p:cNvPr id="6" name="Номер слайда 5"/>
          <p:cNvSpPr>
            <a:spLocks noGrp="1"/>
          </p:cNvSpPr>
          <p:nvPr>
            <p:ph type="sldNum" sz="quarter" idx="12"/>
          </p:nvPr>
        </p:nvSpPr>
        <p:spPr/>
        <p:txBody>
          <a:bodyPr/>
          <a:lstStyle/>
          <a:p>
            <a:fld id="{C014DD1E-5D91-48A3-AD6D-45FBA980D106}" type="slidenum">
              <a:rPr lang="ru-RU" noProof="0" smtClean="0"/>
              <a:t>7</a:t>
            </a:fld>
            <a:endParaRPr lang="ru-RU" noProof="0" dirty="0"/>
          </a:p>
        </p:txBody>
      </p:sp>
      <p:sp>
        <p:nvSpPr>
          <p:cNvPr id="7" name="Объект 2"/>
          <p:cNvSpPr txBox="1">
            <a:spLocks/>
          </p:cNvSpPr>
          <p:nvPr/>
        </p:nvSpPr>
        <p:spPr>
          <a:xfrm>
            <a:off x="6310436" y="836712"/>
            <a:ext cx="6048672" cy="6192688"/>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spcBef>
                <a:spcPts val="0"/>
              </a:spcBef>
              <a:buFont typeface="Arial" pitchFamily="34" charset="0"/>
              <a:buNone/>
            </a:pPr>
            <a:r>
              <a:rPr lang="en-US" sz="1800" b="1" dirty="0" smtClean="0">
                <a:solidFill>
                  <a:srgbClr val="FFC000"/>
                </a:solidFill>
                <a:latin typeface="Courier New" panose="02070309020205020404" pitchFamily="49" charset="0"/>
                <a:cs typeface="Courier New" panose="02070309020205020404" pitchFamily="49" charset="0"/>
              </a:rPr>
              <a:t>  …</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Closed_Eye_Left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Closed_Eye_Left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Closed_Eye_Right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Closed_Eye_Right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Eyes_Turn_Left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Eyes_Turn_Left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Eyes_Turn_Right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57</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Eyes_Turn_Right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Eyes_Up</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Eyes_Up</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Eyes_Down</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100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Eyes_Down</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Tongue_Out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Tongue_Out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Puff_Right_Cheek</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100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Puff_Right_Cheek</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Puff_Left_Cheek</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Puff_Left_Cheek</a:t>
            </a:r>
            <a:r>
              <a:rPr lang="en-US" sz="1800" b="1" dirty="0">
                <a:solidFill>
                  <a:srgbClr val="FFC000"/>
                </a:solidFill>
                <a:latin typeface="Courier New" panose="02070309020205020404" pitchFamily="49" charset="0"/>
                <a:cs typeface="Courier New" panose="02070309020205020404" pitchFamily="49" charset="0"/>
              </a:rPr>
              <a:t>&gt;</a:t>
            </a:r>
            <a:endParaRPr lang="en-US" sz="1800" b="1" dirty="0" smtClean="0">
              <a:solidFill>
                <a:srgbClr val="FFC000"/>
              </a:solidFill>
              <a:latin typeface="Courier New" panose="02070309020205020404" pitchFamily="49" charset="0"/>
              <a:cs typeface="Courier New" panose="02070309020205020404" pitchFamily="49" charset="0"/>
            </a:endParaRPr>
          </a:p>
          <a:p>
            <a:pPr marL="0" indent="0">
              <a:spcBef>
                <a:spcPts val="0"/>
              </a:spcBef>
              <a:buFont typeface="Arial" pitchFamily="34" charset="0"/>
              <a:buNone/>
            </a:pPr>
            <a:r>
              <a:rPr lang="en-US" sz="1800" b="1" dirty="0" smtClean="0">
                <a:solidFill>
                  <a:srgbClr val="FFC000"/>
                </a:solidFill>
                <a:latin typeface="Courier New" panose="02070309020205020404" pitchFamily="49" charset="0"/>
                <a:cs typeface="Courier New" panose="02070309020205020404" pitchFamily="49" charset="0"/>
              </a:rPr>
              <a:t>&lt;/</a:t>
            </a:r>
            <a:r>
              <a:rPr lang="en-US" sz="1800" b="1" dirty="0" smtClean="0">
                <a:solidFill>
                  <a:srgbClr val="FFC000"/>
                </a:solidFill>
                <a:latin typeface="Courier New" panose="02070309020205020404" pitchFamily="49" charset="0"/>
                <a:cs typeface="Courier New" panose="02070309020205020404" pitchFamily="49" charset="0"/>
              </a:rPr>
              <a:t>Face&gt;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&lt;Person </a:t>
            </a:r>
            <a:r>
              <a:rPr lang="en-US" sz="1800" b="1" dirty="0">
                <a:solidFill>
                  <a:srgbClr val="FF0000"/>
                </a:solidFill>
                <a:latin typeface="Courier New" panose="02070309020205020404" pitchFamily="49" charset="0"/>
                <a:cs typeface="Courier New" panose="02070309020205020404" pitchFamily="49" charset="0"/>
              </a:rPr>
              <a:t>id</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0</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smtClean="0">
                <a:solidFill>
                  <a:srgbClr val="FFC000"/>
                </a:solidFill>
                <a:latin typeface="Courier New" panose="02070309020205020404" pitchFamily="49" charset="0"/>
                <a:cs typeface="Courier New" panose="02070309020205020404" pitchFamily="49" charset="0"/>
              </a:rPr>
              <a:t>Neutral&gt;</a:t>
            </a:r>
            <a:r>
              <a:rPr lang="en-US" sz="1800" b="1" dirty="0" smtClean="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&lt;/Neutral</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smtClean="0">
                <a:solidFill>
                  <a:srgbClr val="FFC000"/>
                </a:solidFill>
                <a:latin typeface="Courier New" panose="02070309020205020404" pitchFamily="49" charset="0"/>
                <a:cs typeface="Courier New" panose="02070309020205020404" pitchFamily="49" charset="0"/>
              </a:rPr>
              <a:t>Happiness&gt;</a:t>
            </a:r>
            <a:r>
              <a:rPr lang="en-US" sz="1800" b="1" dirty="0" smtClean="0">
                <a:latin typeface="Courier New" panose="02070309020205020404" pitchFamily="49" charset="0"/>
                <a:cs typeface="Courier New" panose="02070309020205020404" pitchFamily="49" charset="0"/>
              </a:rPr>
              <a:t>36</a:t>
            </a:r>
            <a:r>
              <a:rPr lang="en-US" sz="1800" b="1" dirty="0" smtClean="0">
                <a:solidFill>
                  <a:srgbClr val="FFC000"/>
                </a:solidFill>
                <a:latin typeface="Courier New" panose="02070309020205020404" pitchFamily="49" charset="0"/>
                <a:cs typeface="Courier New" panose="02070309020205020404" pitchFamily="49" charset="0"/>
              </a:rPr>
              <a:t>&lt;/</a:t>
            </a:r>
            <a:r>
              <a:rPr lang="en-US" sz="1800" b="1" dirty="0">
                <a:solidFill>
                  <a:srgbClr val="FFC000"/>
                </a:solidFill>
                <a:latin typeface="Courier New" panose="02070309020205020404" pitchFamily="49" charset="0"/>
                <a:cs typeface="Courier New" panose="02070309020205020404" pitchFamily="49" charset="0"/>
              </a:rPr>
              <a:t>Happiness&gt;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Sadness&gt;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&lt;/Sadness&gt;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Surprised&gt;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&lt;/Surprised&gt;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Disgusted&gt;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&lt;/Disgusted&gt;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Contemptful</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Contemptful</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Fearful&gt;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&lt;/Fearful&gt;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Angry&gt;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&lt;/Angry&gt;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&lt;/</a:t>
            </a:r>
            <a:r>
              <a:rPr lang="en-US" sz="1800" b="1" dirty="0">
                <a:solidFill>
                  <a:srgbClr val="FFC000"/>
                </a:solidFill>
                <a:latin typeface="Courier New" panose="02070309020205020404" pitchFamily="49" charset="0"/>
                <a:cs typeface="Courier New" panose="02070309020205020404" pitchFamily="49" charset="0"/>
              </a:rPr>
              <a:t>Person&gt;</a:t>
            </a:r>
          </a:p>
        </p:txBody>
      </p:sp>
    </p:spTree>
    <p:extLst>
      <p:ext uri="{BB962C8B-B14F-4D97-AF65-F5344CB8AC3E}">
        <p14:creationId xmlns:p14="http://schemas.microsoft.com/office/powerpoint/2010/main" val="315242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C014DD1E-5D91-48A3-AD6D-45FBA980D106}" type="slidenum">
              <a:rPr lang="ru-RU" noProof="0" smtClean="0"/>
              <a:t>8</a:t>
            </a:fld>
            <a:endParaRPr lang="ru-RU" noProof="0" dirty="0"/>
          </a:p>
        </p:txBody>
      </p:sp>
      <p:sp>
        <p:nvSpPr>
          <p:cNvPr id="2" name="Заголовок 1"/>
          <p:cNvSpPr>
            <a:spLocks noGrp="1"/>
          </p:cNvSpPr>
          <p:nvPr>
            <p:ph type="title"/>
          </p:nvPr>
        </p:nvSpPr>
        <p:spPr>
          <a:xfrm>
            <a:off x="1218883" y="-387424"/>
            <a:ext cx="10360501" cy="1237952"/>
          </a:xfrm>
        </p:spPr>
        <p:txBody>
          <a:bodyPr>
            <a:normAutofit/>
          </a:bodyPr>
          <a:lstStyle/>
          <a:p>
            <a:r>
              <a:rPr lang="en-US" sz="4400" dirty="0" smtClean="0"/>
              <a:t>Emotions detection</a:t>
            </a:r>
            <a:endParaRPr lang="en-US" sz="4400" dirty="0"/>
          </a:p>
        </p:txBody>
      </p:sp>
      <p:sp>
        <p:nvSpPr>
          <p:cNvPr id="9" name="Нижний колонтитул 4"/>
          <p:cNvSpPr>
            <a:spLocks noGrp="1"/>
          </p:cNvSpPr>
          <p:nvPr>
            <p:ph type="ftr" sz="quarter" idx="11"/>
          </p:nvPr>
        </p:nvSpPr>
        <p:spPr>
          <a:xfrm>
            <a:off x="1773932" y="5013176"/>
            <a:ext cx="9145016" cy="1151382"/>
          </a:xfrm>
        </p:spPr>
        <p:txBody>
          <a:bodyPr/>
          <a:lstStyle/>
          <a:p>
            <a:r>
              <a:rPr lang="en-US" sz="1800" dirty="0">
                <a:solidFill>
                  <a:schemeClr val="tx1"/>
                </a:solidFill>
              </a:rPr>
              <a:t>James O'Gorman. </a:t>
            </a:r>
            <a:r>
              <a:rPr lang="en-US" sz="1800" dirty="0" err="1">
                <a:solidFill>
                  <a:schemeClr val="tx1"/>
                </a:solidFill>
              </a:rPr>
              <a:t>MicroExpressions</a:t>
            </a:r>
            <a:r>
              <a:rPr lang="en-US" sz="1800" dirty="0" smtClean="0">
                <a:solidFill>
                  <a:schemeClr val="tx1"/>
                </a:solidFill>
              </a:rPr>
              <a:t>.</a:t>
            </a:r>
          </a:p>
          <a:p>
            <a:r>
              <a:rPr lang="en-US" sz="1800" dirty="0" smtClean="0">
                <a:solidFill>
                  <a:schemeClr val="tx1"/>
                </a:solidFill>
              </a:rPr>
              <a:t> </a:t>
            </a:r>
            <a:r>
              <a:rPr lang="en-US" sz="1800" dirty="0" err="1">
                <a:solidFill>
                  <a:schemeClr val="tx1"/>
                </a:solidFill>
              </a:rPr>
              <a:t>N.d.</a:t>
            </a:r>
            <a:r>
              <a:rPr lang="en-US" sz="1800" dirty="0">
                <a:solidFill>
                  <a:schemeClr val="tx1"/>
                </a:solidFill>
              </a:rPr>
              <a:t> Photograph. social </a:t>
            </a:r>
            <a:r>
              <a:rPr lang="en-US" sz="1800" dirty="0" smtClean="0">
                <a:solidFill>
                  <a:schemeClr val="tx1"/>
                </a:solidFill>
              </a:rPr>
              <a:t>engineer </a:t>
            </a:r>
          </a:p>
          <a:p>
            <a:r>
              <a:rPr lang="en-US" sz="1800" dirty="0" smtClean="0">
                <a:solidFill>
                  <a:schemeClr val="tx1"/>
                </a:solidFill>
              </a:rPr>
              <a:t>Web</a:t>
            </a:r>
            <a:r>
              <a:rPr lang="en-US" sz="1800" dirty="0">
                <a:solidFill>
                  <a:schemeClr val="tx1"/>
                </a:solidFill>
              </a:rPr>
              <a:t>. 12 Apr 2012</a:t>
            </a:r>
            <a:r>
              <a:rPr lang="en-US" sz="1800" dirty="0" smtClean="0">
                <a:solidFill>
                  <a:schemeClr val="tx1"/>
                </a:solidFill>
              </a:rPr>
              <a:t>.</a:t>
            </a:r>
          </a:p>
          <a:p>
            <a:r>
              <a:rPr lang="en-US" sz="1800" dirty="0" smtClean="0">
                <a:solidFill>
                  <a:schemeClr val="tx1"/>
                </a:solidFill>
              </a:rPr>
              <a:t>&lt;</a:t>
            </a:r>
            <a:r>
              <a:rPr lang="en-US" sz="1800" dirty="0">
                <a:solidFill>
                  <a:schemeClr val="tx1"/>
                </a:solidFill>
              </a:rPr>
              <a:t>http://www.social-engineer.org/newsletter/SocialEngineerNewsletterVol02Is13.htm&gt;.</a:t>
            </a:r>
            <a:endParaRPr lang="ru-RU" sz="1800" noProof="0" dirty="0">
              <a:solidFill>
                <a:schemeClr val="tx1"/>
              </a:solidFill>
            </a:endParaRPr>
          </a:p>
        </p:txBody>
      </p:sp>
      <p:pic>
        <p:nvPicPr>
          <p:cNvPr id="10" name="Рисунок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68" y="1299344"/>
            <a:ext cx="2540000" cy="1625600"/>
          </a:xfrm>
          <a:prstGeom prst="rect">
            <a:avLst/>
          </a:prstGeom>
        </p:spPr>
      </p:pic>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452" y="1299344"/>
            <a:ext cx="2540000" cy="1625600"/>
          </a:xfrm>
          <a:prstGeom prst="rect">
            <a:avLst/>
          </a:prstGeom>
        </p:spPr>
      </p:pic>
      <p:pic>
        <p:nvPicPr>
          <p:cNvPr id="12" name="Рисунок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0756" y="1268760"/>
            <a:ext cx="2540000" cy="1625600"/>
          </a:xfrm>
          <a:prstGeom prst="rect">
            <a:avLst/>
          </a:prstGeom>
        </p:spPr>
      </p:pic>
      <p:pic>
        <p:nvPicPr>
          <p:cNvPr id="13" name="Рисунок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8148" y="3099544"/>
            <a:ext cx="2540000" cy="1625600"/>
          </a:xfrm>
          <a:prstGeom prst="rect">
            <a:avLst/>
          </a:prstGeom>
        </p:spPr>
      </p:pic>
      <p:pic>
        <p:nvPicPr>
          <p:cNvPr id="14" name="Рисунок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4452" y="3099544"/>
            <a:ext cx="2540000" cy="1625600"/>
          </a:xfrm>
          <a:prstGeom prst="rect">
            <a:avLst/>
          </a:prstGeom>
        </p:spPr>
      </p:pic>
      <p:pic>
        <p:nvPicPr>
          <p:cNvPr id="15" name="Рисунок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0756" y="3099544"/>
            <a:ext cx="2540000" cy="1625600"/>
          </a:xfrm>
          <a:prstGeom prst="rect">
            <a:avLst/>
          </a:prstGeom>
        </p:spPr>
      </p:pic>
      <p:pic>
        <p:nvPicPr>
          <p:cNvPr id="16" name="Рисунок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59068" y="1268760"/>
            <a:ext cx="2540000" cy="1625600"/>
          </a:xfrm>
          <a:prstGeom prst="rect">
            <a:avLst/>
          </a:prstGeom>
        </p:spPr>
      </p:pic>
    </p:spTree>
    <p:extLst>
      <p:ext uri="{BB962C8B-B14F-4D97-AF65-F5344CB8AC3E}">
        <p14:creationId xmlns:p14="http://schemas.microsoft.com/office/powerpoint/2010/main" val="398562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C014DD1E-5D91-48A3-AD6D-45FBA980D106}" type="slidenum">
              <a:rPr lang="ru-RU" noProof="0" smtClean="0"/>
              <a:t>9</a:t>
            </a:fld>
            <a:endParaRPr lang="ru-RU" noProof="0" dirty="0"/>
          </a:p>
        </p:txBody>
      </p:sp>
      <p:sp>
        <p:nvSpPr>
          <p:cNvPr id="2" name="Заголовок 1"/>
          <p:cNvSpPr>
            <a:spLocks noGrp="1"/>
          </p:cNvSpPr>
          <p:nvPr>
            <p:ph type="title"/>
          </p:nvPr>
        </p:nvSpPr>
        <p:spPr>
          <a:xfrm>
            <a:off x="1218883" y="-387424"/>
            <a:ext cx="10360501" cy="1237952"/>
          </a:xfrm>
        </p:spPr>
        <p:txBody>
          <a:bodyPr>
            <a:normAutofit/>
          </a:bodyPr>
          <a:lstStyle/>
          <a:p>
            <a:r>
              <a:rPr lang="en-US" sz="4400" dirty="0" smtClean="0"/>
              <a:t>Emotions detection</a:t>
            </a:r>
            <a:endParaRPr lang="en-US" sz="4400" dirty="0"/>
          </a:p>
        </p:txBody>
      </p:sp>
      <p:sp>
        <p:nvSpPr>
          <p:cNvPr id="9" name="Нижний колонтитул 4"/>
          <p:cNvSpPr>
            <a:spLocks noGrp="1"/>
          </p:cNvSpPr>
          <p:nvPr>
            <p:ph type="ftr" sz="quarter" idx="11"/>
          </p:nvPr>
        </p:nvSpPr>
        <p:spPr>
          <a:xfrm>
            <a:off x="1773932" y="5013176"/>
            <a:ext cx="9145016" cy="1151382"/>
          </a:xfrm>
        </p:spPr>
        <p:txBody>
          <a:bodyPr/>
          <a:lstStyle/>
          <a:p>
            <a:r>
              <a:rPr lang="en-US" sz="1800" dirty="0">
                <a:solidFill>
                  <a:schemeClr val="tx1"/>
                </a:solidFill>
              </a:rPr>
              <a:t>James O'Gorman. </a:t>
            </a:r>
            <a:r>
              <a:rPr lang="en-US" sz="1800" dirty="0" err="1">
                <a:solidFill>
                  <a:schemeClr val="tx1"/>
                </a:solidFill>
              </a:rPr>
              <a:t>MicroExpressions</a:t>
            </a:r>
            <a:r>
              <a:rPr lang="en-US" sz="1800" dirty="0" smtClean="0">
                <a:solidFill>
                  <a:schemeClr val="tx1"/>
                </a:solidFill>
              </a:rPr>
              <a:t>.</a:t>
            </a:r>
          </a:p>
          <a:p>
            <a:r>
              <a:rPr lang="en-US" sz="1800" dirty="0" smtClean="0">
                <a:solidFill>
                  <a:schemeClr val="tx1"/>
                </a:solidFill>
              </a:rPr>
              <a:t> </a:t>
            </a:r>
            <a:r>
              <a:rPr lang="en-US" sz="1800" dirty="0" err="1">
                <a:solidFill>
                  <a:schemeClr val="tx1"/>
                </a:solidFill>
              </a:rPr>
              <a:t>N.d.</a:t>
            </a:r>
            <a:r>
              <a:rPr lang="en-US" sz="1800" dirty="0">
                <a:solidFill>
                  <a:schemeClr val="tx1"/>
                </a:solidFill>
              </a:rPr>
              <a:t> Photograph. social </a:t>
            </a:r>
            <a:r>
              <a:rPr lang="en-US" sz="1800" dirty="0" smtClean="0">
                <a:solidFill>
                  <a:schemeClr val="tx1"/>
                </a:solidFill>
              </a:rPr>
              <a:t>engineer </a:t>
            </a:r>
          </a:p>
          <a:p>
            <a:r>
              <a:rPr lang="en-US" sz="1800" dirty="0" smtClean="0">
                <a:solidFill>
                  <a:schemeClr val="tx1"/>
                </a:solidFill>
              </a:rPr>
              <a:t>Web</a:t>
            </a:r>
            <a:r>
              <a:rPr lang="en-US" sz="1800" dirty="0">
                <a:solidFill>
                  <a:schemeClr val="tx1"/>
                </a:solidFill>
              </a:rPr>
              <a:t>. 12 Apr 2012</a:t>
            </a:r>
            <a:r>
              <a:rPr lang="en-US" sz="1800" dirty="0" smtClean="0">
                <a:solidFill>
                  <a:schemeClr val="tx1"/>
                </a:solidFill>
              </a:rPr>
              <a:t>.</a:t>
            </a:r>
          </a:p>
          <a:p>
            <a:r>
              <a:rPr lang="en-US" sz="1800" dirty="0" smtClean="0">
                <a:solidFill>
                  <a:schemeClr val="tx1"/>
                </a:solidFill>
              </a:rPr>
              <a:t>&lt;</a:t>
            </a:r>
            <a:r>
              <a:rPr lang="en-US" sz="1800" dirty="0">
                <a:solidFill>
                  <a:schemeClr val="tx1"/>
                </a:solidFill>
              </a:rPr>
              <a:t>http://www.social-engineer.org/newsletter/SocialEngineerNewsletterVol02Is13.htm&gt;.</a:t>
            </a:r>
            <a:endParaRPr lang="ru-RU" sz="1800" noProof="0" dirty="0">
              <a:solidFill>
                <a:schemeClr val="tx1"/>
              </a:solidFill>
            </a:endParaRPr>
          </a:p>
        </p:txBody>
      </p:sp>
      <p:pic>
        <p:nvPicPr>
          <p:cNvPr id="10" name="Рисунок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68" y="1299344"/>
            <a:ext cx="2540000" cy="1625600"/>
          </a:xfrm>
          <a:prstGeom prst="rect">
            <a:avLst/>
          </a:prstGeom>
        </p:spPr>
      </p:pic>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452" y="1299344"/>
            <a:ext cx="2540000" cy="1625600"/>
          </a:xfrm>
          <a:prstGeom prst="rect">
            <a:avLst/>
          </a:prstGeom>
        </p:spPr>
      </p:pic>
      <p:pic>
        <p:nvPicPr>
          <p:cNvPr id="12" name="Рисунок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0756" y="1268760"/>
            <a:ext cx="2540000" cy="1625600"/>
          </a:xfrm>
          <a:prstGeom prst="rect">
            <a:avLst/>
          </a:prstGeom>
        </p:spPr>
      </p:pic>
      <p:pic>
        <p:nvPicPr>
          <p:cNvPr id="13" name="Рисунок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8148" y="3099544"/>
            <a:ext cx="2540000" cy="1625600"/>
          </a:xfrm>
          <a:prstGeom prst="rect">
            <a:avLst/>
          </a:prstGeom>
        </p:spPr>
      </p:pic>
      <p:pic>
        <p:nvPicPr>
          <p:cNvPr id="14" name="Рисунок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4452" y="3099544"/>
            <a:ext cx="2540000" cy="1625600"/>
          </a:xfrm>
          <a:prstGeom prst="rect">
            <a:avLst/>
          </a:prstGeom>
        </p:spPr>
      </p:pic>
      <p:pic>
        <p:nvPicPr>
          <p:cNvPr id="15" name="Рисунок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0756" y="3099544"/>
            <a:ext cx="2540000" cy="1625600"/>
          </a:xfrm>
          <a:prstGeom prst="rect">
            <a:avLst/>
          </a:prstGeom>
        </p:spPr>
      </p:pic>
      <p:pic>
        <p:nvPicPr>
          <p:cNvPr id="16" name="Рисунок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59068" y="1268760"/>
            <a:ext cx="2540000" cy="1625600"/>
          </a:xfrm>
          <a:prstGeom prst="rect">
            <a:avLst/>
          </a:prstGeom>
        </p:spPr>
      </p:pic>
      <p:sp>
        <p:nvSpPr>
          <p:cNvPr id="3" name="TextBox 2"/>
          <p:cNvSpPr txBox="1"/>
          <p:nvPr/>
        </p:nvSpPr>
        <p:spPr>
          <a:xfrm rot="20611006">
            <a:off x="2630622" y="1568697"/>
            <a:ext cx="8165721" cy="2554545"/>
          </a:xfrm>
          <a:prstGeom prst="rect">
            <a:avLst/>
          </a:prstGeom>
          <a:noFill/>
        </p:spPr>
        <p:txBody>
          <a:bodyPr wrap="square" rtlCol="0">
            <a:spAutoFit/>
            <a:scene3d>
              <a:camera prst="orthographicFront"/>
              <a:lightRig rig="threePt" dir="t"/>
            </a:scene3d>
            <a:sp3d extrusionH="101600">
              <a:bevelT w="82550" h="38100" prst="coolSlant"/>
            </a:sp3d>
          </a:bodyPr>
          <a:lstStyle/>
          <a:p>
            <a:r>
              <a:rPr lang="en-US" sz="8000" b="1" dirty="0" smtClean="0">
                <a:solidFill>
                  <a:srgbClr val="FF0000"/>
                </a:solidFill>
              </a:rPr>
              <a:t>Can’t be percept </a:t>
            </a:r>
          </a:p>
          <a:p>
            <a:r>
              <a:rPr lang="en-US" sz="8000" b="1" dirty="0" smtClean="0">
                <a:solidFill>
                  <a:srgbClr val="FF0000"/>
                </a:solidFill>
              </a:rPr>
              <a:t>by RealSense API</a:t>
            </a:r>
            <a:endParaRPr lang="en-US" sz="8000" b="1" dirty="0">
              <a:solidFill>
                <a:srgbClr val="FF0000"/>
              </a:solidFill>
            </a:endParaRPr>
          </a:p>
        </p:txBody>
      </p:sp>
    </p:spTree>
    <p:extLst>
      <p:ext uri="{BB962C8B-B14F-4D97-AF65-F5344CB8AC3E}">
        <p14:creationId xmlns:p14="http://schemas.microsoft.com/office/powerpoint/2010/main" val="162215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_16x9">
  <a:themeElements>
    <a:clrScheme name="Синий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41B1235-A091-4C7D-B88F-FA28497383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989</Words>
  <Application>Microsoft Office PowerPoint</Application>
  <PresentationFormat>Произвольный</PresentationFormat>
  <Paragraphs>206</Paragraphs>
  <Slides>21</Slides>
  <Notes>11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21</vt:i4>
      </vt:variant>
    </vt:vector>
  </HeadingPairs>
  <TitlesOfParts>
    <vt:vector size="26" baseType="lpstr">
      <vt:lpstr>Arial</vt:lpstr>
      <vt:lpstr>Calibri</vt:lpstr>
      <vt:lpstr>Courier New</vt:lpstr>
      <vt:lpstr>Microsoft Sans Serif</vt:lpstr>
      <vt:lpstr>Tech_16x9</vt:lpstr>
      <vt:lpstr>Demo open source applications with Intel RealSense capabilities  Emotion tracker application</vt:lpstr>
      <vt:lpstr> Emotion tracker application  </vt:lpstr>
      <vt:lpstr>Objectives</vt:lpstr>
      <vt:lpstr>Outcomes</vt:lpstr>
      <vt:lpstr>Emotions records</vt:lpstr>
      <vt:lpstr>Emotions records. Structure</vt:lpstr>
      <vt:lpstr>Emotions records. Data</vt:lpstr>
      <vt:lpstr>Emotions detection</vt:lpstr>
      <vt:lpstr>Emotions detection</vt:lpstr>
      <vt:lpstr>Emotions tracking  library</vt:lpstr>
      <vt:lpstr>C# Class Diagram</vt:lpstr>
      <vt:lpstr>C# Class Diagram</vt:lpstr>
      <vt:lpstr>Merging and averaging</vt:lpstr>
      <vt:lpstr>Merge</vt:lpstr>
      <vt:lpstr>Averaging</vt:lpstr>
      <vt:lpstr>Smoothing</vt:lpstr>
      <vt:lpstr>Merging work flow</vt:lpstr>
      <vt:lpstr>Gaze tracking</vt:lpstr>
      <vt:lpstr>Heat map</vt:lpstr>
      <vt:lpstr>Processing with MATLAB</vt:lpstr>
      <vt:lpstr>Additional utilities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2014-03-19T16:26:44Z</dcterms:created>
  <dcterms:modified xsi:type="dcterms:W3CDTF">2017-02-19T22:18:04Z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