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2-10.png"/><Relationship Id="rId11" Type="http://schemas.openxmlformats.org/officeDocument/2006/relationships/image" Target="../media/image-2-11.png"/><Relationship Id="rId12" Type="http://schemas.openxmlformats.org/officeDocument/2006/relationships/slideLayout" Target="../slideLayouts/slideLayout1.xml"/><Relationship Id="rId1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10.png"/><Relationship Id="rId11" Type="http://schemas.openxmlformats.org/officeDocument/2006/relationships/image" Target="../media/image-5-11.png"/><Relationship Id="rId12" Type="http://schemas.openxmlformats.org/officeDocument/2006/relationships/image" Target="../media/image-5-12.png"/><Relationship Id="rId13" Type="http://schemas.openxmlformats.org/officeDocument/2006/relationships/slideLayout" Target="../slideLayouts/slideLayout1.xml"/><Relationship Id="rId1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slideLayout" Target="../slideLayouts/slideLayout1.xml"/><Relationship Id="rId1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5334000" y="5000625"/>
            <a:ext cx="3810000" cy="714375"/>
          </a:xfrm>
          <a:prstGeom prst="rect">
            <a:avLst/>
          </a:prstGeom>
          <a:solidFill>
            <a:srgbClr val="FF006F"/>
          </a:solidFill>
          <a:ln/>
        </p:spPr>
      </p:sp>
      <p:sp>
        <p:nvSpPr>
          <p:cNvPr id="3" name="Shape 1"/>
          <p:cNvSpPr/>
          <p:nvPr/>
        </p:nvSpPr>
        <p:spPr>
          <a:xfrm>
            <a:off x="5810250" y="4286250"/>
            <a:ext cx="3333750" cy="714375"/>
          </a:xfrm>
          <a:prstGeom prst="rect">
            <a:avLst/>
          </a:prstGeom>
          <a:solidFill>
            <a:srgbClr val="FF006F"/>
          </a:solidFill>
          <a:ln/>
        </p:spPr>
      </p:sp>
      <p:sp>
        <p:nvSpPr>
          <p:cNvPr id="4" name="Shape 2"/>
          <p:cNvSpPr/>
          <p:nvPr/>
        </p:nvSpPr>
        <p:spPr>
          <a:xfrm>
            <a:off x="6286500" y="3571875"/>
            <a:ext cx="2857500" cy="714375"/>
          </a:xfrm>
          <a:prstGeom prst="rect">
            <a:avLst/>
          </a:prstGeom>
          <a:solidFill>
            <a:srgbClr val="FF006F"/>
          </a:solidFill>
          <a:ln/>
        </p:spPr>
      </p:sp>
      <p:sp>
        <p:nvSpPr>
          <p:cNvPr id="5" name="Shape 3"/>
          <p:cNvSpPr/>
          <p:nvPr/>
        </p:nvSpPr>
        <p:spPr>
          <a:xfrm>
            <a:off x="6762750" y="2857500"/>
            <a:ext cx="2381250" cy="714375"/>
          </a:xfrm>
          <a:prstGeom prst="rect">
            <a:avLst/>
          </a:prstGeom>
          <a:solidFill>
            <a:srgbClr val="FF006F"/>
          </a:solidFill>
          <a:ln/>
        </p:spPr>
      </p:sp>
      <p:sp>
        <p:nvSpPr>
          <p:cNvPr id="6" name="Shape 4"/>
          <p:cNvSpPr/>
          <p:nvPr/>
        </p:nvSpPr>
        <p:spPr>
          <a:xfrm>
            <a:off x="7239000" y="2143125"/>
            <a:ext cx="1905000" cy="714375"/>
          </a:xfrm>
          <a:prstGeom prst="rect">
            <a:avLst/>
          </a:prstGeom>
          <a:solidFill>
            <a:srgbClr val="FF006F"/>
          </a:solidFill>
          <a:ln/>
        </p:spPr>
      </p:sp>
      <p:sp>
        <p:nvSpPr>
          <p:cNvPr id="7" name="Shape 5"/>
          <p:cNvSpPr/>
          <p:nvPr/>
        </p:nvSpPr>
        <p:spPr>
          <a:xfrm>
            <a:off x="7715250" y="1428750"/>
            <a:ext cx="1428750" cy="714375"/>
          </a:xfrm>
          <a:prstGeom prst="rect">
            <a:avLst/>
          </a:prstGeom>
          <a:solidFill>
            <a:srgbClr val="FF006F"/>
          </a:solidFill>
          <a:ln/>
        </p:spPr>
      </p:sp>
      <p:sp>
        <p:nvSpPr>
          <p:cNvPr id="8" name="Shape 6"/>
          <p:cNvSpPr/>
          <p:nvPr/>
        </p:nvSpPr>
        <p:spPr>
          <a:xfrm>
            <a:off x="8191500" y="714375"/>
            <a:ext cx="952500" cy="714375"/>
          </a:xfrm>
          <a:prstGeom prst="rect">
            <a:avLst/>
          </a:prstGeom>
          <a:solidFill>
            <a:srgbClr val="FF006F"/>
          </a:solidFill>
          <a:ln/>
        </p:spPr>
      </p:sp>
      <p:sp>
        <p:nvSpPr>
          <p:cNvPr id="9" name="Shape 7"/>
          <p:cNvSpPr/>
          <p:nvPr/>
        </p:nvSpPr>
        <p:spPr>
          <a:xfrm>
            <a:off x="8667750" y="0"/>
            <a:ext cx="476250" cy="714375"/>
          </a:xfrm>
          <a:prstGeom prst="rect">
            <a:avLst/>
          </a:prstGeom>
          <a:solidFill>
            <a:srgbClr val="FF006F"/>
          </a:solidFill>
          <a:ln/>
        </p:spPr>
      </p:sp>
      <p:sp>
        <p:nvSpPr>
          <p:cNvPr id="10" name="Shape 8"/>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11" name="Shape 9"/>
          <p:cNvSpPr/>
          <p:nvPr/>
        </p:nvSpPr>
        <p:spPr>
          <a:xfrm>
            <a:off x="228600" y="4953000"/>
            <a:ext cx="142875" cy="142875"/>
          </a:xfrm>
          <a:prstGeom prst="roundRect">
            <a:avLst/>
          </a:prstGeom>
          <a:solidFill>
            <a:srgbClr val="D9D9D9">
              <a:alpha val="10000"/>
            </a:srgbClr>
          </a:solidFill>
          <a:ln/>
        </p:spPr>
      </p:sp>
      <p:sp>
        <p:nvSpPr>
          <p:cNvPr id="12" name="Text 10"/>
          <p:cNvSpPr/>
          <p:nvPr/>
        </p:nvSpPr>
        <p:spPr>
          <a:xfrm>
            <a:off x="576263" y="1852612"/>
            <a:ext cx="5557838" cy="1443038"/>
          </a:xfrm>
          <a:prstGeom prst="rect">
            <a:avLst/>
          </a:prstGeom>
          <a:noFill/>
          <a:ln/>
        </p:spPr>
        <p:txBody>
          <a:bodyPr wrap="square" rtlCol="0" anchor="ctr"/>
          <a:lstStyle/>
          <a:p>
            <a:pPr algn="l" indent="0" marL="0">
              <a:lnSpc>
                <a:spcPts val="6375"/>
              </a:lnSpc>
              <a:buNone/>
            </a:pPr>
            <a:r>
              <a:rPr lang="en-US" sz="6883" b="1" spc="-207" kern="0" dirty="0">
                <a:solidFill>
                  <a:srgbClr val="000000"/>
                </a:solidFill>
                <a:latin typeface="Inter" pitchFamily="34" charset="0"/>
                <a:ea typeface="Inter" pitchFamily="34" charset="-122"/>
                <a:cs typeface="Inter" pitchFamily="34" charset="-120"/>
              </a:rPr>
              <a:t>1.10 Unit 1</a:t>
            </a:r>
            <a:endParaRPr lang="en-US" sz="6883" dirty="0"/>
          </a:p>
          <a:p>
            <a:pPr algn="l" indent="0" marL="0">
              <a:lnSpc>
                <a:spcPts val="6375"/>
              </a:lnSpc>
              <a:buNone/>
            </a:pPr>
            <a:r>
              <a:rPr lang="en-US" sz="6883" b="1" spc="-207" kern="0" dirty="0">
                <a:solidFill>
                  <a:srgbClr val="000000"/>
                </a:solidFill>
                <a:latin typeface="Inter" pitchFamily="34" charset="0"/>
                <a:ea typeface="Inter" pitchFamily="34" charset="-122"/>
                <a:cs typeface="Inter" pitchFamily="34" charset="-120"/>
              </a:rPr>
              <a:t>Assessment</a:t>
            </a:r>
            <a:endParaRPr lang="en-US" sz="6883" dirty="0"/>
          </a:p>
        </p:txBody>
      </p:sp>
      <p:sp>
        <p:nvSpPr>
          <p:cNvPr id="13" name="Text 11"/>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4" name="Text 12"/>
          <p:cNvSpPr/>
          <p:nvPr/>
        </p:nvSpPr>
        <p:spPr>
          <a:xfrm>
            <a:off x="8829675" y="4986338"/>
            <a:ext cx="504825"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a:t>
            </a:r>
            <a:endParaRPr lang="en-US" sz="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19100" y="890588"/>
            <a:ext cx="8177213" cy="357188"/>
          </a:xfrm>
          <a:prstGeom prst="rect">
            <a:avLst/>
          </a:prstGeom>
          <a:noFill/>
          <a:ln/>
        </p:spPr>
      </p:sp>
      <p:sp>
        <p:nvSpPr>
          <p:cNvPr id="5" name="Shape 3"/>
          <p:cNvSpPr/>
          <p:nvPr/>
        </p:nvSpPr>
        <p:spPr>
          <a:xfrm>
            <a:off x="419100" y="1400175"/>
            <a:ext cx="8248650" cy="3267075"/>
          </a:xfrm>
          <a:prstGeom prst="rect">
            <a:avLst/>
          </a:prstGeom>
          <a:noFill/>
          <a:ln/>
        </p:spPr>
      </p:sp>
      <p:sp>
        <p:nvSpPr>
          <p:cNvPr id="6" name="Shape 4"/>
          <p:cNvSpPr/>
          <p:nvPr/>
        </p:nvSpPr>
        <p:spPr>
          <a:xfrm>
            <a:off x="419100" y="1400175"/>
            <a:ext cx="4048125" cy="3267075"/>
          </a:xfrm>
          <a:prstGeom prst="roundRect">
            <a:avLst>
              <a:gd name="adj" fmla="val 6997"/>
            </a:avLst>
          </a:prstGeom>
          <a:solidFill>
            <a:srgbClr val="FFFFFF"/>
          </a:solidFill>
          <a:ln/>
        </p:spPr>
      </p:sp>
      <p:sp>
        <p:nvSpPr>
          <p:cNvPr id="7" name="Shape 5"/>
          <p:cNvSpPr/>
          <p:nvPr/>
        </p:nvSpPr>
        <p:spPr>
          <a:xfrm>
            <a:off x="4619625" y="1400175"/>
            <a:ext cx="4048125" cy="3267075"/>
          </a:xfrm>
          <a:prstGeom prst="roundRect">
            <a:avLst>
              <a:gd name="adj" fmla="val 6997"/>
            </a:avLst>
          </a:prstGeom>
          <a:solidFill>
            <a:srgbClr val="FFFFFF"/>
          </a:solidFill>
          <a:ln/>
        </p:spPr>
      </p:sp>
      <p:sp>
        <p:nvSpPr>
          <p:cNvPr id="8" name="Shape 6"/>
          <p:cNvSpPr/>
          <p:nvPr/>
        </p:nvSpPr>
        <p:spPr>
          <a:xfrm>
            <a:off x="6034088" y="2314575"/>
            <a:ext cx="1219200" cy="1219200"/>
          </a:xfrm>
          <a:prstGeom prst="rect">
            <a:avLst/>
          </a:prstGeom>
          <a:solidFill>
            <a:srgbClr val="D9D9D9"/>
          </a:solidFill>
          <a:ln/>
        </p:spPr>
      </p:sp>
      <p:sp>
        <p:nvSpPr>
          <p:cNvPr id="9" name="Shape 7"/>
          <p:cNvSpPr/>
          <p:nvPr/>
        </p:nvSpPr>
        <p:spPr>
          <a:xfrm>
            <a:off x="1833563" y="2452688"/>
            <a:ext cx="1219200" cy="1219200"/>
          </a:xfrm>
          <a:prstGeom prst="rect">
            <a:avLst/>
          </a:prstGeom>
          <a:solidFill>
            <a:srgbClr val="D9D9D9"/>
          </a:solidFill>
          <a:ln/>
        </p:spPr>
      </p:sp>
      <p:sp>
        <p:nvSpPr>
          <p:cNvPr id="10" name="Shape 8"/>
          <p:cNvSpPr/>
          <p:nvPr/>
        </p:nvSpPr>
        <p:spPr>
          <a:xfrm>
            <a:off x="419100" y="890588"/>
            <a:ext cx="1365217" cy="357188"/>
          </a:xfrm>
          <a:prstGeom prst="roundRect">
            <a:avLst>
              <a:gd name="adj" fmla="val 29691"/>
            </a:avLst>
          </a:prstGeom>
          <a:solidFill>
            <a:srgbClr val="FFFFFF"/>
          </a:solidFill>
          <a:ln w="49098">
            <a:solidFill>
              <a:srgbClr val="FFFFFF"/>
            </a:solidFill>
            <a:prstDash val="solid"/>
          </a:ln>
        </p:spPr>
      </p:sp>
      <p:sp>
        <p:nvSpPr>
          <p:cNvPr id="11" name="Shape 9"/>
          <p:cNvSpPr/>
          <p:nvPr/>
        </p:nvSpPr>
        <p:spPr>
          <a:xfrm>
            <a:off x="1903380" y="890588"/>
            <a:ext cx="1284255" cy="357188"/>
          </a:xfrm>
          <a:prstGeom prst="roundRect">
            <a:avLst>
              <a:gd name="adj" fmla="val 29691"/>
            </a:avLst>
          </a:prstGeom>
          <a:noFill/>
          <a:ln w="49098">
            <a:solidFill>
              <a:srgbClr val="FFFFFF"/>
            </a:solidFill>
            <a:prstDash val="solid"/>
          </a:ln>
        </p:spPr>
      </p:sp>
      <p:sp>
        <p:nvSpPr>
          <p:cNvPr id="12" name="Shape 10"/>
          <p:cNvSpPr/>
          <p:nvPr/>
        </p:nvSpPr>
        <p:spPr>
          <a:xfrm>
            <a:off x="3306697" y="890588"/>
            <a:ext cx="1020711" cy="357188"/>
          </a:xfrm>
          <a:prstGeom prst="roundRect">
            <a:avLst>
              <a:gd name="adj" fmla="val 30968"/>
            </a:avLst>
          </a:prstGeom>
          <a:noFill/>
          <a:ln w="51210">
            <a:solidFill>
              <a:srgbClr val="FFFFFF"/>
            </a:solidFill>
            <a:prstDash val="solid"/>
          </a:ln>
        </p:spPr>
      </p:sp>
      <p:pic>
        <p:nvPicPr>
          <p:cNvPr id="13" name="Image 0" descr="preencoded.png">    </p:cNvPr>
          <p:cNvPicPr>
            <a:picLocks noChangeAspect="1"/>
          </p:cNvPicPr>
          <p:nvPr/>
        </p:nvPicPr>
        <p:blipFill>
          <a:blip r:embed="rId1"/>
          <a:stretch>
            <a:fillRect/>
          </a:stretch>
        </p:blipFill>
        <p:spPr>
          <a:xfrm>
            <a:off x="6186488" y="2466975"/>
            <a:ext cx="914400" cy="914400"/>
          </a:xfrm>
          <a:prstGeom prst="rect">
            <a:avLst/>
          </a:prstGeom>
        </p:spPr>
      </p:pic>
      <p:pic>
        <p:nvPicPr>
          <p:cNvPr id="14" name="Image 1" descr="preencoded.png">    </p:cNvPr>
          <p:cNvPicPr>
            <a:picLocks noChangeAspect="1"/>
          </p:cNvPicPr>
          <p:nvPr/>
        </p:nvPicPr>
        <p:blipFill>
          <a:blip r:embed="rId2"/>
          <a:stretch>
            <a:fillRect/>
          </a:stretch>
        </p:blipFill>
        <p:spPr>
          <a:xfrm>
            <a:off x="1867855" y="2554286"/>
            <a:ext cx="1083310" cy="1082041"/>
          </a:xfrm>
          <a:prstGeom prst="rect">
            <a:avLst/>
          </a:prstGeom>
        </p:spPr>
      </p:pic>
      <p:pic>
        <p:nvPicPr>
          <p:cNvPr id="15" name="Image 2" descr="preencoded.png">    </p:cNvPr>
          <p:cNvPicPr>
            <a:picLocks noChangeAspect="1"/>
          </p:cNvPicPr>
          <p:nvPr/>
        </p:nvPicPr>
        <p:blipFill>
          <a:blip r:embed="rId3"/>
          <a:stretch>
            <a:fillRect/>
          </a:stretch>
        </p:blipFill>
        <p:spPr>
          <a:xfrm>
            <a:off x="419100" y="328613"/>
            <a:ext cx="336709" cy="336705"/>
          </a:xfrm>
          <a:prstGeom prst="rect">
            <a:avLst/>
          </a:prstGeom>
        </p:spPr>
      </p:pic>
      <p:sp>
        <p:nvSpPr>
          <p:cNvPr id="16" name="Text 11"/>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7" name="Text 12"/>
          <p:cNvSpPr/>
          <p:nvPr/>
        </p:nvSpPr>
        <p:spPr>
          <a:xfrm>
            <a:off x="8772525" y="4986338"/>
            <a:ext cx="561975"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10</a:t>
            </a:r>
            <a:endParaRPr lang="en-US" sz="750" dirty="0"/>
          </a:p>
        </p:txBody>
      </p:sp>
      <p:sp>
        <p:nvSpPr>
          <p:cNvPr id="18" name="Text 13"/>
          <p:cNvSpPr/>
          <p:nvPr/>
        </p:nvSpPr>
        <p:spPr>
          <a:xfrm>
            <a:off x="5815013" y="1995487"/>
            <a:ext cx="2119312" cy="223838"/>
          </a:xfrm>
          <a:prstGeom prst="rect">
            <a:avLst/>
          </a:prstGeom>
          <a:noFill/>
          <a:ln/>
        </p:spPr>
        <p:txBody>
          <a:bodyPr wrap="square" rtlCol="0" anchor="ctr"/>
          <a:lstStyle/>
          <a:p>
            <a:pPr algn="ctr" indent="0" marL="0">
              <a:lnSpc>
                <a:spcPts val="2905"/>
              </a:lnSpc>
              <a:buNone/>
            </a:pPr>
            <a:r>
              <a:rPr lang="en-US" sz="2400" b="1" dirty="0">
                <a:solidFill>
                  <a:srgbClr val="2C2C2C">
                    <a:alpha val="99000"/>
                  </a:srgbClr>
                </a:solidFill>
                <a:latin typeface="Inter" pitchFamily="34" charset="0"/>
                <a:ea typeface="Inter" pitchFamily="34" charset="-122"/>
                <a:cs typeface="Inter" pitchFamily="34" charset="-120"/>
              </a:rPr>
              <a:t>On Judicial</a:t>
            </a:r>
            <a:endParaRPr lang="en-US" sz="2400" dirty="0"/>
          </a:p>
        </p:txBody>
      </p:sp>
      <p:sp>
        <p:nvSpPr>
          <p:cNvPr id="19" name="Text 14"/>
          <p:cNvSpPr/>
          <p:nvPr/>
        </p:nvSpPr>
        <p:spPr>
          <a:xfrm>
            <a:off x="5267325" y="3629025"/>
            <a:ext cx="3200400" cy="442913"/>
          </a:xfrm>
          <a:prstGeom prst="rect">
            <a:avLst/>
          </a:prstGeom>
          <a:noFill/>
          <a:ln/>
        </p:spPr>
        <p:txBody>
          <a:bodyPr wrap="square" rtlCol="0" anchor="ctr"/>
          <a:lstStyle/>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Can initiate constitutional</a:t>
            </a:r>
            <a:endParaRPr lang="en-US" sz="1800" dirty="0"/>
          </a:p>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amendments</a:t>
            </a:r>
            <a:endParaRPr lang="en-US" sz="1800" dirty="0"/>
          </a:p>
        </p:txBody>
      </p:sp>
      <p:sp>
        <p:nvSpPr>
          <p:cNvPr id="20" name="Text 15"/>
          <p:cNvSpPr/>
          <p:nvPr/>
        </p:nvSpPr>
        <p:spPr>
          <a:xfrm>
            <a:off x="1462088" y="2133600"/>
            <a:ext cx="2419350" cy="223838"/>
          </a:xfrm>
          <a:prstGeom prst="rect">
            <a:avLst/>
          </a:prstGeom>
          <a:noFill/>
          <a:ln/>
        </p:spPr>
        <p:txBody>
          <a:bodyPr wrap="square" rtlCol="0" anchor="ctr"/>
          <a:lstStyle/>
          <a:p>
            <a:pPr algn="ctr" indent="0" marL="0">
              <a:lnSpc>
                <a:spcPts val="2905"/>
              </a:lnSpc>
              <a:buNone/>
            </a:pPr>
            <a:r>
              <a:rPr lang="en-US" sz="2400" b="1" dirty="0">
                <a:solidFill>
                  <a:srgbClr val="2C2C2C">
                    <a:alpha val="99000"/>
                  </a:srgbClr>
                </a:solidFill>
                <a:latin typeface="Inter" pitchFamily="34" charset="0"/>
                <a:ea typeface="Inter" pitchFamily="34" charset="-122"/>
                <a:cs typeface="Inter" pitchFamily="34" charset="-120"/>
              </a:rPr>
              <a:t>On Executive</a:t>
            </a:r>
            <a:endParaRPr lang="en-US" sz="2400" dirty="0"/>
          </a:p>
        </p:txBody>
      </p:sp>
      <p:sp>
        <p:nvSpPr>
          <p:cNvPr id="21" name="Text 16"/>
          <p:cNvSpPr/>
          <p:nvPr/>
        </p:nvSpPr>
        <p:spPr>
          <a:xfrm>
            <a:off x="981075" y="3767138"/>
            <a:ext cx="3376613" cy="166688"/>
          </a:xfrm>
          <a:prstGeom prst="rect">
            <a:avLst/>
          </a:prstGeom>
          <a:noFill/>
          <a:ln/>
        </p:spPr>
        <p:txBody>
          <a:bodyPr wrap="square" rtlCol="0" anchor="ctr"/>
          <a:lstStyle/>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Can impeach the President</a:t>
            </a:r>
            <a:endParaRPr lang="en-US" sz="1800" dirty="0"/>
          </a:p>
        </p:txBody>
      </p:sp>
      <p:sp>
        <p:nvSpPr>
          <p:cNvPr id="22" name="Text 17"/>
          <p:cNvSpPr/>
          <p:nvPr/>
        </p:nvSpPr>
        <p:spPr>
          <a:xfrm>
            <a:off x="800100" y="328613"/>
            <a:ext cx="4491038"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Checks &amp; Balances</a:t>
            </a:r>
            <a:endParaRPr lang="en-US" sz="3600" dirty="0"/>
          </a:p>
        </p:txBody>
      </p:sp>
      <p:sp>
        <p:nvSpPr>
          <p:cNvPr id="23" name="Text 18"/>
          <p:cNvSpPr/>
          <p:nvPr/>
        </p:nvSpPr>
        <p:spPr>
          <a:xfrm>
            <a:off x="3402715" y="978694"/>
            <a:ext cx="1285875" cy="180975"/>
          </a:xfrm>
          <a:prstGeom prst="rect">
            <a:avLst/>
          </a:prstGeom>
          <a:noFill/>
          <a:ln/>
        </p:spPr>
        <p:txBody>
          <a:bodyPr wrap="square" rtlCol="0" anchor="ctr"/>
          <a:lstStyle/>
          <a:p>
            <a:pPr algn="ctr" indent="0" marL="0">
              <a:lnSpc>
                <a:spcPts val="2342"/>
              </a:lnSpc>
              <a:buNone/>
            </a:pPr>
            <a:r>
              <a:rPr lang="en-US" sz="1935" spc="-58" kern="0" dirty="0">
                <a:solidFill>
                  <a:srgbClr val="FFFFFF">
                    <a:alpha val="99000"/>
                  </a:srgbClr>
                </a:solidFill>
                <a:latin typeface="Inter" pitchFamily="34" charset="0"/>
                <a:ea typeface="Inter" pitchFamily="34" charset="-122"/>
                <a:cs typeface="Inter" pitchFamily="34" charset="-120"/>
              </a:rPr>
              <a:t>Judicial</a:t>
            </a:r>
            <a:endParaRPr lang="en-US" sz="1935" dirty="0"/>
          </a:p>
        </p:txBody>
      </p:sp>
      <p:sp>
        <p:nvSpPr>
          <p:cNvPr id="24" name="Text 19"/>
          <p:cNvSpPr/>
          <p:nvPr/>
        </p:nvSpPr>
        <p:spPr>
          <a:xfrm>
            <a:off x="1995438" y="983456"/>
            <a:ext cx="155733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Exectutive</a:t>
            </a:r>
            <a:endParaRPr lang="en-US" sz="1856" dirty="0"/>
          </a:p>
        </p:txBody>
      </p:sp>
      <p:sp>
        <p:nvSpPr>
          <p:cNvPr id="25" name="Text 20"/>
          <p:cNvSpPr/>
          <p:nvPr/>
        </p:nvSpPr>
        <p:spPr>
          <a:xfrm>
            <a:off x="511159" y="983456"/>
            <a:ext cx="1638300" cy="171450"/>
          </a:xfrm>
          <a:prstGeom prst="rect">
            <a:avLst/>
          </a:prstGeom>
          <a:noFill/>
          <a:ln/>
        </p:spPr>
        <p:txBody>
          <a:bodyPr wrap="square" rtlCol="0" anchor="ctr"/>
          <a:lstStyle/>
          <a:p>
            <a:pPr algn="ctr" indent="0" marL="0">
              <a:lnSpc>
                <a:spcPts val="2246"/>
              </a:lnSpc>
              <a:buNone/>
            </a:pPr>
            <a:r>
              <a:rPr lang="en-US" sz="1856" b="1" spc="-56" kern="0" dirty="0">
                <a:solidFill>
                  <a:srgbClr val="2C2C2C">
                    <a:alpha val="99000"/>
                  </a:srgbClr>
                </a:solidFill>
                <a:latin typeface="Inter" pitchFamily="34" charset="0"/>
                <a:ea typeface="Inter" pitchFamily="34" charset="-122"/>
                <a:cs typeface="Inter" pitchFamily="34" charset="-120"/>
              </a:rPr>
              <a:t>Legislative</a:t>
            </a:r>
            <a:endParaRPr lang="en-US" sz="185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19100" y="890588"/>
            <a:ext cx="8177213" cy="357188"/>
          </a:xfrm>
          <a:prstGeom prst="rect">
            <a:avLst/>
          </a:prstGeom>
          <a:noFill/>
          <a:ln/>
        </p:spPr>
      </p:sp>
      <p:sp>
        <p:nvSpPr>
          <p:cNvPr id="5" name="Shape 3"/>
          <p:cNvSpPr/>
          <p:nvPr/>
        </p:nvSpPr>
        <p:spPr>
          <a:xfrm>
            <a:off x="419100" y="1400175"/>
            <a:ext cx="8248650" cy="3267075"/>
          </a:xfrm>
          <a:prstGeom prst="rect">
            <a:avLst/>
          </a:prstGeom>
          <a:noFill/>
          <a:ln/>
        </p:spPr>
      </p:sp>
      <p:sp>
        <p:nvSpPr>
          <p:cNvPr id="6" name="Shape 4"/>
          <p:cNvSpPr/>
          <p:nvPr/>
        </p:nvSpPr>
        <p:spPr>
          <a:xfrm>
            <a:off x="419100" y="1400175"/>
            <a:ext cx="4048125" cy="3267075"/>
          </a:xfrm>
          <a:prstGeom prst="roundRect">
            <a:avLst>
              <a:gd name="adj" fmla="val 6997"/>
            </a:avLst>
          </a:prstGeom>
          <a:solidFill>
            <a:srgbClr val="FFFFFF"/>
          </a:solidFill>
          <a:ln/>
        </p:spPr>
      </p:sp>
      <p:sp>
        <p:nvSpPr>
          <p:cNvPr id="7" name="Shape 5"/>
          <p:cNvSpPr/>
          <p:nvPr/>
        </p:nvSpPr>
        <p:spPr>
          <a:xfrm>
            <a:off x="4619625" y="1400175"/>
            <a:ext cx="4048125" cy="3267075"/>
          </a:xfrm>
          <a:prstGeom prst="roundRect">
            <a:avLst>
              <a:gd name="adj" fmla="val 6997"/>
            </a:avLst>
          </a:prstGeom>
          <a:solidFill>
            <a:srgbClr val="FFFFFF"/>
          </a:solidFill>
          <a:ln/>
        </p:spPr>
      </p:sp>
      <p:sp>
        <p:nvSpPr>
          <p:cNvPr id="8" name="Shape 6"/>
          <p:cNvSpPr/>
          <p:nvPr/>
        </p:nvSpPr>
        <p:spPr>
          <a:xfrm>
            <a:off x="6034088" y="2314575"/>
            <a:ext cx="1219200" cy="1219200"/>
          </a:xfrm>
          <a:prstGeom prst="rect">
            <a:avLst/>
          </a:prstGeom>
          <a:solidFill>
            <a:srgbClr val="D9D9D9"/>
          </a:solidFill>
          <a:ln/>
        </p:spPr>
      </p:sp>
      <p:sp>
        <p:nvSpPr>
          <p:cNvPr id="9" name="Shape 7"/>
          <p:cNvSpPr/>
          <p:nvPr/>
        </p:nvSpPr>
        <p:spPr>
          <a:xfrm>
            <a:off x="1833563" y="2452688"/>
            <a:ext cx="1219200" cy="1219200"/>
          </a:xfrm>
          <a:prstGeom prst="rect">
            <a:avLst/>
          </a:prstGeom>
          <a:solidFill>
            <a:srgbClr val="D9D9D9"/>
          </a:solidFill>
          <a:ln/>
        </p:spPr>
      </p:sp>
      <p:sp>
        <p:nvSpPr>
          <p:cNvPr id="10" name="Shape 8"/>
          <p:cNvSpPr/>
          <p:nvPr/>
        </p:nvSpPr>
        <p:spPr>
          <a:xfrm>
            <a:off x="419100" y="890588"/>
            <a:ext cx="1303305" cy="357188"/>
          </a:xfrm>
          <a:prstGeom prst="roundRect">
            <a:avLst>
              <a:gd name="adj" fmla="val 29691"/>
            </a:avLst>
          </a:prstGeom>
          <a:noFill/>
          <a:ln w="49098">
            <a:solidFill>
              <a:srgbClr val="FFFFFF"/>
            </a:solidFill>
            <a:prstDash val="solid"/>
          </a:ln>
        </p:spPr>
      </p:sp>
      <p:sp>
        <p:nvSpPr>
          <p:cNvPr id="11" name="Shape 9"/>
          <p:cNvSpPr/>
          <p:nvPr/>
        </p:nvSpPr>
        <p:spPr>
          <a:xfrm>
            <a:off x="1841467" y="890588"/>
            <a:ext cx="1346167" cy="357188"/>
          </a:xfrm>
          <a:prstGeom prst="roundRect">
            <a:avLst>
              <a:gd name="adj" fmla="val 29691"/>
            </a:avLst>
          </a:prstGeom>
          <a:solidFill>
            <a:srgbClr val="FFFFFF"/>
          </a:solidFill>
          <a:ln w="49098">
            <a:solidFill>
              <a:srgbClr val="FFFFFF"/>
            </a:solidFill>
            <a:prstDash val="solid"/>
          </a:ln>
        </p:spPr>
      </p:sp>
      <p:sp>
        <p:nvSpPr>
          <p:cNvPr id="12" name="Shape 10"/>
          <p:cNvSpPr/>
          <p:nvPr/>
        </p:nvSpPr>
        <p:spPr>
          <a:xfrm>
            <a:off x="3306697" y="890588"/>
            <a:ext cx="1020711" cy="357188"/>
          </a:xfrm>
          <a:prstGeom prst="roundRect">
            <a:avLst>
              <a:gd name="adj" fmla="val 30968"/>
            </a:avLst>
          </a:prstGeom>
          <a:noFill/>
          <a:ln w="51210">
            <a:solidFill>
              <a:srgbClr val="FFFFFF"/>
            </a:solidFill>
            <a:prstDash val="solid"/>
          </a:ln>
        </p:spPr>
      </p:sp>
      <p:pic>
        <p:nvPicPr>
          <p:cNvPr id="13" name="Image 0" descr="preencoded.png">    </p:cNvPr>
          <p:cNvPicPr>
            <a:picLocks noChangeAspect="1"/>
          </p:cNvPicPr>
          <p:nvPr/>
        </p:nvPicPr>
        <p:blipFill>
          <a:blip r:embed="rId1"/>
          <a:stretch>
            <a:fillRect/>
          </a:stretch>
        </p:blipFill>
        <p:spPr>
          <a:xfrm>
            <a:off x="6186488" y="2466975"/>
            <a:ext cx="914400" cy="914400"/>
          </a:xfrm>
          <a:prstGeom prst="rect">
            <a:avLst/>
          </a:prstGeom>
        </p:spPr>
      </p:pic>
      <p:pic>
        <p:nvPicPr>
          <p:cNvPr id="14" name="Image 1" descr="preencoded.png">    </p:cNvPr>
          <p:cNvPicPr>
            <a:picLocks noChangeAspect="1"/>
          </p:cNvPicPr>
          <p:nvPr/>
        </p:nvPicPr>
        <p:blipFill>
          <a:blip r:embed="rId2"/>
          <a:stretch>
            <a:fillRect/>
          </a:stretch>
        </p:blipFill>
        <p:spPr>
          <a:xfrm>
            <a:off x="1935162" y="2554286"/>
            <a:ext cx="1016000" cy="1015998"/>
          </a:xfrm>
          <a:prstGeom prst="rect">
            <a:avLst/>
          </a:prstGeom>
        </p:spPr>
      </p:pic>
      <p:pic>
        <p:nvPicPr>
          <p:cNvPr id="15" name="Image 2" descr="preencoded.png">    </p:cNvPr>
          <p:cNvPicPr>
            <a:picLocks noChangeAspect="1"/>
          </p:cNvPicPr>
          <p:nvPr/>
        </p:nvPicPr>
        <p:blipFill>
          <a:blip r:embed="rId3"/>
          <a:stretch>
            <a:fillRect/>
          </a:stretch>
        </p:blipFill>
        <p:spPr>
          <a:xfrm>
            <a:off x="419100" y="328613"/>
            <a:ext cx="336710" cy="336705"/>
          </a:xfrm>
          <a:prstGeom prst="rect">
            <a:avLst/>
          </a:prstGeom>
        </p:spPr>
      </p:pic>
      <p:sp>
        <p:nvSpPr>
          <p:cNvPr id="16" name="Text 11"/>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7" name="Text 12"/>
          <p:cNvSpPr/>
          <p:nvPr/>
        </p:nvSpPr>
        <p:spPr>
          <a:xfrm>
            <a:off x="8786813" y="4986338"/>
            <a:ext cx="547688"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a:t>
            </a:r>
            <a:endParaRPr lang="en-US" sz="750" dirty="0"/>
          </a:p>
        </p:txBody>
      </p:sp>
      <p:sp>
        <p:nvSpPr>
          <p:cNvPr id="18" name="Text 13"/>
          <p:cNvSpPr/>
          <p:nvPr/>
        </p:nvSpPr>
        <p:spPr>
          <a:xfrm>
            <a:off x="5815013" y="1995487"/>
            <a:ext cx="2119312" cy="223838"/>
          </a:xfrm>
          <a:prstGeom prst="rect">
            <a:avLst/>
          </a:prstGeom>
          <a:noFill/>
          <a:ln/>
        </p:spPr>
        <p:txBody>
          <a:bodyPr wrap="square" rtlCol="0" anchor="ctr"/>
          <a:lstStyle/>
          <a:p>
            <a:pPr algn="ctr" indent="0" marL="0">
              <a:lnSpc>
                <a:spcPts val="2905"/>
              </a:lnSpc>
              <a:buNone/>
            </a:pPr>
            <a:r>
              <a:rPr lang="en-US" sz="2400" b="1" dirty="0">
                <a:solidFill>
                  <a:srgbClr val="2C2C2C">
                    <a:alpha val="99000"/>
                  </a:srgbClr>
                </a:solidFill>
                <a:latin typeface="Inter" pitchFamily="34" charset="0"/>
                <a:ea typeface="Inter" pitchFamily="34" charset="-122"/>
                <a:cs typeface="Inter" pitchFamily="34" charset="-120"/>
              </a:rPr>
              <a:t>On Judicial</a:t>
            </a:r>
            <a:endParaRPr lang="en-US" sz="2400" dirty="0"/>
          </a:p>
        </p:txBody>
      </p:sp>
      <p:sp>
        <p:nvSpPr>
          <p:cNvPr id="19" name="Text 14"/>
          <p:cNvSpPr/>
          <p:nvPr/>
        </p:nvSpPr>
        <p:spPr>
          <a:xfrm>
            <a:off x="5376863" y="3629025"/>
            <a:ext cx="2981325" cy="442913"/>
          </a:xfrm>
          <a:prstGeom prst="rect">
            <a:avLst/>
          </a:prstGeom>
          <a:noFill/>
          <a:ln/>
        </p:spPr>
        <p:txBody>
          <a:bodyPr wrap="square" rtlCol="0" anchor="ctr"/>
          <a:lstStyle/>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Can nominate Supreme</a:t>
            </a:r>
            <a:endParaRPr lang="en-US" sz="1800" dirty="0"/>
          </a:p>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Court Justices</a:t>
            </a:r>
            <a:endParaRPr lang="en-US" sz="1800" dirty="0"/>
          </a:p>
        </p:txBody>
      </p:sp>
      <p:sp>
        <p:nvSpPr>
          <p:cNvPr id="20" name="Text 15"/>
          <p:cNvSpPr/>
          <p:nvPr/>
        </p:nvSpPr>
        <p:spPr>
          <a:xfrm>
            <a:off x="1462088" y="2133600"/>
            <a:ext cx="2419350" cy="223838"/>
          </a:xfrm>
          <a:prstGeom prst="rect">
            <a:avLst/>
          </a:prstGeom>
          <a:noFill/>
          <a:ln/>
        </p:spPr>
        <p:txBody>
          <a:bodyPr wrap="square" rtlCol="0" anchor="ctr"/>
          <a:lstStyle/>
          <a:p>
            <a:pPr algn="ctr" indent="0" marL="0">
              <a:lnSpc>
                <a:spcPts val="2905"/>
              </a:lnSpc>
              <a:buNone/>
            </a:pPr>
            <a:r>
              <a:rPr lang="en-US" sz="2400" b="1" dirty="0">
                <a:solidFill>
                  <a:srgbClr val="2C2C2C">
                    <a:alpha val="99000"/>
                  </a:srgbClr>
                </a:solidFill>
                <a:latin typeface="Inter" pitchFamily="34" charset="0"/>
                <a:ea typeface="Inter" pitchFamily="34" charset="-122"/>
                <a:cs typeface="Inter" pitchFamily="34" charset="-120"/>
              </a:rPr>
              <a:t>On Executive</a:t>
            </a:r>
            <a:endParaRPr lang="en-US" sz="2400" dirty="0"/>
          </a:p>
        </p:txBody>
      </p:sp>
      <p:sp>
        <p:nvSpPr>
          <p:cNvPr id="21" name="Text 16"/>
          <p:cNvSpPr/>
          <p:nvPr/>
        </p:nvSpPr>
        <p:spPr>
          <a:xfrm>
            <a:off x="1676400" y="3767138"/>
            <a:ext cx="1981200" cy="166688"/>
          </a:xfrm>
          <a:prstGeom prst="rect">
            <a:avLst/>
          </a:prstGeom>
          <a:noFill/>
          <a:ln/>
        </p:spPr>
        <p:txBody>
          <a:bodyPr wrap="square" rtlCol="0" anchor="ctr"/>
          <a:lstStyle/>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Can veto laws</a:t>
            </a:r>
            <a:endParaRPr lang="en-US" sz="1800" dirty="0"/>
          </a:p>
        </p:txBody>
      </p:sp>
      <p:sp>
        <p:nvSpPr>
          <p:cNvPr id="22" name="Text 17"/>
          <p:cNvSpPr/>
          <p:nvPr/>
        </p:nvSpPr>
        <p:spPr>
          <a:xfrm>
            <a:off x="800100" y="328613"/>
            <a:ext cx="4491038"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Checks &amp; Balances</a:t>
            </a:r>
            <a:endParaRPr lang="en-US" sz="3600" dirty="0"/>
          </a:p>
        </p:txBody>
      </p:sp>
      <p:sp>
        <p:nvSpPr>
          <p:cNvPr id="23" name="Text 18"/>
          <p:cNvSpPr/>
          <p:nvPr/>
        </p:nvSpPr>
        <p:spPr>
          <a:xfrm>
            <a:off x="3402716" y="978694"/>
            <a:ext cx="1285875" cy="180975"/>
          </a:xfrm>
          <a:prstGeom prst="rect">
            <a:avLst/>
          </a:prstGeom>
          <a:noFill/>
          <a:ln/>
        </p:spPr>
        <p:txBody>
          <a:bodyPr wrap="square" rtlCol="0" anchor="ctr"/>
          <a:lstStyle/>
          <a:p>
            <a:pPr algn="ctr" indent="0" marL="0">
              <a:lnSpc>
                <a:spcPts val="2342"/>
              </a:lnSpc>
              <a:buNone/>
            </a:pPr>
            <a:r>
              <a:rPr lang="en-US" sz="1935" spc="-58" kern="0" dirty="0">
                <a:solidFill>
                  <a:srgbClr val="FFFFFF">
                    <a:alpha val="99000"/>
                  </a:srgbClr>
                </a:solidFill>
                <a:latin typeface="Inter" pitchFamily="34" charset="0"/>
                <a:ea typeface="Inter" pitchFamily="34" charset="-122"/>
                <a:cs typeface="Inter" pitchFamily="34" charset="-120"/>
              </a:rPr>
              <a:t>Judicial</a:t>
            </a:r>
            <a:endParaRPr lang="en-US" sz="1935" dirty="0"/>
          </a:p>
        </p:txBody>
      </p:sp>
      <p:sp>
        <p:nvSpPr>
          <p:cNvPr id="24" name="Text 19"/>
          <p:cNvSpPr/>
          <p:nvPr/>
        </p:nvSpPr>
        <p:spPr>
          <a:xfrm>
            <a:off x="1933525" y="983456"/>
            <a:ext cx="1619250" cy="171450"/>
          </a:xfrm>
          <a:prstGeom prst="rect">
            <a:avLst/>
          </a:prstGeom>
          <a:noFill/>
          <a:ln/>
        </p:spPr>
        <p:txBody>
          <a:bodyPr wrap="square" rtlCol="0" anchor="ctr"/>
          <a:lstStyle/>
          <a:p>
            <a:pPr algn="ctr" indent="0" marL="0">
              <a:lnSpc>
                <a:spcPts val="2246"/>
              </a:lnSpc>
              <a:buNone/>
            </a:pPr>
            <a:r>
              <a:rPr lang="en-US" sz="1856" b="1" spc="-56" kern="0" dirty="0">
                <a:solidFill>
                  <a:srgbClr val="2C2C2C">
                    <a:alpha val="99000"/>
                  </a:srgbClr>
                </a:solidFill>
                <a:latin typeface="Inter" pitchFamily="34" charset="0"/>
                <a:ea typeface="Inter" pitchFamily="34" charset="-122"/>
                <a:cs typeface="Inter" pitchFamily="34" charset="-120"/>
              </a:rPr>
              <a:t>Exectutive</a:t>
            </a:r>
            <a:endParaRPr lang="en-US" sz="1856" dirty="0"/>
          </a:p>
        </p:txBody>
      </p:sp>
      <p:sp>
        <p:nvSpPr>
          <p:cNvPr id="25" name="Text 20"/>
          <p:cNvSpPr/>
          <p:nvPr/>
        </p:nvSpPr>
        <p:spPr>
          <a:xfrm>
            <a:off x="511158" y="983456"/>
            <a:ext cx="157638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Legislative</a:t>
            </a:r>
            <a:endParaRPr lang="en-US" sz="185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19100" y="890588"/>
            <a:ext cx="8177213" cy="357188"/>
          </a:xfrm>
          <a:prstGeom prst="rect">
            <a:avLst/>
          </a:prstGeom>
          <a:noFill/>
          <a:ln/>
        </p:spPr>
      </p:sp>
      <p:sp>
        <p:nvSpPr>
          <p:cNvPr id="5" name="Shape 3"/>
          <p:cNvSpPr/>
          <p:nvPr/>
        </p:nvSpPr>
        <p:spPr>
          <a:xfrm>
            <a:off x="419100" y="1400175"/>
            <a:ext cx="8248650" cy="3267075"/>
          </a:xfrm>
          <a:prstGeom prst="rect">
            <a:avLst/>
          </a:prstGeom>
          <a:noFill/>
          <a:ln/>
        </p:spPr>
      </p:sp>
      <p:sp>
        <p:nvSpPr>
          <p:cNvPr id="6" name="Shape 4"/>
          <p:cNvSpPr/>
          <p:nvPr/>
        </p:nvSpPr>
        <p:spPr>
          <a:xfrm>
            <a:off x="419100" y="1400175"/>
            <a:ext cx="4048125" cy="3267075"/>
          </a:xfrm>
          <a:prstGeom prst="roundRect">
            <a:avLst>
              <a:gd name="adj" fmla="val 6997"/>
            </a:avLst>
          </a:prstGeom>
          <a:solidFill>
            <a:srgbClr val="FFFFFF"/>
          </a:solidFill>
          <a:ln/>
        </p:spPr>
      </p:sp>
      <p:sp>
        <p:nvSpPr>
          <p:cNvPr id="7" name="Shape 5"/>
          <p:cNvSpPr/>
          <p:nvPr/>
        </p:nvSpPr>
        <p:spPr>
          <a:xfrm>
            <a:off x="4619625" y="1400175"/>
            <a:ext cx="4048125" cy="3267075"/>
          </a:xfrm>
          <a:prstGeom prst="roundRect">
            <a:avLst>
              <a:gd name="adj" fmla="val 6997"/>
            </a:avLst>
          </a:prstGeom>
          <a:solidFill>
            <a:srgbClr val="FFFFFF"/>
          </a:solidFill>
          <a:ln/>
        </p:spPr>
      </p:sp>
      <p:sp>
        <p:nvSpPr>
          <p:cNvPr id="8" name="Shape 6"/>
          <p:cNvSpPr/>
          <p:nvPr/>
        </p:nvSpPr>
        <p:spPr>
          <a:xfrm>
            <a:off x="6034088" y="2314575"/>
            <a:ext cx="1219200" cy="1219200"/>
          </a:xfrm>
          <a:prstGeom prst="rect">
            <a:avLst/>
          </a:prstGeom>
          <a:solidFill>
            <a:srgbClr val="D9D9D9"/>
          </a:solidFill>
          <a:ln/>
        </p:spPr>
      </p:sp>
      <p:sp>
        <p:nvSpPr>
          <p:cNvPr id="9" name="Shape 7"/>
          <p:cNvSpPr/>
          <p:nvPr/>
        </p:nvSpPr>
        <p:spPr>
          <a:xfrm>
            <a:off x="1833563" y="2314575"/>
            <a:ext cx="1219200" cy="1219200"/>
          </a:xfrm>
          <a:prstGeom prst="rect">
            <a:avLst/>
          </a:prstGeom>
          <a:solidFill>
            <a:srgbClr val="D9D9D9"/>
          </a:solidFill>
          <a:ln/>
        </p:spPr>
      </p:sp>
      <p:sp>
        <p:nvSpPr>
          <p:cNvPr id="10" name="Shape 8"/>
          <p:cNvSpPr/>
          <p:nvPr/>
        </p:nvSpPr>
        <p:spPr>
          <a:xfrm>
            <a:off x="419100" y="890588"/>
            <a:ext cx="1303305" cy="357188"/>
          </a:xfrm>
          <a:prstGeom prst="roundRect">
            <a:avLst>
              <a:gd name="adj" fmla="val 29691"/>
            </a:avLst>
          </a:prstGeom>
          <a:noFill/>
          <a:ln w="49098">
            <a:solidFill>
              <a:srgbClr val="FFFFFF"/>
            </a:solidFill>
            <a:prstDash val="solid"/>
          </a:ln>
        </p:spPr>
      </p:sp>
      <p:sp>
        <p:nvSpPr>
          <p:cNvPr id="11" name="Shape 9"/>
          <p:cNvSpPr/>
          <p:nvPr/>
        </p:nvSpPr>
        <p:spPr>
          <a:xfrm>
            <a:off x="1841467" y="890588"/>
            <a:ext cx="1284255" cy="357188"/>
          </a:xfrm>
          <a:prstGeom prst="roundRect">
            <a:avLst>
              <a:gd name="adj" fmla="val 29691"/>
            </a:avLst>
          </a:prstGeom>
          <a:noFill/>
          <a:ln w="49098">
            <a:solidFill>
              <a:srgbClr val="FFFFFF"/>
            </a:solidFill>
            <a:prstDash val="solid"/>
          </a:ln>
        </p:spPr>
      </p:sp>
      <p:sp>
        <p:nvSpPr>
          <p:cNvPr id="12" name="Shape 10"/>
          <p:cNvSpPr/>
          <p:nvPr/>
        </p:nvSpPr>
        <p:spPr>
          <a:xfrm>
            <a:off x="3244783" y="890588"/>
            <a:ext cx="1077861" cy="357188"/>
          </a:xfrm>
          <a:prstGeom prst="roundRect">
            <a:avLst>
              <a:gd name="adj" fmla="val 30968"/>
            </a:avLst>
          </a:prstGeom>
          <a:solidFill>
            <a:srgbClr val="FFFFFF"/>
          </a:solidFill>
          <a:ln w="51210">
            <a:solidFill>
              <a:srgbClr val="FFFFFF"/>
            </a:solidFill>
            <a:prstDash val="solid"/>
          </a:ln>
        </p:spPr>
      </p:sp>
      <p:pic>
        <p:nvPicPr>
          <p:cNvPr id="13" name="Image 0" descr="preencoded.png">    </p:cNvPr>
          <p:cNvPicPr>
            <a:picLocks noChangeAspect="1"/>
          </p:cNvPicPr>
          <p:nvPr/>
        </p:nvPicPr>
        <p:blipFill>
          <a:blip r:embed="rId1"/>
          <a:stretch>
            <a:fillRect/>
          </a:stretch>
        </p:blipFill>
        <p:spPr>
          <a:xfrm>
            <a:off x="6237287" y="2416173"/>
            <a:ext cx="914400" cy="965202"/>
          </a:xfrm>
          <a:prstGeom prst="rect">
            <a:avLst/>
          </a:prstGeom>
        </p:spPr>
      </p:pic>
      <p:pic>
        <p:nvPicPr>
          <p:cNvPr id="14" name="Image 1" descr="preencoded.png">    </p:cNvPr>
          <p:cNvPicPr>
            <a:picLocks noChangeAspect="1"/>
          </p:cNvPicPr>
          <p:nvPr/>
        </p:nvPicPr>
        <p:blipFill>
          <a:blip r:embed="rId2"/>
          <a:stretch>
            <a:fillRect/>
          </a:stretch>
        </p:blipFill>
        <p:spPr>
          <a:xfrm>
            <a:off x="2036762" y="2416173"/>
            <a:ext cx="914400" cy="965202"/>
          </a:xfrm>
          <a:prstGeom prst="rect">
            <a:avLst/>
          </a:prstGeom>
        </p:spPr>
      </p:pic>
      <p:pic>
        <p:nvPicPr>
          <p:cNvPr id="15" name="Image 2" descr="preencoded.png">    </p:cNvPr>
          <p:cNvPicPr>
            <a:picLocks noChangeAspect="1"/>
          </p:cNvPicPr>
          <p:nvPr/>
        </p:nvPicPr>
        <p:blipFill>
          <a:blip r:embed="rId3"/>
          <a:stretch>
            <a:fillRect/>
          </a:stretch>
        </p:blipFill>
        <p:spPr>
          <a:xfrm>
            <a:off x="419100" y="328613"/>
            <a:ext cx="336710" cy="336705"/>
          </a:xfrm>
          <a:prstGeom prst="rect">
            <a:avLst/>
          </a:prstGeom>
        </p:spPr>
      </p:pic>
      <p:sp>
        <p:nvSpPr>
          <p:cNvPr id="16" name="Text 11"/>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7" name="Text 12"/>
          <p:cNvSpPr/>
          <p:nvPr/>
        </p:nvSpPr>
        <p:spPr>
          <a:xfrm>
            <a:off x="8772525" y="4986338"/>
            <a:ext cx="561975"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12</a:t>
            </a:r>
            <a:endParaRPr lang="en-US" sz="750" dirty="0"/>
          </a:p>
        </p:txBody>
      </p:sp>
      <p:sp>
        <p:nvSpPr>
          <p:cNvPr id="18" name="Text 13"/>
          <p:cNvSpPr/>
          <p:nvPr/>
        </p:nvSpPr>
        <p:spPr>
          <a:xfrm>
            <a:off x="5662613" y="1995487"/>
            <a:ext cx="2419350" cy="223838"/>
          </a:xfrm>
          <a:prstGeom prst="rect">
            <a:avLst/>
          </a:prstGeom>
          <a:noFill/>
          <a:ln/>
        </p:spPr>
        <p:txBody>
          <a:bodyPr wrap="square" rtlCol="0" anchor="ctr"/>
          <a:lstStyle/>
          <a:p>
            <a:pPr algn="ctr" indent="0" marL="0">
              <a:lnSpc>
                <a:spcPts val="2905"/>
              </a:lnSpc>
              <a:buNone/>
            </a:pPr>
            <a:r>
              <a:rPr lang="en-US" sz="2400" b="1" dirty="0">
                <a:solidFill>
                  <a:srgbClr val="2C2C2C">
                    <a:alpha val="99000"/>
                  </a:srgbClr>
                </a:solidFill>
                <a:latin typeface="Inter" pitchFamily="34" charset="0"/>
                <a:ea typeface="Inter" pitchFamily="34" charset="-122"/>
                <a:cs typeface="Inter" pitchFamily="34" charset="-120"/>
              </a:rPr>
              <a:t>On Executive</a:t>
            </a:r>
            <a:endParaRPr lang="en-US" sz="2400" dirty="0"/>
          </a:p>
        </p:txBody>
      </p:sp>
      <p:sp>
        <p:nvSpPr>
          <p:cNvPr id="19" name="Text 14"/>
          <p:cNvSpPr/>
          <p:nvPr/>
        </p:nvSpPr>
        <p:spPr>
          <a:xfrm>
            <a:off x="5767388" y="3629025"/>
            <a:ext cx="2205037" cy="442913"/>
          </a:xfrm>
          <a:prstGeom prst="rect">
            <a:avLst/>
          </a:prstGeom>
          <a:noFill/>
          <a:ln/>
        </p:spPr>
        <p:txBody>
          <a:bodyPr wrap="square" rtlCol="0" anchor="ctr"/>
          <a:lstStyle/>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Can rule actions</a:t>
            </a:r>
            <a:endParaRPr lang="en-US" sz="1800" dirty="0"/>
          </a:p>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unconsitutional</a:t>
            </a:r>
            <a:endParaRPr lang="en-US" sz="1800" dirty="0"/>
          </a:p>
        </p:txBody>
      </p:sp>
      <p:sp>
        <p:nvSpPr>
          <p:cNvPr id="20" name="Text 15"/>
          <p:cNvSpPr/>
          <p:nvPr/>
        </p:nvSpPr>
        <p:spPr>
          <a:xfrm>
            <a:off x="1385888" y="1995487"/>
            <a:ext cx="2576513" cy="223838"/>
          </a:xfrm>
          <a:prstGeom prst="rect">
            <a:avLst/>
          </a:prstGeom>
          <a:noFill/>
          <a:ln/>
        </p:spPr>
        <p:txBody>
          <a:bodyPr wrap="square" rtlCol="0" anchor="ctr"/>
          <a:lstStyle/>
          <a:p>
            <a:pPr algn="ctr" indent="0" marL="0">
              <a:lnSpc>
                <a:spcPts val="2905"/>
              </a:lnSpc>
              <a:buNone/>
            </a:pPr>
            <a:r>
              <a:rPr lang="en-US" sz="2400" b="1" dirty="0">
                <a:solidFill>
                  <a:srgbClr val="2C2C2C">
                    <a:alpha val="99000"/>
                  </a:srgbClr>
                </a:solidFill>
                <a:latin typeface="Inter" pitchFamily="34" charset="0"/>
                <a:ea typeface="Inter" pitchFamily="34" charset="-122"/>
                <a:cs typeface="Inter" pitchFamily="34" charset="-120"/>
              </a:rPr>
              <a:t>On Legislative</a:t>
            </a:r>
            <a:endParaRPr lang="en-US" sz="2400" dirty="0"/>
          </a:p>
        </p:txBody>
      </p:sp>
      <p:sp>
        <p:nvSpPr>
          <p:cNvPr id="21" name="Text 16"/>
          <p:cNvSpPr/>
          <p:nvPr/>
        </p:nvSpPr>
        <p:spPr>
          <a:xfrm>
            <a:off x="1614488" y="3629025"/>
            <a:ext cx="2105025" cy="442913"/>
          </a:xfrm>
          <a:prstGeom prst="rect">
            <a:avLst/>
          </a:prstGeom>
          <a:noFill/>
          <a:ln/>
        </p:spPr>
        <p:txBody>
          <a:bodyPr wrap="square" rtlCol="0" anchor="ctr"/>
          <a:lstStyle/>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Can rule laws</a:t>
            </a:r>
            <a:endParaRPr lang="en-US" sz="1800" dirty="0"/>
          </a:p>
          <a:p>
            <a:pPr algn="ctr" indent="0" marL="0">
              <a:lnSpc>
                <a:spcPts val="2178"/>
              </a:lnSpc>
              <a:buNone/>
            </a:pPr>
            <a:r>
              <a:rPr lang="en-US" sz="1800" dirty="0">
                <a:solidFill>
                  <a:srgbClr val="2C2C2C">
                    <a:alpha val="99000"/>
                  </a:srgbClr>
                </a:solidFill>
                <a:latin typeface="Inter" pitchFamily="34" charset="0"/>
                <a:ea typeface="Inter" pitchFamily="34" charset="-122"/>
                <a:cs typeface="Inter" pitchFamily="34" charset="-120"/>
              </a:rPr>
              <a:t>unconsitutional</a:t>
            </a:r>
            <a:endParaRPr lang="en-US" sz="1800" dirty="0"/>
          </a:p>
        </p:txBody>
      </p:sp>
      <p:sp>
        <p:nvSpPr>
          <p:cNvPr id="22" name="Text 17"/>
          <p:cNvSpPr/>
          <p:nvPr/>
        </p:nvSpPr>
        <p:spPr>
          <a:xfrm>
            <a:off x="800100" y="328613"/>
            <a:ext cx="4491038"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Checks &amp; Balances</a:t>
            </a:r>
            <a:endParaRPr lang="en-US" sz="3600" dirty="0"/>
          </a:p>
        </p:txBody>
      </p:sp>
      <p:sp>
        <p:nvSpPr>
          <p:cNvPr id="23" name="Text 18"/>
          <p:cNvSpPr/>
          <p:nvPr/>
        </p:nvSpPr>
        <p:spPr>
          <a:xfrm>
            <a:off x="3340801" y="978694"/>
            <a:ext cx="1343025" cy="180975"/>
          </a:xfrm>
          <a:prstGeom prst="rect">
            <a:avLst/>
          </a:prstGeom>
          <a:noFill/>
          <a:ln/>
        </p:spPr>
        <p:txBody>
          <a:bodyPr wrap="square" rtlCol="0" anchor="ctr"/>
          <a:lstStyle/>
          <a:p>
            <a:pPr algn="ctr" indent="0" marL="0">
              <a:lnSpc>
                <a:spcPts val="2342"/>
              </a:lnSpc>
              <a:buNone/>
            </a:pPr>
            <a:r>
              <a:rPr lang="en-US" sz="1935" b="1" spc="-58" kern="0" dirty="0">
                <a:solidFill>
                  <a:srgbClr val="2C2C2C">
                    <a:alpha val="99000"/>
                  </a:srgbClr>
                </a:solidFill>
                <a:latin typeface="Inter" pitchFamily="34" charset="0"/>
                <a:ea typeface="Inter" pitchFamily="34" charset="-122"/>
                <a:cs typeface="Inter" pitchFamily="34" charset="-120"/>
              </a:rPr>
              <a:t>Judicial</a:t>
            </a:r>
            <a:endParaRPr lang="en-US" sz="1935" dirty="0"/>
          </a:p>
        </p:txBody>
      </p:sp>
      <p:sp>
        <p:nvSpPr>
          <p:cNvPr id="24" name="Text 19"/>
          <p:cNvSpPr/>
          <p:nvPr/>
        </p:nvSpPr>
        <p:spPr>
          <a:xfrm>
            <a:off x="1933526" y="983456"/>
            <a:ext cx="155733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Exectutive</a:t>
            </a:r>
            <a:endParaRPr lang="en-US" sz="1856" dirty="0"/>
          </a:p>
        </p:txBody>
      </p:sp>
      <p:sp>
        <p:nvSpPr>
          <p:cNvPr id="25" name="Text 20"/>
          <p:cNvSpPr/>
          <p:nvPr/>
        </p:nvSpPr>
        <p:spPr>
          <a:xfrm>
            <a:off x="511159" y="983456"/>
            <a:ext cx="157638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Legislative</a:t>
            </a:r>
            <a:endParaRPr lang="en-US" sz="185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pic>
        <p:nvPicPr>
          <p:cNvPr id="4" name="Image 0" descr="preencoded.png">    </p:cNvPr>
          <p:cNvPicPr>
            <a:picLocks noChangeAspect="1"/>
          </p:cNvPicPr>
          <p:nvPr/>
        </p:nvPicPr>
        <p:blipFill>
          <a:blip r:embed="rId1"/>
          <a:stretch>
            <a:fillRect/>
          </a:stretch>
        </p:blipFill>
        <p:spPr>
          <a:xfrm>
            <a:off x="419100" y="328613"/>
            <a:ext cx="336709" cy="336705"/>
          </a:xfrm>
          <a:prstGeom prst="rect">
            <a:avLst/>
          </a:prstGeom>
        </p:spPr>
      </p:pic>
      <p:sp>
        <p:nvSpPr>
          <p:cNvPr id="5" name="Text 2"/>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6" name="Text 3"/>
          <p:cNvSpPr/>
          <p:nvPr/>
        </p:nvSpPr>
        <p:spPr>
          <a:xfrm>
            <a:off x="8767763" y="4986338"/>
            <a:ext cx="566738"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13</a:t>
            </a:r>
            <a:endParaRPr lang="en-US" sz="750" dirty="0"/>
          </a:p>
        </p:txBody>
      </p:sp>
      <p:sp>
        <p:nvSpPr>
          <p:cNvPr id="7" name="Text 4"/>
          <p:cNvSpPr/>
          <p:nvPr/>
        </p:nvSpPr>
        <p:spPr>
          <a:xfrm>
            <a:off x="423863" y="890588"/>
            <a:ext cx="8701088" cy="442913"/>
          </a:xfrm>
          <a:prstGeom prst="rect">
            <a:avLst/>
          </a:prstGeom>
          <a:noFill/>
          <a:ln/>
        </p:spPr>
        <p:txBody>
          <a:bodyPr wrap="square" rtlCol="0" anchor="ctr"/>
          <a:lstStyle/>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Forming the first 10 amendments to the constitution, the Bill of Rights includes basic rights for individuals and states. They are as follows:</a:t>
            </a:r>
            <a:endParaRPr lang="en-US" sz="1800" dirty="0"/>
          </a:p>
        </p:txBody>
      </p:sp>
      <p:sp>
        <p:nvSpPr>
          <p:cNvPr id="8" name="Text 5"/>
          <p:cNvSpPr/>
          <p:nvPr/>
        </p:nvSpPr>
        <p:spPr>
          <a:xfrm>
            <a:off x="423863" y="4686300"/>
            <a:ext cx="8701088" cy="109538"/>
          </a:xfrm>
          <a:prstGeom prst="rect">
            <a:avLst/>
          </a:prstGeom>
          <a:noFill/>
          <a:ln/>
        </p:spPr>
        <p:txBody>
          <a:bodyPr wrap="square" rtlCol="0" anchor="ctr"/>
          <a:lstStyle/>
          <a:p>
            <a:pPr algn="r"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Continues on next slide</a:t>
            </a:r>
            <a:endParaRPr lang="en-US" sz="1200" dirty="0"/>
          </a:p>
        </p:txBody>
      </p:sp>
      <p:sp>
        <p:nvSpPr>
          <p:cNvPr id="9" name="Text 6"/>
          <p:cNvSpPr/>
          <p:nvPr/>
        </p:nvSpPr>
        <p:spPr>
          <a:xfrm>
            <a:off x="423863" y="1638300"/>
            <a:ext cx="8701088" cy="2100263"/>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1: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Congress can not make a law that favors any religion, prevents the ‘free exercise’ of any religion, limit speech, limit the press, prevent peaceful assemblies to ask the government to change something.</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2: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Congress can’t prevent people from carrying or having weapons.</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3: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Soldiers can not forcibly live in your house, except in times of war. Even in times of war, congress will pass a law and set the rules.</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4: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No one can forcibly search you or your property without a judge’s approval or a good reason.</a:t>
            </a:r>
            <a:endParaRPr lang="en-US" sz="1800" dirty="0"/>
          </a:p>
        </p:txBody>
      </p:sp>
      <p:sp>
        <p:nvSpPr>
          <p:cNvPr id="10" name="Text 7"/>
          <p:cNvSpPr/>
          <p:nvPr/>
        </p:nvSpPr>
        <p:spPr>
          <a:xfrm>
            <a:off x="800100" y="328613"/>
            <a:ext cx="3971925"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Bill of Rights</a:t>
            </a:r>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pic>
        <p:nvPicPr>
          <p:cNvPr id="4" name="Image 0" descr="preencoded.png">    </p:cNvPr>
          <p:cNvPicPr>
            <a:picLocks noChangeAspect="1"/>
          </p:cNvPicPr>
          <p:nvPr/>
        </p:nvPicPr>
        <p:blipFill>
          <a:blip r:embed="rId1"/>
          <a:stretch>
            <a:fillRect/>
          </a:stretch>
        </p:blipFill>
        <p:spPr>
          <a:xfrm>
            <a:off x="419100" y="328613"/>
            <a:ext cx="336710" cy="336705"/>
          </a:xfrm>
          <a:prstGeom prst="rect">
            <a:avLst/>
          </a:prstGeom>
        </p:spPr>
      </p:pic>
      <p:sp>
        <p:nvSpPr>
          <p:cNvPr id="5" name="Text 2"/>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6" name="Text 3"/>
          <p:cNvSpPr/>
          <p:nvPr/>
        </p:nvSpPr>
        <p:spPr>
          <a:xfrm>
            <a:off x="8767763" y="4986338"/>
            <a:ext cx="566738"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14</a:t>
            </a:r>
            <a:endParaRPr lang="en-US" sz="750" dirty="0"/>
          </a:p>
        </p:txBody>
      </p:sp>
      <p:sp>
        <p:nvSpPr>
          <p:cNvPr id="7" name="Text 4"/>
          <p:cNvSpPr/>
          <p:nvPr/>
        </p:nvSpPr>
        <p:spPr>
          <a:xfrm>
            <a:off x="423863" y="890588"/>
            <a:ext cx="8701088" cy="3205163"/>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5</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You can not be tried for any serious crime without a Grand Jury meeting and agreeing that there is enough evidence against you; if you are found innocent, the government can not try you again for the same crime; you can not be forced to admit guilt; you can not be jailed, fined, or killed unless found guilty by a jury, all proper legal steps were taken during your arrest and trial; the government can not take your property, or anything of yours, unless you are paid a fair amount.</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6: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If arrested and charged: you have a right to a trial in public; your trial to be decided by a jury, if wanted; you have the right to know what you are accused of and to cross-examine, see, and hear those who are witnesses against you; you have a right to a lawyer, if you can not afford one, one will be appointed to you at no cost.</a:t>
            </a:r>
            <a:endParaRPr lang="en-US" sz="1800" dirty="0"/>
          </a:p>
        </p:txBody>
      </p:sp>
      <p:sp>
        <p:nvSpPr>
          <p:cNvPr id="8" name="Text 5"/>
          <p:cNvSpPr/>
          <p:nvPr/>
        </p:nvSpPr>
        <p:spPr>
          <a:xfrm>
            <a:off x="423863" y="4686300"/>
            <a:ext cx="8701088" cy="109538"/>
          </a:xfrm>
          <a:prstGeom prst="rect">
            <a:avLst/>
          </a:prstGeom>
          <a:noFill/>
          <a:ln/>
        </p:spPr>
        <p:txBody>
          <a:bodyPr wrap="square" rtlCol="0" anchor="ctr"/>
          <a:lstStyle/>
          <a:p>
            <a:pPr algn="r"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Continues on next slide</a:t>
            </a:r>
            <a:endParaRPr lang="en-US" sz="1200" dirty="0"/>
          </a:p>
        </p:txBody>
      </p:sp>
      <p:sp>
        <p:nvSpPr>
          <p:cNvPr id="9" name="Text 6"/>
          <p:cNvSpPr/>
          <p:nvPr/>
        </p:nvSpPr>
        <p:spPr>
          <a:xfrm>
            <a:off x="800100" y="328613"/>
            <a:ext cx="548640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Bill of Rights (cont.)</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pic>
        <p:nvPicPr>
          <p:cNvPr id="4" name="Image 0" descr="preencoded.png">    </p:cNvPr>
          <p:cNvPicPr>
            <a:picLocks noChangeAspect="1"/>
          </p:cNvPicPr>
          <p:nvPr/>
        </p:nvPicPr>
        <p:blipFill>
          <a:blip r:embed="rId1"/>
          <a:stretch>
            <a:fillRect/>
          </a:stretch>
        </p:blipFill>
        <p:spPr>
          <a:xfrm>
            <a:off x="419100" y="328613"/>
            <a:ext cx="336710" cy="336705"/>
          </a:xfrm>
          <a:prstGeom prst="rect">
            <a:avLst/>
          </a:prstGeom>
        </p:spPr>
      </p:pic>
      <p:sp>
        <p:nvSpPr>
          <p:cNvPr id="5" name="Text 2"/>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6" name="Text 3"/>
          <p:cNvSpPr/>
          <p:nvPr/>
        </p:nvSpPr>
        <p:spPr>
          <a:xfrm>
            <a:off x="8772525" y="4986338"/>
            <a:ext cx="561975"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15</a:t>
            </a:r>
            <a:endParaRPr lang="en-US" sz="750" dirty="0"/>
          </a:p>
        </p:txBody>
      </p:sp>
      <p:sp>
        <p:nvSpPr>
          <p:cNvPr id="7" name="Text 4"/>
          <p:cNvSpPr/>
          <p:nvPr/>
        </p:nvSpPr>
        <p:spPr>
          <a:xfrm>
            <a:off x="423863" y="890588"/>
            <a:ext cx="8701088" cy="2100263"/>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7</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You can have a jury in a civil case if you wish.</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8</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The government can not make you pay an unreasonable amount in fines or bail, and can not enact unusual or cruel punishments, even if found guilty.</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9</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Just because these rights are in the constitution, does not mean you do not have other rights too.</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Amendment 10</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Anything not said in the constitution that congress can do, is the duty of states and the people.</a:t>
            </a:r>
            <a:endParaRPr lang="en-US" sz="1800" dirty="0"/>
          </a:p>
        </p:txBody>
      </p:sp>
      <p:sp>
        <p:nvSpPr>
          <p:cNvPr id="8" name="Text 5"/>
          <p:cNvSpPr/>
          <p:nvPr/>
        </p:nvSpPr>
        <p:spPr>
          <a:xfrm>
            <a:off x="423863" y="4686300"/>
            <a:ext cx="8701088" cy="109538"/>
          </a:xfrm>
          <a:prstGeom prst="rect">
            <a:avLst/>
          </a:prstGeom>
          <a:noFill/>
          <a:ln/>
        </p:spPr>
        <p:txBody>
          <a:bodyPr wrap="square" rtlCol="0" anchor="ctr"/>
          <a:lstStyle/>
          <a:p>
            <a:pPr algn="l"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Adapted from ACLU Delaware: https://www.aclu-de.org/en/know-your-rights/bill-rights-simple-language</a:t>
            </a:r>
            <a:endParaRPr lang="en-US" sz="1200" dirty="0"/>
          </a:p>
        </p:txBody>
      </p:sp>
      <p:sp>
        <p:nvSpPr>
          <p:cNvPr id="9" name="Text 6"/>
          <p:cNvSpPr/>
          <p:nvPr/>
        </p:nvSpPr>
        <p:spPr>
          <a:xfrm>
            <a:off x="800100" y="328613"/>
            <a:ext cx="548640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Bill of Rights (cont.)</a:t>
            </a: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pic>
        <p:nvPicPr>
          <p:cNvPr id="4" name="Image 0" descr="preencoded.png">    </p:cNvPr>
          <p:cNvPicPr>
            <a:picLocks noChangeAspect="1"/>
          </p:cNvPicPr>
          <p:nvPr/>
        </p:nvPicPr>
        <p:blipFill>
          <a:blip r:embed="rId1"/>
          <a:stretch>
            <a:fillRect/>
          </a:stretch>
        </p:blipFill>
        <p:spPr>
          <a:xfrm>
            <a:off x="419100" y="328613"/>
            <a:ext cx="336709" cy="336705"/>
          </a:xfrm>
          <a:prstGeom prst="rect">
            <a:avLst/>
          </a:prstGeom>
        </p:spPr>
      </p:pic>
      <p:sp>
        <p:nvSpPr>
          <p:cNvPr id="5" name="Text 2"/>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6" name="Text 3"/>
          <p:cNvSpPr/>
          <p:nvPr/>
        </p:nvSpPr>
        <p:spPr>
          <a:xfrm>
            <a:off x="8772525" y="4986338"/>
            <a:ext cx="561975"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16</a:t>
            </a:r>
            <a:endParaRPr lang="en-US" sz="750" dirty="0"/>
          </a:p>
        </p:txBody>
      </p:sp>
      <p:sp>
        <p:nvSpPr>
          <p:cNvPr id="7" name="Text 4"/>
          <p:cNvSpPr/>
          <p:nvPr/>
        </p:nvSpPr>
        <p:spPr>
          <a:xfrm>
            <a:off x="423863" y="890588"/>
            <a:ext cx="8701088" cy="442913"/>
          </a:xfrm>
          <a:prstGeom prst="rect">
            <a:avLst/>
          </a:prstGeom>
          <a:noFill/>
          <a:ln/>
        </p:spPr>
        <p:txBody>
          <a:bodyPr wrap="square" rtlCol="0" anchor="ctr"/>
          <a:lstStyle/>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Amendments are essentially just edits. They may address something that wasn’t addressed in the original text.</a:t>
            </a:r>
            <a:endParaRPr lang="en-US" sz="1800" dirty="0"/>
          </a:p>
        </p:txBody>
      </p:sp>
      <p:sp>
        <p:nvSpPr>
          <p:cNvPr id="8" name="Text 5"/>
          <p:cNvSpPr/>
          <p:nvPr/>
        </p:nvSpPr>
        <p:spPr>
          <a:xfrm>
            <a:off x="423863" y="1638300"/>
            <a:ext cx="8701088" cy="442913"/>
          </a:xfrm>
          <a:prstGeom prst="rect">
            <a:avLst/>
          </a:prstGeom>
          <a:noFill/>
          <a:ln/>
        </p:spPr>
        <p:txBody>
          <a:bodyPr wrap="square" rtlCol="0" anchor="ctr"/>
          <a:lstStyle/>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For example in Congress, you’ll see bills get amended. This could be part of a compromise between political parties to get the bill passed.</a:t>
            </a:r>
            <a:endParaRPr lang="en-US" sz="1800" dirty="0"/>
          </a:p>
        </p:txBody>
      </p:sp>
      <p:sp>
        <p:nvSpPr>
          <p:cNvPr id="9" name="Text 6"/>
          <p:cNvSpPr/>
          <p:nvPr/>
        </p:nvSpPr>
        <p:spPr>
          <a:xfrm>
            <a:off x="423863" y="2386013"/>
            <a:ext cx="8701088" cy="719138"/>
          </a:xfrm>
          <a:prstGeom prst="rect">
            <a:avLst/>
          </a:prstGeom>
          <a:noFill/>
          <a:ln/>
        </p:spPr>
        <p:txBody>
          <a:bodyPr wrap="square" rtlCol="0" anchor="ctr"/>
          <a:lstStyle/>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Also, you’ll commonly hear about the constitution’s amendments. The most common amendments mentioned are the first (see slide 13) and second. (see slide 13)</a:t>
            </a:r>
            <a:endParaRPr lang="en-US" sz="1800" dirty="0"/>
          </a:p>
        </p:txBody>
      </p:sp>
      <p:sp>
        <p:nvSpPr>
          <p:cNvPr id="10" name="Text 7"/>
          <p:cNvSpPr/>
          <p:nvPr/>
        </p:nvSpPr>
        <p:spPr>
          <a:xfrm>
            <a:off x="800100" y="328613"/>
            <a:ext cx="3348038"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Amendments</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pic>
        <p:nvPicPr>
          <p:cNvPr id="4" name="Image 0" descr="preencoded.png">    </p:cNvPr>
          <p:cNvPicPr>
            <a:picLocks noChangeAspect="1"/>
          </p:cNvPicPr>
          <p:nvPr/>
        </p:nvPicPr>
        <p:blipFill>
          <a:blip r:embed="rId1"/>
          <a:stretch>
            <a:fillRect/>
          </a:stretch>
        </p:blipFill>
        <p:spPr>
          <a:xfrm>
            <a:off x="419100" y="328613"/>
            <a:ext cx="336709" cy="336705"/>
          </a:xfrm>
          <a:prstGeom prst="rect">
            <a:avLst/>
          </a:prstGeom>
        </p:spPr>
      </p:pic>
      <p:sp>
        <p:nvSpPr>
          <p:cNvPr id="5" name="Text 2"/>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6" name="Text 3"/>
          <p:cNvSpPr/>
          <p:nvPr/>
        </p:nvSpPr>
        <p:spPr>
          <a:xfrm>
            <a:off x="8777288" y="4986338"/>
            <a:ext cx="5572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17</a:t>
            </a:r>
            <a:endParaRPr lang="en-US" sz="750" dirty="0"/>
          </a:p>
        </p:txBody>
      </p:sp>
      <p:sp>
        <p:nvSpPr>
          <p:cNvPr id="7" name="Text 4"/>
          <p:cNvSpPr/>
          <p:nvPr/>
        </p:nvSpPr>
        <p:spPr>
          <a:xfrm>
            <a:off x="423863" y="890588"/>
            <a:ext cx="8701088" cy="3481388"/>
          </a:xfrm>
          <a:prstGeom prst="rect">
            <a:avLst/>
          </a:prstGeom>
          <a:noFill/>
          <a:ln/>
        </p:spPr>
        <p:txBody>
          <a:bodyPr wrap="square" rtlCol="0" anchor="ctr"/>
          <a:lstStyle/>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The constitution, also known as ‘the law of the land’, is a document that establishes the federal government and its boundaries.</a:t>
            </a:r>
            <a:endParaRPr lang="en-US" sz="1800" dirty="0"/>
          </a:p>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It contains a Preamble, which states the purpose of the government. (it also has those famous words, “We The People”)</a:t>
            </a:r>
            <a:endParaRPr lang="en-US" sz="1800" dirty="0"/>
          </a:p>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The preamble is followed by 3 articles.</a:t>
            </a:r>
            <a:endParaRPr lang="en-US" sz="1800" dirty="0"/>
          </a:p>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Article 1 establishes the legislative branch, or Congress. (see slide 3)</a:t>
            </a:r>
            <a:endParaRPr lang="en-US" sz="1800" dirty="0"/>
          </a:p>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Article 2 establishes the executive branch, or the Presidency. (see slide 4)</a:t>
            </a:r>
            <a:endParaRPr lang="en-US" sz="1800" dirty="0"/>
          </a:p>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Article 3 establishes the judicial branch, or the Supreme Court. (see slide 5)</a:t>
            </a:r>
            <a:endParaRPr lang="en-US" sz="1800" dirty="0"/>
          </a:p>
          <a:p>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The constitution has received many updates over its 240 year life, these are called amendments and there is 27 of them, the first ten being part of the Bill of Rights. (see slides 13-15)</a:t>
            </a:r>
            <a:endParaRPr lang="en-US" sz="1800" dirty="0"/>
          </a:p>
        </p:txBody>
      </p:sp>
      <p:sp>
        <p:nvSpPr>
          <p:cNvPr id="8" name="Text 5"/>
          <p:cNvSpPr/>
          <p:nvPr/>
        </p:nvSpPr>
        <p:spPr>
          <a:xfrm>
            <a:off x="423863" y="4686300"/>
            <a:ext cx="8701088" cy="109538"/>
          </a:xfrm>
          <a:prstGeom prst="rect">
            <a:avLst/>
          </a:prstGeom>
          <a:noFill/>
          <a:ln/>
        </p:spPr>
        <p:txBody>
          <a:bodyPr wrap="square" rtlCol="0" anchor="ctr"/>
          <a:lstStyle/>
          <a:p>
            <a:pPr algn="l"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Many sources were used in this slide, see slide 19 for all sources.</a:t>
            </a:r>
            <a:endParaRPr lang="en-US" sz="1200" dirty="0"/>
          </a:p>
        </p:txBody>
      </p:sp>
      <p:sp>
        <p:nvSpPr>
          <p:cNvPr id="9" name="Text 6"/>
          <p:cNvSpPr/>
          <p:nvPr/>
        </p:nvSpPr>
        <p:spPr>
          <a:xfrm>
            <a:off x="800100" y="328613"/>
            <a:ext cx="401955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Constitution</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pic>
        <p:nvPicPr>
          <p:cNvPr id="4" name="Image 0" descr="preencoded.png">    </p:cNvPr>
          <p:cNvPicPr>
            <a:picLocks noChangeAspect="1"/>
          </p:cNvPicPr>
          <p:nvPr/>
        </p:nvPicPr>
        <p:blipFill>
          <a:blip r:embed="rId1"/>
          <a:stretch>
            <a:fillRect/>
          </a:stretch>
        </p:blipFill>
        <p:spPr>
          <a:xfrm>
            <a:off x="419100" y="328613"/>
            <a:ext cx="336709" cy="336705"/>
          </a:xfrm>
          <a:prstGeom prst="rect">
            <a:avLst/>
          </a:prstGeom>
        </p:spPr>
      </p:pic>
      <p:sp>
        <p:nvSpPr>
          <p:cNvPr id="5" name="Text 2"/>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6" name="Text 3"/>
          <p:cNvSpPr/>
          <p:nvPr/>
        </p:nvSpPr>
        <p:spPr>
          <a:xfrm>
            <a:off x="8772525" y="4986338"/>
            <a:ext cx="561975"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18</a:t>
            </a:r>
            <a:endParaRPr lang="en-US" sz="750" dirty="0"/>
          </a:p>
        </p:txBody>
      </p:sp>
      <p:sp>
        <p:nvSpPr>
          <p:cNvPr id="7" name="Text 4"/>
          <p:cNvSpPr/>
          <p:nvPr/>
        </p:nvSpPr>
        <p:spPr>
          <a:xfrm>
            <a:off x="423863" y="890588"/>
            <a:ext cx="8701088" cy="1271588"/>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Slide 6</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t>
            </a:r>
            <a:endParaRPr lang="en-US" sz="1800" dirty="0"/>
          </a:p>
          <a:p>
            <a:pPr algn="l" marL="342900" indent="-342900">
              <a:lnSpc>
                <a:spcPts val="2178"/>
              </a:lnSpc>
              <a:buSzPct val="100000"/>
              <a:buChar char="•"/>
            </a:pPr>
            <a:r>
              <a:rPr lang="en-US" sz="1800" spc="-54" kern="0" dirty="0">
                <a:solidFill>
                  <a:srgbClr val="FFFFFF">
                    <a:alpha val="99000"/>
                  </a:srgbClr>
                </a:solidFill>
                <a:latin typeface="Inter" pitchFamily="34" charset="0"/>
                <a:ea typeface="Inter" pitchFamily="34" charset="-122"/>
                <a:cs typeface="Inter" pitchFamily="34" charset="-120"/>
              </a:rPr>
              <a:t>1 representative, Adelita Grijalva (D-AZ-7) has yet to be sworn in. Seat considered Vacant.</a:t>
            </a:r>
            <a:endParaRPr lang="en-US" sz="1800" dirty="0"/>
          </a:p>
          <a:p>
            <a:pPr algn="l" marL="342900" indent="-342900">
              <a:lnSpc>
                <a:spcPts val="2178"/>
              </a:lnSpc>
              <a:buSzPct val="100000"/>
              <a:buChar char="•"/>
            </a:pPr>
            <a:r>
              <a:rPr lang="en-US" sz="1800" spc="-54" kern="0" dirty="0">
                <a:solidFill>
                  <a:srgbClr val="FFFFFF">
                    <a:alpha val="99000"/>
                  </a:srgbClr>
                </a:solidFill>
                <a:latin typeface="Inter" pitchFamily="34" charset="0"/>
                <a:ea typeface="Inter" pitchFamily="34" charset="-122"/>
                <a:cs typeface="Inter" pitchFamily="34" charset="-120"/>
              </a:rPr>
              <a:t>Representative count sourced from Wikipedia: https://en.wikipedia.org/wiki/United_States_House_of_Representatives</a:t>
            </a:r>
            <a:endParaRPr lang="en-US" sz="1800" dirty="0"/>
          </a:p>
        </p:txBody>
      </p:sp>
      <p:sp>
        <p:nvSpPr>
          <p:cNvPr id="8" name="Text 5"/>
          <p:cNvSpPr/>
          <p:nvPr/>
        </p:nvSpPr>
        <p:spPr>
          <a:xfrm>
            <a:off x="371475" y="2390775"/>
            <a:ext cx="8701088" cy="1271588"/>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Slide 7</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t>
            </a:r>
            <a:endParaRPr lang="en-US" sz="1800" dirty="0"/>
          </a:p>
          <a:p>
            <a:pPr algn="l" marL="342900" indent="-342900">
              <a:lnSpc>
                <a:spcPts val="2178"/>
              </a:lnSpc>
              <a:buSzPct val="100000"/>
              <a:buChar char="•"/>
            </a:pPr>
            <a:r>
              <a:rPr lang="en-US" sz="1800" spc="-54" kern="0" dirty="0">
                <a:solidFill>
                  <a:srgbClr val="FFFFFF">
                    <a:alpha val="99000"/>
                  </a:srgbClr>
                </a:solidFill>
                <a:latin typeface="Inter" pitchFamily="34" charset="0"/>
                <a:ea typeface="Inter" pitchFamily="34" charset="-122"/>
                <a:cs typeface="Inter" pitchFamily="34" charset="-120"/>
              </a:rPr>
              <a:t>2 senators, Angus King (I-ME) and Bernie Sanders (I-VT) caucus with the Democrats.</a:t>
            </a:r>
            <a:endParaRPr lang="en-US" sz="1800" dirty="0"/>
          </a:p>
          <a:p>
            <a:pPr algn="l" marL="342900" indent="-342900">
              <a:lnSpc>
                <a:spcPts val="2178"/>
              </a:lnSpc>
              <a:buSzPct val="100000"/>
              <a:buChar char="•"/>
            </a:pPr>
            <a:r>
              <a:rPr lang="en-US" sz="1800" spc="-54" kern="0" dirty="0">
                <a:solidFill>
                  <a:srgbClr val="FFFFFF">
                    <a:alpha val="99000"/>
                  </a:srgbClr>
                </a:solidFill>
                <a:latin typeface="Inter" pitchFamily="34" charset="0"/>
                <a:ea typeface="Inter" pitchFamily="34" charset="-122"/>
                <a:cs typeface="Inter" pitchFamily="34" charset="-120"/>
              </a:rPr>
              <a:t>Senator count sourced from Wikipedia: https://en.wikipedia.org/wiki/United_States_Senate</a:t>
            </a:r>
            <a:endParaRPr lang="en-US" sz="1800" dirty="0"/>
          </a:p>
        </p:txBody>
      </p:sp>
      <p:sp>
        <p:nvSpPr>
          <p:cNvPr id="9" name="Text 6"/>
          <p:cNvSpPr/>
          <p:nvPr/>
        </p:nvSpPr>
        <p:spPr>
          <a:xfrm>
            <a:off x="423863" y="4629150"/>
            <a:ext cx="8701088" cy="166688"/>
          </a:xfrm>
          <a:prstGeom prst="rect">
            <a:avLst/>
          </a:prstGeom>
          <a:noFill/>
          <a:ln/>
        </p:spPr>
        <p:txBody>
          <a:bodyPr wrap="square" rtlCol="0" anchor="ctr"/>
          <a:lstStyle/>
          <a:p>
            <a:pPr algn="r" indent="0" marL="0">
              <a:lnSpc>
                <a:spcPts val="2178"/>
              </a:lnSpc>
              <a:buNone/>
            </a:pPr>
            <a:r>
              <a:rPr lang="en-US" sz="1800" i="1" spc="-54" kern="0" dirty="0">
                <a:solidFill>
                  <a:srgbClr val="FFFFFF">
                    <a:alpha val="99000"/>
                  </a:srgbClr>
                </a:solidFill>
                <a:latin typeface="Inter" pitchFamily="34" charset="0"/>
                <a:ea typeface="Inter" pitchFamily="34" charset="-122"/>
                <a:cs typeface="Inter" pitchFamily="34" charset="-120"/>
              </a:rPr>
              <a:t>Continues on next slide</a:t>
            </a:r>
            <a:endParaRPr lang="en-US" sz="1800" dirty="0"/>
          </a:p>
        </p:txBody>
      </p:sp>
      <p:sp>
        <p:nvSpPr>
          <p:cNvPr id="10" name="Text 7"/>
          <p:cNvSpPr/>
          <p:nvPr/>
        </p:nvSpPr>
        <p:spPr>
          <a:xfrm>
            <a:off x="800100" y="328613"/>
            <a:ext cx="4452938"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Sources and Notes</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pic>
        <p:nvPicPr>
          <p:cNvPr id="4" name="Image 0" descr="preencoded.png">    </p:cNvPr>
          <p:cNvPicPr>
            <a:picLocks noChangeAspect="1"/>
          </p:cNvPicPr>
          <p:nvPr/>
        </p:nvPicPr>
        <p:blipFill>
          <a:blip r:embed="rId1"/>
          <a:stretch>
            <a:fillRect/>
          </a:stretch>
        </p:blipFill>
        <p:spPr>
          <a:xfrm>
            <a:off x="419100" y="328613"/>
            <a:ext cx="336710" cy="336705"/>
          </a:xfrm>
          <a:prstGeom prst="rect">
            <a:avLst/>
          </a:prstGeom>
        </p:spPr>
      </p:pic>
      <p:sp>
        <p:nvSpPr>
          <p:cNvPr id="5" name="Text 2"/>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6" name="Text 3"/>
          <p:cNvSpPr/>
          <p:nvPr/>
        </p:nvSpPr>
        <p:spPr>
          <a:xfrm>
            <a:off x="8772525" y="4986338"/>
            <a:ext cx="561975"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19</a:t>
            </a:r>
            <a:endParaRPr lang="en-US" sz="750" dirty="0"/>
          </a:p>
        </p:txBody>
      </p:sp>
      <p:sp>
        <p:nvSpPr>
          <p:cNvPr id="7" name="Text 4"/>
          <p:cNvSpPr/>
          <p:nvPr/>
        </p:nvSpPr>
        <p:spPr>
          <a:xfrm>
            <a:off x="423863" y="890588"/>
            <a:ext cx="8701088" cy="719138"/>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Slide 8</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t>
            </a:r>
            <a:endParaRPr lang="en-US" sz="1800" dirty="0"/>
          </a:p>
          <a:p>
            <a:pPr algn="l" marL="342900" indent="-342900">
              <a:lnSpc>
                <a:spcPts val="2178"/>
              </a:lnSpc>
              <a:buSzPct val="100000"/>
              <a:buChar char="•"/>
            </a:pPr>
            <a:r>
              <a:rPr lang="en-US" sz="1800" spc="-54" kern="0" dirty="0">
                <a:solidFill>
                  <a:srgbClr val="FFFFFF">
                    <a:alpha val="99000"/>
                  </a:srgbClr>
                </a:solidFill>
                <a:latin typeface="Inter" pitchFamily="34" charset="0"/>
                <a:ea typeface="Inter" pitchFamily="34" charset="-122"/>
                <a:cs typeface="Inter" pitchFamily="34" charset="-120"/>
              </a:rPr>
              <a:t>If a bill starts in the Senate, it must go to the House of Reps. before final approval from the President.</a:t>
            </a:r>
            <a:endParaRPr lang="en-US" sz="1800" dirty="0"/>
          </a:p>
        </p:txBody>
      </p:sp>
      <p:sp>
        <p:nvSpPr>
          <p:cNvPr id="8" name="Text 5"/>
          <p:cNvSpPr/>
          <p:nvPr/>
        </p:nvSpPr>
        <p:spPr>
          <a:xfrm>
            <a:off x="419100" y="1838325"/>
            <a:ext cx="8701088" cy="719138"/>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Slides 13-15</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t>
            </a:r>
            <a:endParaRPr lang="en-US" sz="1800" dirty="0"/>
          </a:p>
          <a:p>
            <a:pPr algn="l" marL="342900" indent="-342900">
              <a:lnSpc>
                <a:spcPts val="2178"/>
              </a:lnSpc>
              <a:buSzPct val="100000"/>
              <a:buChar char="•"/>
            </a:pPr>
            <a:r>
              <a:rPr lang="en-US" sz="1800" spc="-54" kern="0" dirty="0">
                <a:solidFill>
                  <a:srgbClr val="FFFFFF">
                    <a:alpha val="99000"/>
                  </a:srgbClr>
                </a:solidFill>
                <a:latin typeface="Inter" pitchFamily="34" charset="0"/>
                <a:ea typeface="Inter" pitchFamily="34" charset="-122"/>
                <a:cs typeface="Inter" pitchFamily="34" charset="-120"/>
              </a:rPr>
              <a:t>Content adapted from ACLU Delaware: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https://www.aclu-de.org/en/know-your-rights/bill-rights-simple-language</a:t>
            </a:r>
            <a:endParaRPr lang="en-US" sz="1800" dirty="0"/>
          </a:p>
        </p:txBody>
      </p:sp>
      <p:sp>
        <p:nvSpPr>
          <p:cNvPr id="9" name="Text 6"/>
          <p:cNvSpPr/>
          <p:nvPr/>
        </p:nvSpPr>
        <p:spPr>
          <a:xfrm>
            <a:off x="423863" y="2786063"/>
            <a:ext cx="8701088" cy="1271588"/>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Slide 17</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a:t>
            </a:r>
            <a:endParaRPr lang="en-US" sz="1800" dirty="0"/>
          </a:p>
          <a:p>
            <a:pPr algn="l" marL="342900" indent="-342900">
              <a:lnSpc>
                <a:spcPts val="2178"/>
              </a:lnSpc>
              <a:buSzPct val="100000"/>
              <a:buChar char="•"/>
            </a:pPr>
            <a:r>
              <a:rPr lang="en-US" sz="1800" spc="-54" kern="0" dirty="0">
                <a:solidFill>
                  <a:srgbClr val="FFFFFF">
                    <a:alpha val="99000"/>
                  </a:srgbClr>
                </a:solidFill>
                <a:latin typeface="Inter" pitchFamily="34" charset="0"/>
                <a:ea typeface="Inter" pitchFamily="34" charset="-122"/>
                <a:cs typeface="Inter" pitchFamily="34" charset="-120"/>
              </a:rPr>
              <a:t>Many sources were used, including the National Constitution Center, and the National Archives. (https://constitutioncenter.org/the-constitution &amp; https://www.archives.gov/founding-docs/constitution/what-does-it-say)</a:t>
            </a:r>
            <a:endParaRPr lang="en-US" sz="1800" dirty="0"/>
          </a:p>
        </p:txBody>
      </p:sp>
      <p:sp>
        <p:nvSpPr>
          <p:cNvPr id="10" name="Text 7"/>
          <p:cNvSpPr/>
          <p:nvPr/>
        </p:nvSpPr>
        <p:spPr>
          <a:xfrm>
            <a:off x="800100" y="328613"/>
            <a:ext cx="5967413"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Sources and Notes (cont.)</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5334000" y="5000625"/>
            <a:ext cx="3810000" cy="714375"/>
          </a:xfrm>
          <a:prstGeom prst="rect">
            <a:avLst/>
          </a:prstGeom>
          <a:solidFill>
            <a:srgbClr val="FF006F"/>
          </a:solidFill>
          <a:ln/>
        </p:spPr>
      </p:sp>
      <p:sp>
        <p:nvSpPr>
          <p:cNvPr id="3" name="Shape 1"/>
          <p:cNvSpPr/>
          <p:nvPr/>
        </p:nvSpPr>
        <p:spPr>
          <a:xfrm>
            <a:off x="5810250" y="4286250"/>
            <a:ext cx="3333750" cy="714375"/>
          </a:xfrm>
          <a:prstGeom prst="rect">
            <a:avLst/>
          </a:prstGeom>
          <a:solidFill>
            <a:srgbClr val="FF006F"/>
          </a:solidFill>
          <a:ln/>
        </p:spPr>
      </p:sp>
      <p:sp>
        <p:nvSpPr>
          <p:cNvPr id="4" name="Shape 2"/>
          <p:cNvSpPr/>
          <p:nvPr/>
        </p:nvSpPr>
        <p:spPr>
          <a:xfrm>
            <a:off x="6286500" y="3571875"/>
            <a:ext cx="2857500" cy="714375"/>
          </a:xfrm>
          <a:prstGeom prst="rect">
            <a:avLst/>
          </a:prstGeom>
          <a:solidFill>
            <a:srgbClr val="FF006F"/>
          </a:solidFill>
          <a:ln/>
        </p:spPr>
      </p:sp>
      <p:sp>
        <p:nvSpPr>
          <p:cNvPr id="5" name="Shape 3"/>
          <p:cNvSpPr/>
          <p:nvPr/>
        </p:nvSpPr>
        <p:spPr>
          <a:xfrm>
            <a:off x="6762750" y="2857500"/>
            <a:ext cx="2381250" cy="714375"/>
          </a:xfrm>
          <a:prstGeom prst="rect">
            <a:avLst/>
          </a:prstGeom>
          <a:solidFill>
            <a:srgbClr val="FF006F"/>
          </a:solidFill>
          <a:ln/>
        </p:spPr>
      </p:sp>
      <p:sp>
        <p:nvSpPr>
          <p:cNvPr id="6" name="Shape 4"/>
          <p:cNvSpPr/>
          <p:nvPr/>
        </p:nvSpPr>
        <p:spPr>
          <a:xfrm>
            <a:off x="7239000" y="2143125"/>
            <a:ext cx="1905000" cy="714375"/>
          </a:xfrm>
          <a:prstGeom prst="rect">
            <a:avLst/>
          </a:prstGeom>
          <a:solidFill>
            <a:srgbClr val="FF006F"/>
          </a:solidFill>
          <a:ln/>
        </p:spPr>
      </p:sp>
      <p:sp>
        <p:nvSpPr>
          <p:cNvPr id="7" name="Shape 5"/>
          <p:cNvSpPr/>
          <p:nvPr/>
        </p:nvSpPr>
        <p:spPr>
          <a:xfrm>
            <a:off x="7715250" y="1428750"/>
            <a:ext cx="1428750" cy="714375"/>
          </a:xfrm>
          <a:prstGeom prst="rect">
            <a:avLst/>
          </a:prstGeom>
          <a:solidFill>
            <a:srgbClr val="FF006F"/>
          </a:solidFill>
          <a:ln/>
        </p:spPr>
      </p:sp>
      <p:sp>
        <p:nvSpPr>
          <p:cNvPr id="8" name="Shape 6"/>
          <p:cNvSpPr/>
          <p:nvPr/>
        </p:nvSpPr>
        <p:spPr>
          <a:xfrm>
            <a:off x="8191500" y="714375"/>
            <a:ext cx="952500" cy="714375"/>
          </a:xfrm>
          <a:prstGeom prst="rect">
            <a:avLst/>
          </a:prstGeom>
          <a:solidFill>
            <a:srgbClr val="FF006F"/>
          </a:solidFill>
          <a:ln/>
        </p:spPr>
      </p:sp>
      <p:sp>
        <p:nvSpPr>
          <p:cNvPr id="9" name="Shape 7"/>
          <p:cNvSpPr/>
          <p:nvPr/>
        </p:nvSpPr>
        <p:spPr>
          <a:xfrm>
            <a:off x="8667750" y="0"/>
            <a:ext cx="476250" cy="714375"/>
          </a:xfrm>
          <a:prstGeom prst="rect">
            <a:avLst/>
          </a:prstGeom>
          <a:solidFill>
            <a:srgbClr val="FF006F"/>
          </a:solidFill>
          <a:ln/>
        </p:spPr>
      </p:sp>
      <p:sp>
        <p:nvSpPr>
          <p:cNvPr id="10" name="Shape 8"/>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11" name="Shape 9"/>
          <p:cNvSpPr/>
          <p:nvPr/>
        </p:nvSpPr>
        <p:spPr>
          <a:xfrm>
            <a:off x="228600" y="4953000"/>
            <a:ext cx="142875" cy="142875"/>
          </a:xfrm>
          <a:prstGeom prst="roundRect">
            <a:avLst/>
          </a:prstGeom>
          <a:solidFill>
            <a:srgbClr val="D9D9D9">
              <a:alpha val="10000"/>
            </a:srgbClr>
          </a:solidFill>
          <a:ln/>
        </p:spPr>
      </p:sp>
      <p:sp>
        <p:nvSpPr>
          <p:cNvPr id="12" name="Shape 10"/>
          <p:cNvSpPr/>
          <p:nvPr/>
        </p:nvSpPr>
        <p:spPr>
          <a:xfrm>
            <a:off x="423863" y="890588"/>
            <a:ext cx="4910138" cy="3571875"/>
          </a:xfrm>
          <a:prstGeom prst="rect">
            <a:avLst/>
          </a:prstGeom>
          <a:noFill/>
          <a:ln/>
        </p:spPr>
      </p:sp>
      <p:sp>
        <p:nvSpPr>
          <p:cNvPr id="13" name="Shape 11"/>
          <p:cNvSpPr/>
          <p:nvPr/>
        </p:nvSpPr>
        <p:spPr>
          <a:xfrm>
            <a:off x="423863" y="890588"/>
            <a:ext cx="4910138" cy="333375"/>
          </a:xfrm>
          <a:prstGeom prst="rect">
            <a:avLst/>
          </a:prstGeom>
          <a:noFill/>
          <a:ln/>
        </p:spPr>
      </p:sp>
      <p:sp>
        <p:nvSpPr>
          <p:cNvPr id="14" name="Shape 12"/>
          <p:cNvSpPr/>
          <p:nvPr/>
        </p:nvSpPr>
        <p:spPr>
          <a:xfrm>
            <a:off x="423863" y="1295400"/>
            <a:ext cx="4910138" cy="333375"/>
          </a:xfrm>
          <a:prstGeom prst="rect">
            <a:avLst/>
          </a:prstGeom>
          <a:noFill/>
          <a:ln/>
        </p:spPr>
      </p:sp>
      <p:sp>
        <p:nvSpPr>
          <p:cNvPr id="15" name="Shape 13"/>
          <p:cNvSpPr/>
          <p:nvPr/>
        </p:nvSpPr>
        <p:spPr>
          <a:xfrm>
            <a:off x="423863" y="1700213"/>
            <a:ext cx="4910138" cy="333375"/>
          </a:xfrm>
          <a:prstGeom prst="rect">
            <a:avLst/>
          </a:prstGeom>
          <a:noFill/>
          <a:ln/>
        </p:spPr>
      </p:sp>
      <p:sp>
        <p:nvSpPr>
          <p:cNvPr id="16" name="Shape 14"/>
          <p:cNvSpPr/>
          <p:nvPr/>
        </p:nvSpPr>
        <p:spPr>
          <a:xfrm>
            <a:off x="423863" y="2105025"/>
            <a:ext cx="4910138" cy="333375"/>
          </a:xfrm>
          <a:prstGeom prst="rect">
            <a:avLst/>
          </a:prstGeom>
          <a:noFill/>
          <a:ln/>
        </p:spPr>
      </p:sp>
      <p:sp>
        <p:nvSpPr>
          <p:cNvPr id="17" name="Shape 15"/>
          <p:cNvSpPr/>
          <p:nvPr/>
        </p:nvSpPr>
        <p:spPr>
          <a:xfrm>
            <a:off x="423863" y="2509838"/>
            <a:ext cx="4910138" cy="333375"/>
          </a:xfrm>
          <a:prstGeom prst="rect">
            <a:avLst/>
          </a:prstGeom>
          <a:noFill/>
          <a:ln/>
        </p:spPr>
      </p:sp>
      <p:sp>
        <p:nvSpPr>
          <p:cNvPr id="18" name="Shape 16"/>
          <p:cNvSpPr/>
          <p:nvPr/>
        </p:nvSpPr>
        <p:spPr>
          <a:xfrm>
            <a:off x="423863" y="2914650"/>
            <a:ext cx="4910138" cy="333375"/>
          </a:xfrm>
          <a:prstGeom prst="rect">
            <a:avLst/>
          </a:prstGeom>
          <a:noFill/>
          <a:ln/>
        </p:spPr>
      </p:sp>
      <p:sp>
        <p:nvSpPr>
          <p:cNvPr id="19" name="Shape 17"/>
          <p:cNvSpPr/>
          <p:nvPr/>
        </p:nvSpPr>
        <p:spPr>
          <a:xfrm>
            <a:off x="423863" y="3319463"/>
            <a:ext cx="4910138" cy="333375"/>
          </a:xfrm>
          <a:prstGeom prst="rect">
            <a:avLst/>
          </a:prstGeom>
          <a:noFill/>
          <a:ln/>
        </p:spPr>
      </p:sp>
      <p:sp>
        <p:nvSpPr>
          <p:cNvPr id="20" name="Shape 18"/>
          <p:cNvSpPr/>
          <p:nvPr/>
        </p:nvSpPr>
        <p:spPr>
          <a:xfrm>
            <a:off x="423863" y="3724275"/>
            <a:ext cx="4910138" cy="333375"/>
          </a:xfrm>
          <a:prstGeom prst="rect">
            <a:avLst/>
          </a:prstGeom>
          <a:noFill/>
          <a:ln/>
        </p:spPr>
      </p:sp>
      <p:sp>
        <p:nvSpPr>
          <p:cNvPr id="21" name="Shape 19"/>
          <p:cNvSpPr/>
          <p:nvPr/>
        </p:nvSpPr>
        <p:spPr>
          <a:xfrm>
            <a:off x="423863" y="4129088"/>
            <a:ext cx="4910138" cy="333375"/>
          </a:xfrm>
          <a:prstGeom prst="rect">
            <a:avLst/>
          </a:prstGeom>
          <a:noFill/>
          <a:ln/>
        </p:spPr>
      </p:sp>
      <p:pic>
        <p:nvPicPr>
          <p:cNvPr id="22" name="Image 0" descr="preencoded.png">    </p:cNvPr>
          <p:cNvPicPr>
            <a:picLocks noChangeAspect="1"/>
          </p:cNvPicPr>
          <p:nvPr/>
        </p:nvPicPr>
        <p:blipFill>
          <a:blip r:embed="rId1"/>
          <a:stretch>
            <a:fillRect/>
          </a:stretch>
        </p:blipFill>
        <p:spPr>
          <a:xfrm>
            <a:off x="423863" y="4129088"/>
            <a:ext cx="336710" cy="336709"/>
          </a:xfrm>
          <a:prstGeom prst="rect">
            <a:avLst/>
          </a:prstGeom>
        </p:spPr>
      </p:pic>
      <p:pic>
        <p:nvPicPr>
          <p:cNvPr id="23" name="Image 1" descr="preencoded.png">    </p:cNvPr>
          <p:cNvPicPr>
            <a:picLocks noChangeAspect="1"/>
          </p:cNvPicPr>
          <p:nvPr/>
        </p:nvPicPr>
        <p:blipFill>
          <a:blip r:embed="rId2"/>
          <a:stretch>
            <a:fillRect/>
          </a:stretch>
        </p:blipFill>
        <p:spPr>
          <a:xfrm>
            <a:off x="423863" y="3724275"/>
            <a:ext cx="336710" cy="336709"/>
          </a:xfrm>
          <a:prstGeom prst="rect">
            <a:avLst/>
          </a:prstGeom>
        </p:spPr>
      </p:pic>
      <p:pic>
        <p:nvPicPr>
          <p:cNvPr id="24" name="Image 2" descr="preencoded.png">    </p:cNvPr>
          <p:cNvPicPr>
            <a:picLocks noChangeAspect="1"/>
          </p:cNvPicPr>
          <p:nvPr/>
        </p:nvPicPr>
        <p:blipFill>
          <a:blip r:embed="rId3"/>
          <a:stretch>
            <a:fillRect/>
          </a:stretch>
        </p:blipFill>
        <p:spPr>
          <a:xfrm>
            <a:off x="423863" y="3319463"/>
            <a:ext cx="336710" cy="336709"/>
          </a:xfrm>
          <a:prstGeom prst="rect">
            <a:avLst/>
          </a:prstGeom>
        </p:spPr>
      </p:pic>
      <p:pic>
        <p:nvPicPr>
          <p:cNvPr id="25" name="Image 3" descr="preencoded.png">    </p:cNvPr>
          <p:cNvPicPr>
            <a:picLocks noChangeAspect="1"/>
          </p:cNvPicPr>
          <p:nvPr/>
        </p:nvPicPr>
        <p:blipFill>
          <a:blip r:embed="rId4"/>
          <a:stretch>
            <a:fillRect/>
          </a:stretch>
        </p:blipFill>
        <p:spPr>
          <a:xfrm>
            <a:off x="423863" y="2914650"/>
            <a:ext cx="336710" cy="336709"/>
          </a:xfrm>
          <a:prstGeom prst="rect">
            <a:avLst/>
          </a:prstGeom>
        </p:spPr>
      </p:pic>
      <p:pic>
        <p:nvPicPr>
          <p:cNvPr id="26" name="Image 4" descr="preencoded.png">    </p:cNvPr>
          <p:cNvPicPr>
            <a:picLocks noChangeAspect="1"/>
          </p:cNvPicPr>
          <p:nvPr/>
        </p:nvPicPr>
        <p:blipFill>
          <a:blip r:embed="rId5"/>
          <a:stretch>
            <a:fillRect/>
          </a:stretch>
        </p:blipFill>
        <p:spPr>
          <a:xfrm>
            <a:off x="423863" y="2509838"/>
            <a:ext cx="336710" cy="336709"/>
          </a:xfrm>
          <a:prstGeom prst="rect">
            <a:avLst/>
          </a:prstGeom>
        </p:spPr>
      </p:pic>
      <p:pic>
        <p:nvPicPr>
          <p:cNvPr id="27" name="Image 5" descr="preencoded.png">    </p:cNvPr>
          <p:cNvPicPr>
            <a:picLocks noChangeAspect="1"/>
          </p:cNvPicPr>
          <p:nvPr/>
        </p:nvPicPr>
        <p:blipFill>
          <a:blip r:embed="rId6"/>
          <a:stretch>
            <a:fillRect/>
          </a:stretch>
        </p:blipFill>
        <p:spPr>
          <a:xfrm>
            <a:off x="423863" y="2105025"/>
            <a:ext cx="336710" cy="336709"/>
          </a:xfrm>
          <a:prstGeom prst="rect">
            <a:avLst/>
          </a:prstGeom>
        </p:spPr>
      </p:pic>
      <p:pic>
        <p:nvPicPr>
          <p:cNvPr id="28" name="Image 6" descr="preencoded.png">    </p:cNvPr>
          <p:cNvPicPr>
            <a:picLocks noChangeAspect="1"/>
          </p:cNvPicPr>
          <p:nvPr/>
        </p:nvPicPr>
        <p:blipFill>
          <a:blip r:embed="rId7"/>
          <a:stretch>
            <a:fillRect/>
          </a:stretch>
        </p:blipFill>
        <p:spPr>
          <a:xfrm>
            <a:off x="423863" y="1700213"/>
            <a:ext cx="336710" cy="336709"/>
          </a:xfrm>
          <a:prstGeom prst="rect">
            <a:avLst/>
          </a:prstGeom>
        </p:spPr>
      </p:pic>
      <p:pic>
        <p:nvPicPr>
          <p:cNvPr id="29" name="Image 7" descr="preencoded.png">    </p:cNvPr>
          <p:cNvPicPr>
            <a:picLocks noChangeAspect="1"/>
          </p:cNvPicPr>
          <p:nvPr/>
        </p:nvPicPr>
        <p:blipFill>
          <a:blip r:embed="rId8"/>
          <a:stretch>
            <a:fillRect/>
          </a:stretch>
        </p:blipFill>
        <p:spPr>
          <a:xfrm>
            <a:off x="423863" y="1295400"/>
            <a:ext cx="336710" cy="336709"/>
          </a:xfrm>
          <a:prstGeom prst="rect">
            <a:avLst/>
          </a:prstGeom>
        </p:spPr>
      </p:pic>
      <p:pic>
        <p:nvPicPr>
          <p:cNvPr id="30" name="Image 8" descr="preencoded.png">    </p:cNvPr>
          <p:cNvPicPr>
            <a:picLocks noChangeAspect="1"/>
          </p:cNvPicPr>
          <p:nvPr/>
        </p:nvPicPr>
        <p:blipFill>
          <a:blip r:embed="rId9"/>
          <a:stretch>
            <a:fillRect/>
          </a:stretch>
        </p:blipFill>
        <p:spPr>
          <a:xfrm>
            <a:off x="423863" y="890588"/>
            <a:ext cx="170022" cy="253975"/>
          </a:xfrm>
          <a:prstGeom prst="rect">
            <a:avLst/>
          </a:prstGeom>
        </p:spPr>
      </p:pic>
      <p:pic>
        <p:nvPicPr>
          <p:cNvPr id="31" name="Image 9" descr="preencoded.png">    </p:cNvPr>
          <p:cNvPicPr>
            <a:picLocks noChangeAspect="1"/>
          </p:cNvPicPr>
          <p:nvPr/>
        </p:nvPicPr>
        <p:blipFill>
          <a:blip r:embed="rId10"/>
          <a:stretch>
            <a:fillRect/>
          </a:stretch>
        </p:blipFill>
        <p:spPr>
          <a:xfrm>
            <a:off x="423863" y="890588"/>
            <a:ext cx="293266" cy="170279"/>
          </a:xfrm>
          <a:prstGeom prst="rect">
            <a:avLst/>
          </a:prstGeom>
        </p:spPr>
      </p:pic>
      <p:pic>
        <p:nvPicPr>
          <p:cNvPr id="32" name="Image 10" descr="preencoded.png">    </p:cNvPr>
          <p:cNvPicPr>
            <a:picLocks noChangeAspect="1"/>
          </p:cNvPicPr>
          <p:nvPr/>
        </p:nvPicPr>
        <p:blipFill>
          <a:blip r:embed="rId11"/>
          <a:stretch>
            <a:fillRect/>
          </a:stretch>
        </p:blipFill>
        <p:spPr>
          <a:xfrm>
            <a:off x="423863" y="890588"/>
            <a:ext cx="170022" cy="253975"/>
          </a:xfrm>
          <a:prstGeom prst="rect">
            <a:avLst/>
          </a:prstGeom>
        </p:spPr>
      </p:pic>
      <p:sp>
        <p:nvSpPr>
          <p:cNvPr id="33" name="Text 20"/>
          <p:cNvSpPr/>
          <p:nvPr/>
        </p:nvSpPr>
        <p:spPr>
          <a:xfrm>
            <a:off x="423863" y="328613"/>
            <a:ext cx="243840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Contents</a:t>
            </a:r>
            <a:endParaRPr lang="en-US" sz="3600" dirty="0"/>
          </a:p>
        </p:txBody>
      </p:sp>
      <p:sp>
        <p:nvSpPr>
          <p:cNvPr id="34" name="Text 21"/>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35" name="Text 22"/>
          <p:cNvSpPr/>
          <p:nvPr/>
        </p:nvSpPr>
        <p:spPr>
          <a:xfrm>
            <a:off x="8815388" y="4986338"/>
            <a:ext cx="5191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2</a:t>
            </a:r>
            <a:endParaRPr lang="en-US" sz="750" dirty="0"/>
          </a:p>
        </p:txBody>
      </p:sp>
      <p:sp>
        <p:nvSpPr>
          <p:cNvPr id="36" name="Text 23"/>
          <p:cNvSpPr/>
          <p:nvPr/>
        </p:nvSpPr>
        <p:spPr>
          <a:xfrm>
            <a:off x="852488" y="4212431"/>
            <a:ext cx="2266950"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Sources &amp; Notes</a:t>
            </a:r>
            <a:endParaRPr lang="en-US" sz="1800" dirty="0"/>
          </a:p>
        </p:txBody>
      </p:sp>
      <p:sp>
        <p:nvSpPr>
          <p:cNvPr id="37" name="Text 24"/>
          <p:cNvSpPr/>
          <p:nvPr/>
        </p:nvSpPr>
        <p:spPr>
          <a:xfrm>
            <a:off x="2757488" y="4212431"/>
            <a:ext cx="3033713"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17</a:t>
            </a:r>
            <a:endParaRPr lang="en-US" sz="1800" dirty="0"/>
          </a:p>
        </p:txBody>
      </p:sp>
      <p:sp>
        <p:nvSpPr>
          <p:cNvPr id="38" name="Text 25"/>
          <p:cNvSpPr/>
          <p:nvPr/>
        </p:nvSpPr>
        <p:spPr>
          <a:xfrm>
            <a:off x="852488" y="3807619"/>
            <a:ext cx="2286000"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The Constitution</a:t>
            </a:r>
            <a:endParaRPr lang="en-US" sz="1800" dirty="0"/>
          </a:p>
        </p:txBody>
      </p:sp>
      <p:sp>
        <p:nvSpPr>
          <p:cNvPr id="39" name="Text 26"/>
          <p:cNvSpPr/>
          <p:nvPr/>
        </p:nvSpPr>
        <p:spPr>
          <a:xfrm>
            <a:off x="2776538" y="3807619"/>
            <a:ext cx="3014663"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16</a:t>
            </a:r>
            <a:endParaRPr lang="en-US" sz="1800" dirty="0"/>
          </a:p>
        </p:txBody>
      </p:sp>
      <p:sp>
        <p:nvSpPr>
          <p:cNvPr id="40" name="Text 27"/>
          <p:cNvSpPr/>
          <p:nvPr/>
        </p:nvSpPr>
        <p:spPr>
          <a:xfrm>
            <a:off x="852488" y="3402806"/>
            <a:ext cx="1914525"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Amendments</a:t>
            </a:r>
            <a:endParaRPr lang="en-US" sz="1800" dirty="0"/>
          </a:p>
        </p:txBody>
      </p:sp>
      <p:sp>
        <p:nvSpPr>
          <p:cNvPr id="41" name="Text 28"/>
          <p:cNvSpPr/>
          <p:nvPr/>
        </p:nvSpPr>
        <p:spPr>
          <a:xfrm>
            <a:off x="2405063" y="3402806"/>
            <a:ext cx="3386138"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15</a:t>
            </a:r>
            <a:endParaRPr lang="en-US" sz="1800" dirty="0"/>
          </a:p>
        </p:txBody>
      </p:sp>
      <p:sp>
        <p:nvSpPr>
          <p:cNvPr id="42" name="Text 29"/>
          <p:cNvSpPr/>
          <p:nvPr/>
        </p:nvSpPr>
        <p:spPr>
          <a:xfrm>
            <a:off x="852488" y="2997994"/>
            <a:ext cx="2290763"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The Bill of Rights</a:t>
            </a:r>
            <a:endParaRPr lang="en-US" sz="1800" dirty="0"/>
          </a:p>
        </p:txBody>
      </p:sp>
      <p:sp>
        <p:nvSpPr>
          <p:cNvPr id="43" name="Text 30"/>
          <p:cNvSpPr/>
          <p:nvPr/>
        </p:nvSpPr>
        <p:spPr>
          <a:xfrm>
            <a:off x="2781300" y="2997994"/>
            <a:ext cx="3009900"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13</a:t>
            </a:r>
            <a:endParaRPr lang="en-US" sz="1800" dirty="0"/>
          </a:p>
        </p:txBody>
      </p:sp>
      <p:sp>
        <p:nvSpPr>
          <p:cNvPr id="44" name="Text 31"/>
          <p:cNvSpPr/>
          <p:nvPr/>
        </p:nvSpPr>
        <p:spPr>
          <a:xfrm>
            <a:off x="852488" y="2593181"/>
            <a:ext cx="2538413"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Checks &amp; Balances</a:t>
            </a:r>
            <a:endParaRPr lang="en-US" sz="1800" dirty="0"/>
          </a:p>
        </p:txBody>
      </p:sp>
      <p:sp>
        <p:nvSpPr>
          <p:cNvPr id="45" name="Text 32"/>
          <p:cNvSpPr/>
          <p:nvPr/>
        </p:nvSpPr>
        <p:spPr>
          <a:xfrm>
            <a:off x="3028950" y="2593181"/>
            <a:ext cx="2762250"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12</a:t>
            </a:r>
            <a:endParaRPr lang="en-US" sz="1800" dirty="0"/>
          </a:p>
        </p:txBody>
      </p:sp>
      <p:sp>
        <p:nvSpPr>
          <p:cNvPr id="46" name="Text 33"/>
          <p:cNvSpPr/>
          <p:nvPr/>
        </p:nvSpPr>
        <p:spPr>
          <a:xfrm>
            <a:off x="852488" y="2188369"/>
            <a:ext cx="4310063"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Becoming a Supreme Court Justice</a:t>
            </a:r>
            <a:endParaRPr lang="en-US" sz="1800" dirty="0"/>
          </a:p>
        </p:txBody>
      </p:sp>
      <p:sp>
        <p:nvSpPr>
          <p:cNvPr id="47" name="Text 34"/>
          <p:cNvSpPr/>
          <p:nvPr/>
        </p:nvSpPr>
        <p:spPr>
          <a:xfrm>
            <a:off x="4800600" y="2188369"/>
            <a:ext cx="990600"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11</a:t>
            </a:r>
            <a:endParaRPr lang="en-US" sz="1800" dirty="0"/>
          </a:p>
        </p:txBody>
      </p:sp>
      <p:sp>
        <p:nvSpPr>
          <p:cNvPr id="48" name="Text 35"/>
          <p:cNvSpPr/>
          <p:nvPr/>
        </p:nvSpPr>
        <p:spPr>
          <a:xfrm>
            <a:off x="852488" y="1783556"/>
            <a:ext cx="3305175"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How an idea becomes law</a:t>
            </a:r>
            <a:endParaRPr lang="en-US" sz="1800" dirty="0"/>
          </a:p>
        </p:txBody>
      </p:sp>
      <p:sp>
        <p:nvSpPr>
          <p:cNvPr id="49" name="Text 36"/>
          <p:cNvSpPr/>
          <p:nvPr/>
        </p:nvSpPr>
        <p:spPr>
          <a:xfrm>
            <a:off x="3795713" y="1783556"/>
            <a:ext cx="1995488"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10</a:t>
            </a:r>
            <a:endParaRPr lang="en-US" sz="1800" dirty="0"/>
          </a:p>
        </p:txBody>
      </p:sp>
      <p:sp>
        <p:nvSpPr>
          <p:cNvPr id="50" name="Text 37"/>
          <p:cNvSpPr/>
          <p:nvPr/>
        </p:nvSpPr>
        <p:spPr>
          <a:xfrm>
            <a:off x="852488" y="1378744"/>
            <a:ext cx="3152775"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The Houses of Congress</a:t>
            </a:r>
            <a:endParaRPr lang="en-US" sz="1800" dirty="0"/>
          </a:p>
        </p:txBody>
      </p:sp>
      <p:sp>
        <p:nvSpPr>
          <p:cNvPr id="51" name="Text 38"/>
          <p:cNvSpPr/>
          <p:nvPr/>
        </p:nvSpPr>
        <p:spPr>
          <a:xfrm>
            <a:off x="3643313" y="1378744"/>
            <a:ext cx="2147887"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7</a:t>
            </a:r>
            <a:endParaRPr lang="en-US" sz="1800" dirty="0"/>
          </a:p>
        </p:txBody>
      </p:sp>
      <p:sp>
        <p:nvSpPr>
          <p:cNvPr id="52" name="Text 39"/>
          <p:cNvSpPr/>
          <p:nvPr/>
        </p:nvSpPr>
        <p:spPr>
          <a:xfrm>
            <a:off x="852488" y="973931"/>
            <a:ext cx="3657600" cy="166688"/>
          </a:xfrm>
          <a:prstGeom prst="rect">
            <a:avLst/>
          </a:prstGeom>
          <a:noFill/>
          <a:ln/>
        </p:spPr>
        <p:txBody>
          <a:bodyPr wrap="square" rtlCol="0" anchor="ctr"/>
          <a:lstStyle/>
          <a:p>
            <a:pPr algn="l"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The Branches of Government</a:t>
            </a:r>
            <a:endParaRPr lang="en-US" sz="1800" dirty="0"/>
          </a:p>
        </p:txBody>
      </p:sp>
      <p:sp>
        <p:nvSpPr>
          <p:cNvPr id="53" name="Text 40"/>
          <p:cNvSpPr/>
          <p:nvPr/>
        </p:nvSpPr>
        <p:spPr>
          <a:xfrm>
            <a:off x="4148137" y="973931"/>
            <a:ext cx="1643063" cy="166688"/>
          </a:xfrm>
          <a:prstGeom prst="rect">
            <a:avLst/>
          </a:prstGeom>
          <a:noFill/>
          <a:ln/>
        </p:spPr>
        <p:txBody>
          <a:bodyPr wrap="square" rtlCol="0" anchor="ctr"/>
          <a:lstStyle/>
          <a:p>
            <a:pPr algn="r" indent="0" marL="0">
              <a:lnSpc>
                <a:spcPts val="2178"/>
              </a:lnSpc>
              <a:buNone/>
            </a:pPr>
            <a:r>
              <a:rPr lang="en-US" sz="1800" dirty="0">
                <a:solidFill>
                  <a:srgbClr val="FFFFFF">
                    <a:alpha val="99000"/>
                  </a:srgbClr>
                </a:solidFill>
                <a:latin typeface="Inter" pitchFamily="34" charset="0"/>
                <a:ea typeface="Inter" pitchFamily="34" charset="-122"/>
                <a:cs typeface="Inter" pitchFamily="34" charset="-120"/>
              </a:rPr>
              <a:t>3</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5334000" y="5000625"/>
            <a:ext cx="3810000" cy="714375"/>
          </a:xfrm>
          <a:prstGeom prst="rect">
            <a:avLst/>
          </a:prstGeom>
          <a:solidFill>
            <a:srgbClr val="FF006F"/>
          </a:solidFill>
          <a:ln/>
        </p:spPr>
      </p:sp>
      <p:sp>
        <p:nvSpPr>
          <p:cNvPr id="3" name="Shape 1"/>
          <p:cNvSpPr/>
          <p:nvPr/>
        </p:nvSpPr>
        <p:spPr>
          <a:xfrm>
            <a:off x="5810250" y="4286250"/>
            <a:ext cx="3333750" cy="714375"/>
          </a:xfrm>
          <a:prstGeom prst="rect">
            <a:avLst/>
          </a:prstGeom>
          <a:solidFill>
            <a:srgbClr val="FF006F"/>
          </a:solidFill>
          <a:ln/>
        </p:spPr>
      </p:sp>
      <p:sp>
        <p:nvSpPr>
          <p:cNvPr id="4" name="Shape 2"/>
          <p:cNvSpPr/>
          <p:nvPr/>
        </p:nvSpPr>
        <p:spPr>
          <a:xfrm>
            <a:off x="6286500" y="3571875"/>
            <a:ext cx="2857500" cy="714375"/>
          </a:xfrm>
          <a:prstGeom prst="rect">
            <a:avLst/>
          </a:prstGeom>
          <a:solidFill>
            <a:srgbClr val="FF006F"/>
          </a:solidFill>
          <a:ln/>
        </p:spPr>
      </p:sp>
      <p:sp>
        <p:nvSpPr>
          <p:cNvPr id="5" name="Shape 3"/>
          <p:cNvSpPr/>
          <p:nvPr/>
        </p:nvSpPr>
        <p:spPr>
          <a:xfrm>
            <a:off x="6762750" y="2857500"/>
            <a:ext cx="2381250" cy="714375"/>
          </a:xfrm>
          <a:prstGeom prst="rect">
            <a:avLst/>
          </a:prstGeom>
          <a:solidFill>
            <a:srgbClr val="FF006F"/>
          </a:solidFill>
          <a:ln/>
        </p:spPr>
      </p:sp>
      <p:sp>
        <p:nvSpPr>
          <p:cNvPr id="6" name="Shape 4"/>
          <p:cNvSpPr/>
          <p:nvPr/>
        </p:nvSpPr>
        <p:spPr>
          <a:xfrm>
            <a:off x="7239000" y="2143125"/>
            <a:ext cx="1905000" cy="714375"/>
          </a:xfrm>
          <a:prstGeom prst="rect">
            <a:avLst/>
          </a:prstGeom>
          <a:solidFill>
            <a:srgbClr val="FF006F"/>
          </a:solidFill>
          <a:ln/>
        </p:spPr>
      </p:sp>
      <p:sp>
        <p:nvSpPr>
          <p:cNvPr id="7" name="Shape 5"/>
          <p:cNvSpPr/>
          <p:nvPr/>
        </p:nvSpPr>
        <p:spPr>
          <a:xfrm>
            <a:off x="7715250" y="1428750"/>
            <a:ext cx="1428750" cy="714375"/>
          </a:xfrm>
          <a:prstGeom prst="rect">
            <a:avLst/>
          </a:prstGeom>
          <a:solidFill>
            <a:srgbClr val="FF006F"/>
          </a:solidFill>
          <a:ln/>
        </p:spPr>
      </p:sp>
      <p:sp>
        <p:nvSpPr>
          <p:cNvPr id="8" name="Shape 6"/>
          <p:cNvSpPr/>
          <p:nvPr/>
        </p:nvSpPr>
        <p:spPr>
          <a:xfrm>
            <a:off x="8191500" y="714375"/>
            <a:ext cx="952500" cy="714375"/>
          </a:xfrm>
          <a:prstGeom prst="rect">
            <a:avLst/>
          </a:prstGeom>
          <a:solidFill>
            <a:srgbClr val="FF006F"/>
          </a:solidFill>
          <a:ln/>
        </p:spPr>
      </p:sp>
      <p:sp>
        <p:nvSpPr>
          <p:cNvPr id="9" name="Shape 7"/>
          <p:cNvSpPr/>
          <p:nvPr/>
        </p:nvSpPr>
        <p:spPr>
          <a:xfrm>
            <a:off x="8667750" y="0"/>
            <a:ext cx="476250" cy="714375"/>
          </a:xfrm>
          <a:prstGeom prst="rect">
            <a:avLst/>
          </a:prstGeom>
          <a:solidFill>
            <a:srgbClr val="FF006F"/>
          </a:solidFill>
          <a:ln/>
        </p:spPr>
      </p:sp>
      <p:sp>
        <p:nvSpPr>
          <p:cNvPr id="10" name="Shape 8"/>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11" name="Shape 9"/>
          <p:cNvSpPr/>
          <p:nvPr/>
        </p:nvSpPr>
        <p:spPr>
          <a:xfrm>
            <a:off x="228600" y="4953000"/>
            <a:ext cx="142875" cy="142875"/>
          </a:xfrm>
          <a:prstGeom prst="roundRect">
            <a:avLst/>
          </a:prstGeom>
          <a:solidFill>
            <a:srgbClr val="D9D9D9">
              <a:alpha val="10000"/>
            </a:srgbClr>
          </a:solidFill>
          <a:ln/>
        </p:spPr>
      </p:sp>
      <p:sp>
        <p:nvSpPr>
          <p:cNvPr id="12" name="Text 10"/>
          <p:cNvSpPr/>
          <p:nvPr/>
        </p:nvSpPr>
        <p:spPr>
          <a:xfrm>
            <a:off x="576263" y="1852612"/>
            <a:ext cx="2057400" cy="1443038"/>
          </a:xfrm>
          <a:prstGeom prst="rect">
            <a:avLst/>
          </a:prstGeom>
          <a:noFill/>
          <a:ln/>
        </p:spPr>
        <p:txBody>
          <a:bodyPr wrap="square" rtlCol="0" anchor="ctr"/>
          <a:lstStyle/>
          <a:p>
            <a:pPr algn="l" indent="0" marL="0">
              <a:lnSpc>
                <a:spcPts val="6375"/>
              </a:lnSpc>
              <a:buNone/>
            </a:pPr>
            <a:r>
              <a:rPr lang="en-US" sz="6883" b="1" spc="-207" kern="0" dirty="0">
                <a:solidFill>
                  <a:srgbClr val="000000"/>
                </a:solidFill>
                <a:latin typeface="Inter" pitchFamily="34" charset="0"/>
                <a:ea typeface="Inter" pitchFamily="34" charset="-122"/>
                <a:cs typeface="Inter" pitchFamily="34" charset="-120"/>
              </a:rPr>
              <a:t>The</a:t>
            </a:r>
            <a:endParaRPr lang="en-US" sz="6883" dirty="0"/>
          </a:p>
          <a:p>
            <a:pPr algn="l" indent="0" marL="0">
              <a:lnSpc>
                <a:spcPts val="6375"/>
              </a:lnSpc>
              <a:buNone/>
            </a:pPr>
            <a:r>
              <a:rPr lang="en-US" sz="6883" b="1" spc="-207" kern="0" dirty="0">
                <a:solidFill>
                  <a:srgbClr val="000000"/>
                </a:solidFill>
                <a:latin typeface="Inter" pitchFamily="34" charset="0"/>
                <a:ea typeface="Inter" pitchFamily="34" charset="-122"/>
                <a:cs typeface="Inter" pitchFamily="34" charset="-120"/>
              </a:rPr>
              <a:t>End</a:t>
            </a:r>
            <a:endParaRPr lang="en-US" sz="6883" dirty="0"/>
          </a:p>
        </p:txBody>
      </p:sp>
      <p:sp>
        <p:nvSpPr>
          <p:cNvPr id="13" name="Text 11"/>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4" name="Text 12"/>
          <p:cNvSpPr/>
          <p:nvPr/>
        </p:nvSpPr>
        <p:spPr>
          <a:xfrm>
            <a:off x="8758238" y="4986338"/>
            <a:ext cx="57626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20</a:t>
            </a:r>
            <a:endParaRPr lang="en-US" sz="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19100" y="890588"/>
            <a:ext cx="8177213" cy="357188"/>
          </a:xfrm>
          <a:prstGeom prst="rect">
            <a:avLst/>
          </a:prstGeom>
          <a:noFill/>
          <a:ln/>
        </p:spPr>
      </p:sp>
      <p:sp>
        <p:nvSpPr>
          <p:cNvPr id="5" name="Shape 3"/>
          <p:cNvSpPr/>
          <p:nvPr/>
        </p:nvSpPr>
        <p:spPr>
          <a:xfrm>
            <a:off x="419100" y="2147888"/>
            <a:ext cx="8248650" cy="2519363"/>
          </a:xfrm>
          <a:prstGeom prst="rect">
            <a:avLst/>
          </a:prstGeom>
          <a:noFill/>
          <a:ln/>
        </p:spPr>
      </p:sp>
      <p:sp>
        <p:nvSpPr>
          <p:cNvPr id="6" name="Shape 4"/>
          <p:cNvSpPr/>
          <p:nvPr/>
        </p:nvSpPr>
        <p:spPr>
          <a:xfrm>
            <a:off x="419100" y="2147888"/>
            <a:ext cx="4048125" cy="2519363"/>
          </a:xfrm>
          <a:prstGeom prst="roundRect">
            <a:avLst>
              <a:gd name="adj" fmla="val 9074"/>
            </a:avLst>
          </a:prstGeom>
          <a:solidFill>
            <a:srgbClr val="FFFFFF"/>
          </a:solidFill>
          <a:ln/>
        </p:spPr>
      </p:sp>
      <p:sp>
        <p:nvSpPr>
          <p:cNvPr id="7" name="Shape 5"/>
          <p:cNvSpPr/>
          <p:nvPr/>
        </p:nvSpPr>
        <p:spPr>
          <a:xfrm>
            <a:off x="4619625" y="2147888"/>
            <a:ext cx="4048125" cy="2519363"/>
          </a:xfrm>
          <a:prstGeom prst="roundRect">
            <a:avLst>
              <a:gd name="adj" fmla="val 9074"/>
            </a:avLst>
          </a:prstGeom>
          <a:solidFill>
            <a:srgbClr val="FFFFFF"/>
          </a:solidFill>
          <a:ln/>
        </p:spPr>
      </p:sp>
      <p:sp>
        <p:nvSpPr>
          <p:cNvPr id="8" name="Shape 6"/>
          <p:cNvSpPr/>
          <p:nvPr/>
        </p:nvSpPr>
        <p:spPr>
          <a:xfrm>
            <a:off x="419100" y="890588"/>
            <a:ext cx="1365217" cy="357188"/>
          </a:xfrm>
          <a:prstGeom prst="roundRect">
            <a:avLst>
              <a:gd name="adj" fmla="val 29691"/>
            </a:avLst>
          </a:prstGeom>
          <a:solidFill>
            <a:srgbClr val="FFFFFF"/>
          </a:solidFill>
          <a:ln w="49098">
            <a:solidFill>
              <a:srgbClr val="FFFFFF"/>
            </a:solidFill>
            <a:prstDash val="solid"/>
          </a:ln>
        </p:spPr>
      </p:sp>
      <p:sp>
        <p:nvSpPr>
          <p:cNvPr id="9" name="Shape 7"/>
          <p:cNvSpPr/>
          <p:nvPr/>
        </p:nvSpPr>
        <p:spPr>
          <a:xfrm>
            <a:off x="1903380" y="890588"/>
            <a:ext cx="1284255" cy="357188"/>
          </a:xfrm>
          <a:prstGeom prst="roundRect">
            <a:avLst>
              <a:gd name="adj" fmla="val 29691"/>
            </a:avLst>
          </a:prstGeom>
          <a:noFill/>
          <a:ln w="49098">
            <a:solidFill>
              <a:srgbClr val="FFFFFF"/>
            </a:solidFill>
            <a:prstDash val="solid"/>
          </a:ln>
        </p:spPr>
      </p:sp>
      <p:sp>
        <p:nvSpPr>
          <p:cNvPr id="10" name="Shape 8"/>
          <p:cNvSpPr/>
          <p:nvPr/>
        </p:nvSpPr>
        <p:spPr>
          <a:xfrm>
            <a:off x="3306697" y="890588"/>
            <a:ext cx="1020711" cy="357188"/>
          </a:xfrm>
          <a:prstGeom prst="roundRect">
            <a:avLst>
              <a:gd name="adj" fmla="val 30968"/>
            </a:avLst>
          </a:prstGeom>
          <a:noFill/>
          <a:ln w="51210">
            <a:solidFill>
              <a:srgbClr val="FFFFFF"/>
            </a:solidFill>
            <a:prstDash val="solid"/>
          </a:ln>
        </p:spPr>
      </p:sp>
      <p:pic>
        <p:nvPicPr>
          <p:cNvPr id="11" name="Image 0" descr="preencoded.png">    </p:cNvPr>
          <p:cNvPicPr>
            <a:picLocks noChangeAspect="1"/>
          </p:cNvPicPr>
          <p:nvPr/>
        </p:nvPicPr>
        <p:blipFill>
          <a:blip r:embed="rId1"/>
          <a:stretch>
            <a:fillRect/>
          </a:stretch>
        </p:blipFill>
        <p:spPr>
          <a:xfrm>
            <a:off x="4714875" y="2552700"/>
            <a:ext cx="3838575" cy="1952625"/>
          </a:xfrm>
          <a:prstGeom prst="rect">
            <a:avLst/>
          </a:prstGeom>
        </p:spPr>
      </p:pic>
      <p:pic>
        <p:nvPicPr>
          <p:cNvPr id="12" name="Image 1" descr="preencoded.png">    </p:cNvPr>
          <p:cNvPicPr>
            <a:picLocks noChangeAspect="1"/>
          </p:cNvPicPr>
          <p:nvPr/>
        </p:nvPicPr>
        <p:blipFill>
          <a:blip r:embed="rId2"/>
          <a:stretch>
            <a:fillRect/>
          </a:stretch>
        </p:blipFill>
        <p:spPr>
          <a:xfrm>
            <a:off x="514350" y="2552700"/>
            <a:ext cx="3838575" cy="1952625"/>
          </a:xfrm>
          <a:prstGeom prst="rect">
            <a:avLst/>
          </a:prstGeom>
        </p:spPr>
      </p:pic>
      <p:pic>
        <p:nvPicPr>
          <p:cNvPr id="13" name="Image 2" descr="preencoded.png">    </p:cNvPr>
          <p:cNvPicPr>
            <a:picLocks noChangeAspect="1"/>
          </p:cNvPicPr>
          <p:nvPr/>
        </p:nvPicPr>
        <p:blipFill>
          <a:blip r:embed="rId3"/>
          <a:stretch>
            <a:fillRect/>
          </a:stretch>
        </p:blipFill>
        <p:spPr>
          <a:xfrm>
            <a:off x="419100" y="328613"/>
            <a:ext cx="170021" cy="253975"/>
          </a:xfrm>
          <a:prstGeom prst="rect">
            <a:avLst/>
          </a:prstGeom>
        </p:spPr>
      </p:pic>
      <p:pic>
        <p:nvPicPr>
          <p:cNvPr id="14" name="Image 3" descr="preencoded.png">    </p:cNvPr>
          <p:cNvPicPr>
            <a:picLocks noChangeAspect="1"/>
          </p:cNvPicPr>
          <p:nvPr/>
        </p:nvPicPr>
        <p:blipFill>
          <a:blip r:embed="rId4"/>
          <a:stretch>
            <a:fillRect/>
          </a:stretch>
        </p:blipFill>
        <p:spPr>
          <a:xfrm>
            <a:off x="419100" y="328613"/>
            <a:ext cx="293265" cy="170280"/>
          </a:xfrm>
          <a:prstGeom prst="rect">
            <a:avLst/>
          </a:prstGeom>
        </p:spPr>
      </p:pic>
      <p:pic>
        <p:nvPicPr>
          <p:cNvPr id="15" name="Image 4" descr="preencoded.png">    </p:cNvPr>
          <p:cNvPicPr>
            <a:picLocks noChangeAspect="1"/>
          </p:cNvPicPr>
          <p:nvPr/>
        </p:nvPicPr>
        <p:blipFill>
          <a:blip r:embed="rId5"/>
          <a:stretch>
            <a:fillRect/>
          </a:stretch>
        </p:blipFill>
        <p:spPr>
          <a:xfrm>
            <a:off x="419100" y="328613"/>
            <a:ext cx="170021" cy="253975"/>
          </a:xfrm>
          <a:prstGeom prst="rect">
            <a:avLst/>
          </a:prstGeom>
        </p:spPr>
      </p:pic>
      <p:sp>
        <p:nvSpPr>
          <p:cNvPr id="16" name="Text 9"/>
          <p:cNvSpPr/>
          <p:nvPr/>
        </p:nvSpPr>
        <p:spPr>
          <a:xfrm>
            <a:off x="419100" y="1476375"/>
            <a:ext cx="8705850" cy="442913"/>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Main Duty: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Write and Pass Laws</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People/Positions: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Representatives and Senators</a:t>
            </a:r>
            <a:endParaRPr lang="en-US" sz="1800" dirty="0"/>
          </a:p>
        </p:txBody>
      </p:sp>
      <p:sp>
        <p:nvSpPr>
          <p:cNvPr id="17" name="Text 10"/>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8" name="Text 11"/>
          <p:cNvSpPr/>
          <p:nvPr/>
        </p:nvSpPr>
        <p:spPr>
          <a:xfrm>
            <a:off x="8815388" y="4986338"/>
            <a:ext cx="5191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3</a:t>
            </a:r>
            <a:endParaRPr lang="en-US" sz="750" dirty="0"/>
          </a:p>
        </p:txBody>
      </p:sp>
      <p:sp>
        <p:nvSpPr>
          <p:cNvPr id="19" name="Text 12"/>
          <p:cNvSpPr/>
          <p:nvPr/>
        </p:nvSpPr>
        <p:spPr>
          <a:xfrm>
            <a:off x="4714875" y="2290763"/>
            <a:ext cx="2733675" cy="166688"/>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Wisconsin’s Senators</a:t>
            </a:r>
            <a:endParaRPr lang="en-US" sz="1800" dirty="0"/>
          </a:p>
        </p:txBody>
      </p:sp>
      <p:sp>
        <p:nvSpPr>
          <p:cNvPr id="20" name="Text 13"/>
          <p:cNvSpPr/>
          <p:nvPr/>
        </p:nvSpPr>
        <p:spPr>
          <a:xfrm>
            <a:off x="514350" y="2290763"/>
            <a:ext cx="3505200" cy="166688"/>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Wisconsin’s Representatives</a:t>
            </a:r>
            <a:endParaRPr lang="en-US" sz="1800" dirty="0"/>
          </a:p>
        </p:txBody>
      </p:sp>
      <p:sp>
        <p:nvSpPr>
          <p:cNvPr id="21" name="Text 14"/>
          <p:cNvSpPr/>
          <p:nvPr/>
        </p:nvSpPr>
        <p:spPr>
          <a:xfrm>
            <a:off x="800100" y="328613"/>
            <a:ext cx="664845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Branches of Government</a:t>
            </a:r>
            <a:endParaRPr lang="en-US" sz="3600" dirty="0"/>
          </a:p>
        </p:txBody>
      </p:sp>
      <p:sp>
        <p:nvSpPr>
          <p:cNvPr id="22" name="Text 15"/>
          <p:cNvSpPr/>
          <p:nvPr/>
        </p:nvSpPr>
        <p:spPr>
          <a:xfrm>
            <a:off x="3402715" y="978694"/>
            <a:ext cx="1285875" cy="180975"/>
          </a:xfrm>
          <a:prstGeom prst="rect">
            <a:avLst/>
          </a:prstGeom>
          <a:noFill/>
          <a:ln/>
        </p:spPr>
        <p:txBody>
          <a:bodyPr wrap="square" rtlCol="0" anchor="ctr"/>
          <a:lstStyle/>
          <a:p>
            <a:pPr algn="ctr" indent="0" marL="0">
              <a:lnSpc>
                <a:spcPts val="2342"/>
              </a:lnSpc>
              <a:buNone/>
            </a:pPr>
            <a:r>
              <a:rPr lang="en-US" sz="1935" spc="-58" kern="0" dirty="0">
                <a:solidFill>
                  <a:srgbClr val="FFFFFF">
                    <a:alpha val="99000"/>
                  </a:srgbClr>
                </a:solidFill>
                <a:latin typeface="Inter" pitchFamily="34" charset="0"/>
                <a:ea typeface="Inter" pitchFamily="34" charset="-122"/>
                <a:cs typeface="Inter" pitchFamily="34" charset="-120"/>
              </a:rPr>
              <a:t>Judicial</a:t>
            </a:r>
            <a:endParaRPr lang="en-US" sz="1935" dirty="0"/>
          </a:p>
        </p:txBody>
      </p:sp>
      <p:sp>
        <p:nvSpPr>
          <p:cNvPr id="23" name="Text 16"/>
          <p:cNvSpPr/>
          <p:nvPr/>
        </p:nvSpPr>
        <p:spPr>
          <a:xfrm>
            <a:off x="1995438" y="983456"/>
            <a:ext cx="155733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Exectutive</a:t>
            </a:r>
            <a:endParaRPr lang="en-US" sz="1856" dirty="0"/>
          </a:p>
        </p:txBody>
      </p:sp>
      <p:sp>
        <p:nvSpPr>
          <p:cNvPr id="24" name="Text 17"/>
          <p:cNvSpPr/>
          <p:nvPr/>
        </p:nvSpPr>
        <p:spPr>
          <a:xfrm>
            <a:off x="511159" y="983456"/>
            <a:ext cx="1638300" cy="171450"/>
          </a:xfrm>
          <a:prstGeom prst="rect">
            <a:avLst/>
          </a:prstGeom>
          <a:noFill/>
          <a:ln/>
        </p:spPr>
        <p:txBody>
          <a:bodyPr wrap="square" rtlCol="0" anchor="ctr"/>
          <a:lstStyle/>
          <a:p>
            <a:pPr algn="ctr" indent="0" marL="0">
              <a:lnSpc>
                <a:spcPts val="2246"/>
              </a:lnSpc>
              <a:buNone/>
            </a:pPr>
            <a:r>
              <a:rPr lang="en-US" sz="1856" b="1" spc="-56" kern="0" dirty="0">
                <a:solidFill>
                  <a:srgbClr val="2C2C2C">
                    <a:alpha val="99000"/>
                  </a:srgbClr>
                </a:solidFill>
                <a:latin typeface="Inter" pitchFamily="34" charset="0"/>
                <a:ea typeface="Inter" pitchFamily="34" charset="-122"/>
                <a:cs typeface="Inter" pitchFamily="34" charset="-120"/>
              </a:rPr>
              <a:t>Legislative</a:t>
            </a:r>
            <a:endParaRPr lang="en-US" sz="185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19100" y="890588"/>
            <a:ext cx="8177213" cy="357188"/>
          </a:xfrm>
          <a:prstGeom prst="rect">
            <a:avLst/>
          </a:prstGeom>
          <a:noFill/>
          <a:ln/>
        </p:spPr>
      </p:sp>
      <p:sp>
        <p:nvSpPr>
          <p:cNvPr id="5" name="Shape 3"/>
          <p:cNvSpPr/>
          <p:nvPr/>
        </p:nvSpPr>
        <p:spPr>
          <a:xfrm>
            <a:off x="419100" y="890588"/>
            <a:ext cx="1303305" cy="357188"/>
          </a:xfrm>
          <a:prstGeom prst="roundRect">
            <a:avLst>
              <a:gd name="adj" fmla="val 29691"/>
            </a:avLst>
          </a:prstGeom>
          <a:noFill/>
          <a:ln w="49098">
            <a:solidFill>
              <a:srgbClr val="FFFFFF"/>
            </a:solidFill>
            <a:prstDash val="solid"/>
          </a:ln>
        </p:spPr>
      </p:sp>
      <p:sp>
        <p:nvSpPr>
          <p:cNvPr id="6" name="Shape 4"/>
          <p:cNvSpPr/>
          <p:nvPr/>
        </p:nvSpPr>
        <p:spPr>
          <a:xfrm>
            <a:off x="1841467" y="890588"/>
            <a:ext cx="1346167" cy="357188"/>
          </a:xfrm>
          <a:prstGeom prst="roundRect">
            <a:avLst>
              <a:gd name="adj" fmla="val 29691"/>
            </a:avLst>
          </a:prstGeom>
          <a:solidFill>
            <a:srgbClr val="FFFFFF"/>
          </a:solidFill>
          <a:ln w="49098">
            <a:solidFill>
              <a:srgbClr val="FFFFFF"/>
            </a:solidFill>
            <a:prstDash val="solid"/>
          </a:ln>
        </p:spPr>
      </p:sp>
      <p:sp>
        <p:nvSpPr>
          <p:cNvPr id="7" name="Shape 5"/>
          <p:cNvSpPr/>
          <p:nvPr/>
        </p:nvSpPr>
        <p:spPr>
          <a:xfrm>
            <a:off x="3306697" y="890588"/>
            <a:ext cx="1020711" cy="357188"/>
          </a:xfrm>
          <a:prstGeom prst="roundRect">
            <a:avLst>
              <a:gd name="adj" fmla="val 30968"/>
            </a:avLst>
          </a:prstGeom>
          <a:noFill/>
          <a:ln w="51210">
            <a:solidFill>
              <a:srgbClr val="FFFFFF"/>
            </a:solidFill>
            <a:prstDash val="solid"/>
          </a:ln>
        </p:spPr>
      </p:sp>
      <p:pic>
        <p:nvPicPr>
          <p:cNvPr id="8" name="Image 0" descr="preencoded.png">    </p:cNvPr>
          <p:cNvPicPr>
            <a:picLocks noChangeAspect="1"/>
          </p:cNvPicPr>
          <p:nvPr/>
        </p:nvPicPr>
        <p:blipFill>
          <a:blip r:embed="rId1"/>
          <a:stretch>
            <a:fillRect/>
          </a:stretch>
        </p:blipFill>
        <p:spPr>
          <a:xfrm>
            <a:off x="419100" y="2147888"/>
            <a:ext cx="8248650" cy="2519363"/>
          </a:xfrm>
          <a:prstGeom prst="rect">
            <a:avLst/>
          </a:prstGeom>
        </p:spPr>
      </p:pic>
      <p:pic>
        <p:nvPicPr>
          <p:cNvPr id="9" name="Image 1" descr="preencoded.png">    </p:cNvPr>
          <p:cNvPicPr>
            <a:picLocks noChangeAspect="1"/>
          </p:cNvPicPr>
          <p:nvPr/>
        </p:nvPicPr>
        <p:blipFill>
          <a:blip r:embed="rId2"/>
          <a:stretch>
            <a:fillRect/>
          </a:stretch>
        </p:blipFill>
        <p:spPr>
          <a:xfrm>
            <a:off x="419100" y="328613"/>
            <a:ext cx="170022" cy="253975"/>
          </a:xfrm>
          <a:prstGeom prst="rect">
            <a:avLst/>
          </a:prstGeom>
        </p:spPr>
      </p:pic>
      <p:pic>
        <p:nvPicPr>
          <p:cNvPr id="10" name="Image 2" descr="preencoded.png">    </p:cNvPr>
          <p:cNvPicPr>
            <a:picLocks noChangeAspect="1"/>
          </p:cNvPicPr>
          <p:nvPr/>
        </p:nvPicPr>
        <p:blipFill>
          <a:blip r:embed="rId3"/>
          <a:stretch>
            <a:fillRect/>
          </a:stretch>
        </p:blipFill>
        <p:spPr>
          <a:xfrm>
            <a:off x="419100" y="328613"/>
            <a:ext cx="293266" cy="170280"/>
          </a:xfrm>
          <a:prstGeom prst="rect">
            <a:avLst/>
          </a:prstGeom>
        </p:spPr>
      </p:pic>
      <p:pic>
        <p:nvPicPr>
          <p:cNvPr id="11" name="Image 3" descr="preencoded.png">    </p:cNvPr>
          <p:cNvPicPr>
            <a:picLocks noChangeAspect="1"/>
          </p:cNvPicPr>
          <p:nvPr/>
        </p:nvPicPr>
        <p:blipFill>
          <a:blip r:embed="rId4"/>
          <a:stretch>
            <a:fillRect/>
          </a:stretch>
        </p:blipFill>
        <p:spPr>
          <a:xfrm>
            <a:off x="419100" y="328613"/>
            <a:ext cx="170022" cy="253975"/>
          </a:xfrm>
          <a:prstGeom prst="rect">
            <a:avLst/>
          </a:prstGeom>
        </p:spPr>
      </p:pic>
      <p:sp>
        <p:nvSpPr>
          <p:cNvPr id="12" name="Text 6"/>
          <p:cNvSpPr/>
          <p:nvPr/>
        </p:nvSpPr>
        <p:spPr>
          <a:xfrm>
            <a:off x="423863" y="1476375"/>
            <a:ext cx="8701088" cy="442913"/>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Main Duty: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Sign bills into law or veto bills</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People/Positions: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President, Vice President, and Cabinet Members</a:t>
            </a:r>
            <a:endParaRPr lang="en-US" sz="1800" dirty="0"/>
          </a:p>
        </p:txBody>
      </p:sp>
      <p:sp>
        <p:nvSpPr>
          <p:cNvPr id="13" name="Text 7"/>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4" name="Text 8"/>
          <p:cNvSpPr/>
          <p:nvPr/>
        </p:nvSpPr>
        <p:spPr>
          <a:xfrm>
            <a:off x="8815388" y="4986338"/>
            <a:ext cx="5191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4</a:t>
            </a:r>
            <a:endParaRPr lang="en-US" sz="750" dirty="0"/>
          </a:p>
        </p:txBody>
      </p:sp>
      <p:sp>
        <p:nvSpPr>
          <p:cNvPr id="15" name="Text 9"/>
          <p:cNvSpPr/>
          <p:nvPr/>
        </p:nvSpPr>
        <p:spPr>
          <a:xfrm>
            <a:off x="3402716" y="978694"/>
            <a:ext cx="1285875" cy="180975"/>
          </a:xfrm>
          <a:prstGeom prst="rect">
            <a:avLst/>
          </a:prstGeom>
          <a:noFill/>
          <a:ln/>
        </p:spPr>
        <p:txBody>
          <a:bodyPr wrap="square" rtlCol="0" anchor="ctr"/>
          <a:lstStyle/>
          <a:p>
            <a:pPr algn="ctr" indent="0" marL="0">
              <a:lnSpc>
                <a:spcPts val="2342"/>
              </a:lnSpc>
              <a:buNone/>
            </a:pPr>
            <a:r>
              <a:rPr lang="en-US" sz="1935" spc="-58" kern="0" dirty="0">
                <a:solidFill>
                  <a:srgbClr val="FFFFFF">
                    <a:alpha val="99000"/>
                  </a:srgbClr>
                </a:solidFill>
                <a:latin typeface="Inter" pitchFamily="34" charset="0"/>
                <a:ea typeface="Inter" pitchFamily="34" charset="-122"/>
                <a:cs typeface="Inter" pitchFamily="34" charset="-120"/>
              </a:rPr>
              <a:t>Judicial</a:t>
            </a:r>
            <a:endParaRPr lang="en-US" sz="1935" dirty="0"/>
          </a:p>
        </p:txBody>
      </p:sp>
      <p:sp>
        <p:nvSpPr>
          <p:cNvPr id="16" name="Text 10"/>
          <p:cNvSpPr/>
          <p:nvPr/>
        </p:nvSpPr>
        <p:spPr>
          <a:xfrm>
            <a:off x="1933525" y="983456"/>
            <a:ext cx="1619250" cy="171450"/>
          </a:xfrm>
          <a:prstGeom prst="rect">
            <a:avLst/>
          </a:prstGeom>
          <a:noFill/>
          <a:ln/>
        </p:spPr>
        <p:txBody>
          <a:bodyPr wrap="square" rtlCol="0" anchor="ctr"/>
          <a:lstStyle/>
          <a:p>
            <a:pPr algn="ctr" indent="0" marL="0">
              <a:lnSpc>
                <a:spcPts val="2246"/>
              </a:lnSpc>
              <a:buNone/>
            </a:pPr>
            <a:r>
              <a:rPr lang="en-US" sz="1856" b="1" spc="-56" kern="0" dirty="0">
                <a:solidFill>
                  <a:srgbClr val="2C2C2C">
                    <a:alpha val="99000"/>
                  </a:srgbClr>
                </a:solidFill>
                <a:latin typeface="Inter" pitchFamily="34" charset="0"/>
                <a:ea typeface="Inter" pitchFamily="34" charset="-122"/>
                <a:cs typeface="Inter" pitchFamily="34" charset="-120"/>
              </a:rPr>
              <a:t>Exectutive</a:t>
            </a:r>
            <a:endParaRPr lang="en-US" sz="1856" dirty="0"/>
          </a:p>
        </p:txBody>
      </p:sp>
      <p:sp>
        <p:nvSpPr>
          <p:cNvPr id="17" name="Text 11"/>
          <p:cNvSpPr/>
          <p:nvPr/>
        </p:nvSpPr>
        <p:spPr>
          <a:xfrm>
            <a:off x="511158" y="983456"/>
            <a:ext cx="157638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Legislative</a:t>
            </a:r>
            <a:endParaRPr lang="en-US" sz="1856" dirty="0"/>
          </a:p>
        </p:txBody>
      </p:sp>
      <p:sp>
        <p:nvSpPr>
          <p:cNvPr id="18" name="Text 12"/>
          <p:cNvSpPr/>
          <p:nvPr/>
        </p:nvSpPr>
        <p:spPr>
          <a:xfrm>
            <a:off x="800100" y="328613"/>
            <a:ext cx="664845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Branches of Government</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19100" y="2147888"/>
            <a:ext cx="8248650" cy="2519363"/>
          </a:xfrm>
          <a:prstGeom prst="roundRect">
            <a:avLst>
              <a:gd name="adj" fmla="val 9074"/>
            </a:avLst>
          </a:prstGeom>
          <a:noFill/>
          <a:ln/>
        </p:spPr>
      </p:sp>
      <p:sp>
        <p:nvSpPr>
          <p:cNvPr id="5" name="Shape 3"/>
          <p:cNvSpPr/>
          <p:nvPr/>
        </p:nvSpPr>
        <p:spPr>
          <a:xfrm>
            <a:off x="419100" y="890588"/>
            <a:ext cx="8177213" cy="357188"/>
          </a:xfrm>
          <a:prstGeom prst="rect">
            <a:avLst/>
          </a:prstGeom>
          <a:noFill/>
          <a:ln/>
        </p:spPr>
      </p:sp>
      <p:sp>
        <p:nvSpPr>
          <p:cNvPr id="6" name="Shape 4"/>
          <p:cNvSpPr/>
          <p:nvPr/>
        </p:nvSpPr>
        <p:spPr>
          <a:xfrm>
            <a:off x="419100" y="890588"/>
            <a:ext cx="1303305" cy="357188"/>
          </a:xfrm>
          <a:prstGeom prst="roundRect">
            <a:avLst>
              <a:gd name="adj" fmla="val 29691"/>
            </a:avLst>
          </a:prstGeom>
          <a:noFill/>
          <a:ln w="49098">
            <a:solidFill>
              <a:srgbClr val="FFFFFF"/>
            </a:solidFill>
            <a:prstDash val="solid"/>
          </a:ln>
        </p:spPr>
      </p:sp>
      <p:sp>
        <p:nvSpPr>
          <p:cNvPr id="7" name="Shape 5"/>
          <p:cNvSpPr/>
          <p:nvPr/>
        </p:nvSpPr>
        <p:spPr>
          <a:xfrm>
            <a:off x="1841467" y="890588"/>
            <a:ext cx="1284255" cy="357188"/>
          </a:xfrm>
          <a:prstGeom prst="roundRect">
            <a:avLst>
              <a:gd name="adj" fmla="val 29691"/>
            </a:avLst>
          </a:prstGeom>
          <a:noFill/>
          <a:ln w="49098">
            <a:solidFill>
              <a:srgbClr val="FFFFFF"/>
            </a:solidFill>
            <a:prstDash val="solid"/>
          </a:ln>
        </p:spPr>
      </p:sp>
      <p:sp>
        <p:nvSpPr>
          <p:cNvPr id="8" name="Shape 6"/>
          <p:cNvSpPr/>
          <p:nvPr/>
        </p:nvSpPr>
        <p:spPr>
          <a:xfrm>
            <a:off x="3244783" y="890588"/>
            <a:ext cx="1077861" cy="357188"/>
          </a:xfrm>
          <a:prstGeom prst="roundRect">
            <a:avLst>
              <a:gd name="adj" fmla="val 30968"/>
            </a:avLst>
          </a:prstGeom>
          <a:solidFill>
            <a:srgbClr val="FFFFFF"/>
          </a:solidFill>
          <a:ln w="51210">
            <a:solidFill>
              <a:srgbClr val="FFFFFF"/>
            </a:solidFill>
            <a:prstDash val="solid"/>
          </a:ln>
        </p:spPr>
      </p:sp>
      <p:sp>
        <p:nvSpPr>
          <p:cNvPr id="9" name="Shape 7"/>
          <p:cNvSpPr/>
          <p:nvPr/>
        </p:nvSpPr>
        <p:spPr>
          <a:xfrm>
            <a:off x="419100" y="2147888"/>
            <a:ext cx="2647950" cy="738188"/>
          </a:xfrm>
          <a:prstGeom prst="roundRect">
            <a:avLst>
              <a:gd name="adj" fmla="val 30968"/>
            </a:avLst>
          </a:prstGeom>
          <a:solidFill>
            <a:srgbClr val="FFFFFF"/>
          </a:solidFill>
          <a:ln/>
        </p:spPr>
      </p:sp>
      <p:sp>
        <p:nvSpPr>
          <p:cNvPr id="10" name="Shape 8"/>
          <p:cNvSpPr/>
          <p:nvPr/>
        </p:nvSpPr>
        <p:spPr>
          <a:xfrm>
            <a:off x="3219450" y="2147888"/>
            <a:ext cx="2647950" cy="738188"/>
          </a:xfrm>
          <a:prstGeom prst="roundRect">
            <a:avLst>
              <a:gd name="adj" fmla="val 30968"/>
            </a:avLst>
          </a:prstGeom>
          <a:solidFill>
            <a:srgbClr val="FFFFFF"/>
          </a:solidFill>
          <a:ln/>
        </p:spPr>
      </p:sp>
      <p:sp>
        <p:nvSpPr>
          <p:cNvPr id="11" name="Shape 9"/>
          <p:cNvSpPr/>
          <p:nvPr/>
        </p:nvSpPr>
        <p:spPr>
          <a:xfrm>
            <a:off x="6019800" y="2147888"/>
            <a:ext cx="2647950" cy="738188"/>
          </a:xfrm>
          <a:prstGeom prst="roundRect">
            <a:avLst>
              <a:gd name="adj" fmla="val 30968"/>
            </a:avLst>
          </a:prstGeom>
          <a:solidFill>
            <a:srgbClr val="FFFFFF"/>
          </a:solidFill>
          <a:ln/>
        </p:spPr>
      </p:sp>
      <p:sp>
        <p:nvSpPr>
          <p:cNvPr id="12" name="Shape 10"/>
          <p:cNvSpPr/>
          <p:nvPr/>
        </p:nvSpPr>
        <p:spPr>
          <a:xfrm>
            <a:off x="419100" y="3038475"/>
            <a:ext cx="2647950" cy="738188"/>
          </a:xfrm>
          <a:prstGeom prst="roundRect">
            <a:avLst>
              <a:gd name="adj" fmla="val 30968"/>
            </a:avLst>
          </a:prstGeom>
          <a:solidFill>
            <a:srgbClr val="FFFFFF"/>
          </a:solidFill>
          <a:ln/>
        </p:spPr>
      </p:sp>
      <p:sp>
        <p:nvSpPr>
          <p:cNvPr id="13" name="Shape 11"/>
          <p:cNvSpPr/>
          <p:nvPr/>
        </p:nvSpPr>
        <p:spPr>
          <a:xfrm>
            <a:off x="3219450" y="3038475"/>
            <a:ext cx="2647950" cy="738188"/>
          </a:xfrm>
          <a:prstGeom prst="roundRect">
            <a:avLst>
              <a:gd name="adj" fmla="val 30968"/>
            </a:avLst>
          </a:prstGeom>
          <a:solidFill>
            <a:srgbClr val="FFFFFF"/>
          </a:solidFill>
          <a:ln/>
        </p:spPr>
      </p:sp>
      <p:sp>
        <p:nvSpPr>
          <p:cNvPr id="14" name="Shape 12"/>
          <p:cNvSpPr/>
          <p:nvPr/>
        </p:nvSpPr>
        <p:spPr>
          <a:xfrm>
            <a:off x="6019800" y="3038475"/>
            <a:ext cx="2647950" cy="738188"/>
          </a:xfrm>
          <a:prstGeom prst="roundRect">
            <a:avLst>
              <a:gd name="adj" fmla="val 30968"/>
            </a:avLst>
          </a:prstGeom>
          <a:solidFill>
            <a:srgbClr val="FFFFFF"/>
          </a:solidFill>
          <a:ln/>
        </p:spPr>
      </p:sp>
      <p:sp>
        <p:nvSpPr>
          <p:cNvPr id="15" name="Shape 13"/>
          <p:cNvSpPr/>
          <p:nvPr/>
        </p:nvSpPr>
        <p:spPr>
          <a:xfrm>
            <a:off x="419100" y="3929063"/>
            <a:ext cx="2647950" cy="738188"/>
          </a:xfrm>
          <a:prstGeom prst="roundRect">
            <a:avLst>
              <a:gd name="adj" fmla="val 30968"/>
            </a:avLst>
          </a:prstGeom>
          <a:solidFill>
            <a:srgbClr val="FFFFFF"/>
          </a:solidFill>
          <a:ln/>
        </p:spPr>
      </p:sp>
      <p:sp>
        <p:nvSpPr>
          <p:cNvPr id="16" name="Shape 14"/>
          <p:cNvSpPr/>
          <p:nvPr/>
        </p:nvSpPr>
        <p:spPr>
          <a:xfrm>
            <a:off x="3219450" y="3929063"/>
            <a:ext cx="2647950" cy="738188"/>
          </a:xfrm>
          <a:prstGeom prst="roundRect">
            <a:avLst>
              <a:gd name="adj" fmla="val 30968"/>
            </a:avLst>
          </a:prstGeom>
          <a:solidFill>
            <a:srgbClr val="FFFFFF"/>
          </a:solidFill>
          <a:ln/>
        </p:spPr>
      </p:sp>
      <p:sp>
        <p:nvSpPr>
          <p:cNvPr id="17" name="Shape 15"/>
          <p:cNvSpPr/>
          <p:nvPr/>
        </p:nvSpPr>
        <p:spPr>
          <a:xfrm>
            <a:off x="6019800" y="3929063"/>
            <a:ext cx="2647950" cy="738188"/>
          </a:xfrm>
          <a:prstGeom prst="roundRect">
            <a:avLst>
              <a:gd name="adj" fmla="val 30968"/>
            </a:avLst>
          </a:prstGeom>
          <a:solidFill>
            <a:srgbClr val="FFFFFF"/>
          </a:solidFill>
          <a:ln/>
        </p:spPr>
      </p:sp>
      <p:pic>
        <p:nvPicPr>
          <p:cNvPr id="18" name="Image 0" descr="preencoded.png">    </p:cNvPr>
          <p:cNvPicPr>
            <a:picLocks noChangeAspect="1"/>
          </p:cNvPicPr>
          <p:nvPr/>
        </p:nvPicPr>
        <p:blipFill>
          <a:blip r:embed="rId1"/>
          <a:stretch>
            <a:fillRect/>
          </a:stretch>
        </p:blipFill>
        <p:spPr>
          <a:xfrm>
            <a:off x="8191500" y="3929063"/>
            <a:ext cx="476250" cy="738188"/>
          </a:xfrm>
          <a:prstGeom prst="rect">
            <a:avLst/>
          </a:prstGeom>
        </p:spPr>
      </p:pic>
      <p:pic>
        <p:nvPicPr>
          <p:cNvPr id="19" name="Image 1" descr="preencoded.png">    </p:cNvPr>
          <p:cNvPicPr>
            <a:picLocks noChangeAspect="1"/>
          </p:cNvPicPr>
          <p:nvPr/>
        </p:nvPicPr>
        <p:blipFill>
          <a:blip r:embed="rId2"/>
          <a:stretch>
            <a:fillRect/>
          </a:stretch>
        </p:blipFill>
        <p:spPr>
          <a:xfrm>
            <a:off x="5391150" y="3929063"/>
            <a:ext cx="476250" cy="738188"/>
          </a:xfrm>
          <a:prstGeom prst="rect">
            <a:avLst/>
          </a:prstGeom>
        </p:spPr>
      </p:pic>
      <p:pic>
        <p:nvPicPr>
          <p:cNvPr id="20" name="Image 2" descr="preencoded.png">    </p:cNvPr>
          <p:cNvPicPr>
            <a:picLocks noChangeAspect="1"/>
          </p:cNvPicPr>
          <p:nvPr/>
        </p:nvPicPr>
        <p:blipFill>
          <a:blip r:embed="rId3"/>
          <a:stretch>
            <a:fillRect/>
          </a:stretch>
        </p:blipFill>
        <p:spPr>
          <a:xfrm>
            <a:off x="2590800" y="3929063"/>
            <a:ext cx="476250" cy="738188"/>
          </a:xfrm>
          <a:prstGeom prst="rect">
            <a:avLst/>
          </a:prstGeom>
        </p:spPr>
      </p:pic>
      <p:pic>
        <p:nvPicPr>
          <p:cNvPr id="21" name="Image 3" descr="preencoded.png">    </p:cNvPr>
          <p:cNvPicPr>
            <a:picLocks noChangeAspect="1"/>
          </p:cNvPicPr>
          <p:nvPr/>
        </p:nvPicPr>
        <p:blipFill>
          <a:blip r:embed="rId4"/>
          <a:stretch>
            <a:fillRect/>
          </a:stretch>
        </p:blipFill>
        <p:spPr>
          <a:xfrm>
            <a:off x="8191500" y="3038475"/>
            <a:ext cx="476250" cy="738188"/>
          </a:xfrm>
          <a:prstGeom prst="rect">
            <a:avLst/>
          </a:prstGeom>
        </p:spPr>
      </p:pic>
      <p:pic>
        <p:nvPicPr>
          <p:cNvPr id="22" name="Image 4" descr="preencoded.png">    </p:cNvPr>
          <p:cNvPicPr>
            <a:picLocks noChangeAspect="1"/>
          </p:cNvPicPr>
          <p:nvPr/>
        </p:nvPicPr>
        <p:blipFill>
          <a:blip r:embed="rId5"/>
          <a:stretch>
            <a:fillRect/>
          </a:stretch>
        </p:blipFill>
        <p:spPr>
          <a:xfrm>
            <a:off x="5391150" y="3038475"/>
            <a:ext cx="476250" cy="738188"/>
          </a:xfrm>
          <a:prstGeom prst="rect">
            <a:avLst/>
          </a:prstGeom>
        </p:spPr>
      </p:pic>
      <p:pic>
        <p:nvPicPr>
          <p:cNvPr id="23" name="Image 5" descr="preencoded.png">    </p:cNvPr>
          <p:cNvPicPr>
            <a:picLocks noChangeAspect="1"/>
          </p:cNvPicPr>
          <p:nvPr/>
        </p:nvPicPr>
        <p:blipFill>
          <a:blip r:embed="rId6"/>
          <a:stretch>
            <a:fillRect/>
          </a:stretch>
        </p:blipFill>
        <p:spPr>
          <a:xfrm>
            <a:off x="2590800" y="3038475"/>
            <a:ext cx="476250" cy="738188"/>
          </a:xfrm>
          <a:prstGeom prst="rect">
            <a:avLst/>
          </a:prstGeom>
        </p:spPr>
      </p:pic>
      <p:pic>
        <p:nvPicPr>
          <p:cNvPr id="24" name="Image 6" descr="preencoded.png">    </p:cNvPr>
          <p:cNvPicPr>
            <a:picLocks noChangeAspect="1"/>
          </p:cNvPicPr>
          <p:nvPr/>
        </p:nvPicPr>
        <p:blipFill>
          <a:blip r:embed="rId7"/>
          <a:stretch>
            <a:fillRect/>
          </a:stretch>
        </p:blipFill>
        <p:spPr>
          <a:xfrm>
            <a:off x="8191500" y="2147888"/>
            <a:ext cx="476250" cy="738188"/>
          </a:xfrm>
          <a:prstGeom prst="rect">
            <a:avLst/>
          </a:prstGeom>
        </p:spPr>
      </p:pic>
      <p:pic>
        <p:nvPicPr>
          <p:cNvPr id="25" name="Image 7" descr="preencoded.png">    </p:cNvPr>
          <p:cNvPicPr>
            <a:picLocks noChangeAspect="1"/>
          </p:cNvPicPr>
          <p:nvPr/>
        </p:nvPicPr>
        <p:blipFill>
          <a:blip r:embed="rId8"/>
          <a:stretch>
            <a:fillRect/>
          </a:stretch>
        </p:blipFill>
        <p:spPr>
          <a:xfrm>
            <a:off x="5391150" y="2147888"/>
            <a:ext cx="476250" cy="738188"/>
          </a:xfrm>
          <a:prstGeom prst="rect">
            <a:avLst/>
          </a:prstGeom>
        </p:spPr>
      </p:pic>
      <p:pic>
        <p:nvPicPr>
          <p:cNvPr id="26" name="Image 8" descr="preencoded.png">    </p:cNvPr>
          <p:cNvPicPr>
            <a:picLocks noChangeAspect="1"/>
          </p:cNvPicPr>
          <p:nvPr/>
        </p:nvPicPr>
        <p:blipFill>
          <a:blip r:embed="rId9"/>
          <a:stretch>
            <a:fillRect/>
          </a:stretch>
        </p:blipFill>
        <p:spPr>
          <a:xfrm>
            <a:off x="2590800" y="2147888"/>
            <a:ext cx="476250" cy="738188"/>
          </a:xfrm>
          <a:prstGeom prst="rect">
            <a:avLst/>
          </a:prstGeom>
        </p:spPr>
      </p:pic>
      <p:pic>
        <p:nvPicPr>
          <p:cNvPr id="27" name="Image 9" descr="preencoded.png">    </p:cNvPr>
          <p:cNvPicPr>
            <a:picLocks noChangeAspect="1"/>
          </p:cNvPicPr>
          <p:nvPr/>
        </p:nvPicPr>
        <p:blipFill>
          <a:blip r:embed="rId10"/>
          <a:stretch>
            <a:fillRect/>
          </a:stretch>
        </p:blipFill>
        <p:spPr>
          <a:xfrm>
            <a:off x="419100" y="328613"/>
            <a:ext cx="170022" cy="253975"/>
          </a:xfrm>
          <a:prstGeom prst="rect">
            <a:avLst/>
          </a:prstGeom>
        </p:spPr>
      </p:pic>
      <p:pic>
        <p:nvPicPr>
          <p:cNvPr id="28" name="Image 10" descr="preencoded.png">    </p:cNvPr>
          <p:cNvPicPr>
            <a:picLocks noChangeAspect="1"/>
          </p:cNvPicPr>
          <p:nvPr/>
        </p:nvPicPr>
        <p:blipFill>
          <a:blip r:embed="rId11"/>
          <a:stretch>
            <a:fillRect/>
          </a:stretch>
        </p:blipFill>
        <p:spPr>
          <a:xfrm>
            <a:off x="419100" y="328613"/>
            <a:ext cx="293266" cy="170280"/>
          </a:xfrm>
          <a:prstGeom prst="rect">
            <a:avLst/>
          </a:prstGeom>
        </p:spPr>
      </p:pic>
      <p:pic>
        <p:nvPicPr>
          <p:cNvPr id="29" name="Image 11" descr="preencoded.png">    </p:cNvPr>
          <p:cNvPicPr>
            <a:picLocks noChangeAspect="1"/>
          </p:cNvPicPr>
          <p:nvPr/>
        </p:nvPicPr>
        <p:blipFill>
          <a:blip r:embed="rId12"/>
          <a:stretch>
            <a:fillRect/>
          </a:stretch>
        </p:blipFill>
        <p:spPr>
          <a:xfrm>
            <a:off x="419100" y="328613"/>
            <a:ext cx="170022" cy="253975"/>
          </a:xfrm>
          <a:prstGeom prst="rect">
            <a:avLst/>
          </a:prstGeom>
        </p:spPr>
      </p:pic>
      <p:sp>
        <p:nvSpPr>
          <p:cNvPr id="30" name="Text 16"/>
          <p:cNvSpPr/>
          <p:nvPr/>
        </p:nvSpPr>
        <p:spPr>
          <a:xfrm>
            <a:off x="423863" y="1476375"/>
            <a:ext cx="8701088" cy="442913"/>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Main Duty: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Interpret laws &amp; rule them constitutional or not</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People/Positions: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Justice</a:t>
            </a:r>
            <a:endParaRPr lang="en-US" sz="1800" dirty="0"/>
          </a:p>
        </p:txBody>
      </p:sp>
      <p:sp>
        <p:nvSpPr>
          <p:cNvPr id="31" name="Text 17"/>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32" name="Text 18"/>
          <p:cNvSpPr/>
          <p:nvPr/>
        </p:nvSpPr>
        <p:spPr>
          <a:xfrm>
            <a:off x="8815388" y="4986338"/>
            <a:ext cx="5191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5</a:t>
            </a:r>
            <a:endParaRPr lang="en-US" sz="750" dirty="0"/>
          </a:p>
        </p:txBody>
      </p:sp>
      <p:sp>
        <p:nvSpPr>
          <p:cNvPr id="33" name="Text 19"/>
          <p:cNvSpPr/>
          <p:nvPr/>
        </p:nvSpPr>
        <p:spPr>
          <a:xfrm>
            <a:off x="3340801" y="978694"/>
            <a:ext cx="1343025" cy="180975"/>
          </a:xfrm>
          <a:prstGeom prst="rect">
            <a:avLst/>
          </a:prstGeom>
          <a:noFill/>
          <a:ln/>
        </p:spPr>
        <p:txBody>
          <a:bodyPr wrap="square" rtlCol="0" anchor="ctr"/>
          <a:lstStyle/>
          <a:p>
            <a:pPr algn="ctr" indent="0" marL="0">
              <a:lnSpc>
                <a:spcPts val="2342"/>
              </a:lnSpc>
              <a:buNone/>
            </a:pPr>
            <a:r>
              <a:rPr lang="en-US" sz="1935" b="1" spc="-58" kern="0" dirty="0">
                <a:solidFill>
                  <a:srgbClr val="2C2C2C">
                    <a:alpha val="99000"/>
                  </a:srgbClr>
                </a:solidFill>
                <a:latin typeface="Inter" pitchFamily="34" charset="0"/>
                <a:ea typeface="Inter" pitchFamily="34" charset="-122"/>
                <a:cs typeface="Inter" pitchFamily="34" charset="-120"/>
              </a:rPr>
              <a:t>Judicial</a:t>
            </a:r>
            <a:endParaRPr lang="en-US" sz="1935" dirty="0"/>
          </a:p>
        </p:txBody>
      </p:sp>
      <p:sp>
        <p:nvSpPr>
          <p:cNvPr id="34" name="Text 20"/>
          <p:cNvSpPr/>
          <p:nvPr/>
        </p:nvSpPr>
        <p:spPr>
          <a:xfrm>
            <a:off x="1933526" y="983456"/>
            <a:ext cx="155733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Exectutive</a:t>
            </a:r>
            <a:endParaRPr lang="en-US" sz="1856" dirty="0"/>
          </a:p>
        </p:txBody>
      </p:sp>
      <p:sp>
        <p:nvSpPr>
          <p:cNvPr id="35" name="Text 21"/>
          <p:cNvSpPr/>
          <p:nvPr/>
        </p:nvSpPr>
        <p:spPr>
          <a:xfrm>
            <a:off x="511159" y="983456"/>
            <a:ext cx="1576388"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Legislative</a:t>
            </a:r>
            <a:endParaRPr lang="en-US" sz="1856" dirty="0"/>
          </a:p>
        </p:txBody>
      </p:sp>
      <p:sp>
        <p:nvSpPr>
          <p:cNvPr id="36" name="Text 22"/>
          <p:cNvSpPr/>
          <p:nvPr/>
        </p:nvSpPr>
        <p:spPr>
          <a:xfrm>
            <a:off x="6138863" y="4138613"/>
            <a:ext cx="2476500" cy="323850"/>
          </a:xfrm>
          <a:prstGeom prst="rect">
            <a:avLst/>
          </a:prstGeom>
          <a:noFill/>
          <a:ln/>
        </p:spPr>
        <p:txBody>
          <a:bodyPr wrap="square" rtlCol="0" anchor="ctr"/>
          <a:lstStyle/>
          <a:p>
            <a:pPr algn="l" indent="0" marL="0">
              <a:lnSpc>
                <a:spcPts val="2178"/>
              </a:lnSpc>
              <a:buNone/>
            </a:pPr>
            <a:r>
              <a:rPr lang="en-US" sz="1500" b="1" spc="-54" kern="0" dirty="0">
                <a:solidFill>
                  <a:srgbClr val="2C2C2C">
                    <a:alpha val="99000"/>
                  </a:srgbClr>
                </a:solidFill>
                <a:latin typeface="Inter" pitchFamily="34" charset="0"/>
                <a:ea typeface="Inter" pitchFamily="34" charset="-122"/>
                <a:cs typeface="Inter" pitchFamily="34" charset="-120"/>
              </a:rPr>
              <a:t>Ketanji Brown Jackson</a:t>
            </a:r>
            <a:endParaRPr lang="en-US" sz="15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2022</a:t>
            </a:r>
            <a:endParaRPr lang="en-US" sz="1500" dirty="0"/>
          </a:p>
        </p:txBody>
      </p:sp>
      <p:sp>
        <p:nvSpPr>
          <p:cNvPr id="37" name="Text 23"/>
          <p:cNvSpPr/>
          <p:nvPr/>
        </p:nvSpPr>
        <p:spPr>
          <a:xfrm>
            <a:off x="3338513" y="4124325"/>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Amy Coney Barrett</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2020</a:t>
            </a:r>
            <a:endParaRPr lang="en-US" sz="1800" dirty="0"/>
          </a:p>
        </p:txBody>
      </p:sp>
      <p:sp>
        <p:nvSpPr>
          <p:cNvPr id="38" name="Text 24"/>
          <p:cNvSpPr/>
          <p:nvPr/>
        </p:nvSpPr>
        <p:spPr>
          <a:xfrm>
            <a:off x="538163" y="4124325"/>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Brett Kavanaugh</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2018</a:t>
            </a:r>
            <a:endParaRPr lang="en-US" sz="1800" dirty="0"/>
          </a:p>
        </p:txBody>
      </p:sp>
      <p:sp>
        <p:nvSpPr>
          <p:cNvPr id="39" name="Text 25"/>
          <p:cNvSpPr/>
          <p:nvPr/>
        </p:nvSpPr>
        <p:spPr>
          <a:xfrm>
            <a:off x="6138863" y="3233738"/>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Neil Gorsuch</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2017</a:t>
            </a:r>
            <a:endParaRPr lang="en-US" sz="1800" dirty="0"/>
          </a:p>
        </p:txBody>
      </p:sp>
      <p:sp>
        <p:nvSpPr>
          <p:cNvPr id="40" name="Text 26"/>
          <p:cNvSpPr/>
          <p:nvPr/>
        </p:nvSpPr>
        <p:spPr>
          <a:xfrm>
            <a:off x="3338513" y="3233738"/>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Elena Kagan</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2010</a:t>
            </a:r>
            <a:endParaRPr lang="en-US" sz="1800" dirty="0"/>
          </a:p>
        </p:txBody>
      </p:sp>
      <p:sp>
        <p:nvSpPr>
          <p:cNvPr id="41" name="Text 27"/>
          <p:cNvSpPr/>
          <p:nvPr/>
        </p:nvSpPr>
        <p:spPr>
          <a:xfrm>
            <a:off x="538163" y="3233738"/>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Sonia Sotomayor</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2009</a:t>
            </a:r>
            <a:endParaRPr lang="en-US" sz="1800" dirty="0"/>
          </a:p>
        </p:txBody>
      </p:sp>
      <p:sp>
        <p:nvSpPr>
          <p:cNvPr id="42" name="Text 28"/>
          <p:cNvSpPr/>
          <p:nvPr/>
        </p:nvSpPr>
        <p:spPr>
          <a:xfrm>
            <a:off x="6138863" y="2343150"/>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Samuel Alito</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2006</a:t>
            </a:r>
            <a:endParaRPr lang="en-US" sz="1800" dirty="0"/>
          </a:p>
        </p:txBody>
      </p:sp>
      <p:sp>
        <p:nvSpPr>
          <p:cNvPr id="43" name="Text 29"/>
          <p:cNvSpPr/>
          <p:nvPr/>
        </p:nvSpPr>
        <p:spPr>
          <a:xfrm>
            <a:off x="3338513" y="2343150"/>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Clarence Thomas</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1991</a:t>
            </a:r>
            <a:endParaRPr lang="en-US" sz="1800" dirty="0"/>
          </a:p>
        </p:txBody>
      </p:sp>
      <p:sp>
        <p:nvSpPr>
          <p:cNvPr id="44" name="Text 30"/>
          <p:cNvSpPr/>
          <p:nvPr/>
        </p:nvSpPr>
        <p:spPr>
          <a:xfrm>
            <a:off x="538163" y="2343150"/>
            <a:ext cx="2476500" cy="352425"/>
          </a:xfrm>
          <a:prstGeom prst="rect">
            <a:avLst/>
          </a:prstGeom>
          <a:noFill/>
          <a:ln/>
        </p:spPr>
        <p:txBody>
          <a:bodyPr wrap="square" rtlCol="0" anchor="ctr"/>
          <a:lstStyle/>
          <a:p>
            <a:pPr algn="l" indent="0" marL="0">
              <a:lnSpc>
                <a:spcPts val="2178"/>
              </a:lnSpc>
              <a:buNone/>
            </a:pPr>
            <a:r>
              <a:rPr lang="en-US" sz="1800" b="1" spc="-54" kern="0" dirty="0">
                <a:solidFill>
                  <a:srgbClr val="2C2C2C">
                    <a:alpha val="99000"/>
                  </a:srgbClr>
                </a:solidFill>
                <a:latin typeface="Inter" pitchFamily="34" charset="0"/>
                <a:ea typeface="Inter" pitchFamily="34" charset="-122"/>
                <a:cs typeface="Inter" pitchFamily="34" charset="-120"/>
              </a:rPr>
              <a:t>John Roberts</a:t>
            </a:r>
            <a:endParaRPr lang="en-US" sz="1800" dirty="0"/>
          </a:p>
          <a:p>
            <a:pPr algn="l" indent="0" marL="0">
              <a:lnSpc>
                <a:spcPts val="2178"/>
              </a:lnSpc>
              <a:buNone/>
            </a:pPr>
            <a:r>
              <a:rPr lang="en-US" sz="1200" spc="-54" kern="0" dirty="0">
                <a:solidFill>
                  <a:srgbClr val="2C2C2C">
                    <a:alpha val="99000"/>
                  </a:srgbClr>
                </a:solidFill>
                <a:latin typeface="Inter" pitchFamily="34" charset="0"/>
                <a:ea typeface="Inter" pitchFamily="34" charset="-122"/>
                <a:cs typeface="Inter" pitchFamily="34" charset="-120"/>
              </a:rPr>
              <a:t>since 2005</a:t>
            </a:r>
            <a:endParaRPr lang="en-US" sz="1800" dirty="0"/>
          </a:p>
        </p:txBody>
      </p:sp>
      <p:sp>
        <p:nvSpPr>
          <p:cNvPr id="45" name="Text 31"/>
          <p:cNvSpPr/>
          <p:nvPr/>
        </p:nvSpPr>
        <p:spPr>
          <a:xfrm>
            <a:off x="800100" y="328613"/>
            <a:ext cx="664845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Branches of Government</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23863" y="2195513"/>
            <a:ext cx="3458889" cy="2152650"/>
          </a:xfrm>
          <a:prstGeom prst="roundRect">
            <a:avLst>
              <a:gd name="adj" fmla="val 9074"/>
            </a:avLst>
          </a:prstGeom>
          <a:solidFill>
            <a:srgbClr val="FFFFFF"/>
          </a:solidFill>
          <a:ln/>
        </p:spPr>
      </p:sp>
      <p:sp>
        <p:nvSpPr>
          <p:cNvPr id="5" name="Shape 3"/>
          <p:cNvSpPr/>
          <p:nvPr/>
        </p:nvSpPr>
        <p:spPr>
          <a:xfrm>
            <a:off x="419100" y="814388"/>
            <a:ext cx="8177213" cy="357188"/>
          </a:xfrm>
          <a:prstGeom prst="rect">
            <a:avLst/>
          </a:prstGeom>
          <a:noFill/>
          <a:ln/>
        </p:spPr>
      </p:sp>
      <p:sp>
        <p:nvSpPr>
          <p:cNvPr id="6" name="Shape 4"/>
          <p:cNvSpPr/>
          <p:nvPr/>
        </p:nvSpPr>
        <p:spPr>
          <a:xfrm>
            <a:off x="419100" y="814388"/>
            <a:ext cx="2993992" cy="357188"/>
          </a:xfrm>
          <a:prstGeom prst="roundRect">
            <a:avLst>
              <a:gd name="adj" fmla="val 29691"/>
            </a:avLst>
          </a:prstGeom>
          <a:solidFill>
            <a:srgbClr val="FFFFFF"/>
          </a:solidFill>
          <a:ln w="49098">
            <a:solidFill>
              <a:srgbClr val="FFFFFF"/>
            </a:solidFill>
            <a:prstDash val="solid"/>
          </a:ln>
        </p:spPr>
      </p:sp>
      <p:sp>
        <p:nvSpPr>
          <p:cNvPr id="7" name="Shape 5"/>
          <p:cNvSpPr/>
          <p:nvPr/>
        </p:nvSpPr>
        <p:spPr>
          <a:xfrm>
            <a:off x="3532155" y="814388"/>
            <a:ext cx="931830" cy="357188"/>
          </a:xfrm>
          <a:prstGeom prst="roundRect">
            <a:avLst>
              <a:gd name="adj" fmla="val 29691"/>
            </a:avLst>
          </a:prstGeom>
          <a:noFill/>
          <a:ln w="49098">
            <a:solidFill>
              <a:srgbClr val="FFFFFF"/>
            </a:solidFill>
            <a:prstDash val="solid"/>
          </a:ln>
        </p:spPr>
      </p:sp>
      <p:pic>
        <p:nvPicPr>
          <p:cNvPr id="8" name="Image 0" descr="preencoded.png">    </p:cNvPr>
          <p:cNvPicPr>
            <a:picLocks noChangeAspect="1"/>
          </p:cNvPicPr>
          <p:nvPr/>
        </p:nvPicPr>
        <p:blipFill>
          <a:blip r:embed="rId1"/>
          <a:stretch>
            <a:fillRect/>
          </a:stretch>
        </p:blipFill>
        <p:spPr>
          <a:xfrm>
            <a:off x="505248" y="2541401"/>
            <a:ext cx="3279841" cy="1668405"/>
          </a:xfrm>
          <a:prstGeom prst="rect">
            <a:avLst/>
          </a:prstGeom>
        </p:spPr>
      </p:pic>
      <p:pic>
        <p:nvPicPr>
          <p:cNvPr id="9" name="Image 1" descr="preencoded.png">    </p:cNvPr>
          <p:cNvPicPr>
            <a:picLocks noChangeAspect="1"/>
          </p:cNvPicPr>
          <p:nvPr/>
        </p:nvPicPr>
        <p:blipFill>
          <a:blip r:embed="rId2"/>
          <a:stretch>
            <a:fillRect/>
          </a:stretch>
        </p:blipFill>
        <p:spPr>
          <a:xfrm>
            <a:off x="419100" y="328613"/>
            <a:ext cx="336709" cy="336710"/>
          </a:xfrm>
          <a:prstGeom prst="rect">
            <a:avLst/>
          </a:prstGeom>
        </p:spPr>
      </p:pic>
      <p:sp>
        <p:nvSpPr>
          <p:cNvPr id="10" name="Text 6"/>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1" name="Text 7"/>
          <p:cNvSpPr/>
          <p:nvPr/>
        </p:nvSpPr>
        <p:spPr>
          <a:xfrm>
            <a:off x="8815388" y="4986338"/>
            <a:ext cx="5191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6</a:t>
            </a:r>
            <a:endParaRPr lang="en-US" sz="750" dirty="0"/>
          </a:p>
        </p:txBody>
      </p:sp>
      <p:sp>
        <p:nvSpPr>
          <p:cNvPr id="12" name="Text 8"/>
          <p:cNvSpPr/>
          <p:nvPr/>
        </p:nvSpPr>
        <p:spPr>
          <a:xfrm>
            <a:off x="423863" y="1323975"/>
            <a:ext cx="8701088" cy="719138"/>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How Members Selected</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Democratically in elections</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How many</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435 representatives (219 Republican, 213 Democrat, 3 Vacant*)</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Key powers</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Must start all revenue bills</a:t>
            </a:r>
            <a:endParaRPr lang="en-US" sz="1800" dirty="0"/>
          </a:p>
        </p:txBody>
      </p:sp>
      <p:sp>
        <p:nvSpPr>
          <p:cNvPr id="13" name="Text 9"/>
          <p:cNvSpPr/>
          <p:nvPr/>
        </p:nvSpPr>
        <p:spPr>
          <a:xfrm>
            <a:off x="423863" y="4500563"/>
            <a:ext cx="8701088" cy="295275"/>
          </a:xfrm>
          <a:prstGeom prst="rect">
            <a:avLst/>
          </a:prstGeom>
          <a:noFill/>
          <a:ln/>
        </p:spPr>
        <p:txBody>
          <a:bodyPr wrap="square" rtlCol="0" anchor="ctr"/>
          <a:lstStyle/>
          <a:p>
            <a:pPr algn="l"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*1 representative, Adelita Grijalva (D-AZ-7) has yet to be sworn in. Seat considered Vacant.</a:t>
            </a:r>
            <a:endParaRPr lang="en-US" sz="1200" dirty="0"/>
          </a:p>
          <a:p>
            <a:pPr algn="l"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Representative count sourced from Wikipedia: https://en.wikipedia.org/wiki/United_States_House_of_Representatives</a:t>
            </a:r>
            <a:endParaRPr lang="en-US" sz="1200" dirty="0"/>
          </a:p>
        </p:txBody>
      </p:sp>
      <p:sp>
        <p:nvSpPr>
          <p:cNvPr id="14" name="Text 10"/>
          <p:cNvSpPr/>
          <p:nvPr/>
        </p:nvSpPr>
        <p:spPr>
          <a:xfrm>
            <a:off x="3624213" y="907256"/>
            <a:ext cx="1204913"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Senate</a:t>
            </a:r>
            <a:endParaRPr lang="en-US" sz="1856" dirty="0"/>
          </a:p>
        </p:txBody>
      </p:sp>
      <p:sp>
        <p:nvSpPr>
          <p:cNvPr id="15" name="Text 11"/>
          <p:cNvSpPr/>
          <p:nvPr/>
        </p:nvSpPr>
        <p:spPr>
          <a:xfrm>
            <a:off x="511159" y="907256"/>
            <a:ext cx="3267075" cy="171450"/>
          </a:xfrm>
          <a:prstGeom prst="rect">
            <a:avLst/>
          </a:prstGeom>
          <a:noFill/>
          <a:ln/>
        </p:spPr>
        <p:txBody>
          <a:bodyPr wrap="square" rtlCol="0" anchor="ctr"/>
          <a:lstStyle/>
          <a:p>
            <a:pPr algn="ctr" indent="0" marL="0">
              <a:lnSpc>
                <a:spcPts val="2246"/>
              </a:lnSpc>
              <a:buNone/>
            </a:pPr>
            <a:r>
              <a:rPr lang="en-US" sz="1856" b="1" spc="-56" kern="0" dirty="0">
                <a:solidFill>
                  <a:srgbClr val="2C2C2C">
                    <a:alpha val="99000"/>
                  </a:srgbClr>
                </a:solidFill>
                <a:latin typeface="Inter" pitchFamily="34" charset="0"/>
                <a:ea typeface="Inter" pitchFamily="34" charset="-122"/>
                <a:cs typeface="Inter" pitchFamily="34" charset="-120"/>
              </a:rPr>
              <a:t>House of Representatives</a:t>
            </a:r>
            <a:endParaRPr lang="en-US" sz="1856" dirty="0"/>
          </a:p>
        </p:txBody>
      </p:sp>
      <p:sp>
        <p:nvSpPr>
          <p:cNvPr id="16" name="Text 12"/>
          <p:cNvSpPr/>
          <p:nvPr/>
        </p:nvSpPr>
        <p:spPr>
          <a:xfrm>
            <a:off x="505248" y="2317591"/>
            <a:ext cx="3062288" cy="142875"/>
          </a:xfrm>
          <a:prstGeom prst="rect">
            <a:avLst/>
          </a:prstGeom>
          <a:noFill/>
          <a:ln/>
        </p:spPr>
        <p:txBody>
          <a:bodyPr wrap="square" rtlCol="0" anchor="ctr"/>
          <a:lstStyle/>
          <a:p>
            <a:pPr algn="l" indent="0" marL="0">
              <a:lnSpc>
                <a:spcPts val="1861"/>
              </a:lnSpc>
              <a:buNone/>
            </a:pPr>
            <a:r>
              <a:rPr lang="en-US" sz="1538" b="1" spc="-46" kern="0" dirty="0">
                <a:solidFill>
                  <a:srgbClr val="2C2C2C">
                    <a:alpha val="99000"/>
                  </a:srgbClr>
                </a:solidFill>
                <a:latin typeface="Inter" pitchFamily="34" charset="0"/>
                <a:ea typeface="Inter" pitchFamily="34" charset="-122"/>
                <a:cs typeface="Inter" pitchFamily="34" charset="-120"/>
              </a:rPr>
              <a:t>Wisconsin’s Representatives</a:t>
            </a:r>
            <a:endParaRPr lang="en-US" sz="1538" dirty="0"/>
          </a:p>
        </p:txBody>
      </p:sp>
      <p:sp>
        <p:nvSpPr>
          <p:cNvPr id="17" name="Text 13"/>
          <p:cNvSpPr/>
          <p:nvPr/>
        </p:nvSpPr>
        <p:spPr>
          <a:xfrm>
            <a:off x="800100" y="328613"/>
            <a:ext cx="5662613"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Houses of Congress</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23863" y="2195513"/>
            <a:ext cx="3458889" cy="2152650"/>
          </a:xfrm>
          <a:prstGeom prst="roundRect">
            <a:avLst>
              <a:gd name="adj" fmla="val 9074"/>
            </a:avLst>
          </a:prstGeom>
          <a:solidFill>
            <a:srgbClr val="FFFFFF"/>
          </a:solidFill>
          <a:ln/>
        </p:spPr>
      </p:sp>
      <p:sp>
        <p:nvSpPr>
          <p:cNvPr id="5" name="Shape 3"/>
          <p:cNvSpPr/>
          <p:nvPr/>
        </p:nvSpPr>
        <p:spPr>
          <a:xfrm>
            <a:off x="419100" y="814388"/>
            <a:ext cx="8177213" cy="357188"/>
          </a:xfrm>
          <a:prstGeom prst="rect">
            <a:avLst/>
          </a:prstGeom>
          <a:noFill/>
          <a:ln/>
        </p:spPr>
      </p:sp>
      <p:sp>
        <p:nvSpPr>
          <p:cNvPr id="6" name="Shape 4"/>
          <p:cNvSpPr/>
          <p:nvPr/>
        </p:nvSpPr>
        <p:spPr>
          <a:xfrm>
            <a:off x="419100" y="814388"/>
            <a:ext cx="2889217" cy="357188"/>
          </a:xfrm>
          <a:prstGeom prst="roundRect">
            <a:avLst>
              <a:gd name="adj" fmla="val 29691"/>
            </a:avLst>
          </a:prstGeom>
          <a:noFill/>
          <a:ln w="49098">
            <a:solidFill>
              <a:srgbClr val="FFFFFF"/>
            </a:solidFill>
            <a:prstDash val="solid"/>
          </a:ln>
        </p:spPr>
      </p:sp>
      <p:sp>
        <p:nvSpPr>
          <p:cNvPr id="7" name="Shape 5"/>
          <p:cNvSpPr/>
          <p:nvPr/>
        </p:nvSpPr>
        <p:spPr>
          <a:xfrm>
            <a:off x="3427379" y="814388"/>
            <a:ext cx="960405" cy="357188"/>
          </a:xfrm>
          <a:prstGeom prst="roundRect">
            <a:avLst>
              <a:gd name="adj" fmla="val 29691"/>
            </a:avLst>
          </a:prstGeom>
          <a:solidFill>
            <a:srgbClr val="FFFFFF"/>
          </a:solidFill>
          <a:ln w="49098">
            <a:solidFill>
              <a:srgbClr val="FFFFFF"/>
            </a:solidFill>
            <a:prstDash val="solid"/>
          </a:ln>
        </p:spPr>
      </p:sp>
      <p:pic>
        <p:nvPicPr>
          <p:cNvPr id="8" name="Image 0" descr="preencoded.png">    </p:cNvPr>
          <p:cNvPicPr>
            <a:picLocks noChangeAspect="1"/>
          </p:cNvPicPr>
          <p:nvPr/>
        </p:nvPicPr>
        <p:blipFill>
          <a:blip r:embed="rId1"/>
          <a:stretch>
            <a:fillRect/>
          </a:stretch>
        </p:blipFill>
        <p:spPr>
          <a:xfrm>
            <a:off x="505248" y="2541403"/>
            <a:ext cx="3279842" cy="1668405"/>
          </a:xfrm>
          <a:prstGeom prst="rect">
            <a:avLst/>
          </a:prstGeom>
        </p:spPr>
      </p:pic>
      <p:pic>
        <p:nvPicPr>
          <p:cNvPr id="9" name="Image 1" descr="preencoded.png">    </p:cNvPr>
          <p:cNvPicPr>
            <a:picLocks noChangeAspect="1"/>
          </p:cNvPicPr>
          <p:nvPr/>
        </p:nvPicPr>
        <p:blipFill>
          <a:blip r:embed="rId2"/>
          <a:stretch>
            <a:fillRect/>
          </a:stretch>
        </p:blipFill>
        <p:spPr>
          <a:xfrm>
            <a:off x="419100" y="328613"/>
            <a:ext cx="336710" cy="336710"/>
          </a:xfrm>
          <a:prstGeom prst="rect">
            <a:avLst/>
          </a:prstGeom>
        </p:spPr>
      </p:pic>
      <p:sp>
        <p:nvSpPr>
          <p:cNvPr id="10" name="Text 6"/>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1" name="Text 7"/>
          <p:cNvSpPr/>
          <p:nvPr/>
        </p:nvSpPr>
        <p:spPr>
          <a:xfrm>
            <a:off x="8820150" y="4986338"/>
            <a:ext cx="514350"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7</a:t>
            </a:r>
            <a:endParaRPr lang="en-US" sz="750" dirty="0"/>
          </a:p>
        </p:txBody>
      </p:sp>
      <p:sp>
        <p:nvSpPr>
          <p:cNvPr id="12" name="Text 8"/>
          <p:cNvSpPr/>
          <p:nvPr/>
        </p:nvSpPr>
        <p:spPr>
          <a:xfrm>
            <a:off x="423863" y="1323975"/>
            <a:ext cx="8701088" cy="719138"/>
          </a:xfrm>
          <a:prstGeom prst="rect">
            <a:avLst/>
          </a:prstGeom>
          <a:noFill/>
          <a:ln/>
        </p:spPr>
        <p:txBody>
          <a:bodyPr wrap="square" rtlCol="0" anchor="ctr"/>
          <a:lstStyle/>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How Members Selected</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Democratically in elections</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How many</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100 senators (53 Republican, 45 Democrat, 2 Independent*)</a:t>
            </a:r>
            <a:endParaRPr lang="en-US" sz="1800" dirty="0"/>
          </a:p>
          <a:p>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Key powers</a:t>
            </a:r>
            <a:pPr algn="l" indent="0" marL="0">
              <a:lnSpc>
                <a:spcPts val="2178"/>
              </a:lnSpc>
              <a:buNone/>
            </a:pPr>
            <a:r>
              <a:rPr lang="en-US" sz="1800" b="1" spc="-54" kern="0" dirty="0">
                <a:solidFill>
                  <a:srgbClr val="FFFFFF">
                    <a:alpha val="99000"/>
                  </a:srgbClr>
                </a:solidFill>
                <a:latin typeface="Inter" pitchFamily="34" charset="0"/>
                <a:ea typeface="Inter" pitchFamily="34" charset="-122"/>
                <a:cs typeface="Inter" pitchFamily="34" charset="-120"/>
              </a:rPr>
              <a:t>: </a:t>
            </a:r>
            <a:pPr algn="l" indent="0" marL="0">
              <a:lnSpc>
                <a:spcPts val="2178"/>
              </a:lnSpc>
              <a:buNone/>
            </a:pPr>
            <a:r>
              <a:rPr lang="en-US" sz="1800" spc="-54" kern="0" dirty="0">
                <a:solidFill>
                  <a:srgbClr val="FFFFFF">
                    <a:alpha val="99000"/>
                  </a:srgbClr>
                </a:solidFill>
                <a:latin typeface="Inter" pitchFamily="34" charset="0"/>
                <a:ea typeface="Inter" pitchFamily="34" charset="-122"/>
                <a:cs typeface="Inter" pitchFamily="34" charset="-120"/>
              </a:rPr>
              <a:t>Acts as jury in impeachment trials (2/3 vote needed)</a:t>
            </a:r>
            <a:endParaRPr lang="en-US" sz="1800" dirty="0"/>
          </a:p>
        </p:txBody>
      </p:sp>
      <p:sp>
        <p:nvSpPr>
          <p:cNvPr id="13" name="Text 9"/>
          <p:cNvSpPr/>
          <p:nvPr/>
        </p:nvSpPr>
        <p:spPr>
          <a:xfrm>
            <a:off x="423863" y="4500563"/>
            <a:ext cx="8701088" cy="295275"/>
          </a:xfrm>
          <a:prstGeom prst="rect">
            <a:avLst/>
          </a:prstGeom>
          <a:noFill/>
          <a:ln/>
        </p:spPr>
        <p:txBody>
          <a:bodyPr wrap="square" rtlCol="0" anchor="ctr"/>
          <a:lstStyle/>
          <a:p>
            <a:pPr algn="l"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*2 Independent Senators, Angus King of Maine and Bernie Sanders of Vermont caucus with the Democrats.</a:t>
            </a:r>
            <a:endParaRPr lang="en-US" sz="1200" dirty="0"/>
          </a:p>
          <a:p>
            <a:pPr algn="l"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Senator count sourced from Wikipedia: https://en.wikipedia.org/wiki/United_States_Senate</a:t>
            </a:r>
            <a:endParaRPr lang="en-US" sz="1200" dirty="0"/>
          </a:p>
        </p:txBody>
      </p:sp>
      <p:sp>
        <p:nvSpPr>
          <p:cNvPr id="14" name="Text 10"/>
          <p:cNvSpPr/>
          <p:nvPr/>
        </p:nvSpPr>
        <p:spPr>
          <a:xfrm>
            <a:off x="3519438" y="907256"/>
            <a:ext cx="1233488" cy="171450"/>
          </a:xfrm>
          <a:prstGeom prst="rect">
            <a:avLst/>
          </a:prstGeom>
          <a:noFill/>
          <a:ln/>
        </p:spPr>
        <p:txBody>
          <a:bodyPr wrap="square" rtlCol="0" anchor="ctr"/>
          <a:lstStyle/>
          <a:p>
            <a:pPr algn="ctr" indent="0" marL="0">
              <a:lnSpc>
                <a:spcPts val="2246"/>
              </a:lnSpc>
              <a:buNone/>
            </a:pPr>
            <a:r>
              <a:rPr lang="en-US" sz="1856" b="1" spc="-56" kern="0" dirty="0">
                <a:solidFill>
                  <a:srgbClr val="2C2C2C">
                    <a:alpha val="99000"/>
                  </a:srgbClr>
                </a:solidFill>
                <a:latin typeface="Inter" pitchFamily="34" charset="0"/>
                <a:ea typeface="Inter" pitchFamily="34" charset="-122"/>
                <a:cs typeface="Inter" pitchFamily="34" charset="-120"/>
              </a:rPr>
              <a:t>Senate</a:t>
            </a:r>
            <a:endParaRPr lang="en-US" sz="1856" dirty="0"/>
          </a:p>
        </p:txBody>
      </p:sp>
      <p:sp>
        <p:nvSpPr>
          <p:cNvPr id="15" name="Text 11"/>
          <p:cNvSpPr/>
          <p:nvPr/>
        </p:nvSpPr>
        <p:spPr>
          <a:xfrm>
            <a:off x="511158" y="907256"/>
            <a:ext cx="3162300" cy="171450"/>
          </a:xfrm>
          <a:prstGeom prst="rect">
            <a:avLst/>
          </a:prstGeom>
          <a:noFill/>
          <a:ln/>
        </p:spPr>
        <p:txBody>
          <a:bodyPr wrap="square" rtlCol="0" anchor="ctr"/>
          <a:lstStyle/>
          <a:p>
            <a:pPr algn="ctr" indent="0" marL="0">
              <a:lnSpc>
                <a:spcPts val="2246"/>
              </a:lnSpc>
              <a:buNone/>
            </a:pPr>
            <a:r>
              <a:rPr lang="en-US" sz="1856" spc="-56" kern="0" dirty="0">
                <a:solidFill>
                  <a:srgbClr val="FFFFFF">
                    <a:alpha val="99000"/>
                  </a:srgbClr>
                </a:solidFill>
                <a:latin typeface="Inter" pitchFamily="34" charset="0"/>
                <a:ea typeface="Inter" pitchFamily="34" charset="-122"/>
                <a:cs typeface="Inter" pitchFamily="34" charset="-120"/>
              </a:rPr>
              <a:t>House of Representatives</a:t>
            </a:r>
            <a:endParaRPr lang="en-US" sz="1856" dirty="0"/>
          </a:p>
        </p:txBody>
      </p:sp>
      <p:sp>
        <p:nvSpPr>
          <p:cNvPr id="16" name="Text 12"/>
          <p:cNvSpPr/>
          <p:nvPr/>
        </p:nvSpPr>
        <p:spPr>
          <a:xfrm>
            <a:off x="505248" y="2317590"/>
            <a:ext cx="2405063" cy="142875"/>
          </a:xfrm>
          <a:prstGeom prst="rect">
            <a:avLst/>
          </a:prstGeom>
          <a:noFill/>
          <a:ln/>
        </p:spPr>
        <p:txBody>
          <a:bodyPr wrap="square" rtlCol="0" anchor="ctr"/>
          <a:lstStyle/>
          <a:p>
            <a:pPr algn="l" indent="0" marL="0">
              <a:lnSpc>
                <a:spcPts val="1861"/>
              </a:lnSpc>
              <a:buNone/>
            </a:pPr>
            <a:r>
              <a:rPr lang="en-US" sz="1538" b="1" spc="-46" kern="0" dirty="0">
                <a:solidFill>
                  <a:srgbClr val="2C2C2C">
                    <a:alpha val="99000"/>
                  </a:srgbClr>
                </a:solidFill>
                <a:latin typeface="Inter" pitchFamily="34" charset="0"/>
                <a:ea typeface="Inter" pitchFamily="34" charset="-122"/>
                <a:cs typeface="Inter" pitchFamily="34" charset="-120"/>
              </a:rPr>
              <a:t>Wisconsin’s Senators</a:t>
            </a:r>
            <a:endParaRPr lang="en-US" sz="1538" dirty="0"/>
          </a:p>
        </p:txBody>
      </p:sp>
      <p:sp>
        <p:nvSpPr>
          <p:cNvPr id="17" name="Text 13"/>
          <p:cNvSpPr/>
          <p:nvPr/>
        </p:nvSpPr>
        <p:spPr>
          <a:xfrm>
            <a:off x="800100" y="328613"/>
            <a:ext cx="5662613"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The Houses of Congress</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423863" y="838200"/>
            <a:ext cx="4138613" cy="3309938"/>
          </a:xfrm>
          <a:prstGeom prst="rect">
            <a:avLst/>
          </a:prstGeom>
          <a:noFill/>
          <a:ln/>
        </p:spPr>
      </p:sp>
      <p:sp>
        <p:nvSpPr>
          <p:cNvPr id="5" name="Shape 3"/>
          <p:cNvSpPr/>
          <p:nvPr/>
        </p:nvSpPr>
        <p:spPr>
          <a:xfrm>
            <a:off x="4633913" y="838200"/>
            <a:ext cx="4138613" cy="3309938"/>
          </a:xfrm>
          <a:prstGeom prst="rect">
            <a:avLst/>
          </a:prstGeom>
          <a:noFill/>
          <a:ln/>
        </p:spPr>
      </p:sp>
      <p:sp>
        <p:nvSpPr>
          <p:cNvPr id="6" name="Shape 4"/>
          <p:cNvSpPr/>
          <p:nvPr/>
        </p:nvSpPr>
        <p:spPr>
          <a:xfrm>
            <a:off x="5781675" y="3452813"/>
            <a:ext cx="1238250" cy="311902"/>
          </a:xfrm>
          <a:prstGeom prst="roundRect">
            <a:avLst>
              <a:gd name="adj" fmla="val 1919998"/>
            </a:avLst>
          </a:prstGeom>
          <a:solidFill>
            <a:srgbClr val="FFFFFF"/>
          </a:solidFill>
          <a:ln w="25400">
            <a:solidFill>
              <a:srgbClr val="FF006F"/>
            </a:solidFill>
            <a:prstDash val="solid"/>
          </a:ln>
        </p:spPr>
      </p:sp>
      <p:sp>
        <p:nvSpPr>
          <p:cNvPr id="7" name="Shape 5"/>
          <p:cNvSpPr/>
          <p:nvPr/>
        </p:nvSpPr>
        <p:spPr>
          <a:xfrm>
            <a:off x="2262188" y="3500438"/>
            <a:ext cx="1238250" cy="311902"/>
          </a:xfrm>
          <a:prstGeom prst="roundRect">
            <a:avLst>
              <a:gd name="adj" fmla="val 1919998"/>
            </a:avLst>
          </a:prstGeom>
          <a:solidFill>
            <a:srgbClr val="FFFFFF"/>
          </a:solidFill>
          <a:ln w="25400">
            <a:solidFill>
              <a:srgbClr val="FF006F"/>
            </a:solidFill>
            <a:prstDash val="solid"/>
          </a:ln>
        </p:spPr>
      </p:sp>
      <p:sp>
        <p:nvSpPr>
          <p:cNvPr id="8" name="Shape 6"/>
          <p:cNvSpPr/>
          <p:nvPr/>
        </p:nvSpPr>
        <p:spPr>
          <a:xfrm>
            <a:off x="2262188" y="1395413"/>
            <a:ext cx="1238250" cy="311902"/>
          </a:xfrm>
          <a:prstGeom prst="roundRect">
            <a:avLst>
              <a:gd name="adj" fmla="val 1919998"/>
            </a:avLst>
          </a:prstGeom>
          <a:solidFill>
            <a:srgbClr val="FFFFFF"/>
          </a:solidFill>
          <a:ln w="25400">
            <a:solidFill>
              <a:srgbClr val="FF006F"/>
            </a:solidFill>
            <a:prstDash val="solid"/>
          </a:ln>
        </p:spPr>
      </p:sp>
      <p:sp>
        <p:nvSpPr>
          <p:cNvPr id="9" name="Shape 7"/>
          <p:cNvSpPr/>
          <p:nvPr/>
        </p:nvSpPr>
        <p:spPr>
          <a:xfrm>
            <a:off x="2262188" y="1395413"/>
            <a:ext cx="311902" cy="311902"/>
          </a:xfrm>
          <a:prstGeom prst="ellipse">
            <a:avLst/>
          </a:prstGeom>
          <a:solidFill>
            <a:srgbClr val="000000"/>
          </a:solidFill>
          <a:ln/>
        </p:spPr>
      </p:sp>
      <p:sp>
        <p:nvSpPr>
          <p:cNvPr id="10" name="Shape 8"/>
          <p:cNvSpPr/>
          <p:nvPr/>
        </p:nvSpPr>
        <p:spPr>
          <a:xfrm>
            <a:off x="2262188" y="3500438"/>
            <a:ext cx="311902" cy="311902"/>
          </a:xfrm>
          <a:prstGeom prst="ellipse">
            <a:avLst/>
          </a:prstGeom>
          <a:solidFill>
            <a:srgbClr val="000000"/>
          </a:solidFill>
          <a:ln/>
        </p:spPr>
      </p:sp>
      <p:sp>
        <p:nvSpPr>
          <p:cNvPr id="11" name="Shape 9"/>
          <p:cNvSpPr/>
          <p:nvPr/>
        </p:nvSpPr>
        <p:spPr>
          <a:xfrm>
            <a:off x="5781675" y="3452813"/>
            <a:ext cx="311902" cy="311902"/>
          </a:xfrm>
          <a:prstGeom prst="ellipse">
            <a:avLst/>
          </a:prstGeom>
          <a:solidFill>
            <a:srgbClr val="000000"/>
          </a:solidFill>
          <a:ln/>
        </p:spPr>
      </p:sp>
      <p:sp>
        <p:nvSpPr>
          <p:cNvPr id="12" name="Shape 10"/>
          <p:cNvSpPr/>
          <p:nvPr/>
        </p:nvSpPr>
        <p:spPr>
          <a:xfrm>
            <a:off x="4633913" y="3657600"/>
            <a:ext cx="1500188" cy="490538"/>
          </a:xfrm>
          <a:prstGeom prst="roundRect">
            <a:avLst>
              <a:gd name="adj" fmla="val 46602"/>
            </a:avLst>
          </a:prstGeom>
          <a:solidFill>
            <a:srgbClr val="FFFFFF"/>
          </a:solidFill>
          <a:ln/>
        </p:spPr>
      </p:sp>
      <p:sp>
        <p:nvSpPr>
          <p:cNvPr id="13" name="Shape 11"/>
          <p:cNvSpPr/>
          <p:nvPr/>
        </p:nvSpPr>
        <p:spPr>
          <a:xfrm>
            <a:off x="423863" y="838200"/>
            <a:ext cx="2200275" cy="490538"/>
          </a:xfrm>
          <a:prstGeom prst="roundRect">
            <a:avLst>
              <a:gd name="adj" fmla="val 46602"/>
            </a:avLst>
          </a:prstGeom>
          <a:solidFill>
            <a:srgbClr val="FFFFFF"/>
          </a:solidFill>
          <a:ln/>
        </p:spPr>
      </p:sp>
      <p:sp>
        <p:nvSpPr>
          <p:cNvPr id="14" name="Shape 12"/>
          <p:cNvSpPr/>
          <p:nvPr/>
        </p:nvSpPr>
        <p:spPr>
          <a:xfrm>
            <a:off x="423863" y="3657600"/>
            <a:ext cx="2252663" cy="490538"/>
          </a:xfrm>
          <a:prstGeom prst="roundRect">
            <a:avLst>
              <a:gd name="adj" fmla="val 46602"/>
            </a:avLst>
          </a:prstGeom>
          <a:solidFill>
            <a:srgbClr val="FFFFFF"/>
          </a:solidFill>
          <a:ln/>
        </p:spPr>
      </p:sp>
      <p:sp>
        <p:nvSpPr>
          <p:cNvPr id="15" name="Shape 13"/>
          <p:cNvSpPr/>
          <p:nvPr/>
        </p:nvSpPr>
        <p:spPr>
          <a:xfrm>
            <a:off x="423863" y="2952750"/>
            <a:ext cx="2933700" cy="490538"/>
          </a:xfrm>
          <a:prstGeom prst="roundRect">
            <a:avLst>
              <a:gd name="adj" fmla="val 46602"/>
            </a:avLst>
          </a:prstGeom>
          <a:solidFill>
            <a:srgbClr val="FFFFFF"/>
          </a:solidFill>
          <a:ln/>
        </p:spPr>
      </p:sp>
      <p:sp>
        <p:nvSpPr>
          <p:cNvPr id="16" name="Shape 14"/>
          <p:cNvSpPr/>
          <p:nvPr/>
        </p:nvSpPr>
        <p:spPr>
          <a:xfrm>
            <a:off x="423863" y="2247900"/>
            <a:ext cx="4114800" cy="490538"/>
          </a:xfrm>
          <a:prstGeom prst="roundRect">
            <a:avLst>
              <a:gd name="adj" fmla="val 46602"/>
            </a:avLst>
          </a:prstGeom>
          <a:solidFill>
            <a:srgbClr val="FFFFFF"/>
          </a:solidFill>
          <a:ln/>
        </p:spPr>
      </p:sp>
      <p:sp>
        <p:nvSpPr>
          <p:cNvPr id="17" name="Shape 15"/>
          <p:cNvSpPr/>
          <p:nvPr/>
        </p:nvSpPr>
        <p:spPr>
          <a:xfrm>
            <a:off x="423863" y="1543050"/>
            <a:ext cx="2252663" cy="490538"/>
          </a:xfrm>
          <a:prstGeom prst="roundRect">
            <a:avLst>
              <a:gd name="adj" fmla="val 46602"/>
            </a:avLst>
          </a:prstGeom>
          <a:solidFill>
            <a:srgbClr val="FFFFFF"/>
          </a:solidFill>
          <a:ln/>
        </p:spPr>
      </p:sp>
      <p:pic>
        <p:nvPicPr>
          <p:cNvPr id="18" name="Image 0" descr="preencoded.png">    </p:cNvPr>
          <p:cNvPicPr>
            <a:picLocks noChangeAspect="1"/>
          </p:cNvPicPr>
          <p:nvPr/>
        </p:nvPicPr>
        <p:blipFill>
          <a:blip r:embed="rId1"/>
          <a:stretch>
            <a:fillRect/>
          </a:stretch>
        </p:blipFill>
        <p:spPr>
          <a:xfrm>
            <a:off x="419100" y="328613"/>
            <a:ext cx="336709" cy="336710"/>
          </a:xfrm>
          <a:prstGeom prst="rect">
            <a:avLst/>
          </a:prstGeom>
        </p:spPr>
      </p:pic>
      <p:pic>
        <p:nvPicPr>
          <p:cNvPr id="19" name="Image 1" descr="preencoded.png">    </p:cNvPr>
          <p:cNvPicPr>
            <a:picLocks noChangeAspect="1"/>
          </p:cNvPicPr>
          <p:nvPr/>
        </p:nvPicPr>
        <p:blipFill>
          <a:blip r:embed="rId2"/>
          <a:stretch>
            <a:fillRect/>
          </a:stretch>
        </p:blipFill>
        <p:spPr>
          <a:xfrm>
            <a:off x="2318681" y="1439742"/>
            <a:ext cx="172260" cy="172208"/>
          </a:xfrm>
          <a:prstGeom prst="rect">
            <a:avLst/>
          </a:prstGeom>
        </p:spPr>
      </p:pic>
      <p:pic>
        <p:nvPicPr>
          <p:cNvPr id="20" name="Image 2" descr="preencoded.png">    </p:cNvPr>
          <p:cNvPicPr>
            <a:picLocks noChangeAspect="1"/>
          </p:cNvPicPr>
          <p:nvPr/>
        </p:nvPicPr>
        <p:blipFill>
          <a:blip r:embed="rId3"/>
          <a:stretch>
            <a:fillRect/>
          </a:stretch>
        </p:blipFill>
        <p:spPr>
          <a:xfrm>
            <a:off x="2318681" y="3544767"/>
            <a:ext cx="172260" cy="172208"/>
          </a:xfrm>
          <a:prstGeom prst="rect">
            <a:avLst/>
          </a:prstGeom>
        </p:spPr>
      </p:pic>
      <p:pic>
        <p:nvPicPr>
          <p:cNvPr id="21" name="Image 3" descr="preencoded.png">    </p:cNvPr>
          <p:cNvPicPr>
            <a:picLocks noChangeAspect="1"/>
          </p:cNvPicPr>
          <p:nvPr/>
        </p:nvPicPr>
        <p:blipFill>
          <a:blip r:embed="rId4"/>
          <a:stretch>
            <a:fillRect/>
          </a:stretch>
        </p:blipFill>
        <p:spPr>
          <a:xfrm>
            <a:off x="5838168" y="3497142"/>
            <a:ext cx="172260" cy="172208"/>
          </a:xfrm>
          <a:prstGeom prst="rect">
            <a:avLst/>
          </a:prstGeom>
        </p:spPr>
      </p:pic>
      <p:pic>
        <p:nvPicPr>
          <p:cNvPr id="22" name="Image 4" descr="preencoded.png">    </p:cNvPr>
          <p:cNvPicPr>
            <a:picLocks noChangeAspect="1"/>
          </p:cNvPicPr>
          <p:nvPr/>
        </p:nvPicPr>
        <p:blipFill>
          <a:blip r:embed="rId5"/>
          <a:stretch>
            <a:fillRect/>
          </a:stretch>
        </p:blipFill>
        <p:spPr>
          <a:xfrm>
            <a:off x="0" y="1085850"/>
            <a:ext cx="388144" cy="175352"/>
          </a:xfrm>
          <a:prstGeom prst="rect">
            <a:avLst/>
          </a:prstGeom>
        </p:spPr>
      </p:pic>
      <p:pic>
        <p:nvPicPr>
          <p:cNvPr id="23" name="Image 5" descr="preencoded.png">    </p:cNvPr>
          <p:cNvPicPr>
            <a:picLocks noChangeAspect="1"/>
          </p:cNvPicPr>
          <p:nvPr/>
        </p:nvPicPr>
        <p:blipFill>
          <a:blip r:embed="rId6"/>
          <a:stretch>
            <a:fillRect/>
          </a:stretch>
        </p:blipFill>
        <p:spPr>
          <a:xfrm>
            <a:off x="0" y="3200400"/>
            <a:ext cx="388144" cy="175352"/>
          </a:xfrm>
          <a:prstGeom prst="rect">
            <a:avLst/>
          </a:prstGeom>
        </p:spPr>
      </p:pic>
      <p:pic>
        <p:nvPicPr>
          <p:cNvPr id="24" name="Image 6" descr="preencoded.png">    </p:cNvPr>
          <p:cNvPicPr>
            <a:picLocks noChangeAspect="1"/>
          </p:cNvPicPr>
          <p:nvPr/>
        </p:nvPicPr>
        <p:blipFill>
          <a:blip r:embed="rId7"/>
          <a:stretch>
            <a:fillRect/>
          </a:stretch>
        </p:blipFill>
        <p:spPr>
          <a:xfrm>
            <a:off x="604837" y="3443288"/>
            <a:ext cx="175354" cy="202406"/>
          </a:xfrm>
          <a:prstGeom prst="rect">
            <a:avLst/>
          </a:prstGeom>
        </p:spPr>
      </p:pic>
      <p:pic>
        <p:nvPicPr>
          <p:cNvPr id="25" name="Image 7" descr="preencoded.png">    </p:cNvPr>
          <p:cNvPicPr>
            <a:picLocks noChangeAspect="1"/>
          </p:cNvPicPr>
          <p:nvPr/>
        </p:nvPicPr>
        <p:blipFill>
          <a:blip r:embed="rId8"/>
          <a:stretch>
            <a:fillRect/>
          </a:stretch>
        </p:blipFill>
        <p:spPr>
          <a:xfrm>
            <a:off x="2676525" y="3905250"/>
            <a:ext cx="1897856" cy="175352"/>
          </a:xfrm>
          <a:prstGeom prst="rect">
            <a:avLst/>
          </a:prstGeom>
        </p:spPr>
      </p:pic>
      <p:pic>
        <p:nvPicPr>
          <p:cNvPr id="26" name="Image 8" descr="preencoded.png">    </p:cNvPr>
          <p:cNvPicPr>
            <a:picLocks noChangeAspect="1"/>
          </p:cNvPicPr>
          <p:nvPr/>
        </p:nvPicPr>
        <p:blipFill>
          <a:blip r:embed="rId9"/>
          <a:stretch>
            <a:fillRect/>
          </a:stretch>
        </p:blipFill>
        <p:spPr>
          <a:xfrm>
            <a:off x="604837" y="2738438"/>
            <a:ext cx="175354" cy="202406"/>
          </a:xfrm>
          <a:prstGeom prst="rect">
            <a:avLst/>
          </a:prstGeom>
        </p:spPr>
      </p:pic>
      <p:pic>
        <p:nvPicPr>
          <p:cNvPr id="27" name="Image 9" descr="preencoded.png">    </p:cNvPr>
          <p:cNvPicPr>
            <a:picLocks noChangeAspect="1"/>
          </p:cNvPicPr>
          <p:nvPr/>
        </p:nvPicPr>
        <p:blipFill>
          <a:blip r:embed="rId10"/>
          <a:stretch>
            <a:fillRect/>
          </a:stretch>
        </p:blipFill>
        <p:spPr>
          <a:xfrm>
            <a:off x="604837" y="2033588"/>
            <a:ext cx="175354" cy="202406"/>
          </a:xfrm>
          <a:prstGeom prst="rect">
            <a:avLst/>
          </a:prstGeom>
        </p:spPr>
      </p:pic>
      <p:pic>
        <p:nvPicPr>
          <p:cNvPr id="28" name="Image 10" descr="preencoded.png">    </p:cNvPr>
          <p:cNvPicPr>
            <a:picLocks noChangeAspect="1"/>
          </p:cNvPicPr>
          <p:nvPr/>
        </p:nvPicPr>
        <p:blipFill>
          <a:blip r:embed="rId11"/>
          <a:stretch>
            <a:fillRect/>
          </a:stretch>
        </p:blipFill>
        <p:spPr>
          <a:xfrm>
            <a:off x="604837" y="1328738"/>
            <a:ext cx="175354" cy="202406"/>
          </a:xfrm>
          <a:prstGeom prst="rect">
            <a:avLst/>
          </a:prstGeom>
        </p:spPr>
      </p:pic>
      <p:sp>
        <p:nvSpPr>
          <p:cNvPr id="29" name="Text 16"/>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30" name="Text 17"/>
          <p:cNvSpPr/>
          <p:nvPr/>
        </p:nvSpPr>
        <p:spPr>
          <a:xfrm>
            <a:off x="8815388" y="4986338"/>
            <a:ext cx="5191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8</a:t>
            </a:r>
            <a:endParaRPr lang="en-US" sz="750" dirty="0"/>
          </a:p>
        </p:txBody>
      </p:sp>
      <p:sp>
        <p:nvSpPr>
          <p:cNvPr id="31" name="Text 18"/>
          <p:cNvSpPr/>
          <p:nvPr/>
        </p:nvSpPr>
        <p:spPr>
          <a:xfrm>
            <a:off x="3105150" y="3957638"/>
            <a:ext cx="1728788" cy="71438"/>
          </a:xfrm>
          <a:prstGeom prst="rect">
            <a:avLst/>
          </a:prstGeom>
          <a:noFill/>
          <a:ln/>
        </p:spPr>
        <p:txBody>
          <a:bodyPr wrap="square" rtlCol="0" anchor="ctr"/>
          <a:lstStyle/>
          <a:p>
            <a:pPr algn="ctr" indent="0" marL="0">
              <a:lnSpc>
                <a:spcPts val="908"/>
              </a:lnSpc>
              <a:buNone/>
            </a:pPr>
            <a:r>
              <a:rPr lang="en-US" sz="750" i="1" dirty="0">
                <a:solidFill>
                  <a:srgbClr val="FFFFFF">
                    <a:alpha val="99000"/>
                  </a:srgbClr>
                </a:solidFill>
                <a:latin typeface="Inter" pitchFamily="34" charset="0"/>
                <a:ea typeface="Inter" pitchFamily="34" charset="-122"/>
                <a:cs typeface="Inter" pitchFamily="34" charset="-120"/>
              </a:rPr>
              <a:t>If amended, go back to HOR</a:t>
            </a:r>
            <a:endParaRPr lang="en-US" sz="750" dirty="0"/>
          </a:p>
        </p:txBody>
      </p:sp>
      <p:sp>
        <p:nvSpPr>
          <p:cNvPr id="32" name="Text 19"/>
          <p:cNvSpPr/>
          <p:nvPr/>
        </p:nvSpPr>
        <p:spPr>
          <a:xfrm>
            <a:off x="423863" y="4686300"/>
            <a:ext cx="8701088" cy="109538"/>
          </a:xfrm>
          <a:prstGeom prst="rect">
            <a:avLst/>
          </a:prstGeom>
          <a:noFill/>
          <a:ln/>
        </p:spPr>
        <p:txBody>
          <a:bodyPr wrap="square" rtlCol="0" anchor="ctr"/>
          <a:lstStyle/>
          <a:p>
            <a:pPr algn="l" indent="0" marL="0">
              <a:lnSpc>
                <a:spcPts val="1452"/>
              </a:lnSpc>
              <a:buNone/>
            </a:pPr>
            <a:r>
              <a:rPr lang="en-US" sz="1200" i="1" spc="-36" kern="0" dirty="0">
                <a:solidFill>
                  <a:srgbClr val="FFFFFF">
                    <a:alpha val="99000"/>
                  </a:srgbClr>
                </a:solidFill>
                <a:latin typeface="Inter" pitchFamily="34" charset="0"/>
                <a:ea typeface="Inter" pitchFamily="34" charset="-122"/>
                <a:cs typeface="Inter" pitchFamily="34" charset="-120"/>
              </a:rPr>
              <a:t>*If bills start in the Senate, they must go to the HOR before final approval</a:t>
            </a:r>
            <a:endParaRPr lang="en-US" sz="1200" dirty="0"/>
          </a:p>
        </p:txBody>
      </p:sp>
      <p:sp>
        <p:nvSpPr>
          <p:cNvPr id="33" name="Text 20"/>
          <p:cNvSpPr/>
          <p:nvPr/>
        </p:nvSpPr>
        <p:spPr>
          <a:xfrm>
            <a:off x="800100" y="328613"/>
            <a:ext cx="6272213"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How an idea becomes a law</a:t>
            </a:r>
            <a:endParaRPr lang="en-US" sz="3600" dirty="0"/>
          </a:p>
        </p:txBody>
      </p:sp>
      <p:sp>
        <p:nvSpPr>
          <p:cNvPr id="34" name="Text 21"/>
          <p:cNvSpPr/>
          <p:nvPr/>
        </p:nvSpPr>
        <p:spPr>
          <a:xfrm>
            <a:off x="2605279" y="1441826"/>
            <a:ext cx="1243192" cy="219075"/>
          </a:xfrm>
          <a:prstGeom prst="rect">
            <a:avLst/>
          </a:prstGeom>
          <a:noFill/>
          <a:ln/>
        </p:spPr>
        <p:txBody>
          <a:bodyPr wrap="square" rtlCol="0" anchor="ctr"/>
          <a:lstStyle/>
          <a:p>
            <a:pPr algn="l" indent="0" marL="0">
              <a:lnSpc>
                <a:spcPts val="1070"/>
              </a:lnSpc>
              <a:buNone/>
            </a:pPr>
            <a:r>
              <a:rPr lang="en-US" sz="884" b="1" dirty="0">
                <a:solidFill>
                  <a:srgbClr val="000000">
                    <a:alpha val="99000"/>
                  </a:srgbClr>
                </a:solidFill>
                <a:latin typeface="Inter" pitchFamily="34" charset="0"/>
                <a:ea typeface="Inter" pitchFamily="34" charset="-122"/>
                <a:cs typeface="Inter" pitchFamily="34" charset="-120"/>
              </a:rPr>
              <a:t>The bill can fail to pass.</a:t>
            </a:r>
            <a:endParaRPr lang="en-US" sz="884" dirty="0"/>
          </a:p>
        </p:txBody>
      </p:sp>
      <p:sp>
        <p:nvSpPr>
          <p:cNvPr id="35" name="Text 22"/>
          <p:cNvSpPr/>
          <p:nvPr/>
        </p:nvSpPr>
        <p:spPr>
          <a:xfrm>
            <a:off x="2395315" y="1514412"/>
            <a:ext cx="504825" cy="90488"/>
          </a:xfrm>
          <a:prstGeom prst="rect">
            <a:avLst/>
          </a:prstGeom>
          <a:noFill/>
          <a:ln/>
        </p:spPr>
        <p:txBody>
          <a:bodyPr wrap="square" rtlCol="0" anchor="ctr"/>
          <a:lstStyle/>
          <a:p>
            <a:pPr algn="ctr" indent="0" marL="0">
              <a:lnSpc>
                <a:spcPts val="1198"/>
              </a:lnSpc>
              <a:buNone/>
            </a:pPr>
            <a:r>
              <a:rPr lang="en-US" sz="990" b="1" dirty="0">
                <a:solidFill>
                  <a:srgbClr val="FFFFFF">
                    <a:alpha val="99000"/>
                  </a:srgbClr>
                </a:solidFill>
                <a:latin typeface="Inter" pitchFamily="34" charset="0"/>
                <a:ea typeface="Inter" pitchFamily="34" charset="-122"/>
                <a:cs typeface="Inter" pitchFamily="34" charset="-120"/>
              </a:rPr>
              <a:t>!</a:t>
            </a:r>
            <a:endParaRPr lang="en-US" sz="990" dirty="0"/>
          </a:p>
        </p:txBody>
      </p:sp>
      <p:sp>
        <p:nvSpPr>
          <p:cNvPr id="36" name="Text 23"/>
          <p:cNvSpPr/>
          <p:nvPr/>
        </p:nvSpPr>
        <p:spPr>
          <a:xfrm>
            <a:off x="2605279" y="3546851"/>
            <a:ext cx="1243192" cy="219075"/>
          </a:xfrm>
          <a:prstGeom prst="rect">
            <a:avLst/>
          </a:prstGeom>
          <a:noFill/>
          <a:ln/>
        </p:spPr>
        <p:txBody>
          <a:bodyPr wrap="square" rtlCol="0" anchor="ctr"/>
          <a:lstStyle/>
          <a:p>
            <a:pPr algn="l" indent="0" marL="0">
              <a:lnSpc>
                <a:spcPts val="1070"/>
              </a:lnSpc>
              <a:buNone/>
            </a:pPr>
            <a:r>
              <a:rPr lang="en-US" sz="884" b="1" dirty="0">
                <a:solidFill>
                  <a:srgbClr val="000000">
                    <a:alpha val="99000"/>
                  </a:srgbClr>
                </a:solidFill>
                <a:latin typeface="Inter" pitchFamily="34" charset="0"/>
                <a:ea typeface="Inter" pitchFamily="34" charset="-122"/>
                <a:cs typeface="Inter" pitchFamily="34" charset="-120"/>
              </a:rPr>
              <a:t>The bill can fail to pass.</a:t>
            </a:r>
            <a:endParaRPr lang="en-US" sz="884" dirty="0"/>
          </a:p>
        </p:txBody>
      </p:sp>
      <p:sp>
        <p:nvSpPr>
          <p:cNvPr id="37" name="Text 24"/>
          <p:cNvSpPr/>
          <p:nvPr/>
        </p:nvSpPr>
        <p:spPr>
          <a:xfrm>
            <a:off x="2395315" y="3619437"/>
            <a:ext cx="504825" cy="90488"/>
          </a:xfrm>
          <a:prstGeom prst="rect">
            <a:avLst/>
          </a:prstGeom>
          <a:noFill/>
          <a:ln/>
        </p:spPr>
        <p:txBody>
          <a:bodyPr wrap="square" rtlCol="0" anchor="ctr"/>
          <a:lstStyle/>
          <a:p>
            <a:pPr algn="ctr" indent="0" marL="0">
              <a:lnSpc>
                <a:spcPts val="1198"/>
              </a:lnSpc>
              <a:buNone/>
            </a:pPr>
            <a:r>
              <a:rPr lang="en-US" sz="990" b="1" dirty="0">
                <a:solidFill>
                  <a:srgbClr val="FFFFFF">
                    <a:alpha val="99000"/>
                  </a:srgbClr>
                </a:solidFill>
                <a:latin typeface="Inter" pitchFamily="34" charset="0"/>
                <a:ea typeface="Inter" pitchFamily="34" charset="-122"/>
                <a:cs typeface="Inter" pitchFamily="34" charset="-120"/>
              </a:rPr>
              <a:t>!</a:t>
            </a:r>
            <a:endParaRPr lang="en-US" sz="990" dirty="0"/>
          </a:p>
        </p:txBody>
      </p:sp>
      <p:sp>
        <p:nvSpPr>
          <p:cNvPr id="38" name="Text 25"/>
          <p:cNvSpPr/>
          <p:nvPr/>
        </p:nvSpPr>
        <p:spPr>
          <a:xfrm>
            <a:off x="6124767" y="3499226"/>
            <a:ext cx="1243192" cy="219075"/>
          </a:xfrm>
          <a:prstGeom prst="rect">
            <a:avLst/>
          </a:prstGeom>
          <a:noFill/>
          <a:ln/>
        </p:spPr>
        <p:txBody>
          <a:bodyPr wrap="square" rtlCol="0" anchor="ctr"/>
          <a:lstStyle/>
          <a:p>
            <a:pPr algn="l" indent="0" marL="0">
              <a:lnSpc>
                <a:spcPts val="1070"/>
              </a:lnSpc>
              <a:buNone/>
            </a:pPr>
            <a:r>
              <a:rPr lang="en-US" sz="884" b="1" dirty="0">
                <a:solidFill>
                  <a:srgbClr val="000000">
                    <a:alpha val="99000"/>
                  </a:srgbClr>
                </a:solidFill>
                <a:latin typeface="Inter" pitchFamily="34" charset="0"/>
                <a:ea typeface="Inter" pitchFamily="34" charset="-122"/>
                <a:cs typeface="Inter" pitchFamily="34" charset="-120"/>
              </a:rPr>
              <a:t>The president can veto a bill.</a:t>
            </a:r>
            <a:endParaRPr lang="en-US" sz="884" dirty="0"/>
          </a:p>
        </p:txBody>
      </p:sp>
      <p:sp>
        <p:nvSpPr>
          <p:cNvPr id="39" name="Text 26"/>
          <p:cNvSpPr/>
          <p:nvPr/>
        </p:nvSpPr>
        <p:spPr>
          <a:xfrm>
            <a:off x="5914802" y="3571812"/>
            <a:ext cx="504825" cy="90488"/>
          </a:xfrm>
          <a:prstGeom prst="rect">
            <a:avLst/>
          </a:prstGeom>
          <a:noFill/>
          <a:ln/>
        </p:spPr>
        <p:txBody>
          <a:bodyPr wrap="square" rtlCol="0" anchor="ctr"/>
          <a:lstStyle/>
          <a:p>
            <a:pPr algn="ctr" indent="0" marL="0">
              <a:lnSpc>
                <a:spcPts val="1198"/>
              </a:lnSpc>
              <a:buNone/>
            </a:pPr>
            <a:r>
              <a:rPr lang="en-US" sz="990" b="1" dirty="0">
                <a:solidFill>
                  <a:srgbClr val="FFFFFF">
                    <a:alpha val="99000"/>
                  </a:srgbClr>
                </a:solidFill>
                <a:latin typeface="Inter" pitchFamily="34" charset="0"/>
                <a:ea typeface="Inter" pitchFamily="34" charset="-122"/>
                <a:cs typeface="Inter" pitchFamily="34" charset="-120"/>
              </a:rPr>
              <a:t>!</a:t>
            </a:r>
            <a:endParaRPr lang="en-US" sz="990" dirty="0"/>
          </a:p>
        </p:txBody>
      </p:sp>
      <p:sp>
        <p:nvSpPr>
          <p:cNvPr id="40" name="Text 27"/>
          <p:cNvSpPr/>
          <p:nvPr/>
        </p:nvSpPr>
        <p:spPr>
          <a:xfrm>
            <a:off x="76200" y="1019175"/>
            <a:ext cx="638175" cy="42863"/>
          </a:xfrm>
          <a:prstGeom prst="rect">
            <a:avLst/>
          </a:prstGeom>
          <a:noFill/>
          <a:ln/>
        </p:spPr>
        <p:txBody>
          <a:bodyPr wrap="square" rtlCol="0" anchor="ctr"/>
          <a:lstStyle/>
          <a:p>
            <a:pPr algn="r" indent="0" marL="0">
              <a:lnSpc>
                <a:spcPts val="545"/>
              </a:lnSpc>
              <a:buNone/>
            </a:pPr>
            <a:r>
              <a:rPr lang="en-US" sz="450" i="1" dirty="0">
                <a:solidFill>
                  <a:srgbClr val="FFFFFF">
                    <a:alpha val="99000"/>
                  </a:srgbClr>
                </a:solidFill>
                <a:latin typeface="Inter" pitchFamily="34" charset="0"/>
                <a:ea typeface="Inter" pitchFamily="34" charset="-122"/>
                <a:cs typeface="Inter" pitchFamily="34" charset="-120"/>
              </a:rPr>
              <a:t>START</a:t>
            </a:r>
            <a:endParaRPr lang="en-US" sz="450" dirty="0"/>
          </a:p>
        </p:txBody>
      </p:sp>
      <p:sp>
        <p:nvSpPr>
          <p:cNvPr id="41" name="Text 28"/>
          <p:cNvSpPr/>
          <p:nvPr/>
        </p:nvSpPr>
        <p:spPr>
          <a:xfrm>
            <a:off x="47625" y="3133725"/>
            <a:ext cx="666750" cy="42863"/>
          </a:xfrm>
          <a:prstGeom prst="rect">
            <a:avLst/>
          </a:prstGeom>
          <a:noFill/>
          <a:ln/>
        </p:spPr>
        <p:txBody>
          <a:bodyPr wrap="square" rtlCol="0" anchor="ctr"/>
          <a:lstStyle/>
          <a:p>
            <a:pPr algn="r" indent="0" marL="0">
              <a:lnSpc>
                <a:spcPts val="545"/>
              </a:lnSpc>
              <a:buNone/>
            </a:pPr>
            <a:r>
              <a:rPr lang="en-US" sz="450" i="1" dirty="0">
                <a:solidFill>
                  <a:srgbClr val="FFFFFF">
                    <a:alpha val="99000"/>
                  </a:srgbClr>
                </a:solidFill>
                <a:latin typeface="Inter" pitchFamily="34" charset="0"/>
                <a:ea typeface="Inter" pitchFamily="34" charset="-122"/>
                <a:cs typeface="Inter" pitchFamily="34" charset="-120"/>
              </a:rPr>
              <a:t>START*</a:t>
            </a:r>
            <a:endParaRPr lang="en-US" sz="450" dirty="0"/>
          </a:p>
        </p:txBody>
      </p:sp>
      <p:sp>
        <p:nvSpPr>
          <p:cNvPr id="42" name="Text 29"/>
          <p:cNvSpPr/>
          <p:nvPr/>
        </p:nvSpPr>
        <p:spPr>
          <a:xfrm>
            <a:off x="4814888" y="3776662"/>
            <a:ext cx="1219200"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The President</a:t>
            </a:r>
            <a:endParaRPr lang="en-US" sz="900" dirty="0"/>
          </a:p>
        </p:txBody>
      </p:sp>
      <p:sp>
        <p:nvSpPr>
          <p:cNvPr id="43" name="Text 30"/>
          <p:cNvSpPr/>
          <p:nvPr/>
        </p:nvSpPr>
        <p:spPr>
          <a:xfrm>
            <a:off x="4814888" y="3905250"/>
            <a:ext cx="1595438"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Final approval</a:t>
            </a:r>
            <a:endParaRPr lang="en-US" sz="1350" dirty="0"/>
          </a:p>
        </p:txBody>
      </p:sp>
      <p:sp>
        <p:nvSpPr>
          <p:cNvPr id="44" name="Text 31"/>
          <p:cNvSpPr/>
          <p:nvPr/>
        </p:nvSpPr>
        <p:spPr>
          <a:xfrm>
            <a:off x="604838" y="3776662"/>
            <a:ext cx="842963"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Senate</a:t>
            </a:r>
            <a:endParaRPr lang="en-US" sz="900" dirty="0"/>
          </a:p>
        </p:txBody>
      </p:sp>
      <p:sp>
        <p:nvSpPr>
          <p:cNvPr id="45" name="Text 32"/>
          <p:cNvSpPr/>
          <p:nvPr/>
        </p:nvSpPr>
        <p:spPr>
          <a:xfrm>
            <a:off x="604838" y="3905250"/>
            <a:ext cx="2347913"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Debated and Amended</a:t>
            </a:r>
            <a:endParaRPr lang="en-US" sz="1350" dirty="0"/>
          </a:p>
        </p:txBody>
      </p:sp>
      <p:sp>
        <p:nvSpPr>
          <p:cNvPr id="46" name="Text 33"/>
          <p:cNvSpPr/>
          <p:nvPr/>
        </p:nvSpPr>
        <p:spPr>
          <a:xfrm>
            <a:off x="604838" y="3071813"/>
            <a:ext cx="842963"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Senate</a:t>
            </a:r>
            <a:endParaRPr lang="en-US" sz="900" dirty="0"/>
          </a:p>
        </p:txBody>
      </p:sp>
      <p:sp>
        <p:nvSpPr>
          <p:cNvPr id="47" name="Text 34"/>
          <p:cNvSpPr/>
          <p:nvPr/>
        </p:nvSpPr>
        <p:spPr>
          <a:xfrm>
            <a:off x="604838" y="3200400"/>
            <a:ext cx="3028950"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Committee meets about the bill</a:t>
            </a:r>
            <a:endParaRPr lang="en-US" sz="1350" dirty="0"/>
          </a:p>
        </p:txBody>
      </p:sp>
      <p:sp>
        <p:nvSpPr>
          <p:cNvPr id="48" name="Text 35"/>
          <p:cNvSpPr/>
          <p:nvPr/>
        </p:nvSpPr>
        <p:spPr>
          <a:xfrm>
            <a:off x="604838" y="2366963"/>
            <a:ext cx="1866900"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House of Representatives</a:t>
            </a:r>
            <a:endParaRPr lang="en-US" sz="900" dirty="0"/>
          </a:p>
        </p:txBody>
      </p:sp>
      <p:sp>
        <p:nvSpPr>
          <p:cNvPr id="49" name="Text 36"/>
          <p:cNvSpPr/>
          <p:nvPr/>
        </p:nvSpPr>
        <p:spPr>
          <a:xfrm>
            <a:off x="604838" y="2495550"/>
            <a:ext cx="4210050"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Congressional Budget Office confirms budget</a:t>
            </a:r>
            <a:endParaRPr lang="en-US" sz="1350" dirty="0"/>
          </a:p>
        </p:txBody>
      </p:sp>
      <p:sp>
        <p:nvSpPr>
          <p:cNvPr id="50" name="Text 37"/>
          <p:cNvSpPr/>
          <p:nvPr/>
        </p:nvSpPr>
        <p:spPr>
          <a:xfrm>
            <a:off x="604838" y="1662113"/>
            <a:ext cx="1866900"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House of Representatives</a:t>
            </a:r>
            <a:endParaRPr lang="en-US" sz="900" dirty="0"/>
          </a:p>
        </p:txBody>
      </p:sp>
      <p:sp>
        <p:nvSpPr>
          <p:cNvPr id="51" name="Text 38"/>
          <p:cNvSpPr/>
          <p:nvPr/>
        </p:nvSpPr>
        <p:spPr>
          <a:xfrm>
            <a:off x="604838" y="1790700"/>
            <a:ext cx="2347913"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Debated and Amended</a:t>
            </a:r>
            <a:endParaRPr lang="en-US" sz="1350" dirty="0"/>
          </a:p>
        </p:txBody>
      </p:sp>
      <p:sp>
        <p:nvSpPr>
          <p:cNvPr id="52" name="Text 39"/>
          <p:cNvSpPr/>
          <p:nvPr/>
        </p:nvSpPr>
        <p:spPr>
          <a:xfrm>
            <a:off x="604838" y="957263"/>
            <a:ext cx="1866900"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House of Representatives</a:t>
            </a:r>
            <a:endParaRPr lang="en-US" sz="900" dirty="0"/>
          </a:p>
        </p:txBody>
      </p:sp>
      <p:sp>
        <p:nvSpPr>
          <p:cNvPr id="53" name="Text 40"/>
          <p:cNvSpPr/>
          <p:nvPr/>
        </p:nvSpPr>
        <p:spPr>
          <a:xfrm>
            <a:off x="604838" y="1085850"/>
            <a:ext cx="2295525"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Begins in a Committee</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2C2C2C"/>
        </a:solidFill>
      </p:bgPr>
    </p:bg>
    <p:spTree>
      <p:nvGrpSpPr>
        <p:cNvPr id="1" name=""/>
        <p:cNvGrpSpPr/>
        <p:nvPr/>
      </p:nvGrpSpPr>
      <p:grpSpPr>
        <a:xfrm>
          <a:off x="0" y="0"/>
          <a:ext cx="0" cy="0"/>
          <a:chOff x="0" y="0"/>
          <a:chExt cx="0" cy="0"/>
        </a:xfrm>
      </p:grpSpPr>
      <p:sp>
        <p:nvSpPr>
          <p:cNvPr id="2" name="Shape 0"/>
          <p:cNvSpPr/>
          <p:nvPr/>
        </p:nvSpPr>
        <p:spPr>
          <a:xfrm>
            <a:off x="0" y="4905375"/>
            <a:ext cx="9144000" cy="238125"/>
          </a:xfrm>
          <a:prstGeom prst="rect">
            <a:avLst/>
          </a:prstGeom>
          <a:solidFill>
            <a:srgbClr val="000000">
              <a:alpha val="25000"/>
            </a:srgbClr>
          </a:solidFill>
          <a:ln w="12700">
            <a:solidFill>
              <a:srgbClr val="FFFFFF">
                <a:alpha val="50000"/>
              </a:srgbClr>
            </a:solidFill>
            <a:prstDash val="solid"/>
          </a:ln>
        </p:spPr>
      </p:sp>
      <p:sp>
        <p:nvSpPr>
          <p:cNvPr id="3" name="Shape 1"/>
          <p:cNvSpPr/>
          <p:nvPr/>
        </p:nvSpPr>
        <p:spPr>
          <a:xfrm>
            <a:off x="228600" y="4953000"/>
            <a:ext cx="142875" cy="142875"/>
          </a:xfrm>
          <a:prstGeom prst="roundRect">
            <a:avLst/>
          </a:prstGeom>
          <a:solidFill>
            <a:srgbClr val="D9D9D9">
              <a:alpha val="10000"/>
            </a:srgbClr>
          </a:solidFill>
          <a:ln/>
        </p:spPr>
      </p:sp>
      <p:sp>
        <p:nvSpPr>
          <p:cNvPr id="4" name="Shape 2"/>
          <p:cNvSpPr/>
          <p:nvPr/>
        </p:nvSpPr>
        <p:spPr>
          <a:xfrm>
            <a:off x="2157413" y="919162"/>
            <a:ext cx="4833938" cy="3309938"/>
          </a:xfrm>
          <a:prstGeom prst="rect">
            <a:avLst/>
          </a:prstGeom>
          <a:noFill/>
          <a:ln/>
        </p:spPr>
      </p:sp>
      <p:sp>
        <p:nvSpPr>
          <p:cNvPr id="5" name="Shape 3"/>
          <p:cNvSpPr/>
          <p:nvPr/>
        </p:nvSpPr>
        <p:spPr>
          <a:xfrm>
            <a:off x="5915025" y="2876550"/>
            <a:ext cx="1638300" cy="311902"/>
          </a:xfrm>
          <a:prstGeom prst="roundRect">
            <a:avLst>
              <a:gd name="adj" fmla="val 1919998"/>
            </a:avLst>
          </a:prstGeom>
          <a:solidFill>
            <a:srgbClr val="FFFFFF"/>
          </a:solidFill>
          <a:ln w="25400">
            <a:solidFill>
              <a:srgbClr val="FF006F"/>
            </a:solidFill>
            <a:prstDash val="solid"/>
          </a:ln>
        </p:spPr>
      </p:sp>
      <p:sp>
        <p:nvSpPr>
          <p:cNvPr id="6" name="Shape 4"/>
          <p:cNvSpPr/>
          <p:nvPr/>
        </p:nvSpPr>
        <p:spPr>
          <a:xfrm>
            <a:off x="5915025" y="2876550"/>
            <a:ext cx="311902" cy="311902"/>
          </a:xfrm>
          <a:prstGeom prst="ellipse">
            <a:avLst/>
          </a:prstGeom>
          <a:solidFill>
            <a:srgbClr val="000000"/>
          </a:solidFill>
          <a:ln/>
        </p:spPr>
      </p:sp>
      <p:sp>
        <p:nvSpPr>
          <p:cNvPr id="7" name="Shape 5"/>
          <p:cNvSpPr/>
          <p:nvPr/>
        </p:nvSpPr>
        <p:spPr>
          <a:xfrm>
            <a:off x="2828925" y="1047750"/>
            <a:ext cx="3490913" cy="361950"/>
          </a:xfrm>
          <a:prstGeom prst="roundRect">
            <a:avLst>
              <a:gd name="adj" fmla="val 63158"/>
            </a:avLst>
          </a:prstGeom>
          <a:solidFill>
            <a:srgbClr val="FFFFFF"/>
          </a:solidFill>
          <a:ln/>
        </p:spPr>
      </p:sp>
      <p:sp>
        <p:nvSpPr>
          <p:cNvPr id="8" name="Shape 6"/>
          <p:cNvSpPr/>
          <p:nvPr/>
        </p:nvSpPr>
        <p:spPr>
          <a:xfrm>
            <a:off x="3131344" y="3738563"/>
            <a:ext cx="2886075" cy="361950"/>
          </a:xfrm>
          <a:prstGeom prst="roundRect">
            <a:avLst>
              <a:gd name="adj" fmla="val 63158"/>
            </a:avLst>
          </a:prstGeom>
          <a:solidFill>
            <a:srgbClr val="FFFFFF"/>
          </a:solidFill>
          <a:ln/>
        </p:spPr>
      </p:sp>
      <p:sp>
        <p:nvSpPr>
          <p:cNvPr id="9" name="Shape 7"/>
          <p:cNvSpPr/>
          <p:nvPr/>
        </p:nvSpPr>
        <p:spPr>
          <a:xfrm>
            <a:off x="2157413" y="3033713"/>
            <a:ext cx="4833938" cy="490538"/>
          </a:xfrm>
          <a:prstGeom prst="roundRect">
            <a:avLst>
              <a:gd name="adj" fmla="val 46602"/>
            </a:avLst>
          </a:prstGeom>
          <a:solidFill>
            <a:srgbClr val="FFFFFF"/>
          </a:solidFill>
          <a:ln/>
        </p:spPr>
      </p:sp>
      <p:sp>
        <p:nvSpPr>
          <p:cNvPr id="10" name="Shape 8"/>
          <p:cNvSpPr/>
          <p:nvPr/>
        </p:nvSpPr>
        <p:spPr>
          <a:xfrm>
            <a:off x="3093244" y="2328863"/>
            <a:ext cx="2962275" cy="490538"/>
          </a:xfrm>
          <a:prstGeom prst="roundRect">
            <a:avLst>
              <a:gd name="adj" fmla="val 46602"/>
            </a:avLst>
          </a:prstGeom>
          <a:solidFill>
            <a:srgbClr val="FFFFFF"/>
          </a:solidFill>
          <a:ln/>
        </p:spPr>
      </p:sp>
      <p:sp>
        <p:nvSpPr>
          <p:cNvPr id="11" name="Shape 9"/>
          <p:cNvSpPr/>
          <p:nvPr/>
        </p:nvSpPr>
        <p:spPr>
          <a:xfrm>
            <a:off x="3579019" y="1624013"/>
            <a:ext cx="1990725" cy="490538"/>
          </a:xfrm>
          <a:prstGeom prst="roundRect">
            <a:avLst>
              <a:gd name="adj" fmla="val 46602"/>
            </a:avLst>
          </a:prstGeom>
          <a:solidFill>
            <a:srgbClr val="FFFFFF"/>
          </a:solidFill>
          <a:ln/>
        </p:spPr>
      </p:sp>
      <p:pic>
        <p:nvPicPr>
          <p:cNvPr id="12" name="Image 0" descr="preencoded.png">    </p:cNvPr>
          <p:cNvPicPr>
            <a:picLocks noChangeAspect="1"/>
          </p:cNvPicPr>
          <p:nvPr/>
        </p:nvPicPr>
        <p:blipFill>
          <a:blip r:embed="rId1"/>
          <a:stretch>
            <a:fillRect/>
          </a:stretch>
        </p:blipFill>
        <p:spPr>
          <a:xfrm>
            <a:off x="5971519" y="2920880"/>
            <a:ext cx="172260" cy="172208"/>
          </a:xfrm>
          <a:prstGeom prst="rect">
            <a:avLst/>
          </a:prstGeom>
        </p:spPr>
      </p:pic>
      <p:pic>
        <p:nvPicPr>
          <p:cNvPr id="13" name="Image 1" descr="preencoded.png">    </p:cNvPr>
          <p:cNvPicPr>
            <a:picLocks noChangeAspect="1"/>
          </p:cNvPicPr>
          <p:nvPr/>
        </p:nvPicPr>
        <p:blipFill>
          <a:blip r:embed="rId2"/>
          <a:stretch>
            <a:fillRect/>
          </a:stretch>
        </p:blipFill>
        <p:spPr>
          <a:xfrm>
            <a:off x="4572000" y="3524250"/>
            <a:ext cx="175354" cy="202406"/>
          </a:xfrm>
          <a:prstGeom prst="rect">
            <a:avLst/>
          </a:prstGeom>
        </p:spPr>
      </p:pic>
      <p:pic>
        <p:nvPicPr>
          <p:cNvPr id="14" name="Image 2" descr="preencoded.png">    </p:cNvPr>
          <p:cNvPicPr>
            <a:picLocks noChangeAspect="1"/>
          </p:cNvPicPr>
          <p:nvPr/>
        </p:nvPicPr>
        <p:blipFill>
          <a:blip r:embed="rId3"/>
          <a:stretch>
            <a:fillRect/>
          </a:stretch>
        </p:blipFill>
        <p:spPr>
          <a:xfrm>
            <a:off x="4572000" y="2819400"/>
            <a:ext cx="175354" cy="202406"/>
          </a:xfrm>
          <a:prstGeom prst="rect">
            <a:avLst/>
          </a:prstGeom>
        </p:spPr>
      </p:pic>
      <p:pic>
        <p:nvPicPr>
          <p:cNvPr id="15" name="Image 3" descr="preencoded.png">    </p:cNvPr>
          <p:cNvPicPr>
            <a:picLocks noChangeAspect="1"/>
          </p:cNvPicPr>
          <p:nvPr/>
        </p:nvPicPr>
        <p:blipFill>
          <a:blip r:embed="rId4"/>
          <a:stretch>
            <a:fillRect/>
          </a:stretch>
        </p:blipFill>
        <p:spPr>
          <a:xfrm>
            <a:off x="4572000" y="2114550"/>
            <a:ext cx="175354" cy="202406"/>
          </a:xfrm>
          <a:prstGeom prst="rect">
            <a:avLst/>
          </a:prstGeom>
        </p:spPr>
      </p:pic>
      <p:pic>
        <p:nvPicPr>
          <p:cNvPr id="16" name="Image 4" descr="preencoded.png">    </p:cNvPr>
          <p:cNvPicPr>
            <a:picLocks noChangeAspect="1"/>
          </p:cNvPicPr>
          <p:nvPr/>
        </p:nvPicPr>
        <p:blipFill>
          <a:blip r:embed="rId5"/>
          <a:stretch>
            <a:fillRect/>
          </a:stretch>
        </p:blipFill>
        <p:spPr>
          <a:xfrm>
            <a:off x="4572000" y="1409700"/>
            <a:ext cx="175354" cy="202406"/>
          </a:xfrm>
          <a:prstGeom prst="rect">
            <a:avLst/>
          </a:prstGeom>
        </p:spPr>
      </p:pic>
      <p:pic>
        <p:nvPicPr>
          <p:cNvPr id="17" name="Image 5" descr="preencoded.png">    </p:cNvPr>
          <p:cNvPicPr>
            <a:picLocks noChangeAspect="1"/>
          </p:cNvPicPr>
          <p:nvPr/>
        </p:nvPicPr>
        <p:blipFill>
          <a:blip r:embed="rId6"/>
          <a:stretch>
            <a:fillRect/>
          </a:stretch>
        </p:blipFill>
        <p:spPr>
          <a:xfrm>
            <a:off x="419100" y="328613"/>
            <a:ext cx="336709" cy="336710"/>
          </a:xfrm>
          <a:prstGeom prst="rect">
            <a:avLst/>
          </a:prstGeom>
        </p:spPr>
      </p:pic>
      <p:sp>
        <p:nvSpPr>
          <p:cNvPr id="18" name="Text 10"/>
          <p:cNvSpPr/>
          <p:nvPr/>
        </p:nvSpPr>
        <p:spPr>
          <a:xfrm>
            <a:off x="419100" y="4986338"/>
            <a:ext cx="1476375" cy="71438"/>
          </a:xfrm>
          <a:prstGeom prst="rect">
            <a:avLst/>
          </a:prstGeom>
          <a:noFill/>
          <a:ln/>
        </p:spPr>
        <p:txBody>
          <a:bodyPr wrap="square" rtlCol="0" anchor="ctr"/>
          <a:lstStyle/>
          <a:p>
            <a:pPr algn="l"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1.10 Unit 1 Assessment</a:t>
            </a:r>
            <a:endParaRPr lang="en-US" sz="750" dirty="0"/>
          </a:p>
        </p:txBody>
      </p:sp>
      <p:sp>
        <p:nvSpPr>
          <p:cNvPr id="19" name="Text 11"/>
          <p:cNvSpPr/>
          <p:nvPr/>
        </p:nvSpPr>
        <p:spPr>
          <a:xfrm>
            <a:off x="8815388" y="4986338"/>
            <a:ext cx="519113" cy="71438"/>
          </a:xfrm>
          <a:prstGeom prst="rect">
            <a:avLst/>
          </a:prstGeom>
          <a:noFill/>
          <a:ln/>
        </p:spPr>
        <p:txBody>
          <a:bodyPr wrap="square" rtlCol="0" anchor="ctr"/>
          <a:lstStyle/>
          <a:p>
            <a:pPr algn="r" indent="0" marL="0">
              <a:lnSpc>
                <a:spcPts val="908"/>
              </a:lnSpc>
              <a:buNone/>
            </a:pPr>
            <a:r>
              <a:rPr lang="en-US" sz="750" dirty="0">
                <a:solidFill>
                  <a:srgbClr val="FFFFFF">
                    <a:alpha val="99000"/>
                  </a:srgbClr>
                </a:solidFill>
                <a:latin typeface="Inter" pitchFamily="34" charset="0"/>
                <a:ea typeface="Inter" pitchFamily="34" charset="-122"/>
                <a:cs typeface="Inter" pitchFamily="34" charset="-120"/>
              </a:rPr>
              <a:t>9</a:t>
            </a:r>
            <a:endParaRPr lang="en-US" sz="750" dirty="0"/>
          </a:p>
        </p:txBody>
      </p:sp>
      <p:sp>
        <p:nvSpPr>
          <p:cNvPr id="20" name="Text 12"/>
          <p:cNvSpPr/>
          <p:nvPr/>
        </p:nvSpPr>
        <p:spPr>
          <a:xfrm>
            <a:off x="6258117" y="2922963"/>
            <a:ext cx="1643242" cy="219075"/>
          </a:xfrm>
          <a:prstGeom prst="rect">
            <a:avLst/>
          </a:prstGeom>
          <a:noFill/>
          <a:ln/>
        </p:spPr>
        <p:txBody>
          <a:bodyPr wrap="square" rtlCol="0" anchor="ctr"/>
          <a:lstStyle/>
          <a:p>
            <a:pPr algn="l" indent="0" marL="0">
              <a:lnSpc>
                <a:spcPts val="1070"/>
              </a:lnSpc>
              <a:buNone/>
            </a:pPr>
            <a:r>
              <a:rPr lang="en-US" sz="884" b="1" dirty="0">
                <a:solidFill>
                  <a:srgbClr val="000000">
                    <a:alpha val="99000"/>
                  </a:srgbClr>
                </a:solidFill>
                <a:latin typeface="Inter" pitchFamily="34" charset="0"/>
                <a:ea typeface="Inter" pitchFamily="34" charset="-122"/>
                <a:cs typeface="Inter" pitchFamily="34" charset="-120"/>
              </a:rPr>
              <a:t>The nominee could fail to get confirmed</a:t>
            </a:r>
            <a:endParaRPr lang="en-US" sz="884" dirty="0"/>
          </a:p>
        </p:txBody>
      </p:sp>
      <p:sp>
        <p:nvSpPr>
          <p:cNvPr id="21" name="Text 13"/>
          <p:cNvSpPr/>
          <p:nvPr/>
        </p:nvSpPr>
        <p:spPr>
          <a:xfrm>
            <a:off x="6048153" y="2995550"/>
            <a:ext cx="504825" cy="90488"/>
          </a:xfrm>
          <a:prstGeom prst="rect">
            <a:avLst/>
          </a:prstGeom>
          <a:noFill/>
          <a:ln/>
        </p:spPr>
        <p:txBody>
          <a:bodyPr wrap="square" rtlCol="0" anchor="ctr"/>
          <a:lstStyle/>
          <a:p>
            <a:pPr algn="ctr" indent="0" marL="0">
              <a:lnSpc>
                <a:spcPts val="1198"/>
              </a:lnSpc>
              <a:buNone/>
            </a:pPr>
            <a:r>
              <a:rPr lang="en-US" sz="990" b="1" dirty="0">
                <a:solidFill>
                  <a:srgbClr val="FFFFFF">
                    <a:alpha val="99000"/>
                  </a:srgbClr>
                </a:solidFill>
                <a:latin typeface="Inter" pitchFamily="34" charset="0"/>
                <a:ea typeface="Inter" pitchFamily="34" charset="-122"/>
                <a:cs typeface="Inter" pitchFamily="34" charset="-120"/>
              </a:rPr>
              <a:t>!</a:t>
            </a:r>
            <a:endParaRPr lang="en-US" sz="990" dirty="0"/>
          </a:p>
        </p:txBody>
      </p:sp>
      <p:sp>
        <p:nvSpPr>
          <p:cNvPr id="22" name="Text 14"/>
          <p:cNvSpPr/>
          <p:nvPr/>
        </p:nvSpPr>
        <p:spPr>
          <a:xfrm>
            <a:off x="3312319" y="3857625"/>
            <a:ext cx="2981325"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Nominee is sworn in as Justice</a:t>
            </a:r>
            <a:endParaRPr lang="en-US" sz="1350" dirty="0"/>
          </a:p>
        </p:txBody>
      </p:sp>
      <p:sp>
        <p:nvSpPr>
          <p:cNvPr id="23" name="Text 15"/>
          <p:cNvSpPr/>
          <p:nvPr/>
        </p:nvSpPr>
        <p:spPr>
          <a:xfrm>
            <a:off x="3821906" y="3152775"/>
            <a:ext cx="1962150"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Legislative Branch (Senate)</a:t>
            </a:r>
            <a:endParaRPr lang="en-US" sz="900" dirty="0"/>
          </a:p>
        </p:txBody>
      </p:sp>
      <p:sp>
        <p:nvSpPr>
          <p:cNvPr id="24" name="Text 16"/>
          <p:cNvSpPr/>
          <p:nvPr/>
        </p:nvSpPr>
        <p:spPr>
          <a:xfrm>
            <a:off x="2338388" y="3281363"/>
            <a:ext cx="4929188"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Vote to approve the nominee, simple majority neeeded</a:t>
            </a:r>
            <a:endParaRPr lang="en-US" sz="1350" dirty="0"/>
          </a:p>
        </p:txBody>
      </p:sp>
      <p:sp>
        <p:nvSpPr>
          <p:cNvPr id="25" name="Text 17"/>
          <p:cNvSpPr/>
          <p:nvPr/>
        </p:nvSpPr>
        <p:spPr>
          <a:xfrm>
            <a:off x="3821906" y="2447925"/>
            <a:ext cx="1962150"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Legislative Branch (Senate)</a:t>
            </a:r>
            <a:endParaRPr lang="en-US" sz="900" dirty="0"/>
          </a:p>
        </p:txBody>
      </p:sp>
      <p:sp>
        <p:nvSpPr>
          <p:cNvPr id="26" name="Text 18"/>
          <p:cNvSpPr/>
          <p:nvPr/>
        </p:nvSpPr>
        <p:spPr>
          <a:xfrm>
            <a:off x="3274219" y="2576513"/>
            <a:ext cx="3057525"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Hold hearings with the nominee</a:t>
            </a:r>
            <a:endParaRPr lang="en-US" sz="1350" dirty="0"/>
          </a:p>
        </p:txBody>
      </p:sp>
      <p:sp>
        <p:nvSpPr>
          <p:cNvPr id="27" name="Text 19"/>
          <p:cNvSpPr/>
          <p:nvPr/>
        </p:nvSpPr>
        <p:spPr>
          <a:xfrm>
            <a:off x="3781425" y="1743075"/>
            <a:ext cx="2043113" cy="80963"/>
          </a:xfrm>
          <a:prstGeom prst="rect">
            <a:avLst/>
          </a:prstGeom>
          <a:noFill/>
          <a:ln/>
        </p:spPr>
        <p:txBody>
          <a:bodyPr wrap="square" rtlCol="0" anchor="ctr"/>
          <a:lstStyle/>
          <a:p>
            <a:pPr algn="ctr" indent="0" marL="0">
              <a:lnSpc>
                <a:spcPts val="1089"/>
              </a:lnSpc>
              <a:buNone/>
            </a:pPr>
            <a:r>
              <a:rPr lang="en-US" sz="900" dirty="0">
                <a:solidFill>
                  <a:srgbClr val="000000">
                    <a:alpha val="99000"/>
                  </a:srgbClr>
                </a:solidFill>
                <a:latin typeface="Inter" pitchFamily="34" charset="0"/>
                <a:ea typeface="Inter" pitchFamily="34" charset="-122"/>
                <a:cs typeface="Inter" pitchFamily="34" charset="-120"/>
              </a:rPr>
              <a:t>Executive Branch (President)</a:t>
            </a:r>
            <a:endParaRPr lang="en-US" sz="900" dirty="0"/>
          </a:p>
        </p:txBody>
      </p:sp>
      <p:sp>
        <p:nvSpPr>
          <p:cNvPr id="28" name="Text 20"/>
          <p:cNvSpPr/>
          <p:nvPr/>
        </p:nvSpPr>
        <p:spPr>
          <a:xfrm>
            <a:off x="3759994" y="1871663"/>
            <a:ext cx="2085975"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Appoints a nominee</a:t>
            </a:r>
            <a:endParaRPr lang="en-US" sz="1350" dirty="0"/>
          </a:p>
        </p:txBody>
      </p:sp>
      <p:sp>
        <p:nvSpPr>
          <p:cNvPr id="29" name="Text 21"/>
          <p:cNvSpPr/>
          <p:nvPr/>
        </p:nvSpPr>
        <p:spPr>
          <a:xfrm>
            <a:off x="3009900" y="1166813"/>
            <a:ext cx="3586163" cy="123825"/>
          </a:xfrm>
          <a:prstGeom prst="rect">
            <a:avLst/>
          </a:prstGeom>
          <a:noFill/>
          <a:ln/>
        </p:spPr>
        <p:txBody>
          <a:bodyPr wrap="square" rtlCol="0" anchor="ctr"/>
          <a:lstStyle/>
          <a:p>
            <a:pPr algn="ctr" indent="0" marL="0">
              <a:lnSpc>
                <a:spcPts val="1634"/>
              </a:lnSpc>
              <a:buNone/>
            </a:pPr>
            <a:r>
              <a:rPr lang="en-US" sz="1350" dirty="0">
                <a:solidFill>
                  <a:srgbClr val="000000">
                    <a:alpha val="99000"/>
                  </a:srgbClr>
                </a:solidFill>
                <a:latin typeface="Inter" pitchFamily="34" charset="0"/>
                <a:ea typeface="Inter" pitchFamily="34" charset="-122"/>
                <a:cs typeface="Inter" pitchFamily="34" charset="-120"/>
              </a:rPr>
              <a:t>Sitting Justice resigns or passes away</a:t>
            </a:r>
            <a:endParaRPr lang="en-US" sz="1350" dirty="0"/>
          </a:p>
        </p:txBody>
      </p:sp>
      <p:sp>
        <p:nvSpPr>
          <p:cNvPr id="30" name="Text 22"/>
          <p:cNvSpPr/>
          <p:nvPr/>
        </p:nvSpPr>
        <p:spPr>
          <a:xfrm>
            <a:off x="800100" y="328613"/>
            <a:ext cx="7905750" cy="333375"/>
          </a:xfrm>
          <a:prstGeom prst="rect">
            <a:avLst/>
          </a:prstGeom>
          <a:noFill/>
          <a:ln/>
        </p:spPr>
        <p:txBody>
          <a:bodyPr wrap="square" rtlCol="0" anchor="ctr"/>
          <a:lstStyle/>
          <a:p>
            <a:pPr algn="l" indent="0" marL="0">
              <a:lnSpc>
                <a:spcPts val="4357"/>
              </a:lnSpc>
              <a:buNone/>
            </a:pPr>
            <a:r>
              <a:rPr lang="en-US" sz="3600" b="1" spc="-108" kern="0" dirty="0">
                <a:solidFill>
                  <a:srgbClr val="000000"/>
                </a:solidFill>
                <a:latin typeface="Inter" pitchFamily="34" charset="0"/>
                <a:ea typeface="Inter" pitchFamily="34" charset="-122"/>
                <a:cs typeface="Inter" pitchFamily="34" charset="-120"/>
              </a:rPr>
              <a:t>Becoming a Supreme Court Justice</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2025-10-22T15:44:46Z</dcterms:created>
  <dcterms:modified xsi:type="dcterms:W3CDTF">2025-10-22T15:44:46Z</dcterms:modified>
</cp:coreProperties>
</file>