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67" r:id="rId3"/>
    <p:sldId id="288" r:id="rId4"/>
    <p:sldId id="287" r:id="rId5"/>
    <p:sldId id="257" r:id="rId6"/>
    <p:sldId id="292" r:id="rId7"/>
    <p:sldId id="294" r:id="rId8"/>
    <p:sldId id="295" r:id="rId9"/>
    <p:sldId id="286" r:id="rId10"/>
    <p:sldId id="297" r:id="rId1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87350"/>
  </p:normalViewPr>
  <p:slideViewPr>
    <p:cSldViewPr snapToGrid="0" snapToObjects="1">
      <p:cViewPr varScale="1">
        <p:scale>
          <a:sx n="118" d="100"/>
          <a:sy n="118" d="100"/>
        </p:scale>
        <p:origin x="224" y="360"/>
      </p:cViewPr>
      <p:guideLst>
        <p:guide orient="horz" pos="2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D6E9-068E-1947-9180-4C970FBED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806E8-8F9F-E347-BF9C-C68D37244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9C47-92AD-D74A-A24E-4B88D4BC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A58E-1584-AF4D-92A7-9F138E61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698D-7247-DA45-8882-2A4F1FB9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95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6836-B2F9-4541-B7F9-E709EF7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52C15-C060-3C49-8BDF-97BB000C8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717D-9502-8F48-8F66-7A362EDE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6C68-E026-8749-8B0B-FB0026FA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EBB0-6ACC-9D4E-8F5B-150C9981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320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EFE3D-2824-8E42-9E88-405C42F08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31387-CEE4-6248-87DC-AFDD3A567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EE09-3C84-3F49-BB4E-A01B9717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F6E50-E252-B34A-AF13-154AEB2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0F8E-D9C9-1244-B1FE-878F9E69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9479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C826-67FF-E34C-B3CB-C0367B2E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CA88-EFBC-1D47-8AC7-A4AC7CAA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1543-DB06-2A49-AF0C-A988FBBD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9B74-1662-4E42-AB72-3E1EEF3E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0A1F-4951-B74D-84F4-35FBEC46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32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B48C-2C46-634C-ABBE-E1B1CC02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D9AFD-355C-CF4A-8B76-2682486AF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4098-7A35-364D-9D6B-A1355251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62CF-9733-F747-8178-9F30B6BA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B75-33C5-254F-9778-FADA1FA8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9638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C5DF-DC5E-EC40-AF31-EF297F3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CFF6-B1EC-FF47-AC8C-B4D3EBB36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5C9F2-5C1B-6E40-906A-B1639BDC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8058C-79BA-3941-9114-F6D1F226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032D1-720D-8B4F-AC60-9D2408F3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CA586-D4BF-6140-9856-F4A88D50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947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2D58-A78B-5A42-8D9F-A53115FC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E4A0B-1778-584A-8153-9645665E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A2CD2-62BE-B74A-935C-B0C842301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18ADA-ED41-CD4D-94EB-FA982FAEF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2E85B-1DF2-CD4D-8BEB-337E71C06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F5-C525-3547-BF22-BF9B3FDD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D114E-2363-8545-B097-C6027A07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53B2-3362-EC44-B507-4DFFF32D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686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DCE9-CB76-FA42-9C34-459094E3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9D5BE-8F46-2046-A0FC-D06E92FB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E071A-3F5B-0E44-9F36-6629BEA8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D6760-D999-4842-9208-E2F1159C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53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B1CB5-0308-AD47-B29B-911438E1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74A41-ABB0-264C-B312-F2C90D5D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D28B-4BC6-DA49-B7DE-20564F1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0377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9365-1264-4340-AC6E-312C2BF3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CCEF-47CC-AF40-8FDF-1BEF7D76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8F502-AC6B-3447-9D2B-A248DFCA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6C8CD-E2A5-0647-B92C-314CE318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F338-ABB0-A246-BDC7-9104EE6B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3E41-E0B3-0A46-A869-D2D250D7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96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B38E-FF00-8144-B5B2-66DCB7C9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88BA1-3AA7-8348-81F9-343A7B6F1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A633-EB3D-734A-9D38-99ADDDC90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2BE8-239A-EB4E-8636-3D1EEC0D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2C294-5292-864B-8091-AF69F64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D921-8BA1-A440-B5F9-A88CDCE7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678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64BAF-A462-9F46-B650-ABFA0390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E3B7C-F3FB-B744-9E16-8843F00A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C6BD-9EB9-F145-AB00-969C27E82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8535-ABEB-2D4A-82F8-36A22ADC1D18}" type="datetimeFigureOut">
              <a:rPr lang="en-IT" smtClean="0"/>
              <a:t>21/11/2022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E5A1-A63D-5E4C-906E-53F1E12F3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D505-9ABB-7F44-BB2F-D2E1626B5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E486-5D97-8144-BFEB-9207190DA57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165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D8301-2F73-6B48-BDFA-744821D13EB7}"/>
              </a:ext>
            </a:extLst>
          </p:cNvPr>
          <p:cNvSpPr txBox="1"/>
          <p:nvPr/>
        </p:nvSpPr>
        <p:spPr>
          <a:xfrm>
            <a:off x="4320339" y="175364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DELIVERABLES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69D8B4-AA76-9644-86E8-67B265267959}"/>
              </a:ext>
            </a:extLst>
          </p:cNvPr>
          <p:cNvCxnSpPr>
            <a:cxnSpLocks/>
          </p:cNvCxnSpPr>
          <p:nvPr/>
        </p:nvCxnSpPr>
        <p:spPr>
          <a:xfrm>
            <a:off x="1453019" y="814192"/>
            <a:ext cx="9732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D3630C-34EC-F547-A899-512B8FC11FED}"/>
              </a:ext>
            </a:extLst>
          </p:cNvPr>
          <p:cNvSpPr txBox="1"/>
          <p:nvPr/>
        </p:nvSpPr>
        <p:spPr>
          <a:xfrm>
            <a:off x="843148" y="1341912"/>
            <a:ext cx="10189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latin typeface="Arial Narrow" panose="020B0604020202020204" pitchFamily="34" charset="0"/>
                <a:cs typeface="Arial Narrow" panose="020B0604020202020204" pitchFamily="34" charset="0"/>
              </a:rPr>
              <a:t>NIGHT: 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Forecast at 1d, 2d, 3d 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8 parameters: WS (@30m), WD (@30m), RH (@30m), PWV, sky transparency, seeing, wavefront coherence time, GLF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Short time scale with an upgrade forecast with a temporal sampling of 1h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Forecast temporal sampling: 10 minutes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C3D2C-3313-8647-ACC8-A29EAE948412}"/>
              </a:ext>
            </a:extLst>
          </p:cNvPr>
          <p:cNvSpPr txBox="1"/>
          <p:nvPr/>
        </p:nvSpPr>
        <p:spPr>
          <a:xfrm>
            <a:off x="843147" y="3346959"/>
            <a:ext cx="6901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latin typeface="Arial Narrow" panose="020B0604020202020204" pitchFamily="34" charset="0"/>
                <a:cs typeface="Arial Narrow" panose="020B0604020202020204" pitchFamily="34" charset="0"/>
              </a:rPr>
              <a:t>DAY: 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Forecast at 1d, 2d, 3d 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5 parameters: WS (@30m), WD (@30m), RH (@30m), PWV, sky transparency 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Short time scale with an upgrade forecast with a temporal sampling of 1h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Forecast temporal sampling: 10 minutes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0BBEA-9C09-B94F-AEC8-EFC213409BDF}"/>
              </a:ext>
            </a:extLst>
          </p:cNvPr>
          <p:cNvSpPr txBox="1"/>
          <p:nvPr/>
        </p:nvSpPr>
        <p:spPr>
          <a:xfrm>
            <a:off x="5938068" y="97445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GCM - ECMWF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5A6C3EF5-BD40-A04D-B383-3A10FE534254}"/>
              </a:ext>
            </a:extLst>
          </p:cNvPr>
          <p:cNvSpPr/>
          <p:nvPr/>
        </p:nvSpPr>
        <p:spPr>
          <a:xfrm>
            <a:off x="6449324" y="1341912"/>
            <a:ext cx="48463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6E2E4-7E77-884A-90A6-7FC6C2C7E830}"/>
              </a:ext>
            </a:extLst>
          </p:cNvPr>
          <p:cNvSpPr txBox="1"/>
          <p:nvPr/>
        </p:nvSpPr>
        <p:spPr>
          <a:xfrm>
            <a:off x="8429296" y="2219075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All the other parameters done with </a:t>
            </a:r>
          </a:p>
          <a:p>
            <a:pPr algn="ctr"/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Astro-Meso-NH</a:t>
            </a:r>
          </a:p>
        </p:txBody>
      </p:sp>
    </p:spTree>
    <p:extLst>
      <p:ext uri="{BB962C8B-B14F-4D97-AF65-F5344CB8AC3E}">
        <p14:creationId xmlns:p14="http://schemas.microsoft.com/office/powerpoint/2010/main" val="429061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34D-F617-5B45-A05D-22F146A00399}"/>
              </a:ext>
            </a:extLst>
          </p:cNvPr>
          <p:cNvGraphicFramePr>
            <a:graphicFrameLocks noGrp="1"/>
          </p:cNvGraphicFramePr>
          <p:nvPr/>
        </p:nvGraphicFramePr>
        <p:xfrm>
          <a:off x="1951422" y="1459209"/>
          <a:ext cx="81279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380516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73013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42223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918662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32032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21014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494002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33808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94589792"/>
                    </a:ext>
                  </a:extLst>
                </a:gridCol>
              </a:tblGrid>
              <a:tr h="233401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64623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34536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70469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95046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PWV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60365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12935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𝜏</a:t>
                      </a:r>
                      <a:r>
                        <a:rPr lang="en-IT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09542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GLF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02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FBB32-8BE5-7943-BD13-AB5A66C6034B}"/>
              </a:ext>
            </a:extLst>
          </p:cNvPr>
          <p:cNvSpPr txBox="1"/>
          <p:nvPr/>
        </p:nvSpPr>
        <p:spPr>
          <a:xfrm>
            <a:off x="3268068" y="8490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urrent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8D517-83B9-524D-8A13-54FE911665DE}"/>
              </a:ext>
            </a:extLst>
          </p:cNvPr>
          <p:cNvSpPr txBox="1"/>
          <p:nvPr/>
        </p:nvSpPr>
        <p:spPr>
          <a:xfrm>
            <a:off x="5338778" y="78782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Incremental 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months since beginning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7DBCE-4BD5-7243-9032-A6D76F101DE7}"/>
              </a:ext>
            </a:extLst>
          </p:cNvPr>
          <p:cNvSpPr/>
          <p:nvPr/>
        </p:nvSpPr>
        <p:spPr>
          <a:xfrm>
            <a:off x="8261131" y="1459209"/>
            <a:ext cx="2575035" cy="3259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290CD5-FBA3-754F-9018-5C311C425925}"/>
              </a:ext>
            </a:extLst>
          </p:cNvPr>
          <p:cNvSpPr/>
          <p:nvPr/>
        </p:nvSpPr>
        <p:spPr>
          <a:xfrm rot="16200000">
            <a:off x="4021222" y="330362"/>
            <a:ext cx="249713" cy="200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EB3BF18-BB19-244A-BB51-395400FC7670}"/>
              </a:ext>
            </a:extLst>
          </p:cNvPr>
          <p:cNvSpPr/>
          <p:nvPr/>
        </p:nvSpPr>
        <p:spPr>
          <a:xfrm rot="16200000">
            <a:off x="6767471" y="278019"/>
            <a:ext cx="249713" cy="200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0E12F-4FAE-2244-A5F7-50EC8C9B712F}"/>
              </a:ext>
            </a:extLst>
          </p:cNvPr>
          <p:cNvSpPr txBox="1"/>
          <p:nvPr/>
        </p:nvSpPr>
        <p:spPr>
          <a:xfrm>
            <a:off x="2919618" y="293631"/>
            <a:ext cx="44609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SHORT FTS (1h): STANDARD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86FE9-C0BE-DA4A-94CF-108F50342C46}"/>
              </a:ext>
            </a:extLst>
          </p:cNvPr>
          <p:cNvSpPr txBox="1"/>
          <p:nvPr/>
        </p:nvSpPr>
        <p:spPr>
          <a:xfrm>
            <a:off x="10042359" y="486347"/>
            <a:ext cx="9199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sz="3600" dirty="0"/>
              <a:t>DAY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104F2-CA56-2744-8DCB-5DB37271A861}"/>
              </a:ext>
            </a:extLst>
          </p:cNvPr>
          <p:cNvSpPr/>
          <p:nvPr/>
        </p:nvSpPr>
        <p:spPr>
          <a:xfrm>
            <a:off x="1194677" y="3326417"/>
            <a:ext cx="7697037" cy="1290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92CA5-3A05-994C-AE8D-127905798B43}"/>
              </a:ext>
            </a:extLst>
          </p:cNvPr>
          <p:cNvSpPr txBox="1"/>
          <p:nvPr/>
        </p:nvSpPr>
        <p:spPr>
          <a:xfrm>
            <a:off x="256745" y="5214125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One table for the </a:t>
            </a:r>
            <a:r>
              <a:rPr lang="en-IT" b="1" dirty="0">
                <a:latin typeface="Arial Narrow" panose="020B0604020202020204" pitchFamily="34" charset="0"/>
                <a:cs typeface="Arial Narrow" panose="020B0604020202020204" pitchFamily="34" charset="0"/>
              </a:rPr>
              <a:t>day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.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46B3B71-56B4-3A41-B985-4D7FFFE8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74797"/>
              </p:ext>
            </p:extLst>
          </p:nvPr>
        </p:nvGraphicFramePr>
        <p:xfrm>
          <a:off x="8366409" y="1446046"/>
          <a:ext cx="8471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148">
                  <a:extLst>
                    <a:ext uri="{9D8B030D-6E8A-4147-A177-3AD203B41FA5}">
                      <a16:colId xmlns:a16="http://schemas.microsoft.com/office/drawing/2014/main" val="18043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0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3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074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8525E1-6FD8-FB4F-9B11-2DC1700BB3B1}"/>
              </a:ext>
            </a:extLst>
          </p:cNvPr>
          <p:cNvSpPr txBox="1"/>
          <p:nvPr/>
        </p:nvSpPr>
        <p:spPr>
          <a:xfrm>
            <a:off x="7803454" y="37505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prevision by persistence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DFC25CE-7708-3340-8CD0-195261E57594}"/>
              </a:ext>
            </a:extLst>
          </p:cNvPr>
          <p:cNvSpPr/>
          <p:nvPr/>
        </p:nvSpPr>
        <p:spPr>
          <a:xfrm rot="5400000">
            <a:off x="8745885" y="3222827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488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B8A61E0-5F39-714E-A763-7A70BA38B822}"/>
              </a:ext>
            </a:extLst>
          </p:cNvPr>
          <p:cNvGrpSpPr/>
          <p:nvPr/>
        </p:nvGrpSpPr>
        <p:grpSpPr>
          <a:xfrm>
            <a:off x="3735236" y="987046"/>
            <a:ext cx="1436915" cy="453763"/>
            <a:chOff x="1216908" y="1553792"/>
            <a:chExt cx="1436915" cy="4537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617F1-213C-904B-BCAF-1245EE016F82}"/>
                </a:ext>
              </a:extLst>
            </p:cNvPr>
            <p:cNvSpPr/>
            <p:nvPr/>
          </p:nvSpPr>
          <p:spPr>
            <a:xfrm>
              <a:off x="1216908" y="1553792"/>
              <a:ext cx="1436915" cy="453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5EE085-A2E1-4644-898C-C4E8C7BF60F0}"/>
                </a:ext>
              </a:extLst>
            </p:cNvPr>
            <p:cNvSpPr txBox="1"/>
            <p:nvPr/>
          </p:nvSpPr>
          <p:spPr>
            <a:xfrm>
              <a:off x="1487425" y="1596007"/>
              <a:ext cx="9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ECMWF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3BA43-A11C-8241-A9B8-9D56DD314826}"/>
              </a:ext>
            </a:extLst>
          </p:cNvPr>
          <p:cNvGrpSpPr/>
          <p:nvPr/>
        </p:nvGrpSpPr>
        <p:grpSpPr>
          <a:xfrm>
            <a:off x="3948456" y="2019378"/>
            <a:ext cx="1031278" cy="661205"/>
            <a:chOff x="1417286" y="2447160"/>
            <a:chExt cx="1031278" cy="6612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64495D-1712-3E4C-9FE5-1E35F7687978}"/>
                </a:ext>
              </a:extLst>
            </p:cNvPr>
            <p:cNvSpPr/>
            <p:nvPr/>
          </p:nvSpPr>
          <p:spPr>
            <a:xfrm>
              <a:off x="1417286" y="2447160"/>
              <a:ext cx="1031278" cy="6612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72BCC8-663C-6B4E-AB1E-CDB828CD7D80}"/>
                </a:ext>
              </a:extLst>
            </p:cNvPr>
            <p:cNvSpPr txBox="1"/>
            <p:nvPr/>
          </p:nvSpPr>
          <p:spPr>
            <a:xfrm>
              <a:off x="1500795" y="2453245"/>
              <a:ext cx="893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ESO </a:t>
              </a:r>
            </a:p>
            <a:p>
              <a:pPr algn="ctr"/>
              <a:r>
                <a:rPr lang="en-GB" sz="1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</a:t>
              </a:r>
              <a:r>
                <a:rPr lang="en-GB" sz="1400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Garching</a:t>
              </a:r>
              <a:r>
                <a:rPr lang="en-GB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0B23D8-43B1-7F41-82C7-BF4CDE470932}"/>
              </a:ext>
            </a:extLst>
          </p:cNvPr>
          <p:cNvGrpSpPr/>
          <p:nvPr/>
        </p:nvGrpSpPr>
        <p:grpSpPr>
          <a:xfrm>
            <a:off x="5349985" y="1991651"/>
            <a:ext cx="1684436" cy="680271"/>
            <a:chOff x="5349985" y="1291026"/>
            <a:chExt cx="1684436" cy="6802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39ACB9-3371-A34D-9831-48197F75D841}"/>
                </a:ext>
              </a:extLst>
            </p:cNvPr>
            <p:cNvSpPr/>
            <p:nvPr/>
          </p:nvSpPr>
          <p:spPr>
            <a:xfrm>
              <a:off x="5349985" y="1291026"/>
              <a:ext cx="1684436" cy="6802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2278C8-CE05-5D4D-9F25-7830F54243CD}"/>
                </a:ext>
              </a:extLst>
            </p:cNvPr>
            <p:cNvSpPr txBox="1"/>
            <p:nvPr/>
          </p:nvSpPr>
          <p:spPr>
            <a:xfrm>
              <a:off x="5471785" y="1332291"/>
              <a:ext cx="1439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ESO: Back-up </a:t>
              </a:r>
            </a:p>
            <a:p>
              <a:pPr algn="ctr"/>
              <a:r>
                <a:rPr lang="en-GB" sz="1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</a:t>
              </a:r>
              <a:r>
                <a:rPr lang="en-GB" sz="1400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Garching</a:t>
              </a:r>
              <a:r>
                <a:rPr lang="en-GB" sz="1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)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5D3028-0398-4E46-BC81-59AC03AA19F7}"/>
              </a:ext>
            </a:extLst>
          </p:cNvPr>
          <p:cNvGrpSpPr/>
          <p:nvPr/>
        </p:nvGrpSpPr>
        <p:grpSpPr>
          <a:xfrm>
            <a:off x="3771459" y="3273295"/>
            <a:ext cx="1526292" cy="864268"/>
            <a:chOff x="1113781" y="3428714"/>
            <a:chExt cx="1526292" cy="8642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315604-0ED3-E540-85AC-1CD59D166985}"/>
                </a:ext>
              </a:extLst>
            </p:cNvPr>
            <p:cNvSpPr/>
            <p:nvPr/>
          </p:nvSpPr>
          <p:spPr>
            <a:xfrm>
              <a:off x="1113781" y="3428714"/>
              <a:ext cx="1526292" cy="86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6F9B82-E945-D340-A034-77AC622E4ABF}"/>
                </a:ext>
              </a:extLst>
            </p:cNvPr>
            <p:cNvSpPr txBox="1"/>
            <p:nvPr/>
          </p:nvSpPr>
          <p:spPr>
            <a:xfrm>
              <a:off x="1374287" y="3506905"/>
              <a:ext cx="968535" cy="70788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principal</a:t>
              </a:r>
            </a:p>
            <a:p>
              <a:pPr algn="ctr"/>
              <a:r>
                <a:rPr lang="en-GB" sz="20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network</a:t>
              </a:r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8A16803C-3056-F346-B520-C5AA0E2444C4}"/>
              </a:ext>
            </a:extLst>
          </p:cNvPr>
          <p:cNvSpPr/>
          <p:nvPr/>
        </p:nvSpPr>
        <p:spPr>
          <a:xfrm>
            <a:off x="4312394" y="1519322"/>
            <a:ext cx="312483" cy="43841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CE143B-3BA9-134C-A151-0FEFB7649B5D}"/>
              </a:ext>
            </a:extLst>
          </p:cNvPr>
          <p:cNvGrpSpPr/>
          <p:nvPr/>
        </p:nvGrpSpPr>
        <p:grpSpPr>
          <a:xfrm>
            <a:off x="5297751" y="1148119"/>
            <a:ext cx="875794" cy="720613"/>
            <a:chOff x="2913898" y="1311118"/>
            <a:chExt cx="875794" cy="720613"/>
          </a:xfrm>
        </p:grpSpPr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C79F7BD0-5364-6149-A12E-FF841CD43C71}"/>
                </a:ext>
              </a:extLst>
            </p:cNvPr>
            <p:cNvSpPr/>
            <p:nvPr/>
          </p:nvSpPr>
          <p:spPr>
            <a:xfrm>
              <a:off x="3394390" y="1351460"/>
              <a:ext cx="395302" cy="680271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2BAA8F-CD7A-D64D-9940-B7F8A3DCB4AD}"/>
                </a:ext>
              </a:extLst>
            </p:cNvPr>
            <p:cNvSpPr/>
            <p:nvPr/>
          </p:nvSpPr>
          <p:spPr>
            <a:xfrm>
              <a:off x="2913898" y="1311118"/>
              <a:ext cx="771729" cy="1993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B6CAB7-D68C-D946-8AEA-55ECD4FAD8B8}"/>
              </a:ext>
            </a:extLst>
          </p:cNvPr>
          <p:cNvGrpSpPr/>
          <p:nvPr/>
        </p:nvGrpSpPr>
        <p:grpSpPr>
          <a:xfrm>
            <a:off x="3772856" y="4896151"/>
            <a:ext cx="1526292" cy="723041"/>
            <a:chOff x="1065655" y="5080475"/>
            <a:chExt cx="1526292" cy="7230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9BC3A-4288-2D4A-A6DE-DAE014FF0745}"/>
                </a:ext>
              </a:extLst>
            </p:cNvPr>
            <p:cNvSpPr/>
            <p:nvPr/>
          </p:nvSpPr>
          <p:spPr>
            <a:xfrm>
              <a:off x="1065655" y="5080475"/>
              <a:ext cx="1526292" cy="7230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3EF471-CA2D-444C-8B83-3229BD9B5B2E}"/>
                </a:ext>
              </a:extLst>
            </p:cNvPr>
            <p:cNvSpPr txBox="1"/>
            <p:nvPr/>
          </p:nvSpPr>
          <p:spPr>
            <a:xfrm>
              <a:off x="1065655" y="5095630"/>
              <a:ext cx="1492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LaMMA</a:t>
              </a:r>
              <a:endParaRPr lang="en-GB" sz="200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algn="ctr"/>
              <a:r>
                <a:rPr lang="en-GB" sz="20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 HPC facilities</a:t>
              </a:r>
            </a:p>
          </p:txBody>
        </p:sp>
      </p:grpSp>
      <p:sp>
        <p:nvSpPr>
          <p:cNvPr id="20" name="Down Arrow 19">
            <a:extLst>
              <a:ext uri="{FF2B5EF4-FFF2-40B4-BE49-F238E27FC236}">
                <a16:creationId xmlns:a16="http://schemas.microsoft.com/office/drawing/2014/main" id="{2C395B0B-FE00-3340-8A60-CC9FE9D3982A}"/>
              </a:ext>
            </a:extLst>
          </p:cNvPr>
          <p:cNvSpPr/>
          <p:nvPr/>
        </p:nvSpPr>
        <p:spPr>
          <a:xfrm>
            <a:off x="4319318" y="2758937"/>
            <a:ext cx="312483" cy="42909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7D2AB-1303-F54C-94DE-92889AFAAE12}"/>
              </a:ext>
            </a:extLst>
          </p:cNvPr>
          <p:cNvGrpSpPr/>
          <p:nvPr/>
        </p:nvGrpSpPr>
        <p:grpSpPr>
          <a:xfrm>
            <a:off x="6304715" y="5167751"/>
            <a:ext cx="1526292" cy="864268"/>
            <a:chOff x="1113781" y="3428714"/>
            <a:chExt cx="1526292" cy="8642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FA4A1F-2A8B-0B4A-839A-579B1C84726D}"/>
                </a:ext>
              </a:extLst>
            </p:cNvPr>
            <p:cNvSpPr/>
            <p:nvPr/>
          </p:nvSpPr>
          <p:spPr>
            <a:xfrm>
              <a:off x="1113781" y="3428714"/>
              <a:ext cx="1526292" cy="864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999240-129E-0F45-AAA3-DACCB48696FC}"/>
                </a:ext>
              </a:extLst>
            </p:cNvPr>
            <p:cNvSpPr txBox="1"/>
            <p:nvPr/>
          </p:nvSpPr>
          <p:spPr>
            <a:xfrm>
              <a:off x="1361365" y="3506905"/>
              <a:ext cx="934872" cy="70788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>
                  <a:latin typeface="Arial Narrow" panose="020B0604020202020204" pitchFamily="34" charset="0"/>
                  <a:cs typeface="Arial Narrow" panose="020B0604020202020204" pitchFamily="34" charset="0"/>
                </a:rPr>
                <a:t>back-up</a:t>
              </a:r>
            </a:p>
            <a:p>
              <a:pPr algn="ctr"/>
              <a:r>
                <a:rPr lang="en-GB" sz="20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network</a:t>
              </a:r>
            </a:p>
          </p:txBody>
        </p:sp>
      </p:grpSp>
      <p:sp>
        <p:nvSpPr>
          <p:cNvPr id="35" name="Down Arrow 34">
            <a:extLst>
              <a:ext uri="{FF2B5EF4-FFF2-40B4-BE49-F238E27FC236}">
                <a16:creationId xmlns:a16="http://schemas.microsoft.com/office/drawing/2014/main" id="{3C999D60-FAA6-2242-A919-DD86BD75EA95}"/>
              </a:ext>
            </a:extLst>
          </p:cNvPr>
          <p:cNvSpPr/>
          <p:nvPr/>
        </p:nvSpPr>
        <p:spPr>
          <a:xfrm rot="16200000" flipV="1">
            <a:off x="5577029" y="3029158"/>
            <a:ext cx="395302" cy="797519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45D7C0-34A2-8C40-9017-F1A01211972F}"/>
              </a:ext>
            </a:extLst>
          </p:cNvPr>
          <p:cNvSpPr/>
          <p:nvPr/>
        </p:nvSpPr>
        <p:spPr>
          <a:xfrm rot="16200000" flipV="1">
            <a:off x="5710137" y="3023679"/>
            <a:ext cx="699721" cy="2160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C78C6D-4EE5-FD45-B321-A551620667B7}"/>
              </a:ext>
            </a:extLst>
          </p:cNvPr>
          <p:cNvGrpSpPr/>
          <p:nvPr/>
        </p:nvGrpSpPr>
        <p:grpSpPr>
          <a:xfrm>
            <a:off x="4703559" y="2812653"/>
            <a:ext cx="1657700" cy="2259250"/>
            <a:chOff x="2183385" y="2981822"/>
            <a:chExt cx="1657700" cy="225925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4F6810-9F76-7B4D-8704-C1D90C76E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5190" y="3229690"/>
              <a:ext cx="15895" cy="2011382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19CDAE-A9B8-C644-AE84-5D132BB30433}"/>
                </a:ext>
              </a:extLst>
            </p:cNvPr>
            <p:cNvCxnSpPr/>
            <p:nvPr/>
          </p:nvCxnSpPr>
          <p:spPr>
            <a:xfrm flipH="1">
              <a:off x="2183385" y="3251964"/>
              <a:ext cx="16577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5E5D1F-B282-9B4E-902A-9614F4E7C4E2}"/>
                </a:ext>
              </a:extLst>
            </p:cNvPr>
            <p:cNvCxnSpPr/>
            <p:nvPr/>
          </p:nvCxnSpPr>
          <p:spPr>
            <a:xfrm flipV="1">
              <a:off x="2204012" y="2981822"/>
              <a:ext cx="0" cy="27014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1D2C23-3B67-9345-A914-CCB27CEF25E1}"/>
              </a:ext>
            </a:extLst>
          </p:cNvPr>
          <p:cNvCxnSpPr>
            <a:cxnSpLocks/>
          </p:cNvCxnSpPr>
          <p:nvPr/>
        </p:nvCxnSpPr>
        <p:spPr>
          <a:xfrm flipV="1">
            <a:off x="6629400" y="2704097"/>
            <a:ext cx="0" cy="23250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D0801F-FD69-8345-A331-2A76FC36D97C}"/>
              </a:ext>
            </a:extLst>
          </p:cNvPr>
          <p:cNvSpPr/>
          <p:nvPr/>
        </p:nvSpPr>
        <p:spPr>
          <a:xfrm>
            <a:off x="7202605" y="1522025"/>
            <a:ext cx="1687229" cy="14186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705C3B-8255-A944-B7D6-97B5AECF691C}"/>
              </a:ext>
            </a:extLst>
          </p:cNvPr>
          <p:cNvSpPr txBox="1"/>
          <p:nvPr/>
        </p:nvSpPr>
        <p:spPr>
          <a:xfrm>
            <a:off x="7369904" y="1562042"/>
            <a:ext cx="137730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ESO</a:t>
            </a:r>
          </a:p>
          <a:p>
            <a:pPr algn="ctr"/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model outputs</a:t>
            </a:r>
          </a:p>
          <a:p>
            <a:pPr algn="ctr"/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data (*csv)</a:t>
            </a:r>
          </a:p>
          <a:p>
            <a:pPr algn="ctr"/>
            <a:r>
              <a:rPr lang="en-GB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(Santiago)</a:t>
            </a:r>
          </a:p>
          <a:p>
            <a:pPr algn="ctr"/>
            <a:endParaRPr lang="en-GB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AD748AF-3344-0448-8645-CB973BB83B53}"/>
              </a:ext>
            </a:extLst>
          </p:cNvPr>
          <p:cNvSpPr/>
          <p:nvPr/>
        </p:nvSpPr>
        <p:spPr>
          <a:xfrm flipV="1">
            <a:off x="3443768" y="4827256"/>
            <a:ext cx="2096501" cy="169250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D5DA22-4111-4040-AF60-33E0566887E5}"/>
              </a:ext>
            </a:extLst>
          </p:cNvPr>
          <p:cNvCxnSpPr/>
          <p:nvPr/>
        </p:nvCxnSpPr>
        <p:spPr>
          <a:xfrm>
            <a:off x="7921198" y="5605441"/>
            <a:ext cx="35751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D528EF-F0A3-A348-98E6-CAA89D145092}"/>
              </a:ext>
            </a:extLst>
          </p:cNvPr>
          <p:cNvCxnSpPr>
            <a:cxnSpLocks/>
          </p:cNvCxnSpPr>
          <p:nvPr/>
        </p:nvCxnSpPr>
        <p:spPr>
          <a:xfrm flipV="1">
            <a:off x="8278708" y="3082795"/>
            <a:ext cx="0" cy="253639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F9F70F-1FF8-2C4D-945A-CB7FA8B52207}"/>
              </a:ext>
            </a:extLst>
          </p:cNvPr>
          <p:cNvGrpSpPr/>
          <p:nvPr/>
        </p:nvGrpSpPr>
        <p:grpSpPr>
          <a:xfrm>
            <a:off x="3589228" y="5673510"/>
            <a:ext cx="1844946" cy="743768"/>
            <a:chOff x="906411" y="5093416"/>
            <a:chExt cx="1844946" cy="74376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AB2450-CDDF-D84C-BA71-6A27510CDA9A}"/>
                </a:ext>
              </a:extLst>
            </p:cNvPr>
            <p:cNvSpPr/>
            <p:nvPr/>
          </p:nvSpPr>
          <p:spPr>
            <a:xfrm>
              <a:off x="937026" y="5114143"/>
              <a:ext cx="1814331" cy="7230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C8BF5D-AF69-4B4F-8B00-5862EBDFA018}"/>
                </a:ext>
              </a:extLst>
            </p:cNvPr>
            <p:cNvSpPr txBox="1"/>
            <p:nvPr/>
          </p:nvSpPr>
          <p:spPr>
            <a:xfrm>
              <a:off x="906411" y="5093416"/>
              <a:ext cx="17748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LaMMA</a:t>
              </a:r>
              <a:endParaRPr lang="en-GB" sz="200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algn="ctr"/>
              <a:r>
                <a:rPr lang="en-GB" sz="20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NAS storing data</a:t>
              </a:r>
            </a:p>
          </p:txBody>
        </p:sp>
      </p:grpSp>
      <p:sp>
        <p:nvSpPr>
          <p:cNvPr id="3" name="Left Brace 2">
            <a:extLst>
              <a:ext uri="{FF2B5EF4-FFF2-40B4-BE49-F238E27FC236}">
                <a16:creationId xmlns:a16="http://schemas.microsoft.com/office/drawing/2014/main" id="{C68B9F45-180D-7F46-AF72-D6A6F154ECAD}"/>
              </a:ext>
            </a:extLst>
          </p:cNvPr>
          <p:cNvSpPr/>
          <p:nvPr/>
        </p:nvSpPr>
        <p:spPr>
          <a:xfrm>
            <a:off x="2927561" y="1102068"/>
            <a:ext cx="188100" cy="7149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ADEDAF5-1C98-6F4C-85F1-68E350563F3D}"/>
              </a:ext>
            </a:extLst>
          </p:cNvPr>
          <p:cNvSpPr/>
          <p:nvPr/>
        </p:nvSpPr>
        <p:spPr>
          <a:xfrm>
            <a:off x="2927561" y="1991651"/>
            <a:ext cx="188100" cy="8210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0153ED8D-B436-594E-9E94-3596C221F883}"/>
              </a:ext>
            </a:extLst>
          </p:cNvPr>
          <p:cNvSpPr/>
          <p:nvPr/>
        </p:nvSpPr>
        <p:spPr>
          <a:xfrm>
            <a:off x="2923853" y="2987249"/>
            <a:ext cx="217673" cy="35072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5E24F3-5AD6-A94C-92FD-E7F3ED69E8BA}"/>
              </a:ext>
            </a:extLst>
          </p:cNvPr>
          <p:cNvSpPr txBox="1"/>
          <p:nvPr/>
        </p:nvSpPr>
        <p:spPr>
          <a:xfrm>
            <a:off x="2465073" y="12606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/>
              <a:t>(A)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F69FA4-76A8-5341-AEA6-2E71333CAC28}"/>
              </a:ext>
            </a:extLst>
          </p:cNvPr>
          <p:cNvSpPr txBox="1"/>
          <p:nvPr/>
        </p:nvSpPr>
        <p:spPr>
          <a:xfrm>
            <a:off x="2469544" y="219543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/>
              <a:t>(B)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65DEAA-2E3C-8C4F-9145-851242BA31CB}"/>
              </a:ext>
            </a:extLst>
          </p:cNvPr>
          <p:cNvSpPr txBox="1"/>
          <p:nvPr/>
        </p:nvSpPr>
        <p:spPr>
          <a:xfrm>
            <a:off x="2461182" y="45300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/>
              <a:t>(C)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5A16D8C-415A-8643-855C-271F6EE95BA7}"/>
              </a:ext>
            </a:extLst>
          </p:cNvPr>
          <p:cNvSpPr/>
          <p:nvPr/>
        </p:nvSpPr>
        <p:spPr>
          <a:xfrm rot="16200000">
            <a:off x="7226281" y="3302454"/>
            <a:ext cx="789560" cy="350241"/>
          </a:xfrm>
          <a:prstGeom prst="rightArrow">
            <a:avLst>
              <a:gd name="adj1" fmla="val 49999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7073-E15A-A442-9D12-351946FB6A04}"/>
              </a:ext>
            </a:extLst>
          </p:cNvPr>
          <p:cNvSpPr/>
          <p:nvPr/>
        </p:nvSpPr>
        <p:spPr>
          <a:xfrm>
            <a:off x="5392212" y="3686495"/>
            <a:ext cx="4592220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24234-F50A-4344-93D5-1FE90633D538}"/>
              </a:ext>
            </a:extLst>
          </p:cNvPr>
          <p:cNvCxnSpPr/>
          <p:nvPr/>
        </p:nvCxnSpPr>
        <p:spPr>
          <a:xfrm>
            <a:off x="5634111" y="5673510"/>
            <a:ext cx="55291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32EF44A6-84FC-FF4D-8828-BC9D4A9559D6}"/>
              </a:ext>
            </a:extLst>
          </p:cNvPr>
          <p:cNvSpPr/>
          <p:nvPr/>
        </p:nvSpPr>
        <p:spPr>
          <a:xfrm>
            <a:off x="4319318" y="4238460"/>
            <a:ext cx="347109" cy="546580"/>
          </a:xfrm>
          <a:prstGeom prst="upDownArrow">
            <a:avLst/>
          </a:prstGeom>
          <a:solidFill>
            <a:srgbClr val="0070C0"/>
          </a:solidFill>
          <a:ln>
            <a:solidFill>
              <a:srgbClr val="5D7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988FE3-54A1-8546-847F-6EF0B07852CF}"/>
              </a:ext>
            </a:extLst>
          </p:cNvPr>
          <p:cNvSpPr txBox="1"/>
          <p:nvPr/>
        </p:nvSpPr>
        <p:spPr>
          <a:xfrm>
            <a:off x="4590883" y="434519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IN/OUT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80CCB6-53AF-5644-A6DB-C6A23B8855F1}"/>
              </a:ext>
            </a:extLst>
          </p:cNvPr>
          <p:cNvSpPr txBox="1"/>
          <p:nvPr/>
        </p:nvSpPr>
        <p:spPr>
          <a:xfrm>
            <a:off x="5574104" y="531340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IN/OUT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A21F04-B8EA-7843-A887-A9E01050BC47}"/>
              </a:ext>
            </a:extLst>
          </p:cNvPr>
          <p:cNvSpPr/>
          <p:nvPr/>
        </p:nvSpPr>
        <p:spPr>
          <a:xfrm>
            <a:off x="9120335" y="1522025"/>
            <a:ext cx="1595993" cy="1455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3B081B-FDCF-6B48-B9B8-7AEE1814CD56}"/>
              </a:ext>
            </a:extLst>
          </p:cNvPr>
          <p:cNvSpPr txBox="1"/>
          <p:nvPr/>
        </p:nvSpPr>
        <p:spPr>
          <a:xfrm>
            <a:off x="9157320" y="1475940"/>
            <a:ext cx="15073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ESO</a:t>
            </a:r>
          </a:p>
          <a:p>
            <a:pPr algn="ctr"/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model outputs</a:t>
            </a:r>
          </a:p>
          <a:p>
            <a:pPr algn="ctr"/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data (*csv)</a:t>
            </a:r>
          </a:p>
          <a:p>
            <a:pPr algn="ctr"/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Back-up</a:t>
            </a:r>
          </a:p>
          <a:p>
            <a:pPr algn="ctr"/>
            <a:r>
              <a:rPr lang="en-GB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</a:t>
            </a:r>
            <a:r>
              <a:rPr lang="en-GB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Garching</a:t>
            </a:r>
            <a:r>
              <a:rPr lang="en-GB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)</a:t>
            </a:r>
          </a:p>
          <a:p>
            <a:pPr algn="ctr"/>
            <a:endParaRPr lang="en-GB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9461170-7513-BF42-8155-AD5C7153B3CA}"/>
              </a:ext>
            </a:extLst>
          </p:cNvPr>
          <p:cNvSpPr/>
          <p:nvPr/>
        </p:nvSpPr>
        <p:spPr>
          <a:xfrm rot="16200000">
            <a:off x="9540000" y="3233160"/>
            <a:ext cx="717552" cy="350241"/>
          </a:xfrm>
          <a:prstGeom prst="rightArrow">
            <a:avLst>
              <a:gd name="adj1" fmla="val 49999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A71B8A-9E09-804A-B744-3DE9701BEDD0}"/>
              </a:ext>
            </a:extLst>
          </p:cNvPr>
          <p:cNvCxnSpPr>
            <a:cxnSpLocks/>
          </p:cNvCxnSpPr>
          <p:nvPr/>
        </p:nvCxnSpPr>
        <p:spPr>
          <a:xfrm>
            <a:off x="7896200" y="5785809"/>
            <a:ext cx="244827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B11A15-5582-1847-8DF4-5D894754EEF7}"/>
              </a:ext>
            </a:extLst>
          </p:cNvPr>
          <p:cNvCxnSpPr>
            <a:cxnSpLocks/>
          </p:cNvCxnSpPr>
          <p:nvPr/>
        </p:nvCxnSpPr>
        <p:spPr>
          <a:xfrm flipV="1">
            <a:off x="10344472" y="3049505"/>
            <a:ext cx="0" cy="268041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0990D6-EF60-3E41-A958-63A154765D32}"/>
              </a:ext>
            </a:extLst>
          </p:cNvPr>
          <p:cNvSpPr txBox="1"/>
          <p:nvPr/>
        </p:nvSpPr>
        <p:spPr>
          <a:xfrm>
            <a:off x="8046219" y="639733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ifferent servers and </a:t>
            </a:r>
          </a:p>
          <a:p>
            <a:pPr algn="ctr"/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independent sub-networks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08EDF79-3BE7-644A-9E1C-135675298B34}"/>
              </a:ext>
            </a:extLst>
          </p:cNvPr>
          <p:cNvSpPr/>
          <p:nvPr/>
        </p:nvSpPr>
        <p:spPr>
          <a:xfrm rot="16200000">
            <a:off x="8865905" y="826403"/>
            <a:ext cx="155448" cy="914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B4AD7-F4A3-B245-9094-BFDE88EE3CAC}"/>
              </a:ext>
            </a:extLst>
          </p:cNvPr>
          <p:cNvSpPr txBox="1"/>
          <p:nvPr/>
        </p:nvSpPr>
        <p:spPr>
          <a:xfrm>
            <a:off x="8500903" y="6367893"/>
            <a:ext cx="111665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INAF-OAA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321763-F949-DE46-9872-FFACA6430581}"/>
              </a:ext>
            </a:extLst>
          </p:cNvPr>
          <p:cNvCxnSpPr/>
          <p:nvPr/>
        </p:nvCxnSpPr>
        <p:spPr>
          <a:xfrm flipV="1">
            <a:off x="9485644" y="3082084"/>
            <a:ext cx="0" cy="32054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ECCE99-A2E0-BA41-BED6-76032F501D33}"/>
              </a:ext>
            </a:extLst>
          </p:cNvPr>
          <p:cNvCxnSpPr/>
          <p:nvPr/>
        </p:nvCxnSpPr>
        <p:spPr>
          <a:xfrm flipV="1">
            <a:off x="8603063" y="3093807"/>
            <a:ext cx="0" cy="32054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1F8F873-E9B0-FE41-A170-8F71B527B3BD}"/>
              </a:ext>
            </a:extLst>
          </p:cNvPr>
          <p:cNvSpPr txBox="1"/>
          <p:nvPr/>
        </p:nvSpPr>
        <p:spPr>
          <a:xfrm>
            <a:off x="391885" y="2187781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i="1" dirty="0">
                <a:latin typeface="Arial Narrow" panose="020B0604020202020204" pitchFamily="34" charset="0"/>
                <a:cs typeface="Arial Narrow" panose="020B0604020202020204" pitchFamily="34" charset="0"/>
              </a:rPr>
              <a:t>Input and Ouput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99D423-4017-D043-BF52-A1EDB9D88B11}"/>
              </a:ext>
            </a:extLst>
          </p:cNvPr>
          <p:cNvSpPr txBox="1"/>
          <p:nvPr/>
        </p:nvSpPr>
        <p:spPr>
          <a:xfrm>
            <a:off x="453850" y="4500576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i="1" dirty="0">
                <a:latin typeface="Arial Narrow" panose="020B0604020202020204" pitchFamily="34" charset="0"/>
                <a:cs typeface="Arial Narrow" panose="020B0604020202020204" pitchFamily="34" charset="0"/>
              </a:rPr>
              <a:t>Automatic forecast </a:t>
            </a:r>
          </a:p>
          <a:p>
            <a:pPr algn="ctr"/>
            <a:r>
              <a:rPr lang="en-IT" i="1" dirty="0">
                <a:latin typeface="Arial Narrow" panose="020B0604020202020204" pitchFamily="34" charset="0"/>
                <a:cs typeface="Arial Narrow" panose="020B0604020202020204" pitchFamily="34" charset="0"/>
              </a:rPr>
              <a:t>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9F7E68-6302-2B49-AB60-190C57D94741}"/>
              </a:ext>
            </a:extLst>
          </p:cNvPr>
          <p:cNvSpPr txBox="1"/>
          <p:nvPr/>
        </p:nvSpPr>
        <p:spPr>
          <a:xfrm>
            <a:off x="656493" y="1136053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i="1" dirty="0">
                <a:latin typeface="Arial Narrow" panose="020B0604020202020204" pitchFamily="34" charset="0"/>
                <a:cs typeface="Arial Narrow" panose="020B0604020202020204" pitchFamily="34" charset="0"/>
              </a:rPr>
              <a:t>Initialisation and</a:t>
            </a:r>
          </a:p>
          <a:p>
            <a:pPr algn="ctr"/>
            <a:r>
              <a:rPr lang="en-GB" i="1" dirty="0">
                <a:latin typeface="Arial Narrow" panose="020B0604020202020204" pitchFamily="34" charset="0"/>
                <a:cs typeface="Arial Narrow" panose="020B0604020202020204" pitchFamily="34" charset="0"/>
              </a:rPr>
              <a:t>f</a:t>
            </a:r>
            <a:r>
              <a:rPr lang="en-IT" i="1" dirty="0">
                <a:latin typeface="Arial Narrow" panose="020B0604020202020204" pitchFamily="34" charset="0"/>
                <a:cs typeface="Arial Narrow" panose="020B0604020202020204" pitchFamily="34" charset="0"/>
              </a:rPr>
              <a:t>orcing 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A0C910-C6CD-5444-B8B5-D38B5B20D522}"/>
              </a:ext>
            </a:extLst>
          </p:cNvPr>
          <p:cNvSpPr txBox="1"/>
          <p:nvPr/>
        </p:nvSpPr>
        <p:spPr>
          <a:xfrm>
            <a:off x="7425732" y="2820827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IP1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1A61C6-C003-0D40-8373-DA46AE2BDD5C}"/>
              </a:ext>
            </a:extLst>
          </p:cNvPr>
          <p:cNvSpPr txBox="1"/>
          <p:nvPr/>
        </p:nvSpPr>
        <p:spPr>
          <a:xfrm>
            <a:off x="8080549" y="28024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IP2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8FF305-E499-8345-8D97-DD3E8F940F46}"/>
              </a:ext>
            </a:extLst>
          </p:cNvPr>
          <p:cNvSpPr txBox="1"/>
          <p:nvPr/>
        </p:nvSpPr>
        <p:spPr>
          <a:xfrm>
            <a:off x="8423868" y="281412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IP3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AEA089-0C9C-AA41-9F66-90FD5D1C0895}"/>
              </a:ext>
            </a:extLst>
          </p:cNvPr>
          <p:cNvSpPr txBox="1"/>
          <p:nvPr/>
        </p:nvSpPr>
        <p:spPr>
          <a:xfrm>
            <a:off x="9286353" y="28024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IP3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3C52B6-BB54-2C4A-8CE0-0F63E741938E}"/>
              </a:ext>
            </a:extLst>
          </p:cNvPr>
          <p:cNvSpPr txBox="1"/>
          <p:nvPr/>
        </p:nvSpPr>
        <p:spPr>
          <a:xfrm>
            <a:off x="10132087" y="280407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CABAA9-FE22-9544-AF67-DB7637B20F7D}"/>
              </a:ext>
            </a:extLst>
          </p:cNvPr>
          <p:cNvSpPr txBox="1"/>
          <p:nvPr/>
        </p:nvSpPr>
        <p:spPr>
          <a:xfrm>
            <a:off x="9710058" y="280407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IP1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AC45A8-204F-6F4C-A6AF-854A77B2D7A9}"/>
              </a:ext>
            </a:extLst>
          </p:cNvPr>
          <p:cNvSpPr txBox="1"/>
          <p:nvPr/>
        </p:nvSpPr>
        <p:spPr>
          <a:xfrm>
            <a:off x="3859481" y="169830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1a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85F362-DF2E-F049-8A11-969D49AC81CB}"/>
              </a:ext>
            </a:extLst>
          </p:cNvPr>
          <p:cNvSpPr txBox="1"/>
          <p:nvPr/>
        </p:nvSpPr>
        <p:spPr>
          <a:xfrm>
            <a:off x="5246917" y="169633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1b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5223BB-78AF-354F-A4BA-7BB718E52127}"/>
              </a:ext>
            </a:extLst>
          </p:cNvPr>
          <p:cNvSpPr txBox="1"/>
          <p:nvPr/>
        </p:nvSpPr>
        <p:spPr>
          <a:xfrm>
            <a:off x="7121241" y="11599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2a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DB0C52-5001-BE4E-BF9F-03F7F3928ABC}"/>
              </a:ext>
            </a:extLst>
          </p:cNvPr>
          <p:cNvSpPr txBox="1"/>
          <p:nvPr/>
        </p:nvSpPr>
        <p:spPr>
          <a:xfrm>
            <a:off x="10208666" y="116895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2b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AEFB0B-9C4A-D24E-9FD9-E4230F4B46A2}"/>
              </a:ext>
            </a:extLst>
          </p:cNvPr>
          <p:cNvSpPr txBox="1"/>
          <p:nvPr/>
        </p:nvSpPr>
        <p:spPr>
          <a:xfrm>
            <a:off x="4319318" y="120775"/>
            <a:ext cx="419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AUTOMATIC FORECAST SYSTEM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7D54F1-713C-E94F-BDA4-0F4F30D9F9FB}"/>
              </a:ext>
            </a:extLst>
          </p:cNvPr>
          <p:cNvCxnSpPr>
            <a:cxnSpLocks/>
          </p:cNvCxnSpPr>
          <p:nvPr/>
        </p:nvCxnSpPr>
        <p:spPr>
          <a:xfrm>
            <a:off x="1453019" y="544174"/>
            <a:ext cx="9732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BBC6C-C643-974F-8462-4D81E535719F}"/>
              </a:ext>
            </a:extLst>
          </p:cNvPr>
          <p:cNvSpPr txBox="1"/>
          <p:nvPr/>
        </p:nvSpPr>
        <p:spPr>
          <a:xfrm>
            <a:off x="2502963" y="2571281"/>
            <a:ext cx="671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/>
              <a:t>MONTHLY AUTOMATIC REPORT</a:t>
            </a:r>
          </a:p>
        </p:txBody>
      </p:sp>
    </p:spTree>
    <p:extLst>
      <p:ext uri="{BB962C8B-B14F-4D97-AF65-F5344CB8AC3E}">
        <p14:creationId xmlns:p14="http://schemas.microsoft.com/office/powerpoint/2010/main" val="326596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947B17-12A1-B946-94F0-58803347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91477"/>
              </p:ext>
            </p:extLst>
          </p:nvPr>
        </p:nvGraphicFramePr>
        <p:xfrm>
          <a:off x="791779" y="1338458"/>
          <a:ext cx="5489277" cy="3108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77">
                  <a:extLst>
                    <a:ext uri="{9D8B030D-6E8A-4147-A177-3AD203B41FA5}">
                      <a16:colId xmlns:a16="http://schemas.microsoft.com/office/drawing/2014/main" val="1030988208"/>
                    </a:ext>
                  </a:extLst>
                </a:gridCol>
              </a:tblGrid>
              <a:tr h="512437">
                <a:tc>
                  <a:txBody>
                    <a:bodyPr/>
                    <a:lstStyle/>
                    <a:p>
                      <a:r>
                        <a:rPr lang="en-IT" dirty="0"/>
                        <a:t>AUTOMATIC SYSTEM CHECK-LIST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ECMWF initialisation data 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3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ftp access ESO -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6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ftp access ESO – OUPUT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9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principal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3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server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servers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8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model: explosion of simulations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75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874B8D-3CF8-AA45-97DB-C9F71E9CD7AB}"/>
              </a:ext>
            </a:extLst>
          </p:cNvPr>
          <p:cNvSpPr txBox="1"/>
          <p:nvPr/>
        </p:nvSpPr>
        <p:spPr>
          <a:xfrm>
            <a:off x="4090211" y="78440"/>
            <a:ext cx="371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LOG FILES OUTPUTS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90026-6E13-6447-AF23-7093345E6B9D}"/>
              </a:ext>
            </a:extLst>
          </p:cNvPr>
          <p:cNvSpPr txBox="1"/>
          <p:nvPr/>
        </p:nvSpPr>
        <p:spPr>
          <a:xfrm>
            <a:off x="774577" y="5649300"/>
            <a:ext cx="625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To be filled with other items…….The idea is to prepare an exhaustive list</a:t>
            </a:r>
            <a:endParaRPr lang="en-IT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0EE8610-D6C8-C94F-B40B-3D34664C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82190"/>
              </p:ext>
            </p:extLst>
          </p:nvPr>
        </p:nvGraphicFramePr>
        <p:xfrm>
          <a:off x="6386188" y="1204571"/>
          <a:ext cx="3386459" cy="335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221">
                  <a:extLst>
                    <a:ext uri="{9D8B030D-6E8A-4147-A177-3AD203B41FA5}">
                      <a16:colId xmlns:a16="http://schemas.microsoft.com/office/drawing/2014/main" val="4107196349"/>
                    </a:ext>
                  </a:extLst>
                </a:gridCol>
                <a:gridCol w="1638238">
                  <a:extLst>
                    <a:ext uri="{9D8B030D-6E8A-4147-A177-3AD203B41FA5}">
                      <a16:colId xmlns:a16="http://schemas.microsoft.com/office/drawing/2014/main" val="595876884"/>
                    </a:ext>
                  </a:extLst>
                </a:gridCol>
              </a:tblGrid>
              <a:tr h="388539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IT" dirty="0"/>
                        <a:t>urrent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Incremental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14206"/>
                  </a:ext>
                </a:extLst>
              </a:tr>
              <a:tr h="388539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1876"/>
                  </a:ext>
                </a:extLst>
              </a:tr>
              <a:tr h="388539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3018"/>
                  </a:ext>
                </a:extLst>
              </a:tr>
              <a:tr h="388539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70905"/>
                  </a:ext>
                </a:extLst>
              </a:tr>
              <a:tr h="388539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176890"/>
                  </a:ext>
                </a:extLst>
              </a:tr>
              <a:tr h="388539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35431"/>
                  </a:ext>
                </a:extLst>
              </a:tr>
              <a:tr h="388539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82991"/>
                  </a:ext>
                </a:extLst>
              </a:tr>
              <a:tr h="388539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1016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EB160A-CA23-CF4C-99C3-291BC5C41001}"/>
              </a:ext>
            </a:extLst>
          </p:cNvPr>
          <p:cNvCxnSpPr/>
          <p:nvPr/>
        </p:nvCxnSpPr>
        <p:spPr>
          <a:xfrm>
            <a:off x="1487156" y="805839"/>
            <a:ext cx="8842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549443-8965-DD4D-9D07-1867516C3535}"/>
              </a:ext>
            </a:extLst>
          </p:cNvPr>
          <p:cNvSpPr txBox="1"/>
          <p:nvPr/>
        </p:nvSpPr>
        <p:spPr>
          <a:xfrm>
            <a:off x="791780" y="4485744"/>
            <a:ext cx="325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retrieving real-time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F9F97-CB78-094F-A4A8-274DDF82FA93}"/>
              </a:ext>
            </a:extLst>
          </p:cNvPr>
          <p:cNvSpPr txBox="1"/>
          <p:nvPr/>
        </p:nvSpPr>
        <p:spPr>
          <a:xfrm>
            <a:off x="791779" y="478752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…….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178DB-336E-7F40-B932-009E8178DE44}"/>
              </a:ext>
            </a:extLst>
          </p:cNvPr>
          <p:cNvSpPr txBox="1"/>
          <p:nvPr/>
        </p:nvSpPr>
        <p:spPr>
          <a:xfrm>
            <a:off x="791779" y="506177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…….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025A8-5EFC-3C45-A348-12F991A318DF}"/>
              </a:ext>
            </a:extLst>
          </p:cNvPr>
          <p:cNvSpPr txBox="1"/>
          <p:nvPr/>
        </p:nvSpPr>
        <p:spPr>
          <a:xfrm>
            <a:off x="791779" y="6009980"/>
            <a:ext cx="625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PS: Angel prefers to avoid in the terminology, words such as ‘problems’.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568F8-8E3F-A644-8F38-73C3159E2555}"/>
              </a:ext>
            </a:extLst>
          </p:cNvPr>
          <p:cNvSpPr txBox="1"/>
          <p:nvPr/>
        </p:nvSpPr>
        <p:spPr>
          <a:xfrm>
            <a:off x="774577" y="945465"/>
            <a:ext cx="543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This table is useful to monitor the automatic system behaviour </a:t>
            </a:r>
            <a:endParaRPr lang="en-IT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BAA49-5DD0-854F-8C24-4A99F0E46188}"/>
              </a:ext>
            </a:extLst>
          </p:cNvPr>
          <p:cNvSpPr txBox="1"/>
          <p:nvPr/>
        </p:nvSpPr>
        <p:spPr>
          <a:xfrm>
            <a:off x="7580308" y="4564424"/>
            <a:ext cx="405752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Possible solution:</a:t>
            </a:r>
          </a:p>
          <a:p>
            <a:endParaRPr lang="en-GB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GB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</a:t>
            </a:r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uccess: x</a:t>
            </a:r>
          </a:p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Failure: y</a:t>
            </a:r>
          </a:p>
          <a:p>
            <a:endParaRPr lang="en-IT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If everything was </a:t>
            </a:r>
          </a:p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ok during the month we should </a:t>
            </a:r>
          </a:p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have 31x and 0y.</a:t>
            </a:r>
          </a:p>
          <a:p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If things goes correctly in the ioncremental column</a:t>
            </a:r>
          </a:p>
          <a:p>
            <a:r>
              <a:rPr lang="en-GB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r>
              <a:rPr lang="en-IT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he number of x grows while the number of y remain small.</a:t>
            </a:r>
          </a:p>
        </p:txBody>
      </p:sp>
    </p:spTree>
    <p:extLst>
      <p:ext uri="{BB962C8B-B14F-4D97-AF65-F5344CB8AC3E}">
        <p14:creationId xmlns:p14="http://schemas.microsoft.com/office/powerpoint/2010/main" val="42894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65D77-1216-7747-A2CC-D9EC6549085A}"/>
              </a:ext>
            </a:extLst>
          </p:cNvPr>
          <p:cNvSpPr txBox="1"/>
          <p:nvPr/>
        </p:nvSpPr>
        <p:spPr>
          <a:xfrm>
            <a:off x="4276239" y="86240"/>
            <a:ext cx="363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/>
              <a:t>AUTOMATIC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D70D-E365-EE4D-A175-0A537A9BE274}"/>
              </a:ext>
            </a:extLst>
          </p:cNvPr>
          <p:cNvSpPr txBox="1"/>
          <p:nvPr/>
        </p:nvSpPr>
        <p:spPr>
          <a:xfrm>
            <a:off x="809297" y="103001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Scattering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BAF95-6366-C54F-938A-04EABC764891}"/>
              </a:ext>
            </a:extLst>
          </p:cNvPr>
          <p:cNvSpPr txBox="1"/>
          <p:nvPr/>
        </p:nvSpPr>
        <p:spPr>
          <a:xfrm>
            <a:off x="783487" y="305966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Contingency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17D5C-7D01-BF4B-9462-4620209DB4D2}"/>
              </a:ext>
            </a:extLst>
          </p:cNvPr>
          <p:cNvSpPr txBox="1"/>
          <p:nvPr/>
        </p:nvSpPr>
        <p:spPr>
          <a:xfrm>
            <a:off x="253439" y="5366322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Cumulative distribution and histogram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86EF33-E1B4-AB4F-85AB-1AF19919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13" y="459771"/>
            <a:ext cx="1601514" cy="177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8F3D7-4C52-E14B-9C10-519BF9CE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880" y="2518647"/>
            <a:ext cx="4363545" cy="1820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EE1F17-ECC5-CA45-8D12-538EDDFAB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411" y="4845511"/>
            <a:ext cx="4363545" cy="1633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103A37-0A39-584F-83A7-A4F3673F558C}"/>
              </a:ext>
            </a:extLst>
          </p:cNvPr>
          <p:cNvSpPr txBox="1"/>
          <p:nvPr/>
        </p:nvSpPr>
        <p:spPr>
          <a:xfrm>
            <a:off x="9265520" y="5550988"/>
            <a:ext cx="2347117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Probability estimates are</a:t>
            </a:r>
          </a:p>
          <a:p>
            <a:r>
              <a:rPr lang="en-IT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 be discussed with ESO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4E4B4-44EC-F349-AE1D-4FCF14E49FAD}"/>
              </a:ext>
            </a:extLst>
          </p:cNvPr>
          <p:cNvSpPr txBox="1"/>
          <p:nvPr/>
        </p:nvSpPr>
        <p:spPr>
          <a:xfrm>
            <a:off x="253439" y="3652505"/>
            <a:ext cx="2604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AR, ACC=0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AR, ACC=S</a:t>
            </a:r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IT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obs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AR incremental, ACC=0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AR, incremental, ACC=SD</a:t>
            </a:r>
            <a:r>
              <a:rPr lang="en-IT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233638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D3646C-2935-E94C-9B36-C7C0AD8814FF}"/>
              </a:ext>
            </a:extLst>
          </p:cNvPr>
          <p:cNvSpPr txBox="1"/>
          <p:nvPr/>
        </p:nvSpPr>
        <p:spPr>
          <a:xfrm>
            <a:off x="4333626" y="221064"/>
            <a:ext cx="3561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SCATTERING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6437F-5B04-1F4A-B39C-5D9C97F1ABC8}"/>
              </a:ext>
            </a:extLst>
          </p:cNvPr>
          <p:cNvSpPr txBox="1"/>
          <p:nvPr/>
        </p:nvSpPr>
        <p:spPr>
          <a:xfrm>
            <a:off x="447558" y="166305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Scattering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03344-3E10-9841-B221-8D495FED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74" y="1092816"/>
            <a:ext cx="1601514" cy="17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04F512-D2A9-184F-981D-93E3944A0700}"/>
              </a:ext>
            </a:extLst>
          </p:cNvPr>
          <p:cNvSpPr txBox="1"/>
          <p:nvPr/>
        </p:nvSpPr>
        <p:spPr>
          <a:xfrm>
            <a:off x="7680281" y="2331289"/>
            <a:ext cx="44146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Scattering plots with (bias, RMSE,SD)</a:t>
            </a:r>
            <a:r>
              <a:rPr lang="en-IT" sz="1600" dirty="0"/>
              <a:t>:</a:t>
            </a:r>
          </a:p>
          <a:p>
            <a:r>
              <a:rPr lang="en-IT" sz="1600" dirty="0"/>
              <a:t>1. </a:t>
            </a:r>
            <a:r>
              <a:rPr lang="en-GB" sz="1600" dirty="0"/>
              <a:t>S</a:t>
            </a:r>
            <a:r>
              <a:rPr lang="en-IT" sz="1600" dirty="0"/>
              <a:t>tandard configuration current month (1d)</a:t>
            </a:r>
          </a:p>
          <a:p>
            <a:r>
              <a:rPr lang="en-IT" sz="1600" b="1" dirty="0"/>
              <a:t>2. Standard configuration incremental month (1d)</a:t>
            </a:r>
          </a:p>
          <a:p>
            <a:r>
              <a:rPr lang="en-IT" sz="1600" dirty="0"/>
              <a:t>3. </a:t>
            </a:r>
            <a:r>
              <a:rPr lang="en-GB" sz="1600" dirty="0"/>
              <a:t>S</a:t>
            </a:r>
            <a:r>
              <a:rPr lang="en-IT" sz="1600" dirty="0"/>
              <a:t>tandard configuration current month (2d)</a:t>
            </a:r>
          </a:p>
          <a:p>
            <a:r>
              <a:rPr lang="en-IT" sz="1600" dirty="0"/>
              <a:t>4. </a:t>
            </a:r>
            <a:r>
              <a:rPr lang="en-IT" sz="1600" b="1" dirty="0"/>
              <a:t>Standard configuration incremental month (2d)</a:t>
            </a:r>
            <a:endParaRPr lang="en-IT" sz="1600" dirty="0"/>
          </a:p>
          <a:p>
            <a:r>
              <a:rPr lang="en-IT" sz="1600" dirty="0"/>
              <a:t>5. </a:t>
            </a:r>
            <a:r>
              <a:rPr lang="en-GB" sz="1600" dirty="0"/>
              <a:t>S</a:t>
            </a:r>
            <a:r>
              <a:rPr lang="en-IT" sz="1600" dirty="0"/>
              <a:t>tandard configuration current month (3d)</a:t>
            </a:r>
          </a:p>
          <a:p>
            <a:r>
              <a:rPr lang="en-IT" sz="1600" dirty="0"/>
              <a:t>6. </a:t>
            </a:r>
            <a:r>
              <a:rPr lang="en-GB" sz="1600" b="1" dirty="0"/>
              <a:t>S</a:t>
            </a:r>
            <a:r>
              <a:rPr lang="en-IT" sz="1600" b="1" dirty="0"/>
              <a:t>tandard configuration current month (3d)</a:t>
            </a:r>
          </a:p>
          <a:p>
            <a:r>
              <a:rPr lang="en-IT" sz="1600" dirty="0"/>
              <a:t>7. AR </a:t>
            </a:r>
          </a:p>
          <a:p>
            <a:r>
              <a:rPr lang="en-IT" sz="1600" b="1" dirty="0"/>
              <a:t>8. AR incremental </a:t>
            </a:r>
            <a:endParaRPr lang="en-I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C7FF1-E847-9049-B9A0-095555ECBDA0}"/>
              </a:ext>
            </a:extLst>
          </p:cNvPr>
          <p:cNvSpPr txBox="1"/>
          <p:nvPr/>
        </p:nvSpPr>
        <p:spPr>
          <a:xfrm>
            <a:off x="1021034" y="3439284"/>
            <a:ext cx="36379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b="1" dirty="0"/>
              <a:t>NIGHT</a:t>
            </a:r>
          </a:p>
          <a:p>
            <a:r>
              <a:rPr lang="en-IT" dirty="0"/>
              <a:t>7 parameters x 8 fig. merit = </a:t>
            </a:r>
            <a:r>
              <a:rPr lang="en-IT" b="1" dirty="0"/>
              <a:t>56 plots</a:t>
            </a:r>
          </a:p>
          <a:p>
            <a:r>
              <a:rPr lang="en-IT" b="1" dirty="0"/>
              <a:t>DAY</a:t>
            </a:r>
          </a:p>
          <a:p>
            <a:r>
              <a:rPr lang="en-IT" dirty="0"/>
              <a:t>4 parameters x 8 fig. merit = </a:t>
            </a:r>
            <a:r>
              <a:rPr lang="en-IT" b="1" dirty="0"/>
              <a:t>32 plots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BED70-E793-AD4C-846F-500B7A53CE05}"/>
              </a:ext>
            </a:extLst>
          </p:cNvPr>
          <p:cNvSpPr txBox="1"/>
          <p:nvPr/>
        </p:nvSpPr>
        <p:spPr>
          <a:xfrm>
            <a:off x="930579" y="5217335"/>
            <a:ext cx="94894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C00000"/>
                </a:solidFill>
              </a:rPr>
              <a:t>56 +32 plots + 3+3 TABLES (nights and day) for long fts and 2 TABLES for short fts (for night and day)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4FC96F-835C-F840-B00B-598F7ADBF934}"/>
              </a:ext>
            </a:extLst>
          </p:cNvPr>
          <p:cNvCxnSpPr/>
          <p:nvPr/>
        </p:nvCxnSpPr>
        <p:spPr>
          <a:xfrm>
            <a:off x="1487156" y="805839"/>
            <a:ext cx="8842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A2DAEA-9441-714A-BDD9-6E8ADFACAAD6}"/>
              </a:ext>
            </a:extLst>
          </p:cNvPr>
          <p:cNvSpPr txBox="1"/>
          <p:nvPr/>
        </p:nvSpPr>
        <p:spPr>
          <a:xfrm>
            <a:off x="97049" y="2965757"/>
            <a:ext cx="166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IT" dirty="0"/>
              <a:t>loud cover 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0617C8-4966-FE42-8099-BCB5134A1730}"/>
              </a:ext>
            </a:extLst>
          </p:cNvPr>
          <p:cNvCxnSpPr/>
          <p:nvPr/>
        </p:nvCxnSpPr>
        <p:spPr>
          <a:xfrm>
            <a:off x="447558" y="3245618"/>
            <a:ext cx="647712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35E2B9-0FEE-AF4D-B219-D053CB2D255A}"/>
              </a:ext>
            </a:extLst>
          </p:cNvPr>
          <p:cNvCxnSpPr>
            <a:cxnSpLocks/>
          </p:cNvCxnSpPr>
          <p:nvPr/>
        </p:nvCxnSpPr>
        <p:spPr>
          <a:xfrm>
            <a:off x="374276" y="3299890"/>
            <a:ext cx="646758" cy="111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217CB5-6C27-5F45-A5D9-E859062A11D4}"/>
              </a:ext>
            </a:extLst>
          </p:cNvPr>
          <p:cNvCxnSpPr>
            <a:cxnSpLocks/>
          </p:cNvCxnSpPr>
          <p:nvPr/>
        </p:nvCxnSpPr>
        <p:spPr>
          <a:xfrm flipV="1">
            <a:off x="2634343" y="2982915"/>
            <a:ext cx="4898706" cy="7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8522EF-09E8-7B46-BD18-400C4FF61AF6}"/>
              </a:ext>
            </a:extLst>
          </p:cNvPr>
          <p:cNvSpPr txBox="1"/>
          <p:nvPr/>
        </p:nvSpPr>
        <p:spPr>
          <a:xfrm>
            <a:off x="771414" y="5976947"/>
            <a:ext cx="5546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</a:t>
            </a:r>
            <a:r>
              <a:rPr lang="en-IT" dirty="0"/>
              <a:t>ables including the statistical operators (bias, RMSE, SD).</a:t>
            </a:r>
          </a:p>
          <a:p>
            <a:pPr algn="ctr"/>
            <a:r>
              <a:rPr lang="en-IT" dirty="0"/>
              <a:t>See next slides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54E13B-1305-8B4C-A096-1FD71C7351BC}"/>
              </a:ext>
            </a:extLst>
          </p:cNvPr>
          <p:cNvCxnSpPr/>
          <p:nvPr/>
        </p:nvCxnSpPr>
        <p:spPr>
          <a:xfrm>
            <a:off x="3145971" y="5499196"/>
            <a:ext cx="0" cy="37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8B8750-F643-F345-9CAB-7D1246BF6083}"/>
              </a:ext>
            </a:extLst>
          </p:cNvPr>
          <p:cNvSpPr txBox="1"/>
          <p:nvPr/>
        </p:nvSpPr>
        <p:spPr>
          <a:xfrm>
            <a:off x="3557216" y="1083938"/>
            <a:ext cx="290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Night:</a:t>
            </a:r>
          </a:p>
          <a:p>
            <a:r>
              <a:rPr lang="en-IT" dirty="0"/>
              <a:t>WS, WD, PWV,RH, 𝜀, 𝜏</a:t>
            </a:r>
            <a:r>
              <a:rPr lang="en-IT" baseline="-25000" dirty="0"/>
              <a:t>0</a:t>
            </a:r>
            <a:r>
              <a:rPr lang="en-IT" dirty="0"/>
              <a:t>, GLF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620F2-F76E-B54E-810E-F679B211A58E}"/>
              </a:ext>
            </a:extLst>
          </p:cNvPr>
          <p:cNvSpPr txBox="1"/>
          <p:nvPr/>
        </p:nvSpPr>
        <p:spPr>
          <a:xfrm>
            <a:off x="3557216" y="1766341"/>
            <a:ext cx="279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Day:</a:t>
            </a:r>
          </a:p>
          <a:p>
            <a:r>
              <a:rPr lang="en-IT" dirty="0"/>
              <a:t>WS, W</a:t>
            </a:r>
            <a:r>
              <a:rPr lang="en-GB" dirty="0"/>
              <a:t>S</a:t>
            </a:r>
            <a:r>
              <a:rPr lang="en-IT" dirty="0"/>
              <a:t>,WD, PWV,RH, RHbis</a:t>
            </a:r>
          </a:p>
        </p:txBody>
      </p:sp>
    </p:spTree>
    <p:extLst>
      <p:ext uri="{BB962C8B-B14F-4D97-AF65-F5344CB8AC3E}">
        <p14:creationId xmlns:p14="http://schemas.microsoft.com/office/powerpoint/2010/main" val="210887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34D-F617-5B45-A05D-22F146A00399}"/>
              </a:ext>
            </a:extLst>
          </p:cNvPr>
          <p:cNvGraphicFramePr>
            <a:graphicFrameLocks noGrp="1"/>
          </p:cNvGraphicFramePr>
          <p:nvPr/>
        </p:nvGraphicFramePr>
        <p:xfrm>
          <a:off x="1951422" y="1459209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380516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73013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42223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918662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32032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21014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494002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33808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9458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6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3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7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9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PWV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1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𝜏</a:t>
                      </a:r>
                      <a:r>
                        <a:rPr lang="en-IT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0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GLF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0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2F3BA7-AF6D-BA45-9DA3-827DDBA55BA8}"/>
              </a:ext>
            </a:extLst>
          </p:cNvPr>
          <p:cNvSpPr txBox="1"/>
          <p:nvPr/>
        </p:nvSpPr>
        <p:spPr>
          <a:xfrm>
            <a:off x="262758" y="5864772"/>
            <a:ext cx="2696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𝜀=seeing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𝜏</a:t>
            </a:r>
            <a:r>
              <a:rPr lang="en-IT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= wavefront coherence time</a:t>
            </a:r>
          </a:p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GLF=ground layer fraction</a:t>
            </a:r>
          </a:p>
          <a:p>
            <a:endParaRPr lang="en-IT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BB32-8BE5-7943-BD13-AB5A66C6034B}"/>
              </a:ext>
            </a:extLst>
          </p:cNvPr>
          <p:cNvSpPr txBox="1"/>
          <p:nvPr/>
        </p:nvSpPr>
        <p:spPr>
          <a:xfrm>
            <a:off x="3268068" y="8490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urrent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8D517-83B9-524D-8A13-54FE911665DE}"/>
              </a:ext>
            </a:extLst>
          </p:cNvPr>
          <p:cNvSpPr txBox="1"/>
          <p:nvPr/>
        </p:nvSpPr>
        <p:spPr>
          <a:xfrm>
            <a:off x="5338778" y="78782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Incremental 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months since beginning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7DBCE-4BD5-7243-9032-A6D76F101DE7}"/>
              </a:ext>
            </a:extLst>
          </p:cNvPr>
          <p:cNvSpPr/>
          <p:nvPr/>
        </p:nvSpPr>
        <p:spPr>
          <a:xfrm>
            <a:off x="8261131" y="1459209"/>
            <a:ext cx="2575035" cy="3259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290CD5-FBA3-754F-9018-5C311C425925}"/>
              </a:ext>
            </a:extLst>
          </p:cNvPr>
          <p:cNvSpPr/>
          <p:nvPr/>
        </p:nvSpPr>
        <p:spPr>
          <a:xfrm rot="16200000">
            <a:off x="4021222" y="330362"/>
            <a:ext cx="249713" cy="200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EB3BF18-BB19-244A-BB51-395400FC7670}"/>
              </a:ext>
            </a:extLst>
          </p:cNvPr>
          <p:cNvSpPr/>
          <p:nvPr/>
        </p:nvSpPr>
        <p:spPr>
          <a:xfrm rot="16200000">
            <a:off x="6767471" y="278019"/>
            <a:ext cx="249713" cy="200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0E12F-4FAE-2244-A5F7-50EC8C9B712F}"/>
              </a:ext>
            </a:extLst>
          </p:cNvPr>
          <p:cNvSpPr txBox="1"/>
          <p:nvPr/>
        </p:nvSpPr>
        <p:spPr>
          <a:xfrm>
            <a:off x="613596" y="423465"/>
            <a:ext cx="3879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LONG FTS: STANDARD 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BC87C-01A1-644B-9500-7C88DD26EB79}"/>
              </a:ext>
            </a:extLst>
          </p:cNvPr>
          <p:cNvSpPr txBox="1"/>
          <p:nvPr/>
        </p:nvSpPr>
        <p:spPr>
          <a:xfrm>
            <a:off x="256745" y="5214125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Three tables: 1day, 2days, 3day.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86FE9-C0BE-DA4A-94CF-108F50342C46}"/>
              </a:ext>
            </a:extLst>
          </p:cNvPr>
          <p:cNvSpPr txBox="1"/>
          <p:nvPr/>
        </p:nvSpPr>
        <p:spPr>
          <a:xfrm>
            <a:off x="10292730" y="202673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sz="3600" dirty="0"/>
              <a:t>NIGHT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33CC4-D4E3-CB47-AB48-885C26BC2153}"/>
              </a:ext>
            </a:extLst>
          </p:cNvPr>
          <p:cNvSpPr txBox="1"/>
          <p:nvPr/>
        </p:nvSpPr>
        <p:spPr>
          <a:xfrm>
            <a:off x="7839130" y="4722890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prevision by persistence</a:t>
            </a:r>
          </a:p>
          <a:p>
            <a:endParaRPr lang="en-IT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A05891F-C178-394B-878E-6E88DA7C5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99815"/>
              </p:ext>
            </p:extLst>
          </p:nvPr>
        </p:nvGraphicFramePr>
        <p:xfrm>
          <a:off x="8402085" y="1450368"/>
          <a:ext cx="9273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30">
                  <a:extLst>
                    <a:ext uri="{9D8B030D-6E8A-4147-A177-3AD203B41FA5}">
                      <a16:colId xmlns:a16="http://schemas.microsoft.com/office/drawing/2014/main" val="351808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4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0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6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7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88948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0972C299-607D-1A4F-AD3C-680B1794C330}"/>
              </a:ext>
            </a:extLst>
          </p:cNvPr>
          <p:cNvSpPr/>
          <p:nvPr/>
        </p:nvSpPr>
        <p:spPr>
          <a:xfrm rot="5400000">
            <a:off x="8781561" y="4195118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6026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34D-F617-5B45-A05D-22F146A00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10690"/>
              </p:ext>
            </p:extLst>
          </p:nvPr>
        </p:nvGraphicFramePr>
        <p:xfrm>
          <a:off x="1951422" y="1459209"/>
          <a:ext cx="81279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380516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73013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42223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918662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32032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21014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494002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33808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94589792"/>
                    </a:ext>
                  </a:extLst>
                </a:gridCol>
              </a:tblGrid>
              <a:tr h="233401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64623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34536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70469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95046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PWV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60365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12935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𝜏</a:t>
                      </a:r>
                      <a:r>
                        <a:rPr lang="en-IT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09542"/>
                  </a:ext>
                </a:extLst>
              </a:tr>
              <a:tr h="233401">
                <a:tc>
                  <a:txBody>
                    <a:bodyPr/>
                    <a:lstStyle/>
                    <a:p>
                      <a:r>
                        <a:rPr lang="en-IT" dirty="0"/>
                        <a:t>GLF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02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FBB32-8BE5-7943-BD13-AB5A66C6034B}"/>
              </a:ext>
            </a:extLst>
          </p:cNvPr>
          <p:cNvSpPr txBox="1"/>
          <p:nvPr/>
        </p:nvSpPr>
        <p:spPr>
          <a:xfrm>
            <a:off x="3268068" y="8490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urrent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8D517-83B9-524D-8A13-54FE911665DE}"/>
              </a:ext>
            </a:extLst>
          </p:cNvPr>
          <p:cNvSpPr txBox="1"/>
          <p:nvPr/>
        </p:nvSpPr>
        <p:spPr>
          <a:xfrm>
            <a:off x="5338778" y="78782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Incremental 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months since beginning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7DBCE-4BD5-7243-9032-A6D76F101DE7}"/>
              </a:ext>
            </a:extLst>
          </p:cNvPr>
          <p:cNvSpPr/>
          <p:nvPr/>
        </p:nvSpPr>
        <p:spPr>
          <a:xfrm>
            <a:off x="8261131" y="1459209"/>
            <a:ext cx="2575035" cy="3259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290CD5-FBA3-754F-9018-5C311C425925}"/>
              </a:ext>
            </a:extLst>
          </p:cNvPr>
          <p:cNvSpPr/>
          <p:nvPr/>
        </p:nvSpPr>
        <p:spPr>
          <a:xfrm rot="16200000">
            <a:off x="4021222" y="330362"/>
            <a:ext cx="249713" cy="200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EB3BF18-BB19-244A-BB51-395400FC7670}"/>
              </a:ext>
            </a:extLst>
          </p:cNvPr>
          <p:cNvSpPr/>
          <p:nvPr/>
        </p:nvSpPr>
        <p:spPr>
          <a:xfrm rot="16200000">
            <a:off x="6767471" y="278019"/>
            <a:ext cx="249713" cy="200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0E12F-4FAE-2244-A5F7-50EC8C9B712F}"/>
              </a:ext>
            </a:extLst>
          </p:cNvPr>
          <p:cNvSpPr txBox="1"/>
          <p:nvPr/>
        </p:nvSpPr>
        <p:spPr>
          <a:xfrm>
            <a:off x="613596" y="423465"/>
            <a:ext cx="3879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LONG FTS: STANDARD 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BC87C-01A1-644B-9500-7C88DD26EB79}"/>
              </a:ext>
            </a:extLst>
          </p:cNvPr>
          <p:cNvSpPr txBox="1"/>
          <p:nvPr/>
        </p:nvSpPr>
        <p:spPr>
          <a:xfrm>
            <a:off x="256745" y="5214125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Three tables: 1day, 2days, 3day.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86FE9-C0BE-DA4A-94CF-108F50342C46}"/>
              </a:ext>
            </a:extLst>
          </p:cNvPr>
          <p:cNvSpPr txBox="1"/>
          <p:nvPr/>
        </p:nvSpPr>
        <p:spPr>
          <a:xfrm>
            <a:off x="10042359" y="486347"/>
            <a:ext cx="9199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sz="3600" dirty="0"/>
              <a:t>DAY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104F2-CA56-2744-8DCB-5DB37271A861}"/>
              </a:ext>
            </a:extLst>
          </p:cNvPr>
          <p:cNvSpPr/>
          <p:nvPr/>
        </p:nvSpPr>
        <p:spPr>
          <a:xfrm>
            <a:off x="1194677" y="3326417"/>
            <a:ext cx="7697037" cy="1290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374B01-4020-5244-981B-6D3C959ED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47391"/>
              </p:ext>
            </p:extLst>
          </p:nvPr>
        </p:nvGraphicFramePr>
        <p:xfrm>
          <a:off x="8366409" y="1446046"/>
          <a:ext cx="8471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148">
                  <a:extLst>
                    <a:ext uri="{9D8B030D-6E8A-4147-A177-3AD203B41FA5}">
                      <a16:colId xmlns:a16="http://schemas.microsoft.com/office/drawing/2014/main" val="18043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0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3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074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084727-C054-8841-93CF-B8E38780768E}"/>
              </a:ext>
            </a:extLst>
          </p:cNvPr>
          <p:cNvSpPr txBox="1"/>
          <p:nvPr/>
        </p:nvSpPr>
        <p:spPr>
          <a:xfrm>
            <a:off x="7803454" y="3750599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prevision by persistence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endParaRPr lang="en-IT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195660F-0380-3042-B043-52CF83BF7B13}"/>
              </a:ext>
            </a:extLst>
          </p:cNvPr>
          <p:cNvSpPr/>
          <p:nvPr/>
        </p:nvSpPr>
        <p:spPr>
          <a:xfrm rot="5400000">
            <a:off x="8745885" y="3222827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500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34D-F617-5B45-A05D-22F146A00399}"/>
              </a:ext>
            </a:extLst>
          </p:cNvPr>
          <p:cNvGraphicFramePr>
            <a:graphicFrameLocks noGrp="1"/>
          </p:cNvGraphicFramePr>
          <p:nvPr/>
        </p:nvGraphicFramePr>
        <p:xfrm>
          <a:off x="1951422" y="1459209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380516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73013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42223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918662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32032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21014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494002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33808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9458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6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3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7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9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PWV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1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𝜏</a:t>
                      </a:r>
                      <a:r>
                        <a:rPr lang="en-IT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0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GLF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0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2F3BA7-AF6D-BA45-9DA3-827DDBA55BA8}"/>
              </a:ext>
            </a:extLst>
          </p:cNvPr>
          <p:cNvSpPr txBox="1"/>
          <p:nvPr/>
        </p:nvSpPr>
        <p:spPr>
          <a:xfrm>
            <a:off x="262758" y="5864772"/>
            <a:ext cx="3005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𝜀=seeing</a:t>
            </a:r>
          </a:p>
          <a:p>
            <a:r>
              <a:rPr lang="en-IT" dirty="0"/>
              <a:t>𝜏</a:t>
            </a:r>
            <a:r>
              <a:rPr lang="en-IT" baseline="-25000" dirty="0"/>
              <a:t>0</a:t>
            </a:r>
            <a:r>
              <a:rPr lang="en-IT" dirty="0"/>
              <a:t>= wavefront coherence time</a:t>
            </a:r>
          </a:p>
          <a:p>
            <a:r>
              <a:rPr lang="en-IT" dirty="0"/>
              <a:t>GLF=ground layer fraction</a:t>
            </a:r>
          </a:p>
          <a:p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BB32-8BE5-7943-BD13-AB5A66C6034B}"/>
              </a:ext>
            </a:extLst>
          </p:cNvPr>
          <p:cNvSpPr txBox="1"/>
          <p:nvPr/>
        </p:nvSpPr>
        <p:spPr>
          <a:xfrm>
            <a:off x="3268068" y="8490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urrent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8D517-83B9-524D-8A13-54FE911665DE}"/>
              </a:ext>
            </a:extLst>
          </p:cNvPr>
          <p:cNvSpPr txBox="1"/>
          <p:nvPr/>
        </p:nvSpPr>
        <p:spPr>
          <a:xfrm>
            <a:off x="5338778" y="78782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Incremental 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months since beginning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7DBCE-4BD5-7243-9032-A6D76F101DE7}"/>
              </a:ext>
            </a:extLst>
          </p:cNvPr>
          <p:cNvSpPr/>
          <p:nvPr/>
        </p:nvSpPr>
        <p:spPr>
          <a:xfrm>
            <a:off x="8261131" y="1459209"/>
            <a:ext cx="2575035" cy="3259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290CD5-FBA3-754F-9018-5C311C425925}"/>
              </a:ext>
            </a:extLst>
          </p:cNvPr>
          <p:cNvSpPr/>
          <p:nvPr/>
        </p:nvSpPr>
        <p:spPr>
          <a:xfrm rot="16200000">
            <a:off x="4021222" y="330362"/>
            <a:ext cx="249713" cy="200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EB3BF18-BB19-244A-BB51-395400FC7670}"/>
              </a:ext>
            </a:extLst>
          </p:cNvPr>
          <p:cNvSpPr/>
          <p:nvPr/>
        </p:nvSpPr>
        <p:spPr>
          <a:xfrm rot="16200000">
            <a:off x="6767471" y="278019"/>
            <a:ext cx="249713" cy="2007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0E12F-4FAE-2244-A5F7-50EC8C9B712F}"/>
              </a:ext>
            </a:extLst>
          </p:cNvPr>
          <p:cNvSpPr txBox="1"/>
          <p:nvPr/>
        </p:nvSpPr>
        <p:spPr>
          <a:xfrm>
            <a:off x="3714556" y="414624"/>
            <a:ext cx="34667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dirty="0"/>
              <a:t>SHORT FTS (1h): AUTOREGRESSION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0AED9-ADD9-0144-98E2-9C30920C14F0}"/>
              </a:ext>
            </a:extLst>
          </p:cNvPr>
          <p:cNvSpPr txBox="1"/>
          <p:nvPr/>
        </p:nvSpPr>
        <p:spPr>
          <a:xfrm>
            <a:off x="256745" y="5214125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One table for the </a:t>
            </a:r>
            <a:r>
              <a:rPr lang="en-IT" b="1" dirty="0">
                <a:latin typeface="Arial Narrow" panose="020B0604020202020204" pitchFamily="34" charset="0"/>
                <a:cs typeface="Arial Narrow" panose="020B0604020202020204" pitchFamily="34" charset="0"/>
              </a:rPr>
              <a:t>night</a:t>
            </a:r>
            <a:r>
              <a:rPr lang="en-IT" dirty="0">
                <a:latin typeface="Arial Narrow" panose="020B0604020202020204" pitchFamily="34" charset="0"/>
                <a:cs typeface="Arial Narrow" panose="020B0604020202020204" pitchFamily="34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2C7E6-735E-9B4F-9D98-D8325CD02783}"/>
              </a:ext>
            </a:extLst>
          </p:cNvPr>
          <p:cNvSpPr txBox="1"/>
          <p:nvPr/>
        </p:nvSpPr>
        <p:spPr>
          <a:xfrm>
            <a:off x="10042359" y="486347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sz="3600" dirty="0"/>
              <a:t>NIGHT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8489A-86E9-ED4B-90C5-857051AE23BA}"/>
              </a:ext>
            </a:extLst>
          </p:cNvPr>
          <p:cNvSpPr txBox="1"/>
          <p:nvPr/>
        </p:nvSpPr>
        <p:spPr>
          <a:xfrm>
            <a:off x="7839130" y="472289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prevision by persistence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7101300-4041-A148-8B75-70E611299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62898"/>
              </p:ext>
            </p:extLst>
          </p:nvPr>
        </p:nvGraphicFramePr>
        <p:xfrm>
          <a:off x="8402085" y="1450368"/>
          <a:ext cx="9273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30">
                  <a:extLst>
                    <a:ext uri="{9D8B030D-6E8A-4147-A177-3AD203B41FA5}">
                      <a16:colId xmlns:a16="http://schemas.microsoft.com/office/drawing/2014/main" val="351808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4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0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6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7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88948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37366BE1-C49E-5B45-BAA9-4024CCF8248B}"/>
              </a:ext>
            </a:extLst>
          </p:cNvPr>
          <p:cNvSpPr/>
          <p:nvPr/>
        </p:nvSpPr>
        <p:spPr>
          <a:xfrm rot="5400000">
            <a:off x="8781561" y="4195118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461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7706</TotalTime>
  <Words>747</Words>
  <Application>Microsoft Macintosh PowerPoint</Application>
  <PresentationFormat>Widescreen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2022-11-09T09:21:44Z</dcterms:created>
  <dcterms:modified xsi:type="dcterms:W3CDTF">2022-11-21T08:25:36Z</dcterms:modified>
</cp:coreProperties>
</file>