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Anton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Oswal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Mínimo usa 256MB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23983" y="1060444"/>
            <a:ext cx="9144000" cy="1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None/>
              <a:defRPr sz="60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nton"/>
              <a:buNone/>
              <a:defRPr sz="19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1524000" y="3615419"/>
            <a:ext cx="91440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" name="Google Shape;13;p2" descr="http://www.ufc.br/images/_images/a_universidade/identidade_visual/brasao/brasao1_horizontal_cor_300dpi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906" y="5514817"/>
            <a:ext cx="3640316" cy="98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264" y="5514817"/>
            <a:ext cx="2918545" cy="1052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2"/>
          <p:cNvGrpSpPr/>
          <p:nvPr/>
        </p:nvGrpSpPr>
        <p:grpSpPr>
          <a:xfrm>
            <a:off x="5082893" y="5517232"/>
            <a:ext cx="2525275" cy="966782"/>
            <a:chOff x="3485470" y="3257634"/>
            <a:chExt cx="5126489" cy="1927889"/>
          </a:xfrm>
        </p:grpSpPr>
        <p:pic>
          <p:nvPicPr>
            <p:cNvPr id="16" name="Google Shape;16;p2" descr="Resultado de imagem para MDCC UFC"/>
            <p:cNvPicPr preferRelativeResize="0"/>
            <p:nvPr/>
          </p:nvPicPr>
          <p:blipFill rotWithShape="1">
            <a:blip r:embed="rId4">
              <a:alphaModFix/>
            </a:blip>
            <a:srcRect l="8284" t="64461" r="21639" b="24002"/>
            <a:stretch/>
          </p:blipFill>
          <p:spPr>
            <a:xfrm>
              <a:off x="3485470" y="4763596"/>
              <a:ext cx="5126489" cy="421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 descr="Resultado de imagem para MDCC UFC"/>
            <p:cNvPicPr preferRelativeResize="0"/>
            <p:nvPr/>
          </p:nvPicPr>
          <p:blipFill rotWithShape="1">
            <a:blip r:embed="rId5">
              <a:alphaModFix/>
            </a:blip>
            <a:srcRect l="4838" t="5585" r="2642" b="28871"/>
            <a:stretch/>
          </p:blipFill>
          <p:spPr>
            <a:xfrm>
              <a:off x="3600449" y="3257634"/>
              <a:ext cx="4896530" cy="15059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2"/>
          <p:cNvSpPr/>
          <p:nvPr/>
        </p:nvSpPr>
        <p:spPr>
          <a:xfrm>
            <a:off x="0" y="6718300"/>
            <a:ext cx="12192000" cy="139700"/>
          </a:xfrm>
          <a:prstGeom prst="rect">
            <a:avLst/>
          </a:prstGeom>
          <a:solidFill>
            <a:srgbClr val="0E6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-12701"/>
            <a:ext cx="12192000" cy="289425"/>
          </a:xfrm>
          <a:prstGeom prst="rect">
            <a:avLst/>
          </a:prstGeom>
          <a:solidFill>
            <a:srgbClr val="0E6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34600" y="-13275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 b="0" i="0" u="none" strike="noStrike" cap="none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/>
          </p:nvPr>
        </p:nvSpPr>
        <p:spPr>
          <a:xfrm>
            <a:off x="838200" y="8890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ts val="1500"/>
              <a:buFont typeface="Oswald"/>
              <a:buNone/>
              <a:defRPr sz="4300" b="0" i="0" u="none" strike="noStrike" cap="none">
                <a:solidFill>
                  <a:srgbClr val="0E6C8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3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pic>
        <p:nvPicPr>
          <p:cNvPr id="23" name="Google Shape;23;p3" descr="http://ufc.br/images/_images/a_universidade/identidade_visual/brasao/brasao3_horizontal_cor_72dpi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6139" y="197864"/>
            <a:ext cx="816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l="11838" t="3067" r="12465" b="4825"/>
          <a:stretch/>
        </p:blipFill>
        <p:spPr>
          <a:xfrm>
            <a:off x="8655129" y="115067"/>
            <a:ext cx="1061100" cy="4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 descr="mdc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73451" y="147800"/>
            <a:ext cx="1291101" cy="462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3"/>
          <p:cNvCxnSpPr/>
          <p:nvPr/>
        </p:nvCxnSpPr>
        <p:spPr>
          <a:xfrm>
            <a:off x="334600" y="-13333"/>
            <a:ext cx="0" cy="59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/>
          <p:nvPr/>
        </p:nvSpPr>
        <p:spPr>
          <a:xfrm>
            <a:off x="0" y="6718300"/>
            <a:ext cx="12192000" cy="139700"/>
          </a:xfrm>
          <a:prstGeom prst="rect">
            <a:avLst/>
          </a:prstGeom>
          <a:solidFill>
            <a:srgbClr val="0E6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39416" y="2060848"/>
            <a:ext cx="10513168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6C8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6C8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6C8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6C8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enceramento">
  <p:cSld name="Slide de encerament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 descr="http://www.ufc.br/images/_images/a_universidade/identidade_visual/brasao/brasao1_horizontal_cor_300dpi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224" y="1696734"/>
            <a:ext cx="3036059" cy="81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224" y="3967016"/>
            <a:ext cx="3143605" cy="112568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6858000" y="2848800"/>
            <a:ext cx="4843500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nton"/>
              <a:buNone/>
              <a:defRPr sz="48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 rot="-5400000" flipH="1">
            <a:off x="5397000" y="3421200"/>
            <a:ext cx="1398000" cy="15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" name="Google Shape;35;p4"/>
          <p:cNvGrpSpPr/>
          <p:nvPr/>
        </p:nvGrpSpPr>
        <p:grpSpPr>
          <a:xfrm>
            <a:off x="719224" y="2852936"/>
            <a:ext cx="2525275" cy="966782"/>
            <a:chOff x="3485470" y="3257634"/>
            <a:chExt cx="5126489" cy="1927889"/>
          </a:xfrm>
        </p:grpSpPr>
        <p:pic>
          <p:nvPicPr>
            <p:cNvPr id="36" name="Google Shape;36;p4" descr="Resultado de imagem para MDCC UFC"/>
            <p:cNvPicPr preferRelativeResize="0"/>
            <p:nvPr/>
          </p:nvPicPr>
          <p:blipFill rotWithShape="1">
            <a:blip r:embed="rId4">
              <a:alphaModFix/>
            </a:blip>
            <a:srcRect l="8284" t="64461" r="21639" b="24002"/>
            <a:stretch/>
          </p:blipFill>
          <p:spPr>
            <a:xfrm>
              <a:off x="3485470" y="4763596"/>
              <a:ext cx="5126489" cy="421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 descr="Resultado de imagem para MDCC UFC"/>
            <p:cNvPicPr preferRelativeResize="0"/>
            <p:nvPr/>
          </p:nvPicPr>
          <p:blipFill rotWithShape="1">
            <a:blip r:embed="rId5">
              <a:alphaModFix/>
            </a:blip>
            <a:srcRect l="4838" t="5585" r="2642" b="28871"/>
            <a:stretch/>
          </p:blipFill>
          <p:spPr>
            <a:xfrm>
              <a:off x="3600449" y="3257634"/>
              <a:ext cx="4896530" cy="15059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4"/>
          <p:cNvSpPr/>
          <p:nvPr/>
        </p:nvSpPr>
        <p:spPr>
          <a:xfrm>
            <a:off x="0" y="6718300"/>
            <a:ext cx="12192000" cy="139700"/>
          </a:xfrm>
          <a:prstGeom prst="rect">
            <a:avLst/>
          </a:prstGeom>
          <a:solidFill>
            <a:srgbClr val="0E6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Secao">
  <p:cSld name="Slide de Seca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583933" y="3276712"/>
            <a:ext cx="8031192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None/>
              <a:defRPr sz="60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nton"/>
              <a:buNone/>
              <a:defRPr sz="19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427028" y="6236717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10297842" y="2393390"/>
            <a:ext cx="1893952" cy="21347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11291351" y="-28364"/>
            <a:ext cx="900377" cy="2489937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10579435" y="4505355"/>
            <a:ext cx="1612359" cy="235994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8717357" y="395115"/>
            <a:ext cx="1151571" cy="2012349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9771289" y="-196"/>
            <a:ext cx="2181145" cy="2489937"/>
          </a:xfrm>
          <a:prstGeom prst="trapezoid">
            <a:avLst>
              <a:gd name="adj" fmla="val 25000"/>
            </a:avLst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rot="10800000" flipH="1">
            <a:off x="8683316" y="-199"/>
            <a:ext cx="2021149" cy="2470338"/>
          </a:xfrm>
          <a:prstGeom prst="triangle">
            <a:avLst>
              <a:gd name="adj" fmla="val 58426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 rot="635558">
            <a:off x="10216760" y="3481378"/>
            <a:ext cx="1666762" cy="2089141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10045975" y="4501520"/>
            <a:ext cx="947949" cy="235994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 rot="10800000" flipH="1">
            <a:off x="8798179" y="2463825"/>
            <a:ext cx="2022349" cy="2271143"/>
          </a:xfrm>
          <a:prstGeom prst="triangle">
            <a:avLst>
              <a:gd name="adj" fmla="val 72408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 rot="10800000" flipH="1">
            <a:off x="9207836" y="4491466"/>
            <a:ext cx="2385940" cy="2283783"/>
          </a:xfrm>
          <a:prstGeom prst="triangle">
            <a:avLst>
              <a:gd name="adj" fmla="val 72408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11002311" y="2465172"/>
            <a:ext cx="1214369" cy="2043948"/>
          </a:xfrm>
          <a:prstGeom prst="parallelogram">
            <a:avLst>
              <a:gd name="adj" fmla="val 10359"/>
            </a:avLst>
          </a:prstGeom>
          <a:solidFill>
            <a:srgbClr val="A4B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 rot="-520825">
            <a:off x="8770213" y="70960"/>
            <a:ext cx="1198417" cy="67414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 rot="-5400000">
            <a:off x="8744884" y="5584489"/>
            <a:ext cx="496787" cy="20659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/>
          <p:nvPr/>
        </p:nvSpPr>
        <p:spPr>
          <a:xfrm rot="-521169">
            <a:off x="9254131" y="5313161"/>
            <a:ext cx="1110436" cy="1469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/>
          <p:nvPr/>
        </p:nvSpPr>
        <p:spPr>
          <a:xfrm rot="-5400000" flipH="1">
            <a:off x="-214533" y="3421200"/>
            <a:ext cx="1398000" cy="15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8543125" y="0"/>
            <a:ext cx="900300" cy="65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9595825" y="6684650"/>
            <a:ext cx="900300" cy="1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branco">
  <p:cSld name="Título e branc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200" y="7112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ts val="1500"/>
              <a:buFont typeface="Oswald"/>
              <a:buNone/>
              <a:defRPr sz="4000" b="0" i="0" u="none" strike="noStrike" cap="none">
                <a:solidFill>
                  <a:srgbClr val="0E6C8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title" idx="2"/>
          </p:nvPr>
        </p:nvSpPr>
        <p:spPr>
          <a:xfrm>
            <a:off x="334600" y="-13275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 b="0" i="0" u="none" strike="noStrike" cap="none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  <a:defRPr sz="210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cxnSp>
        <p:nvCxnSpPr>
          <p:cNvPr id="62" name="Google Shape;62;p6"/>
          <p:cNvCxnSpPr/>
          <p:nvPr/>
        </p:nvCxnSpPr>
        <p:spPr>
          <a:xfrm>
            <a:off x="334600" y="-13333"/>
            <a:ext cx="0" cy="59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6"/>
          <p:cNvSpPr/>
          <p:nvPr/>
        </p:nvSpPr>
        <p:spPr>
          <a:xfrm>
            <a:off x="0" y="6718300"/>
            <a:ext cx="12192000" cy="139700"/>
          </a:xfrm>
          <a:prstGeom prst="rect">
            <a:avLst/>
          </a:prstGeom>
          <a:solidFill>
            <a:srgbClr val="0E6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6" descr="http://ufc.br/images/_images/a_universidade/identidade_visual/brasao/brasao3_horizontal_cor_72dpi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6139" y="197864"/>
            <a:ext cx="816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6"/>
          <p:cNvPicPr preferRelativeResize="0"/>
          <p:nvPr/>
        </p:nvPicPr>
        <p:blipFill rotWithShape="1">
          <a:blip r:embed="rId3">
            <a:alphaModFix/>
          </a:blip>
          <a:srcRect l="11838" t="3067" r="12465" b="4825"/>
          <a:stretch/>
        </p:blipFill>
        <p:spPr>
          <a:xfrm>
            <a:off x="8544272" y="115067"/>
            <a:ext cx="1061100" cy="4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 descr="mdc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01443" y="147800"/>
            <a:ext cx="1291101" cy="46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">
  <p:cSld name="Citação ">
    <p:bg>
      <p:bgPr>
        <a:solidFill>
          <a:srgbClr val="0E6C8A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 descr="great_w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4232" y="169567"/>
            <a:ext cx="1139133" cy="4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 descr="mdcc-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80376" y="111101"/>
            <a:ext cx="1263153" cy="4405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917800" y="1954567"/>
            <a:ext cx="10673600" cy="3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pic>
        <p:nvPicPr>
          <p:cNvPr id="72" name="Google Shape;72;p7" descr="UFC_monocromatico_branc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81000" y="111101"/>
            <a:ext cx="994733" cy="4712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tiki-os/contiki/archive/2.7.zi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ctrTitle"/>
          </p:nvPr>
        </p:nvSpPr>
        <p:spPr>
          <a:xfrm>
            <a:off x="944568" y="1373200"/>
            <a:ext cx="9937104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swald"/>
              <a:buNone/>
            </a:pPr>
            <a:r>
              <a:rPr lang="pt-BR" sz="6000" b="0" i="0" u="none" strike="noStrike" cap="none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Contiki</a:t>
            </a:r>
            <a:br>
              <a:rPr lang="pt-BR" sz="6000" b="0" i="0" u="none" strike="noStrike" cap="none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4000" b="0" i="0" u="none" strike="noStrike" cap="none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Um Sistema Operacional para Internet das Coisas</a:t>
            </a:r>
            <a:endParaRPr dirty="0"/>
          </a:p>
        </p:txBody>
      </p:sp>
      <p:sp>
        <p:nvSpPr>
          <p:cNvPr id="3" name="Google Shape;65;g85280dbaed_0_0">
            <a:extLst>
              <a:ext uri="{FF2B5EF4-FFF2-40B4-BE49-F238E27FC236}">
                <a16:creationId xmlns:a16="http://schemas.microsoft.com/office/drawing/2014/main" id="{73C8DED2-859E-403C-BA41-8DA1F75F202A}"/>
              </a:ext>
            </a:extLst>
          </p:cNvPr>
          <p:cNvSpPr txBox="1"/>
          <p:nvPr/>
        </p:nvSpPr>
        <p:spPr>
          <a:xfrm>
            <a:off x="2383470" y="3547263"/>
            <a:ext cx="7059300" cy="21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BR" sz="2400" b="1" dirty="0">
                <a:solidFill>
                  <a:schemeClr val="dk1"/>
                </a:solidFill>
              </a:rPr>
              <a:t>Valdenir de Sousa Severino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BR" sz="2400" dirty="0">
                <a:solidFill>
                  <a:schemeClr val="dk1"/>
                </a:solidFill>
              </a:rPr>
              <a:t>Orientadora: Rossana Maria de Castro Andrade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BR" sz="2400" dirty="0">
                <a:solidFill>
                  <a:schemeClr val="dk1"/>
                </a:solidFill>
              </a:rPr>
              <a:t>Coorientador: Danilo Reis de Vasconcelos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334600" y="-13275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</a:pPr>
            <a:endParaRPr sz="2100" b="0" i="0" u="none" strike="noStrike" cap="none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2"/>
          </p:nvPr>
        </p:nvSpPr>
        <p:spPr>
          <a:xfrm>
            <a:off x="838200" y="8890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ts val="1500"/>
              <a:buFont typeface="Oswald"/>
              <a:buNone/>
            </a:pPr>
            <a:r>
              <a:rPr lang="pt-BR" sz="4300" b="0" i="0" u="none" strike="noStrike" cap="none">
                <a:solidFill>
                  <a:srgbClr val="0E6C8A"/>
                </a:solidFill>
                <a:latin typeface="Oswald"/>
                <a:ea typeface="Oswald"/>
                <a:cs typeface="Oswald"/>
                <a:sym typeface="Oswald"/>
              </a:rPr>
              <a:t>Exemplos</a:t>
            </a:r>
            <a:endParaRPr sz="4300" b="0" i="0" u="none" strike="noStrike" cap="none">
              <a:solidFill>
                <a:srgbClr val="0E6C8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fld id="{00000000-1234-1234-1234-123412341234}" type="slidenum">
              <a:rPr lang="pt-BR"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10</a:t>
            </a:fld>
            <a:endParaRPr sz="1600" b="1" i="0" u="none" strike="noStrike" cap="none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5004444" y="3140968"/>
            <a:ext cx="6984776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dos Exemplos:</a:t>
            </a:r>
            <a:endParaRPr/>
          </a:p>
          <a:p>
            <a:pPr marL="17780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None/>
            </a:pPr>
            <a:r>
              <a:rPr lang="pt-BR"/>
              <a:t>https://github.com/vald3nir/Contiki-IoT-Demo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9456" y="2209419"/>
            <a:ext cx="3663996" cy="370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334600" y="-13275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</a:pPr>
            <a:endParaRPr sz="2100" b="0" i="0" u="none" strike="noStrike" cap="none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2"/>
          </p:nvPr>
        </p:nvSpPr>
        <p:spPr>
          <a:xfrm>
            <a:off x="838200" y="8890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ts val="1500"/>
              <a:buFont typeface="Oswald"/>
              <a:buNone/>
            </a:pPr>
            <a:r>
              <a:rPr lang="pt-BR" sz="4300" b="0" i="0" u="none" strike="noStrike" cap="none">
                <a:solidFill>
                  <a:srgbClr val="0E6C8A"/>
                </a:solidFill>
                <a:latin typeface="Oswald"/>
                <a:ea typeface="Oswald"/>
                <a:cs typeface="Oswald"/>
                <a:sym typeface="Oswald"/>
              </a:rPr>
              <a:t>Desafio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fld id="{00000000-1234-1234-1234-123412341234}" type="slidenum">
              <a:rPr lang="pt-BR"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11</a:t>
            </a:fld>
            <a:endParaRPr sz="1600" b="1" i="0" u="none" strike="noStrike" cap="none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900014" y="4761208"/>
            <a:ext cx="10513168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Escolher um dispositivo específico e indicar através de LEDS e pela leitura da </a:t>
            </a:r>
            <a:r>
              <a:rPr lang="pt-BR"/>
              <a:t>potência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sinal o quão distantes os demais dispositivos estão em relação ao dispositivo escolhido.</a:t>
            </a:r>
            <a:endParaRPr/>
          </a:p>
        </p:txBody>
      </p:sp>
      <p:pic>
        <p:nvPicPr>
          <p:cNvPr id="169" name="Google Shape;169;p18" descr="Image result for corbetura, tramissa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824" y="1340768"/>
            <a:ext cx="3289548" cy="328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ctrTitle"/>
          </p:nvPr>
        </p:nvSpPr>
        <p:spPr>
          <a:xfrm>
            <a:off x="6858000" y="2848800"/>
            <a:ext cx="4843500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Oswald"/>
              <a:buNone/>
            </a:pPr>
            <a:r>
              <a:rPr lang="pt-BR" sz="48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 idx="2"/>
          </p:nvPr>
        </p:nvSpPr>
        <p:spPr>
          <a:xfrm>
            <a:off x="838200" y="8890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ts val="1500"/>
              <a:buFont typeface="Oswald"/>
              <a:buNone/>
            </a:pPr>
            <a:r>
              <a:rPr lang="pt-BR" sz="4300" b="0" i="0" u="none" strike="noStrike" cap="none">
                <a:solidFill>
                  <a:srgbClr val="0E6C8A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fld id="{00000000-1234-1234-1234-123412341234}" type="slidenum">
              <a:rPr lang="pt-BR"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2</a:t>
            </a:fld>
            <a:endParaRPr sz="1600" b="1" i="0" u="none" strike="noStrike" cap="none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1"/>
          </p:nvPr>
        </p:nvSpPr>
        <p:spPr>
          <a:xfrm>
            <a:off x="623392" y="1873227"/>
            <a:ext cx="10513168" cy="40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marR="0" lvl="0" indent="-95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Contiki S.O</a:t>
            </a:r>
            <a:endParaRPr/>
          </a:p>
          <a:p>
            <a:pPr marL="273050" marR="0" lvl="0" indent="-952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Documentação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952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Tmode Sky</a:t>
            </a:r>
            <a:endParaRPr/>
          </a:p>
          <a:p>
            <a:pPr marL="273050" marR="0" lvl="0" indent="-952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Simulador Cooja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952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952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Desafio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334600" y="-13275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</a:pPr>
            <a:endParaRPr sz="2100" b="0" i="0" u="none" strike="noStrike" cap="none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0"/>
          <p:cNvSpPr txBox="1">
            <a:spLocks noGrp="1"/>
          </p:cNvSpPr>
          <p:nvPr>
            <p:ph type="title" idx="2"/>
          </p:nvPr>
        </p:nvSpPr>
        <p:spPr>
          <a:xfrm>
            <a:off x="838200" y="8890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ts val="1500"/>
              <a:buFont typeface="Oswald"/>
              <a:buNone/>
            </a:pPr>
            <a:r>
              <a:rPr lang="pt-BR" sz="4300" b="0" i="0" u="none" strike="noStrike" cap="none">
                <a:solidFill>
                  <a:srgbClr val="0E6C8A"/>
                </a:solidFill>
                <a:latin typeface="Oswald"/>
                <a:ea typeface="Oswald"/>
                <a:cs typeface="Oswald"/>
                <a:sym typeface="Oswald"/>
              </a:rPr>
              <a:t>Contiki S.O</a:t>
            </a:r>
            <a:endParaRPr sz="4300" b="0" i="0" u="none" strike="noStrike" cap="none">
              <a:solidFill>
                <a:srgbClr val="0E6C8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fld id="{00000000-1234-1234-1234-123412341234}" type="slidenum">
              <a:rPr lang="pt-BR"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3</a:t>
            </a:fld>
            <a:endParaRPr sz="1600" b="1" i="0" u="none" strike="noStrike" cap="none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0"/>
          <p:cNvSpPr txBox="1">
            <a:spLocks noGrp="1"/>
          </p:cNvSpPr>
          <p:nvPr>
            <p:ph type="body" idx="1"/>
          </p:nvPr>
        </p:nvSpPr>
        <p:spPr>
          <a:xfrm>
            <a:off x="695400" y="1957425"/>
            <a:ext cx="10658400" cy="3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marR="0" lvl="0" indent="-95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operacional leve para IoT (30KB).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95250" algn="just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Fornece mecanismos de comunicação entre dispositivos inteligentes.</a:t>
            </a:r>
            <a:endParaRPr/>
          </a:p>
          <a:p>
            <a:pPr marL="273050" marR="0" lvl="0" indent="-95250" algn="just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Fornece bibliotecas para a alocação de memória, abstrações de comunicação e mecanismos de redes de rádios de baixa potência.</a:t>
            </a:r>
            <a:endParaRPr/>
          </a:p>
          <a:p>
            <a:pPr marL="273050" marR="0" lvl="0" indent="-95250" algn="just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Aplicações Contiki são escritas em padrão C.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95250" algn="just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Primeiro S.O. para objetos inteligentes a fornecer comunicação IP com a pilha μIP TCP/IP.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838200" y="5877275"/>
            <a:ext cx="803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rbe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Fonte: http://www.olaria.ucpel.tche.br/soii/lib/exe/fetch.php?media=trabalho_francisco_neto_contiki.pdf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>
            <a:spLocks noGrp="1"/>
          </p:cNvSpPr>
          <p:nvPr>
            <p:ph type="title"/>
          </p:nvPr>
        </p:nvSpPr>
        <p:spPr>
          <a:xfrm>
            <a:off x="334600" y="-13275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</a:pPr>
            <a:endParaRPr sz="2100" b="0" i="0" u="none" strike="noStrike" cap="none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idx="2"/>
          </p:nvPr>
        </p:nvSpPr>
        <p:spPr>
          <a:xfrm>
            <a:off x="838200" y="8890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ts val="1500"/>
              <a:buFont typeface="Oswald"/>
              <a:buNone/>
            </a:pPr>
            <a:r>
              <a:rPr lang="pt-BR" sz="4300" b="0" i="0" u="none" strike="noStrike" cap="none">
                <a:solidFill>
                  <a:srgbClr val="0E6C8A"/>
                </a:solidFill>
                <a:latin typeface="Oswald"/>
                <a:ea typeface="Oswald"/>
                <a:cs typeface="Oswald"/>
                <a:sym typeface="Oswald"/>
              </a:rPr>
              <a:t>Documentação </a:t>
            </a:r>
            <a:endParaRPr sz="4300" b="0" i="0" u="none" strike="noStrike" cap="none">
              <a:solidFill>
                <a:srgbClr val="0E6C8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1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fld id="{00000000-1234-1234-1234-123412341234}" type="slidenum">
              <a:rPr lang="pt-BR"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600" b="1" i="0" u="none" strike="noStrike" cap="none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" name="Google Shape;10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0916" y="2059982"/>
            <a:ext cx="8570168" cy="358965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/>
          <p:nvPr/>
        </p:nvSpPr>
        <p:spPr>
          <a:xfrm>
            <a:off x="3805950" y="5841118"/>
            <a:ext cx="4580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http://contiki.sourceforge.net/docs/2.6/index.html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>
            <a:spLocks noGrp="1"/>
          </p:cNvSpPr>
          <p:nvPr>
            <p:ph type="title"/>
          </p:nvPr>
        </p:nvSpPr>
        <p:spPr>
          <a:xfrm>
            <a:off x="334600" y="-13275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</a:pPr>
            <a:endParaRPr sz="2100" b="0" i="0" u="none" strike="noStrike" cap="none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title" idx="2"/>
          </p:nvPr>
        </p:nvSpPr>
        <p:spPr>
          <a:xfrm>
            <a:off x="838200" y="8890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ts val="1500"/>
              <a:buFont typeface="Oswald"/>
              <a:buNone/>
            </a:pPr>
            <a:r>
              <a:rPr lang="pt-BR" sz="4300" b="0" i="0" u="none" strike="noStrike" cap="none">
                <a:solidFill>
                  <a:srgbClr val="0E6C8A"/>
                </a:solidFill>
                <a:latin typeface="Oswald"/>
                <a:ea typeface="Oswald"/>
                <a:cs typeface="Oswald"/>
                <a:sym typeface="Oswald"/>
              </a:rPr>
              <a:t>Tmote Sky</a:t>
            </a:r>
            <a:endParaRPr sz="4300" b="0" i="0" u="none" strike="noStrike" cap="none">
              <a:solidFill>
                <a:srgbClr val="0E6C8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12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fld id="{00000000-1234-1234-1234-123412341234}" type="slidenum">
              <a:rPr lang="pt-BR"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600" b="1" i="0" u="none" strike="noStrike" cap="none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1"/>
          </p:nvPr>
        </p:nvSpPr>
        <p:spPr>
          <a:xfrm>
            <a:off x="6080005" y="1268760"/>
            <a:ext cx="5509238" cy="5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marR="0" lvl="0" indent="-95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Chip CC2420 RF integrado com alcance de 50m em ambientes internos e alcance de 125m em ambientes externos.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952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7F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Sensores integrados de umidade, temperatura e luminosidade.</a:t>
            </a:r>
            <a:endParaRPr/>
          </a:p>
          <a:p>
            <a:pPr marL="273050" marR="0" lvl="0" indent="-952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7F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Consumo energético ultrabaixo.</a:t>
            </a:r>
            <a:endParaRPr/>
          </a:p>
          <a:p>
            <a:pPr marL="273050" marR="0" lvl="0" indent="-952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7F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Firmware programável via USB.</a:t>
            </a:r>
            <a:endParaRPr/>
          </a:p>
          <a:p>
            <a:pPr marL="273050" marR="0" lvl="0" indent="-952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7F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Botão de reset.</a:t>
            </a:r>
            <a:endParaRPr/>
          </a:p>
          <a:p>
            <a:pPr marL="273050" marR="0" lvl="0" indent="-952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7F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Processador MSP430 de 16-bits (10k RAM, 48k Flash) 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2" descr="Uma imagem contendo equipamentos eletrônicos, circuito&#10;&#10;Descrição gerada com muito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513" y="2567725"/>
            <a:ext cx="4942935" cy="336156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/>
          <p:nvPr/>
        </p:nvSpPr>
        <p:spPr>
          <a:xfrm>
            <a:off x="2816095" y="6127575"/>
            <a:ext cx="65598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https://insense.cs.st-andrews.ac.uk/files/2013/04/tmote-sky-datasheet.pdf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334600" y="-13275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</a:pPr>
            <a:endParaRPr sz="2100" b="0" i="0" u="none" strike="noStrike" cap="none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fld id="{00000000-1234-1234-1234-123412341234}" type="slidenum">
              <a:rPr lang="pt-BR"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600" b="1" i="0" u="none" strike="noStrike" cap="none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2816095" y="6127575"/>
            <a:ext cx="65598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https://insense.cs.st-andrews.ac.uk/files/2013/04/tmote-sky-datasheet.pdf</a:t>
            </a:r>
            <a:endParaRPr/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7355" y="1399884"/>
            <a:ext cx="6712912" cy="472769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>
            <a:spLocks noGrp="1"/>
          </p:cNvSpPr>
          <p:nvPr>
            <p:ph type="title" idx="2"/>
          </p:nvPr>
        </p:nvSpPr>
        <p:spPr>
          <a:xfrm>
            <a:off x="838200" y="8890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ts val="1500"/>
              <a:buFont typeface="Oswald"/>
              <a:buNone/>
            </a:pPr>
            <a:r>
              <a:rPr lang="pt-BR" sz="4300" b="0" i="0" u="none" strike="noStrike" cap="none">
                <a:solidFill>
                  <a:srgbClr val="0E6C8A"/>
                </a:solidFill>
                <a:latin typeface="Oswald"/>
                <a:ea typeface="Oswald"/>
                <a:cs typeface="Oswald"/>
                <a:sym typeface="Oswald"/>
              </a:rPr>
              <a:t>Tmote Sky</a:t>
            </a:r>
            <a:endParaRPr sz="4300" b="0" i="0" u="none" strike="noStrike" cap="none">
              <a:solidFill>
                <a:srgbClr val="0E6C8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334600" y="-13275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</a:pPr>
            <a:endParaRPr sz="2100" b="0" i="0" u="none" strike="noStrike" cap="none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 idx="2"/>
          </p:nvPr>
        </p:nvSpPr>
        <p:spPr>
          <a:xfrm>
            <a:off x="838200" y="8890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ts val="1500"/>
              <a:buFont typeface="Oswald"/>
              <a:buNone/>
            </a:pPr>
            <a:r>
              <a:rPr lang="pt-BR" sz="4300" b="0" i="0" u="none" strike="noStrike" cap="none">
                <a:solidFill>
                  <a:srgbClr val="0E6C8A"/>
                </a:solidFill>
                <a:latin typeface="Oswald"/>
                <a:ea typeface="Oswald"/>
                <a:cs typeface="Oswald"/>
                <a:sym typeface="Oswald"/>
              </a:rPr>
              <a:t>Simulador Cooja</a:t>
            </a:r>
            <a:endParaRPr sz="4300" b="0" i="0" u="none" strike="noStrike" cap="none">
              <a:solidFill>
                <a:srgbClr val="0E6C8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4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fld id="{00000000-1234-1234-1234-123412341234}" type="slidenum">
              <a:rPr lang="pt-BR"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1600" b="1" i="0" u="none" strike="noStrike" cap="none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7320136" y="2180075"/>
            <a:ext cx="4392489" cy="34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marR="0" lvl="0" indent="-95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open source (Java).</a:t>
            </a:r>
            <a:endParaRPr/>
          </a:p>
          <a:p>
            <a:pPr marL="273050" marR="0" lvl="0" indent="-952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7F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Possibilita uso de plug-ins e scripts.</a:t>
            </a:r>
            <a:endParaRPr/>
          </a:p>
          <a:p>
            <a:pPr marL="273050" marR="0" lvl="0" indent="-952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7F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Ferramentas de monitoramento de tráfego de mensagens entre os dispositivos.</a:t>
            </a:r>
            <a:endParaRPr/>
          </a:p>
          <a:p>
            <a:pPr marL="273050" marR="0" lvl="0" indent="-952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7F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Edição de características dos dispositivos (potência de sinal).</a:t>
            </a:r>
            <a:endParaRPr/>
          </a:p>
          <a:p>
            <a:pPr marL="273050" marR="0" lvl="0" indent="317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7F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3543057" y="6129360"/>
            <a:ext cx="51058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https://team.inria.fr/fun/files/2014/04/exercise_partII.pdf</a:t>
            </a:r>
            <a:endParaRPr/>
          </a:p>
        </p:txBody>
      </p:sp>
      <p:pic>
        <p:nvPicPr>
          <p:cNvPr id="133" name="Google Shape;13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74" y="1899609"/>
            <a:ext cx="6696744" cy="4198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334600" y="-13275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</a:pPr>
            <a:endParaRPr sz="2100" b="0" i="0" u="none" strike="noStrike" cap="none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 idx="2"/>
          </p:nvPr>
        </p:nvSpPr>
        <p:spPr>
          <a:xfrm>
            <a:off x="838200" y="8890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ts val="1500"/>
              <a:buFont typeface="Oswald"/>
              <a:buNone/>
            </a:pPr>
            <a:r>
              <a:rPr lang="pt-BR" sz="4300" b="0" i="0" u="none" strike="noStrike" cap="none">
                <a:solidFill>
                  <a:srgbClr val="0E6C8A"/>
                </a:solidFill>
                <a:latin typeface="Oswald"/>
                <a:ea typeface="Oswald"/>
                <a:cs typeface="Oswald"/>
                <a:sym typeface="Oswald"/>
              </a:rPr>
              <a:t>Instalação do Simulador Cooja</a:t>
            </a:r>
            <a:endParaRPr sz="4300" b="0" i="0" u="none" strike="noStrike" cap="none">
              <a:solidFill>
                <a:srgbClr val="0E6C8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fld id="{00000000-1234-1234-1234-123412341234}" type="slidenum">
              <a:rPr lang="pt-BR"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8</a:t>
            </a:fld>
            <a:endParaRPr sz="1600" b="1" i="0" u="none" strike="noStrike" cap="none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659395" y="2129568"/>
            <a:ext cx="10873208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do Contiki com simulador Cooja integrado:</a:t>
            </a:r>
            <a:endParaRPr/>
          </a:p>
          <a:p>
            <a:pPr marL="177800" marR="0" lvl="0" indent="0" algn="just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wget </a:t>
            </a:r>
            <a:r>
              <a:rPr lang="pt-BR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https://github.com/contiki-os/contiki/archive/2.7.zip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0" algn="just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Instalação das bibliotecas essenciais para o simulador Cooja:</a:t>
            </a:r>
            <a:endParaRPr/>
          </a:p>
          <a:p>
            <a:pPr marL="177800" marR="0" lvl="0" indent="0" algn="just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7F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sudo apt-get install build-essential binutils-msp430 gcc-msp430 msp430-libc msp430mcu mspdebug gcc-arm-none-eabi gdb-arm-none-eabi openjdk-8-jdk openjdk-8-jre ant libncurses5-dev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3840414" y="5975471"/>
            <a:ext cx="45111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http://anrg.usc.edu/contiki/index.php/Installation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334600" y="-13275"/>
            <a:ext cx="46680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Oswald"/>
              <a:buNone/>
            </a:pPr>
            <a:endParaRPr sz="2100" b="0" i="0" u="none" strike="noStrike" cap="none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2"/>
          </p:nvPr>
        </p:nvSpPr>
        <p:spPr>
          <a:xfrm>
            <a:off x="838200" y="889000"/>
            <a:ext cx="105156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C8A"/>
              </a:buClr>
              <a:buSzPts val="1500"/>
              <a:buFont typeface="Oswald"/>
              <a:buNone/>
            </a:pPr>
            <a:r>
              <a:rPr lang="pt-BR" sz="4300" b="0" i="0" u="none" strike="noStrike" cap="none">
                <a:solidFill>
                  <a:srgbClr val="0E6C8A"/>
                </a:solidFill>
                <a:latin typeface="Oswald"/>
                <a:ea typeface="Oswald"/>
                <a:cs typeface="Oswald"/>
                <a:sym typeface="Oswald"/>
              </a:rPr>
              <a:t>Instalação do Simulador Cooja</a:t>
            </a:r>
            <a:endParaRPr sz="4300" b="0" i="0" u="none" strike="noStrike" cap="none">
              <a:solidFill>
                <a:srgbClr val="0E6C8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11568608" y="612936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fld id="{00000000-1234-1234-1234-123412341234}" type="slidenum">
              <a:rPr lang="pt-BR" sz="1600" b="1" i="0" u="none" strike="noStrike" cap="non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9</a:t>
            </a:fld>
            <a:endParaRPr sz="1600" b="1" i="0" u="none" strike="noStrike" cap="none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4357383" y="6129360"/>
            <a:ext cx="34772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http://www.contiki-os.org/start.html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1804" y="1699350"/>
            <a:ext cx="4868391" cy="445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GREat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Corbel</vt:lpstr>
      <vt:lpstr>Calibri</vt:lpstr>
      <vt:lpstr>Oswald</vt:lpstr>
      <vt:lpstr>Anton</vt:lpstr>
      <vt:lpstr>Arial</vt:lpstr>
      <vt:lpstr>Modelo GREat</vt:lpstr>
      <vt:lpstr>Contiki Um Sistema Operacional para Internet das Coisas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Contiki Um Sistema Operacional para Internet das Coisas</dc:title>
  <cp:lastModifiedBy>Valdenir Severino</cp:lastModifiedBy>
  <cp:revision>1</cp:revision>
  <dcterms:modified xsi:type="dcterms:W3CDTF">2021-05-12T11:56:54Z</dcterms:modified>
</cp:coreProperties>
</file>