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https://www.microsoft.com/pt-br/sql-server/sql-server-downloads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https://learn.microsoft.com/pt-br/sql/samples/adventureworks-install-configure?view=sql-server-ver16&amp;tabs=ssms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439189be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1e439189be8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e518b041d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https://www.microsoft.com/pt-br/sql-server/sql-server-downloads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https://learn.microsoft.com/pt-br/sql/samples/adventureworks-install-configure?view=sql-server-ver16&amp;tabs=ssms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1e518b041d5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868795" y="230188"/>
            <a:ext cx="2053947" cy="37313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/>
          <p:nvPr/>
        </p:nvSpPr>
        <p:spPr>
          <a:xfrm>
            <a:off x="0" y="6700693"/>
            <a:ext cx="2337955" cy="157307"/>
          </a:xfrm>
          <a:prstGeom prst="rect">
            <a:avLst/>
          </a:prstGeom>
          <a:solidFill>
            <a:srgbClr val="751D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2379517" y="6700693"/>
            <a:ext cx="9812483" cy="157307"/>
          </a:xfrm>
          <a:prstGeom prst="rect">
            <a:avLst/>
          </a:prstGeom>
          <a:solidFill>
            <a:srgbClr val="2046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 rot="5400000">
            <a:off x="-139192" y="799305"/>
            <a:ext cx="735583" cy="457200"/>
          </a:xfrm>
          <a:prstGeom prst="triangle">
            <a:avLst>
              <a:gd fmla="val 50000" name="adj"/>
            </a:avLst>
          </a:prstGeom>
          <a:solidFill>
            <a:srgbClr val="751D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2.png"/><Relationship Id="rId10" Type="http://schemas.openxmlformats.org/officeDocument/2006/relationships/hyperlink" Target="https://www.youtube.com/channel/UCFX4vw_VQcjD9GfG2-Mw7rQ" TargetMode="External"/><Relationship Id="rId13" Type="http://schemas.openxmlformats.org/officeDocument/2006/relationships/image" Target="../media/image4.png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hyperlink" Target="https://www.facebook.com/elaboratainformatica/?ref=bookmarks" TargetMode="External"/><Relationship Id="rId9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hyperlink" Target="https://www.instagram.com/elaborata.informatica/" TargetMode="External"/><Relationship Id="rId7" Type="http://schemas.openxmlformats.org/officeDocument/2006/relationships/image" Target="../media/image3.png"/><Relationship Id="rId8" Type="http://schemas.openxmlformats.org/officeDocument/2006/relationships/hyperlink" Target="https://www.linkedin.com/company-beta/2584645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mplate_PPT_SupremoV6.png" id="89" name="Google Shape;89;p13"/>
          <p:cNvPicPr preferRelativeResize="0"/>
          <p:nvPr/>
        </p:nvPicPr>
        <p:blipFill rotWithShape="1">
          <a:blip r:embed="rId4">
            <a:alphaModFix/>
          </a:blip>
          <a:srcRect b="0" l="3827" r="3547" t="0"/>
          <a:stretch/>
        </p:blipFill>
        <p:spPr>
          <a:xfrm>
            <a:off x="424542" y="344190"/>
            <a:ext cx="2476527" cy="678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4543" y="1356697"/>
            <a:ext cx="2471058" cy="448908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/>
        </p:nvSpPr>
        <p:spPr>
          <a:xfrm>
            <a:off x="283025" y="5496029"/>
            <a:ext cx="8229600" cy="8347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Calibri"/>
              <a:buNone/>
            </a:pPr>
            <a:r>
              <a:rPr b="1" lang="pt-BR" sz="3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SQL Server</a:t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>
            <p:ph type="title"/>
          </p:nvPr>
        </p:nvSpPr>
        <p:spPr>
          <a:xfrm>
            <a:off x="685800" y="288925"/>
            <a:ext cx="12690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alibri"/>
              <a:buNone/>
            </a:pPr>
            <a:r>
              <a:rPr lang="pt-BR" sz="3600"/>
              <a:t>Apresentação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Proposta de trabalho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latin typeface="Calibri"/>
                <a:ea typeface="Calibri"/>
                <a:cs typeface="Calibri"/>
                <a:sym typeface="Calibri"/>
              </a:rPr>
              <a:t>SQL Server 2022;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latin typeface="Calibri"/>
                <a:ea typeface="Calibri"/>
                <a:cs typeface="Calibri"/>
                <a:sym typeface="Calibri"/>
              </a:rPr>
              <a:t>Instância local com o AdventureWorks2022;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latin typeface="Calibri"/>
                <a:ea typeface="Calibri"/>
                <a:cs typeface="Calibri"/>
                <a:sym typeface="Calibri"/>
              </a:rPr>
              <a:t>Projetos de código no SSMS no GitHub.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Assuntos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800">
                <a:latin typeface="Calibri"/>
                <a:ea typeface="Calibri"/>
                <a:cs typeface="Calibri"/>
                <a:sym typeface="Calibri"/>
              </a:rPr>
              <a:t>1 - Principais itens de banco de dados usando T-SQL;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800">
                <a:latin typeface="Calibri"/>
                <a:ea typeface="Calibri"/>
                <a:cs typeface="Calibri"/>
                <a:sym typeface="Calibri"/>
              </a:rPr>
              <a:t>2 - Projetando tabelas usando T-SQL;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800">
                <a:latin typeface="Calibri"/>
                <a:ea typeface="Calibri"/>
                <a:cs typeface="Calibri"/>
                <a:sym typeface="Calibri"/>
              </a:rPr>
              <a:t>3 - Integridade referencial e triggers;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800">
                <a:latin typeface="Calibri"/>
                <a:ea typeface="Calibri"/>
                <a:cs typeface="Calibri"/>
                <a:sym typeface="Calibri"/>
              </a:rPr>
              <a:t>4 - Criando indices;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800">
                <a:latin typeface="Calibri"/>
                <a:ea typeface="Calibri"/>
                <a:cs typeface="Calibri"/>
                <a:sym typeface="Calibri"/>
              </a:rPr>
              <a:t>5 - Escrevendo queries;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800">
                <a:latin typeface="Calibri"/>
                <a:ea typeface="Calibri"/>
                <a:cs typeface="Calibri"/>
                <a:sym typeface="Calibri"/>
              </a:rPr>
              <a:t>6 - Programando objetos;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800">
                <a:latin typeface="Calibri"/>
                <a:ea typeface="Calibri"/>
                <a:cs typeface="Calibri"/>
                <a:sym typeface="Calibri"/>
              </a:rPr>
              <a:t>7 - Transações e tratamento exceções.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/>
        </p:nvSpPr>
        <p:spPr>
          <a:xfrm>
            <a:off x="1624303" y="2651843"/>
            <a:ext cx="27624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363E4A"/>
                </a:solidFill>
                <a:latin typeface="Arial"/>
                <a:ea typeface="Arial"/>
                <a:cs typeface="Arial"/>
                <a:sym typeface="Arial"/>
              </a:rPr>
              <a:t>www.</a:t>
            </a:r>
            <a:r>
              <a:rPr b="1" i="0" lang="pt-BR" sz="2200" u="none" cap="none" strike="noStrike">
                <a:solidFill>
                  <a:srgbClr val="363E4A"/>
                </a:solidFill>
                <a:latin typeface="Arial"/>
                <a:ea typeface="Arial"/>
                <a:cs typeface="Arial"/>
                <a:sym typeface="Arial"/>
              </a:rPr>
              <a:t>elaborata</a:t>
            </a:r>
            <a:r>
              <a:rPr b="0" i="0" lang="pt-BR" sz="1800" u="none" cap="none" strike="noStrike">
                <a:solidFill>
                  <a:srgbClr val="363E4A"/>
                </a:solidFill>
                <a:latin typeface="Arial"/>
                <a:ea typeface="Arial"/>
                <a:cs typeface="Arial"/>
                <a:sym typeface="Arial"/>
              </a:rPr>
              <a:t>.com.br</a:t>
            </a:r>
            <a:endParaRPr sz="1800">
              <a:solidFill>
                <a:srgbClr val="363E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10391" y="4549998"/>
            <a:ext cx="4051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Horário de Atendimento Comercial</a:t>
            </a:r>
            <a:endParaRPr b="1" sz="1600" u="none">
              <a:solidFill>
                <a:srgbClr val="2828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4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Segunda à sexta – das 9:00h às 19:30h e </a:t>
            </a:r>
            <a:endParaRPr b="0" sz="1400" u="none">
              <a:solidFill>
                <a:srgbClr val="2828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4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Sábado - das 8:00h às 15:00h.</a:t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4449008" y="4549998"/>
            <a:ext cx="2537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41.</a:t>
            </a:r>
            <a:r>
              <a:rPr b="1" lang="pt-BR" sz="18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3324.0015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    41.</a:t>
            </a:r>
            <a:r>
              <a:rPr b="1" lang="pt-BR" sz="18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99828.2468</a:t>
            </a:r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0" y="5390237"/>
            <a:ext cx="4051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6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Rua Monsenhor Celso, 256 - 1º Andar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6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Centro - Curitiba - PR</a:t>
            </a:r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4438617" y="5396350"/>
            <a:ext cx="3001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6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cursos@elaborata.com.br</a:t>
            </a:r>
            <a:endParaRPr/>
          </a:p>
        </p:txBody>
      </p:sp>
      <p:pic>
        <p:nvPicPr>
          <p:cNvPr id="120" name="Google Shape;120;p17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50354" y="5775271"/>
            <a:ext cx="332107" cy="332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62037" y="5770633"/>
            <a:ext cx="332107" cy="332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075463" y="5770633"/>
            <a:ext cx="332107" cy="332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>
            <a:hlinkClick r:id="rId10"/>
          </p:cNvPr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568750" y="5770633"/>
            <a:ext cx="332107" cy="332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468480" y="4884428"/>
            <a:ext cx="258319" cy="2612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17"/>
          <p:cNvCxnSpPr/>
          <p:nvPr/>
        </p:nvCxnSpPr>
        <p:spPr>
          <a:xfrm>
            <a:off x="4255338" y="4528139"/>
            <a:ext cx="0" cy="1724100"/>
          </a:xfrm>
          <a:prstGeom prst="straightConnector1">
            <a:avLst/>
          </a:prstGeom>
          <a:noFill/>
          <a:ln cap="flat" cmpd="sng" w="19050">
            <a:solidFill>
              <a:srgbClr val="363E4A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6" name="Google Shape;126;p1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219492" y="1599188"/>
            <a:ext cx="3571980" cy="648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