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B315A0-CD56-4DFF-936D-36A50FE1AC89}">
  <a:tblStyle styleId="{3DB315A0-CD56-4DFF-936D-36A50FE1AC89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516c9641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e516c9641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516c9641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e516c9641a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516c964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e516c9641a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516c9641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e516c9641a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516c964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e516c9641a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518a779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518a779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518a779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e518a779b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518a779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e518a779b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518a779b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e518a779b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518a779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e518a779bb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https://learn.microsoft.com/pt-br/sql/t-sql/language-elements/transactions-transact-sql?view=sql-server-ver16</a:t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518a779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e518a779bb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518a779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e518a779bb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518a779b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e518a779bb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53ad88d8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e53ad88d8f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53ad88d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e53ad88d8f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53ad88d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e53ad88d8f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53ad88d8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e53ad88d8f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53ad88d8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BEGIN 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-- Gera uma divisão por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SELECT 1/0;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END 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BEGIN CATCH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-- Executa uma rotina de recuperação de erro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EXECUTE sp_GetErrorInfo;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END CATCH;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e53ad88d8f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53ad88d8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BEGIN 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Gera uma divisão por zero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DECLARE @DIVISAO INT = (1/0);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PRINT 'Note que não entrou no TRY, pois esse print não foi exibido.';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END 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BEGIN CATCH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Executa uma rotina de recuperação do erro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ERROR_NUMBER() AS ErrorNumber,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ERROR_SEVERITY() AS ErrorSeverity,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ERROR_STATE() AS ErrorState,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ERROR_PROCEDURE() AS ErrorProcedure,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ERROR_LINE() AS ErrorLine,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ERROR_MESSAGE() AS ErrorMessage;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END CATCH;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e53ad88d8f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53ad88d8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BEGIN TRANSACTION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UPDATE Person.Person SET FirstName = 'Teste' WHERE BusinessEntityID = 100;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COMMIT;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FirstName FROM Person.Person WHERE BusinessEntityID = 100;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UPDATE Person.Person SET FirstName = 'Lolan' WHERE BusinessEntityID = 100;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e53ad88d8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439189b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e439189be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516c964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e516c9641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516c964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e516c964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516c964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TRAN É IGUAL A TRANSACTION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BEGIN TRAN T1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$6700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MAX(BONUS) FROM Sales.SalesPerson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UPDATE Sales.SalesPerson SET Bonus = 6000;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$6000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MAX(BONUS) FROM Sales.SalesPerson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ROLLBACK TRAN T1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-- $6700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 MAX(BONUS) FROM Sales.SalesPerson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e516c9641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516c964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e516c9641a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516c9641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e516c9641a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516c9641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516c9641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68795" y="230188"/>
            <a:ext cx="2053947" cy="373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6700693"/>
            <a:ext cx="2337955" cy="157307"/>
          </a:xfrm>
          <a:prstGeom prst="rect">
            <a:avLst/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379517" y="6700693"/>
            <a:ext cx="9812483" cy="157307"/>
          </a:xfrm>
          <a:prstGeom prst="rect">
            <a:avLst/>
          </a:prstGeom>
          <a:solidFill>
            <a:srgbClr val="2046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-139192" y="799305"/>
            <a:ext cx="735583" cy="457200"/>
          </a:xfrm>
          <a:prstGeom prst="triangle">
            <a:avLst>
              <a:gd fmla="val 50000" name="adj"/>
            </a:avLst>
          </a:prstGeom>
          <a:solidFill>
            <a:srgbClr val="751D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hyperlink" Target="https://www.youtube.com/channel/UCFX4vw_VQcjD9GfG2-Mw7rQ" TargetMode="External"/><Relationship Id="rId13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Relationship Id="rId4" Type="http://schemas.openxmlformats.org/officeDocument/2006/relationships/hyperlink" Target="https://www.facebook.com/elaboratainformatica/?ref=bookmarks" TargetMode="External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hyperlink" Target="https://www.instagram.com/elaborata.informatica/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www.linkedin.com/company-beta/2584645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mplate_PPT_SupremoV6.pn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3827" r="3547" t="0"/>
          <a:stretch/>
        </p:blipFill>
        <p:spPr>
          <a:xfrm>
            <a:off x="424542" y="344190"/>
            <a:ext cx="2476527" cy="67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543" y="1356697"/>
            <a:ext cx="2471058" cy="44890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83025" y="5496029"/>
            <a:ext cx="8229600" cy="83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</a:pPr>
            <a:r>
              <a:rPr b="1" lang="pt-BR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SQL Server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Transações implícitas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possível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habilitar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 implícitas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iniciada sempre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abaixo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executado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Devem ser encerradas por meio de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ROLLBACK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22"/>
          <p:cNvGraphicFramePr/>
          <p:nvPr/>
        </p:nvGraphicFramePr>
        <p:xfrm>
          <a:off x="966651" y="23496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{3DB315A0-CD56-4DFF-936D-36A50FE1AC89}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SET IMPLICIT_TRANSACTION ON;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0" name="Google Shape;150;p22"/>
          <p:cNvGraphicFramePr/>
          <p:nvPr/>
        </p:nvGraphicFramePr>
        <p:xfrm>
          <a:off x="966652" y="3718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{3DB315A0-CD56-4DFF-936D-36A50FE1AC89}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ALTER TABLE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FETCH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REVOKE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CREATE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GRANT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SELECT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DELETE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INSERT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TRUNCATE TABLE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DROP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OPEN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UPDATE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Recuperação de transações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SQL Server automaticamente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garante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todas 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commitadas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serão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persistidas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banco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mesmo após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falha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comportamento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garantido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pelo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de transações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são executados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tempos em tempos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buscando no log por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 finalizadas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foram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gravadas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banco de dados;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caso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falha de sistema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 SQL Server rodará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verifica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de transações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grava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os dados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commitados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faz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rollback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 incompletas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Considerações sobre transações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Mantenha 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 pequenas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utilize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 de 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usuário nas transações;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busque por 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 transação;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Somente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abra uma transação quando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realmente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necessário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 aninhadas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recomendadas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Sempre use a variável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@@trancount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verificar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nível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transação aninhada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Comandos restritos em transações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Alguns comandos 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restritos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 explícitas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 DATABASE, BACKUP, CREATE DATABASE, DROP DATABASE, RECONFIGURE, RESTORE e UPDATE STATISTICS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Full-text stored procedures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podem ser chamadas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 explícitas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é possível utilizar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stored procedures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alteram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master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 explicitas e implícitas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Arquitetura de locks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concorrência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evitados por locks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aceitam locks;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Tipos de locks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Compatibilidade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dos locks;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P</a:t>
            </a:r>
            <a:r>
              <a:rPr b="0" lang="pt-BR" sz="4400">
                <a:solidFill>
                  <a:schemeClr val="dk1"/>
                </a:solidFill>
              </a:rPr>
              <a:t>roblemas de concorrência evitados           por locks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Perda de modificações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causadas por atualizações de dois usuários na mesma informação;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Leituras sujas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dados não commitados;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Leituras não repetidas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uma transação lê a mesma informação duas vezes e a informação apresentada nas leituras são diferentes;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Leituras fantasmas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quando duas transações não são isoladas, uma pode ler dados que incluem modificações de outras transações;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Leituras ausentes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leituras duplas: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causadas por updates;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Recursos bloqueados por locks</a:t>
            </a:r>
            <a:endParaRPr b="0" sz="4400">
              <a:solidFill>
                <a:schemeClr val="dk1"/>
              </a:solidFill>
            </a:endParaRPr>
          </a:p>
        </p:txBody>
      </p:sp>
      <p:graphicFrame>
        <p:nvGraphicFramePr>
          <p:cNvPr id="186" name="Google Shape;186;p28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{3DB315A0-CD56-4DFF-936D-36A50FE1AC89}</a:tableStyleId>
              </a:tblPr>
              <a:tblGrid>
                <a:gridCol w="1985650"/>
                <a:gridCol w="8166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Recurso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Observações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Um identificador de linha para bloquear uma linha específica em um heap.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KEY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Um bloqueio de linha usando um índice para proteger um conjunto de linhas.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Uma página de 8 KB no banco de dados. Pode ser uma página de dados ou de índice.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EXTENT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Um conjunto de 8 páginas sequenciais. Podem ser páginas de dados ou de índices.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HoBT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É um lock que protege um heap ou árvore binária.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TABLE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Lock na tabela inteira, incluindo todos os dados e índices.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FILE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Lock em um aquivo de dados.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APPLICATION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Lock em recursos de uma aplicação específica.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METADATA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Lock no dicionário de dados.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ALLOCATION_UNIT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Lock em uma unidade de alocação.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DATABASE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Lock na base de dados inteira.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Tipos de locks</a:t>
            </a:r>
            <a:endParaRPr b="0" sz="4400">
              <a:solidFill>
                <a:schemeClr val="dk1"/>
              </a:solidFill>
            </a:endParaRPr>
          </a:p>
        </p:txBody>
      </p:sp>
      <p:graphicFrame>
        <p:nvGraphicFramePr>
          <p:cNvPr id="192" name="Google Shape;192;p29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{3DB315A0-CD56-4DFF-936D-36A50FE1AC89}</a:tableStyleId>
              </a:tblPr>
              <a:tblGrid>
                <a:gridCol w="1985650"/>
                <a:gridCol w="8166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Tipo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Observações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Shared (S)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Utilizado em operações de leitura.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Update (U)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Utilizado em recursos que aceitam atualizações.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Exclusive (X)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Utilizado em operações de modificações, tais como UPDATE, INSERT e DELETE.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Intent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Utilizado para estabelecer uma hierarquia de locks.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Schema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Utilizado quando uma operação dependente do schema da tabela estiver sendo executada.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Bulk Update (BU)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Utilizado quando houver uma operação de bulk copy em uma tabela utilizando o hint TABLOCK.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Key-range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Protege um intervalo de linhas lidos por uma consulta quando o nível de isolamento da transação for serializável.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Gerenciando locks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Opções de lock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nível da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sessão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Escalação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locks;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Locks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dinâmicos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Deadlocks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Visualização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locks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Opções de locks no nível da sessão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possível utilizar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nível de isolamento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 transação na sessão para trabalhar com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UNCOMMITTED, READ COMMITTED, REPEATABLE READ ou SERIALIZABLE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Também, pode-se definir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locks usando SET LOCK_TIMEOUT;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966651" y="36526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{3DB315A0-CD56-4DFF-936D-36A50FE1AC89}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pt-BR" sz="1800"/>
                        <a:t>SET TRANSACTION ISOLATION LEVEL &lt;level&gt;;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6" name="Google Shape;206;p31"/>
          <p:cNvGraphicFramePr/>
          <p:nvPr/>
        </p:nvGraphicFramePr>
        <p:xfrm>
          <a:off x="966651" y="5714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{3DB315A0-CD56-4DFF-936D-36A50FE1AC89}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SET LOCK_TIMEOUT timeout_period_in_miliseconds;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685800" y="288925"/>
            <a:ext cx="12690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pt-BR" sz="3600"/>
              <a:t>7 - Transações e tratamento exceções</a:t>
            </a:r>
            <a:endParaRPr sz="3600"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8355250" y="1478500"/>
            <a:ext cx="36648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21082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Visão geral sobre transações e locks;</a:t>
            </a:r>
            <a:endParaRPr b="0" sz="2800">
              <a:solidFill>
                <a:schemeClr val="dk1"/>
              </a:solidFill>
            </a:endParaRPr>
          </a:p>
          <a:p>
            <a:pPr indent="-21082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Transações;</a:t>
            </a:r>
            <a:endParaRPr b="0" sz="2800">
              <a:solidFill>
                <a:schemeClr val="dk1"/>
              </a:solidFill>
            </a:endParaRPr>
          </a:p>
          <a:p>
            <a:pPr indent="-21082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Arquitetura de locks;</a:t>
            </a:r>
            <a:endParaRPr b="0" sz="2800">
              <a:solidFill>
                <a:schemeClr val="dk1"/>
              </a:solidFill>
            </a:endParaRPr>
          </a:p>
          <a:p>
            <a:pPr indent="-21082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Gerenciando locks;</a:t>
            </a:r>
            <a:endParaRPr b="0" sz="2800">
              <a:solidFill>
                <a:schemeClr val="dk1"/>
              </a:solidFill>
            </a:endParaRPr>
          </a:p>
          <a:p>
            <a:pPr indent="-21082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Tratamento de exceções</a:t>
            </a:r>
            <a:endParaRPr b="0" sz="2800">
              <a:solidFill>
                <a:schemeClr val="dk1"/>
              </a:solidFill>
            </a:endParaRPr>
          </a:p>
          <a:p>
            <a:pPr indent="-21082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lang="pt-BR" sz="2800">
                <a:solidFill>
                  <a:schemeClr val="dk1"/>
                </a:solidFill>
              </a:rPr>
              <a:t>Lab</a:t>
            </a:r>
            <a:endParaRPr b="0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Níveis de isolamento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UNCOMMITTED: permite a leitura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dados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“commitados”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outras transações;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COMMITTED: não permite a leitura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dados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“commitados”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por outras transações. Logo, evita leituras sujas;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REPEATABLE READ: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permite leitura de dados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“commitados”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por outras transações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permite alteração de 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até que a transação termine;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SNAPSHOT: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que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leitura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dados em uma transação deve ser consistente com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dos dados no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início da transação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SERIALIZABLE: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 SELECTs da transação;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Escalação de locks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que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múltiplos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pequenos locks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locks de maiores proporções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Exemplo: transformar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 locks de linhas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uma tabela em apenas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lock na tabela inteira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Quando o SQL Server executa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nível inferior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um objeto, ele também gera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intenção de lock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Exemplo: ao realizar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lock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linhas ou intervalos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 SQL Server pode realizar a intenção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lock na página de dados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 contém as linhas ou as chaves do índice;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Locks dinâmicos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dinâmica dos locks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determina automaticamente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custo-benefício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cada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SQL Server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aumenta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diminui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escala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acordo com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otimizador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consultas;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Exemplo: se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afeta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grande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porcentagem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uma tabela, os locks de linha são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escalonados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automaticamente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lock de tabela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Este comportamento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simplifica a administração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banco de dados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melhora a performance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Deadlocks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Ocorrem quando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mais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tarefas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bloqueiam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umas as outras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Assim, as transações devem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esperar a liberação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dos locks para avançarem;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os locks não forem liberados, 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transação mais recente será encerrada automaticamente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pelo SQL Server (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deadlock victim´s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possível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matar manualmente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uma transação por meio do comando KILL seguido do spid, que é o server process ID do processo;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Exemplo de deadlock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tarefa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T1 possui um lock no recurso R1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acabou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requisitar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um lock no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recurso R2;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entanto, uma outra tarefa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T2 possui lock no recurso R2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acabou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requisitar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um lock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R1;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 caso, a tarefa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T1 está bloqueando T2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T2 também está bloqueando T1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3735977" y="4344988"/>
            <a:ext cx="1419600" cy="7227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Tarefa T1</a:t>
            </a:r>
            <a:endParaRPr/>
          </a:p>
        </p:txBody>
      </p:sp>
      <p:sp>
        <p:nvSpPr>
          <p:cNvPr id="238" name="Google Shape;238;p36"/>
          <p:cNvSpPr/>
          <p:nvPr/>
        </p:nvSpPr>
        <p:spPr>
          <a:xfrm>
            <a:off x="3775165" y="5454151"/>
            <a:ext cx="1419600" cy="7227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Tarefa T2</a:t>
            </a:r>
            <a:endParaRPr/>
          </a:p>
        </p:txBody>
      </p:sp>
      <p:sp>
        <p:nvSpPr>
          <p:cNvPr id="239" name="Google Shape;239;p36"/>
          <p:cNvSpPr/>
          <p:nvPr/>
        </p:nvSpPr>
        <p:spPr>
          <a:xfrm>
            <a:off x="6688183" y="4343106"/>
            <a:ext cx="1463100" cy="7227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Recurso R1</a:t>
            </a:r>
            <a:endParaRPr/>
          </a:p>
        </p:txBody>
      </p:sp>
      <p:sp>
        <p:nvSpPr>
          <p:cNvPr id="240" name="Google Shape;240;p36"/>
          <p:cNvSpPr/>
          <p:nvPr/>
        </p:nvSpPr>
        <p:spPr>
          <a:xfrm>
            <a:off x="6753497" y="5447914"/>
            <a:ext cx="1463100" cy="722700"/>
          </a:xfrm>
          <a:prstGeom prst="ellipse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Recurso R2</a:t>
            </a:r>
            <a:endParaRPr/>
          </a:p>
        </p:txBody>
      </p:sp>
      <p:cxnSp>
        <p:nvCxnSpPr>
          <p:cNvPr id="241" name="Google Shape;241;p36"/>
          <p:cNvCxnSpPr/>
          <p:nvPr/>
        </p:nvCxnSpPr>
        <p:spPr>
          <a:xfrm>
            <a:off x="5268686" y="4704512"/>
            <a:ext cx="1288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36"/>
          <p:cNvCxnSpPr/>
          <p:nvPr/>
        </p:nvCxnSpPr>
        <p:spPr>
          <a:xfrm>
            <a:off x="5268686" y="4754632"/>
            <a:ext cx="1354200" cy="9141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p36"/>
          <p:cNvCxnSpPr/>
          <p:nvPr/>
        </p:nvCxnSpPr>
        <p:spPr>
          <a:xfrm flipH="1" rot="10800000">
            <a:off x="5334001" y="4862591"/>
            <a:ext cx="1223700" cy="8061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 Visualização de locks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Activity Monitor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no SSMS, é possível clicar com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botão direito na instância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selecionar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Activity Monitor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visualizar dados de atividade da instância. Nele, há dados sobre locks;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DMV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sys.dm_tran_locks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essa view apresenta diversas informações sobre os locks correntes na instância;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Server Profiler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traces do Profiler podem ser usados para identificar os locks atuais. Ele pode ser chamado por meio do menu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Tools &gt; SQL Server Profiler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SSMS;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37"/>
          <p:cNvGraphicFramePr/>
          <p:nvPr/>
        </p:nvGraphicFramePr>
        <p:xfrm>
          <a:off x="957942" y="4272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{3DB315A0-CD56-4DFF-936D-36A50FE1AC89}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SELECT * FROM sys.dm_tran_locks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Trabalhando com exceções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Sintaxe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tratamento de exceções;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Melhores práticas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trabalhar com exceções;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Sintaxe do tratamento de exceções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62" name="Google Shape;262;p3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bloco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TRY ... END TRY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permite redirecionar o fluxo para o bloco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BEGIN CATCH ... END CATCH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quando houver erro no bloco TRY;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3" name="Google Shape;263;p39"/>
          <p:cNvGraphicFramePr/>
          <p:nvPr/>
        </p:nvGraphicFramePr>
        <p:xfrm>
          <a:off x="957942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{3DB315A0-CD56-4DFF-936D-36A50FE1AC89}</a:tableStyleId>
              </a:tblPr>
              <a:tblGrid>
                <a:gridCol w="8128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/>
                        <a:t>BEGIN TRY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/>
                        <a:t>	-- Gera uma divisão por zero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/>
                        <a:t>	SELECT 1/0;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/>
                        <a:t>END TRY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/>
                        <a:t>BEGIN CATCH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/>
                        <a:t>	-- Executa uma rotina de recuperação de erro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/>
                        <a:t>	EXECUTE sp_GetErrorInfo;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pt-BR" sz="1800"/>
                        <a:t>END CATCH;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Melhores práticas para tratamento de exceções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bloco TRY...CATCH deve estar dentro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único batch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stored procedure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trigger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Sempre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 existir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bloco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final de um bloco TRY;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blocos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TRY...CATCH podem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ser aninhados;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77122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Lab 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 script T-SQL para dar um commit em uma transação explícita.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Crie um script T-SQL que inicie uma transação;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Faça um UPDATE dentro da transação que atualize a coluna FirstName da tabela Person.Person para “Teste” onde o campo BusinessEntityID = 100;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Aplique o commit na transação para gravar os dados;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Faça um SELECT na coluna FirstName da tabela Person.Person onde o campo BusinessEntityID for igual a 100 e confira se o valor está como “Teste”;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Por fim, faça um UPDATE fora da transação para voltar o FirstName para o nome original, que é “Lolan” sem aspas;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Transações e locks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Locks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Controle de concorrência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2"/>
          <p:cNvSpPr txBox="1"/>
          <p:nvPr/>
        </p:nvSpPr>
        <p:spPr>
          <a:xfrm>
            <a:off x="1624303" y="2651843"/>
            <a:ext cx="2762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pt-BR" sz="22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elaborata</a:t>
            </a:r>
            <a:r>
              <a:rPr b="0" i="0" lang="pt-BR" sz="1800" u="none" cap="none" strike="noStrike">
                <a:solidFill>
                  <a:srgbClr val="363E4A"/>
                </a:solidFill>
                <a:latin typeface="Arial"/>
                <a:ea typeface="Arial"/>
                <a:cs typeface="Arial"/>
                <a:sym typeface="Arial"/>
              </a:rPr>
              <a:t>.com.br</a:t>
            </a:r>
            <a:endParaRPr sz="1800">
              <a:solidFill>
                <a:srgbClr val="363E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10391" y="4549998"/>
            <a:ext cx="405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Horário de Atendimento Comercial</a:t>
            </a:r>
            <a:endParaRPr b="1" sz="16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Segunda à sexta – das 9:00h às 19:30h e </a:t>
            </a:r>
            <a:endParaRPr b="0" sz="1400" u="non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Sábado - das 8:00h às 15:00h.</a:t>
            </a:r>
            <a:endParaRPr/>
          </a:p>
        </p:txBody>
      </p:sp>
      <p:sp>
        <p:nvSpPr>
          <p:cNvPr id="283" name="Google Shape;283;p42"/>
          <p:cNvSpPr txBox="1"/>
          <p:nvPr/>
        </p:nvSpPr>
        <p:spPr>
          <a:xfrm>
            <a:off x="4449008" y="4549998"/>
            <a:ext cx="2537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3324.0015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   41.</a:t>
            </a:r>
            <a:r>
              <a:rPr b="1" lang="pt-BR" sz="18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99828.2468</a:t>
            </a:r>
            <a:endParaRPr/>
          </a:p>
        </p:txBody>
      </p:sp>
      <p:sp>
        <p:nvSpPr>
          <p:cNvPr id="284" name="Google Shape;284;p42"/>
          <p:cNvSpPr txBox="1"/>
          <p:nvPr/>
        </p:nvSpPr>
        <p:spPr>
          <a:xfrm>
            <a:off x="0" y="5390237"/>
            <a:ext cx="4051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Rua Monsenhor Celso, 256 - 1º Andar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Centro - Curitiba - PR</a:t>
            </a:r>
            <a:endParaRPr/>
          </a:p>
        </p:txBody>
      </p:sp>
      <p:sp>
        <p:nvSpPr>
          <p:cNvPr id="285" name="Google Shape;285;p42"/>
          <p:cNvSpPr txBox="1"/>
          <p:nvPr/>
        </p:nvSpPr>
        <p:spPr>
          <a:xfrm>
            <a:off x="4438617" y="5396350"/>
            <a:ext cx="300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u="non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cursos@elaborata.com.br</a:t>
            </a:r>
            <a:endParaRPr/>
          </a:p>
        </p:txBody>
      </p:sp>
      <p:pic>
        <p:nvPicPr>
          <p:cNvPr id="286" name="Google Shape;286;p4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0354" y="5775271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2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2037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75463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8750" y="5770633"/>
            <a:ext cx="332107" cy="33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468480" y="4884428"/>
            <a:ext cx="258319" cy="261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42"/>
          <p:cNvCxnSpPr/>
          <p:nvPr/>
        </p:nvCxnSpPr>
        <p:spPr>
          <a:xfrm>
            <a:off x="4255338" y="4528139"/>
            <a:ext cx="0" cy="1724100"/>
          </a:xfrm>
          <a:prstGeom prst="straightConnector1">
            <a:avLst/>
          </a:prstGeom>
          <a:noFill/>
          <a:ln cap="flat" cmpd="sng" w="19050">
            <a:solidFill>
              <a:srgbClr val="363E4A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2" name="Google Shape;292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19492" y="1599188"/>
            <a:ext cx="3571980" cy="64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Transações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Sequência de passos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realizam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unidade lógica de trabalho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transações devem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respeitar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propriedades ACID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Atomicidade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todos 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devem ser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completados com sucesso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todos os passos devem ser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desfeitos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Consistência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deve manter os dados 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estado consistente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Isolamento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deve estar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isolada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outras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 concorrentes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Durabilidade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deve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persistir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mesmo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após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falha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sistema;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Locks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Mecanismo que viabiliza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múltiplos usuários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mesmos dados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ao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mesmo tempo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Locks de leitura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permitem que outros leiam os dados, mas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aceitam modificações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nos dados;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Locks de escrita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permitem leitura ou escrita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outros usuários nos dados bloqueados;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locks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automáticos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Deadlocks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podem ocorrer;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Controle de concorrência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Controle de concorrência assegura que 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feitas por um usuário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não afetem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modificações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outros usuários adversamente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ser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pessimistas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otimistas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Pessimistas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bloqueiam os dados na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preparação da alteração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Outros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usuários ficam bloqueados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até que o lock seja liberado. Gera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maior contenção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dados;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Otimistas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bloqueiam os dados quando as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modificações são feitas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Dispara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 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lidos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forem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alterados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Gera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menor contenção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dados;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Transações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autocommit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explícitas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implícitas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Recuperação de transações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 utilização de transações;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Comandos restritos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Transações autocommit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modo padrão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trabalho com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transações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Server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Após todo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 T-SQL,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executado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automaticamente em caso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sucesso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rollback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 caso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falha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batch não é executado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 caso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erros de compilação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Quando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XACT_ABORT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estiver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habilitado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batch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inteiro será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desfeito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em caso de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 de execução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966651" y="53439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{3DB315A0-CD56-4DFF-936D-36A50FE1AC89}</a:tableStyleId>
              </a:tblPr>
              <a:tblGrid>
                <a:gridCol w="812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SET XACT_ABORT { ON | OFF };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pt-BR" sz="4400">
                <a:solidFill>
                  <a:schemeClr val="dk1"/>
                </a:solidFill>
              </a:rPr>
              <a:t>Transações explicitas</a:t>
            </a:r>
            <a:endParaRPr b="0" sz="4400"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transação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pode ser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explicitamente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iniciada e finalizada por meio dos comandos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BEGIN TRANSACTION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ROLLBACK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 TRANSACTION 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gerar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savepoint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nomeado. Com isso, será possível efetuar um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rollback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até aquele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savepoint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ao invés de dar o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rollback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 </a:t>
            </a:r>
            <a:r>
              <a:rPr b="1"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transação inteira</a:t>
            </a:r>
            <a:r>
              <a:rPr lang="pt-B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" name="Google Shape;142;p21"/>
          <p:cNvGraphicFramePr/>
          <p:nvPr/>
        </p:nvGraphicFramePr>
        <p:xfrm>
          <a:off x="966651" y="40691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{3DB315A0-CD56-4DFF-936D-36A50FE1AC89}</a:tableStyleId>
              </a:tblPr>
              <a:tblGrid>
                <a:gridCol w="8128000"/>
              </a:tblGrid>
              <a:tr h="1464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BEGIN TRANSACTION delivery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EXEC prepare_food;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EXEC receive_money;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IF @@error &lt;&gt;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     ROLLBACK TRANSACTION delivery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ELSE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      COMMIT TRANSACTION delivery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