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93ACA9-4471-4C1C-B0F0-C291D9946111}">
  <a:tblStyle styleId="{0A93ACA9-4471-4C1C-B0F0-C291D994611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19208ee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https://learn.microsoft.com/pt-br/sql/t-sql/language-elements/operator-precedence-transact-sql?view=sql-server-ver16</a:t>
            </a:r>
            <a:endParaRPr/>
          </a:p>
        </p:txBody>
      </p:sp>
      <p:sp>
        <p:nvSpPr>
          <p:cNvPr id="149" name="Google Shape;149;g1e519208ee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519208ee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OrderDate, AccountNumber, SubTotal, TaxAmt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Sales.SalesOrderHeader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OrderDate BETWEEN ‘2001-08-01’ AND ‘2001-08-31’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OrderDate, AccountNumber, SubTotal, TaxAmt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Sales.SalesOrderHeader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OrderDate &gt;= ‘2001-08-01’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AND OrderDate &lt;= ‘2001-08-31’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519208eea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519208ee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SalesOrderID, OrderQty, ProductID, UnitPrice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Sales.SalesOrderDetail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ProductID IN (750, 753, 765, 770)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SalesOrderID, OrderQty, ProductID, UnitPrice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Sales.SalesOrderDetail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ProductID = 750 OR ProductID = 753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 OR ProductID = 765 OR ProductID = 770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519208eea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16c964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516c964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19208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Description, DiscountPct, MinQty,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ISNULL (MaxQty, 0) AS ‘Max Quantity’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Sales.SpecialOffer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ProductID, MakeFlag, FinishedGoodsFlag,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NULLIF (MakeFlag, FinishedGoodsFlag) AS ‘NULL if Equal’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ProductID &lt;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CAST(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COALESCE(hourly_wage * 40 * 52,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salary,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comission * num_sales)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AS Money) AS ‘Total Salary’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FROM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519208e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519208e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LastName, FirstName, MiddleName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LastName, FirstName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519208ee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519208e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DISTINCT LastName, FirstName, MiddleName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LastName, FirstName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e519208ee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519208e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e.BusinessEntityID AS ´Employee Identification Number`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HumanResources.Employee AS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e.BusinessEntityID ´Employee Identification Number`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HumanResources.Employee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e519208ee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16c964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(LastName + ‘, ’ + FirstName + ‘ ’ + ISNULL (SUBSTRING(MiddleName, 1, 1), ‘ ’)) AS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HumanResources.Employee AS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e516c9641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516c964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Name, ProductNumber, ListPrice AS OldPrice,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(ListPrice * 1.1) AS NewPrice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ListPrice &gt; 0 AND (ListPrice/StandardCost) &gt; .8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Name, ProductNumber, ListPrice AS OldPrice,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(ListPrice * 1.1) AS NewPrice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SellEndDate &lt; GETDATE()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e516c964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516c964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516c9641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516c964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e516c9641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16c964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HumanResources.Employee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FirstName, LastName, JobTitle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HumanResources.Employee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516c964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519208e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e519208ee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519208e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USE AdventureWorks2022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BusinessEntityID AS ´Employee Identification Number´,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HireDate, VacationHours, SickLeaveHours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HumanResources.Employee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HireDate &gt; ‘2000-01-01’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AdventureWorks2022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FirstName, LastName, Phone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EmailAddress IS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519208ee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519208e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USE AdventureWorks2022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FirstName, LastName, Phone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ModifiedDate &gt;= ‘2004-01-01’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e519208eea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519208ee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https://learn.microsoft.com/pt-br/sql/t-sql/queries/contains-transact-sql?view=sql-server-ver16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LastName = ‘Johnson’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LastName LIKE ‘Johns%n’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CONTAINS (LastName, ‘Johnson’)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FREETEXT (Description, ‘Johnson’)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e519208eea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19208e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519208eea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1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www.linkedin.com/company-beta/258464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Procedência dos operadores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~ (not)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* (multiplicação), / (divisão), % (módulo)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+ (positivo), - (negativo), + (soma), + (concatenação), - (subtração),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^ (ou exclusivo), | (ou lógico)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Comparação: =, &gt;, &lt;, &gt;=, &lt;=, &lt;&gt;, !=, !&gt;, !&lt;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NOT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AND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ALL, ANY, BETWEEN, IN, LIKE, OR, SOME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= (atribuição)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Recuperando intervalos de valores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busca por valores dentro de um intervalo;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usa a mesma lógica do &gt;= AND &lt;=;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957942" y="2302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SELECT OrderDate, AccountNumber, SubTotal, TaxAmt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FROM Sales.SalesOrderHeader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WHERE OrderDate BETWEEN ‘2001-08-01’ AND ‘2001-08-31’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0" name="Google Shape;160;p23"/>
          <p:cNvGraphicFramePr/>
          <p:nvPr/>
        </p:nvGraphicFramePr>
        <p:xfrm>
          <a:off x="966651" y="4326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SELECT OrderDate, AccountNumber, SubTotal, TaxAmt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FROM Sales.SalesOrderHeader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WHERE OrderDate &gt;= ‘2001-08-01’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              AND OrderDate &lt;= ‘2001-08-31’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Recuperando listas de valores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busca por valores dentro de um conjunto de possibilidades;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usa a mesma lógica de múltiplas comparações com OU;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957942" y="2302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SELECT SalesOrderID, OrderQty, ProductID, UnitPrice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FROM Sales.SalesOrderDetail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WHERE ProductID IN (750, 753, 765, 770)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8" name="Google Shape;168;p24"/>
          <p:cNvGraphicFramePr/>
          <p:nvPr/>
        </p:nvGraphicFramePr>
        <p:xfrm>
          <a:off x="966651" y="4326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SELECT SalesOrderID, OrderQty, ProductID, UnitPrice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FROM Sales.SalesOrderDetail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WHERE ProductID = 750 OR ProductID = 753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               OR ProductID = 765 OR ProductID = 770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Trabalhando com NULL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um valor desconhecido (UNKNOWN);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não é 0 e muito menos uma string em branco;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Dois valores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nunca são iguais;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Comparar dois valores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retorna UNKNOWN;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valor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não pode ser incluído em um cálculo;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palavra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SPARSE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 ser usada para conservar espaço em colunas que aceitam valores nulos;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função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NULL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testar se um valor é nulo e nunca =;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Funções para trabalhar com NULL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ISNULL()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retorna o segundo parâmetro se o primeiro for nulo;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NULLIF()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retorna NULL sem ambos os valores forem NULL;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COALESCE()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retorna o próximo parâmetro sempre que o anterior for nulo;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Ordenando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Ordenação é feita pelo ORDER BY;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ORDER BY recebe uma lista de colunas para ordenação;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ordenação pode ser crescente (ASC) ou decrescente (DESC);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ordenação crescente é o padrão quando não informada;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Eliminando duplicidades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Utilize o DISTINCT logo após o SELECT;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Nomeando colunas no resultado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1"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são usados para criar um nome de coluna personalizado no resultado da consulta;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nomear colunas reais ou colunas derivadas;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Ambas as consultas abaixo são válidas. Note que uma tem AS e outra não;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Usando literais (string)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Literais são valores constantes;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inseridos em colunas derivadas para formatação de dados;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usados em funções como valores alternativos, tais como na função ISNULL();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Abel, Catherine 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Usando expressões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Utilizando expressões matemáticas no SELECT e no WHERE;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31"/>
          <p:cNvGraphicFramePr/>
          <p:nvPr/>
        </p:nvGraphicFramePr>
        <p:xfrm>
          <a:off x="957941" y="24219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9762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SELECT Name, ProductNumber, ListPrice AS OldPrice,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              (ListPrice * 1.1) AS NewPrice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FROM Production.Product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WHERE ListPrice &gt; 0 AND (ListPrice/StandardCost) &gt; .8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966650" y="4512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9753600"/>
              </a:tblGrid>
              <a:tr h="128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SELECT Name, ProductNumber, ListPrice AS OldPrice,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              (ListPrice * 1.1) AS NewPrice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FROM Production.Product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WHERE SellEndDate &lt; GETDATE()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5 - Consultas e filtros</a:t>
            </a:r>
            <a:endParaRPr sz="36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7931200" y="1478500"/>
            <a:ext cx="45150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Utilização do SELECT;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Filtrando dados;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Trabalhando com valores nulos;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Formatando resultados;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Considerações de performance</a:t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Como as consultas são executadas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3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 cache;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Cache;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" name="Google Shape;219;p32"/>
          <p:cNvGraphicFramePr/>
          <p:nvPr/>
        </p:nvGraphicFramePr>
        <p:xfrm>
          <a:off x="957941" y="2857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9762300"/>
              </a:tblGrid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Parse &gt; Resolve &gt; Optimize &gt; Compile &gt; Execute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0" name="Google Shape;220;p32"/>
          <p:cNvGraphicFramePr/>
          <p:nvPr/>
        </p:nvGraphicFramePr>
        <p:xfrm>
          <a:off x="966650" y="4697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9753600"/>
              </a:tblGrid>
              <a:tr h="98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Parse &gt; Resolve &gt; Optimize &gt; Compile &gt; Execute (primeira vez)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pt-BR" sz="2800"/>
                        <a:t>Procedure cache &gt; Execute (demais vezes)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Para consultas mais eficientes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Nunca comece com wildcards. Ex.: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‘%an’.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Deixe os wildcards para o meio ou final da expressão;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Evite comparações negativas. Ex: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IN (‘California’)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Logo, prefira sempre comparações positivas. Ex.: IN (‘California’);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utilize expressões que usam nomes de coluna nos argumentos de busca. Ex.: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(Price + 10) &gt; 20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Prefira WHERE (Price &gt; 30);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Crie índices nas colunas mais usadas em filtros;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1624303" y="2651843"/>
            <a:ext cx="27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10391" y="4549998"/>
            <a:ext cx="40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4449008" y="4549998"/>
            <a:ext cx="2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0" y="5390237"/>
            <a:ext cx="405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4438617" y="5396350"/>
            <a:ext cx="3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237" name="Google Shape;237;p3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9" cy="2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4"/>
          <p:cNvCxnSpPr/>
          <p:nvPr/>
        </p:nvCxnSpPr>
        <p:spPr>
          <a:xfrm>
            <a:off x="4255338" y="4528139"/>
            <a:ext cx="0" cy="1724100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3" name="Google Shape;243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Utilizando o SELECT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select_list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[INTO new_table_name]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table_source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[WHERE search_condition]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[GROUP BY group_by_expression]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[HAVING search_condition]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[ORDER BY order_expression. [ ASC | DESC ]]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Recuperando colunas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Exibe todas as colunas da tabela Employee: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Exibe apenas as colunas FirstName, LastName e JobTitle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966651" y="2327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159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pt-BR" sz="2400" u="none" cap="none" strike="noStrike"/>
                        <a:t>SELECT *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pt-BR" sz="2400" u="none" cap="none" strike="noStrike"/>
                        <a:t>FROM HumanResources.Employee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2" name="Google Shape;112;p16"/>
          <p:cNvGraphicFramePr/>
          <p:nvPr/>
        </p:nvGraphicFramePr>
        <p:xfrm>
          <a:off x="957942" y="48512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137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pt-BR" sz="2400" u="none" cap="none" strike="noStrike"/>
                        <a:t>SELECT FirstName, LastName, JobTitle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pt-BR" sz="2400" u="none" cap="none" strike="noStrike"/>
                        <a:t>FROM HumanResources.Employee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Filtrando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Recuperando linhas específicas de uma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Filtrando dados com operadores de comparação;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Filtrando dados com operadores de string;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Filtrando dados com operadores lógicos;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Recuperando valores por intervalo;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Recuperando uma lista de valores;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Recuperando linhas específicas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Cláusula WHERE simples: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Cláusula WHERE com predicado: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957942" y="2200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SELECT BusinessEntityID AS ´Employee Identification Number´,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HireDate, VacationHours, SickLeaveHours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FROM HumanResources.Employee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WHERE HireDate &gt; ‘2000-01-01’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6" name="Google Shape;126;p18"/>
          <p:cNvGraphicFramePr/>
          <p:nvPr/>
        </p:nvGraphicFramePr>
        <p:xfrm>
          <a:off x="957942" y="48036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SELECT FirstName, LastName, Phone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FROM Person.Person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WHERE EmailAddress IS NULL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Filtro com operadores de comparação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Comparadores de expressão testam a igualdade entre duas expressões;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Comparadores de expressão retornam TRUE, FALSE ou UNKNOWN;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de comparação: =, &gt;, &gt;=, &lt;, &lt;=, &lt;&gt; (ANSI), !=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957942" y="3802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SELECT FirstName, LastName, Phone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FROM Person.Person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WHERE ModifiedDate &gt;= ‘2004-01-01’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Filtro com operadores de string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de string são usados nos tipos de dados text, ntext, char nchar, varchar e nvarchar;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Predicados estão disponíveis para comparações totais ou parciais;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914399" y="37789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{0A93ACA9-4471-4C1C-B0F0-C291D9946111}</a:tableStyleId>
              </a:tblPr>
              <a:tblGrid>
                <a:gridCol w="8128000"/>
              </a:tblGrid>
              <a:tr h="2577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WHERE LastName = ‘Johnson’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WHERE LastName LIKE ‘Johns%n’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WHERE CONTAINS (LastName, ‘Johnson’)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WHERE FREETEXT (Description, ‘Johnson’)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Filtro com operadores lógicos (bitwise)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~ (not)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* (multiplicação), / (divisão), % (módulo)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+ (positivo), - (negativo), + (soma), + (concatenação), - (subtração),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^ (ou exclusivo), | (ou lógico)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Comparação: =, &gt;, &lt;, &gt;=, &lt;&gt;, !=, !&gt;, !&lt;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NOT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AND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ALL, ANY, BETWEEN, IN, LIKE, OR, SOME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= (atribuição)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