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arn.microsoft.com/pt-br/sql/t-sql/statements/set-ansi-nulls-transact-sql?view=sql-server-ver16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arn.microsoft.com/pt-br/sql/relational-databases/system-stored-procedures/sp-helpindex-transact-sql?view=sql-server-ver16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arn.microsoft.com/en-us/sql/relational-databases/system-dynamic-management-views/sys-dm-db-index-physical-stats-transact-sql?view=sql-server-ver16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516c9641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UNIQUE NONCLUSTERED INDEX [IDX_Employee_LoginID]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ON [HumanResources].[Employee] (LoginID ASC);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e516c9641a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518a779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NONCLUSTERED INDEX IDX_Contact_LastName_FirstName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ON [Person].[Person] (LastName ASC, FirstName ASC);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UNIQUE NONCLUSTERED INDEX [IDX_Employee_LoginID_NationalIDNumber]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ON [HumanResources].[Employee] (LoginID ASC) INCLUDE (NationalIDNumber);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e518a779b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518a779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https://learn.microsoft.com/pt-br/sql/t-sql/statements/set-ansi-nulls-transact-sql?view=sql-server-ver16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e518a779b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518a779b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UNIQUE NONCLUSTERED INDEX IDX_Employee_LoginID_FillFactor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ON [HumanResources].[Employee] (LoginID ASC) WITH (FILLFACTOR = 65, PAD_INDEX = ON);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e518a779bb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518a779b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https://learn.microsoft.com/pt-br/sql/relational-databases/system-stored-procedures/sp-helpindex-transact-sql?view=sql-server-ver16</a:t>
            </a:r>
            <a:endParaRPr/>
          </a:p>
        </p:txBody>
      </p:sp>
      <p:sp>
        <p:nvSpPr>
          <p:cNvPr id="168" name="Google Shape;168;g1e518a779bb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518a779b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e518a779bb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518a779b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https://learn.microsoft.com/en-us/sql/tools/dta/lesson-2-using-database-engine-tuning-advisor?view=sql-server-ver16</a:t>
            </a:r>
            <a:endParaRPr/>
          </a:p>
        </p:txBody>
      </p:sp>
      <p:sp>
        <p:nvSpPr>
          <p:cNvPr id="180" name="Google Shape;180;g1e518a779bb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518a779b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https://learn.microsoft.com/en-us/sql/relational-databases/system-dynamic-management-views/sys-dm-db-index-physical-stats-transact-sql?view=sql-server-ver16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* FROM sys.dm_db_index_physical_stats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(DB_ID(N'AdventureWorks2022'), OBJECT_ID(N'Person.Address'), NULL, NULL , 'DETAILED');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e518a779bb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518a779b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ALTER INDEX [AK_Employee_rowguid] ON [HumanResources].[Employee] REORGANIZE;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ALTER INDEX [AK_Employee_rowguid] ON [HumanResources].[Employee] REBUILD;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e518a779bb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518a779b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NONCLUSTERED INDEX IDX_Product_Supply_Chain ON Production.Product (ProductNumber, Color, ReorderPoint, SafetyStockLevel)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INCLUDE (DaysToManufacture) WITH (FILLFACTOR = 90, PAD_INDEX = ON, ALLOW_ROW_LOCKS = ON, ALLOW_PAGE_LOCKS = ON);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e518a779bb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c0128303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ALTER INDEX IDX_Product_Supply_Chain ON Production.Product REORGANIZE;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 INDEX IDX_Product_Supply_Chain ON Production.Product REBUILD;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5c01283030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439189be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e439189be8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516c9641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e516c9641a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516c9641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e516c9641a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516c9641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e516c9641a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516c9641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e516c9641a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516c9641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e516c9641a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516c96324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[ UNIQUE ] [ CLUSTERED | NONCLUSTERED ] INDEX index_name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ON &lt;object&gt; ( column [ ASC | DESC ] [ ,...n ] 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[ INCLUDE ( column_name [ ,...n ] ) 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[ WHERE &lt;filter_predicate&gt; 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[ WITH ( &lt;relational_index_option&gt; [ ,...n ] ) 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[ ON { partition_scheme_name ( column_name ) | filegroup_name | default } 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[ FILESTREAM_ON { filestream_filegroup_name | partition_scheme_name | "NULL" } ] [ ;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&lt;object&gt; ::= { database_name.schema_name.table_or_view_name | schema_name.table_or_view_name | table_or_view_name }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e516c96324_1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868795" y="230188"/>
            <a:ext cx="2053947" cy="37313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0" y="6700693"/>
            <a:ext cx="2337955" cy="157307"/>
          </a:xfrm>
          <a:prstGeom prst="rect">
            <a:avLst/>
          </a:prstGeom>
          <a:solidFill>
            <a:srgbClr val="751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2379517" y="6700693"/>
            <a:ext cx="9812483" cy="157307"/>
          </a:xfrm>
          <a:prstGeom prst="rect">
            <a:avLst/>
          </a:prstGeom>
          <a:solidFill>
            <a:srgbClr val="2046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-139192" y="799305"/>
            <a:ext cx="735583" cy="457200"/>
          </a:xfrm>
          <a:prstGeom prst="triangle">
            <a:avLst>
              <a:gd fmla="val 50000" name="adj"/>
            </a:avLst>
          </a:prstGeom>
          <a:solidFill>
            <a:srgbClr val="751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hyperlink" Target="https://www.youtube.com/channel/UCFX4vw_VQcjD9GfG2-Mw7rQ" TargetMode="Externa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Relationship Id="rId4" Type="http://schemas.openxmlformats.org/officeDocument/2006/relationships/hyperlink" Target="https://www.facebook.com/elaboratainformatica/?ref=bookmarks" TargetMode="External"/><Relationship Id="rId9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hyperlink" Target="https://www.instagram.com/elaborata.informatica/" TargetMode="External"/><Relationship Id="rId7" Type="http://schemas.openxmlformats.org/officeDocument/2006/relationships/image" Target="../media/image10.png"/><Relationship Id="rId8" Type="http://schemas.openxmlformats.org/officeDocument/2006/relationships/hyperlink" Target="https://www.linkedin.com/company-beta/2584645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mplate_PPT_SupremoV6.png" id="89" name="Google Shape;89;p13"/>
          <p:cNvPicPr preferRelativeResize="0"/>
          <p:nvPr/>
        </p:nvPicPr>
        <p:blipFill rotWithShape="1">
          <a:blip r:embed="rId4">
            <a:alphaModFix/>
          </a:blip>
          <a:srcRect b="0" l="3827" r="3547" t="0"/>
          <a:stretch/>
        </p:blipFill>
        <p:spPr>
          <a:xfrm>
            <a:off x="424542" y="344190"/>
            <a:ext cx="2476527" cy="67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543" y="1356697"/>
            <a:ext cx="2471058" cy="44890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283025" y="5496029"/>
            <a:ext cx="8229600" cy="83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</a:pPr>
            <a:r>
              <a:rPr b="1"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SQL Server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Índice único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aceitam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chaves duplicadas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 índice na tabela;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o índice for criado em uma tabela que já possui dados, ele somente será efetivado se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houver duplicidades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Índices com múltiplas colunas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Índices compostos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possuem mais de uma coluna na chave. Pode-se usar até 16 colunas totalizando 900 bytes;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Colunas incluídas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podem ser definidas no índice para melhorar o desempenho e abrangência do índice na consulta;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Índices em colunas computadas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São permitidos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desde que ele respeite algumas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regras;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expressão deve ser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determinística e precisa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ANSI_NULLS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deve estar definido como ON;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podem ser usados os tipos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text, ntext ou image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NUMERIC_ROUNDABORT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 estar definido como OFF;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Importante: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Query Optimizer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 eventualmente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ignorar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índice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uma coluna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computada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Espaço livre nos índices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Espaço livre nos índices pode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melhorar a performance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operações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escrita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pois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evitam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inclusão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novas páginas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FILLFACTOR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define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percentual de preenchimento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das páginas do índice nas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folhas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PAD_INDEX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define se o espaço livre definido no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FILLFACTOR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também deverá ser aplicado aos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nós que não são folhas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850" y="4955700"/>
            <a:ext cx="3372000" cy="17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Consultando informações dos índices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Pelo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 Server Management Studio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Object Explorer &gt; Banco de dados &gt; Tables &gt; Indexes;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Pela stored procedure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sp_help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sp_helpindex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 meio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Catalog Views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sys.indexes, sys.index_columns, sys.stats e  sys.stats_columns;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 Functions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sys.dm_db_index_physical_stats, sys.dm_db_index_operational_stats, sys.dm_db_usage_stats;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Otimizando índices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Database Tuning Advisor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Fragmentação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índices;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Opções para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desfragmentação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índices;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Database Tuning Advisor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um componente que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analisa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workload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que é um conjunto de instruções T-SQL;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 pode ser chamado por meio da pasta Performance Tools no menu iniciar ou por meio do SQL Server Management Studio em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Tools &gt; Database Engine Tuning Advisor;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Após a análise, ele pode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sugerir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criação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novos índices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remoção de índices não utilizados ou até mesmo o particionamento de índices;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está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disponível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 Server Express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Fragmentação de índices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SQL Server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reorganiza as páginas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dos índices quando novos dados são adicionados ou removidos nas tabelas, gerando o aumento das páginas;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fragmentação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acontece quando as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páginas não estão completas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Já a fragmentação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externa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acontece quando as páginas estão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fora de sequência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System Function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sys.dm_db_index_physical_stats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 ser usada para detectar a fragmentação dos índices;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Desfragmentação de índices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REORGANIZE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ideal para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fragmentações menores que 30%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Reordena as folhas do índice para que elas fiquem na sequencia lógica correta;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REBUILD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ideal para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fragmentações superiores a 30%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Ele deleta o índice e cria novamente, reconstruindo toda a estrutura do índice;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1 -  </a:t>
            </a: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Criação de um índice.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Crie um índice chamado IDX_Product_Supply_Chain na tabela Production.Product para as colunas ProductNumber, Color, ReorderPoint e SafetyStockLevel. Inclua a coluna DaysToManufacture;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Permita row locks e aceite page locks. Utilize um FILLFACTOR de 90% e habilite o PAD_INDEX;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Lab</a:t>
            </a:r>
            <a:endParaRPr b="0"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685800" y="288925"/>
            <a:ext cx="12690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pt-BR" sz="3600"/>
              <a:t>4</a:t>
            </a:r>
            <a:r>
              <a:rPr lang="pt-BR" sz="3600"/>
              <a:t> - Criando </a:t>
            </a:r>
            <a:r>
              <a:rPr lang="pt-BR" sz="3600"/>
              <a:t>índices</a:t>
            </a:r>
            <a:endParaRPr sz="3600"/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8355250" y="1478500"/>
            <a:ext cx="36648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Planejando índices;</a:t>
            </a:r>
            <a:endParaRPr b="0" sz="28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Criando índices;</a:t>
            </a:r>
            <a:endParaRPr b="0" sz="28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Otimizando índices;</a:t>
            </a:r>
            <a:endParaRPr b="0" sz="28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Lab</a:t>
            </a:r>
            <a:endParaRPr b="0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 -  </a:t>
            </a: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Reorganização de um índice via T-SQL.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Crie um comando T-SQL que faça a reorganização do índice IDX_Product_Supply_Chain criado no exercício 1;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3 - Rebuild de um índice via T-SQL.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Crie um comando T-SQL que faça o rebuild do índice IDX_Product_Supply_Chain criado no exercício 1;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Lab</a:t>
            </a:r>
            <a:endParaRPr b="0"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 txBox="1"/>
          <p:nvPr/>
        </p:nvSpPr>
        <p:spPr>
          <a:xfrm>
            <a:off x="1624303" y="2651843"/>
            <a:ext cx="2762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363E4A"/>
                </a:solidFill>
                <a:latin typeface="Arial"/>
                <a:ea typeface="Arial"/>
                <a:cs typeface="Arial"/>
                <a:sym typeface="Arial"/>
              </a:rPr>
              <a:t>www.</a:t>
            </a:r>
            <a:r>
              <a:rPr b="1" i="0" lang="pt-BR" sz="2200" u="none" cap="none" strike="noStrike">
                <a:solidFill>
                  <a:srgbClr val="363E4A"/>
                </a:solidFill>
                <a:latin typeface="Arial"/>
                <a:ea typeface="Arial"/>
                <a:cs typeface="Arial"/>
                <a:sym typeface="Arial"/>
              </a:rPr>
              <a:t>elaborata</a:t>
            </a:r>
            <a:r>
              <a:rPr b="0" i="0" lang="pt-BR" sz="1800" u="none" cap="none" strike="noStrike">
                <a:solidFill>
                  <a:srgbClr val="363E4A"/>
                </a:solidFill>
                <a:latin typeface="Arial"/>
                <a:ea typeface="Arial"/>
                <a:cs typeface="Arial"/>
                <a:sym typeface="Arial"/>
              </a:rPr>
              <a:t>.com.br</a:t>
            </a:r>
            <a:endParaRPr sz="1800">
              <a:solidFill>
                <a:srgbClr val="363E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10391" y="4549998"/>
            <a:ext cx="4051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Horário de Atendimento Comercial</a:t>
            </a:r>
            <a:endParaRPr b="1" sz="1600" u="non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Segunda à sexta – das 9:00h às 19:30h e </a:t>
            </a:r>
            <a:endParaRPr b="0" sz="1400" u="non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Sábado - das 8:00h às 15:00h.</a:t>
            </a:r>
            <a:endParaRPr/>
          </a:p>
        </p:txBody>
      </p:sp>
      <p:sp>
        <p:nvSpPr>
          <p:cNvPr id="215" name="Google Shape;215;p33"/>
          <p:cNvSpPr txBox="1"/>
          <p:nvPr/>
        </p:nvSpPr>
        <p:spPr>
          <a:xfrm>
            <a:off x="4449008" y="4549998"/>
            <a:ext cx="253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41.</a:t>
            </a:r>
            <a:r>
              <a:rPr b="1" lang="pt-BR" sz="18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3324.0015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    41.</a:t>
            </a:r>
            <a:r>
              <a:rPr b="1" lang="pt-BR" sz="18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99828.2468</a:t>
            </a:r>
            <a:endParaRPr/>
          </a:p>
        </p:txBody>
      </p:sp>
      <p:sp>
        <p:nvSpPr>
          <p:cNvPr id="216" name="Google Shape;216;p33"/>
          <p:cNvSpPr txBox="1"/>
          <p:nvPr/>
        </p:nvSpPr>
        <p:spPr>
          <a:xfrm>
            <a:off x="0" y="5390237"/>
            <a:ext cx="4051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Rua Monsenhor Celso, 256 - 1º Andar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Centro - Curitiba - PR</a:t>
            </a:r>
            <a:endParaRPr/>
          </a:p>
        </p:txBody>
      </p:sp>
      <p:sp>
        <p:nvSpPr>
          <p:cNvPr id="217" name="Google Shape;217;p33"/>
          <p:cNvSpPr txBox="1"/>
          <p:nvPr/>
        </p:nvSpPr>
        <p:spPr>
          <a:xfrm>
            <a:off x="4438617" y="5396350"/>
            <a:ext cx="300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cursos@elaborata.com.br</a:t>
            </a:r>
            <a:endParaRPr/>
          </a:p>
        </p:txBody>
      </p:sp>
      <p:pic>
        <p:nvPicPr>
          <p:cNvPr id="218" name="Google Shape;218;p33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0354" y="5775271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62037" y="5770633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75463" y="5770633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68750" y="5770633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468480" y="4884428"/>
            <a:ext cx="258319" cy="2612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33"/>
          <p:cNvCxnSpPr/>
          <p:nvPr/>
        </p:nvCxnSpPr>
        <p:spPr>
          <a:xfrm>
            <a:off x="4255338" y="4528139"/>
            <a:ext cx="0" cy="1724100"/>
          </a:xfrm>
          <a:prstGeom prst="straightConnector1">
            <a:avLst/>
          </a:prstGeom>
          <a:noFill/>
          <a:ln cap="flat" cmpd="sng" w="19050">
            <a:solidFill>
              <a:srgbClr val="363E4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4" name="Google Shape;224;p3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19492" y="1599188"/>
            <a:ext cx="3571980" cy="648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Planejando índices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Como o SQL Server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acessa os dados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Heaps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Clustered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index;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Nonclustered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index;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Como o SQL Server acessa os dados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scan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o SQL Server lê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todas as páginas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 tabela;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Índice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o SQL Server utiliza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índice das páginas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 tabela para localizar a linha ou as linhas;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Query Optimizer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componente responsável por gerar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execução ótimo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 consulta. Ele determina se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vale a pena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 não usar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índice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Heap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Heap é o nome dado a uma tabela que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possui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clustered index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há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ordem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definida para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armazenamento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páginas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 tabela;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Clustered index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índice do tipo clustered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ordena e armazena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linhas de uma tabela de acordo com 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chave do índice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tipo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clustered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Somente um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índice clustered por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tabela;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Implementado por meio de uma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árvore binária balanceada;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Nonclustered index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 índice nonclusterd são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armazenados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separadamente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dos dados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 tabela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folhas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 índice nonclustered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armazenam páginas de índice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não as páginas da tabela;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SQL Server permite até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249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índices nonclustereds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 tabela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Também é implementado por meio de uma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árvore binária balanceada;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Criando índices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Índices únicos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Índices com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múltiplas colunas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Índices em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colunas computadas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Índices particionados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Incorporando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espaço livre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em índices;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Visualizando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informações dos índices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Visão geral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índices podem ser criados por meio do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 Server Management Studio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ou via T-SQL usando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INDEX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