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arn.microsoft.com/en-us/sql/relational-databases/tables/create-unique-constraints?view=sql-server-ver16" TargetMode="External"/><Relationship Id="rId3" Type="http://schemas.openxmlformats.org/officeDocument/2006/relationships/hyperlink" Target="https://learn.microsoft.com/en-us/sql/relational-databases/tables/delete-unique-constraints?view=sql-server-ver16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516c9641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ALTER TABLE [Person].[BusinessEntity] ADD  CONSTRAINT [DF_BusinessEntity_ModifiedDate]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DEFAULT (getdate()) FOR [ModifiedDate]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e516c9641a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516c9641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ALTER TABLE [Person].[Person]  WITH CHECK ADD  CONSTRAINT [CK_Person_PersonType] CHECK  (([PersonType] IS NULL OR (upper([PersonType])='GC' OR upper([PersonType])='SP' OR upper([PersonType])='EM' OR upper([PersonType])='IN' OR upper([PersonType])='VC' OR upper([PersonType])='SC')))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ALTER TABLE [Person].[Person] CHECK CONSTRAINT [CK_Person_PersonType]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e516c9641a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516c9641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https://learn.microsoft.com/en-us/sql/relational-databases/tables/create-unique-constraints?view=sql-server-ver16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https://learn.microsoft.com/en-us/sql/relational-databases/tables/delete-unique-constraints?view=sql-server-ver16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ALTER TABLE [HumanResources].[EmployeeOrg] ADD UNIQUE NONCLUSTERED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[EmployeeID] ASC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)WITH (PAD_INDEX = OFF, STATISTICS_NORECOMPUTE = OFF, SORT_IN_TEMPDB = OFF, IGNORE_DUP_KEY = OFF, ONLINE = OFF, ALLOW_ROW_LOCKS = ON, ALLOW_PAGE_LOCKS = ON, OPTIMIZE_FOR_SEQUENTIAL_KEY = OFF) ON [PRIMARY]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e516c9641a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516c9641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TABLE dbo.Produto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( IdProduto INT PRIMARY KEY,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Nome VARCHAR(50) NOT NULL,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Descricao VARCHAR(25)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TABLE dbo.Estoque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( IdEstoque INT PRIMARY KEY,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IdProduto INT NOT NULL,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Quantidade INT,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ValorMinimo INT,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CONSTRAINT FK_Estoque_Produto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FOREIGN KEY (IdProduto)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REFERENCES dbo.Produto (IdProduto)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ON DELETE CASCADE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ON UPDATE CASCADE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e516c9641a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516c9641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e516c9641a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516c96324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TABLE HumanResources.JobCandidateHistory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JobCandidateID INT NOT NULL UNIQUE,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Rating INT NOT NULL CHECK(Rating &gt;= 1 AND Rating &lt;= 10) DEFAULT 5,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RejectedDate DATETIME NOT NULL,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BusinessEntityID INT NOT NULL,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CONSTRAINT FK_JobCandidateHistory_BusinessEntity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FOREIGN KEY (BusinessEntityID)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REFERENCES Person.BusinessEntity (BusinessEntityID)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e516c96324_1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516c9641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 Insert errados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INSERT INTO HumanResources.JobCandidateHistory (JobCandidateID, Rating, RejectedDate, BusinessEntityID) VALUES (NULL, 1, '2022-08-22', 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INSERT INTO HumanResources.JobCandidateHistory (JobCandidateID, Rating, RejectedDate, BusinessEntityID) VALUES (1, 11, '2022-08-22', 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INSERT INTO HumanResources.JobCandidateHistory (JobCandidateID, Rating, RejectedDate, BusinessEntityID) VALUES (1, 10, NULL, 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INSERT INTO HumanResources.JobCandidateHistory (JobCandidateID, Rating, RejectedDate, BusinessEntityID) VALUES (1, 10, '2022-08-22', -1);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INSERT INTO HumanResources.JobCandidateHistory (JobCandidateID, Rating, RejectedDate, BusinessEntityID) VALUES (1, 10, '123', 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 Insert correto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INSERT INTO HumanResources.JobCandidateHistory (JobCandidateID, Rating, RejectedDate, BusinessEntityID) VALUES (1, 1, '2022-08-22', 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INSERT INTO HumanResources.JobCandidateHistory (JobCandidateID, Rating, RejectedDate, BusinessEntityID) VALUES (2, 5, '2022-08-22', 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INSERT INTO HumanResources.JobCandidateHistory (JobCandidateID, Rating, RejectedDate, BusinessEntityID) VALUES (3, 10, '2022-08-22', 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INSERT INTO HumanResources.JobCandidateHistory (JobCandidateID, Rating, RejectedDate, BusinessEntityID) VALUES (4, 9, '2022-08-22', 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INSERT INTO HumanResources.JobCandidateHistory (JobCandidateID, Rating, RejectedDate, BusinessEntityID) VALUES (5, 4, '2022-08-22', 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e516c9641a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518a779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e518a779b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518a779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e518a779b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518a779b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TRIGGER [Person].[iuPerson] ON [Person].[Person]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AFTER INSERT NOT FOR REPLICATION 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BEGIN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UPDATE [Person].[Person]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SET [Person].[Person].[Demographics] = N'&lt;IndividualSurvey xmlns="http://schemas.microsoft.com/sqlserver/2004/07/adventure-works/IndividualSurvey"&gt;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&lt;TotalPurchaseYTD&gt;0.00&lt;/TotalPurchaseYTD&gt;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&lt;/IndividualSurvey&gt;'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FROM inserted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[Person].[Person].[BusinessEntityID] = inserted.[BusinessEntityID]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AND inserted.[Demographics] IS NULL;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e518a779bb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518a779b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TRIGGER [Sales].[iduSalesOrderDetail] ON [Sales].[SalesOrderDetail]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AFTER DELETE 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BEGIN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DECLARE @Count int;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SET @Count = @@ROWCOUNT;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IF @Count = 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RETURN;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e518a779bb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518a779b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TRIGGER [Purchasing].[uPurchaseOrderDetail] ON [Purchasing].[PurchaseOrderDetail]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AFTER UPDATE 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BEGIN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INSERT INTO [Production].[TransactionHistory]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    ([ProductID], [ReferenceOrderID], [ReferenceOrderLineID], [TransactionType], [TransactionDate]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    ,[Quantity] ,[ActualCost])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SELECT inserted.[ProductID], inserted.[PurchaseOrderID], inserted.[PurchaseOrderDetailID],'P'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    ,GETDATE(),inserted.[OrderQty],inserted.[UnitPrice] FROM inserted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    INNER JOIN [Purchasing].[PurchaseOrderDetail]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    ON inserted.[PurchaseOrderID] = [Purchasing].[PurchaseOrderDetail].[PurchaseOrderID];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e518a779bb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518a779b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TRIGGER [HumanResources].[dEmployee] ON [HumanResources].[Employee]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INSTEAD OF DELETE NOT FOR REPLICATION 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BEGIN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BEGIN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RAISERROR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(N'Employees cannot be deleted. They can only be marked as not current.', -- Message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10, -- Severity.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1); -- State.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-- Rollback any active or uncommittable transactions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IF @@TRANCOUNT &gt;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BEGIN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ROLLBACK TRANSACTION;</a:t>
            </a:r>
            <a:endParaRPr/>
          </a:p>
        </p:txBody>
      </p:sp>
      <p:sp>
        <p:nvSpPr>
          <p:cNvPr id="215" name="Google Shape;215;g1e518a779bb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518a779b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e518a779bb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518a779b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 DATABASE AdventureWorks2022 SET RECURSIVE_TRIGGERS ON;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e518a779bb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518a779b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ALTER TABLE HumanResources.JobCandidateHistory WITH CHECK CHECK CONSTRAINT FK_JobCandidateHistory_BusinessEntity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e518a779bb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518a779b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TRIGGER dJobCandidate ON HumanResources.JobCandidate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INSTEAD OF DELETE 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BEGIN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INSERT INTO HumanResources.JobCandidateHistory (JobCandidateID, RejectedDate, BusinessEntityID)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SELECT d.JobCandidateID, GETDATE(), d.BusinessEntityID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FROM deleted 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e518a779bb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518a779b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 Limpeza antes de testar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DELETE FROM HumanResources.JobCandidateHistory;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 Deleta um registro para acionar a trigger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DELETE FROM HumanResources.JobCandidate WHERE JobCandidateID = 4 AND BusinessEntityID = 274;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 Verifica o registro incluido na tabela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* FROM HumanResources.JobCandidateHistory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e518a779bb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439189be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e439189be8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516c9641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e516c9641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516c964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e516c9641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516c9641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e516c9641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516c964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 Adiciona uma constraint UNIQUE no EmailAddress da tabela Person.EmailAddress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ALTER TABLE Person.EmailAddress ADD CONSTRAINT UQ_Person_EmailAddress_PostalCode UNIQUE NONCLUSTERED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([EmailAddress] ASC);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 Adiciona uma constraint CHECK no EmailAddress da tabela Person.EmailAddress para verificar se o tamanho do E-mail é maior que 10 caracteres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ALTER TABLE Person.EmailAddress WITH CHECK ADD CONSTRAINT CK_Person_EmailAddress_PostalCode_Len CHECK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(LEN([EmailAddress]) &gt; 10);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 Deleta as constraints criadas acima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ALTER TABLE Person.EmailAddress DROP CONSTRAINT UQ_Person_EmailAddress_PostalCode;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ALTER TABLE Person.EmailAddress DROP CONSTRAINT CK_Person_EmailAddress_PostalCode_Len;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e516c9641a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516c9641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ALTER TABLE [Person].[BusinessEntity]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ADD  CONSTRAINT [PK_BusinessEntity_BusinessEntityID]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PRIMARY KEY CLUSTERED ([BusinessEntityID] ASC);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e516c9641a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516c9641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ALTER TABLE [Person].[Person]  WITH CHECK ADD  CONSTRAINT [FK_Person_BusinessEntity_BusinessEntityID] FOREIGN KEY([BusinessEntityID])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REFERENCES [Person].[BusinessEntity] ([BusinessEntityID]);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ALTER TABLE [Person].[Person] CHECK CONSTRAINT [FK_Person_BusinessEntity_BusinessEntityID];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e516c9641a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868795" y="230188"/>
            <a:ext cx="2053947" cy="37313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0" y="6700693"/>
            <a:ext cx="2337955" cy="157307"/>
          </a:xfrm>
          <a:prstGeom prst="rect">
            <a:avLst/>
          </a:prstGeom>
          <a:solidFill>
            <a:srgbClr val="751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2379517" y="6700693"/>
            <a:ext cx="9812483" cy="157307"/>
          </a:xfrm>
          <a:prstGeom prst="rect">
            <a:avLst/>
          </a:prstGeom>
          <a:solidFill>
            <a:srgbClr val="2046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-139192" y="799305"/>
            <a:ext cx="735583" cy="457200"/>
          </a:xfrm>
          <a:prstGeom prst="triangle">
            <a:avLst>
              <a:gd fmla="val 50000" name="adj"/>
            </a:avLst>
          </a:prstGeom>
          <a:solidFill>
            <a:srgbClr val="751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hyperlink" Target="https://www.youtube.com/channel/UCFX4vw_VQcjD9GfG2-Mw7rQ" TargetMode="External"/><Relationship Id="rId13" Type="http://schemas.openxmlformats.org/officeDocument/2006/relationships/image" Target="../media/image9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jpg"/><Relationship Id="rId4" Type="http://schemas.openxmlformats.org/officeDocument/2006/relationships/hyperlink" Target="https://www.facebook.com/elaboratainformatica/?ref=bookmarks" TargetMode="External"/><Relationship Id="rId9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hyperlink" Target="https://www.instagram.com/elaborata.informatica/" TargetMode="External"/><Relationship Id="rId7" Type="http://schemas.openxmlformats.org/officeDocument/2006/relationships/image" Target="../media/image12.png"/><Relationship Id="rId8" Type="http://schemas.openxmlformats.org/officeDocument/2006/relationships/hyperlink" Target="https://www.linkedin.com/company-beta/2584645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mplate_PPT_SupremoV6.png" id="89" name="Google Shape;89;p13"/>
          <p:cNvPicPr preferRelativeResize="0"/>
          <p:nvPr/>
        </p:nvPicPr>
        <p:blipFill rotWithShape="1">
          <a:blip r:embed="rId4">
            <a:alphaModFix/>
          </a:blip>
          <a:srcRect b="0" l="3827" r="3547" t="0"/>
          <a:stretch/>
        </p:blipFill>
        <p:spPr>
          <a:xfrm>
            <a:off x="424542" y="344190"/>
            <a:ext cx="2476527" cy="67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543" y="1356697"/>
            <a:ext cx="2471058" cy="44890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283025" y="5496029"/>
            <a:ext cx="8229600" cy="83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</a:pPr>
            <a:r>
              <a:rPr b="1"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SQL Server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DEFAULT Constraints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valor padrão quando omitido;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Apenas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DEFAULT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coluna;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Aceita 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chamada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algumas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 Functions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CHECK Constraints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controla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valores aceitos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pela coluna;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São permitidas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múltiplas condições check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 coluna;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possível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referenciar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outras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colunas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mesma tabela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UNIQUE Constraints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Assegura que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valor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coluna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único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tabela;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Somente um valor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aceito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por coluna;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possível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combinar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múltiplas colunas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uma constraint UNIQUE;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Integridade referencial em cascata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ACTION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(padrão): retorna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realiza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rollback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 transação;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CASCADE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 ou deleta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os valores das foreign keys em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todas as tabelas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referenciadas pela primary key em questão;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NULL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 valor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as foreign keys em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todas as tabelas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referenciadas pela primary key em questão;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DEFAULT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 valor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as foreign keys em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todas as tabelas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referenciadas pela primary key em questão;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Observações sobre constraints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nomes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bem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descritivos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as constraints;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Crie, altere ou delete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constraints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ter que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deletar a tabela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Opte sempre por fazer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verificação de erros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aplicação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em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transações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Pode-se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desabilitar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foreign keys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melhorar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desempenho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INSERTs em lotes grandes;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Também, é possível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desabilitar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 FK em sua criação para evitar 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checagem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dados existentes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na tabela;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1 - Crie uma tabela chamada JobCandidateHistory no schema HumanResources com as seguintes características;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Coluna: JobCandidateID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Descrição: Coluna do tipo INT, não aceita valores nulos e seus valores devem ser únicos.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Coluna: Rating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Descrição: Coluna do tipo INT, não aceita valores nulos e deve aceitar valores entre 1 e 10, sendo 5 o valor padrão.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Coluna: RejectedDate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Descrição: Coluna do tipo DATETIME que não aceita valores nulos.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Coluna: BusinessEntityID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Descrição: Coluna do tipo INT, não aceita valores nulos e deve ter uma foreign key apontando para a coluna BusinessEntityID da tabela Person.BusinessEntity.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Lab</a:t>
            </a:r>
            <a:endParaRPr b="0"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Crie alguns comandos de INSERT para testar valores inválidos.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Exemplo: Rating com valor fora do intervalo de 1 a 10, RejectedDate igual a NULL etc;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Crie alguns comandos de INSERT para inserir valores válidos para a tabela;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Lab</a:t>
            </a:r>
            <a:endParaRPr b="0"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Triggers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sobre triggers;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Trigger para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Trigger para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Trigger para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Trigger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INSTEAD OF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Triggers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aninhadas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Triggers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recursivas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Visão geral sobre triggers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 especial de stored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executada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automaticamente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ao realizar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INSERT, UPDATE ou DELETE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Parte da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transação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 comando executado;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as triggers do tipo AFTER são executadas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após a modificação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dos dados pelo comando de INSERT, UPDATE ou DELETE;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INSTED OF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as triggers do tipo INSTEAD OF são executadas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modificação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dos dados pelo comando de INSERT, UPDATE ou DELETE;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Triggers AFTER INSERT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comando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executado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 INSERT são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armazenados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 de transações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 fim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AFTER INSERT é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acionada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Permite acesso à tabela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INSERTED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685800" y="288925"/>
            <a:ext cx="12690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pt-BR" sz="3600"/>
              <a:t>3 - Integridade referencial e triggers</a:t>
            </a:r>
            <a:endParaRPr sz="3600"/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8355250" y="1478500"/>
            <a:ext cx="36648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Integridade de dados;</a:t>
            </a:r>
            <a:endParaRPr b="0" sz="28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Constraints;</a:t>
            </a:r>
            <a:endParaRPr b="0" sz="28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Triggers;</a:t>
            </a:r>
            <a:endParaRPr b="0" sz="28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Lab</a:t>
            </a:r>
            <a:endParaRPr b="0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Triggers AFTER DELETE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comando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executado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 DELETE são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armazenados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 de transações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 fim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AFTER DELETE é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acionada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Permite acesso à tabela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DELETED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Triggers AFTER UPDATE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comando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executado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 UPDATE são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armazenados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 de transações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 fim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AFTER UPDATE é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acionada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Permite acesso às tabelas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INSERTED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DELETED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Triggers INSTEAD OF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18" name="Google Shape;218;p34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comando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INSERT, DELETE ou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executado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Porém,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comando não modifica dados da tabela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lugar do comando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INSTEAD OF é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acionada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Triggers aninhadas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24" name="Google Shape;224;p35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Triggers aninhadas ocorrem quando uma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trigger dispara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outra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Esse comportamento acontece porque é possível usar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INSERT, UPDATE ou DELETE dentro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uma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que afete outra tabela e, consequentemente, pode disparar outra trigger;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configuração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triggers aninhadas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 ser desabilitada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 banco;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trigger aninhada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irá disparar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duas vezes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mesma transação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 trigger;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rollback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chamado,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todas as operações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aninhadas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desfeitas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Triggers recursivas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30" name="Google Shape;230;p36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Triggers recursivas são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desabilitadas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padrão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 exceder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 níveis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recursividade se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forem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implementadas corretamente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ordem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pode ficar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complexa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 triggers recursivas;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Sempre que possível,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substitua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lógica recursiva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por uma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lógica não recursiva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1 -  Crie um comando para desabilitar a foreign key da tabela criada no exercício 1;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2- Crie um comando para habilitar a foreign key da tabela criada no exercício 1;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Lab</a:t>
            </a:r>
            <a:endParaRPr b="0"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 -  </a:t>
            </a: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Criando uma trigger para DELETE.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latin typeface="Calibri"/>
                <a:ea typeface="Calibri"/>
                <a:cs typeface="Calibri"/>
                <a:sym typeface="Calibri"/>
              </a:rPr>
              <a:t>Crie uma trigger chamada dJobCandidate para alimentar a tabela criada no exercício 1 com dados de um registro deletado na tabela HumanResources.JobCandidate;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latin typeface="Calibri"/>
                <a:ea typeface="Calibri"/>
                <a:cs typeface="Calibri"/>
                <a:sym typeface="Calibri"/>
              </a:rPr>
              <a:t>O campo JobCandidateID deve armazenar o JobCandidateID do registro deletado;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latin typeface="Calibri"/>
                <a:ea typeface="Calibri"/>
                <a:cs typeface="Calibri"/>
                <a:sym typeface="Calibri"/>
              </a:rPr>
              <a:t>O campo BusinessEntityID deve armazenar o BusinessEntityID do registro deletado;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latin typeface="Calibri"/>
                <a:ea typeface="Calibri"/>
                <a:cs typeface="Calibri"/>
                <a:sym typeface="Calibri"/>
              </a:rPr>
              <a:t>O campo Rating deve ser preenchido com o valor DEFAULT;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latin typeface="Calibri"/>
                <a:ea typeface="Calibri"/>
                <a:cs typeface="Calibri"/>
                <a:sym typeface="Calibri"/>
              </a:rPr>
              <a:t>O campo RejectedDate deve ser preenchido com o valor da data e hora atuais do servidor;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Lab</a:t>
            </a:r>
            <a:endParaRPr b="0"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4 -  Testando a trigger criada na tarefa 1.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Crie um comando de DELETE para deletar um registro da tabela HumanResources.JobCandidate e verifique se o registro deletado foi inserido na tabela HumanResources.JobCandidateHistory;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Lab</a:t>
            </a:r>
            <a:endParaRPr b="0"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0"/>
          <p:cNvSpPr txBox="1"/>
          <p:nvPr/>
        </p:nvSpPr>
        <p:spPr>
          <a:xfrm>
            <a:off x="1624303" y="2651843"/>
            <a:ext cx="2762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363E4A"/>
                </a:solidFill>
                <a:latin typeface="Arial"/>
                <a:ea typeface="Arial"/>
                <a:cs typeface="Arial"/>
                <a:sym typeface="Arial"/>
              </a:rPr>
              <a:t>www.</a:t>
            </a:r>
            <a:r>
              <a:rPr b="1" i="0" lang="pt-BR" sz="2200" u="none" cap="none" strike="noStrike">
                <a:solidFill>
                  <a:srgbClr val="363E4A"/>
                </a:solidFill>
                <a:latin typeface="Arial"/>
                <a:ea typeface="Arial"/>
                <a:cs typeface="Arial"/>
                <a:sym typeface="Arial"/>
              </a:rPr>
              <a:t>elaborata</a:t>
            </a:r>
            <a:r>
              <a:rPr b="0" i="0" lang="pt-BR" sz="1800" u="none" cap="none" strike="noStrike">
                <a:solidFill>
                  <a:srgbClr val="363E4A"/>
                </a:solidFill>
                <a:latin typeface="Arial"/>
                <a:ea typeface="Arial"/>
                <a:cs typeface="Arial"/>
                <a:sym typeface="Arial"/>
              </a:rPr>
              <a:t>.com.br</a:t>
            </a:r>
            <a:endParaRPr sz="1800">
              <a:solidFill>
                <a:srgbClr val="363E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0"/>
          <p:cNvSpPr txBox="1"/>
          <p:nvPr/>
        </p:nvSpPr>
        <p:spPr>
          <a:xfrm>
            <a:off x="10391" y="4549998"/>
            <a:ext cx="4051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Horário de Atendimento Comercial</a:t>
            </a:r>
            <a:endParaRPr b="1" sz="1600" u="non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Segunda à sexta – das 9:00h às 19:30h e </a:t>
            </a:r>
            <a:endParaRPr b="0" sz="1400" u="non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Sábado - das 8:00h às 15:00h.</a:t>
            </a:r>
            <a:endParaRPr/>
          </a:p>
        </p:txBody>
      </p:sp>
      <p:sp>
        <p:nvSpPr>
          <p:cNvPr id="256" name="Google Shape;256;p40"/>
          <p:cNvSpPr txBox="1"/>
          <p:nvPr/>
        </p:nvSpPr>
        <p:spPr>
          <a:xfrm>
            <a:off x="4449008" y="4549998"/>
            <a:ext cx="253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41.</a:t>
            </a:r>
            <a:r>
              <a:rPr b="1" lang="pt-BR" sz="18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3324.0015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    41.</a:t>
            </a:r>
            <a:r>
              <a:rPr b="1" lang="pt-BR" sz="18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99828.2468</a:t>
            </a:r>
            <a:endParaRPr/>
          </a:p>
        </p:txBody>
      </p:sp>
      <p:sp>
        <p:nvSpPr>
          <p:cNvPr id="257" name="Google Shape;257;p40"/>
          <p:cNvSpPr txBox="1"/>
          <p:nvPr/>
        </p:nvSpPr>
        <p:spPr>
          <a:xfrm>
            <a:off x="0" y="5390237"/>
            <a:ext cx="4051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Rua Monsenhor Celso, 256 - 1º Andar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Centro - Curitiba - PR</a:t>
            </a:r>
            <a:endParaRPr/>
          </a:p>
        </p:txBody>
      </p:sp>
      <p:sp>
        <p:nvSpPr>
          <p:cNvPr id="258" name="Google Shape;258;p40"/>
          <p:cNvSpPr txBox="1"/>
          <p:nvPr/>
        </p:nvSpPr>
        <p:spPr>
          <a:xfrm>
            <a:off x="4438617" y="5396350"/>
            <a:ext cx="300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cursos@elaborata.com.br</a:t>
            </a:r>
            <a:endParaRPr/>
          </a:p>
        </p:txBody>
      </p:sp>
      <p:pic>
        <p:nvPicPr>
          <p:cNvPr id="259" name="Google Shape;259;p4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0354" y="5775271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0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62037" y="5770633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0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75463" y="5770633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0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68750" y="5770633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468480" y="4884428"/>
            <a:ext cx="258319" cy="2612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40"/>
          <p:cNvCxnSpPr/>
          <p:nvPr/>
        </p:nvCxnSpPr>
        <p:spPr>
          <a:xfrm>
            <a:off x="4255338" y="4528139"/>
            <a:ext cx="0" cy="1724100"/>
          </a:xfrm>
          <a:prstGeom prst="straightConnector1">
            <a:avLst/>
          </a:prstGeom>
          <a:noFill/>
          <a:ln cap="flat" cmpd="sng" w="19050">
            <a:solidFill>
              <a:srgbClr val="363E4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65" name="Google Shape;265;p4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19492" y="1599188"/>
            <a:ext cx="3571980" cy="648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Integridade de dados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integridade de dados;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Opções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garantir a integridade de dados;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Tipos de integridade de dados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Integridade de domínio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define o tipo de informação válida para uma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coluna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Exemplo: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 de dados, valores nulos, intervalos aceitos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etc;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Integridade de entidade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define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identificador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único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uma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tabela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Exemplo: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chave primária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índice único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Integridade referencial: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relacionamento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(link)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entre tabelas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ou entre uma tabela e ela mesma. Exemplo: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chave estrangeira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Opções para integridade de dados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dados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definem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 de informação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aceita em uma coluna;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Rule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regras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determinar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valores aceitos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 uma coluna;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valor padrão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uma coluna quando seu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valor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omitido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mecanismo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integridade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dados;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Triggers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tipo especial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executada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automaticamente ao realizar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modificações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em uma tabela ou view;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Constraints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Constraints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Outras constraints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Integridade referencial em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cascata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Observações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sobre checagem de constraints;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Constraints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7747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valor padrão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uma coluna, quando o mesmo for omitido;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verifica os valores aceitos pela coluna;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chave estrangeira que define os valores das colunas que devem existir na chave primária da tabela referenciada;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chave primária que identifica uma linha como única em uma tabela;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UNIQUE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previne duplicidades de linhas em uma tabela;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Primary Key Constraints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Identifica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unicamente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uma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na tabela;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Apenas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 por tabela;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 ser composta por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múltiplas colunas;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aceita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valores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nulos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Foreign Key Constraints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 entre tabelas;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Principal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componente da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integridade referencial;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Precisa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referenciar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uma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chave primária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Unique;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 aceitar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valores nulos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