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188431-E169-48D6-93B3-98039F427A9B}">
  <a:tblStyle styleId="{4D188431-E169-48D6-93B3-98039F427A9B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472C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472C4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519208ee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e519208eea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519208ee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p.Name, v.Name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Production.Product 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JOIN Purchasing.ProductVendor pv ON p.ProductID = pv.ProductID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JOIN Purchasing.Vendor v ON pv.BusinessEntityID = v.BusinessEntityID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WHERE ProductSubcategoryID = 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ORDER BY v.Name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e519208eea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519208ee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DISTINCT pv1.ProductID, pv1.BusinessEntityID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Purchasing.ProductVendor pv1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 Purchasing.ProductVendor pv2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pv1.ProductID = pv2.ProductID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pv1.BusinessEntityID &lt;&gt; pv2.BusinessEntityID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BY pv1.ProductID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e519208eea_1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516c9641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DISTINCT p1.ProductSubCategoryID, p1.ListPrice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Production.Product p1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INNER JOIN Production.Product p2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ON p1.ProductSubcategoryID = p2.ProductSubcategoryID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AND p1.ListPrice &lt;&gt; p2.ListPrice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WHERE p1.ListPrice &lt; 15 AND p2.ListPrice &lt; 15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ORDER BY ProductSubcategoryID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2" name="Google Shape;172;g1e516c9641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519208e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FUNCTION Sales.ufn_SalesByStore (@storeid int)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RETURNS TABLE AS RETURN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(SELECT  P.ProductID, P.Name, SUM(SD.LineTotal) AS 'YTD Total'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Production.Product AS 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JOIN Sales.SalesOrderDetail SD ON SD.ProductID = P.ProductID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JOIN Sales.SalesOrderHeader SH ON SH.SalesOrderID = SD.SalesOrderID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WHERE SH.CustomerID = @storeid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GROUP BY P.ProductID, P.Name);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p.Name, v.Name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Production.Product 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JOIN Purchasing.ProductVendor pv ON p.ProductID = pv.ProductID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JOIN Purchasing.Vendor v ON pv.BusinessEntityID = v.BusinessEntityID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WHERE ProductSubcategoryID = 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ORDER BY v.Name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DISTINCT pv1.ProductID, pv1.BusinessEntityID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Purchasing.ProductVendor pv1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INNER JOIN Purchasing.ProductVendor pv2 ON pv1.ProductID = pv2.ProductID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AND pv1.BusinessEntityID &lt;&gt; pv2.BusinessEntityID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ORDER BY pv1.ProductID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DISTINCT p1.ProductSubCategoryID, p1.ListPrice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Production.Product p1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INNER JOIN Production.Product p2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ON p1.ProductSubcategoryID = p2.ProductSubcategoryID AND p1.ListPrice &lt;&gt; p2.ListPrice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WHERE p1.ListPrice &lt; 15 AND p2.ListPrice &lt; 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ORDER BY ProductSubcategoryID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e519208ee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519208ee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e519208eea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519208ee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e519208eea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519208ee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ProductID FROM Production.Product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EXCEPT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ProductID FROM Production.WorkOrder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ProductID FROM Production.Product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INTERSECT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ProductID FROM Production.WorkOrder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e519208eea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516c9641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e516c9641a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516c9641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TOP(15) FirstName, LastName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Person.Person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FirstName, LastName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Person.Person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TABLESAMPLE (5 PERCENT)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e516c9641a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52c28655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r.ProductID, p.Name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Production.Product 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LEFT JOIN Production.ProductReview r ON (p.ProductID = r.ProductID)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WHERE r.ProductID IS NOT NULL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t.TerritoryID, p.BusinessEntityID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Sales.SalesTerritory 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RIGHT JOIN Sales.SalesPerson p ON (p.TerritoryID = t.TerritoryID)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WHERE t.TerritoryID IS NOT NULL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e52c28655d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52c28655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DISTINCT p1.ProductSubcategoryID, p1.ListPrice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Production.Product p1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INNER JOIN Production.Product p2 ON (p1.ProductSubcategoryID = p2.ProductSubcategoryID) AND (p1.ListPrice &lt;&gt; p2.ListPrice)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WHERE p1.ListPrice &lt; 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ORDER BY p1.ProductSubcategoryID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e52c28655d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439189be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e439189be8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516c9641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first_table join_type second_table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[ON (join_condition)]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e516c9641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519208ee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e519208eea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519208ee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e519208eea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519208ee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p.Name, pr.ProductReviewID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Production.Product 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LEFT OUTER JOIN Production.ProductReview pr ON p.ProductID = pr.ProductID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e519208eea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519208ee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p.BusinessEntityID, t.Name AS Territory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Sales.SalesPerson 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CROSS JOIN Sales.SalesTerritory 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ORDER BY p.BusinessEntityID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e519208eea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519208ee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e.LoginID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HumanResources.Employee AS 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INNER JOIN Sales.SalesPerson AS 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ON e.BusinessEntityID = s.BusinessEntityID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p.Name, pr.ProductReviewID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Production.Product 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LEFT OUTER JOIN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Production.ProductReview pr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ON p.ProductID = pr.ProductID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p.BusinessEntityID, t.Name AS Territory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Sales.SalesPerson 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CROSS JOIN Sales.SalesTerritory 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ORDER BY p.BusinessEntityID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e519208eea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868795" y="230188"/>
            <a:ext cx="2053947" cy="37313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0" y="6700693"/>
            <a:ext cx="2337955" cy="157307"/>
          </a:xfrm>
          <a:prstGeom prst="rect">
            <a:avLst/>
          </a:prstGeom>
          <a:solidFill>
            <a:srgbClr val="751D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2379517" y="6700693"/>
            <a:ext cx="9812483" cy="157307"/>
          </a:xfrm>
          <a:prstGeom prst="rect">
            <a:avLst/>
          </a:prstGeom>
          <a:solidFill>
            <a:srgbClr val="2046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 rot="5400000">
            <a:off x="-139192" y="799305"/>
            <a:ext cx="735583" cy="457200"/>
          </a:xfrm>
          <a:prstGeom prst="triangle">
            <a:avLst>
              <a:gd fmla="val 50000" name="adj"/>
            </a:avLst>
          </a:prstGeom>
          <a:solidFill>
            <a:srgbClr val="751D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hyperlink" Target="https://www.youtube.com/channel/UCFX4vw_VQcjD9GfG2-Mw7rQ" TargetMode="External"/><Relationship Id="rId13" Type="http://schemas.openxmlformats.org/officeDocument/2006/relationships/image" Target="../media/image10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jpg"/><Relationship Id="rId4" Type="http://schemas.openxmlformats.org/officeDocument/2006/relationships/hyperlink" Target="https://www.facebook.com/elaboratainformatica/?ref=bookmarks" TargetMode="External"/><Relationship Id="rId9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hyperlink" Target="https://www.instagram.com/elaborata.informatica/" TargetMode="External"/><Relationship Id="rId7" Type="http://schemas.openxmlformats.org/officeDocument/2006/relationships/image" Target="../media/image13.png"/><Relationship Id="rId8" Type="http://schemas.openxmlformats.org/officeDocument/2006/relationships/hyperlink" Target="https://www.linkedin.com/company-beta/2584645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mplate_PPT_SupremoV6.png" id="89" name="Google Shape;89;p13"/>
          <p:cNvPicPr preferRelativeResize="0"/>
          <p:nvPr/>
        </p:nvPicPr>
        <p:blipFill rotWithShape="1">
          <a:blip r:embed="rId4">
            <a:alphaModFix/>
          </a:blip>
          <a:srcRect b="0" l="3827" r="3547" t="0"/>
          <a:stretch/>
        </p:blipFill>
        <p:spPr>
          <a:xfrm>
            <a:off x="424542" y="344190"/>
            <a:ext cx="2476527" cy="678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4543" y="1356697"/>
            <a:ext cx="2471058" cy="44890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283025" y="5496029"/>
            <a:ext cx="8229600" cy="83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</a:pPr>
            <a:r>
              <a:rPr b="1"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SQL Server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Aplicando joins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Aplicando Joins em três ou mais tabelas;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Usando Join em uma tabela com ela mesma;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Relacionando tabelas com Non-Equi Joins;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Relacionando tabelas com User-Defined Functions;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Aplicando join em três ou mais tabelas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cláusula FROM pode conter múltiplos Joins;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0" name="Google Shape;160;p23"/>
          <p:cNvGraphicFramePr/>
          <p:nvPr/>
        </p:nvGraphicFramePr>
        <p:xfrm>
          <a:off x="957942" y="28968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{4D188431-E169-48D6-93B3-98039F427A9B}</a:tableStyleId>
              </a:tblPr>
              <a:tblGrid>
                <a:gridCol w="10395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p.Name, v.Name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Production.Product p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JOIN Purchasing.ProductVendor pv ON p.ProductID = pv.ProductID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JOIN Purchasing.Vendor v ON pv.BusinessEntityID = v.BusinessEntityID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WHERE ProductSubcategoryID = 15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 BY v.Name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1" name="Google Shape;161;p23"/>
          <p:cNvSpPr/>
          <p:nvPr/>
        </p:nvSpPr>
        <p:spPr>
          <a:xfrm>
            <a:off x="966651" y="4879022"/>
            <a:ext cx="4920300" cy="1477200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			Name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LL Mountain Seat/Saddle	Chicago City Saddles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ML Mountain Seat/Saddle	Chicago City Saddles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HL Mountain Seat/Saddle	Chicago City Saddles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LL Road Seat/Saddle	Chicago City Saddles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Join de uma tabela com ela mesma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Uma tabela pode ser relacionada com ela mesma (Self-Join);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8" name="Google Shape;168;p24"/>
          <p:cNvGraphicFramePr/>
          <p:nvPr/>
        </p:nvGraphicFramePr>
        <p:xfrm>
          <a:off x="957942" y="28968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{4D188431-E169-48D6-93B3-98039F427A9B}</a:tableStyleId>
              </a:tblPr>
              <a:tblGrid>
                <a:gridCol w="10395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DISTINCT pv1.ProductID, pv1.BusinessEntityID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Purchasing.ProductVendor pv1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INNER JOIN Purchasing.ProductVendor pv2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 pv1.ProductID = pv2.ProductID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 pv1.BusinessEntityID &lt;&gt; pv2.BusinessEntityID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 BY pv1.ProductID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9" name="Google Shape;169;p24"/>
          <p:cNvSpPr/>
          <p:nvPr/>
        </p:nvSpPr>
        <p:spPr>
          <a:xfrm>
            <a:off x="957942" y="4879022"/>
            <a:ext cx="6096000" cy="1477200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ProductID	BusinessEntityID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317		1578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317		1678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318		1578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318		1678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Join com Non-Equi Joins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mesmos operadores e predicados de Inner Joins podem ser usados em Non-Equi Joins;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6" name="Google Shape;176;p25"/>
          <p:cNvGraphicFramePr/>
          <p:nvPr/>
        </p:nvGraphicFramePr>
        <p:xfrm>
          <a:off x="957942" y="32435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{4D188431-E169-48D6-93B3-98039F427A9B}</a:tableStyleId>
              </a:tblPr>
              <a:tblGrid>
                <a:gridCol w="10395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DISTINCT p1.ProductSubCategoryID, p1.ListPrice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Production.Product p1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INNER JOIN Production.Product p2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 p1.ProductSubcategoryID = p2.ProductSubcategoryID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 p1.ListPrice &lt;&gt; p2.ListPrice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WHERE p1.ListPrice &lt; 15 AND p2.ListPrice &lt; 15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 BY ProductSubcategoryID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7" name="Google Shape;177;p25"/>
          <p:cNvSpPr/>
          <p:nvPr/>
        </p:nvSpPr>
        <p:spPr>
          <a:xfrm>
            <a:off x="966651" y="5388569"/>
            <a:ext cx="4114800" cy="923400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ProductSubCategoryID	ListPrice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23			8,99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23			9,50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Join em User-Defined Functions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User-Defined Functions podem ser usadas para melhorar o foco, a simplicidade e a experiência do usuário;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4" name="Google Shape;184;p26"/>
          <p:cNvGraphicFramePr/>
          <p:nvPr/>
        </p:nvGraphicFramePr>
        <p:xfrm>
          <a:off x="957942" y="32435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{4D188431-E169-48D6-93B3-98039F427A9B}</a:tableStyleId>
              </a:tblPr>
              <a:tblGrid>
                <a:gridCol w="10395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FUNCTION Sales.ufn_SalesByStore (@storeid int)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TABLE AS RETURN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(SELECT  P.ProductID, P.Name, SUM(SD.LineTotal) AS 'YTD Total'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Production.Product AS P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JOIN Sales.SalesOrderDetail SD ON SD.ProductID = P.ProductID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JOIN Sales.SalesOrderHeader SH ON SH.SalesOrderID = SD.SalesOrderID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WHERE SH.CustomerID = @storeid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 BY P.ProductID, P.Name);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5" name="Google Shape;185;p26"/>
          <p:cNvSpPr/>
          <p:nvPr/>
        </p:nvSpPr>
        <p:spPr>
          <a:xfrm>
            <a:off x="5257800" y="5066327"/>
            <a:ext cx="6096000" cy="1200300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ProductID	Name			YTD Total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707		Sport-100 Helmet, Red	439.056450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708		Sport-100 Helmet, Black	595.501900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709		Mountain Bike Socks, M	11.400000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Combinando resultados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Combinado resultados com o operador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UNION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Limitando resultados com os operadores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EXCEPT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INTERSECT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Identificando 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precedência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 UNION, EXCEPT e INTERSECT;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Limitando resultados com os operadores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TABLESAMPLE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Categorizando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comandos de limitação de resultados;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Combinando resultados com UNION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UNION combina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dois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ou mais em um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único resultado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 inclui todas as linhas de todas as consultas envolvidas;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ordem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das colunas das consultas deve ser o mesmo e os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tipos de dados das colunas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devem ser compatíveis;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8" name="Google Shape;198;p28"/>
          <p:cNvGraphicFramePr/>
          <p:nvPr/>
        </p:nvGraphicFramePr>
        <p:xfrm>
          <a:off x="957942" y="42901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{4D188431-E169-48D6-93B3-98039F427A9B}</a:tableStyleId>
              </a:tblPr>
              <a:tblGrid>
                <a:gridCol w="812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SELECT * FROM table_a</a:t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UNION ALL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SELECT * FROM table_b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INTERSECT e EXCEPT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EXCEPT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retorna apenas as linhas da tabela da esquerda que não existem na tabela da direita;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INTERSECT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retorna apenas as linhas comuns nas duas tabelas;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5" name="Google Shape;205;p29"/>
          <p:cNvGraphicFramePr/>
          <p:nvPr/>
        </p:nvGraphicFramePr>
        <p:xfrm>
          <a:off x="966651" y="51673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{4D188431-E169-48D6-93B3-98039F427A9B}</a:tableStyleId>
              </a:tblPr>
              <a:tblGrid>
                <a:gridCol w="5460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ProductID FROM Production.Product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INTERSECT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ProductID FROM Production.WorkOrder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6" name="Google Shape;206;p29"/>
          <p:cNvGraphicFramePr/>
          <p:nvPr/>
        </p:nvGraphicFramePr>
        <p:xfrm>
          <a:off x="966651" y="38721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{4D188431-E169-48D6-93B3-98039F427A9B}</a:tableStyleId>
              </a:tblPr>
              <a:tblGrid>
                <a:gridCol w="5460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ProductID FROM Production.Product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EXCEPT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ProductID FROM Production.WorkOrder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7" name="Google Shape;207;p29"/>
          <p:cNvSpPr/>
          <p:nvPr/>
        </p:nvSpPr>
        <p:spPr>
          <a:xfrm>
            <a:off x="6740434" y="3872170"/>
            <a:ext cx="3507300" cy="1200300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ProductID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387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435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475</a:t>
            </a:r>
            <a:endParaRPr/>
          </a:p>
        </p:txBody>
      </p:sp>
      <p:sp>
        <p:nvSpPr>
          <p:cNvPr id="208" name="Google Shape;208;p29"/>
          <p:cNvSpPr/>
          <p:nvPr/>
        </p:nvSpPr>
        <p:spPr>
          <a:xfrm>
            <a:off x="6740434" y="5167312"/>
            <a:ext cx="3570600" cy="1200300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ProductID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324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Precedências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14" name="Google Shape;214;p30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Primeiro, os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parênteses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são analisados;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Depois,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INTERSECT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avaliado;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 fim,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EXCEPT e UNION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são analisados da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esquerda para a direita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acordo com suas posições na expressão;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TOP e TABLESAMPLE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comandos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TABLESAMPLE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limitam a quantidade de linhas retornadas em um resultado;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TABLESAMPLE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amostras randômicas 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com ORDER BY;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1" name="Google Shape;221;p31"/>
          <p:cNvGraphicFramePr/>
          <p:nvPr/>
        </p:nvGraphicFramePr>
        <p:xfrm>
          <a:off x="966651" y="33273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{4D188431-E169-48D6-93B3-98039F427A9B}</a:tableStyleId>
              </a:tblPr>
              <a:tblGrid>
                <a:gridCol w="5460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TOP(15) FirstName, LastName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Person.Person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22" name="Google Shape;222;p31"/>
          <p:cNvGraphicFramePr/>
          <p:nvPr/>
        </p:nvGraphicFramePr>
        <p:xfrm>
          <a:off x="957942" y="49577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{4D188431-E169-48D6-93B3-98039F427A9B}</a:tableStyleId>
              </a:tblPr>
              <a:tblGrid>
                <a:gridCol w="5460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FirstName, LastName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Person.Person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TABLESAMPLE (5 PERCENT)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3" name="Google Shape;223;p31"/>
          <p:cNvSpPr/>
          <p:nvPr/>
        </p:nvSpPr>
        <p:spPr>
          <a:xfrm>
            <a:off x="7088777" y="3327303"/>
            <a:ext cx="3777300" cy="1200300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FirstName	LastName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Syed		Abbas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Catherine		Abel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Kim		Abercrombie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1"/>
          <p:cNvSpPr/>
          <p:nvPr/>
        </p:nvSpPr>
        <p:spPr>
          <a:xfrm>
            <a:off x="7088777" y="4957767"/>
            <a:ext cx="3777300" cy="1200300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FirstName	LastName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Jasmine		Alexander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Jason		Alexander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Jennifer		Alexander</a:t>
            </a:r>
            <a:endParaRPr/>
          </a:p>
        </p:txBody>
      </p:sp>
      <p:sp>
        <p:nvSpPr>
          <p:cNvPr id="225" name="Google Shape;225;p31"/>
          <p:cNvSpPr/>
          <p:nvPr/>
        </p:nvSpPr>
        <p:spPr>
          <a:xfrm>
            <a:off x="6511834" y="3513273"/>
            <a:ext cx="313500" cy="28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1"/>
          <p:cNvSpPr/>
          <p:nvPr/>
        </p:nvSpPr>
        <p:spPr>
          <a:xfrm>
            <a:off x="6535781" y="5295448"/>
            <a:ext cx="313500" cy="28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type="title"/>
          </p:nvPr>
        </p:nvSpPr>
        <p:spPr>
          <a:xfrm>
            <a:off x="685800" y="288925"/>
            <a:ext cx="12690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pt-BR" sz="3600"/>
              <a:t>5c - </a:t>
            </a:r>
            <a:r>
              <a:rPr b="0" lang="pt-BR" sz="4400">
                <a:solidFill>
                  <a:schemeClr val="dk1"/>
                </a:solidFill>
              </a:rPr>
              <a:t>Joins</a:t>
            </a:r>
            <a:endParaRPr sz="3600"/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7931200" y="1478500"/>
            <a:ext cx="4515000" cy="37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</a:rPr>
              <a:t>Consultando múltiplas tabelas com Joins;</a:t>
            </a:r>
            <a:endParaRPr b="0" sz="2800">
              <a:solidFill>
                <a:schemeClr val="dk1"/>
              </a:solidFill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</a:rPr>
              <a:t>Aplicando Joins em relatórios;</a:t>
            </a:r>
            <a:endParaRPr b="0" sz="2800">
              <a:solidFill>
                <a:schemeClr val="dk1"/>
              </a:solidFill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</a:rPr>
              <a:t>Combinando e limitando resultados;</a:t>
            </a:r>
            <a:endParaRPr b="0" sz="2800">
              <a:solidFill>
                <a:schemeClr val="dk1"/>
              </a:solidFill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</a:rPr>
              <a:t>Lab</a:t>
            </a:r>
            <a:endParaRPr b="0"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Lab 1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32" name="Google Shape;232;p32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Crie uma consulta com LEFT OUTER JOIN e RIGHT OUTER JOIN.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Crie uma consulta com LEFT OUTER JOIN que utilize as tabelas Product e ProductReview no campo ProductID para exibir apenas os produtos que tenham reviews escritos;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Crie uma consulta com RIGHT OUTER JOIN que utilize as tabelas SalesTerritory e SalesPerson no campo TerritoryID para exibir os territórios que foram atribuídos a um vendedor;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Execute a consulta e analise os resultados;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77122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Lab 2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38" name="Google Shape;238;p33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Crie e execute uma consulta com Non-Equi Join e operadores de igualdade e desigualdade.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Crie uma consulta que retorne a lista de todos as subcategorias de produtos que tenham pelo menos dois preços diferentes e menores que $15;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Use o INNER JOIN para relacionar a tabela Production.Product consigo mesma e um operador de desigualdade na coluna ListPrice para selecionar os preços diferentes;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Execute a consulta e analise os resultados;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4"/>
          <p:cNvSpPr txBox="1"/>
          <p:nvPr/>
        </p:nvSpPr>
        <p:spPr>
          <a:xfrm>
            <a:off x="1624303" y="2651843"/>
            <a:ext cx="2762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363E4A"/>
                </a:solidFill>
                <a:latin typeface="Arial"/>
                <a:ea typeface="Arial"/>
                <a:cs typeface="Arial"/>
                <a:sym typeface="Arial"/>
              </a:rPr>
              <a:t>www.</a:t>
            </a:r>
            <a:r>
              <a:rPr b="1" i="0" lang="pt-BR" sz="2200" u="none" cap="none" strike="noStrike">
                <a:solidFill>
                  <a:srgbClr val="363E4A"/>
                </a:solidFill>
                <a:latin typeface="Arial"/>
                <a:ea typeface="Arial"/>
                <a:cs typeface="Arial"/>
                <a:sym typeface="Arial"/>
              </a:rPr>
              <a:t>elaborata</a:t>
            </a:r>
            <a:r>
              <a:rPr b="0" i="0" lang="pt-BR" sz="1800" u="none" cap="none" strike="noStrike">
                <a:solidFill>
                  <a:srgbClr val="363E4A"/>
                </a:solidFill>
                <a:latin typeface="Arial"/>
                <a:ea typeface="Arial"/>
                <a:cs typeface="Arial"/>
                <a:sym typeface="Arial"/>
              </a:rPr>
              <a:t>.com.br</a:t>
            </a:r>
            <a:endParaRPr sz="1800">
              <a:solidFill>
                <a:srgbClr val="363E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4"/>
          <p:cNvSpPr txBox="1"/>
          <p:nvPr/>
        </p:nvSpPr>
        <p:spPr>
          <a:xfrm>
            <a:off x="10391" y="4549998"/>
            <a:ext cx="4051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Horário de Atendimento Comercial</a:t>
            </a:r>
            <a:endParaRPr b="1" sz="1600" u="none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4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Segunda à sexta – das 9:00h às 19:30h e </a:t>
            </a:r>
            <a:endParaRPr b="0" sz="1400" u="none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4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Sábado - das 8:00h às 15:00h.</a:t>
            </a:r>
            <a:endParaRPr/>
          </a:p>
        </p:txBody>
      </p:sp>
      <p:sp>
        <p:nvSpPr>
          <p:cNvPr id="246" name="Google Shape;246;p34"/>
          <p:cNvSpPr txBox="1"/>
          <p:nvPr/>
        </p:nvSpPr>
        <p:spPr>
          <a:xfrm>
            <a:off x="4449008" y="4549998"/>
            <a:ext cx="2537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41.</a:t>
            </a:r>
            <a:r>
              <a:rPr b="1" lang="pt-BR" sz="18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3324.0015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    41.</a:t>
            </a:r>
            <a:r>
              <a:rPr b="1" lang="pt-BR" sz="18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99828.2468</a:t>
            </a:r>
            <a:endParaRPr/>
          </a:p>
        </p:txBody>
      </p:sp>
      <p:sp>
        <p:nvSpPr>
          <p:cNvPr id="247" name="Google Shape;247;p34"/>
          <p:cNvSpPr txBox="1"/>
          <p:nvPr/>
        </p:nvSpPr>
        <p:spPr>
          <a:xfrm>
            <a:off x="0" y="5390237"/>
            <a:ext cx="4051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Rua Monsenhor Celso, 256 - 1º Andar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Centro - Curitiba - PR</a:t>
            </a:r>
            <a:endParaRPr/>
          </a:p>
        </p:txBody>
      </p:sp>
      <p:sp>
        <p:nvSpPr>
          <p:cNvPr id="248" name="Google Shape;248;p34"/>
          <p:cNvSpPr txBox="1"/>
          <p:nvPr/>
        </p:nvSpPr>
        <p:spPr>
          <a:xfrm>
            <a:off x="4438617" y="5396350"/>
            <a:ext cx="300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cursos@elaborata.com.br</a:t>
            </a:r>
            <a:endParaRPr/>
          </a:p>
        </p:txBody>
      </p:sp>
      <p:pic>
        <p:nvPicPr>
          <p:cNvPr id="249" name="Google Shape;249;p34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50354" y="5775271"/>
            <a:ext cx="332107" cy="33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4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62037" y="5770633"/>
            <a:ext cx="332107" cy="33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4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75463" y="5770633"/>
            <a:ext cx="332107" cy="33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4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568750" y="5770633"/>
            <a:ext cx="332107" cy="33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468480" y="4884428"/>
            <a:ext cx="258319" cy="2612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p34"/>
          <p:cNvCxnSpPr/>
          <p:nvPr/>
        </p:nvCxnSpPr>
        <p:spPr>
          <a:xfrm>
            <a:off x="4255338" y="4528139"/>
            <a:ext cx="0" cy="1724100"/>
          </a:xfrm>
          <a:prstGeom prst="straightConnector1">
            <a:avLst/>
          </a:prstGeom>
          <a:noFill/>
          <a:ln cap="flat" cmpd="sng" w="19050">
            <a:solidFill>
              <a:srgbClr val="363E4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55" name="Google Shape;255;p3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219492" y="1599188"/>
            <a:ext cx="3571980" cy="648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Consultando múltiplas tabelas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Fundamentos dos Joins;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Categorias de Joins;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Usando Inner Joins;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Usando Outer Joins;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Usando Cross Joins;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Identificando o impacto potencial de produtos cartesianos;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0825" y="1847950"/>
            <a:ext cx="3988008" cy="30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Fundamentos dos Joins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Selecionam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colunas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específicas de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múltiplas tabelas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keyword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defina as tabelas a serem unidas;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keyword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define as condições do join;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Utilize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chaves primárias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estrangeiras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como condições de join;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Tipos de Joins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Inner Join: incluem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equi-joins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natural joins. Use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operadores de comparação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relacionar as linhas;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Outer Join: incluem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left, right e full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outer joins;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Cross Join: conhecidos como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produtos cartesianos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Self Join: join usado para referenciar uma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tabela com ela mesma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Inner Joins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Inner Join é um join em que os valores das colunas são comparados usando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operadores de comparação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8085909" y="4879022"/>
            <a:ext cx="3267900" cy="1477200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LoginID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adventure-works\syed0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adventure-works\david8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adventure-works\garrett1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adventure-works\tsvi0</a:t>
            </a:r>
            <a:endParaRPr/>
          </a:p>
        </p:txBody>
      </p:sp>
      <p:graphicFrame>
        <p:nvGraphicFramePr>
          <p:cNvPr id="125" name="Google Shape;125;p18"/>
          <p:cNvGraphicFramePr/>
          <p:nvPr/>
        </p:nvGraphicFramePr>
        <p:xfrm>
          <a:off x="966651" y="32435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{4D188431-E169-48D6-93B3-98039F427A9B}</a:tableStyleId>
              </a:tblPr>
              <a:tblGrid>
                <a:gridCol w="812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e.LoginID</a:t>
                      </a:r>
                      <a:endParaRPr b="1" sz="24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HumanResources.Employee AS 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INNER JOIN Sales.SalesPerson AS 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 e.BusinessEntityID = s.BusinessEntityID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Outer Joins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Outer Joins retornam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todas as linhas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pelo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menos uma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das tabelas ou views mencionadas no FROM;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2" name="Google Shape;132;p19"/>
          <p:cNvGraphicFramePr/>
          <p:nvPr/>
        </p:nvGraphicFramePr>
        <p:xfrm>
          <a:off x="966651" y="32435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{4D188431-E169-48D6-93B3-98039F427A9B}</a:tableStyleId>
              </a:tblPr>
              <a:tblGrid>
                <a:gridCol w="101454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p.Name, pr.ProductReviewID</a:t>
                      </a:r>
                      <a:endParaRPr b="1" sz="24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Production.Product p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LEFT OUTER JOIN Production.ProductReview pr ON p.ProductID = pr.ProductID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3" name="Google Shape;133;p19"/>
          <p:cNvSpPr/>
          <p:nvPr/>
        </p:nvSpPr>
        <p:spPr>
          <a:xfrm>
            <a:off x="957942" y="4512331"/>
            <a:ext cx="4693800" cy="1754400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			ProductReviewID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Adjustable Race		NULL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Bearing Ball		NULL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BB Ball Bearing		NULL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Headset Ball Bearings	NULL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Blade			NULL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Cross Joins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Cross Join, cada linha da tabela da esquerda é combinada com todas as linhas da tabela da direita;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o Cross Join com moderação, se você não quiser um produto cartesiano;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0" name="Google Shape;140;p20"/>
          <p:cNvGraphicFramePr/>
          <p:nvPr/>
        </p:nvGraphicFramePr>
        <p:xfrm>
          <a:off x="957942" y="41210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{4D188431-E169-48D6-93B3-98039F427A9B}</a:tableStyleId>
              </a:tblPr>
              <a:tblGrid>
                <a:gridCol w="63921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p.BusinessEntityID, t.Name AS Territory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Sales.SalesPerson p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CROSS JOIN Sales.SalesTerritory 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 BY p.BusinessEntityID</a:t>
                      </a:r>
                      <a:endParaRPr sz="3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1" name="Google Shape;141;p20"/>
          <p:cNvSpPr/>
          <p:nvPr/>
        </p:nvSpPr>
        <p:spPr>
          <a:xfrm>
            <a:off x="7881258" y="4114257"/>
            <a:ext cx="3352800" cy="1754400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BusinessEntityID	Territory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274		Northwest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274		Northeast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274		Central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274		Southwest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274		Southeast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Impacto do Cross Join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 produto cartesiano é definido por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todas as possíveis combinações de linhas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todas as tabelas envolvidas;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resultado será igual a quantidade de linhas da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tabela da esquerda multiplicado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pela quantidade de linhas da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tabela da direita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 gerar um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 enorme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demorar horas para completar;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