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2923AC-831F-4B79-8911-C4A00CCC672F}">
  <a:tblStyle styleId="{4A2923AC-831F-4B79-8911-C4A00CCC672F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519208ee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e519208eea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519208ee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c.LastName, c.FirstName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Person.Person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JOIN HumanResources.Employee e ON e.BusinessEntityID = c.BusinessEntityID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5000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(SELECT Bonus FROM Sales.SalesPerson sp WHERE e.BusinessEntityID = sp.BusinessEntityID)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e519208eea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519208ee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Name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Production.Product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EXISTS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 * FROM Production.ProductSubcategory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ProductSubcategoryID = Production.Product.ProductSubcategoryID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Name = 'Wheels')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e519208eea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516c964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4" name="Google Shape;184;g1e516c964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519208e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e519208ee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519208e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TABLE #StoreInfoLocal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EmployeeID int,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ManagerID int,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Num 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TABLE ##StoreInfoGlobal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EmployeeID int,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ManagerID int,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Num 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e519208ee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519208e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e519208ee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519208e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e519208ee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516c964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e516c9641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516c964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WITH TopSales (SalesPerson, NumSales)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(SELECT SalesPersonID, Count(*) FROM Sales.SalesOrderHeader GROUP BY SalesPersonID)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LoginID, NumSales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HumanResources.Employee 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INNER JOIN TopSales ON TopSales.SalesPerson = e.BusinessEntityID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 BY NumSales DESC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e516c9641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5396a8ca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WITH DirectReports(ManagerID, EmployeeID, Title, EmployeeLevel) AS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SELECT ManagerID, EmployeeID, Title, 0 AS EmployeeLevel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FROM dbo.MyEmployees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WHERE ManagerID IS NULL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UNION ALL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SELECT e.ManagerID, e.EmployeeID, e.Title, EmployeeLevel + 1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FROM dbo.MyEmployees AS e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INNER JOIN DirectReports AS d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ON e.ManagerID = d.EmployeeID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ManagerID, EmployeeID, Title, EmployeeLevel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DirectReports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EmployeeLevel &lt;= 2 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e5396a8ca5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52c28655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Subconsulta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ListPrice = (SELECT ListPrice FROM Production.Product WHERE Name = 'Chainring Bolts')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AND Name &lt;&gt; 'Chainring Bolts'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Join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p1.Name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 p1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INNER JOIN Production.Product p2 ON (p2.Name = 'Chainring Bolts')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p1.ListPrice = p2.ListPrice AND p1.Name &lt;&gt; 'Chainring Bolts'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e52c28655d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52c28655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WITH cte_teste (Name)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SELECT 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FROM Production.Product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WHERE ListPrice = (SELECT ListPrice FROM Production.Product WHERE Name = 'Chainring Bolts')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AND Name &lt;&gt; 'Chainring Bolts'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* FROM cte_teste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e52c28655d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439189b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e439189be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516c964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e516c9641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519208e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Name, ListPrice,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(SELECT AVG(ListPrice) FROM Production.Product) AS Average,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ListPrice - (SELECT AVG(ListPrice) FROM Production.Product) AS Difference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ProductSubcategoryID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e519208ee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519208e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ListPrice &gt;= ANY --entenda any como “algum”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(SELECT MAX(ListPrice FROM Production.Product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GROUP BY ProductSubcategoryID)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ListPrice &gt;= ALL --entenda some como “todos”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(SELECT MAX(ListPrice FROM Production.Product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GROUP BY ProductSubcategoryID)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e519208eea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519208ee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Tabular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ListPrice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(SELECT ListPrice FROM Production.Product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Name = 'Chainring Bolts')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e519208eea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519208ee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e519208eea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519208ee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e519208eea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68795" y="230188"/>
            <a:ext cx="2053947" cy="37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6700693"/>
            <a:ext cx="2337955" cy="157307"/>
          </a:xfrm>
          <a:prstGeom prst="rect">
            <a:avLst/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379517" y="6700693"/>
            <a:ext cx="9812483" cy="157307"/>
          </a:xfrm>
          <a:prstGeom prst="rect">
            <a:avLst/>
          </a:prstGeom>
          <a:solidFill>
            <a:srgbClr val="2046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-139192" y="799305"/>
            <a:ext cx="735583" cy="457200"/>
          </a:xfrm>
          <a:prstGeom prst="triangle">
            <a:avLst>
              <a:gd fmla="val 50000" name="adj"/>
            </a:avLst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hyperlink" Target="https://www.youtube.com/channel/UCFX4vw_VQcjD9GfG2-Mw7rQ" TargetMode="External"/><Relationship Id="rId13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Relationship Id="rId4" Type="http://schemas.openxmlformats.org/officeDocument/2006/relationships/hyperlink" Target="https://www.facebook.com/elaboratainformatica/?ref=bookmarks" TargetMode="External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hyperlink" Target="https://www.instagram.com/elaborata.informatica/" TargetMode="External"/><Relationship Id="rId7" Type="http://schemas.openxmlformats.org/officeDocument/2006/relationships/image" Target="../media/image6.png"/><Relationship Id="rId8" Type="http://schemas.openxmlformats.org/officeDocument/2006/relationships/hyperlink" Target="https://www.linkedin.com/company-beta/2584645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mplate_PPT_SupremoV6.png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3827" r="3547" t="0"/>
          <a:stretch/>
        </p:blipFill>
        <p:spPr>
          <a:xfrm>
            <a:off x="424542" y="344190"/>
            <a:ext cx="2476527" cy="67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543" y="1356697"/>
            <a:ext cx="2471058" cy="44890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83025" y="5496029"/>
            <a:ext cx="8229600" cy="83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SQL Server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O que é subconsulta correlacionada</a:t>
            </a:r>
            <a:r>
              <a:rPr b="0" lang="pt-BR" sz="4400">
                <a:solidFill>
                  <a:schemeClr val="dk1"/>
                </a:solidFill>
              </a:rPr>
              <a:t>?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uma subconsulta que possui uma referência a uma ou mais colunas da consulta exterior (consulta principal);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subconsulta nesse caso depende do valor da consulta exterior;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subconsulta é executada repetidas vezes;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Criando subconsultas correlacionadas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Consulta exterior;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Consulta interior;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Subconsulta correlacionada;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SQL Server - Módulo 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1" name="Google Shape;171;p23"/>
          <p:cNvGraphicFramePr/>
          <p:nvPr/>
        </p:nvGraphicFramePr>
        <p:xfrm>
          <a:off x="966651" y="22786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{4A2923AC-831F-4B79-8911-C4A00CCC672F}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c.LastName, c.FirstName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Person.Person c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JOIN HumanResources.Employee e ON e.BusinessEntityID = c.BusinessEntityID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2" name="Google Shape;172;p23"/>
          <p:cNvGraphicFramePr/>
          <p:nvPr/>
        </p:nvGraphicFramePr>
        <p:xfrm>
          <a:off x="966651" y="37558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{4A2923AC-831F-4B79-8911-C4A00CCC672F}</a:tableStyleId>
              </a:tblPr>
              <a:tblGrid>
                <a:gridCol w="8128000"/>
              </a:tblGrid>
              <a:tr h="405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Bonus FROM Sales.SalesPerson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3" name="Google Shape;173;p23"/>
          <p:cNvGraphicFramePr/>
          <p:nvPr/>
        </p:nvGraphicFramePr>
        <p:xfrm>
          <a:off x="966651" y="48289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{4A2923AC-831F-4B79-8911-C4A00CCC672F}</a:tableStyleId>
              </a:tblPr>
              <a:tblGrid>
                <a:gridCol w="9779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c.LastName, c.FirstName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Person.Person c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JOIN HumanResources.Employee e ON e.BusinessEntityID = c.BusinessEntityID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5000 IN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(SELECT Bonus FROM Sales.SalesPerson sp WHERE e.BusinessEntityID = sp.BusinessEntityID)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Usando EXIST</a:t>
            </a:r>
            <a:r>
              <a:rPr b="0" lang="pt-BR" sz="4400">
                <a:solidFill>
                  <a:schemeClr val="dk1"/>
                </a:solidFill>
              </a:rPr>
              <a:t>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EXISTS testa a existência de linhas em uma subconsulta;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Google Shape;180;p24"/>
          <p:cNvGraphicFramePr/>
          <p:nvPr/>
        </p:nvGraphicFramePr>
        <p:xfrm>
          <a:off x="838200" y="29201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{4A2923AC-831F-4B79-8911-C4A00CCC672F}</a:tableStyleId>
              </a:tblPr>
              <a:tblGrid>
                <a:gridCol w="7852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Name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Production.Product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EXISTS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(SELECT * FROM Production.ProductSubcategory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ProductSubcategoryID = Production.Product.ProductSubcategoryID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 Name = 'Wheels')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1" name="Google Shape;181;p24"/>
          <p:cNvSpPr/>
          <p:nvPr/>
        </p:nvSpPr>
        <p:spPr>
          <a:xfrm>
            <a:off x="838200" y="4789329"/>
            <a:ext cx="6096000" cy="14772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LL Mountain Front Wheel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ML Mountain Front Wheel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HL Mountain Front Wheel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LL Road Front Wheel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Comparando subconsultas, joins e tabelas temporárias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Subconsultas e Joins;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Tabelas temporárias;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Subconsultas e tabelas temporárias;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Subconsultas e joins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geral, possuem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performances similares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 até mesmo iguais;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podem apresentar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melhor performance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quando for necessário verificar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existência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dados;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SQL Server possui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otimizador inteligente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pode transformar subconsultas em joins internamente;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Subconsultas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são úteis para resolver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problemas muito complexos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serem solucionados com joins;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Tabelas temporárias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Tabelas temporárias locais: iniciam com #, são visíveis apenas para a sessão corrente do usuário e são deletadas ao fechar a sessão;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Tabelas temporárias globais: iniciam com ##, são visíveis para todos os usuários e são deletadas quando todos os usuários fecharem a sessão;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Google Shape;200;p27"/>
          <p:cNvGraphicFramePr/>
          <p:nvPr/>
        </p:nvGraphicFramePr>
        <p:xfrm>
          <a:off x="966651" y="40898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{4A2923AC-831F-4B79-8911-C4A00CCC672F}</a:tableStyleId>
              </a:tblPr>
              <a:tblGrid>
                <a:gridCol w="4833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TABLE #StoreInfoLocal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EmployeeID int,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ManagerID int,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 int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1" name="Google Shape;201;p27"/>
          <p:cNvGraphicFramePr/>
          <p:nvPr/>
        </p:nvGraphicFramePr>
        <p:xfrm>
          <a:off x="6117045" y="40898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{4A2923AC-831F-4B79-8911-C4A00CCC672F}</a:tableStyleId>
              </a:tblPr>
              <a:tblGrid>
                <a:gridCol w="4987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TABLE ##StoreInfoGlobal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EmployeeID int,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ManagerID int,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 int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Subconsultas e tabelas temporárias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partir do momento em que as subconsultas se tornam mais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sua performance pode cair;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manutenção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das consultas pode ser mais fácil com subconsultas em algumas situações. Em outras, pode ser mais fácil com tabelas temporárias;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Usar tabelas temporárias pode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facilitar o debug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alguns casos, pois permitem dividir o código em partes menores;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CTEs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são CTEs;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Escrevendo CTEs;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Utilizando CTEs recursivas;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O que são CTEs?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CTEs são Common Table Expressions. Ou seja, são nomes temporários de resultados em formato de tabelas para serem usados em consultas;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CTEs podem ser usadas em SELECTS, INSERTS, UPDATES e DELETES;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 podem deixar o código mais legível;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Permitem chamadas recursivas;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Escrevendo CTEs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Escolha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a CTE e uma lista de colunas;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Crie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 CTE;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a CTE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outra consulta;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6" name="Google Shape;226;p31"/>
          <p:cNvGraphicFramePr/>
          <p:nvPr/>
        </p:nvGraphicFramePr>
        <p:xfrm>
          <a:off x="966651" y="39312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{4A2923AC-831F-4B79-8911-C4A00CCC672F}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 TopSales (SalesPerson, NumSales) AS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(SELECT SalesPersonID, Count(*) FROM Sales.SalesOrderHeader GROUP BY SalesPersonID)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LoginID, NumSales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HumanResources.Employee 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INNER JOIN TopSales ON TopSales.SalesPerson = e.BusinessEntityID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BY NumSales DESC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685800" y="288925"/>
            <a:ext cx="1269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pt-BR" sz="3600"/>
              <a:t>5d - </a:t>
            </a:r>
            <a:r>
              <a:rPr b="0" lang="pt-BR" sz="4400">
                <a:solidFill>
                  <a:schemeClr val="dk1"/>
                </a:solidFill>
              </a:rPr>
              <a:t>Trabalhando com subconsultas</a:t>
            </a:r>
            <a:endParaRPr sz="3600"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7931200" y="1478500"/>
            <a:ext cx="4515000" cy="3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Subconsultas básicas;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Subconsultas correlacionadas;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Subconsultas vs joins e tabelas temporárias;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Usando CTEs;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Lab</a:t>
            </a:r>
            <a:endParaRPr b="0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Escrevendo CTEs recursivas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Crie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consulta ancora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(topo da árvore de recursão);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Adicione o operador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UNION ALL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Crie o membro da consulta que chama a CTE recursivamente;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3" name="Google Shape;233;p32"/>
          <p:cNvGraphicFramePr/>
          <p:nvPr/>
        </p:nvGraphicFramePr>
        <p:xfrm>
          <a:off x="957942" y="32955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{4A2923AC-831F-4B79-8911-C4A00CCC672F}</a:tableStyleId>
              </a:tblPr>
              <a:tblGrid>
                <a:gridCol w="8128000"/>
              </a:tblGrid>
              <a:tr h="342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 DirectReports(ManagerID, EmployeeID, Title, EmployeeLevel) AS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SELECT ManagerID, EmployeeID, Title, 0 AS EmployeeLevel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FROM dbo.MyEmployees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WHERE ManagerID IS NULL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UNION ALL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SELECT e.ManagerID, e.EmployeeID, e.Title, EmployeeLevel + 1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FROM dbo.MyEmployees AS e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INNER JOIN DirectReports AS d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ON e.ManagerID = d.EmployeeID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ManagerID, EmployeeID, Title, EmployeeLevel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DirectReports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EmployeeLevel &lt;= 2 ; 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 1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subconsulta e um join que reproduzam o mesmo resultado.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subconsulta que selecione o nome de cada produto que tenha o ListPrice igual ao ListPrice de produtos cujo nome é ‘Chainring Bolts’ da tabela Production.Product;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consulta com join que selecione o nome de cada produto que tenha o ListPrice igual ao ListPrice de produtos cujo nome é ‘Chainring Bolts’ da tabela Production.Product;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77122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 2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CTE básica.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CTE que encapsule uma das consultas da tarefa 1;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chamada a CTE via SELECT;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Execute a consulta e analise os resultados;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 txBox="1"/>
          <p:nvPr/>
        </p:nvSpPr>
        <p:spPr>
          <a:xfrm>
            <a:off x="1624303" y="2651843"/>
            <a:ext cx="2762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i="0" lang="pt-BR" sz="22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elaborata</a:t>
            </a: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.com.br</a:t>
            </a:r>
            <a:endParaRPr sz="1800">
              <a:solidFill>
                <a:srgbClr val="363E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10391" y="4549998"/>
            <a:ext cx="405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Horário de Atendimento Comercial</a:t>
            </a:r>
            <a:endParaRPr b="1" sz="16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Segunda à sexta – das 9:00h às 19:30h e </a:t>
            </a:r>
            <a:endParaRPr b="0" sz="14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Sábado - das 8:00h às 15:00h.</a:t>
            </a:r>
            <a:endParaRPr/>
          </a:p>
        </p:txBody>
      </p:sp>
      <p:sp>
        <p:nvSpPr>
          <p:cNvPr id="253" name="Google Shape;253;p35"/>
          <p:cNvSpPr txBox="1"/>
          <p:nvPr/>
        </p:nvSpPr>
        <p:spPr>
          <a:xfrm>
            <a:off x="4449008" y="4549998"/>
            <a:ext cx="253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3324.0015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   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99828.2468</a:t>
            </a:r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0" y="5390237"/>
            <a:ext cx="4051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Rua Monsenhor Celso, 256 - 1º Andar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Centro - Curitiba - PR</a:t>
            </a:r>
            <a:endParaRPr/>
          </a:p>
        </p:txBody>
      </p:sp>
      <p:sp>
        <p:nvSpPr>
          <p:cNvPr id="255" name="Google Shape;255;p35"/>
          <p:cNvSpPr txBox="1"/>
          <p:nvPr/>
        </p:nvSpPr>
        <p:spPr>
          <a:xfrm>
            <a:off x="4438617" y="5396350"/>
            <a:ext cx="30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cursos@elaborata.com.br</a:t>
            </a:r>
            <a:endParaRPr/>
          </a:p>
        </p:txBody>
      </p:sp>
      <p:pic>
        <p:nvPicPr>
          <p:cNvPr id="256" name="Google Shape;256;p3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0354" y="5775271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2037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5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75463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5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8750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68480" y="4884428"/>
            <a:ext cx="258319" cy="261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5"/>
          <p:cNvCxnSpPr/>
          <p:nvPr/>
        </p:nvCxnSpPr>
        <p:spPr>
          <a:xfrm>
            <a:off x="4255338" y="4528139"/>
            <a:ext cx="0" cy="1724100"/>
          </a:xfrm>
          <a:prstGeom prst="straightConnector1">
            <a:avLst/>
          </a:prstGeom>
          <a:noFill/>
          <a:ln cap="flat" cmpd="sng" w="19050">
            <a:solidFill>
              <a:srgbClr val="363E4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2" name="Google Shape;262;p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9492" y="1599188"/>
            <a:ext cx="3571980" cy="648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Escrevendo subconsultas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são subconsultass;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Usando subconsultas como expressões;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Usando os operadores ANY, ALL e SOME;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Subconsultas escalares e tabulares;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Regras para a escrita de subconsultas;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O que são subconsultas?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consulta aninhada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 outro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SELECT, INSERT, UPDATE ou DELETE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1036319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{4A2923AC-831F-4B79-8911-C4A00CCC672F}</a:tableStyleId>
              </a:tblPr>
              <a:tblGrid>
                <a:gridCol w="4615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ProductID, Name</a:t>
                      </a:r>
                      <a:endParaRPr b="1" sz="24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Production.Product</a:t>
                      </a:r>
                      <a:endParaRPr b="1" sz="24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Color NOT IN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(SELECT Color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Production.Product</a:t>
                      </a:r>
                      <a:endParaRPr b="1" sz="24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ProductID = 5)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2" name="Google Shape;112;p16"/>
          <p:cNvSpPr/>
          <p:nvPr/>
        </p:nvSpPr>
        <p:spPr>
          <a:xfrm>
            <a:off x="6498774" y="3891398"/>
            <a:ext cx="3843600" cy="12003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ProductID	Name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		Adjustable Race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		Bearing Ball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		BB Ball Bearing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Usando subconsultas como expressões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subconsulta pode ser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usada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 qualquer lugar onde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pode ser usada,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exceto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966650" y="3249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{4A2923AC-831F-4B79-8911-C4A00CCC672F}</a:tableStyleId>
              </a:tblPr>
              <a:tblGrid>
                <a:gridCol w="10387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Name, ListPrice,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(SELECT AVG(ListPrice) FROM Production.Product) AS Average,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ListPrice - (SELECT AVG(ListPrice) FROM Production.Product) AS Difference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Production.Product</a:t>
                      </a:r>
                      <a:endParaRPr b="1" sz="24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ProductSubcategoryID = 1</a:t>
                      </a:r>
                      <a:endParaRPr sz="3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0" name="Google Shape;120;p17"/>
          <p:cNvSpPr/>
          <p:nvPr/>
        </p:nvSpPr>
        <p:spPr>
          <a:xfrm>
            <a:off x="966650" y="5202693"/>
            <a:ext cx="5913000" cy="12003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			ListPrice	Average	Difference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Mountain-100 Silver, 38	3399,99	438,6662	2961,3238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Mountain-100 Silver, 42	3399,99	438,6662	2961,3238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Mountain-100 Silver, 44	3399,99	438,6662	2961,3238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Usando ANY, ALL e SOME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 de comparação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antecedem uma subconsulta podem ser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modificados pelo ANY ou ALL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o padrão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ISO do ANY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902425" y="31511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{4A2923AC-831F-4B79-8911-C4A00CCC672F}</a:tableStyleId>
              </a:tblPr>
              <a:tblGrid>
                <a:gridCol w="6282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Name</a:t>
                      </a:r>
                      <a:endParaRPr b="1"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Production.Product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ListPrice &gt;= </a:t>
                      </a:r>
                      <a:r>
                        <a:rPr b="1" lang="pt-BR" sz="2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</a:t>
                      </a: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--entenda any como “algum”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(SELECT MAX(ListPrice FROM Production.Product</a:t>
                      </a:r>
                      <a:endParaRPr b="1"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BY ProductSubcategoryID)</a:t>
                      </a:r>
                      <a:endParaRPr sz="3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8" name="Google Shape;128;p18"/>
          <p:cNvGraphicFramePr/>
          <p:nvPr/>
        </p:nvGraphicFramePr>
        <p:xfrm>
          <a:off x="902425" y="49460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{4A2923AC-831F-4B79-8911-C4A00CCC672F}</a:tableStyleId>
              </a:tblPr>
              <a:tblGrid>
                <a:gridCol w="628215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Name</a:t>
                      </a:r>
                      <a:endParaRPr b="1"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Production.Product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ListPrice &gt;= </a:t>
                      </a:r>
                      <a:r>
                        <a:rPr b="1" lang="pt-BR" sz="2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--entenda some como “todos”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(SELECT MAX(ListPrice FROM Production.Product</a:t>
                      </a:r>
                      <a:endParaRPr b="1"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BY ProductSubcategoryID)</a:t>
                      </a:r>
                      <a:endParaRPr sz="3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9" name="Google Shape;129;p18"/>
          <p:cNvSpPr/>
          <p:nvPr/>
        </p:nvSpPr>
        <p:spPr>
          <a:xfrm>
            <a:off x="8077200" y="3151187"/>
            <a:ext cx="3276600" cy="12003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LL Mountain Seat Assembly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ML Mountain Seat Assembly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HL Mountain Seat Assembly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8077200" y="4983893"/>
            <a:ext cx="3276600" cy="12003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Road-150 Red, 62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Road-150 Red, 44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Road-150 Red, 48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7350033" y="3548789"/>
            <a:ext cx="531300" cy="45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7403374" y="5303294"/>
            <a:ext cx="531300" cy="45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Subconsultas escalares e tabulares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subconsulta escalar retorna uma linha. Já uma subconsulta tabular retorna múltiplas linhas;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9" name="Google Shape;139;p19"/>
          <p:cNvGraphicFramePr/>
          <p:nvPr/>
        </p:nvGraphicFramePr>
        <p:xfrm>
          <a:off x="902425" y="30640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{4A2923AC-831F-4B79-8911-C4A00CCC672F}</a:tableStyleId>
              </a:tblPr>
              <a:tblGrid>
                <a:gridCol w="6282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--Scalar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TABLE T1 (a int, b int)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TABLE T2 (a int, b int)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* FROM T1 WHERE T1.a &gt;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(SELECT MAX(T2.a) FROM T2 WHERE T2.b &lt; T1.b)</a:t>
                      </a:r>
                      <a:endParaRPr sz="3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0" name="Google Shape;140;p19"/>
          <p:cNvGraphicFramePr/>
          <p:nvPr/>
        </p:nvGraphicFramePr>
        <p:xfrm>
          <a:off x="902425" y="4676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{4A2923AC-831F-4B79-8911-C4A00CCC672F}</a:tableStyleId>
              </a:tblPr>
              <a:tblGrid>
                <a:gridCol w="62821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-- Tabular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Name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Production.Product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ListPrice =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(SELECT ListPrice FROM Production.Product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Name = 'Chainring Bolts')</a:t>
                      </a:r>
                      <a:endParaRPr sz="3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1" name="Google Shape;141;p19"/>
          <p:cNvSpPr/>
          <p:nvPr/>
        </p:nvSpPr>
        <p:spPr>
          <a:xfrm>
            <a:off x="7350033" y="3548789"/>
            <a:ext cx="531300" cy="45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7403374" y="5303294"/>
            <a:ext cx="531300" cy="45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8296868" y="3151187"/>
            <a:ext cx="1944600" cy="9234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	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(0 row(s) affected)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8296868" y="4676040"/>
            <a:ext cx="2992800" cy="14772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Adjustable Race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Bearing Ball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BB Ball Bearing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Headset Ball Bearings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Regras para escrita de subconsultas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subconsulta pode ser colocada em vários lugares;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subconsulta pode incluir uma ou mais subconsultas;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lista de colunas de um SELECT de uma subconsulta utilizada com um operador de comparação somente pode conter uma coluna;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condições do WHERE devem ser compatíveis com Joins;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tipos de dados ntext, text e image não podem ser usados;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Subconsultas correlacionadas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são subconsultas correlacionadas?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Construindo uma subconsulta correlacionada;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Usando subconsultas correlacionadas;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Usando EXISTS em subconsultas correlacionadas;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