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A4897A-0BDA-404F-9C7F-0F61E763BF12}">
  <a:tblStyle styleId="{ECA4897A-0BDA-404F-9C7F-0F61E763BF12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519208ee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ProductID, Shelf, SUM(Quantity) AS QtySum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ProductID &lt;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ROLLUP (ProductID, Shelf)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ProductID, Shelf, SUM(Quantity) AS QtySum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Production.ProductInventory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ProductID &lt;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CUBE (ProductID, Shelf)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e519208ee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19208ee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519208eea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19208ee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T.[Group], T.CountryRegionCode, S.Name, H.SalesPersonID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Sales.Customer 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Sales.Store S ON C.StoreID = S.BusinessEntityID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Sales.SalesTerritory T ON C.TerritoryID = T.TerritoryID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Sales.SalesOrderHeader H ON C.CustomerID = H.CustomerID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T.[Group] = 'Europe'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T.CountryRegionCode IN ('DE', 'FR')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SUBSTRING(S.Name, 1, 4) IN ('Vers', 'Spa')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GROUPING SETS(T.[Group], T.CountryRegionCode, S.Name, H.SalesPersonID)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519208eea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19208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P.ListPrice, PSC.Name Category,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RANK() OVER(PARTITION BY PSC.Name ORDER BY P.ListPrice DESC) AS PriceRank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Production.ProductSubcategory PSC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P.ProductSubcategoryID = PSC.ProductSubcategoryID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P.Name, P.ListPrice, PSC.Name Category,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DENSE_RANK() OVER(PARTITION BY PSC.Name ORDER BY P.ListPrice DESC) AS PriceRank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JOIN Production.ProductSubcategory PSC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 P.ProductSubcategoryID = PSC.ProductSubcategoryID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ROW_NUMBER() OVER(PARTITION BY PSC.Name ORDER BY P.ListPrice) AS Row,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PSC.Name Category, P.Name Product, P.ListPrice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JOIN Production.ProductSubcategory PSC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 P.ProductSubcategoryID = PSC.ProductSubcategoryID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 NTILE(3) OVER (PARTITION BY PC.Name ORDER BY ListPrice)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PriceBand, PC.Name Category, P.Name Product, P.ListPrice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FROM Production.Product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JOIN Production.ProductSubcategory PSC ON P.ProductSubcategoryID = PSC.ProductSubcategoryID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JOIN Production.ProductCategory PC ON PSC.ProductCategoryID = PC.ProductCategoryID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519208ee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19208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519208ee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19208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519208ee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19208e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519208ee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Name, [Black], [Blue], [Red]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Name,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WHERE Name LIKE '%helmet%'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as Consulta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PIVOT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COUNT(Color)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FOR Color IN ([Black], [Blue], [Red])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AS ConsultaPivot;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516c964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Name, ColorUnpvt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Name,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WHERE Name LIKE '%helmet%'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as Consulta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PIVOT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COUNT(Color)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FOR Color IN ([Black], [Blue], [Red])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AS ConsultaPivot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UNPIVOT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ColorUnpvt FOR Color IN ([Black], [Blue], [Red])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 as ConsultaUnpivot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ColorUnpvt &gt;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e516c9641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52c28655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ProductID, AVG(OrderQty), SUM(LineTotal)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ProductID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HAVING AVG(OrderQty) &lt; 3 AND SUM(LineTotal) &gt; 100000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e52c28655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52c2865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NTILE(3) OVER(ORDER BY SalesYTD),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TerritoryID IS NULL AND SalesLastYear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e52c28655d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MAX (TaxRate)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Sales.SalesTaxRate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TaxType;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MAX (TaxRate) --trocar por MIN também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Sales.SalesTaxRate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TaxType;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AVG(ISNULL(Weight,0)) AS 'AvgWeight'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COUNT(*)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Person.Person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19208e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AVG( ISNULL(Weight,0) ) AS ‘AvgWeight’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Production.Product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e519208ee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519208ee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519208eea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519208ee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ASSEMBLY StringUtilities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‘PathToAssembly\StringUtilities.dll’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WITH PERMISSION = SAFE;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AGGREGATE Concatenate (@input NVARCHAR(4000))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RETURNS NVARCHAR(4000)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EXTERNAL NAME [StringUtilities].[Concatenate]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519208eea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519208ee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e519208eea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19208ee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SalesOrderID, SUM(LineTotal) AS SubTotal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SalesOrderID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SalesOrderID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A.City, COUNT(E.BusinessEntityID) EmployeeCount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HumanResources.Employee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INNER JOIN Person.Address A ON E.BusinessEntityID = A.AddressID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A.City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A.City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SalesOrderID, SUM(LineTotal) AS SubTotal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SalesOrderID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HAVING SUM(LineTotal) &gt; 100000.00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SalesOrderID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DATEPART(yyyy, OrderDate) AS 'Year', SUM(TotalDue) AS 'Total Order Amount'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Sales.SalesOrderHeader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DATEPART(yyyy, OrderDate)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HAVING DATEPART(yyyy, OrderDate) &gt;= 2003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DATEPART(yyyy, OrderDate)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e519208eea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Como o ROLLUP e o CUBE funcionam?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ROLLUP e CUBE são funções de sumarização;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gera um resultado que mostra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acordo com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hierarquia dos valores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colunas selecionadas;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gera um resultado que mostra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combinação de todos os valores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colunas selecionados;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957942" y="4285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 a, b, c, SUM(&lt;expression&gt;)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</a:t>
                      </a:r>
                      <a:r>
                        <a:rPr b="1" lang="pt-BR" sz="320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ROLLUP/CUBE </a:t>
                      </a:r>
                      <a:r>
                        <a:rPr b="1" lang="pt-BR" sz="3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(a, b, c)</a:t>
                      </a:r>
                      <a:endParaRPr sz="3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Formatos do ROLLUP e do CUBE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gera um subtotal para cada combinação única dos valores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(a, b, c), (a, b) e (a)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Um totalizador final também é gerado;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gera uma linha para cada combinação única dos valores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(a, b, c), (a, b), (a, c), (b, c), (a), (b) e (c)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um subtotal para cada linha. Um totalizador final também é gerado;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GROUPING SETS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 diversos grupos em uma única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 múltiplos GROUP BYs na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Suporta o uso do ROLLUP e CUBE para sumarização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Rankings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um ranking;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RANK;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DENSE_RANK;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ROW_NUMBER;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Função NTILE;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Categorizando funções de ranking pela funcionalidade;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 que é um ranking?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Contabiliza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cada linha em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de linhas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de ranking: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RANK, DENSE_RANK, NTILE e ROW_NUMBER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usadas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arbitrária de linhas, identificação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produtos mais populares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melhores clientes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etc.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Diferenças entre RANK e DENSE_RANK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apresentar gaps. Exemplo: 1, 2, 3, 3, 3, 6, 7, 8;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DENSE_RANK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não apresenta gaps. Exemplo: 1, 2, 3, 3, 3, 4, 5, 6;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a função usada para ordenar os times em um campeonato;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ambas as funções, os empates são marcados com o mesmo valor;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Categorias das funções</a:t>
            </a:r>
            <a:endParaRPr b="0" sz="4400">
              <a:solidFill>
                <a:schemeClr val="dk1"/>
              </a:solidFill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1454350" y="2452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3042925"/>
                <a:gridCol w="1424575"/>
                <a:gridCol w="1497875"/>
                <a:gridCol w="1249175"/>
                <a:gridCol w="1703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Característica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RANK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DENSE_RANK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NTILE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ROW_NUMBER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Linhas igualmente distribuídas dentro dos grupos.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Empates são atribuídos com os mesmos valores.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Numeração sequencial das linhas dentro da partição.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OK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consultas crosstab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os operadores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funcionam;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 operador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 operador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sumarização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Como o PIVOT e o UNPIVOT funcionam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converte valores em colunas;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PIVOT rotaciona um resultado tornando valores únicos de uma coluna em múltiplas colunas na saída e realiza agrupamentos;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converte colunas em valores;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UNPIVOT faz o oposto do PIVOT rotacionando colunas de um resultado em valores de uma coluna;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PIVOT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converte valores em colunas;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966651" y="2860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693050"/>
                <a:gridCol w="760725"/>
                <a:gridCol w="57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Qty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4417495" y="2860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3193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SELECT * FROM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Sales.Order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PIVOT (SUM(Qty) FOR Prod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IN ([Bike], [Chain])) PVT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7" name="Google Shape;207;p31"/>
          <p:cNvGraphicFramePr/>
          <p:nvPr/>
        </p:nvGraphicFramePr>
        <p:xfrm>
          <a:off x="9217951" y="2860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693050"/>
                <a:gridCol w="760725"/>
                <a:gridCol w="814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p31"/>
          <p:cNvSpPr/>
          <p:nvPr/>
        </p:nvSpPr>
        <p:spPr>
          <a:xfrm>
            <a:off x="3253885" y="3193867"/>
            <a:ext cx="746700" cy="4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7943342" y="3193868"/>
            <a:ext cx="746700" cy="4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5b - </a:t>
            </a:r>
            <a:r>
              <a:rPr b="0" lang="pt-BR" sz="4400">
                <a:solidFill>
                  <a:schemeClr val="dk1"/>
                </a:solidFill>
              </a:rPr>
              <a:t>Agrupar e resumir dados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7931200" y="1478500"/>
            <a:ext cx="45150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Funções de agrupamento;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Agrupando dados;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Rankings;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Consultas do tipo crosstab;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Lab: Agrupando e sumarizando dados;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UNPIVOT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converte colunas em valores;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Google Shape;216;p32"/>
          <p:cNvGraphicFramePr/>
          <p:nvPr/>
        </p:nvGraphicFramePr>
        <p:xfrm>
          <a:off x="9109166" y="298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693050"/>
                <a:gridCol w="760725"/>
                <a:gridCol w="57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Qty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7" name="Google Shape;217;p32"/>
          <p:cNvGraphicFramePr/>
          <p:nvPr/>
        </p:nvGraphicFramePr>
        <p:xfrm>
          <a:off x="4248659" y="2860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3561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SELECT Cust, Prod, Qty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FROM Sales.PivotedOrder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UNPIVOT (Qty FOR Prod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IN ([Bike], [Chain])) UNPVT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8" name="Google Shape;218;p32"/>
          <p:cNvGraphicFramePr/>
          <p:nvPr/>
        </p:nvGraphicFramePr>
        <p:xfrm>
          <a:off x="966651" y="2994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693050"/>
                <a:gridCol w="760725"/>
                <a:gridCol w="814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Cust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Mike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Lisa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9" name="Google Shape;219;p32"/>
          <p:cNvSpPr/>
          <p:nvPr/>
        </p:nvSpPr>
        <p:spPr>
          <a:xfrm>
            <a:off x="3253885" y="3193867"/>
            <a:ext cx="746700" cy="4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7943342" y="3193868"/>
            <a:ext cx="746700" cy="4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1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que liste a média da quantidade de ordens (coluna OrderQty) e a soma da linha total (coluna LineTotal) de cada produto em que a linha total seja superior a 100000.00 e que a média da quantidade seja menor que 3. Use a tabela Sales.SalesOrderDetail.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que retorne o ProductID, média do campo OrderQty e soma do campo LineTotal da tabela Sales.SalesOrderDetail;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Use o GROUP BY;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Use o HAVING para filtrar pelo soma do LineTotal superior 100000.00 e média do OrderQty menor que 3;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Não fique com receio de usar funções no HAVING;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Execute a consulta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2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que ordene dados de forma decrescente e agrupe dados em categorias.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uma consulta que retorne as linhas numeradas da tabela Sales.SalesPerson;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Use a função NTILE com três grupos especificando uma ordenação pela coluna SalesYTD;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Filtre os resultados para eliminar pessoas com o campo TerritoryID nulo e que não tenham feito vendas (SalesLastYear igual a zero);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Execute a consulta e analise os resultados;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43" name="Google Shape;243;p3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5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Funções de agrupamento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Funções de agrupamento nativas do SQL Server;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Utilizando funções de agrupamento com NULL;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CLR e assemblies;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Implementando funções de agrupamento personalizadas;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Funções de agrupamento nativas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usadas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mais comuns são: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AVG, MIN, MAX, SUM, COUNT, GROUPING E VAR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957942" y="419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 u="none" cap="none" strike="noStrike"/>
                        <a:t>SELECT MAX (TaxRate)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/>
                        <a:t>FROM Sales.SalesTaxRate</a:t>
                      </a:r>
                      <a:endParaRPr sz="3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/>
                        <a:t>GROUP BY TaxType;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Trabalhando com NULL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maioria das funções de agrupamento ignoram NULLs;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NULLs podem produzir resultados indesejados;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ISNULL() ou COALESCE() para obter o resultado correto;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função COUNT(*) é a única que não ignora NULLs;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957941" y="4525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8969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/>
                        <a:t>SELECT AVG( ISNULL(Weight,0) ) AS ‘AvgWeight’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200"/>
                        <a:t>FROM Production.Product</a:t>
                      </a:r>
                      <a:endParaRPr sz="3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CLR assemblies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CLR = common language runtime;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Introduzidas no SQL Server 2005;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Permitem o desenvolvimento de rotinas em .NET para serem usadas em diversos objetos do SQL Server;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Ótimas para desenvolvimento de rotinas complexas;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Funções personalizadas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CLRs podem ser desenvolvidas em C# ou VB;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57942" y="2965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{ECA4897A-0BDA-404F-9C7F-0F61E763BF12}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CREATE ASSEMBLY StringUtilities FROM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‘PathToAssembly\StringUtilities.dll’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WITH PERMISSION = SAFE;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CREATE AGGREGATE Concatenate (@input NVARCHAR(4000))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RETURNS NVARCHAR(4000)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EXTERNAL NAME [StringUtilities].[Concatenate]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Sumarizando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Filtrando dados agrupados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Sumarizando agrupamentos;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os operadores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ROLLUP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funcionam;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Usando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GROUPING SETS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GROUP BY e </a:t>
            </a:r>
            <a:r>
              <a:rPr b="0" lang="pt-BR" sz="4400">
                <a:solidFill>
                  <a:schemeClr val="dk1"/>
                </a:solidFill>
              </a:rPr>
              <a:t>HAVING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Especifica os grupos em que as linhas retornadas devem ser colocadas;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 linhas agrupadas e somente pode ser usado no SELECT;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