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74" r:id="rId3"/>
    <p:sldId id="258" r:id="rId4"/>
    <p:sldId id="256" r:id="rId5"/>
    <p:sldId id="275" r:id="rId6"/>
    <p:sldId id="259" r:id="rId7"/>
    <p:sldId id="257" r:id="rId8"/>
    <p:sldId id="264" r:id="rId9"/>
    <p:sldId id="260" r:id="rId10"/>
    <p:sldId id="261" r:id="rId11"/>
    <p:sldId id="262" r:id="rId12"/>
    <p:sldId id="263" r:id="rId13"/>
    <p:sldId id="265" r:id="rId14"/>
    <p:sldId id="267" r:id="rId15"/>
    <p:sldId id="268" r:id="rId16"/>
    <p:sldId id="270" r:id="rId17"/>
    <p:sldId id="269" r:id="rId18"/>
    <p:sldId id="272" r:id="rId19"/>
    <p:sldId id="273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67249" autoAdjust="0"/>
  </p:normalViewPr>
  <p:slideViewPr>
    <p:cSldViewPr>
      <p:cViewPr varScale="1">
        <p:scale>
          <a:sx n="52" d="100"/>
          <a:sy n="52" d="100"/>
        </p:scale>
        <p:origin x="666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6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4/6/2016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738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projeto</a:t>
            </a:r>
            <a:r>
              <a:rPr lang="pt-BR" baseline="0" dirty="0"/>
              <a:t> foi dividido em fases e na primeira fase serão comprados 2 servidores novos, um </a:t>
            </a:r>
            <a:r>
              <a:rPr lang="pt-BR" baseline="0" dirty="0" err="1"/>
              <a:t>storage</a:t>
            </a:r>
            <a:r>
              <a:rPr lang="pt-BR" baseline="0" dirty="0"/>
              <a:t> e as licenças do vSphere e Windows Server 2012.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622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é a arquitetura do nosso </a:t>
            </a:r>
            <a:r>
              <a:rPr lang="pt-BR" dirty="0" err="1"/>
              <a:t>lab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 primeira camada</a:t>
            </a:r>
            <a:r>
              <a:rPr lang="pt-BR" baseline="0" dirty="0"/>
              <a:t> é o nosso computador rodando o VMware Workstation</a:t>
            </a:r>
          </a:p>
          <a:p>
            <a:r>
              <a:rPr lang="pt-BR" baseline="0" dirty="0"/>
              <a:t>Na segunda camada teremos as </a:t>
            </a:r>
            <a:r>
              <a:rPr lang="pt-BR" baseline="0" dirty="0" err="1"/>
              <a:t>vms</a:t>
            </a:r>
            <a:r>
              <a:rPr lang="pt-BR" baseline="0" dirty="0"/>
              <a:t> do ESX, o </a:t>
            </a:r>
            <a:r>
              <a:rPr lang="pt-BR" baseline="0" dirty="0" err="1"/>
              <a:t>Storage</a:t>
            </a:r>
            <a:r>
              <a:rPr lang="pt-BR" baseline="0" dirty="0"/>
              <a:t> e o seu PC </a:t>
            </a:r>
          </a:p>
          <a:p>
            <a:r>
              <a:rPr lang="pt-BR" baseline="0" dirty="0"/>
              <a:t>E na terceira camada teremos os as </a:t>
            </a:r>
            <a:r>
              <a:rPr lang="pt-BR" baseline="0" dirty="0" err="1"/>
              <a:t>vms</a:t>
            </a:r>
            <a:r>
              <a:rPr lang="pt-BR" baseline="0" dirty="0"/>
              <a:t> servidores rodando dentro dos servidores ESX 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142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premissas do nosso projeto são: </a:t>
            </a:r>
          </a:p>
          <a:p>
            <a:endParaRPr lang="pt-BR" dirty="0"/>
          </a:p>
          <a:p>
            <a:r>
              <a:rPr lang="pt-BR" dirty="0"/>
              <a:t>&lt;ler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97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próximo vídeo vamos começar com a instalação do VMware</a:t>
            </a:r>
            <a:r>
              <a:rPr lang="pt-BR" baseline="0" dirty="0"/>
              <a:t> Workstation e fazer um breve overview sobre a utilização da ferramenta e em seguida vamos começar com a instalação dos servidores ESXi.</a:t>
            </a:r>
          </a:p>
          <a:p>
            <a:endParaRPr lang="pt-BR" baseline="0" dirty="0"/>
          </a:p>
          <a:p>
            <a:r>
              <a:rPr lang="pt-BR" baseline="0" dirty="0"/>
              <a:t>Novamente recomendo a você fazer o download dos arquivos para poder acompanhar a série.</a:t>
            </a:r>
          </a:p>
          <a:p>
            <a:endParaRPr lang="pt-BR" baseline="0" dirty="0"/>
          </a:p>
          <a:p>
            <a:r>
              <a:rPr lang="pt-BR" baseline="0" dirty="0"/>
              <a:t>É isso pessoal! Vou ficando por aqui e até o próximo vídeo.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40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Deixe a sua crítica, sugestão ou elogio nos comentários e</a:t>
            </a:r>
            <a:r>
              <a:rPr lang="pt-BR" baseline="0" dirty="0"/>
              <a:t> </a:t>
            </a:r>
            <a:r>
              <a:rPr lang="pt-BR" dirty="0"/>
              <a:t>Se você gostou do vídeo, deixe o seu </a:t>
            </a:r>
            <a:r>
              <a:rPr lang="pt-BR" dirty="0" err="1"/>
              <a:t>joinha</a:t>
            </a:r>
            <a:r>
              <a:rPr lang="pt-BR" dirty="0"/>
              <a:t> aqui embaixo</a:t>
            </a:r>
            <a:r>
              <a:rPr lang="pt-BR" baseline="0" dirty="0"/>
              <a:t>, assine o canal e nos siga nas redes sociais:</a:t>
            </a:r>
          </a:p>
          <a:p>
            <a:endParaRPr lang="pt-BR" baseline="0" dirty="0"/>
          </a:p>
          <a:p>
            <a:r>
              <a:rPr lang="pt-BR" baseline="0" dirty="0"/>
              <a:t>Facebook.com/homelaber</a:t>
            </a:r>
          </a:p>
          <a:p>
            <a:r>
              <a:rPr lang="pt-BR" baseline="0" dirty="0"/>
              <a:t>No Twitter @homelaber</a:t>
            </a:r>
          </a:p>
          <a:p>
            <a:r>
              <a:rPr lang="pt-BR" baseline="0" dirty="0"/>
              <a:t>E visite o blog em homelaber.com.br</a:t>
            </a:r>
          </a:p>
          <a:p>
            <a:endParaRPr lang="pt-BR" baseline="0" dirty="0"/>
          </a:p>
          <a:p>
            <a:r>
              <a:rPr lang="pt-BR" baseline="0" dirty="0"/>
              <a:t>Um abraço e até a próxima semana!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218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93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Instalação Homelab VMware </a:t>
            </a:r>
          </a:p>
          <a:p>
            <a:endParaRPr lang="pt-BR" dirty="0"/>
          </a:p>
          <a:p>
            <a:r>
              <a:rPr lang="pt-BR" dirty="0"/>
              <a:t>Parte um</a:t>
            </a:r>
            <a:r>
              <a:rPr lang="pt-BR" baseline="0" dirty="0"/>
              <a:t> - introdução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1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47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Olá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Homelabers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 é o primeiro vídeo da série Homelab Setup.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série vamos apresentar a instalação de um ambiente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completo sendo executado direto do seu computado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Nós vamos trabalhar com um cenário fictício, onde você é 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SysAdmin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uma empresa que irá implantar uma solução VMware para virtualização de servidores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Vamos lá?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843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Hoje vou apresentar a vocês: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pré-requisitos para a instalação do nosso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cenário atual,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cenário futuro,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premissas do projeto e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finalizar apresentando os próximos passos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786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configurar</a:t>
            </a:r>
            <a:r>
              <a:rPr lang="pt-BR" baseline="0" dirty="0"/>
              <a:t> o ambiente desse </a:t>
            </a:r>
            <a:r>
              <a:rPr lang="pt-BR" baseline="0" dirty="0" err="1"/>
              <a:t>lab</a:t>
            </a:r>
            <a:r>
              <a:rPr lang="pt-BR" baseline="0" dirty="0"/>
              <a:t>, você vai precisar de um computador com no mínimo 8gigas de memória  e mais ou menos 300 gigas de espaço livre no disco.</a:t>
            </a:r>
          </a:p>
          <a:p>
            <a:endParaRPr lang="pt-BR" baseline="0" dirty="0"/>
          </a:p>
          <a:p>
            <a:r>
              <a:rPr lang="pt-BR" baseline="0" dirty="0"/>
              <a:t>Mas aqui vale lembrar que quando mais memória você tiver no seu computador melhor. </a:t>
            </a:r>
          </a:p>
          <a:p>
            <a:endParaRPr lang="pt-BR" baseline="0" dirty="0"/>
          </a:p>
          <a:p>
            <a:r>
              <a:rPr lang="pt-BR" baseline="0" dirty="0"/>
              <a:t>Com 16gigas de </a:t>
            </a:r>
            <a:r>
              <a:rPr lang="pt-BR" baseline="0" dirty="0" err="1"/>
              <a:t>ram</a:t>
            </a:r>
            <a:r>
              <a:rPr lang="pt-BR" baseline="0" dirty="0"/>
              <a:t> você vai rodar o </a:t>
            </a:r>
            <a:r>
              <a:rPr lang="pt-BR" baseline="0" dirty="0" err="1"/>
              <a:t>lab</a:t>
            </a:r>
            <a:r>
              <a:rPr lang="pt-BR" baseline="0" dirty="0"/>
              <a:t> muito mais tranquilo.</a:t>
            </a:r>
          </a:p>
          <a:p>
            <a:endParaRPr lang="pt-BR" baseline="0" dirty="0"/>
          </a:p>
          <a:p>
            <a:r>
              <a:rPr lang="pt-BR" baseline="0" dirty="0"/>
              <a:t>Se você puder, utilize um SSD, mesmo que pequeno para armazenar as VMs.</a:t>
            </a:r>
          </a:p>
          <a:p>
            <a:endParaRPr lang="pt-BR" baseline="0" dirty="0"/>
          </a:p>
          <a:p>
            <a:r>
              <a:rPr lang="pt-BR" baseline="0" dirty="0"/>
              <a:t>Você vai precisar também dos seguintes softwares:</a:t>
            </a:r>
          </a:p>
          <a:p>
            <a:endParaRPr lang="pt-BR" baseline="0" dirty="0"/>
          </a:p>
          <a:p>
            <a:r>
              <a:rPr lang="pt-BR" baseline="0" dirty="0"/>
              <a:t>O </a:t>
            </a:r>
            <a:r>
              <a:rPr lang="pt-BR" baseline="0" dirty="0" err="1"/>
              <a:t>vmware</a:t>
            </a:r>
            <a:r>
              <a:rPr lang="pt-BR" baseline="0" dirty="0"/>
              <a:t> workstation </a:t>
            </a:r>
          </a:p>
          <a:p>
            <a:endParaRPr lang="pt-BR" baseline="0" dirty="0"/>
          </a:p>
          <a:p>
            <a:r>
              <a:rPr lang="pt-BR" baseline="0" dirty="0"/>
              <a:t>O ISO de instalação do </a:t>
            </a:r>
            <a:r>
              <a:rPr lang="pt-BR" baseline="0" dirty="0" err="1"/>
              <a:t>vmware</a:t>
            </a:r>
            <a:r>
              <a:rPr lang="pt-BR" baseline="0" dirty="0"/>
              <a:t> </a:t>
            </a:r>
            <a:r>
              <a:rPr lang="pt-BR" baseline="0" dirty="0" err="1"/>
              <a:t>esxi</a:t>
            </a:r>
            <a:r>
              <a:rPr lang="pt-BR" baseline="0" dirty="0"/>
              <a:t> 6</a:t>
            </a:r>
          </a:p>
          <a:p>
            <a:endParaRPr lang="pt-BR" baseline="0" dirty="0"/>
          </a:p>
          <a:p>
            <a:r>
              <a:rPr lang="pt-BR" baseline="0" dirty="0"/>
              <a:t>O ISO de instalação do vCenter 6 </a:t>
            </a:r>
          </a:p>
          <a:p>
            <a:endParaRPr lang="pt-BR" baseline="0" dirty="0"/>
          </a:p>
          <a:p>
            <a:r>
              <a:rPr lang="pt-BR" baseline="0" dirty="0"/>
              <a:t>O ISO de instalação do Windows server 2012 R2</a:t>
            </a:r>
          </a:p>
          <a:p>
            <a:endParaRPr lang="pt-BR" baseline="0" dirty="0"/>
          </a:p>
          <a:p>
            <a:r>
              <a:rPr lang="pt-BR" baseline="0" dirty="0"/>
              <a:t>O ISO de instalação do Windows  7 </a:t>
            </a:r>
          </a:p>
          <a:p>
            <a:endParaRPr lang="pt-BR" baseline="0" dirty="0"/>
          </a:p>
          <a:p>
            <a:r>
              <a:rPr lang="pt-BR" baseline="0" dirty="0"/>
              <a:t>E</a:t>
            </a:r>
          </a:p>
          <a:p>
            <a:endParaRPr lang="pt-BR" baseline="0" dirty="0"/>
          </a:p>
          <a:p>
            <a:r>
              <a:rPr lang="pt-BR" baseline="0" dirty="0"/>
              <a:t>O ISO do Ubuntu Server</a:t>
            </a:r>
          </a:p>
          <a:p>
            <a:endParaRPr lang="pt-BR" baseline="0" dirty="0"/>
          </a:p>
          <a:p>
            <a:r>
              <a:rPr lang="pt-BR" baseline="0" dirty="0"/>
              <a:t>&lt;pausa&gt;</a:t>
            </a:r>
          </a:p>
          <a:p>
            <a:endParaRPr lang="pt-BR" baseline="0" dirty="0"/>
          </a:p>
          <a:p>
            <a:r>
              <a:rPr lang="pt-BR" baseline="0" dirty="0"/>
              <a:t>Vamos utilizar a versão de avaliação de todos os softwares. </a:t>
            </a:r>
          </a:p>
          <a:p>
            <a:endParaRPr lang="pt-BR" baseline="0" dirty="0"/>
          </a:p>
          <a:p>
            <a:r>
              <a:rPr lang="pt-BR" baseline="0" dirty="0"/>
              <a:t>Os sistemas da Microsoft rodam por 180 dia em modo </a:t>
            </a:r>
            <a:r>
              <a:rPr lang="pt-BR" baseline="0" dirty="0" err="1"/>
              <a:t>trial</a:t>
            </a:r>
            <a:r>
              <a:rPr lang="pt-BR" baseline="0" dirty="0"/>
              <a:t> e os da VMware funcionam por 60 dias.</a:t>
            </a:r>
          </a:p>
          <a:p>
            <a:endParaRPr lang="pt-BR" baseline="0" dirty="0"/>
          </a:p>
          <a:p>
            <a:r>
              <a:rPr lang="pt-BR" baseline="0" dirty="0"/>
              <a:t>Para facilitar as coisas, eu vou disponibilizar um link  no post onde você poderá baixar todos os software necessários para a instalação do lab. </a:t>
            </a:r>
          </a:p>
          <a:p>
            <a:endParaRPr lang="pt-BR" baseline="0" dirty="0"/>
          </a:p>
          <a:p>
            <a:r>
              <a:rPr lang="pt-BR" baseline="0" dirty="0"/>
              <a:t>São mais ou menos 150GB de download, então se a sua internet é lenta, recomendo já ir baixando.</a:t>
            </a:r>
          </a:p>
          <a:p>
            <a:endParaRPr lang="pt-BR" baseline="0" dirty="0"/>
          </a:p>
          <a:p>
            <a:r>
              <a:rPr lang="pt-BR" baseline="0" dirty="0"/>
              <a:t>E nem adianta me pedir as chaves de ativação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282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Eu gosto sempre</a:t>
            </a:r>
            <a:r>
              <a:rPr lang="pt-BR" baseline="0" dirty="0"/>
              <a:t> de utilizar um cenário bem próximo da realidade para demonstrar meus exemplos, acho que assim fica mais fácil de entender os conceitos.</a:t>
            </a:r>
          </a:p>
          <a:p>
            <a:endParaRPr lang="pt-BR" baseline="0" dirty="0"/>
          </a:p>
          <a:p>
            <a:r>
              <a:rPr lang="pt-BR" baseline="0" dirty="0"/>
              <a:t>Vamos ao nosso cenário</a:t>
            </a:r>
          </a:p>
          <a:p>
            <a:r>
              <a:rPr lang="pt-BR" baseline="0" dirty="0"/>
              <a:t>&lt;ler slide&gt;</a:t>
            </a:r>
          </a:p>
          <a:p>
            <a:endParaRPr lang="pt-BR" baseline="0" dirty="0"/>
          </a:p>
          <a:p>
            <a:r>
              <a:rPr lang="pt-BR" baseline="0" dirty="0"/>
              <a:t>Qualquer semelhança é mera coincidência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38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Hoje você administra  05 servidores físicos:</a:t>
            </a:r>
          </a:p>
          <a:p>
            <a:endParaRPr lang="pt-BR" dirty="0"/>
          </a:p>
          <a:p>
            <a:r>
              <a:rPr lang="pt-BR" dirty="0"/>
              <a:t>O</a:t>
            </a:r>
            <a:r>
              <a:rPr lang="pt-BR" baseline="0" dirty="0"/>
              <a:t> marte onde roda o seu servidor AD</a:t>
            </a:r>
          </a:p>
          <a:p>
            <a:r>
              <a:rPr lang="pt-BR" baseline="0" dirty="0"/>
              <a:t>O netuno onde roda o seu </a:t>
            </a:r>
            <a:r>
              <a:rPr lang="pt-BR" baseline="0" dirty="0" err="1"/>
              <a:t>fileserver</a:t>
            </a:r>
            <a:endParaRPr lang="pt-BR" baseline="0" dirty="0"/>
          </a:p>
          <a:p>
            <a:r>
              <a:rPr lang="pt-BR" baseline="0" dirty="0"/>
              <a:t>O saturno onde roda um servidor web</a:t>
            </a:r>
          </a:p>
          <a:p>
            <a:r>
              <a:rPr lang="pt-BR" baseline="0" dirty="0"/>
              <a:t>O vênus onde roda um bando de dados </a:t>
            </a:r>
            <a:r>
              <a:rPr lang="pt-BR" baseline="0" dirty="0" err="1"/>
              <a:t>mysql</a:t>
            </a:r>
            <a:endParaRPr lang="pt-BR" baseline="0" dirty="0"/>
          </a:p>
          <a:p>
            <a:r>
              <a:rPr lang="pt-BR" baseline="0" dirty="0"/>
              <a:t>E o </a:t>
            </a:r>
            <a:r>
              <a:rPr lang="pt-BR" baseline="0" dirty="0" err="1"/>
              <a:t>jupiter</a:t>
            </a:r>
            <a:r>
              <a:rPr lang="pt-BR" baseline="0" dirty="0"/>
              <a:t> onde roda uma aplicação proprietária e já sem suporte.</a:t>
            </a:r>
            <a:endParaRPr lang="pt-BR" dirty="0"/>
          </a:p>
          <a:p>
            <a:pPr marL="171450" indent="-171450">
              <a:buFontTx/>
              <a:buChar char="-"/>
            </a:pPr>
            <a:r>
              <a:rPr lang="pt-BR" baseline="0" dirty="0"/>
              <a:t>Só pelo nome dos servidores, da para perceber que o ambiente é bem antigo, porque dar nomes de Planetas para servidores é bem coisa dos anos 90 </a:t>
            </a:r>
            <a:r>
              <a:rPr lang="pt-BR" baseline="0" dirty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Tx/>
              <a:buChar char="-"/>
            </a:pPr>
            <a:r>
              <a:rPr lang="pt-BR" baseline="0" dirty="0">
                <a:sym typeface="Wingdings" panose="05000000000000000000" pitchFamily="2" charset="2"/>
              </a:rPr>
              <a:t>Bom, esses são os servidores “oficiais” da empresa, mas você sabe que aquele cara do financeiro que manja um pouco mais de informática e é fera, entre aspas, em criar macros no </a:t>
            </a:r>
            <a:r>
              <a:rPr lang="pt-BR" baseline="0" dirty="0" err="1">
                <a:sym typeface="Wingdings" panose="05000000000000000000" pitchFamily="2" charset="2"/>
              </a:rPr>
              <a:t>excel</a:t>
            </a:r>
            <a:r>
              <a:rPr lang="pt-BR" baseline="0" dirty="0">
                <a:sym typeface="Wingdings" panose="05000000000000000000" pitchFamily="2" charset="2"/>
              </a:rPr>
              <a:t> está utilizando dois desktops embaixo da mesa como servidor</a:t>
            </a:r>
          </a:p>
          <a:p>
            <a:pPr marL="171450" indent="-171450">
              <a:buFontTx/>
              <a:buChar char="-"/>
            </a:pPr>
            <a:r>
              <a:rPr lang="pt-BR" baseline="0" dirty="0">
                <a:sym typeface="Wingdings" panose="05000000000000000000" pitchFamily="2" charset="2"/>
              </a:rPr>
              <a:t>Um deles é o File Server do departamento e outro roda uma aplicação que você não tem a mínima </a:t>
            </a:r>
            <a:r>
              <a:rPr lang="pt-BR" baseline="0" dirty="0" err="1">
                <a:sym typeface="Wingdings" panose="05000000000000000000" pitchFamily="2" charset="2"/>
              </a:rPr>
              <a:t>idéia</a:t>
            </a:r>
            <a:r>
              <a:rPr lang="pt-BR" baseline="0" dirty="0">
                <a:sym typeface="Wingdings" panose="05000000000000000000" pitchFamily="2" charset="2"/>
              </a:rPr>
              <a:t> do ela faça.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3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todos esses problemas, o seu chefe </a:t>
            </a:r>
            <a:r>
              <a:rPr lang="pt-BR" baseline="0" dirty="0"/>
              <a:t>depois de tomar muita porrada por causa do ambiente conseguiu que a diretoria liberasse uma grana para um projeto de renovação tecnológica e você será o responsável por tocar esse projeto!</a:t>
            </a:r>
          </a:p>
          <a:p>
            <a:endParaRPr lang="pt-BR" baseline="0" dirty="0"/>
          </a:p>
          <a:p>
            <a:r>
              <a:rPr lang="pt-BR" baseline="0" dirty="0"/>
              <a:t>Ficou decidido que todos os servidores físicos e velhos serão substituídos e você poderá finalmente virtualizar o seu ambiente.</a:t>
            </a:r>
          </a:p>
          <a:p>
            <a:endParaRPr lang="pt-BR" baseline="0" dirty="0"/>
          </a:p>
          <a:p>
            <a:r>
              <a:rPr lang="pt-BR" baseline="0" dirty="0"/>
              <a:t>Como nem tudo são flores, a rede vai ficar do jeito que está.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94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EAF3-200A-494B-AF58-528DCAD813EE}" type="datetime1">
              <a:rPr lang="pt-BR" smtClean="0"/>
              <a:t>06/04/2016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47B4-2AE5-4E5B-998E-FFD188AFD01E}" type="datetime1">
              <a:rPr lang="pt-BR" smtClean="0"/>
              <a:t>06/04/2016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A908-4BC1-4FD2-8703-1CCE364C1E81}" type="datetime1">
              <a:rPr lang="pt-BR" smtClean="0"/>
              <a:t>06/04/2016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3C3-606D-44C1-95FF-C98C8C70EE70}" type="datetime1">
              <a:rPr lang="pt-BR" smtClean="0"/>
              <a:t>06/04/2016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CA5-2263-4D93-A64E-7122B7F1DCB4}" type="datetime1">
              <a:rPr lang="pt-BR" smtClean="0"/>
              <a:t>06/04/2016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B3EB-CC8F-4940-9831-EB5CF5B2CC0B}" type="datetime1">
              <a:rPr lang="pt-BR" smtClean="0"/>
              <a:t>06/04/2016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227-FAB5-401D-8FB5-9A4B8CEE28AB}" type="datetime1">
              <a:rPr lang="pt-BR" smtClean="0"/>
              <a:t>06/04/2016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242-8E70-430C-89D4-E27F39E68243}" type="datetime1">
              <a:rPr lang="pt-BR" smtClean="0"/>
              <a:t>06/04/2016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© Homelaber Brasil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9C01-E59C-42B3-8B84-EA9626AA6EF2}" type="datetime1">
              <a:rPr lang="pt-BR" smtClean="0"/>
              <a:t>06/04/2016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9576-A12B-4734-9449-6100FDB45098}" type="datetime1">
              <a:rPr lang="pt-BR" smtClean="0"/>
              <a:t>06/04/2016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FFE4-01FC-4AA6-89B6-D0DBDF4D556D}" type="datetime1">
              <a:rPr lang="pt-BR" smtClean="0"/>
              <a:t>06/04/2016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b="0" i="0" smtClean="0">
                <a:effectLst/>
              </a:defRPr>
            </a:lvl1pPr>
          </a:lstStyle>
          <a:p>
            <a:r>
              <a:rPr lang="pt-BR" dirty="0"/>
              <a:t>© Homelaber Brasil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27809" y1="25625" x2="27809" y2="25625"/>
                        <a14:foregroundMark x1="28933" y1="14688" x2="28933" y2="14688"/>
                        <a14:foregroundMark x1="28933" y1="35000" x2="28933" y2="35000"/>
                        <a14:foregroundMark x1="26966" y1="43750" x2="26966" y2="43750"/>
                        <a14:foregroundMark x1="28933" y1="43125" x2="28933" y2="44375"/>
                        <a14:foregroundMark x1="15449" y1="53750" x2="27809" y2="83438"/>
                        <a14:foregroundMark x1="32022" y1="80000" x2="40449" y2="53750"/>
                        <a14:foregroundMark x1="51966" y1="84688" x2="51966" y2="68125"/>
                        <a14:foregroundMark x1="51966" y1="55313" x2="51966" y2="55313"/>
                        <a14:foregroundMark x1="62921" y1="79375" x2="68820" y2="84688"/>
                        <a14:foregroundMark x1="73034" y1="72188" x2="73034" y2="72188"/>
                        <a14:foregroundMark x1="76124" y1="66563" x2="81742" y2="52500"/>
                        <a14:foregroundMark x1="82303" y1="73438" x2="81742" y2="84688"/>
                        <a14:foregroundMark x1="28933" y1="19375" x2="27809" y2="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6081125"/>
            <a:ext cx="662942" cy="5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mware.com/br/products/vsphere-operations-management/featur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bit.ly/homelabe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V8bYF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ga.nz/#F!CwFzFRRR!4UN1LecIvrdZ_BuhMMInVg" TargetMode="External"/><Relationship Id="rId4" Type="http://schemas.openxmlformats.org/officeDocument/2006/relationships/hyperlink" Target="https://youtu.be/uBcU8h2jmC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Homelaber Brasil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738215" y="3015333"/>
            <a:ext cx="6019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4800" b="1" dirty="0">
                <a:latin typeface="Gisha" panose="020B0502040204020203" pitchFamily="34" charset="-79"/>
                <a:cs typeface="Gisha" panose="020B0502040204020203" pitchFamily="34" charset="-79"/>
              </a:rPr>
              <a:t>Homelaber Brasil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33415" y="2520596"/>
            <a:ext cx="0" cy="1746604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016" y="3249993"/>
            <a:ext cx="457200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0644" y="3707193"/>
            <a:ext cx="33167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Homelab &amp; Virtualização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14" y="3249993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3249993"/>
            <a:ext cx="4572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816" y="2486346"/>
            <a:ext cx="1981200" cy="17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0706E-6 -1.11111E-6 L -0.19458 -0.00347 " pathEditMode="fixed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57799" cy="4267200"/>
          </a:xfrm>
        </p:spPr>
        <p:txBody>
          <a:bodyPr>
            <a:normAutofit/>
          </a:bodyPr>
          <a:lstStyle/>
          <a:p>
            <a:r>
              <a:rPr lang="pt-BR" dirty="0"/>
              <a:t>A sua diretoria aprovou um orçamento para o </a:t>
            </a:r>
            <a:r>
              <a:rPr lang="pt-BR" dirty="0" err="1"/>
              <a:t>refresh</a:t>
            </a:r>
            <a:r>
              <a:rPr lang="pt-BR" dirty="0"/>
              <a:t> tecnológico de sua infraestrutura e você será o responsável pelo projeto.</a:t>
            </a:r>
          </a:p>
          <a:p>
            <a:r>
              <a:rPr lang="pt-BR" dirty="0"/>
              <a:t>Foi decidido que todos os servidores físicos serão substituídos por um ambiente virtualizado baseado nos produtos VMware.</a:t>
            </a:r>
          </a:p>
          <a:p>
            <a:r>
              <a:rPr lang="pt-BR" dirty="0"/>
              <a:t> A arquitetura de rede, no momento será mantida, portanto está fora do escopo do projeto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53400" y1="91912" x2="53400" y2="91912"/>
                        <a14:backgroundMark x1="46800" y1="94363" x2="46800" y2="94363"/>
                        <a14:backgroundMark x1="60800" y1="94363" x2="60800" y2="94363"/>
                        <a14:backgroundMark x1="63600" y1="94608" x2="63600" y2="94608"/>
                        <a14:backgroundMark x1="33000" y1="94118" x2="33000" y2="94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2044904"/>
            <a:ext cx="4419600" cy="3606393"/>
          </a:xfrm>
        </p:spPr>
      </p:pic>
    </p:spTree>
    <p:extLst>
      <p:ext uri="{BB962C8B-B14F-4D97-AF65-F5344CB8AC3E}">
        <p14:creationId xmlns:p14="http://schemas.microsoft.com/office/powerpoint/2010/main" val="8939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57799" cy="42672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1ª Fase do Projeto:</a:t>
            </a:r>
          </a:p>
          <a:p>
            <a:pPr lvl="1"/>
            <a:r>
              <a:rPr lang="pt-BR" dirty="0"/>
              <a:t>Compra de 2x servidores: </a:t>
            </a:r>
          </a:p>
          <a:p>
            <a:pPr lvl="2"/>
            <a:r>
              <a:rPr lang="pt-BR" dirty="0"/>
              <a:t>1 </a:t>
            </a:r>
            <a:r>
              <a:rPr lang="pt-BR" dirty="0" err="1"/>
              <a:t>processadore</a:t>
            </a:r>
            <a:r>
              <a:rPr lang="pt-BR" dirty="0"/>
              <a:t>, 16GB de memória e 2 placas de rede</a:t>
            </a:r>
          </a:p>
          <a:p>
            <a:pPr lvl="1"/>
            <a:r>
              <a:rPr lang="pt-BR" dirty="0"/>
              <a:t>Compra de um NAS com capacidade de 4TB</a:t>
            </a:r>
          </a:p>
          <a:p>
            <a:pPr lvl="1"/>
            <a:r>
              <a:rPr lang="pt-BR" dirty="0"/>
              <a:t>Compra de licenças:</a:t>
            </a:r>
          </a:p>
          <a:p>
            <a:pPr lvl="2"/>
            <a:r>
              <a:rPr lang="pt-BR" dirty="0"/>
              <a:t>2 licenças (1 por processador) do pacote </a:t>
            </a:r>
            <a:r>
              <a:rPr lang="pt-BR" dirty="0">
                <a:hlinkClick r:id="rId3" tooltip="Features"/>
              </a:rPr>
              <a:t>vSphere </a:t>
            </a:r>
            <a:r>
              <a:rPr lang="pt-BR" dirty="0" err="1">
                <a:hlinkClick r:id="rId3" tooltip="Features"/>
              </a:rPr>
              <a:t>with</a:t>
            </a:r>
            <a:r>
              <a:rPr lang="pt-BR" dirty="0">
                <a:hlinkClick r:id="rId3" tooltip="Features"/>
              </a:rPr>
              <a:t> </a:t>
            </a:r>
            <a:r>
              <a:rPr lang="pt-BR" dirty="0" err="1">
                <a:hlinkClick r:id="rId3" tooltip="Features"/>
              </a:rPr>
              <a:t>Operations</a:t>
            </a:r>
            <a:r>
              <a:rPr lang="pt-BR" dirty="0">
                <a:hlinkClick r:id="rId3" tooltip="Features"/>
              </a:rPr>
              <a:t> Management Standard</a:t>
            </a:r>
            <a:r>
              <a:rPr lang="pt-BR" dirty="0"/>
              <a:t> (versão 6.x) para o ambiente de virtualização. Esse pacote permite habilitar as funções de </a:t>
            </a:r>
            <a:r>
              <a:rPr lang="pt-BR" dirty="0" err="1"/>
              <a:t>vMotion</a:t>
            </a:r>
            <a:r>
              <a:rPr lang="pt-BR" dirty="0"/>
              <a:t>, HA (High </a:t>
            </a:r>
            <a:r>
              <a:rPr lang="pt-BR" dirty="0" err="1"/>
              <a:t>Availability</a:t>
            </a:r>
            <a:r>
              <a:rPr lang="pt-BR" dirty="0"/>
              <a:t>) e FT (</a:t>
            </a:r>
            <a:r>
              <a:rPr lang="pt-BR" dirty="0" err="1"/>
              <a:t>Fault</a:t>
            </a:r>
            <a:r>
              <a:rPr lang="pt-BR" dirty="0"/>
              <a:t> </a:t>
            </a:r>
            <a:r>
              <a:rPr lang="pt-BR" dirty="0" err="1"/>
              <a:t>Tolerance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2 licenças Windows Server 2012 R2 Datacenter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50" y="2642682"/>
            <a:ext cx="2290800" cy="17362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018" y="4572000"/>
            <a:ext cx="985868" cy="98586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82" y="4610100"/>
            <a:ext cx="909668" cy="909668"/>
          </a:xfrm>
        </p:spPr>
      </p:pic>
    </p:spTree>
    <p:extLst>
      <p:ext uri="{BB962C8B-B14F-4D97-AF65-F5344CB8AC3E}">
        <p14:creationId xmlns:p14="http://schemas.microsoft.com/office/powerpoint/2010/main" val="180720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2331745"/>
            <a:ext cx="5334000" cy="293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Futuro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2284358"/>
            <a:ext cx="4874016" cy="3032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2413" y="5317066"/>
            <a:ext cx="36575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Arquitetura Física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6012" y="5317066"/>
            <a:ext cx="36575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Arquitetura Lógica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20128" y="3505200"/>
            <a:ext cx="1221984" cy="6858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8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Premissas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905998" cy="426720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 sistema operacional utilizado para os servidores Windows será o Windows 2012 R2 64 bits. Serão adquiridas 2 licenças Datacenter (por razões de licenciamento).</a:t>
            </a:r>
          </a:p>
          <a:p>
            <a:r>
              <a:rPr lang="pt-BR" dirty="0"/>
              <a:t>O sistema operacional dos servidores Linux será o Ubuntu Linux Server 14.04.2 LTS 64 bits.</a:t>
            </a:r>
          </a:p>
          <a:p>
            <a:r>
              <a:rPr lang="pt-BR" dirty="0"/>
              <a:t>O AD será implantado em Alta Disponibilidade, em 2 maquinas virtuais.</a:t>
            </a:r>
          </a:p>
          <a:p>
            <a:r>
              <a:rPr lang="pt-BR" dirty="0"/>
              <a:t>Não haverá migração de usuários do AD antigo para o novo. Será tudo recriado do zero.</a:t>
            </a:r>
          </a:p>
          <a:p>
            <a:r>
              <a:rPr lang="pt-BR" dirty="0"/>
              <a:t>Os servidores Marte, Netuno, Saturno e Vênus serão recriados do zero e seus dados migrados para os novos servidores.</a:t>
            </a:r>
          </a:p>
          <a:p>
            <a:r>
              <a:rPr lang="pt-BR" dirty="0"/>
              <a:t>O servidor Júpiter será convertido para virtual (P2V) até a descontinuação do serviço.</a:t>
            </a:r>
          </a:p>
          <a:p>
            <a:r>
              <a:rPr lang="pt-BR" dirty="0"/>
              <a:t>Os </a:t>
            </a:r>
            <a:r>
              <a:rPr lang="pt-BR" dirty="0" err="1"/>
              <a:t>deskservers</a:t>
            </a:r>
            <a:r>
              <a:rPr lang="pt-BR" dirty="0"/>
              <a:t> serão descontinuados. Os arquivos serão transferidos para o File Server e a aplicação descontinuada.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</p:spTree>
    <p:extLst>
      <p:ext uri="{BB962C8B-B14F-4D97-AF65-F5344CB8AC3E}">
        <p14:creationId xmlns:p14="http://schemas.microsoft.com/office/powerpoint/2010/main" val="398455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012" y="1905000"/>
            <a:ext cx="8382000" cy="4267200"/>
          </a:xfrm>
        </p:spPr>
        <p:txBody>
          <a:bodyPr/>
          <a:lstStyle/>
          <a:p>
            <a:r>
              <a:rPr lang="pt-BR" dirty="0"/>
              <a:t>Download dos arquivos e programas necessários para o lab.</a:t>
            </a:r>
          </a:p>
          <a:p>
            <a:r>
              <a:rPr lang="pt-BR" dirty="0"/>
              <a:t>Instalação, configuração e breve resumo do funcionamento do VMware Workstation.</a:t>
            </a:r>
          </a:p>
          <a:p>
            <a:r>
              <a:rPr lang="pt-BR" dirty="0"/>
              <a:t>Instalação dos servidores ESXi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6" y="2819400"/>
            <a:ext cx="1931834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47" y="3812982"/>
            <a:ext cx="8191730" cy="23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0113" y="2249019"/>
            <a:ext cx="5668962" cy="335056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45912" y="2391349"/>
            <a:ext cx="3795900" cy="2743200"/>
          </a:xfrm>
        </p:spPr>
        <p:txBody>
          <a:bodyPr anchor="t"/>
          <a:lstStyle/>
          <a:p>
            <a:r>
              <a:rPr lang="pt-BR" dirty="0"/>
              <a:t>Acesse o site do Homelaber Brasil pelo link: </a:t>
            </a:r>
            <a:r>
              <a:rPr lang="pt-BR" dirty="0">
                <a:hlinkClick r:id="rId4"/>
              </a:rPr>
              <a:t>bit.ly/</a:t>
            </a:r>
            <a:r>
              <a:rPr lang="pt-BR" b="1" dirty="0">
                <a:hlinkClick r:id="rId4"/>
              </a:rPr>
              <a:t>homelaber</a:t>
            </a:r>
            <a:endParaRPr lang="pt-BR" b="1" dirty="0"/>
          </a:p>
          <a:p>
            <a:r>
              <a:rPr lang="pt-BR" b="1" dirty="0"/>
              <a:t>E nos siga nas redes sociais: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0412" y="3580477"/>
            <a:ext cx="3581400" cy="609600"/>
            <a:chOff x="1448612" y="4574400"/>
            <a:chExt cx="3581400" cy="609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612" y="4574400"/>
              <a:ext cx="609600" cy="6096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917512" y="4681805"/>
              <a:ext cx="31125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pt-BR" sz="2400" b="1" dirty="0">
                  <a:solidFill>
                    <a:schemeClr val="accent1"/>
                  </a:solidFill>
                </a:rPr>
                <a:t>fb.com/homelaber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0412" y="4197175"/>
            <a:ext cx="3581400" cy="609600"/>
            <a:chOff x="1448612" y="5294781"/>
            <a:chExt cx="3581400" cy="6096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612" y="5294781"/>
              <a:ext cx="609600" cy="6096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071713" y="5427002"/>
              <a:ext cx="295829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pt-BR" sz="2400" b="1" dirty="0">
                  <a:solidFill>
                    <a:schemeClr val="accent1"/>
                  </a:solidFill>
                </a:rPr>
                <a:t>@homelaber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1812" y="457200"/>
            <a:ext cx="7429500" cy="1267146"/>
            <a:chOff x="2627312" y="2640592"/>
            <a:chExt cx="7429500" cy="1267146"/>
          </a:xfrm>
        </p:grpSpPr>
        <p:sp>
          <p:nvSpPr>
            <p:cNvPr id="16" name="TextBox 15"/>
            <p:cNvSpPr txBox="1"/>
            <p:nvPr/>
          </p:nvSpPr>
          <p:spPr>
            <a:xfrm>
              <a:off x="4037012" y="2895600"/>
              <a:ext cx="601980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4800" b="1" dirty="0">
                  <a:latin typeface="Gisha" panose="020B0502040204020203" pitchFamily="34" charset="-79"/>
                  <a:cs typeface="Gisha" panose="020B0502040204020203" pitchFamily="34" charset="-79"/>
                </a:rPr>
                <a:t>Homelaber Brasil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312" y="2640592"/>
              <a:ext cx="1409700" cy="1267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856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Instalação Homelab VMware 6.x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Parte 01 - Introdução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Homelaber Brasil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1751012" y="3309313"/>
            <a:ext cx="646843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4800" dirty="0">
                <a:latin typeface="Raleway" panose="020B0003030101060003" pitchFamily="34" charset="0"/>
              </a:rPr>
              <a:t>Essa é uma produção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5570474" y="4073402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latin typeface="Raleway" panose="020B0003030101060003" pitchFamily="34" charset="0"/>
              </a:rPr>
              <a:t>Atribuição-</a:t>
            </a:r>
            <a:r>
              <a:rPr lang="pt-BR" b="1" dirty="0" err="1">
                <a:latin typeface="Raleway" panose="020B0003030101060003" pitchFamily="34" charset="0"/>
              </a:rPr>
              <a:t>NãoComercial</a:t>
            </a:r>
            <a:r>
              <a:rPr lang="pt-BR" b="1" dirty="0">
                <a:latin typeface="Raleway" panose="020B0003030101060003" pitchFamily="34" charset="0"/>
              </a:rPr>
              <a:t>-</a:t>
            </a:r>
            <a:r>
              <a:rPr lang="pt-BR" b="1" dirty="0" err="1">
                <a:latin typeface="Raleway" panose="020B0003030101060003" pitchFamily="34" charset="0"/>
              </a:rPr>
              <a:t>CompartilhaIgual</a:t>
            </a:r>
            <a:r>
              <a:rPr lang="pt-BR" b="1" dirty="0">
                <a:latin typeface="Raleway" panose="020B0003030101060003" pitchFamily="34" charset="0"/>
              </a:rPr>
              <a:t> </a:t>
            </a:r>
            <a:br>
              <a:rPr lang="pt-BR" b="1" dirty="0">
                <a:latin typeface="Raleway" panose="020B0003030101060003" pitchFamily="34" charset="0"/>
              </a:rPr>
            </a:br>
            <a:r>
              <a:rPr lang="pt-BR" b="1" dirty="0">
                <a:latin typeface="Raleway" panose="020B0003030101060003" pitchFamily="34" charset="0"/>
              </a:rPr>
              <a:t>CC BY-NC-SA</a:t>
            </a:r>
          </a:p>
          <a:p>
            <a:r>
              <a:rPr lang="pt-BR" dirty="0">
                <a:latin typeface="Raleway" panose="020B0003030101060003" pitchFamily="34" charset="0"/>
              </a:rPr>
              <a:t>Esta licença permite que outros </a:t>
            </a:r>
            <a:r>
              <a:rPr lang="pt-BR" dirty="0" err="1">
                <a:latin typeface="Raleway" panose="020B0003030101060003" pitchFamily="34" charset="0"/>
              </a:rPr>
              <a:t>remixem</a:t>
            </a:r>
            <a:r>
              <a:rPr lang="pt-BR" dirty="0">
                <a:latin typeface="Raleway" panose="020B0003030101060003" pitchFamily="34" charset="0"/>
              </a:rPr>
              <a:t>, adaptem e criem a partir do seu trabalho para fins não comerciais, desde que atribuam a você o devido crédito e que licenciem as novas criações sob termos idênticos.</a:t>
            </a:r>
            <a:endParaRPr lang="pt-BR" b="0" i="0" dirty="0">
              <a:effectLst/>
              <a:latin typeface="Raleway" panose="020B00030301010600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4295725"/>
            <a:ext cx="3743262" cy="13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6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Homelaber Brasil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96" y="1469338"/>
            <a:ext cx="4678794" cy="274551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1812" y="457200"/>
            <a:ext cx="7429500" cy="1267146"/>
            <a:chOff x="2627312" y="2640592"/>
            <a:chExt cx="7429500" cy="1267146"/>
          </a:xfrm>
        </p:grpSpPr>
        <p:sp>
          <p:nvSpPr>
            <p:cNvPr id="6" name="TextBox 5"/>
            <p:cNvSpPr txBox="1"/>
            <p:nvPr/>
          </p:nvSpPr>
          <p:spPr>
            <a:xfrm>
              <a:off x="4037012" y="2895600"/>
              <a:ext cx="601980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4800" b="1" dirty="0">
                  <a:latin typeface="Gisha" panose="020B0502040204020203" pitchFamily="34" charset="-79"/>
                  <a:cs typeface="Gisha" panose="020B0502040204020203" pitchFamily="34" charset="-79"/>
                </a:rPr>
                <a:t>Homelaber Brasil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312" y="2640592"/>
              <a:ext cx="1409700" cy="1267146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379412" y="2183628"/>
            <a:ext cx="6705600" cy="1752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/>
              <a:t>Instalação Homelab VMware 6.x</a:t>
            </a:r>
            <a:endParaRPr lang="en-US" sz="5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5410200"/>
            <a:ext cx="683166" cy="44803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073796" y="4410659"/>
            <a:ext cx="7315199" cy="2194560"/>
            <a:chOff x="912812" y="4114800"/>
            <a:chExt cx="7315199" cy="21945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12" y="4136339"/>
              <a:ext cx="2133600" cy="2133600"/>
            </a:xfrm>
            <a:prstGeom prst="rect">
              <a:avLst/>
            </a:prstGeom>
          </p:spPr>
        </p:pic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4113212" y="4726106"/>
              <a:ext cx="4114799" cy="457200"/>
            </a:xfrm>
            <a:prstGeom prst="rect">
              <a:avLst/>
            </a:prstGeom>
          </p:spPr>
          <p:txBody>
            <a:bodyPr/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72" indent="-27432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46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332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618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4904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190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76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762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Valdecir Carvalho</a:t>
              </a:r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4160411" y="5259724"/>
              <a:ext cx="3352802" cy="457200"/>
            </a:xfrm>
            <a:prstGeom prst="rect">
              <a:avLst/>
            </a:prstGeom>
          </p:spPr>
          <p:txBody>
            <a:bodyPr/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72" indent="-27432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46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332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618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4904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190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76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762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@homelaber | homelaber.com.br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579812" y="4114800"/>
              <a:ext cx="0" cy="2194560"/>
            </a:xfrm>
            <a:prstGeom prst="line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3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31812" y="457200"/>
            <a:ext cx="7429500" cy="1267146"/>
            <a:chOff x="2627312" y="2640592"/>
            <a:chExt cx="7429500" cy="1267146"/>
          </a:xfrm>
        </p:grpSpPr>
        <p:sp>
          <p:nvSpPr>
            <p:cNvPr id="5" name="TextBox 4"/>
            <p:cNvSpPr txBox="1"/>
            <p:nvPr/>
          </p:nvSpPr>
          <p:spPr>
            <a:xfrm>
              <a:off x="4037012" y="2895600"/>
              <a:ext cx="601980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4800" b="1" dirty="0">
                  <a:latin typeface="Gisha" panose="020B0502040204020203" pitchFamily="34" charset="-79"/>
                  <a:cs typeface="Gisha" panose="020B0502040204020203" pitchFamily="34" charset="-79"/>
                </a:rPr>
                <a:t>Homelaber Brasil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312" y="2640592"/>
              <a:ext cx="1409700" cy="1267146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32012" y="1981200"/>
            <a:ext cx="7772399" cy="1752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/>
              <a:t>Instalação Homelab VMware 6.x</a:t>
            </a:r>
            <a:endParaRPr lang="en-US" sz="6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4136339"/>
            <a:ext cx="2133600" cy="2133600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3275012" y="5029200"/>
            <a:ext cx="4114799" cy="457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Valdecir Carvalho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275012" y="5700423"/>
            <a:ext cx="3352802" cy="457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@homelaber | homelaber.com.br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5410200"/>
            <a:ext cx="683166" cy="4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Instalação Homelab VMware 6.x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Parte 01 - Introdução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34598" cy="4267200"/>
          </a:xfrm>
        </p:spPr>
        <p:txBody>
          <a:bodyPr>
            <a:normAutofit/>
          </a:bodyPr>
          <a:lstStyle/>
          <a:p>
            <a:r>
              <a:rPr lang="pt-BR" sz="3600" dirty="0"/>
              <a:t>Post: </a:t>
            </a:r>
            <a:r>
              <a:rPr lang="pt-BR" sz="2000" dirty="0">
                <a:hlinkClick r:id="rId3"/>
              </a:rPr>
              <a:t>http://bit.ly/1V8bYFT</a:t>
            </a:r>
            <a:endParaRPr lang="pt-BR" sz="2000" dirty="0"/>
          </a:p>
          <a:p>
            <a:r>
              <a:rPr lang="pt-BR" sz="3600" dirty="0" err="1"/>
              <a:t>Video</a:t>
            </a:r>
            <a:r>
              <a:rPr lang="pt-BR" sz="3600" dirty="0"/>
              <a:t> </a:t>
            </a:r>
            <a:r>
              <a:rPr lang="pt-BR" sz="2000" dirty="0"/>
              <a:t>:</a:t>
            </a:r>
            <a:r>
              <a:rPr lang="pt-BR" sz="2000" dirty="0" err="1">
                <a:hlinkClick r:id="rId4"/>
              </a:rPr>
              <a:t>https</a:t>
            </a:r>
            <a:r>
              <a:rPr lang="pt-BR" sz="2000" dirty="0">
                <a:hlinkClick r:id="rId4"/>
              </a:rPr>
              <a:t>://youtu.be/uBcU8h2jmCA</a:t>
            </a:r>
            <a:endParaRPr lang="pt-BR" sz="2000" dirty="0"/>
          </a:p>
          <a:p>
            <a:r>
              <a:rPr lang="pt-BR" sz="3600" dirty="0"/>
              <a:t>Downloads: </a:t>
            </a:r>
            <a:r>
              <a:rPr lang="pt-BR" sz="2000" dirty="0">
                <a:hlinkClick r:id="rId5"/>
              </a:rPr>
              <a:t>https://mega.nz/#F!CwFzFRRR!4UN1LecIvrdZ_BuhMMInVg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</p:spTree>
    <p:extLst>
      <p:ext uri="{BB962C8B-B14F-4D97-AF65-F5344CB8AC3E}">
        <p14:creationId xmlns:p14="http://schemas.microsoft.com/office/powerpoint/2010/main" val="23000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012" y="1905000"/>
            <a:ext cx="8458200" cy="4267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Olá HomeLabers!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Nessa série vamos apresentar a instalação completa de um ambiente VMware sendo executado diretamente do VMware Workstation Pro. Você poderá cria esse laboratório no seu desktop ou notebook, sem a necessidade de um “servidor”.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Vamos trabalhar com um cenário fictício, onde você é o </a:t>
            </a:r>
            <a:r>
              <a:rPr lang="pt-BR" dirty="0" err="1"/>
              <a:t>SysAdmin</a:t>
            </a:r>
            <a:r>
              <a:rPr lang="pt-BR" dirty="0"/>
              <a:t> de uma empresa que irá implantar uma solução VMware para virtualização dos servidores físicos atualmente instalados.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743200"/>
            <a:ext cx="3048000" cy="17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Instalação</a:t>
            </a:r>
            <a:r>
              <a:rPr lang="en-US" dirty="0"/>
              <a:t> Homelab VMware 6.0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Pré-Requisitos</a:t>
            </a:r>
          </a:p>
          <a:p>
            <a:r>
              <a:rPr lang="pt-BR" sz="3600" dirty="0"/>
              <a:t>Cenário Atual</a:t>
            </a:r>
          </a:p>
          <a:p>
            <a:r>
              <a:rPr lang="pt-BR" sz="3600" dirty="0"/>
              <a:t>Cenário Futuro</a:t>
            </a:r>
          </a:p>
          <a:p>
            <a:r>
              <a:rPr lang="pt-BR" sz="3600" dirty="0"/>
              <a:t>Premissas</a:t>
            </a:r>
          </a:p>
          <a:p>
            <a:r>
              <a:rPr lang="pt-BR" sz="3600" dirty="0"/>
              <a:t>Próximos passos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439860" y="1905000"/>
            <a:ext cx="4416552" cy="762000"/>
          </a:xfrm>
        </p:spPr>
        <p:txBody>
          <a:bodyPr/>
          <a:lstStyle/>
          <a:p>
            <a:r>
              <a:rPr lang="pt-BR" b="1" dirty="0">
                <a:solidFill>
                  <a:schemeClr val="accent3"/>
                </a:solidFill>
              </a:rPr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439860" y="2819399"/>
            <a:ext cx="4416552" cy="3352801"/>
          </a:xfrm>
        </p:spPr>
        <p:txBody>
          <a:bodyPr>
            <a:normAutofit/>
          </a:bodyPr>
          <a:lstStyle/>
          <a:p>
            <a:r>
              <a:rPr lang="pt-BR" dirty="0"/>
              <a:t>Computador  com no mínimo 8GB de memória RAM (</a:t>
            </a:r>
            <a:r>
              <a:rPr lang="pt-BR" sz="2000" u="sng" dirty="0"/>
              <a:t>16GB ou mais é recomendado</a:t>
            </a:r>
            <a:r>
              <a:rPr lang="pt-BR" dirty="0"/>
              <a:t>)</a:t>
            </a:r>
          </a:p>
          <a:p>
            <a:r>
              <a:rPr lang="pt-BR" dirty="0"/>
              <a:t>&gt; 300GB de espaço livre no HD (</a:t>
            </a:r>
            <a:r>
              <a:rPr lang="pt-BR" sz="2000" u="sng" dirty="0"/>
              <a:t>recomendado um HD separado para as VMs</a:t>
            </a:r>
            <a:r>
              <a:rPr lang="pt-BR" dirty="0"/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11860" y="1905000"/>
            <a:ext cx="4416552" cy="762000"/>
          </a:xfrm>
        </p:spPr>
        <p:txBody>
          <a:bodyPr/>
          <a:lstStyle/>
          <a:p>
            <a:r>
              <a:rPr lang="pt-BR" b="1" dirty="0">
                <a:solidFill>
                  <a:schemeClr val="accent3"/>
                </a:solidFill>
              </a:rPr>
              <a:t>Software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7011860" y="2819399"/>
            <a:ext cx="4416552" cy="3352801"/>
          </a:xfrm>
        </p:spPr>
        <p:txBody>
          <a:bodyPr>
            <a:normAutofit fontScale="92500"/>
          </a:bodyPr>
          <a:lstStyle/>
          <a:p>
            <a:r>
              <a:rPr lang="pt-BR" dirty="0"/>
              <a:t>VMware Workstation Pro</a:t>
            </a:r>
          </a:p>
          <a:p>
            <a:r>
              <a:rPr lang="pt-BR" dirty="0"/>
              <a:t>VMware ESXi 6.x</a:t>
            </a:r>
          </a:p>
          <a:p>
            <a:r>
              <a:rPr lang="pt-BR" dirty="0"/>
              <a:t>VMware vCenter 6.x</a:t>
            </a:r>
          </a:p>
          <a:p>
            <a:r>
              <a:rPr lang="pt-BR" dirty="0"/>
              <a:t>Microsoft Windows Server 2012 R2 Datacenter</a:t>
            </a:r>
          </a:p>
          <a:p>
            <a:r>
              <a:rPr lang="pt-BR" dirty="0"/>
              <a:t>Microsoft Windows 7 Professional</a:t>
            </a:r>
          </a:p>
          <a:p>
            <a:r>
              <a:rPr lang="pt-BR" dirty="0"/>
              <a:t>Linux Ubuntu Server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942705"/>
            <a:ext cx="1461566" cy="181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2212" y="6400801"/>
            <a:ext cx="7620000" cy="2862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400" b="1" dirty="0">
                <a:solidFill>
                  <a:schemeClr val="accent3"/>
                </a:solidFill>
              </a:rPr>
              <a:t>O link para download dos software necessários para esse lab estará disponível no post.</a:t>
            </a:r>
          </a:p>
        </p:txBody>
      </p:sp>
    </p:spTree>
    <p:extLst>
      <p:ext uri="{BB962C8B-B14F-4D97-AF65-F5344CB8AC3E}">
        <p14:creationId xmlns:p14="http://schemas.microsoft.com/office/powerpoint/2010/main" val="32769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714999" cy="4267200"/>
          </a:xfrm>
        </p:spPr>
        <p:txBody>
          <a:bodyPr>
            <a:normAutofit/>
          </a:bodyPr>
          <a:lstStyle/>
          <a:p>
            <a:r>
              <a:rPr lang="pt-BR" dirty="0"/>
              <a:t>Você trabalha como </a:t>
            </a:r>
            <a:r>
              <a:rPr lang="pt-BR" dirty="0" err="1"/>
              <a:t>SysAdmin</a:t>
            </a:r>
            <a:r>
              <a:rPr lang="pt-BR" dirty="0"/>
              <a:t> em uma empresa de médio porte chamada FIRMALABS e a sua infraestrutura hoje é composta por servidores antigos, sem garantia e sem suporte do fabricante. </a:t>
            </a:r>
          </a:p>
          <a:p>
            <a:r>
              <a:rPr lang="pt-BR" dirty="0"/>
              <a:t>Você enfrenta problemas frequentes de quedas e paradas dos sistemas durante o dia e o seu trabalho consiste em apagar incêndios e manter o ambiente funcionando da melhor maneira possível.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29" y="2628901"/>
            <a:ext cx="3251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57799" cy="4267200"/>
          </a:xfrm>
        </p:spPr>
        <p:txBody>
          <a:bodyPr>
            <a:normAutofit/>
          </a:bodyPr>
          <a:lstStyle/>
          <a:p>
            <a:r>
              <a:rPr lang="pt-BR" dirty="0"/>
              <a:t>05 servidores físicos:</a:t>
            </a:r>
          </a:p>
          <a:p>
            <a:pPr lvl="1"/>
            <a:r>
              <a:rPr lang="pt-BR" sz="1400" dirty="0"/>
              <a:t>Marte – AD/DNS/DHCP – 2 cores, 4GB RAM, 1 HD 250GB | Windows Server 2003</a:t>
            </a:r>
          </a:p>
          <a:p>
            <a:pPr lvl="1"/>
            <a:r>
              <a:rPr lang="pt-BR" sz="1400" dirty="0"/>
              <a:t>Netuno – File Server – 2cores, 4GB RAM, 1 HD 1TB | Windows Server 2003</a:t>
            </a:r>
          </a:p>
          <a:p>
            <a:pPr lvl="1"/>
            <a:r>
              <a:rPr lang="pt-BR" sz="1400" dirty="0"/>
              <a:t>Saturno – Servidor Web (LAMP) – 1 core, 2GB RAM, 1 HD 500GB | Linux Ubuntu</a:t>
            </a:r>
          </a:p>
          <a:p>
            <a:pPr lvl="1"/>
            <a:r>
              <a:rPr lang="pt-BR" sz="1400" dirty="0" err="1"/>
              <a:t>Venus</a:t>
            </a:r>
            <a:r>
              <a:rPr lang="pt-BR" sz="1400" dirty="0"/>
              <a:t> –  Servidor Banco de Dados (MySQL) – 2 cores, 2GB RAM, 1 HD 500GB | Linux Ubuntu</a:t>
            </a:r>
          </a:p>
          <a:p>
            <a:pPr lvl="1"/>
            <a:r>
              <a:rPr lang="pt-BR" sz="1400" dirty="0" err="1"/>
              <a:t>Jupiter</a:t>
            </a:r>
            <a:r>
              <a:rPr lang="pt-BR" sz="1400" dirty="0"/>
              <a:t> –  Servidor Aplicação Proprietária e sem suporte – 1 core, 1GB RAM, 1 HD 250GB | Windows 7</a:t>
            </a:r>
          </a:p>
          <a:p>
            <a:r>
              <a:rPr lang="pt-BR" dirty="0"/>
              <a:t>02 “</a:t>
            </a:r>
            <a:r>
              <a:rPr lang="pt-BR" dirty="0" err="1"/>
              <a:t>DeskServers</a:t>
            </a:r>
            <a:r>
              <a:rPr lang="pt-BR" dirty="0"/>
              <a:t>”:</a:t>
            </a:r>
          </a:p>
          <a:p>
            <a:pPr lvl="1"/>
            <a:r>
              <a:rPr lang="pt-BR" sz="1400" dirty="0"/>
              <a:t>Desktops que funcionam como servidor de arquivos e também uma aplicação do </a:t>
            </a:r>
            <a:r>
              <a:rPr lang="pt-BR" sz="1400" dirty="0" err="1"/>
              <a:t>depto</a:t>
            </a:r>
            <a:r>
              <a:rPr lang="pt-BR" sz="1400" dirty="0"/>
              <a:t>. Financeiro.</a:t>
            </a:r>
          </a:p>
          <a:p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931148"/>
            <a:ext cx="4419600" cy="221490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</p:spTree>
    <p:extLst>
      <p:ext uri="{BB962C8B-B14F-4D97-AF65-F5344CB8AC3E}">
        <p14:creationId xmlns:p14="http://schemas.microsoft.com/office/powerpoint/2010/main" val="331292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1484</Words>
  <Application>Microsoft Office PowerPoint</Application>
  <PresentationFormat>Custom</PresentationFormat>
  <Paragraphs>214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Corbel</vt:lpstr>
      <vt:lpstr>Gisha</vt:lpstr>
      <vt:lpstr>Raleway</vt:lpstr>
      <vt:lpstr>Verdana</vt:lpstr>
      <vt:lpstr>Wingdings</vt:lpstr>
      <vt:lpstr>Chalkboard 16x9</vt:lpstr>
      <vt:lpstr>PowerPoint Presentation</vt:lpstr>
      <vt:lpstr>PowerPoint Presentation</vt:lpstr>
      <vt:lpstr>Instalação Homelab VMware 6.x</vt:lpstr>
      <vt:lpstr>Links</vt:lpstr>
      <vt:lpstr>Apresentação</vt:lpstr>
      <vt:lpstr>Instalação Homelab VMware 6.0</vt:lpstr>
      <vt:lpstr>Pré-Requisitos</vt:lpstr>
      <vt:lpstr>Cenário Atual</vt:lpstr>
      <vt:lpstr>Cenário Atual</vt:lpstr>
      <vt:lpstr>Cenário Atual</vt:lpstr>
      <vt:lpstr>Cenário Atual</vt:lpstr>
      <vt:lpstr>Cenário Futuro</vt:lpstr>
      <vt:lpstr>Premissas</vt:lpstr>
      <vt:lpstr>Próximos passos</vt:lpstr>
      <vt:lpstr>PowerPoint Presentation</vt:lpstr>
      <vt:lpstr>Instalação Homelab VMware 6.x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2016-03-12T06:11:58Z</dcterms:created>
  <dcterms:modified xsi:type="dcterms:W3CDTF">2016-04-06T07:31:54Z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