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af41a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af41a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1af41aa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1af41aa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a86bc3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3a86bc3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a86bc3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a86bc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af41aa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1af41aa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673c12d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673c12d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73c12d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73c12d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b72e73a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b72e73a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673c12d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673c12d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d9584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d9584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d9584ba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d9584ba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a86bc3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a86bc3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a527d89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a527d89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a527d89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a527d89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a527d89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a527d89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a527d89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a527d89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a527d89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a527d89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d9584ba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d9584ba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d9584ba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d9584ba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d9584ba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d9584ba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d9584ba2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d9584ba2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00e54d4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f00e54d4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af41aa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af41aa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9584b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9584b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9584ba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9584ba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d9584ba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d9584ba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a527d89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a527d89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a527d893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a527d893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a527d893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a527d893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1af41aa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1af41aa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af41aa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af41aa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af41aa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af41aa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af41aa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1af41aa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a86bc3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3a86bc3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413559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413559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a86bc3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a86bc3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lfarhat/brasil-students-scholarship-prouni-20052019" TargetMode="External"/><Relationship Id="rId4" Type="http://schemas.openxmlformats.org/officeDocument/2006/relationships/hyperlink" Target="https://www.kaggle.com/datasets/lfarhat/brasil-students-scholarship-prouni-20052019" TargetMode="External"/><Relationship Id="rId5" Type="http://schemas.openxmlformats.org/officeDocument/2006/relationships/hyperlink" Target="https://www.kaggle.com/datasets/lfarhat/brasil-students-scholarship-prouni-20052019" TargetMode="External"/><Relationship Id="rId6" Type="http://schemas.openxmlformats.org/officeDocument/2006/relationships/hyperlink" Target="https://github.com/valdemir08/projeto-sad.git" TargetMode="External"/><Relationship Id="rId7" Type="http://schemas.openxmlformats.org/officeDocument/2006/relationships/hyperlink" Target="https://github.com/valdemir08/projeto-sad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Bolsas Prouni 2005-2019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4100" y="2082875"/>
            <a:ext cx="85206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Valdemir Éverton de </a:t>
            </a:r>
            <a:r>
              <a:rPr lang="pt-BR"/>
              <a:t>Aquino</a:t>
            </a:r>
            <a:r>
              <a:rPr lang="pt-BR"/>
              <a:t>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valdemireverton08@gmail.com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4100" y="3626725"/>
            <a:ext cx="85206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Fonte dos Dados: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&lt;</a:t>
            </a:r>
            <a:r>
              <a:rPr lang="pt-BR" sz="2000" u="sng">
                <a:solidFill>
                  <a:schemeClr val="hlink"/>
                </a:solidFill>
                <a:hlinkClick r:id="rId4"/>
              </a:rPr>
              <a:t>link para a fonte dos dados</a:t>
            </a:r>
            <a:r>
              <a:rPr lang="pt-BR" sz="2000" u="sng">
                <a:solidFill>
                  <a:schemeClr val="hlink"/>
                </a:solidFill>
                <a:hlinkClick r:id="rId5"/>
              </a:rPr>
              <a:t>&gt;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Aplicação OLAP: </a:t>
            </a:r>
            <a:r>
              <a:rPr lang="pt-BR" sz="2000" u="sng">
                <a:solidFill>
                  <a:schemeClr val="hlink"/>
                </a:solidFill>
                <a:hlinkClick r:id="rId6"/>
              </a:rPr>
              <a:t>&lt;link para a aplicação OLAP&gt;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Github: </a:t>
            </a:r>
            <a:r>
              <a:rPr lang="pt-BR" sz="2000" u="sng">
                <a:solidFill>
                  <a:schemeClr val="hlink"/>
                </a:solidFill>
                <a:hlinkClick r:id="rId7"/>
              </a:rPr>
              <a:t>&lt;link do projeto no github&gt;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pt-BR"/>
              <a:t>Consultas de Apoio à Decisão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Analisar a concessão de bolsas por estado, cidade, instituição, faixa etária, sexo ou tipo de bolsa.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Assim é possível verificar se o benefício está atingindo o que se é esperado, caso contrário, é necessário a adoção de estratégias que para atingir as expectativas.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Também seria </a:t>
            </a:r>
            <a:r>
              <a:rPr lang="pt-BR"/>
              <a:t>interessante</a:t>
            </a:r>
            <a:r>
              <a:rPr lang="pt-BR"/>
              <a:t> cruzar as informações desse Data Mart com outros dados. Ex: dados </a:t>
            </a:r>
            <a:r>
              <a:rPr lang="pt-BR"/>
              <a:t>socioeconômicos.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7"/>
            </a:pPr>
            <a:r>
              <a:rPr lang="pt-BR"/>
              <a:t>Indicadores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indicadores podemos 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Pessoas beneficiadas por região, estado ou cidade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Quantitativo de concessões por raça ou etnia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Quantidade de concessões por 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Sexo dos beneficiários por curso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4703625"/>
            <a:ext cx="7335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(Indicadores Extraídos do próprio projeto)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3 - MODELAGEM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objetivo desse modelo </a:t>
            </a:r>
            <a:r>
              <a:rPr lang="pt-BR"/>
              <a:t>dimensional</a:t>
            </a:r>
            <a:r>
              <a:rPr lang="pt-BR"/>
              <a:t> é organizar e estruturar dados para possibilitar a análise do </a:t>
            </a:r>
            <a:r>
              <a:rPr lang="pt-BR"/>
              <a:t>processo</a:t>
            </a:r>
            <a:r>
              <a:rPr lang="pt-BR"/>
              <a:t> de concessão de </a:t>
            </a:r>
            <a:r>
              <a:rPr lang="pt-BR"/>
              <a:t>bolsas ofertadas pelo Prouni. A á</a:t>
            </a:r>
            <a:r>
              <a:rPr lang="pt-BR"/>
              <a:t>rea de negócios atingida é da educação e </a:t>
            </a:r>
            <a:r>
              <a:rPr lang="pt-BR"/>
              <a:t>assistência</a:t>
            </a:r>
            <a:r>
              <a:rPr lang="pt-BR"/>
              <a:t> social.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235500" y="1141050"/>
            <a:ext cx="41964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Granularidade das </a:t>
            </a:r>
            <a:r>
              <a:rPr lang="pt-BR" sz="2000">
                <a:solidFill>
                  <a:schemeClr val="dk2"/>
                </a:solidFill>
              </a:rPr>
              <a:t>dimensões</a:t>
            </a:r>
            <a:r>
              <a:rPr lang="pt-BR" sz="2000">
                <a:solidFill>
                  <a:schemeClr val="dk2"/>
                </a:solidFill>
              </a:rPr>
              <a:t>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dim_tempo: ano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dim_beneficiario: data_nascimento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dim_instituicao: cod_emec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dim_bolsa: tipo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Hierarquias: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regiao -&gt; uf -&gt; municipio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2"/>
                </a:solidFill>
              </a:rPr>
              <a:t>Métricas</a:t>
            </a:r>
            <a:r>
              <a:rPr lang="pt-BR" sz="2000">
                <a:solidFill>
                  <a:schemeClr val="dk2"/>
                </a:solidFill>
              </a:rPr>
              <a:t>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qtd_concessao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4572000" y="359663"/>
            <a:ext cx="4246200" cy="44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50" y="3229150"/>
            <a:ext cx="4298251" cy="13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00" y="1437200"/>
            <a:ext cx="4590817" cy="14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063" y="1364313"/>
            <a:ext cx="2900537" cy="14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2475" y="3229148"/>
            <a:ext cx="21455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7772" y="3229147"/>
            <a:ext cx="1389153" cy="18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328600" y="1080200"/>
            <a:ext cx="184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Dimensão instituição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59150" y="2872150"/>
            <a:ext cx="2722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Dimensão beneficiário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052475" y="2872150"/>
            <a:ext cx="184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Dimensão bolsa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5683075" y="1017725"/>
            <a:ext cx="184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Dimensão local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290750" y="2872150"/>
            <a:ext cx="1843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Dimensão tempo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/>
              <a:t>Modelo Dimensional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96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0"/>
            </a:pPr>
            <a:r>
              <a:rPr lang="pt-BR"/>
              <a:t>Modelo Dimensional do Data Mart (lógico)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Supondo que haja um total de 185 mil registros por ano, podemos estimar que dentro de 20 anos temos: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185000 x 1 x (20 x 1) = 3.700.000 registros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Considerando as 5 chaves primárias cada uma com 5 bytes e 1 valor </a:t>
            </a:r>
            <a:r>
              <a:rPr lang="pt-BR"/>
              <a:t>numérico</a:t>
            </a:r>
            <a:r>
              <a:rPr lang="pt-BR"/>
              <a:t> com 4 bytes </a:t>
            </a:r>
            <a:r>
              <a:rPr lang="pt-BR"/>
              <a:t>teríamos</a:t>
            </a:r>
            <a:r>
              <a:rPr lang="pt-BR"/>
              <a:t>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</a:t>
            </a:r>
            <a:r>
              <a:rPr lang="pt-BR"/>
              <a:t>.700.000 x ((5x5) + (1x4)) = 107.300.000 bytes = 107,3 Mb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4 - PROJETO FÍSICO DO BD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 startAt="11"/>
            </a:pPr>
            <a:r>
              <a:rPr lang="pt-BR" sz="2600"/>
              <a:t>Modelo Relacional do Data Mart (físico) - Beneficiário</a:t>
            </a:r>
            <a:endParaRPr sz="2600"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" y="1155350"/>
            <a:ext cx="8839199" cy="331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1 - PLANEJAMENTO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 startAt="11"/>
            </a:pPr>
            <a:r>
              <a:rPr lang="pt-BR" sz="2600"/>
              <a:t>Modelo Relacional do Data Mart (físico) - Bolsa</a:t>
            </a:r>
            <a:endParaRPr sz="2600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7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 startAt="11"/>
            </a:pPr>
            <a:r>
              <a:rPr lang="pt-BR" sz="2600"/>
              <a:t>Modelo Relacional do Data Mart (físico) - Instituição</a:t>
            </a:r>
            <a:endParaRPr sz="260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 startAt="11"/>
            </a:pPr>
            <a:r>
              <a:rPr lang="pt-BR" sz="2600"/>
              <a:t>Modelo Relacional do Data Mart (físico) - Bolsa</a:t>
            </a:r>
            <a:endParaRPr sz="2600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7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 startAt="11"/>
            </a:pPr>
            <a:r>
              <a:rPr lang="pt-BR" sz="2600"/>
              <a:t>Modelo Relacional do Data Mart (físico) - Tempo</a:t>
            </a:r>
            <a:endParaRPr sz="2600"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68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 startAt="11"/>
            </a:pPr>
            <a:r>
              <a:rPr lang="pt-BR" sz="2600"/>
              <a:t>Modelo Relacional do Data Mart (físico) - Fato</a:t>
            </a:r>
            <a:endParaRPr sz="2600"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" y="1074050"/>
            <a:ext cx="631242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1702550"/>
            <a:ext cx="85206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5 - EXTRAÇÃO, TRANSFORMAÇÃO E CARGA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2"/>
            </a:pPr>
            <a:r>
              <a:rPr lang="pt-BR"/>
              <a:t>Plano de Carga da Dimensão Tempo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695450"/>
            <a:ext cx="64579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3"/>
            </a:pPr>
            <a:r>
              <a:rPr lang="pt-BR"/>
              <a:t>Plano de Carga da Dimensão Beneficiário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0" y="2071363"/>
            <a:ext cx="8882874" cy="10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4"/>
            </a:pPr>
            <a:r>
              <a:rPr lang="pt-BR"/>
              <a:t>Plano de Carga da Dimensão Instituição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0" y="2194799"/>
            <a:ext cx="8316650" cy="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4"/>
            </a:pPr>
            <a:r>
              <a:rPr lang="pt-BR"/>
              <a:t>Plano de Carga da Dimensão Bolsa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9530"/>
            <a:ext cx="8520601" cy="117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Contextualização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Prouni é um programa que visa a inserção de pessoas em cursos de graduação através da oferta de bolsas, que podem ser integrais ou parciais (50%), destinadas a alunos que buscam ingressar em instituições privadas participantes do programa.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15"/>
            </a:pPr>
            <a:r>
              <a:rPr lang="pt-BR"/>
              <a:t>Plano de Carga da Fato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75" y="2126950"/>
            <a:ext cx="8856123" cy="12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1702550"/>
            <a:ext cx="85206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6 - APLICAÇÃO OLAP e </a:t>
            </a:r>
            <a:r>
              <a:rPr lang="pt-BR"/>
              <a:t>PAINEL</a:t>
            </a:r>
            <a:r>
              <a:rPr lang="pt-BR"/>
              <a:t> DE BORDO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16"/>
            </a:pPr>
            <a:r>
              <a:rPr lang="pt-BR" sz="2000"/>
              <a:t>Consulta OLAP 1 (Concessões entre 2015 e 2019 - Painel Tempo)</a:t>
            </a:r>
            <a:endParaRPr sz="2000"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27" y="1219375"/>
            <a:ext cx="7461552" cy="35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65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16"/>
            </a:pPr>
            <a:r>
              <a:rPr lang="pt-BR" sz="2000"/>
              <a:t>Consulta OLAP 1 (Concessões entre 2015 e 2019 na região nordeste - Painel Local)</a:t>
            </a:r>
            <a:endParaRPr sz="2000"/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05075"/>
            <a:ext cx="8081151" cy="37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16"/>
            </a:pPr>
            <a:r>
              <a:rPr lang="pt-BR" sz="2000"/>
              <a:t>Consulta OLAP 3 (Concessões entre 2015 e 2019 em Princesa Isabel-PB - Painel Beneficiário)</a:t>
            </a:r>
            <a:endParaRPr sz="2000"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38" y="1473150"/>
            <a:ext cx="8288124" cy="28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 startAt="16"/>
            </a:pPr>
            <a:r>
              <a:rPr lang="pt-BR" sz="2000"/>
              <a:t>Consulta OLAP 3 (Concessões entre 2015 e 2019 em Princesa Isabel-PB - Painel Bolsa)</a:t>
            </a:r>
            <a:endParaRPr sz="2000"/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FARHAT, L. Brasil Students Scholarship (PROUNI) 2005-2019. Kaggle, 2020. Disponível em: https://www.kaggle.com/datasets/lfarhat/brasil-students-scholarship-prouni-20052019. Acesso em: 18/02/2024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BRASIL. Ministério da Educação. Programa Universidade para Todos (Prouni). Disponível em: https://acessounico.mec.gov.br/prouni. Acesso em: 18/02/2024.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CODE FOR AMERICA. Brazil States GeoJSON. GitHub, 2019. Disponível em: https://raw.githubusercontent.com/codeforamerica/click_that_hood/master/public/data/brazil-states.geojson. Acesso em: 18/02/2024.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pt-BR"/>
              <a:t>Escopo/objetivo do Data Mart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objetivo do Data Mart é disponibilizar de forma clara e transparente dados das concessões de bolsas pelo Prouni, também desenvolver estratégias que contribuam para a formulação de políticas educacionais relacionadas ao programa.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dados analisados serão acerca da concessão de bolsas entre o ano de 2005 até 2019.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pt-BR"/>
              <a:t>Arquitetura Tecnológica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25" y="2307925"/>
            <a:ext cx="977825" cy="9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725" y="2307925"/>
            <a:ext cx="977825" cy="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321525" y="3365850"/>
            <a:ext cx="1894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Pentaho Data Integration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15838" y="3395000"/>
            <a:ext cx="1894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Bolsas Concedidas pelo Prouni 2005-2019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841" y="2307925"/>
            <a:ext cx="977825" cy="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500650" y="3365850"/>
            <a:ext cx="1894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SGBD - Postgress SQL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0080" y="2307933"/>
            <a:ext cx="977825" cy="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861888" y="3430825"/>
            <a:ext cx="1894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MS Power BI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87" name="Google Shape;87;p17"/>
          <p:cNvCxnSpPr>
            <a:stCxn id="79" idx="3"/>
          </p:cNvCxnSpPr>
          <p:nvPr/>
        </p:nvCxnSpPr>
        <p:spPr>
          <a:xfrm flipH="1" rot="10800000">
            <a:off x="1751850" y="2790238"/>
            <a:ext cx="9000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 flipH="1" rot="10800000">
            <a:off x="3980600" y="2790238"/>
            <a:ext cx="9000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 flipH="1" rot="10800000">
            <a:off x="6209325" y="2793525"/>
            <a:ext cx="9000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pt-BR"/>
              <a:t>Processo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criação do projeto foi seguido a seguinte trajetória: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Definição da arquitetura -&gt; Levantamento de necessidades -&gt; Modelagem dimensional -&gt; Criação do modelo físico -&gt; Processo de ETC -&gt; Geração da aplicação OLAP -&gt; Testes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pt-BR"/>
              <a:t>Abordagem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abordagem escolhida foi a Botom-up por ser mais adequada para a construção de um Data Mart quando ainda não se tem um Data Warehouse bem definido.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modelo de organização de dados optado foi o Star Schema. Assim </a:t>
            </a:r>
            <a:r>
              <a:rPr lang="pt-BR"/>
              <a:t>possuímos uma tabela fato composta por FK’s de tabelas dimensões que nos fornecem um contexto para cada linha.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pt-BR"/>
              <a:t>Usuários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Gestores da educação: pessoas que desempenham um papel voltado para a formulação de </a:t>
            </a:r>
            <a:r>
              <a:rPr lang="pt-BR"/>
              <a:t>políticas</a:t>
            </a:r>
            <a:r>
              <a:rPr lang="pt-BR"/>
              <a:t> educacionais.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Público em geral: toda e qualquer pessoa que possua algum interesse nos dados da concessão.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 2 - LEVANTAMENTO DAS NECESSIDADES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