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7" r:id="rId4"/>
    <p:sldId id="259" r:id="rId5"/>
    <p:sldId id="260" r:id="rId6"/>
    <p:sldId id="261" r:id="rId7"/>
    <p:sldId id="262"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2424"/>
    <a:srgbClr val="5100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97" d="100"/>
          <a:sy n="97" d="100"/>
        </p:scale>
        <p:origin x="10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420A8A-7264-4F24-BC6C-D76B76683D56}" type="doc">
      <dgm:prSet loTypeId="urn:microsoft.com/office/officeart/2005/8/layout/process1" loCatId="process" qsTypeId="urn:microsoft.com/office/officeart/2005/8/quickstyle/simple1" qsCatId="simple" csTypeId="urn:microsoft.com/office/officeart/2005/8/colors/colorful1" csCatId="colorful" phldr="1"/>
      <dgm:spPr/>
      <dgm:t>
        <a:bodyPr/>
        <a:lstStyle/>
        <a:p>
          <a:endParaRPr lang="en-US"/>
        </a:p>
      </dgm:t>
    </dgm:pt>
    <dgm:pt modelId="{7E3BF592-7E03-42D4-950D-BE48EAD8232D}">
      <dgm:prSet/>
      <dgm:spPr/>
      <dgm:t>
        <a:bodyPr/>
        <a:lstStyle/>
        <a:p>
          <a:r>
            <a:rPr lang="en-US" b="1"/>
            <a:t>Deep learning </a:t>
          </a:r>
          <a:r>
            <a:rPr lang="en-US"/>
            <a:t>is an effective tool for analyzing large quantities of data by using complex algorithms to train machines/computers</a:t>
          </a:r>
        </a:p>
      </dgm:t>
    </dgm:pt>
    <dgm:pt modelId="{3F29A67F-FBB7-4B73-87F5-C8043772A5B9}" type="parTrans" cxnId="{4F296E97-453F-4B7B-AA6C-5C779639A432}">
      <dgm:prSet/>
      <dgm:spPr/>
      <dgm:t>
        <a:bodyPr/>
        <a:lstStyle/>
        <a:p>
          <a:endParaRPr lang="en-US"/>
        </a:p>
      </dgm:t>
    </dgm:pt>
    <dgm:pt modelId="{102198FC-E9E9-46A3-80F5-7122CBD415D7}" type="sibTrans" cxnId="{4F296E97-453F-4B7B-AA6C-5C779639A432}">
      <dgm:prSet/>
      <dgm:spPr/>
      <dgm:t>
        <a:bodyPr/>
        <a:lstStyle/>
        <a:p>
          <a:endParaRPr lang="en-US"/>
        </a:p>
      </dgm:t>
    </dgm:pt>
    <dgm:pt modelId="{46A51F0F-EE65-4685-AA59-80555CEEA147}">
      <dgm:prSet/>
      <dgm:spPr/>
      <dgm:t>
        <a:bodyPr/>
        <a:lstStyle/>
        <a:p>
          <a:r>
            <a:rPr lang="en-US"/>
            <a:t>These models help machines </a:t>
          </a:r>
          <a:r>
            <a:rPr lang="en-US" b="1"/>
            <a:t>learn from repeated exposure to training data. </a:t>
          </a:r>
          <a:r>
            <a:rPr lang="en-US"/>
            <a:t>We then have the machine make </a:t>
          </a:r>
          <a:r>
            <a:rPr lang="en-US" b="1"/>
            <a:t>predictions on new data </a:t>
          </a:r>
          <a:r>
            <a:rPr lang="en-US"/>
            <a:t>that is presented to the model</a:t>
          </a:r>
        </a:p>
      </dgm:t>
    </dgm:pt>
    <dgm:pt modelId="{7D319BE1-C7AB-407C-A4B6-C0760904DAE1}" type="parTrans" cxnId="{D7FD846E-D99B-4B0D-A8A0-9B5EB8D63E6A}">
      <dgm:prSet/>
      <dgm:spPr/>
      <dgm:t>
        <a:bodyPr/>
        <a:lstStyle/>
        <a:p>
          <a:endParaRPr lang="en-US"/>
        </a:p>
      </dgm:t>
    </dgm:pt>
    <dgm:pt modelId="{8B7559BE-BF9D-43FD-A27B-A58BF95D7974}" type="sibTrans" cxnId="{D7FD846E-D99B-4B0D-A8A0-9B5EB8D63E6A}">
      <dgm:prSet/>
      <dgm:spPr/>
      <dgm:t>
        <a:bodyPr/>
        <a:lstStyle/>
        <a:p>
          <a:endParaRPr lang="en-US"/>
        </a:p>
      </dgm:t>
    </dgm:pt>
    <dgm:pt modelId="{ADEFC128-99A6-4073-AE0F-78858BF6DF69}">
      <dgm:prSet custT="1"/>
      <dgm:spPr/>
      <dgm:t>
        <a:bodyPr/>
        <a:lstStyle/>
        <a:p>
          <a:r>
            <a:rPr lang="en-US" sz="1800" b="1" dirty="0"/>
            <a:t>Convolutional Neural Networks </a:t>
          </a:r>
          <a:r>
            <a:rPr lang="en-US" sz="1800" dirty="0"/>
            <a:t>accept the pixel-array in an “input layer” and that data is then passed through many other layers of data processing called the “hidden layers”. Eventually, the “output layer” determines the outcome of the data processing.</a:t>
          </a:r>
        </a:p>
      </dgm:t>
    </dgm:pt>
    <dgm:pt modelId="{F2CC7CEA-591B-4811-9B2A-8D802AA07AE3}" type="parTrans" cxnId="{CADC2E33-957C-44C6-BE05-D4ED7A30A30D}">
      <dgm:prSet/>
      <dgm:spPr/>
      <dgm:t>
        <a:bodyPr/>
        <a:lstStyle/>
        <a:p>
          <a:endParaRPr lang="en-US"/>
        </a:p>
      </dgm:t>
    </dgm:pt>
    <dgm:pt modelId="{F7652B9E-FD22-42FB-8B82-B4AE4D96BCD1}" type="sibTrans" cxnId="{CADC2E33-957C-44C6-BE05-D4ED7A30A30D}">
      <dgm:prSet/>
      <dgm:spPr/>
      <dgm:t>
        <a:bodyPr/>
        <a:lstStyle/>
        <a:p>
          <a:endParaRPr lang="en-US"/>
        </a:p>
      </dgm:t>
    </dgm:pt>
    <dgm:pt modelId="{354DF5A5-2FC8-4ED6-9B44-5E88B87EB16C}" type="pres">
      <dgm:prSet presAssocID="{70420A8A-7264-4F24-BC6C-D76B76683D56}" presName="Name0" presStyleCnt="0">
        <dgm:presLayoutVars>
          <dgm:dir/>
          <dgm:resizeHandles val="exact"/>
        </dgm:presLayoutVars>
      </dgm:prSet>
      <dgm:spPr/>
    </dgm:pt>
    <dgm:pt modelId="{8D1EF2D2-A4CC-4EE2-8277-5E889478FD62}" type="pres">
      <dgm:prSet presAssocID="{7E3BF592-7E03-42D4-950D-BE48EAD8232D}" presName="node" presStyleLbl="node1" presStyleIdx="0" presStyleCnt="3">
        <dgm:presLayoutVars>
          <dgm:bulletEnabled val="1"/>
        </dgm:presLayoutVars>
      </dgm:prSet>
      <dgm:spPr/>
    </dgm:pt>
    <dgm:pt modelId="{857444DE-D062-4404-BCB4-1488FC281024}" type="pres">
      <dgm:prSet presAssocID="{102198FC-E9E9-46A3-80F5-7122CBD415D7}" presName="sibTrans" presStyleLbl="sibTrans2D1" presStyleIdx="0" presStyleCnt="2"/>
      <dgm:spPr/>
    </dgm:pt>
    <dgm:pt modelId="{DC27138C-E483-4217-858D-B374FC6562CE}" type="pres">
      <dgm:prSet presAssocID="{102198FC-E9E9-46A3-80F5-7122CBD415D7}" presName="connectorText" presStyleLbl="sibTrans2D1" presStyleIdx="0" presStyleCnt="2"/>
      <dgm:spPr/>
    </dgm:pt>
    <dgm:pt modelId="{5BB088BE-F101-43BB-B806-56B88F13DFCA}" type="pres">
      <dgm:prSet presAssocID="{46A51F0F-EE65-4685-AA59-80555CEEA147}" presName="node" presStyleLbl="node1" presStyleIdx="1" presStyleCnt="3">
        <dgm:presLayoutVars>
          <dgm:bulletEnabled val="1"/>
        </dgm:presLayoutVars>
      </dgm:prSet>
      <dgm:spPr/>
    </dgm:pt>
    <dgm:pt modelId="{FBAF55DF-C614-417F-841F-6503EA7B0B7E}" type="pres">
      <dgm:prSet presAssocID="{8B7559BE-BF9D-43FD-A27B-A58BF95D7974}" presName="sibTrans" presStyleLbl="sibTrans2D1" presStyleIdx="1" presStyleCnt="2"/>
      <dgm:spPr/>
    </dgm:pt>
    <dgm:pt modelId="{D5123F31-2B1C-4678-9F2F-46161A0C9702}" type="pres">
      <dgm:prSet presAssocID="{8B7559BE-BF9D-43FD-A27B-A58BF95D7974}" presName="connectorText" presStyleLbl="sibTrans2D1" presStyleIdx="1" presStyleCnt="2"/>
      <dgm:spPr/>
    </dgm:pt>
    <dgm:pt modelId="{7BA6471F-678C-4F34-A2A4-ADB8836B01E3}" type="pres">
      <dgm:prSet presAssocID="{ADEFC128-99A6-4073-AE0F-78858BF6DF69}" presName="node" presStyleLbl="node1" presStyleIdx="2" presStyleCnt="3">
        <dgm:presLayoutVars>
          <dgm:bulletEnabled val="1"/>
        </dgm:presLayoutVars>
      </dgm:prSet>
      <dgm:spPr/>
    </dgm:pt>
  </dgm:ptLst>
  <dgm:cxnLst>
    <dgm:cxn modelId="{10B79510-26AF-4E3F-9ACC-F8DB17C3BE14}" type="presOf" srcId="{8B7559BE-BF9D-43FD-A27B-A58BF95D7974}" destId="{FBAF55DF-C614-417F-841F-6503EA7B0B7E}" srcOrd="0" destOrd="0" presId="urn:microsoft.com/office/officeart/2005/8/layout/process1"/>
    <dgm:cxn modelId="{CADC2E33-957C-44C6-BE05-D4ED7A30A30D}" srcId="{70420A8A-7264-4F24-BC6C-D76B76683D56}" destId="{ADEFC128-99A6-4073-AE0F-78858BF6DF69}" srcOrd="2" destOrd="0" parTransId="{F2CC7CEA-591B-4811-9B2A-8D802AA07AE3}" sibTransId="{F7652B9E-FD22-42FB-8B82-B4AE4D96BCD1}"/>
    <dgm:cxn modelId="{E5971440-4F1C-4747-9E73-436E689C39F3}" type="presOf" srcId="{ADEFC128-99A6-4073-AE0F-78858BF6DF69}" destId="{7BA6471F-678C-4F34-A2A4-ADB8836B01E3}" srcOrd="0" destOrd="0" presId="urn:microsoft.com/office/officeart/2005/8/layout/process1"/>
    <dgm:cxn modelId="{3057966B-6F08-4CB3-9347-38A3A593E4FD}" type="presOf" srcId="{8B7559BE-BF9D-43FD-A27B-A58BF95D7974}" destId="{D5123F31-2B1C-4678-9F2F-46161A0C9702}" srcOrd="1" destOrd="0" presId="urn:microsoft.com/office/officeart/2005/8/layout/process1"/>
    <dgm:cxn modelId="{D7FD846E-D99B-4B0D-A8A0-9B5EB8D63E6A}" srcId="{70420A8A-7264-4F24-BC6C-D76B76683D56}" destId="{46A51F0F-EE65-4685-AA59-80555CEEA147}" srcOrd="1" destOrd="0" parTransId="{7D319BE1-C7AB-407C-A4B6-C0760904DAE1}" sibTransId="{8B7559BE-BF9D-43FD-A27B-A58BF95D7974}"/>
    <dgm:cxn modelId="{09255B4F-65BC-4701-8213-E14BC2AD8BA5}" type="presOf" srcId="{7E3BF592-7E03-42D4-950D-BE48EAD8232D}" destId="{8D1EF2D2-A4CC-4EE2-8277-5E889478FD62}" srcOrd="0" destOrd="0" presId="urn:microsoft.com/office/officeart/2005/8/layout/process1"/>
    <dgm:cxn modelId="{3F809473-0F7E-43D7-AAB3-4004B7B7F572}" type="presOf" srcId="{70420A8A-7264-4F24-BC6C-D76B76683D56}" destId="{354DF5A5-2FC8-4ED6-9B44-5E88B87EB16C}" srcOrd="0" destOrd="0" presId="urn:microsoft.com/office/officeart/2005/8/layout/process1"/>
    <dgm:cxn modelId="{6F66B753-D24E-499E-85DB-F01972362E5E}" type="presOf" srcId="{102198FC-E9E9-46A3-80F5-7122CBD415D7}" destId="{857444DE-D062-4404-BCB4-1488FC281024}" srcOrd="0" destOrd="0" presId="urn:microsoft.com/office/officeart/2005/8/layout/process1"/>
    <dgm:cxn modelId="{4F296E97-453F-4B7B-AA6C-5C779639A432}" srcId="{70420A8A-7264-4F24-BC6C-D76B76683D56}" destId="{7E3BF592-7E03-42D4-950D-BE48EAD8232D}" srcOrd="0" destOrd="0" parTransId="{3F29A67F-FBB7-4B73-87F5-C8043772A5B9}" sibTransId="{102198FC-E9E9-46A3-80F5-7122CBD415D7}"/>
    <dgm:cxn modelId="{BF2F50B0-C614-4DCC-ABD9-4330D4900D31}" type="presOf" srcId="{102198FC-E9E9-46A3-80F5-7122CBD415D7}" destId="{DC27138C-E483-4217-858D-B374FC6562CE}" srcOrd="1" destOrd="0" presId="urn:microsoft.com/office/officeart/2005/8/layout/process1"/>
    <dgm:cxn modelId="{23565BF4-FB9B-4642-A57F-A54BBF0E8069}" type="presOf" srcId="{46A51F0F-EE65-4685-AA59-80555CEEA147}" destId="{5BB088BE-F101-43BB-B806-56B88F13DFCA}" srcOrd="0" destOrd="0" presId="urn:microsoft.com/office/officeart/2005/8/layout/process1"/>
    <dgm:cxn modelId="{AC28D105-A872-4606-B04C-0225F98EA050}" type="presParOf" srcId="{354DF5A5-2FC8-4ED6-9B44-5E88B87EB16C}" destId="{8D1EF2D2-A4CC-4EE2-8277-5E889478FD62}" srcOrd="0" destOrd="0" presId="urn:microsoft.com/office/officeart/2005/8/layout/process1"/>
    <dgm:cxn modelId="{E727D789-DE69-469D-8CC3-2D1454F8DE5C}" type="presParOf" srcId="{354DF5A5-2FC8-4ED6-9B44-5E88B87EB16C}" destId="{857444DE-D062-4404-BCB4-1488FC281024}" srcOrd="1" destOrd="0" presId="urn:microsoft.com/office/officeart/2005/8/layout/process1"/>
    <dgm:cxn modelId="{F96A57E3-351F-4BEB-B066-DFEF49544209}" type="presParOf" srcId="{857444DE-D062-4404-BCB4-1488FC281024}" destId="{DC27138C-E483-4217-858D-B374FC6562CE}" srcOrd="0" destOrd="0" presId="urn:microsoft.com/office/officeart/2005/8/layout/process1"/>
    <dgm:cxn modelId="{5C55FBA4-62F2-4741-A47C-E47B11282530}" type="presParOf" srcId="{354DF5A5-2FC8-4ED6-9B44-5E88B87EB16C}" destId="{5BB088BE-F101-43BB-B806-56B88F13DFCA}" srcOrd="2" destOrd="0" presId="urn:microsoft.com/office/officeart/2005/8/layout/process1"/>
    <dgm:cxn modelId="{3961CB4A-2264-4F56-BBE8-213CA7F981C1}" type="presParOf" srcId="{354DF5A5-2FC8-4ED6-9B44-5E88B87EB16C}" destId="{FBAF55DF-C614-417F-841F-6503EA7B0B7E}" srcOrd="3" destOrd="0" presId="urn:microsoft.com/office/officeart/2005/8/layout/process1"/>
    <dgm:cxn modelId="{E158E9D6-9B83-49E6-8E84-D5694F27F76D}" type="presParOf" srcId="{FBAF55DF-C614-417F-841F-6503EA7B0B7E}" destId="{D5123F31-2B1C-4678-9F2F-46161A0C9702}" srcOrd="0" destOrd="0" presId="urn:microsoft.com/office/officeart/2005/8/layout/process1"/>
    <dgm:cxn modelId="{AC131BA5-1E17-4CBA-89C8-2717D6FD7ACB}" type="presParOf" srcId="{354DF5A5-2FC8-4ED6-9B44-5E88B87EB16C}" destId="{7BA6471F-678C-4F34-A2A4-ADB8836B01E3}"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1EF2D2-A4CC-4EE2-8277-5E889478FD62}">
      <dsp:nvSpPr>
        <dsp:cNvPr id="0" name=""/>
        <dsp:cNvSpPr/>
      </dsp:nvSpPr>
      <dsp:spPr>
        <a:xfrm>
          <a:off x="8268" y="217275"/>
          <a:ext cx="2471312" cy="380724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Deep learning </a:t>
          </a:r>
          <a:r>
            <a:rPr lang="en-US" sz="1800" kern="1200"/>
            <a:t>is an effective tool for analyzing large quantities of data by using complex algorithms to train machines/computers</a:t>
          </a:r>
        </a:p>
      </dsp:txBody>
      <dsp:txXfrm>
        <a:off x="80650" y="289657"/>
        <a:ext cx="2326548" cy="3662485"/>
      </dsp:txXfrm>
    </dsp:sp>
    <dsp:sp modelId="{857444DE-D062-4404-BCB4-1488FC281024}">
      <dsp:nvSpPr>
        <dsp:cNvPr id="0" name=""/>
        <dsp:cNvSpPr/>
      </dsp:nvSpPr>
      <dsp:spPr>
        <a:xfrm>
          <a:off x="2726712" y="1814457"/>
          <a:ext cx="523918" cy="61288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726712" y="1937034"/>
        <a:ext cx="366743" cy="367731"/>
      </dsp:txXfrm>
    </dsp:sp>
    <dsp:sp modelId="{5BB088BE-F101-43BB-B806-56B88F13DFCA}">
      <dsp:nvSpPr>
        <dsp:cNvPr id="0" name=""/>
        <dsp:cNvSpPr/>
      </dsp:nvSpPr>
      <dsp:spPr>
        <a:xfrm>
          <a:off x="3468106" y="217275"/>
          <a:ext cx="2471312" cy="380724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These models help machines </a:t>
          </a:r>
          <a:r>
            <a:rPr lang="en-US" sz="1800" b="1" kern="1200"/>
            <a:t>learn from repeated exposure to training data. </a:t>
          </a:r>
          <a:r>
            <a:rPr lang="en-US" sz="1800" kern="1200"/>
            <a:t>We then have the machine make </a:t>
          </a:r>
          <a:r>
            <a:rPr lang="en-US" sz="1800" b="1" kern="1200"/>
            <a:t>predictions on new data </a:t>
          </a:r>
          <a:r>
            <a:rPr lang="en-US" sz="1800" kern="1200"/>
            <a:t>that is presented to the model</a:t>
          </a:r>
        </a:p>
      </dsp:txBody>
      <dsp:txXfrm>
        <a:off x="3540488" y="289657"/>
        <a:ext cx="2326548" cy="3662485"/>
      </dsp:txXfrm>
    </dsp:sp>
    <dsp:sp modelId="{FBAF55DF-C614-417F-841F-6503EA7B0B7E}">
      <dsp:nvSpPr>
        <dsp:cNvPr id="0" name=""/>
        <dsp:cNvSpPr/>
      </dsp:nvSpPr>
      <dsp:spPr>
        <a:xfrm>
          <a:off x="6186550" y="1814457"/>
          <a:ext cx="523918" cy="61288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186550" y="1937034"/>
        <a:ext cx="366743" cy="367731"/>
      </dsp:txXfrm>
    </dsp:sp>
    <dsp:sp modelId="{7BA6471F-678C-4F34-A2A4-ADB8836B01E3}">
      <dsp:nvSpPr>
        <dsp:cNvPr id="0" name=""/>
        <dsp:cNvSpPr/>
      </dsp:nvSpPr>
      <dsp:spPr>
        <a:xfrm>
          <a:off x="6927943" y="217275"/>
          <a:ext cx="2471312" cy="3807249"/>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Convolutional Neural Networks </a:t>
          </a:r>
          <a:r>
            <a:rPr lang="en-US" sz="1800" kern="1200" dirty="0"/>
            <a:t>accept the pixel-array in an “input layer” and that data is then passed through many other layers of data processing called the “hidden layers”. Eventually, the “output layer” determines the outcome of the data processing.</a:t>
          </a:r>
        </a:p>
      </dsp:txBody>
      <dsp:txXfrm>
        <a:off x="7000325" y="289657"/>
        <a:ext cx="2326548" cy="36624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3BAA02-8BC8-4C7B-B5C8-3C0FEB35287D}" type="datetimeFigureOut">
              <a:rPr lang="en-US" smtClean="0"/>
              <a:t>4/16/2024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3C3F31-DA61-487A-8F9D-E5F546B69C91}" type="slidenum">
              <a:rPr lang="en-US" smtClean="0"/>
              <a:t>‹#›</a:t>
            </a:fld>
            <a:endParaRPr lang="en-US"/>
          </a:p>
        </p:txBody>
      </p:sp>
    </p:spTree>
    <p:extLst>
      <p:ext uri="{BB962C8B-B14F-4D97-AF65-F5344CB8AC3E}">
        <p14:creationId xmlns:p14="http://schemas.microsoft.com/office/powerpoint/2010/main" val="17056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Came out in 1993. </a:t>
            </a:r>
            <a:r>
              <a:rPr lang="en-US" dirty="0" err="1"/>
              <a:t>WotC</a:t>
            </a:r>
            <a:r>
              <a:rPr lang="en-US" dirty="0"/>
              <a:t> now owned by Hasbro. </a:t>
            </a:r>
          </a:p>
          <a:p>
            <a:r>
              <a:rPr lang="en-US" dirty="0"/>
              <a:t>25000 cards over released 100 sets, of which several are released in a year.</a:t>
            </a:r>
          </a:p>
          <a:p>
            <a:r>
              <a:rPr lang="en-US" dirty="0"/>
              <a:t>In recent history, MTG has increased its share in the trading card game market by collaborating with different Ips across many different genres. For example (within its own genre) there have been cross overs with other tabletop games such as Warhammer and Dungeon and Dragon sets. Moreover, there have been special sets and cards that feature Transformers, Jurassic Park, Street Fighter, Stranger Things and even Princess Bride. </a:t>
            </a:r>
          </a:p>
        </p:txBody>
      </p:sp>
      <p:sp>
        <p:nvSpPr>
          <p:cNvPr id="4" name="Slide Number Placeholder 3"/>
          <p:cNvSpPr>
            <a:spLocks noGrp="1"/>
          </p:cNvSpPr>
          <p:nvPr>
            <p:ph type="sldNum" sz="quarter" idx="5"/>
          </p:nvPr>
        </p:nvSpPr>
        <p:spPr/>
        <p:txBody>
          <a:bodyPr/>
          <a:lstStyle/>
          <a:p>
            <a:fld id="{AB3C3F31-DA61-487A-8F9D-E5F546B69C91}" type="slidenum">
              <a:rPr lang="en-US" smtClean="0"/>
              <a:t>2</a:t>
            </a:fld>
            <a:endParaRPr lang="en-US"/>
          </a:p>
        </p:txBody>
      </p:sp>
    </p:spTree>
    <p:extLst>
      <p:ext uri="{BB962C8B-B14F-4D97-AF65-F5344CB8AC3E}">
        <p14:creationId xmlns:p14="http://schemas.microsoft.com/office/powerpoint/2010/main" val="3116865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in my project was to use pre-defined models with my data set to see if they could achieve the same rates of accuracy as my models had. </a:t>
            </a:r>
          </a:p>
          <a:p>
            <a:endParaRPr lang="en-US" dirty="0"/>
          </a:p>
          <a:p>
            <a:r>
              <a:rPr lang="en-US" dirty="0" err="1"/>
              <a:t>ResNet</a:t>
            </a:r>
            <a:r>
              <a:rPr lang="en-US" dirty="0"/>
              <a:t> model was developed in 2015 </a:t>
            </a:r>
            <a:r>
              <a:rPr lang="en-US" b="0" i="0" dirty="0">
                <a:solidFill>
                  <a:srgbClr val="4D5156"/>
                </a:solidFill>
                <a:effectLst/>
                <a:highlight>
                  <a:srgbClr val="FFFFFF"/>
                </a:highlight>
                <a:latin typeface="Roboto" panose="02000000000000000000" pitchFamily="2" charset="0"/>
              </a:rPr>
              <a:t>for image recognition and won that year's ImageNet Large Scale Visual Recognition Challenge, according to Wikipedia.</a:t>
            </a:r>
          </a:p>
          <a:p>
            <a:endParaRPr lang="en-US" b="0" i="0" dirty="0">
              <a:solidFill>
                <a:srgbClr val="4D5156"/>
              </a:solidFill>
              <a:effectLst/>
              <a:highlight>
                <a:srgbClr val="FFFFFF"/>
              </a:highlight>
              <a:latin typeface="Roboto" panose="02000000000000000000" pitchFamily="2" charset="0"/>
            </a:endParaRPr>
          </a:p>
          <a:p>
            <a:r>
              <a:rPr lang="en-US" b="0" i="0" dirty="0">
                <a:solidFill>
                  <a:srgbClr val="273239"/>
                </a:solidFill>
                <a:effectLst/>
                <a:highlight>
                  <a:srgbClr val="FFFFFF"/>
                </a:highlight>
                <a:latin typeface="Nunito" pitchFamily="2" charset="0"/>
              </a:rPr>
              <a:t>The VGG-16 model is a CNN architecture that was proposed by the Visual Geometry Group (VGG) at the University of Oxford in 2014. It consists of 16 layers, which is where the 16 comes from. </a:t>
            </a:r>
          </a:p>
          <a:p>
            <a:endParaRPr lang="en-US" b="0" i="0" dirty="0">
              <a:solidFill>
                <a:srgbClr val="273239"/>
              </a:solidFill>
              <a:effectLst/>
              <a:highlight>
                <a:srgbClr val="FFFFFF"/>
              </a:highlight>
              <a:latin typeface="Nunito" pitchFamily="2" charset="0"/>
            </a:endParaRPr>
          </a:p>
          <a:p>
            <a:endParaRPr lang="en-US" b="0" i="0" dirty="0">
              <a:solidFill>
                <a:srgbClr val="273239"/>
              </a:solidFill>
              <a:effectLst/>
              <a:highlight>
                <a:srgbClr val="FFFFFF"/>
              </a:highlight>
              <a:latin typeface="Nunito" pitchFamily="2" charset="0"/>
            </a:endParaRPr>
          </a:p>
          <a:p>
            <a:endParaRPr lang="en-US" b="0" i="0" dirty="0">
              <a:solidFill>
                <a:srgbClr val="273239"/>
              </a:solidFill>
              <a:effectLst/>
              <a:highlight>
                <a:srgbClr val="FFFFFF"/>
              </a:highlight>
              <a:latin typeface="Nunito" pitchFamily="2" charset="0"/>
            </a:endParaRPr>
          </a:p>
          <a:p>
            <a:endParaRPr lang="en-US" dirty="0"/>
          </a:p>
        </p:txBody>
      </p:sp>
      <p:sp>
        <p:nvSpPr>
          <p:cNvPr id="4" name="Slide Number Placeholder 3"/>
          <p:cNvSpPr>
            <a:spLocks noGrp="1"/>
          </p:cNvSpPr>
          <p:nvPr>
            <p:ph type="sldNum" sz="quarter" idx="5"/>
          </p:nvPr>
        </p:nvSpPr>
        <p:spPr/>
        <p:txBody>
          <a:bodyPr/>
          <a:lstStyle/>
          <a:p>
            <a:fld id="{AB3C3F31-DA61-487A-8F9D-E5F546B69C91}" type="slidenum">
              <a:rPr lang="en-US" smtClean="0"/>
              <a:t>13</a:t>
            </a:fld>
            <a:endParaRPr lang="en-US"/>
          </a:p>
        </p:txBody>
      </p:sp>
    </p:spTree>
    <p:extLst>
      <p:ext uri="{BB962C8B-B14F-4D97-AF65-F5344CB8AC3E}">
        <p14:creationId xmlns:p14="http://schemas.microsoft.com/office/powerpoint/2010/main" val="4131295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step in the process was to put my 4 models to the test against images that were brand new to them. For this I did some research on other types of Magic cards and found cards that would make it incredibly difficult for the models to tell whether they were tokens are not. I went back to </a:t>
            </a:r>
            <a:r>
              <a:rPr lang="en-US" dirty="0" err="1"/>
              <a:t>Scryfall</a:t>
            </a:r>
            <a:r>
              <a:rPr lang="en-US" dirty="0"/>
              <a:t> web search and scraped and saved the images of cards of the types: Conspiracy, Scheme and Phenomena. These cards are not legal in almost any format as they served very set-specific thematic functions; I’ve never even heard of these let alone seen one in real life. For my business case, it would be highly unlikely that any of these cards would be bought, but in any case, I created a function that would take use a user input to choose an image, apply some augmentation to it have each of the models make a prediction. The expectation was that the models should recognize these as play cards every single time, but you can see in this example that they struggled. Different images provided different results, of course but nothing very concrete that would lead me to believe that the models would be able to handle these exceptions. To improve my models going forward I would add all of these new images to my original training and test data sets so that the model would have an opportunity to learn the features of these cards as they relate to their “play card” label. </a:t>
            </a:r>
          </a:p>
        </p:txBody>
      </p:sp>
      <p:sp>
        <p:nvSpPr>
          <p:cNvPr id="4" name="Slide Number Placeholder 3"/>
          <p:cNvSpPr>
            <a:spLocks noGrp="1"/>
          </p:cNvSpPr>
          <p:nvPr>
            <p:ph type="sldNum" sz="quarter" idx="5"/>
          </p:nvPr>
        </p:nvSpPr>
        <p:spPr/>
        <p:txBody>
          <a:bodyPr/>
          <a:lstStyle/>
          <a:p>
            <a:fld id="{AB3C3F31-DA61-487A-8F9D-E5F546B69C91}" type="slidenum">
              <a:rPr lang="en-US" smtClean="0"/>
              <a:t>14</a:t>
            </a:fld>
            <a:endParaRPr lang="en-US"/>
          </a:p>
        </p:txBody>
      </p:sp>
    </p:spTree>
    <p:extLst>
      <p:ext uri="{BB962C8B-B14F-4D97-AF65-F5344CB8AC3E}">
        <p14:creationId xmlns:p14="http://schemas.microsoft.com/office/powerpoint/2010/main" val="2590173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5F6368"/>
                </a:solidFill>
                <a:effectLst/>
                <a:highlight>
                  <a:srgbClr val="FFFFFF"/>
                </a:highlight>
                <a:latin typeface="Roboto" panose="02000000000000000000" pitchFamily="2" charset="0"/>
              </a:rPr>
              <a:t>Web scraping</a:t>
            </a:r>
            <a:r>
              <a:rPr lang="en-US" b="0" i="0" dirty="0">
                <a:solidFill>
                  <a:srgbClr val="4D5156"/>
                </a:solidFill>
                <a:effectLst/>
                <a:highlight>
                  <a:srgbClr val="FFFFFF"/>
                </a:highlight>
                <a:latin typeface="Roboto" panose="02000000000000000000" pitchFamily="2" charset="0"/>
              </a:rPr>
              <a:t> is the process of collecting and parsing raw data from a web site’s HTML code. Using the Inspect feature of my browser I was able to locate the hosted URL of each image on the search result page in the HTML code. My function would take the URLs, read the image and save it as a local file on my PC. I used a library called “</a:t>
            </a:r>
            <a:r>
              <a:rPr lang="en-US" b="0" i="0" dirty="0" err="1">
                <a:solidFill>
                  <a:srgbClr val="4D5156"/>
                </a:solidFill>
                <a:effectLst/>
                <a:highlight>
                  <a:srgbClr val="FFFFFF"/>
                </a:highlight>
                <a:latin typeface="Roboto" panose="02000000000000000000" pitchFamily="2" charset="0"/>
              </a:rPr>
              <a:t>os</a:t>
            </a:r>
            <a:r>
              <a:rPr lang="en-US" b="0" i="0" dirty="0">
                <a:solidFill>
                  <a:srgbClr val="4D5156"/>
                </a:solidFill>
                <a:effectLst/>
                <a:highlight>
                  <a:srgbClr val="FFFFFF"/>
                </a:highlight>
                <a:latin typeface="Roboto" panose="02000000000000000000" pitchFamily="2" charset="0"/>
              </a:rPr>
              <a:t>” to also create folders within the test and train folders for each subset of image (token vs play card) and move the respective images to the correct folder.  </a:t>
            </a:r>
            <a:endParaRPr lang="en-US" dirty="0"/>
          </a:p>
        </p:txBody>
      </p:sp>
      <p:sp>
        <p:nvSpPr>
          <p:cNvPr id="4" name="Slide Number Placeholder 3"/>
          <p:cNvSpPr>
            <a:spLocks noGrp="1"/>
          </p:cNvSpPr>
          <p:nvPr>
            <p:ph type="sldNum" sz="quarter" idx="5"/>
          </p:nvPr>
        </p:nvSpPr>
        <p:spPr/>
        <p:txBody>
          <a:bodyPr/>
          <a:lstStyle/>
          <a:p>
            <a:fld id="{AB3C3F31-DA61-487A-8F9D-E5F546B69C91}" type="slidenum">
              <a:rPr lang="en-US" smtClean="0"/>
              <a:t>5</a:t>
            </a:fld>
            <a:endParaRPr lang="en-US"/>
          </a:p>
        </p:txBody>
      </p:sp>
    </p:spTree>
    <p:extLst>
      <p:ext uri="{BB962C8B-B14F-4D97-AF65-F5344CB8AC3E}">
        <p14:creationId xmlns:p14="http://schemas.microsoft.com/office/powerpoint/2010/main" val="656093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Totals : 2100+ play, 698 tokens</a:t>
            </a:r>
          </a:p>
          <a:p>
            <a:r>
              <a:rPr lang="en-US" dirty="0"/>
              <a:t>To demonstrate what I mean when talking about play cards vs tokens I provided these images here from real MTG cards. The 1</a:t>
            </a:r>
            <a:r>
              <a:rPr lang="en-US" baseline="30000" dirty="0"/>
              <a:t>st</a:t>
            </a:r>
            <a:r>
              <a:rPr lang="en-US" dirty="0"/>
              <a:t> pair show cards from the Dr. Who set released last year. The image on the left is a play card named “Blink”. You can see that it has things like a “mana cost”, which must be paid in-game in order to cast the spell. If we focus on the last paragraph, you can see that the card’s ability allows the player to “create a 2/2 black Angel Alien artifact token” with various abilities, which you can see is the next image. This token card has no mana cost (because players cannot cast this card, it can only be created by another card’s effect). This is one of the main differences between the cards and one of the nuisances that my model can use to determine whether a given image is of a token or play card. Moving on to our other example, another main distinction is in the “type line” of the cards. Lord of the Nazgul has Legendary Creature as its super type and Wraith Noble subtype. All token cards, contain the super type “token:. </a:t>
            </a:r>
          </a:p>
        </p:txBody>
      </p:sp>
      <p:sp>
        <p:nvSpPr>
          <p:cNvPr id="4" name="Slide Number Placeholder 3"/>
          <p:cNvSpPr>
            <a:spLocks noGrp="1"/>
          </p:cNvSpPr>
          <p:nvPr>
            <p:ph type="sldNum" sz="quarter" idx="5"/>
          </p:nvPr>
        </p:nvSpPr>
        <p:spPr/>
        <p:txBody>
          <a:bodyPr/>
          <a:lstStyle/>
          <a:p>
            <a:fld id="{AB3C3F31-DA61-487A-8F9D-E5F546B69C91}" type="slidenum">
              <a:rPr lang="en-US" smtClean="0"/>
              <a:t>6</a:t>
            </a:fld>
            <a:endParaRPr lang="en-US"/>
          </a:p>
        </p:txBody>
      </p:sp>
    </p:spTree>
    <p:extLst>
      <p:ext uri="{BB962C8B-B14F-4D97-AF65-F5344CB8AC3E}">
        <p14:creationId xmlns:p14="http://schemas.microsoft.com/office/powerpoint/2010/main" val="2434723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results from the previous slide, it is easy to see that there was a high data imbalance. I had extracted every single printed token card image and had about 700 records, however I had over 3 times the amount of play card images only scraping about 30 pages of play card search results. This means that my model could learn more easily about features of play cards than token cards since there were more present in my data set. Another problem I wanted to solve was card quality. It is completely plausible that during the bulk purchases of the cards there would vastly differing quality of cards purchased, for example, brand new cards, faded cards, scratched cards, bent cards, etc.  Another “real world” aspect I wanted to account for was how scanning the images might not always be uniform, some may be fed into the scanner upside down, or slightly off axis. I was able to solve both these problems by using digital augmentation. I used this technique to build up the actual training data from the images I captured: for each token image I stored 3 copies of the image, two with differing sets of random augmentation and then the original. For the play cards, I augmented only a fraction of the images I was constructing my test data from. </a:t>
            </a:r>
          </a:p>
        </p:txBody>
      </p:sp>
      <p:sp>
        <p:nvSpPr>
          <p:cNvPr id="4" name="Slide Number Placeholder 3"/>
          <p:cNvSpPr>
            <a:spLocks noGrp="1"/>
          </p:cNvSpPr>
          <p:nvPr>
            <p:ph type="sldNum" sz="quarter" idx="5"/>
          </p:nvPr>
        </p:nvSpPr>
        <p:spPr/>
        <p:txBody>
          <a:bodyPr/>
          <a:lstStyle/>
          <a:p>
            <a:fld id="{AB3C3F31-DA61-487A-8F9D-E5F546B69C91}" type="slidenum">
              <a:rPr lang="en-US" smtClean="0"/>
              <a:t>7</a:t>
            </a:fld>
            <a:endParaRPr lang="en-US"/>
          </a:p>
        </p:txBody>
      </p:sp>
    </p:spTree>
    <p:extLst>
      <p:ext uri="{BB962C8B-B14F-4D97-AF65-F5344CB8AC3E}">
        <p14:creationId xmlns:p14="http://schemas.microsoft.com/office/powerpoint/2010/main" val="2775180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results of the custom data image augmentation I did. I was able to increase my token image samples by 200% and fixed the data imbalance present in my training data.  </a:t>
            </a:r>
          </a:p>
          <a:p>
            <a:r>
              <a:rPr lang="en-US" dirty="0"/>
              <a:t>You can also see here an example of how the augmentations affected the images</a:t>
            </a:r>
          </a:p>
        </p:txBody>
      </p:sp>
      <p:sp>
        <p:nvSpPr>
          <p:cNvPr id="4" name="Slide Number Placeholder 3"/>
          <p:cNvSpPr>
            <a:spLocks noGrp="1"/>
          </p:cNvSpPr>
          <p:nvPr>
            <p:ph type="sldNum" sz="quarter" idx="5"/>
          </p:nvPr>
        </p:nvSpPr>
        <p:spPr/>
        <p:txBody>
          <a:bodyPr/>
          <a:lstStyle/>
          <a:p>
            <a:fld id="{AB3C3F31-DA61-487A-8F9D-E5F546B69C91}" type="slidenum">
              <a:rPr lang="en-US" smtClean="0"/>
              <a:t>8</a:t>
            </a:fld>
            <a:endParaRPr lang="en-US"/>
          </a:p>
        </p:txBody>
      </p:sp>
    </p:spTree>
    <p:extLst>
      <p:ext uri="{BB962C8B-B14F-4D97-AF65-F5344CB8AC3E}">
        <p14:creationId xmlns:p14="http://schemas.microsoft.com/office/powerpoint/2010/main" val="3578057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pixel of each color-layer of the image is converted to a value between 0 and 255 depending on the pigment on the pixel (255 being the most saturated). The original size of the scraped images was 488 x 680 so the array of data created for each image had the shape (488 x 680 x 3). I reduced the size of the image to 366 x 366 so that the images would be perfect quadrilaterals (or squares) which makes them easier for the machine to interpret and learn from. I also scaled down the values of the arrays to be decimals between 0 and 1 which also helps to reduce the complexity of the data. </a:t>
            </a:r>
          </a:p>
        </p:txBody>
      </p:sp>
      <p:sp>
        <p:nvSpPr>
          <p:cNvPr id="4" name="Slide Number Placeholder 3"/>
          <p:cNvSpPr>
            <a:spLocks noGrp="1"/>
          </p:cNvSpPr>
          <p:nvPr>
            <p:ph type="sldNum" sz="quarter" idx="5"/>
          </p:nvPr>
        </p:nvSpPr>
        <p:spPr/>
        <p:txBody>
          <a:bodyPr/>
          <a:lstStyle/>
          <a:p>
            <a:fld id="{AB3C3F31-DA61-487A-8F9D-E5F546B69C91}" type="slidenum">
              <a:rPr lang="en-US" smtClean="0"/>
              <a:t>9</a:t>
            </a:fld>
            <a:endParaRPr lang="en-US"/>
          </a:p>
        </p:txBody>
      </p:sp>
    </p:spTree>
    <p:extLst>
      <p:ext uri="{BB962C8B-B14F-4D97-AF65-F5344CB8AC3E}">
        <p14:creationId xmlns:p14="http://schemas.microsoft.com/office/powerpoint/2010/main" val="995182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“deep” aspect comes from the many layers of computation that take place on models that can be very complex.</a:t>
            </a:r>
          </a:p>
          <a:p>
            <a:r>
              <a:rPr lang="en-US" b="0" dirty="0"/>
              <a:t>The term </a:t>
            </a:r>
            <a:r>
              <a:rPr lang="en-US" b="1" dirty="0"/>
              <a:t>Neural Network </a:t>
            </a:r>
            <a:r>
              <a:rPr lang="en-US" b="0" dirty="0"/>
              <a:t>is derived from the architecture of our brains and how neurons are passed between synapses depending on the type of information they are carrying // // </a:t>
            </a:r>
          </a:p>
          <a:p>
            <a:r>
              <a:rPr lang="en-US" b="0" i="0" dirty="0">
                <a:solidFill>
                  <a:srgbClr val="000000"/>
                </a:solidFill>
                <a:effectLst/>
                <a:highlight>
                  <a:srgbClr val="FFFFFF"/>
                </a:highlight>
                <a:latin typeface="titillium web" panose="00000500000000000000" pitchFamily="2" charset="0"/>
              </a:rPr>
              <a:t>There are many different types of Hidden layers that serve different functions, but mostly, they work to reduce the </a:t>
            </a:r>
            <a:r>
              <a:rPr lang="en-US" b="0" i="0" dirty="0">
                <a:solidFill>
                  <a:srgbClr val="252525"/>
                </a:solidFill>
                <a:effectLst/>
                <a:highlight>
                  <a:srgbClr val="FFFFFF"/>
                </a:highlight>
                <a:latin typeface="titillium web" panose="00000500000000000000" pitchFamily="2" charset="0"/>
              </a:rPr>
              <a:t>number of parameters needed to process the image and therefore processing becomes faster even as it reduces memory requirement and computational cost.</a:t>
            </a:r>
            <a:endParaRPr lang="en-US" b="0" i="0" dirty="0">
              <a:solidFill>
                <a:srgbClr val="000000"/>
              </a:solidFill>
              <a:effectLst/>
              <a:highlight>
                <a:srgbClr val="FFFFFF"/>
              </a:highlight>
              <a:latin typeface="titillium web" panose="00000500000000000000" pitchFamily="2" charset="0"/>
            </a:endParaRPr>
          </a:p>
          <a:p>
            <a:r>
              <a:rPr lang="en-US" b="0" i="0" dirty="0">
                <a:solidFill>
                  <a:srgbClr val="000000"/>
                </a:solidFill>
                <a:effectLst/>
                <a:highlight>
                  <a:srgbClr val="FFFFFF"/>
                </a:highlight>
                <a:latin typeface="titillium web" panose="00000500000000000000" pitchFamily="2" charset="0"/>
              </a:rPr>
              <a:t>CNNs are playing a major role in diverse tasks/functions like image processing problems, computer vision tasks like localization and segmentation, video analysis, even recognizing obstacles in self-driving cars and speech recognition in natural language processing.</a:t>
            </a:r>
          </a:p>
          <a:p>
            <a:endParaRPr lang="en-US" dirty="0"/>
          </a:p>
        </p:txBody>
      </p:sp>
      <p:sp>
        <p:nvSpPr>
          <p:cNvPr id="4" name="Slide Number Placeholder 3"/>
          <p:cNvSpPr>
            <a:spLocks noGrp="1"/>
          </p:cNvSpPr>
          <p:nvPr>
            <p:ph type="sldNum" sz="quarter" idx="5"/>
          </p:nvPr>
        </p:nvSpPr>
        <p:spPr/>
        <p:txBody>
          <a:bodyPr/>
          <a:lstStyle/>
          <a:p>
            <a:fld id="{AB3C3F31-DA61-487A-8F9D-E5F546B69C91}" type="slidenum">
              <a:rPr lang="en-US" smtClean="0"/>
              <a:t>10</a:t>
            </a:fld>
            <a:endParaRPr lang="en-US"/>
          </a:p>
        </p:txBody>
      </p:sp>
    </p:spTree>
    <p:extLst>
      <p:ext uri="{BB962C8B-B14F-4D97-AF65-F5344CB8AC3E}">
        <p14:creationId xmlns:p14="http://schemas.microsoft.com/office/powerpoint/2010/main" val="3087947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an example of how this process works. This model is trying to determine whether the subject of a given image is either a dog, horse or zebra.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start with the input image and, as we discussed before, the image is split into 3 channels (R,G,B). The Kernal or Filter passes over the data (remember it is an array of values between 0 and 1 now) and tries to identify patterns. As the data is being scanned only the filtered parts of the images which meet the “activation criteria” are sent to the next layer. The activation criteria (or feature maps) are what the model is extracting to be the distinct parts of the image that it can classify. The feature maps are then passed through several more layers of that same process, eventually hitting the flatten layer which takes all those complex feature maps and allows them to become input data for a traditional neural network, which is where the machine actually learns the patterns of the data and eventually makes a prediction. At the end of this example, we can see that, based on what the machine has learned, it is assigning 70% chance that the image is of a Zebra. This is the prediction of the model and because we, the humans, organize the data in such a way, it immediately compares its prediction to the actual class of the image. </a:t>
            </a:r>
            <a:r>
              <a:rPr lang="en-US" b="0" i="0" dirty="0">
                <a:solidFill>
                  <a:srgbClr val="000000"/>
                </a:solidFill>
                <a:effectLst/>
                <a:highlight>
                  <a:srgbClr val="FFFFFF"/>
                </a:highlight>
                <a:latin typeface="titillium web" panose="00000500000000000000" pitchFamily="2" charset="0"/>
              </a:rPr>
              <a:t>In my case, I built a binary classification CNN, which means that my output layer had to only tell whether an image belonged represented a token or not, yes or no. </a:t>
            </a:r>
            <a:r>
              <a:rPr lang="en-US" dirty="0"/>
              <a:t>In the end my model was about 15 layers deep. </a:t>
            </a:r>
            <a:endParaRPr lang="en-US" b="0" dirty="0"/>
          </a:p>
          <a:p>
            <a:endParaRPr lang="en-US" dirty="0"/>
          </a:p>
        </p:txBody>
      </p:sp>
      <p:sp>
        <p:nvSpPr>
          <p:cNvPr id="4" name="Slide Number Placeholder 3"/>
          <p:cNvSpPr>
            <a:spLocks noGrp="1"/>
          </p:cNvSpPr>
          <p:nvPr>
            <p:ph type="sldNum" sz="quarter" idx="5"/>
          </p:nvPr>
        </p:nvSpPr>
        <p:spPr/>
        <p:txBody>
          <a:bodyPr/>
          <a:lstStyle/>
          <a:p>
            <a:fld id="{AB3C3F31-DA61-487A-8F9D-E5F546B69C91}" type="slidenum">
              <a:rPr lang="en-US" smtClean="0"/>
              <a:t>11</a:t>
            </a:fld>
            <a:endParaRPr lang="en-US"/>
          </a:p>
        </p:txBody>
      </p:sp>
    </p:spTree>
    <p:extLst>
      <p:ext uri="{BB962C8B-B14F-4D97-AF65-F5344CB8AC3E}">
        <p14:creationId xmlns:p14="http://schemas.microsoft.com/office/powerpoint/2010/main" val="3361748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recall that I separated my data in two sets: training and testing. So far in my presentation I’ve been primarily talking about the training data, of which a portion was digitally altered and then passed through my model. This training data is passed through the dozens if not hundreds of times depending on the how the model is set up. However, model’s accuracy is measured by how well the model can make predictions on images it has never seen before and that is where the TEST data comes in. Predictions are made on these images and then compared to actual labels (token or not). After a couple rounds of tinkering my CNN eventually reached an accuracy score of over 99%!  Now of course, I described earlier how these very sophisticated models were used in ways that were far exceeding the use-case of telling the difference between some cards so its understandable that it would do so well. So, considering this, I decided to give the same CNN a challenge and leave in biasedness originally found in my data to see how this “imbalanced model” would compare and it did just as well with a 98% accuracy score. </a:t>
            </a:r>
          </a:p>
        </p:txBody>
      </p:sp>
      <p:sp>
        <p:nvSpPr>
          <p:cNvPr id="4" name="Slide Number Placeholder 3"/>
          <p:cNvSpPr>
            <a:spLocks noGrp="1"/>
          </p:cNvSpPr>
          <p:nvPr>
            <p:ph type="sldNum" sz="quarter" idx="5"/>
          </p:nvPr>
        </p:nvSpPr>
        <p:spPr/>
        <p:txBody>
          <a:bodyPr/>
          <a:lstStyle/>
          <a:p>
            <a:fld id="{AB3C3F31-DA61-487A-8F9D-E5F546B69C91}" type="slidenum">
              <a:rPr lang="en-US" smtClean="0"/>
              <a:t>12</a:t>
            </a:fld>
            <a:endParaRPr lang="en-US"/>
          </a:p>
        </p:txBody>
      </p:sp>
    </p:spTree>
    <p:extLst>
      <p:ext uri="{BB962C8B-B14F-4D97-AF65-F5344CB8AC3E}">
        <p14:creationId xmlns:p14="http://schemas.microsoft.com/office/powerpoint/2010/main" val="3552170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B80C-CCC2-86CB-094F-F7CA95FD47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1DD1A1-ADB5-B53B-687B-B5E459694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EA9C40-A71F-7D21-9258-B25DECC621EB}"/>
              </a:ext>
            </a:extLst>
          </p:cNvPr>
          <p:cNvSpPr>
            <a:spLocks noGrp="1"/>
          </p:cNvSpPr>
          <p:nvPr>
            <p:ph type="dt" sz="half" idx="10"/>
          </p:nvPr>
        </p:nvSpPr>
        <p:spPr/>
        <p:txBody>
          <a:bodyPr/>
          <a:lstStyle/>
          <a:p>
            <a:fld id="{20553476-F28A-4AB7-926C-08175BB9A8FA}" type="datetimeFigureOut">
              <a:rPr lang="en-US" smtClean="0"/>
              <a:t>4/16/2024</a:t>
            </a:fld>
            <a:endParaRPr lang="en-US"/>
          </a:p>
        </p:txBody>
      </p:sp>
      <p:sp>
        <p:nvSpPr>
          <p:cNvPr id="5" name="Footer Placeholder 4">
            <a:extLst>
              <a:ext uri="{FF2B5EF4-FFF2-40B4-BE49-F238E27FC236}">
                <a16:creationId xmlns:a16="http://schemas.microsoft.com/office/drawing/2014/main" id="{7E5C811E-E07F-F4DE-7704-D254D7DA1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1E948-A889-EE27-57B8-68B190E2BCB8}"/>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361146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686A-0456-410E-6231-A225D7C1C7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5F7DE2-4C38-ECA3-85C0-F9F269DEC9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FFCF0-E877-ECA8-8519-475A90616DC2}"/>
              </a:ext>
            </a:extLst>
          </p:cNvPr>
          <p:cNvSpPr>
            <a:spLocks noGrp="1"/>
          </p:cNvSpPr>
          <p:nvPr>
            <p:ph type="dt" sz="half" idx="10"/>
          </p:nvPr>
        </p:nvSpPr>
        <p:spPr/>
        <p:txBody>
          <a:bodyPr/>
          <a:lstStyle/>
          <a:p>
            <a:fld id="{20553476-F28A-4AB7-926C-08175BB9A8FA}" type="datetimeFigureOut">
              <a:rPr lang="en-US" smtClean="0"/>
              <a:t>4/16/2024</a:t>
            </a:fld>
            <a:endParaRPr lang="en-US"/>
          </a:p>
        </p:txBody>
      </p:sp>
      <p:sp>
        <p:nvSpPr>
          <p:cNvPr id="5" name="Footer Placeholder 4">
            <a:extLst>
              <a:ext uri="{FF2B5EF4-FFF2-40B4-BE49-F238E27FC236}">
                <a16:creationId xmlns:a16="http://schemas.microsoft.com/office/drawing/2014/main" id="{CE5F1B87-C5AE-DC1B-9B1F-56765AFC8B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3EEFC-FF6D-9978-7582-F54169CEA2E8}"/>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1861157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ADEFCA-8044-AB7F-83AF-B2D154E233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67F449-AEEE-219E-ECCB-723228E366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CFAA93-A102-6C58-EE38-E0DE4A7C13AD}"/>
              </a:ext>
            </a:extLst>
          </p:cNvPr>
          <p:cNvSpPr>
            <a:spLocks noGrp="1"/>
          </p:cNvSpPr>
          <p:nvPr>
            <p:ph type="dt" sz="half" idx="10"/>
          </p:nvPr>
        </p:nvSpPr>
        <p:spPr/>
        <p:txBody>
          <a:bodyPr/>
          <a:lstStyle/>
          <a:p>
            <a:fld id="{20553476-F28A-4AB7-926C-08175BB9A8FA}" type="datetimeFigureOut">
              <a:rPr lang="en-US" smtClean="0"/>
              <a:t>4/16/2024</a:t>
            </a:fld>
            <a:endParaRPr lang="en-US"/>
          </a:p>
        </p:txBody>
      </p:sp>
      <p:sp>
        <p:nvSpPr>
          <p:cNvPr id="5" name="Footer Placeholder 4">
            <a:extLst>
              <a:ext uri="{FF2B5EF4-FFF2-40B4-BE49-F238E27FC236}">
                <a16:creationId xmlns:a16="http://schemas.microsoft.com/office/drawing/2014/main" id="{3AE5102B-7FA2-31EA-8E1F-D20B4C051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0D8A9-AFC7-1447-005C-BBB6C0A94281}"/>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68872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4E67B-BB33-FB26-7BCB-F3EAACB361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BEA21B-A4B0-AAAC-2038-0431980FDF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F21C6-711B-EC8D-13E8-B94F99715517}"/>
              </a:ext>
            </a:extLst>
          </p:cNvPr>
          <p:cNvSpPr>
            <a:spLocks noGrp="1"/>
          </p:cNvSpPr>
          <p:nvPr>
            <p:ph type="dt" sz="half" idx="10"/>
          </p:nvPr>
        </p:nvSpPr>
        <p:spPr/>
        <p:txBody>
          <a:bodyPr/>
          <a:lstStyle/>
          <a:p>
            <a:fld id="{20553476-F28A-4AB7-926C-08175BB9A8FA}" type="datetimeFigureOut">
              <a:rPr lang="en-US" smtClean="0"/>
              <a:t>4/16/2024</a:t>
            </a:fld>
            <a:endParaRPr lang="en-US"/>
          </a:p>
        </p:txBody>
      </p:sp>
      <p:sp>
        <p:nvSpPr>
          <p:cNvPr id="5" name="Footer Placeholder 4">
            <a:extLst>
              <a:ext uri="{FF2B5EF4-FFF2-40B4-BE49-F238E27FC236}">
                <a16:creationId xmlns:a16="http://schemas.microsoft.com/office/drawing/2014/main" id="{6BF6D14F-3387-2105-2209-E244D95CA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CAAF2D-55B9-1D76-EBC5-1CF4C522A326}"/>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3374050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FA8D-6EE5-EF00-1135-31A5FFF3F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07DACA-0507-3435-D950-476C5CD4CF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1FA45A-4AF4-D5A9-7598-4A28522E6C31}"/>
              </a:ext>
            </a:extLst>
          </p:cNvPr>
          <p:cNvSpPr>
            <a:spLocks noGrp="1"/>
          </p:cNvSpPr>
          <p:nvPr>
            <p:ph type="dt" sz="half" idx="10"/>
          </p:nvPr>
        </p:nvSpPr>
        <p:spPr/>
        <p:txBody>
          <a:bodyPr/>
          <a:lstStyle/>
          <a:p>
            <a:fld id="{20553476-F28A-4AB7-926C-08175BB9A8FA}" type="datetimeFigureOut">
              <a:rPr lang="en-US" smtClean="0"/>
              <a:t>4/16/2024</a:t>
            </a:fld>
            <a:endParaRPr lang="en-US"/>
          </a:p>
        </p:txBody>
      </p:sp>
      <p:sp>
        <p:nvSpPr>
          <p:cNvPr id="5" name="Footer Placeholder 4">
            <a:extLst>
              <a:ext uri="{FF2B5EF4-FFF2-40B4-BE49-F238E27FC236}">
                <a16:creationId xmlns:a16="http://schemas.microsoft.com/office/drawing/2014/main" id="{4E4F866A-4A7F-135D-0E33-ACD8AC435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6E13E-BC35-CDAC-BD78-9A2985E2D842}"/>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1912098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7D3C6-9A8C-C63C-F1AB-2870E30B63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F51371-87A2-547A-8F98-45BA763D4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B0B547-4924-5E56-D75F-032FEF9E06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3E5B95-5F0E-23D4-A3F1-824050C2302D}"/>
              </a:ext>
            </a:extLst>
          </p:cNvPr>
          <p:cNvSpPr>
            <a:spLocks noGrp="1"/>
          </p:cNvSpPr>
          <p:nvPr>
            <p:ph type="dt" sz="half" idx="10"/>
          </p:nvPr>
        </p:nvSpPr>
        <p:spPr/>
        <p:txBody>
          <a:bodyPr/>
          <a:lstStyle/>
          <a:p>
            <a:fld id="{20553476-F28A-4AB7-926C-08175BB9A8FA}" type="datetimeFigureOut">
              <a:rPr lang="en-US" smtClean="0"/>
              <a:t>4/16/2024</a:t>
            </a:fld>
            <a:endParaRPr lang="en-US"/>
          </a:p>
        </p:txBody>
      </p:sp>
      <p:sp>
        <p:nvSpPr>
          <p:cNvPr id="6" name="Footer Placeholder 5">
            <a:extLst>
              <a:ext uri="{FF2B5EF4-FFF2-40B4-BE49-F238E27FC236}">
                <a16:creationId xmlns:a16="http://schemas.microsoft.com/office/drawing/2014/main" id="{C224716D-F771-42A8-C26D-13184FC47F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843B94-04C8-3157-8F06-86B44F3119B9}"/>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3924466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80CE8-EFB9-5038-2121-6AB9CBB7AD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33869C-0F3C-950E-555A-BC73706CAD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DF7012-54C3-A423-EDF4-9183FBDC1D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DBE7E8-E85D-D992-5588-AD0239E927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94306C-2F08-FE52-22A8-77E9F2A42B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BCDBD6-F275-372B-FD21-CF7B94350F8E}"/>
              </a:ext>
            </a:extLst>
          </p:cNvPr>
          <p:cNvSpPr>
            <a:spLocks noGrp="1"/>
          </p:cNvSpPr>
          <p:nvPr>
            <p:ph type="dt" sz="half" idx="10"/>
          </p:nvPr>
        </p:nvSpPr>
        <p:spPr/>
        <p:txBody>
          <a:bodyPr/>
          <a:lstStyle/>
          <a:p>
            <a:fld id="{20553476-F28A-4AB7-926C-08175BB9A8FA}" type="datetimeFigureOut">
              <a:rPr lang="en-US" smtClean="0"/>
              <a:t>4/16/2024</a:t>
            </a:fld>
            <a:endParaRPr lang="en-US"/>
          </a:p>
        </p:txBody>
      </p:sp>
      <p:sp>
        <p:nvSpPr>
          <p:cNvPr id="8" name="Footer Placeholder 7">
            <a:extLst>
              <a:ext uri="{FF2B5EF4-FFF2-40B4-BE49-F238E27FC236}">
                <a16:creationId xmlns:a16="http://schemas.microsoft.com/office/drawing/2014/main" id="{070C154F-044F-8730-35DA-55843E6431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F1C24-87C1-9EDE-6676-05A3170F7A41}"/>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225679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63EF9-D82D-CC66-5F20-6498B0BD9D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029CFC-4959-21DB-609F-F737AE2E1548}"/>
              </a:ext>
            </a:extLst>
          </p:cNvPr>
          <p:cNvSpPr>
            <a:spLocks noGrp="1"/>
          </p:cNvSpPr>
          <p:nvPr>
            <p:ph type="dt" sz="half" idx="10"/>
          </p:nvPr>
        </p:nvSpPr>
        <p:spPr/>
        <p:txBody>
          <a:bodyPr/>
          <a:lstStyle/>
          <a:p>
            <a:fld id="{20553476-F28A-4AB7-926C-08175BB9A8FA}" type="datetimeFigureOut">
              <a:rPr lang="en-US" smtClean="0"/>
              <a:t>4/16/2024</a:t>
            </a:fld>
            <a:endParaRPr lang="en-US"/>
          </a:p>
        </p:txBody>
      </p:sp>
      <p:sp>
        <p:nvSpPr>
          <p:cNvPr id="4" name="Footer Placeholder 3">
            <a:extLst>
              <a:ext uri="{FF2B5EF4-FFF2-40B4-BE49-F238E27FC236}">
                <a16:creationId xmlns:a16="http://schemas.microsoft.com/office/drawing/2014/main" id="{4FCC771F-56A8-7026-FA53-B1C035CFBF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9C6F34-5EB0-74C0-200D-5DF764B4D1AC}"/>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246034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25D3CD-FAE9-1ABD-C32A-AE374498E223}"/>
              </a:ext>
            </a:extLst>
          </p:cNvPr>
          <p:cNvSpPr>
            <a:spLocks noGrp="1"/>
          </p:cNvSpPr>
          <p:nvPr>
            <p:ph type="dt" sz="half" idx="10"/>
          </p:nvPr>
        </p:nvSpPr>
        <p:spPr/>
        <p:txBody>
          <a:bodyPr/>
          <a:lstStyle/>
          <a:p>
            <a:fld id="{20553476-F28A-4AB7-926C-08175BB9A8FA}" type="datetimeFigureOut">
              <a:rPr lang="en-US" smtClean="0"/>
              <a:t>4/16/2024</a:t>
            </a:fld>
            <a:endParaRPr lang="en-US"/>
          </a:p>
        </p:txBody>
      </p:sp>
      <p:sp>
        <p:nvSpPr>
          <p:cNvPr id="3" name="Footer Placeholder 2">
            <a:extLst>
              <a:ext uri="{FF2B5EF4-FFF2-40B4-BE49-F238E27FC236}">
                <a16:creationId xmlns:a16="http://schemas.microsoft.com/office/drawing/2014/main" id="{012E13E0-65FB-6E5D-90B5-74B81764BF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4A84BE-45D7-532F-A7D1-C0A2ADCE1659}"/>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2183562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E843-A45B-A754-3022-68190B647C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BC88A4-8580-4F03-7728-6A5084E634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AC663F-4105-38F8-F582-FA5064BF0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19DE1E-1E31-85B1-164C-DDA32F5E3DE6}"/>
              </a:ext>
            </a:extLst>
          </p:cNvPr>
          <p:cNvSpPr>
            <a:spLocks noGrp="1"/>
          </p:cNvSpPr>
          <p:nvPr>
            <p:ph type="dt" sz="half" idx="10"/>
          </p:nvPr>
        </p:nvSpPr>
        <p:spPr/>
        <p:txBody>
          <a:bodyPr/>
          <a:lstStyle/>
          <a:p>
            <a:fld id="{20553476-F28A-4AB7-926C-08175BB9A8FA}" type="datetimeFigureOut">
              <a:rPr lang="en-US" smtClean="0"/>
              <a:t>4/16/2024</a:t>
            </a:fld>
            <a:endParaRPr lang="en-US"/>
          </a:p>
        </p:txBody>
      </p:sp>
      <p:sp>
        <p:nvSpPr>
          <p:cNvPr id="6" name="Footer Placeholder 5">
            <a:extLst>
              <a:ext uri="{FF2B5EF4-FFF2-40B4-BE49-F238E27FC236}">
                <a16:creationId xmlns:a16="http://schemas.microsoft.com/office/drawing/2014/main" id="{7FA0B5A6-2D21-07B8-4F94-0CF736CD66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D15749-E0CB-502A-0216-449832B3C139}"/>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2891417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12BC5-5E88-1EA1-9498-18E334C2B9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63A6A5-B5AC-690C-E2BF-AE3A88A433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544C07-519A-38A9-F42B-C8F8A83FA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57A16E-67E9-C610-1CFB-F719ECC2E113}"/>
              </a:ext>
            </a:extLst>
          </p:cNvPr>
          <p:cNvSpPr>
            <a:spLocks noGrp="1"/>
          </p:cNvSpPr>
          <p:nvPr>
            <p:ph type="dt" sz="half" idx="10"/>
          </p:nvPr>
        </p:nvSpPr>
        <p:spPr/>
        <p:txBody>
          <a:bodyPr/>
          <a:lstStyle/>
          <a:p>
            <a:fld id="{20553476-F28A-4AB7-926C-08175BB9A8FA}" type="datetimeFigureOut">
              <a:rPr lang="en-US" smtClean="0"/>
              <a:t>4/16/2024</a:t>
            </a:fld>
            <a:endParaRPr lang="en-US"/>
          </a:p>
        </p:txBody>
      </p:sp>
      <p:sp>
        <p:nvSpPr>
          <p:cNvPr id="6" name="Footer Placeholder 5">
            <a:extLst>
              <a:ext uri="{FF2B5EF4-FFF2-40B4-BE49-F238E27FC236}">
                <a16:creationId xmlns:a16="http://schemas.microsoft.com/office/drawing/2014/main" id="{07BD2CB4-2E78-F7CB-B33E-CF4F47644B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098F0D-49A6-3387-EAA2-9420F5D42E45}"/>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635309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936A1B-A618-0AB4-EC74-0694BFF11D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2B2FA3-72A9-A47C-AA0B-7932077D1B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C8F3A8-FD87-4A1B-4117-BBEA7F9299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0553476-F28A-4AB7-926C-08175BB9A8FA}" type="datetimeFigureOut">
              <a:rPr lang="en-US" smtClean="0"/>
              <a:t>4/16/2024</a:t>
            </a:fld>
            <a:endParaRPr lang="en-US"/>
          </a:p>
        </p:txBody>
      </p:sp>
      <p:sp>
        <p:nvSpPr>
          <p:cNvPr id="5" name="Footer Placeholder 4">
            <a:extLst>
              <a:ext uri="{FF2B5EF4-FFF2-40B4-BE49-F238E27FC236}">
                <a16:creationId xmlns:a16="http://schemas.microsoft.com/office/drawing/2014/main" id="{A625B89E-27FF-CFB7-8151-4DD97B861C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F155141-CAAC-56F0-9D81-8145A62F27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78D672D-F8BC-429A-8331-75B8B35B9581}" type="slidenum">
              <a:rPr lang="en-US" smtClean="0"/>
              <a:t>‹#›</a:t>
            </a:fld>
            <a:endParaRPr lang="en-US"/>
          </a:p>
        </p:txBody>
      </p:sp>
    </p:spTree>
    <p:extLst>
      <p:ext uri="{BB962C8B-B14F-4D97-AF65-F5344CB8AC3E}">
        <p14:creationId xmlns:p14="http://schemas.microsoft.com/office/powerpoint/2010/main" val="679171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scryfall.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4524344-6823-49EA-89D4-E36A82A9F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F0465A-8953-42AC-8F67-7B9A54E660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50CE1BBA-977A-4210-A80D-8A0BAAA18B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71E1A328-D621-4993-B11B-011ED169AC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41D2543A-0A6F-4980-98CA-658AA8EEA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D0F2937-CF06-453C-B076-800064AEB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5" name="Picture 4" descr="A group of icons on a black background&#10;&#10;Description automatically generated">
            <a:extLst>
              <a:ext uri="{FF2B5EF4-FFF2-40B4-BE49-F238E27FC236}">
                <a16:creationId xmlns:a16="http://schemas.microsoft.com/office/drawing/2014/main" id="{8954AFB0-3494-64CB-8E50-337CC864EC36}"/>
              </a:ext>
            </a:extLst>
          </p:cNvPr>
          <p:cNvPicPr>
            <a:picLocks noChangeAspect="1"/>
          </p:cNvPicPr>
          <p:nvPr/>
        </p:nvPicPr>
        <p:blipFill rotWithShape="1">
          <a:blip r:embed="rId3">
            <a:alphaModFix amt="34000"/>
            <a:extLst>
              <a:ext uri="{28A0092B-C50C-407E-A947-70E740481C1C}">
                <a14:useLocalDpi xmlns:a14="http://schemas.microsoft.com/office/drawing/2010/main" val="0"/>
              </a:ext>
            </a:extLst>
          </a:blip>
          <a:srcRect l="21425" t="5280" r="20211" b="15996"/>
          <a:stretch/>
        </p:blipFill>
        <p:spPr>
          <a:xfrm>
            <a:off x="2951801" y="800532"/>
            <a:ext cx="6331976" cy="4837471"/>
          </a:xfrm>
          <a:prstGeom prst="rect">
            <a:avLst/>
          </a:prstGeom>
        </p:spPr>
      </p:pic>
      <p:sp>
        <p:nvSpPr>
          <p:cNvPr id="2" name="Title 1">
            <a:extLst>
              <a:ext uri="{FF2B5EF4-FFF2-40B4-BE49-F238E27FC236}">
                <a16:creationId xmlns:a16="http://schemas.microsoft.com/office/drawing/2014/main" id="{6EE89B09-136A-73F9-57FC-5EB7D73B1726}"/>
              </a:ext>
            </a:extLst>
          </p:cNvPr>
          <p:cNvSpPr>
            <a:spLocks noGrp="1"/>
          </p:cNvSpPr>
          <p:nvPr>
            <p:ph type="ctrTitle"/>
          </p:nvPr>
        </p:nvSpPr>
        <p:spPr>
          <a:xfrm>
            <a:off x="1716088" y="1354820"/>
            <a:ext cx="8748712" cy="2369988"/>
          </a:xfrm>
        </p:spPr>
        <p:txBody>
          <a:bodyPr>
            <a:normAutofit/>
          </a:bodyPr>
          <a:lstStyle/>
          <a:p>
            <a:pPr algn="l"/>
            <a:r>
              <a:rPr lang="en-US" sz="5600" b="1" dirty="0">
                <a:ln>
                  <a:solidFill>
                    <a:sysClr val="windowText" lastClr="000000"/>
                  </a:solidFill>
                </a:ln>
                <a:solidFill>
                  <a:schemeClr val="bg1"/>
                </a:solidFill>
              </a:rPr>
              <a:t>Binary Image Classification: </a:t>
            </a:r>
            <a:br>
              <a:rPr lang="en-US" sz="5600" b="1" dirty="0">
                <a:ln>
                  <a:solidFill>
                    <a:sysClr val="windowText" lastClr="000000"/>
                  </a:solidFill>
                </a:ln>
                <a:solidFill>
                  <a:schemeClr val="bg1"/>
                </a:solidFill>
              </a:rPr>
            </a:br>
            <a:r>
              <a:rPr lang="en-US" sz="5600" b="1" dirty="0">
                <a:ln>
                  <a:solidFill>
                    <a:sysClr val="windowText" lastClr="000000"/>
                  </a:solidFill>
                </a:ln>
                <a:solidFill>
                  <a:schemeClr val="bg1"/>
                </a:solidFill>
              </a:rPr>
              <a:t>Magic the Gathering Tokens</a:t>
            </a:r>
          </a:p>
        </p:txBody>
      </p:sp>
      <p:sp>
        <p:nvSpPr>
          <p:cNvPr id="3" name="Subtitle 2">
            <a:extLst>
              <a:ext uri="{FF2B5EF4-FFF2-40B4-BE49-F238E27FC236}">
                <a16:creationId xmlns:a16="http://schemas.microsoft.com/office/drawing/2014/main" id="{1A260CDB-D0F2-1F83-F1E9-13B39334BA1B}"/>
              </a:ext>
            </a:extLst>
          </p:cNvPr>
          <p:cNvSpPr>
            <a:spLocks noGrp="1"/>
          </p:cNvSpPr>
          <p:nvPr>
            <p:ph type="subTitle" idx="1"/>
          </p:nvPr>
        </p:nvSpPr>
        <p:spPr>
          <a:xfrm>
            <a:off x="1712914" y="4105804"/>
            <a:ext cx="7866062" cy="1920136"/>
          </a:xfrm>
        </p:spPr>
        <p:txBody>
          <a:bodyPr wrap="square">
            <a:normAutofit/>
          </a:bodyPr>
          <a:lstStyle/>
          <a:p>
            <a:pPr algn="l"/>
            <a:r>
              <a:rPr lang="en-US" dirty="0">
                <a:solidFill>
                  <a:schemeClr val="bg1"/>
                </a:solidFill>
              </a:rPr>
              <a:t>By: Gabriel Valdes</a:t>
            </a:r>
          </a:p>
          <a:p>
            <a:pPr algn="l"/>
            <a:r>
              <a:rPr lang="en-US" dirty="0" err="1">
                <a:solidFill>
                  <a:schemeClr val="bg1"/>
                </a:solidFill>
              </a:rPr>
              <a:t>Ironhack</a:t>
            </a:r>
            <a:r>
              <a:rPr lang="en-US" dirty="0">
                <a:solidFill>
                  <a:schemeClr val="bg1"/>
                </a:solidFill>
              </a:rPr>
              <a:t> RMT-DAPT-Oct2023</a:t>
            </a:r>
          </a:p>
        </p:txBody>
      </p:sp>
    </p:spTree>
    <p:extLst>
      <p:ext uri="{BB962C8B-B14F-4D97-AF65-F5344CB8AC3E}">
        <p14:creationId xmlns:p14="http://schemas.microsoft.com/office/powerpoint/2010/main" val="4085676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5E3AA08-77ED-BB9B-5D3E-37B882418371}"/>
              </a:ext>
            </a:extLst>
          </p:cNvPr>
          <p:cNvSpPr>
            <a:spLocks noGrp="1"/>
          </p:cNvSpPr>
          <p:nvPr>
            <p:ph type="title"/>
          </p:nvPr>
        </p:nvSpPr>
        <p:spPr>
          <a:xfrm>
            <a:off x="838199" y="388308"/>
            <a:ext cx="7188989" cy="1021424"/>
          </a:xfrm>
        </p:spPr>
        <p:txBody>
          <a:bodyPr anchor="b">
            <a:normAutofit/>
          </a:bodyPr>
          <a:lstStyle/>
          <a:p>
            <a:r>
              <a:rPr lang="en-US" sz="4000">
                <a:solidFill>
                  <a:schemeClr val="bg1"/>
                </a:solidFill>
              </a:rPr>
              <a:t>Convolutional Neural Networks</a:t>
            </a:r>
          </a:p>
        </p:txBody>
      </p:sp>
      <p:cxnSp>
        <p:nvCxnSpPr>
          <p:cNvPr id="20" name="Straight Connector 1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3FD5E2B-B15A-A3EB-8B99-2DEE20CD8A52}"/>
              </a:ext>
            </a:extLst>
          </p:cNvPr>
          <p:cNvGraphicFramePr>
            <a:graphicFrameLocks noGrp="1"/>
          </p:cNvGraphicFramePr>
          <p:nvPr>
            <p:ph idx="1"/>
            <p:extLst>
              <p:ext uri="{D42A27DB-BD31-4B8C-83A1-F6EECF244321}">
                <p14:modId xmlns:p14="http://schemas.microsoft.com/office/powerpoint/2010/main" val="4170298405"/>
              </p:ext>
            </p:extLst>
          </p:nvPr>
        </p:nvGraphicFramePr>
        <p:xfrm>
          <a:off x="1392238" y="1715407"/>
          <a:ext cx="9407525" cy="424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850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is Convolutional Neural Network — CNN (Deep Learning)">
            <a:extLst>
              <a:ext uri="{FF2B5EF4-FFF2-40B4-BE49-F238E27FC236}">
                <a16:creationId xmlns:a16="http://schemas.microsoft.com/office/drawing/2014/main" id="{1AA66A57-4FF5-BC37-5180-786EE04AAE3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20477" y="1199382"/>
            <a:ext cx="9951041" cy="4453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401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42424"/>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4EE772-4153-BD9C-0F5A-E2C58A083CEC}"/>
              </a:ext>
            </a:extLst>
          </p:cNvPr>
          <p:cNvSpPr>
            <a:spLocks noGrp="1"/>
          </p:cNvSpPr>
          <p:nvPr>
            <p:ph type="title"/>
          </p:nvPr>
        </p:nvSpPr>
        <p:spPr>
          <a:xfrm>
            <a:off x="1043631" y="809898"/>
            <a:ext cx="10173010" cy="1554480"/>
          </a:xfrm>
        </p:spPr>
        <p:txBody>
          <a:bodyPr anchor="ctr">
            <a:normAutofit/>
          </a:bodyPr>
          <a:lstStyle/>
          <a:p>
            <a:r>
              <a:rPr lang="en-US" sz="4800" dirty="0"/>
              <a:t>Accuracy of the Model</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60CE3F1B-3078-3A98-B105-9A81BE7EF6A1}"/>
              </a:ext>
            </a:extLst>
          </p:cNvPr>
          <p:cNvGrpSpPr/>
          <p:nvPr/>
        </p:nvGrpSpPr>
        <p:grpSpPr>
          <a:xfrm>
            <a:off x="1038893" y="3018131"/>
            <a:ext cx="4814217" cy="3208676"/>
            <a:chOff x="1038893" y="3018131"/>
            <a:chExt cx="4814217" cy="3208676"/>
          </a:xfrm>
        </p:grpSpPr>
        <p:sp>
          <p:nvSpPr>
            <p:cNvPr id="24" name="Rectangle: Rounded Corners 23">
              <a:extLst>
                <a:ext uri="{FF2B5EF4-FFF2-40B4-BE49-F238E27FC236}">
                  <a16:creationId xmlns:a16="http://schemas.microsoft.com/office/drawing/2014/main" id="{9A5A7499-BA92-2CC1-BB63-20C6406ABD13}"/>
                </a:ext>
              </a:extLst>
            </p:cNvPr>
            <p:cNvSpPr/>
            <p:nvPr/>
          </p:nvSpPr>
          <p:spPr>
            <a:xfrm>
              <a:off x="1038893" y="3018131"/>
              <a:ext cx="4332795" cy="275132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25" name="Freeform: Shape 24">
              <a:extLst>
                <a:ext uri="{FF2B5EF4-FFF2-40B4-BE49-F238E27FC236}">
                  <a16:creationId xmlns:a16="http://schemas.microsoft.com/office/drawing/2014/main" id="{7E914C34-2E6C-0208-E156-356C67D4560E}"/>
                </a:ext>
              </a:extLst>
            </p:cNvPr>
            <p:cNvSpPr/>
            <p:nvPr/>
          </p:nvSpPr>
          <p:spPr>
            <a:xfrm>
              <a:off x="1520315" y="3475482"/>
              <a:ext cx="4332795" cy="2751325"/>
            </a:xfrm>
            <a:custGeom>
              <a:avLst/>
              <a:gdLst>
                <a:gd name="connsiteX0" fmla="*/ 0 w 4332795"/>
                <a:gd name="connsiteY0" fmla="*/ 275133 h 2751325"/>
                <a:gd name="connsiteX1" fmla="*/ 275133 w 4332795"/>
                <a:gd name="connsiteY1" fmla="*/ 0 h 2751325"/>
                <a:gd name="connsiteX2" fmla="*/ 4057663 w 4332795"/>
                <a:gd name="connsiteY2" fmla="*/ 0 h 2751325"/>
                <a:gd name="connsiteX3" fmla="*/ 4332796 w 4332795"/>
                <a:gd name="connsiteY3" fmla="*/ 275133 h 2751325"/>
                <a:gd name="connsiteX4" fmla="*/ 4332795 w 4332795"/>
                <a:gd name="connsiteY4" fmla="*/ 2476193 h 2751325"/>
                <a:gd name="connsiteX5" fmla="*/ 4057662 w 4332795"/>
                <a:gd name="connsiteY5" fmla="*/ 2751326 h 2751325"/>
                <a:gd name="connsiteX6" fmla="*/ 275133 w 4332795"/>
                <a:gd name="connsiteY6" fmla="*/ 2751325 h 2751325"/>
                <a:gd name="connsiteX7" fmla="*/ 0 w 4332795"/>
                <a:gd name="connsiteY7" fmla="*/ 2476192 h 2751325"/>
                <a:gd name="connsiteX8" fmla="*/ 0 w 4332795"/>
                <a:gd name="connsiteY8" fmla="*/ 275133 h 275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2795" h="2751325">
                  <a:moveTo>
                    <a:pt x="0" y="275133"/>
                  </a:moveTo>
                  <a:cubicBezTo>
                    <a:pt x="0" y="123181"/>
                    <a:pt x="123181" y="0"/>
                    <a:pt x="275133" y="0"/>
                  </a:cubicBezTo>
                  <a:lnTo>
                    <a:pt x="4057663" y="0"/>
                  </a:lnTo>
                  <a:cubicBezTo>
                    <a:pt x="4209615" y="0"/>
                    <a:pt x="4332796" y="123181"/>
                    <a:pt x="4332796" y="275133"/>
                  </a:cubicBezTo>
                  <a:cubicBezTo>
                    <a:pt x="4332796" y="1008820"/>
                    <a:pt x="4332795" y="1742506"/>
                    <a:pt x="4332795" y="2476193"/>
                  </a:cubicBezTo>
                  <a:cubicBezTo>
                    <a:pt x="4332795" y="2628145"/>
                    <a:pt x="4209614" y="2751326"/>
                    <a:pt x="4057662" y="2751326"/>
                  </a:cubicBezTo>
                  <a:lnTo>
                    <a:pt x="275133" y="2751325"/>
                  </a:lnTo>
                  <a:cubicBezTo>
                    <a:pt x="123181" y="2751325"/>
                    <a:pt x="0" y="2628144"/>
                    <a:pt x="0" y="2476192"/>
                  </a:cubicBezTo>
                  <a:lnTo>
                    <a:pt x="0" y="27513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36794" tIns="236794" rIns="236794" bIns="236794" numCol="1" spcCol="1270" anchor="ctr" anchorCtr="0">
              <a:noAutofit/>
            </a:bodyPr>
            <a:lstStyle/>
            <a:p>
              <a:pPr marL="0" lvl="0" indent="0" algn="ctr" defTabSz="1822450">
                <a:lnSpc>
                  <a:spcPct val="90000"/>
                </a:lnSpc>
                <a:spcBef>
                  <a:spcPct val="0"/>
                </a:spcBef>
                <a:spcAft>
                  <a:spcPct val="35000"/>
                </a:spcAft>
                <a:buNone/>
              </a:pPr>
              <a:r>
                <a:rPr lang="en-US" sz="3600" kern="1200" dirty="0"/>
                <a:t>CNN model achieved 99.6% accuracy! </a:t>
              </a:r>
            </a:p>
          </p:txBody>
        </p:sp>
      </p:grpSp>
      <p:grpSp>
        <p:nvGrpSpPr>
          <p:cNvPr id="29" name="Group 28">
            <a:extLst>
              <a:ext uri="{FF2B5EF4-FFF2-40B4-BE49-F238E27FC236}">
                <a16:creationId xmlns:a16="http://schemas.microsoft.com/office/drawing/2014/main" id="{8E9B6910-0D08-8E79-F11F-C3D2102D3AC1}"/>
              </a:ext>
            </a:extLst>
          </p:cNvPr>
          <p:cNvGrpSpPr/>
          <p:nvPr/>
        </p:nvGrpSpPr>
        <p:grpSpPr>
          <a:xfrm>
            <a:off x="6334532" y="3018131"/>
            <a:ext cx="4814217" cy="3208676"/>
            <a:chOff x="6334532" y="3018131"/>
            <a:chExt cx="4814217" cy="3208676"/>
          </a:xfrm>
        </p:grpSpPr>
        <p:sp>
          <p:nvSpPr>
            <p:cNvPr id="26" name="Rectangle: Rounded Corners 25">
              <a:extLst>
                <a:ext uri="{FF2B5EF4-FFF2-40B4-BE49-F238E27FC236}">
                  <a16:creationId xmlns:a16="http://schemas.microsoft.com/office/drawing/2014/main" id="{20DA8DC7-A7E0-1C1C-C164-E0DEBFA4F25F}"/>
                </a:ext>
              </a:extLst>
            </p:cNvPr>
            <p:cNvSpPr/>
            <p:nvPr/>
          </p:nvSpPr>
          <p:spPr>
            <a:xfrm>
              <a:off x="6334532" y="3018131"/>
              <a:ext cx="4332795" cy="275132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27" name="Freeform: Shape 26">
              <a:extLst>
                <a:ext uri="{FF2B5EF4-FFF2-40B4-BE49-F238E27FC236}">
                  <a16:creationId xmlns:a16="http://schemas.microsoft.com/office/drawing/2014/main" id="{95BBA96F-0066-B3C4-2D33-9B5A71B5255F}"/>
                </a:ext>
              </a:extLst>
            </p:cNvPr>
            <p:cNvSpPr/>
            <p:nvPr/>
          </p:nvSpPr>
          <p:spPr>
            <a:xfrm>
              <a:off x="6815954" y="3475482"/>
              <a:ext cx="4332795" cy="2751325"/>
            </a:xfrm>
            <a:custGeom>
              <a:avLst/>
              <a:gdLst>
                <a:gd name="connsiteX0" fmla="*/ 0 w 4332795"/>
                <a:gd name="connsiteY0" fmla="*/ 275133 h 2751325"/>
                <a:gd name="connsiteX1" fmla="*/ 275133 w 4332795"/>
                <a:gd name="connsiteY1" fmla="*/ 0 h 2751325"/>
                <a:gd name="connsiteX2" fmla="*/ 4057663 w 4332795"/>
                <a:gd name="connsiteY2" fmla="*/ 0 h 2751325"/>
                <a:gd name="connsiteX3" fmla="*/ 4332796 w 4332795"/>
                <a:gd name="connsiteY3" fmla="*/ 275133 h 2751325"/>
                <a:gd name="connsiteX4" fmla="*/ 4332795 w 4332795"/>
                <a:gd name="connsiteY4" fmla="*/ 2476193 h 2751325"/>
                <a:gd name="connsiteX5" fmla="*/ 4057662 w 4332795"/>
                <a:gd name="connsiteY5" fmla="*/ 2751326 h 2751325"/>
                <a:gd name="connsiteX6" fmla="*/ 275133 w 4332795"/>
                <a:gd name="connsiteY6" fmla="*/ 2751325 h 2751325"/>
                <a:gd name="connsiteX7" fmla="*/ 0 w 4332795"/>
                <a:gd name="connsiteY7" fmla="*/ 2476192 h 2751325"/>
                <a:gd name="connsiteX8" fmla="*/ 0 w 4332795"/>
                <a:gd name="connsiteY8" fmla="*/ 275133 h 275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2795" h="2751325">
                  <a:moveTo>
                    <a:pt x="0" y="275133"/>
                  </a:moveTo>
                  <a:cubicBezTo>
                    <a:pt x="0" y="123181"/>
                    <a:pt x="123181" y="0"/>
                    <a:pt x="275133" y="0"/>
                  </a:cubicBezTo>
                  <a:lnTo>
                    <a:pt x="4057663" y="0"/>
                  </a:lnTo>
                  <a:cubicBezTo>
                    <a:pt x="4209615" y="0"/>
                    <a:pt x="4332796" y="123181"/>
                    <a:pt x="4332796" y="275133"/>
                  </a:cubicBezTo>
                  <a:cubicBezTo>
                    <a:pt x="4332796" y="1008820"/>
                    <a:pt x="4332795" y="1742506"/>
                    <a:pt x="4332795" y="2476193"/>
                  </a:cubicBezTo>
                  <a:cubicBezTo>
                    <a:pt x="4332795" y="2628145"/>
                    <a:pt x="4209614" y="2751326"/>
                    <a:pt x="4057662" y="2751326"/>
                  </a:cubicBezTo>
                  <a:lnTo>
                    <a:pt x="275133" y="2751325"/>
                  </a:lnTo>
                  <a:cubicBezTo>
                    <a:pt x="123181" y="2751325"/>
                    <a:pt x="0" y="2628144"/>
                    <a:pt x="0" y="2476192"/>
                  </a:cubicBezTo>
                  <a:lnTo>
                    <a:pt x="0" y="27513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36794" tIns="236794" rIns="236794" bIns="236794" numCol="1" spcCol="1270" anchor="ctr" anchorCtr="0">
              <a:noAutofit/>
            </a:bodyPr>
            <a:lstStyle/>
            <a:p>
              <a:pPr marL="0" lvl="0" indent="0" algn="ctr" defTabSz="1822450">
                <a:lnSpc>
                  <a:spcPct val="90000"/>
                </a:lnSpc>
                <a:spcBef>
                  <a:spcPct val="0"/>
                </a:spcBef>
                <a:spcAft>
                  <a:spcPct val="35000"/>
                </a:spcAft>
                <a:buNone/>
              </a:pPr>
              <a:r>
                <a:rPr lang="en-US" sz="4100" kern="1200" dirty="0"/>
                <a:t>“Imbalanced Model” accuracy score = 98% </a:t>
              </a:r>
            </a:p>
          </p:txBody>
        </p:sp>
      </p:grpSp>
      <p:grpSp>
        <p:nvGrpSpPr>
          <p:cNvPr id="17" name="Group 16">
            <a:extLst>
              <a:ext uri="{FF2B5EF4-FFF2-40B4-BE49-F238E27FC236}">
                <a16:creationId xmlns:a16="http://schemas.microsoft.com/office/drawing/2014/main" id="{7B18A319-B86F-B4BA-3623-253FDFB0E24D}"/>
              </a:ext>
            </a:extLst>
          </p:cNvPr>
          <p:cNvGrpSpPr/>
          <p:nvPr/>
        </p:nvGrpSpPr>
        <p:grpSpPr>
          <a:xfrm>
            <a:off x="2167736" y="5555658"/>
            <a:ext cx="2895288" cy="984886"/>
            <a:chOff x="2167736" y="5555658"/>
            <a:chExt cx="2895288" cy="984886"/>
          </a:xfrm>
        </p:grpSpPr>
        <p:sp>
          <p:nvSpPr>
            <p:cNvPr id="4" name="TextBox 3">
              <a:extLst>
                <a:ext uri="{FF2B5EF4-FFF2-40B4-BE49-F238E27FC236}">
                  <a16:creationId xmlns:a16="http://schemas.microsoft.com/office/drawing/2014/main" id="{A8BD1C95-759E-56D5-92A6-DD64309DCFBF}"/>
                </a:ext>
              </a:extLst>
            </p:cNvPr>
            <p:cNvSpPr txBox="1"/>
            <p:nvPr/>
          </p:nvSpPr>
          <p:spPr>
            <a:xfrm>
              <a:off x="2167736" y="5555659"/>
              <a:ext cx="816077" cy="984885"/>
            </a:xfrm>
            <a:prstGeom prst="rect">
              <a:avLst/>
            </a:prstGeom>
            <a:noFill/>
          </p:spPr>
          <p:txBody>
            <a:bodyPr wrap="square" rtlCol="0">
              <a:spAutoFit/>
            </a:bodyPr>
            <a:lstStyle/>
            <a:p>
              <a:r>
                <a:rPr lang="en-US" sz="4000" dirty="0"/>
                <a:t>🎉</a:t>
              </a:r>
            </a:p>
            <a:p>
              <a:endParaRPr lang="en-US" dirty="0"/>
            </a:p>
          </p:txBody>
        </p:sp>
        <p:sp>
          <p:nvSpPr>
            <p:cNvPr id="6" name="TextBox 5">
              <a:extLst>
                <a:ext uri="{FF2B5EF4-FFF2-40B4-BE49-F238E27FC236}">
                  <a16:creationId xmlns:a16="http://schemas.microsoft.com/office/drawing/2014/main" id="{FB342079-F674-8D68-BCB1-DB776DE2E0EC}"/>
                </a:ext>
              </a:extLst>
            </p:cNvPr>
            <p:cNvSpPr txBox="1"/>
            <p:nvPr/>
          </p:nvSpPr>
          <p:spPr>
            <a:xfrm>
              <a:off x="3207342" y="5555659"/>
              <a:ext cx="816077" cy="984885"/>
            </a:xfrm>
            <a:prstGeom prst="rect">
              <a:avLst/>
            </a:prstGeom>
            <a:noFill/>
          </p:spPr>
          <p:txBody>
            <a:bodyPr wrap="square" rtlCol="0">
              <a:spAutoFit/>
            </a:bodyPr>
            <a:lstStyle/>
            <a:p>
              <a:r>
                <a:rPr lang="en-US" sz="4000" dirty="0"/>
                <a:t>🎉</a:t>
              </a:r>
            </a:p>
            <a:p>
              <a:endParaRPr lang="en-US" dirty="0"/>
            </a:p>
          </p:txBody>
        </p:sp>
        <p:sp>
          <p:nvSpPr>
            <p:cNvPr id="7" name="TextBox 6">
              <a:extLst>
                <a:ext uri="{FF2B5EF4-FFF2-40B4-BE49-F238E27FC236}">
                  <a16:creationId xmlns:a16="http://schemas.microsoft.com/office/drawing/2014/main" id="{9AEB6C39-E851-25ED-2F5A-7A514BF7FCBB}"/>
                </a:ext>
              </a:extLst>
            </p:cNvPr>
            <p:cNvSpPr txBox="1"/>
            <p:nvPr/>
          </p:nvSpPr>
          <p:spPr>
            <a:xfrm>
              <a:off x="4246947" y="5555658"/>
              <a:ext cx="816077" cy="984885"/>
            </a:xfrm>
            <a:prstGeom prst="rect">
              <a:avLst/>
            </a:prstGeom>
            <a:noFill/>
          </p:spPr>
          <p:txBody>
            <a:bodyPr wrap="square" rtlCol="0">
              <a:spAutoFit/>
            </a:bodyPr>
            <a:lstStyle/>
            <a:p>
              <a:r>
                <a:rPr lang="en-US" sz="4000" dirty="0"/>
                <a:t>🎉</a:t>
              </a:r>
            </a:p>
            <a:p>
              <a:endParaRPr lang="en-US" dirty="0"/>
            </a:p>
          </p:txBody>
        </p:sp>
      </p:grpSp>
      <p:grpSp>
        <p:nvGrpSpPr>
          <p:cNvPr id="19" name="Group 18">
            <a:extLst>
              <a:ext uri="{FF2B5EF4-FFF2-40B4-BE49-F238E27FC236}">
                <a16:creationId xmlns:a16="http://schemas.microsoft.com/office/drawing/2014/main" id="{8C03FED3-561D-5A3E-89CA-8DBE59DFAD91}"/>
              </a:ext>
            </a:extLst>
          </p:cNvPr>
          <p:cNvGrpSpPr/>
          <p:nvPr/>
        </p:nvGrpSpPr>
        <p:grpSpPr>
          <a:xfrm>
            <a:off x="7513919" y="5555658"/>
            <a:ext cx="2895288" cy="984886"/>
            <a:chOff x="2167736" y="5555658"/>
            <a:chExt cx="2895288" cy="984886"/>
          </a:xfrm>
        </p:grpSpPr>
        <p:sp>
          <p:nvSpPr>
            <p:cNvPr id="20" name="TextBox 19">
              <a:extLst>
                <a:ext uri="{FF2B5EF4-FFF2-40B4-BE49-F238E27FC236}">
                  <a16:creationId xmlns:a16="http://schemas.microsoft.com/office/drawing/2014/main" id="{DD9084BF-8C30-CC09-0B67-9566D0384348}"/>
                </a:ext>
              </a:extLst>
            </p:cNvPr>
            <p:cNvSpPr txBox="1"/>
            <p:nvPr/>
          </p:nvSpPr>
          <p:spPr>
            <a:xfrm>
              <a:off x="2167736" y="5555659"/>
              <a:ext cx="816077" cy="984885"/>
            </a:xfrm>
            <a:prstGeom prst="rect">
              <a:avLst/>
            </a:prstGeom>
            <a:noFill/>
          </p:spPr>
          <p:txBody>
            <a:bodyPr wrap="square" rtlCol="0">
              <a:spAutoFit/>
            </a:bodyPr>
            <a:lstStyle/>
            <a:p>
              <a:r>
                <a:rPr lang="en-US" sz="4000" dirty="0"/>
                <a:t>🎉</a:t>
              </a:r>
            </a:p>
            <a:p>
              <a:endParaRPr lang="en-US" dirty="0"/>
            </a:p>
          </p:txBody>
        </p:sp>
        <p:sp>
          <p:nvSpPr>
            <p:cNvPr id="21" name="TextBox 20">
              <a:extLst>
                <a:ext uri="{FF2B5EF4-FFF2-40B4-BE49-F238E27FC236}">
                  <a16:creationId xmlns:a16="http://schemas.microsoft.com/office/drawing/2014/main" id="{01540AFA-2466-02CB-5186-7FD30DE19935}"/>
                </a:ext>
              </a:extLst>
            </p:cNvPr>
            <p:cNvSpPr txBox="1"/>
            <p:nvPr/>
          </p:nvSpPr>
          <p:spPr>
            <a:xfrm>
              <a:off x="3207342" y="5555659"/>
              <a:ext cx="816077" cy="984885"/>
            </a:xfrm>
            <a:prstGeom prst="rect">
              <a:avLst/>
            </a:prstGeom>
            <a:noFill/>
          </p:spPr>
          <p:txBody>
            <a:bodyPr wrap="square" rtlCol="0">
              <a:spAutoFit/>
            </a:bodyPr>
            <a:lstStyle/>
            <a:p>
              <a:r>
                <a:rPr lang="en-US" sz="4000" dirty="0"/>
                <a:t>🎉</a:t>
              </a:r>
            </a:p>
            <a:p>
              <a:endParaRPr lang="en-US" dirty="0"/>
            </a:p>
          </p:txBody>
        </p:sp>
        <p:sp>
          <p:nvSpPr>
            <p:cNvPr id="22" name="TextBox 21">
              <a:extLst>
                <a:ext uri="{FF2B5EF4-FFF2-40B4-BE49-F238E27FC236}">
                  <a16:creationId xmlns:a16="http://schemas.microsoft.com/office/drawing/2014/main" id="{559326B4-F80A-DD4B-DA2F-7C96EE8C14B1}"/>
                </a:ext>
              </a:extLst>
            </p:cNvPr>
            <p:cNvSpPr txBox="1"/>
            <p:nvPr/>
          </p:nvSpPr>
          <p:spPr>
            <a:xfrm>
              <a:off x="4246947" y="5555658"/>
              <a:ext cx="816077" cy="984885"/>
            </a:xfrm>
            <a:prstGeom prst="rect">
              <a:avLst/>
            </a:prstGeom>
            <a:noFill/>
          </p:spPr>
          <p:txBody>
            <a:bodyPr wrap="square" rtlCol="0">
              <a:spAutoFit/>
            </a:bodyPr>
            <a:lstStyle/>
            <a:p>
              <a:r>
                <a:rPr lang="en-US" sz="4000" dirty="0"/>
                <a:t>🎉</a:t>
              </a:r>
            </a:p>
            <a:p>
              <a:endParaRPr lang="en-US" dirty="0"/>
            </a:p>
          </p:txBody>
        </p:sp>
      </p:grpSp>
    </p:spTree>
    <p:extLst>
      <p:ext uri="{BB962C8B-B14F-4D97-AF65-F5344CB8AC3E}">
        <p14:creationId xmlns:p14="http://schemas.microsoft.com/office/powerpoint/2010/main" val="195778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par>
                          <p:cTn id="11" fill="hold">
                            <p:stCondLst>
                              <p:cond delay="0"/>
                            </p:stCondLst>
                            <p:childTnLst>
                              <p:par>
                                <p:cTn id="12" presetID="32" presetClass="emph" presetSubtype="0" fill="hold" nodeType="afterEffect">
                                  <p:stCondLst>
                                    <p:cond delay="0"/>
                                  </p:stCondLst>
                                  <p:childTnLst>
                                    <p:animRot by="120000">
                                      <p:cBhvr>
                                        <p:cTn id="13" dur="100" fill="hold">
                                          <p:stCondLst>
                                            <p:cond delay="0"/>
                                          </p:stCondLst>
                                        </p:cTn>
                                        <p:tgtEl>
                                          <p:spTgt spid="17"/>
                                        </p:tgtEl>
                                        <p:attrNameLst>
                                          <p:attrName>r</p:attrName>
                                        </p:attrNameLst>
                                      </p:cBhvr>
                                    </p:animRot>
                                    <p:animRot by="-240000">
                                      <p:cBhvr>
                                        <p:cTn id="14" dur="200" fill="hold">
                                          <p:stCondLst>
                                            <p:cond delay="200"/>
                                          </p:stCondLst>
                                        </p:cTn>
                                        <p:tgtEl>
                                          <p:spTgt spid="17"/>
                                        </p:tgtEl>
                                        <p:attrNameLst>
                                          <p:attrName>r</p:attrName>
                                        </p:attrNameLst>
                                      </p:cBhvr>
                                    </p:animRot>
                                    <p:animRot by="240000">
                                      <p:cBhvr>
                                        <p:cTn id="15" dur="200" fill="hold">
                                          <p:stCondLst>
                                            <p:cond delay="400"/>
                                          </p:stCondLst>
                                        </p:cTn>
                                        <p:tgtEl>
                                          <p:spTgt spid="17"/>
                                        </p:tgtEl>
                                        <p:attrNameLst>
                                          <p:attrName>r</p:attrName>
                                        </p:attrNameLst>
                                      </p:cBhvr>
                                    </p:animRot>
                                    <p:animRot by="-240000">
                                      <p:cBhvr>
                                        <p:cTn id="16" dur="200" fill="hold">
                                          <p:stCondLst>
                                            <p:cond delay="600"/>
                                          </p:stCondLst>
                                        </p:cTn>
                                        <p:tgtEl>
                                          <p:spTgt spid="17"/>
                                        </p:tgtEl>
                                        <p:attrNameLst>
                                          <p:attrName>r</p:attrName>
                                        </p:attrNameLst>
                                      </p:cBhvr>
                                    </p:animRot>
                                    <p:animRot by="120000">
                                      <p:cBhvr>
                                        <p:cTn id="17" dur="200" fill="hold">
                                          <p:stCondLst>
                                            <p:cond delay="800"/>
                                          </p:stCondLst>
                                        </p:cTn>
                                        <p:tgtEl>
                                          <p:spTgt spid="17"/>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childTnLst>
                          </p:cTn>
                        </p:par>
                        <p:par>
                          <p:cTn id="26" fill="hold">
                            <p:stCondLst>
                              <p:cond delay="0"/>
                            </p:stCondLst>
                            <p:childTnLst>
                              <p:par>
                                <p:cTn id="27" presetID="32" presetClass="emph" presetSubtype="0" fill="hold" nodeType="afterEffect">
                                  <p:stCondLst>
                                    <p:cond delay="0"/>
                                  </p:stCondLst>
                                  <p:childTnLst>
                                    <p:animRot by="120000">
                                      <p:cBhvr>
                                        <p:cTn id="28" dur="100" fill="hold">
                                          <p:stCondLst>
                                            <p:cond delay="0"/>
                                          </p:stCondLst>
                                        </p:cTn>
                                        <p:tgtEl>
                                          <p:spTgt spid="19"/>
                                        </p:tgtEl>
                                        <p:attrNameLst>
                                          <p:attrName>r</p:attrName>
                                        </p:attrNameLst>
                                      </p:cBhvr>
                                    </p:animRot>
                                    <p:animRot by="-240000">
                                      <p:cBhvr>
                                        <p:cTn id="29" dur="200" fill="hold">
                                          <p:stCondLst>
                                            <p:cond delay="200"/>
                                          </p:stCondLst>
                                        </p:cTn>
                                        <p:tgtEl>
                                          <p:spTgt spid="19"/>
                                        </p:tgtEl>
                                        <p:attrNameLst>
                                          <p:attrName>r</p:attrName>
                                        </p:attrNameLst>
                                      </p:cBhvr>
                                    </p:animRot>
                                    <p:animRot by="240000">
                                      <p:cBhvr>
                                        <p:cTn id="30" dur="200" fill="hold">
                                          <p:stCondLst>
                                            <p:cond delay="400"/>
                                          </p:stCondLst>
                                        </p:cTn>
                                        <p:tgtEl>
                                          <p:spTgt spid="19"/>
                                        </p:tgtEl>
                                        <p:attrNameLst>
                                          <p:attrName>r</p:attrName>
                                        </p:attrNameLst>
                                      </p:cBhvr>
                                    </p:animRot>
                                    <p:animRot by="-240000">
                                      <p:cBhvr>
                                        <p:cTn id="31" dur="200" fill="hold">
                                          <p:stCondLst>
                                            <p:cond delay="600"/>
                                          </p:stCondLst>
                                        </p:cTn>
                                        <p:tgtEl>
                                          <p:spTgt spid="19"/>
                                        </p:tgtEl>
                                        <p:attrNameLst>
                                          <p:attrName>r</p:attrName>
                                        </p:attrNameLst>
                                      </p:cBhvr>
                                    </p:animRot>
                                    <p:animRot by="120000">
                                      <p:cBhvr>
                                        <p:cTn id="32" dur="200" fill="hold">
                                          <p:stCondLst>
                                            <p:cond delay="800"/>
                                          </p:stCondLst>
                                        </p:cTn>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6F528-B175-1A70-616E-BE5AAAB94688}"/>
              </a:ext>
            </a:extLst>
          </p:cNvPr>
          <p:cNvSpPr>
            <a:spLocks noGrp="1"/>
          </p:cNvSpPr>
          <p:nvPr>
            <p:ph type="title"/>
          </p:nvPr>
        </p:nvSpPr>
        <p:spPr>
          <a:xfrm>
            <a:off x="838200" y="1748452"/>
            <a:ext cx="4974771" cy="3587786"/>
          </a:xfrm>
        </p:spPr>
        <p:txBody>
          <a:bodyPr>
            <a:normAutofit/>
          </a:bodyPr>
          <a:lstStyle/>
          <a:p>
            <a:pPr algn="ctr"/>
            <a:r>
              <a:rPr lang="en-US" dirty="0">
                <a:solidFill>
                  <a:schemeClr val="bg1"/>
                </a:solidFill>
              </a:rPr>
              <a:t>Transfer Learning</a:t>
            </a:r>
          </a:p>
        </p:txBody>
      </p:sp>
      <p:grpSp>
        <p:nvGrpSpPr>
          <p:cNvPr id="25"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26" name="Freeform: Shape 25">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29"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3"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34" name="Freeform: Shape 33">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04"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205" name="Freeform: Shape 204">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0AB7CEB6-1871-B8A2-55B8-6E3BF31AFB72}"/>
              </a:ext>
            </a:extLst>
          </p:cNvPr>
          <p:cNvSpPr>
            <a:spLocks noGrp="1"/>
          </p:cNvSpPr>
          <p:nvPr>
            <p:ph idx="1"/>
          </p:nvPr>
        </p:nvSpPr>
        <p:spPr>
          <a:xfrm>
            <a:off x="6054486" y="1130845"/>
            <a:ext cx="5921204" cy="5305565"/>
          </a:xfrm>
        </p:spPr>
        <p:txBody>
          <a:bodyPr>
            <a:normAutofit/>
          </a:bodyPr>
          <a:lstStyle/>
          <a:p>
            <a:r>
              <a:rPr lang="en-US" sz="2400" dirty="0">
                <a:solidFill>
                  <a:schemeClr val="bg1"/>
                </a:solidFill>
              </a:rPr>
              <a:t>Pre-Defined Models: models built in the past and proven to be so successful that they are saved for others to load up and use.</a:t>
            </a:r>
          </a:p>
          <a:p>
            <a:pPr lvl="1"/>
            <a:r>
              <a:rPr lang="en-US" b="1" dirty="0">
                <a:solidFill>
                  <a:schemeClr val="bg1"/>
                </a:solidFill>
              </a:rPr>
              <a:t>ResNet50</a:t>
            </a:r>
            <a:r>
              <a:rPr lang="en-US" dirty="0">
                <a:solidFill>
                  <a:schemeClr val="bg1"/>
                </a:solidFill>
              </a:rPr>
              <a:t>: a residual neural network made up of a 50-layer convolutional network.</a:t>
            </a:r>
          </a:p>
          <a:p>
            <a:pPr lvl="2"/>
            <a:r>
              <a:rPr lang="en-US" dirty="0">
                <a:solidFill>
                  <a:schemeClr val="bg1"/>
                </a:solidFill>
              </a:rPr>
              <a:t>Token Classification Accuracy:  89% + </a:t>
            </a:r>
          </a:p>
          <a:p>
            <a:pPr lvl="1"/>
            <a:r>
              <a:rPr lang="en-US" b="1" dirty="0">
                <a:solidFill>
                  <a:schemeClr val="bg1"/>
                </a:solidFill>
              </a:rPr>
              <a:t>VGG16</a:t>
            </a:r>
            <a:r>
              <a:rPr lang="en-US" dirty="0">
                <a:solidFill>
                  <a:schemeClr val="bg1"/>
                </a:solidFill>
              </a:rPr>
              <a:t>: object detection and classification algorithm which can classify 1000 images of 1000 different categories with 92.7% accuracy. </a:t>
            </a:r>
          </a:p>
          <a:p>
            <a:pPr lvl="2"/>
            <a:r>
              <a:rPr lang="en-US" dirty="0">
                <a:solidFill>
                  <a:schemeClr val="bg1"/>
                </a:solidFill>
              </a:rPr>
              <a:t>Token Classification Accuracy: </a:t>
            </a:r>
          </a:p>
        </p:txBody>
      </p:sp>
    </p:spTree>
    <p:extLst>
      <p:ext uri="{BB962C8B-B14F-4D97-AF65-F5344CB8AC3E}">
        <p14:creationId xmlns:p14="http://schemas.microsoft.com/office/powerpoint/2010/main" val="405309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30E592EC-06C5-0C37-83DA-1F89485157E9}"/>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rPr>
              <a:t>The Final Test</a:t>
            </a:r>
          </a:p>
        </p:txBody>
      </p:sp>
      <p:cxnSp>
        <p:nvCxnSpPr>
          <p:cNvPr id="12" name="Straight Connector 1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7B99E6E-0C49-743F-B440-08C6917EC706}"/>
              </a:ext>
            </a:extLst>
          </p:cNvPr>
          <p:cNvSpPr>
            <a:spLocks noGrp="1"/>
          </p:cNvSpPr>
          <p:nvPr>
            <p:ph idx="1"/>
          </p:nvPr>
        </p:nvSpPr>
        <p:spPr>
          <a:xfrm>
            <a:off x="897769" y="1909192"/>
            <a:ext cx="4586513" cy="3647710"/>
          </a:xfrm>
        </p:spPr>
        <p:txBody>
          <a:bodyPr>
            <a:normAutofit/>
          </a:bodyPr>
          <a:lstStyle/>
          <a:p>
            <a:r>
              <a:rPr lang="en-US" sz="2000" dirty="0">
                <a:solidFill>
                  <a:schemeClr val="bg1"/>
                </a:solidFill>
              </a:rPr>
              <a:t>Obtain new images of card types as “play cards”</a:t>
            </a:r>
          </a:p>
          <a:p>
            <a:pPr lvl="1"/>
            <a:r>
              <a:rPr lang="en-US" sz="2000" dirty="0">
                <a:solidFill>
                  <a:schemeClr val="bg1"/>
                </a:solidFill>
              </a:rPr>
              <a:t>Conspiracy, Scheme and Phenomena</a:t>
            </a:r>
          </a:p>
          <a:p>
            <a:r>
              <a:rPr lang="en-US" sz="2000" dirty="0">
                <a:solidFill>
                  <a:schemeClr val="bg1"/>
                </a:solidFill>
              </a:rPr>
              <a:t>New function would process the image and then have each model make a prediction</a:t>
            </a:r>
          </a:p>
          <a:p>
            <a:r>
              <a:rPr lang="en-US" sz="2000" dirty="0">
                <a:solidFill>
                  <a:schemeClr val="bg1"/>
                </a:solidFill>
              </a:rPr>
              <a:t>Result: Room for improvement!</a:t>
            </a:r>
          </a:p>
        </p:txBody>
      </p:sp>
      <p:cxnSp>
        <p:nvCxnSpPr>
          <p:cNvPr id="14" name="Straight Connector 1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13148F5-3587-012C-92C6-03FEF80EAF91}"/>
              </a:ext>
            </a:extLst>
          </p:cNvPr>
          <p:cNvPicPr>
            <a:picLocks noChangeAspect="1"/>
          </p:cNvPicPr>
          <p:nvPr/>
        </p:nvPicPr>
        <p:blipFill>
          <a:blip r:embed="rId3"/>
          <a:stretch>
            <a:fillRect/>
          </a:stretch>
        </p:blipFill>
        <p:spPr>
          <a:xfrm>
            <a:off x="5662708" y="1061546"/>
            <a:ext cx="6412454" cy="5017745"/>
          </a:xfrm>
          <a:prstGeom prst="rect">
            <a:avLst/>
          </a:prstGeom>
        </p:spPr>
      </p:pic>
    </p:spTree>
    <p:extLst>
      <p:ext uri="{BB962C8B-B14F-4D97-AF65-F5344CB8AC3E}">
        <p14:creationId xmlns:p14="http://schemas.microsoft.com/office/powerpoint/2010/main" val="2017365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CE00644A-96FB-A7F5-B122-14026C9E4445}"/>
              </a:ext>
            </a:extLst>
          </p:cNvPr>
          <p:cNvSpPr>
            <a:spLocks noGrp="1"/>
          </p:cNvSpPr>
          <p:nvPr>
            <p:ph type="title"/>
          </p:nvPr>
        </p:nvSpPr>
        <p:spPr>
          <a:xfrm>
            <a:off x="1268127" y="2023558"/>
            <a:ext cx="3521265" cy="2491292"/>
          </a:xfrm>
        </p:spPr>
        <p:txBody>
          <a:bodyPr anchor="t">
            <a:normAutofit/>
          </a:bodyPr>
          <a:lstStyle/>
          <a:p>
            <a:r>
              <a:rPr lang="en-US" sz="4000"/>
              <a:t>Introduction – Magic the Gathering</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179519C-B365-C7A0-54FC-080F227524ED}"/>
              </a:ext>
            </a:extLst>
          </p:cNvPr>
          <p:cNvSpPr>
            <a:spLocks noGrp="1"/>
          </p:cNvSpPr>
          <p:nvPr>
            <p:ph idx="1"/>
          </p:nvPr>
        </p:nvSpPr>
        <p:spPr>
          <a:xfrm>
            <a:off x="6099175" y="1311088"/>
            <a:ext cx="5276850" cy="4327261"/>
          </a:xfrm>
        </p:spPr>
        <p:txBody>
          <a:bodyPr>
            <a:normAutofit/>
          </a:bodyPr>
          <a:lstStyle/>
          <a:p>
            <a:r>
              <a:rPr lang="en-US" sz="2200" dirty="0">
                <a:solidFill>
                  <a:schemeClr val="tx1">
                    <a:alpha val="80000"/>
                  </a:schemeClr>
                </a:solidFill>
              </a:rPr>
              <a:t>Magic the Gathering (MTG) is a fantasy-based strategy card game available in paper and digital formats produced by Wizards of the Coast (</a:t>
            </a:r>
            <a:r>
              <a:rPr lang="en-US" sz="2200" dirty="0" err="1">
                <a:solidFill>
                  <a:schemeClr val="tx1">
                    <a:alpha val="80000"/>
                  </a:schemeClr>
                </a:solidFill>
              </a:rPr>
              <a:t>WotC</a:t>
            </a:r>
            <a:r>
              <a:rPr lang="en-US" sz="2200" dirty="0">
                <a:solidFill>
                  <a:schemeClr val="tx1">
                    <a:alpha val="80000"/>
                  </a:schemeClr>
                </a:solidFill>
              </a:rPr>
              <a:t>).</a:t>
            </a:r>
          </a:p>
          <a:p>
            <a:r>
              <a:rPr lang="en-US" sz="2200" dirty="0">
                <a:solidFill>
                  <a:schemeClr val="tx1">
                    <a:alpha val="80000"/>
                  </a:schemeClr>
                </a:solidFill>
              </a:rPr>
              <a:t>There are over 25,000 cards printed in the 30+ year history of the game</a:t>
            </a:r>
          </a:p>
          <a:p>
            <a:r>
              <a:rPr lang="en-US" sz="2200" dirty="0">
                <a:solidFill>
                  <a:schemeClr val="tx1">
                    <a:alpha val="80000"/>
                  </a:schemeClr>
                </a:solidFill>
              </a:rPr>
              <a:t>The vast majority of these cards are “play cards” which players use to construct their decks.</a:t>
            </a:r>
          </a:p>
          <a:p>
            <a:r>
              <a:rPr lang="en-US" sz="2200" dirty="0">
                <a:solidFill>
                  <a:schemeClr val="tx1">
                    <a:alpha val="80000"/>
                  </a:schemeClr>
                </a:solidFill>
              </a:rPr>
              <a:t>In 2003, </a:t>
            </a:r>
            <a:r>
              <a:rPr lang="en-US" sz="2200" dirty="0" err="1">
                <a:solidFill>
                  <a:schemeClr val="tx1">
                    <a:alpha val="80000"/>
                  </a:schemeClr>
                </a:solidFill>
              </a:rPr>
              <a:t>WotC</a:t>
            </a:r>
            <a:r>
              <a:rPr lang="en-US" sz="2200" dirty="0">
                <a:solidFill>
                  <a:schemeClr val="tx1">
                    <a:alpha val="80000"/>
                  </a:schemeClr>
                </a:solidFill>
              </a:rPr>
              <a:t> began to print “token” cards which are temporary game-pieces created by in-game effects </a:t>
            </a:r>
          </a:p>
          <a:p>
            <a:endParaRPr lang="en-US" sz="2200" dirty="0">
              <a:solidFill>
                <a:schemeClr val="tx1">
                  <a:alpha val="80000"/>
                </a:schemeClr>
              </a:solidFill>
            </a:endParaRPr>
          </a:p>
        </p:txBody>
      </p:sp>
    </p:spTree>
    <p:extLst>
      <p:ext uri="{BB962C8B-B14F-4D97-AF65-F5344CB8AC3E}">
        <p14:creationId xmlns:p14="http://schemas.microsoft.com/office/powerpoint/2010/main" val="350002161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A waterfall falling from a stone structure&#10;&#10;Description automatically generated with medium confidence">
            <a:extLst>
              <a:ext uri="{FF2B5EF4-FFF2-40B4-BE49-F238E27FC236}">
                <a16:creationId xmlns:a16="http://schemas.microsoft.com/office/drawing/2014/main" id="{3D867062-B27D-9410-40C4-8BCD0745550D}"/>
              </a:ext>
            </a:extLst>
          </p:cNvPr>
          <p:cNvPicPr>
            <a:picLocks noChangeAspect="1"/>
          </p:cNvPicPr>
          <p:nvPr/>
        </p:nvPicPr>
        <p:blipFill rotWithShape="1">
          <a:blip r:embed="rId2">
            <a:extLst>
              <a:ext uri="{28A0092B-C50C-407E-A947-70E740481C1C}">
                <a14:useLocalDpi xmlns:a14="http://schemas.microsoft.com/office/drawing/2010/main" val="0"/>
              </a:ext>
            </a:extLst>
          </a:blip>
          <a:srcRect l="18790" t="5627" r="30245" b="5828"/>
          <a:stretch/>
        </p:blipFill>
        <p:spPr>
          <a:xfrm>
            <a:off x="1014141" y="1524001"/>
            <a:ext cx="3932030" cy="3795252"/>
          </a:xfrm>
          <a:prstGeom prst="rect">
            <a:avLst/>
          </a:prstGeom>
        </p:spPr>
      </p:pic>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3815117-6497-BA65-163F-133D8E50D964}"/>
              </a:ext>
            </a:extLst>
          </p:cNvPr>
          <p:cNvSpPr>
            <a:spLocks noGrp="1"/>
          </p:cNvSpPr>
          <p:nvPr>
            <p:ph idx="1"/>
          </p:nvPr>
        </p:nvSpPr>
        <p:spPr>
          <a:xfrm>
            <a:off x="6096000" y="1108061"/>
            <a:ext cx="5008901" cy="4571972"/>
          </a:xfrm>
        </p:spPr>
        <p:txBody>
          <a:bodyPr anchor="ctr">
            <a:normAutofit/>
          </a:bodyPr>
          <a:lstStyle/>
          <a:p>
            <a:r>
              <a:rPr lang="en-US" sz="2000" dirty="0">
                <a:solidFill>
                  <a:schemeClr val="bg1"/>
                </a:solidFill>
              </a:rPr>
              <a:t>Recently hired at startup online retailer for MTG as data scientist.</a:t>
            </a:r>
          </a:p>
          <a:p>
            <a:r>
              <a:rPr lang="en-US" sz="2000" dirty="0">
                <a:solidFill>
                  <a:schemeClr val="bg1"/>
                </a:solidFill>
              </a:rPr>
              <a:t>The business is buying as many cards as possible in bulk from eBay and similar platforms. </a:t>
            </a:r>
          </a:p>
          <a:p>
            <a:r>
              <a:rPr lang="en-US" sz="2000" dirty="0">
                <a:solidFill>
                  <a:schemeClr val="bg1"/>
                </a:solidFill>
              </a:rPr>
              <a:t>In the thousands of cards purchased, many will be tokens which are not as highly valued as they are not used to construct decks.</a:t>
            </a:r>
          </a:p>
          <a:p>
            <a:r>
              <a:rPr lang="en-US" sz="2000" dirty="0">
                <a:solidFill>
                  <a:schemeClr val="bg1"/>
                </a:solidFill>
              </a:rPr>
              <a:t>The business scans the newly purchased card and has enlisted me to create a classification model to be able to tell what in their stock is a play card versus a token. </a:t>
            </a:r>
          </a:p>
        </p:txBody>
      </p:sp>
      <p:sp>
        <p:nvSpPr>
          <p:cNvPr id="2" name="Title 1">
            <a:extLst>
              <a:ext uri="{FF2B5EF4-FFF2-40B4-BE49-F238E27FC236}">
                <a16:creationId xmlns:a16="http://schemas.microsoft.com/office/drawing/2014/main" id="{87B87100-9A85-CD4B-04DB-3EE63FA638F4}"/>
              </a:ext>
            </a:extLst>
          </p:cNvPr>
          <p:cNvSpPr>
            <a:spLocks noGrp="1"/>
          </p:cNvSpPr>
          <p:nvPr>
            <p:ph type="title"/>
          </p:nvPr>
        </p:nvSpPr>
        <p:spPr>
          <a:xfrm>
            <a:off x="1014141" y="1450655"/>
            <a:ext cx="3932030" cy="3956690"/>
          </a:xfrm>
        </p:spPr>
        <p:txBody>
          <a:bodyPr anchor="ctr">
            <a:normAutofit/>
          </a:bodyPr>
          <a:lstStyle/>
          <a:p>
            <a:r>
              <a:rPr lang="en-US" sz="8000" dirty="0">
                <a:ln>
                  <a:solidFill>
                    <a:sysClr val="windowText" lastClr="000000"/>
                  </a:solidFill>
                </a:ln>
                <a:solidFill>
                  <a:schemeClr val="bg1"/>
                </a:solidFill>
              </a:rPr>
              <a:t>Business Case</a:t>
            </a:r>
          </a:p>
        </p:txBody>
      </p:sp>
    </p:spTree>
    <p:extLst>
      <p:ext uri="{BB962C8B-B14F-4D97-AF65-F5344CB8AC3E}">
        <p14:creationId xmlns:p14="http://schemas.microsoft.com/office/powerpoint/2010/main" val="424617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7485BE-A281-CE0E-02DB-2E3802E605EE}"/>
              </a:ext>
            </a:extLst>
          </p:cNvPr>
          <p:cNvSpPr>
            <a:spLocks noGrp="1"/>
          </p:cNvSpPr>
          <p:nvPr>
            <p:ph type="title"/>
          </p:nvPr>
        </p:nvSpPr>
        <p:spPr>
          <a:xfrm>
            <a:off x="838200" y="1748452"/>
            <a:ext cx="4974771" cy="3587786"/>
          </a:xfrm>
        </p:spPr>
        <p:txBody>
          <a:bodyPr>
            <a:normAutofit/>
          </a:bodyPr>
          <a:lstStyle/>
          <a:p>
            <a:pPr algn="ctr"/>
            <a:r>
              <a:rPr lang="en-US" dirty="0">
                <a:solidFill>
                  <a:schemeClr val="bg1"/>
                </a:solidFill>
              </a:rPr>
              <a:t>Approach</a:t>
            </a: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00370976-2F5D-25A8-1DB5-26FDBCF536F8}"/>
              </a:ext>
            </a:extLst>
          </p:cNvPr>
          <p:cNvSpPr>
            <a:spLocks noGrp="1"/>
          </p:cNvSpPr>
          <p:nvPr>
            <p:ph idx="1"/>
          </p:nvPr>
        </p:nvSpPr>
        <p:spPr>
          <a:xfrm>
            <a:off x="6477270" y="1130846"/>
            <a:ext cx="4974771" cy="4351338"/>
          </a:xfrm>
        </p:spPr>
        <p:txBody>
          <a:bodyPr>
            <a:normAutofit/>
          </a:bodyPr>
          <a:lstStyle/>
          <a:p>
            <a:pPr marL="514350" indent="-514350">
              <a:buAutoNum type="arabicPeriod"/>
            </a:pPr>
            <a:r>
              <a:rPr lang="en-US" sz="2000" dirty="0">
                <a:solidFill>
                  <a:schemeClr val="bg1"/>
                </a:solidFill>
              </a:rPr>
              <a:t>Gather images of play cards and token images</a:t>
            </a:r>
          </a:p>
          <a:p>
            <a:pPr marL="514350" indent="-514350">
              <a:buFont typeface="Arial" panose="020B0604020202020204" pitchFamily="34" charset="0"/>
              <a:buAutoNum type="arabicPeriod"/>
            </a:pPr>
            <a:r>
              <a:rPr lang="en-US" sz="2000" dirty="0">
                <a:solidFill>
                  <a:schemeClr val="bg1"/>
                </a:solidFill>
              </a:rPr>
              <a:t>Load and arrange images into training and testing data sets and then apply digital transformations to the images</a:t>
            </a:r>
          </a:p>
          <a:p>
            <a:pPr marL="514350" indent="-514350">
              <a:buAutoNum type="arabicPeriod"/>
            </a:pPr>
            <a:r>
              <a:rPr lang="en-US" sz="2000" dirty="0">
                <a:solidFill>
                  <a:schemeClr val="bg1"/>
                </a:solidFill>
              </a:rPr>
              <a:t>Define an image classification model and determine the accuracy of the model</a:t>
            </a:r>
          </a:p>
          <a:p>
            <a:pPr marL="514350" indent="-514350">
              <a:buAutoNum type="arabicPeriod"/>
            </a:pPr>
            <a:r>
              <a:rPr lang="en-US" sz="2000" dirty="0">
                <a:solidFill>
                  <a:schemeClr val="bg1"/>
                </a:solidFill>
              </a:rPr>
              <a:t>Use predefined models to compare accuracy to my own</a:t>
            </a:r>
          </a:p>
          <a:p>
            <a:pPr marL="514350" indent="-514350">
              <a:buAutoNum type="arabicPeriod"/>
            </a:pPr>
            <a:r>
              <a:rPr lang="en-US" sz="2000" dirty="0">
                <a:solidFill>
                  <a:schemeClr val="bg1"/>
                </a:solidFill>
              </a:rPr>
              <a:t>Attain more images of different types of cards to test the accuracy of each model</a:t>
            </a:r>
          </a:p>
          <a:p>
            <a:pPr marL="0" indent="0">
              <a:buNone/>
            </a:pPr>
            <a:endParaRPr lang="en-US" sz="2000" dirty="0">
              <a:solidFill>
                <a:schemeClr val="bg1"/>
              </a:solidFill>
            </a:endParaRPr>
          </a:p>
        </p:txBody>
      </p:sp>
    </p:spTree>
    <p:extLst>
      <p:ext uri="{BB962C8B-B14F-4D97-AF65-F5344CB8AC3E}">
        <p14:creationId xmlns:p14="http://schemas.microsoft.com/office/powerpoint/2010/main" val="579547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B0874-88B8-43D3-B0B6-C32F790F7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FD067A-52BE-40EE-B7CA-391830B9A2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2561771"/>
            <a:chOff x="0" y="0"/>
            <a:chExt cx="12192000" cy="2561771"/>
          </a:xfrm>
        </p:grpSpPr>
        <p:sp>
          <p:nvSpPr>
            <p:cNvPr id="11" name="Freeform: Shape 10">
              <a:extLst>
                <a:ext uri="{FF2B5EF4-FFF2-40B4-BE49-F238E27FC236}">
                  <a16:creationId xmlns:a16="http://schemas.microsoft.com/office/drawing/2014/main" id="{1CDA7855-806B-4A02-9C19-24872E4D8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3AFE70DE-5BEC-4E54-98D2-48C13E149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5E4D2F3-A65C-1BAD-FD1B-44C43522B018}"/>
              </a:ext>
            </a:extLst>
          </p:cNvPr>
          <p:cNvSpPr>
            <a:spLocks noGrp="1"/>
          </p:cNvSpPr>
          <p:nvPr>
            <p:ph type="title"/>
          </p:nvPr>
        </p:nvSpPr>
        <p:spPr>
          <a:xfrm>
            <a:off x="1712915" y="1040400"/>
            <a:ext cx="7866060" cy="707886"/>
          </a:xfrm>
        </p:spPr>
        <p:txBody>
          <a:bodyPr anchor="b">
            <a:normAutofit/>
          </a:bodyPr>
          <a:lstStyle/>
          <a:p>
            <a:r>
              <a:rPr lang="en-US" sz="4000"/>
              <a:t>Gathering Card Images</a:t>
            </a:r>
          </a:p>
        </p:txBody>
      </p:sp>
      <p:grpSp>
        <p:nvGrpSpPr>
          <p:cNvPr id="14" name="Group 13">
            <a:extLst>
              <a:ext uri="{FF2B5EF4-FFF2-40B4-BE49-F238E27FC236}">
                <a16:creationId xmlns:a16="http://schemas.microsoft.com/office/drawing/2014/main" id="{C15B8CC4-8CCE-428F-AE7E-28D178984C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0" y="2027156"/>
            <a:ext cx="12192000" cy="757168"/>
            <a:chOff x="0" y="2959818"/>
            <a:chExt cx="12192000" cy="757168"/>
          </a:xfrm>
        </p:grpSpPr>
        <p:sp>
          <p:nvSpPr>
            <p:cNvPr id="15" name="Freeform: Shape 14">
              <a:extLst>
                <a:ext uri="{FF2B5EF4-FFF2-40B4-BE49-F238E27FC236}">
                  <a16:creationId xmlns:a16="http://schemas.microsoft.com/office/drawing/2014/main" id="{A6359FA2-E374-4073-8269-E10D2AE74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A1F0E66-9B5E-4980-8AEC-B4D144B48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4D341738-3DFE-5F1D-7C77-D107822BA24A}"/>
              </a:ext>
            </a:extLst>
          </p:cNvPr>
          <p:cNvSpPr>
            <a:spLocks noGrp="1"/>
          </p:cNvSpPr>
          <p:nvPr>
            <p:ph idx="1"/>
          </p:nvPr>
        </p:nvSpPr>
        <p:spPr>
          <a:xfrm>
            <a:off x="1712914" y="3070719"/>
            <a:ext cx="7866061" cy="2937969"/>
          </a:xfrm>
        </p:spPr>
        <p:txBody>
          <a:bodyPr>
            <a:normAutofit/>
          </a:bodyPr>
          <a:lstStyle/>
          <a:p>
            <a:r>
              <a:rPr lang="en-US" sz="2400" dirty="0">
                <a:solidFill>
                  <a:schemeClr val="tx1">
                    <a:alpha val="80000"/>
                  </a:schemeClr>
                </a:solidFill>
              </a:rPr>
              <a:t>Technique used: </a:t>
            </a:r>
            <a:r>
              <a:rPr lang="en-US" sz="2400" dirty="0" err="1">
                <a:solidFill>
                  <a:schemeClr val="tx1">
                    <a:alpha val="80000"/>
                  </a:schemeClr>
                </a:solidFill>
              </a:rPr>
              <a:t>Webscraping</a:t>
            </a:r>
            <a:endParaRPr lang="en-US" sz="2400" dirty="0">
              <a:solidFill>
                <a:schemeClr val="tx1">
                  <a:alpha val="80000"/>
                </a:schemeClr>
              </a:solidFill>
            </a:endParaRPr>
          </a:p>
          <a:p>
            <a:r>
              <a:rPr lang="en-US" sz="2400" dirty="0">
                <a:solidFill>
                  <a:schemeClr val="tx1">
                    <a:alpha val="80000"/>
                  </a:schemeClr>
                </a:solidFill>
              </a:rPr>
              <a:t>Website: </a:t>
            </a:r>
            <a:r>
              <a:rPr lang="en-US" sz="2400" dirty="0">
                <a:solidFill>
                  <a:schemeClr val="tx1">
                    <a:alpha val="80000"/>
                  </a:schemeClr>
                </a:solidFill>
                <a:hlinkClick r:id="rId4"/>
              </a:rPr>
              <a:t>Scryfall.com</a:t>
            </a:r>
            <a:r>
              <a:rPr lang="en-US" sz="2400" dirty="0">
                <a:solidFill>
                  <a:schemeClr val="tx1">
                    <a:alpha val="80000"/>
                  </a:schemeClr>
                </a:solidFill>
              </a:rPr>
              <a:t> search result page(s)</a:t>
            </a:r>
          </a:p>
          <a:p>
            <a:pPr lvl="1"/>
            <a:r>
              <a:rPr lang="en-US" dirty="0">
                <a:solidFill>
                  <a:schemeClr val="tx1">
                    <a:alpha val="80000"/>
                  </a:schemeClr>
                </a:solidFill>
              </a:rPr>
              <a:t>Results for “token” type of cards (13 pages)</a:t>
            </a:r>
          </a:p>
          <a:p>
            <a:pPr lvl="1"/>
            <a:r>
              <a:rPr lang="en-US" dirty="0">
                <a:solidFill>
                  <a:schemeClr val="tx1">
                    <a:alpha val="80000"/>
                  </a:schemeClr>
                </a:solidFill>
              </a:rPr>
              <a:t>Results for “commander legal” play cards (444 pages)</a:t>
            </a:r>
          </a:p>
          <a:p>
            <a:r>
              <a:rPr lang="en-US" sz="2400" dirty="0">
                <a:solidFill>
                  <a:schemeClr val="tx1">
                    <a:alpha val="80000"/>
                  </a:schemeClr>
                </a:solidFill>
              </a:rPr>
              <a:t>Images were saved locally to specified test and train folders using Python code.</a:t>
            </a:r>
          </a:p>
          <a:p>
            <a:endParaRPr lang="en-US" sz="2400" dirty="0">
              <a:solidFill>
                <a:schemeClr val="tx1">
                  <a:alpha val="80000"/>
                </a:schemeClr>
              </a:solidFill>
            </a:endParaRPr>
          </a:p>
        </p:txBody>
      </p:sp>
    </p:spTree>
    <p:extLst>
      <p:ext uri="{BB962C8B-B14F-4D97-AF65-F5344CB8AC3E}">
        <p14:creationId xmlns:p14="http://schemas.microsoft.com/office/powerpoint/2010/main" val="211004254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1" name="Rectangle 1040">
            <a:extLst>
              <a:ext uri="{FF2B5EF4-FFF2-40B4-BE49-F238E27FC236}">
                <a16:creationId xmlns:a16="http://schemas.microsoft.com/office/drawing/2014/main" id="{2DAA6C16-BF9B-4A3E-BC70-EE6015D4F9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B21FCE-F60C-FD9B-9D24-EDCC16E93594}"/>
              </a:ext>
            </a:extLst>
          </p:cNvPr>
          <p:cNvSpPr>
            <a:spLocks noGrp="1"/>
          </p:cNvSpPr>
          <p:nvPr>
            <p:ph type="title"/>
          </p:nvPr>
        </p:nvSpPr>
        <p:spPr>
          <a:xfrm>
            <a:off x="838200" y="4669978"/>
            <a:ext cx="4391024" cy="1173700"/>
          </a:xfrm>
        </p:spPr>
        <p:txBody>
          <a:bodyPr anchor="t">
            <a:normAutofit/>
          </a:bodyPr>
          <a:lstStyle/>
          <a:p>
            <a:r>
              <a:rPr lang="en-US" sz="3700" dirty="0">
                <a:solidFill>
                  <a:schemeClr val="bg1"/>
                </a:solidFill>
              </a:rPr>
              <a:t>Gathering Card Images</a:t>
            </a:r>
          </a:p>
        </p:txBody>
      </p:sp>
      <p:pic>
        <p:nvPicPr>
          <p:cNvPr id="1028" name="Picture 4">
            <a:extLst>
              <a:ext uri="{FF2B5EF4-FFF2-40B4-BE49-F238E27FC236}">
                <a16:creationId xmlns:a16="http://schemas.microsoft.com/office/drawing/2014/main" id="{BFD84105-65FE-0A59-CED0-82FE5B5050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4242"/>
          <a:stretch/>
        </p:blipFill>
        <p:spPr bwMode="auto">
          <a:xfrm>
            <a:off x="-4" y="10"/>
            <a:ext cx="2952750" cy="3940619"/>
          </a:xfrm>
          <a:custGeom>
            <a:avLst/>
            <a:gdLst/>
            <a:ahLst/>
            <a:cxnLst/>
            <a:rect l="l" t="t" r="r" b="b"/>
            <a:pathLst>
              <a:path w="2952750" h="3940629">
                <a:moveTo>
                  <a:pt x="0" y="0"/>
                </a:moveTo>
                <a:lnTo>
                  <a:pt x="2952750" y="0"/>
                </a:lnTo>
                <a:lnTo>
                  <a:pt x="2952749" y="3847994"/>
                </a:lnTo>
                <a:lnTo>
                  <a:pt x="0" y="3940629"/>
                </a:ln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2FE290B-E66C-8EFF-7553-01E0C5DA61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12" r="-4" b="2213"/>
          <a:stretch/>
        </p:blipFill>
        <p:spPr bwMode="auto">
          <a:xfrm>
            <a:off x="6381748" y="49315"/>
            <a:ext cx="2857499" cy="3842008"/>
          </a:xfrm>
          <a:custGeom>
            <a:avLst/>
            <a:gdLst/>
            <a:ahLst/>
            <a:cxnLst/>
            <a:rect l="l" t="t" r="r" b="b"/>
            <a:pathLst>
              <a:path w="2857499" h="3842018">
                <a:moveTo>
                  <a:pt x="0" y="0"/>
                </a:moveTo>
                <a:lnTo>
                  <a:pt x="2857499" y="0"/>
                </a:lnTo>
                <a:lnTo>
                  <a:pt x="2857499" y="3799815"/>
                </a:lnTo>
                <a:lnTo>
                  <a:pt x="2408465" y="3766458"/>
                </a:lnTo>
                <a:lnTo>
                  <a:pt x="0" y="3842018"/>
                </a:lnTo>
                <a:close/>
              </a:path>
            </a:pathLst>
          </a:custGeom>
          <a:noFill/>
          <a:extLst>
            <a:ext uri="{909E8E84-426E-40DD-AFC4-6F175D3DCCD1}">
              <a14:hiddenFill xmlns:a14="http://schemas.microsoft.com/office/drawing/2010/main">
                <a:solidFill>
                  <a:srgbClr val="FFFFFF"/>
                </a:solidFill>
              </a14:hiddenFill>
            </a:ext>
          </a:extLst>
        </p:spPr>
      </p:pic>
      <p:pic>
        <p:nvPicPr>
          <p:cNvPr id="5" name="Picture 4" descr="A card with a statue of a person with wings&#10;&#10;Description automatically generated">
            <a:extLst>
              <a:ext uri="{FF2B5EF4-FFF2-40B4-BE49-F238E27FC236}">
                <a16:creationId xmlns:a16="http://schemas.microsoft.com/office/drawing/2014/main" id="{9012B27E-3FB1-EBA6-36B0-D17E41116BC1}"/>
              </a:ext>
            </a:extLst>
          </p:cNvPr>
          <p:cNvPicPr>
            <a:picLocks noChangeAspect="1"/>
          </p:cNvPicPr>
          <p:nvPr/>
        </p:nvPicPr>
        <p:blipFill rotWithShape="1">
          <a:blip r:embed="rId5">
            <a:extLst>
              <a:ext uri="{28A0092B-C50C-407E-A947-70E740481C1C}">
                <a14:useLocalDpi xmlns:a14="http://schemas.microsoft.com/office/drawing/2010/main" val="0"/>
              </a:ext>
            </a:extLst>
          </a:blip>
          <a:srcRect l="881" r="208" b="4"/>
          <a:stretch/>
        </p:blipFill>
        <p:spPr>
          <a:xfrm>
            <a:off x="2867948" y="0"/>
            <a:ext cx="2857499" cy="4026227"/>
          </a:xfrm>
          <a:custGeom>
            <a:avLst/>
            <a:gdLst/>
            <a:ahLst/>
            <a:cxnLst/>
            <a:rect l="l" t="t" r="r" b="b"/>
            <a:pathLst>
              <a:path w="2857499" h="4026237">
                <a:moveTo>
                  <a:pt x="0" y="0"/>
                </a:moveTo>
                <a:lnTo>
                  <a:pt x="2857499" y="0"/>
                </a:lnTo>
                <a:lnTo>
                  <a:pt x="2857499" y="4026237"/>
                </a:lnTo>
                <a:lnTo>
                  <a:pt x="0" y="3813966"/>
                </a:lnTo>
                <a:close/>
              </a:path>
            </a:pathLst>
          </a:custGeom>
        </p:spPr>
      </p:pic>
      <p:pic>
        <p:nvPicPr>
          <p:cNvPr id="7" name="Picture 6" descr="A card with a character in a black robe holding a sword&#10;&#10;Description automatically generated">
            <a:extLst>
              <a:ext uri="{FF2B5EF4-FFF2-40B4-BE49-F238E27FC236}">
                <a16:creationId xmlns:a16="http://schemas.microsoft.com/office/drawing/2014/main" id="{372AFF3F-E61B-3563-CDC7-AEB28F62535D}"/>
              </a:ext>
            </a:extLst>
          </p:cNvPr>
          <p:cNvPicPr>
            <a:picLocks noChangeAspect="1"/>
          </p:cNvPicPr>
          <p:nvPr/>
        </p:nvPicPr>
        <p:blipFill rotWithShape="1">
          <a:blip r:embed="rId6">
            <a:extLst>
              <a:ext uri="{28A0092B-C50C-407E-A947-70E740481C1C}">
                <a14:useLocalDpi xmlns:a14="http://schemas.microsoft.com/office/drawing/2010/main" val="0"/>
              </a:ext>
            </a:extLst>
          </a:blip>
          <a:srcRect t="1600" r="-3" b="-3"/>
          <a:stretch/>
        </p:blipFill>
        <p:spPr>
          <a:xfrm>
            <a:off x="9239249" y="10"/>
            <a:ext cx="2952751" cy="4049475"/>
          </a:xfrm>
          <a:custGeom>
            <a:avLst/>
            <a:gdLst/>
            <a:ahLst/>
            <a:cxnLst/>
            <a:rect l="l" t="t" r="r" b="b"/>
            <a:pathLst>
              <a:path w="2952751" h="4049485">
                <a:moveTo>
                  <a:pt x="0" y="0"/>
                </a:moveTo>
                <a:lnTo>
                  <a:pt x="2952751" y="0"/>
                </a:lnTo>
                <a:lnTo>
                  <a:pt x="2952750" y="3940629"/>
                </a:lnTo>
                <a:lnTo>
                  <a:pt x="122465" y="4049485"/>
                </a:lnTo>
                <a:lnTo>
                  <a:pt x="0" y="4040388"/>
                </a:lnTo>
                <a:close/>
              </a:path>
            </a:pathLst>
          </a:custGeom>
        </p:spPr>
      </p:pic>
      <p:grpSp>
        <p:nvGrpSpPr>
          <p:cNvPr id="1042" name="Group 1041">
            <a:extLst>
              <a:ext uri="{FF2B5EF4-FFF2-40B4-BE49-F238E27FC236}">
                <a16:creationId xmlns:a16="http://schemas.microsoft.com/office/drawing/2014/main" id="{31655B4F-4050-4B1F-82A8-180E74CF9C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1036" name="Freeform: Shape 1035">
              <a:extLst>
                <a:ext uri="{FF2B5EF4-FFF2-40B4-BE49-F238E27FC236}">
                  <a16:creationId xmlns:a16="http://schemas.microsoft.com/office/drawing/2014/main" id="{2EA4C97B-84C4-4658-A6D6-600CB62B4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3" name="Freeform: Shape 1042">
              <a:extLst>
                <a:ext uri="{FF2B5EF4-FFF2-40B4-BE49-F238E27FC236}">
                  <a16:creationId xmlns:a16="http://schemas.microsoft.com/office/drawing/2014/main" id="{24FE591E-19B9-480D-9B26-EB96D70C2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7">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C4329F7C-176F-88FD-3E9F-A6F669F42C2F}"/>
              </a:ext>
            </a:extLst>
          </p:cNvPr>
          <p:cNvSpPr>
            <a:spLocks noGrp="1"/>
          </p:cNvSpPr>
          <p:nvPr>
            <p:ph idx="1"/>
          </p:nvPr>
        </p:nvSpPr>
        <p:spPr>
          <a:xfrm>
            <a:off x="4441371" y="4086516"/>
            <a:ext cx="7386835" cy="2551553"/>
          </a:xfrm>
        </p:spPr>
        <p:txBody>
          <a:bodyPr>
            <a:normAutofit/>
          </a:bodyPr>
          <a:lstStyle/>
          <a:p>
            <a:r>
              <a:rPr lang="en-US" sz="2000" dirty="0">
                <a:solidFill>
                  <a:schemeClr val="bg1">
                    <a:alpha val="80000"/>
                  </a:schemeClr>
                </a:solidFill>
              </a:rPr>
              <a:t>Result:</a:t>
            </a:r>
          </a:p>
          <a:p>
            <a:pPr lvl="1"/>
            <a:r>
              <a:rPr lang="en-US" sz="2000" dirty="0">
                <a:solidFill>
                  <a:schemeClr val="bg1">
                    <a:alpha val="80000"/>
                  </a:schemeClr>
                </a:solidFill>
              </a:rPr>
              <a:t>Training data set</a:t>
            </a:r>
          </a:p>
          <a:p>
            <a:pPr lvl="2"/>
            <a:r>
              <a:rPr lang="en-US" dirty="0">
                <a:solidFill>
                  <a:schemeClr val="bg1">
                    <a:alpha val="80000"/>
                  </a:schemeClr>
                </a:solidFill>
              </a:rPr>
              <a:t>Scraped Play Card images: 1,157</a:t>
            </a:r>
          </a:p>
          <a:p>
            <a:pPr lvl="2"/>
            <a:r>
              <a:rPr lang="en-US" dirty="0">
                <a:solidFill>
                  <a:schemeClr val="bg1">
                    <a:alpha val="80000"/>
                  </a:schemeClr>
                </a:solidFill>
              </a:rPr>
              <a:t>Scraped Token Images: 454</a:t>
            </a:r>
          </a:p>
          <a:p>
            <a:pPr lvl="1"/>
            <a:r>
              <a:rPr lang="en-US" sz="2000" dirty="0">
                <a:solidFill>
                  <a:schemeClr val="bg1">
                    <a:alpha val="80000"/>
                  </a:schemeClr>
                </a:solidFill>
              </a:rPr>
              <a:t>Testing data set</a:t>
            </a:r>
          </a:p>
          <a:p>
            <a:pPr lvl="2"/>
            <a:r>
              <a:rPr lang="en-US" dirty="0">
                <a:solidFill>
                  <a:schemeClr val="bg1">
                    <a:alpha val="80000"/>
                  </a:schemeClr>
                </a:solidFill>
              </a:rPr>
              <a:t>Scraped Play Card images: 978</a:t>
            </a:r>
          </a:p>
          <a:p>
            <a:pPr lvl="2"/>
            <a:r>
              <a:rPr lang="en-US" dirty="0">
                <a:solidFill>
                  <a:schemeClr val="bg1">
                    <a:alpha val="80000"/>
                  </a:schemeClr>
                </a:solidFill>
              </a:rPr>
              <a:t>Scraped Token Images: 244</a:t>
            </a:r>
          </a:p>
        </p:txBody>
      </p:sp>
    </p:spTree>
    <p:extLst>
      <p:ext uri="{BB962C8B-B14F-4D97-AF65-F5344CB8AC3E}">
        <p14:creationId xmlns:p14="http://schemas.microsoft.com/office/powerpoint/2010/main" val="1804873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9929DD89-69CE-8FFB-B0D4-D8CB2AF34A75}"/>
              </a:ext>
            </a:extLst>
          </p:cNvPr>
          <p:cNvSpPr>
            <a:spLocks noGrp="1"/>
          </p:cNvSpPr>
          <p:nvPr>
            <p:ph type="title"/>
          </p:nvPr>
        </p:nvSpPr>
        <p:spPr>
          <a:xfrm>
            <a:off x="1083633" y="1086753"/>
            <a:ext cx="10783903" cy="2520618"/>
          </a:xfrm>
        </p:spPr>
        <p:txBody>
          <a:bodyPr>
            <a:normAutofit/>
          </a:bodyPr>
          <a:lstStyle/>
          <a:p>
            <a:pPr algn="ctr"/>
            <a:r>
              <a:rPr lang="en-US" dirty="0">
                <a:solidFill>
                  <a:schemeClr val="bg1"/>
                </a:solidFill>
              </a:rPr>
              <a:t>Fixing Data Imbalance &amp; Augmenting Images</a:t>
            </a:r>
          </a:p>
        </p:txBody>
      </p:sp>
      <p:grpSp>
        <p:nvGrpSpPr>
          <p:cNvPr id="39" name="Group 38">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46" name="Freeform: Shape 45">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7" name="Freeform: Shape 46">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6" name="Oval 35">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422AD6A-C62F-5BFE-FF17-77CB000B2567}"/>
              </a:ext>
            </a:extLst>
          </p:cNvPr>
          <p:cNvSpPr>
            <a:spLocks noGrp="1"/>
          </p:cNvSpPr>
          <p:nvPr>
            <p:ph idx="1"/>
          </p:nvPr>
        </p:nvSpPr>
        <p:spPr>
          <a:xfrm>
            <a:off x="1408097" y="2972708"/>
            <a:ext cx="8589414" cy="3171090"/>
          </a:xfrm>
        </p:spPr>
        <p:txBody>
          <a:bodyPr>
            <a:normAutofit/>
          </a:bodyPr>
          <a:lstStyle/>
          <a:p>
            <a:r>
              <a:rPr lang="en-US" sz="2400" dirty="0">
                <a:solidFill>
                  <a:schemeClr val="bg1"/>
                </a:solidFill>
              </a:rPr>
              <a:t>Data Imbalance: The bias that exists when one class of data outnumbers another class which may lead to an inaccurate model.</a:t>
            </a:r>
          </a:p>
          <a:p>
            <a:r>
              <a:rPr lang="en-US" sz="2400" dirty="0">
                <a:solidFill>
                  <a:schemeClr val="bg1"/>
                </a:solidFill>
              </a:rPr>
              <a:t>Digital Augmentation: Applying various effects to images allowed me to randomly adjust basic attributes of the image like: </a:t>
            </a:r>
          </a:p>
          <a:p>
            <a:pPr lvl="1"/>
            <a:r>
              <a:rPr lang="en-US" dirty="0">
                <a:solidFill>
                  <a:schemeClr val="bg1"/>
                </a:solidFill>
              </a:rPr>
              <a:t>contrast and brightness. </a:t>
            </a:r>
          </a:p>
          <a:p>
            <a:pPr lvl="1"/>
            <a:r>
              <a:rPr lang="en-US" dirty="0">
                <a:solidFill>
                  <a:schemeClr val="bg1"/>
                </a:solidFill>
              </a:rPr>
              <a:t>vertical flipping, rotation, zoom and crop.</a:t>
            </a:r>
          </a:p>
        </p:txBody>
      </p:sp>
      <p:grpSp>
        <p:nvGrpSpPr>
          <p:cNvPr id="40"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41" name="Freeform: Shape 40">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645826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42424"/>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B0874-88B8-43D3-B0B6-C32F790F7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FD067A-52BE-40EE-B7CA-391830B9A2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2561771"/>
            <a:chOff x="0" y="0"/>
            <a:chExt cx="12192000" cy="2561771"/>
          </a:xfrm>
        </p:grpSpPr>
        <p:sp>
          <p:nvSpPr>
            <p:cNvPr id="11" name="Freeform: Shape 10">
              <a:extLst>
                <a:ext uri="{FF2B5EF4-FFF2-40B4-BE49-F238E27FC236}">
                  <a16:creationId xmlns:a16="http://schemas.microsoft.com/office/drawing/2014/main" id="{1CDA7855-806B-4A02-9C19-24872E4D8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3AFE70DE-5BEC-4E54-98D2-48C13E149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C15B8CC4-8CCE-428F-AE7E-28D178984C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0" y="2027156"/>
            <a:ext cx="12192000" cy="757168"/>
            <a:chOff x="0" y="2959818"/>
            <a:chExt cx="12192000" cy="757168"/>
          </a:xfrm>
        </p:grpSpPr>
        <p:sp>
          <p:nvSpPr>
            <p:cNvPr id="15" name="Freeform: Shape 14">
              <a:extLst>
                <a:ext uri="{FF2B5EF4-FFF2-40B4-BE49-F238E27FC236}">
                  <a16:creationId xmlns:a16="http://schemas.microsoft.com/office/drawing/2014/main" id="{A6359FA2-E374-4073-8269-E10D2AE74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A1F0E66-9B5E-4980-8AEC-B4D144B48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 name="Picture 6">
            <a:extLst>
              <a:ext uri="{FF2B5EF4-FFF2-40B4-BE49-F238E27FC236}">
                <a16:creationId xmlns:a16="http://schemas.microsoft.com/office/drawing/2014/main" id="{A2A6A576-E4E9-205B-C148-186DD071CED9}"/>
              </a:ext>
            </a:extLst>
          </p:cNvPr>
          <p:cNvPicPr>
            <a:picLocks noChangeAspect="1"/>
          </p:cNvPicPr>
          <p:nvPr/>
        </p:nvPicPr>
        <p:blipFill>
          <a:blip r:embed="rId4"/>
          <a:stretch>
            <a:fillRect/>
          </a:stretch>
        </p:blipFill>
        <p:spPr>
          <a:xfrm>
            <a:off x="414820" y="813820"/>
            <a:ext cx="6152186" cy="5230360"/>
          </a:xfrm>
          <a:prstGeom prst="rect">
            <a:avLst/>
          </a:prstGeom>
        </p:spPr>
      </p:pic>
      <p:sp>
        <p:nvSpPr>
          <p:cNvPr id="4" name="Title 1">
            <a:extLst>
              <a:ext uri="{FF2B5EF4-FFF2-40B4-BE49-F238E27FC236}">
                <a16:creationId xmlns:a16="http://schemas.microsoft.com/office/drawing/2014/main" id="{08A4EA7D-CE37-8E32-A263-822C00D90E16}"/>
              </a:ext>
            </a:extLst>
          </p:cNvPr>
          <p:cNvSpPr txBox="1">
            <a:spLocks/>
          </p:cNvSpPr>
          <p:nvPr/>
        </p:nvSpPr>
        <p:spPr>
          <a:xfrm>
            <a:off x="6981826" y="626345"/>
            <a:ext cx="4391024" cy="132343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Augmentation Results</a:t>
            </a:r>
          </a:p>
        </p:txBody>
      </p:sp>
      <p:sp>
        <p:nvSpPr>
          <p:cNvPr id="5" name="Content Placeholder 2">
            <a:extLst>
              <a:ext uri="{FF2B5EF4-FFF2-40B4-BE49-F238E27FC236}">
                <a16:creationId xmlns:a16="http://schemas.microsoft.com/office/drawing/2014/main" id="{E480AF94-64BA-6CF8-3174-0DD015DA690A}"/>
              </a:ext>
            </a:extLst>
          </p:cNvPr>
          <p:cNvSpPr txBox="1">
            <a:spLocks/>
          </p:cNvSpPr>
          <p:nvPr/>
        </p:nvSpPr>
        <p:spPr>
          <a:xfrm>
            <a:off x="6981826" y="2989083"/>
            <a:ext cx="4391024" cy="2454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tx1">
                    <a:alpha val="80000"/>
                  </a:schemeClr>
                </a:solidFill>
              </a:rPr>
              <a:t>Final training data set size: 2,849 images</a:t>
            </a:r>
          </a:p>
          <a:p>
            <a:pPr lvl="2"/>
            <a:r>
              <a:rPr lang="en-US" sz="2400" dirty="0">
                <a:solidFill>
                  <a:schemeClr val="tx1">
                    <a:alpha val="80000"/>
                  </a:schemeClr>
                </a:solidFill>
              </a:rPr>
              <a:t>Scraped Play Card images: 1,487 ( + 28%)</a:t>
            </a:r>
          </a:p>
          <a:p>
            <a:pPr lvl="2"/>
            <a:r>
              <a:rPr lang="en-US" sz="2400" dirty="0">
                <a:solidFill>
                  <a:schemeClr val="tx1">
                    <a:alpha val="80000"/>
                  </a:schemeClr>
                </a:solidFill>
              </a:rPr>
              <a:t>Scraped Token Images: 1,362  (+ 200%)</a:t>
            </a:r>
          </a:p>
          <a:p>
            <a:pPr lvl="1"/>
            <a:endParaRPr lang="en-US" dirty="0"/>
          </a:p>
        </p:txBody>
      </p:sp>
    </p:spTree>
    <p:extLst>
      <p:ext uri="{BB962C8B-B14F-4D97-AF65-F5344CB8AC3E}">
        <p14:creationId xmlns:p14="http://schemas.microsoft.com/office/powerpoint/2010/main" val="83889678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1000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F86A64F-993C-9B46-F792-604F846BAD01}"/>
              </a:ext>
            </a:extLst>
          </p:cNvPr>
          <p:cNvSpPr>
            <a:spLocks noGrp="1"/>
          </p:cNvSpPr>
          <p:nvPr>
            <p:ph type="title"/>
          </p:nvPr>
        </p:nvSpPr>
        <p:spPr>
          <a:xfrm>
            <a:off x="838199" y="388308"/>
            <a:ext cx="7188989" cy="1021424"/>
          </a:xfrm>
        </p:spPr>
        <p:txBody>
          <a:bodyPr anchor="b">
            <a:normAutofit/>
          </a:bodyPr>
          <a:lstStyle/>
          <a:p>
            <a:r>
              <a:rPr lang="en-US" sz="4000" dirty="0">
                <a:solidFill>
                  <a:schemeClr val="bg1"/>
                </a:solidFill>
              </a:rPr>
              <a:t>Images as Data</a:t>
            </a:r>
          </a:p>
        </p:txBody>
      </p:sp>
      <p:cxnSp>
        <p:nvCxnSpPr>
          <p:cNvPr id="19" name="Straight Connector 18">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A13EE374-C791-D3E0-91BF-1A8003FCD1EE}"/>
              </a:ext>
            </a:extLst>
          </p:cNvPr>
          <p:cNvSpPr>
            <a:spLocks/>
          </p:cNvSpPr>
          <p:nvPr/>
        </p:nvSpPr>
        <p:spPr>
          <a:xfrm>
            <a:off x="838200" y="1825625"/>
            <a:ext cx="10515600" cy="4351338"/>
          </a:xfrm>
          <a:prstGeom prst="rect">
            <a:avLst/>
          </a:prstGeom>
        </p:spPr>
        <p:txBody>
          <a:bodyPr/>
          <a:lstStyle/>
          <a:p>
            <a:pPr marL="285750" indent="-285750">
              <a:buFont typeface="Arial" panose="020B0604020202020204" pitchFamily="34" charset="0"/>
              <a:buChar char="•"/>
            </a:pPr>
            <a:r>
              <a:rPr lang="en-US" dirty="0">
                <a:solidFill>
                  <a:schemeClr val="bg2"/>
                </a:solidFill>
              </a:rPr>
              <a:t>Machine Learning cannot be achieved from visually interpreting images as humans can. Instead, the images are converted into arrays of data, and the machine learns patterns from these arrays. </a:t>
            </a:r>
          </a:p>
        </p:txBody>
      </p:sp>
      <p:grpSp>
        <p:nvGrpSpPr>
          <p:cNvPr id="16" name="Group 15">
            <a:extLst>
              <a:ext uri="{FF2B5EF4-FFF2-40B4-BE49-F238E27FC236}">
                <a16:creationId xmlns:a16="http://schemas.microsoft.com/office/drawing/2014/main" id="{D8FF3AF8-9F34-88FF-249A-08AA1EE8DBC1}"/>
              </a:ext>
            </a:extLst>
          </p:cNvPr>
          <p:cNvGrpSpPr/>
          <p:nvPr/>
        </p:nvGrpSpPr>
        <p:grpSpPr>
          <a:xfrm>
            <a:off x="2145546" y="2798800"/>
            <a:ext cx="8140108" cy="3215322"/>
            <a:chOff x="716796" y="2991320"/>
            <a:chExt cx="8140108" cy="3215322"/>
          </a:xfrm>
        </p:grpSpPr>
        <p:grpSp>
          <p:nvGrpSpPr>
            <p:cNvPr id="15" name="Group 14">
              <a:extLst>
                <a:ext uri="{FF2B5EF4-FFF2-40B4-BE49-F238E27FC236}">
                  <a16:creationId xmlns:a16="http://schemas.microsoft.com/office/drawing/2014/main" id="{2CCE5584-798F-A3AD-D18A-B2B0DF3C654A}"/>
                </a:ext>
              </a:extLst>
            </p:cNvPr>
            <p:cNvGrpSpPr/>
            <p:nvPr/>
          </p:nvGrpSpPr>
          <p:grpSpPr>
            <a:xfrm>
              <a:off x="5555496" y="2991320"/>
              <a:ext cx="3301408" cy="3215322"/>
              <a:chOff x="7046673" y="2196666"/>
              <a:chExt cx="3301408" cy="3215322"/>
            </a:xfrm>
          </p:grpSpPr>
          <p:graphicFrame>
            <p:nvGraphicFramePr>
              <p:cNvPr id="4" name="內容版面配置區 3">
                <a:extLst>
                  <a:ext uri="{FF2B5EF4-FFF2-40B4-BE49-F238E27FC236}">
                    <a16:creationId xmlns:a16="http://schemas.microsoft.com/office/drawing/2014/main" id="{BE562D1A-3936-6720-F7BB-B9716A86749F}"/>
                  </a:ext>
                </a:extLst>
              </p:cNvPr>
              <p:cNvGraphicFramePr>
                <a:graphicFrameLocks/>
              </p:cNvGraphicFramePr>
              <p:nvPr>
                <p:extLst>
                  <p:ext uri="{D42A27DB-BD31-4B8C-83A1-F6EECF244321}">
                    <p14:modId xmlns:p14="http://schemas.microsoft.com/office/powerpoint/2010/main" val="4207021330"/>
                  </p:ext>
                </p:extLst>
              </p:nvPr>
            </p:nvGraphicFramePr>
            <p:xfrm>
              <a:off x="7046673" y="2196666"/>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407359">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aphicFrame>
            <p:nvGraphicFramePr>
              <p:cNvPr id="5" name="內容版面配置區 3">
                <a:extLst>
                  <a:ext uri="{FF2B5EF4-FFF2-40B4-BE49-F238E27FC236}">
                    <a16:creationId xmlns:a16="http://schemas.microsoft.com/office/drawing/2014/main" id="{B4A140A2-7489-3B9D-F3AC-657CF7CA407C}"/>
                  </a:ext>
                </a:extLst>
              </p:cNvPr>
              <p:cNvGraphicFramePr>
                <a:graphicFrameLocks/>
              </p:cNvGraphicFramePr>
              <p:nvPr>
                <p:extLst>
                  <p:ext uri="{D42A27DB-BD31-4B8C-83A1-F6EECF244321}">
                    <p14:modId xmlns:p14="http://schemas.microsoft.com/office/powerpoint/2010/main" val="2358928509"/>
                  </p:ext>
                </p:extLst>
              </p:nvPr>
            </p:nvGraphicFramePr>
            <p:xfrm>
              <a:off x="7235889" y="2435482"/>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aphicFrame>
            <p:nvGraphicFramePr>
              <p:cNvPr id="6" name="內容版面配置區 3">
                <a:extLst>
                  <a:ext uri="{FF2B5EF4-FFF2-40B4-BE49-F238E27FC236}">
                    <a16:creationId xmlns:a16="http://schemas.microsoft.com/office/drawing/2014/main" id="{E9103BA2-A3B0-BE20-B9A3-B3F640EB8EF2}"/>
                  </a:ext>
                </a:extLst>
              </p:cNvPr>
              <p:cNvGraphicFramePr>
                <a:graphicFrameLocks/>
              </p:cNvGraphicFramePr>
              <p:nvPr>
                <p:extLst>
                  <p:ext uri="{D42A27DB-BD31-4B8C-83A1-F6EECF244321}">
                    <p14:modId xmlns:p14="http://schemas.microsoft.com/office/powerpoint/2010/main" val="3642476911"/>
                  </p:ext>
                </p:extLst>
              </p:nvPr>
            </p:nvGraphicFramePr>
            <p:xfrm>
              <a:off x="7474705" y="2668788"/>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507769">
                      <a:extLst>
                        <a:ext uri="{9D8B030D-6E8A-4147-A177-3AD203B41FA5}">
                          <a16:colId xmlns:a16="http://schemas.microsoft.com/office/drawing/2014/main" val="20004"/>
                        </a:ext>
                      </a:extLst>
                    </a:gridCol>
                    <a:gridCol w="450023">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pSp>
        <p:sp>
          <p:nvSpPr>
            <p:cNvPr id="7" name="向右箭號 4">
              <a:extLst>
                <a:ext uri="{FF2B5EF4-FFF2-40B4-BE49-F238E27FC236}">
                  <a16:creationId xmlns:a16="http://schemas.microsoft.com/office/drawing/2014/main" id="{67487C84-949E-9077-C510-5333F39C800E}"/>
                </a:ext>
              </a:extLst>
            </p:cNvPr>
            <p:cNvSpPr/>
            <p:nvPr/>
          </p:nvSpPr>
          <p:spPr>
            <a:xfrm>
              <a:off x="4838700" y="4000079"/>
              <a:ext cx="587855" cy="1004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pic>
          <p:nvPicPr>
            <p:cNvPr id="14" name="Picture 13">
              <a:extLst>
                <a:ext uri="{FF2B5EF4-FFF2-40B4-BE49-F238E27FC236}">
                  <a16:creationId xmlns:a16="http://schemas.microsoft.com/office/drawing/2014/main" id="{1F56F799-E461-1E31-13D1-BF6F3A02F1C3}"/>
                </a:ext>
              </a:extLst>
            </p:cNvPr>
            <p:cNvPicPr>
              <a:picLocks noChangeAspect="1"/>
            </p:cNvPicPr>
            <p:nvPr/>
          </p:nvPicPr>
          <p:blipFill rotWithShape="1">
            <a:blip r:embed="rId3"/>
            <a:srcRect t="1071"/>
            <a:stretch/>
          </p:blipFill>
          <p:spPr>
            <a:xfrm>
              <a:off x="716796" y="2991320"/>
              <a:ext cx="4000500" cy="3156695"/>
            </a:xfrm>
            <a:prstGeom prst="rect">
              <a:avLst/>
            </a:prstGeom>
          </p:spPr>
        </p:pic>
      </p:grpSp>
      <p:sp>
        <p:nvSpPr>
          <p:cNvPr id="10" name="文字方塊 16">
            <a:extLst>
              <a:ext uri="{FF2B5EF4-FFF2-40B4-BE49-F238E27FC236}">
                <a16:creationId xmlns:a16="http://schemas.microsoft.com/office/drawing/2014/main" id="{C3232DB2-4999-EC49-6DDD-4BB730433001}"/>
              </a:ext>
            </a:extLst>
          </p:cNvPr>
          <p:cNvSpPr txBox="1">
            <a:spLocks noChangeArrowheads="1"/>
          </p:cNvSpPr>
          <p:nvPr/>
        </p:nvSpPr>
        <p:spPr bwMode="auto">
          <a:xfrm>
            <a:off x="838199" y="2531602"/>
            <a:ext cx="2311609" cy="534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1051560" eaLnBrk="1" hangingPunct="1">
              <a:spcAft>
                <a:spcPts val="600"/>
              </a:spcAft>
            </a:pPr>
            <a:r>
              <a:rPr lang="en-US" altLang="zh-TW" sz="2760" kern="1200" dirty="0">
                <a:solidFill>
                  <a:schemeClr val="tx2">
                    <a:lumMod val="25000"/>
                    <a:lumOff val="75000"/>
                  </a:schemeClr>
                </a:solidFill>
                <a:latin typeface="Arial" panose="020B0604020202020204" pitchFamily="34" charset="0"/>
                <a:ea typeface="ＭＳ Ｐゴシック" panose="020B0600070205080204" pitchFamily="34" charset="-128"/>
                <a:cs typeface="+mn-cs"/>
              </a:rPr>
              <a:t>Color image</a:t>
            </a:r>
            <a:endParaRPr lang="zh-TW" altLang="en-US" dirty="0">
              <a:solidFill>
                <a:schemeClr val="tx2">
                  <a:lumMod val="25000"/>
                  <a:lumOff val="75000"/>
                </a:schemeClr>
              </a:solidFill>
            </a:endParaRPr>
          </a:p>
        </p:txBody>
      </p:sp>
    </p:spTree>
    <p:extLst>
      <p:ext uri="{BB962C8B-B14F-4D97-AF65-F5344CB8AC3E}">
        <p14:creationId xmlns:p14="http://schemas.microsoft.com/office/powerpoint/2010/main" val="833016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1758</TotalTime>
  <Words>2728</Words>
  <Application>Microsoft Office PowerPoint</Application>
  <PresentationFormat>Widescreen</PresentationFormat>
  <Paragraphs>213</Paragraphs>
  <Slides>14</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Aptos Display</vt:lpstr>
      <vt:lpstr>Arial</vt:lpstr>
      <vt:lpstr>Nunito</vt:lpstr>
      <vt:lpstr>Roboto</vt:lpstr>
      <vt:lpstr>titillium web</vt:lpstr>
      <vt:lpstr>Office Theme</vt:lpstr>
      <vt:lpstr>Binary Image Classification:  Magic the Gathering Tokens</vt:lpstr>
      <vt:lpstr>Introduction – Magic the Gathering</vt:lpstr>
      <vt:lpstr>Business Case</vt:lpstr>
      <vt:lpstr>Approach</vt:lpstr>
      <vt:lpstr>Gathering Card Images</vt:lpstr>
      <vt:lpstr>Gathering Card Images</vt:lpstr>
      <vt:lpstr>Fixing Data Imbalance &amp; Augmenting Images</vt:lpstr>
      <vt:lpstr>PowerPoint Presentation</vt:lpstr>
      <vt:lpstr>Images as Data</vt:lpstr>
      <vt:lpstr>Convolutional Neural Networks</vt:lpstr>
      <vt:lpstr>PowerPoint Presentation</vt:lpstr>
      <vt:lpstr>Accuracy of the Model</vt:lpstr>
      <vt:lpstr>Transfer Learning</vt:lpstr>
      <vt:lpstr>The Final 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Image Classification  </dc:title>
  <dc:creator>Gabriel Valdes</dc:creator>
  <cp:lastModifiedBy>Gabriel Valdes</cp:lastModifiedBy>
  <cp:revision>10</cp:revision>
  <dcterms:created xsi:type="dcterms:W3CDTF">2024-04-06T14:08:50Z</dcterms:created>
  <dcterms:modified xsi:type="dcterms:W3CDTF">2024-04-17T02:19:38Z</dcterms:modified>
</cp:coreProperties>
</file>