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57" r:id="rId4"/>
    <p:sldId id="259" r:id="rId5"/>
    <p:sldId id="260" r:id="rId6"/>
    <p:sldId id="261" r:id="rId7"/>
    <p:sldId id="262"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46" autoAdjust="0"/>
  </p:normalViewPr>
  <p:slideViewPr>
    <p:cSldViewPr snapToGrid="0">
      <p:cViewPr>
        <p:scale>
          <a:sx n="100" d="100"/>
          <a:sy n="100" d="100"/>
        </p:scale>
        <p:origin x="936"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3BAA02-8BC8-4C7B-B5C8-3C0FEB35287D}" type="datetimeFigureOut">
              <a:rPr lang="en-US" smtClean="0"/>
              <a:t>4/16/2024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3C3F31-DA61-487A-8F9D-E5F546B69C91}" type="slidenum">
              <a:rPr lang="en-US" smtClean="0"/>
              <a:t>‹#›</a:t>
            </a:fld>
            <a:endParaRPr lang="en-US"/>
          </a:p>
        </p:txBody>
      </p:sp>
    </p:spTree>
    <p:extLst>
      <p:ext uri="{BB962C8B-B14F-4D97-AF65-F5344CB8AC3E}">
        <p14:creationId xmlns:p14="http://schemas.microsoft.com/office/powerpoint/2010/main" val="17056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Came out in 1993. </a:t>
            </a:r>
            <a:r>
              <a:rPr lang="en-US" dirty="0" err="1"/>
              <a:t>WotC</a:t>
            </a:r>
            <a:r>
              <a:rPr lang="en-US" dirty="0"/>
              <a:t> now owned by Hasbro. </a:t>
            </a:r>
          </a:p>
          <a:p>
            <a:r>
              <a:rPr lang="en-US" dirty="0"/>
              <a:t>25000 cards over released 100 sets, of which several are released in a year.</a:t>
            </a:r>
          </a:p>
          <a:p>
            <a:r>
              <a:rPr lang="en-US" dirty="0"/>
              <a:t>In recent history, MTG has increased its share in the trading card game market by collaborating with different Ips across many different genres. For example (within its own genre) there have been cross overs with other tabletop games such as Warhammer and Dungeon and Dragon sets. Moreover, there have been special sets and cards that feature Transformers, Jurassic Park, Street Fighter, Stranger Things and even Princess Bride. </a:t>
            </a:r>
          </a:p>
        </p:txBody>
      </p:sp>
      <p:sp>
        <p:nvSpPr>
          <p:cNvPr id="4" name="Slide Number Placeholder 3"/>
          <p:cNvSpPr>
            <a:spLocks noGrp="1"/>
          </p:cNvSpPr>
          <p:nvPr>
            <p:ph type="sldNum" sz="quarter" idx="5"/>
          </p:nvPr>
        </p:nvSpPr>
        <p:spPr/>
        <p:txBody>
          <a:bodyPr/>
          <a:lstStyle/>
          <a:p>
            <a:fld id="{AB3C3F31-DA61-487A-8F9D-E5F546B69C91}" type="slidenum">
              <a:rPr lang="en-US" smtClean="0"/>
              <a:t>2</a:t>
            </a:fld>
            <a:endParaRPr lang="en-US"/>
          </a:p>
        </p:txBody>
      </p:sp>
    </p:spTree>
    <p:extLst>
      <p:ext uri="{BB962C8B-B14F-4D97-AF65-F5344CB8AC3E}">
        <p14:creationId xmlns:p14="http://schemas.microsoft.com/office/powerpoint/2010/main" val="3116865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5F6368"/>
                </a:solidFill>
                <a:effectLst/>
                <a:highlight>
                  <a:srgbClr val="FFFFFF"/>
                </a:highlight>
                <a:latin typeface="Roboto" panose="02000000000000000000" pitchFamily="2" charset="0"/>
              </a:rPr>
              <a:t>Web scraping</a:t>
            </a:r>
            <a:r>
              <a:rPr lang="en-US" b="0" i="0" dirty="0">
                <a:solidFill>
                  <a:srgbClr val="4D5156"/>
                </a:solidFill>
                <a:effectLst/>
                <a:highlight>
                  <a:srgbClr val="FFFFFF"/>
                </a:highlight>
                <a:latin typeface="Roboto" panose="02000000000000000000" pitchFamily="2" charset="0"/>
              </a:rPr>
              <a:t> is the process of collecting and parsing raw data from a web site’s HTML code. Using the Inspect feature of my browser I was able to locate the hosted URL of each image on the search result page in the HTML code. My function would take the URLs, read the image and save it as a local file on my PC. I used a library called “</a:t>
            </a:r>
            <a:r>
              <a:rPr lang="en-US" b="0" i="0" dirty="0" err="1">
                <a:solidFill>
                  <a:srgbClr val="4D5156"/>
                </a:solidFill>
                <a:effectLst/>
                <a:highlight>
                  <a:srgbClr val="FFFFFF"/>
                </a:highlight>
                <a:latin typeface="Roboto" panose="02000000000000000000" pitchFamily="2" charset="0"/>
              </a:rPr>
              <a:t>os</a:t>
            </a:r>
            <a:r>
              <a:rPr lang="en-US" b="0" i="0" dirty="0">
                <a:solidFill>
                  <a:srgbClr val="4D5156"/>
                </a:solidFill>
                <a:effectLst/>
                <a:highlight>
                  <a:srgbClr val="FFFFFF"/>
                </a:highlight>
                <a:latin typeface="Roboto" panose="02000000000000000000" pitchFamily="2" charset="0"/>
              </a:rPr>
              <a:t>” to also create folders within the test and train folders for each subset of image (token vs play card) and move the respective images to the correct folder.  </a:t>
            </a:r>
            <a:endParaRPr lang="en-US" dirty="0"/>
          </a:p>
        </p:txBody>
      </p:sp>
      <p:sp>
        <p:nvSpPr>
          <p:cNvPr id="4" name="Slide Number Placeholder 3"/>
          <p:cNvSpPr>
            <a:spLocks noGrp="1"/>
          </p:cNvSpPr>
          <p:nvPr>
            <p:ph type="sldNum" sz="quarter" idx="5"/>
          </p:nvPr>
        </p:nvSpPr>
        <p:spPr/>
        <p:txBody>
          <a:bodyPr/>
          <a:lstStyle/>
          <a:p>
            <a:fld id="{AB3C3F31-DA61-487A-8F9D-E5F546B69C91}" type="slidenum">
              <a:rPr lang="en-US" smtClean="0"/>
              <a:t>5</a:t>
            </a:fld>
            <a:endParaRPr lang="en-US"/>
          </a:p>
        </p:txBody>
      </p:sp>
    </p:spTree>
    <p:extLst>
      <p:ext uri="{BB962C8B-B14F-4D97-AF65-F5344CB8AC3E}">
        <p14:creationId xmlns:p14="http://schemas.microsoft.com/office/powerpoint/2010/main" val="656093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Totals : 2100+ play, 698 tokens</a:t>
            </a:r>
          </a:p>
          <a:p>
            <a:r>
              <a:rPr lang="en-US" dirty="0"/>
              <a:t>To demonstrate what I mean when talking about play cards vs tokens I provided these images here from real MTG cards. The 1</a:t>
            </a:r>
            <a:r>
              <a:rPr lang="en-US" baseline="30000" dirty="0"/>
              <a:t>st</a:t>
            </a:r>
            <a:r>
              <a:rPr lang="en-US" dirty="0"/>
              <a:t> pair show cards from the Dr. Who set released last year. The image on the left is a play card named “Blink”. You can see that it has things like a “mana cost”, which must be paid in-game in order to cast the spell. If we focus on the last paragraph, you can see that the card’s ability allows the player to “create a 2/2 black Angel Alien artifact token” with various abilities, which you can see is the next image. This token card has no mana cost (because players cannot cast this card, it can only be created by another card’s effect). This is one of the main differences between the cards and one of the nuisances that my model can use to determine whether a given image is of a token or play card. Moving on to our other example, another main distinction is in the “type line” of the cards. Lord of the Nazgul has Legendary Creature as its super type and Wraith Noble subtype. All token cards, contain the super type “token:. </a:t>
            </a:r>
          </a:p>
        </p:txBody>
      </p:sp>
      <p:sp>
        <p:nvSpPr>
          <p:cNvPr id="4" name="Slide Number Placeholder 3"/>
          <p:cNvSpPr>
            <a:spLocks noGrp="1"/>
          </p:cNvSpPr>
          <p:nvPr>
            <p:ph type="sldNum" sz="quarter" idx="5"/>
          </p:nvPr>
        </p:nvSpPr>
        <p:spPr/>
        <p:txBody>
          <a:bodyPr/>
          <a:lstStyle/>
          <a:p>
            <a:fld id="{AB3C3F31-DA61-487A-8F9D-E5F546B69C91}" type="slidenum">
              <a:rPr lang="en-US" smtClean="0"/>
              <a:t>6</a:t>
            </a:fld>
            <a:endParaRPr lang="en-US"/>
          </a:p>
        </p:txBody>
      </p:sp>
    </p:spTree>
    <p:extLst>
      <p:ext uri="{BB962C8B-B14F-4D97-AF65-F5344CB8AC3E}">
        <p14:creationId xmlns:p14="http://schemas.microsoft.com/office/powerpoint/2010/main" val="2434723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results from the previous slide, it is easy to see that there was a high data imbalance. I had extracted every single printed token card image and had about 700 records, however I had over 3 times the amount of play card images only scraping about 30 pages of play card search results. This means that my model could learn more easily about features of play cards than token cards since there were more present in my data set. Another problem I wanted to solve was card quality. It is completely plausible that during the bulk purchases of the cards there would vastly differing quality of cards purchased, for example, brand new cards, faded cards, scratched cards, bent cards, etc.  Another “real world” aspect I wanted to account for was how scanning the images might not always be uniform, some may be fed into the scanner upside down, or slightly off axis. I was able to solve both these problems by using digital augmentation. As I was building the actual training data from the images I captured, for each token image I stored 3 copies of the image, two with differing sets of random augmentation and then the original. For the play cards, I augmented only a fraction of the images I was constructing my test data from. </a:t>
            </a:r>
          </a:p>
        </p:txBody>
      </p:sp>
      <p:sp>
        <p:nvSpPr>
          <p:cNvPr id="4" name="Slide Number Placeholder 3"/>
          <p:cNvSpPr>
            <a:spLocks noGrp="1"/>
          </p:cNvSpPr>
          <p:nvPr>
            <p:ph type="sldNum" sz="quarter" idx="5"/>
          </p:nvPr>
        </p:nvSpPr>
        <p:spPr/>
        <p:txBody>
          <a:bodyPr/>
          <a:lstStyle/>
          <a:p>
            <a:fld id="{AB3C3F31-DA61-487A-8F9D-E5F546B69C91}" type="slidenum">
              <a:rPr lang="en-US" smtClean="0"/>
              <a:t>7</a:t>
            </a:fld>
            <a:endParaRPr lang="en-US"/>
          </a:p>
        </p:txBody>
      </p:sp>
    </p:spTree>
    <p:extLst>
      <p:ext uri="{BB962C8B-B14F-4D97-AF65-F5344CB8AC3E}">
        <p14:creationId xmlns:p14="http://schemas.microsoft.com/office/powerpoint/2010/main" val="2775180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results of the custom data image augmentation I did. I was able to increase my token image samples by 200% and fixed the data imbalance present in my training data.  </a:t>
            </a:r>
          </a:p>
          <a:p>
            <a:r>
              <a:rPr lang="en-US" dirty="0"/>
              <a:t>You can also see here an example of how the augmentations affected the images</a:t>
            </a:r>
          </a:p>
        </p:txBody>
      </p:sp>
      <p:sp>
        <p:nvSpPr>
          <p:cNvPr id="4" name="Slide Number Placeholder 3"/>
          <p:cNvSpPr>
            <a:spLocks noGrp="1"/>
          </p:cNvSpPr>
          <p:nvPr>
            <p:ph type="sldNum" sz="quarter" idx="5"/>
          </p:nvPr>
        </p:nvSpPr>
        <p:spPr/>
        <p:txBody>
          <a:bodyPr/>
          <a:lstStyle/>
          <a:p>
            <a:fld id="{AB3C3F31-DA61-487A-8F9D-E5F546B69C91}" type="slidenum">
              <a:rPr lang="en-US" smtClean="0"/>
              <a:t>8</a:t>
            </a:fld>
            <a:endParaRPr lang="en-US"/>
          </a:p>
        </p:txBody>
      </p:sp>
    </p:spTree>
    <p:extLst>
      <p:ext uri="{BB962C8B-B14F-4D97-AF65-F5344CB8AC3E}">
        <p14:creationId xmlns:p14="http://schemas.microsoft.com/office/powerpoint/2010/main" val="3578057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pixel of each color-layer of the image is converted to a value between 0 and 255 depending on the pigment on the pixel (255 being the most saturated). The original size of the scraped images was 488 x 680 so the array of data created for each image had the shape (488 x 680 x 3). I reduced the size of the image to 366 x 366 so that the images would be perfect quadrilaterals (or squares) to make them easier for the machine to interpret and learn from. I also scaled down the values of the arrays to be decimals between 0 and 1 which also helps to reduce the complexity of the data. </a:t>
            </a:r>
          </a:p>
        </p:txBody>
      </p:sp>
      <p:sp>
        <p:nvSpPr>
          <p:cNvPr id="4" name="Slide Number Placeholder 3"/>
          <p:cNvSpPr>
            <a:spLocks noGrp="1"/>
          </p:cNvSpPr>
          <p:nvPr>
            <p:ph type="sldNum" sz="quarter" idx="5"/>
          </p:nvPr>
        </p:nvSpPr>
        <p:spPr/>
        <p:txBody>
          <a:bodyPr/>
          <a:lstStyle/>
          <a:p>
            <a:fld id="{AB3C3F31-DA61-487A-8F9D-E5F546B69C91}" type="slidenum">
              <a:rPr lang="en-US" smtClean="0"/>
              <a:t>9</a:t>
            </a:fld>
            <a:endParaRPr lang="en-US"/>
          </a:p>
        </p:txBody>
      </p:sp>
    </p:spTree>
    <p:extLst>
      <p:ext uri="{BB962C8B-B14F-4D97-AF65-F5344CB8AC3E}">
        <p14:creationId xmlns:p14="http://schemas.microsoft.com/office/powerpoint/2010/main" val="995182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“deep” aspect comes from the many layers of computation that take place on models that are very complex.</a:t>
            </a:r>
          </a:p>
          <a:p>
            <a:r>
              <a:rPr lang="en-US" b="0" dirty="0"/>
              <a:t>The term </a:t>
            </a:r>
            <a:r>
              <a:rPr lang="en-US" b="1" dirty="0"/>
              <a:t>Neural Network </a:t>
            </a:r>
            <a:r>
              <a:rPr lang="en-US" b="0" dirty="0"/>
              <a:t>is derived from the architecture of our brains and how neurons are passed between certain synapses </a:t>
            </a:r>
            <a:r>
              <a:rPr lang="en-US" b="0" dirty="0" err="1"/>
              <a:t>dependiding</a:t>
            </a:r>
            <a:r>
              <a:rPr lang="en-US" b="0" dirty="0"/>
              <a:t> on </a:t>
            </a:r>
          </a:p>
          <a:p>
            <a:endParaRPr lang="en-US" dirty="0"/>
          </a:p>
        </p:txBody>
      </p:sp>
      <p:sp>
        <p:nvSpPr>
          <p:cNvPr id="4" name="Slide Number Placeholder 3"/>
          <p:cNvSpPr>
            <a:spLocks noGrp="1"/>
          </p:cNvSpPr>
          <p:nvPr>
            <p:ph type="sldNum" sz="quarter" idx="5"/>
          </p:nvPr>
        </p:nvSpPr>
        <p:spPr/>
        <p:txBody>
          <a:bodyPr/>
          <a:lstStyle/>
          <a:p>
            <a:fld id="{AB3C3F31-DA61-487A-8F9D-E5F546B69C91}" type="slidenum">
              <a:rPr lang="en-US" smtClean="0"/>
              <a:t>10</a:t>
            </a:fld>
            <a:endParaRPr lang="en-US"/>
          </a:p>
        </p:txBody>
      </p:sp>
    </p:spTree>
    <p:extLst>
      <p:ext uri="{BB962C8B-B14F-4D97-AF65-F5344CB8AC3E}">
        <p14:creationId xmlns:p14="http://schemas.microsoft.com/office/powerpoint/2010/main" val="3087947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B80C-CCC2-86CB-094F-F7CA95FD47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1DD1A1-ADB5-B53B-687B-B5E459694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EA9C40-A71F-7D21-9258-B25DECC621EB}"/>
              </a:ext>
            </a:extLst>
          </p:cNvPr>
          <p:cNvSpPr>
            <a:spLocks noGrp="1"/>
          </p:cNvSpPr>
          <p:nvPr>
            <p:ph type="dt" sz="half" idx="10"/>
          </p:nvPr>
        </p:nvSpPr>
        <p:spPr/>
        <p:txBody>
          <a:bodyPr/>
          <a:lstStyle/>
          <a:p>
            <a:fld id="{20553476-F28A-4AB7-926C-08175BB9A8FA}" type="datetimeFigureOut">
              <a:rPr lang="en-US" smtClean="0"/>
              <a:t>4/16/2024</a:t>
            </a:fld>
            <a:endParaRPr lang="en-US"/>
          </a:p>
        </p:txBody>
      </p:sp>
      <p:sp>
        <p:nvSpPr>
          <p:cNvPr id="5" name="Footer Placeholder 4">
            <a:extLst>
              <a:ext uri="{FF2B5EF4-FFF2-40B4-BE49-F238E27FC236}">
                <a16:creationId xmlns:a16="http://schemas.microsoft.com/office/drawing/2014/main" id="{7E5C811E-E07F-F4DE-7704-D254D7DA1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1E948-A889-EE27-57B8-68B190E2BCB8}"/>
              </a:ext>
            </a:extLst>
          </p:cNvPr>
          <p:cNvSpPr>
            <a:spLocks noGrp="1"/>
          </p:cNvSpPr>
          <p:nvPr>
            <p:ph type="sldNum" sz="quarter" idx="12"/>
          </p:nvPr>
        </p:nvSpPr>
        <p:spPr/>
        <p:txBody>
          <a:bodyPr/>
          <a:lstStyle/>
          <a:p>
            <a:fld id="{C78D672D-F8BC-429A-8331-75B8B35B9581}" type="slidenum">
              <a:rPr lang="en-US" smtClean="0"/>
              <a:t>‹#›</a:t>
            </a:fld>
            <a:endParaRPr lang="en-US"/>
          </a:p>
        </p:txBody>
      </p:sp>
    </p:spTree>
    <p:extLst>
      <p:ext uri="{BB962C8B-B14F-4D97-AF65-F5344CB8AC3E}">
        <p14:creationId xmlns:p14="http://schemas.microsoft.com/office/powerpoint/2010/main" val="361146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4686A-0456-410E-6231-A225D7C1C7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5F7DE2-4C38-ECA3-85C0-F9F269DEC9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5FFCF0-E877-ECA8-8519-475A90616DC2}"/>
              </a:ext>
            </a:extLst>
          </p:cNvPr>
          <p:cNvSpPr>
            <a:spLocks noGrp="1"/>
          </p:cNvSpPr>
          <p:nvPr>
            <p:ph type="dt" sz="half" idx="10"/>
          </p:nvPr>
        </p:nvSpPr>
        <p:spPr/>
        <p:txBody>
          <a:bodyPr/>
          <a:lstStyle/>
          <a:p>
            <a:fld id="{20553476-F28A-4AB7-926C-08175BB9A8FA}" type="datetimeFigureOut">
              <a:rPr lang="en-US" smtClean="0"/>
              <a:t>4/16/2024</a:t>
            </a:fld>
            <a:endParaRPr lang="en-US"/>
          </a:p>
        </p:txBody>
      </p:sp>
      <p:sp>
        <p:nvSpPr>
          <p:cNvPr id="5" name="Footer Placeholder 4">
            <a:extLst>
              <a:ext uri="{FF2B5EF4-FFF2-40B4-BE49-F238E27FC236}">
                <a16:creationId xmlns:a16="http://schemas.microsoft.com/office/drawing/2014/main" id="{CE5F1B87-C5AE-DC1B-9B1F-56765AFC8B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03EEFC-FF6D-9978-7582-F54169CEA2E8}"/>
              </a:ext>
            </a:extLst>
          </p:cNvPr>
          <p:cNvSpPr>
            <a:spLocks noGrp="1"/>
          </p:cNvSpPr>
          <p:nvPr>
            <p:ph type="sldNum" sz="quarter" idx="12"/>
          </p:nvPr>
        </p:nvSpPr>
        <p:spPr/>
        <p:txBody>
          <a:bodyPr/>
          <a:lstStyle/>
          <a:p>
            <a:fld id="{C78D672D-F8BC-429A-8331-75B8B35B9581}" type="slidenum">
              <a:rPr lang="en-US" smtClean="0"/>
              <a:t>‹#›</a:t>
            </a:fld>
            <a:endParaRPr lang="en-US"/>
          </a:p>
        </p:txBody>
      </p:sp>
    </p:spTree>
    <p:extLst>
      <p:ext uri="{BB962C8B-B14F-4D97-AF65-F5344CB8AC3E}">
        <p14:creationId xmlns:p14="http://schemas.microsoft.com/office/powerpoint/2010/main" val="1861157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ADEFCA-8044-AB7F-83AF-B2D154E233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67F449-AEEE-219E-ECCB-723228E366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CFAA93-A102-6C58-EE38-E0DE4A7C13AD}"/>
              </a:ext>
            </a:extLst>
          </p:cNvPr>
          <p:cNvSpPr>
            <a:spLocks noGrp="1"/>
          </p:cNvSpPr>
          <p:nvPr>
            <p:ph type="dt" sz="half" idx="10"/>
          </p:nvPr>
        </p:nvSpPr>
        <p:spPr/>
        <p:txBody>
          <a:bodyPr/>
          <a:lstStyle/>
          <a:p>
            <a:fld id="{20553476-F28A-4AB7-926C-08175BB9A8FA}" type="datetimeFigureOut">
              <a:rPr lang="en-US" smtClean="0"/>
              <a:t>4/16/2024</a:t>
            </a:fld>
            <a:endParaRPr lang="en-US"/>
          </a:p>
        </p:txBody>
      </p:sp>
      <p:sp>
        <p:nvSpPr>
          <p:cNvPr id="5" name="Footer Placeholder 4">
            <a:extLst>
              <a:ext uri="{FF2B5EF4-FFF2-40B4-BE49-F238E27FC236}">
                <a16:creationId xmlns:a16="http://schemas.microsoft.com/office/drawing/2014/main" id="{3AE5102B-7FA2-31EA-8E1F-D20B4C0512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A0D8A9-AFC7-1447-005C-BBB6C0A94281}"/>
              </a:ext>
            </a:extLst>
          </p:cNvPr>
          <p:cNvSpPr>
            <a:spLocks noGrp="1"/>
          </p:cNvSpPr>
          <p:nvPr>
            <p:ph type="sldNum" sz="quarter" idx="12"/>
          </p:nvPr>
        </p:nvSpPr>
        <p:spPr/>
        <p:txBody>
          <a:bodyPr/>
          <a:lstStyle/>
          <a:p>
            <a:fld id="{C78D672D-F8BC-429A-8331-75B8B35B9581}" type="slidenum">
              <a:rPr lang="en-US" smtClean="0"/>
              <a:t>‹#›</a:t>
            </a:fld>
            <a:endParaRPr lang="en-US"/>
          </a:p>
        </p:txBody>
      </p:sp>
    </p:spTree>
    <p:extLst>
      <p:ext uri="{BB962C8B-B14F-4D97-AF65-F5344CB8AC3E}">
        <p14:creationId xmlns:p14="http://schemas.microsoft.com/office/powerpoint/2010/main" val="68872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4E67B-BB33-FB26-7BCB-F3EAACB361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BEA21B-A4B0-AAAC-2038-0431980FDF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0F21C6-711B-EC8D-13E8-B94F99715517}"/>
              </a:ext>
            </a:extLst>
          </p:cNvPr>
          <p:cNvSpPr>
            <a:spLocks noGrp="1"/>
          </p:cNvSpPr>
          <p:nvPr>
            <p:ph type="dt" sz="half" idx="10"/>
          </p:nvPr>
        </p:nvSpPr>
        <p:spPr/>
        <p:txBody>
          <a:bodyPr/>
          <a:lstStyle/>
          <a:p>
            <a:fld id="{20553476-F28A-4AB7-926C-08175BB9A8FA}" type="datetimeFigureOut">
              <a:rPr lang="en-US" smtClean="0"/>
              <a:t>4/16/2024</a:t>
            </a:fld>
            <a:endParaRPr lang="en-US"/>
          </a:p>
        </p:txBody>
      </p:sp>
      <p:sp>
        <p:nvSpPr>
          <p:cNvPr id="5" name="Footer Placeholder 4">
            <a:extLst>
              <a:ext uri="{FF2B5EF4-FFF2-40B4-BE49-F238E27FC236}">
                <a16:creationId xmlns:a16="http://schemas.microsoft.com/office/drawing/2014/main" id="{6BF6D14F-3387-2105-2209-E244D95CAA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CAAF2D-55B9-1D76-EBC5-1CF4C522A326}"/>
              </a:ext>
            </a:extLst>
          </p:cNvPr>
          <p:cNvSpPr>
            <a:spLocks noGrp="1"/>
          </p:cNvSpPr>
          <p:nvPr>
            <p:ph type="sldNum" sz="quarter" idx="12"/>
          </p:nvPr>
        </p:nvSpPr>
        <p:spPr/>
        <p:txBody>
          <a:bodyPr/>
          <a:lstStyle/>
          <a:p>
            <a:fld id="{C78D672D-F8BC-429A-8331-75B8B35B9581}" type="slidenum">
              <a:rPr lang="en-US" smtClean="0"/>
              <a:t>‹#›</a:t>
            </a:fld>
            <a:endParaRPr lang="en-US"/>
          </a:p>
        </p:txBody>
      </p:sp>
    </p:spTree>
    <p:extLst>
      <p:ext uri="{BB962C8B-B14F-4D97-AF65-F5344CB8AC3E}">
        <p14:creationId xmlns:p14="http://schemas.microsoft.com/office/powerpoint/2010/main" val="3374050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AFA8D-6EE5-EF00-1135-31A5FFF3F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07DACA-0507-3435-D950-476C5CD4CF5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1FA45A-4AF4-D5A9-7598-4A28522E6C31}"/>
              </a:ext>
            </a:extLst>
          </p:cNvPr>
          <p:cNvSpPr>
            <a:spLocks noGrp="1"/>
          </p:cNvSpPr>
          <p:nvPr>
            <p:ph type="dt" sz="half" idx="10"/>
          </p:nvPr>
        </p:nvSpPr>
        <p:spPr/>
        <p:txBody>
          <a:bodyPr/>
          <a:lstStyle/>
          <a:p>
            <a:fld id="{20553476-F28A-4AB7-926C-08175BB9A8FA}" type="datetimeFigureOut">
              <a:rPr lang="en-US" smtClean="0"/>
              <a:t>4/16/2024</a:t>
            </a:fld>
            <a:endParaRPr lang="en-US"/>
          </a:p>
        </p:txBody>
      </p:sp>
      <p:sp>
        <p:nvSpPr>
          <p:cNvPr id="5" name="Footer Placeholder 4">
            <a:extLst>
              <a:ext uri="{FF2B5EF4-FFF2-40B4-BE49-F238E27FC236}">
                <a16:creationId xmlns:a16="http://schemas.microsoft.com/office/drawing/2014/main" id="{4E4F866A-4A7F-135D-0E33-ACD8AC435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76E13E-BC35-CDAC-BD78-9A2985E2D842}"/>
              </a:ext>
            </a:extLst>
          </p:cNvPr>
          <p:cNvSpPr>
            <a:spLocks noGrp="1"/>
          </p:cNvSpPr>
          <p:nvPr>
            <p:ph type="sldNum" sz="quarter" idx="12"/>
          </p:nvPr>
        </p:nvSpPr>
        <p:spPr/>
        <p:txBody>
          <a:bodyPr/>
          <a:lstStyle/>
          <a:p>
            <a:fld id="{C78D672D-F8BC-429A-8331-75B8B35B9581}" type="slidenum">
              <a:rPr lang="en-US" smtClean="0"/>
              <a:t>‹#›</a:t>
            </a:fld>
            <a:endParaRPr lang="en-US"/>
          </a:p>
        </p:txBody>
      </p:sp>
    </p:spTree>
    <p:extLst>
      <p:ext uri="{BB962C8B-B14F-4D97-AF65-F5344CB8AC3E}">
        <p14:creationId xmlns:p14="http://schemas.microsoft.com/office/powerpoint/2010/main" val="1912098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7D3C6-9A8C-C63C-F1AB-2870E30B63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F51371-87A2-547A-8F98-45BA763D4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B0B547-4924-5E56-D75F-032FEF9E06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3E5B95-5F0E-23D4-A3F1-824050C2302D}"/>
              </a:ext>
            </a:extLst>
          </p:cNvPr>
          <p:cNvSpPr>
            <a:spLocks noGrp="1"/>
          </p:cNvSpPr>
          <p:nvPr>
            <p:ph type="dt" sz="half" idx="10"/>
          </p:nvPr>
        </p:nvSpPr>
        <p:spPr/>
        <p:txBody>
          <a:bodyPr/>
          <a:lstStyle/>
          <a:p>
            <a:fld id="{20553476-F28A-4AB7-926C-08175BB9A8FA}" type="datetimeFigureOut">
              <a:rPr lang="en-US" smtClean="0"/>
              <a:t>4/16/2024</a:t>
            </a:fld>
            <a:endParaRPr lang="en-US"/>
          </a:p>
        </p:txBody>
      </p:sp>
      <p:sp>
        <p:nvSpPr>
          <p:cNvPr id="6" name="Footer Placeholder 5">
            <a:extLst>
              <a:ext uri="{FF2B5EF4-FFF2-40B4-BE49-F238E27FC236}">
                <a16:creationId xmlns:a16="http://schemas.microsoft.com/office/drawing/2014/main" id="{C224716D-F771-42A8-C26D-13184FC47F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843B94-04C8-3157-8F06-86B44F3119B9}"/>
              </a:ext>
            </a:extLst>
          </p:cNvPr>
          <p:cNvSpPr>
            <a:spLocks noGrp="1"/>
          </p:cNvSpPr>
          <p:nvPr>
            <p:ph type="sldNum" sz="quarter" idx="12"/>
          </p:nvPr>
        </p:nvSpPr>
        <p:spPr/>
        <p:txBody>
          <a:bodyPr/>
          <a:lstStyle/>
          <a:p>
            <a:fld id="{C78D672D-F8BC-429A-8331-75B8B35B9581}" type="slidenum">
              <a:rPr lang="en-US" smtClean="0"/>
              <a:t>‹#›</a:t>
            </a:fld>
            <a:endParaRPr lang="en-US"/>
          </a:p>
        </p:txBody>
      </p:sp>
    </p:spTree>
    <p:extLst>
      <p:ext uri="{BB962C8B-B14F-4D97-AF65-F5344CB8AC3E}">
        <p14:creationId xmlns:p14="http://schemas.microsoft.com/office/powerpoint/2010/main" val="3924466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80CE8-EFB9-5038-2121-6AB9CBB7AD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33869C-0F3C-950E-555A-BC73706CAD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DF7012-54C3-A423-EDF4-9183FBDC1D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DBE7E8-E85D-D992-5588-AD0239E927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94306C-2F08-FE52-22A8-77E9F2A42B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BCDBD6-F275-372B-FD21-CF7B94350F8E}"/>
              </a:ext>
            </a:extLst>
          </p:cNvPr>
          <p:cNvSpPr>
            <a:spLocks noGrp="1"/>
          </p:cNvSpPr>
          <p:nvPr>
            <p:ph type="dt" sz="half" idx="10"/>
          </p:nvPr>
        </p:nvSpPr>
        <p:spPr/>
        <p:txBody>
          <a:bodyPr/>
          <a:lstStyle/>
          <a:p>
            <a:fld id="{20553476-F28A-4AB7-926C-08175BB9A8FA}" type="datetimeFigureOut">
              <a:rPr lang="en-US" smtClean="0"/>
              <a:t>4/16/2024</a:t>
            </a:fld>
            <a:endParaRPr lang="en-US"/>
          </a:p>
        </p:txBody>
      </p:sp>
      <p:sp>
        <p:nvSpPr>
          <p:cNvPr id="8" name="Footer Placeholder 7">
            <a:extLst>
              <a:ext uri="{FF2B5EF4-FFF2-40B4-BE49-F238E27FC236}">
                <a16:creationId xmlns:a16="http://schemas.microsoft.com/office/drawing/2014/main" id="{070C154F-044F-8730-35DA-55843E6431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F1C24-87C1-9EDE-6676-05A3170F7A41}"/>
              </a:ext>
            </a:extLst>
          </p:cNvPr>
          <p:cNvSpPr>
            <a:spLocks noGrp="1"/>
          </p:cNvSpPr>
          <p:nvPr>
            <p:ph type="sldNum" sz="quarter" idx="12"/>
          </p:nvPr>
        </p:nvSpPr>
        <p:spPr/>
        <p:txBody>
          <a:bodyPr/>
          <a:lstStyle/>
          <a:p>
            <a:fld id="{C78D672D-F8BC-429A-8331-75B8B35B9581}" type="slidenum">
              <a:rPr lang="en-US" smtClean="0"/>
              <a:t>‹#›</a:t>
            </a:fld>
            <a:endParaRPr lang="en-US"/>
          </a:p>
        </p:txBody>
      </p:sp>
    </p:spTree>
    <p:extLst>
      <p:ext uri="{BB962C8B-B14F-4D97-AF65-F5344CB8AC3E}">
        <p14:creationId xmlns:p14="http://schemas.microsoft.com/office/powerpoint/2010/main" val="225679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63EF9-D82D-CC66-5F20-6498B0BD9D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029CFC-4959-21DB-609F-F737AE2E1548}"/>
              </a:ext>
            </a:extLst>
          </p:cNvPr>
          <p:cNvSpPr>
            <a:spLocks noGrp="1"/>
          </p:cNvSpPr>
          <p:nvPr>
            <p:ph type="dt" sz="half" idx="10"/>
          </p:nvPr>
        </p:nvSpPr>
        <p:spPr/>
        <p:txBody>
          <a:bodyPr/>
          <a:lstStyle/>
          <a:p>
            <a:fld id="{20553476-F28A-4AB7-926C-08175BB9A8FA}" type="datetimeFigureOut">
              <a:rPr lang="en-US" smtClean="0"/>
              <a:t>4/16/2024</a:t>
            </a:fld>
            <a:endParaRPr lang="en-US"/>
          </a:p>
        </p:txBody>
      </p:sp>
      <p:sp>
        <p:nvSpPr>
          <p:cNvPr id="4" name="Footer Placeholder 3">
            <a:extLst>
              <a:ext uri="{FF2B5EF4-FFF2-40B4-BE49-F238E27FC236}">
                <a16:creationId xmlns:a16="http://schemas.microsoft.com/office/drawing/2014/main" id="{4FCC771F-56A8-7026-FA53-B1C035CFBF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9C6F34-5EB0-74C0-200D-5DF764B4D1AC}"/>
              </a:ext>
            </a:extLst>
          </p:cNvPr>
          <p:cNvSpPr>
            <a:spLocks noGrp="1"/>
          </p:cNvSpPr>
          <p:nvPr>
            <p:ph type="sldNum" sz="quarter" idx="12"/>
          </p:nvPr>
        </p:nvSpPr>
        <p:spPr/>
        <p:txBody>
          <a:bodyPr/>
          <a:lstStyle/>
          <a:p>
            <a:fld id="{C78D672D-F8BC-429A-8331-75B8B35B9581}" type="slidenum">
              <a:rPr lang="en-US" smtClean="0"/>
              <a:t>‹#›</a:t>
            </a:fld>
            <a:endParaRPr lang="en-US"/>
          </a:p>
        </p:txBody>
      </p:sp>
    </p:spTree>
    <p:extLst>
      <p:ext uri="{BB962C8B-B14F-4D97-AF65-F5344CB8AC3E}">
        <p14:creationId xmlns:p14="http://schemas.microsoft.com/office/powerpoint/2010/main" val="246034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25D3CD-FAE9-1ABD-C32A-AE374498E223}"/>
              </a:ext>
            </a:extLst>
          </p:cNvPr>
          <p:cNvSpPr>
            <a:spLocks noGrp="1"/>
          </p:cNvSpPr>
          <p:nvPr>
            <p:ph type="dt" sz="half" idx="10"/>
          </p:nvPr>
        </p:nvSpPr>
        <p:spPr/>
        <p:txBody>
          <a:bodyPr/>
          <a:lstStyle/>
          <a:p>
            <a:fld id="{20553476-F28A-4AB7-926C-08175BB9A8FA}" type="datetimeFigureOut">
              <a:rPr lang="en-US" smtClean="0"/>
              <a:t>4/16/2024</a:t>
            </a:fld>
            <a:endParaRPr lang="en-US"/>
          </a:p>
        </p:txBody>
      </p:sp>
      <p:sp>
        <p:nvSpPr>
          <p:cNvPr id="3" name="Footer Placeholder 2">
            <a:extLst>
              <a:ext uri="{FF2B5EF4-FFF2-40B4-BE49-F238E27FC236}">
                <a16:creationId xmlns:a16="http://schemas.microsoft.com/office/drawing/2014/main" id="{012E13E0-65FB-6E5D-90B5-74B81764BF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4A84BE-45D7-532F-A7D1-C0A2ADCE1659}"/>
              </a:ext>
            </a:extLst>
          </p:cNvPr>
          <p:cNvSpPr>
            <a:spLocks noGrp="1"/>
          </p:cNvSpPr>
          <p:nvPr>
            <p:ph type="sldNum" sz="quarter" idx="12"/>
          </p:nvPr>
        </p:nvSpPr>
        <p:spPr/>
        <p:txBody>
          <a:bodyPr/>
          <a:lstStyle/>
          <a:p>
            <a:fld id="{C78D672D-F8BC-429A-8331-75B8B35B9581}" type="slidenum">
              <a:rPr lang="en-US" smtClean="0"/>
              <a:t>‹#›</a:t>
            </a:fld>
            <a:endParaRPr lang="en-US"/>
          </a:p>
        </p:txBody>
      </p:sp>
    </p:spTree>
    <p:extLst>
      <p:ext uri="{BB962C8B-B14F-4D97-AF65-F5344CB8AC3E}">
        <p14:creationId xmlns:p14="http://schemas.microsoft.com/office/powerpoint/2010/main" val="2183562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7E843-A45B-A754-3022-68190B647C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BC88A4-8580-4F03-7728-6A5084E634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AC663F-4105-38F8-F582-FA5064BF09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19DE1E-1E31-85B1-164C-DDA32F5E3DE6}"/>
              </a:ext>
            </a:extLst>
          </p:cNvPr>
          <p:cNvSpPr>
            <a:spLocks noGrp="1"/>
          </p:cNvSpPr>
          <p:nvPr>
            <p:ph type="dt" sz="half" idx="10"/>
          </p:nvPr>
        </p:nvSpPr>
        <p:spPr/>
        <p:txBody>
          <a:bodyPr/>
          <a:lstStyle/>
          <a:p>
            <a:fld id="{20553476-F28A-4AB7-926C-08175BB9A8FA}" type="datetimeFigureOut">
              <a:rPr lang="en-US" smtClean="0"/>
              <a:t>4/16/2024</a:t>
            </a:fld>
            <a:endParaRPr lang="en-US"/>
          </a:p>
        </p:txBody>
      </p:sp>
      <p:sp>
        <p:nvSpPr>
          <p:cNvPr id="6" name="Footer Placeholder 5">
            <a:extLst>
              <a:ext uri="{FF2B5EF4-FFF2-40B4-BE49-F238E27FC236}">
                <a16:creationId xmlns:a16="http://schemas.microsoft.com/office/drawing/2014/main" id="{7FA0B5A6-2D21-07B8-4F94-0CF736CD66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D15749-E0CB-502A-0216-449832B3C139}"/>
              </a:ext>
            </a:extLst>
          </p:cNvPr>
          <p:cNvSpPr>
            <a:spLocks noGrp="1"/>
          </p:cNvSpPr>
          <p:nvPr>
            <p:ph type="sldNum" sz="quarter" idx="12"/>
          </p:nvPr>
        </p:nvSpPr>
        <p:spPr/>
        <p:txBody>
          <a:bodyPr/>
          <a:lstStyle/>
          <a:p>
            <a:fld id="{C78D672D-F8BC-429A-8331-75B8B35B9581}" type="slidenum">
              <a:rPr lang="en-US" smtClean="0"/>
              <a:t>‹#›</a:t>
            </a:fld>
            <a:endParaRPr lang="en-US"/>
          </a:p>
        </p:txBody>
      </p:sp>
    </p:spTree>
    <p:extLst>
      <p:ext uri="{BB962C8B-B14F-4D97-AF65-F5344CB8AC3E}">
        <p14:creationId xmlns:p14="http://schemas.microsoft.com/office/powerpoint/2010/main" val="2891417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12BC5-5E88-1EA1-9498-18E334C2B9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63A6A5-B5AC-690C-E2BF-AE3A88A433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544C07-519A-38A9-F42B-C8F8A83FA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57A16E-67E9-C610-1CFB-F719ECC2E113}"/>
              </a:ext>
            </a:extLst>
          </p:cNvPr>
          <p:cNvSpPr>
            <a:spLocks noGrp="1"/>
          </p:cNvSpPr>
          <p:nvPr>
            <p:ph type="dt" sz="half" idx="10"/>
          </p:nvPr>
        </p:nvSpPr>
        <p:spPr/>
        <p:txBody>
          <a:bodyPr/>
          <a:lstStyle/>
          <a:p>
            <a:fld id="{20553476-F28A-4AB7-926C-08175BB9A8FA}" type="datetimeFigureOut">
              <a:rPr lang="en-US" smtClean="0"/>
              <a:t>4/16/2024</a:t>
            </a:fld>
            <a:endParaRPr lang="en-US"/>
          </a:p>
        </p:txBody>
      </p:sp>
      <p:sp>
        <p:nvSpPr>
          <p:cNvPr id="6" name="Footer Placeholder 5">
            <a:extLst>
              <a:ext uri="{FF2B5EF4-FFF2-40B4-BE49-F238E27FC236}">
                <a16:creationId xmlns:a16="http://schemas.microsoft.com/office/drawing/2014/main" id="{07BD2CB4-2E78-F7CB-B33E-CF4F47644B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098F0D-49A6-3387-EAA2-9420F5D42E45}"/>
              </a:ext>
            </a:extLst>
          </p:cNvPr>
          <p:cNvSpPr>
            <a:spLocks noGrp="1"/>
          </p:cNvSpPr>
          <p:nvPr>
            <p:ph type="sldNum" sz="quarter" idx="12"/>
          </p:nvPr>
        </p:nvSpPr>
        <p:spPr/>
        <p:txBody>
          <a:bodyPr/>
          <a:lstStyle/>
          <a:p>
            <a:fld id="{C78D672D-F8BC-429A-8331-75B8B35B9581}" type="slidenum">
              <a:rPr lang="en-US" smtClean="0"/>
              <a:t>‹#›</a:t>
            </a:fld>
            <a:endParaRPr lang="en-US"/>
          </a:p>
        </p:txBody>
      </p:sp>
    </p:spTree>
    <p:extLst>
      <p:ext uri="{BB962C8B-B14F-4D97-AF65-F5344CB8AC3E}">
        <p14:creationId xmlns:p14="http://schemas.microsoft.com/office/powerpoint/2010/main" val="635309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936A1B-A618-0AB4-EC74-0694BFF11D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2B2FA3-72A9-A47C-AA0B-7932077D1B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C8F3A8-FD87-4A1B-4117-BBEA7F9299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0553476-F28A-4AB7-926C-08175BB9A8FA}" type="datetimeFigureOut">
              <a:rPr lang="en-US" smtClean="0"/>
              <a:t>4/16/2024</a:t>
            </a:fld>
            <a:endParaRPr lang="en-US"/>
          </a:p>
        </p:txBody>
      </p:sp>
      <p:sp>
        <p:nvSpPr>
          <p:cNvPr id="5" name="Footer Placeholder 4">
            <a:extLst>
              <a:ext uri="{FF2B5EF4-FFF2-40B4-BE49-F238E27FC236}">
                <a16:creationId xmlns:a16="http://schemas.microsoft.com/office/drawing/2014/main" id="{A625B89E-27FF-CFB7-8151-4DD97B861C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F155141-CAAC-56F0-9D81-8145A62F27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78D672D-F8BC-429A-8331-75B8B35B9581}" type="slidenum">
              <a:rPr lang="en-US" smtClean="0"/>
              <a:t>‹#›</a:t>
            </a:fld>
            <a:endParaRPr lang="en-US"/>
          </a:p>
        </p:txBody>
      </p:sp>
    </p:spTree>
    <p:extLst>
      <p:ext uri="{BB962C8B-B14F-4D97-AF65-F5344CB8AC3E}">
        <p14:creationId xmlns:p14="http://schemas.microsoft.com/office/powerpoint/2010/main" val="679171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happiestminds.com/insights/convolutional-neural-networks-cnns/#:~:text=Within%20Deep%20Learning%2C%20a%20Convolutional,image%2Fobject%20recognition%20and%20classificatio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scryfall.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4524344-6823-49EA-89D4-E36A82A9F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F0465A-8953-42AC-8F67-7B9A54E660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1" name="Freeform: Shape 10">
              <a:extLst>
                <a:ext uri="{FF2B5EF4-FFF2-40B4-BE49-F238E27FC236}">
                  <a16:creationId xmlns:a16="http://schemas.microsoft.com/office/drawing/2014/main" id="{50CE1BBA-977A-4210-A80D-8A0BAAA18B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71E1A328-D621-4993-B11B-011ED169AC9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13" name="Freeform: Shape 12">
                <a:extLst>
                  <a:ext uri="{FF2B5EF4-FFF2-40B4-BE49-F238E27FC236}">
                    <a16:creationId xmlns:a16="http://schemas.microsoft.com/office/drawing/2014/main" id="{41D2543A-0A6F-4980-98CA-658AA8EEA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D0F2937-CF06-453C-B076-800064AEB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5" name="Picture 4" descr="A group of icons on a black background&#10;&#10;Description automatically generated">
            <a:extLst>
              <a:ext uri="{FF2B5EF4-FFF2-40B4-BE49-F238E27FC236}">
                <a16:creationId xmlns:a16="http://schemas.microsoft.com/office/drawing/2014/main" id="{8954AFB0-3494-64CB-8E50-337CC864EC36}"/>
              </a:ext>
            </a:extLst>
          </p:cNvPr>
          <p:cNvPicPr>
            <a:picLocks noChangeAspect="1"/>
          </p:cNvPicPr>
          <p:nvPr/>
        </p:nvPicPr>
        <p:blipFill rotWithShape="1">
          <a:blip r:embed="rId3">
            <a:alphaModFix amt="60000"/>
            <a:extLst>
              <a:ext uri="{28A0092B-C50C-407E-A947-70E740481C1C}">
                <a14:useLocalDpi xmlns:a14="http://schemas.microsoft.com/office/drawing/2010/main" val="0"/>
              </a:ext>
            </a:extLst>
          </a:blip>
          <a:srcRect l="21425" t="5280" r="20211" b="15996"/>
          <a:stretch/>
        </p:blipFill>
        <p:spPr>
          <a:xfrm>
            <a:off x="2951801" y="800532"/>
            <a:ext cx="6331976" cy="4837471"/>
          </a:xfrm>
          <a:prstGeom prst="rect">
            <a:avLst/>
          </a:prstGeom>
        </p:spPr>
      </p:pic>
      <p:sp>
        <p:nvSpPr>
          <p:cNvPr id="2" name="Title 1">
            <a:extLst>
              <a:ext uri="{FF2B5EF4-FFF2-40B4-BE49-F238E27FC236}">
                <a16:creationId xmlns:a16="http://schemas.microsoft.com/office/drawing/2014/main" id="{6EE89B09-136A-73F9-57FC-5EB7D73B1726}"/>
              </a:ext>
            </a:extLst>
          </p:cNvPr>
          <p:cNvSpPr>
            <a:spLocks noGrp="1"/>
          </p:cNvSpPr>
          <p:nvPr>
            <p:ph type="ctrTitle"/>
          </p:nvPr>
        </p:nvSpPr>
        <p:spPr>
          <a:xfrm>
            <a:off x="1716088" y="1354820"/>
            <a:ext cx="8748712" cy="2369988"/>
          </a:xfrm>
        </p:spPr>
        <p:txBody>
          <a:bodyPr>
            <a:normAutofit/>
          </a:bodyPr>
          <a:lstStyle/>
          <a:p>
            <a:pPr algn="l"/>
            <a:r>
              <a:rPr lang="en-US" sz="5600" dirty="0">
                <a:ln>
                  <a:solidFill>
                    <a:sysClr val="windowText" lastClr="000000"/>
                  </a:solidFill>
                </a:ln>
                <a:solidFill>
                  <a:schemeClr val="bg1"/>
                </a:solidFill>
              </a:rPr>
              <a:t>Binary Image Classification: </a:t>
            </a:r>
            <a:br>
              <a:rPr lang="en-US" sz="5600" dirty="0">
                <a:ln>
                  <a:solidFill>
                    <a:sysClr val="windowText" lastClr="000000"/>
                  </a:solidFill>
                </a:ln>
                <a:solidFill>
                  <a:schemeClr val="bg1"/>
                </a:solidFill>
              </a:rPr>
            </a:br>
            <a:r>
              <a:rPr lang="en-US" sz="5600" dirty="0">
                <a:ln>
                  <a:solidFill>
                    <a:sysClr val="windowText" lastClr="000000"/>
                  </a:solidFill>
                </a:ln>
                <a:solidFill>
                  <a:schemeClr val="bg1"/>
                </a:solidFill>
              </a:rPr>
              <a:t>Magic the Gathering Tokens</a:t>
            </a:r>
          </a:p>
        </p:txBody>
      </p:sp>
      <p:sp>
        <p:nvSpPr>
          <p:cNvPr id="3" name="Subtitle 2">
            <a:extLst>
              <a:ext uri="{FF2B5EF4-FFF2-40B4-BE49-F238E27FC236}">
                <a16:creationId xmlns:a16="http://schemas.microsoft.com/office/drawing/2014/main" id="{1A260CDB-D0F2-1F83-F1E9-13B39334BA1B}"/>
              </a:ext>
            </a:extLst>
          </p:cNvPr>
          <p:cNvSpPr>
            <a:spLocks noGrp="1"/>
          </p:cNvSpPr>
          <p:nvPr>
            <p:ph type="subTitle" idx="1"/>
          </p:nvPr>
        </p:nvSpPr>
        <p:spPr>
          <a:xfrm>
            <a:off x="1712914" y="4105804"/>
            <a:ext cx="7866062" cy="1920136"/>
          </a:xfrm>
        </p:spPr>
        <p:txBody>
          <a:bodyPr wrap="square">
            <a:normAutofit/>
          </a:bodyPr>
          <a:lstStyle/>
          <a:p>
            <a:pPr algn="l"/>
            <a:r>
              <a:rPr lang="en-US" dirty="0">
                <a:solidFill>
                  <a:schemeClr val="bg1"/>
                </a:solidFill>
              </a:rPr>
              <a:t>By: Gabriel Valdes</a:t>
            </a:r>
          </a:p>
          <a:p>
            <a:pPr algn="l"/>
            <a:r>
              <a:rPr lang="en-US" dirty="0" err="1">
                <a:solidFill>
                  <a:schemeClr val="bg1"/>
                </a:solidFill>
              </a:rPr>
              <a:t>Ironhack</a:t>
            </a:r>
            <a:r>
              <a:rPr lang="en-US" dirty="0">
                <a:solidFill>
                  <a:schemeClr val="bg1"/>
                </a:solidFill>
              </a:rPr>
              <a:t> RMT-DAPT-Oct2023</a:t>
            </a:r>
          </a:p>
        </p:txBody>
      </p:sp>
    </p:spTree>
    <p:extLst>
      <p:ext uri="{BB962C8B-B14F-4D97-AF65-F5344CB8AC3E}">
        <p14:creationId xmlns:p14="http://schemas.microsoft.com/office/powerpoint/2010/main" val="4085676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3AA08-77ED-BB9B-5D3E-37B882418371}"/>
              </a:ext>
            </a:extLst>
          </p:cNvPr>
          <p:cNvSpPr>
            <a:spLocks noGrp="1"/>
          </p:cNvSpPr>
          <p:nvPr>
            <p:ph type="title"/>
          </p:nvPr>
        </p:nvSpPr>
        <p:spPr/>
        <p:txBody>
          <a:bodyPr/>
          <a:lstStyle/>
          <a:p>
            <a:r>
              <a:rPr lang="en-US" dirty="0"/>
              <a:t>Convolutional Neural Networks</a:t>
            </a:r>
          </a:p>
        </p:txBody>
      </p:sp>
      <p:sp>
        <p:nvSpPr>
          <p:cNvPr id="3" name="Content Placeholder 2">
            <a:extLst>
              <a:ext uri="{FF2B5EF4-FFF2-40B4-BE49-F238E27FC236}">
                <a16:creationId xmlns:a16="http://schemas.microsoft.com/office/drawing/2014/main" id="{3BCB8C49-EA3C-D5BF-EBA3-A8DFFC48BC28}"/>
              </a:ext>
            </a:extLst>
          </p:cNvPr>
          <p:cNvSpPr>
            <a:spLocks noGrp="1"/>
          </p:cNvSpPr>
          <p:nvPr>
            <p:ph idx="1"/>
          </p:nvPr>
        </p:nvSpPr>
        <p:spPr/>
        <p:txBody>
          <a:bodyPr>
            <a:normAutofit fontScale="92500"/>
          </a:bodyPr>
          <a:lstStyle/>
          <a:p>
            <a:r>
              <a:rPr lang="en-US" b="1" dirty="0"/>
              <a:t>Deep learning </a:t>
            </a:r>
            <a:r>
              <a:rPr lang="en-US" dirty="0"/>
              <a:t>is an effective tool for analyzing large quantities of data by using complex algorithms to train machines/computers</a:t>
            </a:r>
          </a:p>
          <a:p>
            <a:r>
              <a:rPr lang="en-US" dirty="0"/>
              <a:t>These models help machines </a:t>
            </a:r>
            <a:r>
              <a:rPr lang="en-US" b="1" dirty="0"/>
              <a:t>learn from repeated exposure to training data</a:t>
            </a:r>
            <a:r>
              <a:rPr lang="en-US" dirty="0"/>
              <a:t> and make </a:t>
            </a:r>
            <a:r>
              <a:rPr lang="en-US" b="1" dirty="0"/>
              <a:t>predictions on new data </a:t>
            </a:r>
            <a:r>
              <a:rPr lang="en-US" dirty="0"/>
              <a:t>presented to the model</a:t>
            </a:r>
          </a:p>
          <a:p>
            <a:r>
              <a:rPr lang="en-US" b="1" dirty="0"/>
              <a:t>Convolutional Neural Networks </a:t>
            </a:r>
            <a:r>
              <a:rPr lang="en-US" dirty="0"/>
              <a:t>accept the pixel-array as an input</a:t>
            </a:r>
          </a:p>
          <a:p>
            <a:r>
              <a:rPr lang="en-US" b="1">
                <a:hlinkClick r:id="rId3"/>
              </a:rPr>
              <a:t>https://www.happiestminds.com/insights/convolutional-neural-networks-cnns/#:~:text=Within%20Deep%20Learning%2C%20a%20Convolutional,image%2Fobject%20recognition%20and%20classification</a:t>
            </a:r>
            <a:r>
              <a:rPr lang="en-US" b="1"/>
              <a:t>. </a:t>
            </a:r>
            <a:endParaRPr lang="en-US" b="1" dirty="0"/>
          </a:p>
        </p:txBody>
      </p:sp>
    </p:spTree>
    <p:extLst>
      <p:ext uri="{BB962C8B-B14F-4D97-AF65-F5344CB8AC3E}">
        <p14:creationId xmlns:p14="http://schemas.microsoft.com/office/powerpoint/2010/main" val="2128500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A6240-B510-F3A5-9E94-E19057C5A3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779549-E3A5-2833-FFE4-C6BF5837BD0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18401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E772-4153-BD9C-0F5A-E2C58A083C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B267EF-6029-CF8E-0EF8-887DDA75453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57782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11" name="Freeform: Shape 10">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12" name="Freeform: Shape 11">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a:extLst>
              <a:ext uri="{FF2B5EF4-FFF2-40B4-BE49-F238E27FC236}">
                <a16:creationId xmlns:a16="http://schemas.microsoft.com/office/drawing/2014/main" id="{CE00644A-96FB-A7F5-B122-14026C9E4445}"/>
              </a:ext>
            </a:extLst>
          </p:cNvPr>
          <p:cNvSpPr>
            <a:spLocks noGrp="1"/>
          </p:cNvSpPr>
          <p:nvPr>
            <p:ph type="title"/>
          </p:nvPr>
        </p:nvSpPr>
        <p:spPr>
          <a:xfrm>
            <a:off x="1268127" y="2023558"/>
            <a:ext cx="3521265" cy="2491292"/>
          </a:xfrm>
        </p:spPr>
        <p:txBody>
          <a:bodyPr anchor="t">
            <a:normAutofit/>
          </a:bodyPr>
          <a:lstStyle/>
          <a:p>
            <a:r>
              <a:rPr lang="en-US" sz="4000"/>
              <a:t>Introduction – Magic the Gathering</a:t>
            </a:r>
          </a:p>
        </p:txBody>
      </p:sp>
      <p:sp>
        <p:nvSpPr>
          <p:cNvPr id="14" name="Freeform: Shape 13">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179519C-B365-C7A0-54FC-080F227524ED}"/>
              </a:ext>
            </a:extLst>
          </p:cNvPr>
          <p:cNvSpPr>
            <a:spLocks noGrp="1"/>
          </p:cNvSpPr>
          <p:nvPr>
            <p:ph idx="1"/>
          </p:nvPr>
        </p:nvSpPr>
        <p:spPr>
          <a:xfrm>
            <a:off x="6099175" y="1311088"/>
            <a:ext cx="5276850" cy="4327261"/>
          </a:xfrm>
        </p:spPr>
        <p:txBody>
          <a:bodyPr>
            <a:normAutofit/>
          </a:bodyPr>
          <a:lstStyle/>
          <a:p>
            <a:r>
              <a:rPr lang="en-US" sz="2200" dirty="0">
                <a:solidFill>
                  <a:schemeClr val="tx1">
                    <a:alpha val="80000"/>
                  </a:schemeClr>
                </a:solidFill>
              </a:rPr>
              <a:t>Magic the Gathering (MTG) is a fantasy-based strategy card game available in paper and digital formats produced by Wizards of the Coast (</a:t>
            </a:r>
            <a:r>
              <a:rPr lang="en-US" sz="2200" dirty="0" err="1">
                <a:solidFill>
                  <a:schemeClr val="tx1">
                    <a:alpha val="80000"/>
                  </a:schemeClr>
                </a:solidFill>
              </a:rPr>
              <a:t>WotC</a:t>
            </a:r>
            <a:r>
              <a:rPr lang="en-US" sz="2200" dirty="0">
                <a:solidFill>
                  <a:schemeClr val="tx1">
                    <a:alpha val="80000"/>
                  </a:schemeClr>
                </a:solidFill>
              </a:rPr>
              <a:t>).</a:t>
            </a:r>
          </a:p>
          <a:p>
            <a:r>
              <a:rPr lang="en-US" sz="2200" dirty="0">
                <a:solidFill>
                  <a:schemeClr val="tx1">
                    <a:alpha val="80000"/>
                  </a:schemeClr>
                </a:solidFill>
              </a:rPr>
              <a:t>There are over 25,000 cards printed in the 30+ year history of the game</a:t>
            </a:r>
          </a:p>
          <a:p>
            <a:r>
              <a:rPr lang="en-US" sz="2200" dirty="0">
                <a:solidFill>
                  <a:schemeClr val="tx1">
                    <a:alpha val="80000"/>
                  </a:schemeClr>
                </a:solidFill>
              </a:rPr>
              <a:t>The vast majority of these cards are “play cards” which players use to construct their decks.</a:t>
            </a:r>
          </a:p>
          <a:p>
            <a:r>
              <a:rPr lang="en-US" sz="2200" dirty="0">
                <a:solidFill>
                  <a:schemeClr val="tx1">
                    <a:alpha val="80000"/>
                  </a:schemeClr>
                </a:solidFill>
              </a:rPr>
              <a:t>In 2003, </a:t>
            </a:r>
            <a:r>
              <a:rPr lang="en-US" sz="2200" dirty="0" err="1">
                <a:solidFill>
                  <a:schemeClr val="tx1">
                    <a:alpha val="80000"/>
                  </a:schemeClr>
                </a:solidFill>
              </a:rPr>
              <a:t>WotC</a:t>
            </a:r>
            <a:r>
              <a:rPr lang="en-US" sz="2200" dirty="0">
                <a:solidFill>
                  <a:schemeClr val="tx1">
                    <a:alpha val="80000"/>
                  </a:schemeClr>
                </a:solidFill>
              </a:rPr>
              <a:t> began to print “token” cards which are temporary game-pieces created by in-game effects </a:t>
            </a:r>
          </a:p>
          <a:p>
            <a:endParaRPr lang="en-US" sz="2200" dirty="0">
              <a:solidFill>
                <a:schemeClr val="tx1">
                  <a:alpha val="80000"/>
                </a:schemeClr>
              </a:solidFill>
            </a:endParaRPr>
          </a:p>
        </p:txBody>
      </p:sp>
    </p:spTree>
    <p:extLst>
      <p:ext uri="{BB962C8B-B14F-4D97-AF65-F5344CB8AC3E}">
        <p14:creationId xmlns:p14="http://schemas.microsoft.com/office/powerpoint/2010/main" val="350002161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descr="A waterfall falling from a stone structure&#10;&#10;Description automatically generated with medium confidence">
            <a:extLst>
              <a:ext uri="{FF2B5EF4-FFF2-40B4-BE49-F238E27FC236}">
                <a16:creationId xmlns:a16="http://schemas.microsoft.com/office/drawing/2014/main" id="{3D867062-B27D-9410-40C4-8BCD0745550D}"/>
              </a:ext>
            </a:extLst>
          </p:cNvPr>
          <p:cNvPicPr>
            <a:picLocks noChangeAspect="1"/>
          </p:cNvPicPr>
          <p:nvPr/>
        </p:nvPicPr>
        <p:blipFill rotWithShape="1">
          <a:blip r:embed="rId2">
            <a:extLst>
              <a:ext uri="{28A0092B-C50C-407E-A947-70E740481C1C}">
                <a14:useLocalDpi xmlns:a14="http://schemas.microsoft.com/office/drawing/2010/main" val="0"/>
              </a:ext>
            </a:extLst>
          </a:blip>
          <a:srcRect l="18790" t="5627" r="30245" b="5828"/>
          <a:stretch/>
        </p:blipFill>
        <p:spPr>
          <a:xfrm>
            <a:off x="1014141" y="1524001"/>
            <a:ext cx="3932030" cy="3795252"/>
          </a:xfrm>
          <a:prstGeom prst="rect">
            <a:avLst/>
          </a:prstGeom>
        </p:spPr>
      </p:pic>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3815117-6497-BA65-163F-133D8E50D964}"/>
              </a:ext>
            </a:extLst>
          </p:cNvPr>
          <p:cNvSpPr>
            <a:spLocks noGrp="1"/>
          </p:cNvSpPr>
          <p:nvPr>
            <p:ph idx="1"/>
          </p:nvPr>
        </p:nvSpPr>
        <p:spPr>
          <a:xfrm>
            <a:off x="6096000" y="1108061"/>
            <a:ext cx="5008901" cy="4571972"/>
          </a:xfrm>
        </p:spPr>
        <p:txBody>
          <a:bodyPr anchor="ctr">
            <a:normAutofit/>
          </a:bodyPr>
          <a:lstStyle/>
          <a:p>
            <a:r>
              <a:rPr lang="en-US" sz="2000" dirty="0">
                <a:solidFill>
                  <a:schemeClr val="bg1"/>
                </a:solidFill>
              </a:rPr>
              <a:t>Recently hired at startup online retailer for MTG as data scientist.</a:t>
            </a:r>
          </a:p>
          <a:p>
            <a:r>
              <a:rPr lang="en-US" sz="2000" dirty="0">
                <a:solidFill>
                  <a:schemeClr val="bg1"/>
                </a:solidFill>
              </a:rPr>
              <a:t>The business is buying as many cards as possible in bulk from eBay and similar platforms. </a:t>
            </a:r>
          </a:p>
          <a:p>
            <a:r>
              <a:rPr lang="en-US" sz="2000" dirty="0">
                <a:solidFill>
                  <a:schemeClr val="bg1"/>
                </a:solidFill>
              </a:rPr>
              <a:t>In the thousands of cards purchased, many will be tokens which are not as highly valued as they are not used to construct decks.</a:t>
            </a:r>
          </a:p>
          <a:p>
            <a:r>
              <a:rPr lang="en-US" sz="2000" dirty="0">
                <a:solidFill>
                  <a:schemeClr val="bg1"/>
                </a:solidFill>
              </a:rPr>
              <a:t>The business scans the newly purchased card and has enlisted me to create a classification model to be able to tell what in their stock is a play card versus a token. </a:t>
            </a:r>
          </a:p>
        </p:txBody>
      </p:sp>
      <p:sp>
        <p:nvSpPr>
          <p:cNvPr id="2" name="Title 1">
            <a:extLst>
              <a:ext uri="{FF2B5EF4-FFF2-40B4-BE49-F238E27FC236}">
                <a16:creationId xmlns:a16="http://schemas.microsoft.com/office/drawing/2014/main" id="{87B87100-9A85-CD4B-04DB-3EE63FA638F4}"/>
              </a:ext>
            </a:extLst>
          </p:cNvPr>
          <p:cNvSpPr>
            <a:spLocks noGrp="1"/>
          </p:cNvSpPr>
          <p:nvPr>
            <p:ph type="title"/>
          </p:nvPr>
        </p:nvSpPr>
        <p:spPr>
          <a:xfrm>
            <a:off x="1014141" y="1450655"/>
            <a:ext cx="3932030" cy="3956690"/>
          </a:xfrm>
        </p:spPr>
        <p:txBody>
          <a:bodyPr anchor="ctr">
            <a:normAutofit/>
          </a:bodyPr>
          <a:lstStyle/>
          <a:p>
            <a:r>
              <a:rPr lang="en-US" sz="8000" dirty="0">
                <a:ln>
                  <a:solidFill>
                    <a:sysClr val="windowText" lastClr="000000"/>
                  </a:solidFill>
                </a:ln>
                <a:solidFill>
                  <a:schemeClr val="bg1"/>
                </a:solidFill>
              </a:rPr>
              <a:t>Business Case</a:t>
            </a:r>
          </a:p>
        </p:txBody>
      </p:sp>
    </p:spTree>
    <p:extLst>
      <p:ext uri="{BB962C8B-B14F-4D97-AF65-F5344CB8AC3E}">
        <p14:creationId xmlns:p14="http://schemas.microsoft.com/office/powerpoint/2010/main" val="4246177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7485BE-A281-CE0E-02DB-2E3802E605EE}"/>
              </a:ext>
            </a:extLst>
          </p:cNvPr>
          <p:cNvSpPr>
            <a:spLocks noGrp="1"/>
          </p:cNvSpPr>
          <p:nvPr>
            <p:ph type="title"/>
          </p:nvPr>
        </p:nvSpPr>
        <p:spPr>
          <a:xfrm>
            <a:off x="838200" y="1748452"/>
            <a:ext cx="4974771" cy="3587786"/>
          </a:xfrm>
        </p:spPr>
        <p:txBody>
          <a:bodyPr>
            <a:normAutofit/>
          </a:bodyPr>
          <a:lstStyle/>
          <a:p>
            <a:pPr algn="ctr"/>
            <a:r>
              <a:rPr lang="en-US" dirty="0">
                <a:solidFill>
                  <a:schemeClr val="bg1"/>
                </a:solidFill>
              </a:rPr>
              <a:t>Approach</a:t>
            </a: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00370976-2F5D-25A8-1DB5-26FDBCF536F8}"/>
              </a:ext>
            </a:extLst>
          </p:cNvPr>
          <p:cNvSpPr>
            <a:spLocks noGrp="1"/>
          </p:cNvSpPr>
          <p:nvPr>
            <p:ph idx="1"/>
          </p:nvPr>
        </p:nvSpPr>
        <p:spPr>
          <a:xfrm>
            <a:off x="6477270" y="1130846"/>
            <a:ext cx="4974771" cy="4351338"/>
          </a:xfrm>
        </p:spPr>
        <p:txBody>
          <a:bodyPr>
            <a:normAutofit/>
          </a:bodyPr>
          <a:lstStyle/>
          <a:p>
            <a:pPr marL="514350" indent="-514350">
              <a:buAutoNum type="arabicPeriod"/>
            </a:pPr>
            <a:r>
              <a:rPr lang="en-US" sz="2000" dirty="0">
                <a:solidFill>
                  <a:schemeClr val="bg1"/>
                </a:solidFill>
              </a:rPr>
              <a:t>Gather images of play cards and token images</a:t>
            </a:r>
          </a:p>
          <a:p>
            <a:pPr marL="514350" indent="-514350">
              <a:buFont typeface="Arial" panose="020B0604020202020204" pitchFamily="34" charset="0"/>
              <a:buAutoNum type="arabicPeriod"/>
            </a:pPr>
            <a:r>
              <a:rPr lang="en-US" sz="2000" dirty="0">
                <a:solidFill>
                  <a:schemeClr val="bg1"/>
                </a:solidFill>
              </a:rPr>
              <a:t>Load and arrange images into training and testing data sets and then apply digital transformations to the images</a:t>
            </a:r>
          </a:p>
          <a:p>
            <a:pPr marL="514350" indent="-514350">
              <a:buAutoNum type="arabicPeriod"/>
            </a:pPr>
            <a:r>
              <a:rPr lang="en-US" sz="2000" dirty="0">
                <a:solidFill>
                  <a:schemeClr val="bg1"/>
                </a:solidFill>
              </a:rPr>
              <a:t>Define an image classification model and determine the accuracy of the model</a:t>
            </a:r>
          </a:p>
          <a:p>
            <a:pPr marL="514350" indent="-514350">
              <a:buAutoNum type="arabicPeriod"/>
            </a:pPr>
            <a:r>
              <a:rPr lang="en-US" sz="2000" dirty="0">
                <a:solidFill>
                  <a:schemeClr val="bg1"/>
                </a:solidFill>
              </a:rPr>
              <a:t>Use predefined models to compare accuracy to my own</a:t>
            </a:r>
          </a:p>
          <a:p>
            <a:pPr marL="514350" indent="-514350">
              <a:buAutoNum type="arabicPeriod"/>
            </a:pPr>
            <a:r>
              <a:rPr lang="en-US" sz="2000" dirty="0">
                <a:solidFill>
                  <a:schemeClr val="bg1"/>
                </a:solidFill>
              </a:rPr>
              <a:t>Attain more images of different types of cards to test the accuracy of each model</a:t>
            </a:r>
          </a:p>
          <a:p>
            <a:pPr marL="0" indent="0">
              <a:buNone/>
            </a:pPr>
            <a:endParaRPr lang="en-US" sz="2000" dirty="0">
              <a:solidFill>
                <a:schemeClr val="bg1"/>
              </a:solidFill>
            </a:endParaRPr>
          </a:p>
        </p:txBody>
      </p:sp>
    </p:spTree>
    <p:extLst>
      <p:ext uri="{BB962C8B-B14F-4D97-AF65-F5344CB8AC3E}">
        <p14:creationId xmlns:p14="http://schemas.microsoft.com/office/powerpoint/2010/main" val="579547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B0874-88B8-43D3-B0B6-C32F790F7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FD067A-52BE-40EE-B7CA-391830B9A2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2561771"/>
            <a:chOff x="0" y="0"/>
            <a:chExt cx="12192000" cy="2561771"/>
          </a:xfrm>
        </p:grpSpPr>
        <p:sp>
          <p:nvSpPr>
            <p:cNvPr id="11" name="Freeform: Shape 10">
              <a:extLst>
                <a:ext uri="{FF2B5EF4-FFF2-40B4-BE49-F238E27FC236}">
                  <a16:creationId xmlns:a16="http://schemas.microsoft.com/office/drawing/2014/main" id="{1CDA7855-806B-4A02-9C19-24872E4D8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3AFE70DE-5BEC-4E54-98D2-48C13E149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05E4D2F3-A65C-1BAD-FD1B-44C43522B018}"/>
              </a:ext>
            </a:extLst>
          </p:cNvPr>
          <p:cNvSpPr>
            <a:spLocks noGrp="1"/>
          </p:cNvSpPr>
          <p:nvPr>
            <p:ph type="title"/>
          </p:nvPr>
        </p:nvSpPr>
        <p:spPr>
          <a:xfrm>
            <a:off x="1712915" y="1040400"/>
            <a:ext cx="7866060" cy="707886"/>
          </a:xfrm>
        </p:spPr>
        <p:txBody>
          <a:bodyPr anchor="b">
            <a:normAutofit/>
          </a:bodyPr>
          <a:lstStyle/>
          <a:p>
            <a:r>
              <a:rPr lang="en-US" sz="4000"/>
              <a:t>Gathering Card Images</a:t>
            </a:r>
          </a:p>
        </p:txBody>
      </p:sp>
      <p:grpSp>
        <p:nvGrpSpPr>
          <p:cNvPr id="14" name="Group 13">
            <a:extLst>
              <a:ext uri="{FF2B5EF4-FFF2-40B4-BE49-F238E27FC236}">
                <a16:creationId xmlns:a16="http://schemas.microsoft.com/office/drawing/2014/main" id="{C15B8CC4-8CCE-428F-AE7E-28D178984C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0" y="2027156"/>
            <a:ext cx="12192000" cy="757168"/>
            <a:chOff x="0" y="2959818"/>
            <a:chExt cx="12192000" cy="757168"/>
          </a:xfrm>
        </p:grpSpPr>
        <p:sp>
          <p:nvSpPr>
            <p:cNvPr id="15" name="Freeform: Shape 14">
              <a:extLst>
                <a:ext uri="{FF2B5EF4-FFF2-40B4-BE49-F238E27FC236}">
                  <a16:creationId xmlns:a16="http://schemas.microsoft.com/office/drawing/2014/main" id="{A6359FA2-E374-4073-8269-E10D2AE74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9A1F0E66-9B5E-4980-8AEC-B4D144B48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4D341738-3DFE-5F1D-7C77-D107822BA24A}"/>
              </a:ext>
            </a:extLst>
          </p:cNvPr>
          <p:cNvSpPr>
            <a:spLocks noGrp="1"/>
          </p:cNvSpPr>
          <p:nvPr>
            <p:ph idx="1"/>
          </p:nvPr>
        </p:nvSpPr>
        <p:spPr>
          <a:xfrm>
            <a:off x="1712914" y="3070719"/>
            <a:ext cx="7866061" cy="2937969"/>
          </a:xfrm>
        </p:spPr>
        <p:txBody>
          <a:bodyPr>
            <a:normAutofit/>
          </a:bodyPr>
          <a:lstStyle/>
          <a:p>
            <a:r>
              <a:rPr lang="en-US" sz="2400" dirty="0">
                <a:solidFill>
                  <a:schemeClr val="tx1">
                    <a:alpha val="80000"/>
                  </a:schemeClr>
                </a:solidFill>
              </a:rPr>
              <a:t>Technique used: </a:t>
            </a:r>
            <a:r>
              <a:rPr lang="en-US" sz="2400" dirty="0" err="1">
                <a:solidFill>
                  <a:schemeClr val="tx1">
                    <a:alpha val="80000"/>
                  </a:schemeClr>
                </a:solidFill>
              </a:rPr>
              <a:t>Webscraping</a:t>
            </a:r>
            <a:endParaRPr lang="en-US" sz="2400" dirty="0">
              <a:solidFill>
                <a:schemeClr val="tx1">
                  <a:alpha val="80000"/>
                </a:schemeClr>
              </a:solidFill>
            </a:endParaRPr>
          </a:p>
          <a:p>
            <a:r>
              <a:rPr lang="en-US" sz="2400" dirty="0">
                <a:solidFill>
                  <a:schemeClr val="tx1">
                    <a:alpha val="80000"/>
                  </a:schemeClr>
                </a:solidFill>
              </a:rPr>
              <a:t>Website: </a:t>
            </a:r>
            <a:r>
              <a:rPr lang="en-US" sz="2400" dirty="0">
                <a:solidFill>
                  <a:schemeClr val="tx1">
                    <a:alpha val="80000"/>
                  </a:schemeClr>
                </a:solidFill>
                <a:hlinkClick r:id="rId4"/>
              </a:rPr>
              <a:t>Scryfall.com</a:t>
            </a:r>
            <a:r>
              <a:rPr lang="en-US" sz="2400" dirty="0">
                <a:solidFill>
                  <a:schemeClr val="tx1">
                    <a:alpha val="80000"/>
                  </a:schemeClr>
                </a:solidFill>
              </a:rPr>
              <a:t> search result page(s)</a:t>
            </a:r>
          </a:p>
          <a:p>
            <a:pPr lvl="1"/>
            <a:r>
              <a:rPr lang="en-US" dirty="0">
                <a:solidFill>
                  <a:schemeClr val="tx1">
                    <a:alpha val="80000"/>
                  </a:schemeClr>
                </a:solidFill>
              </a:rPr>
              <a:t>Results for “token” type of cards (13 pages)</a:t>
            </a:r>
          </a:p>
          <a:p>
            <a:pPr lvl="1"/>
            <a:r>
              <a:rPr lang="en-US" dirty="0">
                <a:solidFill>
                  <a:schemeClr val="tx1">
                    <a:alpha val="80000"/>
                  </a:schemeClr>
                </a:solidFill>
              </a:rPr>
              <a:t>Results for “commander legal” play cards (444 pages)</a:t>
            </a:r>
          </a:p>
          <a:p>
            <a:r>
              <a:rPr lang="en-US" sz="2400" dirty="0">
                <a:solidFill>
                  <a:schemeClr val="tx1">
                    <a:alpha val="80000"/>
                  </a:schemeClr>
                </a:solidFill>
              </a:rPr>
              <a:t>Images were saved locally to specified test and train folders using Python code.</a:t>
            </a:r>
          </a:p>
          <a:p>
            <a:endParaRPr lang="en-US" sz="2400" dirty="0">
              <a:solidFill>
                <a:schemeClr val="tx1">
                  <a:alpha val="80000"/>
                </a:schemeClr>
              </a:solidFill>
            </a:endParaRPr>
          </a:p>
        </p:txBody>
      </p:sp>
    </p:spTree>
    <p:extLst>
      <p:ext uri="{BB962C8B-B14F-4D97-AF65-F5344CB8AC3E}">
        <p14:creationId xmlns:p14="http://schemas.microsoft.com/office/powerpoint/2010/main" val="211004254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1" name="Rectangle 1040">
            <a:extLst>
              <a:ext uri="{FF2B5EF4-FFF2-40B4-BE49-F238E27FC236}">
                <a16:creationId xmlns:a16="http://schemas.microsoft.com/office/drawing/2014/main" id="{2DAA6C16-BF9B-4A3E-BC70-EE6015D4F9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B21FCE-F60C-FD9B-9D24-EDCC16E93594}"/>
              </a:ext>
            </a:extLst>
          </p:cNvPr>
          <p:cNvSpPr>
            <a:spLocks noGrp="1"/>
          </p:cNvSpPr>
          <p:nvPr>
            <p:ph type="title"/>
          </p:nvPr>
        </p:nvSpPr>
        <p:spPr>
          <a:xfrm>
            <a:off x="838200" y="4669978"/>
            <a:ext cx="4391024" cy="1173700"/>
          </a:xfrm>
        </p:spPr>
        <p:txBody>
          <a:bodyPr anchor="t">
            <a:normAutofit/>
          </a:bodyPr>
          <a:lstStyle/>
          <a:p>
            <a:r>
              <a:rPr lang="en-US" sz="3700" dirty="0">
                <a:solidFill>
                  <a:schemeClr val="bg1"/>
                </a:solidFill>
              </a:rPr>
              <a:t>Gathering Card Images</a:t>
            </a:r>
          </a:p>
        </p:txBody>
      </p:sp>
      <p:pic>
        <p:nvPicPr>
          <p:cNvPr id="1028" name="Picture 4">
            <a:extLst>
              <a:ext uri="{FF2B5EF4-FFF2-40B4-BE49-F238E27FC236}">
                <a16:creationId xmlns:a16="http://schemas.microsoft.com/office/drawing/2014/main" id="{BFD84105-65FE-0A59-CED0-82FE5B5050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4242"/>
          <a:stretch/>
        </p:blipFill>
        <p:spPr bwMode="auto">
          <a:xfrm>
            <a:off x="-4" y="10"/>
            <a:ext cx="2952750" cy="3940619"/>
          </a:xfrm>
          <a:custGeom>
            <a:avLst/>
            <a:gdLst/>
            <a:ahLst/>
            <a:cxnLst/>
            <a:rect l="l" t="t" r="r" b="b"/>
            <a:pathLst>
              <a:path w="2952750" h="3940629">
                <a:moveTo>
                  <a:pt x="0" y="0"/>
                </a:moveTo>
                <a:lnTo>
                  <a:pt x="2952750" y="0"/>
                </a:lnTo>
                <a:lnTo>
                  <a:pt x="2952749" y="3847994"/>
                </a:lnTo>
                <a:lnTo>
                  <a:pt x="0" y="3940629"/>
                </a:lnTo>
                <a:close/>
              </a:path>
            </a:pathLst>
          </a:cu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12FE290B-E66C-8EFF-7553-01E0C5DA61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12" r="-4" b="2213"/>
          <a:stretch/>
        </p:blipFill>
        <p:spPr bwMode="auto">
          <a:xfrm>
            <a:off x="6381748" y="49315"/>
            <a:ext cx="2857499" cy="3842008"/>
          </a:xfrm>
          <a:custGeom>
            <a:avLst/>
            <a:gdLst/>
            <a:ahLst/>
            <a:cxnLst/>
            <a:rect l="l" t="t" r="r" b="b"/>
            <a:pathLst>
              <a:path w="2857499" h="3842018">
                <a:moveTo>
                  <a:pt x="0" y="0"/>
                </a:moveTo>
                <a:lnTo>
                  <a:pt x="2857499" y="0"/>
                </a:lnTo>
                <a:lnTo>
                  <a:pt x="2857499" y="3799815"/>
                </a:lnTo>
                <a:lnTo>
                  <a:pt x="2408465" y="3766458"/>
                </a:lnTo>
                <a:lnTo>
                  <a:pt x="0" y="3842018"/>
                </a:lnTo>
                <a:close/>
              </a:path>
            </a:pathLst>
          </a:custGeom>
          <a:noFill/>
          <a:extLst>
            <a:ext uri="{909E8E84-426E-40DD-AFC4-6F175D3DCCD1}">
              <a14:hiddenFill xmlns:a14="http://schemas.microsoft.com/office/drawing/2010/main">
                <a:solidFill>
                  <a:srgbClr val="FFFFFF"/>
                </a:solidFill>
              </a14:hiddenFill>
            </a:ext>
          </a:extLst>
        </p:spPr>
      </p:pic>
      <p:pic>
        <p:nvPicPr>
          <p:cNvPr id="5" name="Picture 4" descr="A card with a statue of a person with wings&#10;&#10;Description automatically generated">
            <a:extLst>
              <a:ext uri="{FF2B5EF4-FFF2-40B4-BE49-F238E27FC236}">
                <a16:creationId xmlns:a16="http://schemas.microsoft.com/office/drawing/2014/main" id="{9012B27E-3FB1-EBA6-36B0-D17E41116BC1}"/>
              </a:ext>
            </a:extLst>
          </p:cNvPr>
          <p:cNvPicPr>
            <a:picLocks noChangeAspect="1"/>
          </p:cNvPicPr>
          <p:nvPr/>
        </p:nvPicPr>
        <p:blipFill rotWithShape="1">
          <a:blip r:embed="rId5">
            <a:extLst>
              <a:ext uri="{28A0092B-C50C-407E-A947-70E740481C1C}">
                <a14:useLocalDpi xmlns:a14="http://schemas.microsoft.com/office/drawing/2010/main" val="0"/>
              </a:ext>
            </a:extLst>
          </a:blip>
          <a:srcRect l="881" r="208" b="4"/>
          <a:stretch/>
        </p:blipFill>
        <p:spPr>
          <a:xfrm>
            <a:off x="2867948" y="0"/>
            <a:ext cx="2857499" cy="4026227"/>
          </a:xfrm>
          <a:custGeom>
            <a:avLst/>
            <a:gdLst/>
            <a:ahLst/>
            <a:cxnLst/>
            <a:rect l="l" t="t" r="r" b="b"/>
            <a:pathLst>
              <a:path w="2857499" h="4026237">
                <a:moveTo>
                  <a:pt x="0" y="0"/>
                </a:moveTo>
                <a:lnTo>
                  <a:pt x="2857499" y="0"/>
                </a:lnTo>
                <a:lnTo>
                  <a:pt x="2857499" y="4026237"/>
                </a:lnTo>
                <a:lnTo>
                  <a:pt x="0" y="3813966"/>
                </a:lnTo>
                <a:close/>
              </a:path>
            </a:pathLst>
          </a:custGeom>
        </p:spPr>
      </p:pic>
      <p:pic>
        <p:nvPicPr>
          <p:cNvPr id="7" name="Picture 6" descr="A card with a character in a black robe holding a sword&#10;&#10;Description automatically generated">
            <a:extLst>
              <a:ext uri="{FF2B5EF4-FFF2-40B4-BE49-F238E27FC236}">
                <a16:creationId xmlns:a16="http://schemas.microsoft.com/office/drawing/2014/main" id="{372AFF3F-E61B-3563-CDC7-AEB28F62535D}"/>
              </a:ext>
            </a:extLst>
          </p:cNvPr>
          <p:cNvPicPr>
            <a:picLocks noChangeAspect="1"/>
          </p:cNvPicPr>
          <p:nvPr/>
        </p:nvPicPr>
        <p:blipFill rotWithShape="1">
          <a:blip r:embed="rId6">
            <a:extLst>
              <a:ext uri="{28A0092B-C50C-407E-A947-70E740481C1C}">
                <a14:useLocalDpi xmlns:a14="http://schemas.microsoft.com/office/drawing/2010/main" val="0"/>
              </a:ext>
            </a:extLst>
          </a:blip>
          <a:srcRect t="1600" r="-3" b="-3"/>
          <a:stretch/>
        </p:blipFill>
        <p:spPr>
          <a:xfrm>
            <a:off x="9239249" y="10"/>
            <a:ext cx="2952751" cy="4049475"/>
          </a:xfrm>
          <a:custGeom>
            <a:avLst/>
            <a:gdLst/>
            <a:ahLst/>
            <a:cxnLst/>
            <a:rect l="l" t="t" r="r" b="b"/>
            <a:pathLst>
              <a:path w="2952751" h="4049485">
                <a:moveTo>
                  <a:pt x="0" y="0"/>
                </a:moveTo>
                <a:lnTo>
                  <a:pt x="2952751" y="0"/>
                </a:lnTo>
                <a:lnTo>
                  <a:pt x="2952750" y="3940629"/>
                </a:lnTo>
                <a:lnTo>
                  <a:pt x="122465" y="4049485"/>
                </a:lnTo>
                <a:lnTo>
                  <a:pt x="0" y="4040388"/>
                </a:lnTo>
                <a:close/>
              </a:path>
            </a:pathLst>
          </a:custGeom>
        </p:spPr>
      </p:pic>
      <p:grpSp>
        <p:nvGrpSpPr>
          <p:cNvPr id="1042" name="Group 1041">
            <a:extLst>
              <a:ext uri="{FF2B5EF4-FFF2-40B4-BE49-F238E27FC236}">
                <a16:creationId xmlns:a16="http://schemas.microsoft.com/office/drawing/2014/main" id="{31655B4F-4050-4B1F-82A8-180E74CF9C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1036" name="Freeform: Shape 1035">
              <a:extLst>
                <a:ext uri="{FF2B5EF4-FFF2-40B4-BE49-F238E27FC236}">
                  <a16:creationId xmlns:a16="http://schemas.microsoft.com/office/drawing/2014/main" id="{2EA4C97B-84C4-4658-A6D6-600CB62B43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3" name="Freeform: Shape 1042">
              <a:extLst>
                <a:ext uri="{FF2B5EF4-FFF2-40B4-BE49-F238E27FC236}">
                  <a16:creationId xmlns:a16="http://schemas.microsoft.com/office/drawing/2014/main" id="{24FE591E-19B9-480D-9B26-EB96D70C2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7">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C4329F7C-176F-88FD-3E9F-A6F669F42C2F}"/>
              </a:ext>
            </a:extLst>
          </p:cNvPr>
          <p:cNvSpPr>
            <a:spLocks noGrp="1"/>
          </p:cNvSpPr>
          <p:nvPr>
            <p:ph idx="1"/>
          </p:nvPr>
        </p:nvSpPr>
        <p:spPr>
          <a:xfrm>
            <a:off x="4441371" y="4086516"/>
            <a:ext cx="7386835" cy="2551553"/>
          </a:xfrm>
        </p:spPr>
        <p:txBody>
          <a:bodyPr>
            <a:normAutofit/>
          </a:bodyPr>
          <a:lstStyle/>
          <a:p>
            <a:r>
              <a:rPr lang="en-US" sz="2000" dirty="0">
                <a:solidFill>
                  <a:schemeClr val="bg1">
                    <a:alpha val="80000"/>
                  </a:schemeClr>
                </a:solidFill>
              </a:rPr>
              <a:t>Result:</a:t>
            </a:r>
          </a:p>
          <a:p>
            <a:pPr lvl="1"/>
            <a:r>
              <a:rPr lang="en-US" sz="2000" dirty="0">
                <a:solidFill>
                  <a:schemeClr val="bg1">
                    <a:alpha val="80000"/>
                  </a:schemeClr>
                </a:solidFill>
              </a:rPr>
              <a:t>Training data set</a:t>
            </a:r>
          </a:p>
          <a:p>
            <a:pPr lvl="2"/>
            <a:r>
              <a:rPr lang="en-US" dirty="0">
                <a:solidFill>
                  <a:schemeClr val="bg1">
                    <a:alpha val="80000"/>
                  </a:schemeClr>
                </a:solidFill>
              </a:rPr>
              <a:t>Scraped Play Card images: 1,157</a:t>
            </a:r>
          </a:p>
          <a:p>
            <a:pPr lvl="2"/>
            <a:r>
              <a:rPr lang="en-US" dirty="0">
                <a:solidFill>
                  <a:schemeClr val="bg1">
                    <a:alpha val="80000"/>
                  </a:schemeClr>
                </a:solidFill>
              </a:rPr>
              <a:t>Scraped Token Images: 454</a:t>
            </a:r>
          </a:p>
          <a:p>
            <a:pPr lvl="1"/>
            <a:r>
              <a:rPr lang="en-US" sz="2000" dirty="0">
                <a:solidFill>
                  <a:schemeClr val="bg1">
                    <a:alpha val="80000"/>
                  </a:schemeClr>
                </a:solidFill>
              </a:rPr>
              <a:t>Testing data set</a:t>
            </a:r>
          </a:p>
          <a:p>
            <a:pPr lvl="2"/>
            <a:r>
              <a:rPr lang="en-US" dirty="0">
                <a:solidFill>
                  <a:schemeClr val="bg1">
                    <a:alpha val="80000"/>
                  </a:schemeClr>
                </a:solidFill>
              </a:rPr>
              <a:t>Scraped Play Card images: 978</a:t>
            </a:r>
          </a:p>
          <a:p>
            <a:pPr lvl="2"/>
            <a:r>
              <a:rPr lang="en-US" dirty="0">
                <a:solidFill>
                  <a:schemeClr val="bg1">
                    <a:alpha val="80000"/>
                  </a:schemeClr>
                </a:solidFill>
              </a:rPr>
              <a:t>Scraped Token Images: 244</a:t>
            </a:r>
          </a:p>
        </p:txBody>
      </p:sp>
    </p:spTree>
    <p:extLst>
      <p:ext uri="{BB962C8B-B14F-4D97-AF65-F5344CB8AC3E}">
        <p14:creationId xmlns:p14="http://schemas.microsoft.com/office/powerpoint/2010/main" val="1804873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Graphic 212">
            <a:extLst>
              <a:ext uri="{FF2B5EF4-FFF2-40B4-BE49-F238E27FC236}">
                <a16:creationId xmlns:a16="http://schemas.microsoft.com/office/drawing/2014/main" id="{55C61911-45B2-48BF-AC7A-1EB579B42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Graphic 212">
            <a:extLst>
              <a:ext uri="{FF2B5EF4-FFF2-40B4-BE49-F238E27FC236}">
                <a16:creationId xmlns:a16="http://schemas.microsoft.com/office/drawing/2014/main" id="{2DE4D4CE-6DAE-4A05-BE5B-6BCE3F4EC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 name="Title 1">
            <a:extLst>
              <a:ext uri="{FF2B5EF4-FFF2-40B4-BE49-F238E27FC236}">
                <a16:creationId xmlns:a16="http://schemas.microsoft.com/office/drawing/2014/main" id="{9929DD89-69CE-8FFB-B0D4-D8CB2AF34A75}"/>
              </a:ext>
            </a:extLst>
          </p:cNvPr>
          <p:cNvSpPr>
            <a:spLocks noGrp="1"/>
          </p:cNvSpPr>
          <p:nvPr>
            <p:ph type="title"/>
          </p:nvPr>
        </p:nvSpPr>
        <p:spPr>
          <a:xfrm>
            <a:off x="1083633" y="1086753"/>
            <a:ext cx="10783903" cy="2520618"/>
          </a:xfrm>
        </p:spPr>
        <p:txBody>
          <a:bodyPr>
            <a:normAutofit/>
          </a:bodyPr>
          <a:lstStyle/>
          <a:p>
            <a:pPr algn="ctr"/>
            <a:r>
              <a:rPr lang="en-US" dirty="0">
                <a:solidFill>
                  <a:schemeClr val="bg1"/>
                </a:solidFill>
              </a:rPr>
              <a:t>Fixing Data Imbalance &amp; Augmenting Images</a:t>
            </a:r>
          </a:p>
        </p:txBody>
      </p:sp>
      <p:grpSp>
        <p:nvGrpSpPr>
          <p:cNvPr id="39" name="Group 38">
            <a:extLst>
              <a:ext uri="{FF2B5EF4-FFF2-40B4-BE49-F238E27FC236}">
                <a16:creationId xmlns:a16="http://schemas.microsoft.com/office/drawing/2014/main" id="{B8CB1D39-68D4-4372-BF3B-2A33A7495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46" name="Freeform: Shape 45">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47" name="Freeform: Shape 46">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36" name="Oval 35">
            <a:extLst>
              <a:ext uri="{FF2B5EF4-FFF2-40B4-BE49-F238E27FC236}">
                <a16:creationId xmlns:a16="http://schemas.microsoft.com/office/drawing/2014/main" id="{10C23D31-5B0A-4956-A59F-A24F57D2A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F4C6FC6E-4AAF-4628-B7E5-85DF9D32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422AD6A-C62F-5BFE-FF17-77CB000B2567}"/>
              </a:ext>
            </a:extLst>
          </p:cNvPr>
          <p:cNvSpPr>
            <a:spLocks noGrp="1"/>
          </p:cNvSpPr>
          <p:nvPr>
            <p:ph idx="1"/>
          </p:nvPr>
        </p:nvSpPr>
        <p:spPr>
          <a:xfrm>
            <a:off x="1408097" y="2972708"/>
            <a:ext cx="8589414" cy="3171090"/>
          </a:xfrm>
        </p:spPr>
        <p:txBody>
          <a:bodyPr>
            <a:normAutofit/>
          </a:bodyPr>
          <a:lstStyle/>
          <a:p>
            <a:r>
              <a:rPr lang="en-US" sz="2400" dirty="0">
                <a:solidFill>
                  <a:schemeClr val="bg1"/>
                </a:solidFill>
              </a:rPr>
              <a:t>Data Imbalance: The bias that exists when one class of data outnumbers another class may lead to an inaccurate model.</a:t>
            </a:r>
          </a:p>
          <a:p>
            <a:pPr marL="0" indent="0">
              <a:buNone/>
            </a:pPr>
            <a:endParaRPr lang="en-US" sz="2400" dirty="0">
              <a:solidFill>
                <a:schemeClr val="bg1"/>
              </a:solidFill>
            </a:endParaRPr>
          </a:p>
          <a:p>
            <a:r>
              <a:rPr lang="en-US" sz="2400" dirty="0">
                <a:solidFill>
                  <a:schemeClr val="bg1"/>
                </a:solidFill>
              </a:rPr>
              <a:t>Digital Augmentation: Applying various effects to images allowed me to randomly adjust basic attributes of the image like: </a:t>
            </a:r>
          </a:p>
          <a:p>
            <a:pPr lvl="1"/>
            <a:r>
              <a:rPr lang="en-US" dirty="0">
                <a:solidFill>
                  <a:schemeClr val="bg1"/>
                </a:solidFill>
              </a:rPr>
              <a:t>contrast and brightness. </a:t>
            </a:r>
          </a:p>
          <a:p>
            <a:pPr lvl="1"/>
            <a:r>
              <a:rPr lang="en-US" dirty="0">
                <a:solidFill>
                  <a:schemeClr val="bg1"/>
                </a:solidFill>
              </a:rPr>
              <a:t>vertical flipping, rotation, zoom and crop.</a:t>
            </a:r>
          </a:p>
        </p:txBody>
      </p:sp>
      <p:grpSp>
        <p:nvGrpSpPr>
          <p:cNvPr id="40"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41" name="Freeform: Shape 40">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645826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B0874-88B8-43D3-B0B6-C32F790F7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FD067A-52BE-40EE-B7CA-391830B9A2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2561771"/>
            <a:chOff x="0" y="0"/>
            <a:chExt cx="12192000" cy="2561771"/>
          </a:xfrm>
        </p:grpSpPr>
        <p:sp>
          <p:nvSpPr>
            <p:cNvPr id="11" name="Freeform: Shape 10">
              <a:extLst>
                <a:ext uri="{FF2B5EF4-FFF2-40B4-BE49-F238E27FC236}">
                  <a16:creationId xmlns:a16="http://schemas.microsoft.com/office/drawing/2014/main" id="{1CDA7855-806B-4A02-9C19-24872E4D8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3AFE70DE-5BEC-4E54-98D2-48C13E149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id="{C15B8CC4-8CCE-428F-AE7E-28D178984C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0" y="2027156"/>
            <a:ext cx="12192000" cy="757168"/>
            <a:chOff x="0" y="2959818"/>
            <a:chExt cx="12192000" cy="757168"/>
          </a:xfrm>
        </p:grpSpPr>
        <p:sp>
          <p:nvSpPr>
            <p:cNvPr id="15" name="Freeform: Shape 14">
              <a:extLst>
                <a:ext uri="{FF2B5EF4-FFF2-40B4-BE49-F238E27FC236}">
                  <a16:creationId xmlns:a16="http://schemas.microsoft.com/office/drawing/2014/main" id="{A6359FA2-E374-4073-8269-E10D2AE74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9A1F0E66-9B5E-4980-8AEC-B4D144B48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7" name="Picture 6">
            <a:extLst>
              <a:ext uri="{FF2B5EF4-FFF2-40B4-BE49-F238E27FC236}">
                <a16:creationId xmlns:a16="http://schemas.microsoft.com/office/drawing/2014/main" id="{A2A6A576-E4E9-205B-C148-186DD071CED9}"/>
              </a:ext>
            </a:extLst>
          </p:cNvPr>
          <p:cNvPicPr>
            <a:picLocks noChangeAspect="1"/>
          </p:cNvPicPr>
          <p:nvPr/>
        </p:nvPicPr>
        <p:blipFill>
          <a:blip r:embed="rId4"/>
          <a:stretch>
            <a:fillRect/>
          </a:stretch>
        </p:blipFill>
        <p:spPr>
          <a:xfrm>
            <a:off x="414820" y="813820"/>
            <a:ext cx="6152186" cy="5230360"/>
          </a:xfrm>
          <a:prstGeom prst="rect">
            <a:avLst/>
          </a:prstGeom>
        </p:spPr>
      </p:pic>
      <p:sp>
        <p:nvSpPr>
          <p:cNvPr id="4" name="Title 1">
            <a:extLst>
              <a:ext uri="{FF2B5EF4-FFF2-40B4-BE49-F238E27FC236}">
                <a16:creationId xmlns:a16="http://schemas.microsoft.com/office/drawing/2014/main" id="{08A4EA7D-CE37-8E32-A263-822C00D90E16}"/>
              </a:ext>
            </a:extLst>
          </p:cNvPr>
          <p:cNvSpPr txBox="1">
            <a:spLocks/>
          </p:cNvSpPr>
          <p:nvPr/>
        </p:nvSpPr>
        <p:spPr>
          <a:xfrm>
            <a:off x="6981826" y="626345"/>
            <a:ext cx="4391024" cy="132343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Augmentation Results</a:t>
            </a:r>
          </a:p>
        </p:txBody>
      </p:sp>
      <p:sp>
        <p:nvSpPr>
          <p:cNvPr id="5" name="Content Placeholder 2">
            <a:extLst>
              <a:ext uri="{FF2B5EF4-FFF2-40B4-BE49-F238E27FC236}">
                <a16:creationId xmlns:a16="http://schemas.microsoft.com/office/drawing/2014/main" id="{E480AF94-64BA-6CF8-3174-0DD015DA690A}"/>
              </a:ext>
            </a:extLst>
          </p:cNvPr>
          <p:cNvSpPr txBox="1">
            <a:spLocks/>
          </p:cNvSpPr>
          <p:nvPr/>
        </p:nvSpPr>
        <p:spPr>
          <a:xfrm>
            <a:off x="6981826" y="2989083"/>
            <a:ext cx="4391024" cy="2454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tx1">
                    <a:alpha val="80000"/>
                  </a:schemeClr>
                </a:solidFill>
              </a:rPr>
              <a:t>Final training data set size: 2,849 images</a:t>
            </a:r>
          </a:p>
          <a:p>
            <a:pPr lvl="2"/>
            <a:r>
              <a:rPr lang="en-US" sz="2400" dirty="0">
                <a:solidFill>
                  <a:schemeClr val="tx1">
                    <a:alpha val="80000"/>
                  </a:schemeClr>
                </a:solidFill>
              </a:rPr>
              <a:t>Scraped Play Card images: 1,487 ( + 28%)</a:t>
            </a:r>
          </a:p>
          <a:p>
            <a:pPr lvl="2"/>
            <a:r>
              <a:rPr lang="en-US" sz="2400" dirty="0">
                <a:solidFill>
                  <a:schemeClr val="tx1">
                    <a:alpha val="80000"/>
                  </a:schemeClr>
                </a:solidFill>
              </a:rPr>
              <a:t>Scraped Token Images: 1,362  (+ 200%)</a:t>
            </a:r>
          </a:p>
          <a:p>
            <a:pPr lvl="1"/>
            <a:endParaRPr lang="en-US" dirty="0"/>
          </a:p>
        </p:txBody>
      </p:sp>
    </p:spTree>
    <p:extLst>
      <p:ext uri="{BB962C8B-B14F-4D97-AF65-F5344CB8AC3E}">
        <p14:creationId xmlns:p14="http://schemas.microsoft.com/office/powerpoint/2010/main" val="83889678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3F86A64F-993C-9B46-F792-604F846BAD01}"/>
              </a:ext>
            </a:extLst>
          </p:cNvPr>
          <p:cNvSpPr>
            <a:spLocks noGrp="1"/>
          </p:cNvSpPr>
          <p:nvPr>
            <p:ph type="title"/>
          </p:nvPr>
        </p:nvSpPr>
        <p:spPr>
          <a:xfrm>
            <a:off x="838199" y="388308"/>
            <a:ext cx="7188989" cy="1021424"/>
          </a:xfrm>
        </p:spPr>
        <p:txBody>
          <a:bodyPr anchor="b">
            <a:normAutofit/>
          </a:bodyPr>
          <a:lstStyle/>
          <a:p>
            <a:r>
              <a:rPr lang="en-US" sz="4000" dirty="0">
                <a:solidFill>
                  <a:schemeClr val="bg1"/>
                </a:solidFill>
              </a:rPr>
              <a:t>Images as Data</a:t>
            </a:r>
          </a:p>
        </p:txBody>
      </p:sp>
      <p:cxnSp>
        <p:nvCxnSpPr>
          <p:cNvPr id="19" name="Straight Connector 18">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A13EE374-C791-D3E0-91BF-1A8003FCD1EE}"/>
              </a:ext>
            </a:extLst>
          </p:cNvPr>
          <p:cNvSpPr>
            <a:spLocks/>
          </p:cNvSpPr>
          <p:nvPr/>
        </p:nvSpPr>
        <p:spPr>
          <a:xfrm>
            <a:off x="838200" y="1825625"/>
            <a:ext cx="10515600" cy="4351338"/>
          </a:xfrm>
          <a:prstGeom prst="rect">
            <a:avLst/>
          </a:prstGeom>
        </p:spPr>
        <p:txBody>
          <a:bodyPr/>
          <a:lstStyle/>
          <a:p>
            <a:pPr marL="285750" indent="-285750">
              <a:buFont typeface="Arial" panose="020B0604020202020204" pitchFamily="34" charset="0"/>
              <a:buChar char="•"/>
            </a:pPr>
            <a:r>
              <a:rPr lang="en-US" dirty="0">
                <a:solidFill>
                  <a:schemeClr val="bg2"/>
                </a:solidFill>
              </a:rPr>
              <a:t>Machine Learning cannot be achieved from visually interpreting images as humans can. Instead, the images are converted into arrays of data, and the machine learns patterns from these arrays. </a:t>
            </a:r>
          </a:p>
        </p:txBody>
      </p:sp>
      <p:grpSp>
        <p:nvGrpSpPr>
          <p:cNvPr id="16" name="Group 15">
            <a:extLst>
              <a:ext uri="{FF2B5EF4-FFF2-40B4-BE49-F238E27FC236}">
                <a16:creationId xmlns:a16="http://schemas.microsoft.com/office/drawing/2014/main" id="{D8FF3AF8-9F34-88FF-249A-08AA1EE8DBC1}"/>
              </a:ext>
            </a:extLst>
          </p:cNvPr>
          <p:cNvGrpSpPr/>
          <p:nvPr/>
        </p:nvGrpSpPr>
        <p:grpSpPr>
          <a:xfrm>
            <a:off x="2145546" y="2798800"/>
            <a:ext cx="8140108" cy="3215322"/>
            <a:chOff x="716796" y="2991320"/>
            <a:chExt cx="8140108" cy="3215322"/>
          </a:xfrm>
        </p:grpSpPr>
        <p:grpSp>
          <p:nvGrpSpPr>
            <p:cNvPr id="15" name="Group 14">
              <a:extLst>
                <a:ext uri="{FF2B5EF4-FFF2-40B4-BE49-F238E27FC236}">
                  <a16:creationId xmlns:a16="http://schemas.microsoft.com/office/drawing/2014/main" id="{2CCE5584-798F-A3AD-D18A-B2B0DF3C654A}"/>
                </a:ext>
              </a:extLst>
            </p:cNvPr>
            <p:cNvGrpSpPr/>
            <p:nvPr/>
          </p:nvGrpSpPr>
          <p:grpSpPr>
            <a:xfrm>
              <a:off x="5555496" y="2991320"/>
              <a:ext cx="3301408" cy="3215322"/>
              <a:chOff x="7046673" y="2196666"/>
              <a:chExt cx="3301408" cy="3215322"/>
            </a:xfrm>
          </p:grpSpPr>
          <p:graphicFrame>
            <p:nvGraphicFramePr>
              <p:cNvPr id="4" name="內容版面配置區 3">
                <a:extLst>
                  <a:ext uri="{FF2B5EF4-FFF2-40B4-BE49-F238E27FC236}">
                    <a16:creationId xmlns:a16="http://schemas.microsoft.com/office/drawing/2014/main" id="{BE562D1A-3936-6720-F7BB-B9716A86749F}"/>
                  </a:ext>
                </a:extLst>
              </p:cNvPr>
              <p:cNvGraphicFramePr>
                <a:graphicFrameLocks/>
              </p:cNvGraphicFramePr>
              <p:nvPr>
                <p:extLst>
                  <p:ext uri="{D42A27DB-BD31-4B8C-83A1-F6EECF244321}">
                    <p14:modId xmlns:p14="http://schemas.microsoft.com/office/powerpoint/2010/main" val="4207021330"/>
                  </p:ext>
                </p:extLst>
              </p:nvPr>
            </p:nvGraphicFramePr>
            <p:xfrm>
              <a:off x="7046673" y="2196666"/>
              <a:ext cx="2873376" cy="2743200"/>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478896">
                      <a:extLst>
                        <a:ext uri="{9D8B030D-6E8A-4147-A177-3AD203B41FA5}">
                          <a16:colId xmlns:a16="http://schemas.microsoft.com/office/drawing/2014/main" val="20004"/>
                        </a:ext>
                      </a:extLst>
                    </a:gridCol>
                    <a:gridCol w="478896">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4"/>
                      </a:ext>
                    </a:extLst>
                  </a:tr>
                  <a:tr h="407359">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5"/>
                      </a:ext>
                    </a:extLst>
                  </a:tr>
                </a:tbl>
              </a:graphicData>
            </a:graphic>
          </p:graphicFrame>
          <p:graphicFrame>
            <p:nvGraphicFramePr>
              <p:cNvPr id="5" name="內容版面配置區 3">
                <a:extLst>
                  <a:ext uri="{FF2B5EF4-FFF2-40B4-BE49-F238E27FC236}">
                    <a16:creationId xmlns:a16="http://schemas.microsoft.com/office/drawing/2014/main" id="{B4A140A2-7489-3B9D-F3AC-657CF7CA407C}"/>
                  </a:ext>
                </a:extLst>
              </p:cNvPr>
              <p:cNvGraphicFramePr>
                <a:graphicFrameLocks/>
              </p:cNvGraphicFramePr>
              <p:nvPr>
                <p:extLst>
                  <p:ext uri="{D42A27DB-BD31-4B8C-83A1-F6EECF244321}">
                    <p14:modId xmlns:p14="http://schemas.microsoft.com/office/powerpoint/2010/main" val="2358928509"/>
                  </p:ext>
                </p:extLst>
              </p:nvPr>
            </p:nvGraphicFramePr>
            <p:xfrm>
              <a:off x="7235889" y="2435482"/>
              <a:ext cx="2873376" cy="2743200"/>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478896">
                      <a:extLst>
                        <a:ext uri="{9D8B030D-6E8A-4147-A177-3AD203B41FA5}">
                          <a16:colId xmlns:a16="http://schemas.microsoft.com/office/drawing/2014/main" val="20004"/>
                        </a:ext>
                      </a:extLst>
                    </a:gridCol>
                    <a:gridCol w="478896">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5"/>
                      </a:ext>
                    </a:extLst>
                  </a:tr>
                </a:tbl>
              </a:graphicData>
            </a:graphic>
          </p:graphicFrame>
          <p:graphicFrame>
            <p:nvGraphicFramePr>
              <p:cNvPr id="6" name="內容版面配置區 3">
                <a:extLst>
                  <a:ext uri="{FF2B5EF4-FFF2-40B4-BE49-F238E27FC236}">
                    <a16:creationId xmlns:a16="http://schemas.microsoft.com/office/drawing/2014/main" id="{E9103BA2-A3B0-BE20-B9A3-B3F640EB8EF2}"/>
                  </a:ext>
                </a:extLst>
              </p:cNvPr>
              <p:cNvGraphicFramePr>
                <a:graphicFrameLocks/>
              </p:cNvGraphicFramePr>
              <p:nvPr>
                <p:extLst>
                  <p:ext uri="{D42A27DB-BD31-4B8C-83A1-F6EECF244321}">
                    <p14:modId xmlns:p14="http://schemas.microsoft.com/office/powerpoint/2010/main" val="3642476911"/>
                  </p:ext>
                </p:extLst>
              </p:nvPr>
            </p:nvGraphicFramePr>
            <p:xfrm>
              <a:off x="7474705" y="2668788"/>
              <a:ext cx="2873376" cy="2743200"/>
            </p:xfrm>
            <a:graphic>
              <a:graphicData uri="http://schemas.openxmlformats.org/drawingml/2006/table">
                <a:tbl>
                  <a:tblPr firstRow="1" bandRow="1">
                    <a:tableStyleId>{5940675A-B579-460E-94D1-54222C63F5DA}</a:tableStyleId>
                  </a:tblPr>
                  <a:tblGrid>
                    <a:gridCol w="478896">
                      <a:extLst>
                        <a:ext uri="{9D8B030D-6E8A-4147-A177-3AD203B41FA5}">
                          <a16:colId xmlns:a16="http://schemas.microsoft.com/office/drawing/2014/main" val="20000"/>
                        </a:ext>
                      </a:extLst>
                    </a:gridCol>
                    <a:gridCol w="478896">
                      <a:extLst>
                        <a:ext uri="{9D8B030D-6E8A-4147-A177-3AD203B41FA5}">
                          <a16:colId xmlns:a16="http://schemas.microsoft.com/office/drawing/2014/main" val="20001"/>
                        </a:ext>
                      </a:extLst>
                    </a:gridCol>
                    <a:gridCol w="478896">
                      <a:extLst>
                        <a:ext uri="{9D8B030D-6E8A-4147-A177-3AD203B41FA5}">
                          <a16:colId xmlns:a16="http://schemas.microsoft.com/office/drawing/2014/main" val="20002"/>
                        </a:ext>
                      </a:extLst>
                    </a:gridCol>
                    <a:gridCol w="478896">
                      <a:extLst>
                        <a:ext uri="{9D8B030D-6E8A-4147-A177-3AD203B41FA5}">
                          <a16:colId xmlns:a16="http://schemas.microsoft.com/office/drawing/2014/main" val="20003"/>
                        </a:ext>
                      </a:extLst>
                    </a:gridCol>
                    <a:gridCol w="507769">
                      <a:extLst>
                        <a:ext uri="{9D8B030D-6E8A-4147-A177-3AD203B41FA5}">
                          <a16:colId xmlns:a16="http://schemas.microsoft.com/office/drawing/2014/main" val="20004"/>
                        </a:ext>
                      </a:extLst>
                    </a:gridCol>
                    <a:gridCol w="450023">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marL="91421" marR="91421">
                        <a:solidFill>
                          <a:schemeClr val="bg1"/>
                        </a:solidFill>
                      </a:tcPr>
                    </a:tc>
                    <a:tc>
                      <a:txBody>
                        <a:bodyPr/>
                        <a:lstStyle/>
                        <a:p>
                          <a:pPr algn="ctr"/>
                          <a:r>
                            <a:rPr lang="en-US" altLang="zh-TW" sz="2400" dirty="0"/>
                            <a:t>0</a:t>
                          </a:r>
                          <a:endParaRPr lang="zh-TW" altLang="en-US" sz="2400" dirty="0"/>
                        </a:p>
                      </a:txBody>
                      <a:tcPr marL="91421" marR="91421">
                        <a:solidFill>
                          <a:schemeClr val="bg1"/>
                        </a:solidFill>
                      </a:tcPr>
                    </a:tc>
                    <a:extLst>
                      <a:ext uri="{0D108BD9-81ED-4DB2-BD59-A6C34878D82A}">
                        <a16:rowId xmlns:a16="http://schemas.microsoft.com/office/drawing/2014/main" val="10005"/>
                      </a:ext>
                    </a:extLst>
                  </a:tr>
                </a:tbl>
              </a:graphicData>
            </a:graphic>
          </p:graphicFrame>
        </p:grpSp>
        <p:sp>
          <p:nvSpPr>
            <p:cNvPr id="7" name="向右箭號 4">
              <a:extLst>
                <a:ext uri="{FF2B5EF4-FFF2-40B4-BE49-F238E27FC236}">
                  <a16:creationId xmlns:a16="http://schemas.microsoft.com/office/drawing/2014/main" id="{67487C84-949E-9077-C510-5333F39C800E}"/>
                </a:ext>
              </a:extLst>
            </p:cNvPr>
            <p:cNvSpPr/>
            <p:nvPr/>
          </p:nvSpPr>
          <p:spPr>
            <a:xfrm>
              <a:off x="4838700" y="4000079"/>
              <a:ext cx="587855" cy="10048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pic>
          <p:nvPicPr>
            <p:cNvPr id="14" name="Picture 13">
              <a:extLst>
                <a:ext uri="{FF2B5EF4-FFF2-40B4-BE49-F238E27FC236}">
                  <a16:creationId xmlns:a16="http://schemas.microsoft.com/office/drawing/2014/main" id="{1F56F799-E461-1E31-13D1-BF6F3A02F1C3}"/>
                </a:ext>
              </a:extLst>
            </p:cNvPr>
            <p:cNvPicPr>
              <a:picLocks noChangeAspect="1"/>
            </p:cNvPicPr>
            <p:nvPr/>
          </p:nvPicPr>
          <p:blipFill rotWithShape="1">
            <a:blip r:embed="rId3"/>
            <a:srcRect t="1071"/>
            <a:stretch/>
          </p:blipFill>
          <p:spPr>
            <a:xfrm>
              <a:off x="716796" y="2991320"/>
              <a:ext cx="4000500" cy="3156695"/>
            </a:xfrm>
            <a:prstGeom prst="rect">
              <a:avLst/>
            </a:prstGeom>
          </p:spPr>
        </p:pic>
      </p:grpSp>
      <p:sp>
        <p:nvSpPr>
          <p:cNvPr id="10" name="文字方塊 16">
            <a:extLst>
              <a:ext uri="{FF2B5EF4-FFF2-40B4-BE49-F238E27FC236}">
                <a16:creationId xmlns:a16="http://schemas.microsoft.com/office/drawing/2014/main" id="{C3232DB2-4999-EC49-6DDD-4BB730433001}"/>
              </a:ext>
            </a:extLst>
          </p:cNvPr>
          <p:cNvSpPr txBox="1">
            <a:spLocks noChangeArrowheads="1"/>
          </p:cNvSpPr>
          <p:nvPr/>
        </p:nvSpPr>
        <p:spPr bwMode="auto">
          <a:xfrm>
            <a:off x="838199" y="2531602"/>
            <a:ext cx="2311609" cy="534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1051560" eaLnBrk="1" hangingPunct="1">
              <a:spcAft>
                <a:spcPts val="600"/>
              </a:spcAft>
            </a:pPr>
            <a:r>
              <a:rPr lang="en-US" altLang="zh-TW" sz="2760" kern="1200" dirty="0">
                <a:solidFill>
                  <a:schemeClr val="tx2">
                    <a:lumMod val="25000"/>
                    <a:lumOff val="75000"/>
                  </a:schemeClr>
                </a:solidFill>
                <a:latin typeface="Arial" panose="020B0604020202020204" pitchFamily="34" charset="0"/>
                <a:ea typeface="ＭＳ Ｐゴシック" panose="020B0600070205080204" pitchFamily="34" charset="-128"/>
                <a:cs typeface="+mn-cs"/>
              </a:rPr>
              <a:t>Color image</a:t>
            </a:r>
            <a:endParaRPr lang="zh-TW" altLang="en-US" dirty="0">
              <a:solidFill>
                <a:schemeClr val="tx2">
                  <a:lumMod val="25000"/>
                  <a:lumOff val="75000"/>
                </a:schemeClr>
              </a:solidFill>
            </a:endParaRPr>
          </a:p>
        </p:txBody>
      </p:sp>
    </p:spTree>
    <p:extLst>
      <p:ext uri="{BB962C8B-B14F-4D97-AF65-F5344CB8AC3E}">
        <p14:creationId xmlns:p14="http://schemas.microsoft.com/office/powerpoint/2010/main" val="833016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1599</TotalTime>
  <Words>1579</Words>
  <Application>Microsoft Office PowerPoint</Application>
  <PresentationFormat>Widescreen</PresentationFormat>
  <Paragraphs>178</Paragraphs>
  <Slides>12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Roboto</vt:lpstr>
      <vt:lpstr>Office Theme</vt:lpstr>
      <vt:lpstr>Binary Image Classification:  Magic the Gathering Tokens</vt:lpstr>
      <vt:lpstr>Introduction – Magic the Gathering</vt:lpstr>
      <vt:lpstr>Business Case</vt:lpstr>
      <vt:lpstr>Approach</vt:lpstr>
      <vt:lpstr>Gathering Card Images</vt:lpstr>
      <vt:lpstr>Gathering Card Images</vt:lpstr>
      <vt:lpstr>Fixing Data Imbalance &amp; Augmenting Images</vt:lpstr>
      <vt:lpstr>PowerPoint Presentation</vt:lpstr>
      <vt:lpstr>Images as Data</vt:lpstr>
      <vt:lpstr>Convolutional Neural Networks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Image Classification  </dc:title>
  <dc:creator>Gabriel Valdes</dc:creator>
  <cp:lastModifiedBy>Gabriel Valdes</cp:lastModifiedBy>
  <cp:revision>8</cp:revision>
  <dcterms:created xsi:type="dcterms:W3CDTF">2024-04-06T14:08:50Z</dcterms:created>
  <dcterms:modified xsi:type="dcterms:W3CDTF">2024-04-16T21:11:24Z</dcterms:modified>
</cp:coreProperties>
</file>