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57" r:id="rId3"/>
    <p:sldId id="269" r:id="rId4"/>
    <p:sldId id="261" r:id="rId5"/>
    <p:sldId id="258" r:id="rId6"/>
    <p:sldId id="259" r:id="rId7"/>
    <p:sldId id="260" r:id="rId8"/>
    <p:sldId id="262" r:id="rId9"/>
    <p:sldId id="263" r:id="rId10"/>
    <p:sldId id="264" r:id="rId11"/>
    <p:sldId id="266" r:id="rId12"/>
    <p:sldId id="265" r:id="rId13"/>
    <p:sldId id="27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8" y="-7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F8971-FA3B-4861-BA44-140B286B1A3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52FD6-2AD0-4126-9599-B2D51B87F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25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2FD6-2AD0-4126-9599-B2D51B87F6C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92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2FD6-2AD0-4126-9599-B2D51B87F6C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30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0931-FE09-4A86-8EFF-D3F3DE71AD0E}" type="datetime1">
              <a:rPr lang="ru-RU" smtClean="0"/>
              <a:t>30.05.2024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51F2D-54E1-4BD0-9DFD-680A24D4231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130A-B51A-4253-9244-6C9C514D4357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1F2D-54E1-4BD0-9DFD-680A24D423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E11-AE86-4BBC-A59B-687E15BBE140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1F2D-54E1-4BD0-9DFD-680A24D423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EE63-4B1B-4D8C-946B-5FFFB833D93B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1F2D-54E1-4BD0-9DFD-680A24D423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1B22-FBDB-43D6-B8E3-3C88097F47A1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1F2D-54E1-4BD0-9DFD-680A24D4231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8475-134F-41E1-BC72-B0F08DE8943A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1F2D-54E1-4BD0-9DFD-680A24D4231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9053-40D7-49F1-BEDE-55D791FAF050}" type="datetime1">
              <a:rPr lang="ru-RU" smtClean="0"/>
              <a:t>30.05.2024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1F2D-54E1-4BD0-9DFD-680A24D4231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EC39-60D5-4D84-9E75-166F1A439C5A}" type="datetime1">
              <a:rPr lang="ru-RU" smtClean="0"/>
              <a:t>30.05.2024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1F2D-54E1-4BD0-9DFD-680A24D423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3928-766F-47D3-BC34-39ED670A0DFD}" type="datetime1">
              <a:rPr lang="ru-RU" smtClean="0"/>
              <a:t>30.05.2024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1F2D-54E1-4BD0-9DFD-680A24D423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3225-F4CE-435F-945E-F36C65F28096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1F2D-54E1-4BD0-9DFD-680A24D423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4EAF-863B-4A9F-A8D4-671CCDD35D9E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1F2D-54E1-4BD0-9DFD-680A24D423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EAD4065-617C-4DE2-9ED6-7EB6EDCC498E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0351F2D-54E1-4BD0-9DFD-680A24D4231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6FD3E0A-F7C5-FCC2-E77B-F57C9C184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29641"/>
            <a:ext cx="10363200" cy="2247899"/>
          </a:xfrm>
        </p:spPr>
        <p:txBody>
          <a:bodyPr/>
          <a:lstStyle/>
          <a:p>
            <a:pPr algn="l"/>
            <a:r>
              <a:rPr lang="en-US" dirty="0" err="1"/>
              <a:t>BrainCon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8D2B5EC3-E1A3-8D7D-A21E-9859B9029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7379368" cy="238759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dirty="0">
                <a:solidFill>
                  <a:schemeClr val="tx1"/>
                </a:solidFill>
              </a:rPr>
              <a:t>Команда ТП-1-3: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Малышев Владислав Владимирович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Полуянов Дмитрий Валерьевич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 err="1">
                <a:solidFill>
                  <a:schemeClr val="tx1"/>
                </a:solidFill>
              </a:rPr>
              <a:t>Бизин</a:t>
            </a:r>
            <a:r>
              <a:rPr lang="ru-RU" dirty="0">
                <a:solidFill>
                  <a:schemeClr val="tx1"/>
                </a:solidFill>
              </a:rPr>
              <a:t> Егор Викторович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DF7C2B8-390C-1F2C-20EF-D984EA68EF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51F2D-54E1-4BD0-9DFD-680A24D4231A}" type="slidenum">
              <a:rPr lang="ru-RU" smtClean="0">
                <a:solidFill>
                  <a:schemeClr val="tx1"/>
                </a:solidFill>
              </a:rPr>
              <a:t>1</a:t>
            </a:fld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9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1F2D-54E1-4BD0-9DFD-680A24D4231A}" type="slidenum">
              <a:rPr lang="ru-RU" smtClean="0">
                <a:solidFill>
                  <a:schemeClr val="tx1"/>
                </a:solidFill>
              </a:rPr>
              <a:t>10</a:t>
            </a:fld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38912" y="517524"/>
            <a:ext cx="48275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/>
              <a:t>Интерфейс регистрации</a:t>
            </a:r>
            <a:endParaRPr lang="ru-RU" sz="3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35" y="1705927"/>
            <a:ext cx="1947121" cy="4326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711" y="1705927"/>
            <a:ext cx="1947121" cy="4326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6687312" y="380364"/>
            <a:ext cx="48275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/>
              <a:t>Интерфейс регистрации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898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70" y="1688980"/>
            <a:ext cx="1958102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038863" y="6356350"/>
            <a:ext cx="2743200" cy="365125"/>
          </a:xfrm>
        </p:spPr>
        <p:txBody>
          <a:bodyPr/>
          <a:lstStyle/>
          <a:p>
            <a:fld id="{F0351F2D-54E1-4BD0-9DFD-680A24D4231A}" type="slidenum">
              <a:rPr lang="ru-RU" smtClean="0">
                <a:solidFill>
                  <a:schemeClr val="tx1"/>
                </a:solidFill>
              </a:rPr>
              <a:t>11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193" y="1666650"/>
            <a:ext cx="2026518" cy="4503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106" y="1681040"/>
            <a:ext cx="2020042" cy="448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 flipV="1">
            <a:off x="3032567" y="3252488"/>
            <a:ext cx="2021539" cy="2118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4366023" y="341087"/>
            <a:ext cx="33962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/>
              <a:t>Интерфейс создания курса</a:t>
            </a:r>
            <a:endParaRPr lang="ru-RU" sz="3600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8231639" y="334702"/>
            <a:ext cx="33962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/>
              <a:t>Интерфейс раздела избранного</a:t>
            </a:r>
            <a:endParaRPr lang="ru-RU" sz="3600" dirty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555689" y="355477"/>
            <a:ext cx="33962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/>
              <a:t>Интерфейс главной страницы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576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1F2D-54E1-4BD0-9DFD-680A24D4231A}" type="slidenum">
              <a:rPr lang="ru-RU" smtClean="0">
                <a:solidFill>
                  <a:schemeClr val="tx1"/>
                </a:solidFill>
              </a:rPr>
              <a:t>12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423" y="1548604"/>
            <a:ext cx="2336618" cy="5192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 flipV="1">
            <a:off x="4251960" y="2825496"/>
            <a:ext cx="2530130" cy="411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90" y="1548604"/>
            <a:ext cx="2336618" cy="5192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Заголовок 1"/>
          <p:cNvSpPr txBox="1">
            <a:spLocks/>
          </p:cNvSpPr>
          <p:nvPr/>
        </p:nvSpPr>
        <p:spPr>
          <a:xfrm>
            <a:off x="2253792" y="223041"/>
            <a:ext cx="33962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/>
              <a:t>Интерфейс профиля</a:t>
            </a:r>
            <a:endParaRPr lang="ru-RU" sz="3600" dirty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6064126" y="223040"/>
            <a:ext cx="33962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/>
              <a:t>Интерфейс настройки профиля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3513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0"/>
            <a:ext cx="7482840" cy="1600200"/>
          </a:xfrm>
        </p:spPr>
        <p:txBody>
          <a:bodyPr/>
          <a:lstStyle/>
          <a:p>
            <a:r>
              <a:rPr lang="ru-RU" dirty="0" smtClean="0"/>
              <a:t>Наши контакты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TG</a:t>
            </a:r>
            <a:r>
              <a:rPr lang="ru-RU" dirty="0" smtClean="0"/>
              <a:t>):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2103120"/>
            <a:ext cx="10972800" cy="4023044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Малышев Владислав </a:t>
            </a:r>
            <a:r>
              <a:rPr lang="en-US" dirty="0" smtClean="0">
                <a:solidFill>
                  <a:schemeClr val="tx1"/>
                </a:solidFill>
              </a:rPr>
              <a:t>– @valdes1us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Полуянов Дмитрий – </a:t>
            </a:r>
            <a:r>
              <a:rPr lang="en-US" dirty="0" smtClean="0">
                <a:solidFill>
                  <a:schemeClr val="tx1"/>
                </a:solidFill>
              </a:rPr>
              <a:t>@diamon4ic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err="1" smtClean="0">
                <a:solidFill>
                  <a:schemeClr val="tx1"/>
                </a:solidFill>
              </a:rPr>
              <a:t>Бизин</a:t>
            </a:r>
            <a:r>
              <a:rPr lang="ru-RU" dirty="0" smtClean="0">
                <a:solidFill>
                  <a:schemeClr val="tx1"/>
                </a:solidFill>
              </a:rPr>
              <a:t> Егор </a:t>
            </a: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@</a:t>
            </a:r>
            <a:r>
              <a:rPr lang="en-US" dirty="0" smtClean="0">
                <a:solidFill>
                  <a:schemeClr val="tx1"/>
                </a:solidFill>
              </a:rPr>
              <a:t>livelifehard1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1F2D-54E1-4BD0-9DFD-680A24D4231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4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6449D0F-0320-D1E2-A608-BFE329D7BCF8}"/>
              </a:ext>
            </a:extLst>
          </p:cNvPr>
          <p:cNvSpPr txBox="1"/>
          <p:nvPr/>
        </p:nvSpPr>
        <p:spPr>
          <a:xfrm>
            <a:off x="1382052" y="3481885"/>
            <a:ext cx="2991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pPr latinLnBrk="1"/>
            <a:r>
              <a:rPr lang="en-US" altLang="ko-KR" sz="2400" dirty="0">
                <a:cs typeface="Calibri" panose="020F0502020204030204" pitchFamily="34" charset="0"/>
              </a:rPr>
              <a:t>Team Lead</a:t>
            </a:r>
          </a:p>
          <a:p>
            <a:pPr latinLnBrk="1"/>
            <a:r>
              <a:rPr lang="en-US" altLang="ko-KR" sz="2400" dirty="0" err="1">
                <a:cs typeface="Calibri" panose="020F0502020204030204" pitchFamily="34" charset="0"/>
              </a:rPr>
              <a:t>Fullstack</a:t>
            </a:r>
            <a:r>
              <a:rPr lang="ru-RU" altLang="ko-KR" sz="2400" dirty="0">
                <a:cs typeface="Calibri" panose="020F0502020204030204" pitchFamily="34" charset="0"/>
              </a:rPr>
              <a:t> разработчик</a:t>
            </a:r>
            <a:endParaRPr lang="en-US" altLang="ko-KR" sz="2400" dirty="0">
              <a:cs typeface="Calibri" panose="020F0502020204030204" pitchFamily="34" charset="0"/>
            </a:endParaRPr>
          </a:p>
        </p:txBody>
      </p:sp>
      <p:sp>
        <p:nvSpPr>
          <p:cNvPr id="5" name="직사각형 13">
            <a:extLst>
              <a:ext uri="{FF2B5EF4-FFF2-40B4-BE49-F238E27FC236}">
                <a16:creationId xmlns:a16="http://schemas.microsoft.com/office/drawing/2014/main" xmlns="" id="{10C3173E-862B-DCF1-C780-B1677BC15BDA}"/>
              </a:ext>
            </a:extLst>
          </p:cNvPr>
          <p:cNvSpPr/>
          <p:nvPr/>
        </p:nvSpPr>
        <p:spPr>
          <a:xfrm>
            <a:off x="1136093" y="2775707"/>
            <a:ext cx="33549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ru-RU" altLang="ko-KR" sz="2400" dirty="0">
                <a:cs typeface="Calibri" panose="020F0502020204030204" pitchFamily="34" charset="0"/>
              </a:rPr>
              <a:t>Малышев Владислав</a:t>
            </a:r>
            <a:endParaRPr lang="ko-KR" altLang="en-US" sz="2400" dirty="0"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52FA9D-1C78-4B1A-D068-C1F6C470659D}"/>
              </a:ext>
            </a:extLst>
          </p:cNvPr>
          <p:cNvSpPr txBox="1"/>
          <p:nvPr/>
        </p:nvSpPr>
        <p:spPr>
          <a:xfrm>
            <a:off x="4600401" y="3448901"/>
            <a:ext cx="29911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pPr latinLnBrk="1"/>
            <a:r>
              <a:rPr lang="en-US" altLang="ko-KR" sz="2400" dirty="0">
                <a:cs typeface="Calibri" panose="020F0502020204030204" pitchFamily="34" charset="0"/>
              </a:rPr>
              <a:t>Frontend </a:t>
            </a:r>
            <a:r>
              <a:rPr lang="ru-RU" altLang="ko-KR" sz="2400" dirty="0">
                <a:cs typeface="Calibri" panose="020F0502020204030204" pitchFamily="34" charset="0"/>
              </a:rPr>
              <a:t>разработчик</a:t>
            </a:r>
            <a:endParaRPr lang="en-US" altLang="ko-KR" sz="2400" dirty="0">
              <a:cs typeface="Calibri" panose="020F0502020204030204" pitchFamily="34" charset="0"/>
            </a:endParaRPr>
          </a:p>
          <a:p>
            <a:pPr latinLnBrk="1"/>
            <a:r>
              <a:rPr lang="en-US" altLang="ko-KR" sz="2400" dirty="0">
                <a:cs typeface="Calibri" panose="020F0502020204030204" pitchFamily="34" charset="0"/>
              </a:rPr>
              <a:t>business analyst </a:t>
            </a:r>
            <a:endParaRPr lang="ru-RU" altLang="ko-KR" sz="2400" dirty="0">
              <a:cs typeface="Calibri" panose="020F0502020204030204" pitchFamily="34" charset="0"/>
            </a:endParaRPr>
          </a:p>
          <a:p>
            <a:pPr latinLnBrk="1"/>
            <a:r>
              <a:rPr lang="ru-RU" altLang="ko-KR" sz="2400" dirty="0">
                <a:cs typeface="Calibri" panose="020F0502020204030204" pitchFamily="34" charset="0"/>
              </a:rPr>
              <a:t>Дизайнер</a:t>
            </a:r>
            <a:endParaRPr lang="en-US" altLang="ko-KR" sz="2400" dirty="0">
              <a:cs typeface="Calibri" panose="020F0502020204030204" pitchFamily="34" charset="0"/>
            </a:endParaRPr>
          </a:p>
        </p:txBody>
      </p:sp>
      <p:sp>
        <p:nvSpPr>
          <p:cNvPr id="7" name="직사각형 17">
            <a:extLst>
              <a:ext uri="{FF2B5EF4-FFF2-40B4-BE49-F238E27FC236}">
                <a16:creationId xmlns:a16="http://schemas.microsoft.com/office/drawing/2014/main" xmlns="" id="{68DDEC32-4DE6-5664-75D4-51C7A14D73F5}"/>
              </a:ext>
            </a:extLst>
          </p:cNvPr>
          <p:cNvSpPr/>
          <p:nvPr/>
        </p:nvSpPr>
        <p:spPr>
          <a:xfrm>
            <a:off x="4491018" y="2775708"/>
            <a:ext cx="3226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ru-RU" altLang="ko-KR" sz="2400" dirty="0">
                <a:cs typeface="Calibri" panose="020F0502020204030204" pitchFamily="34" charset="0"/>
              </a:rPr>
              <a:t>Полуянов Дмитрий</a:t>
            </a:r>
            <a:endParaRPr lang="ko-KR" altLang="en-US" sz="2400" dirty="0"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5C99CC8-0319-6814-00FC-5EF8D4EC7965}"/>
              </a:ext>
            </a:extLst>
          </p:cNvPr>
          <p:cNvSpPr txBox="1"/>
          <p:nvPr/>
        </p:nvSpPr>
        <p:spPr>
          <a:xfrm>
            <a:off x="7835524" y="3258217"/>
            <a:ext cx="2991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/>
            </a:lvl1pPr>
          </a:lstStyle>
          <a:p>
            <a:pPr latinLnBrk="1"/>
            <a:r>
              <a:rPr lang="en-US" altLang="ko-KR" sz="2400" dirty="0">
                <a:cs typeface="Calibri" panose="020F0502020204030204" pitchFamily="34" charset="0"/>
              </a:rPr>
              <a:t>business analyst </a:t>
            </a:r>
            <a:endParaRPr lang="ru-RU" altLang="ko-KR" sz="2400" dirty="0">
              <a:cs typeface="Calibri" panose="020F0502020204030204" pitchFamily="34" charset="0"/>
            </a:endParaRPr>
          </a:p>
          <a:p>
            <a:pPr latinLnBrk="1"/>
            <a:r>
              <a:rPr lang="ru-RU" altLang="ko-KR" sz="2400" dirty="0">
                <a:cs typeface="Calibri" panose="020F0502020204030204" pitchFamily="34" charset="0"/>
              </a:rPr>
              <a:t>Дизайнер </a:t>
            </a:r>
          </a:p>
        </p:txBody>
      </p:sp>
      <p:sp>
        <p:nvSpPr>
          <p:cNvPr id="9" name="직사각형 20">
            <a:extLst>
              <a:ext uri="{FF2B5EF4-FFF2-40B4-BE49-F238E27FC236}">
                <a16:creationId xmlns:a16="http://schemas.microsoft.com/office/drawing/2014/main" xmlns="" id="{734A73AD-C6FE-65EA-2796-EB755602943D}"/>
              </a:ext>
            </a:extLst>
          </p:cNvPr>
          <p:cNvSpPr/>
          <p:nvPr/>
        </p:nvSpPr>
        <p:spPr>
          <a:xfrm>
            <a:off x="7835524" y="2775451"/>
            <a:ext cx="2991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ru-RU" altLang="ko-KR" sz="2400" dirty="0" err="1">
                <a:cs typeface="Calibri" panose="020F0502020204030204" pitchFamily="34" charset="0"/>
              </a:rPr>
              <a:t>Бизин</a:t>
            </a:r>
            <a:r>
              <a:rPr lang="ru-RU" altLang="ko-KR" sz="2400" dirty="0">
                <a:cs typeface="Calibri" panose="020F0502020204030204" pitchFamily="34" charset="0"/>
              </a:rPr>
              <a:t> Егор</a:t>
            </a:r>
            <a:endParaRPr lang="ko-KR" altLang="en-US" sz="2400" dirty="0">
              <a:cs typeface="Calibri" panose="020F0502020204030204" pitchFamily="34" charset="0"/>
            </a:endParaRPr>
          </a:p>
        </p:txBody>
      </p:sp>
      <p:sp>
        <p:nvSpPr>
          <p:cNvPr id="10" name="직사각형 22">
            <a:extLst>
              <a:ext uri="{FF2B5EF4-FFF2-40B4-BE49-F238E27FC236}">
                <a16:creationId xmlns:a16="http://schemas.microsoft.com/office/drawing/2014/main" xmlns="" id="{4CE0AA74-5B29-6BD8-0313-B52D8DAD4D8B}"/>
              </a:ext>
            </a:extLst>
          </p:cNvPr>
          <p:cNvSpPr/>
          <p:nvPr/>
        </p:nvSpPr>
        <p:spPr>
          <a:xfrm>
            <a:off x="2831084" y="1051630"/>
            <a:ext cx="6546605" cy="584775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ko-KR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Calibri" panose="020F0502020204030204" pitchFamily="34" charset="0"/>
              </a:rPr>
              <a:t>Распределение задач</a:t>
            </a: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oppins Light"/>
              <a:cs typeface="Calibri" panose="020F050202020403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40050745-C51E-4146-6436-0D7CB4A3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1F2D-54E1-4BD0-9DFD-680A24D4231A}" type="slidenum">
              <a:rPr lang="ru-RU" smtClean="0">
                <a:solidFill>
                  <a:schemeClr val="tx1"/>
                </a:solidFill>
              </a:rPr>
              <a:t>2</a:t>
            </a:fld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3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современном мире существует глобальная проблема нехватки бесплатных курсов для изучения: </a:t>
            </a:r>
          </a:p>
          <a:p>
            <a:r>
              <a:rPr lang="en-US" dirty="0" smtClean="0"/>
              <a:t>IT-</a:t>
            </a:r>
            <a:r>
              <a:rPr lang="ru-RU" dirty="0" smtClean="0"/>
              <a:t>направлений</a:t>
            </a:r>
          </a:p>
          <a:p>
            <a:r>
              <a:rPr lang="ru-RU" dirty="0" smtClean="0"/>
              <a:t>иностранных языков </a:t>
            </a:r>
          </a:p>
          <a:p>
            <a:r>
              <a:rPr lang="ru-RU" dirty="0"/>
              <a:t>ш</a:t>
            </a:r>
            <a:r>
              <a:rPr lang="ru-RU" dirty="0" smtClean="0"/>
              <a:t>кольной программы(математика, физика и т.д.)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1F2D-54E1-4BD0-9DFD-680A24D4231A}" type="slidenum">
              <a:rPr lang="ru-RU" smtClean="0">
                <a:solidFill>
                  <a:schemeClr val="tx1"/>
                </a:solidFill>
              </a:rPr>
              <a:t>3</a:t>
            </a:fld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3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5">
            <a:extLst>
              <a:ext uri="{FF2B5EF4-FFF2-40B4-BE49-F238E27FC236}">
                <a16:creationId xmlns:a16="http://schemas.microsoft.com/office/drawing/2014/main" xmlns="" id="{4F1A62A0-D97D-4746-06F1-35DA66E2C3CA}"/>
              </a:ext>
            </a:extLst>
          </p:cNvPr>
          <p:cNvSpPr/>
          <p:nvPr/>
        </p:nvSpPr>
        <p:spPr>
          <a:xfrm>
            <a:off x="989381" y="830327"/>
            <a:ext cx="6383528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atinLnBrk="1"/>
            <a:r>
              <a:rPr lang="ru-RU" altLang="ko-KR" sz="2400" dirty="0">
                <a:solidFill>
                  <a:prstClr val="black"/>
                </a:solidFill>
                <a:cs typeface="Calibri" panose="020F0502020204030204" pitchFamily="34" charset="0"/>
              </a:rPr>
              <a:t>Цель Проекта</a:t>
            </a:r>
            <a:endParaRPr lang="ko-KR" altLang="en-US" sz="24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49180C0-E890-86AA-97DF-C0F6FF60C787}"/>
              </a:ext>
            </a:extLst>
          </p:cNvPr>
          <p:cNvSpPr txBox="1"/>
          <p:nvPr/>
        </p:nvSpPr>
        <p:spPr>
          <a:xfrm>
            <a:off x="732707" y="1531481"/>
            <a:ext cx="9943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ru-RU" altLang="ko-KR" sz="2400" dirty="0">
                <a:solidFill>
                  <a:prstClr val="black"/>
                </a:solidFill>
                <a:cs typeface="Calibri" panose="020F0502020204030204" pitchFamily="34" charset="0"/>
              </a:rPr>
              <a:t>Разработка мобильного приложения для обмена знаниями между студентами и менторами в различных областях. Оно даст пользователям возможность изучать учебные материалы, и проходить по ним контрольные тестирования.</a:t>
            </a:r>
            <a:endParaRPr lang="en-US" altLang="ko-KR" sz="24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AF4218F8-88C1-97E5-4124-167624C7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1F2D-54E1-4BD0-9DFD-680A24D4231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84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12">
            <a:extLst>
              <a:ext uri="{FF2B5EF4-FFF2-40B4-BE49-F238E27FC236}">
                <a16:creationId xmlns:a16="http://schemas.microsoft.com/office/drawing/2014/main" xmlns="" id="{F6B7D1F9-9B18-3AB5-D7A2-9B56B4196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19598" y="2607470"/>
            <a:ext cx="394999" cy="394999"/>
          </a:xfrm>
          <a:prstGeom prst="rect">
            <a:avLst/>
          </a:prstGeom>
        </p:spPr>
      </p:pic>
      <p:pic>
        <p:nvPicPr>
          <p:cNvPr id="5" name="그래픽 13">
            <a:extLst>
              <a:ext uri="{FF2B5EF4-FFF2-40B4-BE49-F238E27FC236}">
                <a16:creationId xmlns:a16="http://schemas.microsoft.com/office/drawing/2014/main" xmlns="" id="{8DF632EA-223A-FAF0-D4B3-F1DC5DCF6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258988" y="2607470"/>
            <a:ext cx="394999" cy="394999"/>
          </a:xfrm>
          <a:prstGeom prst="rect">
            <a:avLst/>
          </a:prstGeom>
        </p:spPr>
      </p:pic>
      <p:pic>
        <p:nvPicPr>
          <p:cNvPr id="6" name="그래픽 14">
            <a:extLst>
              <a:ext uri="{FF2B5EF4-FFF2-40B4-BE49-F238E27FC236}">
                <a16:creationId xmlns:a16="http://schemas.microsoft.com/office/drawing/2014/main" xmlns="" id="{82D85690-A1BE-A041-EDBF-9317CC571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19598" y="4277178"/>
            <a:ext cx="394999" cy="394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9A40BD0-A81D-1670-AE5D-D269E10735E4}"/>
              </a:ext>
            </a:extLst>
          </p:cNvPr>
          <p:cNvSpPr txBox="1"/>
          <p:nvPr/>
        </p:nvSpPr>
        <p:spPr>
          <a:xfrm>
            <a:off x="2143211" y="2568721"/>
            <a:ext cx="3785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ru-RU" altLang="ko-KR" sz="2000" dirty="0">
                <a:cs typeface="Calibri" panose="020F0502020204030204" pitchFamily="34" charset="0"/>
              </a:rPr>
              <a:t>Провести анализ предметной области</a:t>
            </a:r>
            <a:endParaRPr lang="en-US" altLang="ko-KR" sz="2000" dirty="0"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81B89E5-2104-31AF-2F0A-E161A125E064}"/>
              </a:ext>
            </a:extLst>
          </p:cNvPr>
          <p:cNvSpPr txBox="1"/>
          <p:nvPr/>
        </p:nvSpPr>
        <p:spPr>
          <a:xfrm>
            <a:off x="6882601" y="2568721"/>
            <a:ext cx="3785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ru-RU" altLang="ko-KR" sz="2000" dirty="0">
                <a:cs typeface="Calibri" panose="020F0502020204030204" pitchFamily="34" charset="0"/>
              </a:rPr>
              <a:t>Разработать дизайн мобильного приложения</a:t>
            </a:r>
            <a:endParaRPr lang="en-US" altLang="ko-KR" sz="2000" dirty="0"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A4F5403-0ABE-8AA3-F114-CE253480BD7B}"/>
              </a:ext>
            </a:extLst>
          </p:cNvPr>
          <p:cNvSpPr txBox="1"/>
          <p:nvPr/>
        </p:nvSpPr>
        <p:spPr>
          <a:xfrm>
            <a:off x="2143211" y="4238429"/>
            <a:ext cx="3785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ru-RU" altLang="ko-KR" sz="2000" dirty="0">
                <a:cs typeface="Calibri" panose="020F0502020204030204" pitchFamily="34" charset="0"/>
              </a:rPr>
              <a:t>Разработать функциональные требования</a:t>
            </a:r>
            <a:endParaRPr lang="en-US" altLang="ko-KR" sz="2000" dirty="0"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0C87AE1-2004-95F5-3335-A98589D21DEB}"/>
              </a:ext>
            </a:extLst>
          </p:cNvPr>
          <p:cNvSpPr txBox="1"/>
          <p:nvPr/>
        </p:nvSpPr>
        <p:spPr>
          <a:xfrm>
            <a:off x="6882601" y="4238429"/>
            <a:ext cx="3785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ru-RU" altLang="ko-KR" sz="2000" dirty="0">
                <a:cs typeface="Calibri" panose="020F0502020204030204" pitchFamily="34" charset="0"/>
              </a:rPr>
              <a:t>Реализовать мобильное приложение в соответствии с требованиями</a:t>
            </a:r>
            <a:endParaRPr lang="en-US" altLang="ko-KR" sz="2000" dirty="0"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E9AA493-494E-822F-B032-8EFD98CF6B28}"/>
              </a:ext>
            </a:extLst>
          </p:cNvPr>
          <p:cNvSpPr txBox="1"/>
          <p:nvPr/>
        </p:nvSpPr>
        <p:spPr>
          <a:xfrm>
            <a:off x="2628899" y="1449834"/>
            <a:ext cx="6934202" cy="584775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2400"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ko-KR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Calibri" panose="020F0502020204030204" pitchFamily="34" charset="0"/>
              </a:rPr>
              <a:t>Постановка задачи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oppins Light"/>
              <a:cs typeface="Calibri" panose="020F0502020204030204" pitchFamily="34" charset="0"/>
            </a:endParaRPr>
          </a:p>
        </p:txBody>
      </p:sp>
      <p:pic>
        <p:nvPicPr>
          <p:cNvPr id="12" name="그래픽 13">
            <a:extLst>
              <a:ext uri="{FF2B5EF4-FFF2-40B4-BE49-F238E27FC236}">
                <a16:creationId xmlns:a16="http://schemas.microsoft.com/office/drawing/2014/main" xmlns="" id="{5B97572C-EAC5-84DB-5931-E788F4237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258988" y="4240984"/>
            <a:ext cx="394999" cy="394999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4682CBAF-F88B-E8BB-236B-D82272AD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1F2D-54E1-4BD0-9DFD-680A24D4231A}" type="slidenum">
              <a:rPr lang="ru-RU" smtClean="0">
                <a:solidFill>
                  <a:schemeClr val="tx1"/>
                </a:solidFill>
              </a:rPr>
              <a:t>5</a:t>
            </a:fld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851BD9A-3830-757C-0AE1-03A24DA0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Обзор аналогов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CDBC2682-2832-7E6D-A554-70AF17B5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1F2D-54E1-4BD0-9DFD-680A24D4231A}" type="slidenum">
              <a:rPr lang="ru-RU" smtClean="0">
                <a:solidFill>
                  <a:schemeClr val="tx1"/>
                </a:solidFill>
              </a:rPr>
              <a:t>6</a:t>
            </a:fld>
            <a:endParaRPr lang="ru-RU">
              <a:solidFill>
                <a:schemeClr val="tx1"/>
              </a:solidFill>
            </a:endParaRPr>
          </a:p>
        </p:txBody>
      </p:sp>
      <p:graphicFrame>
        <p:nvGraphicFramePr>
          <p:cNvPr id="5" name="Таблица 2">
            <a:extLst>
              <a:ext uri="{FF2B5EF4-FFF2-40B4-BE49-F238E27FC236}">
                <a16:creationId xmlns:a16="http://schemas.microsoft.com/office/drawing/2014/main" xmlns="" id="{568D03F3-9555-359C-BA5C-054AC8721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644290"/>
              </p:ext>
            </p:extLst>
          </p:nvPr>
        </p:nvGraphicFramePr>
        <p:xfrm>
          <a:off x="1388963" y="1728802"/>
          <a:ext cx="9448125" cy="3959910"/>
        </p:xfrm>
        <a:graphic>
          <a:graphicData uri="http://schemas.openxmlformats.org/drawingml/2006/table">
            <a:tbl>
              <a:tblPr firstRow="1" bandRow="1"/>
              <a:tblGrid>
                <a:gridCol w="2614078">
                  <a:extLst>
                    <a:ext uri="{9D8B030D-6E8A-4147-A177-3AD203B41FA5}">
                      <a16:colId xmlns:a16="http://schemas.microsoft.com/office/drawing/2014/main" xmlns="" val="2699300863"/>
                    </a:ext>
                  </a:extLst>
                </a:gridCol>
                <a:gridCol w="1601067">
                  <a:extLst>
                    <a:ext uri="{9D8B030D-6E8A-4147-A177-3AD203B41FA5}">
                      <a16:colId xmlns:a16="http://schemas.microsoft.com/office/drawing/2014/main" xmlns="" val="2388076791"/>
                    </a:ext>
                  </a:extLst>
                </a:gridCol>
                <a:gridCol w="2543201">
                  <a:extLst>
                    <a:ext uri="{9D8B030D-6E8A-4147-A177-3AD203B41FA5}">
                      <a16:colId xmlns:a16="http://schemas.microsoft.com/office/drawing/2014/main" xmlns="" val="3774484758"/>
                    </a:ext>
                  </a:extLst>
                </a:gridCol>
                <a:gridCol w="2689779">
                  <a:extLst>
                    <a:ext uri="{9D8B030D-6E8A-4147-A177-3AD203B41FA5}">
                      <a16:colId xmlns:a16="http://schemas.microsoft.com/office/drawing/2014/main" xmlns="" val="280660776"/>
                    </a:ext>
                  </a:extLst>
                </a:gridCol>
              </a:tblGrid>
              <a:tr h="6996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9pPr>
                    </a:lstStyle>
                    <a:p>
                      <a:pPr algn="ctr"/>
                      <a:endParaRPr lang="ru-RU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9pPr>
                    </a:lstStyle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Стоимость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9pPr>
                    </a:lstStyle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Наличие приложения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oppins Light"/>
                          <a:ea typeface="Arial Unicode MS"/>
                        </a:defRPr>
                      </a:lvl9pPr>
                    </a:lstStyle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Информационная перегруженность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33855443"/>
                  </a:ext>
                </a:extLst>
              </a:tr>
              <a:tr h="5228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BrainCon</a:t>
                      </a:r>
                      <a:endParaRPr lang="ru-RU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9pPr>
                    </a:lstStyle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9pPr>
                    </a:lstStyle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9pPr>
                    </a:lstStyle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0287599"/>
                  </a:ext>
                </a:extLst>
              </a:tr>
              <a:tr h="5228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Skillbox</a:t>
                      </a:r>
                      <a:endParaRPr lang="ru-RU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9pPr>
                    </a:lstStyle>
                    <a:p>
                      <a:pPr algn="ctr"/>
                      <a:r>
                        <a:rPr lang="ru-RU" sz="24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±</a:t>
                      </a:r>
                      <a:endParaRPr lang="ru-RU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9pPr>
                    </a:lstStyle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9pPr>
                    </a:lstStyle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7949654"/>
                  </a:ext>
                </a:extLst>
              </a:tr>
              <a:tr h="5228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GeekBrains</a:t>
                      </a:r>
                      <a:endParaRPr lang="ru-RU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9pPr>
                    </a:lstStyle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9pPr>
                    </a:lstStyle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9pPr>
                    </a:lstStyle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0386472"/>
                  </a:ext>
                </a:extLst>
              </a:tr>
              <a:tr h="5228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9pPr>
                    </a:lstStyle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SkyPro</a:t>
                      </a:r>
                      <a:endParaRPr lang="ru-RU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9pPr>
                    </a:lstStyle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9pPr>
                    </a:lstStyle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oppins Light"/>
                          <a:ea typeface="Arial Unicode MS"/>
                        </a:defRPr>
                      </a:lvl9pPr>
                    </a:lstStyle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304048"/>
                  </a:ext>
                </a:extLst>
              </a:tr>
              <a:tr h="52282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Нетология</a:t>
                      </a:r>
                      <a:endParaRPr lang="ru-RU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±</a:t>
                      </a:r>
                      <a:endParaRPr lang="ru-RU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</a:tr>
              <a:tr h="52282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Яндекс практикум</a:t>
                      </a:r>
                      <a:endParaRPr lang="ru-RU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89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51BBE1B8-F485-2451-014D-F977E4684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981" y="3280461"/>
            <a:ext cx="3390900" cy="30575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ECF867A6-263F-CF39-C208-A54FD2196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513" y="955090"/>
            <a:ext cx="3457575" cy="3067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7AF183D-69AB-C640-5F8E-C90BD51882E9}"/>
              </a:ext>
            </a:extLst>
          </p:cNvPr>
          <p:cNvSpPr txBox="1"/>
          <p:nvPr/>
        </p:nvSpPr>
        <p:spPr>
          <a:xfrm>
            <a:off x="812397" y="869271"/>
            <a:ext cx="7311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ru-RU" sz="2400" dirty="0">
                <a:cs typeface="Calibri" panose="020F0502020204030204" pitchFamily="34" charset="0"/>
              </a:rPr>
              <a:t>Какие курсы россияне ищут в Яндексе, тысяч запросов</a:t>
            </a:r>
            <a:br>
              <a:rPr lang="ru-RU" sz="2400" dirty="0">
                <a:cs typeface="Calibri" panose="020F0502020204030204" pitchFamily="34" charset="0"/>
              </a:rPr>
            </a:br>
            <a:r>
              <a:rPr lang="ru-RU" sz="2400" dirty="0">
                <a:cs typeface="Calibri" panose="020F0502020204030204" pitchFamily="34" charset="0"/>
              </a:rPr>
              <a:t>По данным </a:t>
            </a:r>
            <a:r>
              <a:rPr lang="en-US" sz="2400" dirty="0">
                <a:cs typeface="Calibri" panose="020F0502020204030204" pitchFamily="34" charset="0"/>
              </a:rPr>
              <a:t>wordstat.yandex.ru</a:t>
            </a:r>
            <a:endParaRPr lang="ru-RU" sz="2400" dirty="0">
              <a:cs typeface="Calibri" panose="020F050202020403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579248A2-893C-0677-B055-D56200E0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1F2D-54E1-4BD0-9DFD-680A24D4231A}" type="slidenum">
              <a:rPr lang="ru-RU" smtClean="0">
                <a:solidFill>
                  <a:schemeClr val="tx1"/>
                </a:solidFill>
              </a:rPr>
              <a:t>7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28" y="2488615"/>
            <a:ext cx="3113792" cy="327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0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846B025-0E3D-10FE-2CD9-2DC1E899E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2405" y="564863"/>
            <a:ext cx="5406190" cy="6288505"/>
          </a:xfrm>
          <a:prstGeom prst="rect">
            <a:avLst/>
          </a:prstGeom>
        </p:spPr>
      </p:pic>
      <p:sp>
        <p:nvSpPr>
          <p:cNvPr id="5" name="직사각형 27">
            <a:extLst>
              <a:ext uri="{FF2B5EF4-FFF2-40B4-BE49-F238E27FC236}">
                <a16:creationId xmlns:a16="http://schemas.microsoft.com/office/drawing/2014/main" xmlns="" id="{1C36B4F5-6C65-D5C0-5BB0-E6139FD2074D}"/>
              </a:ext>
            </a:extLst>
          </p:cNvPr>
          <p:cNvSpPr/>
          <p:nvPr/>
        </p:nvSpPr>
        <p:spPr>
          <a:xfrm>
            <a:off x="2453827" y="-19912"/>
            <a:ext cx="6903346" cy="584775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252000" tIns="45720" rIns="25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  <a:t>Use-case </a:t>
            </a:r>
            <a:r>
              <a:rPr kumimoji="0" lang="ru-RU" altLang="ko-KR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  <a:t>диаграмма</a:t>
            </a: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579AA7E5-F1B1-E0FF-8BDB-FBDAE528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1F2D-54E1-4BD0-9DFD-680A24D4231A}" type="slidenum">
              <a:rPr lang="ru-RU" smtClean="0">
                <a:solidFill>
                  <a:schemeClr val="tx1"/>
                </a:solidFill>
              </a:rPr>
              <a:t>8</a:t>
            </a:fld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6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83B40D-EE50-14E7-9AB9-E909DF3C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1" y="407459"/>
            <a:ext cx="41148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Стек технологий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2010994"/>
            <a:ext cx="5253990" cy="3979437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AA46F6C-2C2F-ACA6-BFF0-7360C02B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1F2D-54E1-4BD0-9DFD-680A24D4231A}" type="slidenum">
              <a:rPr lang="ru-RU" smtClean="0">
                <a:solidFill>
                  <a:schemeClr val="tx1"/>
                </a:solidFill>
              </a:rPr>
              <a:t>9</a:t>
            </a:fld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9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198</Words>
  <Application>Microsoft Office PowerPoint</Application>
  <PresentationFormat>Произвольный</PresentationFormat>
  <Paragraphs>82</Paragraphs>
  <Slides>13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Исполнительная</vt:lpstr>
      <vt:lpstr>BrainCon</vt:lpstr>
      <vt:lpstr>Презентация PowerPoint</vt:lpstr>
      <vt:lpstr>Описание проблемы</vt:lpstr>
      <vt:lpstr>Презентация PowerPoint</vt:lpstr>
      <vt:lpstr>Презентация PowerPoint</vt:lpstr>
      <vt:lpstr>Обзор аналогов</vt:lpstr>
      <vt:lpstr>Презентация PowerPoint</vt:lpstr>
      <vt:lpstr>Презентация PowerPoint</vt:lpstr>
      <vt:lpstr>Стек технологий</vt:lpstr>
      <vt:lpstr>Презентация PowerPoint</vt:lpstr>
      <vt:lpstr>Презентация PowerPoint</vt:lpstr>
      <vt:lpstr>Презентация PowerPoint</vt:lpstr>
      <vt:lpstr>Наши контакты (TG):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BrainCon</dc:title>
  <dc:creator>dimpol3119@yandex.ru</dc:creator>
  <cp:lastModifiedBy>RePack by Diakov</cp:lastModifiedBy>
  <cp:revision>21</cp:revision>
  <dcterms:created xsi:type="dcterms:W3CDTF">2024-05-29T15:45:43Z</dcterms:created>
  <dcterms:modified xsi:type="dcterms:W3CDTF">2024-05-30T13:53:54Z</dcterms:modified>
</cp:coreProperties>
</file>