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Montserrat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BFA8F0-6A7D-4980-82EB-B0A756692AE3}">
  <a:tblStyle styleId="{12BFA8F0-6A7D-4980-82EB-B0A756692AE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Montserrat-regular.fntdata"/><Relationship Id="rId43" Type="http://schemas.openxmlformats.org/officeDocument/2006/relationships/slide" Target="slides/slide37.xml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odepen.io/ceda99/pen/rwwoeV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8275" y="4147688"/>
            <a:ext cx="64164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Hyrje në </a:t>
            </a: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hvillimin Front-End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375" y="4199102"/>
            <a:ext cx="605525" cy="5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1925" y="4234525"/>
            <a:ext cx="811825" cy="44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Sintaksa e list</a:t>
            </a: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ës së parenditur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1474100" y="1184300"/>
            <a:ext cx="442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&lt;ul&gt;</a:t>
            </a:r>
            <a:br>
              <a:rPr b="0" i="0" lang="en" sz="2400" u="none" cap="none" strike="noStrike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2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&lt;li&gt;bukë&lt;/li&gt;</a:t>
            </a:r>
            <a:br>
              <a:rPr b="0" i="0" lang="en" sz="2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2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&lt;li&gt;kafe&lt;/li&gt;</a:t>
            </a:r>
            <a:br>
              <a:rPr b="0" i="0" lang="en" sz="2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2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&lt;li&gt;qumësht&lt;/li&gt;</a:t>
            </a:r>
            <a:br>
              <a:rPr b="0" i="0" lang="en" sz="2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2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&lt;li&gt;gjalpë&lt;/li&gt;</a:t>
            </a:r>
            <a:br>
              <a:rPr b="0" i="0" lang="en" sz="2400" u="none" cap="none" strike="noStrike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2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&lt;/ul&gt;</a:t>
            </a:r>
            <a:endParaRPr b="0" i="0" sz="2400" u="none" cap="none" strike="noStrike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759975" y="1496650"/>
            <a:ext cx="80724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6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&lt;ol&gt;</a:t>
            </a:r>
            <a:br>
              <a:rPr lang="en" sz="26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6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&lt;li&gt;Mblidhni përbërësit&lt;/li&gt;</a:t>
            </a:r>
            <a:br>
              <a:rPr lang="en" sz="26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6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&lt;li&gt;Përzierni përbërësit së bashku&lt;/li&gt;</a:t>
            </a:r>
            <a:br>
              <a:rPr lang="en" sz="26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6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&lt;li&gt;Vendosni përbërësit në një enë&lt;/li&gt;</a:t>
            </a:r>
            <a:br>
              <a:rPr lang="en" sz="26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6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&lt;/ol&gt;</a:t>
            </a:r>
            <a:endParaRPr sz="2000">
              <a:solidFill>
                <a:srgbClr val="1F497D"/>
              </a:solidFill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Sintaksa e listës së renditur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 të shkruajmë këtë HTML në përmbajtje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47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&lt;h1&gt;This is my first tag!!!&lt;/h1&gt;</a:t>
            </a:r>
            <a:b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&lt;h2&gt;This is another heading&lt;/h2&gt;</a:t>
            </a:r>
            <a:b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&lt;h6&gt;This is another heading!!!!&lt;/h6&gt;</a:t>
            </a:r>
            <a:b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&lt;p&gt;Lorem Ipsum is &lt;strong&gt;simply dummy text&lt;/strong&gt; of the printing and typesetting industry. </a:t>
            </a:r>
            <a:b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&lt;em&gt;Lorem Ipsum&lt;/em&gt; </a:t>
            </a:r>
            <a:b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has been the industry's standard dummy text ever since the 1500s, when an unknown printer.</a:t>
            </a:r>
            <a:b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&lt;/p&gt;</a:t>
            </a:r>
            <a:b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&lt;p&gt;blah blah blah demo demo demo nothing to see here....&lt;/p&gt;</a:t>
            </a:r>
            <a:endParaRPr sz="24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19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Detyrë në HTML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350150" y="767500"/>
            <a:ext cx="806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Shkruani të gjithë kodin HTML për faqen e internetit si kjo më poshtë:</a:t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600" y="1585000"/>
            <a:ext cx="4380200" cy="33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759900" y="1302025"/>
            <a:ext cx="80724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&lt;table border = "1"&gt;</a:t>
            </a:r>
            <a:b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&lt;tr&gt;</a:t>
            </a:r>
            <a:b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   &lt;td&gt;Rreshti 1, Kolona 1&lt;/td&gt;</a:t>
            </a:r>
            <a:b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   &lt;td&gt;Rreshti 1, Kolona 2&lt;/td&gt;</a:t>
            </a:r>
            <a:b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&lt;/tr&gt;</a:t>
            </a:r>
            <a:b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b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&lt;tr&gt;</a:t>
            </a:r>
            <a:b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   &lt;td&gt;Rreshti 2, Kolona 1&lt;/td&gt;</a:t>
            </a:r>
            <a:b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   &lt;td&gt;Rreshti 2, Kolona 2&lt;/td&gt;</a:t>
            </a:r>
            <a:b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&lt;/tr&gt;</a:t>
            </a:r>
            <a:b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&lt;/table&gt;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74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Tabela HTML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Detyr</a:t>
            </a: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ë me Tabela të </a:t>
            </a: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47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Shkruani këtë tabelë në kodin HTML</a:t>
            </a:r>
            <a:endParaRPr b="1" sz="1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en" sz="1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27"/>
          <p:cNvGraphicFramePr/>
          <p:nvPr/>
        </p:nvGraphicFramePr>
        <p:xfrm>
          <a:off x="952500" y="184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{12BFA8F0-6A7D-4980-82EB-B0A756692AE3}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id</a:t>
                      </a:r>
                      <a:endParaRPr b="1"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emri</a:t>
                      </a:r>
                      <a:endParaRPr b="1"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mosha</a:t>
                      </a:r>
                      <a:endParaRPr b="1"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qyteti</a:t>
                      </a:r>
                      <a:endParaRPr b="1"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John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54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NYC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Isabella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31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Minnesota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Will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23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LA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Lily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29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1F497D"/>
                          </a:solidFill>
                        </a:rPr>
                        <a:t>Washington</a:t>
                      </a:r>
                      <a:endParaRPr sz="1100" u="none" cap="none" strike="noStrike">
                        <a:solidFill>
                          <a:srgbClr val="1F49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19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Format HTML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732850" y="1256100"/>
            <a:ext cx="7510800" cy="26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 të shkruajmë këtë formë në HTML</a:t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1F49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&lt;form&gt;</a:t>
            </a:r>
            <a:br>
              <a:rPr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First name:&lt;br&gt;</a:t>
            </a:r>
            <a:br>
              <a:rPr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&lt;input type="text" name="firstname"&gt;&lt;br&gt;</a:t>
            </a:r>
            <a:br>
              <a:rPr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Last name:&lt;br&gt;</a:t>
            </a:r>
            <a:br>
              <a:rPr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&lt;input type="text" name="lastname"&gt;</a:t>
            </a:r>
            <a:br>
              <a:rPr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&lt;/form&gt;</a:t>
            </a:r>
            <a:endParaRPr i="0" sz="1800" u="none" cap="none" strike="noStrike">
              <a:solidFill>
                <a:srgbClr val="1F49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759900" y="1258725"/>
            <a:ext cx="80724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Shkruani këtë formë në kodin HTML</a:t>
            </a:r>
            <a:endParaRPr b="1" sz="1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Detyrë me Formë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000" y="1868750"/>
            <a:ext cx="4572000" cy="21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564725" y="4075050"/>
            <a:ext cx="71454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Hint: You have to use text, password, email inputs, radio buttons, select tag, checkbox input</a:t>
            </a:r>
            <a:endParaRPr i="0" sz="1400" u="none" cap="none" strike="noStrike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57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Hyrje në CSS</a:t>
            </a:r>
            <a:endParaRPr b="1" sz="57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9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Çfarë është një CSS?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495625" y="810800"/>
            <a:ext cx="806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Cascading Style Sheets</a:t>
            </a:r>
            <a:endParaRPr b="1"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Gjuha që përshkruan stilin e një dokumenti HTML</a:t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Përshkruan se si duhet të shfaqen elementët HTML</a:t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Objektivat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949450" y="1228675"/>
            <a:ext cx="803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Të kuptuarit e gjuhës HTML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Kodimi i dokumenteve të thjeshta HTML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Kodimi i etiketave me atribute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Të kuptuarit e CSS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Si të përdorni Selektorë të CSS 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Të kuptuarit e Bootstrap dhe sistemit të rrjetit të Bootstrap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1839550" y="1678950"/>
            <a:ext cx="4531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1F497D"/>
                </a:solidFill>
                <a:latin typeface="Open Sans"/>
                <a:ea typeface="Open Sans"/>
                <a:cs typeface="Open Sans"/>
                <a:sym typeface="Open Sans"/>
              </a:rPr>
              <a:t>selektori {</a:t>
            </a:r>
            <a:br>
              <a:rPr lang="en" sz="2400">
                <a:solidFill>
                  <a:srgbClr val="1F497D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1F497D"/>
                </a:solidFill>
                <a:latin typeface="Open Sans"/>
                <a:ea typeface="Open Sans"/>
                <a:cs typeface="Open Sans"/>
                <a:sym typeface="Open Sans"/>
              </a:rPr>
              <a:t>    vetia: vlera;</a:t>
            </a:r>
            <a:br>
              <a:rPr lang="en" sz="2400">
                <a:solidFill>
                  <a:srgbClr val="1F497D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1F497D"/>
                </a:solidFill>
                <a:latin typeface="Open Sans"/>
                <a:ea typeface="Open Sans"/>
                <a:cs typeface="Open Sans"/>
                <a:sym typeface="Open Sans"/>
              </a:rPr>
              <a:t>    tjeter-veti: vlera;</a:t>
            </a:r>
            <a:br>
              <a:rPr lang="en" sz="2400">
                <a:solidFill>
                  <a:srgbClr val="1F497D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1F497D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2400">
              <a:solidFill>
                <a:srgbClr val="1F497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324400" y="445025"/>
            <a:ext cx="85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Rregulla e Përgjithshme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21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Shembuj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1152300" y="1071750"/>
            <a:ext cx="683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/* Bëni të gjitha h1's të vjollcë dhe me font 56px */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h1 {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color: vjollcë;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font-size: 56px;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/* Jepini të gjitha img’s një kufi të kuq 3px */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img {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border-color: kuq;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border-width: 3px; 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18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9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Shkrimi i CSS në 3 mënyra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1793975" y="1255650"/>
            <a:ext cx="52461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AutoNum type="arabicPeriod"/>
            </a:pPr>
            <a:r>
              <a:rPr b="1" i="0" lang="en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CSS në rresht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AutoNum type="arabicPeriod"/>
            </a:pPr>
            <a:r>
              <a:rPr b="1" i="0" lang="en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Mbrena etiketës Style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AutoNum type="arabicPeriod"/>
            </a:pPr>
            <a:r>
              <a:rPr b="1" i="0" lang="en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CSS i jashtëm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1160800" y="1610675"/>
            <a:ext cx="8261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&lt;h3 style="color: pink"&gt;Blah blah blah &lt;/h3&gt;</a:t>
            </a:r>
            <a:br>
              <a:rPr lang="en" sz="2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&lt;h2 style="color: yellow"&gt;Knock knock&lt;/h2&gt;</a:t>
            </a:r>
            <a:br>
              <a:rPr lang="en" sz="2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5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&lt;p style="font-weight: bold"&gt;&lt;/p&gt;</a:t>
            </a:r>
            <a:endParaRPr sz="24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324400" y="445025"/>
            <a:ext cx="85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CSS në rresht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21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Brena etiketës</a:t>
            </a: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Style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1152300" y="1071750"/>
            <a:ext cx="683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&lt;html&gt;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&lt;head&gt;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&lt;title&gt;Rreth faqes sime&lt;/title&gt;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&lt;style&gt;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   li {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       color: kuq;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&lt;/style&gt;</a:t>
            </a:r>
            <a:b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8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&lt;/head&gt;</a:t>
            </a:r>
            <a:endParaRPr b="0" i="0" sz="18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9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CSS i jasht</a:t>
            </a: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ëm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460475" y="2367800"/>
            <a:ext cx="8062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Ne krijojmë skedarë të ri të quajtur "style.css"</a:t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h1 {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color: white;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text-align: center;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p {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font-family: verdana;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font-size: 20px;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1400" u="none" cap="none" strike="noStrike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1160800" y="1073150"/>
            <a:ext cx="8261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Ngjyrat e integruara - red, black, white, green…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Hexade​cimal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​# + string nga 6 numra hexadecimal (nga 0-F)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ngjyra: #000000;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ngjyra: #4B0082;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RGB - 3 kanale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Kuq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Gjelbër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Kaltër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red,green,blue(shkon nga 0 - 255)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ngjyra: rgb(</a:t>
            </a: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100, 0, 100</a:t>
            </a: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324400" y="445025"/>
            <a:ext cx="85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Ngjyrat në CSS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Selektorë të CSS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9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Selektorë të elementeve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639475" y="1064075"/>
            <a:ext cx="2835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&lt;div&gt;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&lt;p&gt;</a:t>
            </a: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You say yes</a:t>
            </a: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&lt;/p&gt;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&lt;p&gt;</a:t>
            </a: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I say no</a:t>
            </a: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&lt;/p&gt;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&lt;/div&gt;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&lt;div&gt;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&lt;p&gt;</a:t>
            </a: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You say goodbye</a:t>
            </a: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&lt;/p&gt;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&lt;p&gt;</a:t>
            </a: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I say hello</a:t>
            </a: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&lt;/p&gt;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&lt;/div&gt;</a:t>
            </a:r>
            <a:endParaRPr b="0" i="0" sz="14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4893275" y="1064075"/>
            <a:ext cx="29748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div {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background-color: purple;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p {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color: yellow;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14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224100"/>
            <a:ext cx="2906576" cy="17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571000" y="1110400"/>
            <a:ext cx="8261400" cy="18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Zgjedh elementet me klasë të dhënë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1"/>
          <p:cNvSpPr txBox="1"/>
          <p:nvPr>
            <p:ph type="title"/>
          </p:nvPr>
        </p:nvSpPr>
        <p:spPr>
          <a:xfrm>
            <a:off x="324400" y="445025"/>
            <a:ext cx="85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Selektorë të klasës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954575" y="1386750"/>
            <a:ext cx="41148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&lt;div&gt;</a:t>
            </a:r>
            <a:b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 class="highlight"&gt;You say yes&lt;/p&gt;</a:t>
            </a:r>
            <a:b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&lt;p&gt;I say no&lt;/p&gt;</a:t>
            </a:r>
            <a:b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&lt;/div&gt;</a:t>
            </a:r>
            <a:b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&lt;div&gt;</a:t>
            </a:r>
            <a:b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 class="highlight"&gt;You say goodbye&lt;/p&gt;</a:t>
            </a:r>
            <a:b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&lt;p&gt;I say hello&lt;/p&gt;</a:t>
            </a:r>
            <a:b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&lt;/div&gt;</a:t>
            </a:r>
            <a:endParaRPr b="0" i="0" sz="14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5483200" y="1537225"/>
            <a:ext cx="3039900" cy="18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background: purple;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.highlight {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background: yellow;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14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6112" y="3378325"/>
            <a:ext cx="2954075" cy="15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539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45500" y="13763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Krijuar në 1989/1990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HyperText Markup Language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Gjuhë standarde për dokumente të dizajnuara për t’u hapur në browser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Lejon lidhjen e dokumenteve nëpërmjet hyperlinks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Definon 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strukturën e një faqe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9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Selektorë të ID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639475" y="1064075"/>
            <a:ext cx="2835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&lt;div&gt;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&lt;p&gt;</a:t>
            </a: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You say yes</a:t>
            </a: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&lt;/p&gt;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&lt;p&gt;</a:t>
            </a: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I say no</a:t>
            </a: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&lt;/p&gt;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&lt;/div&gt;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&lt;div&gt;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 </a:t>
            </a:r>
            <a:r>
              <a:rPr lang="en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id="special"</a:t>
            </a: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You say goodbye</a:t>
            </a: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&lt;/p&gt;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&lt;p&gt;</a:t>
            </a:r>
            <a:r>
              <a:rPr b="0" i="0" lang="en" sz="13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I say hello</a:t>
            </a: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&lt;/p&gt;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&lt;/div&gt;</a:t>
            </a:r>
            <a:endParaRPr b="0" i="0" sz="14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4157250" y="1064075"/>
            <a:ext cx="29748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div {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background-color: purple;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#special {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color: yellow;</a:t>
            </a:r>
            <a:b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" sz="1400" u="none" cap="none" strike="noStrik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b="0" i="0" sz="14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275" y="3160525"/>
            <a:ext cx="2835900" cy="163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91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Selectors Practice Exercise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43"/>
          <p:cNvSpPr txBox="1"/>
          <p:nvPr/>
        </p:nvSpPr>
        <p:spPr>
          <a:xfrm>
            <a:off x="503775" y="2048100"/>
            <a:ext cx="8062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Vizitoni linkun </a:t>
            </a:r>
            <a:r>
              <a:rPr b="1"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https://codepen.io/ceda99/pen/rwwoeV</a:t>
            </a: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për disa ushtrime me selektorë</a:t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8000" y="1999050"/>
            <a:ext cx="85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57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57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385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Çfarë është Bootstrap?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45"/>
          <p:cNvSpPr txBox="1"/>
          <p:nvPr/>
        </p:nvSpPr>
        <p:spPr>
          <a:xfrm>
            <a:off x="1072350" y="1691350"/>
            <a:ext cx="7697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HTML, CSS, JS </a:t>
            </a:r>
            <a:r>
              <a:rPr b="1" i="0" lang="en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framework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Responsive design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eb faqe të përshtatshme për të gjitha madhësitë e ekraneve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Kursim i kohës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Download ose përmes CDN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83100" y="785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Kush është duke përdorur bootstrap?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46"/>
          <p:cNvSpPr txBox="1"/>
          <p:nvPr/>
        </p:nvSpPr>
        <p:spPr>
          <a:xfrm>
            <a:off x="720250" y="2169325"/>
            <a:ext cx="8062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Shikoni web faqe të ndryshme që përdorin Bootstrap dhe që janë 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shum</a:t>
            </a:r>
            <a:r>
              <a:rPr b="1" i="0" lang="en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ë atraktive 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http://expo.getbootstrap.com/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8000" y="377975"/>
            <a:ext cx="85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 të instalojmë Bootstrap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7"/>
          <p:cNvSpPr txBox="1"/>
          <p:nvPr/>
        </p:nvSpPr>
        <p:spPr>
          <a:xfrm>
            <a:off x="852600" y="1234325"/>
            <a:ext cx="8572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Shkoni tek:  http://getbootstrap.com/</a:t>
            </a:r>
            <a:endParaRPr b="1" i="0" sz="2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Klikoni butonin "Get Started"</a:t>
            </a:r>
            <a:endParaRPr b="1" i="0" sz="2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Ndiqni udhëzimet për të filluar me bootstrap</a:t>
            </a:r>
            <a:endParaRPr b="1" i="0" sz="2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Instalimi i bootstrap me CDN</a:t>
            </a:r>
            <a:endParaRPr b="1" i="0" sz="2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(Ose mund të shkarkoni fizikisht skedarët e bootstrap)</a:t>
            </a:r>
            <a:endParaRPr b="1" i="0" sz="2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385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Ushtrimi me Bootstrap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48"/>
          <p:cNvSpPr txBox="1"/>
          <p:nvPr/>
        </p:nvSpPr>
        <p:spPr>
          <a:xfrm>
            <a:off x="1284225" y="1333825"/>
            <a:ext cx="694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AutoNum type="arabicPeriod"/>
            </a:pPr>
            <a:r>
              <a:rPr b="1" i="0" lang="en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Hapni dokumentacionin e Bootstrap në faqen Bootstrap</a:t>
            </a:r>
            <a:endParaRPr b="1" i="0" sz="2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AutoNum type="arabicPeriod"/>
            </a:pPr>
            <a:r>
              <a:rPr b="1" i="0" lang="en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Shifni se si të përdorni komponentët bootstrap</a:t>
            </a:r>
            <a:endParaRPr b="1" i="0" sz="2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AutoNum type="arabicPeriod"/>
            </a:pPr>
            <a:r>
              <a:rPr b="1" i="0" lang="en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Krijoni butona të ndryshëm</a:t>
            </a:r>
            <a:endParaRPr b="1" i="0" sz="2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AutoNum type="arabicPeriod"/>
            </a:pPr>
            <a:r>
              <a:rPr b="1" i="0" lang="en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Shifni se si të përdorni sistemin e rrjetit bootstrap</a:t>
            </a:r>
            <a:endParaRPr b="1" i="0" sz="2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AutoNum type="arabicPeriod"/>
            </a:pPr>
            <a:r>
              <a:rPr b="1" i="0" lang="en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Duke përdorur sistemin e rrjetit bootstrap, krijoni një formë me komponentët bootstrap (inputet)</a:t>
            </a:r>
            <a:endParaRPr b="1" i="0" sz="2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2346150" y="2076150"/>
            <a:ext cx="445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Pyetje?</a:t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9"/>
          <p:cNvSpPr txBox="1"/>
          <p:nvPr/>
        </p:nvSpPr>
        <p:spPr>
          <a:xfrm>
            <a:off x="2321700" y="2986550"/>
            <a:ext cx="450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40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Faleminderit!</a:t>
            </a:r>
            <a:endParaRPr b="1" i="0" sz="40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Rregulli i Përgjithshëm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56400" y="863550"/>
            <a:ext cx="783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b="1" i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&lt;tagName&gt;</a:t>
            </a: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Përmbajtja </a:t>
            </a:r>
            <a:r>
              <a:rPr b="1" i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&lt;/tagName&gt;</a:t>
            </a:r>
            <a:endParaRPr b="1" i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Etiketa Bazike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172825" y="1292325"/>
            <a:ext cx="75036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&lt;html&gt;</a:t>
            </a:r>
            <a:r>
              <a:rPr b="1"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Përcakton një dokument HTML</a:t>
            </a:r>
            <a:endParaRPr i="0" sz="2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&lt;head&gt;</a:t>
            </a:r>
            <a:r>
              <a:rPr b="1"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Përcakton informacion në lidhje me dokumentin</a:t>
            </a:r>
            <a:endParaRPr i="0" sz="2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&lt;title&gt;</a:t>
            </a:r>
            <a:r>
              <a:rPr b="1"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Përcakton një titull për dokumentin</a:t>
            </a:r>
            <a:endParaRPr i="0" sz="2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&lt;body&gt;</a:t>
            </a:r>
            <a:r>
              <a:rPr b="1"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" sz="2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Përcakton përmbajtjen e dokumentit</a:t>
            </a:r>
            <a:endParaRPr i="0" sz="22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Etiketa të tjera të rëndësishme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0250" y="1230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&lt;h1&gt;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deri tek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&lt;h6&gt;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ërcaktojnë titujt HTML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b="1" i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&lt;p&gt;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përcakton një paragraf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b="1" i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&lt;br&gt;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shton një ndërprerje të vetme të linjës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b="1" i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&lt;hr&gt; </a:t>
            </a: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ërcakton një ndryshim tematik në përmbajtje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167750" y="1161375"/>
            <a:ext cx="7664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&lt;!DOCTYPE html&gt;</a:t>
            </a:r>
            <a:br>
              <a:rPr lang="en" sz="2000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&lt;html&gt;</a:t>
            </a:r>
            <a:br>
              <a:rPr lang="en" sz="2000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&lt;head&gt;</a:t>
            </a:r>
            <a:br>
              <a:rPr lang="en" sz="2000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   &lt;title&gt;&lt;/title&gt;</a:t>
            </a:r>
            <a:br>
              <a:rPr lang="en" sz="2000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&lt;/head&gt;</a:t>
            </a:r>
            <a:br>
              <a:rPr lang="en" sz="2000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br>
              <a:rPr lang="en" sz="2000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&lt;body&gt;</a:t>
            </a:r>
            <a:br>
              <a:rPr lang="en" sz="2000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    &lt;!-- Përmbajtje këtu --&gt;</a:t>
            </a:r>
            <a:br>
              <a:rPr lang="en" sz="2000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   &lt;/body&gt;</a:t>
            </a:r>
            <a:br>
              <a:rPr lang="en" sz="2000">
                <a:solidFill>
                  <a:srgbClr val="1F497D"/>
                </a:solidFill>
                <a:highlight>
                  <a:srgbClr val="3F3F3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&lt;/html&gt;</a:t>
            </a:r>
            <a:endParaRPr sz="2000">
              <a:solidFill>
                <a:srgbClr val="1F497D"/>
              </a:solidFill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Çdo dokument i HTML fillon me këtë boilerplate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Komentet e HTML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26350" y="1071750"/>
            <a:ext cx="806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&lt;!-- Ky është një koment. Nuk bën asgjë!! --&gt;</a:t>
            </a:r>
            <a:endParaRPr i="0" sz="2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Listat HTML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571500" y="1472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Lista e Parenditur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elementet nuk janë të renditura në asnjë mënyrë të veçantë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Lista e Renditur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elementet janë të renditura në mënyrë të veçantë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