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160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youtu.be/2MsN8gpT6j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hyperlink" Target="https://youtu.be/2MsN8gpT6j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03900" y="4082175"/>
            <a:ext cx="5801700" cy="655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2600">
                <a:solidFill>
                  <a:schemeClr val="dk1"/>
                </a:solidFill>
                <a:latin typeface="Montserrat"/>
                <a:ea typeface="Montserrat"/>
                <a:cs typeface="Montserrat"/>
                <a:sym typeface="Montserrat"/>
              </a:rPr>
              <a:t>Të punuarit me GitHub Pages</a:t>
            </a:r>
            <a:endParaRPr b="1" sz="2600">
              <a:solidFill>
                <a:schemeClr val="dk1"/>
              </a:solidFill>
              <a:latin typeface="Montserrat"/>
              <a:ea typeface="Montserrat"/>
              <a:cs typeface="Montserrat"/>
              <a:sym typeface="Montserrat"/>
            </a:endParaRPr>
          </a:p>
        </p:txBody>
      </p:sp>
      <p:pic>
        <p:nvPicPr>
          <p:cNvPr id="55" name="Google Shape;55;p13"/>
          <p:cNvPicPr preferRelativeResize="0"/>
          <p:nvPr/>
        </p:nvPicPr>
        <p:blipFill>
          <a:blip r:embed="rId4">
            <a:alphaModFix/>
          </a:blip>
          <a:stretch>
            <a:fillRect/>
          </a:stretch>
        </p:blipFill>
        <p:spPr>
          <a:xfrm>
            <a:off x="7185300" y="4259727"/>
            <a:ext cx="605525" cy="513675"/>
          </a:xfrm>
          <a:prstGeom prst="rect">
            <a:avLst/>
          </a:prstGeom>
          <a:noFill/>
          <a:ln>
            <a:noFill/>
          </a:ln>
        </p:spPr>
      </p:pic>
      <p:pic>
        <p:nvPicPr>
          <p:cNvPr id="56" name="Google Shape;56;p13"/>
          <p:cNvPicPr preferRelativeResize="0"/>
          <p:nvPr/>
        </p:nvPicPr>
        <p:blipFill>
          <a:blip r:embed="rId5">
            <a:alphaModFix/>
          </a:blip>
          <a:stretch>
            <a:fillRect/>
          </a:stretch>
        </p:blipFill>
        <p:spPr>
          <a:xfrm>
            <a:off x="7959850" y="4295150"/>
            <a:ext cx="811825" cy="4428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chemeClr val="dk2"/>
                </a:solidFill>
                <a:latin typeface="Montserrat"/>
                <a:ea typeface="Montserrat"/>
                <a:cs typeface="Montserrat"/>
                <a:sym typeface="Montserrat"/>
              </a:rPr>
              <a:t>Çfarë janë</a:t>
            </a:r>
            <a:r>
              <a:rPr b="1" lang="en">
                <a:solidFill>
                  <a:srgbClr val="FF0000"/>
                </a:solidFill>
                <a:latin typeface="Montserrat"/>
                <a:ea typeface="Montserrat"/>
                <a:cs typeface="Montserrat"/>
                <a:sym typeface="Montserrat"/>
              </a:rPr>
              <a:t> </a:t>
            </a:r>
            <a:r>
              <a:rPr b="1" lang="en">
                <a:solidFill>
                  <a:schemeClr val="accent1"/>
                </a:solidFill>
                <a:uFill>
                  <a:noFill/>
                </a:uFill>
                <a:latin typeface="Montserrat"/>
                <a:ea typeface="Montserrat"/>
                <a:cs typeface="Montserrat"/>
                <a:sym typeface="Montserrat"/>
                <a:hlinkClick r:id="rId3">
                  <a:extLst>
                    <a:ext uri="{A12FA001-AC4F-418D-AE19-62706E023703}">
                      <ahyp:hlinkClr val="tx"/>
                    </a:ext>
                  </a:extLst>
                </a:hlinkClick>
              </a:rPr>
              <a:t>GitHub Pages?</a:t>
            </a:r>
            <a:endParaRPr b="1">
              <a:solidFill>
                <a:schemeClr val="accent1"/>
              </a:solidFill>
              <a:latin typeface="Montserrat"/>
              <a:ea typeface="Montserrat"/>
              <a:cs typeface="Montserrat"/>
              <a:sym typeface="Montserrat"/>
            </a:endParaRPr>
          </a:p>
        </p:txBody>
      </p:sp>
      <p:sp>
        <p:nvSpPr>
          <p:cNvPr id="62" name="Google Shape;62;p14"/>
          <p:cNvSpPr txBox="1"/>
          <p:nvPr>
            <p:ph idx="1" type="body"/>
          </p:nvPr>
        </p:nvSpPr>
        <p:spPr>
          <a:xfrm>
            <a:off x="311700" y="1076275"/>
            <a:ext cx="8520600" cy="34164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Clr>
                <a:schemeClr val="accent1"/>
              </a:buClr>
              <a:buSzPts val="1800"/>
              <a:buFont typeface="Montserrat"/>
              <a:buChar char="●"/>
            </a:pPr>
            <a:r>
              <a:rPr b="1" lang="en">
                <a:solidFill>
                  <a:schemeClr val="accent1"/>
                </a:solidFill>
                <a:latin typeface="Montserrat"/>
                <a:ea typeface="Montserrat"/>
                <a:cs typeface="Montserrat"/>
                <a:sym typeface="Montserrat"/>
              </a:rPr>
              <a:t>GitHub Pages është një shërbim për hostimin statik të faqeve, i dizajnuar për të hostuar faqet tuaja personale, organizative ose të projektit direkt nga një repository GitHub.  </a:t>
            </a:r>
            <a:endParaRPr b="1">
              <a:solidFill>
                <a:schemeClr val="accent1"/>
              </a:solidFill>
              <a:latin typeface="Montserrat"/>
              <a:ea typeface="Montserrat"/>
              <a:cs typeface="Montserrat"/>
              <a:sym typeface="Montserrat"/>
            </a:endParaRPr>
          </a:p>
          <a:p>
            <a:pPr indent="-342900" lvl="0" marL="457200" rtl="0" algn="l">
              <a:lnSpc>
                <a:spcPct val="150000"/>
              </a:lnSpc>
              <a:spcBef>
                <a:spcPts val="0"/>
              </a:spcBef>
              <a:spcAft>
                <a:spcPts val="0"/>
              </a:spcAft>
              <a:buClr>
                <a:schemeClr val="accent1"/>
              </a:buClr>
              <a:buSzPts val="1800"/>
              <a:buFont typeface="Montserrat"/>
              <a:buChar char="●"/>
            </a:pPr>
            <a:r>
              <a:rPr b="1" lang="en">
                <a:solidFill>
                  <a:schemeClr val="accent1"/>
                </a:solidFill>
                <a:latin typeface="Montserrat"/>
                <a:ea typeface="Montserrat"/>
                <a:cs typeface="Montserrat"/>
                <a:sym typeface="Montserrat"/>
              </a:rPr>
              <a:t>Një mënyrë e mirë për të paraqitur portofolin tuaj</a:t>
            </a:r>
            <a:endParaRPr b="1">
              <a:solidFill>
                <a:schemeClr val="accent1"/>
              </a:solidFill>
              <a:latin typeface="Montserrat"/>
              <a:ea typeface="Montserrat"/>
              <a:cs typeface="Montserrat"/>
              <a:sym typeface="Montserrat"/>
            </a:endParaRPr>
          </a:p>
          <a:p>
            <a:pPr indent="-342900" lvl="0" marL="457200" rtl="0" algn="l">
              <a:lnSpc>
                <a:spcPct val="150000"/>
              </a:lnSpc>
              <a:spcBef>
                <a:spcPts val="0"/>
              </a:spcBef>
              <a:spcAft>
                <a:spcPts val="0"/>
              </a:spcAft>
              <a:buClr>
                <a:schemeClr val="accent1"/>
              </a:buClr>
              <a:buSzPts val="1800"/>
              <a:buFont typeface="Montserrat"/>
              <a:buChar char="●"/>
            </a:pPr>
            <a:r>
              <a:rPr b="1" lang="en">
                <a:solidFill>
                  <a:schemeClr val="accent1"/>
                </a:solidFill>
                <a:latin typeface="Montserrat"/>
                <a:ea typeface="Montserrat"/>
                <a:cs typeface="Montserrat"/>
                <a:sym typeface="Montserrat"/>
              </a:rPr>
              <a:t>Transformon repositorët GitHub në faqe elegante të internetit</a:t>
            </a:r>
            <a:endParaRPr b="1">
              <a:solidFill>
                <a:schemeClr val="accent1"/>
              </a:solidFill>
              <a:latin typeface="Montserrat"/>
              <a:ea typeface="Montserrat"/>
              <a:cs typeface="Montserrat"/>
              <a:sym typeface="Montserrat"/>
            </a:endParaRPr>
          </a:p>
          <a:p>
            <a:pPr indent="-342900" lvl="0" marL="457200" rtl="0" algn="l">
              <a:lnSpc>
                <a:spcPct val="150000"/>
              </a:lnSpc>
              <a:spcBef>
                <a:spcPts val="0"/>
              </a:spcBef>
              <a:spcAft>
                <a:spcPts val="0"/>
              </a:spcAft>
              <a:buClr>
                <a:schemeClr val="accent1"/>
              </a:buClr>
              <a:buSzPts val="1800"/>
              <a:buFont typeface="Montserrat"/>
              <a:buChar char="●"/>
            </a:pPr>
            <a:r>
              <a:rPr b="1" lang="en">
                <a:solidFill>
                  <a:schemeClr val="accent1"/>
                </a:solidFill>
                <a:latin typeface="Montserrat"/>
                <a:ea typeface="Montserrat"/>
                <a:cs typeface="Montserrat"/>
                <a:sym typeface="Montserrat"/>
              </a:rPr>
              <a:t>Nuk ka databaza për të vendosur dhe nuk ka servera për të konfiguruar</a:t>
            </a:r>
            <a:endParaRPr b="1">
              <a:solidFill>
                <a:schemeClr val="accen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0" st="0"/>
                                            </p:txEl>
                                          </p:spTgt>
                                        </p:tgtEl>
                                        <p:attrNameLst>
                                          <p:attrName>style.visibility</p:attrName>
                                        </p:attrNameLst>
                                      </p:cBhvr>
                                      <p:to>
                                        <p:strVal val="visible"/>
                                      </p:to>
                                    </p:set>
                                    <p:animEffect filter="fade" transition="in">
                                      <p:cBhvr>
                                        <p:cTn dur="200"/>
                                        <p:tgtEl>
                                          <p:spTgt spid="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1" st="1"/>
                                            </p:txEl>
                                          </p:spTgt>
                                        </p:tgtEl>
                                        <p:attrNameLst>
                                          <p:attrName>style.visibility</p:attrName>
                                        </p:attrNameLst>
                                      </p:cBhvr>
                                      <p:to>
                                        <p:strVal val="visible"/>
                                      </p:to>
                                    </p:set>
                                    <p:animEffect filter="fade" transition="in">
                                      <p:cBhvr>
                                        <p:cTn dur="200"/>
                                        <p:tgtEl>
                                          <p:spTgt spid="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2" st="2"/>
                                            </p:txEl>
                                          </p:spTgt>
                                        </p:tgtEl>
                                        <p:attrNameLst>
                                          <p:attrName>style.visibility</p:attrName>
                                        </p:attrNameLst>
                                      </p:cBhvr>
                                      <p:to>
                                        <p:strVal val="visible"/>
                                      </p:to>
                                    </p:set>
                                    <p:animEffect filter="fade" transition="in">
                                      <p:cBhvr>
                                        <p:cTn dur="200"/>
                                        <p:tgtEl>
                                          <p:spTgt spid="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3" st="3"/>
                                            </p:txEl>
                                          </p:spTgt>
                                        </p:tgtEl>
                                        <p:attrNameLst>
                                          <p:attrName>style.visibility</p:attrName>
                                        </p:attrNameLst>
                                      </p:cBhvr>
                                      <p:to>
                                        <p:strVal val="visible"/>
                                      </p:to>
                                    </p:set>
                                    <p:animEffect filter="fade" transition="in">
                                      <p:cBhvr>
                                        <p:cTn dur="200"/>
                                        <p:tgtEl>
                                          <p:spTgt spid="6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chemeClr val="lt1"/>
                </a:solidFill>
                <a:latin typeface="Montserrat"/>
                <a:ea typeface="Montserrat"/>
                <a:cs typeface="Montserrat"/>
                <a:sym typeface="Montserrat"/>
              </a:rPr>
              <a:t>Objektivat</a:t>
            </a:r>
            <a:endParaRPr b="1">
              <a:solidFill>
                <a:schemeClr val="lt1"/>
              </a:solidFill>
              <a:latin typeface="Montserrat"/>
              <a:ea typeface="Montserrat"/>
              <a:cs typeface="Montserrat"/>
              <a:sym typeface="Montserrat"/>
            </a:endParaRPr>
          </a:p>
        </p:txBody>
      </p:sp>
      <p:sp>
        <p:nvSpPr>
          <p:cNvPr id="68" name="Google Shape;68;p15"/>
          <p:cNvSpPr txBox="1"/>
          <p:nvPr>
            <p:ph idx="1" type="body"/>
          </p:nvPr>
        </p:nvSpPr>
        <p:spPr>
          <a:xfrm>
            <a:off x="852850" y="1152475"/>
            <a:ext cx="79794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accent1"/>
              </a:buClr>
              <a:buSzPts val="2000"/>
              <a:buFont typeface="Montserrat"/>
              <a:buChar char="●"/>
            </a:pPr>
            <a:r>
              <a:rPr b="1" lang="en" sz="2000">
                <a:solidFill>
                  <a:schemeClr val="accent1"/>
                </a:solidFill>
                <a:latin typeface="Montserrat"/>
                <a:ea typeface="Montserrat"/>
                <a:cs typeface="Montserrat"/>
                <a:sym typeface="Montserrat"/>
              </a:rPr>
              <a:t>Të kuptuarit e konceptit të GitHub pages</a:t>
            </a:r>
            <a:endParaRPr b="1" sz="2000">
              <a:solidFill>
                <a:schemeClr val="accent1"/>
              </a:solidFill>
              <a:latin typeface="Montserrat"/>
              <a:ea typeface="Montserrat"/>
              <a:cs typeface="Montserrat"/>
              <a:sym typeface="Montserrat"/>
            </a:endParaRPr>
          </a:p>
          <a:p>
            <a:pPr indent="-355600" lvl="0" marL="457200" rtl="0" algn="l">
              <a:lnSpc>
                <a:spcPct val="150000"/>
              </a:lnSpc>
              <a:spcBef>
                <a:spcPts val="0"/>
              </a:spcBef>
              <a:spcAft>
                <a:spcPts val="0"/>
              </a:spcAft>
              <a:buClr>
                <a:schemeClr val="accent1"/>
              </a:buClr>
              <a:buSzPts val="2000"/>
              <a:buFont typeface="Montserrat"/>
              <a:buChar char="●"/>
            </a:pPr>
            <a:r>
              <a:rPr b="1" lang="en" sz="2000">
                <a:solidFill>
                  <a:schemeClr val="accent1"/>
                </a:solidFill>
                <a:latin typeface="Montserrat"/>
                <a:ea typeface="Montserrat"/>
                <a:cs typeface="Montserrat"/>
                <a:sym typeface="Montserrat"/>
              </a:rPr>
              <a:t>Mundësia për të hostuar në mënyrë direkte duke përdorur GitHub Pages</a:t>
            </a:r>
            <a:endParaRPr b="1" sz="2000">
              <a:solidFill>
                <a:schemeClr val="accent1"/>
              </a:solidFill>
              <a:latin typeface="Montserrat"/>
              <a:ea typeface="Montserrat"/>
              <a:cs typeface="Montserrat"/>
              <a:sym typeface="Montserrat"/>
            </a:endParaRPr>
          </a:p>
          <a:p>
            <a:pPr indent="-355600" lvl="0" marL="457200" rtl="0" algn="l">
              <a:lnSpc>
                <a:spcPct val="150000"/>
              </a:lnSpc>
              <a:spcBef>
                <a:spcPts val="0"/>
              </a:spcBef>
              <a:spcAft>
                <a:spcPts val="0"/>
              </a:spcAft>
              <a:buClr>
                <a:schemeClr val="accent1"/>
              </a:buClr>
              <a:buSzPts val="2000"/>
              <a:buFont typeface="Montserrat"/>
              <a:buChar char="●"/>
            </a:pPr>
            <a:r>
              <a:rPr b="1" lang="en" sz="2000">
                <a:solidFill>
                  <a:schemeClr val="accent1"/>
                </a:solidFill>
                <a:latin typeface="Montserrat"/>
                <a:ea typeface="Montserrat"/>
                <a:cs typeface="Montserrat"/>
                <a:sym typeface="Montserrat"/>
              </a:rPr>
              <a:t>Mundësia për të shtuar ose të larguar një custom domain për një faqe të GitHub Pages </a:t>
            </a:r>
            <a:endParaRPr b="1" sz="2000">
              <a:solidFill>
                <a:schemeClr val="accent1"/>
              </a:solidFill>
              <a:latin typeface="Montserrat"/>
              <a:ea typeface="Montserrat"/>
              <a:cs typeface="Montserrat"/>
              <a:sym typeface="Montserrat"/>
            </a:endParaRPr>
          </a:p>
          <a:p>
            <a:pPr indent="-355600" lvl="0" marL="457200" rtl="0" algn="l">
              <a:lnSpc>
                <a:spcPct val="150000"/>
              </a:lnSpc>
              <a:spcBef>
                <a:spcPts val="0"/>
              </a:spcBef>
              <a:spcAft>
                <a:spcPts val="0"/>
              </a:spcAft>
              <a:buClr>
                <a:schemeClr val="accent1"/>
              </a:buClr>
              <a:buSzPts val="2000"/>
              <a:buFont typeface="Montserrat"/>
              <a:buChar char="●"/>
            </a:pPr>
            <a:r>
              <a:rPr b="1" lang="en" sz="2000">
                <a:solidFill>
                  <a:schemeClr val="accent1"/>
                </a:solidFill>
                <a:latin typeface="Montserrat"/>
                <a:ea typeface="Montserrat"/>
                <a:cs typeface="Montserrat"/>
                <a:sym typeface="Montserrat"/>
              </a:rPr>
              <a:t>Të punuarit në ekipe duke përdorur GitHub</a:t>
            </a:r>
            <a:endParaRPr b="1" sz="2000">
              <a:solidFill>
                <a:schemeClr val="accent1"/>
              </a:solidFill>
              <a:latin typeface="Montserrat"/>
              <a:ea typeface="Montserrat"/>
              <a:cs typeface="Montserrat"/>
              <a:sym typeface="Montserrat"/>
            </a:endParaRPr>
          </a:p>
          <a:p>
            <a:pPr indent="0" lvl="0" marL="0" rtl="0" algn="l">
              <a:lnSpc>
                <a:spcPct val="115000"/>
              </a:lnSpc>
              <a:spcBef>
                <a:spcPts val="1600"/>
              </a:spcBef>
              <a:spcAft>
                <a:spcPts val="0"/>
              </a:spcAft>
              <a:buSzPts val="1800"/>
              <a:buNone/>
            </a:pPr>
            <a:r>
              <a:t/>
            </a:r>
            <a:endParaRPr b="1" sz="2000">
              <a:solidFill>
                <a:srgbClr val="1F497D"/>
              </a:solidFill>
              <a:latin typeface="Montserrat"/>
              <a:ea typeface="Montserrat"/>
              <a:cs typeface="Montserrat"/>
              <a:sym typeface="Montserrat"/>
            </a:endParaRPr>
          </a:p>
          <a:p>
            <a:pPr indent="0" lvl="0" marL="0" rtl="0" algn="l">
              <a:lnSpc>
                <a:spcPct val="115000"/>
              </a:lnSpc>
              <a:spcBef>
                <a:spcPts val="1600"/>
              </a:spcBef>
              <a:spcAft>
                <a:spcPts val="1600"/>
              </a:spcAft>
              <a:buSzPts val="1800"/>
              <a:buNone/>
            </a:pPr>
            <a:r>
              <a:t/>
            </a:r>
            <a:endParaRPr b="1" sz="2000">
              <a:solidFill>
                <a:srgbClr val="1F497D"/>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animEffect filter="fade" transition="in">
                                      <p:cBhvr>
                                        <p:cTn dur="200"/>
                                        <p:tgtEl>
                                          <p:spTgt spid="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animEffect filter="fade" transition="in">
                                      <p:cBhvr>
                                        <p:cTn dur="200"/>
                                        <p:tgtEl>
                                          <p:spTgt spid="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animEffect filter="fade" transition="in">
                                      <p:cBhvr>
                                        <p:cTn dur="200"/>
                                        <p:tgtEl>
                                          <p:spTgt spid="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animEffect filter="fade" transition="in">
                                      <p:cBhvr>
                                        <p:cTn dur="200"/>
                                        <p:tgtEl>
                                          <p:spTgt spid="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animEffect filter="fade" transition="in">
                                      <p:cBhvr>
                                        <p:cTn dur="200"/>
                                        <p:tgtEl>
                                          <p:spTgt spid="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5" st="5"/>
                                            </p:txEl>
                                          </p:spTgt>
                                        </p:tgtEl>
                                        <p:attrNameLst>
                                          <p:attrName>style.visibility</p:attrName>
                                        </p:attrNameLst>
                                      </p:cBhvr>
                                      <p:to>
                                        <p:strVal val="visible"/>
                                      </p:to>
                                    </p:set>
                                    <p:animEffect filter="fade" transition="in">
                                      <p:cBhvr>
                                        <p:cTn dur="200"/>
                                        <p:tgtEl>
                                          <p:spTgt spid="6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a:uFill>
                  <a:noFill/>
                </a:uFill>
                <a:latin typeface="Montserrat"/>
                <a:ea typeface="Montserrat"/>
                <a:cs typeface="Montserrat"/>
                <a:sym typeface="Montserrat"/>
                <a:hlinkClick r:id="rId4"/>
              </a:rPr>
              <a:t>GitHub Pages</a:t>
            </a:r>
            <a:endParaRPr b="1">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292625"/>
            <a:ext cx="7844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chemeClr val="dk2"/>
                </a:solidFill>
                <a:latin typeface="Montserrat"/>
                <a:ea typeface="Montserrat"/>
                <a:cs typeface="Montserrat"/>
                <a:sym typeface="Montserrat"/>
              </a:rPr>
              <a:t>Një custom domain me GitHub Pages</a:t>
            </a:r>
            <a:endParaRPr b="1">
              <a:solidFill>
                <a:schemeClr val="dk2"/>
              </a:solidFill>
              <a:latin typeface="Montserrat"/>
              <a:ea typeface="Montserrat"/>
              <a:cs typeface="Montserrat"/>
              <a:sym typeface="Montserrat"/>
            </a:endParaRPr>
          </a:p>
        </p:txBody>
      </p:sp>
      <p:sp>
        <p:nvSpPr>
          <p:cNvPr id="79" name="Google Shape;79;p17"/>
          <p:cNvSpPr txBox="1"/>
          <p:nvPr>
            <p:ph idx="1" type="body"/>
          </p:nvPr>
        </p:nvSpPr>
        <p:spPr>
          <a:xfrm>
            <a:off x="311700" y="1034521"/>
            <a:ext cx="83112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a:solidFill>
                  <a:schemeClr val="accent1"/>
                </a:solidFill>
                <a:latin typeface="Montserrat"/>
                <a:ea typeface="Montserrat"/>
                <a:cs typeface="Montserrat"/>
                <a:sym typeface="Montserrat"/>
              </a:rPr>
              <a:t>Ju mund ta personalizoni emrin e domain-it të faqes tuaj në GitHub Pages</a:t>
            </a:r>
            <a:endParaRPr b="1">
              <a:solidFill>
                <a:schemeClr val="accent1"/>
              </a:solidFill>
              <a:latin typeface="Montserrat"/>
              <a:ea typeface="Montserrat"/>
              <a:cs typeface="Montserrat"/>
              <a:sym typeface="Montserrat"/>
            </a:endParaRPr>
          </a:p>
          <a:p>
            <a:pPr indent="0" lvl="0" marL="457200" rtl="0" algn="l">
              <a:lnSpc>
                <a:spcPct val="115000"/>
              </a:lnSpc>
              <a:spcBef>
                <a:spcPts val="0"/>
              </a:spcBef>
              <a:spcAft>
                <a:spcPts val="0"/>
              </a:spcAft>
              <a:buNone/>
            </a:pPr>
            <a:r>
              <a:rPr b="1" lang="en">
                <a:solidFill>
                  <a:schemeClr val="accent1"/>
                </a:solidFill>
                <a:latin typeface="Montserrat"/>
                <a:ea typeface="Montserrat"/>
                <a:cs typeface="Montserrat"/>
                <a:sym typeface="Montserrat"/>
              </a:rPr>
              <a:t>Vendosja e një custom domain</a:t>
            </a:r>
            <a:endParaRPr b="1">
              <a:solidFill>
                <a:schemeClr val="accent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accent1"/>
              </a:buClr>
              <a:buSzPts val="1400"/>
              <a:buFont typeface="Montserrat"/>
              <a:buChar char="○"/>
            </a:pPr>
            <a:r>
              <a:rPr lang="en">
                <a:solidFill>
                  <a:schemeClr val="accent1"/>
                </a:solidFill>
                <a:latin typeface="Montserrat"/>
                <a:ea typeface="Montserrat"/>
                <a:cs typeface="Montserrat"/>
                <a:sym typeface="Montserrat"/>
              </a:rPr>
              <a:t>Për të vendosur një custom domain për faqen tuaj në GitHub Pages, duhet të zgjidhni domenin tuaj të personalizuar dhe ta regjistroni atë me një ofrues DNS, konfiguroni domenin tuaj me ofruesin tuaj DNS dhe shtoni domenin tuaj të personalizuar në faqen tuaj GitHub Pages në GitHub.</a:t>
            </a:r>
            <a:endParaRPr>
              <a:solidFill>
                <a:schemeClr val="accent1"/>
              </a:solidFill>
              <a:latin typeface="Montserrat"/>
              <a:ea typeface="Montserrat"/>
              <a:cs typeface="Montserrat"/>
              <a:sym typeface="Montserrat"/>
            </a:endParaRPr>
          </a:p>
          <a:p>
            <a:pPr indent="0" lvl="0" marL="457200" rtl="0" algn="l">
              <a:lnSpc>
                <a:spcPct val="115000"/>
              </a:lnSpc>
              <a:spcBef>
                <a:spcPts val="0"/>
              </a:spcBef>
              <a:spcAft>
                <a:spcPts val="0"/>
              </a:spcAft>
              <a:buNone/>
            </a:pPr>
            <a:r>
              <a:rPr b="1" lang="en">
                <a:solidFill>
                  <a:schemeClr val="accent1"/>
                </a:solidFill>
                <a:latin typeface="Montserrat"/>
                <a:ea typeface="Montserrat"/>
                <a:cs typeface="Montserrat"/>
                <a:sym typeface="Montserrat"/>
              </a:rPr>
              <a:t>Vendosja e një www subdomain</a:t>
            </a:r>
            <a:endParaRPr b="1">
              <a:solidFill>
                <a:schemeClr val="accent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accent1"/>
              </a:buClr>
              <a:buSzPts val="1400"/>
              <a:buFont typeface="Montserrat"/>
              <a:buChar char="○"/>
            </a:pPr>
            <a:r>
              <a:rPr lang="en">
                <a:solidFill>
                  <a:schemeClr val="accent1"/>
                </a:solidFill>
                <a:latin typeface="Montserrat"/>
                <a:ea typeface="Montserrat"/>
                <a:cs typeface="Montserrat"/>
                <a:sym typeface="Montserrat"/>
              </a:rPr>
              <a:t>Për të vendosur një www subdomain, si www.example.com, duhet të konfiguroni një rekord CNAME me ofruesin tuaj DNS.</a:t>
            </a:r>
            <a:endParaRPr>
              <a:solidFill>
                <a:schemeClr val="accent1"/>
              </a:solidFill>
              <a:latin typeface="Montserrat"/>
              <a:ea typeface="Montserrat"/>
              <a:cs typeface="Montserrat"/>
              <a:sym typeface="Montserrat"/>
            </a:endParaRPr>
          </a:p>
          <a:p>
            <a:pPr indent="0" lvl="0" marL="457200" rtl="0" algn="l">
              <a:lnSpc>
                <a:spcPct val="115000"/>
              </a:lnSpc>
              <a:spcBef>
                <a:spcPts val="0"/>
              </a:spcBef>
              <a:spcAft>
                <a:spcPts val="0"/>
              </a:spcAft>
              <a:buNone/>
            </a:pPr>
            <a:r>
              <a:rPr b="1" lang="en">
                <a:solidFill>
                  <a:schemeClr val="accent1"/>
                </a:solidFill>
                <a:latin typeface="Montserrat"/>
                <a:ea typeface="Montserrat"/>
                <a:cs typeface="Montserrat"/>
                <a:sym typeface="Montserrat"/>
              </a:rPr>
              <a:t>Vendosja e një custom subdomain</a:t>
            </a:r>
            <a:endParaRPr b="1">
              <a:solidFill>
                <a:schemeClr val="accent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accent1"/>
              </a:buClr>
              <a:buSzPts val="1400"/>
              <a:buFont typeface="Montserrat"/>
              <a:buChar char="○"/>
            </a:pPr>
            <a:r>
              <a:rPr lang="en">
                <a:solidFill>
                  <a:schemeClr val="accent1"/>
                </a:solidFill>
                <a:latin typeface="Montserrat"/>
                <a:ea typeface="Montserrat"/>
                <a:cs typeface="Montserrat"/>
                <a:sym typeface="Montserrat"/>
              </a:rPr>
              <a:t>Mund të vendosni një custom subdomain, si blog.example.com, duke krijuar një rekord CNAME nëpërmjet ofruesit tuaj DNS.</a:t>
            </a:r>
            <a:endParaRPr>
              <a:solidFill>
                <a:schemeClr val="accen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2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2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200"/>
                                        <p:tgtEl>
                                          <p:spTgt spid="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Effect filter="fade" transition="in">
                                      <p:cBhvr>
                                        <p:cTn dur="200"/>
                                        <p:tgtEl>
                                          <p:spTgt spid="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animEffect filter="fade" transition="in">
                                      <p:cBhvr>
                                        <p:cTn dur="200"/>
                                        <p:tgtEl>
                                          <p:spTgt spid="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5" st="5"/>
                                            </p:txEl>
                                          </p:spTgt>
                                        </p:tgtEl>
                                        <p:attrNameLst>
                                          <p:attrName>style.visibility</p:attrName>
                                        </p:attrNameLst>
                                      </p:cBhvr>
                                      <p:to>
                                        <p:strVal val="visible"/>
                                      </p:to>
                                    </p:set>
                                    <p:animEffect filter="fade" transition="in">
                                      <p:cBhvr>
                                        <p:cTn dur="200"/>
                                        <p:tgtEl>
                                          <p:spTgt spid="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6" st="6"/>
                                            </p:txEl>
                                          </p:spTgt>
                                        </p:tgtEl>
                                        <p:attrNameLst>
                                          <p:attrName>style.visibility</p:attrName>
                                        </p:attrNameLst>
                                      </p:cBhvr>
                                      <p:to>
                                        <p:strVal val="visible"/>
                                      </p:to>
                                    </p:set>
                                    <p:animEffect filter="fade" transition="in">
                                      <p:cBhvr>
                                        <p:cTn dur="200"/>
                                        <p:tgtEl>
                                          <p:spTgt spid="7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2237425"/>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a:latin typeface="Montserrat"/>
                <a:ea typeface="Montserrat"/>
                <a:cs typeface="Montserrat"/>
                <a:sym typeface="Montserrat"/>
              </a:rPr>
              <a:t>Le të fillojmë të përdorim GitHub Pages dhe të publikojmë projektet tona </a:t>
            </a:r>
            <a:endParaRPr b="1">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9"/>
          <p:cNvSpPr txBox="1"/>
          <p:nvPr>
            <p:ph type="title"/>
          </p:nvPr>
        </p:nvSpPr>
        <p:spPr>
          <a:xfrm>
            <a:off x="311700" y="2272075"/>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a:solidFill>
                  <a:schemeClr val="dk1"/>
                </a:solidFill>
                <a:latin typeface="Montserrat"/>
                <a:ea typeface="Montserrat"/>
                <a:cs typeface="Montserrat"/>
                <a:sym typeface="Montserrat"/>
              </a:rPr>
              <a:t>Faleminderit!</a:t>
            </a:r>
            <a:endParaRPr b="1">
              <a:solidFill>
                <a:schemeClr val="dk1"/>
              </a:solidFill>
              <a:latin typeface="Montserrat"/>
              <a:ea typeface="Montserrat"/>
              <a:cs typeface="Montserrat"/>
              <a:sym typeface="Montserrat"/>
            </a:endParaRPr>
          </a:p>
        </p:txBody>
      </p:sp>
      <p:sp>
        <p:nvSpPr>
          <p:cNvPr id="90" name="Google Shape;90;p19"/>
          <p:cNvSpPr txBox="1"/>
          <p:nvPr/>
        </p:nvSpPr>
        <p:spPr>
          <a:xfrm>
            <a:off x="3575100" y="1868575"/>
            <a:ext cx="1993800" cy="4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accent1"/>
                </a:solidFill>
                <a:latin typeface="Montserrat"/>
                <a:ea typeface="Montserrat"/>
                <a:cs typeface="Montserrat"/>
                <a:sym typeface="Montserrat"/>
              </a:rPr>
              <a:t>Pyetje?</a:t>
            </a:r>
            <a:endParaRPr b="1" i="0" sz="2400" u="none" cap="none" strike="noStrike">
              <a:solidFill>
                <a:schemeClr val="accen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2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200"/>
                                        <p:tgtEl>
                                          <p:spTgt spid="8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