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38" r:id="rId1"/>
  </p:sldMasterIdLst>
  <p:notesMasterIdLst>
    <p:notesMasterId r:id="rId106"/>
  </p:notesMasterIdLst>
  <p:handoutMasterIdLst>
    <p:handoutMasterId r:id="rId107"/>
  </p:handoutMasterIdLst>
  <p:sldIdLst>
    <p:sldId id="274" r:id="rId2"/>
    <p:sldId id="275" r:id="rId3"/>
    <p:sldId id="276" r:id="rId4"/>
    <p:sldId id="482" r:id="rId5"/>
    <p:sldId id="483" r:id="rId6"/>
    <p:sldId id="484" r:id="rId7"/>
    <p:sldId id="485" r:id="rId8"/>
    <p:sldId id="486" r:id="rId9"/>
    <p:sldId id="487" r:id="rId10"/>
    <p:sldId id="532" r:id="rId11"/>
    <p:sldId id="488" r:id="rId12"/>
    <p:sldId id="489" r:id="rId13"/>
    <p:sldId id="490" r:id="rId14"/>
    <p:sldId id="533" r:id="rId15"/>
    <p:sldId id="534" r:id="rId16"/>
    <p:sldId id="535" r:id="rId17"/>
    <p:sldId id="536" r:id="rId18"/>
    <p:sldId id="491" r:id="rId19"/>
    <p:sldId id="537" r:id="rId20"/>
    <p:sldId id="542" r:id="rId21"/>
    <p:sldId id="492" r:id="rId22"/>
    <p:sldId id="493" r:id="rId23"/>
    <p:sldId id="494" r:id="rId24"/>
    <p:sldId id="495" r:id="rId25"/>
    <p:sldId id="497" r:id="rId26"/>
    <p:sldId id="499" r:id="rId27"/>
    <p:sldId id="543" r:id="rId28"/>
    <p:sldId id="505" r:id="rId29"/>
    <p:sldId id="506" r:id="rId30"/>
    <p:sldId id="507" r:id="rId31"/>
    <p:sldId id="508" r:id="rId32"/>
    <p:sldId id="509" r:id="rId33"/>
    <p:sldId id="510" r:id="rId34"/>
    <p:sldId id="551" r:id="rId35"/>
    <p:sldId id="552" r:id="rId36"/>
    <p:sldId id="553" r:id="rId37"/>
    <p:sldId id="554" r:id="rId38"/>
    <p:sldId id="511" r:id="rId39"/>
    <p:sldId id="512" r:id="rId40"/>
    <p:sldId id="513" r:id="rId41"/>
    <p:sldId id="514" r:id="rId42"/>
    <p:sldId id="526" r:id="rId43"/>
    <p:sldId id="278" r:id="rId44"/>
    <p:sldId id="279" r:id="rId45"/>
    <p:sldId id="280" r:id="rId46"/>
    <p:sldId id="281" r:id="rId47"/>
    <p:sldId id="282" r:id="rId48"/>
    <p:sldId id="283" r:id="rId49"/>
    <p:sldId id="285" r:id="rId50"/>
    <p:sldId id="286" r:id="rId51"/>
    <p:sldId id="287" r:id="rId52"/>
    <p:sldId id="288" r:id="rId53"/>
    <p:sldId id="289" r:id="rId54"/>
    <p:sldId id="290" r:id="rId55"/>
    <p:sldId id="291" r:id="rId56"/>
    <p:sldId id="292" r:id="rId57"/>
    <p:sldId id="428" r:id="rId58"/>
    <p:sldId id="293" r:id="rId59"/>
    <p:sldId id="294" r:id="rId60"/>
    <p:sldId id="295" r:id="rId61"/>
    <p:sldId id="296" r:id="rId62"/>
    <p:sldId id="297" r:id="rId63"/>
    <p:sldId id="298" r:id="rId64"/>
    <p:sldId id="299" r:id="rId65"/>
    <p:sldId id="300" r:id="rId66"/>
    <p:sldId id="301" r:id="rId67"/>
    <p:sldId id="302" r:id="rId68"/>
    <p:sldId id="303" r:id="rId69"/>
    <p:sldId id="304" r:id="rId70"/>
    <p:sldId id="305" r:id="rId71"/>
    <p:sldId id="306" r:id="rId72"/>
    <p:sldId id="431" r:id="rId73"/>
    <p:sldId id="310" r:id="rId74"/>
    <p:sldId id="311" r:id="rId75"/>
    <p:sldId id="312" r:id="rId76"/>
    <p:sldId id="313" r:id="rId77"/>
    <p:sldId id="314" r:id="rId78"/>
    <p:sldId id="315" r:id="rId79"/>
    <p:sldId id="448" r:id="rId80"/>
    <p:sldId id="449" r:id="rId81"/>
    <p:sldId id="450" r:id="rId82"/>
    <p:sldId id="481" r:id="rId83"/>
    <p:sldId id="451" r:id="rId84"/>
    <p:sldId id="453" r:id="rId85"/>
    <p:sldId id="454" r:id="rId86"/>
    <p:sldId id="455" r:id="rId87"/>
    <p:sldId id="456" r:id="rId88"/>
    <p:sldId id="461" r:id="rId89"/>
    <p:sldId id="462" r:id="rId90"/>
    <p:sldId id="463" r:id="rId91"/>
    <p:sldId id="464" r:id="rId92"/>
    <p:sldId id="465" r:id="rId93"/>
    <p:sldId id="466" r:id="rId94"/>
    <p:sldId id="467" r:id="rId95"/>
    <p:sldId id="468" r:id="rId96"/>
    <p:sldId id="469" r:id="rId97"/>
    <p:sldId id="470" r:id="rId98"/>
    <p:sldId id="471" r:id="rId99"/>
    <p:sldId id="472" r:id="rId100"/>
    <p:sldId id="473" r:id="rId101"/>
    <p:sldId id="474" r:id="rId102"/>
    <p:sldId id="424" r:id="rId103"/>
    <p:sldId id="425" r:id="rId104"/>
    <p:sldId id="426" r:id="rId105"/>
  </p:sldIdLst>
  <p:sldSz cx="9144000" cy="6858000" type="screen4x3"/>
  <p:notesSz cx="7315200" cy="9601200"/>
  <p:defaultTextStyle>
    <a:defPPr>
      <a:defRPr lang="en-US"/>
    </a:defPPr>
    <a:lvl1pPr algn="l" rtl="0" eaLnBrk="0" fontAlgn="base" hangingPunct="0">
      <a:spcBef>
        <a:spcPct val="0"/>
      </a:spcBef>
      <a:spcAft>
        <a:spcPct val="0"/>
      </a:spcAft>
      <a:defRPr sz="4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4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4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4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4400" kern="1200">
        <a:solidFill>
          <a:schemeClr val="tx1"/>
        </a:solidFill>
        <a:latin typeface="Times New Roman" pitchFamily="18" charset="0"/>
        <a:ea typeface="+mn-ea"/>
        <a:cs typeface="+mn-cs"/>
      </a:defRPr>
    </a:lvl5pPr>
    <a:lvl6pPr marL="2286000" algn="l" defTabSz="914400" rtl="0" eaLnBrk="1" latinLnBrk="0" hangingPunct="1">
      <a:defRPr sz="4400" kern="1200">
        <a:solidFill>
          <a:schemeClr val="tx1"/>
        </a:solidFill>
        <a:latin typeface="Times New Roman" pitchFamily="18" charset="0"/>
        <a:ea typeface="+mn-ea"/>
        <a:cs typeface="+mn-cs"/>
      </a:defRPr>
    </a:lvl6pPr>
    <a:lvl7pPr marL="2743200" algn="l" defTabSz="914400" rtl="0" eaLnBrk="1" latinLnBrk="0" hangingPunct="1">
      <a:defRPr sz="4400" kern="1200">
        <a:solidFill>
          <a:schemeClr val="tx1"/>
        </a:solidFill>
        <a:latin typeface="Times New Roman" pitchFamily="18" charset="0"/>
        <a:ea typeface="+mn-ea"/>
        <a:cs typeface="+mn-cs"/>
      </a:defRPr>
    </a:lvl7pPr>
    <a:lvl8pPr marL="3200400" algn="l" defTabSz="914400" rtl="0" eaLnBrk="1" latinLnBrk="0" hangingPunct="1">
      <a:defRPr sz="4400" kern="1200">
        <a:solidFill>
          <a:schemeClr val="tx1"/>
        </a:solidFill>
        <a:latin typeface="Times New Roman" pitchFamily="18" charset="0"/>
        <a:ea typeface="+mn-ea"/>
        <a:cs typeface="+mn-cs"/>
      </a:defRPr>
    </a:lvl8pPr>
    <a:lvl9pPr marL="3657600" algn="l" defTabSz="914400" rtl="0" eaLnBrk="1" latinLnBrk="0" hangingPunct="1">
      <a:defRPr sz="4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00"/>
    <a:srgbClr val="99FFCC"/>
    <a:srgbClr val="00FF00"/>
    <a:srgbClr val="FF0000"/>
    <a:srgbClr val="FF6600"/>
    <a:srgbClr val="000066"/>
    <a:srgbClr val="FF33CC"/>
    <a:srgbClr val="FF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82" autoAdjust="0"/>
    <p:restoredTop sz="96387" autoAdjust="0"/>
  </p:normalViewPr>
  <p:slideViewPr>
    <p:cSldViewPr snapToGrid="0" snapToObjects="1">
      <p:cViewPr varScale="1">
        <p:scale>
          <a:sx n="116" d="100"/>
          <a:sy n="116" d="100"/>
        </p:scale>
        <p:origin x="1762" y="5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179" y="200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handoutMaster" Target="handoutMasters/handout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2258"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defTabSz="966788">
              <a:defRPr sz="1300" dirty="0">
                <a:latin typeface="Tahoma" pitchFamily="34" charset="0"/>
              </a:defRPr>
            </a:lvl1pPr>
          </a:lstStyle>
          <a:p>
            <a:pPr>
              <a:defRPr/>
            </a:pPr>
            <a:endParaRPr lang="en-US" dirty="0"/>
          </a:p>
        </p:txBody>
      </p:sp>
      <p:sp>
        <p:nvSpPr>
          <p:cNvPr id="352259"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algn="r" defTabSz="966788">
              <a:defRPr sz="1300" dirty="0">
                <a:latin typeface="Tahoma" pitchFamily="34" charset="0"/>
              </a:defRPr>
            </a:lvl1pPr>
          </a:lstStyle>
          <a:p>
            <a:pPr>
              <a:defRPr/>
            </a:pPr>
            <a:endParaRPr lang="en-US" dirty="0"/>
          </a:p>
        </p:txBody>
      </p:sp>
      <p:sp>
        <p:nvSpPr>
          <p:cNvPr id="352260"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defTabSz="966788">
              <a:defRPr sz="1300" dirty="0">
                <a:latin typeface="Tahoma" pitchFamily="34" charset="0"/>
              </a:defRPr>
            </a:lvl1pPr>
          </a:lstStyle>
          <a:p>
            <a:pPr>
              <a:defRPr/>
            </a:pPr>
            <a:endParaRPr lang="en-US" dirty="0"/>
          </a:p>
        </p:txBody>
      </p:sp>
      <p:sp>
        <p:nvSpPr>
          <p:cNvPr id="352261"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algn="r" defTabSz="966788">
              <a:defRPr sz="1300">
                <a:latin typeface="Tahoma" pitchFamily="34" charset="0"/>
              </a:defRPr>
            </a:lvl1pPr>
          </a:lstStyle>
          <a:p>
            <a:pPr>
              <a:defRPr/>
            </a:pPr>
            <a:fld id="{7B84F0AD-B8EC-4E4C-96AB-90A3127EB247}" type="slidenum">
              <a:rPr lang="en-US"/>
              <a:pPr>
                <a:defRPr/>
              </a:pPr>
              <a:t>‹#›</a:t>
            </a:fld>
            <a:endParaRPr lang="en-US" dirty="0"/>
          </a:p>
        </p:txBody>
      </p:sp>
    </p:spTree>
    <p:extLst>
      <p:ext uri="{BB962C8B-B14F-4D97-AF65-F5344CB8AC3E}">
        <p14:creationId xmlns:p14="http://schemas.microsoft.com/office/powerpoint/2010/main" val="36130586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44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560888"/>
            <a:ext cx="5943600" cy="4354512"/>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p:cNvSpPr>
            <a:spLocks noGrp="1"/>
          </p:cNvSpPr>
          <p:nvPr>
            <p:ph type="sldNum" sz="quarter" idx="5"/>
          </p:nvPr>
        </p:nvSpPr>
        <p:spPr>
          <a:xfrm>
            <a:off x="2057400" y="8991600"/>
            <a:ext cx="3170238" cy="609600"/>
          </a:xfrm>
          <a:prstGeom prst="rect">
            <a:avLst/>
          </a:prstGeom>
        </p:spPr>
        <p:txBody>
          <a:bodyPr vert="horz" lIns="91440" tIns="45720" rIns="91440" bIns="45720" rtlCol="0" anchor="ctr" anchorCtr="0"/>
          <a:lstStyle>
            <a:lvl1pPr algn="ctr">
              <a:defRPr sz="1200">
                <a:latin typeface="Arial" pitchFamily="34" charset="0"/>
                <a:cs typeface="Arial" pitchFamily="34" charset="0"/>
              </a:defRPr>
            </a:lvl1pPr>
          </a:lstStyle>
          <a:p>
            <a:pPr>
              <a:defRPr/>
            </a:pPr>
            <a:fld id="{CE86D591-EB46-49C9-B58B-417466F1609D}" type="slidenum">
              <a:rPr lang="en-US"/>
              <a:pPr>
                <a:defRPr/>
              </a:pPr>
              <a:t>‹#›</a:t>
            </a:fld>
            <a:endParaRPr lang="en-US" dirty="0"/>
          </a:p>
        </p:txBody>
      </p:sp>
    </p:spTree>
    <p:extLst>
      <p:ext uri="{BB962C8B-B14F-4D97-AF65-F5344CB8AC3E}">
        <p14:creationId xmlns:p14="http://schemas.microsoft.com/office/powerpoint/2010/main" val="217056432"/>
      </p:ext>
    </p:extLst>
  </p:cSld>
  <p:clrMap bg1="lt1" tx1="dk1" bg2="lt2" tx2="dk2" accent1="accent1" accent2="accent2" accent3="accent3" accent4="accent4" accent5="accent5" accent6="accent6" hlink="hlink" folHlink="folHlink"/>
  <p:hf hdr="0" ftr="0" dt="0"/>
  <p:notesStyle>
    <a:lvl1pPr algn="l" rtl="0" eaLnBrk="0" fontAlgn="base" hangingPunct="0">
      <a:spcBef>
        <a:spcPts val="363"/>
      </a:spcBef>
      <a:spcAft>
        <a:spcPct val="0"/>
      </a:spcAft>
      <a:defRPr sz="1000" kern="1200">
        <a:solidFill>
          <a:schemeClr val="tx1"/>
        </a:solidFill>
        <a:latin typeface="Times New Roman" pitchFamily="18" charset="0"/>
        <a:ea typeface="+mn-ea"/>
        <a:cs typeface="+mn-cs"/>
      </a:defRPr>
    </a:lvl1pPr>
    <a:lvl2pPr marL="457200" algn="l" rtl="0" eaLnBrk="0" fontAlgn="base" hangingPunct="0">
      <a:spcBef>
        <a:spcPts val="363"/>
      </a:spcBef>
      <a:spcAft>
        <a:spcPct val="0"/>
      </a:spcAft>
      <a:defRPr sz="1000" kern="1200">
        <a:solidFill>
          <a:schemeClr val="tx1"/>
        </a:solidFill>
        <a:latin typeface="Times New Roman" pitchFamily="18" charset="0"/>
        <a:ea typeface="+mn-ea"/>
        <a:cs typeface="+mn-cs"/>
      </a:defRPr>
    </a:lvl2pPr>
    <a:lvl3pPr marL="914400" algn="l" rtl="0" eaLnBrk="0" fontAlgn="base" hangingPunct="0">
      <a:spcBef>
        <a:spcPts val="363"/>
      </a:spcBef>
      <a:spcAft>
        <a:spcPct val="0"/>
      </a:spcAft>
      <a:defRPr sz="1000" kern="1200">
        <a:solidFill>
          <a:schemeClr val="tx1"/>
        </a:solidFill>
        <a:latin typeface="Times New Roman" pitchFamily="18" charset="0"/>
        <a:ea typeface="+mn-ea"/>
        <a:cs typeface="+mn-cs"/>
      </a:defRPr>
    </a:lvl3pPr>
    <a:lvl4pPr marL="1371600" algn="l" rtl="0" eaLnBrk="0" fontAlgn="base" hangingPunct="0">
      <a:spcBef>
        <a:spcPts val="363"/>
      </a:spcBef>
      <a:spcAft>
        <a:spcPct val="0"/>
      </a:spcAft>
      <a:defRPr sz="1000" kern="1200">
        <a:solidFill>
          <a:schemeClr val="tx1"/>
        </a:solidFill>
        <a:latin typeface="Times New Roman" pitchFamily="18" charset="0"/>
        <a:ea typeface="+mn-ea"/>
        <a:cs typeface="+mn-cs"/>
      </a:defRPr>
    </a:lvl4pPr>
    <a:lvl5pPr marL="1828800" algn="l" rtl="0" eaLnBrk="0" fontAlgn="base" hangingPunct="0">
      <a:spcBef>
        <a:spcPts val="363"/>
      </a:spcBef>
      <a:spcAft>
        <a:spcPct val="0"/>
      </a:spcAft>
      <a:defRPr sz="10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Web applications are a major point of vulnerability in organizations today. Web app holes have resulted in the theft of millions of credit cards, major financial and reputational damage for hundreds of enterprises, and even the compromise of thousands of browsing machines that visited web sites altered by attackers. </a:t>
            </a:r>
          </a:p>
          <a:p>
            <a:endParaRPr lang="en-US" dirty="0">
              <a:ea typeface="MS PGothic" charset="0"/>
            </a:endParaRPr>
          </a:p>
          <a:p>
            <a:r>
              <a:rPr lang="en-US" dirty="0">
                <a:ea typeface="MS PGothic" charset="0"/>
              </a:rPr>
              <a:t>In the next few days, you'll learn the art of exploiting web applications so you can find flaws in your enterprise's web apps before the bad guys do. Through detailed, hands-on exercises and these materials, you will be taught the four-step process for web application penetration testing. You will inject SQL into back-end databases, learning how attackers exfiltrate sensitive data. You will utilize Cross Site Scripting attacks to dominate a target infrastructure in our unique hands-on laboratory environment. And, you will explore various other web app vulnerabilities in-depth, with tried-and-true techniques for finding them using a structured testing regimen. As well as the vulnerabilities, you will learn the tools and methods of the attacker, so that you can be a powerful defender.</a:t>
            </a:r>
          </a:p>
        </p:txBody>
      </p:sp>
      <p:sp>
        <p:nvSpPr>
          <p:cNvPr id="162820"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769038E8-56E7-FA40-A6D1-A218B51AB153}" type="slidenum">
              <a:rPr lang="en-US" sz="1200">
                <a:latin typeface="Arial" charset="0"/>
              </a:rPr>
              <a:pPr/>
              <a:t>1</a:t>
            </a:fld>
            <a:endParaRPr lang="en-US" sz="1200" dirty="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move</a:t>
            </a:r>
            <a:r>
              <a:rPr lang="en-US" baseline="0" dirty="0"/>
              <a:t> to discover XSS flaws within the tested application, we need to work from what we found in mapping.  We need to look at each of the parameters which are then used in the display.  We should fuzz each of these parameters during our testing.</a:t>
            </a:r>
            <a:endParaRPr lang="en-US" dirty="0"/>
          </a:p>
        </p:txBody>
      </p:sp>
      <p:sp>
        <p:nvSpPr>
          <p:cNvPr id="4" name="Slide Number Placeholder 3"/>
          <p:cNvSpPr>
            <a:spLocks noGrp="1"/>
          </p:cNvSpPr>
          <p:nvPr>
            <p:ph type="sldNum" sz="quarter" idx="10"/>
          </p:nvPr>
        </p:nvSpPr>
        <p:spPr/>
        <p:txBody>
          <a:bodyPr/>
          <a:lstStyle/>
          <a:p>
            <a:pPr>
              <a:defRPr/>
            </a:pPr>
            <a:fld id="{CE86D591-EB46-49C9-B58B-417466F1609D}" type="slidenum">
              <a:rPr lang="en-US" smtClean="0"/>
              <a:pPr>
                <a:defRPr/>
              </a:pPr>
              <a:t>10</a:t>
            </a:fld>
            <a:endParaRPr lang="en-US" dirty="0"/>
          </a:p>
        </p:txBody>
      </p:sp>
    </p:spTree>
    <p:extLst>
      <p:ext uri="{BB962C8B-B14F-4D97-AF65-F5344CB8AC3E}">
        <p14:creationId xmlns:p14="http://schemas.microsoft.com/office/powerpoint/2010/main" val="289339362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w3af also handles the exploitation phase of the test.  This will be covered more later in class, but we wanted to mention that it was available within the same tool used for discovery.</a:t>
            </a:r>
          </a:p>
          <a:p>
            <a:endParaRPr lang="en-US" dirty="0">
              <a:ea typeface="MS PGothic" charset="0"/>
            </a:endParaRPr>
          </a:p>
          <a:p>
            <a:r>
              <a:rPr lang="en-US" dirty="0">
                <a:ea typeface="MS PGothic" charset="0"/>
              </a:rPr>
              <a:t>w3af includes quite a few powerful exploitation options.  Most of these are focused on providing a shell either on the web server itself or on database servers behind it.</a:t>
            </a:r>
          </a:p>
        </p:txBody>
      </p:sp>
      <p:sp>
        <p:nvSpPr>
          <p:cNvPr id="222212"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D58E1F0B-1135-B343-941F-5BCE0C3EC38B}" type="slidenum">
              <a:rPr lang="en-US" sz="1200">
                <a:latin typeface="Arial" charset="0"/>
              </a:rPr>
              <a:pPr/>
              <a:t>100</a:t>
            </a:fld>
            <a:endParaRPr lang="en-US" sz="1200" dirty="0">
              <a:latin typeface="Arial"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Slide Image Placeholder 1"/>
          <p:cNvSpPr>
            <a:spLocks noGrp="1" noRot="1" noChangeAspect="1" noTextEdit="1"/>
          </p:cNvSpPr>
          <p:nvPr>
            <p:ph type="sldImg"/>
          </p:nvPr>
        </p:nvSpPr>
        <p:spPr>
          <a:ln/>
        </p:spPr>
      </p:sp>
      <p:sp>
        <p:nvSpPr>
          <p:cNvPr id="223235"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In this exercise we will explore the various pieces of w3af.</a:t>
            </a:r>
          </a:p>
          <a:p>
            <a:endParaRPr lang="en-US" dirty="0">
              <a:ea typeface="MS PGothic" charset="0"/>
            </a:endParaRPr>
          </a:p>
        </p:txBody>
      </p:sp>
      <p:sp>
        <p:nvSpPr>
          <p:cNvPr id="223236"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C5D5A4E3-7A8D-E844-A34C-E1E96D581FE5}" type="slidenum">
              <a:rPr lang="en-US" sz="1200">
                <a:latin typeface="Arial" charset="0"/>
              </a:rPr>
              <a:pPr/>
              <a:t>101</a:t>
            </a:fld>
            <a:endParaRPr lang="en-US" sz="1200" dirty="0">
              <a:latin typeface="Arial"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Slide Image Placeholder 1"/>
          <p:cNvSpPr>
            <a:spLocks noGrp="1" noRot="1" noChangeAspect="1" noTextEdit="1"/>
          </p:cNvSpPr>
          <p:nvPr>
            <p:ph type="sldImg"/>
          </p:nvPr>
        </p:nvSpPr>
        <p:spPr>
          <a:ln/>
        </p:spPr>
      </p:sp>
      <p:sp>
        <p:nvSpPr>
          <p:cNvPr id="316419"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And now to wrap up today.</a:t>
            </a:r>
          </a:p>
        </p:txBody>
      </p:sp>
      <p:sp>
        <p:nvSpPr>
          <p:cNvPr id="316420"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C6E43DCC-7044-EA4F-A9D5-9E1D66D93D87}" type="slidenum">
              <a:rPr lang="en-US" sz="1200">
                <a:latin typeface="Arial" charset="0"/>
              </a:rPr>
              <a:pPr/>
              <a:t>102</a:t>
            </a:fld>
            <a:endParaRPr lang="en-US" sz="1200" dirty="0">
              <a:latin typeface="Arial"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Slide Image Placeholder 1"/>
          <p:cNvSpPr>
            <a:spLocks noGrp="1" noRot="1" noChangeAspect="1" noTextEdit="1"/>
          </p:cNvSpPr>
          <p:nvPr>
            <p:ph type="sldImg"/>
          </p:nvPr>
        </p:nvSpPr>
        <p:spPr>
          <a:ln/>
        </p:spPr>
      </p:sp>
      <p:sp>
        <p:nvSpPr>
          <p:cNvPr id="317443"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Now we have completed both sides of the discovery phase.  This allows us to have prepared for the next step.  We have also reviewed PHP and determined how it can fit into our testing.</a:t>
            </a:r>
          </a:p>
        </p:txBody>
      </p:sp>
      <p:sp>
        <p:nvSpPr>
          <p:cNvPr id="317444"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7FA3D07C-CC2E-D141-96CF-9F50E515E992}" type="slidenum">
              <a:rPr lang="en-US" sz="1200">
                <a:latin typeface="Arial" charset="0"/>
              </a:rPr>
              <a:pPr/>
              <a:t>103</a:t>
            </a:fld>
            <a:endParaRPr lang="en-US" sz="1200" dirty="0">
              <a:latin typeface="Arial"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8466" name="Text Box 3"/>
          <p:cNvSpPr>
            <a:spLocks noGrp="1" noChangeArrowheads="1"/>
          </p:cNvSpPr>
          <p:nvPr>
            <p:ph type="body"/>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lIns="95139" tIns="49472" rIns="95139" bIns="49472"/>
          <a:lstStyle/>
          <a:p>
            <a:pPr defTabSz="457200">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ea typeface="MS PGothic" charset="0"/>
              </a:rPr>
              <a:t>We have completed step 3 and now just have to finish with exploitation.</a:t>
            </a:r>
          </a:p>
          <a:p>
            <a:pPr defTabSz="457200">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dirty="0">
              <a:ea typeface="MS PGothic" charset="0"/>
            </a:endParaRPr>
          </a:p>
          <a:p>
            <a:pPr defTabSz="457200">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ea typeface="MS PGothic" charset="0"/>
              </a:rPr>
              <a:t>Thank you!</a:t>
            </a:r>
          </a:p>
        </p:txBody>
      </p:sp>
      <p:sp>
        <p:nvSpPr>
          <p:cNvPr id="318467" name="Rectangle 4"/>
          <p:cNvSpPr>
            <a:spLocks noGrp="1" noRot="1" noChangeAspect="1" noChangeArrowheads="1" noTextEdit="1"/>
          </p:cNvSpPr>
          <p:nvPr>
            <p:ph type="sldImg"/>
          </p:nvPr>
        </p:nvSpPr>
        <p:spPr>
          <a:xfrm>
            <a:off x="1219200" y="720725"/>
            <a:ext cx="4800600" cy="3600450"/>
          </a:xfrm>
          <a:ln/>
        </p:spPr>
      </p:sp>
      <p:sp>
        <p:nvSpPr>
          <p:cNvPr id="318468"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CE71510C-6EDA-E94B-A9E7-4434EDFCF865}" type="slidenum">
              <a:rPr lang="en-US" sz="1200">
                <a:latin typeface="Arial" charset="0"/>
              </a:rPr>
              <a:pPr/>
              <a:t>104</a:t>
            </a:fld>
            <a:endParaRPr lang="en-US" sz="1200" dirty="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a:xfrm>
            <a:off x="609600" y="4560888"/>
            <a:ext cx="6248400" cy="4430712"/>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As XSS has become more known through the developer communities, applications have started to come with filtering techniques that try to protect the application and its users from injection attacks. They try to filter the input before using it within the application or display.  Two types of filtering are being used.  The first is whitelisting and the second is blacklisting. These differ in their way of determining what is malicious.  But time is on the attacker</a:t>
            </a:r>
            <a:r>
              <a:rPr lang="en-US" altLang="ja-JP" dirty="0">
                <a:ea typeface="MS PGothic" charset="0"/>
              </a:rPr>
              <a:t>'s side.  While the application has to detect malicious code every time input is accepted, the attacker only has to discover one way to bypass the filter.</a:t>
            </a:r>
          </a:p>
          <a:p>
            <a:endParaRPr lang="en-US" dirty="0">
              <a:ea typeface="MS PGothic" charset="0"/>
            </a:endParaRPr>
          </a:p>
          <a:p>
            <a:r>
              <a:rPr lang="en-US" dirty="0">
                <a:ea typeface="MS PGothic" charset="0"/>
              </a:rPr>
              <a:t>There are two ways to validate input, white-listing and black-listing.</a:t>
            </a:r>
          </a:p>
          <a:p>
            <a:endParaRPr lang="en-US" dirty="0">
              <a:ea typeface="MS PGothic" charset="0"/>
            </a:endParaRPr>
          </a:p>
          <a:p>
            <a:r>
              <a:rPr lang="en-US" dirty="0">
                <a:ea typeface="MS PGothic" charset="0"/>
              </a:rPr>
              <a:t>White-listing: the developer specifies what should be allowed in a given field.  This is the recommended approach.</a:t>
            </a:r>
          </a:p>
          <a:p>
            <a:endParaRPr lang="en-US" dirty="0">
              <a:ea typeface="MS PGothic" charset="0"/>
            </a:endParaRPr>
          </a:p>
          <a:p>
            <a:r>
              <a:rPr lang="en-US" dirty="0">
                <a:ea typeface="MS PGothic" charset="0"/>
              </a:rPr>
              <a:t>Black-listing: the developer identifies known bad characters and the system either filters them out or blocks the request altogether.  </a:t>
            </a:r>
          </a:p>
          <a:p>
            <a:endParaRPr lang="en-US" dirty="0">
              <a:ea typeface="MS PGothic" charset="0"/>
            </a:endParaRPr>
          </a:p>
          <a:p>
            <a:r>
              <a:rPr lang="en-US" dirty="0">
                <a:ea typeface="MS PGothic" charset="0"/>
              </a:rPr>
              <a:t>Both approaches have their own challenges.  White-listing can be more work because the developer must be exact in the specifications of each field.  For dates and times this is seldom an issue.  For blobs and text fields this is much more problematic. In addition, white-listing still requires a knowledge of bad characters so they don</a:t>
            </a:r>
            <a:r>
              <a:rPr lang="en-US" altLang="ja-JP" dirty="0">
                <a:ea typeface="MS PGothic" charset="0"/>
              </a:rPr>
              <a:t>'t accidentally find their way into the whitelist.</a:t>
            </a:r>
          </a:p>
          <a:p>
            <a:endParaRPr lang="en-US" dirty="0">
              <a:ea typeface="MS PGothic" charset="0"/>
            </a:endParaRPr>
          </a:p>
          <a:p>
            <a:r>
              <a:rPr lang="en-US" dirty="0">
                <a:ea typeface="MS PGothic" charset="0"/>
              </a:rPr>
              <a:t>The problem with black-listing is that one never has comprehensive knowledge of all attacks. As attackers, we can be infinitely creative. Developers can block known bad characters, but what about other characters? What about different encodings?  Can all versions of bad characters be filtered?  Consistently?</a:t>
            </a:r>
          </a:p>
          <a:p>
            <a:endParaRPr lang="en-US" dirty="0">
              <a:ea typeface="MS PGothic" charset="0"/>
            </a:endParaRPr>
          </a:p>
          <a:p>
            <a:r>
              <a:rPr lang="en-US" dirty="0">
                <a:ea typeface="MS PGothic" charset="0"/>
              </a:rPr>
              <a:t>The most effective solution is usually a combination of both white- and black-listing.</a:t>
            </a:r>
          </a:p>
        </p:txBody>
      </p:sp>
      <p:sp>
        <p:nvSpPr>
          <p:cNvPr id="324612"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71B47F32-AA97-184B-BF4E-D44608B95C94}" type="slidenum">
              <a:rPr lang="en-US" sz="1200">
                <a:latin typeface="Arial" charset="0"/>
              </a:rPr>
              <a:pPr/>
              <a:t>11</a:t>
            </a:fld>
            <a:endParaRPr lang="en-US" sz="1200" dirty="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Many different techniques are available to bypass the filtering happening within an application.  For example, using different encodings or functions such as the hex encoding or the fromCharCode function.  Taking the example </a:t>
            </a:r>
            <a:r>
              <a:rPr lang="en-GB" dirty="0">
                <a:ea typeface="MS PGothic" charset="0"/>
              </a:rPr>
              <a:t>&lt;SCRIPT&gt;alert("XSS")&lt;/SCRIPT&gt; and hex encoding it and making it part of an image tag, we get </a:t>
            </a:r>
            <a:r>
              <a:rPr lang="en-US" dirty="0">
                <a:ea typeface="MS PGothic" charset="0"/>
              </a:rPr>
              <a:t>&lt;img src=&amp;#x3C;&amp;#x53;&amp;#x43;&amp;#x52;&amp;#x49;&amp;#x50;&amp;#x54;&amp;#x3E;&amp;#x61;&amp;#x6C;&amp;#x65;&amp;#x72;&amp;#x74;&amp;#x28;&amp;#x22;&amp;#x58;&amp;#x53;&amp;#x53;&amp;#x22;&amp;#x29;&amp;#x3C;&amp;#x2F;&amp;#x53;&amp;#x43;&amp;#x52;&amp;#x49;&amp;#x50;&amp;#x54;&amp;#x3E;&gt;. </a:t>
            </a:r>
          </a:p>
          <a:p>
            <a:endParaRPr lang="en-US" dirty="0">
              <a:ea typeface="MS PGothic" charset="0"/>
            </a:endParaRPr>
          </a:p>
          <a:p>
            <a:r>
              <a:rPr lang="en-US" dirty="0">
                <a:ea typeface="MS PGothic" charset="0"/>
              </a:rPr>
              <a:t>Also using tags such as the IMG tag above, DIV and styles, we can bypass filtering that looks for the traditional &lt;SCRIPT&gt; tags.</a:t>
            </a:r>
          </a:p>
          <a:p>
            <a:endParaRPr lang="en-US" dirty="0">
              <a:ea typeface="MS PGothic" charset="0"/>
            </a:endParaRPr>
          </a:p>
          <a:p>
            <a:r>
              <a:rPr lang="en-US" dirty="0">
                <a:ea typeface="MS PGothic" charset="0"/>
              </a:rPr>
              <a:t>The site https://www.owasp.org/index.php/XSS_Filter_Evasion_Cheat_Sheet is an excellent resource for the various bypass methods.  They list various means and which browsers support that particular bypass.  As we will see tomorrow, most of the advanced tools use this list in their attacks.  So should you!</a:t>
            </a:r>
          </a:p>
        </p:txBody>
      </p:sp>
      <p:sp>
        <p:nvSpPr>
          <p:cNvPr id="325636"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AC0D80EB-4C7E-C746-88BF-9B3C3B3D61E4}" type="slidenum">
              <a:rPr lang="en-US" sz="1200">
                <a:latin typeface="Arial" charset="0"/>
              </a:rPr>
              <a:pPr/>
              <a:t>12</a:t>
            </a:fld>
            <a:endParaRPr lang="en-US" sz="1200" dirty="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There are two types of XSS that web application penetration testers are concerned about.  These are "reflection" and "persistent." The other form of XSS, Local DOM-based, is an attack against client software, not specifically web applications.</a:t>
            </a:r>
          </a:p>
          <a:p>
            <a:endParaRPr lang="en-US" dirty="0">
              <a:ea typeface="MS PGothic" charset="0"/>
            </a:endParaRPr>
          </a:p>
          <a:p>
            <a:r>
              <a:rPr lang="en-US" dirty="0">
                <a:ea typeface="MS PGothic" charset="0"/>
              </a:rPr>
              <a:t>XSS reflection attacks are simple.  Place &lt;script&gt;alert(</a:t>
            </a:r>
            <a:r>
              <a:rPr lang="en-US" altLang="ja-JP" dirty="0">
                <a:ea typeface="MS PGothic" charset="0"/>
              </a:rPr>
              <a:t>'XSS')&lt;/script&gt; in the URL or in a POST to a site and the script is returned immediately on the page.  Because of the simple and immediate nature of XSS reflection attacks, automated tools can identify this form of XSS simply and with a great deal of confidence.</a:t>
            </a:r>
          </a:p>
          <a:p>
            <a:endParaRPr lang="en-US" dirty="0">
              <a:ea typeface="MS PGothic" charset="0"/>
            </a:endParaRPr>
          </a:p>
          <a:p>
            <a:r>
              <a:rPr lang="en-US" dirty="0">
                <a:ea typeface="MS PGothic" charset="0"/>
              </a:rPr>
              <a:t>Reflection is commonly used in linked XSS, such as IM messages or e-mail messages saying "Click here to come see my pictures".</a:t>
            </a:r>
          </a:p>
          <a:p>
            <a:endParaRPr lang="en-US" dirty="0">
              <a:ea typeface="MS PGothic" charset="0"/>
            </a:endParaRPr>
          </a:p>
          <a:p>
            <a:r>
              <a:rPr lang="en-US" dirty="0">
                <a:ea typeface="MS PGothic" charset="0"/>
              </a:rPr>
              <a:t>Persistent XSS uses a web site</a:t>
            </a:r>
            <a:r>
              <a:rPr lang="en-US" altLang="ja-JP" dirty="0">
                <a:ea typeface="MS PGothic" charset="0"/>
              </a:rPr>
              <a:t>'s message-board features to place scripts in other users' browsers.  This is commonly used in guest books, classified ads, and other areas where user posting is allowed and encouraged.  </a:t>
            </a:r>
          </a:p>
          <a:p>
            <a:endParaRPr lang="en-US" altLang="ja-JP" dirty="0">
              <a:ea typeface="MS PGothic" charset="0"/>
            </a:endParaRPr>
          </a:p>
          <a:p>
            <a:r>
              <a:rPr lang="en-US" altLang="ja-JP" dirty="0">
                <a:ea typeface="MS PGothic" charset="0"/>
              </a:rPr>
              <a:t>DOM-based is where the client-side</a:t>
            </a:r>
            <a:r>
              <a:rPr lang="en-US" altLang="ja-JP" baseline="0" dirty="0">
                <a:ea typeface="MS PGothic" charset="0"/>
              </a:rPr>
              <a:t> code uses the original request unsafely.</a:t>
            </a:r>
            <a:endParaRPr lang="en-US" altLang="ja-JP" dirty="0">
              <a:ea typeface="MS PGothic" charset="0"/>
            </a:endParaRPr>
          </a:p>
          <a:p>
            <a:endParaRPr lang="en-US" dirty="0">
              <a:ea typeface="MS PGothic" charset="0"/>
            </a:endParaRPr>
          </a:p>
          <a:p>
            <a:r>
              <a:rPr lang="en-US" dirty="0">
                <a:ea typeface="MS PGothic" charset="0"/>
              </a:rPr>
              <a:t>Successful exploitation results in an attacker</a:t>
            </a:r>
            <a:r>
              <a:rPr lang="en-US" altLang="ja-JP" dirty="0">
                <a:ea typeface="MS PGothic" charset="0"/>
              </a:rPr>
              <a:t>'s script having access to the web site as that user.</a:t>
            </a:r>
          </a:p>
          <a:p>
            <a:endParaRPr lang="en-US" dirty="0">
              <a:ea typeface="MS PGothic" charset="0"/>
            </a:endParaRPr>
          </a:p>
          <a:p>
            <a:endParaRPr lang="en-US" dirty="0">
              <a:ea typeface="MS PGothic" charset="0"/>
            </a:endParaRPr>
          </a:p>
        </p:txBody>
      </p:sp>
      <p:sp>
        <p:nvSpPr>
          <p:cNvPr id="326660"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BC946B9B-A9D4-2747-9C95-830D5132F739}" type="slidenum">
              <a:rPr lang="en-US" sz="1200">
                <a:latin typeface="Arial" charset="0"/>
              </a:rPr>
              <a:pPr/>
              <a:t>13</a:t>
            </a:fld>
            <a:endParaRPr lang="en-US" sz="1200" dirty="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page intentionally left blank.</a:t>
            </a:r>
          </a:p>
        </p:txBody>
      </p:sp>
      <p:sp>
        <p:nvSpPr>
          <p:cNvPr id="4" name="Slide Number Placeholder 3"/>
          <p:cNvSpPr>
            <a:spLocks noGrp="1"/>
          </p:cNvSpPr>
          <p:nvPr>
            <p:ph type="sldNum" sz="quarter" idx="10"/>
          </p:nvPr>
        </p:nvSpPr>
        <p:spPr/>
        <p:txBody>
          <a:bodyPr/>
          <a:lstStyle/>
          <a:p>
            <a:pPr>
              <a:defRPr/>
            </a:pPr>
            <a:fld id="{CE86D591-EB46-49C9-B58B-417466F1609D}" type="slidenum">
              <a:rPr lang="en-US" smtClean="0"/>
              <a:pPr>
                <a:defRPr/>
              </a:pPr>
              <a:t>14</a:t>
            </a:fld>
            <a:endParaRPr lang="en-US" dirty="0"/>
          </a:p>
        </p:txBody>
      </p:sp>
    </p:spTree>
    <p:extLst>
      <p:ext uri="{BB962C8B-B14F-4D97-AF65-F5344CB8AC3E}">
        <p14:creationId xmlns:p14="http://schemas.microsoft.com/office/powerpoint/2010/main" val="3448097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Persistent XSS</a:t>
            </a:r>
            <a:r>
              <a:rPr lang="en-US" baseline="0" dirty="0"/>
              <a:t> flaws are based on the application storing the payload.  An attacker would inject it via a request such as a forum posting.  The application accepts this input and stores it.  Then later, a victim browses to the page that uses that stored input.  The application sends it as part of the page.  This type of attack targets a wider range of people due to the fact that it is displayed across the application.</a:t>
            </a:r>
            <a:endParaRPr lang="en-US" dirty="0"/>
          </a:p>
        </p:txBody>
      </p:sp>
      <p:sp>
        <p:nvSpPr>
          <p:cNvPr id="4" name="Slide Number Placeholder 3"/>
          <p:cNvSpPr>
            <a:spLocks noGrp="1"/>
          </p:cNvSpPr>
          <p:nvPr>
            <p:ph type="sldNum" sz="quarter" idx="10"/>
          </p:nvPr>
        </p:nvSpPr>
        <p:spPr/>
        <p:txBody>
          <a:bodyPr/>
          <a:lstStyle/>
          <a:p>
            <a:pPr>
              <a:defRPr/>
            </a:pPr>
            <a:fld id="{CE86D591-EB46-49C9-B58B-417466F1609D}" type="slidenum">
              <a:rPr lang="en-US" smtClean="0"/>
              <a:pPr>
                <a:defRPr/>
              </a:pPr>
              <a:t>15</a:t>
            </a:fld>
            <a:endParaRPr lang="en-US" dirty="0"/>
          </a:p>
        </p:txBody>
      </p:sp>
    </p:spTree>
    <p:extLst>
      <p:ext uri="{BB962C8B-B14F-4D97-AF65-F5344CB8AC3E}">
        <p14:creationId xmlns:p14="http://schemas.microsoft.com/office/powerpoint/2010/main" val="897740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type of XSS attack</a:t>
            </a:r>
            <a:r>
              <a:rPr lang="en-US" baseline="0" dirty="0"/>
              <a:t> that is useful during our testing is the DOM-based XSS flaw.  This type of attack is really a sub-type of the reflected attack.  This main difference is that the application does not reflect our payload.  It has within it client-side code that reads the URL or other sources and makes use of the source within the Document Object Model (DOM).  For example, an application can read the URL to fill in a form field.  If the application performs this action on the client-side, the application can be vulnerable to this flaw.</a:t>
            </a:r>
          </a:p>
          <a:p>
            <a:endParaRPr lang="en-US" baseline="0" dirty="0"/>
          </a:p>
          <a:p>
            <a:r>
              <a:rPr lang="en-US" baseline="0" dirty="0"/>
              <a:t>We commonly find this flaw within mash-up or analytic type systems.  This is due to their need to use the URL or other information within their functions.</a:t>
            </a:r>
            <a:endParaRPr lang="en-US" dirty="0"/>
          </a:p>
        </p:txBody>
      </p:sp>
      <p:sp>
        <p:nvSpPr>
          <p:cNvPr id="5" name="Slide Number Placeholder 4"/>
          <p:cNvSpPr>
            <a:spLocks noGrp="1"/>
          </p:cNvSpPr>
          <p:nvPr>
            <p:ph type="sldNum" sz="quarter" idx="10"/>
          </p:nvPr>
        </p:nvSpPr>
        <p:spPr/>
        <p:txBody>
          <a:bodyPr/>
          <a:lstStyle/>
          <a:p>
            <a:pPr>
              <a:defRPr/>
            </a:pPr>
            <a:fld id="{AC7D0B8B-21B1-46A6-8F0F-DA8558B4E886}" type="slidenum">
              <a:rPr lang="en-US" smtClean="0"/>
              <a:pPr>
                <a:defRPr/>
              </a:pPr>
              <a:t>16</a:t>
            </a:fld>
            <a:endParaRPr lang="en-US" dirty="0"/>
          </a:p>
        </p:txBody>
      </p:sp>
    </p:spTree>
    <p:extLst>
      <p:ext uri="{BB962C8B-B14F-4D97-AF65-F5344CB8AC3E}">
        <p14:creationId xmlns:p14="http://schemas.microsoft.com/office/powerpoint/2010/main" val="4096541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DOM-based XSS (D-XSS)</a:t>
            </a:r>
            <a:r>
              <a:rPr lang="en-US" baseline="0" dirty="0"/>
              <a:t> is not exactly a flaw in the server application; meaning that this application does not accept the input and use it within the response.  This is important to understand because many developers misunderstand this and don't see why the filtering or encoding they are attempting on the server won't fix this issue.</a:t>
            </a:r>
          </a:p>
          <a:p>
            <a:endParaRPr lang="en-US" baseline="0" dirty="0"/>
          </a:p>
          <a:p>
            <a:r>
              <a:rPr lang="en-US" baseline="0" dirty="0"/>
              <a:t>The way that D-XSS works is that a user makes a request of the application.  While GETs are traditionally where we find this flaw, many other sources can be exploited.  The web page, specifically any client-side functionality, makes use of these values within its processing.  When this happens, the browser doesn't realize the attack is there, the code is just treated as part of the page.  This is why we can say that the application does not reflect the attack from the server application; the browser executes it from within the DOM.</a:t>
            </a:r>
            <a:endParaRPr lang="en-US" dirty="0"/>
          </a:p>
        </p:txBody>
      </p:sp>
      <p:sp>
        <p:nvSpPr>
          <p:cNvPr id="5" name="Slide Number Placeholder 4"/>
          <p:cNvSpPr>
            <a:spLocks noGrp="1"/>
          </p:cNvSpPr>
          <p:nvPr>
            <p:ph type="sldNum" sz="quarter" idx="10"/>
          </p:nvPr>
        </p:nvSpPr>
        <p:spPr/>
        <p:txBody>
          <a:bodyPr/>
          <a:lstStyle/>
          <a:p>
            <a:pPr>
              <a:defRPr/>
            </a:pPr>
            <a:fld id="{AC7D0B8B-21B1-46A6-8F0F-DA8558B4E886}" type="slidenum">
              <a:rPr lang="en-US" smtClean="0"/>
              <a:pPr>
                <a:defRPr/>
              </a:pPr>
              <a:t>17</a:t>
            </a:fld>
            <a:endParaRPr lang="en-US" dirty="0"/>
          </a:p>
        </p:txBody>
      </p:sp>
    </p:spTree>
    <p:extLst>
      <p:ext uri="{BB962C8B-B14F-4D97-AF65-F5344CB8AC3E}">
        <p14:creationId xmlns:p14="http://schemas.microsoft.com/office/powerpoint/2010/main" val="4043515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Sometimes web developers attempt to protect their users by sending all user-submitted content into a queue, which administrators review and approve for public consumption. This is excellent for attackers, since it means that when they find an XSS vulnerability, they are guaranteed that an administrative user will view it.</a:t>
            </a:r>
          </a:p>
        </p:txBody>
      </p:sp>
      <p:sp>
        <p:nvSpPr>
          <p:cNvPr id="327684"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43E813D6-9838-1142-9E1B-A62F75E49579}" type="slidenum">
              <a:rPr lang="en-US" sz="1200">
                <a:latin typeface="Arial" charset="0"/>
              </a:rPr>
              <a:pPr/>
              <a:t>18</a:t>
            </a:fld>
            <a:endParaRPr lang="en-US" sz="1200" dirty="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Slide Image Placeholder 1"/>
          <p:cNvSpPr>
            <a:spLocks noGrp="1" noRot="1" noChangeAspect="1" noTextEdit="1"/>
          </p:cNvSpPr>
          <p:nvPr>
            <p:ph type="sldImg"/>
          </p:nvPr>
        </p:nvSpPr>
        <p:spPr>
          <a:ln/>
        </p:spPr>
      </p:sp>
      <p:sp>
        <p:nvSpPr>
          <p:cNvPr id="336899"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This next exercise will use a reflective XSS attack against PHPMyAdmin.</a:t>
            </a:r>
          </a:p>
          <a:p>
            <a:endParaRPr lang="en-US" dirty="0">
              <a:ea typeface="MS PGothic" charset="0"/>
            </a:endParaRPr>
          </a:p>
        </p:txBody>
      </p:sp>
      <p:sp>
        <p:nvSpPr>
          <p:cNvPr id="336900"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760C7D69-9E80-B94B-B732-CDDF624E4F26}" type="slidenum">
              <a:rPr lang="en-US" sz="1200">
                <a:latin typeface="Arial" charset="0"/>
              </a:rPr>
              <a:pPr/>
              <a:t>19</a:t>
            </a:fld>
            <a:endParaRPr lang="en-US" sz="1200" dirty="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pPr>
              <a:spcBef>
                <a:spcPts val="363"/>
              </a:spcBef>
            </a:pPr>
            <a:r>
              <a:rPr lang="en-GB" dirty="0">
                <a:ea typeface="MS PGothic" charset="0"/>
              </a:rPr>
              <a:t>In this class, we will learn the practical art of web application penetration testing. </a:t>
            </a:r>
          </a:p>
          <a:p>
            <a:pPr>
              <a:spcBef>
                <a:spcPts val="363"/>
              </a:spcBef>
            </a:pPr>
            <a:endParaRPr lang="en-GB" dirty="0">
              <a:ea typeface="MS PGothic" charset="0"/>
            </a:endParaRPr>
          </a:p>
          <a:p>
            <a:pPr>
              <a:spcBef>
                <a:spcPts val="363"/>
              </a:spcBef>
            </a:pPr>
            <a:r>
              <a:rPr lang="en-GB" dirty="0">
                <a:ea typeface="MS PGothic" charset="0"/>
              </a:rPr>
              <a:t>On Day 1, we will examine the attacker's perspective, and learn why it is important for us to build and deploy web application with the attacker's perspective in mind</a:t>
            </a:r>
            <a:r>
              <a:rPr lang="en-US" dirty="0">
                <a:ea typeface="MS PGothic" charset="0"/>
              </a:rPr>
              <a:t>. We will also cover the pieces of a penetration test and how to scope and prepare for one.  Finally, we will explore the methodology that will be covered through the rest of class.</a:t>
            </a:r>
            <a:endParaRPr lang="en-GB" dirty="0">
              <a:ea typeface="MS PGothic" charset="0"/>
            </a:endParaRPr>
          </a:p>
          <a:p>
            <a:pPr>
              <a:spcBef>
                <a:spcPts val="363"/>
              </a:spcBef>
            </a:pPr>
            <a:r>
              <a:rPr lang="en-GB" dirty="0">
                <a:ea typeface="MS PGothic" charset="0"/>
              </a:rPr>
              <a:t> </a:t>
            </a:r>
          </a:p>
          <a:p>
            <a:pPr>
              <a:spcBef>
                <a:spcPts val="363"/>
              </a:spcBef>
            </a:pPr>
            <a:r>
              <a:rPr lang="en-GB" dirty="0">
                <a:ea typeface="MS PGothic" charset="0"/>
              </a:rPr>
              <a:t>During Day 2, we will step through the process that successful attackers use to exploit applications, focusing specifically on the reconnaissance and </a:t>
            </a:r>
            <a:r>
              <a:rPr lang="en-US" dirty="0">
                <a:ea typeface="MS PGothic" charset="0"/>
              </a:rPr>
              <a:t>mapping</a:t>
            </a:r>
            <a:r>
              <a:rPr lang="en-GB" dirty="0">
                <a:ea typeface="MS PGothic" charset="0"/>
              </a:rPr>
              <a:t> stages of the process.  This will give us the foundation we need to later control the application.</a:t>
            </a:r>
          </a:p>
          <a:p>
            <a:pPr>
              <a:spcBef>
                <a:spcPts val="363"/>
              </a:spcBef>
            </a:pPr>
            <a:endParaRPr lang="en-GB" dirty="0">
              <a:ea typeface="MS PGothic" charset="0"/>
            </a:endParaRPr>
          </a:p>
          <a:p>
            <a:pPr>
              <a:spcBef>
                <a:spcPts val="363"/>
              </a:spcBef>
            </a:pPr>
            <a:r>
              <a:rPr lang="en-GB" dirty="0">
                <a:ea typeface="MS PGothic" charset="0"/>
              </a:rPr>
              <a:t>On Day 3, we will build upon that foundation and start discovering the various weaknesses within the applications.  As penetration testers, we will map out the attack vectors that we are going to use against this application. These discoveries will be the basis for the exploitation phase.</a:t>
            </a:r>
          </a:p>
          <a:p>
            <a:pPr>
              <a:spcBef>
                <a:spcPts val="363"/>
              </a:spcBef>
            </a:pPr>
            <a:endParaRPr lang="en-GB" dirty="0">
              <a:ea typeface="MS PGothic" charset="0"/>
            </a:endParaRPr>
          </a:p>
          <a:p>
            <a:pPr>
              <a:spcBef>
                <a:spcPts val="363"/>
              </a:spcBef>
            </a:pPr>
            <a:r>
              <a:rPr lang="en-GB" dirty="0">
                <a:ea typeface="MS PGothic" charset="0"/>
              </a:rPr>
              <a:t>On Day 4, we will continue our discovery focusing on client side components such as Flash and Java.  We will also explore the client-side scripting in use within our applications.</a:t>
            </a:r>
          </a:p>
          <a:p>
            <a:pPr>
              <a:spcBef>
                <a:spcPts val="363"/>
              </a:spcBef>
            </a:pPr>
            <a:endParaRPr lang="en-GB" dirty="0">
              <a:ea typeface="MS PGothic" charset="0"/>
            </a:endParaRPr>
          </a:p>
          <a:p>
            <a:pPr>
              <a:spcBef>
                <a:spcPts val="363"/>
              </a:spcBef>
            </a:pPr>
            <a:r>
              <a:rPr lang="en-GB" dirty="0">
                <a:ea typeface="MS PGothic" charset="0"/>
              </a:rPr>
              <a:t>On Day 5, we will launch the attacks that we planned and created during the previous three sections. We will also cover the next steps for students and where they should go from here.</a:t>
            </a:r>
          </a:p>
          <a:p>
            <a:pPr>
              <a:spcBef>
                <a:spcPts val="363"/>
              </a:spcBef>
            </a:pPr>
            <a:endParaRPr lang="en-GB" dirty="0">
              <a:ea typeface="MS PGothic" charset="0"/>
            </a:endParaRPr>
          </a:p>
          <a:p>
            <a:pPr>
              <a:spcBef>
                <a:spcPts val="363"/>
              </a:spcBef>
            </a:pPr>
            <a:r>
              <a:rPr lang="en-GB" dirty="0">
                <a:ea typeface="MS PGothic" charset="0"/>
              </a:rPr>
              <a:t>On Day 6, we will be performing a web application pen-test within a capture the flag event.</a:t>
            </a:r>
          </a:p>
        </p:txBody>
      </p:sp>
      <p:sp>
        <p:nvSpPr>
          <p:cNvPr id="163844"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E786CC2E-F998-F742-98F7-3B1E481444E5}" type="slidenum">
              <a:rPr lang="en-US" sz="1200">
                <a:latin typeface="Arial" charset="0"/>
              </a:rPr>
              <a:pPr/>
              <a:t>2</a:t>
            </a:fld>
            <a:endParaRPr lang="en-US" sz="1200" dirty="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Slide Image Placeholder 1"/>
          <p:cNvSpPr>
            <a:spLocks noGrp="1" noRot="1" noChangeAspect="1" noTextEdit="1"/>
          </p:cNvSpPr>
          <p:nvPr>
            <p:ph type="sldImg"/>
          </p:nvPr>
        </p:nvSpPr>
        <p:spPr>
          <a:ln/>
        </p:spPr>
      </p:sp>
      <p:sp>
        <p:nvSpPr>
          <p:cNvPr id="336899"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This next exercise will use a reflective XSS attack against PHPMyAdmin.</a:t>
            </a:r>
          </a:p>
          <a:p>
            <a:endParaRPr lang="en-US" dirty="0">
              <a:ea typeface="MS PGothic" charset="0"/>
            </a:endParaRPr>
          </a:p>
        </p:txBody>
      </p:sp>
      <p:sp>
        <p:nvSpPr>
          <p:cNvPr id="336900"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760C7D69-9E80-B94B-B732-CDDF624E4F26}" type="slidenum">
              <a:rPr lang="en-US" sz="1200">
                <a:latin typeface="Arial" charset="0"/>
              </a:rPr>
              <a:pPr/>
              <a:t>20</a:t>
            </a:fld>
            <a:endParaRPr lang="en-US" sz="1200" dirty="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Multiple tools are available for testing XSS flaws.  These tools typically intercept the requests and allow us to mangle them, but some actually include the attack strings themselves.</a:t>
            </a:r>
          </a:p>
          <a:p>
            <a:endParaRPr lang="en-US" dirty="0">
              <a:ea typeface="MS PGothic" charset="0"/>
            </a:endParaRPr>
          </a:p>
          <a:p>
            <a:r>
              <a:rPr lang="en-US" dirty="0">
                <a:ea typeface="MS PGothic" charset="0"/>
              </a:rPr>
              <a:t>Most XSS tools are plug-ins for Firefox.</a:t>
            </a:r>
          </a:p>
        </p:txBody>
      </p:sp>
      <p:sp>
        <p:nvSpPr>
          <p:cNvPr id="328708"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E579F5F2-F599-D040-9082-9AFBD04783E7}" type="slidenum">
              <a:rPr lang="en-US" sz="1200">
                <a:latin typeface="Arial" charset="0"/>
              </a:rPr>
              <a:pPr/>
              <a:t>21</a:t>
            </a:fld>
            <a:endParaRPr lang="en-US" sz="1200" dirty="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Menu Items for Web Developer Extensions:</a:t>
            </a:r>
          </a:p>
          <a:p>
            <a:r>
              <a:rPr lang="en-US" dirty="0">
                <a:ea typeface="MS PGothic" charset="0"/>
              </a:rPr>
              <a:t>DISABLE - disable java, JavaScript, redirects, and others.</a:t>
            </a:r>
          </a:p>
          <a:p>
            <a:r>
              <a:rPr lang="en-US" dirty="0">
                <a:ea typeface="MS PGothic" charset="0"/>
              </a:rPr>
              <a:t>COOKIES - disable, clear, delete, view and add cookies</a:t>
            </a:r>
          </a:p>
          <a:p>
            <a:r>
              <a:rPr lang="en-US" dirty="0">
                <a:ea typeface="MS PGothic" charset="0"/>
              </a:rPr>
              <a:t>CSS - view, add, edit CSS, and more.</a:t>
            </a:r>
          </a:p>
          <a:p>
            <a:r>
              <a:rPr lang="en-US" dirty="0">
                <a:ea typeface="MS PGothic" charset="0"/>
              </a:rPr>
              <a:t> FORMS - view form info/details/passwords, convert and edit form fields</a:t>
            </a:r>
          </a:p>
          <a:p>
            <a:r>
              <a:rPr lang="en-US" dirty="0">
                <a:ea typeface="MS PGothic" charset="0"/>
              </a:rPr>
              <a:t>IMAGES - manipulate how images are displayed</a:t>
            </a:r>
          </a:p>
          <a:p>
            <a:r>
              <a:rPr lang="en-US" dirty="0">
                <a:ea typeface="MS PGothic" charset="0"/>
              </a:rPr>
              <a:t>INFORMATION - marks up page to show layout, etc.</a:t>
            </a:r>
          </a:p>
          <a:p>
            <a:endParaRPr lang="en-US" dirty="0">
              <a:ea typeface="MS PGothic" charset="0"/>
            </a:endParaRPr>
          </a:p>
          <a:p>
            <a:r>
              <a:rPr lang="en-US" dirty="0">
                <a:ea typeface="MS PGothic" charset="0"/>
              </a:rPr>
              <a:t>MISC. - *show hidden fields, comments, edit HTML and other goodies!*</a:t>
            </a:r>
          </a:p>
          <a:p>
            <a:endParaRPr lang="en-US" dirty="0">
              <a:ea typeface="MS PGothic" charset="0"/>
            </a:endParaRPr>
          </a:p>
          <a:p>
            <a:r>
              <a:rPr lang="en-US" dirty="0">
                <a:ea typeface="MS PGothic" charset="0"/>
              </a:rPr>
              <a:t>OUTLINE - draw outlines around various elements in the page</a:t>
            </a:r>
          </a:p>
          <a:p>
            <a:r>
              <a:rPr lang="en-US" dirty="0">
                <a:ea typeface="MS PGothic" charset="0"/>
              </a:rPr>
              <a:t>RESIZE - change the browser window size</a:t>
            </a:r>
          </a:p>
          <a:p>
            <a:r>
              <a:rPr lang="en-US" dirty="0">
                <a:ea typeface="MS PGothic" charset="0"/>
              </a:rPr>
              <a:t>TOOLS - all sorts of validation routines (HTML, CSS, links, WAI, etc.)</a:t>
            </a:r>
          </a:p>
          <a:p>
            <a:r>
              <a:rPr lang="en-US" dirty="0">
                <a:ea typeface="MS PGothic" charset="0"/>
              </a:rPr>
              <a:t>VIEW SOURCE -  view document/frame source and "view generated source"</a:t>
            </a:r>
          </a:p>
          <a:p>
            <a:r>
              <a:rPr lang="en-US" dirty="0">
                <a:ea typeface="MS PGothic" charset="0"/>
              </a:rPr>
              <a:t>OPTIONS - configure toolset, Help, About</a:t>
            </a:r>
          </a:p>
        </p:txBody>
      </p:sp>
      <p:sp>
        <p:nvSpPr>
          <p:cNvPr id="329732"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30EFA2F7-5777-8145-9A7D-DA1C1FDF4C93}" type="slidenum">
              <a:rPr lang="en-US" sz="1200">
                <a:latin typeface="Arial" charset="0"/>
              </a:rPr>
              <a:pPr/>
              <a:t>22</a:t>
            </a:fld>
            <a:endParaRPr lang="en-US" sz="1200" dirty="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Implementing the same code twice is a pain.  Many developers will simply have the handlePOST() subroutine call to handleGET() or vice-versa, so that all requests are handled the same without rewriting the code. This is not always the case, however.  At times, we find that one implementation has a flaw or two in the processing.</a:t>
            </a:r>
          </a:p>
          <a:p>
            <a:endParaRPr lang="en-US" dirty="0">
              <a:ea typeface="MS PGothic" charset="0"/>
            </a:endParaRPr>
          </a:p>
          <a:p>
            <a:r>
              <a:rPr lang="en-US" dirty="0">
                <a:ea typeface="MS PGothic" charset="0"/>
              </a:rPr>
              <a:t>The Edit HTML function in the Web Developer Extension allows you to edit the document that is visible in the browser.  You can use this to remove the code that restricts input fields and turn hidden fields visible.  Once visible, you can use them as if they were text input fields.</a:t>
            </a:r>
          </a:p>
          <a:p>
            <a:endParaRPr lang="en-US" dirty="0">
              <a:ea typeface="MS PGothic" charset="0"/>
            </a:endParaRPr>
          </a:p>
        </p:txBody>
      </p:sp>
      <p:sp>
        <p:nvSpPr>
          <p:cNvPr id="330756"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A23FE94D-8949-304E-BFCD-91DDE6890446}" type="slidenum">
              <a:rPr lang="en-US" sz="1200">
                <a:latin typeface="Arial" charset="0"/>
              </a:rPr>
              <a:pPr/>
              <a:t>23</a:t>
            </a:fld>
            <a:endParaRPr lang="en-US" sz="1200" dirty="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Slide Image Placeholder 1"/>
          <p:cNvSpPr>
            <a:spLocks noGrp="1" noRot="1" noChangeAspect="1" noTextEdit="1"/>
          </p:cNvSpPr>
          <p:nvPr>
            <p:ph type="sldImg"/>
          </p:nvPr>
        </p:nvSpPr>
        <p:spPr>
          <a:ln/>
        </p:spPr>
      </p:sp>
      <p:sp>
        <p:nvSpPr>
          <p:cNvPr id="331779"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As we mentioned before, TamperData intercepts the requests and allows us to mangle them to test for XSS flaws.  It includes a collection of XSS attack strings but this list is not anywhere near as extensive as the SQL injection list included.  The nice feature is that we are able to test for SQL injection and XSS within the same tool.</a:t>
            </a:r>
          </a:p>
        </p:txBody>
      </p:sp>
      <p:sp>
        <p:nvSpPr>
          <p:cNvPr id="331780"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E9F7EED7-38A2-8B49-B3F1-7DD86EBCF6DB}" type="slidenum">
              <a:rPr lang="en-US" sz="1200">
                <a:latin typeface="Arial" charset="0"/>
              </a:rPr>
              <a:pPr/>
              <a:t>24</a:t>
            </a:fld>
            <a:endParaRPr lang="en-US" sz="1200" dirty="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GreaseMonkey is a Firefox extension which allows the user to install scripts in web pages.  This is done on the client side using the GreaseMonkey extension.  These scripts are not injected using XSS, but run within the GreaseMonkey extension.  This allows GreaseMonkey to run on any application.</a:t>
            </a:r>
          </a:p>
          <a:p>
            <a:endParaRPr lang="en-US" dirty="0">
              <a:ea typeface="MS PGothic" charset="0"/>
            </a:endParaRPr>
          </a:p>
          <a:p>
            <a:r>
              <a:rPr lang="en-US" dirty="0">
                <a:ea typeface="MS PGothic" charset="0"/>
              </a:rPr>
              <a:t>While there are hundreds of user submitted GreaseMonkey scripts, and you can add your own, the one that is of the most interest to us right now is XSS Assistant.</a:t>
            </a:r>
          </a:p>
          <a:p>
            <a:endParaRPr lang="en-US" dirty="0">
              <a:ea typeface="MS PGothic" charset="0"/>
            </a:endParaRPr>
          </a:p>
        </p:txBody>
      </p:sp>
      <p:sp>
        <p:nvSpPr>
          <p:cNvPr id="333828"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14C7665F-F449-CB41-B28C-B658226EBC47}" type="slidenum">
              <a:rPr lang="en-US" sz="1200">
                <a:latin typeface="Arial" charset="0"/>
              </a:rPr>
              <a:pPr/>
              <a:t>25</a:t>
            </a:fld>
            <a:endParaRPr lang="en-US" sz="1200" dirty="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Rot="1" noChangeAspect="1" noChangeArrowheads="1" noTextEdit="1"/>
          </p:cNvSpPr>
          <p:nvPr>
            <p:ph type="sldImg"/>
          </p:nvPr>
        </p:nvSpPr>
        <p:spPr>
          <a:ln/>
        </p:spPr>
      </p:sp>
      <p:sp>
        <p:nvSpPr>
          <p:cNvPr id="33587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XSS Assistant is my personal favorite tools for playing with XSS attacks.  It makes use of the previously mentioned XSS cheat sheet and provides a floating set of buttons to perform various attacks.</a:t>
            </a:r>
          </a:p>
          <a:p>
            <a:endParaRPr lang="en-US" dirty="0">
              <a:ea typeface="MS PGothic" charset="0"/>
            </a:endParaRPr>
          </a:p>
          <a:p>
            <a:r>
              <a:rPr lang="en-US" dirty="0">
                <a:ea typeface="MS PGothic" charset="0"/>
              </a:rPr>
              <a:t>In the above screen shot you see the floating buttons for the attacks.  The orange and white is placed throughout the display where ever a form is in the document.  By right clicking on the box, the blue floating buttons appear allowing the attacker to control the forms of injection used. You are able to select which XSS cheatsheet you would like to use, and then the vector of attack.  This is where you try the various encodings and "cheats" we talked about earlier.  You are then able to select the form field you would like to insert the code into, with a special one call GLOBAL which injects in to all of the inputs at once.  You can then either submit the form or generate a proof of concept link to e-mail to your target.</a:t>
            </a:r>
          </a:p>
          <a:p>
            <a:endParaRPr lang="en-US" dirty="0">
              <a:ea typeface="MS PGothic" charset="0"/>
            </a:endParaRPr>
          </a:p>
        </p:txBody>
      </p:sp>
      <p:sp>
        <p:nvSpPr>
          <p:cNvPr id="335876"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6E420619-B3AD-614E-9718-50A548A2B325}" type="slidenum">
              <a:rPr lang="en-US" sz="1200">
                <a:latin typeface="Arial" charset="0"/>
              </a:rPr>
              <a:pPr/>
              <a:t>26</a:t>
            </a:fld>
            <a:endParaRPr lang="en-US" sz="1200" dirty="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Slide Image Placeholder 1"/>
          <p:cNvSpPr>
            <a:spLocks noGrp="1" noRot="1" noChangeAspect="1" noTextEdit="1"/>
          </p:cNvSpPr>
          <p:nvPr>
            <p:ph type="sldImg"/>
          </p:nvPr>
        </p:nvSpPr>
        <p:spPr>
          <a:ln/>
        </p:spPr>
      </p:sp>
      <p:sp>
        <p:nvSpPr>
          <p:cNvPr id="279555"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In this exercise we will attack PHPBB with a persistent XSS attack.</a:t>
            </a:r>
          </a:p>
        </p:txBody>
      </p:sp>
      <p:sp>
        <p:nvSpPr>
          <p:cNvPr id="279556"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D4145E4D-1AF3-CC4E-A784-77825091FD6C}" type="slidenum">
              <a:rPr lang="en-US" sz="1200">
                <a:latin typeface="Arial" charset="0"/>
              </a:rPr>
              <a:pPr/>
              <a:t>27</a:t>
            </a:fld>
            <a:endParaRPr lang="en-US" sz="1200" dirty="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Slide Image Placeholder 1"/>
          <p:cNvSpPr>
            <a:spLocks noGrp="1" noRot="1" noChangeAspect="1" noTextEdit="1"/>
          </p:cNvSpPr>
          <p:nvPr>
            <p:ph type="sldImg"/>
          </p:nvPr>
        </p:nvSpPr>
        <p:spPr>
          <a:ln/>
        </p:spPr>
      </p:sp>
      <p:sp>
        <p:nvSpPr>
          <p:cNvPr id="342019"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This next section will cover CSRF.  We will walk through how the attack works and the methods used to find these flaws.</a:t>
            </a:r>
          </a:p>
          <a:p>
            <a:endParaRPr lang="en-US" dirty="0">
              <a:ea typeface="MS PGothic" charset="0"/>
            </a:endParaRPr>
          </a:p>
        </p:txBody>
      </p:sp>
      <p:sp>
        <p:nvSpPr>
          <p:cNvPr id="342020"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E065C7DD-4B10-0246-9B0C-10703DC56012}" type="slidenum">
              <a:rPr lang="en-US" sz="1200">
                <a:latin typeface="Arial" charset="0"/>
              </a:rPr>
              <a:pPr/>
              <a:t>28</a:t>
            </a:fld>
            <a:endParaRPr lang="en-US" sz="1200" dirty="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Rot="1" noChangeAspect="1" noChangeArrowheads="1" noTextEdit="1"/>
          </p:cNvSpPr>
          <p:nvPr>
            <p:ph type="sldImg"/>
          </p:nvPr>
        </p:nvSpPr>
        <p:spPr>
          <a:ln/>
        </p:spPr>
      </p:sp>
      <p:sp>
        <p:nvSpPr>
          <p:cNvPr id="34304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pPr defTabSz="457200">
              <a:spcBef>
                <a:spcPts val="3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ea typeface="MS PGothic" charset="0"/>
              </a:rPr>
              <a:t>Cross Site Request Forgery is (CSRF) is similar to XSS, but it doesn't require that the attacker inject code into a web application. CSRF simply leverages the fact that web servers trust authenticated users, and it is possible to pass unauthorized commands from client to server without the user's knowledge. These commands are then executed on the server with the client's authenticated user privileges.</a:t>
            </a:r>
          </a:p>
          <a:p>
            <a:pPr defTabSz="457200">
              <a:spcBef>
                <a:spcPts val="3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dirty="0">
              <a:ea typeface="MS PGothic" charset="0"/>
            </a:endParaRPr>
          </a:p>
          <a:p>
            <a:pPr defTabSz="457200">
              <a:spcBef>
                <a:spcPts val="3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ea typeface="MS PGothic" charset="0"/>
              </a:rPr>
              <a:t>For example, imagine that a user logs into her online bank account. This bank stores authentication information in a cookie which is valid until the session times out or the user logs out. Let's say we create a web site which contains a script that will attempt to transfer money from the user's bank account to our own offshore account.  We post content to a web site containing a image reference to this page. If she opens the page while logged into her bank's site, then the script will execute with her privileges and her money will be transferred to our account without her explicit authorization. </a:t>
            </a:r>
          </a:p>
          <a:p>
            <a:pPr defTabSz="457200">
              <a:spcBef>
                <a:spcPts val="3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dirty="0">
              <a:ea typeface="MS PGothic" charset="0"/>
            </a:endParaRPr>
          </a:p>
          <a:p>
            <a:pPr defTabSz="457200">
              <a:spcBef>
                <a:spcPts val="3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ea typeface="MS PGothic" charset="0"/>
              </a:rPr>
              <a:t>This type of attack can leverage many different kinds of privilege. For example, consider the scenario where the target of this attack is a network administrator, who logs into the CiscoWorks web interface.  There are a number of ways that web application developers can limit the effectiveness of CSRF attacks– for example, by using tokens in submission forms which ensure that requests have actually come from the web form. However, improving CSRF resistance is not always a high priority for web developers, because typically CSRF compromise doesn't directly impact the corporation-- at least not as immediately as with SQL Injection, Command Injection, or Buffer Overflow exploits.</a:t>
            </a:r>
          </a:p>
        </p:txBody>
      </p:sp>
      <p:sp>
        <p:nvSpPr>
          <p:cNvPr id="343044"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24CFB1B8-037D-5C4E-8D5A-F523B9AC7431}" type="slidenum">
              <a:rPr lang="en-US" sz="1200">
                <a:latin typeface="Arial" charset="0"/>
              </a:rPr>
              <a:pPr/>
              <a:t>29</a:t>
            </a:fld>
            <a:endParaRPr lang="en-US" sz="1200" dirty="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In the next section we are going to Cross-site</a:t>
            </a:r>
            <a:r>
              <a:rPr lang="en-US" baseline="0" dirty="0">
                <a:ea typeface="MS PGothic" charset="0"/>
              </a:rPr>
              <a:t> scripting</a:t>
            </a:r>
            <a:endParaRPr lang="en-US" dirty="0">
              <a:ea typeface="MS PGothic" charset="0"/>
            </a:endParaRPr>
          </a:p>
        </p:txBody>
      </p:sp>
      <p:sp>
        <p:nvSpPr>
          <p:cNvPr id="164868"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70CC33E5-F228-1646-AC3E-24140DED9750}" type="slidenum">
              <a:rPr lang="en-US" sz="1200">
                <a:latin typeface="Arial" charset="0"/>
              </a:rPr>
              <a:pPr/>
              <a:t>3</a:t>
            </a:fld>
            <a:endParaRPr lang="en-US" sz="1200" dirty="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4066" name="Text Box 3"/>
          <p:cNvSpPr txBox="1">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5139" tIns="49472" rIns="95139" bIns="49472"/>
          <a:lstStyle>
            <a:lvl1pPr defTabSz="482600">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1pPr>
            <a:lvl2pPr marL="742950" indent="-285750" defTabSz="482600">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2pPr>
            <a:lvl3pPr marL="1143000" indent="-228600" defTabSz="482600">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3pPr>
            <a:lvl4pPr marL="1600200" indent="-228600" defTabSz="482600">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4pPr>
            <a:lvl5pPr marL="2057400" indent="-228600" defTabSz="482600">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5pPr>
            <a:lvl6pPr marL="2514600" indent="-228600" defTabSz="482600" eaLnBrk="0" fontAlgn="base" hangingPunct="0">
              <a:spcBef>
                <a:spcPct val="20000"/>
              </a:spcBef>
              <a:spcAft>
                <a:spcPct val="0"/>
              </a:spcAft>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6pPr>
            <a:lvl7pPr marL="2971800" indent="-228600" defTabSz="482600" eaLnBrk="0" fontAlgn="base" hangingPunct="0">
              <a:spcBef>
                <a:spcPct val="20000"/>
              </a:spcBef>
              <a:spcAft>
                <a:spcPct val="0"/>
              </a:spcAft>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7pPr>
            <a:lvl8pPr marL="3429000" indent="-228600" defTabSz="482600" eaLnBrk="0" fontAlgn="base" hangingPunct="0">
              <a:spcBef>
                <a:spcPct val="20000"/>
              </a:spcBef>
              <a:spcAft>
                <a:spcPct val="0"/>
              </a:spcAft>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8pPr>
            <a:lvl9pPr marL="3886200" indent="-228600" defTabSz="482600" eaLnBrk="0" fontAlgn="base" hangingPunct="0">
              <a:spcBef>
                <a:spcPct val="20000"/>
              </a:spcBef>
              <a:spcAft>
                <a:spcPct val="0"/>
              </a:spcAft>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9pPr>
          </a:lstStyle>
          <a:p>
            <a:pPr>
              <a:spcBef>
                <a:spcPct val="0"/>
              </a:spcBef>
              <a:buClr>
                <a:srgbClr val="D0D68C"/>
              </a:buClr>
            </a:pPr>
            <a:endParaRPr lang="en-GB" sz="1300" dirty="0">
              <a:solidFill>
                <a:srgbClr val="000000"/>
              </a:solidFill>
              <a:latin typeface="Times New Roman" charset="0"/>
            </a:endParaRPr>
          </a:p>
        </p:txBody>
      </p:sp>
      <p:sp>
        <p:nvSpPr>
          <p:cNvPr id="344067" name="Text Box 4"/>
          <p:cNvSpPr txBox="1">
            <a:spLocks noChangeArrowheads="1"/>
          </p:cNvSpPr>
          <p:nvPr/>
        </p:nvSpPr>
        <p:spPr bwMode="auto">
          <a:xfrm>
            <a:off x="4144963" y="0"/>
            <a:ext cx="317023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5139" tIns="49472" rIns="95139" bIns="49472"/>
          <a:lstStyle>
            <a:lvl1pPr defTabSz="482600">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1pPr>
            <a:lvl2pPr marL="742950" indent="-285750" defTabSz="482600">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2pPr>
            <a:lvl3pPr marL="1143000" indent="-228600" defTabSz="482600">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3pPr>
            <a:lvl4pPr marL="1600200" indent="-228600" defTabSz="482600">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4pPr>
            <a:lvl5pPr marL="2057400" indent="-228600" defTabSz="482600">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5pPr>
            <a:lvl6pPr marL="2514600" indent="-228600" defTabSz="482600" eaLnBrk="0" fontAlgn="base" hangingPunct="0">
              <a:spcBef>
                <a:spcPct val="20000"/>
              </a:spcBef>
              <a:spcAft>
                <a:spcPct val="0"/>
              </a:spcAft>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6pPr>
            <a:lvl7pPr marL="2971800" indent="-228600" defTabSz="482600" eaLnBrk="0" fontAlgn="base" hangingPunct="0">
              <a:spcBef>
                <a:spcPct val="20000"/>
              </a:spcBef>
              <a:spcAft>
                <a:spcPct val="0"/>
              </a:spcAft>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7pPr>
            <a:lvl8pPr marL="3429000" indent="-228600" defTabSz="482600" eaLnBrk="0" fontAlgn="base" hangingPunct="0">
              <a:spcBef>
                <a:spcPct val="20000"/>
              </a:spcBef>
              <a:spcAft>
                <a:spcPct val="0"/>
              </a:spcAft>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8pPr>
            <a:lvl9pPr marL="3886200" indent="-228600" defTabSz="482600" eaLnBrk="0" fontAlgn="base" hangingPunct="0">
              <a:spcBef>
                <a:spcPct val="20000"/>
              </a:spcBef>
              <a:spcAft>
                <a:spcPct val="0"/>
              </a:spcAft>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9pPr>
          </a:lstStyle>
          <a:p>
            <a:pPr algn="r">
              <a:spcBef>
                <a:spcPct val="0"/>
              </a:spcBef>
              <a:buClr>
                <a:srgbClr val="D0D68C"/>
              </a:buClr>
            </a:pPr>
            <a:endParaRPr lang="en-GB" sz="1300" dirty="0">
              <a:solidFill>
                <a:srgbClr val="000000"/>
              </a:solidFill>
              <a:latin typeface="Times New Roman" charset="0"/>
            </a:endParaRPr>
          </a:p>
        </p:txBody>
      </p:sp>
      <p:sp>
        <p:nvSpPr>
          <p:cNvPr id="344068" name="Text Box 6"/>
          <p:cNvSpPr>
            <a:spLocks noGrp="1" noChangeArrowheads="1"/>
          </p:cNvSpPr>
          <p:nvPr>
            <p:ph type="body"/>
          </p:nvPr>
        </p:nvSpPr>
        <p:spPr>
          <a:xfrm>
            <a:off x="974725" y="4595813"/>
            <a:ext cx="5364163" cy="4319587"/>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lIns="0" tIns="0" rIns="0" bIns="0"/>
          <a:lstStyle/>
          <a:p>
            <a:pPr defTabSz="457200">
              <a:spcBef>
                <a:spcPts val="3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ea typeface="MS PGothic" charset="0"/>
              </a:rPr>
              <a:t>Cross-Site Request Forgery covers scripting requests in general, but the most concerning types could easily be called Script-Based Web Session Hijacking.  Take the CiscoWorks example from the previous slide for example.</a:t>
            </a:r>
          </a:p>
          <a:p>
            <a:pPr defTabSz="457200">
              <a:spcBef>
                <a:spcPts val="3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dirty="0">
              <a:ea typeface="MS PGothic" charset="0"/>
            </a:endParaRPr>
          </a:p>
          <a:p>
            <a:pPr defTabSz="457200">
              <a:spcBef>
                <a:spcPts val="3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ea typeface="MS PGothic" charset="0"/>
              </a:rPr>
              <a:t>Imagine that a CiscoWorks administrator, Bob, is logged into CiscoWorks web console while doing other work. CiscoWorks administrators commonly log into the application and stay connected throughout the day. We insert a malicious link into a comment on a popular IT web site.  When Bob visits the popular website and views the comments, his browser is directed to request the link, which executes functions within the CiscoWorks server.  At this point, the attacker could be requesting changes to the network, potentially opening up holes for later attacks.</a:t>
            </a:r>
          </a:p>
        </p:txBody>
      </p:sp>
      <p:sp>
        <p:nvSpPr>
          <p:cNvPr id="344069" name="Rectangle 7"/>
          <p:cNvSpPr>
            <a:spLocks noGrp="1" noRot="1" noChangeAspect="1" noChangeArrowheads="1" noTextEdit="1"/>
          </p:cNvSpPr>
          <p:nvPr>
            <p:ph type="sldImg"/>
          </p:nvPr>
        </p:nvSpPr>
        <p:spPr>
          <a:xfrm>
            <a:off x="1219200" y="720725"/>
            <a:ext cx="4800600" cy="3600450"/>
          </a:xfrm>
          <a:ln/>
        </p:spPr>
      </p:sp>
      <p:sp>
        <p:nvSpPr>
          <p:cNvPr id="344070" name="Slide Number Placeholder 6"/>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8F277581-57C5-BA47-A1C1-DA61F23FDAE3}" type="slidenum">
              <a:rPr lang="en-US" sz="1200">
                <a:latin typeface="Arial" charset="0"/>
              </a:rPr>
              <a:pPr/>
              <a:t>30</a:t>
            </a:fld>
            <a:endParaRPr lang="en-US" sz="1200" dirty="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pPr marL="228600" indent="-228600">
              <a:buFontTx/>
              <a:buAutoNum type="arabicPeriod"/>
            </a:pPr>
            <a:r>
              <a:rPr lang="en-US" dirty="0">
                <a:ea typeface="MS PGothic" charset="0"/>
                <a:cs typeface="Times New Roman" charset="0"/>
              </a:rPr>
              <a:t>Pen-tester finds a transaction that contains predictable parameters</a:t>
            </a:r>
          </a:p>
          <a:p>
            <a:pPr marL="228600" indent="-228600">
              <a:buFontTx/>
              <a:buAutoNum type="arabicPeriod"/>
            </a:pPr>
            <a:r>
              <a:rPr lang="en-US" dirty="0">
                <a:ea typeface="MS PGothic" charset="0"/>
                <a:cs typeface="Times New Roman" charset="0"/>
              </a:rPr>
              <a:t>Pen-tester builds a web page that contains a request to the vulnerable transaction</a:t>
            </a:r>
          </a:p>
          <a:p>
            <a:pPr marL="228600" indent="-228600">
              <a:buFontTx/>
              <a:buAutoNum type="arabicPeriod"/>
            </a:pPr>
            <a:r>
              <a:rPr lang="en-US" dirty="0">
                <a:ea typeface="MS PGothic" charset="0"/>
                <a:cs typeface="Times New Roman" charset="0"/>
              </a:rPr>
              <a:t>Pen-tester places web page on a server he controls, to represent a trusted, third-party server</a:t>
            </a:r>
          </a:p>
        </p:txBody>
      </p:sp>
      <p:sp>
        <p:nvSpPr>
          <p:cNvPr id="345092"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10AF2D20-EF80-E340-B718-8C00D7BDE406}" type="slidenum">
              <a:rPr lang="en-US" sz="1200">
                <a:latin typeface="Arial" charset="0"/>
              </a:rPr>
              <a:pPr/>
              <a:t>31</a:t>
            </a:fld>
            <a:endParaRPr lang="en-US" sz="1200" dirty="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pPr marL="228600" indent="-228600"/>
            <a:r>
              <a:rPr lang="en-US" dirty="0">
                <a:ea typeface="MS PGothic" charset="0"/>
                <a:cs typeface="Times New Roman" charset="0"/>
              </a:rPr>
              <a:t>4.    While having an open session on the target web app, user browses to pen-tester</a:t>
            </a:r>
            <a:r>
              <a:rPr lang="en-US" altLang="ja-JP" dirty="0">
                <a:ea typeface="MS PGothic" charset="0"/>
                <a:cs typeface="Times New Roman" charset="0"/>
              </a:rPr>
              <a:t>'s web page</a:t>
            </a:r>
          </a:p>
          <a:p>
            <a:pPr marL="228600" indent="-228600"/>
            <a:r>
              <a:rPr lang="en-US" dirty="0">
                <a:ea typeface="MS PGothic" charset="0"/>
                <a:cs typeface="Times New Roman" charset="0"/>
              </a:rPr>
              <a:t>5.    Content from pen tester</a:t>
            </a:r>
            <a:r>
              <a:rPr lang="en-US" altLang="ja-JP" dirty="0">
                <a:ea typeface="MS PGothic" charset="0"/>
                <a:cs typeface="Times New Roman" charset="0"/>
              </a:rPr>
              <a:t>'s web page makes user's browser send request to the vulnerable application to process a transaction with the attacker's inserted parameters</a:t>
            </a:r>
          </a:p>
          <a:p>
            <a:pPr marL="228600" indent="-228600"/>
            <a:r>
              <a:rPr lang="en-US" dirty="0">
                <a:ea typeface="MS PGothic" charset="0"/>
                <a:cs typeface="Times New Roman" charset="0"/>
              </a:rPr>
              <a:t>6.    Vulnerable application processes pen tester generated transaction</a:t>
            </a:r>
          </a:p>
        </p:txBody>
      </p:sp>
      <p:sp>
        <p:nvSpPr>
          <p:cNvPr id="346116"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CE17D455-24D3-504A-88C7-EB0FA1E4F898}" type="slidenum">
              <a:rPr lang="en-US" sz="1200">
                <a:latin typeface="Arial" charset="0"/>
              </a:rPr>
              <a:pPr/>
              <a:t>32</a:t>
            </a:fld>
            <a:endParaRPr lang="en-US" sz="1200" dirty="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CSRF is much more difficult to detect than XSS, because it relies upon pages that are not part of the server application. At this time, CSRF vulnerability is not detected by the automated scanners and therefore requires manual discovery work.</a:t>
            </a:r>
          </a:p>
          <a:p>
            <a:endParaRPr lang="en-US" dirty="0">
              <a:ea typeface="MS PGothic" charset="0"/>
            </a:endParaRPr>
          </a:p>
          <a:p>
            <a:r>
              <a:rPr lang="en-US" dirty="0">
                <a:ea typeface="MS PGothic" charset="0"/>
              </a:rPr>
              <a:t>There is a four step process for finding CSRF flaws in the application.  First review the application logic.  You can use the application map created earlier in the attack.  Find pages that perform a sensitive action and have predictable parameters.  Then create a HTML document that contains a tag referring to the sensitive page.  Use an IMG or IFRAME tag.  Now once you have logged into the application, access the created document.  Now verify with the application if the function actually ran.</a:t>
            </a:r>
          </a:p>
        </p:txBody>
      </p:sp>
      <p:sp>
        <p:nvSpPr>
          <p:cNvPr id="347140"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6DCA7CCB-2751-7849-BE1C-95E697CA57C7}" type="slidenum">
              <a:rPr lang="en-US" sz="1200">
                <a:latin typeface="Arial" charset="0"/>
              </a:rPr>
              <a:pPr/>
              <a:t>33</a:t>
            </a:fld>
            <a:endParaRPr lang="en-US" sz="1200" dirty="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Slide Image Placeholder 1"/>
          <p:cNvSpPr>
            <a:spLocks noGrp="1" noRot="1" noChangeAspect="1" noTextEdit="1"/>
          </p:cNvSpPr>
          <p:nvPr>
            <p:ph type="sldImg"/>
          </p:nvPr>
        </p:nvSpPr>
        <p:spPr>
          <a:ln/>
        </p:spPr>
      </p:sp>
      <p:sp>
        <p:nvSpPr>
          <p:cNvPr id="350211"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XSRF exploitation has always been a very manual process.  Once the tester finds a flaw in the web application, they must build a web page that contains a link to the vulnerable transaction.  This typically takes the form of an &lt;img&gt; or &lt;iframe&gt; tag but can use any HTML or script that will fire the link without user interaction.</a:t>
            </a:r>
          </a:p>
          <a:p>
            <a:endParaRPr lang="en-US" dirty="0">
              <a:ea typeface="MS PGothic" charset="0"/>
            </a:endParaRPr>
          </a:p>
          <a:p>
            <a:r>
              <a:rPr lang="en-US" dirty="0">
                <a:ea typeface="MS PGothic" charset="0"/>
              </a:rPr>
              <a:t>The attacker then needs to get the victim to browse to the exploit page while they have an active session.  During some tests this is done by tricking a client into browsing to the page, in others the tester will work with their point of contact to validate the page or will exercise the exploit themselves.</a:t>
            </a:r>
          </a:p>
          <a:p>
            <a:endParaRPr lang="en-US" dirty="0">
              <a:ea typeface="MS PGothic" charset="0"/>
            </a:endParaRPr>
          </a:p>
          <a:p>
            <a:r>
              <a:rPr lang="en-US" dirty="0">
                <a:ea typeface="MS PGothic" charset="0"/>
              </a:rPr>
              <a:t>After the victim browses to the page, the tester then needs to go verify that the attack ran.</a:t>
            </a:r>
          </a:p>
          <a:p>
            <a:endParaRPr lang="en-US" dirty="0">
              <a:ea typeface="MS PGothic" charset="0"/>
            </a:endParaRPr>
          </a:p>
          <a:p>
            <a:r>
              <a:rPr lang="en-US" dirty="0">
                <a:ea typeface="MS PGothic" charset="0"/>
              </a:rPr>
              <a:t>While the creation of this page sounds simple, keep in mind that the tester typically has to test multiple vulnerabilities.</a:t>
            </a:r>
          </a:p>
        </p:txBody>
      </p:sp>
      <p:sp>
        <p:nvSpPr>
          <p:cNvPr id="350212"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CF16EF3F-D011-5744-9770-F4322D5B2B73}" type="slidenum">
              <a:rPr lang="en-US" sz="1200">
                <a:latin typeface="Arial" charset="0"/>
              </a:rPr>
              <a:pPr/>
              <a:t>34</a:t>
            </a:fld>
            <a:endParaRPr lang="en-US" sz="1200" dirty="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Slide Image Placeholder 1"/>
          <p:cNvSpPr>
            <a:spLocks noGrp="1" noRot="1" noChangeAspect="1" noTextEdit="1"/>
          </p:cNvSpPr>
          <p:nvPr>
            <p:ph type="sldImg"/>
          </p:nvPr>
        </p:nvSpPr>
        <p:spPr>
          <a:ln/>
        </p:spPr>
      </p:sp>
      <p:sp>
        <p:nvSpPr>
          <p:cNvPr id="351235"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MonkeyFist by Nathan Hamiel is the answer to testing multiple XSRF flaws at once.  It is a simple python application that hosts the XSRF exploit for the tester to use via the built-in HTTP server.  </a:t>
            </a:r>
          </a:p>
          <a:p>
            <a:endParaRPr lang="en-US" dirty="0">
              <a:ea typeface="MS PGothic" charset="0"/>
            </a:endParaRPr>
          </a:p>
          <a:p>
            <a:r>
              <a:rPr lang="en-US" dirty="0">
                <a:ea typeface="MS PGothic" charset="0"/>
              </a:rPr>
              <a:t>MonkeyFist is configured by simply creating an XML payload and as the victims are forced over to it, the referer header is used to determine which attack is run.</a:t>
            </a:r>
          </a:p>
        </p:txBody>
      </p:sp>
      <p:sp>
        <p:nvSpPr>
          <p:cNvPr id="351236"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DA8950A1-27C8-3C4C-8339-EFF953847596}" type="slidenum">
              <a:rPr lang="en-US" sz="1200">
                <a:latin typeface="Arial" charset="0"/>
              </a:rPr>
              <a:pPr/>
              <a:t>35</a:t>
            </a:fld>
            <a:endParaRPr lang="en-US" sz="1200" dirty="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Slide Image Placeholder 1"/>
          <p:cNvSpPr>
            <a:spLocks noGrp="1" noRot="1" noChangeAspect="1" noTextEdit="1"/>
          </p:cNvSpPr>
          <p:nvPr>
            <p:ph type="sldImg"/>
          </p:nvPr>
        </p:nvSpPr>
        <p:spPr>
          <a:ln/>
        </p:spPr>
      </p:sp>
      <p:sp>
        <p:nvSpPr>
          <p:cNvPr id="352259"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On this slide we have the payloads for a GET attack and a POST attack.  As you can see, the Payload is assigned a number and then contains a site tag which holds the referer information related to this exploit.  The target value is where we want to access within the exploit.  For example, the first payload will cause the victim's browser to retrieve the search results from Google for the string "InGuardians".</a:t>
            </a:r>
          </a:p>
          <a:p>
            <a:endParaRPr lang="en-US" dirty="0">
              <a:ea typeface="MS PGothic" charset="0"/>
            </a:endParaRPr>
          </a:p>
          <a:p>
            <a:r>
              <a:rPr lang="en-US" dirty="0">
                <a:ea typeface="MS PGothic" charset="0"/>
              </a:rPr>
              <a:t>In the second payload, the exploit will not only have the victim browse to the update.php file on target.tld, it will set the headers of the request to include a specific user-agent and a POST variable of </a:t>
            </a:r>
            <a:r>
              <a:rPr lang="en-US" b="1" dirty="0">
                <a:ea typeface="MS PGothic" charset="0"/>
              </a:rPr>
              <a:t>foo</a:t>
            </a:r>
            <a:r>
              <a:rPr lang="en-US" dirty="0">
                <a:ea typeface="MS PGothic" charset="0"/>
              </a:rPr>
              <a:t>.</a:t>
            </a:r>
          </a:p>
        </p:txBody>
      </p:sp>
      <p:sp>
        <p:nvSpPr>
          <p:cNvPr id="352260"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BC760090-AE51-174B-9685-18B091C65AE6}" type="slidenum">
              <a:rPr lang="en-US" sz="1200">
                <a:latin typeface="Arial" charset="0"/>
              </a:rPr>
              <a:pPr/>
              <a:t>36</a:t>
            </a:fld>
            <a:endParaRPr lang="en-US" sz="1200" dirty="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Slide Image Placeholder 1"/>
          <p:cNvSpPr>
            <a:spLocks noGrp="1" noRot="1" noChangeAspect="1" noTextEdit="1"/>
          </p:cNvSpPr>
          <p:nvPr>
            <p:ph type="sldImg"/>
          </p:nvPr>
        </p:nvSpPr>
        <p:spPr>
          <a:ln/>
        </p:spPr>
      </p:sp>
      <p:sp>
        <p:nvSpPr>
          <p:cNvPr id="353283"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The PAGE attack is more subtle than the previous two.  It sends a web page to the browser that first runs the transaction that is vulnerable and then uses a META REFRESH to send the victim to another site.  In this example, it will first access the test.php file on inguardians.com and then refresh to a video of Ed Skoudis.  This is great for testing since we can place a link somewhere that says "Check out this video" and when the user clicks it, they will see a </a:t>
            </a:r>
            <a:r>
              <a:rPr lang="en-US" i="1" dirty="0">
                <a:ea typeface="MS PGothic" charset="0"/>
              </a:rPr>
              <a:t>great</a:t>
            </a:r>
            <a:r>
              <a:rPr lang="en-US" dirty="0">
                <a:ea typeface="MS PGothic" charset="0"/>
              </a:rPr>
              <a:t> video, but first the XSRF flaw will be exploited.</a:t>
            </a:r>
          </a:p>
        </p:txBody>
      </p:sp>
      <p:sp>
        <p:nvSpPr>
          <p:cNvPr id="353284"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7E16744A-D9F8-AE43-AC0E-4C1AC0C3FBF6}" type="slidenum">
              <a:rPr lang="en-US" sz="1200">
                <a:latin typeface="Arial" charset="0"/>
              </a:rPr>
              <a:pPr/>
              <a:t>37</a:t>
            </a:fld>
            <a:endParaRPr lang="en-US" sz="1200" dirty="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Slide Image Placeholder 1"/>
          <p:cNvSpPr>
            <a:spLocks noGrp="1" noRot="1" noChangeAspect="1" noTextEdit="1"/>
          </p:cNvSpPr>
          <p:nvPr>
            <p:ph type="sldImg"/>
          </p:nvPr>
        </p:nvSpPr>
        <p:spPr>
          <a:ln/>
        </p:spPr>
      </p:sp>
      <p:sp>
        <p:nvSpPr>
          <p:cNvPr id="345091"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Next we will discuss session flaws.</a:t>
            </a:r>
          </a:p>
        </p:txBody>
      </p:sp>
      <p:sp>
        <p:nvSpPr>
          <p:cNvPr id="345092"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061D35AB-51C5-D64C-BE64-1050E44C231B}" type="slidenum">
              <a:rPr lang="en-US" sz="1200">
                <a:latin typeface="Arial" charset="0"/>
              </a:rPr>
              <a:pPr/>
              <a:t>38</a:t>
            </a:fld>
            <a:endParaRPr lang="en-US" sz="1200" dirty="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Slide Image Placeholder 1"/>
          <p:cNvSpPr>
            <a:spLocks noGrp="1" noRot="1" noChangeAspect="1" noTextEdit="1"/>
          </p:cNvSpPr>
          <p:nvPr>
            <p:ph type="sldImg"/>
          </p:nvPr>
        </p:nvSpPr>
        <p:spPr>
          <a:ln/>
        </p:spPr>
      </p:sp>
      <p:sp>
        <p:nvSpPr>
          <p:cNvPr id="346115"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Session state is a critical point within most applications.  If we determine that flaws exist here, we are able to perform hijacking of a session.</a:t>
            </a:r>
          </a:p>
        </p:txBody>
      </p:sp>
      <p:sp>
        <p:nvSpPr>
          <p:cNvPr id="346116"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5C23B674-1BEE-9044-8CBF-A03317CAEA16}" type="slidenum">
              <a:rPr lang="en-US" sz="1200">
                <a:latin typeface="Arial" charset="0"/>
              </a:rPr>
              <a:pPr/>
              <a:t>39</a:t>
            </a:fld>
            <a:endParaRPr lang="en-US" sz="1200" dirty="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1538" name="Text Box 3"/>
          <p:cNvSpPr txBox="1">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5139" tIns="49472" rIns="95139" bIns="49472"/>
          <a:lstStyle>
            <a:lvl1pPr defTabSz="482600">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1pPr>
            <a:lvl2pPr marL="742950" indent="-285750" defTabSz="482600">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2pPr>
            <a:lvl3pPr marL="1143000" indent="-228600" defTabSz="482600">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3pPr>
            <a:lvl4pPr marL="1600200" indent="-228600" defTabSz="482600">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4pPr>
            <a:lvl5pPr marL="2057400" indent="-228600" defTabSz="482600">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5pPr>
            <a:lvl6pPr marL="2514600" indent="-228600" defTabSz="482600" eaLnBrk="0" fontAlgn="base" hangingPunct="0">
              <a:spcBef>
                <a:spcPct val="20000"/>
              </a:spcBef>
              <a:spcAft>
                <a:spcPct val="0"/>
              </a:spcAft>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6pPr>
            <a:lvl7pPr marL="2971800" indent="-228600" defTabSz="482600" eaLnBrk="0" fontAlgn="base" hangingPunct="0">
              <a:spcBef>
                <a:spcPct val="20000"/>
              </a:spcBef>
              <a:spcAft>
                <a:spcPct val="0"/>
              </a:spcAft>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7pPr>
            <a:lvl8pPr marL="3429000" indent="-228600" defTabSz="482600" eaLnBrk="0" fontAlgn="base" hangingPunct="0">
              <a:spcBef>
                <a:spcPct val="20000"/>
              </a:spcBef>
              <a:spcAft>
                <a:spcPct val="0"/>
              </a:spcAft>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8pPr>
            <a:lvl9pPr marL="3886200" indent="-228600" defTabSz="482600" eaLnBrk="0" fontAlgn="base" hangingPunct="0">
              <a:spcBef>
                <a:spcPct val="20000"/>
              </a:spcBef>
              <a:spcAft>
                <a:spcPct val="0"/>
              </a:spcAft>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9pPr>
          </a:lstStyle>
          <a:p>
            <a:pPr>
              <a:spcBef>
                <a:spcPct val="0"/>
              </a:spcBef>
              <a:buClr>
                <a:srgbClr val="D0D68C"/>
              </a:buClr>
            </a:pPr>
            <a:endParaRPr lang="en-GB" sz="1300" dirty="0">
              <a:solidFill>
                <a:srgbClr val="000000"/>
              </a:solidFill>
              <a:latin typeface="Times New Roman" charset="0"/>
            </a:endParaRPr>
          </a:p>
        </p:txBody>
      </p:sp>
      <p:sp>
        <p:nvSpPr>
          <p:cNvPr id="321539" name="Text Box 4"/>
          <p:cNvSpPr txBox="1">
            <a:spLocks noChangeArrowheads="1"/>
          </p:cNvSpPr>
          <p:nvPr/>
        </p:nvSpPr>
        <p:spPr bwMode="auto">
          <a:xfrm>
            <a:off x="4144963" y="0"/>
            <a:ext cx="317023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5139" tIns="49472" rIns="95139" bIns="49472"/>
          <a:lstStyle>
            <a:lvl1pPr defTabSz="482600">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1pPr>
            <a:lvl2pPr marL="742950" indent="-285750" defTabSz="482600">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2pPr>
            <a:lvl3pPr marL="1143000" indent="-228600" defTabSz="482600">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3pPr>
            <a:lvl4pPr marL="1600200" indent="-228600" defTabSz="482600">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4pPr>
            <a:lvl5pPr marL="2057400" indent="-228600" defTabSz="482600">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5pPr>
            <a:lvl6pPr marL="2514600" indent="-228600" defTabSz="482600" eaLnBrk="0" fontAlgn="base" hangingPunct="0">
              <a:spcBef>
                <a:spcPct val="20000"/>
              </a:spcBef>
              <a:spcAft>
                <a:spcPct val="0"/>
              </a:spcAft>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6pPr>
            <a:lvl7pPr marL="2971800" indent="-228600" defTabSz="482600" eaLnBrk="0" fontAlgn="base" hangingPunct="0">
              <a:spcBef>
                <a:spcPct val="20000"/>
              </a:spcBef>
              <a:spcAft>
                <a:spcPct val="0"/>
              </a:spcAft>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7pPr>
            <a:lvl8pPr marL="3429000" indent="-228600" defTabSz="482600" eaLnBrk="0" fontAlgn="base" hangingPunct="0">
              <a:spcBef>
                <a:spcPct val="20000"/>
              </a:spcBef>
              <a:spcAft>
                <a:spcPct val="0"/>
              </a:spcAft>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8pPr>
            <a:lvl9pPr marL="3886200" indent="-228600" defTabSz="482600" eaLnBrk="0" fontAlgn="base" hangingPunct="0">
              <a:spcBef>
                <a:spcPct val="20000"/>
              </a:spcBef>
              <a:spcAft>
                <a:spcPct val="0"/>
              </a:spcAft>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9pPr>
          </a:lstStyle>
          <a:p>
            <a:pPr algn="r">
              <a:spcBef>
                <a:spcPct val="0"/>
              </a:spcBef>
              <a:buClr>
                <a:srgbClr val="D0D68C"/>
              </a:buClr>
            </a:pPr>
            <a:endParaRPr lang="en-GB" sz="1300" dirty="0">
              <a:solidFill>
                <a:srgbClr val="000000"/>
              </a:solidFill>
              <a:latin typeface="Times New Roman" charset="0"/>
            </a:endParaRPr>
          </a:p>
        </p:txBody>
      </p:sp>
      <p:sp>
        <p:nvSpPr>
          <p:cNvPr id="321540" name="Text Box 6"/>
          <p:cNvSpPr>
            <a:spLocks noGrp="1" noChangeArrowheads="1"/>
          </p:cNvSpPr>
          <p:nvPr>
            <p:ph type="body"/>
          </p:nvPr>
        </p:nvSpPr>
        <p:spPr>
          <a:xfrm>
            <a:off x="974725" y="4648200"/>
            <a:ext cx="5364163" cy="4319588"/>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lIns="0" tIns="0" rIns="0" bIns="0"/>
          <a:lstStyle/>
          <a:p>
            <a:pPr defTabSz="457200">
              <a:spcBef>
                <a:spcPts val="3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ea typeface="MS PGothic" charset="0"/>
              </a:rPr>
              <a:t>Cross-Site Scripting is an attack in which an attacker injects scripting code into a web application, and the browser runs it as if it has come from the trusted site. For example, this could be a URL parameter that is read and displayed back to the user as if it were part of the application. </a:t>
            </a:r>
          </a:p>
          <a:p>
            <a:pPr defTabSz="457200">
              <a:spcBef>
                <a:spcPts val="3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dirty="0">
              <a:ea typeface="MS PGothic" charset="0"/>
            </a:endParaRPr>
          </a:p>
          <a:p>
            <a:pPr defTabSz="457200">
              <a:spcBef>
                <a:spcPts val="3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ea typeface="MS PGothic" charset="0"/>
              </a:rPr>
              <a:t>The Cross-Site Scripting attack has historically been misunderstood and undervalued.  Many people fail to see the impact of the indirection.  The point is that we can leverage weaknesses in a web server or web application, and use it to attack clients of that server.  </a:t>
            </a:r>
          </a:p>
          <a:p>
            <a:pPr defTabSz="457200">
              <a:spcBef>
                <a:spcPts val="3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dirty="0">
              <a:ea typeface="MS PGothic" charset="0"/>
            </a:endParaRPr>
          </a:p>
          <a:p>
            <a:pPr defTabSz="457200">
              <a:spcBef>
                <a:spcPts val="3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ea typeface="MS PGothic" charset="0"/>
              </a:rPr>
              <a:t>Imagine logging into your online bank.  The banking site drops valuable session information in your browser for some time period.  Perhaps it is just a session cookie, or perhaps it is a snippet of data that includes your user ID or (hopefully not) your bank account number.  That information is stored in its own compartment in the browser, only accessible to that site.</a:t>
            </a:r>
          </a:p>
          <a:p>
            <a:pPr defTabSz="457200">
              <a:spcBef>
                <a:spcPts val="3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dirty="0">
              <a:ea typeface="MS PGothic" charset="0"/>
            </a:endParaRPr>
          </a:p>
          <a:p>
            <a:pPr defTabSz="457200">
              <a:spcBef>
                <a:spcPts val="3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ea typeface="MS PGothic" charset="0"/>
              </a:rPr>
              <a:t>Now imagine an attacker has the ability to access that information.  Or worse yet, imagine an attacker running code on your browser as you within the security context of the bank.  We'll get to this little twist on XSS called Cross-Site Request Forgery in the next section.</a:t>
            </a:r>
          </a:p>
        </p:txBody>
      </p:sp>
      <p:sp>
        <p:nvSpPr>
          <p:cNvPr id="321541" name="Rectangle 7"/>
          <p:cNvSpPr>
            <a:spLocks noGrp="1" noRot="1" noChangeAspect="1" noChangeArrowheads="1" noTextEdit="1"/>
          </p:cNvSpPr>
          <p:nvPr>
            <p:ph type="sldImg"/>
          </p:nvPr>
        </p:nvSpPr>
        <p:spPr>
          <a:xfrm>
            <a:off x="1219200" y="720725"/>
            <a:ext cx="4800600" cy="3600450"/>
          </a:xfrm>
          <a:ln/>
        </p:spPr>
      </p:sp>
      <p:sp>
        <p:nvSpPr>
          <p:cNvPr id="321542" name="Slide Number Placeholder 6"/>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CB33F8D3-2D77-3942-B97D-6C0762E40FFE}" type="slidenum">
              <a:rPr lang="en-US" sz="1200">
                <a:latin typeface="Arial" charset="0"/>
              </a:rPr>
              <a:pPr/>
              <a:t>4</a:t>
            </a:fld>
            <a:endParaRPr lang="en-US" sz="1200" dirty="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Slide Image Placeholder 1"/>
          <p:cNvSpPr>
            <a:spLocks noGrp="1" noRot="1" noChangeAspect="1" noTextEdit="1"/>
          </p:cNvSpPr>
          <p:nvPr>
            <p:ph type="sldImg"/>
          </p:nvPr>
        </p:nvSpPr>
        <p:spPr>
          <a:ln/>
        </p:spPr>
      </p:sp>
      <p:sp>
        <p:nvSpPr>
          <p:cNvPr id="347139"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Session fixation is a common attack vector against session state.</a:t>
            </a:r>
          </a:p>
        </p:txBody>
      </p:sp>
      <p:sp>
        <p:nvSpPr>
          <p:cNvPr id="347140"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6A476174-062E-0040-B161-36D5837053B9}" type="slidenum">
              <a:rPr lang="en-US" sz="1200">
                <a:latin typeface="Arial" charset="0"/>
              </a:rPr>
              <a:pPr/>
              <a:t>40</a:t>
            </a:fld>
            <a:endParaRPr lang="en-US" sz="1200" dirty="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Slide Image Placeholder 1"/>
          <p:cNvSpPr>
            <a:spLocks noGrp="1" noRot="1" noChangeAspect="1" noTextEdit="1"/>
          </p:cNvSpPr>
          <p:nvPr>
            <p:ph type="sldImg"/>
          </p:nvPr>
        </p:nvSpPr>
        <p:spPr>
          <a:ln/>
        </p:spPr>
      </p:sp>
      <p:sp>
        <p:nvSpPr>
          <p:cNvPr id="348163"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Session fixation allows us to control what session ID a user is assigned instead of attempting to predict it.  The flaw is caused because the application assigns a session ID before authentication.  Then when the user authenticates, the application continues to make use of the same session token.  The attacker is then able to receive a session ID from an application and send it to the victim.  When the victim clicks the link and authenticates, the attacker is able to then access the site using the same ID.</a:t>
            </a:r>
          </a:p>
        </p:txBody>
      </p:sp>
      <p:sp>
        <p:nvSpPr>
          <p:cNvPr id="348164"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D04FDB77-CD10-1949-9782-0D41F8EAB722}" type="slidenum">
              <a:rPr lang="en-US" sz="1200">
                <a:latin typeface="Arial" charset="0"/>
              </a:rPr>
              <a:pPr/>
              <a:t>41</a:t>
            </a:fld>
            <a:endParaRPr lang="en-US" sz="1200" dirty="0">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Discovering session fixation is actually quite easy.  During the mapping phase</a:t>
            </a:r>
            <a:r>
              <a:rPr lang="en-US" baseline="0" dirty="0"/>
              <a:t> of the testing, we should be looking for session tokens.  We would then compare the ones we received before authentication to the ones in use after authentication.  If the tokens are still being used, then session fixation may be possible.  </a:t>
            </a:r>
            <a:endParaRPr lang="en-US" dirty="0"/>
          </a:p>
        </p:txBody>
      </p:sp>
      <p:sp>
        <p:nvSpPr>
          <p:cNvPr id="4" name="Slide Number Placeholder 3"/>
          <p:cNvSpPr>
            <a:spLocks noGrp="1"/>
          </p:cNvSpPr>
          <p:nvPr>
            <p:ph type="sldNum" sz="quarter" idx="10"/>
          </p:nvPr>
        </p:nvSpPr>
        <p:spPr/>
        <p:txBody>
          <a:bodyPr/>
          <a:lstStyle/>
          <a:p>
            <a:pPr>
              <a:defRPr/>
            </a:pPr>
            <a:fld id="{CE86D591-EB46-49C9-B58B-417466F1609D}" type="slidenum">
              <a:rPr lang="en-US" smtClean="0"/>
              <a:pPr>
                <a:defRPr/>
              </a:pPr>
              <a:t>42</a:t>
            </a:fld>
            <a:endParaRPr lang="en-US" dirty="0"/>
          </a:p>
        </p:txBody>
      </p:sp>
    </p:spTree>
    <p:extLst>
      <p:ext uri="{BB962C8B-B14F-4D97-AF65-F5344CB8AC3E}">
        <p14:creationId xmlns:p14="http://schemas.microsoft.com/office/powerpoint/2010/main" val="27392470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This next section will cover AJAX, which is the most common interface for the Web 2.0 revolution.</a:t>
            </a:r>
          </a:p>
        </p:txBody>
      </p:sp>
      <p:sp>
        <p:nvSpPr>
          <p:cNvPr id="166916"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0EA629DA-AC1F-454D-ABCF-ADF25894EF28}" type="slidenum">
              <a:rPr lang="en-US" sz="1200">
                <a:latin typeface="Arial" charset="0"/>
              </a:rPr>
              <a:pPr/>
              <a:t>43</a:t>
            </a:fld>
            <a:endParaRPr lang="en-US" sz="1200" dirty="0">
              <a:latin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AJAX is the technology used to enable asynchronous communication between your browser and the web server. In old-style web sites, when you click a link, the client has to send a request all the way up the server, the server processes the request and then replies. When the browser gets the entire reply, it redraws the entire screen. </a:t>
            </a:r>
          </a:p>
          <a:p>
            <a:endParaRPr lang="en-US" dirty="0">
              <a:ea typeface="MS PGothic" charset="0"/>
            </a:endParaRPr>
          </a:p>
          <a:p>
            <a:r>
              <a:rPr lang="en-US" dirty="0">
                <a:ea typeface="MS PGothic" charset="0"/>
              </a:rPr>
              <a:t>With AJAX, the JavaScript creates XMLHTTP objects. Those objects can make requests and receive responses asynchronously, updating the display as responses are received. For example, consider Google Maps. When you go to Google Maps and you search for something and slide the map, your browser uses AJAX to make calls back and forth to the server to retrieve the images that make the map. In this way, the map changes dynamically, but the remainder of the page is static and does not need to be redrawn with each change.</a:t>
            </a:r>
          </a:p>
        </p:txBody>
      </p:sp>
      <p:sp>
        <p:nvSpPr>
          <p:cNvPr id="167940"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ED98AB84-FC9E-4647-9F9E-5B05E5285D01}" type="slidenum">
              <a:rPr lang="en-US" sz="1200">
                <a:latin typeface="Arial" charset="0"/>
              </a:rPr>
              <a:pPr/>
              <a:t>44</a:t>
            </a:fld>
            <a:endParaRPr lang="en-US" sz="1200" dirty="0">
              <a:latin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One of the more popular features of web 2.0 web sites are mash-ups.  This is where an application combines two or more other sites into a widget or feature of their site.  The same origin policy we discussed earlier in class cause issues for these types of applications.  Because of this, many mash-up applications include proxy capabilities to remove this restriction.</a:t>
            </a:r>
          </a:p>
        </p:txBody>
      </p:sp>
      <p:sp>
        <p:nvSpPr>
          <p:cNvPr id="168964"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2FAE2031-EBEF-7D43-AC0E-5516FB283EED}" type="slidenum">
              <a:rPr lang="en-US" sz="1200">
                <a:latin typeface="Arial" charset="0"/>
              </a:rPr>
              <a:pPr/>
              <a:t>45</a:t>
            </a:fld>
            <a:endParaRPr lang="en-US" sz="1200" dirty="0">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The Same Origin policy is still in effect for AJAX applications.  This means that the JavaScript can only access data from the same origin that the original JavaScript came from.  When the XMLHttpRequest object is created, it can only make requests back to the server the script came from.</a:t>
            </a:r>
          </a:p>
        </p:txBody>
      </p:sp>
      <p:sp>
        <p:nvSpPr>
          <p:cNvPr id="169988"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53860DC9-80EE-7A49-BF8A-6253FEC9033F}" type="slidenum">
              <a:rPr lang="en-US" sz="1200">
                <a:latin typeface="Arial" charset="0"/>
              </a:rPr>
              <a:pPr/>
              <a:t>46</a:t>
            </a:fld>
            <a:endParaRPr lang="en-US" sz="1200" dirty="0">
              <a:latin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These applications will build the proxy capabilities right inside the application.  It receives the requests from the client code and retrieves the site desired.  When the client code from both sites is returned to the user, it appears to be coming from the mash-up application allowing the bypass of same origin restrictions.</a:t>
            </a:r>
          </a:p>
        </p:txBody>
      </p:sp>
      <p:sp>
        <p:nvSpPr>
          <p:cNvPr id="171012"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0EE53FE4-72D8-174F-8533-CAE379273365}" type="slidenum">
              <a:rPr lang="en-US" sz="1200">
                <a:latin typeface="Arial" charset="0"/>
              </a:rPr>
              <a:pPr/>
              <a:t>47</a:t>
            </a:fld>
            <a:endParaRPr lang="en-US" sz="1200" dirty="0">
              <a:latin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ln/>
        </p:spPr>
      </p:sp>
      <p:sp>
        <p:nvSpPr>
          <p:cNvPr id="172035"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The main issue is control of this URL being used by the proxy.  If we can change the URL parameter we can do quite a bit.  This parameter is commonly part of a GET or POST request and we can abuse it to either browse to other sites, possibly intranet applications we cannot access directly, or retrieve malicious JavaScript for an XSS attack.</a:t>
            </a:r>
          </a:p>
        </p:txBody>
      </p:sp>
      <p:sp>
        <p:nvSpPr>
          <p:cNvPr id="172036"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94EBAC1E-F299-6F43-8994-F0B87567F1AC}" type="slidenum">
              <a:rPr lang="en-US" sz="1200">
                <a:latin typeface="Arial" charset="0"/>
              </a:rPr>
              <a:pPr/>
              <a:t>48</a:t>
            </a:fld>
            <a:endParaRPr lang="en-US" sz="1200" dirty="0">
              <a:latin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All of the typical attacks work against the AJAX interface.  But it is made easier by the large amounts of client side code that performs business logic and has to understand the application flow.  This makes the application flow quite clear to a knowledgeable attacker.  The attacker can even access business logic in an order not expected by the application.  An example of this would be a shopping cart that allowed an attacker to use the credit authorization before adding items to the cart.  Potentially this would allow them to purchase items with an authorization for zero dollars.</a:t>
            </a:r>
          </a:p>
        </p:txBody>
      </p:sp>
      <p:sp>
        <p:nvSpPr>
          <p:cNvPr id="174084"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40777810-D640-B540-9571-BA3576AAA79F}" type="slidenum">
              <a:rPr lang="en-US" sz="1200">
                <a:latin typeface="Arial" charset="0"/>
              </a:rPr>
              <a:pPr/>
              <a:t>49</a:t>
            </a:fld>
            <a:endParaRPr lang="en-US" sz="1200" dirty="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2562" name="Text Box 3"/>
          <p:cNvSpPr txBox="1">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5139" tIns="49472" rIns="95139" bIns="49472"/>
          <a:lstStyle>
            <a:lvl1pPr defTabSz="482600">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1pPr>
            <a:lvl2pPr marL="742950" indent="-285750" defTabSz="482600">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2pPr>
            <a:lvl3pPr marL="1143000" indent="-228600" defTabSz="482600">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3pPr>
            <a:lvl4pPr marL="1600200" indent="-228600" defTabSz="482600">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4pPr>
            <a:lvl5pPr marL="2057400" indent="-228600" defTabSz="482600">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5pPr>
            <a:lvl6pPr marL="2514600" indent="-228600" defTabSz="482600" eaLnBrk="0" fontAlgn="base" hangingPunct="0">
              <a:spcBef>
                <a:spcPct val="20000"/>
              </a:spcBef>
              <a:spcAft>
                <a:spcPct val="0"/>
              </a:spcAft>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6pPr>
            <a:lvl7pPr marL="2971800" indent="-228600" defTabSz="482600" eaLnBrk="0" fontAlgn="base" hangingPunct="0">
              <a:spcBef>
                <a:spcPct val="20000"/>
              </a:spcBef>
              <a:spcAft>
                <a:spcPct val="0"/>
              </a:spcAft>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7pPr>
            <a:lvl8pPr marL="3429000" indent="-228600" defTabSz="482600" eaLnBrk="0" fontAlgn="base" hangingPunct="0">
              <a:spcBef>
                <a:spcPct val="20000"/>
              </a:spcBef>
              <a:spcAft>
                <a:spcPct val="0"/>
              </a:spcAft>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8pPr>
            <a:lvl9pPr marL="3886200" indent="-228600" defTabSz="482600" eaLnBrk="0" fontAlgn="base" hangingPunct="0">
              <a:spcBef>
                <a:spcPct val="20000"/>
              </a:spcBef>
              <a:spcAft>
                <a:spcPct val="0"/>
              </a:spcAft>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9pPr>
          </a:lstStyle>
          <a:p>
            <a:pPr>
              <a:spcBef>
                <a:spcPct val="0"/>
              </a:spcBef>
              <a:buClr>
                <a:srgbClr val="D0D68C"/>
              </a:buClr>
            </a:pPr>
            <a:endParaRPr lang="en-GB" sz="1300" dirty="0">
              <a:solidFill>
                <a:srgbClr val="000000"/>
              </a:solidFill>
              <a:latin typeface="Times New Roman" charset="0"/>
            </a:endParaRPr>
          </a:p>
        </p:txBody>
      </p:sp>
      <p:sp>
        <p:nvSpPr>
          <p:cNvPr id="322563" name="Text Box 4"/>
          <p:cNvSpPr txBox="1">
            <a:spLocks noChangeArrowheads="1"/>
          </p:cNvSpPr>
          <p:nvPr/>
        </p:nvSpPr>
        <p:spPr bwMode="auto">
          <a:xfrm>
            <a:off x="4144963" y="0"/>
            <a:ext cx="3170237"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5139" tIns="49472" rIns="95139" bIns="49472"/>
          <a:lstStyle>
            <a:lvl1pPr defTabSz="482600">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1pPr>
            <a:lvl2pPr marL="742950" indent="-285750" defTabSz="482600">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2pPr>
            <a:lvl3pPr marL="1143000" indent="-228600" defTabSz="482600">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3pPr>
            <a:lvl4pPr marL="1600200" indent="-228600" defTabSz="482600">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4pPr>
            <a:lvl5pPr marL="2057400" indent="-228600" defTabSz="482600">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5pPr>
            <a:lvl6pPr marL="2514600" indent="-228600" defTabSz="482600" eaLnBrk="0" fontAlgn="base" hangingPunct="0">
              <a:spcBef>
                <a:spcPct val="20000"/>
              </a:spcBef>
              <a:spcAft>
                <a:spcPct val="0"/>
              </a:spcAft>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6pPr>
            <a:lvl7pPr marL="2971800" indent="-228600" defTabSz="482600" eaLnBrk="0" fontAlgn="base" hangingPunct="0">
              <a:spcBef>
                <a:spcPct val="20000"/>
              </a:spcBef>
              <a:spcAft>
                <a:spcPct val="0"/>
              </a:spcAft>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7pPr>
            <a:lvl8pPr marL="3429000" indent="-228600" defTabSz="482600" eaLnBrk="0" fontAlgn="base" hangingPunct="0">
              <a:spcBef>
                <a:spcPct val="20000"/>
              </a:spcBef>
              <a:spcAft>
                <a:spcPct val="0"/>
              </a:spcAft>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8pPr>
            <a:lvl9pPr marL="3886200" indent="-228600" defTabSz="482600" eaLnBrk="0" fontAlgn="base" hangingPunct="0">
              <a:spcBef>
                <a:spcPct val="20000"/>
              </a:spcBef>
              <a:spcAft>
                <a:spcPct val="0"/>
              </a:spcAft>
              <a:tabLst>
                <a:tab pos="0" algn="l"/>
                <a:tab pos="482600" algn="l"/>
                <a:tab pos="966788" algn="l"/>
                <a:tab pos="1449388" algn="l"/>
                <a:tab pos="1933575" algn="l"/>
                <a:tab pos="2416175" algn="l"/>
                <a:tab pos="2900363" algn="l"/>
                <a:tab pos="3382963" algn="l"/>
                <a:tab pos="3867150" algn="l"/>
                <a:tab pos="4349750" algn="l"/>
                <a:tab pos="4832350" algn="l"/>
                <a:tab pos="5316538" algn="l"/>
                <a:tab pos="5799138" algn="l"/>
                <a:tab pos="6283325" algn="l"/>
                <a:tab pos="6765925" algn="l"/>
                <a:tab pos="7250113" algn="l"/>
                <a:tab pos="7732713" algn="l"/>
                <a:tab pos="8216900" algn="l"/>
                <a:tab pos="8699500" algn="l"/>
                <a:tab pos="9182100" algn="l"/>
                <a:tab pos="9666288" algn="l"/>
              </a:tabLst>
              <a:defRPr sz="3600">
                <a:solidFill>
                  <a:schemeClr val="tx1"/>
                </a:solidFill>
                <a:latin typeface="Tahoma" charset="0"/>
                <a:ea typeface="MS PGothic" charset="0"/>
                <a:cs typeface="MS PGothic" charset="0"/>
              </a:defRPr>
            </a:lvl9pPr>
          </a:lstStyle>
          <a:p>
            <a:pPr algn="r">
              <a:spcBef>
                <a:spcPct val="0"/>
              </a:spcBef>
              <a:buClr>
                <a:srgbClr val="D0D68C"/>
              </a:buClr>
            </a:pPr>
            <a:endParaRPr lang="en-GB" sz="1300" dirty="0">
              <a:solidFill>
                <a:srgbClr val="000000"/>
              </a:solidFill>
              <a:latin typeface="Times New Roman" charset="0"/>
            </a:endParaRPr>
          </a:p>
        </p:txBody>
      </p:sp>
      <p:sp>
        <p:nvSpPr>
          <p:cNvPr id="322564" name="Text Box 6"/>
          <p:cNvSpPr>
            <a:spLocks noGrp="1" noChangeArrowheads="1"/>
          </p:cNvSpPr>
          <p:nvPr>
            <p:ph type="body"/>
          </p:nvPr>
        </p:nvSpPr>
        <p:spPr>
          <a:xfrm>
            <a:off x="974725" y="4267200"/>
            <a:ext cx="5364163" cy="4319588"/>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none" anchor="ctr"/>
          <a:lstStyle/>
          <a:p>
            <a:r>
              <a:rPr lang="en-US" dirty="0">
                <a:ea typeface="MS PGothic" charset="0"/>
              </a:rPr>
              <a:t>The four parts that make up a XSS attack are:</a:t>
            </a:r>
          </a:p>
          <a:p>
            <a:endParaRPr lang="en-US" dirty="0">
              <a:ea typeface="MS PGothic" charset="0"/>
            </a:endParaRPr>
          </a:p>
          <a:p>
            <a:pPr marL="347663" lvl="1" indent="-173038">
              <a:buFontTx/>
              <a:buChar char="•"/>
            </a:pPr>
            <a:r>
              <a:rPr lang="en-US" dirty="0">
                <a:ea typeface="MS PGothic" charset="0"/>
              </a:rPr>
              <a:t>The client which is tricked into running the code.</a:t>
            </a:r>
          </a:p>
          <a:p>
            <a:pPr marL="347663" lvl="1" indent="-173038">
              <a:buFontTx/>
              <a:buChar char="•"/>
            </a:pPr>
            <a:r>
              <a:rPr lang="en-US" dirty="0">
                <a:ea typeface="MS PGothic" charset="0"/>
              </a:rPr>
              <a:t>The application which is leveraged into sending the code to the client.</a:t>
            </a:r>
          </a:p>
          <a:p>
            <a:pPr marL="347663" lvl="1" indent="-173038">
              <a:buFontTx/>
              <a:buChar char="•"/>
            </a:pPr>
            <a:r>
              <a:rPr lang="en-US" dirty="0">
                <a:ea typeface="MS PGothic" charset="0"/>
              </a:rPr>
              <a:t>The attacker who is hoping to gain from targeting the user.</a:t>
            </a:r>
          </a:p>
          <a:p>
            <a:pPr marL="347663" lvl="1" indent="-173038">
              <a:buFontTx/>
              <a:buChar char="•"/>
            </a:pPr>
            <a:r>
              <a:rPr lang="en-US" dirty="0">
                <a:ea typeface="MS PGothic" charset="0"/>
              </a:rPr>
              <a:t>Finally the code the attacker is hoping will run on the client.</a:t>
            </a:r>
          </a:p>
          <a:p>
            <a:pPr>
              <a:buFontTx/>
              <a:buChar char="•"/>
            </a:pPr>
            <a:endParaRPr lang="en-US" dirty="0">
              <a:ea typeface="MS PGothic" charset="0"/>
            </a:endParaRPr>
          </a:p>
          <a:p>
            <a:pPr>
              <a:buFontTx/>
              <a:buChar char="•"/>
            </a:pPr>
            <a:endParaRPr lang="en-US" dirty="0">
              <a:ea typeface="MS PGothic" charset="0"/>
            </a:endParaRPr>
          </a:p>
          <a:p>
            <a:pPr>
              <a:buFontTx/>
              <a:buChar char="•"/>
            </a:pPr>
            <a:endParaRPr lang="en-US" dirty="0">
              <a:ea typeface="MS PGothic" charset="0"/>
            </a:endParaRPr>
          </a:p>
          <a:p>
            <a:pPr>
              <a:buFontTx/>
              <a:buChar char="•"/>
            </a:pPr>
            <a:endParaRPr lang="en-US" dirty="0">
              <a:ea typeface="MS PGothic" charset="0"/>
            </a:endParaRPr>
          </a:p>
          <a:p>
            <a:pPr>
              <a:buFontTx/>
              <a:buChar char="•"/>
            </a:pPr>
            <a:endParaRPr lang="en-US" dirty="0">
              <a:ea typeface="MS PGothic" charset="0"/>
            </a:endParaRPr>
          </a:p>
          <a:p>
            <a:pPr>
              <a:buFontTx/>
              <a:buChar char="•"/>
            </a:pPr>
            <a:endParaRPr lang="en-US" dirty="0">
              <a:ea typeface="MS PGothic" charset="0"/>
            </a:endParaRPr>
          </a:p>
          <a:p>
            <a:pPr>
              <a:buFontTx/>
              <a:buChar char="•"/>
            </a:pPr>
            <a:endParaRPr lang="en-US" dirty="0">
              <a:ea typeface="MS PGothic" charset="0"/>
            </a:endParaRPr>
          </a:p>
          <a:p>
            <a:pPr>
              <a:buFontTx/>
              <a:buChar char="•"/>
            </a:pPr>
            <a:endParaRPr lang="en-US" dirty="0">
              <a:ea typeface="MS PGothic" charset="0"/>
            </a:endParaRPr>
          </a:p>
          <a:p>
            <a:pPr>
              <a:buFontTx/>
              <a:buChar char="•"/>
            </a:pPr>
            <a:endParaRPr lang="en-US" dirty="0">
              <a:ea typeface="MS PGothic" charset="0"/>
            </a:endParaRPr>
          </a:p>
          <a:p>
            <a:pPr>
              <a:buFontTx/>
              <a:buChar char="•"/>
            </a:pPr>
            <a:endParaRPr lang="en-US" dirty="0">
              <a:ea typeface="MS PGothic" charset="0"/>
            </a:endParaRPr>
          </a:p>
          <a:p>
            <a:pPr>
              <a:buFontTx/>
              <a:buChar char="•"/>
            </a:pPr>
            <a:endParaRPr lang="en-US" dirty="0">
              <a:ea typeface="MS PGothic" charset="0"/>
            </a:endParaRPr>
          </a:p>
          <a:p>
            <a:endParaRPr lang="en-US" dirty="0">
              <a:ea typeface="MS PGothic" charset="0"/>
            </a:endParaRPr>
          </a:p>
        </p:txBody>
      </p:sp>
      <p:sp>
        <p:nvSpPr>
          <p:cNvPr id="322565" name="Rectangle 7"/>
          <p:cNvSpPr>
            <a:spLocks noGrp="1" noRot="1" noChangeAspect="1" noChangeArrowheads="1" noTextEdit="1"/>
          </p:cNvSpPr>
          <p:nvPr>
            <p:ph type="sldImg"/>
          </p:nvPr>
        </p:nvSpPr>
        <p:spPr>
          <a:xfrm>
            <a:off x="1219200" y="720725"/>
            <a:ext cx="4800600" cy="3600450"/>
          </a:xfrm>
          <a:ln/>
        </p:spPr>
      </p:sp>
      <p:sp>
        <p:nvSpPr>
          <p:cNvPr id="322566" name="Slide Number Placeholder 6"/>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084E1516-044D-FE4F-BB1E-E65045723462}" type="slidenum">
              <a:rPr lang="en-US" sz="1200">
                <a:latin typeface="Arial" charset="0"/>
              </a:rPr>
              <a:pPr/>
              <a:t>5</a:t>
            </a:fld>
            <a:endParaRPr lang="en-US" sz="1200" dirty="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a:ln/>
        </p:spPr>
      </p:sp>
      <p:sp>
        <p:nvSpPr>
          <p:cNvPr id="175107"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Mapping AJAX-ified applications is more difficult in a lot of cases.  This is because so much of the application functionality is called via client-side code or being dynamically generated.  The tools we use most were not designed to parse and evaluate this code.  This of course causes the tester to manually walk the site to ensure that all of the target functionality is added to the site map being worked from.  </a:t>
            </a:r>
          </a:p>
        </p:txBody>
      </p:sp>
      <p:sp>
        <p:nvSpPr>
          <p:cNvPr id="175108"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D296058A-8C76-FF4F-B3A1-6E0E96473DDE}" type="slidenum">
              <a:rPr lang="en-US" sz="1200">
                <a:latin typeface="Arial" charset="0"/>
              </a:rPr>
              <a:pPr/>
              <a:t>50</a:t>
            </a:fld>
            <a:endParaRPr lang="en-US" sz="1200" dirty="0">
              <a:latin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AJAX discovery depends greatly on the tester</a:t>
            </a:r>
            <a:r>
              <a:rPr lang="en-US" altLang="ja-JP" dirty="0">
                <a:ea typeface="MS PGothic" charset="0"/>
              </a:rPr>
              <a:t>'s ability to intercept all of the requests the application makes.  Using the tools we have covered already, such as WebScarab, will allow you to intercept the calls.  You can then catalog each of the requests and its parameters to determine if any of the vulnerabilities we have covered are in the application.</a:t>
            </a:r>
          </a:p>
          <a:p>
            <a:endParaRPr lang="en-US" dirty="0">
              <a:ea typeface="MS PGothic" charset="0"/>
            </a:endParaRPr>
          </a:p>
          <a:p>
            <a:r>
              <a:rPr lang="en-US" dirty="0">
                <a:ea typeface="MS PGothic" charset="0"/>
              </a:rPr>
              <a:t>While there are few AJAX specific tools, one open source tool that is interesting is ratproxy.</a:t>
            </a:r>
          </a:p>
        </p:txBody>
      </p:sp>
      <p:sp>
        <p:nvSpPr>
          <p:cNvPr id="176132"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1D0CEF48-04DC-4942-8B7F-506664CB69B1}" type="slidenum">
              <a:rPr lang="en-US" sz="1200">
                <a:latin typeface="Arial" charset="0"/>
              </a:rPr>
              <a:pPr/>
              <a:t>51</a:t>
            </a:fld>
            <a:endParaRPr lang="en-US" sz="1200" dirty="0">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a:ln/>
        </p:spPr>
      </p:sp>
      <p:sp>
        <p:nvSpPr>
          <p:cNvPr id="177155"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Exploitation of AJAX applications typically do not have any more difficulty than non-AJAX applications.  The problems we run into are caused by the previously discussed issues.  For example, if the tool is not able to discovery the flaws, it can't seed its exploitation functions.</a:t>
            </a:r>
          </a:p>
          <a:p>
            <a:endParaRPr lang="en-US" dirty="0">
              <a:ea typeface="MS PGothic" charset="0"/>
            </a:endParaRPr>
          </a:p>
          <a:p>
            <a:r>
              <a:rPr lang="en-US" dirty="0">
                <a:ea typeface="MS PGothic" charset="0"/>
              </a:rPr>
              <a:t>The easiest way around this is for us to manually seed the flaws to the tools.  For example, SQLMap accepts parameters to attack as part of its command-line arguments.</a:t>
            </a:r>
          </a:p>
        </p:txBody>
      </p:sp>
      <p:sp>
        <p:nvSpPr>
          <p:cNvPr id="177156"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7ADDD172-8E52-174B-B2F1-470DA4F6FBC1}" type="slidenum">
              <a:rPr lang="en-US" sz="1200">
                <a:latin typeface="Arial" charset="0"/>
              </a:rPr>
              <a:pPr/>
              <a:t>52</a:t>
            </a:fld>
            <a:endParaRPr lang="en-US" sz="1200" dirty="0">
              <a:latin typeface="Arial"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a:ln/>
        </p:spPr>
      </p:sp>
      <p:sp>
        <p:nvSpPr>
          <p:cNvPr id="178179"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Logic attacks abuse the client-side nature of AJAX applications.</a:t>
            </a:r>
          </a:p>
        </p:txBody>
      </p:sp>
      <p:sp>
        <p:nvSpPr>
          <p:cNvPr id="178180"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5FE24238-0DB0-6140-885A-35EDF12C9634}" type="slidenum">
              <a:rPr lang="en-US" sz="1200">
                <a:latin typeface="Arial" charset="0"/>
              </a:rPr>
              <a:pPr/>
              <a:t>53</a:t>
            </a:fld>
            <a:endParaRPr lang="en-US" sz="1200" dirty="0">
              <a:latin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AJAX and Web 2.0 are a great thing for logical attackers!  This is due to the business logic being sent and executing on the client side.  A tester is able to walk through a successful transaction.  By intercepting each step in the process, the tester can examine each call throughout the process looking for the application flow.  By manually calling portions of the transaction before the application expected it to be, the tester can find vulnerabilities.  </a:t>
            </a:r>
          </a:p>
        </p:txBody>
      </p:sp>
      <p:sp>
        <p:nvSpPr>
          <p:cNvPr id="179204"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37BD8574-B271-7748-BAE5-6CBB303B2665}" type="slidenum">
              <a:rPr lang="en-US" sz="1200">
                <a:latin typeface="Arial" charset="0"/>
              </a:rPr>
              <a:pPr/>
              <a:t>54</a:t>
            </a:fld>
            <a:endParaRPr lang="en-US" sz="1200" dirty="0">
              <a:latin typeface="Arial"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a:ln/>
        </p:spPr>
      </p:sp>
      <p:sp>
        <p:nvSpPr>
          <p:cNvPr id="180227"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For example, if you have a shopping cart that follows the below process:</a:t>
            </a:r>
          </a:p>
          <a:p>
            <a:endParaRPr lang="en-US" dirty="0">
              <a:ea typeface="MS PGothic" charset="0"/>
            </a:endParaRPr>
          </a:p>
          <a:p>
            <a:r>
              <a:rPr lang="en-US" dirty="0">
                <a:ea typeface="MS PGothic" charset="0"/>
              </a:rPr>
              <a:t>	1. Add item to cart</a:t>
            </a:r>
          </a:p>
          <a:p>
            <a:r>
              <a:rPr lang="en-US" dirty="0">
                <a:ea typeface="MS PGothic" charset="0"/>
              </a:rPr>
              <a:t>	2. Total cost</a:t>
            </a:r>
          </a:p>
          <a:p>
            <a:r>
              <a:rPr lang="en-US" dirty="0">
                <a:ea typeface="MS PGothic" charset="0"/>
              </a:rPr>
              <a:t>	3. Authorize card</a:t>
            </a:r>
          </a:p>
          <a:p>
            <a:r>
              <a:rPr lang="en-US" dirty="0">
                <a:ea typeface="MS PGothic" charset="0"/>
              </a:rPr>
              <a:t>	4. Check out</a:t>
            </a:r>
          </a:p>
          <a:p>
            <a:endParaRPr lang="en-US" dirty="0">
              <a:ea typeface="MS PGothic" charset="0"/>
            </a:endParaRPr>
          </a:p>
          <a:p>
            <a:r>
              <a:rPr lang="en-US" dirty="0">
                <a:ea typeface="MS PGothic" charset="0"/>
              </a:rPr>
              <a:t>Since the application stores the state of each step, the tester could call the authorize card before the add item.  This would cause an authorization for a zero balance.  Then when the items are added, the check-out would be called next.  The application would "assume" that the authorization was done after the items were added and will allow the checkout.</a:t>
            </a:r>
          </a:p>
          <a:p>
            <a:endParaRPr lang="en-US" dirty="0">
              <a:ea typeface="MS PGothic" charset="0"/>
            </a:endParaRPr>
          </a:p>
        </p:txBody>
      </p:sp>
      <p:sp>
        <p:nvSpPr>
          <p:cNvPr id="180228"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AAB649C5-1B20-5F44-A133-DC2272578557}" type="slidenum">
              <a:rPr lang="en-US" sz="1200">
                <a:latin typeface="Arial" charset="0"/>
              </a:rPr>
              <a:pPr/>
              <a:t>55</a:t>
            </a:fld>
            <a:endParaRPr lang="en-US" sz="1200" dirty="0">
              <a:latin typeface="Arial"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Logic flaws are typically not found via automated tools.  This is because the tools are not designed to perform logic tests, they are designed to exercise functionality and find flaws that exist within that functionality.  To find the logic flaw, the tool would need to be able to evaluate the success of the attack.  For example, the flaw in the shopping cart discussed previously, the tool would need to understand that it was testing a shopping cart and would also need to be able to figure out where to detect that the transaction had succeeded.  </a:t>
            </a:r>
          </a:p>
          <a:p>
            <a:endParaRPr lang="en-US" dirty="0">
              <a:ea typeface="MS PGothic" charset="0"/>
            </a:endParaRPr>
          </a:p>
          <a:p>
            <a:r>
              <a:rPr lang="en-US" dirty="0">
                <a:ea typeface="MS PGothic" charset="0"/>
              </a:rPr>
              <a:t>While it is harder for us to find these flaws, it is typically even more difficult to fix them.  This is because the logic of an application is usually integral to the architecture and changing that has a greater impact.  Because of this, as testers, we need to look for recommendations that can lower the risk of the attack.  Using the shopping cart example again, one recommendation may be to implement a work-flow that validates orders against billing totals before shipping.</a:t>
            </a:r>
          </a:p>
        </p:txBody>
      </p:sp>
      <p:sp>
        <p:nvSpPr>
          <p:cNvPr id="181252"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E3C4E287-A117-9247-ABC5-25A9514B2F6C}" type="slidenum">
              <a:rPr lang="en-US" sz="1200">
                <a:latin typeface="Arial" charset="0"/>
              </a:rPr>
              <a:pPr/>
              <a:t>56</a:t>
            </a:fld>
            <a:endParaRPr lang="en-US" sz="1200" dirty="0">
              <a:latin typeface="Arial"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a:ln/>
        </p:spPr>
      </p:sp>
      <p:sp>
        <p:nvSpPr>
          <p:cNvPr id="182275"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This exercise will target a logic attac</a:t>
            </a:r>
            <a:r>
              <a:rPr lang="en-US" baseline="0" dirty="0">
                <a:ea typeface="MS PGothic" charset="0"/>
              </a:rPr>
              <a:t>k in a transaction.</a:t>
            </a:r>
            <a:endParaRPr lang="en-US" dirty="0">
              <a:ea typeface="MS PGothic" charset="0"/>
            </a:endParaRPr>
          </a:p>
        </p:txBody>
      </p:sp>
      <p:sp>
        <p:nvSpPr>
          <p:cNvPr id="182276"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EE7A9094-5418-FD45-8DD1-0BD7F1C93D5A}" type="slidenum">
              <a:rPr lang="en-US" sz="1200">
                <a:latin typeface="Arial" charset="0"/>
              </a:rPr>
              <a:pPr/>
              <a:t>57</a:t>
            </a:fld>
            <a:endParaRPr lang="en-US" sz="1200" dirty="0">
              <a:latin typeface="Arial"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a:ln/>
        </p:spPr>
      </p:sp>
      <p:sp>
        <p:nvSpPr>
          <p:cNvPr id="182275"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This next section will explore API attacks against AJAX applications.</a:t>
            </a:r>
          </a:p>
        </p:txBody>
      </p:sp>
      <p:sp>
        <p:nvSpPr>
          <p:cNvPr id="182276"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EE7A9094-5418-FD45-8DD1-0BD7F1C93D5A}" type="slidenum">
              <a:rPr lang="en-US" sz="1200">
                <a:latin typeface="Arial" charset="0"/>
              </a:rPr>
              <a:pPr/>
              <a:t>58</a:t>
            </a:fld>
            <a:endParaRPr lang="en-US" sz="1200" dirty="0">
              <a:latin typeface="Arial"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Another problem with AJAX is the complexity of the application.  Commonly, the developers will include multiple functions in a single JavaScript file.  While this can, and does happen in "normal" applications, it is wider spread in AJAX applications.  </a:t>
            </a:r>
          </a:p>
        </p:txBody>
      </p:sp>
      <p:sp>
        <p:nvSpPr>
          <p:cNvPr id="183300"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9FAA57E5-6822-C04D-B3B8-AB8538AB183C}" type="slidenum">
              <a:rPr lang="en-US" sz="1200">
                <a:latin typeface="Arial" charset="0"/>
              </a:rPr>
              <a:pPr/>
              <a:t>59</a:t>
            </a:fld>
            <a:endParaRPr lang="en-US" sz="1200" dirty="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15F02844-55D2-414A-B422-6051CA6DC11B}" type="slidenum">
              <a:rPr lang="en-US" sz="1200">
                <a:latin typeface="Arial" charset="0"/>
              </a:rPr>
              <a:pPr/>
              <a:t>6</a:t>
            </a:fld>
            <a:endParaRPr lang="en-US" sz="1200" dirty="0">
              <a:latin typeface="Arial" charset="0"/>
            </a:endParaRPr>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The same origin policy is used by the browser to determine if the client side code can interact or manipulate the content.  It states that only content from the same server is accessible to the code.  The same origin is determined by the hostname, port and protocol.  The hostname is used instead of the IP due to sites that use multiple servers for load balancing.</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a:ln/>
        </p:spPr>
      </p:sp>
      <p:sp>
        <p:nvSpPr>
          <p:cNvPr id="184323"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This allows a tester to download the files and look for functions that the application isn'</a:t>
            </a:r>
            <a:r>
              <a:rPr lang="en-US" altLang="ja-JP" dirty="0">
                <a:ea typeface="MS PGothic" charset="0"/>
              </a:rPr>
              <a:t>t using on this particular page and call them directly.  This is similar to the logic attack, except it uses functionality that shouldn't have been exposed.  </a:t>
            </a:r>
          </a:p>
          <a:p>
            <a:endParaRPr lang="en-US" dirty="0">
              <a:ea typeface="MS PGothic" charset="0"/>
            </a:endParaRPr>
          </a:p>
          <a:p>
            <a:r>
              <a:rPr lang="en-US" dirty="0">
                <a:ea typeface="MS PGothic" charset="0"/>
              </a:rPr>
              <a:t>An example of this that I have used before is when the developer included functions used by admin pages in the js files.  I wasn'</a:t>
            </a:r>
            <a:r>
              <a:rPr lang="en-US" altLang="ja-JP" dirty="0">
                <a:ea typeface="MS PGothic" charset="0"/>
              </a:rPr>
              <a:t>t able to access the actual admin pages but was able to call the JavaScript functions directly.  In this application I was able to add users to the system and then log in as them.</a:t>
            </a:r>
          </a:p>
          <a:p>
            <a:endParaRPr lang="en-US" dirty="0">
              <a:ea typeface="MS PGothic" charset="0"/>
            </a:endParaRPr>
          </a:p>
        </p:txBody>
      </p:sp>
      <p:sp>
        <p:nvSpPr>
          <p:cNvPr id="184324"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5D97694B-8C0F-2242-BE69-58DA7DE04D44}" type="slidenum">
              <a:rPr lang="en-US" sz="1200">
                <a:latin typeface="Arial" charset="0"/>
              </a:rPr>
              <a:pPr/>
              <a:t>60</a:t>
            </a:fld>
            <a:endParaRPr lang="en-US" sz="1200" dirty="0">
              <a:latin typeface="Arial"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a:ln/>
        </p:spPr>
      </p:sp>
      <p:sp>
        <p:nvSpPr>
          <p:cNvPr id="185347"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During our testing we often find libraries from third party sites.  These libraries provide many different functions and are so common because they provide developers with prebuilt capabilities.  During our mapping phase we should find these and are able to identify them either from comments or titles within the files.  By identifying these libraries, we can find out many things about the application.  For example, libraries have specific uses so we can know some of the purposes of the site based on the library.  Also the libraries may bring their own weaknesses to the application.</a:t>
            </a:r>
          </a:p>
          <a:p>
            <a:endParaRPr lang="en-US" dirty="0">
              <a:ea typeface="MS PGothic" charset="0"/>
            </a:endParaRPr>
          </a:p>
          <a:p>
            <a:endParaRPr lang="en-US" dirty="0">
              <a:ea typeface="MS PGothic" charset="0"/>
            </a:endParaRPr>
          </a:p>
        </p:txBody>
      </p:sp>
      <p:sp>
        <p:nvSpPr>
          <p:cNvPr id="185348"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33D6685F-5B49-234A-87E8-ABFBC28E0A67}" type="slidenum">
              <a:rPr lang="en-US" sz="1200">
                <a:latin typeface="Arial" charset="0"/>
              </a:rPr>
              <a:pPr/>
              <a:t>61</a:t>
            </a:fld>
            <a:endParaRPr lang="en-US" sz="1200" dirty="0">
              <a:latin typeface="Arial"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a:ln/>
        </p:spPr>
      </p:sp>
      <p:sp>
        <p:nvSpPr>
          <p:cNvPr id="186371"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Most of the API files should be  found during spidering.    Looking through the application map, we should be able to see the .js files that are loaded by the various pages.</a:t>
            </a:r>
          </a:p>
          <a:p>
            <a:endParaRPr lang="en-US" dirty="0">
              <a:ea typeface="MS PGothic" charset="0"/>
            </a:endParaRPr>
          </a:p>
          <a:p>
            <a:r>
              <a:rPr lang="en-US" dirty="0">
                <a:ea typeface="MS PGothic" charset="0"/>
              </a:rPr>
              <a:t>We just need to parse them and examine the code during this phase.  We would look for interesting functions such as any XMLHttpRequest calls.  We can also find various functions that load data from elsewhere or reference "sensitive" functionality such as administrative actions.</a:t>
            </a:r>
          </a:p>
        </p:txBody>
      </p:sp>
      <p:sp>
        <p:nvSpPr>
          <p:cNvPr id="186372"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FFBD738D-87AF-2B40-A709-4A8AAF0F4B62}" type="slidenum">
              <a:rPr lang="en-US" sz="1200">
                <a:latin typeface="Arial" charset="0"/>
              </a:rPr>
              <a:pPr/>
              <a:t>62</a:t>
            </a:fld>
            <a:endParaRPr lang="en-US" sz="1200" dirty="0">
              <a:latin typeface="Arial"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a:ln/>
        </p:spPr>
      </p:sp>
      <p:sp>
        <p:nvSpPr>
          <p:cNvPr id="187395"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API exploitation is another manual process.  We can do many different things with this information but what that is depends on the flaw that is exposed by the API.</a:t>
            </a:r>
          </a:p>
          <a:p>
            <a:endParaRPr lang="en-US" dirty="0">
              <a:ea typeface="MS PGothic" charset="0"/>
            </a:endParaRPr>
          </a:p>
          <a:p>
            <a:r>
              <a:rPr lang="en-US" dirty="0">
                <a:ea typeface="MS PGothic" charset="0"/>
              </a:rPr>
              <a:t>For example, if the API discloses a set of functions that are for the admin, then we can create a request that attempts to exercise that functionality.  </a:t>
            </a:r>
          </a:p>
          <a:p>
            <a:endParaRPr lang="en-US" dirty="0">
              <a:ea typeface="MS PGothic" charset="0"/>
            </a:endParaRPr>
          </a:p>
          <a:p>
            <a:r>
              <a:rPr lang="en-US" dirty="0">
                <a:ea typeface="MS PGothic" charset="0"/>
              </a:rPr>
              <a:t>We also can gather information useful in other attacks.  For example, we could find filtering code that attempts to prevent attack.  By examining that code, we may find weaknesses that would expose the application further along.</a:t>
            </a:r>
          </a:p>
        </p:txBody>
      </p:sp>
      <p:sp>
        <p:nvSpPr>
          <p:cNvPr id="187396"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26C6F63E-729E-1343-9741-E4DD40C273F7}" type="slidenum">
              <a:rPr lang="en-US" sz="1200">
                <a:latin typeface="Arial" charset="0"/>
              </a:rPr>
              <a:pPr/>
              <a:t>63</a:t>
            </a:fld>
            <a:endParaRPr lang="en-US" sz="1200" dirty="0">
              <a:latin typeface="Arial"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a:ln/>
        </p:spPr>
      </p:sp>
      <p:sp>
        <p:nvSpPr>
          <p:cNvPr id="188419"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The next section will cover the data binding attacks that are possible against AJAX applications.</a:t>
            </a:r>
          </a:p>
        </p:txBody>
      </p:sp>
      <p:sp>
        <p:nvSpPr>
          <p:cNvPr id="188420"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5A69758B-4BC7-6847-9182-B0F7ECB309E3}" type="slidenum">
              <a:rPr lang="en-US" sz="1200">
                <a:latin typeface="Arial" charset="0"/>
              </a:rPr>
              <a:pPr/>
              <a:t>64</a:t>
            </a:fld>
            <a:endParaRPr lang="en-US" sz="1200" dirty="0">
              <a:latin typeface="Arial"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Since AJAX application shine in data heavy features, the data becomes even more available to an attacker.  The web services being called by the application will return the data to the application.  Since this application mainly runs within the client system, this data becomes available to the attacker.  Many services return large amounts of data and use the client code to filter it out.  </a:t>
            </a:r>
          </a:p>
        </p:txBody>
      </p:sp>
      <p:sp>
        <p:nvSpPr>
          <p:cNvPr id="189444"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E5F06AA3-26E2-7D4C-B9BB-E5B8C397E4FC}" type="slidenum">
              <a:rPr lang="en-US" sz="1200">
                <a:latin typeface="Arial" charset="0"/>
              </a:rPr>
              <a:pPr/>
              <a:t>65</a:t>
            </a:fld>
            <a:endParaRPr lang="en-US" sz="1200" dirty="0">
              <a:latin typeface="Arial"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a:ln/>
        </p:spPr>
      </p:sp>
      <p:sp>
        <p:nvSpPr>
          <p:cNvPr id="190467"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AJAX can use any format the developer decides to use in passing data.  For example, the developer could just have a fixed-width string passed to the client-side code.  But typically AJAX uses one of two options.  </a:t>
            </a:r>
          </a:p>
          <a:p>
            <a:endParaRPr lang="en-US" dirty="0">
              <a:ea typeface="MS PGothic" charset="0"/>
            </a:endParaRPr>
          </a:p>
          <a:p>
            <a:r>
              <a:rPr lang="en-US" dirty="0">
                <a:ea typeface="MS PGothic" charset="0"/>
              </a:rPr>
              <a:t>The first option, and the one AJAX has in its name, is XML.  XML is a tag based format and is quite common.  But it is heavier than most other formats.</a:t>
            </a:r>
          </a:p>
          <a:p>
            <a:endParaRPr lang="en-US" dirty="0">
              <a:ea typeface="MS PGothic" charset="0"/>
            </a:endParaRPr>
          </a:p>
          <a:p>
            <a:r>
              <a:rPr lang="en-US" dirty="0">
                <a:ea typeface="MS PGothic" charset="0"/>
              </a:rPr>
              <a:t>The second option is JSON.  We will explore JSON in more detail on the next series of slides.</a:t>
            </a:r>
          </a:p>
          <a:p>
            <a:endParaRPr lang="en-US" dirty="0">
              <a:ea typeface="MS PGothic" charset="0"/>
            </a:endParaRPr>
          </a:p>
          <a:p>
            <a:r>
              <a:rPr lang="en-US" dirty="0">
                <a:ea typeface="MS PGothic" charset="0"/>
              </a:rPr>
              <a:t>Both of these formats need to be parsed on the client.</a:t>
            </a:r>
          </a:p>
        </p:txBody>
      </p:sp>
      <p:sp>
        <p:nvSpPr>
          <p:cNvPr id="190468"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530854B0-42BA-F743-86E1-5239BA54DB5B}" type="slidenum">
              <a:rPr lang="en-US" sz="1200">
                <a:latin typeface="Arial" charset="0"/>
              </a:rPr>
              <a:pPr/>
              <a:t>66</a:t>
            </a:fld>
            <a:endParaRPr lang="en-US" sz="1200" dirty="0">
              <a:latin typeface="Arial"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The JavaScript Object Notation is commonly used to hold the data.  Both the request and the response gets stored in the JSON object, which can be thought of as an array.</a:t>
            </a:r>
            <a:br>
              <a:rPr lang="en-US" dirty="0">
                <a:ea typeface="MS PGothic" charset="0"/>
              </a:rPr>
            </a:br>
            <a:endParaRPr lang="en-US" dirty="0">
              <a:ea typeface="MS PGothic" charset="0"/>
            </a:endParaRPr>
          </a:p>
          <a:p>
            <a:r>
              <a:rPr lang="en-US" dirty="0">
                <a:ea typeface="MS PGothic" charset="0"/>
              </a:rPr>
              <a:t>In the response side of the application, the tester is able to examine the object for any extraneous data that is of interest.  While in the request side, the tester is able to inject any of the typical attacks, such as SQL injection or XSS and determine how the application reacts to the unexpected items.</a:t>
            </a:r>
          </a:p>
        </p:txBody>
      </p:sp>
      <p:sp>
        <p:nvSpPr>
          <p:cNvPr id="191492"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261FFAA0-6A24-E74E-9C2F-BDC65846D95A}" type="slidenum">
              <a:rPr lang="en-US" sz="1200">
                <a:latin typeface="Arial" charset="0"/>
              </a:rPr>
              <a:pPr/>
              <a:t>67</a:t>
            </a:fld>
            <a:endParaRPr lang="en-US" sz="1200" dirty="0">
              <a:latin typeface="Arial"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a:ln/>
        </p:spPr>
      </p:sp>
      <p:sp>
        <p:nvSpPr>
          <p:cNvPr id="192515"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The JSON format is basically an array.  It can contain other arrays, all that build into a single record set.  Both the requests and responses use this format.  As a tester, we need to be able to evaluate the objects we find within the context of the request or response.</a:t>
            </a:r>
          </a:p>
          <a:p>
            <a:endParaRPr lang="en-US" dirty="0">
              <a:ea typeface="MS PGothic" charset="0"/>
            </a:endParaRPr>
          </a:p>
          <a:p>
            <a:r>
              <a:rPr lang="en-US" dirty="0">
                <a:ea typeface="MS PGothic" charset="0"/>
              </a:rPr>
              <a:t>For example, we can guess that the first column here is probably an identifier where the second is a first name.  The third column would need more context to ensure we knew what it represented.  (But I am sure my wife would be upset to see her third column being made public </a:t>
            </a:r>
            <a:r>
              <a:rPr lang="en-US" dirty="0">
                <a:ea typeface="MS PGothic" charset="0"/>
                <a:sym typeface="Wingdings" charset="0"/>
              </a:rPr>
              <a:t> )</a:t>
            </a:r>
            <a:endParaRPr lang="en-US" dirty="0">
              <a:ea typeface="MS PGothic" charset="0"/>
            </a:endParaRPr>
          </a:p>
        </p:txBody>
      </p:sp>
      <p:sp>
        <p:nvSpPr>
          <p:cNvPr id="192516"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07A2B8F0-2657-5042-8C0A-98E00D65D735}" type="slidenum">
              <a:rPr lang="en-US" sz="1200">
                <a:latin typeface="Arial" charset="0"/>
              </a:rPr>
              <a:pPr/>
              <a:t>68</a:t>
            </a:fld>
            <a:endParaRPr lang="en-US" sz="1200" dirty="0">
              <a:latin typeface="Arial"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a:ln/>
        </p:spPr>
      </p:sp>
      <p:sp>
        <p:nvSpPr>
          <p:cNvPr id="193539"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Exploiting JSON can take two different formats.  Information disclosure is the easiest to find during our mapping of the application.  The thing we must remember is that JSON is one of the injection points for our testing. </a:t>
            </a:r>
          </a:p>
        </p:txBody>
      </p:sp>
      <p:sp>
        <p:nvSpPr>
          <p:cNvPr id="193540"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8ECE13F2-1511-4F4B-85D1-3376ADBEB07F}" type="slidenum">
              <a:rPr lang="en-US" sz="1200">
                <a:latin typeface="Arial" charset="0"/>
              </a:rPr>
              <a:pPr/>
              <a:t>69</a:t>
            </a:fld>
            <a:endParaRPr lang="en-US" sz="1200" dirty="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EB49AE5A-0DB5-A842-BBA9-B652C2F194DD}" type="slidenum">
              <a:rPr lang="en-US" sz="1200">
                <a:latin typeface="Arial" charset="0"/>
              </a:rPr>
              <a:pPr/>
              <a:t>7</a:t>
            </a:fld>
            <a:endParaRPr lang="en-US" sz="1200" dirty="0">
              <a:latin typeface="Arial" charset="0"/>
            </a:endParaRPr>
          </a:p>
        </p:txBody>
      </p:sp>
      <p:sp>
        <p:nvSpPr>
          <p:cNvPr id="210947" name="Slide Image Placeholder 1"/>
          <p:cNvSpPr>
            <a:spLocks noGrp="1" noRot="1" noChangeAspect="1" noTextEdit="1"/>
          </p:cNvSpPr>
          <p:nvPr>
            <p:ph type="sldImg"/>
          </p:nvPr>
        </p:nvSpPr>
        <p:spPr>
          <a:ln/>
        </p:spPr>
      </p:sp>
      <p:sp>
        <p:nvSpPr>
          <p:cNvPr id="210948"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Same origin policy was a requirement to provide security around content.  Imagine if you could write code that could interact with content from any site?  Web sites could be defaced within the browser, cookies could be stolen and forms could be changed to submit where ever the attacker wanted them too.</a:t>
            </a:r>
          </a:p>
          <a:p>
            <a:endParaRPr lang="en-US" dirty="0">
              <a:ea typeface="MS PGothic" charset="0"/>
            </a:endParaRPr>
          </a:p>
          <a:p>
            <a:r>
              <a:rPr lang="en-US" dirty="0">
                <a:ea typeface="MS PGothic" charset="0"/>
              </a:rPr>
              <a:t>As you will see later in class, these attacks and others are all possible with XSS, but if same origin was not enforced, they would become trivial to carry out by simply sending an e-mail that contained JavaScript code.</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a:ln/>
        </p:spPr>
      </p:sp>
      <p:sp>
        <p:nvSpPr>
          <p:cNvPr id="194563"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Since JSON is used to send data to the client logic, and most developers do not want to parse the record set on the server and then again on the client, more data than necessary is usually sent to the client.  We may even get entire record sets sent down that are parsed to the single record displayed by client logic.</a:t>
            </a:r>
          </a:p>
          <a:p>
            <a:endParaRPr lang="en-US" dirty="0">
              <a:ea typeface="MS PGothic" charset="0"/>
            </a:endParaRPr>
          </a:p>
          <a:p>
            <a:r>
              <a:rPr lang="en-US" dirty="0">
                <a:ea typeface="MS PGothic" charset="0"/>
              </a:rPr>
              <a:t>We have seen many applications that will actually return the full database error to the client and then the client will filter it out.  From the screen it looks like you would have to go through the effort of performing a blind SQL attack, when in actuality all of the information is available in an interception tool.</a:t>
            </a:r>
          </a:p>
          <a:p>
            <a:endParaRPr lang="en-US" dirty="0">
              <a:ea typeface="MS PGothic" charset="0"/>
            </a:endParaRPr>
          </a:p>
        </p:txBody>
      </p:sp>
      <p:sp>
        <p:nvSpPr>
          <p:cNvPr id="194564"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B6D38107-AB63-E647-977B-2C19FE6990D0}" type="slidenum">
              <a:rPr lang="en-US" sz="1200">
                <a:latin typeface="Arial" charset="0"/>
              </a:rPr>
              <a:pPr/>
              <a:t>70</a:t>
            </a:fld>
            <a:endParaRPr lang="en-US" sz="1200" dirty="0">
              <a:latin typeface="Arial"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a:ln/>
        </p:spPr>
      </p:sp>
      <p:sp>
        <p:nvSpPr>
          <p:cNvPr id="195587"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To perform JSON injection we just need to focus on the requests.  We can intercept them with tools we have discussed and inject whatever attack we would like to attempt.  SQL injection and XSS are commonly successful against these types of applications.</a:t>
            </a:r>
          </a:p>
          <a:p>
            <a:endParaRPr lang="en-US" dirty="0">
              <a:ea typeface="MS PGothic" charset="0"/>
            </a:endParaRPr>
          </a:p>
          <a:p>
            <a:r>
              <a:rPr lang="en-US" dirty="0">
                <a:ea typeface="MS PGothic" charset="0"/>
              </a:rPr>
              <a:t>Keep in mind that while we are focusing on using the JSON request as an injection point, it also has problems with code injection.  To find this, we need to find where we can control the data that is returned as part of the JSON response.  For example, If we could set our name it a snippet of JavaScript, when this is returned through the JSON response, this code could be executed.</a:t>
            </a:r>
          </a:p>
        </p:txBody>
      </p:sp>
      <p:sp>
        <p:nvSpPr>
          <p:cNvPr id="195588"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5CBE5564-0597-C84A-AE40-6B4AEBFCB5EB}" type="slidenum">
              <a:rPr lang="en-US" sz="1200">
                <a:latin typeface="Arial" charset="0"/>
              </a:rPr>
              <a:pPr/>
              <a:t>71</a:t>
            </a:fld>
            <a:endParaRPr lang="en-US" sz="1200" dirty="0">
              <a:latin typeface="Arial"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a:ln/>
        </p:spPr>
      </p:sp>
      <p:sp>
        <p:nvSpPr>
          <p:cNvPr id="199683"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This next section will explore RatProxy.</a:t>
            </a:r>
          </a:p>
        </p:txBody>
      </p:sp>
      <p:sp>
        <p:nvSpPr>
          <p:cNvPr id="199684"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A3D80D66-E612-0943-94EA-564584E44A4C}" type="slidenum">
              <a:rPr lang="en-US" sz="1200">
                <a:latin typeface="Arial" charset="0"/>
              </a:rPr>
              <a:pPr/>
              <a:t>72</a:t>
            </a:fld>
            <a:endParaRPr lang="en-US" sz="1200" dirty="0">
              <a:latin typeface="Arial"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a:ln/>
        </p:spPr>
      </p:sp>
      <p:sp>
        <p:nvSpPr>
          <p:cNvPr id="199683"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This next section will explore RatProxy.</a:t>
            </a:r>
          </a:p>
        </p:txBody>
      </p:sp>
      <p:sp>
        <p:nvSpPr>
          <p:cNvPr id="199684"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A3D80D66-E612-0943-94EA-564584E44A4C}" type="slidenum">
              <a:rPr lang="en-US" sz="1200">
                <a:latin typeface="Arial" charset="0"/>
              </a:rPr>
              <a:pPr/>
              <a:t>73</a:t>
            </a:fld>
            <a:endParaRPr lang="en-US" sz="1200" dirty="0">
              <a:latin typeface="Arial"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a:ln/>
        </p:spPr>
      </p:sp>
      <p:sp>
        <p:nvSpPr>
          <p:cNvPr id="200707"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Ratproxy is an automated scanner that acts mainly as a passive proxy.  When launched, unlike active scanners, ratproxy simply watches the traffic, unless directed otherwise.  The tester configures their browser to use ratproxy as a proxy server and then browses the web site.  The result of what it sees is saved into a file, specified on the command line.  Ratproxy ships with a shell script that reads this file and generates an HTML report.</a:t>
            </a:r>
          </a:p>
          <a:p>
            <a:endParaRPr lang="en-US" dirty="0">
              <a:ea typeface="MS PGothic" charset="0"/>
            </a:endParaRPr>
          </a:p>
          <a:p>
            <a:r>
              <a:rPr lang="en-US" dirty="0">
                <a:ea typeface="MS PGothic" charset="0"/>
              </a:rPr>
              <a:t>Ratproxy does perform some active attacks during usage and it also decompiles any flash objects it sees.  These files are then evaluated for issues.</a:t>
            </a:r>
          </a:p>
        </p:txBody>
      </p:sp>
      <p:sp>
        <p:nvSpPr>
          <p:cNvPr id="200708"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DC6F0DE7-14F2-4249-ACC3-248C1B5D2C3F}" type="slidenum">
              <a:rPr lang="en-US" sz="1200">
                <a:latin typeface="Arial" charset="0"/>
              </a:rPr>
              <a:pPr/>
              <a:t>74</a:t>
            </a:fld>
            <a:endParaRPr lang="en-US" sz="1200" dirty="0">
              <a:latin typeface="Arial"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Image Placeholder 1"/>
          <p:cNvSpPr>
            <a:spLocks noGrp="1" noRot="1" noChangeAspect="1" noTextEdit="1"/>
          </p:cNvSpPr>
          <p:nvPr>
            <p:ph type="sldImg"/>
          </p:nvPr>
        </p:nvSpPr>
        <p:spPr>
          <a:ln/>
        </p:spPr>
      </p:sp>
      <p:sp>
        <p:nvSpPr>
          <p:cNvPr id="201731"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RatProxy has a large number of options.  Some of the more important ones right now are if we want it to only passively scan the site or would we like it to actively attempt to break things as we browse through it.  It requires us to specify the domain and two log items.  The first is the log directory where it will store its trace files and the second is the log file which is used to generate the report.</a:t>
            </a:r>
          </a:p>
        </p:txBody>
      </p:sp>
      <p:sp>
        <p:nvSpPr>
          <p:cNvPr id="201732"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DE30D331-DCF4-144B-9916-D3B2236C1EF5}" type="slidenum">
              <a:rPr lang="en-US" sz="1200">
                <a:latin typeface="Arial" charset="0"/>
              </a:rPr>
              <a:pPr/>
              <a:t>75</a:t>
            </a:fld>
            <a:endParaRPr lang="en-US" sz="1200" dirty="0">
              <a:latin typeface="Arial"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As you can see in the screenshot above, ratproxy generates a very nicely detailed report.  While I would not recommend using this report directly in the final report, it definitely helps the tester know where issues are and places that need to be explored more.</a:t>
            </a:r>
          </a:p>
        </p:txBody>
      </p:sp>
      <p:sp>
        <p:nvSpPr>
          <p:cNvPr id="202756"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6F78ECE0-1048-5446-9C77-9C0BEE668540}" type="slidenum">
              <a:rPr lang="en-US" sz="1200">
                <a:latin typeface="Arial" charset="0"/>
              </a:rPr>
              <a:pPr/>
              <a:t>76</a:t>
            </a:fld>
            <a:endParaRPr lang="en-US" sz="1200" dirty="0">
              <a:latin typeface="Arial"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a:ln/>
        </p:spPr>
      </p:sp>
      <p:sp>
        <p:nvSpPr>
          <p:cNvPr id="203779"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If we have provided RatProxy with a log directory, it will contain a number of files that are trace files.  These are used within the reporting and to provide information about each item found.</a:t>
            </a:r>
          </a:p>
        </p:txBody>
      </p:sp>
      <p:sp>
        <p:nvSpPr>
          <p:cNvPr id="203780"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FEE1DCCA-E958-FB48-8BD6-553485F37A08}" type="slidenum">
              <a:rPr lang="en-US" sz="1200">
                <a:latin typeface="Arial" charset="0"/>
              </a:rPr>
              <a:pPr/>
              <a:t>77</a:t>
            </a:fld>
            <a:endParaRPr lang="en-US" sz="1200" dirty="0">
              <a:latin typeface="Arial"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a:ln/>
        </p:spPr>
      </p:sp>
      <p:sp>
        <p:nvSpPr>
          <p:cNvPr id="204803"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This next section will cover ratproxy and its usage.</a:t>
            </a:r>
          </a:p>
          <a:p>
            <a:endParaRPr lang="en-US" dirty="0">
              <a:ea typeface="MS PGothic" charset="0"/>
            </a:endParaRPr>
          </a:p>
        </p:txBody>
      </p:sp>
      <p:sp>
        <p:nvSpPr>
          <p:cNvPr id="204804"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5E33E3B6-FCDC-E64D-BABA-B70E1F5F81B0}" type="slidenum">
              <a:rPr lang="en-US" sz="1200">
                <a:latin typeface="Arial" charset="0"/>
              </a:rPr>
              <a:pPr/>
              <a:t>78</a:t>
            </a:fld>
            <a:endParaRPr lang="en-US" sz="1200" dirty="0">
              <a:latin typeface="Arial"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a:ln/>
        </p:spPr>
      </p:sp>
      <p:sp>
        <p:nvSpPr>
          <p:cNvPr id="183299"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pPr>
              <a:spcBef>
                <a:spcPts val="450"/>
              </a:spcBef>
            </a:pPr>
            <a:r>
              <a:rPr lang="en-US" dirty="0">
                <a:ea typeface="MS PGothic" charset="0"/>
              </a:rPr>
              <a:t>The next few sections will cover some of the automated scanners we use.</a:t>
            </a:r>
            <a:endParaRPr lang="en-GB" dirty="0">
              <a:ea typeface="MS PGothic" charset="0"/>
            </a:endParaRPr>
          </a:p>
        </p:txBody>
      </p:sp>
      <p:sp>
        <p:nvSpPr>
          <p:cNvPr id="183300"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51B0F943-15D9-D348-949F-619D10C38673}" type="slidenum">
              <a:rPr lang="en-US" sz="1200">
                <a:latin typeface="Arial" charset="0"/>
              </a:rPr>
              <a:pPr/>
              <a:t>79</a:t>
            </a:fld>
            <a:endParaRPr lang="en-US" sz="1200" dirty="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eaLnBrk="0" hangingPunct="0">
              <a:defRPr sz="3600">
                <a:solidFill>
                  <a:schemeClr val="tx1"/>
                </a:solidFill>
                <a:latin typeface="Tahoma" charset="0"/>
                <a:ea typeface="MS PGothic" charset="0"/>
                <a:cs typeface="MS PGothic" charset="0"/>
              </a:defRPr>
            </a:lvl1pPr>
            <a:lvl2pPr marL="742950" indent="-285750" defTabSz="966788" eaLnBrk="0" hangingPunct="0">
              <a:defRPr sz="3600">
                <a:solidFill>
                  <a:schemeClr val="tx1"/>
                </a:solidFill>
                <a:latin typeface="Tahoma" charset="0"/>
                <a:ea typeface="MS PGothic" charset="0"/>
                <a:cs typeface="MS PGothic" charset="0"/>
              </a:defRPr>
            </a:lvl2pPr>
            <a:lvl3pPr marL="1143000" indent="-228600" defTabSz="966788" eaLnBrk="0" hangingPunct="0">
              <a:defRPr sz="3600">
                <a:solidFill>
                  <a:schemeClr val="tx1"/>
                </a:solidFill>
                <a:latin typeface="Tahoma" charset="0"/>
                <a:ea typeface="MS PGothic" charset="0"/>
                <a:cs typeface="MS PGothic" charset="0"/>
              </a:defRPr>
            </a:lvl3pPr>
            <a:lvl4pPr marL="1600200" indent="-228600" defTabSz="966788" eaLnBrk="0" hangingPunct="0">
              <a:defRPr sz="3600">
                <a:solidFill>
                  <a:schemeClr val="tx1"/>
                </a:solidFill>
                <a:latin typeface="Tahoma" charset="0"/>
                <a:ea typeface="MS PGothic" charset="0"/>
                <a:cs typeface="MS PGothic" charset="0"/>
              </a:defRPr>
            </a:lvl4pPr>
            <a:lvl5pPr marL="2057400" indent="-228600" defTabSz="966788" eaLnBrk="0" hangingPunct="0">
              <a:defRPr sz="3600">
                <a:solidFill>
                  <a:schemeClr val="tx1"/>
                </a:solidFill>
                <a:latin typeface="Tahoma" charset="0"/>
                <a:ea typeface="MS PGothic" charset="0"/>
                <a:cs typeface="MS PGothic" charset="0"/>
              </a:defRPr>
            </a:lvl5pPr>
            <a:lvl6pPr marL="25146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0"/>
              </a:spcBef>
              <a:spcAft>
                <a:spcPct val="0"/>
              </a:spcAft>
              <a:defRPr sz="3600">
                <a:solidFill>
                  <a:schemeClr val="tx1"/>
                </a:solidFill>
                <a:latin typeface="Tahoma" charset="0"/>
                <a:ea typeface="MS PGothic" charset="0"/>
                <a:cs typeface="MS PGothic" charset="0"/>
              </a:defRPr>
            </a:lvl9pPr>
          </a:lstStyle>
          <a:p>
            <a:fld id="{A5FEB211-64FE-2B40-B5C4-3B0461CDFAA0}" type="slidenum">
              <a:rPr lang="en-US" sz="1200">
                <a:latin typeface="Arial" charset="0"/>
              </a:rPr>
              <a:pPr/>
              <a:t>8</a:t>
            </a:fld>
            <a:endParaRPr lang="en-US" sz="1200" dirty="0">
              <a:latin typeface="Arial" charset="0"/>
            </a:endParaRPr>
          </a:p>
        </p:txBody>
      </p:sp>
      <p:sp>
        <p:nvSpPr>
          <p:cNvPr id="211971" name="Slide Image Placeholder 1"/>
          <p:cNvSpPr>
            <a:spLocks noGrp="1" noRot="1" noChangeAspect="1" noTextEdit="1"/>
          </p:cNvSpPr>
          <p:nvPr>
            <p:ph type="sldImg"/>
          </p:nvPr>
        </p:nvSpPr>
        <p:spPr>
          <a:ln/>
        </p:spPr>
      </p:sp>
      <p:sp>
        <p:nvSpPr>
          <p:cNvPr id="211972"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This chart shows the various rules that affect the same origin policy.  As you can see from this chart, the same origin policy restricts access based on three pieces of information.  These pieces are the hostname, the protocol and the port number.  This means that when a JavaScript snippet or file is loaded by a browser, the code can only affect content that is served from the same origin.</a:t>
            </a:r>
          </a:p>
          <a:p>
            <a:endParaRPr lang="en-US" dirty="0">
              <a:ea typeface="MS PGothic" charset="0"/>
            </a:endParaRPr>
          </a:p>
          <a:p>
            <a:r>
              <a:rPr lang="en-US" dirty="0">
                <a:ea typeface="MS PGothic" charset="0"/>
              </a:rPr>
              <a:t>As you can see from the chart, by changing the port or the host, same origin blocks the access.  Protocol changes also violate the same origin policy, which is one reason so many sites support both http and https for their content.</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a:ln/>
        </p:spPr>
      </p:sp>
      <p:sp>
        <p:nvSpPr>
          <p:cNvPr id="184323"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Web application scanners are quite different from vulnerability scanners many of us are familiar with.  Scanner such as Nessus use plug-ins just the same as w3af does, but these plug-ins are different in how they deal with their function.  Vulnerability scanners typically send the same type of traffic no matter the situation, because they do not need to adjust since one FTP service behaves the same as another.  In web application scanners, the plug-ins will actually change the requests made based on what the scanner has seen in the application.  For example, a web form submits different parameters and the application may also set various cookies.  The web scanner, such as w3af take this into account.</a:t>
            </a:r>
          </a:p>
        </p:txBody>
      </p:sp>
      <p:sp>
        <p:nvSpPr>
          <p:cNvPr id="184324"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DCF1D844-95BB-4844-999F-7CFEB9C24CD2}" type="slidenum">
              <a:rPr lang="en-US" sz="1200">
                <a:latin typeface="Arial" charset="0"/>
              </a:rPr>
              <a:pPr/>
              <a:t>80</a:t>
            </a:fld>
            <a:endParaRPr lang="en-US" sz="1200" dirty="0">
              <a:latin typeface="Arial"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a:ln/>
        </p:spPr>
      </p:sp>
      <p:sp>
        <p:nvSpPr>
          <p:cNvPr id="185347"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Automated tools require us to scan a site multiple times to completely test it.  This is because selecting all of the available plug-ins within a tool causes problems.  For example, the tool may crash due to resource issues or will perform badly due to the amount of stuff it has to do.</a:t>
            </a:r>
          </a:p>
          <a:p>
            <a:endParaRPr lang="en-US" dirty="0">
              <a:ea typeface="MS PGothic" charset="0"/>
            </a:endParaRPr>
          </a:p>
          <a:p>
            <a:r>
              <a:rPr lang="en-US" dirty="0">
                <a:ea typeface="MS PGothic" charset="0"/>
              </a:rPr>
              <a:t>So one of the questions asked often is how do we go about choosing plug-ins for our scans.  We tend to try and group the plug-ins based on some type of similarity between the plug-ins.  As shown on the slide, this can be done by grouping the type of attack.  For example, start with information gathering types and then move to plug-ins that run some type of command or action on the server.  After they run, try running the XSS and CSRF plug-ins as they are a related type of attack.  Finally, we tend to scan a final time and select plug-ins based on the results from the previous three scans.  This tends to have repeat plug-ins configured differently.</a:t>
            </a:r>
          </a:p>
          <a:p>
            <a:endParaRPr lang="en-US" dirty="0">
              <a:ea typeface="MS PGothic" charset="0"/>
            </a:endParaRPr>
          </a:p>
          <a:p>
            <a:r>
              <a:rPr lang="en-US" dirty="0">
                <a:ea typeface="MS PGothic" charset="0"/>
              </a:rPr>
              <a:t>Note that because of the limitations of the tools, we must include a spider each time.</a:t>
            </a:r>
          </a:p>
        </p:txBody>
      </p:sp>
      <p:sp>
        <p:nvSpPr>
          <p:cNvPr id="185348"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F5DDBBCD-2A6F-104B-A91F-D2BCDE5220E6}" type="slidenum">
              <a:rPr lang="en-US" sz="1200">
                <a:latin typeface="Arial" charset="0"/>
              </a:rPr>
              <a:pPr/>
              <a:t>81</a:t>
            </a:fld>
            <a:endParaRPr lang="en-US" sz="1200" dirty="0">
              <a:latin typeface="Arial"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Automated scanners are not the be all end all, no matter what the vendor</a:t>
            </a:r>
            <a:r>
              <a:rPr lang="en-US" baseline="0" dirty="0"/>
              <a:t> says.  </a:t>
            </a:r>
            <a:r>
              <a:rPr lang="en-US" baseline="0" dirty="0">
                <a:sym typeface="Wingdings"/>
              </a:rPr>
              <a:t>  We have to understand how the scanner finds issues so that we can determine if they are correct.  We often find that the scanner will have false positives and negatives.  These are where it either reports a finding that doesn't really exist or even worse, misses one that does.</a:t>
            </a:r>
            <a:endParaRPr lang="en-US" dirty="0"/>
          </a:p>
        </p:txBody>
      </p:sp>
      <p:sp>
        <p:nvSpPr>
          <p:cNvPr id="4" name="Slide Number Placeholder 3"/>
          <p:cNvSpPr>
            <a:spLocks noGrp="1"/>
          </p:cNvSpPr>
          <p:nvPr>
            <p:ph type="sldNum" sz="quarter" idx="10"/>
          </p:nvPr>
        </p:nvSpPr>
        <p:spPr/>
        <p:txBody>
          <a:bodyPr/>
          <a:lstStyle/>
          <a:p>
            <a:pPr>
              <a:defRPr/>
            </a:pPr>
            <a:fld id="{CE86D591-EB46-49C9-B58B-417466F1609D}" type="slidenum">
              <a:rPr lang="en-US" smtClean="0"/>
              <a:pPr>
                <a:defRPr/>
              </a:pPr>
              <a:t>82</a:t>
            </a:fld>
            <a:endParaRPr lang="en-US" dirty="0"/>
          </a:p>
        </p:txBody>
      </p:sp>
    </p:spTree>
    <p:extLst>
      <p:ext uri="{BB962C8B-B14F-4D97-AF65-F5344CB8AC3E}">
        <p14:creationId xmlns:p14="http://schemas.microsoft.com/office/powerpoint/2010/main" val="271035413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a:ln/>
        </p:spPr>
      </p:sp>
      <p:sp>
        <p:nvSpPr>
          <p:cNvPr id="186371"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pPr>
              <a:spcBef>
                <a:spcPts val="450"/>
              </a:spcBef>
            </a:pPr>
            <a:r>
              <a:rPr lang="en-US" dirty="0">
                <a:ea typeface="MS PGothic" charset="0"/>
              </a:rPr>
              <a:t>The first scanner we will explore is Websecurify.</a:t>
            </a:r>
            <a:endParaRPr lang="en-GB" dirty="0">
              <a:ea typeface="MS PGothic" charset="0"/>
            </a:endParaRPr>
          </a:p>
        </p:txBody>
      </p:sp>
      <p:sp>
        <p:nvSpPr>
          <p:cNvPr id="186372"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3789BED9-6CAE-864F-A5BE-482B9A3A9DDB}" type="slidenum">
              <a:rPr lang="en-US" sz="1200">
                <a:latin typeface="Arial" charset="0"/>
              </a:rPr>
              <a:pPr/>
              <a:t>83</a:t>
            </a:fld>
            <a:endParaRPr lang="en-US" sz="1200" dirty="0">
              <a:latin typeface="Arial"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Image Placeholder 1"/>
          <p:cNvSpPr>
            <a:spLocks noGrp="1" noRot="1" noChangeAspect="1" noTextEdit="1"/>
          </p:cNvSpPr>
          <p:nvPr>
            <p:ph type="sldImg"/>
          </p:nvPr>
        </p:nvSpPr>
        <p:spPr>
          <a:ln/>
        </p:spPr>
      </p:sp>
      <p:sp>
        <p:nvSpPr>
          <p:cNvPr id="201731"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Skipfish has been designed to provide a large number of options while retaining the simplicity of a command line interface.  It will perform adaptive scanning where it analyzes the results and responses and makes decision based on whatever technology it finds, even if the site mixes different technologies!  It will also perform brute force attacks based on dictionary lists and the results from the site.  This means it will find /admin as well as index.aspx.old.</a:t>
            </a:r>
          </a:p>
          <a:p>
            <a:endParaRPr lang="en-US" dirty="0">
              <a:ea typeface="MS PGothic" charset="0"/>
            </a:endParaRPr>
          </a:p>
          <a:p>
            <a:r>
              <a:rPr lang="en-US" dirty="0">
                <a:ea typeface="MS PGothic" charset="0"/>
              </a:rPr>
              <a:t>Keep in mind that while skipfish is fast, it also does many things, so testing can still take a while.  It also sends LOTS of requests so it can overwhelm a server.</a:t>
            </a:r>
          </a:p>
        </p:txBody>
      </p:sp>
      <p:sp>
        <p:nvSpPr>
          <p:cNvPr id="201732"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9CA14814-50EC-D44B-B459-45A55EF98B6D}" type="slidenum">
              <a:rPr lang="en-US" sz="1200">
                <a:latin typeface="Arial" charset="0"/>
              </a:rPr>
              <a:pPr/>
              <a:t>84</a:t>
            </a:fld>
            <a:endParaRPr lang="en-US" sz="1200" dirty="0">
              <a:latin typeface="Arial"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Skipfish comes with a series of predefined dictionaries for use during testing.  These are used to provide the dictionaries for brute-forcing the site.  While these appear simple on the surface, the misuse or misunderstanding of these files can actually cause you to miss issues or think the scan was more comprehensive than it really was.</a:t>
            </a:r>
          </a:p>
          <a:p>
            <a:endParaRPr lang="en-US" dirty="0">
              <a:ea typeface="MS PGothic" charset="0"/>
            </a:endParaRPr>
          </a:p>
          <a:p>
            <a:r>
              <a:rPr lang="en-US" dirty="0">
                <a:ea typeface="MS PGothic" charset="0"/>
              </a:rPr>
              <a:t>According to Michal, and I agree, that while there are many options to understand within Skipfish, understanding three different brute-force modes will help make your testing better.  Those three modes are:</a:t>
            </a:r>
          </a:p>
          <a:p>
            <a:pPr>
              <a:buFontTx/>
              <a:buChar char="•"/>
            </a:pPr>
            <a:endParaRPr lang="en-US" dirty="0">
              <a:ea typeface="MS PGothic" charset="0"/>
            </a:endParaRPr>
          </a:p>
          <a:p>
            <a:pPr marL="171450" indent="-171450">
              <a:buFontTx/>
              <a:buChar char="•"/>
            </a:pPr>
            <a:r>
              <a:rPr lang="en-US" dirty="0">
                <a:ea typeface="MS PGothic" charset="0"/>
              </a:rPr>
              <a:t>No brute-force</a:t>
            </a:r>
          </a:p>
          <a:p>
            <a:pPr marL="628650" lvl="3" indent="-171450">
              <a:buFontTx/>
              <a:buChar char="•"/>
            </a:pPr>
            <a:r>
              <a:rPr lang="en-US" dirty="0">
                <a:ea typeface="MS PGothic" charset="0"/>
              </a:rPr>
              <a:t>This will perform only the regular testing of the site, missing non-linked files</a:t>
            </a:r>
          </a:p>
          <a:p>
            <a:pPr marL="171450" indent="-171450">
              <a:buFontTx/>
              <a:buChar char="•"/>
            </a:pPr>
            <a:r>
              <a:rPr lang="en-US" dirty="0">
                <a:ea typeface="MS PGothic" charset="0"/>
              </a:rPr>
              <a:t>Minimal brute-force</a:t>
            </a:r>
          </a:p>
          <a:p>
            <a:pPr marL="628650" lvl="3" indent="-171450">
              <a:buFontTx/>
              <a:buChar char="•"/>
            </a:pPr>
            <a:r>
              <a:rPr lang="en-US" dirty="0">
                <a:ea typeface="MS PGothic" charset="0"/>
              </a:rPr>
              <a:t>For a quick test, this is an excellent start.  It looks for either fuzzed file name or extensions</a:t>
            </a:r>
          </a:p>
          <a:p>
            <a:pPr marL="171450" indent="-171450">
              <a:buFontTx/>
              <a:buChar char="•"/>
            </a:pPr>
            <a:r>
              <a:rPr lang="en-US" dirty="0">
                <a:ea typeface="MS PGothic" charset="0"/>
              </a:rPr>
              <a:t>Normal brute-force</a:t>
            </a:r>
          </a:p>
          <a:p>
            <a:pPr marL="628650" lvl="3" indent="-171450">
              <a:buFontTx/>
              <a:buChar char="•"/>
            </a:pPr>
            <a:r>
              <a:rPr lang="en-US" dirty="0">
                <a:ea typeface="MS PGothic" charset="0"/>
              </a:rPr>
              <a:t>This performs all of the brute-force tests</a:t>
            </a:r>
          </a:p>
          <a:p>
            <a:endParaRPr lang="en-US" dirty="0">
              <a:ea typeface="MS PGothic" charset="0"/>
            </a:endParaRPr>
          </a:p>
        </p:txBody>
      </p:sp>
      <p:sp>
        <p:nvSpPr>
          <p:cNvPr id="202756"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7C3F871C-A9D7-8142-90B3-8D2568A702C2}" type="slidenum">
              <a:rPr lang="en-US" sz="1200">
                <a:latin typeface="Arial" charset="0"/>
              </a:rPr>
              <a:pPr/>
              <a:t>85</a:t>
            </a:fld>
            <a:endParaRPr lang="en-US" sz="1200" dirty="0">
              <a:latin typeface="Arial"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a:ln/>
        </p:spPr>
      </p:sp>
      <p:sp>
        <p:nvSpPr>
          <p:cNvPr id="203779"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The reporting within skipfish is excellent.  Once the report is finished, skipfish generates a report into the output directory specified on the command line.  This report includes both the findings and information related to the test and the site being tested.  One of the nice features of the report is that it includes the full request and response skipfish sent and received. </a:t>
            </a:r>
          </a:p>
        </p:txBody>
      </p:sp>
      <p:sp>
        <p:nvSpPr>
          <p:cNvPr id="203780"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1982A61D-92F3-0C40-BEA5-01230719CBDB}" type="slidenum">
              <a:rPr lang="en-US" sz="1200">
                <a:latin typeface="Arial" charset="0"/>
              </a:rPr>
              <a:pPr/>
              <a:t>86</a:t>
            </a:fld>
            <a:endParaRPr lang="en-US" sz="1200" dirty="0">
              <a:latin typeface="Arial"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a:ln/>
        </p:spPr>
      </p:sp>
      <p:sp>
        <p:nvSpPr>
          <p:cNvPr id="204803"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pPr>
              <a:spcBef>
                <a:spcPts val="450"/>
              </a:spcBef>
            </a:pPr>
            <a:r>
              <a:rPr lang="en-US" dirty="0">
                <a:ea typeface="MS PGothic" charset="0"/>
              </a:rPr>
              <a:t>In this exercise we will explore skipfish against various targets.</a:t>
            </a:r>
            <a:endParaRPr lang="en-GB" dirty="0">
              <a:ea typeface="MS PGothic" charset="0"/>
            </a:endParaRPr>
          </a:p>
        </p:txBody>
      </p:sp>
      <p:sp>
        <p:nvSpPr>
          <p:cNvPr id="204804"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1F715BFD-051E-AE4A-B796-9B66E2A40E5E}" type="slidenum">
              <a:rPr lang="en-US" sz="1200">
                <a:latin typeface="Arial" charset="0"/>
              </a:rPr>
              <a:pPr/>
              <a:t>87</a:t>
            </a:fld>
            <a:endParaRPr lang="en-US" sz="1200" dirty="0">
              <a:latin typeface="Arial"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Slide Image Placeholder 1"/>
          <p:cNvSpPr>
            <a:spLocks noGrp="1" noRot="1" noChangeAspect="1" noTextEdit="1"/>
          </p:cNvSpPr>
          <p:nvPr>
            <p:ph type="sldImg"/>
          </p:nvPr>
        </p:nvSpPr>
        <p:spPr>
          <a:ln/>
        </p:spPr>
      </p:sp>
      <p:sp>
        <p:nvSpPr>
          <p:cNvPr id="209923"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Now let</a:t>
            </a:r>
            <a:r>
              <a:rPr lang="en-US" altLang="ja-JP" dirty="0">
                <a:ea typeface="MS PGothic" charset="0"/>
              </a:rPr>
              <a:t>'s talk about one of the most functional open source tools available today.  W3af is a python application that we use on practically every penetration test we perform.</a:t>
            </a:r>
          </a:p>
          <a:p>
            <a:endParaRPr lang="en-US" dirty="0">
              <a:ea typeface="MS PGothic" charset="0"/>
            </a:endParaRPr>
          </a:p>
        </p:txBody>
      </p:sp>
      <p:sp>
        <p:nvSpPr>
          <p:cNvPr id="209924"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319EC59B-7F42-A240-B7AE-646A6AED0120}" type="slidenum">
              <a:rPr lang="en-US" sz="1200">
                <a:latin typeface="Arial" charset="0"/>
              </a:rPr>
              <a:pPr/>
              <a:t>88</a:t>
            </a:fld>
            <a:endParaRPr lang="en-US" sz="1200" dirty="0">
              <a:latin typeface="Arial"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W3af is an open source application that is written in Python.  Andres Riancho is the current project lead.  It is a framework that allows developers and testers to write plug-ins that work together to perform the tests needed.  </a:t>
            </a:r>
          </a:p>
          <a:p>
            <a:endParaRPr lang="en-US" dirty="0">
              <a:ea typeface="MS PGothic" charset="0"/>
            </a:endParaRPr>
          </a:p>
          <a:p>
            <a:r>
              <a:rPr lang="en-US" dirty="0">
                <a:ea typeface="MS PGothic" charset="0"/>
              </a:rPr>
              <a:t>Currently it has a console interface, similar to Metasploit, and a GUI using GTK.  This application runs on almost every platform.  The GUI is simpler to use, but the console provides more control of the scan.  w3af performs all of the steps involved in the application test.  This includes exploitation using bundled tools such as BeEF and SQLMap.</a:t>
            </a:r>
          </a:p>
        </p:txBody>
      </p:sp>
      <p:sp>
        <p:nvSpPr>
          <p:cNvPr id="210948"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383D2D87-8406-B942-BAB5-941DD9BE0CCE}" type="slidenum">
              <a:rPr lang="en-US" sz="1200">
                <a:latin typeface="Arial" charset="0"/>
              </a:rPr>
              <a:pPr/>
              <a:t>89</a:t>
            </a:fld>
            <a:endParaRPr lang="en-US" sz="1200" dirty="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Now we are going to discuss finding these flaws in web applications.  Quite a few of the flaws are simple to find.  Using only a browser and pushing JavaScript into various input fields, the attacker can discover most of the low hanging fruit within the application. </a:t>
            </a:r>
          </a:p>
          <a:p>
            <a:endParaRPr lang="en-US" dirty="0">
              <a:ea typeface="MS PGothic" charset="0"/>
            </a:endParaRPr>
          </a:p>
          <a:p>
            <a:r>
              <a:rPr lang="en-US" dirty="0">
                <a:ea typeface="MS PGothic" charset="0"/>
              </a:rPr>
              <a:t>The simplest method is to just enter the code "</a:t>
            </a:r>
            <a:r>
              <a:rPr lang="en-GB" dirty="0">
                <a:ea typeface="MS PGothic" charset="0"/>
              </a:rPr>
              <a:t>&lt;SCRIPT&gt;alert("XSS")&lt;/SCRIPT&gt;" into any input fields that will accept it. Once the form is submitted, look for the pop up shown in the screenshot.  To make this even easier, based on the mapping we discussed yesterday, the attacker should focus on fields that are displayed back to the user.  But keep in mind that many inputs are used in the application and then possibly displayed later in the application flow.  For example, a form that allows a user to update their information may not display that information back directly but this information is stored and displayed in "Account" sections of the site or even in functions that allow other users to view a specific profile.  This type of flaw lets you attack others directly.</a:t>
            </a:r>
            <a:endParaRPr lang="en-US" dirty="0">
              <a:ea typeface="MS PGothic" charset="0"/>
            </a:endParaRPr>
          </a:p>
          <a:p>
            <a:endParaRPr lang="en-US" dirty="0">
              <a:ea typeface="MS PGothic" charset="0"/>
            </a:endParaRPr>
          </a:p>
        </p:txBody>
      </p:sp>
      <p:sp>
        <p:nvSpPr>
          <p:cNvPr id="323588"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D7C85ACF-DBF3-3247-BBFA-40B7EE9C927F}" type="slidenum">
              <a:rPr lang="en-US" sz="1200">
                <a:latin typeface="Arial" charset="0"/>
              </a:rPr>
              <a:pPr/>
              <a:t>9</a:t>
            </a:fld>
            <a:endParaRPr lang="en-US" sz="1200" dirty="0">
              <a:latin typeface="Arial"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The GUI is designed to be simple to use while providing all we need to perform an application test.  w3af uses the concept of a profile to control what goes into a scan.  We commonly build multiple profiles that include different plug-ins and tests and save them for later use. </a:t>
            </a:r>
          </a:p>
          <a:p>
            <a:endParaRPr lang="en-US" dirty="0">
              <a:ea typeface="MS PGothic" charset="0"/>
            </a:endParaRPr>
          </a:p>
          <a:p>
            <a:r>
              <a:rPr lang="en-US" dirty="0">
                <a:ea typeface="MS PGothic" charset="0"/>
              </a:rPr>
              <a:t>The target URL is the starting point for the test.  Keep in mind that it requires an entire URL including the protocol.  We then select each plug-in we would like to run.  If the plug-in requires configuration, the options will be displayed on the right.</a:t>
            </a:r>
          </a:p>
        </p:txBody>
      </p:sp>
      <p:sp>
        <p:nvSpPr>
          <p:cNvPr id="211972"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32BEB510-34F4-A840-B11C-D32213D795CC}" type="slidenum">
              <a:rPr lang="en-US" sz="1200">
                <a:latin typeface="Arial" charset="0"/>
              </a:rPr>
              <a:pPr/>
              <a:t>90</a:t>
            </a:fld>
            <a:endParaRPr lang="en-US" sz="1200" dirty="0">
              <a:latin typeface="Arial"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On this screen we see the console version of w3af.  This console is very reminiscent of the Metasploit console and is used in the same way.  The console provides a pseudo-shell.  As we type in commands and select sections, the prompt will change to reflect where we are currently.  </a:t>
            </a:r>
          </a:p>
          <a:p>
            <a:endParaRPr lang="en-US" dirty="0">
              <a:ea typeface="MS PGothic" charset="0"/>
            </a:endParaRPr>
          </a:p>
          <a:p>
            <a:r>
              <a:rPr lang="en-US" dirty="0">
                <a:ea typeface="MS PGothic" charset="0"/>
              </a:rPr>
              <a:t>A simple scan would look like:</a:t>
            </a:r>
          </a:p>
          <a:p>
            <a:endParaRPr lang="en-US" dirty="0">
              <a:ea typeface="MS PGothic" charset="0"/>
            </a:endParaRPr>
          </a:p>
          <a:p>
            <a:r>
              <a:rPr lang="en-US" dirty="0">
                <a:latin typeface="Courier New" charset="0"/>
                <a:ea typeface="MS PGothic" charset="0"/>
                <a:cs typeface="Courier New" charset="0"/>
              </a:rPr>
              <a:t>$ </a:t>
            </a:r>
            <a:r>
              <a:rPr lang="en-US" b="1" dirty="0">
                <a:latin typeface="Courier New" charset="0"/>
                <a:ea typeface="MS PGothic" charset="0"/>
                <a:cs typeface="Courier New" charset="0"/>
              </a:rPr>
              <a:t>./w3af_console</a:t>
            </a:r>
          </a:p>
          <a:p>
            <a:r>
              <a:rPr lang="en-US" dirty="0">
                <a:latin typeface="Courier New" charset="0"/>
                <a:ea typeface="MS PGothic" charset="0"/>
                <a:cs typeface="Courier New" charset="0"/>
              </a:rPr>
              <a:t>w3af&gt;&gt;&gt; </a:t>
            </a:r>
            <a:r>
              <a:rPr lang="en-US" b="1" dirty="0">
                <a:latin typeface="Courier New" charset="0"/>
                <a:ea typeface="MS PGothic" charset="0"/>
                <a:cs typeface="Courier New" charset="0"/>
              </a:rPr>
              <a:t>plugins</a:t>
            </a:r>
          </a:p>
          <a:p>
            <a:r>
              <a:rPr lang="en-US" dirty="0">
                <a:latin typeface="Courier New" charset="0"/>
                <a:ea typeface="MS PGothic" charset="0"/>
                <a:cs typeface="Courier New" charset="0"/>
              </a:rPr>
              <a:t>w3af/plugins&gt;&gt;&gt; </a:t>
            </a:r>
            <a:r>
              <a:rPr lang="en-US" b="1" dirty="0">
                <a:latin typeface="Courier New" charset="0"/>
                <a:ea typeface="MS PGothic" charset="0"/>
                <a:cs typeface="Courier New" charset="0"/>
              </a:rPr>
              <a:t>output console,textFile</a:t>
            </a:r>
          </a:p>
          <a:p>
            <a:r>
              <a:rPr lang="en-US" dirty="0">
                <a:latin typeface="Courier New" charset="0"/>
                <a:ea typeface="MS PGothic" charset="0"/>
                <a:cs typeface="Courier New" charset="0"/>
              </a:rPr>
              <a:t>w3af/plugins&gt;&gt;&gt; </a:t>
            </a:r>
            <a:r>
              <a:rPr lang="en-US" b="1" dirty="0">
                <a:latin typeface="Courier New" charset="0"/>
                <a:ea typeface="MS PGothic" charset="0"/>
                <a:cs typeface="Courier New" charset="0"/>
              </a:rPr>
              <a:t>output config textFile</a:t>
            </a:r>
          </a:p>
          <a:p>
            <a:r>
              <a:rPr lang="en-US" dirty="0">
                <a:latin typeface="Courier New" charset="0"/>
                <a:ea typeface="MS PGothic" charset="0"/>
                <a:cs typeface="Courier New" charset="0"/>
              </a:rPr>
              <a:t>w3af/plugins/output/config:textFile&gt;&gt;&gt; </a:t>
            </a:r>
            <a:r>
              <a:rPr lang="en-US" b="1" dirty="0">
                <a:latin typeface="Courier New" charset="0"/>
                <a:ea typeface="MS PGothic" charset="0"/>
                <a:cs typeface="Courier New" charset="0"/>
              </a:rPr>
              <a:t>set fileName scan.txt </a:t>
            </a:r>
          </a:p>
          <a:p>
            <a:r>
              <a:rPr lang="en-US" dirty="0">
                <a:latin typeface="Courier New" charset="0"/>
                <a:ea typeface="MS PGothic" charset="0"/>
                <a:cs typeface="Courier New" charset="0"/>
              </a:rPr>
              <a:t>w3af/plugins&gt;&gt;&gt; </a:t>
            </a:r>
            <a:r>
              <a:rPr lang="en-US" b="1" dirty="0">
                <a:latin typeface="Courier New" charset="0"/>
                <a:ea typeface="MS PGothic" charset="0"/>
                <a:cs typeface="Courier New" charset="0"/>
              </a:rPr>
              <a:t>discovery allowedMethods</a:t>
            </a:r>
          </a:p>
          <a:p>
            <a:r>
              <a:rPr lang="en-US" dirty="0">
                <a:latin typeface="Courier New" charset="0"/>
                <a:ea typeface="MS PGothic" charset="0"/>
                <a:cs typeface="Courier New" charset="0"/>
              </a:rPr>
              <a:t>w3af/plugins&gt;&gt;&gt; </a:t>
            </a:r>
            <a:r>
              <a:rPr lang="en-US" b="1" dirty="0">
                <a:latin typeface="Courier New" charset="0"/>
                <a:ea typeface="MS PGothic" charset="0"/>
                <a:cs typeface="Courier New" charset="0"/>
              </a:rPr>
              <a:t>audit osCommanding</a:t>
            </a:r>
          </a:p>
          <a:p>
            <a:r>
              <a:rPr lang="en-US" dirty="0">
                <a:latin typeface="Courier New" charset="0"/>
                <a:ea typeface="MS PGothic" charset="0"/>
                <a:cs typeface="Courier New" charset="0"/>
              </a:rPr>
              <a:t>w3af/plugins&gt;&gt;&gt; </a:t>
            </a:r>
            <a:r>
              <a:rPr lang="en-US" b="1" dirty="0">
                <a:latin typeface="Courier New" charset="0"/>
                <a:ea typeface="MS PGothic" charset="0"/>
                <a:cs typeface="Courier New" charset="0"/>
              </a:rPr>
              <a:t>back</a:t>
            </a:r>
          </a:p>
          <a:p>
            <a:r>
              <a:rPr lang="en-US" dirty="0">
                <a:latin typeface="Courier New" charset="0"/>
                <a:ea typeface="MS PGothic" charset="0"/>
                <a:cs typeface="Courier New" charset="0"/>
              </a:rPr>
              <a:t>w3af&gt;&gt;&gt; </a:t>
            </a:r>
            <a:r>
              <a:rPr lang="en-US" b="1" dirty="0">
                <a:latin typeface="Courier New" charset="0"/>
                <a:ea typeface="MS PGothic" charset="0"/>
                <a:cs typeface="Courier New" charset="0"/>
              </a:rPr>
              <a:t>target</a:t>
            </a:r>
          </a:p>
          <a:p>
            <a:r>
              <a:rPr lang="en-US" dirty="0">
                <a:latin typeface="Courier New" charset="0"/>
                <a:ea typeface="MS PGothic" charset="0"/>
                <a:cs typeface="Courier New" charset="0"/>
              </a:rPr>
              <a:t>w3af/config&gt;&gt;&gt; </a:t>
            </a:r>
            <a:r>
              <a:rPr lang="en-US" b="1" dirty="0">
                <a:latin typeface="Courier New" charset="0"/>
                <a:ea typeface="MS PGothic" charset="0"/>
                <a:cs typeface="Courier New" charset="0"/>
              </a:rPr>
              <a:t>set target http://www.PEWAPT.org</a:t>
            </a:r>
          </a:p>
          <a:p>
            <a:r>
              <a:rPr lang="en-US" dirty="0">
                <a:latin typeface="Courier New" charset="0"/>
                <a:ea typeface="MS PGothic" charset="0"/>
                <a:cs typeface="Courier New" charset="0"/>
              </a:rPr>
              <a:t>w3af/config&gt;&gt;&gt; </a:t>
            </a:r>
            <a:r>
              <a:rPr lang="en-US" b="1" dirty="0">
                <a:latin typeface="Courier New" charset="0"/>
                <a:ea typeface="MS PGothic" charset="0"/>
                <a:cs typeface="Courier New" charset="0"/>
              </a:rPr>
              <a:t>back </a:t>
            </a:r>
          </a:p>
          <a:p>
            <a:r>
              <a:rPr lang="en-US" dirty="0">
                <a:latin typeface="Courier New" charset="0"/>
                <a:ea typeface="MS PGothic" charset="0"/>
                <a:cs typeface="Courier New" charset="0"/>
              </a:rPr>
              <a:t>w3af&gt;&gt;&gt; </a:t>
            </a:r>
            <a:r>
              <a:rPr lang="en-US" b="1" dirty="0">
                <a:latin typeface="Courier New" charset="0"/>
                <a:ea typeface="MS PGothic" charset="0"/>
                <a:cs typeface="Courier New" charset="0"/>
              </a:rPr>
              <a:t>start</a:t>
            </a:r>
          </a:p>
          <a:p>
            <a:endParaRPr lang="en-US" dirty="0">
              <a:ea typeface="MS PGothic" charset="0"/>
            </a:endParaRPr>
          </a:p>
          <a:p>
            <a:endParaRPr lang="en-US" dirty="0">
              <a:ea typeface="MS PGothic" charset="0"/>
            </a:endParaRPr>
          </a:p>
        </p:txBody>
      </p:sp>
      <p:sp>
        <p:nvSpPr>
          <p:cNvPr id="212996"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C9CE1057-6629-4E4C-8859-3492F2769AAB}" type="slidenum">
              <a:rPr lang="en-US" sz="1200">
                <a:latin typeface="Arial" charset="0"/>
              </a:rPr>
              <a:pPr/>
              <a:t>91</a:t>
            </a:fld>
            <a:endParaRPr lang="en-US" sz="1200" dirty="0">
              <a:latin typeface="Arial"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xfrm>
            <a:off x="685800" y="4560888"/>
            <a:ext cx="5867400" cy="4319587"/>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The console interface to w3af also supports scripting.  We are able to put all of the commands and options we would enter in the console into a text file.  We then load this file using the  –s option to  w3af_console.  w3af then reads each line, which contains one command, and processes them.</a:t>
            </a:r>
          </a:p>
          <a:p>
            <a:endParaRPr lang="en-US" dirty="0">
              <a:ea typeface="MS PGothic" charset="0"/>
            </a:endParaRPr>
          </a:p>
        </p:txBody>
      </p:sp>
      <p:sp>
        <p:nvSpPr>
          <p:cNvPr id="214020"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82ED558B-329D-3A4A-A373-7A1831BC198D}" type="slidenum">
              <a:rPr lang="en-US" sz="1200">
                <a:latin typeface="Arial" charset="0"/>
              </a:rPr>
              <a:pPr/>
              <a:t>92</a:t>
            </a:fld>
            <a:endParaRPr lang="en-US" sz="1200" dirty="0">
              <a:latin typeface="Arial"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w3af divides the plug-ins up in different categories.  The first is discovery.  This is different than the discovery step in our test.  Discovery plug-ins are used to gather information about the application and the server running it.  They cover both the recon and mapping steps in our methodology. </a:t>
            </a:r>
          </a:p>
          <a:p>
            <a:endParaRPr lang="en-US" dirty="0">
              <a:ea typeface="MS PGothic" charset="0"/>
            </a:endParaRPr>
          </a:p>
          <a:p>
            <a:r>
              <a:rPr lang="en-US" dirty="0">
                <a:ea typeface="MS PGothic" charset="0"/>
              </a:rPr>
              <a:t>Discovery plug-ins do various things such as spider the web site, both by requesting the page and using Google.  They also have features such as reading the robots.txt file and detecting transparent proxies.</a:t>
            </a:r>
          </a:p>
          <a:p>
            <a:endParaRPr lang="en-US" dirty="0">
              <a:ea typeface="MS PGothic" charset="0"/>
            </a:endParaRPr>
          </a:p>
          <a:p>
            <a:r>
              <a:rPr lang="en-US" dirty="0">
                <a:ea typeface="MS PGothic" charset="0"/>
              </a:rPr>
              <a:t>The data found here is used by the other plug-ins.</a:t>
            </a:r>
          </a:p>
        </p:txBody>
      </p:sp>
      <p:sp>
        <p:nvSpPr>
          <p:cNvPr id="215044"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ABF18FD7-7593-FB43-87AE-07C973788054}" type="slidenum">
              <a:rPr lang="en-US" sz="1200">
                <a:latin typeface="Arial" charset="0"/>
              </a:rPr>
              <a:pPr/>
              <a:t>93</a:t>
            </a:fld>
            <a:endParaRPr lang="en-US" sz="1200" dirty="0">
              <a:latin typeface="Arial"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Slide Image Placeholder 1"/>
          <p:cNvSpPr>
            <a:spLocks noGrp="1" noRot="1" noChangeAspect="1" noTextEdit="1"/>
          </p:cNvSpPr>
          <p:nvPr>
            <p:ph type="sldImg"/>
          </p:nvPr>
        </p:nvSpPr>
        <p:spPr>
          <a:ln/>
        </p:spPr>
      </p:sp>
      <p:sp>
        <p:nvSpPr>
          <p:cNvPr id="216067"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Evasion plug-ins are used in combination with the other plug-ins.  They change the way that requests are made.  For example, there is an evasion plug-in that encodes parts of the request.  These evasion techniques are used to bypass infrastructure items such as web app firewalls and filtering logic within the application or server.</a:t>
            </a:r>
          </a:p>
        </p:txBody>
      </p:sp>
      <p:sp>
        <p:nvSpPr>
          <p:cNvPr id="216068"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B151FF76-094C-AE4B-AA82-DBAB719055B5}" type="slidenum">
              <a:rPr lang="en-US" sz="1200">
                <a:latin typeface="Arial" charset="0"/>
              </a:rPr>
              <a:pPr/>
              <a:t>94</a:t>
            </a:fld>
            <a:endParaRPr lang="en-US" sz="1200" dirty="0">
              <a:latin typeface="Arial"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Audit plug-ins correspond to the discovery step in our methodology.  This category of plug-ins attempts to find the various flaws in an application that we can exploit for further access or data.  There are discovery plug-ins that cover every major type of web application flaw including XSS, SQL injection and CSRF.  These plug-ins feed data to the exploitation plug-ins we will discuss in a bit.</a:t>
            </a:r>
          </a:p>
        </p:txBody>
      </p:sp>
      <p:sp>
        <p:nvSpPr>
          <p:cNvPr id="217092"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48D026BF-9E57-4B49-8766-77E79089D4DC}" type="slidenum">
              <a:rPr lang="en-US" sz="1200">
                <a:latin typeface="Arial" charset="0"/>
              </a:rPr>
              <a:pPr/>
              <a:t>95</a:t>
            </a:fld>
            <a:endParaRPr lang="en-US" sz="1200" dirty="0">
              <a:latin typeface="Arial"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Grep plug-ins are used to search for items of interest in the responses from the web application.  For example, we can ask w3af to find signs of code or paths being disclosed.  We can also gather e-mail addresses and AJAX code snippets being used in the application.  All of this information is then available to other plug-ins.  For example the getMails plug-in will feed the brute force plug-ins.</a:t>
            </a:r>
          </a:p>
        </p:txBody>
      </p:sp>
      <p:sp>
        <p:nvSpPr>
          <p:cNvPr id="218116"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2667825F-886B-3840-86F6-A63908F040D9}" type="slidenum">
              <a:rPr lang="en-US" sz="1200">
                <a:latin typeface="Arial" charset="0"/>
              </a:rPr>
              <a:pPr/>
              <a:t>96</a:t>
            </a:fld>
            <a:endParaRPr lang="en-US" sz="1200" dirty="0">
              <a:latin typeface="Arial"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Image Placeholder 1"/>
          <p:cNvSpPr>
            <a:spLocks noGrp="1" noRot="1" noChangeAspect="1" noTextEdit="1"/>
          </p:cNvSpPr>
          <p:nvPr>
            <p:ph type="sldImg"/>
          </p:nvPr>
        </p:nvSpPr>
        <p:spPr>
          <a:ln/>
        </p:spPr>
      </p:sp>
      <p:sp>
        <p:nvSpPr>
          <p:cNvPr id="219139"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The brute force plug-ins attempt to guess authentication credentials for the web application.  Currently there are two plug-ins in this category, basic and forms.  They will use data gathered from the other plug-ins to guess credentials, such as e-mail addresses for user names and words used in the site as passwords.</a:t>
            </a:r>
          </a:p>
        </p:txBody>
      </p:sp>
      <p:sp>
        <p:nvSpPr>
          <p:cNvPr id="219140"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B4FA3347-54A6-3D44-975E-8FC33E335B6D}" type="slidenum">
              <a:rPr lang="en-US" sz="1200">
                <a:latin typeface="Arial" charset="0"/>
              </a:rPr>
              <a:pPr/>
              <a:t>97</a:t>
            </a:fld>
            <a:endParaRPr lang="en-US" sz="1200" dirty="0">
              <a:latin typeface="Arial"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To start a scan, the tester needs to enter in a URL.  As we discussed earlier, this URL can be as complex as needed.  You can then either select an existing profile that has certain plug-ins selected, or create a specific profile for this test.  When I perform a scan, I personally like to create a profile for this specific scan.  Even if it is similar or the same as another profile, it allows me to ensure I keep things separate.</a:t>
            </a:r>
          </a:p>
        </p:txBody>
      </p:sp>
      <p:sp>
        <p:nvSpPr>
          <p:cNvPr id="220164"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7BD22B47-F334-0747-B280-1758C5AD0D64}" type="slidenum">
              <a:rPr lang="en-US" sz="1200">
                <a:latin typeface="Arial" charset="0"/>
              </a:rPr>
              <a:pPr/>
              <a:t>98</a:t>
            </a:fld>
            <a:endParaRPr lang="en-US" sz="1200" dirty="0">
              <a:latin typeface="Arial"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After the scan runs, the results will show up on this screen.  The tester is able to see all of the requests that were considered "interesting".  Both the request from the client and the response from the server are visible.  This allows the tester to verify the results.</a:t>
            </a:r>
          </a:p>
        </p:txBody>
      </p:sp>
      <p:sp>
        <p:nvSpPr>
          <p:cNvPr id="221188" name="Slide Number Placeholder 4"/>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CAF2DCA8-2B7D-B242-BAD0-75EA0EFAA313}" type="slidenum">
              <a:rPr lang="en-US" sz="1200">
                <a:latin typeface="Arial" charset="0"/>
              </a:rPr>
              <a:pPr/>
              <a:t>99</a:t>
            </a:fld>
            <a:endParaRPr lang="en-US" sz="1200" dirty="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3DB655-50C4-45E6-A578-CAA3EE3C9AF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728778"/>
            <a:ext cx="9144000" cy="5144786"/>
          </a:xfrm>
          <a:prstGeom prst="rect">
            <a:avLst/>
          </a:prstGeom>
        </p:spPr>
      </p:pic>
      <p:sp>
        <p:nvSpPr>
          <p:cNvPr id="361475" name="Rectangle 3"/>
          <p:cNvSpPr>
            <a:spLocks noGrp="1" noChangeArrowheads="1"/>
          </p:cNvSpPr>
          <p:nvPr>
            <p:ph type="ctrTitle"/>
          </p:nvPr>
        </p:nvSpPr>
        <p:spPr>
          <a:xfrm>
            <a:off x="685800" y="1905000"/>
            <a:ext cx="7772400" cy="1447800"/>
          </a:xfrm>
        </p:spPr>
        <p:txBody>
          <a:bodyPr/>
          <a:lstStyle>
            <a:lvl1pPr>
              <a:defRPr sz="4800"/>
            </a:lvl1pPr>
          </a:lstStyle>
          <a:p>
            <a:r>
              <a:rPr lang="en-US" dirty="0"/>
              <a:t>Click to edit Master title</a:t>
            </a:r>
          </a:p>
        </p:txBody>
      </p:sp>
      <p:sp>
        <p:nvSpPr>
          <p:cNvPr id="36147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dirty="0"/>
              <a:t>Click to edit Master subtitle style</a:t>
            </a:r>
          </a:p>
        </p:txBody>
      </p:sp>
      <p:sp>
        <p:nvSpPr>
          <p:cNvPr id="11" name="Text Box 7"/>
          <p:cNvSpPr txBox="1">
            <a:spLocks noChangeArrowheads="1"/>
          </p:cNvSpPr>
          <p:nvPr userDrawn="1"/>
        </p:nvSpPr>
        <p:spPr bwMode="ltGray">
          <a:xfrm>
            <a:off x="-61608" y="6406961"/>
            <a:ext cx="685800" cy="369332"/>
          </a:xfrm>
          <a:prstGeom prst="rect">
            <a:avLst/>
          </a:prstGeom>
          <a:noFill/>
          <a:ln w="12700">
            <a:noFill/>
            <a:miter lim="800000"/>
            <a:headEnd type="none" w="sm" len="sm"/>
            <a:tailEnd type="none" w="sm" len="sm"/>
          </a:ln>
        </p:spPr>
        <p:txBody>
          <a:bodyPr>
            <a:spAutoFit/>
          </a:bodyPr>
          <a:lstStyle/>
          <a:p>
            <a:pPr algn="ctr">
              <a:spcBef>
                <a:spcPct val="50000"/>
              </a:spcBef>
              <a:defRPr/>
            </a:pPr>
            <a:fld id="{20B8B63F-B559-4CC7-A844-A7B51D6F17D1}" type="slidenum">
              <a:rPr lang="en-US" sz="1800" b="1">
                <a:solidFill>
                  <a:srgbClr val="FFCC00"/>
                </a:solidFill>
                <a:latin typeface="Arial" charset="0"/>
              </a:rPr>
              <a:pPr algn="ctr">
                <a:spcBef>
                  <a:spcPct val="50000"/>
                </a:spcBef>
                <a:defRPr/>
              </a:pPr>
              <a:t>‹#›</a:t>
            </a:fld>
            <a:endParaRPr lang="en-US" sz="1600" b="1" dirty="0">
              <a:solidFill>
                <a:srgbClr val="FFCC00"/>
              </a:solidFill>
              <a:latin typeface="Arial" charset="0"/>
            </a:endParaRPr>
          </a:p>
        </p:txBody>
      </p:sp>
    </p:spTree>
    <p:extLst>
      <p:ext uri="{BB962C8B-B14F-4D97-AF65-F5344CB8AC3E}">
        <p14:creationId xmlns:p14="http://schemas.microsoft.com/office/powerpoint/2010/main" val="1161549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075" y="152400"/>
            <a:ext cx="8734425" cy="1175273"/>
          </a:xfrm>
        </p:spPr>
        <p:txBody>
          <a:bodyPr/>
          <a:lstStyle>
            <a:lvl1pPr>
              <a:defRPr/>
            </a:lvl1pPr>
          </a:lstStyle>
          <a:p>
            <a:r>
              <a:rPr lang="en-US" dirty="0"/>
              <a:t>Click to edit Master title</a:t>
            </a:r>
          </a:p>
        </p:txBody>
      </p:sp>
      <p:sp>
        <p:nvSpPr>
          <p:cNvPr id="3" name="Content Placeholder 2"/>
          <p:cNvSpPr>
            <a:spLocks noGrp="1"/>
          </p:cNvSpPr>
          <p:nvPr>
            <p:ph idx="1"/>
          </p:nvPr>
        </p:nvSpPr>
        <p:spPr>
          <a:xfrm>
            <a:off x="228600" y="1578684"/>
            <a:ext cx="8686800" cy="4724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15084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3649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dirty="0"/>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2670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dirty="0"/>
          </a:p>
        </p:txBody>
      </p:sp>
    </p:spTree>
    <p:extLst>
      <p:ext uri="{BB962C8B-B14F-4D97-AF65-F5344CB8AC3E}">
        <p14:creationId xmlns:p14="http://schemas.microsoft.com/office/powerpoint/2010/main" val="33631739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4D9F24-0869-4634-B169-903289646E10}"/>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91" y="1720996"/>
            <a:ext cx="9144000" cy="5144786"/>
          </a:xfrm>
          <a:prstGeom prst="rect">
            <a:avLst/>
          </a:prstGeom>
        </p:spPr>
      </p:pic>
      <p:sp>
        <p:nvSpPr>
          <p:cNvPr id="21507" name="Rectangle 3"/>
          <p:cNvSpPr>
            <a:spLocks noGrp="1" noChangeArrowheads="1"/>
          </p:cNvSpPr>
          <p:nvPr>
            <p:ph type="title"/>
          </p:nvPr>
        </p:nvSpPr>
        <p:spPr bwMode="auto">
          <a:xfrm>
            <a:off x="219075" y="152401"/>
            <a:ext cx="8734425" cy="114299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a:t>
            </a:r>
          </a:p>
        </p:txBody>
      </p:sp>
      <p:sp>
        <p:nvSpPr>
          <p:cNvPr id="21508" name="Rectangle 4"/>
          <p:cNvSpPr>
            <a:spLocks noGrp="1" noChangeArrowheads="1"/>
          </p:cNvSpPr>
          <p:nvPr>
            <p:ph type="body" idx="1"/>
          </p:nvPr>
        </p:nvSpPr>
        <p:spPr bwMode="auto">
          <a:xfrm>
            <a:off x="228600" y="1524000"/>
            <a:ext cx="86868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Box 7"/>
          <p:cNvSpPr txBox="1">
            <a:spLocks noChangeArrowheads="1"/>
          </p:cNvSpPr>
          <p:nvPr userDrawn="1"/>
        </p:nvSpPr>
        <p:spPr bwMode="ltGray">
          <a:xfrm>
            <a:off x="113489" y="6400799"/>
            <a:ext cx="685800" cy="304800"/>
          </a:xfrm>
          <a:prstGeom prst="rect">
            <a:avLst/>
          </a:prstGeom>
          <a:noFill/>
          <a:ln w="12700">
            <a:noFill/>
            <a:miter lim="800000"/>
            <a:headEnd type="none" w="sm" len="sm"/>
            <a:tailEnd type="none" w="sm" len="sm"/>
          </a:ln>
        </p:spPr>
        <p:txBody>
          <a:bodyPr>
            <a:spAutoFit/>
          </a:bodyPr>
          <a:lstStyle/>
          <a:p>
            <a:pPr algn="ctr">
              <a:spcBef>
                <a:spcPct val="50000"/>
              </a:spcBef>
              <a:defRPr/>
            </a:pPr>
            <a:fld id="{20B8B63F-B559-4CC7-A844-A7B51D6F17D1}" type="slidenum">
              <a:rPr lang="en-US" sz="1800" b="1">
                <a:solidFill>
                  <a:srgbClr val="FFCC00"/>
                </a:solidFill>
                <a:latin typeface="Arial" charset="0"/>
              </a:rPr>
              <a:pPr algn="ctr">
                <a:spcBef>
                  <a:spcPct val="50000"/>
                </a:spcBef>
                <a:defRPr/>
              </a:pPr>
              <a:t>‹#›</a:t>
            </a:fld>
            <a:endParaRPr lang="en-US" sz="1600" b="1" dirty="0">
              <a:solidFill>
                <a:srgbClr val="FFCC00"/>
              </a:solidFill>
              <a:latin typeface="Arial" charset="0"/>
            </a:endParaRPr>
          </a:p>
        </p:txBody>
      </p:sp>
    </p:spTree>
    <p:extLst>
      <p:ext uri="{BB962C8B-B14F-4D97-AF65-F5344CB8AC3E}">
        <p14:creationId xmlns:p14="http://schemas.microsoft.com/office/powerpoint/2010/main" val="1695143296"/>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Lst>
  <p:txStyles>
    <p:titleStyle>
      <a:lvl1pPr algn="ctr" rtl="0" eaLnBrk="0" fontAlgn="base" hangingPunct="0">
        <a:spcBef>
          <a:spcPct val="0"/>
        </a:spcBef>
        <a:spcAft>
          <a:spcPct val="0"/>
        </a:spcAft>
        <a:defRPr sz="40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Tahoma" pitchFamily="34" charset="0"/>
        </a:defRPr>
      </a:lvl2pPr>
      <a:lvl3pPr algn="ctr" rtl="0" eaLnBrk="0" fontAlgn="base" hangingPunct="0">
        <a:spcBef>
          <a:spcPct val="0"/>
        </a:spcBef>
        <a:spcAft>
          <a:spcPct val="0"/>
        </a:spcAft>
        <a:defRPr sz="4400">
          <a:solidFill>
            <a:schemeClr val="tx2"/>
          </a:solidFill>
          <a:latin typeface="Tahoma" pitchFamily="34" charset="0"/>
        </a:defRPr>
      </a:lvl3pPr>
      <a:lvl4pPr algn="ctr" rtl="0" eaLnBrk="0" fontAlgn="base" hangingPunct="0">
        <a:spcBef>
          <a:spcPct val="0"/>
        </a:spcBef>
        <a:spcAft>
          <a:spcPct val="0"/>
        </a:spcAft>
        <a:defRPr sz="4400">
          <a:solidFill>
            <a:schemeClr val="tx2"/>
          </a:solidFill>
          <a:latin typeface="Tahoma" pitchFamily="34" charset="0"/>
        </a:defRPr>
      </a:lvl4pPr>
      <a:lvl5pPr algn="ctr" rtl="0" eaLnBrk="0" fontAlgn="base" hangingPunct="0">
        <a:spcBef>
          <a:spcPct val="0"/>
        </a:spcBef>
        <a:spcAft>
          <a:spcPct val="0"/>
        </a:spcAft>
        <a:defRPr sz="4400">
          <a:solidFill>
            <a:schemeClr val="tx2"/>
          </a:solidFill>
          <a:latin typeface="Tahoma" pitchFamily="34" charset="0"/>
        </a:defRPr>
      </a:lvl5pPr>
      <a:lvl6pPr marL="457200" algn="ctr" rtl="0" eaLnBrk="0" fontAlgn="base" hangingPunct="0">
        <a:spcBef>
          <a:spcPct val="0"/>
        </a:spcBef>
        <a:spcAft>
          <a:spcPct val="0"/>
        </a:spcAft>
        <a:defRPr sz="4400">
          <a:solidFill>
            <a:schemeClr val="tx2"/>
          </a:solidFill>
          <a:latin typeface="Tahoma" pitchFamily="34" charset="0"/>
        </a:defRPr>
      </a:lvl6pPr>
      <a:lvl7pPr marL="914400" algn="ctr" rtl="0" eaLnBrk="0" fontAlgn="base" hangingPunct="0">
        <a:spcBef>
          <a:spcPct val="0"/>
        </a:spcBef>
        <a:spcAft>
          <a:spcPct val="0"/>
        </a:spcAft>
        <a:defRPr sz="4400">
          <a:solidFill>
            <a:schemeClr val="tx2"/>
          </a:solidFill>
          <a:latin typeface="Tahoma" pitchFamily="34" charset="0"/>
        </a:defRPr>
      </a:lvl7pPr>
      <a:lvl8pPr marL="1371600" algn="ctr" rtl="0" eaLnBrk="0" fontAlgn="base" hangingPunct="0">
        <a:spcBef>
          <a:spcPct val="0"/>
        </a:spcBef>
        <a:spcAft>
          <a:spcPct val="0"/>
        </a:spcAft>
        <a:defRPr sz="4400">
          <a:solidFill>
            <a:schemeClr val="tx2"/>
          </a:solidFill>
          <a:latin typeface="Tahoma" pitchFamily="34" charset="0"/>
        </a:defRPr>
      </a:lvl8pPr>
      <a:lvl9pPr marL="1828800" algn="ctr" rtl="0" eaLnBrk="0" fontAlgn="base" hangingPunct="0">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31.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32.xm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3.wmf"/><Relationship Id="rId4" Type="http://schemas.openxmlformats.org/officeDocument/2006/relationships/oleObject" Target="../embeddings/oleObject6.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image" Target="../media/image3.wmf"/><Relationship Id="rId4" Type="http://schemas.openxmlformats.org/officeDocument/2006/relationships/oleObject" Target="../embeddings/oleObject10.bin"/></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1828800"/>
            <a:ext cx="8001000" cy="1600200"/>
          </a:xfrm>
        </p:spPr>
        <p:txBody>
          <a:bodyPr/>
          <a:lstStyle/>
          <a:p>
            <a:r>
              <a:rPr lang="en-US" sz="2800" dirty="0">
                <a:latin typeface="Tahoma" charset="0"/>
                <a:ea typeface="MS PGothic" charset="0"/>
              </a:rPr>
              <a:t>Web Penetration Testing and Ethical Hacking</a:t>
            </a:r>
            <a:br>
              <a:rPr lang="en-US" sz="4000" dirty="0">
                <a:latin typeface="Tahoma" charset="0"/>
                <a:ea typeface="MS PGothic" charset="0"/>
              </a:rPr>
            </a:br>
            <a:r>
              <a:rPr lang="en-US" sz="4000" dirty="0">
                <a:latin typeface="Tahoma" charset="0"/>
                <a:ea typeface="MS PGothic" charset="0"/>
              </a:rPr>
              <a:t>Server-Side Vulnerability Discovery</a:t>
            </a:r>
            <a:endParaRPr lang="en-US" dirty="0">
              <a:latin typeface="Tahoma" charset="0"/>
              <a:ea typeface="MS PGothic" charset="0"/>
            </a:endParaRPr>
          </a:p>
        </p:txBody>
      </p:sp>
      <p:sp>
        <p:nvSpPr>
          <p:cNvPr id="5124" name="TextBox 4"/>
          <p:cNvSpPr txBox="1">
            <a:spLocks noChangeArrowheads="1"/>
          </p:cNvSpPr>
          <p:nvPr/>
        </p:nvSpPr>
        <p:spPr bwMode="auto">
          <a:xfrm>
            <a:off x="0" y="5394325"/>
            <a:ext cx="9144000" cy="633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spcBef>
                <a:spcPct val="20000"/>
              </a:spcBef>
            </a:pPr>
            <a:r>
              <a:rPr lang="en-US" sz="1600" dirty="0"/>
              <a:t>Copyright 2014, Secure Ideas</a:t>
            </a:r>
          </a:p>
          <a:p>
            <a:pPr algn="ctr">
              <a:spcBef>
                <a:spcPct val="20000"/>
              </a:spcBef>
            </a:pPr>
            <a:r>
              <a:rPr lang="en-US" sz="1600" dirty="0"/>
              <a:t>Version 1Q14</a:t>
            </a:r>
          </a:p>
        </p:txBody>
      </p:sp>
      <p:sp>
        <p:nvSpPr>
          <p:cNvPr id="5" name="TextBox 2">
            <a:extLst>
              <a:ext uri="{FF2B5EF4-FFF2-40B4-BE49-F238E27FC236}">
                <a16:creationId xmlns:a16="http://schemas.microsoft.com/office/drawing/2014/main" id="{2BE3141C-714C-49B1-A579-D619A738492A}"/>
              </a:ext>
            </a:extLst>
          </p:cNvPr>
          <p:cNvSpPr txBox="1">
            <a:spLocks noChangeArrowheads="1"/>
          </p:cNvSpPr>
          <p:nvPr/>
        </p:nvSpPr>
        <p:spPr bwMode="auto">
          <a:xfrm>
            <a:off x="0" y="3623494"/>
            <a:ext cx="9144000" cy="16435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spcBef>
                <a:spcPct val="20000"/>
              </a:spcBef>
            </a:pPr>
            <a:r>
              <a:rPr lang="en-US" sz="2400" dirty="0"/>
              <a:t>Professionally Evil </a:t>
            </a:r>
            <a:br>
              <a:rPr lang="en-US" sz="2400" dirty="0"/>
            </a:br>
            <a:r>
              <a:rPr lang="en-US" sz="2400" dirty="0"/>
              <a:t>Web Application </a:t>
            </a:r>
          </a:p>
          <a:p>
            <a:pPr algn="ctr">
              <a:spcBef>
                <a:spcPct val="20000"/>
              </a:spcBef>
            </a:pPr>
            <a:r>
              <a:rPr lang="en-US" sz="2400" dirty="0"/>
              <a:t>Penetration Testing </a:t>
            </a:r>
            <a:br>
              <a:rPr lang="en-US" sz="2400" dirty="0"/>
            </a:br>
            <a:r>
              <a:rPr lang="en-US" sz="2400" dirty="0"/>
              <a:t>101.4</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XSS and Parameters</a:t>
            </a:r>
          </a:p>
        </p:txBody>
      </p:sp>
      <p:sp>
        <p:nvSpPr>
          <p:cNvPr id="3" name="Content Placeholder 2"/>
          <p:cNvSpPr>
            <a:spLocks noGrp="1"/>
          </p:cNvSpPr>
          <p:nvPr>
            <p:ph idx="1"/>
          </p:nvPr>
        </p:nvSpPr>
        <p:spPr/>
        <p:txBody>
          <a:bodyPr/>
          <a:lstStyle/>
          <a:p>
            <a:r>
              <a:rPr lang="en-US" dirty="0"/>
              <a:t>XSS is found in parameters that are used in display</a:t>
            </a:r>
          </a:p>
          <a:p>
            <a:pPr lvl="1"/>
            <a:r>
              <a:rPr lang="en-US" dirty="0"/>
              <a:t>Either immediately or later</a:t>
            </a:r>
          </a:p>
          <a:p>
            <a:r>
              <a:rPr lang="en-US" dirty="0"/>
              <a:t>Each parameter found to be used in display should be tested</a:t>
            </a:r>
          </a:p>
          <a:p>
            <a:pPr lvl="1"/>
            <a:r>
              <a:rPr lang="en-US" dirty="0"/>
              <a:t>Fuzzing each in turn</a:t>
            </a:r>
          </a:p>
          <a:p>
            <a:r>
              <a:rPr lang="en-US" dirty="0"/>
              <a:t>Mapping built a list of interesting parameters</a:t>
            </a:r>
          </a:p>
          <a:p>
            <a:pPr lvl="1"/>
            <a:r>
              <a:rPr lang="en-US" dirty="0"/>
              <a:t>Work from this list</a:t>
            </a:r>
          </a:p>
        </p:txBody>
      </p:sp>
    </p:spTree>
    <p:extLst>
      <p:ext uri="{BB962C8B-B14F-4D97-AF65-F5344CB8AC3E}">
        <p14:creationId xmlns:p14="http://schemas.microsoft.com/office/powerpoint/2010/main" val="23781377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0"/>
            <a:ext cx="7772400" cy="1143000"/>
          </a:xfrm>
        </p:spPr>
        <p:txBody>
          <a:bodyPr/>
          <a:lstStyle/>
          <a:p>
            <a:r>
              <a:rPr lang="en-US" dirty="0">
                <a:latin typeface="Tahoma" charset="0"/>
                <a:ea typeface="MS PGothic" charset="0"/>
              </a:rPr>
              <a:t>w3af Exploitation</a:t>
            </a:r>
          </a:p>
        </p:txBody>
      </p:sp>
      <p:sp>
        <p:nvSpPr>
          <p:cNvPr id="52227" name="Rectangle 3"/>
          <p:cNvSpPr>
            <a:spLocks noGrp="1" noChangeArrowheads="1"/>
          </p:cNvSpPr>
          <p:nvPr>
            <p:ph idx="1"/>
          </p:nvPr>
        </p:nvSpPr>
        <p:spPr bwMode="gray">
          <a:xfrm>
            <a:off x="152400" y="1008743"/>
            <a:ext cx="5410200" cy="4840514"/>
          </a:xfrm>
          <a:solidFill>
            <a:schemeClr val="bg1"/>
          </a:solidFill>
        </p:spPr>
        <p:txBody>
          <a:bodyPr/>
          <a:lstStyle/>
          <a:p>
            <a:r>
              <a:rPr lang="en-US" sz="2000" dirty="0">
                <a:latin typeface="Tahoma" charset="0"/>
                <a:ea typeface="MS PGothic" charset="0"/>
              </a:rPr>
              <a:t>After the scan, w3af offers functionality to exploit discovered flaws</a:t>
            </a:r>
          </a:p>
          <a:p>
            <a:pPr lvl="1"/>
            <a:r>
              <a:rPr lang="en-US" sz="1800" dirty="0">
                <a:latin typeface="Tahoma" charset="0"/>
                <a:ea typeface="MS PGothic" charset="0"/>
              </a:rPr>
              <a:t>Exploits are available based on results of the scan</a:t>
            </a:r>
          </a:p>
          <a:p>
            <a:r>
              <a:rPr lang="en-US" sz="2000" dirty="0">
                <a:latin typeface="Tahoma" charset="0"/>
                <a:ea typeface="MS PGothic" charset="0"/>
              </a:rPr>
              <a:t>Depending on the discovered flaw, these features can be used  to…</a:t>
            </a:r>
          </a:p>
          <a:p>
            <a:pPr lvl="1"/>
            <a:r>
              <a:rPr lang="en-US" sz="1800" dirty="0">
                <a:latin typeface="Tahoma" charset="0"/>
                <a:ea typeface="MS PGothic" charset="0"/>
              </a:rPr>
              <a:t>…get command shell access of target web server</a:t>
            </a:r>
          </a:p>
          <a:p>
            <a:pPr lvl="1"/>
            <a:r>
              <a:rPr lang="en-US" sz="1800" dirty="0">
                <a:latin typeface="Tahoma" charset="0"/>
                <a:ea typeface="MS PGothic" charset="0"/>
              </a:rPr>
              <a:t>…hook browsers via XSS flaws in the server</a:t>
            </a:r>
          </a:p>
          <a:p>
            <a:pPr lvl="1"/>
            <a:r>
              <a:rPr lang="en-US" sz="1800" dirty="0">
                <a:latin typeface="Tahoma" charset="0"/>
                <a:ea typeface="MS PGothic" charset="0"/>
              </a:rPr>
              <a:t>…interact with a command shell on a database server using sqlmap</a:t>
            </a:r>
          </a:p>
          <a:p>
            <a:pPr lvl="1"/>
            <a:r>
              <a:rPr lang="en-US" sz="1800" dirty="0">
                <a:latin typeface="Tahoma" charset="0"/>
                <a:ea typeface="MS PGothic" charset="0"/>
              </a:rPr>
              <a:t>Numerous other possibilities</a:t>
            </a:r>
          </a:p>
          <a:p>
            <a:r>
              <a:rPr lang="en-US" sz="2000" dirty="0">
                <a:latin typeface="Tahoma" charset="0"/>
                <a:ea typeface="MS PGothic" charset="0"/>
              </a:rPr>
              <a:t>w3af thus partially automates the last step of our testing methodology</a:t>
            </a:r>
          </a:p>
          <a:p>
            <a:pPr lvl="1"/>
            <a:r>
              <a:rPr lang="en-US" sz="1800" dirty="0">
                <a:latin typeface="Tahoma" charset="0"/>
                <a:ea typeface="MS PGothic" charset="0"/>
              </a:rPr>
              <a:t>More regarding this in PEWAPT101.5</a:t>
            </a:r>
          </a:p>
        </p:txBody>
      </p:sp>
      <p:pic>
        <p:nvPicPr>
          <p:cNvPr id="522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208088"/>
            <a:ext cx="3505200" cy="4583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41"/>
          <p:cNvSpPr>
            <a:spLocks noGrp="1" noChangeArrowheads="1"/>
          </p:cNvSpPr>
          <p:nvPr>
            <p:ph type="title"/>
          </p:nvPr>
        </p:nvSpPr>
        <p:spPr/>
        <p:txBody>
          <a:bodyPr/>
          <a:lstStyle/>
          <a:p>
            <a:pPr algn="l"/>
            <a:r>
              <a:rPr lang="en-US" dirty="0">
                <a:latin typeface="Tahoma" charset="0"/>
                <a:ea typeface="MS PGothic" charset="0"/>
              </a:rPr>
              <a:t>Course Roadmap</a:t>
            </a:r>
          </a:p>
        </p:txBody>
      </p:sp>
      <p:sp>
        <p:nvSpPr>
          <p:cNvPr id="9" name="Rectangle 1042"/>
          <p:cNvSpPr>
            <a:spLocks noChangeArrowheads="1"/>
          </p:cNvSpPr>
          <p:nvPr/>
        </p:nvSpPr>
        <p:spPr bwMode="auto">
          <a:xfrm>
            <a:off x="152400" y="1493378"/>
            <a:ext cx="8458200" cy="44196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dirty="0">
                <a:latin typeface="Tahoma" pitchFamily="34" charset="0"/>
                <a:ea typeface="MS PGothic" pitchFamily="34" charset="-128"/>
                <a:cs typeface="+mn-cs"/>
              </a:rPr>
              <a:t>Attacker'</a:t>
            </a:r>
            <a:r>
              <a:rPr lang="en-US" sz="3200" dirty="0">
                <a:latin typeface="Tahoma" pitchFamily="34" charset="0"/>
                <a:ea typeface="MS PGothic" pitchFamily="34" charset="-128"/>
              </a:rPr>
              <a:t>s View, Pen-Testing</a:t>
            </a:r>
            <a:br>
              <a:rPr lang="en-US" sz="3200" dirty="0">
                <a:latin typeface="Tahoma" pitchFamily="34" charset="0"/>
                <a:ea typeface="MS PGothic" pitchFamily="34" charset="-128"/>
              </a:rPr>
            </a:br>
            <a:r>
              <a:rPr lang="en-US" sz="3200" dirty="0">
                <a:latin typeface="Tahoma" pitchFamily="34" charset="0"/>
                <a:ea typeface="MS PGothic" pitchFamily="34" charset="-128"/>
              </a:rPr>
              <a:t>&amp; Scoping</a:t>
            </a:r>
            <a:endParaRPr lang="en-US" sz="3200" dirty="0">
              <a:latin typeface="Tahoma" pitchFamily="34" charset="0"/>
              <a:ea typeface="MS PGothic" pitchFamily="34" charset="-128"/>
              <a:cs typeface="+mn-cs"/>
            </a:endParaRP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Server-Side Vuln Discovery</a:t>
            </a:r>
          </a:p>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Server-Side Vuln</a:t>
            </a:r>
            <a:r>
              <a:rPr lang="en-US" sz="3200" b="1" i="1" dirty="0">
                <a:solidFill>
                  <a:srgbClr val="FF0000"/>
                </a:solidFill>
                <a:latin typeface="Tahoma" pitchFamily="34" charset="0"/>
                <a:ea typeface="MS PGothic" pitchFamily="34" charset="-128"/>
                <a:cs typeface="+mn-cs"/>
              </a:rPr>
              <a:t> </a:t>
            </a:r>
            <a:br>
              <a:rPr lang="en-US" sz="3200" b="1" i="1" dirty="0">
                <a:solidFill>
                  <a:srgbClr val="FF0000"/>
                </a:solidFill>
                <a:latin typeface="Tahoma" pitchFamily="34" charset="0"/>
                <a:ea typeface="MS PGothic" pitchFamily="34" charset="-128"/>
                <a:cs typeface="+mn-cs"/>
              </a:rPr>
            </a:br>
            <a:r>
              <a:rPr lang="en-US" sz="3200" b="1" i="1" u="sng" dirty="0">
                <a:solidFill>
                  <a:srgbClr val="FF0000"/>
                </a:solidFill>
                <a:latin typeface="Tahoma" pitchFamily="34" charset="0"/>
                <a:ea typeface="MS PGothic" pitchFamily="34" charset="-128"/>
                <a:cs typeface="+mn-cs"/>
              </a:rPr>
              <a:t>Discovery Cont.</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10" name="Rectangle 1043"/>
          <p:cNvSpPr>
            <a:spLocks noChangeArrowheads="1"/>
          </p:cNvSpPr>
          <p:nvPr/>
        </p:nvSpPr>
        <p:spPr bwMode="auto">
          <a:xfrm>
            <a:off x="5562600" y="0"/>
            <a:ext cx="3429000" cy="6858000"/>
          </a:xfrm>
          <a:prstGeom prst="rect">
            <a:avLst/>
          </a:prstGeom>
          <a:solidFill>
            <a:srgbClr val="99FFCC"/>
          </a:solidFill>
          <a:ln w="12700">
            <a:solidFill>
              <a:schemeClr val="tx1"/>
            </a:solidFill>
            <a:miter lim="800000"/>
            <a:headEnd type="none" w="sm" len="sm"/>
            <a:tailEnd type="none" w="sm" len="sm"/>
          </a:ln>
        </p:spPr>
        <p:txBody>
          <a:bodyPr wrap="none" anchor="ctr"/>
          <a:lstStyle/>
          <a:p>
            <a:pPr eaLnBrk="0" hangingPunct="0">
              <a:spcBef>
                <a:spcPct val="20000"/>
              </a:spcBef>
              <a:buFontTx/>
              <a:buChar char="•"/>
              <a:defRPr/>
            </a:pPr>
            <a:r>
              <a:rPr lang="en-US" sz="1700" dirty="0">
                <a:ea typeface="ＭＳ Ｐゴシック" charset="-128"/>
                <a:cs typeface="ＭＳ Ｐゴシック" charset="-128"/>
              </a:rPr>
              <a:t> Cross-Site Scripting (XSS)  </a:t>
            </a:r>
          </a:p>
          <a:p>
            <a:pPr eaLnBrk="0" hangingPunct="0">
              <a:spcBef>
                <a:spcPct val="20000"/>
              </a:spcBef>
              <a:buFontTx/>
              <a:buChar char="•"/>
              <a:defRPr/>
            </a:pPr>
            <a:r>
              <a:rPr lang="en-US" sz="1700" dirty="0">
                <a:ea typeface="ＭＳ Ｐゴシック" charset="-128"/>
                <a:cs typeface="ＭＳ Ｐゴシック" charset="-128"/>
              </a:rPr>
              <a:t> Cross-Site Scripting Exercise</a:t>
            </a:r>
          </a:p>
          <a:p>
            <a:pPr eaLnBrk="0" hangingPunct="0">
              <a:spcBef>
                <a:spcPct val="20000"/>
              </a:spcBef>
              <a:buFontTx/>
              <a:buChar char="•"/>
              <a:defRPr/>
            </a:pPr>
            <a:r>
              <a:rPr lang="en-US" sz="1700" dirty="0">
                <a:ea typeface="ＭＳ Ｐゴシック" charset="-128"/>
                <a:cs typeface="ＭＳ Ｐゴシック" charset="-128"/>
              </a:rPr>
              <a:t> Cross-Site Scripting Discovery</a:t>
            </a:r>
          </a:p>
          <a:p>
            <a:pPr eaLnBrk="0" hangingPunct="0">
              <a:spcBef>
                <a:spcPct val="20000"/>
              </a:spcBef>
              <a:buFontTx/>
              <a:buChar char="•"/>
              <a:defRPr/>
            </a:pPr>
            <a:r>
              <a:rPr lang="en-US" sz="1700" dirty="0">
                <a:ea typeface="ＭＳ Ｐゴシック" charset="-128"/>
                <a:cs typeface="ＭＳ Ｐゴシック" charset="-128"/>
              </a:rPr>
              <a:t> Persistent XSS Exercise</a:t>
            </a:r>
          </a:p>
          <a:p>
            <a:pPr eaLnBrk="0" hangingPunct="0">
              <a:spcBef>
                <a:spcPct val="20000"/>
              </a:spcBef>
              <a:buFontTx/>
              <a:buChar char="•"/>
              <a:defRPr/>
            </a:pPr>
            <a:r>
              <a:rPr lang="en-US" sz="1700" dirty="0">
                <a:ea typeface="ＭＳ Ｐゴシック" charset="-128"/>
                <a:cs typeface="ＭＳ Ｐゴシック" charset="-128"/>
              </a:rPr>
              <a:t> Cross-Site Request Forgery (CSRF)</a:t>
            </a:r>
          </a:p>
          <a:p>
            <a:pPr eaLnBrk="0" hangingPunct="0">
              <a:spcBef>
                <a:spcPct val="20000"/>
              </a:spcBef>
              <a:buFontTx/>
              <a:buChar char="•"/>
              <a:defRPr/>
            </a:pPr>
            <a:r>
              <a:rPr lang="en-US" sz="1700" dirty="0">
                <a:ea typeface="ＭＳ Ｐゴシック" charset="-128"/>
                <a:cs typeface="ＭＳ Ｐゴシック" charset="-128"/>
              </a:rPr>
              <a:t> Session Flaws</a:t>
            </a:r>
          </a:p>
          <a:p>
            <a:pPr eaLnBrk="0" hangingPunct="0">
              <a:spcBef>
                <a:spcPct val="20000"/>
              </a:spcBef>
              <a:buFontTx/>
              <a:buChar char="•"/>
              <a:defRPr/>
            </a:pPr>
            <a:r>
              <a:rPr lang="en-US" sz="1700" dirty="0">
                <a:ea typeface="ＭＳ Ｐゴシック" charset="-128"/>
                <a:cs typeface="ＭＳ Ｐゴシック" charset="-128"/>
              </a:rPr>
              <a:t> Session Fixation</a:t>
            </a:r>
          </a:p>
          <a:p>
            <a:pPr eaLnBrk="0" hangingPunct="0">
              <a:spcBef>
                <a:spcPct val="20000"/>
              </a:spcBef>
              <a:buFontTx/>
              <a:buChar char="•"/>
              <a:defRPr/>
            </a:pPr>
            <a:r>
              <a:rPr lang="en-US" sz="1700" dirty="0">
                <a:ea typeface="ＭＳ Ｐゴシック" charset="-128"/>
                <a:cs typeface="ＭＳ Ｐゴシック" charset="-128"/>
              </a:rPr>
              <a:t> AJAX</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 Exercise </a:t>
            </a:r>
          </a:p>
          <a:p>
            <a:pPr lvl="1" eaLnBrk="0" hangingPunct="0">
              <a:spcBef>
                <a:spcPct val="20000"/>
              </a:spcBef>
              <a:buFont typeface="Lucida Grande" charset="0"/>
              <a:buChar char="-"/>
              <a:defRPr/>
            </a:pPr>
            <a:r>
              <a:rPr lang="en-US" sz="1700" dirty="0">
                <a:ea typeface="ＭＳ Ｐゴシック" charset="-128"/>
                <a:cs typeface="ＭＳ Ｐゴシック" charset="-128"/>
              </a:rPr>
              <a:t>API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Data Binding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AJAX Fuzzing Exercise</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 Exercise</a:t>
            </a:r>
          </a:p>
          <a:p>
            <a:pPr eaLnBrk="0" hangingPunct="0">
              <a:spcBef>
                <a:spcPct val="20000"/>
              </a:spcBef>
              <a:buFontTx/>
              <a:buChar char="•"/>
              <a:defRPr/>
            </a:pPr>
            <a:r>
              <a:rPr lang="en-US" sz="1700" dirty="0">
                <a:ea typeface="ＭＳ Ｐゴシック" charset="-128"/>
                <a:cs typeface="ＭＳ Ｐゴシック" charset="-128"/>
              </a:rPr>
              <a:t> Automated Web Application</a:t>
            </a:r>
            <a:br>
              <a:rPr lang="en-US" sz="1700" dirty="0">
                <a:ea typeface="ＭＳ Ｐゴシック" charset="-128"/>
                <a:cs typeface="ＭＳ Ｐゴシック" charset="-128"/>
              </a:rPr>
            </a:br>
            <a:r>
              <a:rPr lang="en-US" sz="1700" dirty="0">
                <a:ea typeface="ＭＳ Ｐゴシック" charset="-128"/>
                <a:cs typeface="ＭＳ Ｐゴシック" charset="-128"/>
              </a:rPr>
              <a:t>   Scanners</a:t>
            </a:r>
          </a:p>
          <a:p>
            <a:pPr lvl="1">
              <a:spcBef>
                <a:spcPct val="20000"/>
              </a:spcBef>
              <a:buFont typeface="Lucida Grande" charset="0"/>
              <a:buChar char="-"/>
              <a:defRPr/>
            </a:pPr>
            <a:r>
              <a:rPr lang="en-US" sz="1700" dirty="0">
                <a:ea typeface="ＭＳ Ｐゴシック" charset="-128"/>
                <a:cs typeface="ＭＳ Ｐゴシック" charset="-128"/>
              </a:rPr>
              <a:t> SkipFish</a:t>
            </a:r>
          </a:p>
          <a:p>
            <a:pPr lvl="1">
              <a:spcBef>
                <a:spcPct val="20000"/>
              </a:spcBef>
              <a:buFont typeface="Lucida Grande" charset="0"/>
              <a:buChar char="-"/>
              <a:defRPr/>
            </a:pPr>
            <a:r>
              <a:rPr lang="en-US" sz="1700" dirty="0">
                <a:ea typeface="ＭＳ Ｐゴシック" charset="-128"/>
                <a:cs typeface="ＭＳ Ｐゴシック" charset="-128"/>
              </a:rPr>
              <a:t> SkipFish Exercise</a:t>
            </a:r>
          </a:p>
          <a:p>
            <a:pPr lvl="1">
              <a:spcBef>
                <a:spcPct val="20000"/>
              </a:spcBef>
              <a:buFont typeface="Lucida Grande" charset="0"/>
              <a:buChar char="-"/>
              <a:defRPr/>
            </a:pPr>
            <a:r>
              <a:rPr lang="en-US" sz="1700" dirty="0">
                <a:ea typeface="ＭＳ Ｐゴシック" charset="-128"/>
                <a:cs typeface="ＭＳ Ｐゴシック" charset="-128"/>
              </a:rPr>
              <a:t> w3af</a:t>
            </a:r>
          </a:p>
          <a:p>
            <a:pPr lvl="1">
              <a:spcBef>
                <a:spcPct val="20000"/>
              </a:spcBef>
              <a:buFont typeface="Lucida Grande" charset="0"/>
              <a:buChar char="-"/>
              <a:defRPr/>
            </a:pPr>
            <a:r>
              <a:rPr lang="en-US" sz="1700" b="1" i="1" dirty="0">
                <a:solidFill>
                  <a:srgbClr val="FF0000"/>
                </a:solidFill>
                <a:ea typeface="ＭＳ Ｐゴシック" charset="-128"/>
                <a:cs typeface="ＭＳ Ｐゴシック" charset="-128"/>
              </a:rPr>
              <a:t> w3af Exercise</a:t>
            </a:r>
          </a:p>
        </p:txBody>
      </p:sp>
      <p:sp>
        <p:nvSpPr>
          <p:cNvPr id="12" name="Freeform 1044"/>
          <p:cNvSpPr>
            <a:spLocks/>
          </p:cNvSpPr>
          <p:nvPr/>
        </p:nvSpPr>
        <p:spPr bwMode="blackWhite">
          <a:xfrm>
            <a:off x="4265613" y="269384"/>
            <a:ext cx="1296987" cy="6030871"/>
          </a:xfrm>
          <a:custGeom>
            <a:avLst/>
            <a:gdLst>
              <a:gd name="T0" fmla="*/ 0 w 808"/>
              <a:gd name="T1" fmla="*/ 2147483647 h 3984"/>
              <a:gd name="T2" fmla="*/ 2147483647 w 808"/>
              <a:gd name="T3" fmla="*/ 0 h 3984"/>
              <a:gd name="T4" fmla="*/ 2147483647 w 808"/>
              <a:gd name="T5" fmla="*/ 2147483647 h 3984"/>
              <a:gd name="T6" fmla="*/ 0 w 808"/>
              <a:gd name="T7" fmla="*/ 2147483647 h 3984"/>
              <a:gd name="T8" fmla="*/ 0 60000 65536"/>
              <a:gd name="T9" fmla="*/ 0 60000 65536"/>
              <a:gd name="T10" fmla="*/ 0 60000 65536"/>
              <a:gd name="T11" fmla="*/ 0 60000 65536"/>
              <a:gd name="T12" fmla="*/ 0 w 808"/>
              <a:gd name="T13" fmla="*/ 0 h 3984"/>
              <a:gd name="T14" fmla="*/ 808 w 808"/>
              <a:gd name="T15" fmla="*/ 3984 h 3984"/>
            </a:gdLst>
            <a:ahLst/>
            <a:cxnLst>
              <a:cxn ang="T8">
                <a:pos x="T0" y="T1"/>
              </a:cxn>
              <a:cxn ang="T9">
                <a:pos x="T2" y="T3"/>
              </a:cxn>
              <a:cxn ang="T10">
                <a:pos x="T4" y="T5"/>
              </a:cxn>
              <a:cxn ang="T11">
                <a:pos x="T6" y="T7"/>
              </a:cxn>
            </a:cxnLst>
            <a:rect l="T12" t="T13" r="T14" b="T15"/>
            <a:pathLst>
              <a:path w="808" h="3984">
                <a:moveTo>
                  <a:pt x="0" y="2788"/>
                </a:moveTo>
                <a:lnTo>
                  <a:pt x="808" y="0"/>
                </a:lnTo>
                <a:lnTo>
                  <a:pt x="808" y="3984"/>
                </a:lnTo>
                <a:lnTo>
                  <a:pt x="0" y="2788"/>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41"/>
          <p:cNvSpPr>
            <a:spLocks noGrp="1" noChangeArrowheads="1"/>
          </p:cNvSpPr>
          <p:nvPr>
            <p:ph type="title"/>
          </p:nvPr>
        </p:nvSpPr>
        <p:spPr/>
        <p:txBody>
          <a:bodyPr/>
          <a:lstStyle/>
          <a:p>
            <a:pPr algn="l"/>
            <a:r>
              <a:rPr lang="en-US" dirty="0">
                <a:latin typeface="Tahoma" charset="0"/>
                <a:ea typeface="MS PGothic" charset="0"/>
              </a:rPr>
              <a:t>Course Roadmap</a:t>
            </a:r>
          </a:p>
        </p:txBody>
      </p:sp>
      <p:sp>
        <p:nvSpPr>
          <p:cNvPr id="8" name="Rectangle 1042"/>
          <p:cNvSpPr>
            <a:spLocks noChangeArrowheads="1"/>
          </p:cNvSpPr>
          <p:nvPr/>
        </p:nvSpPr>
        <p:spPr bwMode="auto">
          <a:xfrm>
            <a:off x="152400" y="1556657"/>
            <a:ext cx="8458200" cy="44196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dirty="0">
                <a:latin typeface="Tahoma" pitchFamily="34" charset="0"/>
                <a:ea typeface="MS PGothic" pitchFamily="34" charset="-128"/>
                <a:cs typeface="+mn-cs"/>
              </a:rPr>
              <a:t>Attacker'</a:t>
            </a:r>
            <a:r>
              <a:rPr lang="en-US" sz="3200" dirty="0">
                <a:latin typeface="Tahoma" pitchFamily="34" charset="0"/>
                <a:ea typeface="MS PGothic" pitchFamily="34" charset="-128"/>
              </a:rPr>
              <a:t>s View, Pen-Testing</a:t>
            </a:r>
            <a:br>
              <a:rPr lang="en-US" sz="3200" dirty="0">
                <a:latin typeface="Tahoma" pitchFamily="34" charset="0"/>
                <a:ea typeface="MS PGothic" pitchFamily="34" charset="-128"/>
              </a:rPr>
            </a:br>
            <a:r>
              <a:rPr lang="en-US" sz="3200" dirty="0">
                <a:latin typeface="Tahoma" pitchFamily="34" charset="0"/>
                <a:ea typeface="MS PGothic" pitchFamily="34" charset="-128"/>
              </a:rPr>
              <a:t>&amp; Scoping</a:t>
            </a:r>
            <a:endParaRPr lang="en-US" sz="3200" dirty="0">
              <a:latin typeface="Tahoma" pitchFamily="34" charset="0"/>
              <a:ea typeface="MS PGothic" pitchFamily="34" charset="-128"/>
              <a:cs typeface="+mn-cs"/>
            </a:endParaRP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Server-Side Vuln Discovery</a:t>
            </a:r>
          </a:p>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Server-Side Vuln</a:t>
            </a:r>
            <a:r>
              <a:rPr lang="en-US" sz="3200" b="1" i="1" dirty="0">
                <a:solidFill>
                  <a:srgbClr val="FF0000"/>
                </a:solidFill>
                <a:latin typeface="Tahoma" pitchFamily="34" charset="0"/>
                <a:ea typeface="MS PGothic" pitchFamily="34" charset="-128"/>
                <a:cs typeface="+mn-cs"/>
              </a:rPr>
              <a:t> </a:t>
            </a:r>
            <a:br>
              <a:rPr lang="en-US" sz="3200" b="1" i="1" dirty="0">
                <a:solidFill>
                  <a:srgbClr val="FF0000"/>
                </a:solidFill>
                <a:latin typeface="Tahoma" pitchFamily="34" charset="0"/>
                <a:ea typeface="MS PGothic" pitchFamily="34" charset="-128"/>
                <a:cs typeface="+mn-cs"/>
              </a:rPr>
            </a:br>
            <a:r>
              <a:rPr lang="en-US" sz="3200" b="1" i="1" u="sng" dirty="0">
                <a:solidFill>
                  <a:srgbClr val="FF0000"/>
                </a:solidFill>
                <a:latin typeface="Tahoma" pitchFamily="34" charset="0"/>
                <a:ea typeface="MS PGothic" pitchFamily="34" charset="-128"/>
                <a:cs typeface="+mn-cs"/>
              </a:rPr>
              <a:t>Discovery Cont.</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9" name="Rectangle 1043"/>
          <p:cNvSpPr>
            <a:spLocks noChangeArrowheads="1"/>
          </p:cNvSpPr>
          <p:nvPr/>
        </p:nvSpPr>
        <p:spPr bwMode="auto">
          <a:xfrm>
            <a:off x="5562600" y="0"/>
            <a:ext cx="3429000" cy="6858000"/>
          </a:xfrm>
          <a:prstGeom prst="rect">
            <a:avLst/>
          </a:prstGeom>
          <a:solidFill>
            <a:srgbClr val="99FFCC"/>
          </a:solidFill>
          <a:ln w="12700">
            <a:solidFill>
              <a:schemeClr val="tx1"/>
            </a:solidFill>
            <a:miter lim="800000"/>
            <a:headEnd type="none" w="sm" len="sm"/>
            <a:tailEnd type="none" w="sm" len="sm"/>
          </a:ln>
        </p:spPr>
        <p:txBody>
          <a:bodyPr wrap="none" anchor="ctr"/>
          <a:lstStyle/>
          <a:p>
            <a:pPr eaLnBrk="0" hangingPunct="0">
              <a:spcBef>
                <a:spcPct val="20000"/>
              </a:spcBef>
              <a:buFontTx/>
              <a:buChar char="•"/>
              <a:defRPr/>
            </a:pPr>
            <a:r>
              <a:rPr lang="en-US" sz="1700" dirty="0">
                <a:ea typeface="ＭＳ Ｐゴシック" charset="-128"/>
                <a:cs typeface="ＭＳ Ｐゴシック" charset="-128"/>
              </a:rPr>
              <a:t> Cross-Site Scripting (XSS)  </a:t>
            </a:r>
          </a:p>
          <a:p>
            <a:pPr eaLnBrk="0" hangingPunct="0">
              <a:spcBef>
                <a:spcPct val="20000"/>
              </a:spcBef>
              <a:buFontTx/>
              <a:buChar char="•"/>
              <a:defRPr/>
            </a:pPr>
            <a:r>
              <a:rPr lang="en-US" sz="1700" dirty="0">
                <a:ea typeface="ＭＳ Ｐゴシック" charset="-128"/>
                <a:cs typeface="ＭＳ Ｐゴシック" charset="-128"/>
              </a:rPr>
              <a:t> Cross-Site Scripting Exercise</a:t>
            </a:r>
          </a:p>
          <a:p>
            <a:pPr eaLnBrk="0" hangingPunct="0">
              <a:spcBef>
                <a:spcPct val="20000"/>
              </a:spcBef>
              <a:buFontTx/>
              <a:buChar char="•"/>
              <a:defRPr/>
            </a:pPr>
            <a:r>
              <a:rPr lang="en-US" sz="1700" dirty="0">
                <a:ea typeface="ＭＳ Ｐゴシック" charset="-128"/>
                <a:cs typeface="ＭＳ Ｐゴシック" charset="-128"/>
              </a:rPr>
              <a:t> Cross-Site Scripting Discovery</a:t>
            </a:r>
          </a:p>
          <a:p>
            <a:pPr eaLnBrk="0" hangingPunct="0">
              <a:spcBef>
                <a:spcPct val="20000"/>
              </a:spcBef>
              <a:buFontTx/>
              <a:buChar char="•"/>
              <a:defRPr/>
            </a:pPr>
            <a:r>
              <a:rPr lang="en-US" sz="1700" dirty="0">
                <a:ea typeface="ＭＳ Ｐゴシック" charset="-128"/>
                <a:cs typeface="ＭＳ Ｐゴシック" charset="-128"/>
              </a:rPr>
              <a:t> Persistent XSS Exercise</a:t>
            </a:r>
          </a:p>
          <a:p>
            <a:pPr eaLnBrk="0" hangingPunct="0">
              <a:spcBef>
                <a:spcPct val="20000"/>
              </a:spcBef>
              <a:buFontTx/>
              <a:buChar char="•"/>
              <a:defRPr/>
            </a:pPr>
            <a:r>
              <a:rPr lang="en-US" sz="1700" dirty="0">
                <a:ea typeface="ＭＳ Ｐゴシック" charset="-128"/>
                <a:cs typeface="ＭＳ Ｐゴシック" charset="-128"/>
              </a:rPr>
              <a:t> Cross-Site Request Forgery (CSRF)</a:t>
            </a:r>
          </a:p>
          <a:p>
            <a:pPr eaLnBrk="0" hangingPunct="0">
              <a:spcBef>
                <a:spcPct val="20000"/>
              </a:spcBef>
              <a:buFontTx/>
              <a:buChar char="•"/>
              <a:defRPr/>
            </a:pPr>
            <a:r>
              <a:rPr lang="en-US" sz="1700" dirty="0">
                <a:ea typeface="ＭＳ Ｐゴシック" charset="-128"/>
                <a:cs typeface="ＭＳ Ｐゴシック" charset="-128"/>
              </a:rPr>
              <a:t> Session Flaws</a:t>
            </a:r>
          </a:p>
          <a:p>
            <a:pPr eaLnBrk="0" hangingPunct="0">
              <a:spcBef>
                <a:spcPct val="20000"/>
              </a:spcBef>
              <a:buFontTx/>
              <a:buChar char="•"/>
              <a:defRPr/>
            </a:pPr>
            <a:r>
              <a:rPr lang="en-US" sz="1700" dirty="0">
                <a:ea typeface="ＭＳ Ｐゴシック" charset="-128"/>
                <a:cs typeface="ＭＳ Ｐゴシック" charset="-128"/>
              </a:rPr>
              <a:t> Session Fixation</a:t>
            </a:r>
          </a:p>
          <a:p>
            <a:pPr eaLnBrk="0" hangingPunct="0">
              <a:spcBef>
                <a:spcPct val="20000"/>
              </a:spcBef>
              <a:buFontTx/>
              <a:buChar char="•"/>
              <a:defRPr/>
            </a:pPr>
            <a:r>
              <a:rPr lang="en-US" sz="1700" dirty="0">
                <a:ea typeface="ＭＳ Ｐゴシック" charset="-128"/>
                <a:cs typeface="ＭＳ Ｐゴシック" charset="-128"/>
              </a:rPr>
              <a:t> AJAX</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 Exercise </a:t>
            </a:r>
          </a:p>
          <a:p>
            <a:pPr lvl="1" eaLnBrk="0" hangingPunct="0">
              <a:spcBef>
                <a:spcPct val="20000"/>
              </a:spcBef>
              <a:buFont typeface="Lucida Grande" charset="0"/>
              <a:buChar char="-"/>
              <a:defRPr/>
            </a:pPr>
            <a:r>
              <a:rPr lang="en-US" sz="1700" dirty="0">
                <a:ea typeface="ＭＳ Ｐゴシック" charset="-128"/>
                <a:cs typeface="ＭＳ Ｐゴシック" charset="-128"/>
              </a:rPr>
              <a:t>API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Data Binding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AJAX Fuzzing Exercise</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 Exercise</a:t>
            </a:r>
          </a:p>
          <a:p>
            <a:pPr eaLnBrk="0" hangingPunct="0">
              <a:spcBef>
                <a:spcPct val="20000"/>
              </a:spcBef>
              <a:buFontTx/>
              <a:buChar char="•"/>
              <a:defRPr/>
            </a:pPr>
            <a:r>
              <a:rPr lang="en-US" sz="1700" dirty="0">
                <a:ea typeface="ＭＳ Ｐゴシック" charset="-128"/>
                <a:cs typeface="ＭＳ Ｐゴシック" charset="-128"/>
              </a:rPr>
              <a:t> Automated Web Application</a:t>
            </a:r>
            <a:br>
              <a:rPr lang="en-US" sz="1700" dirty="0">
                <a:ea typeface="ＭＳ Ｐゴシック" charset="-128"/>
                <a:cs typeface="ＭＳ Ｐゴシック" charset="-128"/>
              </a:rPr>
            </a:br>
            <a:r>
              <a:rPr lang="en-US" sz="1700" dirty="0">
                <a:ea typeface="ＭＳ Ｐゴシック" charset="-128"/>
                <a:cs typeface="ＭＳ Ｐゴシック" charset="-128"/>
              </a:rPr>
              <a:t>   Scanners</a:t>
            </a:r>
          </a:p>
          <a:p>
            <a:pPr lvl="1">
              <a:spcBef>
                <a:spcPct val="20000"/>
              </a:spcBef>
              <a:buFont typeface="Lucida Grande" charset="0"/>
              <a:buChar char="-"/>
              <a:defRPr/>
            </a:pPr>
            <a:r>
              <a:rPr lang="en-US" sz="1700" dirty="0">
                <a:ea typeface="ＭＳ Ｐゴシック" charset="-128"/>
                <a:cs typeface="ＭＳ Ｐゴシック" charset="-128"/>
              </a:rPr>
              <a:t> SkipFish</a:t>
            </a:r>
          </a:p>
          <a:p>
            <a:pPr lvl="1">
              <a:spcBef>
                <a:spcPct val="20000"/>
              </a:spcBef>
              <a:buFont typeface="Lucida Grande" charset="0"/>
              <a:buChar char="-"/>
              <a:defRPr/>
            </a:pPr>
            <a:r>
              <a:rPr lang="en-US" sz="1700" dirty="0">
                <a:ea typeface="ＭＳ Ｐゴシック" charset="-128"/>
                <a:cs typeface="ＭＳ Ｐゴシック" charset="-128"/>
              </a:rPr>
              <a:t> SkipFish Exercise</a:t>
            </a:r>
          </a:p>
          <a:p>
            <a:pPr lvl="1">
              <a:spcBef>
                <a:spcPct val="20000"/>
              </a:spcBef>
              <a:buFont typeface="Lucida Grande" charset="0"/>
              <a:buChar char="-"/>
              <a:defRPr/>
            </a:pPr>
            <a:r>
              <a:rPr lang="en-US" sz="1700" dirty="0">
                <a:ea typeface="ＭＳ Ｐゴシック" charset="-128"/>
                <a:cs typeface="ＭＳ Ｐゴシック" charset="-128"/>
              </a:rPr>
              <a:t> w3af</a:t>
            </a:r>
          </a:p>
          <a:p>
            <a:pPr lvl="1">
              <a:spcBef>
                <a:spcPct val="20000"/>
              </a:spcBef>
              <a:buFont typeface="Lucida Grande" charset="0"/>
              <a:buChar char="-"/>
              <a:defRPr/>
            </a:pPr>
            <a:r>
              <a:rPr lang="en-US" sz="1700" dirty="0">
                <a:ea typeface="ＭＳ Ｐゴシック" charset="-128"/>
                <a:cs typeface="ＭＳ Ｐゴシック" charset="-128"/>
              </a:rPr>
              <a:t> w3af Exercise</a:t>
            </a:r>
          </a:p>
        </p:txBody>
      </p:sp>
      <p:sp>
        <p:nvSpPr>
          <p:cNvPr id="10" name="Freeform 1044"/>
          <p:cNvSpPr>
            <a:spLocks/>
          </p:cNvSpPr>
          <p:nvPr/>
        </p:nvSpPr>
        <p:spPr bwMode="blackWhite">
          <a:xfrm>
            <a:off x="4265613" y="269384"/>
            <a:ext cx="1296987" cy="6030871"/>
          </a:xfrm>
          <a:custGeom>
            <a:avLst/>
            <a:gdLst>
              <a:gd name="T0" fmla="*/ 0 w 808"/>
              <a:gd name="T1" fmla="*/ 2147483647 h 3984"/>
              <a:gd name="T2" fmla="*/ 2147483647 w 808"/>
              <a:gd name="T3" fmla="*/ 0 h 3984"/>
              <a:gd name="T4" fmla="*/ 2147483647 w 808"/>
              <a:gd name="T5" fmla="*/ 2147483647 h 3984"/>
              <a:gd name="T6" fmla="*/ 0 w 808"/>
              <a:gd name="T7" fmla="*/ 2147483647 h 3984"/>
              <a:gd name="T8" fmla="*/ 0 60000 65536"/>
              <a:gd name="T9" fmla="*/ 0 60000 65536"/>
              <a:gd name="T10" fmla="*/ 0 60000 65536"/>
              <a:gd name="T11" fmla="*/ 0 60000 65536"/>
              <a:gd name="T12" fmla="*/ 0 w 808"/>
              <a:gd name="T13" fmla="*/ 0 h 3984"/>
              <a:gd name="T14" fmla="*/ 808 w 808"/>
              <a:gd name="T15" fmla="*/ 3984 h 3984"/>
            </a:gdLst>
            <a:ahLst/>
            <a:cxnLst>
              <a:cxn ang="T8">
                <a:pos x="T0" y="T1"/>
              </a:cxn>
              <a:cxn ang="T9">
                <a:pos x="T2" y="T3"/>
              </a:cxn>
              <a:cxn ang="T10">
                <a:pos x="T4" y="T5"/>
              </a:cxn>
              <a:cxn ang="T11">
                <a:pos x="T6" y="T7"/>
              </a:cxn>
            </a:cxnLst>
            <a:rect l="T12" t="T13" r="T14" b="T15"/>
            <a:pathLst>
              <a:path w="808" h="3984">
                <a:moveTo>
                  <a:pt x="0" y="2788"/>
                </a:moveTo>
                <a:lnTo>
                  <a:pt x="808" y="0"/>
                </a:lnTo>
                <a:lnTo>
                  <a:pt x="808" y="3984"/>
                </a:lnTo>
                <a:lnTo>
                  <a:pt x="0" y="2788"/>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1"/>
          <p:cNvSpPr>
            <a:spLocks noGrp="1"/>
          </p:cNvSpPr>
          <p:nvPr>
            <p:ph type="title"/>
          </p:nvPr>
        </p:nvSpPr>
        <p:spPr/>
        <p:txBody>
          <a:bodyPr/>
          <a:lstStyle/>
          <a:p>
            <a:r>
              <a:rPr lang="en-US" dirty="0">
                <a:latin typeface="Tahoma" charset="0"/>
                <a:ea typeface="MS PGothic" charset="0"/>
              </a:rPr>
              <a:t>Conclusions</a:t>
            </a:r>
          </a:p>
        </p:txBody>
      </p:sp>
      <p:sp>
        <p:nvSpPr>
          <p:cNvPr id="159747" name="Content Placeholder 2"/>
          <p:cNvSpPr>
            <a:spLocks noGrp="1"/>
          </p:cNvSpPr>
          <p:nvPr>
            <p:ph idx="1"/>
          </p:nvPr>
        </p:nvSpPr>
        <p:spPr/>
        <p:txBody>
          <a:bodyPr/>
          <a:lstStyle/>
          <a:p>
            <a:r>
              <a:rPr lang="en-US" dirty="0">
                <a:latin typeface="Tahoma" charset="0"/>
                <a:ea typeface="MS PGothic" charset="0"/>
              </a:rPr>
              <a:t>We have now complete discovery</a:t>
            </a:r>
          </a:p>
          <a:p>
            <a:r>
              <a:rPr lang="en-US" dirty="0">
                <a:latin typeface="Tahoma" charset="0"/>
                <a:ea typeface="MS PGothic" charset="0"/>
              </a:rPr>
              <a:t>Combine server-side and client-side to perform a more thorough test</a:t>
            </a:r>
          </a:p>
          <a:p>
            <a:r>
              <a:rPr lang="en-US" dirty="0">
                <a:latin typeface="Tahoma" charset="0"/>
                <a:ea typeface="MS PGothic" charset="0"/>
              </a:rPr>
              <a:t>We now have all the information needed for the next phase</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685800" y="106680"/>
            <a:ext cx="7775575" cy="1206818"/>
          </a:xfrm>
        </p:spPr>
        <p:txBody>
          <a:bodyPr lIns="90000" tIns="46800" rIns="90000" bIns="4680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latin typeface="Tahoma" charset="0"/>
                <a:ea typeface="MS PGothic" charset="0"/>
              </a:rPr>
              <a:t>Summary</a:t>
            </a:r>
          </a:p>
        </p:txBody>
      </p:sp>
      <p:sp>
        <p:nvSpPr>
          <p:cNvPr id="160771" name="Rectangle 3"/>
          <p:cNvSpPr>
            <a:spLocks noGrp="1" noChangeArrowheads="1"/>
          </p:cNvSpPr>
          <p:nvPr>
            <p:ph idx="1"/>
          </p:nvPr>
        </p:nvSpPr>
        <p:spPr>
          <a:xfrm>
            <a:off x="685800" y="1981200"/>
            <a:ext cx="7775575" cy="4116388"/>
          </a:xfrm>
        </p:spPr>
        <p:txBody>
          <a:bodyPr lIns="90000" tIns="46800" rIns="90000" bIns="46800"/>
          <a:lstStyle/>
          <a:p>
            <a:pPr marL="339725" indent="-339725"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latin typeface="Tahoma" charset="0"/>
                <a:ea typeface="MS PGothic" charset="0"/>
              </a:rPr>
              <a:t>Completed the first 3 steps in the methodology</a:t>
            </a:r>
          </a:p>
          <a:p>
            <a:pPr marL="339725" indent="-339725"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latin typeface="Tahoma" charset="0"/>
                <a:ea typeface="MS PGothic" charset="0"/>
              </a:rPr>
              <a:t>Tomorrow we take on exploitation</a:t>
            </a:r>
          </a:p>
          <a:p>
            <a:pPr marL="339725" indent="-339725"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latin typeface="Tahoma" charset="0"/>
              <a:ea typeface="MS PGothic" charset="0"/>
            </a:endParaRPr>
          </a:p>
          <a:p>
            <a:pPr marL="339725" indent="-339725"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latin typeface="Tahoma" charset="0"/>
                <a:ea typeface="MS PGothic" charset="0"/>
              </a:rPr>
              <a:t>Thank you!</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a:spcBef>
                <a:spcPts val="800"/>
              </a:spcBef>
            </a:pPr>
            <a:r>
              <a:rPr lang="en-GB" dirty="0">
                <a:latin typeface="Tahoma" charset="0"/>
                <a:ea typeface="MS PGothic" charset="0"/>
              </a:rPr>
              <a:t>Filtering</a:t>
            </a:r>
          </a:p>
        </p:txBody>
      </p:sp>
      <p:sp>
        <p:nvSpPr>
          <p:cNvPr id="153603" name="Rectangle 3"/>
          <p:cNvSpPr>
            <a:spLocks noGrp="1" noChangeArrowheads="1"/>
          </p:cNvSpPr>
          <p:nvPr>
            <p:ph idx="1"/>
          </p:nvPr>
        </p:nvSpPr>
        <p:spPr>
          <a:xfrm>
            <a:off x="457200" y="1536821"/>
            <a:ext cx="8138160" cy="4328160"/>
          </a:xfrm>
        </p:spPr>
        <p:txBody>
          <a:bodyPr/>
          <a:lstStyle/>
          <a:p>
            <a:pPr>
              <a:spcBef>
                <a:spcPts val="800"/>
              </a:spcBef>
            </a:pPr>
            <a:r>
              <a:rPr lang="en-GB" sz="2800" dirty="0">
                <a:latin typeface="Tahoma" charset="0"/>
                <a:ea typeface="MS PGothic" charset="0"/>
              </a:rPr>
              <a:t>Some sites have gotten "tricky"</a:t>
            </a:r>
          </a:p>
          <a:p>
            <a:pPr>
              <a:spcBef>
                <a:spcPts val="800"/>
              </a:spcBef>
            </a:pPr>
            <a:r>
              <a:rPr lang="en-GB" sz="2800" dirty="0">
                <a:latin typeface="Tahoma" charset="0"/>
                <a:ea typeface="MS PGothic" charset="0"/>
              </a:rPr>
              <a:t>They have started filtering input</a:t>
            </a:r>
          </a:p>
          <a:p>
            <a:pPr>
              <a:spcBef>
                <a:spcPts val="800"/>
              </a:spcBef>
            </a:pPr>
            <a:r>
              <a:rPr lang="en-GB" sz="2800" dirty="0">
                <a:latin typeface="Tahoma" charset="0"/>
                <a:ea typeface="MS PGothic" charset="0"/>
              </a:rPr>
              <a:t>Two types of filtering are common</a:t>
            </a:r>
          </a:p>
          <a:p>
            <a:pPr>
              <a:lnSpc>
                <a:spcPct val="90000"/>
              </a:lnSpc>
              <a:spcBef>
                <a:spcPts val="800"/>
              </a:spcBef>
            </a:pPr>
            <a:r>
              <a:rPr lang="en-GB" sz="2800" dirty="0">
                <a:latin typeface="Tahoma" charset="0"/>
                <a:ea typeface="MS PGothic" charset="0"/>
              </a:rPr>
              <a:t>Whitelists</a:t>
            </a:r>
          </a:p>
          <a:p>
            <a:pPr lvl="1">
              <a:lnSpc>
                <a:spcPct val="90000"/>
              </a:lnSpc>
              <a:spcBef>
                <a:spcPts val="800"/>
              </a:spcBef>
            </a:pPr>
            <a:r>
              <a:rPr lang="en-GB" sz="2400" dirty="0">
                <a:latin typeface="Tahoma" charset="0"/>
                <a:ea typeface="MS PGothic" charset="0"/>
              </a:rPr>
              <a:t>Filtering based on "known goods"</a:t>
            </a:r>
          </a:p>
          <a:p>
            <a:pPr lvl="1">
              <a:lnSpc>
                <a:spcPct val="90000"/>
              </a:lnSpc>
              <a:spcBef>
                <a:spcPts val="800"/>
              </a:spcBef>
            </a:pPr>
            <a:r>
              <a:rPr lang="en-GB" sz="2400" dirty="0">
                <a:latin typeface="Tahoma" charset="0"/>
                <a:ea typeface="MS PGothic" charset="0"/>
              </a:rPr>
              <a:t>Better security</a:t>
            </a:r>
          </a:p>
          <a:p>
            <a:pPr>
              <a:lnSpc>
                <a:spcPct val="90000"/>
              </a:lnSpc>
              <a:spcBef>
                <a:spcPts val="800"/>
              </a:spcBef>
            </a:pPr>
            <a:r>
              <a:rPr lang="en-GB" sz="2800" dirty="0">
                <a:latin typeface="Tahoma" charset="0"/>
                <a:ea typeface="MS PGothic" charset="0"/>
              </a:rPr>
              <a:t>Blacklists</a:t>
            </a:r>
          </a:p>
          <a:p>
            <a:pPr lvl="1">
              <a:spcBef>
                <a:spcPts val="800"/>
              </a:spcBef>
            </a:pPr>
            <a:r>
              <a:rPr lang="en-GB" sz="2400" dirty="0">
                <a:latin typeface="Tahoma" charset="0"/>
                <a:ea typeface="MS PGothic" charset="0"/>
              </a:rPr>
              <a:t>Filtering based on "known bads"</a:t>
            </a:r>
          </a:p>
          <a:p>
            <a:pPr lvl="1">
              <a:spcBef>
                <a:spcPts val="800"/>
              </a:spcBef>
            </a:pPr>
            <a:r>
              <a:rPr lang="en-GB" sz="2400" dirty="0">
                <a:latin typeface="Tahoma" charset="0"/>
                <a:ea typeface="MS PGothic" charset="0"/>
              </a:rPr>
              <a:t>Easier to bypass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a:spcBef>
                <a:spcPts val="800"/>
              </a:spcBef>
            </a:pPr>
            <a:r>
              <a:rPr lang="en-GB" dirty="0">
                <a:latin typeface="Tahoma" charset="0"/>
                <a:ea typeface="MS PGothic" charset="0"/>
              </a:rPr>
              <a:t>Bypassing Filters</a:t>
            </a:r>
          </a:p>
        </p:txBody>
      </p:sp>
      <p:sp>
        <p:nvSpPr>
          <p:cNvPr id="154627" name="Rectangle 3"/>
          <p:cNvSpPr>
            <a:spLocks noGrp="1" noChangeArrowheads="1"/>
          </p:cNvSpPr>
          <p:nvPr>
            <p:ph idx="1"/>
          </p:nvPr>
        </p:nvSpPr>
        <p:spPr>
          <a:xfrm>
            <a:off x="419100" y="1382728"/>
            <a:ext cx="8305800" cy="4328160"/>
          </a:xfrm>
        </p:spPr>
        <p:txBody>
          <a:bodyPr/>
          <a:lstStyle/>
          <a:p>
            <a:pPr>
              <a:spcBef>
                <a:spcPts val="800"/>
              </a:spcBef>
            </a:pPr>
            <a:r>
              <a:rPr lang="en-GB" sz="3200" dirty="0">
                <a:latin typeface="Tahoma" charset="0"/>
                <a:ea typeface="MS PGothic" charset="0"/>
              </a:rPr>
              <a:t>Many ways are available to bypass filters</a:t>
            </a:r>
          </a:p>
          <a:p>
            <a:pPr lvl="1">
              <a:spcBef>
                <a:spcPts val="800"/>
              </a:spcBef>
            </a:pPr>
            <a:r>
              <a:rPr lang="en-GB" sz="2800" dirty="0">
                <a:latin typeface="Tahoma" charset="0"/>
                <a:ea typeface="MS PGothic" charset="0"/>
              </a:rPr>
              <a:t>Encodings such as Unicode and hex</a:t>
            </a:r>
          </a:p>
          <a:p>
            <a:pPr lvl="1">
              <a:spcBef>
                <a:spcPts val="800"/>
              </a:spcBef>
            </a:pPr>
            <a:r>
              <a:rPr lang="en-GB" sz="2800" dirty="0">
                <a:latin typeface="Tahoma" charset="0"/>
                <a:ea typeface="MS PGothic" charset="0"/>
              </a:rPr>
              <a:t>Others forms of scripting such as VBScript</a:t>
            </a:r>
          </a:p>
          <a:p>
            <a:pPr lvl="1">
              <a:spcBef>
                <a:spcPts val="800"/>
              </a:spcBef>
            </a:pPr>
            <a:r>
              <a:rPr lang="en-GB" sz="2800" dirty="0">
                <a:latin typeface="Tahoma" charset="0"/>
                <a:ea typeface="MS PGothic" charset="0"/>
              </a:rPr>
              <a:t>Scripting within tags other than &lt;script&gt;</a:t>
            </a:r>
          </a:p>
          <a:p>
            <a:pPr>
              <a:spcBef>
                <a:spcPts val="800"/>
              </a:spcBef>
            </a:pPr>
            <a:r>
              <a:rPr lang="en-GB" sz="3200" dirty="0">
                <a:latin typeface="Tahoma" charset="0"/>
                <a:ea typeface="MS PGothic" charset="0"/>
              </a:rPr>
              <a:t>We will explore this in detail during exploitation on day 5</a:t>
            </a:r>
          </a:p>
          <a:p>
            <a:pPr>
              <a:spcBef>
                <a:spcPts val="800"/>
              </a:spcBef>
            </a:pPr>
            <a:r>
              <a:rPr lang="en-GB" sz="3200" dirty="0">
                <a:latin typeface="Tahoma" charset="0"/>
                <a:ea typeface="MS PGothic" charset="0"/>
              </a:rPr>
              <a:t>Excellent resource:</a:t>
            </a:r>
          </a:p>
          <a:p>
            <a:pPr lvl="1">
              <a:spcBef>
                <a:spcPts val="800"/>
              </a:spcBef>
            </a:pPr>
            <a:r>
              <a:rPr lang="en-GB" sz="2000" dirty="0">
                <a:latin typeface="Tahoma" charset="0"/>
                <a:ea typeface="MS PGothic" charset="0"/>
              </a:rPr>
              <a:t>https://www.owasp.org/index.php/XSS_Filter_Evasion_Cheat_Sheet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spcBef>
                <a:spcPts val="800"/>
              </a:spcBef>
            </a:pPr>
            <a:r>
              <a:rPr lang="en-GB" dirty="0">
                <a:latin typeface="Tahoma" charset="0"/>
                <a:ea typeface="MS PGothic" charset="0"/>
              </a:rPr>
              <a:t>Types of XSS</a:t>
            </a:r>
          </a:p>
        </p:txBody>
      </p:sp>
      <p:sp>
        <p:nvSpPr>
          <p:cNvPr id="155651" name="Rectangle 3"/>
          <p:cNvSpPr>
            <a:spLocks noGrp="1" noChangeArrowheads="1"/>
          </p:cNvSpPr>
          <p:nvPr>
            <p:ph idx="1"/>
          </p:nvPr>
        </p:nvSpPr>
        <p:spPr>
          <a:xfrm>
            <a:off x="487680" y="1783080"/>
            <a:ext cx="8153400" cy="4114800"/>
          </a:xfrm>
        </p:spPr>
        <p:txBody>
          <a:bodyPr/>
          <a:lstStyle/>
          <a:p>
            <a:pPr>
              <a:lnSpc>
                <a:spcPct val="90000"/>
              </a:lnSpc>
              <a:spcBef>
                <a:spcPts val="800"/>
              </a:spcBef>
            </a:pPr>
            <a:r>
              <a:rPr lang="en-GB" sz="3200" dirty="0">
                <a:latin typeface="Tahoma" charset="0"/>
                <a:ea typeface="MS PGothic" charset="0"/>
              </a:rPr>
              <a:t>Two types of XSS flaws</a:t>
            </a:r>
          </a:p>
          <a:p>
            <a:pPr lvl="1">
              <a:lnSpc>
                <a:spcPct val="90000"/>
              </a:lnSpc>
              <a:spcBef>
                <a:spcPts val="800"/>
              </a:spcBef>
            </a:pPr>
            <a:r>
              <a:rPr lang="en-GB" sz="2800" dirty="0">
                <a:latin typeface="Tahoma" charset="0"/>
                <a:ea typeface="MS PGothic" charset="0"/>
              </a:rPr>
              <a:t>Reflected</a:t>
            </a:r>
          </a:p>
          <a:p>
            <a:pPr lvl="2">
              <a:lnSpc>
                <a:spcPct val="90000"/>
              </a:lnSpc>
              <a:spcBef>
                <a:spcPts val="800"/>
              </a:spcBef>
            </a:pPr>
            <a:r>
              <a:rPr lang="en-GB" sz="2000" dirty="0">
                <a:latin typeface="Tahoma" charset="0"/>
                <a:ea typeface="MS PGothic" charset="0"/>
              </a:rPr>
              <a:t>Easiest to test</a:t>
            </a:r>
          </a:p>
          <a:p>
            <a:pPr lvl="2">
              <a:lnSpc>
                <a:spcPct val="90000"/>
              </a:lnSpc>
              <a:spcBef>
                <a:spcPts val="800"/>
              </a:spcBef>
            </a:pPr>
            <a:r>
              <a:rPr lang="en-GB" sz="2000" dirty="0">
                <a:latin typeface="Tahoma" charset="0"/>
                <a:ea typeface="MS PGothic" charset="0"/>
              </a:rPr>
              <a:t>Place script in URL</a:t>
            </a:r>
          </a:p>
          <a:p>
            <a:pPr lvl="1">
              <a:lnSpc>
                <a:spcPct val="90000"/>
              </a:lnSpc>
              <a:spcBef>
                <a:spcPts val="800"/>
              </a:spcBef>
            </a:pPr>
            <a:r>
              <a:rPr lang="en-GB" sz="2800" dirty="0">
                <a:latin typeface="Tahoma" charset="0"/>
                <a:ea typeface="MS PGothic" charset="0"/>
              </a:rPr>
              <a:t>Persistent</a:t>
            </a:r>
          </a:p>
          <a:p>
            <a:pPr lvl="2">
              <a:lnSpc>
                <a:spcPct val="90000"/>
              </a:lnSpc>
              <a:spcBef>
                <a:spcPts val="800"/>
              </a:spcBef>
            </a:pPr>
            <a:r>
              <a:rPr lang="en-GB" sz="2000" dirty="0">
                <a:latin typeface="Tahoma" charset="0"/>
                <a:ea typeface="MS PGothic" charset="0"/>
              </a:rPr>
              <a:t>Requires attacker to input script</a:t>
            </a:r>
          </a:p>
          <a:p>
            <a:pPr lvl="2">
              <a:lnSpc>
                <a:spcPct val="90000"/>
              </a:lnSpc>
              <a:spcBef>
                <a:spcPts val="800"/>
              </a:spcBef>
            </a:pPr>
            <a:r>
              <a:rPr lang="en-GB" sz="2000" dirty="0">
                <a:latin typeface="Tahoma" charset="0"/>
                <a:ea typeface="MS PGothic" charset="0"/>
              </a:rPr>
              <a:t>Then view resulting page</a:t>
            </a:r>
          </a:p>
          <a:p>
            <a:pPr lvl="1">
              <a:lnSpc>
                <a:spcPct val="90000"/>
              </a:lnSpc>
              <a:spcBef>
                <a:spcPts val="800"/>
              </a:spcBef>
            </a:pPr>
            <a:r>
              <a:rPr lang="en-GB" sz="2800" dirty="0">
                <a:latin typeface="Tahoma" charset="0"/>
                <a:ea typeface="MS PGothic" charset="0"/>
              </a:rPr>
              <a:t>DOM-Based</a:t>
            </a:r>
          </a:p>
          <a:p>
            <a:pPr lvl="2">
              <a:lnSpc>
                <a:spcPct val="90000"/>
              </a:lnSpc>
              <a:spcBef>
                <a:spcPts val="800"/>
              </a:spcBef>
            </a:pPr>
            <a:r>
              <a:rPr lang="en-GB" sz="2000" dirty="0">
                <a:latin typeface="Tahoma" charset="0"/>
                <a:ea typeface="MS PGothic" charset="0"/>
              </a:rPr>
              <a:t>Arbitrary parameters used by client-side code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Reflected XSS</a:t>
            </a:r>
          </a:p>
        </p:txBody>
      </p:sp>
      <p:sp>
        <p:nvSpPr>
          <p:cNvPr id="3" name="Content Placeholder 2"/>
          <p:cNvSpPr>
            <a:spLocks noGrp="1"/>
          </p:cNvSpPr>
          <p:nvPr>
            <p:ph idx="1"/>
          </p:nvPr>
        </p:nvSpPr>
        <p:spPr>
          <a:xfrm>
            <a:off x="228600" y="955675"/>
            <a:ext cx="4548364" cy="4724400"/>
          </a:xfrm>
        </p:spPr>
        <p:txBody>
          <a:bodyPr/>
          <a:lstStyle/>
          <a:p>
            <a:r>
              <a:rPr lang="en-US" dirty="0"/>
              <a:t>Reflected XSS payloads are in the request</a:t>
            </a:r>
          </a:p>
          <a:p>
            <a:pPr lvl="1"/>
            <a:r>
              <a:rPr lang="en-US" dirty="0"/>
              <a:t>The application uses the payload immediately</a:t>
            </a:r>
          </a:p>
          <a:p>
            <a:r>
              <a:rPr lang="en-US" dirty="0"/>
              <a:t>The link is sent to </a:t>
            </a:r>
            <a:br>
              <a:rPr lang="en-US" dirty="0"/>
            </a:br>
            <a:r>
              <a:rPr lang="en-US" dirty="0"/>
              <a:t>the victim</a:t>
            </a:r>
          </a:p>
          <a:p>
            <a:pPr lvl="1"/>
            <a:r>
              <a:rPr lang="en-US" dirty="0"/>
              <a:t>Via email or other delivery method</a:t>
            </a:r>
          </a:p>
        </p:txBody>
      </p:sp>
      <p:pic>
        <p:nvPicPr>
          <p:cNvPr id="7" name="Picture 6">
            <a:extLst>
              <a:ext uri="{FF2B5EF4-FFF2-40B4-BE49-F238E27FC236}">
                <a16:creationId xmlns:a16="http://schemas.microsoft.com/office/drawing/2014/main" id="{ACA512AC-8F34-4E16-AF3D-72574D7628F6}"/>
              </a:ext>
            </a:extLst>
          </p:cNvPr>
          <p:cNvPicPr>
            <a:picLocks noChangeAspect="1"/>
          </p:cNvPicPr>
          <p:nvPr/>
        </p:nvPicPr>
        <p:blipFill>
          <a:blip r:embed="rId3"/>
          <a:stretch>
            <a:fillRect/>
          </a:stretch>
        </p:blipFill>
        <p:spPr>
          <a:xfrm>
            <a:off x="4349448" y="1885279"/>
            <a:ext cx="4489752" cy="13956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41793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Persistent XSS</a:t>
            </a:r>
          </a:p>
        </p:txBody>
      </p:sp>
      <p:sp>
        <p:nvSpPr>
          <p:cNvPr id="3" name="Content Placeholder 2"/>
          <p:cNvSpPr>
            <a:spLocks noGrp="1"/>
          </p:cNvSpPr>
          <p:nvPr>
            <p:ph idx="1"/>
          </p:nvPr>
        </p:nvSpPr>
        <p:spPr/>
        <p:txBody>
          <a:bodyPr/>
          <a:lstStyle/>
          <a:p>
            <a:r>
              <a:rPr lang="en-US" dirty="0"/>
              <a:t>Persistent XSS is based on the application storing the payload</a:t>
            </a:r>
          </a:p>
          <a:p>
            <a:pPr lvl="1"/>
            <a:r>
              <a:rPr lang="en-US" dirty="0"/>
              <a:t>For later use</a:t>
            </a:r>
          </a:p>
          <a:p>
            <a:r>
              <a:rPr lang="en-US" dirty="0"/>
              <a:t>Common examples are:</a:t>
            </a:r>
          </a:p>
          <a:p>
            <a:pPr lvl="1"/>
            <a:r>
              <a:rPr lang="en-US" dirty="0"/>
              <a:t>Message boards</a:t>
            </a:r>
          </a:p>
          <a:p>
            <a:pPr lvl="1"/>
            <a:r>
              <a:rPr lang="en-US" dirty="0"/>
              <a:t>Account settings</a:t>
            </a:r>
          </a:p>
          <a:p>
            <a:r>
              <a:rPr lang="en-US" dirty="0"/>
              <a:t>It attacks a wider range of people</a:t>
            </a:r>
          </a:p>
          <a:p>
            <a:pPr lvl="1"/>
            <a:r>
              <a:rPr lang="en-US" dirty="0"/>
              <a:t>Due to the stored nature of the attack</a:t>
            </a:r>
          </a:p>
        </p:txBody>
      </p:sp>
    </p:spTree>
    <p:extLst>
      <p:ext uri="{BB962C8B-B14F-4D97-AF65-F5344CB8AC3E}">
        <p14:creationId xmlns:p14="http://schemas.microsoft.com/office/powerpoint/2010/main" val="3220001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DOM-based XSS</a:t>
            </a:r>
          </a:p>
        </p:txBody>
      </p:sp>
      <p:sp>
        <p:nvSpPr>
          <p:cNvPr id="3" name="Content Placeholder 2"/>
          <p:cNvSpPr>
            <a:spLocks noGrp="1"/>
          </p:cNvSpPr>
          <p:nvPr>
            <p:ph idx="1"/>
          </p:nvPr>
        </p:nvSpPr>
        <p:spPr>
          <a:xfrm>
            <a:off x="533400" y="1219200"/>
            <a:ext cx="8077200" cy="4419600"/>
          </a:xfrm>
        </p:spPr>
        <p:txBody>
          <a:bodyPr/>
          <a:lstStyle/>
          <a:p>
            <a:pPr>
              <a:spcBef>
                <a:spcPts val="0"/>
              </a:spcBef>
            </a:pPr>
            <a:r>
              <a:rPr lang="en-US" sz="3200" dirty="0"/>
              <a:t>DOM-based XSS (D-XSS) is an interesting sub-type</a:t>
            </a:r>
          </a:p>
          <a:p>
            <a:pPr lvl="1">
              <a:spcBef>
                <a:spcPts val="0"/>
              </a:spcBef>
            </a:pPr>
            <a:r>
              <a:rPr lang="en-US" sz="2800" dirty="0"/>
              <a:t>It is a reflected attack but slightly changed</a:t>
            </a:r>
          </a:p>
          <a:p>
            <a:pPr>
              <a:spcBef>
                <a:spcPts val="0"/>
              </a:spcBef>
            </a:pPr>
            <a:r>
              <a:rPr lang="en-US" sz="3200" dirty="0"/>
              <a:t>The application does not return the attack</a:t>
            </a:r>
          </a:p>
          <a:p>
            <a:pPr lvl="1">
              <a:spcBef>
                <a:spcPts val="0"/>
              </a:spcBef>
            </a:pPr>
            <a:r>
              <a:rPr lang="en-US" sz="2800" dirty="0"/>
              <a:t>It returns client-side code that reads the URL</a:t>
            </a:r>
          </a:p>
          <a:p>
            <a:pPr lvl="1">
              <a:spcBef>
                <a:spcPts val="0"/>
              </a:spcBef>
            </a:pPr>
            <a:r>
              <a:rPr lang="en-US" sz="2800" dirty="0"/>
              <a:t>The client uses the URL within the DOM</a:t>
            </a:r>
          </a:p>
          <a:p>
            <a:pPr>
              <a:spcBef>
                <a:spcPts val="0"/>
              </a:spcBef>
            </a:pPr>
            <a:r>
              <a:rPr lang="en-US" sz="3200" dirty="0"/>
              <a:t>Commonly found due to third-party services</a:t>
            </a:r>
          </a:p>
          <a:p>
            <a:pPr lvl="1">
              <a:spcBef>
                <a:spcPts val="0"/>
              </a:spcBef>
            </a:pPr>
            <a:r>
              <a:rPr lang="en-US" sz="2800" dirty="0"/>
              <a:t>Analytics or mash-up type systems</a:t>
            </a:r>
          </a:p>
        </p:txBody>
      </p:sp>
    </p:spTree>
    <p:extLst>
      <p:ext uri="{BB962C8B-B14F-4D97-AF65-F5344CB8AC3E}">
        <p14:creationId xmlns:p14="http://schemas.microsoft.com/office/powerpoint/2010/main" val="2871952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DOM-based XSS Explanation</a:t>
            </a:r>
          </a:p>
        </p:txBody>
      </p:sp>
      <p:sp>
        <p:nvSpPr>
          <p:cNvPr id="3" name="Content Placeholder 2"/>
          <p:cNvSpPr>
            <a:spLocks noGrp="1"/>
          </p:cNvSpPr>
          <p:nvPr>
            <p:ph idx="1"/>
          </p:nvPr>
        </p:nvSpPr>
        <p:spPr/>
        <p:txBody>
          <a:bodyPr/>
          <a:lstStyle/>
          <a:p>
            <a:r>
              <a:rPr lang="en-US" sz="2800" dirty="0"/>
              <a:t>D-XSS uses the client features</a:t>
            </a:r>
          </a:p>
          <a:p>
            <a:pPr lvl="1"/>
            <a:r>
              <a:rPr lang="en-US" sz="2400" dirty="0"/>
              <a:t>Not a flaw directly in the server application</a:t>
            </a:r>
          </a:p>
          <a:p>
            <a:r>
              <a:rPr lang="en-US" sz="2800" dirty="0"/>
              <a:t>The victim makes the request</a:t>
            </a:r>
          </a:p>
          <a:p>
            <a:pPr lvl="1"/>
            <a:r>
              <a:rPr lang="en-US" sz="2400" dirty="0"/>
              <a:t>A GET request typically</a:t>
            </a:r>
          </a:p>
          <a:p>
            <a:r>
              <a:rPr lang="en-US" sz="2800" dirty="0"/>
              <a:t>The web page uses values from the URL</a:t>
            </a:r>
          </a:p>
          <a:p>
            <a:pPr lvl="1"/>
            <a:r>
              <a:rPr lang="en-US" sz="2400" dirty="0"/>
              <a:t>Makes use of these values within scripting</a:t>
            </a:r>
          </a:p>
          <a:p>
            <a:r>
              <a:rPr lang="en-US" sz="2800" dirty="0"/>
              <a:t>The server application doesn't </a:t>
            </a:r>
            <a:r>
              <a:rPr lang="en-US" sz="2800" i="1" dirty="0"/>
              <a:t>reflect</a:t>
            </a:r>
            <a:r>
              <a:rPr lang="en-US" sz="2800" dirty="0"/>
              <a:t> the payload</a:t>
            </a:r>
          </a:p>
          <a:p>
            <a:pPr lvl="1"/>
            <a:r>
              <a:rPr lang="en-US" sz="2400" dirty="0"/>
              <a:t>The browser actually executes the attack</a:t>
            </a:r>
          </a:p>
        </p:txBody>
      </p:sp>
    </p:spTree>
    <p:extLst>
      <p:ext uri="{BB962C8B-B14F-4D97-AF65-F5344CB8AC3E}">
        <p14:creationId xmlns:p14="http://schemas.microsoft.com/office/powerpoint/2010/main" val="708626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dirty="0">
                <a:latin typeface="Tahoma" charset="0"/>
                <a:ea typeface="MS PGothic" charset="0"/>
              </a:rPr>
              <a:t>Persistent (Admin)</a:t>
            </a:r>
          </a:p>
        </p:txBody>
      </p:sp>
      <p:sp>
        <p:nvSpPr>
          <p:cNvPr id="156675" name="Rectangle 3"/>
          <p:cNvSpPr>
            <a:spLocks noGrp="1" noChangeArrowheads="1"/>
          </p:cNvSpPr>
          <p:nvPr>
            <p:ph idx="1"/>
          </p:nvPr>
        </p:nvSpPr>
        <p:spPr>
          <a:xfrm>
            <a:off x="487680" y="1691640"/>
            <a:ext cx="8229600" cy="4114800"/>
          </a:xfrm>
        </p:spPr>
        <p:txBody>
          <a:bodyPr/>
          <a:lstStyle/>
          <a:p>
            <a:r>
              <a:rPr lang="en-US" sz="3200" dirty="0">
                <a:latin typeface="Tahoma" charset="0"/>
                <a:ea typeface="MS PGothic" charset="0"/>
              </a:rPr>
              <a:t>Sub-type of the persistent flaw</a:t>
            </a:r>
          </a:p>
          <a:p>
            <a:r>
              <a:rPr lang="en-US" sz="3200" dirty="0">
                <a:latin typeface="Tahoma" charset="0"/>
                <a:ea typeface="MS PGothic" charset="0"/>
              </a:rPr>
              <a:t>User submitted content requires approval before being posted</a:t>
            </a:r>
          </a:p>
          <a:p>
            <a:r>
              <a:rPr lang="en-US" sz="3200" dirty="0">
                <a:latin typeface="Tahoma" charset="0"/>
                <a:ea typeface="MS PGothic" charset="0"/>
              </a:rPr>
              <a:t>Admin users review content before posting and approve the content</a:t>
            </a:r>
          </a:p>
          <a:p>
            <a:pPr lvl="1"/>
            <a:r>
              <a:rPr lang="en-US" sz="2800" dirty="0">
                <a:latin typeface="Tahoma" charset="0"/>
                <a:ea typeface="MS PGothic" charset="0"/>
              </a:rPr>
              <a:t>This usually uses a web interface</a:t>
            </a:r>
          </a:p>
          <a:p>
            <a:r>
              <a:rPr lang="en-US" sz="3200" dirty="0">
                <a:latin typeface="Tahoma" charset="0"/>
                <a:ea typeface="MS PGothic" charset="0"/>
              </a:rPr>
              <a:t>Guarantees higher privilege user is the first to view the attack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041"/>
          <p:cNvSpPr>
            <a:spLocks noGrp="1" noChangeArrowheads="1"/>
          </p:cNvSpPr>
          <p:nvPr>
            <p:ph type="title"/>
          </p:nvPr>
        </p:nvSpPr>
        <p:spPr/>
        <p:txBody>
          <a:bodyPr/>
          <a:lstStyle/>
          <a:p>
            <a:pPr algn="l"/>
            <a:r>
              <a:rPr lang="en-US" dirty="0">
                <a:latin typeface="Tahoma" charset="0"/>
                <a:ea typeface="MS PGothic" charset="0"/>
              </a:rPr>
              <a:t>Course Roadmap</a:t>
            </a:r>
          </a:p>
        </p:txBody>
      </p:sp>
      <p:sp>
        <p:nvSpPr>
          <p:cNvPr id="13" name="Rectangle 1042"/>
          <p:cNvSpPr>
            <a:spLocks noChangeArrowheads="1"/>
          </p:cNvSpPr>
          <p:nvPr/>
        </p:nvSpPr>
        <p:spPr bwMode="auto">
          <a:xfrm>
            <a:off x="152400" y="1566333"/>
            <a:ext cx="8458200" cy="44196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dirty="0">
                <a:latin typeface="Tahoma" pitchFamily="34" charset="0"/>
                <a:ea typeface="MS PGothic" pitchFamily="34" charset="-128"/>
                <a:cs typeface="+mn-cs"/>
              </a:rPr>
              <a:t>Attacker'</a:t>
            </a:r>
            <a:r>
              <a:rPr lang="en-US" sz="3200" dirty="0">
                <a:latin typeface="Tahoma" pitchFamily="34" charset="0"/>
                <a:ea typeface="MS PGothic" pitchFamily="34" charset="-128"/>
              </a:rPr>
              <a:t>s View, Pen-Testing</a:t>
            </a:r>
            <a:br>
              <a:rPr lang="en-US" sz="3200" dirty="0">
                <a:latin typeface="Tahoma" pitchFamily="34" charset="0"/>
                <a:ea typeface="MS PGothic" pitchFamily="34" charset="-128"/>
              </a:rPr>
            </a:br>
            <a:r>
              <a:rPr lang="en-US" sz="3200" dirty="0">
                <a:latin typeface="Tahoma" pitchFamily="34" charset="0"/>
                <a:ea typeface="MS PGothic" pitchFamily="34" charset="-128"/>
              </a:rPr>
              <a:t>&amp; Scoping</a:t>
            </a:r>
            <a:endParaRPr lang="en-US" sz="3200" dirty="0">
              <a:latin typeface="Tahoma" pitchFamily="34" charset="0"/>
              <a:ea typeface="MS PGothic" pitchFamily="34" charset="-128"/>
              <a:cs typeface="+mn-cs"/>
            </a:endParaRP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Server-Side Vuln Discovery</a:t>
            </a:r>
          </a:p>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Server-Side Vuln</a:t>
            </a:r>
            <a:r>
              <a:rPr lang="en-US" sz="3200" b="1" i="1" dirty="0">
                <a:solidFill>
                  <a:srgbClr val="FF0000"/>
                </a:solidFill>
                <a:latin typeface="Tahoma" pitchFamily="34" charset="0"/>
                <a:ea typeface="MS PGothic" pitchFamily="34" charset="-128"/>
                <a:cs typeface="+mn-cs"/>
              </a:rPr>
              <a:t> </a:t>
            </a:r>
            <a:br>
              <a:rPr lang="en-US" sz="3200" b="1" i="1" dirty="0">
                <a:solidFill>
                  <a:srgbClr val="FF0000"/>
                </a:solidFill>
                <a:latin typeface="Tahoma" pitchFamily="34" charset="0"/>
                <a:ea typeface="MS PGothic" pitchFamily="34" charset="-128"/>
                <a:cs typeface="+mn-cs"/>
              </a:rPr>
            </a:br>
            <a:r>
              <a:rPr lang="en-US" sz="3200" b="1" i="1" u="sng" dirty="0">
                <a:solidFill>
                  <a:srgbClr val="FF0000"/>
                </a:solidFill>
                <a:latin typeface="Tahoma" pitchFamily="34" charset="0"/>
                <a:ea typeface="MS PGothic" pitchFamily="34" charset="-128"/>
                <a:cs typeface="+mn-cs"/>
              </a:rPr>
              <a:t>Discovery Cont.</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14" name="Rectangle 1043"/>
          <p:cNvSpPr>
            <a:spLocks noChangeArrowheads="1"/>
          </p:cNvSpPr>
          <p:nvPr/>
        </p:nvSpPr>
        <p:spPr bwMode="auto">
          <a:xfrm>
            <a:off x="5562600" y="0"/>
            <a:ext cx="3429000" cy="6858000"/>
          </a:xfrm>
          <a:prstGeom prst="rect">
            <a:avLst/>
          </a:prstGeom>
          <a:solidFill>
            <a:srgbClr val="99FFCC"/>
          </a:solidFill>
          <a:ln w="12700">
            <a:solidFill>
              <a:schemeClr val="tx1"/>
            </a:solidFill>
            <a:miter lim="800000"/>
            <a:headEnd type="none" w="sm" len="sm"/>
            <a:tailEnd type="none" w="sm" len="sm"/>
          </a:ln>
        </p:spPr>
        <p:txBody>
          <a:bodyPr wrap="none" anchor="ctr"/>
          <a:lstStyle/>
          <a:p>
            <a:pPr eaLnBrk="0" hangingPunct="0">
              <a:spcBef>
                <a:spcPct val="20000"/>
              </a:spcBef>
              <a:buFontTx/>
              <a:buChar char="•"/>
              <a:defRPr/>
            </a:pPr>
            <a:r>
              <a:rPr lang="en-US" sz="1700" dirty="0">
                <a:ea typeface="ＭＳ Ｐゴシック" charset="-128"/>
                <a:cs typeface="ＭＳ Ｐゴシック" charset="-128"/>
              </a:rPr>
              <a:t> Cross-Site Scripting (XSS)  </a:t>
            </a:r>
          </a:p>
          <a:p>
            <a:pPr eaLnBrk="0" hangingPunct="0">
              <a:spcBef>
                <a:spcPct val="20000"/>
              </a:spcBef>
              <a:buFontTx/>
              <a:buChar char="•"/>
              <a:defRPr/>
            </a:pPr>
            <a:r>
              <a:rPr lang="en-US" sz="1700" b="1" i="1" dirty="0">
                <a:solidFill>
                  <a:srgbClr val="FF0000"/>
                </a:solidFill>
                <a:ea typeface="ＭＳ Ｐゴシック" charset="-128"/>
                <a:cs typeface="ＭＳ Ｐゴシック" charset="-128"/>
              </a:rPr>
              <a:t> Cross-Site Scripting Exercise</a:t>
            </a:r>
          </a:p>
          <a:p>
            <a:pPr eaLnBrk="0" hangingPunct="0">
              <a:spcBef>
                <a:spcPct val="20000"/>
              </a:spcBef>
              <a:buFontTx/>
              <a:buChar char="•"/>
              <a:defRPr/>
            </a:pPr>
            <a:r>
              <a:rPr lang="en-US" sz="1700" dirty="0">
                <a:ea typeface="ＭＳ Ｐゴシック" charset="-128"/>
                <a:cs typeface="ＭＳ Ｐゴシック" charset="-128"/>
              </a:rPr>
              <a:t> Cross-Site Scripting Discovery</a:t>
            </a:r>
          </a:p>
          <a:p>
            <a:pPr eaLnBrk="0" hangingPunct="0">
              <a:spcBef>
                <a:spcPct val="20000"/>
              </a:spcBef>
              <a:buFontTx/>
              <a:buChar char="•"/>
              <a:defRPr/>
            </a:pPr>
            <a:r>
              <a:rPr lang="en-US" sz="1700" dirty="0">
                <a:ea typeface="ＭＳ Ｐゴシック" charset="-128"/>
                <a:cs typeface="ＭＳ Ｐゴシック" charset="-128"/>
              </a:rPr>
              <a:t> Persistent XSS Exercise</a:t>
            </a:r>
          </a:p>
          <a:p>
            <a:pPr eaLnBrk="0" hangingPunct="0">
              <a:spcBef>
                <a:spcPct val="20000"/>
              </a:spcBef>
              <a:buFontTx/>
              <a:buChar char="•"/>
              <a:defRPr/>
            </a:pPr>
            <a:r>
              <a:rPr lang="en-US" sz="1700" dirty="0">
                <a:ea typeface="ＭＳ Ｐゴシック" charset="-128"/>
                <a:cs typeface="ＭＳ Ｐゴシック" charset="-128"/>
              </a:rPr>
              <a:t> Cross-Site Request Forgery (CSRF)</a:t>
            </a:r>
          </a:p>
          <a:p>
            <a:pPr eaLnBrk="0" hangingPunct="0">
              <a:spcBef>
                <a:spcPct val="20000"/>
              </a:spcBef>
              <a:buFontTx/>
              <a:buChar char="•"/>
              <a:defRPr/>
            </a:pPr>
            <a:r>
              <a:rPr lang="en-US" sz="1700" dirty="0">
                <a:ea typeface="ＭＳ Ｐゴシック" charset="-128"/>
                <a:cs typeface="ＭＳ Ｐゴシック" charset="-128"/>
              </a:rPr>
              <a:t> Session Flaws</a:t>
            </a:r>
          </a:p>
          <a:p>
            <a:pPr eaLnBrk="0" hangingPunct="0">
              <a:spcBef>
                <a:spcPct val="20000"/>
              </a:spcBef>
              <a:buFontTx/>
              <a:buChar char="•"/>
              <a:defRPr/>
            </a:pPr>
            <a:r>
              <a:rPr lang="en-US" sz="1700" dirty="0">
                <a:ea typeface="ＭＳ Ｐゴシック" charset="-128"/>
                <a:cs typeface="ＭＳ Ｐゴシック" charset="-128"/>
              </a:rPr>
              <a:t> Session Fixation</a:t>
            </a:r>
          </a:p>
          <a:p>
            <a:pPr eaLnBrk="0" hangingPunct="0">
              <a:spcBef>
                <a:spcPct val="20000"/>
              </a:spcBef>
              <a:buFontTx/>
              <a:buChar char="•"/>
              <a:defRPr/>
            </a:pPr>
            <a:r>
              <a:rPr lang="en-US" sz="1700" dirty="0">
                <a:ea typeface="ＭＳ Ｐゴシック" charset="-128"/>
                <a:cs typeface="ＭＳ Ｐゴシック" charset="-128"/>
              </a:rPr>
              <a:t> AJAX</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 Exercise </a:t>
            </a:r>
          </a:p>
          <a:p>
            <a:pPr lvl="1" eaLnBrk="0" hangingPunct="0">
              <a:spcBef>
                <a:spcPct val="20000"/>
              </a:spcBef>
              <a:buFont typeface="Lucida Grande" charset="0"/>
              <a:buChar char="-"/>
              <a:defRPr/>
            </a:pPr>
            <a:r>
              <a:rPr lang="en-US" sz="1700" dirty="0">
                <a:ea typeface="ＭＳ Ｐゴシック" charset="-128"/>
                <a:cs typeface="ＭＳ Ｐゴシック" charset="-128"/>
              </a:rPr>
              <a:t>API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Data Binding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AJAX Fuzzing Exercise</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 Exercise</a:t>
            </a:r>
          </a:p>
          <a:p>
            <a:pPr eaLnBrk="0" hangingPunct="0">
              <a:spcBef>
                <a:spcPct val="20000"/>
              </a:spcBef>
              <a:buFontTx/>
              <a:buChar char="•"/>
              <a:defRPr/>
            </a:pPr>
            <a:r>
              <a:rPr lang="en-US" sz="1700" dirty="0">
                <a:ea typeface="ＭＳ Ｐゴシック" charset="-128"/>
                <a:cs typeface="ＭＳ Ｐゴシック" charset="-128"/>
              </a:rPr>
              <a:t> Automated Web Application</a:t>
            </a:r>
            <a:br>
              <a:rPr lang="en-US" sz="1700" dirty="0">
                <a:ea typeface="ＭＳ Ｐゴシック" charset="-128"/>
                <a:cs typeface="ＭＳ Ｐゴシック" charset="-128"/>
              </a:rPr>
            </a:br>
            <a:r>
              <a:rPr lang="en-US" sz="1700" dirty="0">
                <a:ea typeface="ＭＳ Ｐゴシック" charset="-128"/>
                <a:cs typeface="ＭＳ Ｐゴシック" charset="-128"/>
              </a:rPr>
              <a:t>   Scanners</a:t>
            </a:r>
          </a:p>
          <a:p>
            <a:pPr lvl="1">
              <a:spcBef>
                <a:spcPct val="20000"/>
              </a:spcBef>
              <a:buFont typeface="Lucida Grande" charset="0"/>
              <a:buChar char="-"/>
              <a:defRPr/>
            </a:pPr>
            <a:r>
              <a:rPr lang="en-US" sz="1700" dirty="0">
                <a:ea typeface="ＭＳ Ｐゴシック" charset="-128"/>
                <a:cs typeface="ＭＳ Ｐゴシック" charset="-128"/>
              </a:rPr>
              <a:t> SkipFish</a:t>
            </a:r>
          </a:p>
          <a:p>
            <a:pPr lvl="1">
              <a:spcBef>
                <a:spcPct val="20000"/>
              </a:spcBef>
              <a:buFont typeface="Lucida Grande" charset="0"/>
              <a:buChar char="-"/>
              <a:defRPr/>
            </a:pPr>
            <a:r>
              <a:rPr lang="en-US" sz="1700" dirty="0">
                <a:ea typeface="ＭＳ Ｐゴシック" charset="-128"/>
                <a:cs typeface="ＭＳ Ｐゴシック" charset="-128"/>
              </a:rPr>
              <a:t> SkipFish Exercise</a:t>
            </a:r>
          </a:p>
          <a:p>
            <a:pPr lvl="1">
              <a:spcBef>
                <a:spcPct val="20000"/>
              </a:spcBef>
              <a:buFont typeface="Lucida Grande" charset="0"/>
              <a:buChar char="-"/>
              <a:defRPr/>
            </a:pPr>
            <a:r>
              <a:rPr lang="en-US" sz="1700" dirty="0">
                <a:ea typeface="ＭＳ Ｐゴシック" charset="-128"/>
                <a:cs typeface="ＭＳ Ｐゴシック" charset="-128"/>
              </a:rPr>
              <a:t> w3af</a:t>
            </a:r>
          </a:p>
          <a:p>
            <a:pPr lvl="1">
              <a:spcBef>
                <a:spcPct val="20000"/>
              </a:spcBef>
              <a:buFont typeface="Lucida Grande" charset="0"/>
              <a:buChar char="-"/>
              <a:defRPr/>
            </a:pPr>
            <a:r>
              <a:rPr lang="en-US" sz="1700" dirty="0">
                <a:ea typeface="ＭＳ Ｐゴシック" charset="-128"/>
                <a:cs typeface="ＭＳ Ｐゴシック" charset="-128"/>
              </a:rPr>
              <a:t> w3af Exercise</a:t>
            </a:r>
          </a:p>
        </p:txBody>
      </p:sp>
      <p:sp>
        <p:nvSpPr>
          <p:cNvPr id="15" name="Freeform 1044"/>
          <p:cNvSpPr>
            <a:spLocks/>
          </p:cNvSpPr>
          <p:nvPr/>
        </p:nvSpPr>
        <p:spPr bwMode="blackWhite">
          <a:xfrm>
            <a:off x="4265613" y="269384"/>
            <a:ext cx="1296987" cy="6030871"/>
          </a:xfrm>
          <a:custGeom>
            <a:avLst/>
            <a:gdLst>
              <a:gd name="T0" fmla="*/ 0 w 808"/>
              <a:gd name="T1" fmla="*/ 2147483647 h 3984"/>
              <a:gd name="T2" fmla="*/ 2147483647 w 808"/>
              <a:gd name="T3" fmla="*/ 0 h 3984"/>
              <a:gd name="T4" fmla="*/ 2147483647 w 808"/>
              <a:gd name="T5" fmla="*/ 2147483647 h 3984"/>
              <a:gd name="T6" fmla="*/ 0 w 808"/>
              <a:gd name="T7" fmla="*/ 2147483647 h 3984"/>
              <a:gd name="T8" fmla="*/ 0 60000 65536"/>
              <a:gd name="T9" fmla="*/ 0 60000 65536"/>
              <a:gd name="T10" fmla="*/ 0 60000 65536"/>
              <a:gd name="T11" fmla="*/ 0 60000 65536"/>
              <a:gd name="T12" fmla="*/ 0 w 808"/>
              <a:gd name="T13" fmla="*/ 0 h 3984"/>
              <a:gd name="T14" fmla="*/ 808 w 808"/>
              <a:gd name="T15" fmla="*/ 3984 h 3984"/>
            </a:gdLst>
            <a:ahLst/>
            <a:cxnLst>
              <a:cxn ang="T8">
                <a:pos x="T0" y="T1"/>
              </a:cxn>
              <a:cxn ang="T9">
                <a:pos x="T2" y="T3"/>
              </a:cxn>
              <a:cxn ang="T10">
                <a:pos x="T4" y="T5"/>
              </a:cxn>
              <a:cxn ang="T11">
                <a:pos x="T6" y="T7"/>
              </a:cxn>
            </a:cxnLst>
            <a:rect l="T12" t="T13" r="T14" b="T15"/>
            <a:pathLst>
              <a:path w="808" h="3984">
                <a:moveTo>
                  <a:pt x="0" y="2788"/>
                </a:moveTo>
                <a:lnTo>
                  <a:pt x="808" y="0"/>
                </a:lnTo>
                <a:lnTo>
                  <a:pt x="808" y="3984"/>
                </a:lnTo>
                <a:lnTo>
                  <a:pt x="0" y="2788"/>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extLst>
      <p:ext uri="{BB962C8B-B14F-4D97-AF65-F5344CB8AC3E}">
        <p14:creationId xmlns:p14="http://schemas.microsoft.com/office/powerpoint/2010/main" val="557506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latin typeface="Tahoma" charset="0"/>
                <a:ea typeface="MS PGothic" charset="0"/>
              </a:rPr>
              <a:t>Course Outline</a:t>
            </a:r>
          </a:p>
        </p:txBody>
      </p:sp>
      <p:sp>
        <p:nvSpPr>
          <p:cNvPr id="6147" name="Rectangle 3"/>
          <p:cNvSpPr>
            <a:spLocks noGrp="1" noChangeArrowheads="1"/>
          </p:cNvSpPr>
          <p:nvPr>
            <p:ph idx="1"/>
          </p:nvPr>
        </p:nvSpPr>
        <p:spPr>
          <a:xfrm>
            <a:off x="838200" y="1981200"/>
            <a:ext cx="7848600" cy="4343400"/>
          </a:xfrm>
        </p:spPr>
        <p:txBody>
          <a:bodyPr/>
          <a:lstStyle/>
          <a:p>
            <a:pPr>
              <a:lnSpc>
                <a:spcPct val="80000"/>
              </a:lnSpc>
            </a:pPr>
            <a:r>
              <a:rPr lang="en-US" dirty="0">
                <a:latin typeface="Tahoma" charset="0"/>
                <a:ea typeface="MS PGothic" charset="0"/>
              </a:rPr>
              <a:t>Day 1: Attacker's View, Pen-Testing and Scoping</a:t>
            </a:r>
          </a:p>
          <a:p>
            <a:pPr>
              <a:lnSpc>
                <a:spcPct val="80000"/>
              </a:lnSpc>
            </a:pPr>
            <a:r>
              <a:rPr lang="en-US" dirty="0">
                <a:latin typeface="Tahoma" charset="0"/>
                <a:ea typeface="MS PGothic" charset="0"/>
              </a:rPr>
              <a:t>Day 2: Recon &amp; Mapping</a:t>
            </a:r>
          </a:p>
          <a:p>
            <a:pPr>
              <a:lnSpc>
                <a:spcPct val="80000"/>
              </a:lnSpc>
            </a:pPr>
            <a:r>
              <a:rPr lang="en-US" dirty="0">
                <a:latin typeface="Tahoma" charset="0"/>
                <a:ea typeface="MS PGothic" charset="0"/>
              </a:rPr>
              <a:t>Day 3: Server-Side Vuln Discovery</a:t>
            </a:r>
          </a:p>
          <a:p>
            <a:pPr>
              <a:lnSpc>
                <a:spcPct val="80000"/>
              </a:lnSpc>
            </a:pPr>
            <a:r>
              <a:rPr lang="en-US" b="1" dirty="0">
                <a:latin typeface="Tahoma" charset="0"/>
                <a:ea typeface="MS PGothic" charset="0"/>
              </a:rPr>
              <a:t>Day 4: Client-Side Vuln Discovery</a:t>
            </a:r>
          </a:p>
          <a:p>
            <a:pPr>
              <a:lnSpc>
                <a:spcPct val="80000"/>
              </a:lnSpc>
            </a:pPr>
            <a:r>
              <a:rPr lang="en-US" dirty="0">
                <a:latin typeface="Tahoma" charset="0"/>
                <a:ea typeface="MS PGothic" charset="0"/>
              </a:rPr>
              <a:t>Day 5: Exploitation</a:t>
            </a:r>
          </a:p>
          <a:p>
            <a:pPr>
              <a:lnSpc>
                <a:spcPct val="80000"/>
              </a:lnSpc>
            </a:pPr>
            <a:r>
              <a:rPr lang="en-US" dirty="0">
                <a:latin typeface="Tahoma" charset="0"/>
                <a:ea typeface="MS PGothic" charset="0"/>
              </a:rPr>
              <a:t>Day 6: Capture the Flag</a:t>
            </a:r>
          </a:p>
          <a:p>
            <a:pPr lvl="1">
              <a:lnSpc>
                <a:spcPct val="80000"/>
              </a:lnSpc>
            </a:pPr>
            <a:endParaRPr lang="en-US" sz="3600" dirty="0">
              <a:latin typeface="Tahoma" charset="0"/>
              <a:ea typeface="MS PGothic" charset="0"/>
            </a:endParaRPr>
          </a:p>
        </p:txBody>
      </p:sp>
      <p:sp>
        <p:nvSpPr>
          <p:cNvPr id="6148" name="Right Arrow 3"/>
          <p:cNvSpPr>
            <a:spLocks noChangeArrowheads="1"/>
          </p:cNvSpPr>
          <p:nvPr/>
        </p:nvSpPr>
        <p:spPr bwMode="auto">
          <a:xfrm>
            <a:off x="457200" y="3766476"/>
            <a:ext cx="762000" cy="533400"/>
          </a:xfrm>
          <a:prstGeom prst="rightArrow">
            <a:avLst>
              <a:gd name="adj1" fmla="val 50000"/>
              <a:gd name="adj2" fmla="val 50000"/>
            </a:avLst>
          </a:prstGeom>
          <a:solidFill>
            <a:srgbClr val="FFFF00"/>
          </a:solidFill>
          <a:ln w="12700">
            <a:solidFill>
              <a:schemeClr val="tx2"/>
            </a:solidFill>
            <a:round/>
            <a:headEnd/>
            <a:tailEnd/>
          </a:ln>
        </p:spPr>
        <p:txBody>
          <a:bodyPr/>
          <a:lstStyle/>
          <a:p>
            <a:pPr eaLnBrk="0" hangingPunct="0">
              <a:spcBef>
                <a:spcPct val="20000"/>
              </a:spcBef>
            </a:pPr>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041"/>
          <p:cNvSpPr>
            <a:spLocks noGrp="1" noChangeArrowheads="1"/>
          </p:cNvSpPr>
          <p:nvPr>
            <p:ph type="title"/>
          </p:nvPr>
        </p:nvSpPr>
        <p:spPr/>
        <p:txBody>
          <a:bodyPr/>
          <a:lstStyle/>
          <a:p>
            <a:pPr algn="l"/>
            <a:r>
              <a:rPr lang="en-US" dirty="0">
                <a:latin typeface="Tahoma" charset="0"/>
                <a:ea typeface="MS PGothic" charset="0"/>
              </a:rPr>
              <a:t>Course Roadmap</a:t>
            </a:r>
          </a:p>
        </p:txBody>
      </p:sp>
      <p:sp>
        <p:nvSpPr>
          <p:cNvPr id="13" name="Rectangle 1042"/>
          <p:cNvSpPr>
            <a:spLocks noChangeArrowheads="1"/>
          </p:cNvSpPr>
          <p:nvPr/>
        </p:nvSpPr>
        <p:spPr bwMode="auto">
          <a:xfrm>
            <a:off x="152400" y="1517952"/>
            <a:ext cx="8458200" cy="44196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dirty="0">
                <a:latin typeface="Tahoma" pitchFamily="34" charset="0"/>
                <a:ea typeface="MS PGothic" pitchFamily="34" charset="-128"/>
                <a:cs typeface="+mn-cs"/>
              </a:rPr>
              <a:t>Attacker'</a:t>
            </a:r>
            <a:r>
              <a:rPr lang="en-US" sz="3200" dirty="0">
                <a:latin typeface="Tahoma" pitchFamily="34" charset="0"/>
                <a:ea typeface="MS PGothic" pitchFamily="34" charset="-128"/>
              </a:rPr>
              <a:t>s View, Pen-Testing</a:t>
            </a:r>
            <a:br>
              <a:rPr lang="en-US" sz="3200" dirty="0">
                <a:latin typeface="Tahoma" pitchFamily="34" charset="0"/>
                <a:ea typeface="MS PGothic" pitchFamily="34" charset="-128"/>
              </a:rPr>
            </a:br>
            <a:r>
              <a:rPr lang="en-US" sz="3200" dirty="0">
                <a:latin typeface="Tahoma" pitchFamily="34" charset="0"/>
                <a:ea typeface="MS PGothic" pitchFamily="34" charset="-128"/>
              </a:rPr>
              <a:t>&amp; Scoping</a:t>
            </a:r>
            <a:endParaRPr lang="en-US" sz="3200" dirty="0">
              <a:latin typeface="Tahoma" pitchFamily="34" charset="0"/>
              <a:ea typeface="MS PGothic" pitchFamily="34" charset="-128"/>
              <a:cs typeface="+mn-cs"/>
            </a:endParaRP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Server-Side Vuln Discovery</a:t>
            </a:r>
          </a:p>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Server-Side Vuln</a:t>
            </a:r>
            <a:r>
              <a:rPr lang="en-US" sz="3200" b="1" i="1" dirty="0">
                <a:solidFill>
                  <a:srgbClr val="FF0000"/>
                </a:solidFill>
                <a:latin typeface="Tahoma" pitchFamily="34" charset="0"/>
                <a:ea typeface="MS PGothic" pitchFamily="34" charset="-128"/>
                <a:cs typeface="+mn-cs"/>
              </a:rPr>
              <a:t> </a:t>
            </a:r>
            <a:br>
              <a:rPr lang="en-US" sz="3200" b="1" i="1" dirty="0">
                <a:solidFill>
                  <a:srgbClr val="FF0000"/>
                </a:solidFill>
                <a:latin typeface="Tahoma" pitchFamily="34" charset="0"/>
                <a:ea typeface="MS PGothic" pitchFamily="34" charset="-128"/>
                <a:cs typeface="+mn-cs"/>
              </a:rPr>
            </a:br>
            <a:r>
              <a:rPr lang="en-US" sz="3200" b="1" i="1" u="sng" dirty="0">
                <a:solidFill>
                  <a:srgbClr val="FF0000"/>
                </a:solidFill>
                <a:latin typeface="Tahoma" pitchFamily="34" charset="0"/>
                <a:ea typeface="MS PGothic" pitchFamily="34" charset="-128"/>
                <a:cs typeface="+mn-cs"/>
              </a:rPr>
              <a:t>Discovery Cont.</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14" name="Rectangle 1043"/>
          <p:cNvSpPr>
            <a:spLocks noChangeArrowheads="1"/>
          </p:cNvSpPr>
          <p:nvPr/>
        </p:nvSpPr>
        <p:spPr bwMode="auto">
          <a:xfrm>
            <a:off x="5562600" y="0"/>
            <a:ext cx="3429000" cy="6858000"/>
          </a:xfrm>
          <a:prstGeom prst="rect">
            <a:avLst/>
          </a:prstGeom>
          <a:solidFill>
            <a:srgbClr val="99FFCC"/>
          </a:solidFill>
          <a:ln w="12700">
            <a:solidFill>
              <a:schemeClr val="tx1"/>
            </a:solidFill>
            <a:miter lim="800000"/>
            <a:headEnd type="none" w="sm" len="sm"/>
            <a:tailEnd type="none" w="sm" len="sm"/>
          </a:ln>
        </p:spPr>
        <p:txBody>
          <a:bodyPr wrap="none" anchor="ctr"/>
          <a:lstStyle/>
          <a:p>
            <a:pPr eaLnBrk="0" hangingPunct="0">
              <a:spcBef>
                <a:spcPct val="20000"/>
              </a:spcBef>
              <a:buFontTx/>
              <a:buChar char="•"/>
              <a:defRPr/>
            </a:pPr>
            <a:r>
              <a:rPr lang="en-US" sz="1700" dirty="0">
                <a:ea typeface="ＭＳ Ｐゴシック" charset="-128"/>
                <a:cs typeface="ＭＳ Ｐゴシック" charset="-128"/>
              </a:rPr>
              <a:t> Cross-Site Scripting (XSS)  </a:t>
            </a:r>
          </a:p>
          <a:p>
            <a:pPr eaLnBrk="0" hangingPunct="0">
              <a:spcBef>
                <a:spcPct val="20000"/>
              </a:spcBef>
              <a:buFontTx/>
              <a:buChar char="•"/>
              <a:defRPr/>
            </a:pPr>
            <a:r>
              <a:rPr lang="en-US" sz="1700" dirty="0">
                <a:ea typeface="ＭＳ Ｐゴシック" charset="-128"/>
                <a:cs typeface="ＭＳ Ｐゴシック" charset="-128"/>
              </a:rPr>
              <a:t> Cross-Site Scripting Exercise</a:t>
            </a:r>
          </a:p>
          <a:p>
            <a:pPr eaLnBrk="0" hangingPunct="0">
              <a:spcBef>
                <a:spcPct val="20000"/>
              </a:spcBef>
              <a:buFontTx/>
              <a:buChar char="•"/>
              <a:defRPr/>
            </a:pPr>
            <a:r>
              <a:rPr lang="en-US" sz="1700" b="1" i="1" dirty="0">
                <a:solidFill>
                  <a:srgbClr val="FF0000"/>
                </a:solidFill>
                <a:ea typeface="ＭＳ Ｐゴシック" charset="-128"/>
                <a:cs typeface="ＭＳ Ｐゴシック" charset="-128"/>
              </a:rPr>
              <a:t> Cross-Site Scripting Discovery</a:t>
            </a:r>
          </a:p>
          <a:p>
            <a:pPr eaLnBrk="0" hangingPunct="0">
              <a:spcBef>
                <a:spcPct val="20000"/>
              </a:spcBef>
              <a:buFontTx/>
              <a:buChar char="•"/>
              <a:defRPr/>
            </a:pPr>
            <a:r>
              <a:rPr lang="en-US" sz="1700" dirty="0">
                <a:ea typeface="ＭＳ Ｐゴシック" charset="-128"/>
                <a:cs typeface="ＭＳ Ｐゴシック" charset="-128"/>
              </a:rPr>
              <a:t> Persistent XSS Exercise</a:t>
            </a:r>
          </a:p>
          <a:p>
            <a:pPr eaLnBrk="0" hangingPunct="0">
              <a:spcBef>
                <a:spcPct val="20000"/>
              </a:spcBef>
              <a:buFontTx/>
              <a:buChar char="•"/>
              <a:defRPr/>
            </a:pPr>
            <a:r>
              <a:rPr lang="en-US" sz="1700" dirty="0">
                <a:ea typeface="ＭＳ Ｐゴシック" charset="-128"/>
                <a:cs typeface="ＭＳ Ｐゴシック" charset="-128"/>
              </a:rPr>
              <a:t> Cross-Site Request Forgery (CSRF)</a:t>
            </a:r>
          </a:p>
          <a:p>
            <a:pPr eaLnBrk="0" hangingPunct="0">
              <a:spcBef>
                <a:spcPct val="20000"/>
              </a:spcBef>
              <a:buFontTx/>
              <a:buChar char="•"/>
              <a:defRPr/>
            </a:pPr>
            <a:r>
              <a:rPr lang="en-US" sz="1700" dirty="0">
                <a:ea typeface="ＭＳ Ｐゴシック" charset="-128"/>
                <a:cs typeface="ＭＳ Ｐゴシック" charset="-128"/>
              </a:rPr>
              <a:t> Session Flaws</a:t>
            </a:r>
          </a:p>
          <a:p>
            <a:pPr eaLnBrk="0" hangingPunct="0">
              <a:spcBef>
                <a:spcPct val="20000"/>
              </a:spcBef>
              <a:buFontTx/>
              <a:buChar char="•"/>
              <a:defRPr/>
            </a:pPr>
            <a:r>
              <a:rPr lang="en-US" sz="1700" dirty="0">
                <a:ea typeface="ＭＳ Ｐゴシック" charset="-128"/>
                <a:cs typeface="ＭＳ Ｐゴシック" charset="-128"/>
              </a:rPr>
              <a:t> Session Fixation</a:t>
            </a:r>
          </a:p>
          <a:p>
            <a:pPr eaLnBrk="0" hangingPunct="0">
              <a:spcBef>
                <a:spcPct val="20000"/>
              </a:spcBef>
              <a:buFontTx/>
              <a:buChar char="•"/>
              <a:defRPr/>
            </a:pPr>
            <a:r>
              <a:rPr lang="en-US" sz="1700" dirty="0">
                <a:ea typeface="ＭＳ Ｐゴシック" charset="-128"/>
                <a:cs typeface="ＭＳ Ｐゴシック" charset="-128"/>
              </a:rPr>
              <a:t> AJAX</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 Exercise </a:t>
            </a:r>
          </a:p>
          <a:p>
            <a:pPr lvl="1" eaLnBrk="0" hangingPunct="0">
              <a:spcBef>
                <a:spcPct val="20000"/>
              </a:spcBef>
              <a:buFont typeface="Lucida Grande" charset="0"/>
              <a:buChar char="-"/>
              <a:defRPr/>
            </a:pPr>
            <a:r>
              <a:rPr lang="en-US" sz="1700" dirty="0">
                <a:ea typeface="ＭＳ Ｐゴシック" charset="-128"/>
                <a:cs typeface="ＭＳ Ｐゴシック" charset="-128"/>
              </a:rPr>
              <a:t>API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Data Binding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AJAX Fuzzing Exercise</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 Exercise</a:t>
            </a:r>
          </a:p>
          <a:p>
            <a:pPr eaLnBrk="0" hangingPunct="0">
              <a:spcBef>
                <a:spcPct val="20000"/>
              </a:spcBef>
              <a:buFontTx/>
              <a:buChar char="•"/>
              <a:defRPr/>
            </a:pPr>
            <a:r>
              <a:rPr lang="en-US" sz="1700" dirty="0">
                <a:ea typeface="ＭＳ Ｐゴシック" charset="-128"/>
                <a:cs typeface="ＭＳ Ｐゴシック" charset="-128"/>
              </a:rPr>
              <a:t> Automated Web Application</a:t>
            </a:r>
            <a:br>
              <a:rPr lang="en-US" sz="1700" dirty="0">
                <a:ea typeface="ＭＳ Ｐゴシック" charset="-128"/>
                <a:cs typeface="ＭＳ Ｐゴシック" charset="-128"/>
              </a:rPr>
            </a:br>
            <a:r>
              <a:rPr lang="en-US" sz="1700" dirty="0">
                <a:ea typeface="ＭＳ Ｐゴシック" charset="-128"/>
                <a:cs typeface="ＭＳ Ｐゴシック" charset="-128"/>
              </a:rPr>
              <a:t>   Scanners</a:t>
            </a:r>
          </a:p>
          <a:p>
            <a:pPr lvl="1">
              <a:spcBef>
                <a:spcPct val="20000"/>
              </a:spcBef>
              <a:buFont typeface="Lucida Grande" charset="0"/>
              <a:buChar char="-"/>
              <a:defRPr/>
            </a:pPr>
            <a:r>
              <a:rPr lang="en-US" sz="1700" dirty="0">
                <a:ea typeface="ＭＳ Ｐゴシック" charset="-128"/>
                <a:cs typeface="ＭＳ Ｐゴシック" charset="-128"/>
              </a:rPr>
              <a:t> SkipFish</a:t>
            </a:r>
          </a:p>
          <a:p>
            <a:pPr lvl="1">
              <a:spcBef>
                <a:spcPct val="20000"/>
              </a:spcBef>
              <a:buFont typeface="Lucida Grande" charset="0"/>
              <a:buChar char="-"/>
              <a:defRPr/>
            </a:pPr>
            <a:r>
              <a:rPr lang="en-US" sz="1700" dirty="0">
                <a:ea typeface="ＭＳ Ｐゴシック" charset="-128"/>
                <a:cs typeface="ＭＳ Ｐゴシック" charset="-128"/>
              </a:rPr>
              <a:t> SkipFish Exercise</a:t>
            </a:r>
          </a:p>
          <a:p>
            <a:pPr lvl="1">
              <a:spcBef>
                <a:spcPct val="20000"/>
              </a:spcBef>
              <a:buFont typeface="Lucida Grande" charset="0"/>
              <a:buChar char="-"/>
              <a:defRPr/>
            </a:pPr>
            <a:r>
              <a:rPr lang="en-US" sz="1700" dirty="0">
                <a:ea typeface="ＭＳ Ｐゴシック" charset="-128"/>
                <a:cs typeface="ＭＳ Ｐゴシック" charset="-128"/>
              </a:rPr>
              <a:t> w3af</a:t>
            </a:r>
          </a:p>
          <a:p>
            <a:pPr lvl="1">
              <a:spcBef>
                <a:spcPct val="20000"/>
              </a:spcBef>
              <a:buFont typeface="Lucida Grande" charset="0"/>
              <a:buChar char="-"/>
              <a:defRPr/>
            </a:pPr>
            <a:r>
              <a:rPr lang="en-US" sz="1700" dirty="0">
                <a:ea typeface="ＭＳ Ｐゴシック" charset="-128"/>
                <a:cs typeface="ＭＳ Ｐゴシック" charset="-128"/>
              </a:rPr>
              <a:t> w3af Exercise</a:t>
            </a:r>
          </a:p>
        </p:txBody>
      </p:sp>
      <p:sp>
        <p:nvSpPr>
          <p:cNvPr id="15" name="Freeform 1044"/>
          <p:cNvSpPr>
            <a:spLocks/>
          </p:cNvSpPr>
          <p:nvPr/>
        </p:nvSpPr>
        <p:spPr bwMode="blackWhite">
          <a:xfrm>
            <a:off x="4265613" y="269384"/>
            <a:ext cx="1296987" cy="6030871"/>
          </a:xfrm>
          <a:custGeom>
            <a:avLst/>
            <a:gdLst>
              <a:gd name="T0" fmla="*/ 0 w 808"/>
              <a:gd name="T1" fmla="*/ 2147483647 h 3984"/>
              <a:gd name="T2" fmla="*/ 2147483647 w 808"/>
              <a:gd name="T3" fmla="*/ 0 h 3984"/>
              <a:gd name="T4" fmla="*/ 2147483647 w 808"/>
              <a:gd name="T5" fmla="*/ 2147483647 h 3984"/>
              <a:gd name="T6" fmla="*/ 0 w 808"/>
              <a:gd name="T7" fmla="*/ 2147483647 h 3984"/>
              <a:gd name="T8" fmla="*/ 0 60000 65536"/>
              <a:gd name="T9" fmla="*/ 0 60000 65536"/>
              <a:gd name="T10" fmla="*/ 0 60000 65536"/>
              <a:gd name="T11" fmla="*/ 0 60000 65536"/>
              <a:gd name="T12" fmla="*/ 0 w 808"/>
              <a:gd name="T13" fmla="*/ 0 h 3984"/>
              <a:gd name="T14" fmla="*/ 808 w 808"/>
              <a:gd name="T15" fmla="*/ 3984 h 3984"/>
            </a:gdLst>
            <a:ahLst/>
            <a:cxnLst>
              <a:cxn ang="T8">
                <a:pos x="T0" y="T1"/>
              </a:cxn>
              <a:cxn ang="T9">
                <a:pos x="T2" y="T3"/>
              </a:cxn>
              <a:cxn ang="T10">
                <a:pos x="T4" y="T5"/>
              </a:cxn>
              <a:cxn ang="T11">
                <a:pos x="T6" y="T7"/>
              </a:cxn>
            </a:cxnLst>
            <a:rect l="T12" t="T13" r="T14" b="T15"/>
            <a:pathLst>
              <a:path w="808" h="3984">
                <a:moveTo>
                  <a:pt x="0" y="2788"/>
                </a:moveTo>
                <a:lnTo>
                  <a:pt x="808" y="0"/>
                </a:lnTo>
                <a:lnTo>
                  <a:pt x="808" y="3984"/>
                </a:lnTo>
                <a:lnTo>
                  <a:pt x="0" y="2788"/>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extLst>
      <p:ext uri="{BB962C8B-B14F-4D97-AF65-F5344CB8AC3E}">
        <p14:creationId xmlns:p14="http://schemas.microsoft.com/office/powerpoint/2010/main" val="270271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spcBef>
                <a:spcPts val="800"/>
              </a:spcBef>
            </a:pPr>
            <a:r>
              <a:rPr lang="en-GB" dirty="0">
                <a:latin typeface="Tahoma" charset="0"/>
                <a:ea typeface="MS PGothic" charset="0"/>
              </a:rPr>
              <a:t>Tools for Discovering </a:t>
            </a:r>
            <a:br>
              <a:rPr lang="en-GB" dirty="0">
                <a:latin typeface="Tahoma" charset="0"/>
                <a:ea typeface="MS PGothic" charset="0"/>
              </a:rPr>
            </a:br>
            <a:r>
              <a:rPr lang="en-GB" dirty="0">
                <a:latin typeface="Tahoma" charset="0"/>
                <a:ea typeface="MS PGothic" charset="0"/>
              </a:rPr>
              <a:t>XSS Flaws</a:t>
            </a:r>
          </a:p>
        </p:txBody>
      </p:sp>
      <p:sp>
        <p:nvSpPr>
          <p:cNvPr id="157699" name="Rectangle 3"/>
          <p:cNvSpPr>
            <a:spLocks noGrp="1" noChangeArrowheads="1"/>
          </p:cNvSpPr>
          <p:nvPr>
            <p:ph idx="1"/>
          </p:nvPr>
        </p:nvSpPr>
        <p:spPr>
          <a:xfrm>
            <a:off x="533400" y="1722120"/>
            <a:ext cx="8001000" cy="4114800"/>
          </a:xfrm>
        </p:spPr>
        <p:txBody>
          <a:bodyPr/>
          <a:lstStyle/>
          <a:p>
            <a:pPr>
              <a:spcBef>
                <a:spcPts val="800"/>
              </a:spcBef>
            </a:pPr>
            <a:r>
              <a:rPr lang="en-GB" sz="2000" dirty="0">
                <a:latin typeface="Tahoma" charset="0"/>
                <a:ea typeface="MS PGothic" charset="0"/>
              </a:rPr>
              <a:t>Multiple tools are available for finding the flaws</a:t>
            </a:r>
          </a:p>
          <a:p>
            <a:pPr>
              <a:spcBef>
                <a:spcPts val="800"/>
              </a:spcBef>
            </a:pPr>
            <a:r>
              <a:rPr lang="en-GB" sz="2000" dirty="0">
                <a:latin typeface="Tahoma" charset="0"/>
                <a:ea typeface="MS PGothic" charset="0"/>
              </a:rPr>
              <a:t>These tools typically either intercept the requests and allow us to modify them, or they insert the attacks within the inputs for us</a:t>
            </a:r>
          </a:p>
          <a:p>
            <a:pPr>
              <a:spcBef>
                <a:spcPts val="800"/>
              </a:spcBef>
            </a:pPr>
            <a:r>
              <a:rPr lang="en-GB" sz="2000" dirty="0">
                <a:latin typeface="Tahoma" charset="0"/>
                <a:ea typeface="MS PGothic" charset="0"/>
              </a:rPr>
              <a:t>We are going to review some of the tools now</a:t>
            </a:r>
          </a:p>
          <a:p>
            <a:pPr lvl="1">
              <a:spcBef>
                <a:spcPts val="800"/>
              </a:spcBef>
            </a:pPr>
            <a:r>
              <a:rPr lang="en-GB" sz="2000" dirty="0">
                <a:latin typeface="Tahoma" charset="0"/>
                <a:ea typeface="MS PGothic" charset="0"/>
              </a:rPr>
              <a:t>Web Developer Extension</a:t>
            </a:r>
          </a:p>
          <a:p>
            <a:pPr lvl="1">
              <a:spcBef>
                <a:spcPts val="800"/>
              </a:spcBef>
            </a:pPr>
            <a:r>
              <a:rPr lang="en-GB" sz="2000" dirty="0">
                <a:latin typeface="Tahoma" charset="0"/>
                <a:ea typeface="MS PGothic" charset="0"/>
              </a:rPr>
              <a:t>Live HTTP Headers Extension</a:t>
            </a:r>
          </a:p>
          <a:p>
            <a:pPr lvl="1">
              <a:spcBef>
                <a:spcPts val="800"/>
              </a:spcBef>
            </a:pPr>
            <a:r>
              <a:rPr lang="en-GB" sz="2000" dirty="0">
                <a:latin typeface="Tahoma" charset="0"/>
                <a:ea typeface="MS PGothic" charset="0"/>
              </a:rPr>
              <a:t>TamperData</a:t>
            </a:r>
          </a:p>
          <a:p>
            <a:pPr lvl="1">
              <a:spcBef>
                <a:spcPts val="800"/>
              </a:spcBef>
            </a:pPr>
            <a:r>
              <a:rPr lang="en-GB" sz="2000" dirty="0">
                <a:latin typeface="Tahoma" charset="0"/>
                <a:ea typeface="MS PGothic" charset="0"/>
              </a:rPr>
              <a:t>XSS Me</a:t>
            </a:r>
          </a:p>
          <a:p>
            <a:pPr lvl="1">
              <a:spcBef>
                <a:spcPts val="800"/>
              </a:spcBef>
            </a:pPr>
            <a:r>
              <a:rPr lang="en-GB" sz="2000" dirty="0">
                <a:latin typeface="Tahoma" charset="0"/>
                <a:ea typeface="MS PGothic" charset="0"/>
              </a:rPr>
              <a:t>GreaseMonkey</a:t>
            </a:r>
          </a:p>
          <a:p>
            <a:pPr lvl="1">
              <a:spcBef>
                <a:spcPts val="800"/>
              </a:spcBef>
            </a:pPr>
            <a:r>
              <a:rPr lang="en-GB" sz="2000" dirty="0">
                <a:latin typeface="Tahoma" charset="0"/>
                <a:ea typeface="MS PGothic" charset="0"/>
              </a:rPr>
              <a:t>Burp Suite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spcBef>
                <a:spcPts val="800"/>
              </a:spcBef>
            </a:pPr>
            <a:r>
              <a:rPr lang="en-GB" dirty="0">
                <a:latin typeface="Tahoma" charset="0"/>
                <a:ea typeface="MS PGothic" charset="0"/>
              </a:rPr>
              <a:t>Web Developer Extension</a:t>
            </a:r>
          </a:p>
        </p:txBody>
      </p:sp>
      <p:sp>
        <p:nvSpPr>
          <p:cNvPr id="158723" name="Rectangle 3"/>
          <p:cNvSpPr>
            <a:spLocks noGrp="1" noChangeArrowheads="1"/>
          </p:cNvSpPr>
          <p:nvPr>
            <p:ph idx="1"/>
          </p:nvPr>
        </p:nvSpPr>
        <p:spPr>
          <a:xfrm>
            <a:off x="685800" y="2362200"/>
            <a:ext cx="7772400" cy="3886200"/>
          </a:xfrm>
        </p:spPr>
        <p:txBody>
          <a:bodyPr/>
          <a:lstStyle/>
          <a:p>
            <a:pPr>
              <a:spcBef>
                <a:spcPts val="800"/>
              </a:spcBef>
            </a:pPr>
            <a:r>
              <a:rPr lang="en-GB" sz="2800" dirty="0">
                <a:latin typeface="Tahoma" charset="0"/>
                <a:ea typeface="MS PGothic" charset="0"/>
              </a:rPr>
              <a:t>Series of tools built into a single extension</a:t>
            </a:r>
          </a:p>
          <a:p>
            <a:pPr>
              <a:spcBef>
                <a:spcPts val="800"/>
              </a:spcBef>
            </a:pPr>
            <a:r>
              <a:rPr lang="en-GB" sz="2800" dirty="0">
                <a:latin typeface="Tahoma" charset="0"/>
                <a:ea typeface="MS PGothic" charset="0"/>
              </a:rPr>
              <a:t>Its main focus is web developers checking their application</a:t>
            </a:r>
          </a:p>
          <a:p>
            <a:pPr>
              <a:spcBef>
                <a:spcPts val="800"/>
              </a:spcBef>
            </a:pPr>
            <a:r>
              <a:rPr lang="en-GB" sz="2800" dirty="0">
                <a:latin typeface="Tahoma" charset="0"/>
                <a:ea typeface="MS PGothic" charset="0"/>
              </a:rPr>
              <a:t>Focus on two features of interest to security testing</a:t>
            </a:r>
          </a:p>
          <a:p>
            <a:pPr lvl="1">
              <a:spcBef>
                <a:spcPts val="800"/>
              </a:spcBef>
            </a:pPr>
            <a:r>
              <a:rPr lang="en-GB" sz="2400" dirty="0">
                <a:latin typeface="Tahoma" charset="0"/>
                <a:ea typeface="MS PGothic" charset="0"/>
              </a:rPr>
              <a:t>Convert Form Method</a:t>
            </a:r>
          </a:p>
          <a:p>
            <a:pPr lvl="1">
              <a:spcBef>
                <a:spcPts val="800"/>
              </a:spcBef>
            </a:pPr>
            <a:r>
              <a:rPr lang="en-GB" sz="2400" dirty="0">
                <a:latin typeface="Tahoma" charset="0"/>
                <a:ea typeface="MS PGothic" charset="0"/>
              </a:rPr>
              <a:t>Edit HTML</a:t>
            </a:r>
          </a:p>
        </p:txBody>
      </p:sp>
      <p:pic>
        <p:nvPicPr>
          <p:cNvPr id="158724" name="Picture 4"/>
          <p:cNvPicPr>
            <a:picLocks noChangeAspect="1"/>
          </p:cNvPicPr>
          <p:nvPr/>
        </p:nvPicPr>
        <p:blipFill>
          <a:blip r:embed="rId3">
            <a:lum bright="-8000" contrast="8000"/>
            <a:extLst>
              <a:ext uri="{28A0092B-C50C-407E-A947-70E740481C1C}">
                <a14:useLocalDpi xmlns:a14="http://schemas.microsoft.com/office/drawing/2010/main" val="0"/>
              </a:ext>
            </a:extLst>
          </a:blip>
          <a:srcRect/>
          <a:stretch>
            <a:fillRect/>
          </a:stretch>
        </p:blipFill>
        <p:spPr bwMode="auto">
          <a:xfrm>
            <a:off x="0" y="1905000"/>
            <a:ext cx="9144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a:spcBef>
                <a:spcPts val="800"/>
              </a:spcBef>
            </a:pPr>
            <a:r>
              <a:rPr lang="en-GB" dirty="0">
                <a:latin typeface="Tahoma" charset="0"/>
                <a:ea typeface="MS PGothic" charset="0"/>
              </a:rPr>
              <a:t>Web Developer Functions</a:t>
            </a:r>
          </a:p>
        </p:txBody>
      </p:sp>
      <p:sp>
        <p:nvSpPr>
          <p:cNvPr id="159747" name="Rectangle 3"/>
          <p:cNvSpPr>
            <a:spLocks noGrp="1" noChangeArrowheads="1"/>
          </p:cNvSpPr>
          <p:nvPr>
            <p:ph idx="1"/>
          </p:nvPr>
        </p:nvSpPr>
        <p:spPr>
          <a:xfrm>
            <a:off x="457200" y="1737360"/>
            <a:ext cx="8229600" cy="4297680"/>
          </a:xfrm>
        </p:spPr>
        <p:txBody>
          <a:bodyPr/>
          <a:lstStyle/>
          <a:p>
            <a:r>
              <a:rPr lang="en-US" sz="3200" dirty="0">
                <a:latin typeface="Tahoma" charset="0"/>
                <a:ea typeface="MS PGothic" charset="0"/>
              </a:rPr>
              <a:t>Convert method function</a:t>
            </a:r>
          </a:p>
          <a:p>
            <a:pPr lvl="1"/>
            <a:r>
              <a:rPr lang="en-US" sz="2800" dirty="0">
                <a:latin typeface="Tahoma" charset="0"/>
                <a:ea typeface="MS PGothic" charset="0"/>
              </a:rPr>
              <a:t>Allows us to change which method the forms use</a:t>
            </a:r>
          </a:p>
          <a:p>
            <a:pPr lvl="1"/>
            <a:r>
              <a:rPr lang="en-US" sz="2800" dirty="0">
                <a:latin typeface="Tahoma" charset="0"/>
                <a:ea typeface="MS PGothic" charset="0"/>
              </a:rPr>
              <a:t>Simple method to test method interchange</a:t>
            </a:r>
          </a:p>
          <a:p>
            <a:r>
              <a:rPr lang="en-US" sz="3200" dirty="0">
                <a:latin typeface="Tahoma" charset="0"/>
                <a:ea typeface="MS PGothic" charset="0"/>
              </a:rPr>
              <a:t>Edit HTML function</a:t>
            </a:r>
          </a:p>
          <a:p>
            <a:pPr lvl="1"/>
            <a:r>
              <a:rPr lang="en-US" sz="2800" dirty="0">
                <a:latin typeface="Tahoma" charset="0"/>
                <a:ea typeface="MS PGothic" charset="0"/>
              </a:rPr>
              <a:t>Allows LIVE editing of the HTML</a:t>
            </a:r>
          </a:p>
          <a:p>
            <a:pPr lvl="1"/>
            <a:r>
              <a:rPr lang="en-US" sz="2800" dirty="0">
                <a:latin typeface="Tahoma" charset="0"/>
                <a:ea typeface="MS PGothic" charset="0"/>
              </a:rPr>
              <a:t>Don</a:t>
            </a:r>
            <a:r>
              <a:rPr lang="en-US" altLang="ja-JP" sz="2800" dirty="0">
                <a:latin typeface="Tahoma" charset="0"/>
                <a:ea typeface="MS PGothic" charset="0"/>
              </a:rPr>
              <a:t>'t like a form field restriction?</a:t>
            </a:r>
          </a:p>
          <a:p>
            <a:pPr lvl="1"/>
            <a:r>
              <a:rPr lang="en-US" sz="2800" dirty="0">
                <a:latin typeface="Tahoma" charset="0"/>
                <a:ea typeface="MS PGothic" charset="0"/>
              </a:rPr>
              <a:t>Want to make that hidden field visible?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itle 1"/>
          <p:cNvSpPr>
            <a:spLocks noGrp="1"/>
          </p:cNvSpPr>
          <p:nvPr>
            <p:ph type="title"/>
          </p:nvPr>
        </p:nvSpPr>
        <p:spPr/>
        <p:txBody>
          <a:bodyPr/>
          <a:lstStyle/>
          <a:p>
            <a:r>
              <a:rPr lang="en-US" dirty="0">
                <a:latin typeface="Tahoma" charset="0"/>
                <a:ea typeface="MS PGothic" charset="0"/>
              </a:rPr>
              <a:t>TamperData</a:t>
            </a:r>
          </a:p>
        </p:txBody>
      </p:sp>
      <p:sp>
        <p:nvSpPr>
          <p:cNvPr id="160771" name="Content Placeholder 2"/>
          <p:cNvSpPr>
            <a:spLocks noGrp="1"/>
          </p:cNvSpPr>
          <p:nvPr>
            <p:ph idx="1"/>
          </p:nvPr>
        </p:nvSpPr>
        <p:spPr>
          <a:xfrm>
            <a:off x="563880" y="1828800"/>
            <a:ext cx="7955280" cy="4114800"/>
          </a:xfrm>
        </p:spPr>
        <p:txBody>
          <a:bodyPr/>
          <a:lstStyle/>
          <a:p>
            <a:r>
              <a:rPr lang="en-US" sz="2800" dirty="0">
                <a:latin typeface="Tahoma" charset="0"/>
                <a:ea typeface="MS PGothic" charset="0"/>
              </a:rPr>
              <a:t>As with SQL injection, TamperData is a great tool to find XSS flaws</a:t>
            </a:r>
          </a:p>
          <a:p>
            <a:r>
              <a:rPr lang="en-US" sz="2800" dirty="0">
                <a:latin typeface="Tahoma" charset="0"/>
                <a:ea typeface="MS PGothic" charset="0"/>
              </a:rPr>
              <a:t>TamperData provides a built in list of XSS attacks</a:t>
            </a:r>
          </a:p>
          <a:p>
            <a:pPr lvl="1"/>
            <a:r>
              <a:rPr lang="en-US" sz="2400" dirty="0">
                <a:latin typeface="Tahoma" charset="0"/>
                <a:ea typeface="MS PGothic" charset="0"/>
              </a:rPr>
              <a:t>Not as extensive a list as the SQL injection ones</a:t>
            </a:r>
          </a:p>
          <a:p>
            <a:r>
              <a:rPr lang="en-US" sz="2800" dirty="0">
                <a:latin typeface="Tahoma" charset="0"/>
                <a:ea typeface="MS PGothic" charset="0"/>
              </a:rPr>
              <a:t>Simple to use, and allows for us to test for XSS and SQL injection within the same tool</a:t>
            </a:r>
          </a:p>
          <a:p>
            <a:pPr>
              <a:buFontTx/>
              <a:buNone/>
            </a:pPr>
            <a:endParaRPr lang="en-US" sz="2800" dirty="0">
              <a:latin typeface="Tahoma" charset="0"/>
              <a:ea typeface="MS PGothic"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1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3300" y="1866900"/>
            <a:ext cx="1790700" cy="179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2819" name="Rectangle 2"/>
          <p:cNvSpPr>
            <a:spLocks noGrp="1" noChangeArrowheads="1"/>
          </p:cNvSpPr>
          <p:nvPr>
            <p:ph type="title"/>
          </p:nvPr>
        </p:nvSpPr>
        <p:spPr/>
        <p:txBody>
          <a:bodyPr/>
          <a:lstStyle/>
          <a:p>
            <a:pPr>
              <a:spcBef>
                <a:spcPts val="800"/>
              </a:spcBef>
            </a:pPr>
            <a:r>
              <a:rPr lang="en-GB" dirty="0">
                <a:latin typeface="Tahoma" charset="0"/>
                <a:ea typeface="MS PGothic" charset="0"/>
              </a:rPr>
              <a:t>GreaseMonkey</a:t>
            </a:r>
          </a:p>
        </p:txBody>
      </p:sp>
      <p:sp>
        <p:nvSpPr>
          <p:cNvPr id="162820" name="Rectangle 3"/>
          <p:cNvSpPr>
            <a:spLocks noGrp="1" noChangeArrowheads="1"/>
          </p:cNvSpPr>
          <p:nvPr>
            <p:ph idx="1"/>
          </p:nvPr>
        </p:nvSpPr>
        <p:spPr>
          <a:xfrm>
            <a:off x="365760" y="1706880"/>
            <a:ext cx="7239000" cy="4267200"/>
          </a:xfrm>
        </p:spPr>
        <p:txBody>
          <a:bodyPr/>
          <a:lstStyle/>
          <a:p>
            <a:pPr>
              <a:spcBef>
                <a:spcPts val="800"/>
              </a:spcBef>
            </a:pPr>
            <a:r>
              <a:rPr lang="en-GB" sz="2800" dirty="0">
                <a:latin typeface="Tahoma" charset="0"/>
                <a:ea typeface="MS PGothic" charset="0"/>
              </a:rPr>
              <a:t>GreaseMonkey is an active browsing component</a:t>
            </a:r>
          </a:p>
          <a:p>
            <a:pPr lvl="1">
              <a:spcBef>
                <a:spcPts val="800"/>
              </a:spcBef>
            </a:pPr>
            <a:r>
              <a:rPr lang="en-GB" sz="2400" dirty="0">
                <a:latin typeface="Tahoma" charset="0"/>
                <a:ea typeface="MS PGothic" charset="0"/>
              </a:rPr>
              <a:t>This means that it dynamically add scripts to</a:t>
            </a:r>
            <a:br>
              <a:rPr lang="en-GB" sz="2400" dirty="0">
                <a:latin typeface="Tahoma" charset="0"/>
                <a:ea typeface="MS PGothic" charset="0"/>
              </a:rPr>
            </a:br>
            <a:r>
              <a:rPr lang="en-GB" sz="2400" dirty="0">
                <a:latin typeface="Tahoma" charset="0"/>
                <a:ea typeface="MS PGothic" charset="0"/>
              </a:rPr>
              <a:t>a page</a:t>
            </a:r>
          </a:p>
          <a:p>
            <a:pPr lvl="1">
              <a:spcBef>
                <a:spcPts val="800"/>
              </a:spcBef>
            </a:pPr>
            <a:r>
              <a:rPr lang="en-GB" sz="2400" dirty="0">
                <a:latin typeface="Tahoma" charset="0"/>
                <a:ea typeface="MS PGothic" charset="0"/>
              </a:rPr>
              <a:t>Sounds like XSS doesn't it?</a:t>
            </a:r>
          </a:p>
          <a:p>
            <a:pPr>
              <a:spcBef>
                <a:spcPts val="800"/>
              </a:spcBef>
            </a:pPr>
            <a:r>
              <a:rPr lang="en-GB" sz="2800" dirty="0">
                <a:latin typeface="Tahoma" charset="0"/>
                <a:ea typeface="MS PGothic" charset="0"/>
              </a:rPr>
              <a:t>Lots of scripts already available</a:t>
            </a:r>
          </a:p>
          <a:p>
            <a:pPr>
              <a:spcBef>
                <a:spcPts val="800"/>
              </a:spcBef>
            </a:pPr>
            <a:r>
              <a:rPr lang="en-GB" sz="2800" dirty="0">
                <a:latin typeface="Tahoma" charset="0"/>
                <a:ea typeface="MS PGothic" charset="0"/>
              </a:rPr>
              <a:t>Some of the interesting ones:</a:t>
            </a:r>
            <a:endParaRPr lang="en-GB" sz="2400" dirty="0">
              <a:latin typeface="Tahoma" charset="0"/>
              <a:ea typeface="MS PGothic" charset="0"/>
            </a:endParaRPr>
          </a:p>
          <a:p>
            <a:pPr lvl="1">
              <a:spcBef>
                <a:spcPts val="800"/>
              </a:spcBef>
            </a:pPr>
            <a:r>
              <a:rPr lang="en-GB" sz="2400" dirty="0">
                <a:latin typeface="Tahoma" charset="0"/>
                <a:ea typeface="MS PGothic" charset="0"/>
              </a:rPr>
              <a:t>XSS Assistant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spcBef>
                <a:spcPts val="800"/>
              </a:spcBef>
            </a:pPr>
            <a:r>
              <a:rPr lang="en-GB" dirty="0">
                <a:latin typeface="Tahoma" charset="0"/>
                <a:ea typeface="MS PGothic" charset="0"/>
              </a:rPr>
              <a:t>XSS Assistant</a:t>
            </a:r>
          </a:p>
        </p:txBody>
      </p:sp>
      <p:sp>
        <p:nvSpPr>
          <p:cNvPr id="164867" name="Rectangle 3"/>
          <p:cNvSpPr>
            <a:spLocks noGrp="1" noChangeArrowheads="1"/>
          </p:cNvSpPr>
          <p:nvPr>
            <p:ph idx="1"/>
          </p:nvPr>
        </p:nvSpPr>
        <p:spPr>
          <a:xfrm>
            <a:off x="219075" y="1257300"/>
            <a:ext cx="4267200" cy="4114800"/>
          </a:xfrm>
        </p:spPr>
        <p:txBody>
          <a:bodyPr/>
          <a:lstStyle/>
          <a:p>
            <a:pPr>
              <a:spcBef>
                <a:spcPts val="800"/>
              </a:spcBef>
            </a:pPr>
            <a:r>
              <a:rPr lang="en-GB" sz="2800" dirty="0">
                <a:latin typeface="Tahoma" charset="0"/>
                <a:ea typeface="MS PGothic" charset="0"/>
              </a:rPr>
              <a:t>Available at </a:t>
            </a:r>
            <a:br>
              <a:rPr lang="en-GB" sz="2800" dirty="0">
                <a:latin typeface="Tahoma" charset="0"/>
                <a:ea typeface="MS PGothic" charset="0"/>
              </a:rPr>
            </a:br>
            <a:r>
              <a:rPr lang="en-GB" sz="1800" dirty="0">
                <a:latin typeface="Tahoma" charset="0"/>
                <a:ea typeface="MS PGothic" charset="0"/>
              </a:rPr>
              <a:t>http://www.whiteacid.org/</a:t>
            </a:r>
          </a:p>
          <a:p>
            <a:pPr>
              <a:spcBef>
                <a:spcPts val="800"/>
              </a:spcBef>
            </a:pPr>
            <a:r>
              <a:rPr lang="en-GB" sz="2800" dirty="0">
                <a:latin typeface="Tahoma" charset="0"/>
                <a:ea typeface="MS PGothic" charset="0"/>
              </a:rPr>
              <a:t>It provides a menu that allows us to target forms</a:t>
            </a:r>
          </a:p>
          <a:p>
            <a:pPr>
              <a:spcBef>
                <a:spcPts val="800"/>
              </a:spcBef>
            </a:pPr>
            <a:r>
              <a:rPr lang="en-GB" sz="2800" dirty="0">
                <a:latin typeface="Tahoma" charset="0"/>
                <a:ea typeface="MS PGothic" charset="0"/>
              </a:rPr>
              <a:t>Includes the XSS Cheatsheet from RSnake</a:t>
            </a:r>
          </a:p>
          <a:p>
            <a:pPr>
              <a:spcBef>
                <a:spcPts val="800"/>
              </a:spcBef>
            </a:pPr>
            <a:r>
              <a:rPr lang="en-GB" sz="2800" dirty="0">
                <a:latin typeface="Tahoma" charset="0"/>
                <a:ea typeface="MS PGothic" charset="0"/>
              </a:rPr>
              <a:t>Drop downs to select attack vector</a:t>
            </a:r>
          </a:p>
        </p:txBody>
      </p:sp>
      <p:pic>
        <p:nvPicPr>
          <p:cNvPr id="164868" name="Picture 4"/>
          <p:cNvPicPr>
            <a:picLocks noChangeAspect="1" noChangeArrowheads="1"/>
          </p:cNvPicPr>
          <p:nvPr/>
        </p:nvPicPr>
        <p:blipFill>
          <a:blip r:embed="rId3">
            <a:lum bright="-10000" contrast="8000"/>
            <a:extLst>
              <a:ext uri="{28A0092B-C50C-407E-A947-70E740481C1C}">
                <a14:useLocalDpi xmlns:a14="http://schemas.microsoft.com/office/drawing/2010/main" val="0"/>
              </a:ext>
            </a:extLst>
          </a:blip>
          <a:srcRect/>
          <a:stretch>
            <a:fillRect/>
          </a:stretch>
        </p:blipFill>
        <p:spPr bwMode="auto">
          <a:xfrm>
            <a:off x="4484688" y="1676400"/>
            <a:ext cx="4583112" cy="327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041"/>
          <p:cNvSpPr>
            <a:spLocks noGrp="1" noChangeArrowheads="1"/>
          </p:cNvSpPr>
          <p:nvPr>
            <p:ph type="title"/>
          </p:nvPr>
        </p:nvSpPr>
        <p:spPr/>
        <p:txBody>
          <a:bodyPr/>
          <a:lstStyle/>
          <a:p>
            <a:pPr algn="l"/>
            <a:r>
              <a:rPr lang="en-US" dirty="0">
                <a:latin typeface="Tahoma" charset="0"/>
                <a:ea typeface="MS PGothic" charset="0"/>
              </a:rPr>
              <a:t>Course Roadmap</a:t>
            </a:r>
          </a:p>
        </p:txBody>
      </p:sp>
      <p:sp>
        <p:nvSpPr>
          <p:cNvPr id="13" name="Rectangle 1042"/>
          <p:cNvSpPr>
            <a:spLocks noChangeArrowheads="1"/>
          </p:cNvSpPr>
          <p:nvPr/>
        </p:nvSpPr>
        <p:spPr bwMode="auto">
          <a:xfrm>
            <a:off x="118533" y="1602954"/>
            <a:ext cx="8458200" cy="44196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dirty="0">
                <a:latin typeface="Tahoma" pitchFamily="34" charset="0"/>
                <a:ea typeface="MS PGothic" pitchFamily="34" charset="-128"/>
                <a:cs typeface="+mn-cs"/>
              </a:rPr>
              <a:t>Attacker'</a:t>
            </a:r>
            <a:r>
              <a:rPr lang="en-US" sz="3200" dirty="0">
                <a:latin typeface="Tahoma" pitchFamily="34" charset="0"/>
                <a:ea typeface="MS PGothic" pitchFamily="34" charset="-128"/>
              </a:rPr>
              <a:t>s View, Pen-Testing</a:t>
            </a:r>
            <a:br>
              <a:rPr lang="en-US" sz="3200" dirty="0">
                <a:latin typeface="Tahoma" pitchFamily="34" charset="0"/>
                <a:ea typeface="MS PGothic" pitchFamily="34" charset="-128"/>
              </a:rPr>
            </a:br>
            <a:r>
              <a:rPr lang="en-US" sz="3200" dirty="0">
                <a:latin typeface="Tahoma" pitchFamily="34" charset="0"/>
                <a:ea typeface="MS PGothic" pitchFamily="34" charset="-128"/>
              </a:rPr>
              <a:t>&amp; Scoping</a:t>
            </a:r>
            <a:endParaRPr lang="en-US" sz="3200" dirty="0">
              <a:latin typeface="Tahoma" pitchFamily="34" charset="0"/>
              <a:ea typeface="MS PGothic" pitchFamily="34" charset="-128"/>
              <a:cs typeface="+mn-cs"/>
            </a:endParaRP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Server-Side Vuln Discovery</a:t>
            </a:r>
          </a:p>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Server-Side Vuln</a:t>
            </a:r>
            <a:r>
              <a:rPr lang="en-US" sz="3200" b="1" i="1" dirty="0">
                <a:solidFill>
                  <a:srgbClr val="FF0000"/>
                </a:solidFill>
                <a:latin typeface="Tahoma" pitchFamily="34" charset="0"/>
                <a:ea typeface="MS PGothic" pitchFamily="34" charset="-128"/>
                <a:cs typeface="+mn-cs"/>
              </a:rPr>
              <a:t> </a:t>
            </a:r>
            <a:br>
              <a:rPr lang="en-US" sz="3200" b="1" i="1" dirty="0">
                <a:solidFill>
                  <a:srgbClr val="FF0000"/>
                </a:solidFill>
                <a:latin typeface="Tahoma" pitchFamily="34" charset="0"/>
                <a:ea typeface="MS PGothic" pitchFamily="34" charset="-128"/>
                <a:cs typeface="+mn-cs"/>
              </a:rPr>
            </a:br>
            <a:r>
              <a:rPr lang="en-US" sz="3200" b="1" i="1" u="sng" dirty="0">
                <a:solidFill>
                  <a:srgbClr val="FF0000"/>
                </a:solidFill>
                <a:latin typeface="Tahoma" pitchFamily="34" charset="0"/>
                <a:ea typeface="MS PGothic" pitchFamily="34" charset="-128"/>
                <a:cs typeface="+mn-cs"/>
              </a:rPr>
              <a:t>Discovery Cont.</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14" name="Rectangle 1043"/>
          <p:cNvSpPr>
            <a:spLocks noChangeArrowheads="1"/>
          </p:cNvSpPr>
          <p:nvPr/>
        </p:nvSpPr>
        <p:spPr bwMode="auto">
          <a:xfrm>
            <a:off x="5562600" y="0"/>
            <a:ext cx="3429000" cy="6858000"/>
          </a:xfrm>
          <a:prstGeom prst="rect">
            <a:avLst/>
          </a:prstGeom>
          <a:solidFill>
            <a:srgbClr val="99FFCC"/>
          </a:solidFill>
          <a:ln w="12700">
            <a:solidFill>
              <a:schemeClr val="tx1"/>
            </a:solidFill>
            <a:miter lim="800000"/>
            <a:headEnd type="none" w="sm" len="sm"/>
            <a:tailEnd type="none" w="sm" len="sm"/>
          </a:ln>
        </p:spPr>
        <p:txBody>
          <a:bodyPr wrap="none" anchor="ctr"/>
          <a:lstStyle/>
          <a:p>
            <a:pPr eaLnBrk="0" hangingPunct="0">
              <a:spcBef>
                <a:spcPct val="20000"/>
              </a:spcBef>
              <a:buFontTx/>
              <a:buChar char="•"/>
              <a:defRPr/>
            </a:pPr>
            <a:r>
              <a:rPr lang="en-US" sz="1700" dirty="0">
                <a:ea typeface="ＭＳ Ｐゴシック" charset="-128"/>
                <a:cs typeface="ＭＳ Ｐゴシック" charset="-128"/>
              </a:rPr>
              <a:t> Cross-Site Scripting (XSS)  </a:t>
            </a:r>
          </a:p>
          <a:p>
            <a:pPr eaLnBrk="0" hangingPunct="0">
              <a:spcBef>
                <a:spcPct val="20000"/>
              </a:spcBef>
              <a:buFontTx/>
              <a:buChar char="•"/>
              <a:defRPr/>
            </a:pPr>
            <a:r>
              <a:rPr lang="en-US" sz="1700" dirty="0">
                <a:ea typeface="ＭＳ Ｐゴシック" charset="-128"/>
                <a:cs typeface="ＭＳ Ｐゴシック" charset="-128"/>
              </a:rPr>
              <a:t> Cross-Site Scripting Exercise</a:t>
            </a:r>
          </a:p>
          <a:p>
            <a:pPr eaLnBrk="0" hangingPunct="0">
              <a:spcBef>
                <a:spcPct val="20000"/>
              </a:spcBef>
              <a:buFontTx/>
              <a:buChar char="•"/>
              <a:defRPr/>
            </a:pPr>
            <a:r>
              <a:rPr lang="en-US" sz="1700" dirty="0">
                <a:ea typeface="ＭＳ Ｐゴシック" charset="-128"/>
                <a:cs typeface="ＭＳ Ｐゴシック" charset="-128"/>
              </a:rPr>
              <a:t> Cross-Site Scripting Discovery</a:t>
            </a:r>
          </a:p>
          <a:p>
            <a:pPr eaLnBrk="0" hangingPunct="0">
              <a:spcBef>
                <a:spcPct val="20000"/>
              </a:spcBef>
              <a:buFontTx/>
              <a:buChar char="•"/>
              <a:defRPr/>
            </a:pPr>
            <a:r>
              <a:rPr lang="en-US" sz="1700" b="1" i="1" dirty="0">
                <a:solidFill>
                  <a:srgbClr val="FF0000"/>
                </a:solidFill>
                <a:ea typeface="ＭＳ Ｐゴシック" charset="-128"/>
                <a:cs typeface="ＭＳ Ｐゴシック" charset="-128"/>
              </a:rPr>
              <a:t> Persistent XSS Exercise</a:t>
            </a:r>
          </a:p>
          <a:p>
            <a:pPr eaLnBrk="0" hangingPunct="0">
              <a:spcBef>
                <a:spcPct val="20000"/>
              </a:spcBef>
              <a:buFontTx/>
              <a:buChar char="•"/>
              <a:defRPr/>
            </a:pPr>
            <a:r>
              <a:rPr lang="en-US" sz="1700" dirty="0">
                <a:ea typeface="ＭＳ Ｐゴシック" charset="-128"/>
                <a:cs typeface="ＭＳ Ｐゴシック" charset="-128"/>
              </a:rPr>
              <a:t> Cross-Site Request Forgery (CSRF)</a:t>
            </a:r>
          </a:p>
          <a:p>
            <a:pPr eaLnBrk="0" hangingPunct="0">
              <a:spcBef>
                <a:spcPct val="20000"/>
              </a:spcBef>
              <a:buFontTx/>
              <a:buChar char="•"/>
              <a:defRPr/>
            </a:pPr>
            <a:r>
              <a:rPr lang="en-US" sz="1700" dirty="0">
                <a:ea typeface="ＭＳ Ｐゴシック" charset="-128"/>
                <a:cs typeface="ＭＳ Ｐゴシック" charset="-128"/>
              </a:rPr>
              <a:t> Session Flaws</a:t>
            </a:r>
          </a:p>
          <a:p>
            <a:pPr eaLnBrk="0" hangingPunct="0">
              <a:spcBef>
                <a:spcPct val="20000"/>
              </a:spcBef>
              <a:buFontTx/>
              <a:buChar char="•"/>
              <a:defRPr/>
            </a:pPr>
            <a:r>
              <a:rPr lang="en-US" sz="1700" dirty="0">
                <a:ea typeface="ＭＳ Ｐゴシック" charset="-128"/>
                <a:cs typeface="ＭＳ Ｐゴシック" charset="-128"/>
              </a:rPr>
              <a:t> Session Fixation</a:t>
            </a:r>
          </a:p>
          <a:p>
            <a:pPr eaLnBrk="0" hangingPunct="0">
              <a:spcBef>
                <a:spcPct val="20000"/>
              </a:spcBef>
              <a:buFontTx/>
              <a:buChar char="•"/>
              <a:defRPr/>
            </a:pPr>
            <a:r>
              <a:rPr lang="en-US" sz="1700" dirty="0">
                <a:ea typeface="ＭＳ Ｐゴシック" charset="-128"/>
                <a:cs typeface="ＭＳ Ｐゴシック" charset="-128"/>
              </a:rPr>
              <a:t> AJAX</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 Exercise </a:t>
            </a:r>
          </a:p>
          <a:p>
            <a:pPr lvl="1" eaLnBrk="0" hangingPunct="0">
              <a:spcBef>
                <a:spcPct val="20000"/>
              </a:spcBef>
              <a:buFont typeface="Lucida Grande" charset="0"/>
              <a:buChar char="-"/>
              <a:defRPr/>
            </a:pPr>
            <a:r>
              <a:rPr lang="en-US" sz="1700" dirty="0">
                <a:ea typeface="ＭＳ Ｐゴシック" charset="-128"/>
                <a:cs typeface="ＭＳ Ｐゴシック" charset="-128"/>
              </a:rPr>
              <a:t>API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Data Binding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AJAX Fuzzing Exercise</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 Exercise</a:t>
            </a:r>
          </a:p>
          <a:p>
            <a:pPr eaLnBrk="0" hangingPunct="0">
              <a:spcBef>
                <a:spcPct val="20000"/>
              </a:spcBef>
              <a:buFontTx/>
              <a:buChar char="•"/>
              <a:defRPr/>
            </a:pPr>
            <a:r>
              <a:rPr lang="en-US" sz="1700" dirty="0">
                <a:ea typeface="ＭＳ Ｐゴシック" charset="-128"/>
                <a:cs typeface="ＭＳ Ｐゴシック" charset="-128"/>
              </a:rPr>
              <a:t> Automated Web Application</a:t>
            </a:r>
            <a:br>
              <a:rPr lang="en-US" sz="1700" dirty="0">
                <a:ea typeface="ＭＳ Ｐゴシック" charset="-128"/>
                <a:cs typeface="ＭＳ Ｐゴシック" charset="-128"/>
              </a:rPr>
            </a:br>
            <a:r>
              <a:rPr lang="en-US" sz="1700" dirty="0">
                <a:ea typeface="ＭＳ Ｐゴシック" charset="-128"/>
                <a:cs typeface="ＭＳ Ｐゴシック" charset="-128"/>
              </a:rPr>
              <a:t>   Scanners</a:t>
            </a:r>
          </a:p>
          <a:p>
            <a:pPr lvl="1">
              <a:spcBef>
                <a:spcPct val="20000"/>
              </a:spcBef>
              <a:buFont typeface="Lucida Grande" charset="0"/>
              <a:buChar char="-"/>
              <a:defRPr/>
            </a:pPr>
            <a:r>
              <a:rPr lang="en-US" sz="1700" dirty="0">
                <a:ea typeface="ＭＳ Ｐゴシック" charset="-128"/>
                <a:cs typeface="ＭＳ Ｐゴシック" charset="-128"/>
              </a:rPr>
              <a:t> SkipFish</a:t>
            </a:r>
          </a:p>
          <a:p>
            <a:pPr lvl="1">
              <a:spcBef>
                <a:spcPct val="20000"/>
              </a:spcBef>
              <a:buFont typeface="Lucida Grande" charset="0"/>
              <a:buChar char="-"/>
              <a:defRPr/>
            </a:pPr>
            <a:r>
              <a:rPr lang="en-US" sz="1700" dirty="0">
                <a:ea typeface="ＭＳ Ｐゴシック" charset="-128"/>
                <a:cs typeface="ＭＳ Ｐゴシック" charset="-128"/>
              </a:rPr>
              <a:t> SkipFish Exercise</a:t>
            </a:r>
          </a:p>
          <a:p>
            <a:pPr lvl="1">
              <a:spcBef>
                <a:spcPct val="20000"/>
              </a:spcBef>
              <a:buFont typeface="Lucida Grande" charset="0"/>
              <a:buChar char="-"/>
              <a:defRPr/>
            </a:pPr>
            <a:r>
              <a:rPr lang="en-US" sz="1700" dirty="0">
                <a:ea typeface="ＭＳ Ｐゴシック" charset="-128"/>
                <a:cs typeface="ＭＳ Ｐゴシック" charset="-128"/>
              </a:rPr>
              <a:t> w3af</a:t>
            </a:r>
          </a:p>
          <a:p>
            <a:pPr lvl="1">
              <a:spcBef>
                <a:spcPct val="20000"/>
              </a:spcBef>
              <a:buFont typeface="Lucida Grande" charset="0"/>
              <a:buChar char="-"/>
              <a:defRPr/>
            </a:pPr>
            <a:r>
              <a:rPr lang="en-US" sz="1700" dirty="0">
                <a:ea typeface="ＭＳ Ｐゴシック" charset="-128"/>
                <a:cs typeface="ＭＳ Ｐゴシック" charset="-128"/>
              </a:rPr>
              <a:t> w3af Exercise</a:t>
            </a:r>
          </a:p>
        </p:txBody>
      </p:sp>
      <p:sp>
        <p:nvSpPr>
          <p:cNvPr id="15" name="Freeform 1044"/>
          <p:cNvSpPr>
            <a:spLocks/>
          </p:cNvSpPr>
          <p:nvPr/>
        </p:nvSpPr>
        <p:spPr bwMode="blackWhite">
          <a:xfrm>
            <a:off x="4265613" y="269384"/>
            <a:ext cx="1296987" cy="6030871"/>
          </a:xfrm>
          <a:custGeom>
            <a:avLst/>
            <a:gdLst>
              <a:gd name="T0" fmla="*/ 0 w 808"/>
              <a:gd name="T1" fmla="*/ 2147483647 h 3984"/>
              <a:gd name="T2" fmla="*/ 2147483647 w 808"/>
              <a:gd name="T3" fmla="*/ 0 h 3984"/>
              <a:gd name="T4" fmla="*/ 2147483647 w 808"/>
              <a:gd name="T5" fmla="*/ 2147483647 h 3984"/>
              <a:gd name="T6" fmla="*/ 0 w 808"/>
              <a:gd name="T7" fmla="*/ 2147483647 h 3984"/>
              <a:gd name="T8" fmla="*/ 0 60000 65536"/>
              <a:gd name="T9" fmla="*/ 0 60000 65536"/>
              <a:gd name="T10" fmla="*/ 0 60000 65536"/>
              <a:gd name="T11" fmla="*/ 0 60000 65536"/>
              <a:gd name="T12" fmla="*/ 0 w 808"/>
              <a:gd name="T13" fmla="*/ 0 h 3984"/>
              <a:gd name="T14" fmla="*/ 808 w 808"/>
              <a:gd name="T15" fmla="*/ 3984 h 3984"/>
            </a:gdLst>
            <a:ahLst/>
            <a:cxnLst>
              <a:cxn ang="T8">
                <a:pos x="T0" y="T1"/>
              </a:cxn>
              <a:cxn ang="T9">
                <a:pos x="T2" y="T3"/>
              </a:cxn>
              <a:cxn ang="T10">
                <a:pos x="T4" y="T5"/>
              </a:cxn>
              <a:cxn ang="T11">
                <a:pos x="T6" y="T7"/>
              </a:cxn>
            </a:cxnLst>
            <a:rect l="T12" t="T13" r="T14" b="T15"/>
            <a:pathLst>
              <a:path w="808" h="3984">
                <a:moveTo>
                  <a:pt x="0" y="2788"/>
                </a:moveTo>
                <a:lnTo>
                  <a:pt x="808" y="0"/>
                </a:lnTo>
                <a:lnTo>
                  <a:pt x="808" y="3984"/>
                </a:lnTo>
                <a:lnTo>
                  <a:pt x="0" y="2788"/>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041"/>
          <p:cNvSpPr>
            <a:spLocks noGrp="1" noChangeArrowheads="1"/>
          </p:cNvSpPr>
          <p:nvPr>
            <p:ph type="title"/>
          </p:nvPr>
        </p:nvSpPr>
        <p:spPr/>
        <p:txBody>
          <a:bodyPr/>
          <a:lstStyle/>
          <a:p>
            <a:pPr algn="l"/>
            <a:r>
              <a:rPr lang="en-US" dirty="0">
                <a:latin typeface="Tahoma" charset="0"/>
                <a:ea typeface="MS PGothic" charset="0"/>
              </a:rPr>
              <a:t>Course Roadmap</a:t>
            </a:r>
          </a:p>
        </p:txBody>
      </p:sp>
      <p:sp>
        <p:nvSpPr>
          <p:cNvPr id="13" name="Rectangle 1042"/>
          <p:cNvSpPr>
            <a:spLocks noChangeArrowheads="1"/>
          </p:cNvSpPr>
          <p:nvPr/>
        </p:nvSpPr>
        <p:spPr bwMode="auto">
          <a:xfrm>
            <a:off x="152400" y="1905000"/>
            <a:ext cx="8458200" cy="44196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dirty="0">
                <a:latin typeface="Tahoma" pitchFamily="34" charset="0"/>
                <a:ea typeface="MS PGothic" pitchFamily="34" charset="-128"/>
                <a:cs typeface="+mn-cs"/>
              </a:rPr>
              <a:t>Attacker'</a:t>
            </a:r>
            <a:r>
              <a:rPr lang="en-US" sz="3200" dirty="0">
                <a:latin typeface="Tahoma" pitchFamily="34" charset="0"/>
                <a:ea typeface="MS PGothic" pitchFamily="34" charset="-128"/>
              </a:rPr>
              <a:t>s View, Pen-Testing</a:t>
            </a:r>
            <a:br>
              <a:rPr lang="en-US" sz="3200" dirty="0">
                <a:latin typeface="Tahoma" pitchFamily="34" charset="0"/>
                <a:ea typeface="MS PGothic" pitchFamily="34" charset="-128"/>
              </a:rPr>
            </a:br>
            <a:r>
              <a:rPr lang="en-US" sz="3200" dirty="0">
                <a:latin typeface="Tahoma" pitchFamily="34" charset="0"/>
                <a:ea typeface="MS PGothic" pitchFamily="34" charset="-128"/>
              </a:rPr>
              <a:t>&amp; Scoping</a:t>
            </a:r>
            <a:endParaRPr lang="en-US" sz="3200" dirty="0">
              <a:latin typeface="Tahoma" pitchFamily="34" charset="0"/>
              <a:ea typeface="MS PGothic" pitchFamily="34" charset="-128"/>
              <a:cs typeface="+mn-cs"/>
            </a:endParaRP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Server-Side Vuln Discovery</a:t>
            </a:r>
          </a:p>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Server-Side Vuln</a:t>
            </a:r>
            <a:r>
              <a:rPr lang="en-US" sz="3200" b="1" i="1" dirty="0">
                <a:solidFill>
                  <a:srgbClr val="FF0000"/>
                </a:solidFill>
                <a:latin typeface="Tahoma" pitchFamily="34" charset="0"/>
                <a:ea typeface="MS PGothic" pitchFamily="34" charset="-128"/>
                <a:cs typeface="+mn-cs"/>
              </a:rPr>
              <a:t> </a:t>
            </a:r>
            <a:br>
              <a:rPr lang="en-US" sz="3200" b="1" i="1" dirty="0">
                <a:solidFill>
                  <a:srgbClr val="FF0000"/>
                </a:solidFill>
                <a:latin typeface="Tahoma" pitchFamily="34" charset="0"/>
                <a:ea typeface="MS PGothic" pitchFamily="34" charset="-128"/>
                <a:cs typeface="+mn-cs"/>
              </a:rPr>
            </a:br>
            <a:r>
              <a:rPr lang="en-US" sz="3200" b="1" i="1" u="sng" dirty="0">
                <a:solidFill>
                  <a:srgbClr val="FF0000"/>
                </a:solidFill>
                <a:latin typeface="Tahoma" pitchFamily="34" charset="0"/>
                <a:ea typeface="MS PGothic" pitchFamily="34" charset="-128"/>
                <a:cs typeface="+mn-cs"/>
              </a:rPr>
              <a:t>Discovery Cont.</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14" name="Rectangle 1043"/>
          <p:cNvSpPr>
            <a:spLocks noChangeArrowheads="1"/>
          </p:cNvSpPr>
          <p:nvPr/>
        </p:nvSpPr>
        <p:spPr bwMode="auto">
          <a:xfrm>
            <a:off x="5562600" y="0"/>
            <a:ext cx="3429000" cy="6858000"/>
          </a:xfrm>
          <a:prstGeom prst="rect">
            <a:avLst/>
          </a:prstGeom>
          <a:solidFill>
            <a:srgbClr val="99FFCC"/>
          </a:solidFill>
          <a:ln w="12700">
            <a:solidFill>
              <a:schemeClr val="tx1"/>
            </a:solidFill>
            <a:miter lim="800000"/>
            <a:headEnd type="none" w="sm" len="sm"/>
            <a:tailEnd type="none" w="sm" len="sm"/>
          </a:ln>
        </p:spPr>
        <p:txBody>
          <a:bodyPr wrap="none" anchor="ctr"/>
          <a:lstStyle/>
          <a:p>
            <a:pPr eaLnBrk="0" hangingPunct="0">
              <a:spcBef>
                <a:spcPct val="20000"/>
              </a:spcBef>
              <a:buFontTx/>
              <a:buChar char="•"/>
              <a:defRPr/>
            </a:pPr>
            <a:r>
              <a:rPr lang="en-US" sz="1700" dirty="0">
                <a:ea typeface="ＭＳ Ｐゴシック" charset="-128"/>
                <a:cs typeface="ＭＳ Ｐゴシック" charset="-128"/>
              </a:rPr>
              <a:t> Cross-Site Scripting (XSS)  </a:t>
            </a:r>
          </a:p>
          <a:p>
            <a:pPr eaLnBrk="0" hangingPunct="0">
              <a:spcBef>
                <a:spcPct val="20000"/>
              </a:spcBef>
              <a:buFontTx/>
              <a:buChar char="•"/>
              <a:defRPr/>
            </a:pPr>
            <a:r>
              <a:rPr lang="en-US" sz="1700" dirty="0">
                <a:ea typeface="ＭＳ Ｐゴシック" charset="-128"/>
                <a:cs typeface="ＭＳ Ｐゴシック" charset="-128"/>
              </a:rPr>
              <a:t> Cross-Site Scripting Exercise</a:t>
            </a:r>
          </a:p>
          <a:p>
            <a:pPr eaLnBrk="0" hangingPunct="0">
              <a:spcBef>
                <a:spcPct val="20000"/>
              </a:spcBef>
              <a:buFontTx/>
              <a:buChar char="•"/>
              <a:defRPr/>
            </a:pPr>
            <a:r>
              <a:rPr lang="en-US" sz="1700" dirty="0">
                <a:ea typeface="ＭＳ Ｐゴシック" charset="-128"/>
                <a:cs typeface="ＭＳ Ｐゴシック" charset="-128"/>
              </a:rPr>
              <a:t> Cross-Site Scripting Discovery</a:t>
            </a:r>
          </a:p>
          <a:p>
            <a:pPr eaLnBrk="0" hangingPunct="0">
              <a:spcBef>
                <a:spcPct val="20000"/>
              </a:spcBef>
              <a:buFontTx/>
              <a:buChar char="•"/>
              <a:defRPr/>
            </a:pPr>
            <a:r>
              <a:rPr lang="en-US" sz="1700" dirty="0">
                <a:ea typeface="ＭＳ Ｐゴシック" charset="-128"/>
                <a:cs typeface="ＭＳ Ｐゴシック" charset="-128"/>
              </a:rPr>
              <a:t> Persistent XSS Exercise</a:t>
            </a:r>
          </a:p>
          <a:p>
            <a:pPr eaLnBrk="0" hangingPunct="0">
              <a:spcBef>
                <a:spcPct val="20000"/>
              </a:spcBef>
              <a:buFontTx/>
              <a:buChar char="•"/>
              <a:defRPr/>
            </a:pPr>
            <a:r>
              <a:rPr lang="en-US" sz="1700" b="1" i="1" dirty="0">
                <a:solidFill>
                  <a:srgbClr val="FF0000"/>
                </a:solidFill>
                <a:ea typeface="ＭＳ Ｐゴシック" charset="-128"/>
                <a:cs typeface="ＭＳ Ｐゴシック" charset="-128"/>
              </a:rPr>
              <a:t> Cross-Site Request Forgery (CSRF)</a:t>
            </a:r>
          </a:p>
          <a:p>
            <a:pPr eaLnBrk="0" hangingPunct="0">
              <a:spcBef>
                <a:spcPct val="20000"/>
              </a:spcBef>
              <a:buFontTx/>
              <a:buChar char="•"/>
              <a:defRPr/>
            </a:pPr>
            <a:r>
              <a:rPr lang="en-US" sz="1700" dirty="0">
                <a:ea typeface="ＭＳ Ｐゴシック" charset="-128"/>
                <a:cs typeface="ＭＳ Ｐゴシック" charset="-128"/>
              </a:rPr>
              <a:t> Session Flaws</a:t>
            </a:r>
          </a:p>
          <a:p>
            <a:pPr eaLnBrk="0" hangingPunct="0">
              <a:spcBef>
                <a:spcPct val="20000"/>
              </a:spcBef>
              <a:buFontTx/>
              <a:buChar char="•"/>
              <a:defRPr/>
            </a:pPr>
            <a:r>
              <a:rPr lang="en-US" sz="1700" dirty="0">
                <a:ea typeface="ＭＳ Ｐゴシック" charset="-128"/>
                <a:cs typeface="ＭＳ Ｐゴシック" charset="-128"/>
              </a:rPr>
              <a:t> Session Fixation</a:t>
            </a:r>
          </a:p>
          <a:p>
            <a:pPr eaLnBrk="0" hangingPunct="0">
              <a:spcBef>
                <a:spcPct val="20000"/>
              </a:spcBef>
              <a:buFontTx/>
              <a:buChar char="•"/>
              <a:defRPr/>
            </a:pPr>
            <a:r>
              <a:rPr lang="en-US" sz="1700" dirty="0">
                <a:ea typeface="ＭＳ Ｐゴシック" charset="-128"/>
                <a:cs typeface="ＭＳ Ｐゴシック" charset="-128"/>
              </a:rPr>
              <a:t> AJAX</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 Exercise </a:t>
            </a:r>
          </a:p>
          <a:p>
            <a:pPr lvl="1" eaLnBrk="0" hangingPunct="0">
              <a:spcBef>
                <a:spcPct val="20000"/>
              </a:spcBef>
              <a:buFont typeface="Lucida Grande" charset="0"/>
              <a:buChar char="-"/>
              <a:defRPr/>
            </a:pPr>
            <a:r>
              <a:rPr lang="en-US" sz="1700" dirty="0">
                <a:ea typeface="ＭＳ Ｐゴシック" charset="-128"/>
                <a:cs typeface="ＭＳ Ｐゴシック" charset="-128"/>
              </a:rPr>
              <a:t>API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Data Binding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AJAX Fuzzing Exercise</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 Exercise</a:t>
            </a:r>
          </a:p>
          <a:p>
            <a:pPr eaLnBrk="0" hangingPunct="0">
              <a:spcBef>
                <a:spcPct val="20000"/>
              </a:spcBef>
              <a:buFontTx/>
              <a:buChar char="•"/>
              <a:defRPr/>
            </a:pPr>
            <a:r>
              <a:rPr lang="en-US" sz="1700" dirty="0">
                <a:ea typeface="ＭＳ Ｐゴシック" charset="-128"/>
                <a:cs typeface="ＭＳ Ｐゴシック" charset="-128"/>
              </a:rPr>
              <a:t> Automated Web Application</a:t>
            </a:r>
            <a:br>
              <a:rPr lang="en-US" sz="1700" dirty="0">
                <a:ea typeface="ＭＳ Ｐゴシック" charset="-128"/>
                <a:cs typeface="ＭＳ Ｐゴシック" charset="-128"/>
              </a:rPr>
            </a:br>
            <a:r>
              <a:rPr lang="en-US" sz="1700" dirty="0">
                <a:ea typeface="ＭＳ Ｐゴシック" charset="-128"/>
                <a:cs typeface="ＭＳ Ｐゴシック" charset="-128"/>
              </a:rPr>
              <a:t>   Scanners</a:t>
            </a:r>
          </a:p>
          <a:p>
            <a:pPr lvl="1">
              <a:spcBef>
                <a:spcPct val="20000"/>
              </a:spcBef>
              <a:buFont typeface="Lucida Grande" charset="0"/>
              <a:buChar char="-"/>
              <a:defRPr/>
            </a:pPr>
            <a:r>
              <a:rPr lang="en-US" sz="1700" dirty="0">
                <a:ea typeface="ＭＳ Ｐゴシック" charset="-128"/>
                <a:cs typeface="ＭＳ Ｐゴシック" charset="-128"/>
              </a:rPr>
              <a:t> SkipFish</a:t>
            </a:r>
          </a:p>
          <a:p>
            <a:pPr lvl="1">
              <a:spcBef>
                <a:spcPct val="20000"/>
              </a:spcBef>
              <a:buFont typeface="Lucida Grande" charset="0"/>
              <a:buChar char="-"/>
              <a:defRPr/>
            </a:pPr>
            <a:r>
              <a:rPr lang="en-US" sz="1700" dirty="0">
                <a:ea typeface="ＭＳ Ｐゴシック" charset="-128"/>
                <a:cs typeface="ＭＳ Ｐゴシック" charset="-128"/>
              </a:rPr>
              <a:t> SkipFish Exercise</a:t>
            </a:r>
          </a:p>
          <a:p>
            <a:pPr lvl="1">
              <a:spcBef>
                <a:spcPct val="20000"/>
              </a:spcBef>
              <a:buFont typeface="Lucida Grande" charset="0"/>
              <a:buChar char="-"/>
              <a:defRPr/>
            </a:pPr>
            <a:r>
              <a:rPr lang="en-US" sz="1700" dirty="0">
                <a:ea typeface="ＭＳ Ｐゴシック" charset="-128"/>
                <a:cs typeface="ＭＳ Ｐゴシック" charset="-128"/>
              </a:rPr>
              <a:t> w3af</a:t>
            </a:r>
          </a:p>
          <a:p>
            <a:pPr lvl="1">
              <a:spcBef>
                <a:spcPct val="20000"/>
              </a:spcBef>
              <a:buFont typeface="Lucida Grande" charset="0"/>
              <a:buChar char="-"/>
              <a:defRPr/>
            </a:pPr>
            <a:r>
              <a:rPr lang="en-US" sz="1700" dirty="0">
                <a:ea typeface="ＭＳ Ｐゴシック" charset="-128"/>
                <a:cs typeface="ＭＳ Ｐゴシック" charset="-128"/>
              </a:rPr>
              <a:t> w3af Exercise</a:t>
            </a:r>
          </a:p>
        </p:txBody>
      </p:sp>
      <p:sp>
        <p:nvSpPr>
          <p:cNvPr id="15" name="Freeform 1044"/>
          <p:cNvSpPr>
            <a:spLocks/>
          </p:cNvSpPr>
          <p:nvPr/>
        </p:nvSpPr>
        <p:spPr bwMode="blackWhite">
          <a:xfrm>
            <a:off x="4265613" y="269384"/>
            <a:ext cx="1296987" cy="6030871"/>
          </a:xfrm>
          <a:custGeom>
            <a:avLst/>
            <a:gdLst>
              <a:gd name="T0" fmla="*/ 0 w 808"/>
              <a:gd name="T1" fmla="*/ 2147483647 h 3984"/>
              <a:gd name="T2" fmla="*/ 2147483647 w 808"/>
              <a:gd name="T3" fmla="*/ 0 h 3984"/>
              <a:gd name="T4" fmla="*/ 2147483647 w 808"/>
              <a:gd name="T5" fmla="*/ 2147483647 h 3984"/>
              <a:gd name="T6" fmla="*/ 0 w 808"/>
              <a:gd name="T7" fmla="*/ 2147483647 h 3984"/>
              <a:gd name="T8" fmla="*/ 0 60000 65536"/>
              <a:gd name="T9" fmla="*/ 0 60000 65536"/>
              <a:gd name="T10" fmla="*/ 0 60000 65536"/>
              <a:gd name="T11" fmla="*/ 0 60000 65536"/>
              <a:gd name="T12" fmla="*/ 0 w 808"/>
              <a:gd name="T13" fmla="*/ 0 h 3984"/>
              <a:gd name="T14" fmla="*/ 808 w 808"/>
              <a:gd name="T15" fmla="*/ 3984 h 3984"/>
            </a:gdLst>
            <a:ahLst/>
            <a:cxnLst>
              <a:cxn ang="T8">
                <a:pos x="T0" y="T1"/>
              </a:cxn>
              <a:cxn ang="T9">
                <a:pos x="T2" y="T3"/>
              </a:cxn>
              <a:cxn ang="T10">
                <a:pos x="T4" y="T5"/>
              </a:cxn>
              <a:cxn ang="T11">
                <a:pos x="T6" y="T7"/>
              </a:cxn>
            </a:cxnLst>
            <a:rect l="T12" t="T13" r="T14" b="T15"/>
            <a:pathLst>
              <a:path w="808" h="3984">
                <a:moveTo>
                  <a:pt x="0" y="2788"/>
                </a:moveTo>
                <a:lnTo>
                  <a:pt x="808" y="0"/>
                </a:lnTo>
                <a:lnTo>
                  <a:pt x="808" y="3984"/>
                </a:lnTo>
                <a:lnTo>
                  <a:pt x="0" y="2788"/>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1028"/>
          <p:cNvSpPr>
            <a:spLocks noGrp="1" noChangeArrowheads="1"/>
          </p:cNvSpPr>
          <p:nvPr>
            <p:ph type="title"/>
          </p:nvPr>
        </p:nvSpPr>
        <p:spPr/>
        <p:txBody>
          <a:bodyPr/>
          <a:lstStyle/>
          <a:p>
            <a:r>
              <a:rPr lang="en-US" dirty="0">
                <a:latin typeface="Tahoma" charset="0"/>
                <a:ea typeface="MS PGothic" charset="0"/>
              </a:rPr>
              <a:t>Cross-Site Request Forgery</a:t>
            </a:r>
          </a:p>
        </p:txBody>
      </p:sp>
      <p:sp>
        <p:nvSpPr>
          <p:cNvPr id="172035" name="Rectangle 1029"/>
          <p:cNvSpPr>
            <a:spLocks noGrp="1" noChangeArrowheads="1"/>
          </p:cNvSpPr>
          <p:nvPr>
            <p:ph idx="1"/>
          </p:nvPr>
        </p:nvSpPr>
        <p:spPr>
          <a:xfrm>
            <a:off x="685800" y="1428206"/>
            <a:ext cx="7772400" cy="4297680"/>
          </a:xfrm>
        </p:spPr>
        <p:txBody>
          <a:bodyPr/>
          <a:lstStyle/>
          <a:p>
            <a:pPr>
              <a:spcBef>
                <a:spcPct val="0"/>
              </a:spcBef>
            </a:pPr>
            <a:r>
              <a:rPr lang="en-US" sz="2400" dirty="0">
                <a:latin typeface="Tahoma" charset="0"/>
                <a:ea typeface="MS PGothic" charset="0"/>
              </a:rPr>
              <a:t>Cross-Site Request Forgery (CSRF) is an attack that leverages trust</a:t>
            </a:r>
          </a:p>
          <a:p>
            <a:pPr lvl="1">
              <a:spcBef>
                <a:spcPct val="0"/>
              </a:spcBef>
            </a:pPr>
            <a:r>
              <a:rPr lang="en-US" sz="2000" dirty="0">
                <a:latin typeface="Tahoma" charset="0"/>
                <a:ea typeface="MS PGothic" charset="0"/>
              </a:rPr>
              <a:t>The trust a web site has in the user (or at least that user</a:t>
            </a:r>
            <a:r>
              <a:rPr lang="en-US" altLang="ja-JP" sz="2000" dirty="0">
                <a:latin typeface="Tahoma" charset="0"/>
                <a:ea typeface="MS PGothic" charset="0"/>
              </a:rPr>
              <a:t>'s browser)</a:t>
            </a:r>
          </a:p>
          <a:p>
            <a:pPr>
              <a:spcBef>
                <a:spcPct val="0"/>
              </a:spcBef>
            </a:pPr>
            <a:r>
              <a:rPr lang="en-US" sz="2400" dirty="0">
                <a:latin typeface="Tahoma" charset="0"/>
                <a:ea typeface="MS PGothic" charset="0"/>
              </a:rPr>
              <a:t>CSRF takes advantage of an active session a browser has with the target site</a:t>
            </a:r>
          </a:p>
          <a:p>
            <a:pPr lvl="1">
              <a:spcBef>
                <a:spcPct val="0"/>
              </a:spcBef>
            </a:pPr>
            <a:r>
              <a:rPr lang="en-US" sz="2000" dirty="0">
                <a:latin typeface="Tahoma" charset="0"/>
                <a:ea typeface="MS PGothic" charset="0"/>
              </a:rPr>
              <a:t>The attack is possible due to predictable parameters on sensitive transactions</a:t>
            </a:r>
          </a:p>
          <a:p>
            <a:pPr lvl="1">
              <a:spcBef>
                <a:spcPct val="0"/>
              </a:spcBef>
            </a:pPr>
            <a:r>
              <a:rPr lang="en-US" sz="2000" dirty="0">
                <a:latin typeface="Tahoma" charset="0"/>
                <a:ea typeface="MS PGothic" charset="0"/>
              </a:rPr>
              <a:t>An example money transfer transaction might have two parameters: Destination Account and an Amount</a:t>
            </a:r>
          </a:p>
          <a:p>
            <a:pPr lvl="2">
              <a:spcBef>
                <a:spcPct val="0"/>
              </a:spcBef>
            </a:pPr>
            <a:r>
              <a:rPr lang="en-US" sz="1600" dirty="0">
                <a:latin typeface="Tahoma" charset="0"/>
                <a:ea typeface="MS PGothic" charset="0"/>
              </a:rPr>
              <a:t>Yes, there is also likely a SessionID, but that is automatically passed by the browser to the server, and the attacker doesn'</a:t>
            </a:r>
            <a:r>
              <a:rPr lang="en-US" altLang="ja-JP" sz="1600" dirty="0">
                <a:latin typeface="Tahoma" charset="0"/>
                <a:ea typeface="MS PGothic" charset="0"/>
              </a:rPr>
              <a:t>t need to know it</a:t>
            </a:r>
          </a:p>
          <a:p>
            <a:pPr lvl="1">
              <a:spcBef>
                <a:spcPct val="0"/>
              </a:spcBef>
            </a:pPr>
            <a:r>
              <a:rPr lang="en-US" sz="2000" dirty="0">
                <a:latin typeface="Tahoma" charset="0"/>
                <a:ea typeface="MS PGothic" charset="0"/>
              </a:rPr>
              <a:t>Are valid parameters for the transaction predictable and/or controllable by the attacker?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041"/>
          <p:cNvSpPr>
            <a:spLocks noGrp="1" noChangeArrowheads="1"/>
          </p:cNvSpPr>
          <p:nvPr>
            <p:ph type="title"/>
          </p:nvPr>
        </p:nvSpPr>
        <p:spPr/>
        <p:txBody>
          <a:bodyPr/>
          <a:lstStyle/>
          <a:p>
            <a:pPr algn="l"/>
            <a:r>
              <a:rPr lang="en-US" dirty="0">
                <a:latin typeface="Tahoma" charset="0"/>
                <a:ea typeface="MS PGothic" charset="0"/>
              </a:rPr>
              <a:t>Course Roadmap</a:t>
            </a:r>
          </a:p>
        </p:txBody>
      </p:sp>
      <p:sp>
        <p:nvSpPr>
          <p:cNvPr id="6" name="Rectangle 1042"/>
          <p:cNvSpPr>
            <a:spLocks noChangeArrowheads="1"/>
          </p:cNvSpPr>
          <p:nvPr/>
        </p:nvSpPr>
        <p:spPr bwMode="auto">
          <a:xfrm>
            <a:off x="36513" y="1444657"/>
            <a:ext cx="8458200" cy="44196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dirty="0">
                <a:latin typeface="Tahoma" pitchFamily="34" charset="0"/>
                <a:ea typeface="MS PGothic" pitchFamily="34" charset="-128"/>
                <a:cs typeface="+mn-cs"/>
              </a:rPr>
              <a:t>Attacker'</a:t>
            </a:r>
            <a:r>
              <a:rPr lang="en-US" sz="3200" dirty="0">
                <a:latin typeface="Tahoma" pitchFamily="34" charset="0"/>
                <a:ea typeface="MS PGothic" pitchFamily="34" charset="-128"/>
              </a:rPr>
              <a:t>s View, Pen-Testing</a:t>
            </a:r>
            <a:br>
              <a:rPr lang="en-US" sz="3200" dirty="0">
                <a:latin typeface="Tahoma" pitchFamily="34" charset="0"/>
                <a:ea typeface="MS PGothic" pitchFamily="34" charset="-128"/>
              </a:rPr>
            </a:br>
            <a:r>
              <a:rPr lang="en-US" sz="3200" dirty="0">
                <a:latin typeface="Tahoma" pitchFamily="34" charset="0"/>
                <a:ea typeface="MS PGothic" pitchFamily="34" charset="-128"/>
              </a:rPr>
              <a:t>&amp; Scoping</a:t>
            </a:r>
            <a:endParaRPr lang="en-US" sz="3200" dirty="0">
              <a:latin typeface="Tahoma" pitchFamily="34" charset="0"/>
              <a:ea typeface="MS PGothic" pitchFamily="34" charset="-128"/>
              <a:cs typeface="+mn-cs"/>
            </a:endParaRP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Server-Side Vuln Discovery</a:t>
            </a:r>
          </a:p>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Server-Side Vuln</a:t>
            </a:r>
            <a:r>
              <a:rPr lang="en-US" sz="3200" b="1" i="1" dirty="0">
                <a:solidFill>
                  <a:srgbClr val="FF0000"/>
                </a:solidFill>
                <a:latin typeface="Tahoma" pitchFamily="34" charset="0"/>
                <a:ea typeface="MS PGothic" pitchFamily="34" charset="-128"/>
                <a:cs typeface="+mn-cs"/>
              </a:rPr>
              <a:t> </a:t>
            </a:r>
            <a:br>
              <a:rPr lang="en-US" sz="3200" b="1" i="1" dirty="0">
                <a:solidFill>
                  <a:srgbClr val="FF0000"/>
                </a:solidFill>
                <a:latin typeface="Tahoma" pitchFamily="34" charset="0"/>
                <a:ea typeface="MS PGothic" pitchFamily="34" charset="-128"/>
                <a:cs typeface="+mn-cs"/>
              </a:rPr>
            </a:br>
            <a:r>
              <a:rPr lang="en-US" sz="3200" b="1" i="1" u="sng" dirty="0">
                <a:solidFill>
                  <a:srgbClr val="FF0000"/>
                </a:solidFill>
                <a:latin typeface="Tahoma" pitchFamily="34" charset="0"/>
                <a:ea typeface="MS PGothic" pitchFamily="34" charset="-128"/>
                <a:cs typeface="+mn-cs"/>
              </a:rPr>
              <a:t>Discovery Cont.</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32773" name="Rectangle 1043"/>
          <p:cNvSpPr>
            <a:spLocks noChangeArrowheads="1"/>
          </p:cNvSpPr>
          <p:nvPr/>
        </p:nvSpPr>
        <p:spPr bwMode="auto">
          <a:xfrm>
            <a:off x="5562600" y="0"/>
            <a:ext cx="3429000" cy="6858000"/>
          </a:xfrm>
          <a:prstGeom prst="rect">
            <a:avLst/>
          </a:prstGeom>
          <a:solidFill>
            <a:srgbClr val="99FFCC"/>
          </a:solidFill>
          <a:ln w="12700">
            <a:solidFill>
              <a:schemeClr val="tx1"/>
            </a:solidFill>
            <a:miter lim="800000"/>
            <a:headEnd type="none" w="sm" len="sm"/>
            <a:tailEnd type="none" w="sm" len="sm"/>
          </a:ln>
        </p:spPr>
        <p:txBody>
          <a:bodyPr wrap="none" anchor="ctr"/>
          <a:lstStyle/>
          <a:p>
            <a:pPr eaLnBrk="0" hangingPunct="0">
              <a:spcBef>
                <a:spcPct val="20000"/>
              </a:spcBef>
              <a:buFontTx/>
              <a:buChar char="•"/>
              <a:defRPr/>
            </a:pPr>
            <a:r>
              <a:rPr lang="en-US" sz="1700" b="1" i="1" dirty="0">
                <a:solidFill>
                  <a:srgbClr val="FF0000"/>
                </a:solidFill>
                <a:ea typeface="ＭＳ Ｐゴシック" charset="-128"/>
                <a:cs typeface="ＭＳ Ｐゴシック" charset="-128"/>
              </a:rPr>
              <a:t> Cross-Site Scripting (XSS)  </a:t>
            </a:r>
          </a:p>
          <a:p>
            <a:pPr eaLnBrk="0" hangingPunct="0">
              <a:spcBef>
                <a:spcPct val="20000"/>
              </a:spcBef>
              <a:buFontTx/>
              <a:buChar char="•"/>
              <a:defRPr/>
            </a:pPr>
            <a:r>
              <a:rPr lang="en-US" sz="1700" dirty="0">
                <a:ea typeface="ＭＳ Ｐゴシック" charset="-128"/>
                <a:cs typeface="ＭＳ Ｐゴシック" charset="-128"/>
              </a:rPr>
              <a:t> Cross-Site Scripting Exercise</a:t>
            </a:r>
          </a:p>
          <a:p>
            <a:pPr eaLnBrk="0" hangingPunct="0">
              <a:spcBef>
                <a:spcPct val="20000"/>
              </a:spcBef>
              <a:buFontTx/>
              <a:buChar char="•"/>
              <a:defRPr/>
            </a:pPr>
            <a:r>
              <a:rPr lang="en-US" sz="1700" dirty="0">
                <a:ea typeface="ＭＳ Ｐゴシック" charset="-128"/>
                <a:cs typeface="ＭＳ Ｐゴシック" charset="-128"/>
              </a:rPr>
              <a:t> Cross-Site Scripting Discovery</a:t>
            </a:r>
          </a:p>
          <a:p>
            <a:pPr eaLnBrk="0" hangingPunct="0">
              <a:spcBef>
                <a:spcPct val="20000"/>
              </a:spcBef>
              <a:buFontTx/>
              <a:buChar char="•"/>
              <a:defRPr/>
            </a:pPr>
            <a:r>
              <a:rPr lang="en-US" sz="1700" dirty="0">
                <a:ea typeface="ＭＳ Ｐゴシック" charset="-128"/>
                <a:cs typeface="ＭＳ Ｐゴシック" charset="-128"/>
              </a:rPr>
              <a:t> Persistent XSS Exercise</a:t>
            </a:r>
          </a:p>
          <a:p>
            <a:pPr eaLnBrk="0" hangingPunct="0">
              <a:spcBef>
                <a:spcPct val="20000"/>
              </a:spcBef>
              <a:buFontTx/>
              <a:buChar char="•"/>
              <a:defRPr/>
            </a:pPr>
            <a:r>
              <a:rPr lang="en-US" sz="1700" dirty="0">
                <a:ea typeface="ＭＳ Ｐゴシック" charset="-128"/>
                <a:cs typeface="ＭＳ Ｐゴシック" charset="-128"/>
              </a:rPr>
              <a:t> Cross-Site Request Forgery (CSRF)</a:t>
            </a:r>
          </a:p>
          <a:p>
            <a:pPr eaLnBrk="0" hangingPunct="0">
              <a:spcBef>
                <a:spcPct val="20000"/>
              </a:spcBef>
              <a:buFontTx/>
              <a:buChar char="•"/>
              <a:defRPr/>
            </a:pPr>
            <a:r>
              <a:rPr lang="en-US" sz="1700" dirty="0">
                <a:ea typeface="ＭＳ Ｐゴシック" charset="-128"/>
                <a:cs typeface="ＭＳ Ｐゴシック" charset="-128"/>
              </a:rPr>
              <a:t> Session Flaws</a:t>
            </a:r>
          </a:p>
          <a:p>
            <a:pPr eaLnBrk="0" hangingPunct="0">
              <a:spcBef>
                <a:spcPct val="20000"/>
              </a:spcBef>
              <a:buFontTx/>
              <a:buChar char="•"/>
              <a:defRPr/>
            </a:pPr>
            <a:r>
              <a:rPr lang="en-US" sz="1700" dirty="0">
                <a:ea typeface="ＭＳ Ｐゴシック" charset="-128"/>
                <a:cs typeface="ＭＳ Ｐゴシック" charset="-128"/>
              </a:rPr>
              <a:t> Session Fixation</a:t>
            </a:r>
          </a:p>
          <a:p>
            <a:pPr eaLnBrk="0" hangingPunct="0">
              <a:spcBef>
                <a:spcPct val="20000"/>
              </a:spcBef>
              <a:buFontTx/>
              <a:buChar char="•"/>
              <a:defRPr/>
            </a:pPr>
            <a:r>
              <a:rPr lang="en-US" sz="1700" dirty="0">
                <a:ea typeface="ＭＳ Ｐゴシック" charset="-128"/>
                <a:cs typeface="ＭＳ Ｐゴシック" charset="-128"/>
              </a:rPr>
              <a:t> AJAX</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 Exercise </a:t>
            </a:r>
          </a:p>
          <a:p>
            <a:pPr lvl="1" eaLnBrk="0" hangingPunct="0">
              <a:spcBef>
                <a:spcPct val="20000"/>
              </a:spcBef>
              <a:buFont typeface="Lucida Grande" charset="0"/>
              <a:buChar char="-"/>
              <a:defRPr/>
            </a:pPr>
            <a:r>
              <a:rPr lang="en-US" sz="1700" dirty="0">
                <a:ea typeface="ＭＳ Ｐゴシック" charset="-128"/>
                <a:cs typeface="ＭＳ Ｐゴシック" charset="-128"/>
              </a:rPr>
              <a:t>API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Data Binding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AJAX Fuzzing Exercise</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 Exercise</a:t>
            </a:r>
          </a:p>
          <a:p>
            <a:pPr eaLnBrk="0" hangingPunct="0">
              <a:spcBef>
                <a:spcPct val="20000"/>
              </a:spcBef>
              <a:buFontTx/>
              <a:buChar char="•"/>
              <a:defRPr/>
            </a:pPr>
            <a:r>
              <a:rPr lang="en-US" sz="1700" dirty="0">
                <a:ea typeface="ＭＳ Ｐゴシック" charset="-128"/>
                <a:cs typeface="ＭＳ Ｐゴシック" charset="-128"/>
              </a:rPr>
              <a:t> Automated Web Application</a:t>
            </a:r>
            <a:br>
              <a:rPr lang="en-US" sz="1700" dirty="0">
                <a:ea typeface="ＭＳ Ｐゴシック" charset="-128"/>
                <a:cs typeface="ＭＳ Ｐゴシック" charset="-128"/>
              </a:rPr>
            </a:br>
            <a:r>
              <a:rPr lang="en-US" sz="1700" dirty="0">
                <a:ea typeface="ＭＳ Ｐゴシック" charset="-128"/>
                <a:cs typeface="ＭＳ Ｐゴシック" charset="-128"/>
              </a:rPr>
              <a:t>   Scanners</a:t>
            </a:r>
          </a:p>
          <a:p>
            <a:pPr lvl="1">
              <a:spcBef>
                <a:spcPct val="20000"/>
              </a:spcBef>
              <a:buFont typeface="Lucida Grande" charset="0"/>
              <a:buChar char="-"/>
              <a:defRPr/>
            </a:pPr>
            <a:r>
              <a:rPr lang="en-US" sz="1700" dirty="0">
                <a:ea typeface="ＭＳ Ｐゴシック" charset="-128"/>
                <a:cs typeface="ＭＳ Ｐゴシック" charset="-128"/>
              </a:rPr>
              <a:t> SkipFish</a:t>
            </a:r>
          </a:p>
          <a:p>
            <a:pPr lvl="1">
              <a:spcBef>
                <a:spcPct val="20000"/>
              </a:spcBef>
              <a:buFont typeface="Lucida Grande" charset="0"/>
              <a:buChar char="-"/>
              <a:defRPr/>
            </a:pPr>
            <a:r>
              <a:rPr lang="en-US" sz="1700" dirty="0">
                <a:ea typeface="ＭＳ Ｐゴシック" charset="-128"/>
                <a:cs typeface="ＭＳ Ｐゴシック" charset="-128"/>
              </a:rPr>
              <a:t> SkipFish Exercise</a:t>
            </a:r>
          </a:p>
          <a:p>
            <a:pPr lvl="1">
              <a:spcBef>
                <a:spcPct val="20000"/>
              </a:spcBef>
              <a:buFont typeface="Lucida Grande" charset="0"/>
              <a:buChar char="-"/>
              <a:defRPr/>
            </a:pPr>
            <a:r>
              <a:rPr lang="en-US" sz="1700" dirty="0">
                <a:ea typeface="ＭＳ Ｐゴシック" charset="-128"/>
                <a:cs typeface="ＭＳ Ｐゴシック" charset="-128"/>
              </a:rPr>
              <a:t> w3af</a:t>
            </a:r>
          </a:p>
          <a:p>
            <a:pPr lvl="1">
              <a:spcBef>
                <a:spcPct val="20000"/>
              </a:spcBef>
              <a:buFont typeface="Lucida Grande" charset="0"/>
              <a:buChar char="-"/>
              <a:defRPr/>
            </a:pPr>
            <a:r>
              <a:rPr lang="en-US" sz="1700" dirty="0">
                <a:ea typeface="ＭＳ Ｐゴシック" charset="-128"/>
                <a:cs typeface="ＭＳ Ｐゴシック" charset="-128"/>
              </a:rPr>
              <a:t> w3af Exercise</a:t>
            </a:r>
          </a:p>
        </p:txBody>
      </p:sp>
      <p:sp>
        <p:nvSpPr>
          <p:cNvPr id="7174" name="Freeform 1044"/>
          <p:cNvSpPr>
            <a:spLocks/>
          </p:cNvSpPr>
          <p:nvPr/>
        </p:nvSpPr>
        <p:spPr bwMode="blackWhite">
          <a:xfrm>
            <a:off x="4265613" y="269384"/>
            <a:ext cx="1296987" cy="6030871"/>
          </a:xfrm>
          <a:custGeom>
            <a:avLst/>
            <a:gdLst>
              <a:gd name="T0" fmla="*/ 0 w 808"/>
              <a:gd name="T1" fmla="*/ 2147483647 h 3984"/>
              <a:gd name="T2" fmla="*/ 2147483647 w 808"/>
              <a:gd name="T3" fmla="*/ 0 h 3984"/>
              <a:gd name="T4" fmla="*/ 2147483647 w 808"/>
              <a:gd name="T5" fmla="*/ 2147483647 h 3984"/>
              <a:gd name="T6" fmla="*/ 0 w 808"/>
              <a:gd name="T7" fmla="*/ 2147483647 h 3984"/>
              <a:gd name="T8" fmla="*/ 0 60000 65536"/>
              <a:gd name="T9" fmla="*/ 0 60000 65536"/>
              <a:gd name="T10" fmla="*/ 0 60000 65536"/>
              <a:gd name="T11" fmla="*/ 0 60000 65536"/>
              <a:gd name="T12" fmla="*/ 0 w 808"/>
              <a:gd name="T13" fmla="*/ 0 h 3984"/>
              <a:gd name="T14" fmla="*/ 808 w 808"/>
              <a:gd name="T15" fmla="*/ 3984 h 3984"/>
            </a:gdLst>
            <a:ahLst/>
            <a:cxnLst>
              <a:cxn ang="T8">
                <a:pos x="T0" y="T1"/>
              </a:cxn>
              <a:cxn ang="T9">
                <a:pos x="T2" y="T3"/>
              </a:cxn>
              <a:cxn ang="T10">
                <a:pos x="T4" y="T5"/>
              </a:cxn>
              <a:cxn ang="T11">
                <a:pos x="T6" y="T7"/>
              </a:cxn>
            </a:cxnLst>
            <a:rect l="T12" t="T13" r="T14" b="T15"/>
            <a:pathLst>
              <a:path w="808" h="3984">
                <a:moveTo>
                  <a:pt x="0" y="2788"/>
                </a:moveTo>
                <a:lnTo>
                  <a:pt x="808" y="0"/>
                </a:lnTo>
                <a:lnTo>
                  <a:pt x="808" y="3984"/>
                </a:lnTo>
                <a:lnTo>
                  <a:pt x="0" y="2788"/>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066800" y="302260"/>
            <a:ext cx="7010400" cy="825500"/>
          </a:xfrm>
        </p:spPr>
        <p:txBody>
          <a:bodyPr lIns="90000" tIns="46800" rIns="90000" bIns="4680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latin typeface="Tahoma" charset="0"/>
                <a:ea typeface="MS PGothic" charset="0"/>
              </a:rPr>
              <a:t>CSRF Attack Walk-through</a:t>
            </a:r>
          </a:p>
        </p:txBody>
      </p:sp>
      <p:sp>
        <p:nvSpPr>
          <p:cNvPr id="173059" name="Rectangle 3"/>
          <p:cNvSpPr>
            <a:spLocks noGrp="1" noChangeArrowheads="1"/>
          </p:cNvSpPr>
          <p:nvPr>
            <p:ph idx="1"/>
          </p:nvPr>
        </p:nvSpPr>
        <p:spPr>
          <a:xfrm>
            <a:off x="533400" y="1691640"/>
            <a:ext cx="8061960" cy="4647248"/>
          </a:xfrm>
        </p:spPr>
        <p:txBody>
          <a:bodyPr lIns="90000" tIns="46800" rIns="90000" bIns="46800"/>
          <a:lstStyle/>
          <a:p>
            <a:pPr marL="339725" indent="-339725" defTabSz="457200">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a:latin typeface="Tahoma" charset="0"/>
                <a:ea typeface="MS PGothic" charset="0"/>
              </a:rPr>
              <a:t>Attacker determines a link to initiate a transaction that uses predictable parameters</a:t>
            </a:r>
          </a:p>
          <a:p>
            <a:pPr marL="339725" indent="-339725" defTabSz="457200">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a:latin typeface="Tahoma" charset="0"/>
                <a:ea typeface="MS PGothic" charset="0"/>
              </a:rPr>
              <a:t>Attacker posts this link on a site he controls</a:t>
            </a:r>
          </a:p>
          <a:p>
            <a:pPr marL="739775" lvl="1" indent="-282575" defTabSz="457200">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a:latin typeface="Tahoma" charset="0"/>
                <a:ea typeface="MS PGothic" charset="0"/>
              </a:rPr>
              <a:t>This site could just be a MySpace page or similar</a:t>
            </a:r>
          </a:p>
          <a:p>
            <a:pPr marL="739775" lvl="1" indent="-282575" defTabSz="457200">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a:latin typeface="Tahoma" charset="0"/>
                <a:ea typeface="MS PGothic" charset="0"/>
              </a:rPr>
              <a:t>Or the attacker could force the users to the site through DNS poisoning</a:t>
            </a:r>
          </a:p>
          <a:p>
            <a:pPr marL="339725" indent="-339725" defTabSz="457200">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a:latin typeface="Tahoma" charset="0"/>
                <a:ea typeface="MS PGothic" charset="0"/>
              </a:rPr>
              <a:t>User logs into the application normally</a:t>
            </a:r>
          </a:p>
          <a:p>
            <a:pPr marL="339725" indent="-339725" defTabSz="457200">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a:latin typeface="Tahoma" charset="0"/>
                <a:ea typeface="MS PGothic" charset="0"/>
              </a:rPr>
              <a:t>While the user is still logged in, they browse the link from the attacker</a:t>
            </a:r>
          </a:p>
          <a:p>
            <a:pPr marL="339725" indent="-339725" defTabSz="457200">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a:latin typeface="Tahoma" charset="0"/>
                <a:ea typeface="MS PGothic" charset="0"/>
              </a:rPr>
              <a:t>This link could be </a:t>
            </a:r>
            <a:endParaRPr lang="en-GB" sz="1600" dirty="0">
              <a:latin typeface="Tahoma" charset="0"/>
              <a:ea typeface="MS PGothic" charset="0"/>
            </a:endParaRPr>
          </a:p>
          <a:p>
            <a:pPr marL="739775" lvl="1" indent="-282575" defTabSz="457200">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600" dirty="0">
                <a:latin typeface="Tahoma" charset="0"/>
                <a:ea typeface="MS PGothic" charset="0"/>
              </a:rPr>
              <a:t>An Image tag</a:t>
            </a:r>
          </a:p>
          <a:p>
            <a:pPr marL="739775" lvl="1" indent="-282575" defTabSz="457200">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600" dirty="0">
                <a:latin typeface="Tahoma" charset="0"/>
                <a:ea typeface="MS PGothic" charset="0"/>
              </a:rPr>
              <a:t>An IFRAME</a:t>
            </a:r>
          </a:p>
          <a:p>
            <a:pPr marL="739775" lvl="1" indent="-282575" defTabSz="457200">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600" dirty="0">
                <a:latin typeface="Tahoma" charset="0"/>
                <a:ea typeface="MS PGothic" charset="0"/>
              </a:rPr>
              <a:t>CSS or JavaScript import</a:t>
            </a:r>
          </a:p>
          <a:p>
            <a:pPr marL="739775" lvl="1" indent="-282575" defTabSz="457200">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600" dirty="0">
                <a:latin typeface="Tahoma" charset="0"/>
                <a:ea typeface="MS PGothic" charset="0"/>
              </a:rPr>
              <a:t>XMLHTTP</a:t>
            </a:r>
          </a:p>
          <a:p>
            <a:pPr marL="339725" indent="-339725" defTabSz="457200">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a:latin typeface="Tahoma" charset="0"/>
                <a:ea typeface="MS PGothic" charset="0"/>
              </a:rPr>
              <a:t>This initiates a transaction as the victim</a:t>
            </a:r>
          </a:p>
          <a:p>
            <a:pPr marL="339725" indent="-339725" defTabSz="457200">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a:latin typeface="Tahoma" charset="0"/>
                <a:ea typeface="MS PGothic" charset="0"/>
              </a:rPr>
              <a:t>The application isn't aware that the user didn't mean to submit the transaction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Line 7"/>
          <p:cNvSpPr>
            <a:spLocks noChangeShapeType="1"/>
          </p:cNvSpPr>
          <p:nvPr/>
        </p:nvSpPr>
        <p:spPr bwMode="auto">
          <a:xfrm>
            <a:off x="3819525" y="4567238"/>
            <a:ext cx="2728913"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079" name="Title 1"/>
          <p:cNvSpPr>
            <a:spLocks noGrp="1"/>
          </p:cNvSpPr>
          <p:nvPr>
            <p:ph type="title"/>
          </p:nvPr>
        </p:nvSpPr>
        <p:spPr/>
        <p:txBody>
          <a:bodyPr/>
          <a:lstStyle/>
          <a:p>
            <a:r>
              <a:rPr lang="en-US" dirty="0">
                <a:latin typeface="Tahoma" charset="0"/>
                <a:ea typeface="MS PGothic" charset="0"/>
              </a:rPr>
              <a:t>CSRF Walk-through (1)</a:t>
            </a:r>
          </a:p>
        </p:txBody>
      </p:sp>
      <p:sp>
        <p:nvSpPr>
          <p:cNvPr id="3080" name="Line 7"/>
          <p:cNvSpPr>
            <a:spLocks noChangeShapeType="1"/>
          </p:cNvSpPr>
          <p:nvPr/>
        </p:nvSpPr>
        <p:spPr bwMode="auto">
          <a:xfrm flipV="1">
            <a:off x="3429000" y="2744788"/>
            <a:ext cx="0" cy="1490662"/>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081" name="AutoShape 14"/>
          <p:cNvSpPr>
            <a:spLocks noChangeArrowheads="1"/>
          </p:cNvSpPr>
          <p:nvPr/>
        </p:nvSpPr>
        <p:spPr bwMode="ltGray">
          <a:xfrm>
            <a:off x="1290638" y="3489325"/>
            <a:ext cx="3803650" cy="2630488"/>
          </a:xfrm>
          <a:prstGeom prst="cloudCallout">
            <a:avLst>
              <a:gd name="adj1" fmla="val -32458"/>
              <a:gd name="adj2" fmla="val 16486"/>
            </a:avLst>
          </a:prstGeom>
          <a:solidFill>
            <a:srgbClr val="FFFF00"/>
          </a:solidFill>
          <a:ln w="12700">
            <a:solidFill>
              <a:schemeClr val="tx1"/>
            </a:solidFill>
            <a:round/>
            <a:headEnd type="none" w="sm" len="sm"/>
            <a:tailEnd type="none" w="sm" len="sm"/>
          </a:ln>
        </p:spPr>
        <p:txBody>
          <a:bodyPr wrap="none" anchor="ctr"/>
          <a:lstStyle/>
          <a:p>
            <a:pPr algn="ctr"/>
            <a:endParaRPr lang="en-US" sz="1800" b="1" dirty="0">
              <a:latin typeface="Arial" charset="0"/>
            </a:endParaRPr>
          </a:p>
          <a:p>
            <a:pPr algn="ctr"/>
            <a:endParaRPr lang="en-US" sz="1800" b="1" dirty="0">
              <a:latin typeface="Arial" charset="0"/>
            </a:endParaRPr>
          </a:p>
          <a:p>
            <a:pPr algn="ctr"/>
            <a:endParaRPr lang="en-US" sz="1800" b="1" dirty="0">
              <a:latin typeface="Arial" charset="0"/>
            </a:endParaRPr>
          </a:p>
          <a:p>
            <a:pPr algn="ctr"/>
            <a:r>
              <a:rPr lang="en-US" sz="1800" b="1" dirty="0">
                <a:latin typeface="Arial" charset="0"/>
              </a:rPr>
              <a:t>Internet</a:t>
            </a:r>
          </a:p>
          <a:p>
            <a:pPr algn="ctr"/>
            <a:endParaRPr lang="en-US" sz="1800" b="1" dirty="0">
              <a:latin typeface="Arial" charset="0"/>
            </a:endParaRPr>
          </a:p>
          <a:p>
            <a:pPr algn="ctr"/>
            <a:endParaRPr lang="en-US" sz="1800" b="1" dirty="0">
              <a:latin typeface="Arial" charset="0"/>
            </a:endParaRPr>
          </a:p>
          <a:p>
            <a:pPr algn="ctr"/>
            <a:endParaRPr lang="en-US" sz="1800" dirty="0"/>
          </a:p>
        </p:txBody>
      </p:sp>
      <p:grpSp>
        <p:nvGrpSpPr>
          <p:cNvPr id="3082" name="Group 34"/>
          <p:cNvGrpSpPr>
            <a:grpSpLocks/>
          </p:cNvGrpSpPr>
          <p:nvPr/>
        </p:nvGrpSpPr>
        <p:grpSpPr bwMode="auto">
          <a:xfrm>
            <a:off x="1166813" y="4843463"/>
            <a:ext cx="809625" cy="1190625"/>
            <a:chOff x="228" y="851"/>
            <a:chExt cx="334" cy="490"/>
          </a:xfrm>
        </p:grpSpPr>
        <p:graphicFrame>
          <p:nvGraphicFramePr>
            <p:cNvPr id="3077" name="Object 9"/>
            <p:cNvGraphicFramePr>
              <a:graphicFrameLocks noChangeAspect="1"/>
            </p:cNvGraphicFramePr>
            <p:nvPr/>
          </p:nvGraphicFramePr>
          <p:xfrm>
            <a:off x="228" y="1003"/>
            <a:ext cx="324" cy="338"/>
          </p:xfrm>
          <a:graphic>
            <a:graphicData uri="http://schemas.openxmlformats.org/presentationml/2006/ole">
              <mc:AlternateContent xmlns:mc="http://schemas.openxmlformats.org/markup-compatibility/2006">
                <mc:Choice xmlns:v="urn:schemas-microsoft-com:vml" Requires="v">
                  <p:oleObj spid="_x0000_s3223" name="Clip" r:id="rId4" imgW="2501798" imgH="2616098" progId="">
                    <p:embed/>
                  </p:oleObj>
                </mc:Choice>
                <mc:Fallback>
                  <p:oleObj name="Clip" r:id="rId4" imgW="2501798" imgH="2616098"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 y="1003"/>
                          <a:ext cx="324" cy="338"/>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102" name="Rectangle 36"/>
            <p:cNvSpPr>
              <a:spLocks noChangeArrowheads="1"/>
            </p:cNvSpPr>
            <p:nvPr/>
          </p:nvSpPr>
          <p:spPr bwMode="auto">
            <a:xfrm>
              <a:off x="327" y="1041"/>
              <a:ext cx="121" cy="91"/>
            </a:xfrm>
            <a:prstGeom prst="rect">
              <a:avLst/>
            </a:prstGeom>
            <a:solidFill>
              <a:srgbClr val="FF0043"/>
            </a:solidFill>
            <a:ln w="12700">
              <a:solidFill>
                <a:schemeClr val="tx1"/>
              </a:solidFill>
              <a:miter lim="800000"/>
              <a:headEnd type="none" w="sm" len="sm"/>
              <a:tailEnd type="none" w="sm" len="sm"/>
            </a:ln>
          </p:spPr>
          <p:txBody>
            <a:bodyPr wrap="none" anchor="ctr"/>
            <a:lstStyle/>
            <a:p>
              <a:pPr algn="ctr">
                <a:lnSpc>
                  <a:spcPct val="95000"/>
                </a:lnSpc>
                <a:spcBef>
                  <a:spcPct val="30000"/>
                </a:spcBef>
              </a:pPr>
              <a:endParaRPr lang="en-US" sz="1600" dirty="0">
                <a:solidFill>
                  <a:srgbClr val="FF0043"/>
                </a:solidFill>
                <a:latin typeface="Arial" charset="0"/>
              </a:endParaRPr>
            </a:p>
          </p:txBody>
        </p:sp>
        <p:grpSp>
          <p:nvGrpSpPr>
            <p:cNvPr id="3103" name="Group 37"/>
            <p:cNvGrpSpPr>
              <a:grpSpLocks/>
            </p:cNvGrpSpPr>
            <p:nvPr/>
          </p:nvGrpSpPr>
          <p:grpSpPr bwMode="auto">
            <a:xfrm>
              <a:off x="228" y="851"/>
              <a:ext cx="334" cy="214"/>
              <a:chOff x="288" y="2254"/>
              <a:chExt cx="528" cy="338"/>
            </a:xfrm>
          </p:grpSpPr>
          <p:sp>
            <p:nvSpPr>
              <p:cNvPr id="3104" name="Freeform 38"/>
              <p:cNvSpPr>
                <a:spLocks/>
              </p:cNvSpPr>
              <p:nvPr/>
            </p:nvSpPr>
            <p:spPr bwMode="auto">
              <a:xfrm>
                <a:off x="288" y="2254"/>
                <a:ext cx="528" cy="338"/>
              </a:xfrm>
              <a:custGeom>
                <a:avLst/>
                <a:gdLst>
                  <a:gd name="T0" fmla="*/ 0 w 1616"/>
                  <a:gd name="T1" fmla="*/ 0 h 1034"/>
                  <a:gd name="T2" fmla="*/ 0 w 1616"/>
                  <a:gd name="T3" fmla="*/ 0 h 1034"/>
                  <a:gd name="T4" fmla="*/ 0 w 1616"/>
                  <a:gd name="T5" fmla="*/ 0 h 1034"/>
                  <a:gd name="T6" fmla="*/ 0 w 1616"/>
                  <a:gd name="T7" fmla="*/ 0 h 1034"/>
                  <a:gd name="T8" fmla="*/ 0 w 1616"/>
                  <a:gd name="T9" fmla="*/ 0 h 1034"/>
                  <a:gd name="T10" fmla="*/ 0 w 1616"/>
                  <a:gd name="T11" fmla="*/ 0 h 1034"/>
                  <a:gd name="T12" fmla="*/ 0 w 1616"/>
                  <a:gd name="T13" fmla="*/ 0 h 1034"/>
                  <a:gd name="T14" fmla="*/ 0 w 1616"/>
                  <a:gd name="T15" fmla="*/ 0 h 1034"/>
                  <a:gd name="T16" fmla="*/ 0 w 1616"/>
                  <a:gd name="T17" fmla="*/ 0 h 1034"/>
                  <a:gd name="T18" fmla="*/ 0 w 1616"/>
                  <a:gd name="T19" fmla="*/ 0 h 1034"/>
                  <a:gd name="T20" fmla="*/ 0 w 1616"/>
                  <a:gd name="T21" fmla="*/ 0 h 1034"/>
                  <a:gd name="T22" fmla="*/ 0 w 1616"/>
                  <a:gd name="T23" fmla="*/ 0 h 1034"/>
                  <a:gd name="T24" fmla="*/ 0 w 1616"/>
                  <a:gd name="T25" fmla="*/ 0 h 1034"/>
                  <a:gd name="T26" fmla="*/ 0 w 1616"/>
                  <a:gd name="T27" fmla="*/ 0 h 1034"/>
                  <a:gd name="T28" fmla="*/ 0 w 1616"/>
                  <a:gd name="T29" fmla="*/ 0 h 1034"/>
                  <a:gd name="T30" fmla="*/ 0 w 1616"/>
                  <a:gd name="T31" fmla="*/ 0 h 1034"/>
                  <a:gd name="T32" fmla="*/ 0 w 1616"/>
                  <a:gd name="T33" fmla="*/ 0 h 1034"/>
                  <a:gd name="T34" fmla="*/ 0 w 1616"/>
                  <a:gd name="T35" fmla="*/ 0 h 1034"/>
                  <a:gd name="T36" fmla="*/ 0 w 1616"/>
                  <a:gd name="T37" fmla="*/ 0 h 1034"/>
                  <a:gd name="T38" fmla="*/ 0 w 1616"/>
                  <a:gd name="T39" fmla="*/ 0 h 1034"/>
                  <a:gd name="T40" fmla="*/ 0 w 1616"/>
                  <a:gd name="T41" fmla="*/ 0 h 1034"/>
                  <a:gd name="T42" fmla="*/ 0 w 1616"/>
                  <a:gd name="T43" fmla="*/ 0 h 1034"/>
                  <a:gd name="T44" fmla="*/ 0 w 1616"/>
                  <a:gd name="T45" fmla="*/ 0 h 1034"/>
                  <a:gd name="T46" fmla="*/ 0 w 1616"/>
                  <a:gd name="T47" fmla="*/ 0 h 1034"/>
                  <a:gd name="T48" fmla="*/ 0 w 1616"/>
                  <a:gd name="T49" fmla="*/ 0 h 1034"/>
                  <a:gd name="T50" fmla="*/ 0 w 1616"/>
                  <a:gd name="T51" fmla="*/ 0 h 1034"/>
                  <a:gd name="T52" fmla="*/ 0 w 1616"/>
                  <a:gd name="T53" fmla="*/ 0 h 1034"/>
                  <a:gd name="T54" fmla="*/ 0 w 1616"/>
                  <a:gd name="T55" fmla="*/ 0 h 1034"/>
                  <a:gd name="T56" fmla="*/ 0 w 1616"/>
                  <a:gd name="T57" fmla="*/ 0 h 1034"/>
                  <a:gd name="T58" fmla="*/ 0 w 1616"/>
                  <a:gd name="T59" fmla="*/ 0 h 1034"/>
                  <a:gd name="T60" fmla="*/ 0 w 1616"/>
                  <a:gd name="T61" fmla="*/ 0 h 1034"/>
                  <a:gd name="T62" fmla="*/ 0 w 1616"/>
                  <a:gd name="T63" fmla="*/ 0 h 1034"/>
                  <a:gd name="T64" fmla="*/ 0 w 1616"/>
                  <a:gd name="T65" fmla="*/ 0 h 1034"/>
                  <a:gd name="T66" fmla="*/ 0 w 1616"/>
                  <a:gd name="T67" fmla="*/ 0 h 1034"/>
                  <a:gd name="T68" fmla="*/ 0 w 1616"/>
                  <a:gd name="T69" fmla="*/ 0 h 1034"/>
                  <a:gd name="T70" fmla="*/ 0 w 1616"/>
                  <a:gd name="T71" fmla="*/ 0 h 1034"/>
                  <a:gd name="T72" fmla="*/ 0 w 1616"/>
                  <a:gd name="T73" fmla="*/ 0 h 1034"/>
                  <a:gd name="T74" fmla="*/ 0 w 1616"/>
                  <a:gd name="T75" fmla="*/ 0 h 1034"/>
                  <a:gd name="T76" fmla="*/ 0 w 1616"/>
                  <a:gd name="T77" fmla="*/ 0 h 1034"/>
                  <a:gd name="T78" fmla="*/ 0 w 1616"/>
                  <a:gd name="T79" fmla="*/ 0 h 1034"/>
                  <a:gd name="T80" fmla="*/ 0 w 1616"/>
                  <a:gd name="T81" fmla="*/ 0 h 1034"/>
                  <a:gd name="T82" fmla="*/ 0 w 1616"/>
                  <a:gd name="T83" fmla="*/ 0 h 1034"/>
                  <a:gd name="T84" fmla="*/ 0 w 1616"/>
                  <a:gd name="T85" fmla="*/ 0 h 1034"/>
                  <a:gd name="T86" fmla="*/ 0 w 1616"/>
                  <a:gd name="T87" fmla="*/ 0 h 1034"/>
                  <a:gd name="T88" fmla="*/ 0 w 1616"/>
                  <a:gd name="T89" fmla="*/ 0 h 1034"/>
                  <a:gd name="T90" fmla="*/ 0 w 1616"/>
                  <a:gd name="T91" fmla="*/ 0 h 1034"/>
                  <a:gd name="T92" fmla="*/ 0 w 1616"/>
                  <a:gd name="T93" fmla="*/ 0 h 1034"/>
                  <a:gd name="T94" fmla="*/ 0 w 1616"/>
                  <a:gd name="T95" fmla="*/ 0 h 1034"/>
                  <a:gd name="T96" fmla="*/ 0 w 1616"/>
                  <a:gd name="T97" fmla="*/ 0 h 1034"/>
                  <a:gd name="T98" fmla="*/ 0 w 1616"/>
                  <a:gd name="T99" fmla="*/ 0 h 1034"/>
                  <a:gd name="T100" fmla="*/ 0 w 1616"/>
                  <a:gd name="T101" fmla="*/ 0 h 1034"/>
                  <a:gd name="T102" fmla="*/ 0 w 1616"/>
                  <a:gd name="T103" fmla="*/ 0 h 1034"/>
                  <a:gd name="T104" fmla="*/ 0 w 1616"/>
                  <a:gd name="T105" fmla="*/ 0 h 1034"/>
                  <a:gd name="T106" fmla="*/ 0 w 1616"/>
                  <a:gd name="T107" fmla="*/ 0 h 1034"/>
                  <a:gd name="T108" fmla="*/ 0 w 1616"/>
                  <a:gd name="T109" fmla="*/ 0 h 10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16"/>
                  <a:gd name="T166" fmla="*/ 0 h 1034"/>
                  <a:gd name="T167" fmla="*/ 1616 w 1616"/>
                  <a:gd name="T168" fmla="*/ 1034 h 10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16" h="1034">
                    <a:moveTo>
                      <a:pt x="499" y="13"/>
                    </a:moveTo>
                    <a:lnTo>
                      <a:pt x="504" y="13"/>
                    </a:lnTo>
                    <a:lnTo>
                      <a:pt x="512" y="13"/>
                    </a:lnTo>
                    <a:lnTo>
                      <a:pt x="522" y="14"/>
                    </a:lnTo>
                    <a:lnTo>
                      <a:pt x="532" y="14"/>
                    </a:lnTo>
                    <a:lnTo>
                      <a:pt x="541" y="14"/>
                    </a:lnTo>
                    <a:lnTo>
                      <a:pt x="549" y="15"/>
                    </a:lnTo>
                    <a:lnTo>
                      <a:pt x="556" y="15"/>
                    </a:lnTo>
                    <a:lnTo>
                      <a:pt x="561" y="15"/>
                    </a:lnTo>
                    <a:lnTo>
                      <a:pt x="565" y="15"/>
                    </a:lnTo>
                    <a:lnTo>
                      <a:pt x="572" y="14"/>
                    </a:lnTo>
                    <a:lnTo>
                      <a:pt x="580" y="12"/>
                    </a:lnTo>
                    <a:lnTo>
                      <a:pt x="591" y="9"/>
                    </a:lnTo>
                    <a:lnTo>
                      <a:pt x="600" y="8"/>
                    </a:lnTo>
                    <a:lnTo>
                      <a:pt x="608" y="6"/>
                    </a:lnTo>
                    <a:lnTo>
                      <a:pt x="614" y="5"/>
                    </a:lnTo>
                    <a:lnTo>
                      <a:pt x="616" y="5"/>
                    </a:lnTo>
                    <a:lnTo>
                      <a:pt x="618" y="6"/>
                    </a:lnTo>
                    <a:lnTo>
                      <a:pt x="624" y="7"/>
                    </a:lnTo>
                    <a:lnTo>
                      <a:pt x="631" y="9"/>
                    </a:lnTo>
                    <a:lnTo>
                      <a:pt x="639" y="12"/>
                    </a:lnTo>
                    <a:lnTo>
                      <a:pt x="647" y="14"/>
                    </a:lnTo>
                    <a:lnTo>
                      <a:pt x="655" y="16"/>
                    </a:lnTo>
                    <a:lnTo>
                      <a:pt x="661" y="17"/>
                    </a:lnTo>
                    <a:lnTo>
                      <a:pt x="666" y="18"/>
                    </a:lnTo>
                    <a:lnTo>
                      <a:pt x="670" y="18"/>
                    </a:lnTo>
                    <a:lnTo>
                      <a:pt x="677" y="20"/>
                    </a:lnTo>
                    <a:lnTo>
                      <a:pt x="686" y="20"/>
                    </a:lnTo>
                    <a:lnTo>
                      <a:pt x="696" y="20"/>
                    </a:lnTo>
                    <a:lnTo>
                      <a:pt x="706" y="21"/>
                    </a:lnTo>
                    <a:lnTo>
                      <a:pt x="715" y="22"/>
                    </a:lnTo>
                    <a:lnTo>
                      <a:pt x="723" y="23"/>
                    </a:lnTo>
                    <a:lnTo>
                      <a:pt x="729" y="25"/>
                    </a:lnTo>
                    <a:lnTo>
                      <a:pt x="736" y="28"/>
                    </a:lnTo>
                    <a:lnTo>
                      <a:pt x="746" y="31"/>
                    </a:lnTo>
                    <a:lnTo>
                      <a:pt x="760" y="36"/>
                    </a:lnTo>
                    <a:lnTo>
                      <a:pt x="775" y="40"/>
                    </a:lnTo>
                    <a:lnTo>
                      <a:pt x="790" y="45"/>
                    </a:lnTo>
                    <a:lnTo>
                      <a:pt x="805" y="49"/>
                    </a:lnTo>
                    <a:lnTo>
                      <a:pt x="815" y="52"/>
                    </a:lnTo>
                    <a:lnTo>
                      <a:pt x="823" y="53"/>
                    </a:lnTo>
                    <a:lnTo>
                      <a:pt x="833" y="47"/>
                    </a:lnTo>
                    <a:lnTo>
                      <a:pt x="842" y="40"/>
                    </a:lnTo>
                    <a:lnTo>
                      <a:pt x="850" y="35"/>
                    </a:lnTo>
                    <a:lnTo>
                      <a:pt x="856" y="32"/>
                    </a:lnTo>
                    <a:lnTo>
                      <a:pt x="859" y="31"/>
                    </a:lnTo>
                    <a:lnTo>
                      <a:pt x="865" y="28"/>
                    </a:lnTo>
                    <a:lnTo>
                      <a:pt x="874" y="23"/>
                    </a:lnTo>
                    <a:lnTo>
                      <a:pt x="882" y="18"/>
                    </a:lnTo>
                    <a:lnTo>
                      <a:pt x="891" y="14"/>
                    </a:lnTo>
                    <a:lnTo>
                      <a:pt x="899" y="9"/>
                    </a:lnTo>
                    <a:lnTo>
                      <a:pt x="905" y="7"/>
                    </a:lnTo>
                    <a:lnTo>
                      <a:pt x="909" y="6"/>
                    </a:lnTo>
                    <a:lnTo>
                      <a:pt x="914" y="6"/>
                    </a:lnTo>
                    <a:lnTo>
                      <a:pt x="925" y="5"/>
                    </a:lnTo>
                    <a:lnTo>
                      <a:pt x="935" y="3"/>
                    </a:lnTo>
                    <a:lnTo>
                      <a:pt x="948" y="2"/>
                    </a:lnTo>
                    <a:lnTo>
                      <a:pt x="959" y="2"/>
                    </a:lnTo>
                    <a:lnTo>
                      <a:pt x="970" y="1"/>
                    </a:lnTo>
                    <a:lnTo>
                      <a:pt x="978" y="0"/>
                    </a:lnTo>
                    <a:lnTo>
                      <a:pt x="982" y="0"/>
                    </a:lnTo>
                    <a:lnTo>
                      <a:pt x="989" y="1"/>
                    </a:lnTo>
                    <a:lnTo>
                      <a:pt x="1001" y="5"/>
                    </a:lnTo>
                    <a:lnTo>
                      <a:pt x="1013" y="8"/>
                    </a:lnTo>
                    <a:lnTo>
                      <a:pt x="1027" y="13"/>
                    </a:lnTo>
                    <a:lnTo>
                      <a:pt x="1041" y="17"/>
                    </a:lnTo>
                    <a:lnTo>
                      <a:pt x="1053" y="22"/>
                    </a:lnTo>
                    <a:lnTo>
                      <a:pt x="1059" y="24"/>
                    </a:lnTo>
                    <a:lnTo>
                      <a:pt x="1063" y="26"/>
                    </a:lnTo>
                    <a:lnTo>
                      <a:pt x="1069" y="32"/>
                    </a:lnTo>
                    <a:lnTo>
                      <a:pt x="1078" y="43"/>
                    </a:lnTo>
                    <a:lnTo>
                      <a:pt x="1088" y="56"/>
                    </a:lnTo>
                    <a:lnTo>
                      <a:pt x="1099" y="71"/>
                    </a:lnTo>
                    <a:lnTo>
                      <a:pt x="1108" y="86"/>
                    </a:lnTo>
                    <a:lnTo>
                      <a:pt x="1117" y="100"/>
                    </a:lnTo>
                    <a:lnTo>
                      <a:pt x="1123" y="110"/>
                    </a:lnTo>
                    <a:lnTo>
                      <a:pt x="1125" y="115"/>
                    </a:lnTo>
                    <a:lnTo>
                      <a:pt x="1132" y="125"/>
                    </a:lnTo>
                    <a:lnTo>
                      <a:pt x="1148" y="148"/>
                    </a:lnTo>
                    <a:lnTo>
                      <a:pt x="1171" y="181"/>
                    </a:lnTo>
                    <a:lnTo>
                      <a:pt x="1197" y="217"/>
                    </a:lnTo>
                    <a:lnTo>
                      <a:pt x="1223" y="254"/>
                    </a:lnTo>
                    <a:lnTo>
                      <a:pt x="1246" y="288"/>
                    </a:lnTo>
                    <a:lnTo>
                      <a:pt x="1264" y="313"/>
                    </a:lnTo>
                    <a:lnTo>
                      <a:pt x="1273" y="325"/>
                    </a:lnTo>
                    <a:lnTo>
                      <a:pt x="1281" y="328"/>
                    </a:lnTo>
                    <a:lnTo>
                      <a:pt x="1292" y="329"/>
                    </a:lnTo>
                    <a:lnTo>
                      <a:pt x="1308" y="329"/>
                    </a:lnTo>
                    <a:lnTo>
                      <a:pt x="1324" y="329"/>
                    </a:lnTo>
                    <a:lnTo>
                      <a:pt x="1339" y="329"/>
                    </a:lnTo>
                    <a:lnTo>
                      <a:pt x="1353" y="329"/>
                    </a:lnTo>
                    <a:lnTo>
                      <a:pt x="1363" y="329"/>
                    </a:lnTo>
                    <a:lnTo>
                      <a:pt x="1369" y="329"/>
                    </a:lnTo>
                    <a:lnTo>
                      <a:pt x="1374" y="331"/>
                    </a:lnTo>
                    <a:lnTo>
                      <a:pt x="1383" y="335"/>
                    </a:lnTo>
                    <a:lnTo>
                      <a:pt x="1397" y="339"/>
                    </a:lnTo>
                    <a:lnTo>
                      <a:pt x="1412" y="345"/>
                    </a:lnTo>
                    <a:lnTo>
                      <a:pt x="1427" y="351"/>
                    </a:lnTo>
                    <a:lnTo>
                      <a:pt x="1441" y="357"/>
                    </a:lnTo>
                    <a:lnTo>
                      <a:pt x="1451" y="361"/>
                    </a:lnTo>
                    <a:lnTo>
                      <a:pt x="1458" y="365"/>
                    </a:lnTo>
                    <a:lnTo>
                      <a:pt x="1468" y="375"/>
                    </a:lnTo>
                    <a:lnTo>
                      <a:pt x="1488" y="399"/>
                    </a:lnTo>
                    <a:lnTo>
                      <a:pt x="1513" y="432"/>
                    </a:lnTo>
                    <a:lnTo>
                      <a:pt x="1542" y="470"/>
                    </a:lnTo>
                    <a:lnTo>
                      <a:pt x="1570" y="508"/>
                    </a:lnTo>
                    <a:lnTo>
                      <a:pt x="1593" y="542"/>
                    </a:lnTo>
                    <a:lnTo>
                      <a:pt x="1609" y="566"/>
                    </a:lnTo>
                    <a:lnTo>
                      <a:pt x="1615" y="576"/>
                    </a:lnTo>
                    <a:lnTo>
                      <a:pt x="1615" y="595"/>
                    </a:lnTo>
                    <a:lnTo>
                      <a:pt x="1615" y="629"/>
                    </a:lnTo>
                    <a:lnTo>
                      <a:pt x="1616" y="664"/>
                    </a:lnTo>
                    <a:lnTo>
                      <a:pt x="1615" y="683"/>
                    </a:lnTo>
                    <a:lnTo>
                      <a:pt x="1612" y="691"/>
                    </a:lnTo>
                    <a:lnTo>
                      <a:pt x="1606" y="709"/>
                    </a:lnTo>
                    <a:lnTo>
                      <a:pt x="1598" y="730"/>
                    </a:lnTo>
                    <a:lnTo>
                      <a:pt x="1589" y="756"/>
                    </a:lnTo>
                    <a:lnTo>
                      <a:pt x="1580" y="781"/>
                    </a:lnTo>
                    <a:lnTo>
                      <a:pt x="1571" y="803"/>
                    </a:lnTo>
                    <a:lnTo>
                      <a:pt x="1564" y="820"/>
                    </a:lnTo>
                    <a:lnTo>
                      <a:pt x="1559" y="829"/>
                    </a:lnTo>
                    <a:lnTo>
                      <a:pt x="1555" y="835"/>
                    </a:lnTo>
                    <a:lnTo>
                      <a:pt x="1547" y="842"/>
                    </a:lnTo>
                    <a:lnTo>
                      <a:pt x="1536" y="851"/>
                    </a:lnTo>
                    <a:lnTo>
                      <a:pt x="1525" y="859"/>
                    </a:lnTo>
                    <a:lnTo>
                      <a:pt x="1512" y="867"/>
                    </a:lnTo>
                    <a:lnTo>
                      <a:pt x="1501" y="874"/>
                    </a:lnTo>
                    <a:lnTo>
                      <a:pt x="1489" y="880"/>
                    </a:lnTo>
                    <a:lnTo>
                      <a:pt x="1479" y="882"/>
                    </a:lnTo>
                    <a:lnTo>
                      <a:pt x="1468" y="883"/>
                    </a:lnTo>
                    <a:lnTo>
                      <a:pt x="1449" y="883"/>
                    </a:lnTo>
                    <a:lnTo>
                      <a:pt x="1423" y="884"/>
                    </a:lnTo>
                    <a:lnTo>
                      <a:pt x="1395" y="886"/>
                    </a:lnTo>
                    <a:lnTo>
                      <a:pt x="1367" y="887"/>
                    </a:lnTo>
                    <a:lnTo>
                      <a:pt x="1342" y="887"/>
                    </a:lnTo>
                    <a:lnTo>
                      <a:pt x="1322" y="887"/>
                    </a:lnTo>
                    <a:lnTo>
                      <a:pt x="1311" y="887"/>
                    </a:lnTo>
                    <a:lnTo>
                      <a:pt x="1304" y="886"/>
                    </a:lnTo>
                    <a:lnTo>
                      <a:pt x="1294" y="883"/>
                    </a:lnTo>
                    <a:lnTo>
                      <a:pt x="1284" y="882"/>
                    </a:lnTo>
                    <a:lnTo>
                      <a:pt x="1274" y="880"/>
                    </a:lnTo>
                    <a:lnTo>
                      <a:pt x="1262" y="878"/>
                    </a:lnTo>
                    <a:lnTo>
                      <a:pt x="1253" y="875"/>
                    </a:lnTo>
                    <a:lnTo>
                      <a:pt x="1245" y="874"/>
                    </a:lnTo>
                    <a:lnTo>
                      <a:pt x="1240" y="874"/>
                    </a:lnTo>
                    <a:lnTo>
                      <a:pt x="1220" y="881"/>
                    </a:lnTo>
                    <a:lnTo>
                      <a:pt x="1194" y="888"/>
                    </a:lnTo>
                    <a:lnTo>
                      <a:pt x="1168" y="897"/>
                    </a:lnTo>
                    <a:lnTo>
                      <a:pt x="1141" y="904"/>
                    </a:lnTo>
                    <a:lnTo>
                      <a:pt x="1117" y="912"/>
                    </a:lnTo>
                    <a:lnTo>
                      <a:pt x="1095" y="918"/>
                    </a:lnTo>
                    <a:lnTo>
                      <a:pt x="1079" y="922"/>
                    </a:lnTo>
                    <a:lnTo>
                      <a:pt x="1071" y="925"/>
                    </a:lnTo>
                    <a:lnTo>
                      <a:pt x="1068" y="925"/>
                    </a:lnTo>
                    <a:lnTo>
                      <a:pt x="1059" y="926"/>
                    </a:lnTo>
                    <a:lnTo>
                      <a:pt x="1050" y="926"/>
                    </a:lnTo>
                    <a:lnTo>
                      <a:pt x="1038" y="926"/>
                    </a:lnTo>
                    <a:lnTo>
                      <a:pt x="1023" y="926"/>
                    </a:lnTo>
                    <a:lnTo>
                      <a:pt x="1008" y="926"/>
                    </a:lnTo>
                    <a:lnTo>
                      <a:pt x="990" y="926"/>
                    </a:lnTo>
                    <a:lnTo>
                      <a:pt x="974" y="925"/>
                    </a:lnTo>
                    <a:lnTo>
                      <a:pt x="957" y="925"/>
                    </a:lnTo>
                    <a:lnTo>
                      <a:pt x="940" y="925"/>
                    </a:lnTo>
                    <a:lnTo>
                      <a:pt x="925" y="924"/>
                    </a:lnTo>
                    <a:lnTo>
                      <a:pt x="911" y="924"/>
                    </a:lnTo>
                    <a:lnTo>
                      <a:pt x="898" y="924"/>
                    </a:lnTo>
                    <a:lnTo>
                      <a:pt x="888" y="924"/>
                    </a:lnTo>
                    <a:lnTo>
                      <a:pt x="881" y="924"/>
                    </a:lnTo>
                    <a:lnTo>
                      <a:pt x="878" y="924"/>
                    </a:lnTo>
                    <a:lnTo>
                      <a:pt x="871" y="926"/>
                    </a:lnTo>
                    <a:lnTo>
                      <a:pt x="861" y="930"/>
                    </a:lnTo>
                    <a:lnTo>
                      <a:pt x="849" y="937"/>
                    </a:lnTo>
                    <a:lnTo>
                      <a:pt x="833" y="944"/>
                    </a:lnTo>
                    <a:lnTo>
                      <a:pt x="816" y="953"/>
                    </a:lnTo>
                    <a:lnTo>
                      <a:pt x="797" y="963"/>
                    </a:lnTo>
                    <a:lnTo>
                      <a:pt x="778" y="972"/>
                    </a:lnTo>
                    <a:lnTo>
                      <a:pt x="758" y="982"/>
                    </a:lnTo>
                    <a:lnTo>
                      <a:pt x="738" y="993"/>
                    </a:lnTo>
                    <a:lnTo>
                      <a:pt x="720" y="1002"/>
                    </a:lnTo>
                    <a:lnTo>
                      <a:pt x="701" y="1010"/>
                    </a:lnTo>
                    <a:lnTo>
                      <a:pt x="685" y="1018"/>
                    </a:lnTo>
                    <a:lnTo>
                      <a:pt x="671" y="1025"/>
                    </a:lnTo>
                    <a:lnTo>
                      <a:pt x="661" y="1029"/>
                    </a:lnTo>
                    <a:lnTo>
                      <a:pt x="653" y="1033"/>
                    </a:lnTo>
                    <a:lnTo>
                      <a:pt x="648" y="1034"/>
                    </a:lnTo>
                    <a:lnTo>
                      <a:pt x="638" y="1033"/>
                    </a:lnTo>
                    <a:lnTo>
                      <a:pt x="617" y="1032"/>
                    </a:lnTo>
                    <a:lnTo>
                      <a:pt x="588" y="1028"/>
                    </a:lnTo>
                    <a:lnTo>
                      <a:pt x="557" y="1024"/>
                    </a:lnTo>
                    <a:lnTo>
                      <a:pt x="525" y="1019"/>
                    </a:lnTo>
                    <a:lnTo>
                      <a:pt x="497" y="1012"/>
                    </a:lnTo>
                    <a:lnTo>
                      <a:pt x="476" y="1005"/>
                    </a:lnTo>
                    <a:lnTo>
                      <a:pt x="465" y="998"/>
                    </a:lnTo>
                    <a:lnTo>
                      <a:pt x="458" y="998"/>
                    </a:lnTo>
                    <a:lnTo>
                      <a:pt x="448" y="996"/>
                    </a:lnTo>
                    <a:lnTo>
                      <a:pt x="435" y="994"/>
                    </a:lnTo>
                    <a:lnTo>
                      <a:pt x="419" y="991"/>
                    </a:lnTo>
                    <a:lnTo>
                      <a:pt x="402" y="988"/>
                    </a:lnTo>
                    <a:lnTo>
                      <a:pt x="382" y="985"/>
                    </a:lnTo>
                    <a:lnTo>
                      <a:pt x="362" y="980"/>
                    </a:lnTo>
                    <a:lnTo>
                      <a:pt x="342" y="976"/>
                    </a:lnTo>
                    <a:lnTo>
                      <a:pt x="321" y="973"/>
                    </a:lnTo>
                    <a:lnTo>
                      <a:pt x="301" y="968"/>
                    </a:lnTo>
                    <a:lnTo>
                      <a:pt x="281" y="965"/>
                    </a:lnTo>
                    <a:lnTo>
                      <a:pt x="264" y="963"/>
                    </a:lnTo>
                    <a:lnTo>
                      <a:pt x="248" y="960"/>
                    </a:lnTo>
                    <a:lnTo>
                      <a:pt x="235" y="958"/>
                    </a:lnTo>
                    <a:lnTo>
                      <a:pt x="225" y="958"/>
                    </a:lnTo>
                    <a:lnTo>
                      <a:pt x="218" y="958"/>
                    </a:lnTo>
                    <a:lnTo>
                      <a:pt x="211" y="952"/>
                    </a:lnTo>
                    <a:lnTo>
                      <a:pt x="203" y="945"/>
                    </a:lnTo>
                    <a:lnTo>
                      <a:pt x="195" y="939"/>
                    </a:lnTo>
                    <a:lnTo>
                      <a:pt x="187" y="932"/>
                    </a:lnTo>
                    <a:lnTo>
                      <a:pt x="178" y="925"/>
                    </a:lnTo>
                    <a:lnTo>
                      <a:pt x="172" y="920"/>
                    </a:lnTo>
                    <a:lnTo>
                      <a:pt x="166" y="916"/>
                    </a:lnTo>
                    <a:lnTo>
                      <a:pt x="162" y="913"/>
                    </a:lnTo>
                    <a:lnTo>
                      <a:pt x="153" y="905"/>
                    </a:lnTo>
                    <a:lnTo>
                      <a:pt x="134" y="887"/>
                    </a:lnTo>
                    <a:lnTo>
                      <a:pt x="107" y="860"/>
                    </a:lnTo>
                    <a:lnTo>
                      <a:pt x="78" y="829"/>
                    </a:lnTo>
                    <a:lnTo>
                      <a:pt x="50" y="798"/>
                    </a:lnTo>
                    <a:lnTo>
                      <a:pt x="24" y="768"/>
                    </a:lnTo>
                    <a:lnTo>
                      <a:pt x="7" y="744"/>
                    </a:lnTo>
                    <a:lnTo>
                      <a:pt x="0" y="729"/>
                    </a:lnTo>
                    <a:lnTo>
                      <a:pt x="3" y="697"/>
                    </a:lnTo>
                    <a:lnTo>
                      <a:pt x="8" y="660"/>
                    </a:lnTo>
                    <a:lnTo>
                      <a:pt x="14" y="629"/>
                    </a:lnTo>
                    <a:lnTo>
                      <a:pt x="20" y="611"/>
                    </a:lnTo>
                    <a:lnTo>
                      <a:pt x="25" y="603"/>
                    </a:lnTo>
                    <a:lnTo>
                      <a:pt x="37" y="588"/>
                    </a:lnTo>
                    <a:lnTo>
                      <a:pt x="51" y="568"/>
                    </a:lnTo>
                    <a:lnTo>
                      <a:pt x="67" y="547"/>
                    </a:lnTo>
                    <a:lnTo>
                      <a:pt x="82" y="528"/>
                    </a:lnTo>
                    <a:lnTo>
                      <a:pt x="96" y="510"/>
                    </a:lnTo>
                    <a:lnTo>
                      <a:pt x="105" y="496"/>
                    </a:lnTo>
                    <a:lnTo>
                      <a:pt x="108" y="490"/>
                    </a:lnTo>
                    <a:lnTo>
                      <a:pt x="114" y="488"/>
                    </a:lnTo>
                    <a:lnTo>
                      <a:pt x="121" y="484"/>
                    </a:lnTo>
                    <a:lnTo>
                      <a:pt x="129" y="482"/>
                    </a:lnTo>
                    <a:lnTo>
                      <a:pt x="136" y="480"/>
                    </a:lnTo>
                    <a:lnTo>
                      <a:pt x="142" y="477"/>
                    </a:lnTo>
                    <a:lnTo>
                      <a:pt x="152" y="472"/>
                    </a:lnTo>
                    <a:lnTo>
                      <a:pt x="166" y="462"/>
                    </a:lnTo>
                    <a:lnTo>
                      <a:pt x="181" y="453"/>
                    </a:lnTo>
                    <a:lnTo>
                      <a:pt x="196" y="443"/>
                    </a:lnTo>
                    <a:lnTo>
                      <a:pt x="208" y="435"/>
                    </a:lnTo>
                    <a:lnTo>
                      <a:pt x="219" y="429"/>
                    </a:lnTo>
                    <a:lnTo>
                      <a:pt x="223" y="426"/>
                    </a:lnTo>
                    <a:lnTo>
                      <a:pt x="231" y="422"/>
                    </a:lnTo>
                    <a:lnTo>
                      <a:pt x="249" y="415"/>
                    </a:lnTo>
                    <a:lnTo>
                      <a:pt x="273" y="406"/>
                    </a:lnTo>
                    <a:lnTo>
                      <a:pt x="301" y="396"/>
                    </a:lnTo>
                    <a:lnTo>
                      <a:pt x="327" y="385"/>
                    </a:lnTo>
                    <a:lnTo>
                      <a:pt x="351" y="375"/>
                    </a:lnTo>
                    <a:lnTo>
                      <a:pt x="369" y="368"/>
                    </a:lnTo>
                    <a:lnTo>
                      <a:pt x="375" y="365"/>
                    </a:lnTo>
                    <a:lnTo>
                      <a:pt x="382" y="359"/>
                    </a:lnTo>
                    <a:lnTo>
                      <a:pt x="392" y="350"/>
                    </a:lnTo>
                    <a:lnTo>
                      <a:pt x="402" y="339"/>
                    </a:lnTo>
                    <a:lnTo>
                      <a:pt x="407" y="332"/>
                    </a:lnTo>
                    <a:lnTo>
                      <a:pt x="409" y="314"/>
                    </a:lnTo>
                    <a:lnTo>
                      <a:pt x="413" y="278"/>
                    </a:lnTo>
                    <a:lnTo>
                      <a:pt x="418" y="242"/>
                    </a:lnTo>
                    <a:lnTo>
                      <a:pt x="421" y="219"/>
                    </a:lnTo>
                    <a:lnTo>
                      <a:pt x="426" y="189"/>
                    </a:lnTo>
                    <a:lnTo>
                      <a:pt x="436" y="136"/>
                    </a:lnTo>
                    <a:lnTo>
                      <a:pt x="446" y="84"/>
                    </a:lnTo>
                    <a:lnTo>
                      <a:pt x="450" y="55"/>
                    </a:lnTo>
                    <a:lnTo>
                      <a:pt x="455" y="53"/>
                    </a:lnTo>
                    <a:lnTo>
                      <a:pt x="461" y="47"/>
                    </a:lnTo>
                    <a:lnTo>
                      <a:pt x="468" y="40"/>
                    </a:lnTo>
                    <a:lnTo>
                      <a:pt x="474" y="33"/>
                    </a:lnTo>
                    <a:lnTo>
                      <a:pt x="483" y="25"/>
                    </a:lnTo>
                    <a:lnTo>
                      <a:pt x="489" y="20"/>
                    </a:lnTo>
                    <a:lnTo>
                      <a:pt x="495" y="15"/>
                    </a:lnTo>
                    <a:lnTo>
                      <a:pt x="499" y="13"/>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05" name="Freeform 39"/>
              <p:cNvSpPr>
                <a:spLocks/>
              </p:cNvSpPr>
              <p:nvPr/>
            </p:nvSpPr>
            <p:spPr bwMode="auto">
              <a:xfrm>
                <a:off x="413" y="2414"/>
                <a:ext cx="161" cy="49"/>
              </a:xfrm>
              <a:custGeom>
                <a:avLst/>
                <a:gdLst>
                  <a:gd name="T0" fmla="*/ 0 w 491"/>
                  <a:gd name="T1" fmla="*/ 0 h 151"/>
                  <a:gd name="T2" fmla="*/ 0 w 491"/>
                  <a:gd name="T3" fmla="*/ 0 h 151"/>
                  <a:gd name="T4" fmla="*/ 0 w 491"/>
                  <a:gd name="T5" fmla="*/ 0 h 151"/>
                  <a:gd name="T6" fmla="*/ 0 w 491"/>
                  <a:gd name="T7" fmla="*/ 0 h 151"/>
                  <a:gd name="T8" fmla="*/ 0 w 491"/>
                  <a:gd name="T9" fmla="*/ 0 h 151"/>
                  <a:gd name="T10" fmla="*/ 0 w 491"/>
                  <a:gd name="T11" fmla="*/ 0 h 151"/>
                  <a:gd name="T12" fmla="*/ 0 w 491"/>
                  <a:gd name="T13" fmla="*/ 0 h 151"/>
                  <a:gd name="T14" fmla="*/ 0 w 491"/>
                  <a:gd name="T15" fmla="*/ 0 h 151"/>
                  <a:gd name="T16" fmla="*/ 0 w 491"/>
                  <a:gd name="T17" fmla="*/ 0 h 151"/>
                  <a:gd name="T18" fmla="*/ 0 w 491"/>
                  <a:gd name="T19" fmla="*/ 0 h 151"/>
                  <a:gd name="T20" fmla="*/ 0 w 491"/>
                  <a:gd name="T21" fmla="*/ 0 h 151"/>
                  <a:gd name="T22" fmla="*/ 0 w 491"/>
                  <a:gd name="T23" fmla="*/ 0 h 151"/>
                  <a:gd name="T24" fmla="*/ 0 w 491"/>
                  <a:gd name="T25" fmla="*/ 0 h 151"/>
                  <a:gd name="T26" fmla="*/ 0 w 491"/>
                  <a:gd name="T27" fmla="*/ 0 h 151"/>
                  <a:gd name="T28" fmla="*/ 0 w 491"/>
                  <a:gd name="T29" fmla="*/ 0 h 151"/>
                  <a:gd name="T30" fmla="*/ 0 w 491"/>
                  <a:gd name="T31" fmla="*/ 0 h 151"/>
                  <a:gd name="T32" fmla="*/ 0 w 491"/>
                  <a:gd name="T33" fmla="*/ 0 h 151"/>
                  <a:gd name="T34" fmla="*/ 0 w 491"/>
                  <a:gd name="T35" fmla="*/ 0 h 151"/>
                  <a:gd name="T36" fmla="*/ 0 w 491"/>
                  <a:gd name="T37" fmla="*/ 0 h 151"/>
                  <a:gd name="T38" fmla="*/ 0 w 491"/>
                  <a:gd name="T39" fmla="*/ 0 h 151"/>
                  <a:gd name="T40" fmla="*/ 0 w 491"/>
                  <a:gd name="T41" fmla="*/ 0 h 151"/>
                  <a:gd name="T42" fmla="*/ 0 w 491"/>
                  <a:gd name="T43" fmla="*/ 0 h 151"/>
                  <a:gd name="T44" fmla="*/ 0 w 491"/>
                  <a:gd name="T45" fmla="*/ 0 h 151"/>
                  <a:gd name="T46" fmla="*/ 0 w 491"/>
                  <a:gd name="T47" fmla="*/ 0 h 151"/>
                  <a:gd name="T48" fmla="*/ 0 w 491"/>
                  <a:gd name="T49" fmla="*/ 0 h 151"/>
                  <a:gd name="T50" fmla="*/ 0 w 491"/>
                  <a:gd name="T51" fmla="*/ 0 h 151"/>
                  <a:gd name="T52" fmla="*/ 0 w 491"/>
                  <a:gd name="T53" fmla="*/ 0 h 151"/>
                  <a:gd name="T54" fmla="*/ 0 w 491"/>
                  <a:gd name="T55" fmla="*/ 0 h 151"/>
                  <a:gd name="T56" fmla="*/ 0 w 491"/>
                  <a:gd name="T57" fmla="*/ 0 h 151"/>
                  <a:gd name="T58" fmla="*/ 0 w 491"/>
                  <a:gd name="T59" fmla="*/ 0 h 151"/>
                  <a:gd name="T60" fmla="*/ 0 w 491"/>
                  <a:gd name="T61" fmla="*/ 0 h 151"/>
                  <a:gd name="T62" fmla="*/ 0 w 491"/>
                  <a:gd name="T63" fmla="*/ 0 h 151"/>
                  <a:gd name="T64" fmla="*/ 0 w 491"/>
                  <a:gd name="T65" fmla="*/ 0 h 151"/>
                  <a:gd name="T66" fmla="*/ 0 w 491"/>
                  <a:gd name="T67" fmla="*/ 0 h 151"/>
                  <a:gd name="T68" fmla="*/ 0 w 491"/>
                  <a:gd name="T69" fmla="*/ 0 h 151"/>
                  <a:gd name="T70" fmla="*/ 0 w 491"/>
                  <a:gd name="T71" fmla="*/ 0 h 151"/>
                  <a:gd name="T72" fmla="*/ 0 w 491"/>
                  <a:gd name="T73" fmla="*/ 0 h 151"/>
                  <a:gd name="T74" fmla="*/ 0 w 491"/>
                  <a:gd name="T75" fmla="*/ 0 h 151"/>
                  <a:gd name="T76" fmla="*/ 0 w 491"/>
                  <a:gd name="T77" fmla="*/ 0 h 151"/>
                  <a:gd name="T78" fmla="*/ 0 w 491"/>
                  <a:gd name="T79" fmla="*/ 0 h 151"/>
                  <a:gd name="T80" fmla="*/ 0 w 491"/>
                  <a:gd name="T81" fmla="*/ 0 h 151"/>
                  <a:gd name="T82" fmla="*/ 0 w 491"/>
                  <a:gd name="T83" fmla="*/ 0 h 151"/>
                  <a:gd name="T84" fmla="*/ 0 w 491"/>
                  <a:gd name="T85" fmla="*/ 0 h 151"/>
                  <a:gd name="T86" fmla="*/ 0 w 491"/>
                  <a:gd name="T87" fmla="*/ 0 h 151"/>
                  <a:gd name="T88" fmla="*/ 0 w 491"/>
                  <a:gd name="T89" fmla="*/ 0 h 151"/>
                  <a:gd name="T90" fmla="*/ 0 w 491"/>
                  <a:gd name="T91" fmla="*/ 0 h 151"/>
                  <a:gd name="T92" fmla="*/ 0 w 491"/>
                  <a:gd name="T93" fmla="*/ 0 h 151"/>
                  <a:gd name="T94" fmla="*/ 0 w 491"/>
                  <a:gd name="T95" fmla="*/ 0 h 151"/>
                  <a:gd name="T96" fmla="*/ 0 w 491"/>
                  <a:gd name="T97" fmla="*/ 0 h 151"/>
                  <a:gd name="T98" fmla="*/ 0 w 491"/>
                  <a:gd name="T99" fmla="*/ 0 h 151"/>
                  <a:gd name="T100" fmla="*/ 0 w 491"/>
                  <a:gd name="T101" fmla="*/ 0 h 151"/>
                  <a:gd name="T102" fmla="*/ 0 w 491"/>
                  <a:gd name="T103" fmla="*/ 0 h 151"/>
                  <a:gd name="T104" fmla="*/ 0 w 491"/>
                  <a:gd name="T105" fmla="*/ 0 h 151"/>
                  <a:gd name="T106" fmla="*/ 0 w 491"/>
                  <a:gd name="T107" fmla="*/ 0 h 151"/>
                  <a:gd name="T108" fmla="*/ 0 w 491"/>
                  <a:gd name="T109" fmla="*/ 0 h 15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1"/>
                  <a:gd name="T166" fmla="*/ 0 h 151"/>
                  <a:gd name="T167" fmla="*/ 491 w 491"/>
                  <a:gd name="T168" fmla="*/ 151 h 15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1" h="151">
                    <a:moveTo>
                      <a:pt x="158" y="18"/>
                    </a:moveTo>
                    <a:lnTo>
                      <a:pt x="164" y="19"/>
                    </a:lnTo>
                    <a:lnTo>
                      <a:pt x="178" y="20"/>
                    </a:lnTo>
                    <a:lnTo>
                      <a:pt x="200" y="23"/>
                    </a:lnTo>
                    <a:lnTo>
                      <a:pt x="224" y="24"/>
                    </a:lnTo>
                    <a:lnTo>
                      <a:pt x="248" y="26"/>
                    </a:lnTo>
                    <a:lnTo>
                      <a:pt x="270" y="27"/>
                    </a:lnTo>
                    <a:lnTo>
                      <a:pt x="287" y="27"/>
                    </a:lnTo>
                    <a:lnTo>
                      <a:pt x="295" y="26"/>
                    </a:lnTo>
                    <a:lnTo>
                      <a:pt x="300" y="24"/>
                    </a:lnTo>
                    <a:lnTo>
                      <a:pt x="307" y="22"/>
                    </a:lnTo>
                    <a:lnTo>
                      <a:pt x="316" y="19"/>
                    </a:lnTo>
                    <a:lnTo>
                      <a:pt x="326" y="16"/>
                    </a:lnTo>
                    <a:lnTo>
                      <a:pt x="337" y="13"/>
                    </a:lnTo>
                    <a:lnTo>
                      <a:pt x="346" y="12"/>
                    </a:lnTo>
                    <a:lnTo>
                      <a:pt x="355" y="11"/>
                    </a:lnTo>
                    <a:lnTo>
                      <a:pt x="363" y="11"/>
                    </a:lnTo>
                    <a:lnTo>
                      <a:pt x="372" y="18"/>
                    </a:lnTo>
                    <a:lnTo>
                      <a:pt x="383" y="28"/>
                    </a:lnTo>
                    <a:lnTo>
                      <a:pt x="392" y="38"/>
                    </a:lnTo>
                    <a:lnTo>
                      <a:pt x="397" y="43"/>
                    </a:lnTo>
                    <a:lnTo>
                      <a:pt x="397" y="34"/>
                    </a:lnTo>
                    <a:lnTo>
                      <a:pt x="394" y="23"/>
                    </a:lnTo>
                    <a:lnTo>
                      <a:pt x="394" y="13"/>
                    </a:lnTo>
                    <a:lnTo>
                      <a:pt x="397" y="9"/>
                    </a:lnTo>
                    <a:lnTo>
                      <a:pt x="402" y="9"/>
                    </a:lnTo>
                    <a:lnTo>
                      <a:pt x="413" y="8"/>
                    </a:lnTo>
                    <a:lnTo>
                      <a:pt x="427" y="8"/>
                    </a:lnTo>
                    <a:lnTo>
                      <a:pt x="443" y="8"/>
                    </a:lnTo>
                    <a:lnTo>
                      <a:pt x="459" y="7"/>
                    </a:lnTo>
                    <a:lnTo>
                      <a:pt x="474" y="7"/>
                    </a:lnTo>
                    <a:lnTo>
                      <a:pt x="485" y="7"/>
                    </a:lnTo>
                    <a:lnTo>
                      <a:pt x="491" y="7"/>
                    </a:lnTo>
                    <a:lnTo>
                      <a:pt x="491" y="10"/>
                    </a:lnTo>
                    <a:lnTo>
                      <a:pt x="491" y="15"/>
                    </a:lnTo>
                    <a:lnTo>
                      <a:pt x="489" y="19"/>
                    </a:lnTo>
                    <a:lnTo>
                      <a:pt x="484" y="22"/>
                    </a:lnTo>
                    <a:lnTo>
                      <a:pt x="480" y="22"/>
                    </a:lnTo>
                    <a:lnTo>
                      <a:pt x="474" y="23"/>
                    </a:lnTo>
                    <a:lnTo>
                      <a:pt x="466" y="24"/>
                    </a:lnTo>
                    <a:lnTo>
                      <a:pt x="458" y="26"/>
                    </a:lnTo>
                    <a:lnTo>
                      <a:pt x="450" y="27"/>
                    </a:lnTo>
                    <a:lnTo>
                      <a:pt x="443" y="30"/>
                    </a:lnTo>
                    <a:lnTo>
                      <a:pt x="438" y="31"/>
                    </a:lnTo>
                    <a:lnTo>
                      <a:pt x="437" y="32"/>
                    </a:lnTo>
                    <a:lnTo>
                      <a:pt x="442" y="33"/>
                    </a:lnTo>
                    <a:lnTo>
                      <a:pt x="452" y="36"/>
                    </a:lnTo>
                    <a:lnTo>
                      <a:pt x="461" y="43"/>
                    </a:lnTo>
                    <a:lnTo>
                      <a:pt x="466" y="53"/>
                    </a:lnTo>
                    <a:lnTo>
                      <a:pt x="461" y="53"/>
                    </a:lnTo>
                    <a:lnTo>
                      <a:pt x="455" y="54"/>
                    </a:lnTo>
                    <a:lnTo>
                      <a:pt x="447" y="55"/>
                    </a:lnTo>
                    <a:lnTo>
                      <a:pt x="440" y="56"/>
                    </a:lnTo>
                    <a:lnTo>
                      <a:pt x="433" y="57"/>
                    </a:lnTo>
                    <a:lnTo>
                      <a:pt x="427" y="58"/>
                    </a:lnTo>
                    <a:lnTo>
                      <a:pt x="422" y="59"/>
                    </a:lnTo>
                    <a:lnTo>
                      <a:pt x="419" y="61"/>
                    </a:lnTo>
                    <a:lnTo>
                      <a:pt x="413" y="63"/>
                    </a:lnTo>
                    <a:lnTo>
                      <a:pt x="406" y="65"/>
                    </a:lnTo>
                    <a:lnTo>
                      <a:pt x="400" y="69"/>
                    </a:lnTo>
                    <a:lnTo>
                      <a:pt x="398" y="72"/>
                    </a:lnTo>
                    <a:lnTo>
                      <a:pt x="402" y="74"/>
                    </a:lnTo>
                    <a:lnTo>
                      <a:pt x="413" y="77"/>
                    </a:lnTo>
                    <a:lnTo>
                      <a:pt x="423" y="78"/>
                    </a:lnTo>
                    <a:lnTo>
                      <a:pt x="427" y="81"/>
                    </a:lnTo>
                    <a:lnTo>
                      <a:pt x="424" y="86"/>
                    </a:lnTo>
                    <a:lnTo>
                      <a:pt x="421" y="93"/>
                    </a:lnTo>
                    <a:lnTo>
                      <a:pt x="416" y="101"/>
                    </a:lnTo>
                    <a:lnTo>
                      <a:pt x="410" y="105"/>
                    </a:lnTo>
                    <a:lnTo>
                      <a:pt x="404" y="109"/>
                    </a:lnTo>
                    <a:lnTo>
                      <a:pt x="397" y="112"/>
                    </a:lnTo>
                    <a:lnTo>
                      <a:pt x="390" y="116"/>
                    </a:lnTo>
                    <a:lnTo>
                      <a:pt x="384" y="118"/>
                    </a:lnTo>
                    <a:lnTo>
                      <a:pt x="378" y="119"/>
                    </a:lnTo>
                    <a:lnTo>
                      <a:pt x="368" y="122"/>
                    </a:lnTo>
                    <a:lnTo>
                      <a:pt x="355" y="125"/>
                    </a:lnTo>
                    <a:lnTo>
                      <a:pt x="340" y="130"/>
                    </a:lnTo>
                    <a:lnTo>
                      <a:pt x="324" y="133"/>
                    </a:lnTo>
                    <a:lnTo>
                      <a:pt x="311" y="137"/>
                    </a:lnTo>
                    <a:lnTo>
                      <a:pt x="301" y="138"/>
                    </a:lnTo>
                    <a:lnTo>
                      <a:pt x="295" y="138"/>
                    </a:lnTo>
                    <a:lnTo>
                      <a:pt x="294" y="133"/>
                    </a:lnTo>
                    <a:lnTo>
                      <a:pt x="294" y="130"/>
                    </a:lnTo>
                    <a:lnTo>
                      <a:pt x="293" y="127"/>
                    </a:lnTo>
                    <a:lnTo>
                      <a:pt x="292" y="126"/>
                    </a:lnTo>
                    <a:lnTo>
                      <a:pt x="290" y="124"/>
                    </a:lnTo>
                    <a:lnTo>
                      <a:pt x="288" y="122"/>
                    </a:lnTo>
                    <a:lnTo>
                      <a:pt x="286" y="119"/>
                    </a:lnTo>
                    <a:lnTo>
                      <a:pt x="283" y="118"/>
                    </a:lnTo>
                    <a:lnTo>
                      <a:pt x="280" y="123"/>
                    </a:lnTo>
                    <a:lnTo>
                      <a:pt x="278" y="131"/>
                    </a:lnTo>
                    <a:lnTo>
                      <a:pt x="277" y="139"/>
                    </a:lnTo>
                    <a:lnTo>
                      <a:pt x="276" y="142"/>
                    </a:lnTo>
                    <a:lnTo>
                      <a:pt x="262" y="145"/>
                    </a:lnTo>
                    <a:lnTo>
                      <a:pt x="249" y="146"/>
                    </a:lnTo>
                    <a:lnTo>
                      <a:pt x="238" y="147"/>
                    </a:lnTo>
                    <a:lnTo>
                      <a:pt x="227" y="148"/>
                    </a:lnTo>
                    <a:lnTo>
                      <a:pt x="217" y="149"/>
                    </a:lnTo>
                    <a:lnTo>
                      <a:pt x="210" y="150"/>
                    </a:lnTo>
                    <a:lnTo>
                      <a:pt x="203" y="151"/>
                    </a:lnTo>
                    <a:lnTo>
                      <a:pt x="199" y="151"/>
                    </a:lnTo>
                    <a:lnTo>
                      <a:pt x="193" y="151"/>
                    </a:lnTo>
                    <a:lnTo>
                      <a:pt x="184" y="151"/>
                    </a:lnTo>
                    <a:lnTo>
                      <a:pt x="172" y="151"/>
                    </a:lnTo>
                    <a:lnTo>
                      <a:pt x="159" y="149"/>
                    </a:lnTo>
                    <a:lnTo>
                      <a:pt x="147" y="148"/>
                    </a:lnTo>
                    <a:lnTo>
                      <a:pt x="135" y="146"/>
                    </a:lnTo>
                    <a:lnTo>
                      <a:pt x="126" y="142"/>
                    </a:lnTo>
                    <a:lnTo>
                      <a:pt x="120" y="138"/>
                    </a:lnTo>
                    <a:lnTo>
                      <a:pt x="116" y="131"/>
                    </a:lnTo>
                    <a:lnTo>
                      <a:pt x="113" y="126"/>
                    </a:lnTo>
                    <a:lnTo>
                      <a:pt x="112" y="123"/>
                    </a:lnTo>
                    <a:lnTo>
                      <a:pt x="112" y="120"/>
                    </a:lnTo>
                    <a:lnTo>
                      <a:pt x="112" y="118"/>
                    </a:lnTo>
                    <a:lnTo>
                      <a:pt x="112" y="115"/>
                    </a:lnTo>
                    <a:lnTo>
                      <a:pt x="112" y="112"/>
                    </a:lnTo>
                    <a:lnTo>
                      <a:pt x="111" y="111"/>
                    </a:lnTo>
                    <a:lnTo>
                      <a:pt x="109" y="110"/>
                    </a:lnTo>
                    <a:lnTo>
                      <a:pt x="104" y="110"/>
                    </a:lnTo>
                    <a:lnTo>
                      <a:pt x="101" y="110"/>
                    </a:lnTo>
                    <a:lnTo>
                      <a:pt x="100" y="110"/>
                    </a:lnTo>
                    <a:lnTo>
                      <a:pt x="100" y="114"/>
                    </a:lnTo>
                    <a:lnTo>
                      <a:pt x="98" y="119"/>
                    </a:lnTo>
                    <a:lnTo>
                      <a:pt x="97" y="125"/>
                    </a:lnTo>
                    <a:lnTo>
                      <a:pt x="97" y="130"/>
                    </a:lnTo>
                    <a:lnTo>
                      <a:pt x="87" y="127"/>
                    </a:lnTo>
                    <a:lnTo>
                      <a:pt x="74" y="125"/>
                    </a:lnTo>
                    <a:lnTo>
                      <a:pt x="59" y="122"/>
                    </a:lnTo>
                    <a:lnTo>
                      <a:pt x="43" y="117"/>
                    </a:lnTo>
                    <a:lnTo>
                      <a:pt x="28" y="112"/>
                    </a:lnTo>
                    <a:lnTo>
                      <a:pt x="14" y="109"/>
                    </a:lnTo>
                    <a:lnTo>
                      <a:pt x="5" y="105"/>
                    </a:lnTo>
                    <a:lnTo>
                      <a:pt x="0" y="102"/>
                    </a:lnTo>
                    <a:lnTo>
                      <a:pt x="3" y="81"/>
                    </a:lnTo>
                    <a:lnTo>
                      <a:pt x="6" y="48"/>
                    </a:lnTo>
                    <a:lnTo>
                      <a:pt x="11" y="17"/>
                    </a:lnTo>
                    <a:lnTo>
                      <a:pt x="12" y="1"/>
                    </a:lnTo>
                    <a:lnTo>
                      <a:pt x="15" y="0"/>
                    </a:lnTo>
                    <a:lnTo>
                      <a:pt x="25" y="0"/>
                    </a:lnTo>
                    <a:lnTo>
                      <a:pt x="37" y="0"/>
                    </a:lnTo>
                    <a:lnTo>
                      <a:pt x="51" y="0"/>
                    </a:lnTo>
                    <a:lnTo>
                      <a:pt x="66" y="1"/>
                    </a:lnTo>
                    <a:lnTo>
                      <a:pt x="80" y="3"/>
                    </a:lnTo>
                    <a:lnTo>
                      <a:pt x="90" y="4"/>
                    </a:lnTo>
                    <a:lnTo>
                      <a:pt x="96" y="7"/>
                    </a:lnTo>
                    <a:lnTo>
                      <a:pt x="93" y="18"/>
                    </a:lnTo>
                    <a:lnTo>
                      <a:pt x="90" y="30"/>
                    </a:lnTo>
                    <a:lnTo>
                      <a:pt x="88" y="39"/>
                    </a:lnTo>
                    <a:lnTo>
                      <a:pt x="87" y="46"/>
                    </a:lnTo>
                    <a:lnTo>
                      <a:pt x="88" y="47"/>
                    </a:lnTo>
                    <a:lnTo>
                      <a:pt x="90" y="49"/>
                    </a:lnTo>
                    <a:lnTo>
                      <a:pt x="93" y="50"/>
                    </a:lnTo>
                    <a:lnTo>
                      <a:pt x="94" y="50"/>
                    </a:lnTo>
                    <a:lnTo>
                      <a:pt x="98" y="41"/>
                    </a:lnTo>
                    <a:lnTo>
                      <a:pt x="108" y="30"/>
                    </a:lnTo>
                    <a:lnTo>
                      <a:pt x="116" y="20"/>
                    </a:lnTo>
                    <a:lnTo>
                      <a:pt x="121" y="16"/>
                    </a:lnTo>
                    <a:lnTo>
                      <a:pt x="126" y="16"/>
                    </a:lnTo>
                    <a:lnTo>
                      <a:pt x="132" y="17"/>
                    </a:lnTo>
                    <a:lnTo>
                      <a:pt x="138" y="17"/>
                    </a:lnTo>
                    <a:lnTo>
                      <a:pt x="143" y="17"/>
                    </a:lnTo>
                    <a:lnTo>
                      <a:pt x="149" y="18"/>
                    </a:lnTo>
                    <a:lnTo>
                      <a:pt x="154" y="18"/>
                    </a:lnTo>
                    <a:lnTo>
                      <a:pt x="157" y="18"/>
                    </a:lnTo>
                    <a:lnTo>
                      <a:pt x="158" y="18"/>
                    </a:lnTo>
                    <a:close/>
                  </a:path>
                </a:pathLst>
              </a:custGeom>
              <a:solidFill>
                <a:srgbClr val="CC0A2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06" name="Freeform 40"/>
              <p:cNvSpPr>
                <a:spLocks/>
              </p:cNvSpPr>
              <p:nvPr/>
            </p:nvSpPr>
            <p:spPr bwMode="auto">
              <a:xfrm>
                <a:off x="418" y="2417"/>
                <a:ext cx="61" cy="41"/>
              </a:xfrm>
              <a:custGeom>
                <a:avLst/>
                <a:gdLst>
                  <a:gd name="T0" fmla="*/ 0 w 189"/>
                  <a:gd name="T1" fmla="*/ 0 h 125"/>
                  <a:gd name="T2" fmla="*/ 0 w 189"/>
                  <a:gd name="T3" fmla="*/ 0 h 125"/>
                  <a:gd name="T4" fmla="*/ 0 w 189"/>
                  <a:gd name="T5" fmla="*/ 0 h 125"/>
                  <a:gd name="T6" fmla="*/ 0 w 189"/>
                  <a:gd name="T7" fmla="*/ 0 h 125"/>
                  <a:gd name="T8" fmla="*/ 0 w 189"/>
                  <a:gd name="T9" fmla="*/ 0 h 125"/>
                  <a:gd name="T10" fmla="*/ 0 w 189"/>
                  <a:gd name="T11" fmla="*/ 0 h 125"/>
                  <a:gd name="T12" fmla="*/ 0 w 189"/>
                  <a:gd name="T13" fmla="*/ 0 h 125"/>
                  <a:gd name="T14" fmla="*/ 0 w 189"/>
                  <a:gd name="T15" fmla="*/ 0 h 125"/>
                  <a:gd name="T16" fmla="*/ 0 w 189"/>
                  <a:gd name="T17" fmla="*/ 0 h 125"/>
                  <a:gd name="T18" fmla="*/ 0 w 189"/>
                  <a:gd name="T19" fmla="*/ 0 h 125"/>
                  <a:gd name="T20" fmla="*/ 0 w 189"/>
                  <a:gd name="T21" fmla="*/ 0 h 125"/>
                  <a:gd name="T22" fmla="*/ 0 w 189"/>
                  <a:gd name="T23" fmla="*/ 0 h 125"/>
                  <a:gd name="T24" fmla="*/ 0 w 189"/>
                  <a:gd name="T25" fmla="*/ 0 h 125"/>
                  <a:gd name="T26" fmla="*/ 0 w 189"/>
                  <a:gd name="T27" fmla="*/ 0 h 125"/>
                  <a:gd name="T28" fmla="*/ 0 w 189"/>
                  <a:gd name="T29" fmla="*/ 0 h 125"/>
                  <a:gd name="T30" fmla="*/ 0 w 189"/>
                  <a:gd name="T31" fmla="*/ 0 h 125"/>
                  <a:gd name="T32" fmla="*/ 0 w 189"/>
                  <a:gd name="T33" fmla="*/ 0 h 125"/>
                  <a:gd name="T34" fmla="*/ 0 w 189"/>
                  <a:gd name="T35" fmla="*/ 0 h 125"/>
                  <a:gd name="T36" fmla="*/ 0 w 189"/>
                  <a:gd name="T37" fmla="*/ 0 h 125"/>
                  <a:gd name="T38" fmla="*/ 0 w 189"/>
                  <a:gd name="T39" fmla="*/ 0 h 125"/>
                  <a:gd name="T40" fmla="*/ 0 w 189"/>
                  <a:gd name="T41" fmla="*/ 0 h 125"/>
                  <a:gd name="T42" fmla="*/ 0 w 189"/>
                  <a:gd name="T43" fmla="*/ 0 h 125"/>
                  <a:gd name="T44" fmla="*/ 0 w 189"/>
                  <a:gd name="T45" fmla="*/ 0 h 125"/>
                  <a:gd name="T46" fmla="*/ 0 w 189"/>
                  <a:gd name="T47" fmla="*/ 0 h 125"/>
                  <a:gd name="T48" fmla="*/ 0 w 189"/>
                  <a:gd name="T49" fmla="*/ 0 h 125"/>
                  <a:gd name="T50" fmla="*/ 0 w 189"/>
                  <a:gd name="T51" fmla="*/ 0 h 125"/>
                  <a:gd name="T52" fmla="*/ 0 w 189"/>
                  <a:gd name="T53" fmla="*/ 0 h 125"/>
                  <a:gd name="T54" fmla="*/ 0 w 189"/>
                  <a:gd name="T55" fmla="*/ 0 h 125"/>
                  <a:gd name="T56" fmla="*/ 0 w 189"/>
                  <a:gd name="T57" fmla="*/ 0 h 125"/>
                  <a:gd name="T58" fmla="*/ 0 w 189"/>
                  <a:gd name="T59" fmla="*/ 0 h 125"/>
                  <a:gd name="T60" fmla="*/ 0 w 189"/>
                  <a:gd name="T61" fmla="*/ 0 h 125"/>
                  <a:gd name="T62" fmla="*/ 0 w 189"/>
                  <a:gd name="T63" fmla="*/ 0 h 125"/>
                  <a:gd name="T64" fmla="*/ 0 w 189"/>
                  <a:gd name="T65" fmla="*/ 0 h 125"/>
                  <a:gd name="T66" fmla="*/ 0 w 189"/>
                  <a:gd name="T67" fmla="*/ 0 h 125"/>
                  <a:gd name="T68" fmla="*/ 0 w 189"/>
                  <a:gd name="T69" fmla="*/ 0 h 125"/>
                  <a:gd name="T70" fmla="*/ 0 w 189"/>
                  <a:gd name="T71" fmla="*/ 0 h 125"/>
                  <a:gd name="T72" fmla="*/ 0 w 189"/>
                  <a:gd name="T73" fmla="*/ 0 h 125"/>
                  <a:gd name="T74" fmla="*/ 0 w 189"/>
                  <a:gd name="T75" fmla="*/ 0 h 125"/>
                  <a:gd name="T76" fmla="*/ 0 w 189"/>
                  <a:gd name="T77" fmla="*/ 0 h 125"/>
                  <a:gd name="T78" fmla="*/ 0 w 189"/>
                  <a:gd name="T79" fmla="*/ 0 h 125"/>
                  <a:gd name="T80" fmla="*/ 0 w 189"/>
                  <a:gd name="T81" fmla="*/ 0 h 125"/>
                  <a:gd name="T82" fmla="*/ 0 w 189"/>
                  <a:gd name="T83" fmla="*/ 0 h 125"/>
                  <a:gd name="T84" fmla="*/ 0 w 189"/>
                  <a:gd name="T85" fmla="*/ 0 h 125"/>
                  <a:gd name="T86" fmla="*/ 0 w 189"/>
                  <a:gd name="T87" fmla="*/ 0 h 125"/>
                  <a:gd name="T88" fmla="*/ 0 w 189"/>
                  <a:gd name="T89" fmla="*/ 0 h 125"/>
                  <a:gd name="T90" fmla="*/ 0 w 189"/>
                  <a:gd name="T91" fmla="*/ 0 h 125"/>
                  <a:gd name="T92" fmla="*/ 0 w 189"/>
                  <a:gd name="T93" fmla="*/ 0 h 125"/>
                  <a:gd name="T94" fmla="*/ 0 w 189"/>
                  <a:gd name="T95" fmla="*/ 0 h 125"/>
                  <a:gd name="T96" fmla="*/ 0 w 189"/>
                  <a:gd name="T97" fmla="*/ 0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9"/>
                  <a:gd name="T148" fmla="*/ 0 h 125"/>
                  <a:gd name="T149" fmla="*/ 189 w 189"/>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9" h="125">
                    <a:moveTo>
                      <a:pt x="189" y="93"/>
                    </a:moveTo>
                    <a:lnTo>
                      <a:pt x="189" y="90"/>
                    </a:lnTo>
                    <a:lnTo>
                      <a:pt x="188" y="84"/>
                    </a:lnTo>
                    <a:lnTo>
                      <a:pt x="186" y="79"/>
                    </a:lnTo>
                    <a:lnTo>
                      <a:pt x="186" y="73"/>
                    </a:lnTo>
                    <a:lnTo>
                      <a:pt x="185" y="68"/>
                    </a:lnTo>
                    <a:lnTo>
                      <a:pt x="183" y="62"/>
                    </a:lnTo>
                    <a:lnTo>
                      <a:pt x="181" y="58"/>
                    </a:lnTo>
                    <a:lnTo>
                      <a:pt x="180" y="54"/>
                    </a:lnTo>
                    <a:lnTo>
                      <a:pt x="180" y="52"/>
                    </a:lnTo>
                    <a:lnTo>
                      <a:pt x="180" y="50"/>
                    </a:lnTo>
                    <a:lnTo>
                      <a:pt x="179" y="49"/>
                    </a:lnTo>
                    <a:lnTo>
                      <a:pt x="176" y="46"/>
                    </a:lnTo>
                    <a:lnTo>
                      <a:pt x="176" y="42"/>
                    </a:lnTo>
                    <a:lnTo>
                      <a:pt x="176" y="36"/>
                    </a:lnTo>
                    <a:lnTo>
                      <a:pt x="175" y="31"/>
                    </a:lnTo>
                    <a:lnTo>
                      <a:pt x="173" y="27"/>
                    </a:lnTo>
                    <a:lnTo>
                      <a:pt x="168" y="21"/>
                    </a:lnTo>
                    <a:lnTo>
                      <a:pt x="160" y="16"/>
                    </a:lnTo>
                    <a:lnTo>
                      <a:pt x="151" y="13"/>
                    </a:lnTo>
                    <a:lnTo>
                      <a:pt x="143" y="12"/>
                    </a:lnTo>
                    <a:lnTo>
                      <a:pt x="140" y="13"/>
                    </a:lnTo>
                    <a:lnTo>
                      <a:pt x="135" y="14"/>
                    </a:lnTo>
                    <a:lnTo>
                      <a:pt x="129" y="16"/>
                    </a:lnTo>
                    <a:lnTo>
                      <a:pt x="124" y="19"/>
                    </a:lnTo>
                    <a:lnTo>
                      <a:pt x="117" y="22"/>
                    </a:lnTo>
                    <a:lnTo>
                      <a:pt x="111" y="26"/>
                    </a:lnTo>
                    <a:lnTo>
                      <a:pt x="106" y="28"/>
                    </a:lnTo>
                    <a:lnTo>
                      <a:pt x="104" y="30"/>
                    </a:lnTo>
                    <a:lnTo>
                      <a:pt x="102" y="34"/>
                    </a:lnTo>
                    <a:lnTo>
                      <a:pt x="97" y="38"/>
                    </a:lnTo>
                    <a:lnTo>
                      <a:pt x="94" y="45"/>
                    </a:lnTo>
                    <a:lnTo>
                      <a:pt x="90" y="50"/>
                    </a:lnTo>
                    <a:lnTo>
                      <a:pt x="88" y="53"/>
                    </a:lnTo>
                    <a:lnTo>
                      <a:pt x="84" y="58"/>
                    </a:lnTo>
                    <a:lnTo>
                      <a:pt x="80" y="64"/>
                    </a:lnTo>
                    <a:lnTo>
                      <a:pt x="75" y="70"/>
                    </a:lnTo>
                    <a:lnTo>
                      <a:pt x="69" y="76"/>
                    </a:lnTo>
                    <a:lnTo>
                      <a:pt x="65" y="82"/>
                    </a:lnTo>
                    <a:lnTo>
                      <a:pt x="59" y="85"/>
                    </a:lnTo>
                    <a:lnTo>
                      <a:pt x="56" y="88"/>
                    </a:lnTo>
                    <a:lnTo>
                      <a:pt x="52" y="88"/>
                    </a:lnTo>
                    <a:lnTo>
                      <a:pt x="46" y="87"/>
                    </a:lnTo>
                    <a:lnTo>
                      <a:pt x="42" y="85"/>
                    </a:lnTo>
                    <a:lnTo>
                      <a:pt x="35" y="84"/>
                    </a:lnTo>
                    <a:lnTo>
                      <a:pt x="29" y="82"/>
                    </a:lnTo>
                    <a:lnTo>
                      <a:pt x="24" y="80"/>
                    </a:lnTo>
                    <a:lnTo>
                      <a:pt x="20" y="77"/>
                    </a:lnTo>
                    <a:lnTo>
                      <a:pt x="18" y="75"/>
                    </a:lnTo>
                    <a:lnTo>
                      <a:pt x="15" y="69"/>
                    </a:lnTo>
                    <a:lnTo>
                      <a:pt x="12" y="60"/>
                    </a:lnTo>
                    <a:lnTo>
                      <a:pt x="10" y="50"/>
                    </a:lnTo>
                    <a:lnTo>
                      <a:pt x="8" y="42"/>
                    </a:lnTo>
                    <a:lnTo>
                      <a:pt x="10" y="36"/>
                    </a:lnTo>
                    <a:lnTo>
                      <a:pt x="12" y="29"/>
                    </a:lnTo>
                    <a:lnTo>
                      <a:pt x="15" y="23"/>
                    </a:lnTo>
                    <a:lnTo>
                      <a:pt x="19" y="20"/>
                    </a:lnTo>
                    <a:lnTo>
                      <a:pt x="26" y="19"/>
                    </a:lnTo>
                    <a:lnTo>
                      <a:pt x="36" y="19"/>
                    </a:lnTo>
                    <a:lnTo>
                      <a:pt x="45" y="19"/>
                    </a:lnTo>
                    <a:lnTo>
                      <a:pt x="50" y="20"/>
                    </a:lnTo>
                    <a:lnTo>
                      <a:pt x="51" y="23"/>
                    </a:lnTo>
                    <a:lnTo>
                      <a:pt x="51" y="31"/>
                    </a:lnTo>
                    <a:lnTo>
                      <a:pt x="51" y="41"/>
                    </a:lnTo>
                    <a:lnTo>
                      <a:pt x="52" y="47"/>
                    </a:lnTo>
                    <a:lnTo>
                      <a:pt x="49" y="49"/>
                    </a:lnTo>
                    <a:lnTo>
                      <a:pt x="44" y="51"/>
                    </a:lnTo>
                    <a:lnTo>
                      <a:pt x="38" y="53"/>
                    </a:lnTo>
                    <a:lnTo>
                      <a:pt x="35" y="54"/>
                    </a:lnTo>
                    <a:lnTo>
                      <a:pt x="34" y="56"/>
                    </a:lnTo>
                    <a:lnTo>
                      <a:pt x="35" y="59"/>
                    </a:lnTo>
                    <a:lnTo>
                      <a:pt x="38" y="61"/>
                    </a:lnTo>
                    <a:lnTo>
                      <a:pt x="42" y="64"/>
                    </a:lnTo>
                    <a:lnTo>
                      <a:pt x="48" y="61"/>
                    </a:lnTo>
                    <a:lnTo>
                      <a:pt x="56" y="58"/>
                    </a:lnTo>
                    <a:lnTo>
                      <a:pt x="61" y="53"/>
                    </a:lnTo>
                    <a:lnTo>
                      <a:pt x="65" y="50"/>
                    </a:lnTo>
                    <a:lnTo>
                      <a:pt x="65" y="44"/>
                    </a:lnTo>
                    <a:lnTo>
                      <a:pt x="64" y="34"/>
                    </a:lnTo>
                    <a:lnTo>
                      <a:pt x="62" y="23"/>
                    </a:lnTo>
                    <a:lnTo>
                      <a:pt x="61" y="16"/>
                    </a:lnTo>
                    <a:lnTo>
                      <a:pt x="60" y="15"/>
                    </a:lnTo>
                    <a:lnTo>
                      <a:pt x="56" y="13"/>
                    </a:lnTo>
                    <a:lnTo>
                      <a:pt x="50" y="10"/>
                    </a:lnTo>
                    <a:lnTo>
                      <a:pt x="43" y="7"/>
                    </a:lnTo>
                    <a:lnTo>
                      <a:pt x="36" y="5"/>
                    </a:lnTo>
                    <a:lnTo>
                      <a:pt x="29" y="3"/>
                    </a:lnTo>
                    <a:lnTo>
                      <a:pt x="24" y="0"/>
                    </a:lnTo>
                    <a:lnTo>
                      <a:pt x="22" y="0"/>
                    </a:lnTo>
                    <a:lnTo>
                      <a:pt x="19" y="3"/>
                    </a:lnTo>
                    <a:lnTo>
                      <a:pt x="13" y="6"/>
                    </a:lnTo>
                    <a:lnTo>
                      <a:pt x="6" y="12"/>
                    </a:lnTo>
                    <a:lnTo>
                      <a:pt x="3" y="15"/>
                    </a:lnTo>
                    <a:lnTo>
                      <a:pt x="3" y="27"/>
                    </a:lnTo>
                    <a:lnTo>
                      <a:pt x="1" y="45"/>
                    </a:lnTo>
                    <a:lnTo>
                      <a:pt x="0" y="62"/>
                    </a:lnTo>
                    <a:lnTo>
                      <a:pt x="0" y="72"/>
                    </a:lnTo>
                    <a:lnTo>
                      <a:pt x="4" y="76"/>
                    </a:lnTo>
                    <a:lnTo>
                      <a:pt x="12" y="84"/>
                    </a:lnTo>
                    <a:lnTo>
                      <a:pt x="21" y="92"/>
                    </a:lnTo>
                    <a:lnTo>
                      <a:pt x="27" y="97"/>
                    </a:lnTo>
                    <a:lnTo>
                      <a:pt x="30" y="98"/>
                    </a:lnTo>
                    <a:lnTo>
                      <a:pt x="34" y="99"/>
                    </a:lnTo>
                    <a:lnTo>
                      <a:pt x="39" y="100"/>
                    </a:lnTo>
                    <a:lnTo>
                      <a:pt x="45" y="100"/>
                    </a:lnTo>
                    <a:lnTo>
                      <a:pt x="51" y="102"/>
                    </a:lnTo>
                    <a:lnTo>
                      <a:pt x="57" y="102"/>
                    </a:lnTo>
                    <a:lnTo>
                      <a:pt x="61" y="102"/>
                    </a:lnTo>
                    <a:lnTo>
                      <a:pt x="66" y="102"/>
                    </a:lnTo>
                    <a:lnTo>
                      <a:pt x="74" y="97"/>
                    </a:lnTo>
                    <a:lnTo>
                      <a:pt x="83" y="85"/>
                    </a:lnTo>
                    <a:lnTo>
                      <a:pt x="90" y="72"/>
                    </a:lnTo>
                    <a:lnTo>
                      <a:pt x="96" y="61"/>
                    </a:lnTo>
                    <a:lnTo>
                      <a:pt x="98" y="57"/>
                    </a:lnTo>
                    <a:lnTo>
                      <a:pt x="102" y="53"/>
                    </a:lnTo>
                    <a:lnTo>
                      <a:pt x="105" y="49"/>
                    </a:lnTo>
                    <a:lnTo>
                      <a:pt x="110" y="44"/>
                    </a:lnTo>
                    <a:lnTo>
                      <a:pt x="114" y="41"/>
                    </a:lnTo>
                    <a:lnTo>
                      <a:pt x="120" y="36"/>
                    </a:lnTo>
                    <a:lnTo>
                      <a:pt x="125" y="34"/>
                    </a:lnTo>
                    <a:lnTo>
                      <a:pt x="130" y="31"/>
                    </a:lnTo>
                    <a:lnTo>
                      <a:pt x="141" y="30"/>
                    </a:lnTo>
                    <a:lnTo>
                      <a:pt x="149" y="34"/>
                    </a:lnTo>
                    <a:lnTo>
                      <a:pt x="156" y="37"/>
                    </a:lnTo>
                    <a:lnTo>
                      <a:pt x="159" y="41"/>
                    </a:lnTo>
                    <a:lnTo>
                      <a:pt x="163" y="44"/>
                    </a:lnTo>
                    <a:lnTo>
                      <a:pt x="167" y="50"/>
                    </a:lnTo>
                    <a:lnTo>
                      <a:pt x="171" y="56"/>
                    </a:lnTo>
                    <a:lnTo>
                      <a:pt x="172" y="60"/>
                    </a:lnTo>
                    <a:lnTo>
                      <a:pt x="172" y="66"/>
                    </a:lnTo>
                    <a:lnTo>
                      <a:pt x="172" y="75"/>
                    </a:lnTo>
                    <a:lnTo>
                      <a:pt x="172" y="85"/>
                    </a:lnTo>
                    <a:lnTo>
                      <a:pt x="172" y="91"/>
                    </a:lnTo>
                    <a:lnTo>
                      <a:pt x="170" y="95"/>
                    </a:lnTo>
                    <a:lnTo>
                      <a:pt x="164" y="99"/>
                    </a:lnTo>
                    <a:lnTo>
                      <a:pt x="157" y="104"/>
                    </a:lnTo>
                    <a:lnTo>
                      <a:pt x="150" y="108"/>
                    </a:lnTo>
                    <a:lnTo>
                      <a:pt x="144" y="108"/>
                    </a:lnTo>
                    <a:lnTo>
                      <a:pt x="137" y="107"/>
                    </a:lnTo>
                    <a:lnTo>
                      <a:pt x="132" y="106"/>
                    </a:lnTo>
                    <a:lnTo>
                      <a:pt x="127" y="105"/>
                    </a:lnTo>
                    <a:lnTo>
                      <a:pt x="125" y="103"/>
                    </a:lnTo>
                    <a:lnTo>
                      <a:pt x="121" y="99"/>
                    </a:lnTo>
                    <a:lnTo>
                      <a:pt x="119" y="93"/>
                    </a:lnTo>
                    <a:lnTo>
                      <a:pt x="115" y="87"/>
                    </a:lnTo>
                    <a:lnTo>
                      <a:pt x="115" y="79"/>
                    </a:lnTo>
                    <a:lnTo>
                      <a:pt x="118" y="72"/>
                    </a:lnTo>
                    <a:lnTo>
                      <a:pt x="121" y="67"/>
                    </a:lnTo>
                    <a:lnTo>
                      <a:pt x="125" y="65"/>
                    </a:lnTo>
                    <a:lnTo>
                      <a:pt x="128" y="64"/>
                    </a:lnTo>
                    <a:lnTo>
                      <a:pt x="133" y="62"/>
                    </a:lnTo>
                    <a:lnTo>
                      <a:pt x="136" y="62"/>
                    </a:lnTo>
                    <a:lnTo>
                      <a:pt x="140" y="64"/>
                    </a:lnTo>
                    <a:lnTo>
                      <a:pt x="142" y="66"/>
                    </a:lnTo>
                    <a:lnTo>
                      <a:pt x="144" y="70"/>
                    </a:lnTo>
                    <a:lnTo>
                      <a:pt x="145" y="74"/>
                    </a:lnTo>
                    <a:lnTo>
                      <a:pt x="147" y="77"/>
                    </a:lnTo>
                    <a:lnTo>
                      <a:pt x="148" y="77"/>
                    </a:lnTo>
                    <a:lnTo>
                      <a:pt x="152" y="77"/>
                    </a:lnTo>
                    <a:lnTo>
                      <a:pt x="156" y="77"/>
                    </a:lnTo>
                    <a:lnTo>
                      <a:pt x="157" y="76"/>
                    </a:lnTo>
                    <a:lnTo>
                      <a:pt x="157" y="74"/>
                    </a:lnTo>
                    <a:lnTo>
                      <a:pt x="157" y="69"/>
                    </a:lnTo>
                    <a:lnTo>
                      <a:pt x="156" y="65"/>
                    </a:lnTo>
                    <a:lnTo>
                      <a:pt x="155" y="60"/>
                    </a:lnTo>
                    <a:lnTo>
                      <a:pt x="152" y="57"/>
                    </a:lnTo>
                    <a:lnTo>
                      <a:pt x="149" y="52"/>
                    </a:lnTo>
                    <a:lnTo>
                      <a:pt x="144" y="50"/>
                    </a:lnTo>
                    <a:lnTo>
                      <a:pt x="141" y="49"/>
                    </a:lnTo>
                    <a:lnTo>
                      <a:pt x="136" y="49"/>
                    </a:lnTo>
                    <a:lnTo>
                      <a:pt x="129" y="51"/>
                    </a:lnTo>
                    <a:lnTo>
                      <a:pt x="122" y="52"/>
                    </a:lnTo>
                    <a:lnTo>
                      <a:pt x="118" y="53"/>
                    </a:lnTo>
                    <a:lnTo>
                      <a:pt x="115" y="56"/>
                    </a:lnTo>
                    <a:lnTo>
                      <a:pt x="112" y="61"/>
                    </a:lnTo>
                    <a:lnTo>
                      <a:pt x="109" y="67"/>
                    </a:lnTo>
                    <a:lnTo>
                      <a:pt x="106" y="72"/>
                    </a:lnTo>
                    <a:lnTo>
                      <a:pt x="105" y="76"/>
                    </a:lnTo>
                    <a:lnTo>
                      <a:pt x="105" y="83"/>
                    </a:lnTo>
                    <a:lnTo>
                      <a:pt x="105" y="93"/>
                    </a:lnTo>
                    <a:lnTo>
                      <a:pt x="106" y="106"/>
                    </a:lnTo>
                    <a:lnTo>
                      <a:pt x="109" y="107"/>
                    </a:lnTo>
                    <a:lnTo>
                      <a:pt x="113" y="110"/>
                    </a:lnTo>
                    <a:lnTo>
                      <a:pt x="120" y="113"/>
                    </a:lnTo>
                    <a:lnTo>
                      <a:pt x="127" y="115"/>
                    </a:lnTo>
                    <a:lnTo>
                      <a:pt x="134" y="119"/>
                    </a:lnTo>
                    <a:lnTo>
                      <a:pt x="141" y="122"/>
                    </a:lnTo>
                    <a:lnTo>
                      <a:pt x="145" y="123"/>
                    </a:lnTo>
                    <a:lnTo>
                      <a:pt x="149" y="125"/>
                    </a:lnTo>
                    <a:lnTo>
                      <a:pt x="155" y="122"/>
                    </a:lnTo>
                    <a:lnTo>
                      <a:pt x="163" y="118"/>
                    </a:lnTo>
                    <a:lnTo>
                      <a:pt x="171" y="112"/>
                    </a:lnTo>
                    <a:lnTo>
                      <a:pt x="175" y="108"/>
                    </a:lnTo>
                    <a:lnTo>
                      <a:pt x="179" y="105"/>
                    </a:lnTo>
                    <a:lnTo>
                      <a:pt x="183" y="100"/>
                    </a:lnTo>
                    <a:lnTo>
                      <a:pt x="187" y="97"/>
                    </a:lnTo>
                    <a:lnTo>
                      <a:pt x="189" y="9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07" name="Freeform 41"/>
              <p:cNvSpPr>
                <a:spLocks/>
              </p:cNvSpPr>
              <p:nvPr/>
            </p:nvSpPr>
            <p:spPr bwMode="auto">
              <a:xfrm>
                <a:off x="479" y="2421"/>
                <a:ext cx="61" cy="37"/>
              </a:xfrm>
              <a:custGeom>
                <a:avLst/>
                <a:gdLst>
                  <a:gd name="T0" fmla="*/ 0 w 187"/>
                  <a:gd name="T1" fmla="*/ 0 h 112"/>
                  <a:gd name="T2" fmla="*/ 0 w 187"/>
                  <a:gd name="T3" fmla="*/ 0 h 112"/>
                  <a:gd name="T4" fmla="*/ 0 w 187"/>
                  <a:gd name="T5" fmla="*/ 0 h 112"/>
                  <a:gd name="T6" fmla="*/ 0 w 187"/>
                  <a:gd name="T7" fmla="*/ 0 h 112"/>
                  <a:gd name="T8" fmla="*/ 0 w 187"/>
                  <a:gd name="T9" fmla="*/ 0 h 112"/>
                  <a:gd name="T10" fmla="*/ 0 w 187"/>
                  <a:gd name="T11" fmla="*/ 0 h 112"/>
                  <a:gd name="T12" fmla="*/ 0 w 187"/>
                  <a:gd name="T13" fmla="*/ 0 h 112"/>
                  <a:gd name="T14" fmla="*/ 0 w 187"/>
                  <a:gd name="T15" fmla="*/ 0 h 112"/>
                  <a:gd name="T16" fmla="*/ 0 w 187"/>
                  <a:gd name="T17" fmla="*/ 0 h 112"/>
                  <a:gd name="T18" fmla="*/ 0 w 187"/>
                  <a:gd name="T19" fmla="*/ 0 h 112"/>
                  <a:gd name="T20" fmla="*/ 0 w 187"/>
                  <a:gd name="T21" fmla="*/ 0 h 112"/>
                  <a:gd name="T22" fmla="*/ 0 w 187"/>
                  <a:gd name="T23" fmla="*/ 0 h 112"/>
                  <a:gd name="T24" fmla="*/ 0 w 187"/>
                  <a:gd name="T25" fmla="*/ 0 h 112"/>
                  <a:gd name="T26" fmla="*/ 0 w 187"/>
                  <a:gd name="T27" fmla="*/ 0 h 112"/>
                  <a:gd name="T28" fmla="*/ 0 w 187"/>
                  <a:gd name="T29" fmla="*/ 0 h 112"/>
                  <a:gd name="T30" fmla="*/ 0 w 187"/>
                  <a:gd name="T31" fmla="*/ 0 h 112"/>
                  <a:gd name="T32" fmla="*/ 0 w 187"/>
                  <a:gd name="T33" fmla="*/ 0 h 112"/>
                  <a:gd name="T34" fmla="*/ 0 w 187"/>
                  <a:gd name="T35" fmla="*/ 0 h 112"/>
                  <a:gd name="T36" fmla="*/ 0 w 187"/>
                  <a:gd name="T37" fmla="*/ 0 h 112"/>
                  <a:gd name="T38" fmla="*/ 0 w 187"/>
                  <a:gd name="T39" fmla="*/ 0 h 112"/>
                  <a:gd name="T40" fmla="*/ 0 w 187"/>
                  <a:gd name="T41" fmla="*/ 0 h 112"/>
                  <a:gd name="T42" fmla="*/ 0 w 187"/>
                  <a:gd name="T43" fmla="*/ 0 h 112"/>
                  <a:gd name="T44" fmla="*/ 0 w 187"/>
                  <a:gd name="T45" fmla="*/ 0 h 112"/>
                  <a:gd name="T46" fmla="*/ 0 w 187"/>
                  <a:gd name="T47" fmla="*/ 0 h 112"/>
                  <a:gd name="T48" fmla="*/ 0 w 187"/>
                  <a:gd name="T49" fmla="*/ 0 h 112"/>
                  <a:gd name="T50" fmla="*/ 0 w 187"/>
                  <a:gd name="T51" fmla="*/ 0 h 112"/>
                  <a:gd name="T52" fmla="*/ 0 w 187"/>
                  <a:gd name="T53" fmla="*/ 0 h 112"/>
                  <a:gd name="T54" fmla="*/ 0 w 187"/>
                  <a:gd name="T55" fmla="*/ 0 h 112"/>
                  <a:gd name="T56" fmla="*/ 0 w 187"/>
                  <a:gd name="T57" fmla="*/ 0 h 112"/>
                  <a:gd name="T58" fmla="*/ 0 w 187"/>
                  <a:gd name="T59" fmla="*/ 0 h 112"/>
                  <a:gd name="T60" fmla="*/ 0 w 187"/>
                  <a:gd name="T61" fmla="*/ 0 h 112"/>
                  <a:gd name="T62" fmla="*/ 0 w 187"/>
                  <a:gd name="T63" fmla="*/ 0 h 112"/>
                  <a:gd name="T64" fmla="*/ 0 w 187"/>
                  <a:gd name="T65" fmla="*/ 0 h 112"/>
                  <a:gd name="T66" fmla="*/ 0 w 187"/>
                  <a:gd name="T67" fmla="*/ 0 h 112"/>
                  <a:gd name="T68" fmla="*/ 0 w 187"/>
                  <a:gd name="T69" fmla="*/ 0 h 112"/>
                  <a:gd name="T70" fmla="*/ 0 w 187"/>
                  <a:gd name="T71" fmla="*/ 0 h 112"/>
                  <a:gd name="T72" fmla="*/ 0 w 187"/>
                  <a:gd name="T73" fmla="*/ 0 h 112"/>
                  <a:gd name="T74" fmla="*/ 0 w 187"/>
                  <a:gd name="T75" fmla="*/ 0 h 112"/>
                  <a:gd name="T76" fmla="*/ 0 w 187"/>
                  <a:gd name="T77" fmla="*/ 0 h 112"/>
                  <a:gd name="T78" fmla="*/ 0 w 187"/>
                  <a:gd name="T79" fmla="*/ 0 h 112"/>
                  <a:gd name="T80" fmla="*/ 0 w 187"/>
                  <a:gd name="T81" fmla="*/ 0 h 112"/>
                  <a:gd name="T82" fmla="*/ 0 w 187"/>
                  <a:gd name="T83" fmla="*/ 0 h 112"/>
                  <a:gd name="T84" fmla="*/ 0 w 187"/>
                  <a:gd name="T85" fmla="*/ 0 h 112"/>
                  <a:gd name="T86" fmla="*/ 0 w 187"/>
                  <a:gd name="T87" fmla="*/ 0 h 112"/>
                  <a:gd name="T88" fmla="*/ 0 w 187"/>
                  <a:gd name="T89" fmla="*/ 0 h 112"/>
                  <a:gd name="T90" fmla="*/ 0 w 187"/>
                  <a:gd name="T91" fmla="*/ 0 h 112"/>
                  <a:gd name="T92" fmla="*/ 0 w 187"/>
                  <a:gd name="T93" fmla="*/ 0 h 112"/>
                  <a:gd name="T94" fmla="*/ 0 w 187"/>
                  <a:gd name="T95" fmla="*/ 0 h 112"/>
                  <a:gd name="T96" fmla="*/ 0 w 187"/>
                  <a:gd name="T97" fmla="*/ 0 h 112"/>
                  <a:gd name="T98" fmla="*/ 0 w 187"/>
                  <a:gd name="T99" fmla="*/ 0 h 112"/>
                  <a:gd name="T100" fmla="*/ 0 w 187"/>
                  <a:gd name="T101" fmla="*/ 0 h 112"/>
                  <a:gd name="T102" fmla="*/ 0 w 187"/>
                  <a:gd name="T103" fmla="*/ 0 h 112"/>
                  <a:gd name="T104" fmla="*/ 0 w 187"/>
                  <a:gd name="T105" fmla="*/ 0 h 112"/>
                  <a:gd name="T106" fmla="*/ 0 w 187"/>
                  <a:gd name="T107" fmla="*/ 0 h 112"/>
                  <a:gd name="T108" fmla="*/ 0 w 187"/>
                  <a:gd name="T109" fmla="*/ 0 h 112"/>
                  <a:gd name="T110" fmla="*/ 0 w 187"/>
                  <a:gd name="T111" fmla="*/ 0 h 112"/>
                  <a:gd name="T112" fmla="*/ 0 w 187"/>
                  <a:gd name="T113" fmla="*/ 0 h 112"/>
                  <a:gd name="T114" fmla="*/ 0 w 187"/>
                  <a:gd name="T115" fmla="*/ 0 h 112"/>
                  <a:gd name="T116" fmla="*/ 0 w 187"/>
                  <a:gd name="T117" fmla="*/ 0 h 112"/>
                  <a:gd name="T118" fmla="*/ 0 w 187"/>
                  <a:gd name="T119" fmla="*/ 0 h 1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7"/>
                  <a:gd name="T181" fmla="*/ 0 h 112"/>
                  <a:gd name="T182" fmla="*/ 187 w 187"/>
                  <a:gd name="T183" fmla="*/ 112 h 11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7" h="112">
                    <a:moveTo>
                      <a:pt x="0" y="80"/>
                    </a:moveTo>
                    <a:lnTo>
                      <a:pt x="1" y="74"/>
                    </a:lnTo>
                    <a:lnTo>
                      <a:pt x="4" y="66"/>
                    </a:lnTo>
                    <a:lnTo>
                      <a:pt x="5" y="60"/>
                    </a:lnTo>
                    <a:lnTo>
                      <a:pt x="7" y="56"/>
                    </a:lnTo>
                    <a:lnTo>
                      <a:pt x="9" y="54"/>
                    </a:lnTo>
                    <a:lnTo>
                      <a:pt x="13" y="49"/>
                    </a:lnTo>
                    <a:lnTo>
                      <a:pt x="16" y="43"/>
                    </a:lnTo>
                    <a:lnTo>
                      <a:pt x="22" y="34"/>
                    </a:lnTo>
                    <a:lnTo>
                      <a:pt x="28" y="28"/>
                    </a:lnTo>
                    <a:lnTo>
                      <a:pt x="34" y="20"/>
                    </a:lnTo>
                    <a:lnTo>
                      <a:pt x="40" y="15"/>
                    </a:lnTo>
                    <a:lnTo>
                      <a:pt x="46" y="11"/>
                    </a:lnTo>
                    <a:lnTo>
                      <a:pt x="50" y="13"/>
                    </a:lnTo>
                    <a:lnTo>
                      <a:pt x="54" y="15"/>
                    </a:lnTo>
                    <a:lnTo>
                      <a:pt x="60" y="17"/>
                    </a:lnTo>
                    <a:lnTo>
                      <a:pt x="67" y="21"/>
                    </a:lnTo>
                    <a:lnTo>
                      <a:pt x="73" y="24"/>
                    </a:lnTo>
                    <a:lnTo>
                      <a:pt x="78" y="28"/>
                    </a:lnTo>
                    <a:lnTo>
                      <a:pt x="83" y="31"/>
                    </a:lnTo>
                    <a:lnTo>
                      <a:pt x="85" y="33"/>
                    </a:lnTo>
                    <a:lnTo>
                      <a:pt x="88" y="40"/>
                    </a:lnTo>
                    <a:lnTo>
                      <a:pt x="92" y="51"/>
                    </a:lnTo>
                    <a:lnTo>
                      <a:pt x="97" y="60"/>
                    </a:lnTo>
                    <a:lnTo>
                      <a:pt x="99" y="66"/>
                    </a:lnTo>
                    <a:lnTo>
                      <a:pt x="103" y="70"/>
                    </a:lnTo>
                    <a:lnTo>
                      <a:pt x="108" y="78"/>
                    </a:lnTo>
                    <a:lnTo>
                      <a:pt x="116" y="85"/>
                    </a:lnTo>
                    <a:lnTo>
                      <a:pt x="123" y="89"/>
                    </a:lnTo>
                    <a:lnTo>
                      <a:pt x="130" y="89"/>
                    </a:lnTo>
                    <a:lnTo>
                      <a:pt x="138" y="87"/>
                    </a:lnTo>
                    <a:lnTo>
                      <a:pt x="145" y="85"/>
                    </a:lnTo>
                    <a:lnTo>
                      <a:pt x="151" y="80"/>
                    </a:lnTo>
                    <a:lnTo>
                      <a:pt x="157" y="74"/>
                    </a:lnTo>
                    <a:lnTo>
                      <a:pt x="164" y="63"/>
                    </a:lnTo>
                    <a:lnTo>
                      <a:pt x="169" y="53"/>
                    </a:lnTo>
                    <a:lnTo>
                      <a:pt x="171" y="40"/>
                    </a:lnTo>
                    <a:lnTo>
                      <a:pt x="168" y="33"/>
                    </a:lnTo>
                    <a:lnTo>
                      <a:pt x="166" y="26"/>
                    </a:lnTo>
                    <a:lnTo>
                      <a:pt x="161" y="21"/>
                    </a:lnTo>
                    <a:lnTo>
                      <a:pt x="158" y="18"/>
                    </a:lnTo>
                    <a:lnTo>
                      <a:pt x="152" y="17"/>
                    </a:lnTo>
                    <a:lnTo>
                      <a:pt x="143" y="15"/>
                    </a:lnTo>
                    <a:lnTo>
                      <a:pt x="135" y="13"/>
                    </a:lnTo>
                    <a:lnTo>
                      <a:pt x="130" y="10"/>
                    </a:lnTo>
                    <a:lnTo>
                      <a:pt x="126" y="15"/>
                    </a:lnTo>
                    <a:lnTo>
                      <a:pt x="121" y="18"/>
                    </a:lnTo>
                    <a:lnTo>
                      <a:pt x="119" y="22"/>
                    </a:lnTo>
                    <a:lnTo>
                      <a:pt x="118" y="25"/>
                    </a:lnTo>
                    <a:lnTo>
                      <a:pt x="116" y="29"/>
                    </a:lnTo>
                    <a:lnTo>
                      <a:pt x="116" y="36"/>
                    </a:lnTo>
                    <a:lnTo>
                      <a:pt x="115" y="43"/>
                    </a:lnTo>
                    <a:lnTo>
                      <a:pt x="118" y="46"/>
                    </a:lnTo>
                    <a:lnTo>
                      <a:pt x="121" y="48"/>
                    </a:lnTo>
                    <a:lnTo>
                      <a:pt x="127" y="52"/>
                    </a:lnTo>
                    <a:lnTo>
                      <a:pt x="133" y="53"/>
                    </a:lnTo>
                    <a:lnTo>
                      <a:pt x="136" y="54"/>
                    </a:lnTo>
                    <a:lnTo>
                      <a:pt x="137" y="52"/>
                    </a:lnTo>
                    <a:lnTo>
                      <a:pt x="138" y="48"/>
                    </a:lnTo>
                    <a:lnTo>
                      <a:pt x="138" y="47"/>
                    </a:lnTo>
                    <a:lnTo>
                      <a:pt x="140" y="46"/>
                    </a:lnTo>
                    <a:lnTo>
                      <a:pt x="142" y="45"/>
                    </a:lnTo>
                    <a:lnTo>
                      <a:pt x="145" y="44"/>
                    </a:lnTo>
                    <a:lnTo>
                      <a:pt x="148" y="43"/>
                    </a:lnTo>
                    <a:lnTo>
                      <a:pt x="150" y="43"/>
                    </a:lnTo>
                    <a:lnTo>
                      <a:pt x="151" y="47"/>
                    </a:lnTo>
                    <a:lnTo>
                      <a:pt x="151" y="52"/>
                    </a:lnTo>
                    <a:lnTo>
                      <a:pt x="151" y="55"/>
                    </a:lnTo>
                    <a:lnTo>
                      <a:pt x="150" y="57"/>
                    </a:lnTo>
                    <a:lnTo>
                      <a:pt x="148" y="60"/>
                    </a:lnTo>
                    <a:lnTo>
                      <a:pt x="143" y="61"/>
                    </a:lnTo>
                    <a:lnTo>
                      <a:pt x="138" y="62"/>
                    </a:lnTo>
                    <a:lnTo>
                      <a:pt x="134" y="61"/>
                    </a:lnTo>
                    <a:lnTo>
                      <a:pt x="128" y="59"/>
                    </a:lnTo>
                    <a:lnTo>
                      <a:pt x="118" y="55"/>
                    </a:lnTo>
                    <a:lnTo>
                      <a:pt x="108" y="51"/>
                    </a:lnTo>
                    <a:lnTo>
                      <a:pt x="103" y="44"/>
                    </a:lnTo>
                    <a:lnTo>
                      <a:pt x="100" y="36"/>
                    </a:lnTo>
                    <a:lnTo>
                      <a:pt x="99" y="28"/>
                    </a:lnTo>
                    <a:lnTo>
                      <a:pt x="100" y="21"/>
                    </a:lnTo>
                    <a:lnTo>
                      <a:pt x="103" y="16"/>
                    </a:lnTo>
                    <a:lnTo>
                      <a:pt x="110" y="11"/>
                    </a:lnTo>
                    <a:lnTo>
                      <a:pt x="118" y="6"/>
                    </a:lnTo>
                    <a:lnTo>
                      <a:pt x="127" y="2"/>
                    </a:lnTo>
                    <a:lnTo>
                      <a:pt x="133" y="0"/>
                    </a:lnTo>
                    <a:lnTo>
                      <a:pt x="135" y="0"/>
                    </a:lnTo>
                    <a:lnTo>
                      <a:pt x="140" y="1"/>
                    </a:lnTo>
                    <a:lnTo>
                      <a:pt x="144" y="2"/>
                    </a:lnTo>
                    <a:lnTo>
                      <a:pt x="150" y="3"/>
                    </a:lnTo>
                    <a:lnTo>
                      <a:pt x="156" y="5"/>
                    </a:lnTo>
                    <a:lnTo>
                      <a:pt x="161" y="7"/>
                    </a:lnTo>
                    <a:lnTo>
                      <a:pt x="165" y="8"/>
                    </a:lnTo>
                    <a:lnTo>
                      <a:pt x="167" y="10"/>
                    </a:lnTo>
                    <a:lnTo>
                      <a:pt x="172" y="16"/>
                    </a:lnTo>
                    <a:lnTo>
                      <a:pt x="179" y="26"/>
                    </a:lnTo>
                    <a:lnTo>
                      <a:pt x="184" y="38"/>
                    </a:lnTo>
                    <a:lnTo>
                      <a:pt x="187" y="46"/>
                    </a:lnTo>
                    <a:lnTo>
                      <a:pt x="181" y="57"/>
                    </a:lnTo>
                    <a:lnTo>
                      <a:pt x="171" y="74"/>
                    </a:lnTo>
                    <a:lnTo>
                      <a:pt x="159" y="89"/>
                    </a:lnTo>
                    <a:lnTo>
                      <a:pt x="153" y="95"/>
                    </a:lnTo>
                    <a:lnTo>
                      <a:pt x="149" y="95"/>
                    </a:lnTo>
                    <a:lnTo>
                      <a:pt x="143" y="97"/>
                    </a:lnTo>
                    <a:lnTo>
                      <a:pt x="136" y="97"/>
                    </a:lnTo>
                    <a:lnTo>
                      <a:pt x="128" y="97"/>
                    </a:lnTo>
                    <a:lnTo>
                      <a:pt x="120" y="98"/>
                    </a:lnTo>
                    <a:lnTo>
                      <a:pt x="113" y="97"/>
                    </a:lnTo>
                    <a:lnTo>
                      <a:pt x="108" y="97"/>
                    </a:lnTo>
                    <a:lnTo>
                      <a:pt x="105" y="95"/>
                    </a:lnTo>
                    <a:lnTo>
                      <a:pt x="100" y="92"/>
                    </a:lnTo>
                    <a:lnTo>
                      <a:pt x="95" y="85"/>
                    </a:lnTo>
                    <a:lnTo>
                      <a:pt x="90" y="79"/>
                    </a:lnTo>
                    <a:lnTo>
                      <a:pt x="88" y="75"/>
                    </a:lnTo>
                    <a:lnTo>
                      <a:pt x="85" y="68"/>
                    </a:lnTo>
                    <a:lnTo>
                      <a:pt x="81" y="55"/>
                    </a:lnTo>
                    <a:lnTo>
                      <a:pt x="75" y="44"/>
                    </a:lnTo>
                    <a:lnTo>
                      <a:pt x="72" y="37"/>
                    </a:lnTo>
                    <a:lnTo>
                      <a:pt x="66" y="34"/>
                    </a:lnTo>
                    <a:lnTo>
                      <a:pt x="57" y="30"/>
                    </a:lnTo>
                    <a:lnTo>
                      <a:pt x="47" y="26"/>
                    </a:lnTo>
                    <a:lnTo>
                      <a:pt x="42" y="25"/>
                    </a:lnTo>
                    <a:lnTo>
                      <a:pt x="37" y="31"/>
                    </a:lnTo>
                    <a:lnTo>
                      <a:pt x="30" y="43"/>
                    </a:lnTo>
                    <a:lnTo>
                      <a:pt x="24" y="55"/>
                    </a:lnTo>
                    <a:lnTo>
                      <a:pt x="21" y="63"/>
                    </a:lnTo>
                    <a:lnTo>
                      <a:pt x="19" y="67"/>
                    </a:lnTo>
                    <a:lnTo>
                      <a:pt x="17" y="72"/>
                    </a:lnTo>
                    <a:lnTo>
                      <a:pt x="16" y="78"/>
                    </a:lnTo>
                    <a:lnTo>
                      <a:pt x="16" y="84"/>
                    </a:lnTo>
                    <a:lnTo>
                      <a:pt x="19" y="86"/>
                    </a:lnTo>
                    <a:lnTo>
                      <a:pt x="22" y="90"/>
                    </a:lnTo>
                    <a:lnTo>
                      <a:pt x="28" y="92"/>
                    </a:lnTo>
                    <a:lnTo>
                      <a:pt x="35" y="94"/>
                    </a:lnTo>
                    <a:lnTo>
                      <a:pt x="42" y="95"/>
                    </a:lnTo>
                    <a:lnTo>
                      <a:pt x="47" y="97"/>
                    </a:lnTo>
                    <a:lnTo>
                      <a:pt x="51" y="98"/>
                    </a:lnTo>
                    <a:lnTo>
                      <a:pt x="53" y="98"/>
                    </a:lnTo>
                    <a:lnTo>
                      <a:pt x="57" y="91"/>
                    </a:lnTo>
                    <a:lnTo>
                      <a:pt x="62" y="83"/>
                    </a:lnTo>
                    <a:lnTo>
                      <a:pt x="67" y="75"/>
                    </a:lnTo>
                    <a:lnTo>
                      <a:pt x="67" y="67"/>
                    </a:lnTo>
                    <a:lnTo>
                      <a:pt x="65" y="64"/>
                    </a:lnTo>
                    <a:lnTo>
                      <a:pt x="61" y="62"/>
                    </a:lnTo>
                    <a:lnTo>
                      <a:pt x="57" y="61"/>
                    </a:lnTo>
                    <a:lnTo>
                      <a:pt x="52" y="61"/>
                    </a:lnTo>
                    <a:lnTo>
                      <a:pt x="50" y="62"/>
                    </a:lnTo>
                    <a:lnTo>
                      <a:pt x="49" y="64"/>
                    </a:lnTo>
                    <a:lnTo>
                      <a:pt x="47" y="67"/>
                    </a:lnTo>
                    <a:lnTo>
                      <a:pt x="47" y="68"/>
                    </a:lnTo>
                    <a:lnTo>
                      <a:pt x="45" y="69"/>
                    </a:lnTo>
                    <a:lnTo>
                      <a:pt x="42" y="69"/>
                    </a:lnTo>
                    <a:lnTo>
                      <a:pt x="39" y="69"/>
                    </a:lnTo>
                    <a:lnTo>
                      <a:pt x="38" y="68"/>
                    </a:lnTo>
                    <a:lnTo>
                      <a:pt x="38" y="64"/>
                    </a:lnTo>
                    <a:lnTo>
                      <a:pt x="39" y="57"/>
                    </a:lnTo>
                    <a:lnTo>
                      <a:pt x="42" y="52"/>
                    </a:lnTo>
                    <a:lnTo>
                      <a:pt x="44" y="49"/>
                    </a:lnTo>
                    <a:lnTo>
                      <a:pt x="49" y="49"/>
                    </a:lnTo>
                    <a:lnTo>
                      <a:pt x="57" y="51"/>
                    </a:lnTo>
                    <a:lnTo>
                      <a:pt x="64" y="51"/>
                    </a:lnTo>
                    <a:lnTo>
                      <a:pt x="68" y="52"/>
                    </a:lnTo>
                    <a:lnTo>
                      <a:pt x="70" y="54"/>
                    </a:lnTo>
                    <a:lnTo>
                      <a:pt x="73" y="59"/>
                    </a:lnTo>
                    <a:lnTo>
                      <a:pt x="75" y="62"/>
                    </a:lnTo>
                    <a:lnTo>
                      <a:pt x="76" y="66"/>
                    </a:lnTo>
                    <a:lnTo>
                      <a:pt x="76" y="70"/>
                    </a:lnTo>
                    <a:lnTo>
                      <a:pt x="76" y="77"/>
                    </a:lnTo>
                    <a:lnTo>
                      <a:pt x="74" y="84"/>
                    </a:lnTo>
                    <a:lnTo>
                      <a:pt x="72" y="90"/>
                    </a:lnTo>
                    <a:lnTo>
                      <a:pt x="67" y="95"/>
                    </a:lnTo>
                    <a:lnTo>
                      <a:pt x="62" y="103"/>
                    </a:lnTo>
                    <a:lnTo>
                      <a:pt x="57" y="109"/>
                    </a:lnTo>
                    <a:lnTo>
                      <a:pt x="51" y="112"/>
                    </a:lnTo>
                    <a:lnTo>
                      <a:pt x="43" y="112"/>
                    </a:lnTo>
                    <a:lnTo>
                      <a:pt x="35" y="110"/>
                    </a:lnTo>
                    <a:lnTo>
                      <a:pt x="27" y="108"/>
                    </a:lnTo>
                    <a:lnTo>
                      <a:pt x="21" y="105"/>
                    </a:lnTo>
                    <a:lnTo>
                      <a:pt x="14" y="100"/>
                    </a:lnTo>
                    <a:lnTo>
                      <a:pt x="7" y="94"/>
                    </a:lnTo>
                    <a:lnTo>
                      <a:pt x="2" y="87"/>
                    </a:lnTo>
                    <a:lnTo>
                      <a:pt x="0" y="8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08" name="Freeform 42"/>
              <p:cNvSpPr>
                <a:spLocks/>
              </p:cNvSpPr>
              <p:nvPr/>
            </p:nvSpPr>
            <p:spPr bwMode="auto">
              <a:xfrm>
                <a:off x="425" y="2268"/>
                <a:ext cx="239" cy="148"/>
              </a:xfrm>
              <a:custGeom>
                <a:avLst/>
                <a:gdLst>
                  <a:gd name="T0" fmla="*/ 0 w 734"/>
                  <a:gd name="T1" fmla="*/ 0 h 454"/>
                  <a:gd name="T2" fmla="*/ 0 w 734"/>
                  <a:gd name="T3" fmla="*/ 0 h 454"/>
                  <a:gd name="T4" fmla="*/ 0 w 734"/>
                  <a:gd name="T5" fmla="*/ 0 h 454"/>
                  <a:gd name="T6" fmla="*/ 0 w 734"/>
                  <a:gd name="T7" fmla="*/ 0 h 454"/>
                  <a:gd name="T8" fmla="*/ 0 w 734"/>
                  <a:gd name="T9" fmla="*/ 0 h 454"/>
                  <a:gd name="T10" fmla="*/ 0 w 734"/>
                  <a:gd name="T11" fmla="*/ 0 h 454"/>
                  <a:gd name="T12" fmla="*/ 0 w 734"/>
                  <a:gd name="T13" fmla="*/ 0 h 454"/>
                  <a:gd name="T14" fmla="*/ 0 w 734"/>
                  <a:gd name="T15" fmla="*/ 0 h 454"/>
                  <a:gd name="T16" fmla="*/ 0 w 734"/>
                  <a:gd name="T17" fmla="*/ 0 h 454"/>
                  <a:gd name="T18" fmla="*/ 0 w 734"/>
                  <a:gd name="T19" fmla="*/ 0 h 454"/>
                  <a:gd name="T20" fmla="*/ 0 w 734"/>
                  <a:gd name="T21" fmla="*/ 0 h 454"/>
                  <a:gd name="T22" fmla="*/ 0 w 734"/>
                  <a:gd name="T23" fmla="*/ 0 h 454"/>
                  <a:gd name="T24" fmla="*/ 0 w 734"/>
                  <a:gd name="T25" fmla="*/ 0 h 454"/>
                  <a:gd name="T26" fmla="*/ 0 w 734"/>
                  <a:gd name="T27" fmla="*/ 0 h 454"/>
                  <a:gd name="T28" fmla="*/ 0 w 734"/>
                  <a:gd name="T29" fmla="*/ 0 h 454"/>
                  <a:gd name="T30" fmla="*/ 0 w 734"/>
                  <a:gd name="T31" fmla="*/ 0 h 454"/>
                  <a:gd name="T32" fmla="*/ 0 w 734"/>
                  <a:gd name="T33" fmla="*/ 0 h 454"/>
                  <a:gd name="T34" fmla="*/ 0 w 734"/>
                  <a:gd name="T35" fmla="*/ 0 h 454"/>
                  <a:gd name="T36" fmla="*/ 0 w 734"/>
                  <a:gd name="T37" fmla="*/ 0 h 454"/>
                  <a:gd name="T38" fmla="*/ 0 w 734"/>
                  <a:gd name="T39" fmla="*/ 0 h 454"/>
                  <a:gd name="T40" fmla="*/ 0 w 734"/>
                  <a:gd name="T41" fmla="*/ 0 h 454"/>
                  <a:gd name="T42" fmla="*/ 0 w 734"/>
                  <a:gd name="T43" fmla="*/ 0 h 454"/>
                  <a:gd name="T44" fmla="*/ 0 w 734"/>
                  <a:gd name="T45" fmla="*/ 0 h 454"/>
                  <a:gd name="T46" fmla="*/ 0 w 734"/>
                  <a:gd name="T47" fmla="*/ 0 h 454"/>
                  <a:gd name="T48" fmla="*/ 0 w 734"/>
                  <a:gd name="T49" fmla="*/ 0 h 454"/>
                  <a:gd name="T50" fmla="*/ 0 w 734"/>
                  <a:gd name="T51" fmla="*/ 0 h 454"/>
                  <a:gd name="T52" fmla="*/ 0 w 734"/>
                  <a:gd name="T53" fmla="*/ 0 h 454"/>
                  <a:gd name="T54" fmla="*/ 0 w 734"/>
                  <a:gd name="T55" fmla="*/ 0 h 454"/>
                  <a:gd name="T56" fmla="*/ 0 w 734"/>
                  <a:gd name="T57" fmla="*/ 0 h 454"/>
                  <a:gd name="T58" fmla="*/ 0 w 734"/>
                  <a:gd name="T59" fmla="*/ 0 h 454"/>
                  <a:gd name="T60" fmla="*/ 0 w 734"/>
                  <a:gd name="T61" fmla="*/ 0 h 454"/>
                  <a:gd name="T62" fmla="*/ 0 w 734"/>
                  <a:gd name="T63" fmla="*/ 0 h 454"/>
                  <a:gd name="T64" fmla="*/ 0 w 734"/>
                  <a:gd name="T65" fmla="*/ 0 h 454"/>
                  <a:gd name="T66" fmla="*/ 0 w 734"/>
                  <a:gd name="T67" fmla="*/ 0 h 454"/>
                  <a:gd name="T68" fmla="*/ 0 w 734"/>
                  <a:gd name="T69" fmla="*/ 0 h 454"/>
                  <a:gd name="T70" fmla="*/ 0 w 734"/>
                  <a:gd name="T71" fmla="*/ 0 h 454"/>
                  <a:gd name="T72" fmla="*/ 0 w 734"/>
                  <a:gd name="T73" fmla="*/ 0 h 454"/>
                  <a:gd name="T74" fmla="*/ 0 w 734"/>
                  <a:gd name="T75" fmla="*/ 0 h 454"/>
                  <a:gd name="T76" fmla="*/ 0 w 734"/>
                  <a:gd name="T77" fmla="*/ 0 h 454"/>
                  <a:gd name="T78" fmla="*/ 0 w 734"/>
                  <a:gd name="T79" fmla="*/ 0 h 454"/>
                  <a:gd name="T80" fmla="*/ 0 w 734"/>
                  <a:gd name="T81" fmla="*/ 0 h 454"/>
                  <a:gd name="T82" fmla="*/ 0 w 734"/>
                  <a:gd name="T83" fmla="*/ 0 h 454"/>
                  <a:gd name="T84" fmla="*/ 0 w 734"/>
                  <a:gd name="T85" fmla="*/ 0 h 454"/>
                  <a:gd name="T86" fmla="*/ 0 w 734"/>
                  <a:gd name="T87" fmla="*/ 0 h 454"/>
                  <a:gd name="T88" fmla="*/ 0 w 734"/>
                  <a:gd name="T89" fmla="*/ 0 h 454"/>
                  <a:gd name="T90" fmla="*/ 0 w 734"/>
                  <a:gd name="T91" fmla="*/ 0 h 454"/>
                  <a:gd name="T92" fmla="*/ 0 w 734"/>
                  <a:gd name="T93" fmla="*/ 0 h 454"/>
                  <a:gd name="T94" fmla="*/ 0 w 734"/>
                  <a:gd name="T95" fmla="*/ 0 h 454"/>
                  <a:gd name="T96" fmla="*/ 0 w 734"/>
                  <a:gd name="T97" fmla="*/ 0 h 454"/>
                  <a:gd name="T98" fmla="*/ 0 w 734"/>
                  <a:gd name="T99" fmla="*/ 0 h 454"/>
                  <a:gd name="T100" fmla="*/ 0 w 734"/>
                  <a:gd name="T101" fmla="*/ 0 h 454"/>
                  <a:gd name="T102" fmla="*/ 0 w 734"/>
                  <a:gd name="T103" fmla="*/ 0 h 454"/>
                  <a:gd name="T104" fmla="*/ 0 w 734"/>
                  <a:gd name="T105" fmla="*/ 0 h 454"/>
                  <a:gd name="T106" fmla="*/ 0 w 734"/>
                  <a:gd name="T107" fmla="*/ 0 h 454"/>
                  <a:gd name="T108" fmla="*/ 0 w 734"/>
                  <a:gd name="T109" fmla="*/ 0 h 454"/>
                  <a:gd name="T110" fmla="*/ 0 w 734"/>
                  <a:gd name="T111" fmla="*/ 0 h 454"/>
                  <a:gd name="T112" fmla="*/ 0 w 734"/>
                  <a:gd name="T113" fmla="*/ 0 h 454"/>
                  <a:gd name="T114" fmla="*/ 0 w 734"/>
                  <a:gd name="T115" fmla="*/ 0 h 454"/>
                  <a:gd name="T116" fmla="*/ 0 w 734"/>
                  <a:gd name="T117" fmla="*/ 0 h 4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34"/>
                  <a:gd name="T178" fmla="*/ 0 h 454"/>
                  <a:gd name="T179" fmla="*/ 734 w 734"/>
                  <a:gd name="T180" fmla="*/ 454 h 45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34" h="454">
                    <a:moveTo>
                      <a:pt x="0" y="395"/>
                    </a:moveTo>
                    <a:lnTo>
                      <a:pt x="8" y="399"/>
                    </a:lnTo>
                    <a:lnTo>
                      <a:pt x="26" y="406"/>
                    </a:lnTo>
                    <a:lnTo>
                      <a:pt x="47" y="415"/>
                    </a:lnTo>
                    <a:lnTo>
                      <a:pt x="74" y="425"/>
                    </a:lnTo>
                    <a:lnTo>
                      <a:pt x="99" y="435"/>
                    </a:lnTo>
                    <a:lnTo>
                      <a:pt x="121" y="444"/>
                    </a:lnTo>
                    <a:lnTo>
                      <a:pt x="138" y="450"/>
                    </a:lnTo>
                    <a:lnTo>
                      <a:pt x="146" y="453"/>
                    </a:lnTo>
                    <a:lnTo>
                      <a:pt x="151" y="454"/>
                    </a:lnTo>
                    <a:lnTo>
                      <a:pt x="160" y="454"/>
                    </a:lnTo>
                    <a:lnTo>
                      <a:pt x="171" y="454"/>
                    </a:lnTo>
                    <a:lnTo>
                      <a:pt x="182" y="453"/>
                    </a:lnTo>
                    <a:lnTo>
                      <a:pt x="193" y="453"/>
                    </a:lnTo>
                    <a:lnTo>
                      <a:pt x="203" y="452"/>
                    </a:lnTo>
                    <a:lnTo>
                      <a:pt x="211" y="452"/>
                    </a:lnTo>
                    <a:lnTo>
                      <a:pt x="214" y="450"/>
                    </a:lnTo>
                    <a:lnTo>
                      <a:pt x="220" y="449"/>
                    </a:lnTo>
                    <a:lnTo>
                      <a:pt x="233" y="447"/>
                    </a:lnTo>
                    <a:lnTo>
                      <a:pt x="249" y="444"/>
                    </a:lnTo>
                    <a:lnTo>
                      <a:pt x="269" y="440"/>
                    </a:lnTo>
                    <a:lnTo>
                      <a:pt x="287" y="437"/>
                    </a:lnTo>
                    <a:lnTo>
                      <a:pt x="304" y="434"/>
                    </a:lnTo>
                    <a:lnTo>
                      <a:pt x="318" y="432"/>
                    </a:lnTo>
                    <a:lnTo>
                      <a:pt x="326" y="431"/>
                    </a:lnTo>
                    <a:lnTo>
                      <a:pt x="332" y="431"/>
                    </a:lnTo>
                    <a:lnTo>
                      <a:pt x="339" y="432"/>
                    </a:lnTo>
                    <a:lnTo>
                      <a:pt x="348" y="432"/>
                    </a:lnTo>
                    <a:lnTo>
                      <a:pt x="357" y="433"/>
                    </a:lnTo>
                    <a:lnTo>
                      <a:pt x="366" y="433"/>
                    </a:lnTo>
                    <a:lnTo>
                      <a:pt x="377" y="433"/>
                    </a:lnTo>
                    <a:lnTo>
                      <a:pt x="385" y="433"/>
                    </a:lnTo>
                    <a:lnTo>
                      <a:pt x="392" y="433"/>
                    </a:lnTo>
                    <a:lnTo>
                      <a:pt x="399" y="432"/>
                    </a:lnTo>
                    <a:lnTo>
                      <a:pt x="407" y="430"/>
                    </a:lnTo>
                    <a:lnTo>
                      <a:pt x="416" y="427"/>
                    </a:lnTo>
                    <a:lnTo>
                      <a:pt x="425" y="424"/>
                    </a:lnTo>
                    <a:lnTo>
                      <a:pt x="433" y="421"/>
                    </a:lnTo>
                    <a:lnTo>
                      <a:pt x="441" y="417"/>
                    </a:lnTo>
                    <a:lnTo>
                      <a:pt x="449" y="414"/>
                    </a:lnTo>
                    <a:lnTo>
                      <a:pt x="455" y="411"/>
                    </a:lnTo>
                    <a:lnTo>
                      <a:pt x="461" y="410"/>
                    </a:lnTo>
                    <a:lnTo>
                      <a:pt x="467" y="408"/>
                    </a:lnTo>
                    <a:lnTo>
                      <a:pt x="473" y="407"/>
                    </a:lnTo>
                    <a:lnTo>
                      <a:pt x="479" y="406"/>
                    </a:lnTo>
                    <a:lnTo>
                      <a:pt x="486" y="404"/>
                    </a:lnTo>
                    <a:lnTo>
                      <a:pt x="492" y="403"/>
                    </a:lnTo>
                    <a:lnTo>
                      <a:pt x="497" y="402"/>
                    </a:lnTo>
                    <a:lnTo>
                      <a:pt x="500" y="402"/>
                    </a:lnTo>
                    <a:lnTo>
                      <a:pt x="507" y="398"/>
                    </a:lnTo>
                    <a:lnTo>
                      <a:pt x="515" y="387"/>
                    </a:lnTo>
                    <a:lnTo>
                      <a:pt x="521" y="378"/>
                    </a:lnTo>
                    <a:lnTo>
                      <a:pt x="523" y="372"/>
                    </a:lnTo>
                    <a:lnTo>
                      <a:pt x="522" y="372"/>
                    </a:lnTo>
                    <a:lnTo>
                      <a:pt x="517" y="371"/>
                    </a:lnTo>
                    <a:lnTo>
                      <a:pt x="511" y="370"/>
                    </a:lnTo>
                    <a:lnTo>
                      <a:pt x="506" y="369"/>
                    </a:lnTo>
                    <a:lnTo>
                      <a:pt x="499" y="368"/>
                    </a:lnTo>
                    <a:lnTo>
                      <a:pt x="493" y="366"/>
                    </a:lnTo>
                    <a:lnTo>
                      <a:pt x="490" y="365"/>
                    </a:lnTo>
                    <a:lnTo>
                      <a:pt x="488" y="364"/>
                    </a:lnTo>
                    <a:lnTo>
                      <a:pt x="492" y="362"/>
                    </a:lnTo>
                    <a:lnTo>
                      <a:pt x="502" y="360"/>
                    </a:lnTo>
                    <a:lnTo>
                      <a:pt x="515" y="356"/>
                    </a:lnTo>
                    <a:lnTo>
                      <a:pt x="531" y="353"/>
                    </a:lnTo>
                    <a:lnTo>
                      <a:pt x="547" y="350"/>
                    </a:lnTo>
                    <a:lnTo>
                      <a:pt x="560" y="347"/>
                    </a:lnTo>
                    <a:lnTo>
                      <a:pt x="570" y="345"/>
                    </a:lnTo>
                    <a:lnTo>
                      <a:pt x="574" y="342"/>
                    </a:lnTo>
                    <a:lnTo>
                      <a:pt x="573" y="340"/>
                    </a:lnTo>
                    <a:lnTo>
                      <a:pt x="568" y="337"/>
                    </a:lnTo>
                    <a:lnTo>
                      <a:pt x="561" y="333"/>
                    </a:lnTo>
                    <a:lnTo>
                      <a:pt x="554" y="329"/>
                    </a:lnTo>
                    <a:lnTo>
                      <a:pt x="546" y="325"/>
                    </a:lnTo>
                    <a:lnTo>
                      <a:pt x="539" y="323"/>
                    </a:lnTo>
                    <a:lnTo>
                      <a:pt x="535" y="320"/>
                    </a:lnTo>
                    <a:lnTo>
                      <a:pt x="532" y="319"/>
                    </a:lnTo>
                    <a:lnTo>
                      <a:pt x="531" y="318"/>
                    </a:lnTo>
                    <a:lnTo>
                      <a:pt x="531" y="316"/>
                    </a:lnTo>
                    <a:lnTo>
                      <a:pt x="531" y="314"/>
                    </a:lnTo>
                    <a:lnTo>
                      <a:pt x="532" y="311"/>
                    </a:lnTo>
                    <a:lnTo>
                      <a:pt x="538" y="310"/>
                    </a:lnTo>
                    <a:lnTo>
                      <a:pt x="551" y="310"/>
                    </a:lnTo>
                    <a:lnTo>
                      <a:pt x="569" y="309"/>
                    </a:lnTo>
                    <a:lnTo>
                      <a:pt x="590" y="308"/>
                    </a:lnTo>
                    <a:lnTo>
                      <a:pt x="611" y="307"/>
                    </a:lnTo>
                    <a:lnTo>
                      <a:pt x="629" y="307"/>
                    </a:lnTo>
                    <a:lnTo>
                      <a:pt x="644" y="306"/>
                    </a:lnTo>
                    <a:lnTo>
                      <a:pt x="651" y="306"/>
                    </a:lnTo>
                    <a:lnTo>
                      <a:pt x="653" y="303"/>
                    </a:lnTo>
                    <a:lnTo>
                      <a:pt x="651" y="299"/>
                    </a:lnTo>
                    <a:lnTo>
                      <a:pt x="646" y="293"/>
                    </a:lnTo>
                    <a:lnTo>
                      <a:pt x="642" y="288"/>
                    </a:lnTo>
                    <a:lnTo>
                      <a:pt x="643" y="286"/>
                    </a:lnTo>
                    <a:lnTo>
                      <a:pt x="647" y="284"/>
                    </a:lnTo>
                    <a:lnTo>
                      <a:pt x="655" y="281"/>
                    </a:lnTo>
                    <a:lnTo>
                      <a:pt x="667" y="280"/>
                    </a:lnTo>
                    <a:lnTo>
                      <a:pt x="678" y="278"/>
                    </a:lnTo>
                    <a:lnTo>
                      <a:pt x="691" y="276"/>
                    </a:lnTo>
                    <a:lnTo>
                      <a:pt x="704" y="274"/>
                    </a:lnTo>
                    <a:lnTo>
                      <a:pt x="714" y="272"/>
                    </a:lnTo>
                    <a:lnTo>
                      <a:pt x="728" y="266"/>
                    </a:lnTo>
                    <a:lnTo>
                      <a:pt x="734" y="258"/>
                    </a:lnTo>
                    <a:lnTo>
                      <a:pt x="734" y="250"/>
                    </a:lnTo>
                    <a:lnTo>
                      <a:pt x="730" y="245"/>
                    </a:lnTo>
                    <a:lnTo>
                      <a:pt x="727" y="245"/>
                    </a:lnTo>
                    <a:lnTo>
                      <a:pt x="720" y="246"/>
                    </a:lnTo>
                    <a:lnTo>
                      <a:pt x="711" y="247"/>
                    </a:lnTo>
                    <a:lnTo>
                      <a:pt x="700" y="248"/>
                    </a:lnTo>
                    <a:lnTo>
                      <a:pt x="690" y="249"/>
                    </a:lnTo>
                    <a:lnTo>
                      <a:pt x="681" y="250"/>
                    </a:lnTo>
                    <a:lnTo>
                      <a:pt x="675" y="251"/>
                    </a:lnTo>
                    <a:lnTo>
                      <a:pt x="672" y="251"/>
                    </a:lnTo>
                    <a:lnTo>
                      <a:pt x="669" y="250"/>
                    </a:lnTo>
                    <a:lnTo>
                      <a:pt x="666" y="248"/>
                    </a:lnTo>
                    <a:lnTo>
                      <a:pt x="664" y="246"/>
                    </a:lnTo>
                    <a:lnTo>
                      <a:pt x="662" y="245"/>
                    </a:lnTo>
                    <a:lnTo>
                      <a:pt x="664" y="242"/>
                    </a:lnTo>
                    <a:lnTo>
                      <a:pt x="668" y="239"/>
                    </a:lnTo>
                    <a:lnTo>
                      <a:pt x="675" y="234"/>
                    </a:lnTo>
                    <a:lnTo>
                      <a:pt x="682" y="230"/>
                    </a:lnTo>
                    <a:lnTo>
                      <a:pt x="690" y="224"/>
                    </a:lnTo>
                    <a:lnTo>
                      <a:pt x="697" y="219"/>
                    </a:lnTo>
                    <a:lnTo>
                      <a:pt x="702" y="215"/>
                    </a:lnTo>
                    <a:lnTo>
                      <a:pt x="705" y="212"/>
                    </a:lnTo>
                    <a:lnTo>
                      <a:pt x="704" y="208"/>
                    </a:lnTo>
                    <a:lnTo>
                      <a:pt x="699" y="203"/>
                    </a:lnTo>
                    <a:lnTo>
                      <a:pt x="692" y="200"/>
                    </a:lnTo>
                    <a:lnTo>
                      <a:pt x="688" y="197"/>
                    </a:lnTo>
                    <a:lnTo>
                      <a:pt x="684" y="197"/>
                    </a:lnTo>
                    <a:lnTo>
                      <a:pt x="677" y="197"/>
                    </a:lnTo>
                    <a:lnTo>
                      <a:pt x="668" y="197"/>
                    </a:lnTo>
                    <a:lnTo>
                      <a:pt x="657" y="199"/>
                    </a:lnTo>
                    <a:lnTo>
                      <a:pt x="645" y="200"/>
                    </a:lnTo>
                    <a:lnTo>
                      <a:pt x="634" y="200"/>
                    </a:lnTo>
                    <a:lnTo>
                      <a:pt x="624" y="201"/>
                    </a:lnTo>
                    <a:lnTo>
                      <a:pt x="617" y="201"/>
                    </a:lnTo>
                    <a:lnTo>
                      <a:pt x="612" y="200"/>
                    </a:lnTo>
                    <a:lnTo>
                      <a:pt x="611" y="195"/>
                    </a:lnTo>
                    <a:lnTo>
                      <a:pt x="612" y="192"/>
                    </a:lnTo>
                    <a:lnTo>
                      <a:pt x="614" y="189"/>
                    </a:lnTo>
                    <a:lnTo>
                      <a:pt x="617" y="187"/>
                    </a:lnTo>
                    <a:lnTo>
                      <a:pt x="626" y="185"/>
                    </a:lnTo>
                    <a:lnTo>
                      <a:pt x="636" y="180"/>
                    </a:lnTo>
                    <a:lnTo>
                      <a:pt x="649" y="176"/>
                    </a:lnTo>
                    <a:lnTo>
                      <a:pt x="661" y="170"/>
                    </a:lnTo>
                    <a:lnTo>
                      <a:pt x="673" y="165"/>
                    </a:lnTo>
                    <a:lnTo>
                      <a:pt x="681" y="162"/>
                    </a:lnTo>
                    <a:lnTo>
                      <a:pt x="687" y="158"/>
                    </a:lnTo>
                    <a:lnTo>
                      <a:pt x="690" y="153"/>
                    </a:lnTo>
                    <a:lnTo>
                      <a:pt x="689" y="147"/>
                    </a:lnTo>
                    <a:lnTo>
                      <a:pt x="687" y="141"/>
                    </a:lnTo>
                    <a:lnTo>
                      <a:pt x="684" y="136"/>
                    </a:lnTo>
                    <a:lnTo>
                      <a:pt x="680" y="135"/>
                    </a:lnTo>
                    <a:lnTo>
                      <a:pt x="670" y="135"/>
                    </a:lnTo>
                    <a:lnTo>
                      <a:pt x="658" y="136"/>
                    </a:lnTo>
                    <a:lnTo>
                      <a:pt x="643" y="136"/>
                    </a:lnTo>
                    <a:lnTo>
                      <a:pt x="627" y="139"/>
                    </a:lnTo>
                    <a:lnTo>
                      <a:pt x="613" y="140"/>
                    </a:lnTo>
                    <a:lnTo>
                      <a:pt x="602" y="140"/>
                    </a:lnTo>
                    <a:lnTo>
                      <a:pt x="596" y="141"/>
                    </a:lnTo>
                    <a:lnTo>
                      <a:pt x="590" y="141"/>
                    </a:lnTo>
                    <a:lnTo>
                      <a:pt x="584" y="140"/>
                    </a:lnTo>
                    <a:lnTo>
                      <a:pt x="579" y="138"/>
                    </a:lnTo>
                    <a:lnTo>
                      <a:pt x="578" y="136"/>
                    </a:lnTo>
                    <a:lnTo>
                      <a:pt x="582" y="134"/>
                    </a:lnTo>
                    <a:lnTo>
                      <a:pt x="590" y="128"/>
                    </a:lnTo>
                    <a:lnTo>
                      <a:pt x="600" y="121"/>
                    </a:lnTo>
                    <a:lnTo>
                      <a:pt x="614" y="113"/>
                    </a:lnTo>
                    <a:lnTo>
                      <a:pt x="627" y="105"/>
                    </a:lnTo>
                    <a:lnTo>
                      <a:pt x="637" y="98"/>
                    </a:lnTo>
                    <a:lnTo>
                      <a:pt x="645" y="93"/>
                    </a:lnTo>
                    <a:lnTo>
                      <a:pt x="649" y="89"/>
                    </a:lnTo>
                    <a:lnTo>
                      <a:pt x="645" y="87"/>
                    </a:lnTo>
                    <a:lnTo>
                      <a:pt x="637" y="86"/>
                    </a:lnTo>
                    <a:lnTo>
                      <a:pt x="626" y="84"/>
                    </a:lnTo>
                    <a:lnTo>
                      <a:pt x="613" y="82"/>
                    </a:lnTo>
                    <a:lnTo>
                      <a:pt x="599" y="81"/>
                    </a:lnTo>
                    <a:lnTo>
                      <a:pt x="589" y="79"/>
                    </a:lnTo>
                    <a:lnTo>
                      <a:pt x="581" y="79"/>
                    </a:lnTo>
                    <a:lnTo>
                      <a:pt x="579" y="78"/>
                    </a:lnTo>
                    <a:lnTo>
                      <a:pt x="583" y="77"/>
                    </a:lnTo>
                    <a:lnTo>
                      <a:pt x="589" y="73"/>
                    </a:lnTo>
                    <a:lnTo>
                      <a:pt x="596" y="69"/>
                    </a:lnTo>
                    <a:lnTo>
                      <a:pt x="602" y="64"/>
                    </a:lnTo>
                    <a:lnTo>
                      <a:pt x="609" y="59"/>
                    </a:lnTo>
                    <a:lnTo>
                      <a:pt x="615" y="55"/>
                    </a:lnTo>
                    <a:lnTo>
                      <a:pt x="620" y="51"/>
                    </a:lnTo>
                    <a:lnTo>
                      <a:pt x="621" y="49"/>
                    </a:lnTo>
                    <a:lnTo>
                      <a:pt x="619" y="48"/>
                    </a:lnTo>
                    <a:lnTo>
                      <a:pt x="611" y="47"/>
                    </a:lnTo>
                    <a:lnTo>
                      <a:pt x="600" y="47"/>
                    </a:lnTo>
                    <a:lnTo>
                      <a:pt x="589" y="46"/>
                    </a:lnTo>
                    <a:lnTo>
                      <a:pt x="575" y="46"/>
                    </a:lnTo>
                    <a:lnTo>
                      <a:pt x="562" y="46"/>
                    </a:lnTo>
                    <a:lnTo>
                      <a:pt x="552" y="47"/>
                    </a:lnTo>
                    <a:lnTo>
                      <a:pt x="545" y="48"/>
                    </a:lnTo>
                    <a:lnTo>
                      <a:pt x="544" y="46"/>
                    </a:lnTo>
                    <a:lnTo>
                      <a:pt x="544" y="43"/>
                    </a:lnTo>
                    <a:lnTo>
                      <a:pt x="544" y="40"/>
                    </a:lnTo>
                    <a:lnTo>
                      <a:pt x="545" y="38"/>
                    </a:lnTo>
                    <a:lnTo>
                      <a:pt x="548" y="36"/>
                    </a:lnTo>
                    <a:lnTo>
                      <a:pt x="554" y="32"/>
                    </a:lnTo>
                    <a:lnTo>
                      <a:pt x="562" y="27"/>
                    </a:lnTo>
                    <a:lnTo>
                      <a:pt x="570" y="21"/>
                    </a:lnTo>
                    <a:lnTo>
                      <a:pt x="579" y="16"/>
                    </a:lnTo>
                    <a:lnTo>
                      <a:pt x="586" y="10"/>
                    </a:lnTo>
                    <a:lnTo>
                      <a:pt x="591" y="5"/>
                    </a:lnTo>
                    <a:lnTo>
                      <a:pt x="592" y="3"/>
                    </a:lnTo>
                    <a:lnTo>
                      <a:pt x="590" y="1"/>
                    </a:lnTo>
                    <a:lnTo>
                      <a:pt x="585" y="1"/>
                    </a:lnTo>
                    <a:lnTo>
                      <a:pt x="578" y="0"/>
                    </a:lnTo>
                    <a:lnTo>
                      <a:pt x="571" y="0"/>
                    </a:lnTo>
                    <a:lnTo>
                      <a:pt x="563" y="1"/>
                    </a:lnTo>
                    <a:lnTo>
                      <a:pt x="556" y="1"/>
                    </a:lnTo>
                    <a:lnTo>
                      <a:pt x="549" y="2"/>
                    </a:lnTo>
                    <a:lnTo>
                      <a:pt x="546" y="3"/>
                    </a:lnTo>
                    <a:lnTo>
                      <a:pt x="539" y="4"/>
                    </a:lnTo>
                    <a:lnTo>
                      <a:pt x="524" y="6"/>
                    </a:lnTo>
                    <a:lnTo>
                      <a:pt x="505" y="11"/>
                    </a:lnTo>
                    <a:lnTo>
                      <a:pt x="483" y="15"/>
                    </a:lnTo>
                    <a:lnTo>
                      <a:pt x="459" y="20"/>
                    </a:lnTo>
                    <a:lnTo>
                      <a:pt x="437" y="25"/>
                    </a:lnTo>
                    <a:lnTo>
                      <a:pt x="418" y="29"/>
                    </a:lnTo>
                    <a:lnTo>
                      <a:pt x="406" y="33"/>
                    </a:lnTo>
                    <a:lnTo>
                      <a:pt x="401" y="36"/>
                    </a:lnTo>
                    <a:lnTo>
                      <a:pt x="393" y="42"/>
                    </a:lnTo>
                    <a:lnTo>
                      <a:pt x="384" y="49"/>
                    </a:lnTo>
                    <a:lnTo>
                      <a:pt x="373" y="57"/>
                    </a:lnTo>
                    <a:lnTo>
                      <a:pt x="362" y="65"/>
                    </a:lnTo>
                    <a:lnTo>
                      <a:pt x="353" y="72"/>
                    </a:lnTo>
                    <a:lnTo>
                      <a:pt x="345" y="78"/>
                    </a:lnTo>
                    <a:lnTo>
                      <a:pt x="340" y="81"/>
                    </a:lnTo>
                    <a:lnTo>
                      <a:pt x="349" y="93"/>
                    </a:lnTo>
                    <a:lnTo>
                      <a:pt x="356" y="89"/>
                    </a:lnTo>
                    <a:lnTo>
                      <a:pt x="363" y="86"/>
                    </a:lnTo>
                    <a:lnTo>
                      <a:pt x="370" y="82"/>
                    </a:lnTo>
                    <a:lnTo>
                      <a:pt x="376" y="78"/>
                    </a:lnTo>
                    <a:lnTo>
                      <a:pt x="380" y="74"/>
                    </a:lnTo>
                    <a:lnTo>
                      <a:pt x="388" y="69"/>
                    </a:lnTo>
                    <a:lnTo>
                      <a:pt x="399" y="62"/>
                    </a:lnTo>
                    <a:lnTo>
                      <a:pt x="410" y="55"/>
                    </a:lnTo>
                    <a:lnTo>
                      <a:pt x="422" y="48"/>
                    </a:lnTo>
                    <a:lnTo>
                      <a:pt x="431" y="43"/>
                    </a:lnTo>
                    <a:lnTo>
                      <a:pt x="438" y="39"/>
                    </a:lnTo>
                    <a:lnTo>
                      <a:pt x="441" y="38"/>
                    </a:lnTo>
                    <a:lnTo>
                      <a:pt x="445" y="42"/>
                    </a:lnTo>
                    <a:lnTo>
                      <a:pt x="448" y="48"/>
                    </a:lnTo>
                    <a:lnTo>
                      <a:pt x="450" y="55"/>
                    </a:lnTo>
                    <a:lnTo>
                      <a:pt x="452" y="58"/>
                    </a:lnTo>
                    <a:lnTo>
                      <a:pt x="446" y="59"/>
                    </a:lnTo>
                    <a:lnTo>
                      <a:pt x="434" y="64"/>
                    </a:lnTo>
                    <a:lnTo>
                      <a:pt x="419" y="70"/>
                    </a:lnTo>
                    <a:lnTo>
                      <a:pt x="403" y="77"/>
                    </a:lnTo>
                    <a:lnTo>
                      <a:pt x="386" y="84"/>
                    </a:lnTo>
                    <a:lnTo>
                      <a:pt x="372" y="89"/>
                    </a:lnTo>
                    <a:lnTo>
                      <a:pt x="362" y="94"/>
                    </a:lnTo>
                    <a:lnTo>
                      <a:pt x="357" y="96"/>
                    </a:lnTo>
                    <a:lnTo>
                      <a:pt x="354" y="97"/>
                    </a:lnTo>
                    <a:lnTo>
                      <a:pt x="350" y="96"/>
                    </a:lnTo>
                    <a:lnTo>
                      <a:pt x="348" y="95"/>
                    </a:lnTo>
                    <a:lnTo>
                      <a:pt x="349" y="93"/>
                    </a:lnTo>
                    <a:lnTo>
                      <a:pt x="340" y="81"/>
                    </a:lnTo>
                    <a:lnTo>
                      <a:pt x="334" y="86"/>
                    </a:lnTo>
                    <a:lnTo>
                      <a:pt x="328" y="90"/>
                    </a:lnTo>
                    <a:lnTo>
                      <a:pt x="323" y="94"/>
                    </a:lnTo>
                    <a:lnTo>
                      <a:pt x="317" y="96"/>
                    </a:lnTo>
                    <a:lnTo>
                      <a:pt x="313" y="98"/>
                    </a:lnTo>
                    <a:lnTo>
                      <a:pt x="308" y="102"/>
                    </a:lnTo>
                    <a:lnTo>
                      <a:pt x="302" y="107"/>
                    </a:lnTo>
                    <a:lnTo>
                      <a:pt x="294" y="111"/>
                    </a:lnTo>
                    <a:lnTo>
                      <a:pt x="287" y="117"/>
                    </a:lnTo>
                    <a:lnTo>
                      <a:pt x="281" y="121"/>
                    </a:lnTo>
                    <a:lnTo>
                      <a:pt x="277" y="125"/>
                    </a:lnTo>
                    <a:lnTo>
                      <a:pt x="274" y="127"/>
                    </a:lnTo>
                    <a:lnTo>
                      <a:pt x="271" y="132"/>
                    </a:lnTo>
                    <a:lnTo>
                      <a:pt x="264" y="140"/>
                    </a:lnTo>
                    <a:lnTo>
                      <a:pt x="257" y="148"/>
                    </a:lnTo>
                    <a:lnTo>
                      <a:pt x="254" y="151"/>
                    </a:lnTo>
                    <a:lnTo>
                      <a:pt x="251" y="151"/>
                    </a:lnTo>
                    <a:lnTo>
                      <a:pt x="248" y="153"/>
                    </a:lnTo>
                    <a:lnTo>
                      <a:pt x="242" y="153"/>
                    </a:lnTo>
                    <a:lnTo>
                      <a:pt x="236" y="154"/>
                    </a:lnTo>
                    <a:lnTo>
                      <a:pt x="229" y="154"/>
                    </a:lnTo>
                    <a:lnTo>
                      <a:pt x="224" y="155"/>
                    </a:lnTo>
                    <a:lnTo>
                      <a:pt x="218" y="155"/>
                    </a:lnTo>
                    <a:lnTo>
                      <a:pt x="214" y="155"/>
                    </a:lnTo>
                    <a:lnTo>
                      <a:pt x="211" y="154"/>
                    </a:lnTo>
                    <a:lnTo>
                      <a:pt x="210" y="150"/>
                    </a:lnTo>
                    <a:lnTo>
                      <a:pt x="211" y="148"/>
                    </a:lnTo>
                    <a:lnTo>
                      <a:pt x="214" y="146"/>
                    </a:lnTo>
                    <a:lnTo>
                      <a:pt x="221" y="142"/>
                    </a:lnTo>
                    <a:lnTo>
                      <a:pt x="228" y="138"/>
                    </a:lnTo>
                    <a:lnTo>
                      <a:pt x="235" y="133"/>
                    </a:lnTo>
                    <a:lnTo>
                      <a:pt x="237" y="130"/>
                    </a:lnTo>
                    <a:lnTo>
                      <a:pt x="236" y="128"/>
                    </a:lnTo>
                    <a:lnTo>
                      <a:pt x="233" y="128"/>
                    </a:lnTo>
                    <a:lnTo>
                      <a:pt x="228" y="128"/>
                    </a:lnTo>
                    <a:lnTo>
                      <a:pt x="222" y="128"/>
                    </a:lnTo>
                    <a:lnTo>
                      <a:pt x="216" y="128"/>
                    </a:lnTo>
                    <a:lnTo>
                      <a:pt x="210" y="130"/>
                    </a:lnTo>
                    <a:lnTo>
                      <a:pt x="205" y="130"/>
                    </a:lnTo>
                    <a:lnTo>
                      <a:pt x="202" y="130"/>
                    </a:lnTo>
                    <a:lnTo>
                      <a:pt x="199" y="128"/>
                    </a:lnTo>
                    <a:lnTo>
                      <a:pt x="199" y="125"/>
                    </a:lnTo>
                    <a:lnTo>
                      <a:pt x="202" y="123"/>
                    </a:lnTo>
                    <a:lnTo>
                      <a:pt x="205" y="121"/>
                    </a:lnTo>
                    <a:lnTo>
                      <a:pt x="210" y="120"/>
                    </a:lnTo>
                    <a:lnTo>
                      <a:pt x="217" y="119"/>
                    </a:lnTo>
                    <a:lnTo>
                      <a:pt x="226" y="116"/>
                    </a:lnTo>
                    <a:lnTo>
                      <a:pt x="236" y="113"/>
                    </a:lnTo>
                    <a:lnTo>
                      <a:pt x="247" y="110"/>
                    </a:lnTo>
                    <a:lnTo>
                      <a:pt x="256" y="107"/>
                    </a:lnTo>
                    <a:lnTo>
                      <a:pt x="263" y="104"/>
                    </a:lnTo>
                    <a:lnTo>
                      <a:pt x="266" y="103"/>
                    </a:lnTo>
                    <a:lnTo>
                      <a:pt x="269" y="101"/>
                    </a:lnTo>
                    <a:lnTo>
                      <a:pt x="270" y="97"/>
                    </a:lnTo>
                    <a:lnTo>
                      <a:pt x="269" y="94"/>
                    </a:lnTo>
                    <a:lnTo>
                      <a:pt x="267" y="92"/>
                    </a:lnTo>
                    <a:lnTo>
                      <a:pt x="264" y="89"/>
                    </a:lnTo>
                    <a:lnTo>
                      <a:pt x="258" y="88"/>
                    </a:lnTo>
                    <a:lnTo>
                      <a:pt x="251" y="87"/>
                    </a:lnTo>
                    <a:lnTo>
                      <a:pt x="247" y="87"/>
                    </a:lnTo>
                    <a:lnTo>
                      <a:pt x="247" y="86"/>
                    </a:lnTo>
                    <a:lnTo>
                      <a:pt x="247" y="84"/>
                    </a:lnTo>
                    <a:lnTo>
                      <a:pt x="249" y="81"/>
                    </a:lnTo>
                    <a:lnTo>
                      <a:pt x="254" y="80"/>
                    </a:lnTo>
                    <a:lnTo>
                      <a:pt x="257" y="80"/>
                    </a:lnTo>
                    <a:lnTo>
                      <a:pt x="263" y="79"/>
                    </a:lnTo>
                    <a:lnTo>
                      <a:pt x="270" y="77"/>
                    </a:lnTo>
                    <a:lnTo>
                      <a:pt x="277" y="75"/>
                    </a:lnTo>
                    <a:lnTo>
                      <a:pt x="283" y="73"/>
                    </a:lnTo>
                    <a:lnTo>
                      <a:pt x="289" y="70"/>
                    </a:lnTo>
                    <a:lnTo>
                      <a:pt x="293" y="67"/>
                    </a:lnTo>
                    <a:lnTo>
                      <a:pt x="295" y="64"/>
                    </a:lnTo>
                    <a:lnTo>
                      <a:pt x="288" y="61"/>
                    </a:lnTo>
                    <a:lnTo>
                      <a:pt x="278" y="54"/>
                    </a:lnTo>
                    <a:lnTo>
                      <a:pt x="269" y="47"/>
                    </a:lnTo>
                    <a:lnTo>
                      <a:pt x="264" y="42"/>
                    </a:lnTo>
                    <a:lnTo>
                      <a:pt x="266" y="41"/>
                    </a:lnTo>
                    <a:lnTo>
                      <a:pt x="273" y="40"/>
                    </a:lnTo>
                    <a:lnTo>
                      <a:pt x="283" y="39"/>
                    </a:lnTo>
                    <a:lnTo>
                      <a:pt x="295" y="38"/>
                    </a:lnTo>
                    <a:lnTo>
                      <a:pt x="307" y="36"/>
                    </a:lnTo>
                    <a:lnTo>
                      <a:pt x="317" y="36"/>
                    </a:lnTo>
                    <a:lnTo>
                      <a:pt x="324" y="35"/>
                    </a:lnTo>
                    <a:lnTo>
                      <a:pt x="328" y="35"/>
                    </a:lnTo>
                    <a:lnTo>
                      <a:pt x="331" y="33"/>
                    </a:lnTo>
                    <a:lnTo>
                      <a:pt x="331" y="29"/>
                    </a:lnTo>
                    <a:lnTo>
                      <a:pt x="331" y="26"/>
                    </a:lnTo>
                    <a:lnTo>
                      <a:pt x="331" y="23"/>
                    </a:lnTo>
                    <a:lnTo>
                      <a:pt x="328" y="20"/>
                    </a:lnTo>
                    <a:lnTo>
                      <a:pt x="323" y="19"/>
                    </a:lnTo>
                    <a:lnTo>
                      <a:pt x="313" y="17"/>
                    </a:lnTo>
                    <a:lnTo>
                      <a:pt x="303" y="15"/>
                    </a:lnTo>
                    <a:lnTo>
                      <a:pt x="293" y="13"/>
                    </a:lnTo>
                    <a:lnTo>
                      <a:pt x="282" y="12"/>
                    </a:lnTo>
                    <a:lnTo>
                      <a:pt x="275" y="11"/>
                    </a:lnTo>
                    <a:lnTo>
                      <a:pt x="271" y="11"/>
                    </a:lnTo>
                    <a:lnTo>
                      <a:pt x="262" y="11"/>
                    </a:lnTo>
                    <a:lnTo>
                      <a:pt x="243" y="10"/>
                    </a:lnTo>
                    <a:lnTo>
                      <a:pt x="217" y="9"/>
                    </a:lnTo>
                    <a:lnTo>
                      <a:pt x="186" y="6"/>
                    </a:lnTo>
                    <a:lnTo>
                      <a:pt x="156" y="5"/>
                    </a:lnTo>
                    <a:lnTo>
                      <a:pt x="129" y="3"/>
                    </a:lnTo>
                    <a:lnTo>
                      <a:pt x="108" y="2"/>
                    </a:lnTo>
                    <a:lnTo>
                      <a:pt x="99" y="2"/>
                    </a:lnTo>
                    <a:lnTo>
                      <a:pt x="93" y="4"/>
                    </a:lnTo>
                    <a:lnTo>
                      <a:pt x="87" y="8"/>
                    </a:lnTo>
                    <a:lnTo>
                      <a:pt x="80" y="12"/>
                    </a:lnTo>
                    <a:lnTo>
                      <a:pt x="75" y="15"/>
                    </a:lnTo>
                    <a:lnTo>
                      <a:pt x="72" y="23"/>
                    </a:lnTo>
                    <a:lnTo>
                      <a:pt x="67" y="39"/>
                    </a:lnTo>
                    <a:lnTo>
                      <a:pt x="62" y="57"/>
                    </a:lnTo>
                    <a:lnTo>
                      <a:pt x="60" y="67"/>
                    </a:lnTo>
                    <a:lnTo>
                      <a:pt x="58" y="85"/>
                    </a:lnTo>
                    <a:lnTo>
                      <a:pt x="52" y="117"/>
                    </a:lnTo>
                    <a:lnTo>
                      <a:pt x="47" y="149"/>
                    </a:lnTo>
                    <a:lnTo>
                      <a:pt x="44" y="170"/>
                    </a:lnTo>
                    <a:lnTo>
                      <a:pt x="53" y="184"/>
                    </a:lnTo>
                    <a:lnTo>
                      <a:pt x="55" y="174"/>
                    </a:lnTo>
                    <a:lnTo>
                      <a:pt x="60" y="156"/>
                    </a:lnTo>
                    <a:lnTo>
                      <a:pt x="65" y="131"/>
                    </a:lnTo>
                    <a:lnTo>
                      <a:pt x="72" y="103"/>
                    </a:lnTo>
                    <a:lnTo>
                      <a:pt x="77" y="77"/>
                    </a:lnTo>
                    <a:lnTo>
                      <a:pt x="83" y="52"/>
                    </a:lnTo>
                    <a:lnTo>
                      <a:pt x="87" y="35"/>
                    </a:lnTo>
                    <a:lnTo>
                      <a:pt x="88" y="28"/>
                    </a:lnTo>
                    <a:lnTo>
                      <a:pt x="92" y="25"/>
                    </a:lnTo>
                    <a:lnTo>
                      <a:pt x="100" y="24"/>
                    </a:lnTo>
                    <a:lnTo>
                      <a:pt x="110" y="24"/>
                    </a:lnTo>
                    <a:lnTo>
                      <a:pt x="113" y="28"/>
                    </a:lnTo>
                    <a:lnTo>
                      <a:pt x="110" y="42"/>
                    </a:lnTo>
                    <a:lnTo>
                      <a:pt x="104" y="63"/>
                    </a:lnTo>
                    <a:lnTo>
                      <a:pt x="97" y="84"/>
                    </a:lnTo>
                    <a:lnTo>
                      <a:pt x="93" y="95"/>
                    </a:lnTo>
                    <a:lnTo>
                      <a:pt x="107" y="97"/>
                    </a:lnTo>
                    <a:lnTo>
                      <a:pt x="110" y="95"/>
                    </a:lnTo>
                    <a:lnTo>
                      <a:pt x="111" y="94"/>
                    </a:lnTo>
                    <a:lnTo>
                      <a:pt x="113" y="94"/>
                    </a:lnTo>
                    <a:lnTo>
                      <a:pt x="114" y="94"/>
                    </a:lnTo>
                    <a:lnTo>
                      <a:pt x="114" y="101"/>
                    </a:lnTo>
                    <a:lnTo>
                      <a:pt x="112" y="116"/>
                    </a:lnTo>
                    <a:lnTo>
                      <a:pt x="110" y="131"/>
                    </a:lnTo>
                    <a:lnTo>
                      <a:pt x="106" y="138"/>
                    </a:lnTo>
                    <a:lnTo>
                      <a:pt x="102" y="138"/>
                    </a:lnTo>
                    <a:lnTo>
                      <a:pt x="97" y="136"/>
                    </a:lnTo>
                    <a:lnTo>
                      <a:pt x="93" y="135"/>
                    </a:lnTo>
                    <a:lnTo>
                      <a:pt x="92" y="133"/>
                    </a:lnTo>
                    <a:lnTo>
                      <a:pt x="95" y="126"/>
                    </a:lnTo>
                    <a:lnTo>
                      <a:pt x="98" y="116"/>
                    </a:lnTo>
                    <a:lnTo>
                      <a:pt x="104" y="104"/>
                    </a:lnTo>
                    <a:lnTo>
                      <a:pt x="107" y="97"/>
                    </a:lnTo>
                    <a:lnTo>
                      <a:pt x="93" y="95"/>
                    </a:lnTo>
                    <a:lnTo>
                      <a:pt x="89" y="107"/>
                    </a:lnTo>
                    <a:lnTo>
                      <a:pt x="83" y="123"/>
                    </a:lnTo>
                    <a:lnTo>
                      <a:pt x="78" y="139"/>
                    </a:lnTo>
                    <a:lnTo>
                      <a:pt x="75" y="147"/>
                    </a:lnTo>
                    <a:lnTo>
                      <a:pt x="82" y="149"/>
                    </a:lnTo>
                    <a:lnTo>
                      <a:pt x="85" y="148"/>
                    </a:lnTo>
                    <a:lnTo>
                      <a:pt x="89" y="148"/>
                    </a:lnTo>
                    <a:lnTo>
                      <a:pt x="90" y="149"/>
                    </a:lnTo>
                    <a:lnTo>
                      <a:pt x="92" y="150"/>
                    </a:lnTo>
                    <a:lnTo>
                      <a:pt x="89" y="163"/>
                    </a:lnTo>
                    <a:lnTo>
                      <a:pt x="82" y="188"/>
                    </a:lnTo>
                    <a:lnTo>
                      <a:pt x="74" y="213"/>
                    </a:lnTo>
                    <a:lnTo>
                      <a:pt x="69" y="226"/>
                    </a:lnTo>
                    <a:lnTo>
                      <a:pt x="67" y="228"/>
                    </a:lnTo>
                    <a:lnTo>
                      <a:pt x="65" y="230"/>
                    </a:lnTo>
                    <a:lnTo>
                      <a:pt x="62" y="231"/>
                    </a:lnTo>
                    <a:lnTo>
                      <a:pt x="61" y="228"/>
                    </a:lnTo>
                    <a:lnTo>
                      <a:pt x="65" y="215"/>
                    </a:lnTo>
                    <a:lnTo>
                      <a:pt x="72" y="188"/>
                    </a:lnTo>
                    <a:lnTo>
                      <a:pt x="78" y="163"/>
                    </a:lnTo>
                    <a:lnTo>
                      <a:pt x="82" y="149"/>
                    </a:lnTo>
                    <a:lnTo>
                      <a:pt x="75" y="147"/>
                    </a:lnTo>
                    <a:lnTo>
                      <a:pt x="73" y="156"/>
                    </a:lnTo>
                    <a:lnTo>
                      <a:pt x="68" y="167"/>
                    </a:lnTo>
                    <a:lnTo>
                      <a:pt x="64" y="178"/>
                    </a:lnTo>
                    <a:lnTo>
                      <a:pt x="61" y="185"/>
                    </a:lnTo>
                    <a:lnTo>
                      <a:pt x="59" y="188"/>
                    </a:lnTo>
                    <a:lnTo>
                      <a:pt x="55" y="189"/>
                    </a:lnTo>
                    <a:lnTo>
                      <a:pt x="53" y="189"/>
                    </a:lnTo>
                    <a:lnTo>
                      <a:pt x="53" y="184"/>
                    </a:lnTo>
                    <a:lnTo>
                      <a:pt x="44" y="170"/>
                    </a:lnTo>
                    <a:lnTo>
                      <a:pt x="42" y="181"/>
                    </a:lnTo>
                    <a:lnTo>
                      <a:pt x="36" y="204"/>
                    </a:lnTo>
                    <a:lnTo>
                      <a:pt x="29" y="236"/>
                    </a:lnTo>
                    <a:lnTo>
                      <a:pt x="22" y="272"/>
                    </a:lnTo>
                    <a:lnTo>
                      <a:pt x="14" y="310"/>
                    </a:lnTo>
                    <a:lnTo>
                      <a:pt x="7" y="346"/>
                    </a:lnTo>
                    <a:lnTo>
                      <a:pt x="2" y="376"/>
                    </a:lnTo>
                    <a:lnTo>
                      <a:pt x="0" y="395"/>
                    </a:lnTo>
                    <a:lnTo>
                      <a:pt x="7" y="385"/>
                    </a:lnTo>
                    <a:lnTo>
                      <a:pt x="7" y="380"/>
                    </a:lnTo>
                    <a:lnTo>
                      <a:pt x="7" y="376"/>
                    </a:lnTo>
                    <a:lnTo>
                      <a:pt x="7" y="371"/>
                    </a:lnTo>
                    <a:lnTo>
                      <a:pt x="8" y="369"/>
                    </a:lnTo>
                    <a:lnTo>
                      <a:pt x="9" y="366"/>
                    </a:lnTo>
                    <a:lnTo>
                      <a:pt x="12" y="364"/>
                    </a:lnTo>
                    <a:lnTo>
                      <a:pt x="15" y="363"/>
                    </a:lnTo>
                    <a:lnTo>
                      <a:pt x="19" y="364"/>
                    </a:lnTo>
                    <a:lnTo>
                      <a:pt x="27" y="369"/>
                    </a:lnTo>
                    <a:lnTo>
                      <a:pt x="42" y="378"/>
                    </a:lnTo>
                    <a:lnTo>
                      <a:pt x="61" y="391"/>
                    </a:lnTo>
                    <a:lnTo>
                      <a:pt x="83" y="403"/>
                    </a:lnTo>
                    <a:lnTo>
                      <a:pt x="104" y="416"/>
                    </a:lnTo>
                    <a:lnTo>
                      <a:pt x="122" y="426"/>
                    </a:lnTo>
                    <a:lnTo>
                      <a:pt x="135" y="434"/>
                    </a:lnTo>
                    <a:lnTo>
                      <a:pt x="140" y="437"/>
                    </a:lnTo>
                    <a:lnTo>
                      <a:pt x="134" y="434"/>
                    </a:lnTo>
                    <a:lnTo>
                      <a:pt x="120" y="429"/>
                    </a:lnTo>
                    <a:lnTo>
                      <a:pt x="100" y="422"/>
                    </a:lnTo>
                    <a:lnTo>
                      <a:pt x="78" y="412"/>
                    </a:lnTo>
                    <a:lnTo>
                      <a:pt x="54" y="403"/>
                    </a:lnTo>
                    <a:lnTo>
                      <a:pt x="34" y="394"/>
                    </a:lnTo>
                    <a:lnTo>
                      <a:pt x="16" y="388"/>
                    </a:lnTo>
                    <a:lnTo>
                      <a:pt x="7" y="385"/>
                    </a:lnTo>
                    <a:lnTo>
                      <a:pt x="0" y="3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09" name="Freeform 44"/>
              <p:cNvSpPr>
                <a:spLocks/>
              </p:cNvSpPr>
              <p:nvPr/>
            </p:nvSpPr>
            <p:spPr bwMode="auto">
              <a:xfrm>
                <a:off x="489" y="2493"/>
                <a:ext cx="34" cy="21"/>
              </a:xfrm>
              <a:custGeom>
                <a:avLst/>
                <a:gdLst>
                  <a:gd name="T0" fmla="*/ 0 w 105"/>
                  <a:gd name="T1" fmla="*/ 0 h 61"/>
                  <a:gd name="T2" fmla="*/ 0 w 105"/>
                  <a:gd name="T3" fmla="*/ 0 h 61"/>
                  <a:gd name="T4" fmla="*/ 0 w 105"/>
                  <a:gd name="T5" fmla="*/ 0 h 61"/>
                  <a:gd name="T6" fmla="*/ 0 w 105"/>
                  <a:gd name="T7" fmla="*/ 0 h 61"/>
                  <a:gd name="T8" fmla="*/ 0 w 105"/>
                  <a:gd name="T9" fmla="*/ 0 h 61"/>
                  <a:gd name="T10" fmla="*/ 0 w 105"/>
                  <a:gd name="T11" fmla="*/ 0 h 61"/>
                  <a:gd name="T12" fmla="*/ 0 w 105"/>
                  <a:gd name="T13" fmla="*/ 0 h 61"/>
                  <a:gd name="T14" fmla="*/ 0 w 105"/>
                  <a:gd name="T15" fmla="*/ 0 h 61"/>
                  <a:gd name="T16" fmla="*/ 0 w 105"/>
                  <a:gd name="T17" fmla="*/ 0 h 61"/>
                  <a:gd name="T18" fmla="*/ 0 w 105"/>
                  <a:gd name="T19" fmla="*/ 0 h 61"/>
                  <a:gd name="T20" fmla="*/ 0 w 105"/>
                  <a:gd name="T21" fmla="*/ 0 h 61"/>
                  <a:gd name="T22" fmla="*/ 0 w 105"/>
                  <a:gd name="T23" fmla="*/ 0 h 61"/>
                  <a:gd name="T24" fmla="*/ 0 w 105"/>
                  <a:gd name="T25" fmla="*/ 0 h 61"/>
                  <a:gd name="T26" fmla="*/ 0 w 105"/>
                  <a:gd name="T27" fmla="*/ 0 h 61"/>
                  <a:gd name="T28" fmla="*/ 0 w 105"/>
                  <a:gd name="T29" fmla="*/ 0 h 61"/>
                  <a:gd name="T30" fmla="*/ 0 w 105"/>
                  <a:gd name="T31" fmla="*/ 0 h 61"/>
                  <a:gd name="T32" fmla="*/ 0 w 105"/>
                  <a:gd name="T33" fmla="*/ 0 h 61"/>
                  <a:gd name="T34" fmla="*/ 0 w 105"/>
                  <a:gd name="T35" fmla="*/ 0 h 61"/>
                  <a:gd name="T36" fmla="*/ 0 w 105"/>
                  <a:gd name="T37" fmla="*/ 0 h 61"/>
                  <a:gd name="T38" fmla="*/ 0 w 105"/>
                  <a:gd name="T39" fmla="*/ 0 h 61"/>
                  <a:gd name="T40" fmla="*/ 0 w 105"/>
                  <a:gd name="T41" fmla="*/ 0 h 61"/>
                  <a:gd name="T42" fmla="*/ 0 w 105"/>
                  <a:gd name="T43" fmla="*/ 0 h 61"/>
                  <a:gd name="T44" fmla="*/ 0 w 105"/>
                  <a:gd name="T45" fmla="*/ 0 h 61"/>
                  <a:gd name="T46" fmla="*/ 0 w 105"/>
                  <a:gd name="T47" fmla="*/ 0 h 61"/>
                  <a:gd name="T48" fmla="*/ 0 w 105"/>
                  <a:gd name="T49" fmla="*/ 0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5"/>
                  <a:gd name="T76" fmla="*/ 0 h 61"/>
                  <a:gd name="T77" fmla="*/ 105 w 105"/>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5" h="61">
                    <a:moveTo>
                      <a:pt x="1" y="55"/>
                    </a:moveTo>
                    <a:lnTo>
                      <a:pt x="7" y="50"/>
                    </a:lnTo>
                    <a:lnTo>
                      <a:pt x="17" y="45"/>
                    </a:lnTo>
                    <a:lnTo>
                      <a:pt x="31" y="36"/>
                    </a:lnTo>
                    <a:lnTo>
                      <a:pt x="46" y="27"/>
                    </a:lnTo>
                    <a:lnTo>
                      <a:pt x="60" y="18"/>
                    </a:lnTo>
                    <a:lnTo>
                      <a:pt x="74" y="10"/>
                    </a:lnTo>
                    <a:lnTo>
                      <a:pt x="83" y="4"/>
                    </a:lnTo>
                    <a:lnTo>
                      <a:pt x="89" y="0"/>
                    </a:lnTo>
                    <a:lnTo>
                      <a:pt x="93" y="2"/>
                    </a:lnTo>
                    <a:lnTo>
                      <a:pt x="98" y="4"/>
                    </a:lnTo>
                    <a:lnTo>
                      <a:pt x="103" y="5"/>
                    </a:lnTo>
                    <a:lnTo>
                      <a:pt x="105" y="7"/>
                    </a:lnTo>
                    <a:lnTo>
                      <a:pt x="100" y="10"/>
                    </a:lnTo>
                    <a:lnTo>
                      <a:pt x="89" y="17"/>
                    </a:lnTo>
                    <a:lnTo>
                      <a:pt x="73" y="25"/>
                    </a:lnTo>
                    <a:lnTo>
                      <a:pt x="55" y="34"/>
                    </a:lnTo>
                    <a:lnTo>
                      <a:pt x="37" y="43"/>
                    </a:lnTo>
                    <a:lnTo>
                      <a:pt x="21" y="51"/>
                    </a:lnTo>
                    <a:lnTo>
                      <a:pt x="9" y="57"/>
                    </a:lnTo>
                    <a:lnTo>
                      <a:pt x="5" y="61"/>
                    </a:lnTo>
                    <a:lnTo>
                      <a:pt x="2" y="61"/>
                    </a:lnTo>
                    <a:lnTo>
                      <a:pt x="1" y="59"/>
                    </a:lnTo>
                    <a:lnTo>
                      <a:pt x="0" y="57"/>
                    </a:lnTo>
                    <a:lnTo>
                      <a:pt x="1" y="5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10" name="Freeform 45"/>
              <p:cNvSpPr>
                <a:spLocks/>
              </p:cNvSpPr>
              <p:nvPr/>
            </p:nvSpPr>
            <p:spPr bwMode="auto">
              <a:xfrm>
                <a:off x="523" y="2483"/>
                <a:ext cx="10" cy="12"/>
              </a:xfrm>
              <a:custGeom>
                <a:avLst/>
                <a:gdLst>
                  <a:gd name="T0" fmla="*/ 0 w 33"/>
                  <a:gd name="T1" fmla="*/ 0 h 37"/>
                  <a:gd name="T2" fmla="*/ 0 w 33"/>
                  <a:gd name="T3" fmla="*/ 0 h 37"/>
                  <a:gd name="T4" fmla="*/ 0 w 33"/>
                  <a:gd name="T5" fmla="*/ 0 h 37"/>
                  <a:gd name="T6" fmla="*/ 0 w 33"/>
                  <a:gd name="T7" fmla="*/ 0 h 37"/>
                  <a:gd name="T8" fmla="*/ 0 w 33"/>
                  <a:gd name="T9" fmla="*/ 0 h 37"/>
                  <a:gd name="T10" fmla="*/ 0 w 33"/>
                  <a:gd name="T11" fmla="*/ 0 h 37"/>
                  <a:gd name="T12" fmla="*/ 0 w 33"/>
                  <a:gd name="T13" fmla="*/ 0 h 37"/>
                  <a:gd name="T14" fmla="*/ 0 w 33"/>
                  <a:gd name="T15" fmla="*/ 0 h 37"/>
                  <a:gd name="T16" fmla="*/ 0 w 33"/>
                  <a:gd name="T17" fmla="*/ 0 h 37"/>
                  <a:gd name="T18" fmla="*/ 0 w 33"/>
                  <a:gd name="T19" fmla="*/ 0 h 37"/>
                  <a:gd name="T20" fmla="*/ 0 w 33"/>
                  <a:gd name="T21" fmla="*/ 0 h 37"/>
                  <a:gd name="T22" fmla="*/ 0 w 33"/>
                  <a:gd name="T23" fmla="*/ 0 h 37"/>
                  <a:gd name="T24" fmla="*/ 0 w 33"/>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37"/>
                  <a:gd name="T41" fmla="*/ 33 w 33"/>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37">
                    <a:moveTo>
                      <a:pt x="0" y="28"/>
                    </a:moveTo>
                    <a:lnTo>
                      <a:pt x="6" y="22"/>
                    </a:lnTo>
                    <a:lnTo>
                      <a:pt x="17" y="13"/>
                    </a:lnTo>
                    <a:lnTo>
                      <a:pt x="26" y="5"/>
                    </a:lnTo>
                    <a:lnTo>
                      <a:pt x="33" y="0"/>
                    </a:lnTo>
                    <a:lnTo>
                      <a:pt x="28" y="9"/>
                    </a:lnTo>
                    <a:lnTo>
                      <a:pt x="21" y="20"/>
                    </a:lnTo>
                    <a:lnTo>
                      <a:pt x="15" y="30"/>
                    </a:lnTo>
                    <a:lnTo>
                      <a:pt x="13" y="37"/>
                    </a:lnTo>
                    <a:lnTo>
                      <a:pt x="10" y="35"/>
                    </a:lnTo>
                    <a:lnTo>
                      <a:pt x="5" y="33"/>
                    </a:lnTo>
                    <a:lnTo>
                      <a:pt x="2" y="30"/>
                    </a:lnTo>
                    <a:lnTo>
                      <a:pt x="0" y="28"/>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11" name="Freeform 46"/>
              <p:cNvSpPr>
                <a:spLocks/>
              </p:cNvSpPr>
              <p:nvPr/>
            </p:nvSpPr>
            <p:spPr bwMode="auto">
              <a:xfrm>
                <a:off x="566" y="2421"/>
                <a:ext cx="38" cy="37"/>
              </a:xfrm>
              <a:custGeom>
                <a:avLst/>
                <a:gdLst>
                  <a:gd name="T0" fmla="*/ 0 w 115"/>
                  <a:gd name="T1" fmla="*/ 0 h 115"/>
                  <a:gd name="T2" fmla="*/ 0 w 115"/>
                  <a:gd name="T3" fmla="*/ 0 h 115"/>
                  <a:gd name="T4" fmla="*/ 0 w 115"/>
                  <a:gd name="T5" fmla="*/ 0 h 115"/>
                  <a:gd name="T6" fmla="*/ 0 w 115"/>
                  <a:gd name="T7" fmla="*/ 0 h 115"/>
                  <a:gd name="T8" fmla="*/ 0 w 115"/>
                  <a:gd name="T9" fmla="*/ 0 h 115"/>
                  <a:gd name="T10" fmla="*/ 0 w 115"/>
                  <a:gd name="T11" fmla="*/ 0 h 115"/>
                  <a:gd name="T12" fmla="*/ 0 w 115"/>
                  <a:gd name="T13" fmla="*/ 0 h 115"/>
                  <a:gd name="T14" fmla="*/ 0 w 115"/>
                  <a:gd name="T15" fmla="*/ 0 h 115"/>
                  <a:gd name="T16" fmla="*/ 0 w 115"/>
                  <a:gd name="T17" fmla="*/ 0 h 115"/>
                  <a:gd name="T18" fmla="*/ 0 w 115"/>
                  <a:gd name="T19" fmla="*/ 0 h 115"/>
                  <a:gd name="T20" fmla="*/ 0 w 115"/>
                  <a:gd name="T21" fmla="*/ 0 h 115"/>
                  <a:gd name="T22" fmla="*/ 0 w 115"/>
                  <a:gd name="T23" fmla="*/ 0 h 115"/>
                  <a:gd name="T24" fmla="*/ 0 w 115"/>
                  <a:gd name="T25" fmla="*/ 0 h 115"/>
                  <a:gd name="T26" fmla="*/ 0 w 115"/>
                  <a:gd name="T27" fmla="*/ 0 h 115"/>
                  <a:gd name="T28" fmla="*/ 0 w 115"/>
                  <a:gd name="T29" fmla="*/ 0 h 115"/>
                  <a:gd name="T30" fmla="*/ 0 w 115"/>
                  <a:gd name="T31" fmla="*/ 0 h 115"/>
                  <a:gd name="T32" fmla="*/ 0 w 115"/>
                  <a:gd name="T33" fmla="*/ 0 h 115"/>
                  <a:gd name="T34" fmla="*/ 0 w 115"/>
                  <a:gd name="T35" fmla="*/ 0 h 115"/>
                  <a:gd name="T36" fmla="*/ 0 w 115"/>
                  <a:gd name="T37" fmla="*/ 0 h 115"/>
                  <a:gd name="T38" fmla="*/ 0 w 115"/>
                  <a:gd name="T39" fmla="*/ 0 h 115"/>
                  <a:gd name="T40" fmla="*/ 0 w 115"/>
                  <a:gd name="T41" fmla="*/ 0 h 115"/>
                  <a:gd name="T42" fmla="*/ 0 w 115"/>
                  <a:gd name="T43" fmla="*/ 0 h 115"/>
                  <a:gd name="T44" fmla="*/ 0 w 115"/>
                  <a:gd name="T45" fmla="*/ 0 h 115"/>
                  <a:gd name="T46" fmla="*/ 0 w 115"/>
                  <a:gd name="T47" fmla="*/ 0 h 115"/>
                  <a:gd name="T48" fmla="*/ 0 w 115"/>
                  <a:gd name="T49" fmla="*/ 0 h 115"/>
                  <a:gd name="T50" fmla="*/ 0 w 115"/>
                  <a:gd name="T51" fmla="*/ 0 h 115"/>
                  <a:gd name="T52" fmla="*/ 0 w 115"/>
                  <a:gd name="T53" fmla="*/ 0 h 115"/>
                  <a:gd name="T54" fmla="*/ 0 w 115"/>
                  <a:gd name="T55" fmla="*/ 0 h 115"/>
                  <a:gd name="T56" fmla="*/ 0 w 115"/>
                  <a:gd name="T57" fmla="*/ 0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
                  <a:gd name="T88" fmla="*/ 0 h 115"/>
                  <a:gd name="T89" fmla="*/ 115 w 11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 h="115">
                    <a:moveTo>
                      <a:pt x="0" y="110"/>
                    </a:moveTo>
                    <a:lnTo>
                      <a:pt x="8" y="103"/>
                    </a:lnTo>
                    <a:lnTo>
                      <a:pt x="21" y="90"/>
                    </a:lnTo>
                    <a:lnTo>
                      <a:pt x="37" y="75"/>
                    </a:lnTo>
                    <a:lnTo>
                      <a:pt x="53" y="58"/>
                    </a:lnTo>
                    <a:lnTo>
                      <a:pt x="69" y="41"/>
                    </a:lnTo>
                    <a:lnTo>
                      <a:pt x="84" y="26"/>
                    </a:lnTo>
                    <a:lnTo>
                      <a:pt x="93" y="16"/>
                    </a:lnTo>
                    <a:lnTo>
                      <a:pt x="98" y="11"/>
                    </a:lnTo>
                    <a:lnTo>
                      <a:pt x="103" y="8"/>
                    </a:lnTo>
                    <a:lnTo>
                      <a:pt x="108" y="3"/>
                    </a:lnTo>
                    <a:lnTo>
                      <a:pt x="114" y="0"/>
                    </a:lnTo>
                    <a:lnTo>
                      <a:pt x="115" y="0"/>
                    </a:lnTo>
                    <a:lnTo>
                      <a:pt x="112" y="3"/>
                    </a:lnTo>
                    <a:lnTo>
                      <a:pt x="105" y="12"/>
                    </a:lnTo>
                    <a:lnTo>
                      <a:pt x="94" y="25"/>
                    </a:lnTo>
                    <a:lnTo>
                      <a:pt x="84" y="39"/>
                    </a:lnTo>
                    <a:lnTo>
                      <a:pt x="73" y="54"/>
                    </a:lnTo>
                    <a:lnTo>
                      <a:pt x="62" y="66"/>
                    </a:lnTo>
                    <a:lnTo>
                      <a:pt x="55" y="77"/>
                    </a:lnTo>
                    <a:lnTo>
                      <a:pt x="52" y="81"/>
                    </a:lnTo>
                    <a:lnTo>
                      <a:pt x="46" y="88"/>
                    </a:lnTo>
                    <a:lnTo>
                      <a:pt x="36" y="98"/>
                    </a:lnTo>
                    <a:lnTo>
                      <a:pt x="24" y="108"/>
                    </a:lnTo>
                    <a:lnTo>
                      <a:pt x="18" y="113"/>
                    </a:lnTo>
                    <a:lnTo>
                      <a:pt x="15" y="115"/>
                    </a:lnTo>
                    <a:lnTo>
                      <a:pt x="9" y="113"/>
                    </a:lnTo>
                    <a:lnTo>
                      <a:pt x="3" y="112"/>
                    </a:lnTo>
                    <a:lnTo>
                      <a:pt x="0" y="1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12" name="Freeform 47"/>
              <p:cNvSpPr>
                <a:spLocks/>
              </p:cNvSpPr>
              <p:nvPr/>
            </p:nvSpPr>
            <p:spPr bwMode="auto">
              <a:xfrm>
                <a:off x="609" y="2378"/>
                <a:ext cx="73" cy="34"/>
              </a:xfrm>
              <a:custGeom>
                <a:avLst/>
                <a:gdLst>
                  <a:gd name="T0" fmla="*/ 0 w 224"/>
                  <a:gd name="T1" fmla="*/ 0 h 102"/>
                  <a:gd name="T2" fmla="*/ 0 w 224"/>
                  <a:gd name="T3" fmla="*/ 0 h 102"/>
                  <a:gd name="T4" fmla="*/ 0 w 224"/>
                  <a:gd name="T5" fmla="*/ 0 h 102"/>
                  <a:gd name="T6" fmla="*/ 0 w 224"/>
                  <a:gd name="T7" fmla="*/ 0 h 102"/>
                  <a:gd name="T8" fmla="*/ 0 w 224"/>
                  <a:gd name="T9" fmla="*/ 0 h 102"/>
                  <a:gd name="T10" fmla="*/ 0 w 224"/>
                  <a:gd name="T11" fmla="*/ 0 h 102"/>
                  <a:gd name="T12" fmla="*/ 0 w 224"/>
                  <a:gd name="T13" fmla="*/ 0 h 102"/>
                  <a:gd name="T14" fmla="*/ 0 w 224"/>
                  <a:gd name="T15" fmla="*/ 0 h 102"/>
                  <a:gd name="T16" fmla="*/ 0 w 224"/>
                  <a:gd name="T17" fmla="*/ 0 h 102"/>
                  <a:gd name="T18" fmla="*/ 0 w 224"/>
                  <a:gd name="T19" fmla="*/ 0 h 102"/>
                  <a:gd name="T20" fmla="*/ 0 w 224"/>
                  <a:gd name="T21" fmla="*/ 0 h 102"/>
                  <a:gd name="T22" fmla="*/ 0 w 224"/>
                  <a:gd name="T23" fmla="*/ 0 h 102"/>
                  <a:gd name="T24" fmla="*/ 0 w 224"/>
                  <a:gd name="T25" fmla="*/ 0 h 102"/>
                  <a:gd name="T26" fmla="*/ 0 w 224"/>
                  <a:gd name="T27" fmla="*/ 0 h 102"/>
                  <a:gd name="T28" fmla="*/ 0 w 224"/>
                  <a:gd name="T29" fmla="*/ 0 h 102"/>
                  <a:gd name="T30" fmla="*/ 0 w 224"/>
                  <a:gd name="T31" fmla="*/ 0 h 102"/>
                  <a:gd name="T32" fmla="*/ 0 w 224"/>
                  <a:gd name="T33" fmla="*/ 0 h 102"/>
                  <a:gd name="T34" fmla="*/ 0 w 224"/>
                  <a:gd name="T35" fmla="*/ 0 h 102"/>
                  <a:gd name="T36" fmla="*/ 0 w 224"/>
                  <a:gd name="T37" fmla="*/ 0 h 102"/>
                  <a:gd name="T38" fmla="*/ 0 w 224"/>
                  <a:gd name="T39" fmla="*/ 0 h 102"/>
                  <a:gd name="T40" fmla="*/ 0 w 224"/>
                  <a:gd name="T41" fmla="*/ 0 h 102"/>
                  <a:gd name="T42" fmla="*/ 0 w 224"/>
                  <a:gd name="T43" fmla="*/ 0 h 102"/>
                  <a:gd name="T44" fmla="*/ 0 w 224"/>
                  <a:gd name="T45" fmla="*/ 0 h 102"/>
                  <a:gd name="T46" fmla="*/ 0 w 224"/>
                  <a:gd name="T47" fmla="*/ 0 h 102"/>
                  <a:gd name="T48" fmla="*/ 0 w 224"/>
                  <a:gd name="T49" fmla="*/ 0 h 102"/>
                  <a:gd name="T50" fmla="*/ 0 w 224"/>
                  <a:gd name="T51" fmla="*/ 0 h 102"/>
                  <a:gd name="T52" fmla="*/ 0 w 224"/>
                  <a:gd name="T53" fmla="*/ 0 h 102"/>
                  <a:gd name="T54" fmla="*/ 0 w 224"/>
                  <a:gd name="T55" fmla="*/ 0 h 102"/>
                  <a:gd name="T56" fmla="*/ 0 w 224"/>
                  <a:gd name="T57" fmla="*/ 0 h 102"/>
                  <a:gd name="T58" fmla="*/ 0 w 224"/>
                  <a:gd name="T59" fmla="*/ 0 h 102"/>
                  <a:gd name="T60" fmla="*/ 0 w 224"/>
                  <a:gd name="T61" fmla="*/ 0 h 102"/>
                  <a:gd name="T62" fmla="*/ 0 w 224"/>
                  <a:gd name="T63" fmla="*/ 0 h 102"/>
                  <a:gd name="T64" fmla="*/ 0 w 224"/>
                  <a:gd name="T65" fmla="*/ 0 h 102"/>
                  <a:gd name="T66" fmla="*/ 0 w 224"/>
                  <a:gd name="T67" fmla="*/ 0 h 102"/>
                  <a:gd name="T68" fmla="*/ 0 w 224"/>
                  <a:gd name="T69" fmla="*/ 0 h 102"/>
                  <a:gd name="T70" fmla="*/ 0 w 224"/>
                  <a:gd name="T71" fmla="*/ 0 h 102"/>
                  <a:gd name="T72" fmla="*/ 0 w 224"/>
                  <a:gd name="T73" fmla="*/ 0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4"/>
                  <a:gd name="T112" fmla="*/ 0 h 102"/>
                  <a:gd name="T113" fmla="*/ 224 w 224"/>
                  <a:gd name="T114" fmla="*/ 102 h 10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4" h="102">
                    <a:moveTo>
                      <a:pt x="0" y="102"/>
                    </a:moveTo>
                    <a:lnTo>
                      <a:pt x="8" y="97"/>
                    </a:lnTo>
                    <a:lnTo>
                      <a:pt x="26" y="87"/>
                    </a:lnTo>
                    <a:lnTo>
                      <a:pt x="48" y="73"/>
                    </a:lnTo>
                    <a:lnTo>
                      <a:pt x="72" y="58"/>
                    </a:lnTo>
                    <a:lnTo>
                      <a:pt x="97" y="43"/>
                    </a:lnTo>
                    <a:lnTo>
                      <a:pt x="120" y="29"/>
                    </a:lnTo>
                    <a:lnTo>
                      <a:pt x="137" y="20"/>
                    </a:lnTo>
                    <a:lnTo>
                      <a:pt x="147" y="16"/>
                    </a:lnTo>
                    <a:lnTo>
                      <a:pt x="152" y="15"/>
                    </a:lnTo>
                    <a:lnTo>
                      <a:pt x="159" y="12"/>
                    </a:lnTo>
                    <a:lnTo>
                      <a:pt x="168" y="10"/>
                    </a:lnTo>
                    <a:lnTo>
                      <a:pt x="177" y="6"/>
                    </a:lnTo>
                    <a:lnTo>
                      <a:pt x="186" y="4"/>
                    </a:lnTo>
                    <a:lnTo>
                      <a:pt x="193" y="2"/>
                    </a:lnTo>
                    <a:lnTo>
                      <a:pt x="200" y="1"/>
                    </a:lnTo>
                    <a:lnTo>
                      <a:pt x="204" y="0"/>
                    </a:lnTo>
                    <a:lnTo>
                      <a:pt x="210" y="3"/>
                    </a:lnTo>
                    <a:lnTo>
                      <a:pt x="217" y="9"/>
                    </a:lnTo>
                    <a:lnTo>
                      <a:pt x="221" y="15"/>
                    </a:lnTo>
                    <a:lnTo>
                      <a:pt x="224" y="20"/>
                    </a:lnTo>
                    <a:lnTo>
                      <a:pt x="219" y="21"/>
                    </a:lnTo>
                    <a:lnTo>
                      <a:pt x="210" y="24"/>
                    </a:lnTo>
                    <a:lnTo>
                      <a:pt x="198" y="28"/>
                    </a:lnTo>
                    <a:lnTo>
                      <a:pt x="183" y="34"/>
                    </a:lnTo>
                    <a:lnTo>
                      <a:pt x="166" y="40"/>
                    </a:lnTo>
                    <a:lnTo>
                      <a:pt x="147" y="47"/>
                    </a:lnTo>
                    <a:lnTo>
                      <a:pt x="127" y="55"/>
                    </a:lnTo>
                    <a:lnTo>
                      <a:pt x="106" y="63"/>
                    </a:lnTo>
                    <a:lnTo>
                      <a:pt x="87" y="70"/>
                    </a:lnTo>
                    <a:lnTo>
                      <a:pt x="67" y="78"/>
                    </a:lnTo>
                    <a:lnTo>
                      <a:pt x="49" y="85"/>
                    </a:lnTo>
                    <a:lnTo>
                      <a:pt x="33" y="90"/>
                    </a:lnTo>
                    <a:lnTo>
                      <a:pt x="19" y="95"/>
                    </a:lnTo>
                    <a:lnTo>
                      <a:pt x="8" y="100"/>
                    </a:lnTo>
                    <a:lnTo>
                      <a:pt x="3" y="102"/>
                    </a:lnTo>
                    <a:lnTo>
                      <a:pt x="0" y="10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13" name="Freeform 48"/>
              <p:cNvSpPr>
                <a:spLocks/>
              </p:cNvSpPr>
              <p:nvPr/>
            </p:nvSpPr>
            <p:spPr bwMode="auto">
              <a:xfrm>
                <a:off x="685" y="2375"/>
                <a:ext cx="14" cy="9"/>
              </a:xfrm>
              <a:custGeom>
                <a:avLst/>
                <a:gdLst>
                  <a:gd name="T0" fmla="*/ 0 w 44"/>
                  <a:gd name="T1" fmla="*/ 0 h 28"/>
                  <a:gd name="T2" fmla="*/ 0 w 44"/>
                  <a:gd name="T3" fmla="*/ 0 h 28"/>
                  <a:gd name="T4" fmla="*/ 0 w 44"/>
                  <a:gd name="T5" fmla="*/ 0 h 28"/>
                  <a:gd name="T6" fmla="*/ 0 w 44"/>
                  <a:gd name="T7" fmla="*/ 0 h 28"/>
                  <a:gd name="T8" fmla="*/ 0 w 44"/>
                  <a:gd name="T9" fmla="*/ 0 h 28"/>
                  <a:gd name="T10" fmla="*/ 0 w 44"/>
                  <a:gd name="T11" fmla="*/ 0 h 28"/>
                  <a:gd name="T12" fmla="*/ 0 w 44"/>
                  <a:gd name="T13" fmla="*/ 0 h 28"/>
                  <a:gd name="T14" fmla="*/ 0 w 44"/>
                  <a:gd name="T15" fmla="*/ 0 h 28"/>
                  <a:gd name="T16" fmla="*/ 0 w 44"/>
                  <a:gd name="T17" fmla="*/ 0 h 28"/>
                  <a:gd name="T18" fmla="*/ 0 w 44"/>
                  <a:gd name="T19" fmla="*/ 0 h 28"/>
                  <a:gd name="T20" fmla="*/ 0 w 44"/>
                  <a:gd name="T21" fmla="*/ 0 h 28"/>
                  <a:gd name="T22" fmla="*/ 0 w 44"/>
                  <a:gd name="T23" fmla="*/ 0 h 28"/>
                  <a:gd name="T24" fmla="*/ 0 w 44"/>
                  <a:gd name="T25" fmla="*/ 0 h 28"/>
                  <a:gd name="T26" fmla="*/ 0 w 44"/>
                  <a:gd name="T27" fmla="*/ 0 h 28"/>
                  <a:gd name="T28" fmla="*/ 0 w 44"/>
                  <a:gd name="T29" fmla="*/ 0 h 28"/>
                  <a:gd name="T30" fmla="*/ 0 w 44"/>
                  <a:gd name="T31" fmla="*/ 0 h 28"/>
                  <a:gd name="T32" fmla="*/ 0 w 44"/>
                  <a:gd name="T33" fmla="*/ 0 h 28"/>
                  <a:gd name="T34" fmla="*/ 0 w 44"/>
                  <a:gd name="T35" fmla="*/ 0 h 28"/>
                  <a:gd name="T36" fmla="*/ 0 w 44"/>
                  <a:gd name="T37" fmla="*/ 0 h 28"/>
                  <a:gd name="T38" fmla="*/ 0 w 44"/>
                  <a:gd name="T39" fmla="*/ 0 h 28"/>
                  <a:gd name="T40" fmla="*/ 0 w 44"/>
                  <a:gd name="T41" fmla="*/ 0 h 28"/>
                  <a:gd name="T42" fmla="*/ 0 w 44"/>
                  <a:gd name="T43" fmla="*/ 0 h 28"/>
                  <a:gd name="T44" fmla="*/ 0 w 44"/>
                  <a:gd name="T45" fmla="*/ 0 h 28"/>
                  <a:gd name="T46" fmla="*/ 0 w 44"/>
                  <a:gd name="T47" fmla="*/ 0 h 28"/>
                  <a:gd name="T48" fmla="*/ 0 w 44"/>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28"/>
                  <a:gd name="T77" fmla="*/ 44 w 44"/>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28">
                    <a:moveTo>
                      <a:pt x="1" y="6"/>
                    </a:moveTo>
                    <a:lnTo>
                      <a:pt x="4" y="5"/>
                    </a:lnTo>
                    <a:lnTo>
                      <a:pt x="9" y="5"/>
                    </a:lnTo>
                    <a:lnTo>
                      <a:pt x="16" y="4"/>
                    </a:lnTo>
                    <a:lnTo>
                      <a:pt x="24" y="3"/>
                    </a:lnTo>
                    <a:lnTo>
                      <a:pt x="31" y="2"/>
                    </a:lnTo>
                    <a:lnTo>
                      <a:pt x="37" y="2"/>
                    </a:lnTo>
                    <a:lnTo>
                      <a:pt x="41" y="0"/>
                    </a:lnTo>
                    <a:lnTo>
                      <a:pt x="42" y="0"/>
                    </a:lnTo>
                    <a:lnTo>
                      <a:pt x="42" y="3"/>
                    </a:lnTo>
                    <a:lnTo>
                      <a:pt x="44" y="6"/>
                    </a:lnTo>
                    <a:lnTo>
                      <a:pt x="44" y="10"/>
                    </a:lnTo>
                    <a:lnTo>
                      <a:pt x="42" y="12"/>
                    </a:lnTo>
                    <a:lnTo>
                      <a:pt x="41" y="13"/>
                    </a:lnTo>
                    <a:lnTo>
                      <a:pt x="37" y="15"/>
                    </a:lnTo>
                    <a:lnTo>
                      <a:pt x="32" y="18"/>
                    </a:lnTo>
                    <a:lnTo>
                      <a:pt x="25" y="20"/>
                    </a:lnTo>
                    <a:lnTo>
                      <a:pt x="19" y="22"/>
                    </a:lnTo>
                    <a:lnTo>
                      <a:pt x="14" y="25"/>
                    </a:lnTo>
                    <a:lnTo>
                      <a:pt x="8" y="27"/>
                    </a:lnTo>
                    <a:lnTo>
                      <a:pt x="4" y="28"/>
                    </a:lnTo>
                    <a:lnTo>
                      <a:pt x="2" y="23"/>
                    </a:lnTo>
                    <a:lnTo>
                      <a:pt x="0" y="16"/>
                    </a:lnTo>
                    <a:lnTo>
                      <a:pt x="0" y="10"/>
                    </a:lnTo>
                    <a:lnTo>
                      <a:pt x="1" y="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14" name="Freeform 49"/>
              <p:cNvSpPr>
                <a:spLocks/>
              </p:cNvSpPr>
              <p:nvPr/>
            </p:nvSpPr>
            <p:spPr bwMode="auto">
              <a:xfrm>
                <a:off x="731" y="2487"/>
                <a:ext cx="11" cy="7"/>
              </a:xfrm>
              <a:custGeom>
                <a:avLst/>
                <a:gdLst>
                  <a:gd name="T0" fmla="*/ 0 w 34"/>
                  <a:gd name="T1" fmla="*/ 0 h 23"/>
                  <a:gd name="T2" fmla="*/ 0 w 34"/>
                  <a:gd name="T3" fmla="*/ 0 h 23"/>
                  <a:gd name="T4" fmla="*/ 0 w 34"/>
                  <a:gd name="T5" fmla="*/ 0 h 23"/>
                  <a:gd name="T6" fmla="*/ 0 w 34"/>
                  <a:gd name="T7" fmla="*/ 0 h 23"/>
                  <a:gd name="T8" fmla="*/ 0 w 34"/>
                  <a:gd name="T9" fmla="*/ 0 h 23"/>
                  <a:gd name="T10" fmla="*/ 0 w 34"/>
                  <a:gd name="T11" fmla="*/ 0 h 23"/>
                  <a:gd name="T12" fmla="*/ 0 w 34"/>
                  <a:gd name="T13" fmla="*/ 0 h 23"/>
                  <a:gd name="T14" fmla="*/ 0 w 34"/>
                  <a:gd name="T15" fmla="*/ 0 h 23"/>
                  <a:gd name="T16" fmla="*/ 0 w 34"/>
                  <a:gd name="T17" fmla="*/ 0 h 23"/>
                  <a:gd name="T18" fmla="*/ 0 w 34"/>
                  <a:gd name="T19" fmla="*/ 0 h 23"/>
                  <a:gd name="T20" fmla="*/ 0 w 34"/>
                  <a:gd name="T21" fmla="*/ 0 h 23"/>
                  <a:gd name="T22" fmla="*/ 0 w 34"/>
                  <a:gd name="T23" fmla="*/ 0 h 23"/>
                  <a:gd name="T24" fmla="*/ 0 w 34"/>
                  <a:gd name="T25" fmla="*/ 0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3"/>
                  <a:gd name="T41" fmla="*/ 34 w 34"/>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3">
                    <a:moveTo>
                      <a:pt x="17" y="0"/>
                    </a:moveTo>
                    <a:lnTo>
                      <a:pt x="21" y="5"/>
                    </a:lnTo>
                    <a:lnTo>
                      <a:pt x="27" y="13"/>
                    </a:lnTo>
                    <a:lnTo>
                      <a:pt x="33" y="21"/>
                    </a:lnTo>
                    <a:lnTo>
                      <a:pt x="34" y="23"/>
                    </a:lnTo>
                    <a:lnTo>
                      <a:pt x="29" y="22"/>
                    </a:lnTo>
                    <a:lnTo>
                      <a:pt x="19" y="21"/>
                    </a:lnTo>
                    <a:lnTo>
                      <a:pt x="8" y="21"/>
                    </a:lnTo>
                    <a:lnTo>
                      <a:pt x="0" y="21"/>
                    </a:lnTo>
                    <a:lnTo>
                      <a:pt x="3" y="16"/>
                    </a:lnTo>
                    <a:lnTo>
                      <a:pt x="6" y="10"/>
                    </a:lnTo>
                    <a:lnTo>
                      <a:pt x="11" y="5"/>
                    </a:lnTo>
                    <a:lnTo>
                      <a:pt x="17"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15" name="Freeform 50"/>
              <p:cNvSpPr>
                <a:spLocks/>
              </p:cNvSpPr>
              <p:nvPr/>
            </p:nvSpPr>
            <p:spPr bwMode="auto">
              <a:xfrm>
                <a:off x="683" y="2485"/>
                <a:ext cx="46" cy="8"/>
              </a:xfrm>
              <a:custGeom>
                <a:avLst/>
                <a:gdLst>
                  <a:gd name="T0" fmla="*/ 0 w 141"/>
                  <a:gd name="T1" fmla="*/ 0 h 25"/>
                  <a:gd name="T2" fmla="*/ 0 w 141"/>
                  <a:gd name="T3" fmla="*/ 0 h 25"/>
                  <a:gd name="T4" fmla="*/ 0 w 141"/>
                  <a:gd name="T5" fmla="*/ 0 h 25"/>
                  <a:gd name="T6" fmla="*/ 0 w 141"/>
                  <a:gd name="T7" fmla="*/ 0 h 25"/>
                  <a:gd name="T8" fmla="*/ 0 w 141"/>
                  <a:gd name="T9" fmla="*/ 0 h 25"/>
                  <a:gd name="T10" fmla="*/ 0 w 141"/>
                  <a:gd name="T11" fmla="*/ 0 h 25"/>
                  <a:gd name="T12" fmla="*/ 0 w 141"/>
                  <a:gd name="T13" fmla="*/ 0 h 25"/>
                  <a:gd name="T14" fmla="*/ 0 w 141"/>
                  <a:gd name="T15" fmla="*/ 0 h 25"/>
                  <a:gd name="T16" fmla="*/ 0 w 141"/>
                  <a:gd name="T17" fmla="*/ 0 h 25"/>
                  <a:gd name="T18" fmla="*/ 0 w 141"/>
                  <a:gd name="T19" fmla="*/ 0 h 25"/>
                  <a:gd name="T20" fmla="*/ 0 w 141"/>
                  <a:gd name="T21" fmla="*/ 0 h 25"/>
                  <a:gd name="T22" fmla="*/ 0 w 141"/>
                  <a:gd name="T23" fmla="*/ 0 h 25"/>
                  <a:gd name="T24" fmla="*/ 0 w 141"/>
                  <a:gd name="T25" fmla="*/ 0 h 25"/>
                  <a:gd name="T26" fmla="*/ 0 w 141"/>
                  <a:gd name="T27" fmla="*/ 0 h 25"/>
                  <a:gd name="T28" fmla="*/ 0 w 141"/>
                  <a:gd name="T29" fmla="*/ 0 h 25"/>
                  <a:gd name="T30" fmla="*/ 0 w 141"/>
                  <a:gd name="T31" fmla="*/ 0 h 25"/>
                  <a:gd name="T32" fmla="*/ 0 w 141"/>
                  <a:gd name="T33" fmla="*/ 0 h 25"/>
                  <a:gd name="T34" fmla="*/ 0 w 141"/>
                  <a:gd name="T35" fmla="*/ 0 h 25"/>
                  <a:gd name="T36" fmla="*/ 0 w 141"/>
                  <a:gd name="T37" fmla="*/ 0 h 25"/>
                  <a:gd name="T38" fmla="*/ 0 w 141"/>
                  <a:gd name="T39" fmla="*/ 0 h 25"/>
                  <a:gd name="T40" fmla="*/ 0 w 141"/>
                  <a:gd name="T41" fmla="*/ 0 h 25"/>
                  <a:gd name="T42" fmla="*/ 0 w 141"/>
                  <a:gd name="T43" fmla="*/ 0 h 25"/>
                  <a:gd name="T44" fmla="*/ 0 w 141"/>
                  <a:gd name="T45" fmla="*/ 0 h 25"/>
                  <a:gd name="T46" fmla="*/ 0 w 141"/>
                  <a:gd name="T47" fmla="*/ 0 h 25"/>
                  <a:gd name="T48" fmla="*/ 0 w 141"/>
                  <a:gd name="T49" fmla="*/ 0 h 25"/>
                  <a:gd name="T50" fmla="*/ 0 w 141"/>
                  <a:gd name="T51" fmla="*/ 0 h 25"/>
                  <a:gd name="T52" fmla="*/ 0 w 141"/>
                  <a:gd name="T53" fmla="*/ 0 h 25"/>
                  <a:gd name="T54" fmla="*/ 0 w 141"/>
                  <a:gd name="T55" fmla="*/ 0 h 25"/>
                  <a:gd name="T56" fmla="*/ 0 w 141"/>
                  <a:gd name="T57" fmla="*/ 0 h 25"/>
                  <a:gd name="T58" fmla="*/ 0 w 141"/>
                  <a:gd name="T59" fmla="*/ 0 h 25"/>
                  <a:gd name="T60" fmla="*/ 0 w 141"/>
                  <a:gd name="T61" fmla="*/ 0 h 25"/>
                  <a:gd name="T62" fmla="*/ 0 w 141"/>
                  <a:gd name="T63" fmla="*/ 0 h 25"/>
                  <a:gd name="T64" fmla="*/ 0 w 141"/>
                  <a:gd name="T65" fmla="*/ 0 h 25"/>
                  <a:gd name="T66" fmla="*/ 0 w 141"/>
                  <a:gd name="T67" fmla="*/ 0 h 25"/>
                  <a:gd name="T68" fmla="*/ 0 w 141"/>
                  <a:gd name="T69" fmla="*/ 0 h 25"/>
                  <a:gd name="T70" fmla="*/ 0 w 141"/>
                  <a:gd name="T71" fmla="*/ 0 h 25"/>
                  <a:gd name="T72" fmla="*/ 0 w 141"/>
                  <a:gd name="T73" fmla="*/ 0 h 25"/>
                  <a:gd name="T74" fmla="*/ 0 w 141"/>
                  <a:gd name="T75" fmla="*/ 0 h 25"/>
                  <a:gd name="T76" fmla="*/ 0 w 141"/>
                  <a:gd name="T77" fmla="*/ 0 h 25"/>
                  <a:gd name="T78" fmla="*/ 0 w 141"/>
                  <a:gd name="T79" fmla="*/ 0 h 25"/>
                  <a:gd name="T80" fmla="*/ 0 w 141"/>
                  <a:gd name="T81" fmla="*/ 0 h 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5"/>
                  <a:gd name="T125" fmla="*/ 141 w 141"/>
                  <a:gd name="T126" fmla="*/ 25 h 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5">
                    <a:moveTo>
                      <a:pt x="1" y="0"/>
                    </a:moveTo>
                    <a:lnTo>
                      <a:pt x="8" y="0"/>
                    </a:lnTo>
                    <a:lnTo>
                      <a:pt x="19" y="1"/>
                    </a:lnTo>
                    <a:lnTo>
                      <a:pt x="34" y="2"/>
                    </a:lnTo>
                    <a:lnTo>
                      <a:pt x="50" y="2"/>
                    </a:lnTo>
                    <a:lnTo>
                      <a:pt x="66" y="4"/>
                    </a:lnTo>
                    <a:lnTo>
                      <a:pt x="80" y="5"/>
                    </a:lnTo>
                    <a:lnTo>
                      <a:pt x="90" y="6"/>
                    </a:lnTo>
                    <a:lnTo>
                      <a:pt x="95" y="6"/>
                    </a:lnTo>
                    <a:lnTo>
                      <a:pt x="98" y="6"/>
                    </a:lnTo>
                    <a:lnTo>
                      <a:pt x="104" y="6"/>
                    </a:lnTo>
                    <a:lnTo>
                      <a:pt x="111" y="6"/>
                    </a:lnTo>
                    <a:lnTo>
                      <a:pt x="120" y="6"/>
                    </a:lnTo>
                    <a:lnTo>
                      <a:pt x="128" y="7"/>
                    </a:lnTo>
                    <a:lnTo>
                      <a:pt x="135" y="7"/>
                    </a:lnTo>
                    <a:lnTo>
                      <a:pt x="140" y="8"/>
                    </a:lnTo>
                    <a:lnTo>
                      <a:pt x="141" y="9"/>
                    </a:lnTo>
                    <a:lnTo>
                      <a:pt x="140" y="13"/>
                    </a:lnTo>
                    <a:lnTo>
                      <a:pt x="137" y="16"/>
                    </a:lnTo>
                    <a:lnTo>
                      <a:pt x="135" y="21"/>
                    </a:lnTo>
                    <a:lnTo>
                      <a:pt x="134" y="24"/>
                    </a:lnTo>
                    <a:lnTo>
                      <a:pt x="130" y="24"/>
                    </a:lnTo>
                    <a:lnTo>
                      <a:pt x="126" y="25"/>
                    </a:lnTo>
                    <a:lnTo>
                      <a:pt x="120" y="25"/>
                    </a:lnTo>
                    <a:lnTo>
                      <a:pt x="115" y="25"/>
                    </a:lnTo>
                    <a:lnTo>
                      <a:pt x="110" y="24"/>
                    </a:lnTo>
                    <a:lnTo>
                      <a:pt x="105" y="24"/>
                    </a:lnTo>
                    <a:lnTo>
                      <a:pt x="100" y="24"/>
                    </a:lnTo>
                    <a:lnTo>
                      <a:pt x="97" y="23"/>
                    </a:lnTo>
                    <a:lnTo>
                      <a:pt x="91" y="22"/>
                    </a:lnTo>
                    <a:lnTo>
                      <a:pt x="78" y="20"/>
                    </a:lnTo>
                    <a:lnTo>
                      <a:pt x="64" y="16"/>
                    </a:lnTo>
                    <a:lnTo>
                      <a:pt x="47" y="14"/>
                    </a:lnTo>
                    <a:lnTo>
                      <a:pt x="30" y="10"/>
                    </a:lnTo>
                    <a:lnTo>
                      <a:pt x="16" y="8"/>
                    </a:lnTo>
                    <a:lnTo>
                      <a:pt x="6" y="6"/>
                    </a:lnTo>
                    <a:lnTo>
                      <a:pt x="1" y="5"/>
                    </a:lnTo>
                    <a:lnTo>
                      <a:pt x="0" y="4"/>
                    </a:lnTo>
                    <a:lnTo>
                      <a:pt x="0" y="2"/>
                    </a:lnTo>
                    <a:lnTo>
                      <a:pt x="0" y="1"/>
                    </a:lnTo>
                    <a:lnTo>
                      <a:pt x="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16" name="Freeform 51"/>
              <p:cNvSpPr>
                <a:spLocks/>
              </p:cNvSpPr>
              <p:nvPr/>
            </p:nvSpPr>
            <p:spPr bwMode="auto">
              <a:xfrm>
                <a:off x="642" y="2483"/>
                <a:ext cx="19" cy="10"/>
              </a:xfrm>
              <a:custGeom>
                <a:avLst/>
                <a:gdLst>
                  <a:gd name="T0" fmla="*/ 0 w 58"/>
                  <a:gd name="T1" fmla="*/ 0 h 32"/>
                  <a:gd name="T2" fmla="*/ 0 w 58"/>
                  <a:gd name="T3" fmla="*/ 0 h 32"/>
                  <a:gd name="T4" fmla="*/ 0 w 58"/>
                  <a:gd name="T5" fmla="*/ 0 h 32"/>
                  <a:gd name="T6" fmla="*/ 0 w 58"/>
                  <a:gd name="T7" fmla="*/ 0 h 32"/>
                  <a:gd name="T8" fmla="*/ 0 w 58"/>
                  <a:gd name="T9" fmla="*/ 0 h 32"/>
                  <a:gd name="T10" fmla="*/ 0 w 58"/>
                  <a:gd name="T11" fmla="*/ 0 h 32"/>
                  <a:gd name="T12" fmla="*/ 0 w 58"/>
                  <a:gd name="T13" fmla="*/ 0 h 32"/>
                  <a:gd name="T14" fmla="*/ 0 w 58"/>
                  <a:gd name="T15" fmla="*/ 0 h 32"/>
                  <a:gd name="T16" fmla="*/ 0 w 58"/>
                  <a:gd name="T17" fmla="*/ 0 h 32"/>
                  <a:gd name="T18" fmla="*/ 0 w 58"/>
                  <a:gd name="T19" fmla="*/ 0 h 32"/>
                  <a:gd name="T20" fmla="*/ 0 w 58"/>
                  <a:gd name="T21" fmla="*/ 0 h 32"/>
                  <a:gd name="T22" fmla="*/ 0 w 58"/>
                  <a:gd name="T23" fmla="*/ 0 h 32"/>
                  <a:gd name="T24" fmla="*/ 0 w 58"/>
                  <a:gd name="T25" fmla="*/ 0 h 32"/>
                  <a:gd name="T26" fmla="*/ 0 w 58"/>
                  <a:gd name="T27" fmla="*/ 0 h 32"/>
                  <a:gd name="T28" fmla="*/ 0 w 58"/>
                  <a:gd name="T29" fmla="*/ 0 h 32"/>
                  <a:gd name="T30" fmla="*/ 0 w 58"/>
                  <a:gd name="T31" fmla="*/ 0 h 32"/>
                  <a:gd name="T32" fmla="*/ 0 w 58"/>
                  <a:gd name="T33" fmla="*/ 0 h 32"/>
                  <a:gd name="T34" fmla="*/ 0 w 58"/>
                  <a:gd name="T35" fmla="*/ 0 h 32"/>
                  <a:gd name="T36" fmla="*/ 0 w 58"/>
                  <a:gd name="T37" fmla="*/ 0 h 32"/>
                  <a:gd name="T38" fmla="*/ 0 w 58"/>
                  <a:gd name="T39" fmla="*/ 0 h 32"/>
                  <a:gd name="T40" fmla="*/ 0 w 58"/>
                  <a:gd name="T41" fmla="*/ 0 h 32"/>
                  <a:gd name="T42" fmla="*/ 0 w 58"/>
                  <a:gd name="T43" fmla="*/ 0 h 32"/>
                  <a:gd name="T44" fmla="*/ 0 w 58"/>
                  <a:gd name="T45" fmla="*/ 0 h 32"/>
                  <a:gd name="T46" fmla="*/ 0 w 58"/>
                  <a:gd name="T47" fmla="*/ 0 h 32"/>
                  <a:gd name="T48" fmla="*/ 0 w 58"/>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32"/>
                  <a:gd name="T77" fmla="*/ 58 w 58"/>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32">
                    <a:moveTo>
                      <a:pt x="3" y="10"/>
                    </a:moveTo>
                    <a:lnTo>
                      <a:pt x="7" y="9"/>
                    </a:lnTo>
                    <a:lnTo>
                      <a:pt x="13" y="7"/>
                    </a:lnTo>
                    <a:lnTo>
                      <a:pt x="23" y="6"/>
                    </a:lnTo>
                    <a:lnTo>
                      <a:pt x="32" y="4"/>
                    </a:lnTo>
                    <a:lnTo>
                      <a:pt x="41" y="3"/>
                    </a:lnTo>
                    <a:lnTo>
                      <a:pt x="49" y="2"/>
                    </a:lnTo>
                    <a:lnTo>
                      <a:pt x="55" y="0"/>
                    </a:lnTo>
                    <a:lnTo>
                      <a:pt x="57" y="0"/>
                    </a:lnTo>
                    <a:lnTo>
                      <a:pt x="57" y="3"/>
                    </a:lnTo>
                    <a:lnTo>
                      <a:pt x="58" y="5"/>
                    </a:lnTo>
                    <a:lnTo>
                      <a:pt x="58" y="7"/>
                    </a:lnTo>
                    <a:lnTo>
                      <a:pt x="57" y="10"/>
                    </a:lnTo>
                    <a:lnTo>
                      <a:pt x="55" y="11"/>
                    </a:lnTo>
                    <a:lnTo>
                      <a:pt x="49" y="13"/>
                    </a:lnTo>
                    <a:lnTo>
                      <a:pt x="42" y="17"/>
                    </a:lnTo>
                    <a:lnTo>
                      <a:pt x="33" y="20"/>
                    </a:lnTo>
                    <a:lnTo>
                      <a:pt x="25" y="25"/>
                    </a:lnTo>
                    <a:lnTo>
                      <a:pt x="17" y="28"/>
                    </a:lnTo>
                    <a:lnTo>
                      <a:pt x="10" y="30"/>
                    </a:lnTo>
                    <a:lnTo>
                      <a:pt x="7" y="32"/>
                    </a:lnTo>
                    <a:lnTo>
                      <a:pt x="4" y="26"/>
                    </a:lnTo>
                    <a:lnTo>
                      <a:pt x="1" y="19"/>
                    </a:lnTo>
                    <a:lnTo>
                      <a:pt x="0" y="13"/>
                    </a:lnTo>
                    <a:lnTo>
                      <a:pt x="3" y="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17" name="Freeform 52"/>
              <p:cNvSpPr>
                <a:spLocks/>
              </p:cNvSpPr>
              <p:nvPr/>
            </p:nvSpPr>
            <p:spPr bwMode="auto">
              <a:xfrm>
                <a:off x="620" y="2484"/>
                <a:ext cx="12" cy="14"/>
              </a:xfrm>
              <a:custGeom>
                <a:avLst/>
                <a:gdLst>
                  <a:gd name="T0" fmla="*/ 0 w 39"/>
                  <a:gd name="T1" fmla="*/ 0 h 41"/>
                  <a:gd name="T2" fmla="*/ 0 w 39"/>
                  <a:gd name="T3" fmla="*/ 0 h 41"/>
                  <a:gd name="T4" fmla="*/ 0 w 39"/>
                  <a:gd name="T5" fmla="*/ 0 h 41"/>
                  <a:gd name="T6" fmla="*/ 0 w 39"/>
                  <a:gd name="T7" fmla="*/ 0 h 41"/>
                  <a:gd name="T8" fmla="*/ 0 w 39"/>
                  <a:gd name="T9" fmla="*/ 0 h 41"/>
                  <a:gd name="T10" fmla="*/ 0 w 39"/>
                  <a:gd name="T11" fmla="*/ 0 h 41"/>
                  <a:gd name="T12" fmla="*/ 0 w 39"/>
                  <a:gd name="T13" fmla="*/ 0 h 41"/>
                  <a:gd name="T14" fmla="*/ 0 w 39"/>
                  <a:gd name="T15" fmla="*/ 0 h 41"/>
                  <a:gd name="T16" fmla="*/ 0 w 39"/>
                  <a:gd name="T17" fmla="*/ 0 h 41"/>
                  <a:gd name="T18" fmla="*/ 0 w 39"/>
                  <a:gd name="T19" fmla="*/ 0 h 41"/>
                  <a:gd name="T20" fmla="*/ 0 w 39"/>
                  <a:gd name="T21" fmla="*/ 0 h 41"/>
                  <a:gd name="T22" fmla="*/ 0 w 39"/>
                  <a:gd name="T23" fmla="*/ 0 h 41"/>
                  <a:gd name="T24" fmla="*/ 0 w 39"/>
                  <a:gd name="T25" fmla="*/ 0 h 41"/>
                  <a:gd name="T26" fmla="*/ 0 w 39"/>
                  <a:gd name="T27" fmla="*/ 0 h 41"/>
                  <a:gd name="T28" fmla="*/ 0 w 39"/>
                  <a:gd name="T29" fmla="*/ 0 h 41"/>
                  <a:gd name="T30" fmla="*/ 0 w 39"/>
                  <a:gd name="T31" fmla="*/ 0 h 41"/>
                  <a:gd name="T32" fmla="*/ 0 w 39"/>
                  <a:gd name="T33" fmla="*/ 0 h 41"/>
                  <a:gd name="T34" fmla="*/ 0 w 39"/>
                  <a:gd name="T35" fmla="*/ 0 h 41"/>
                  <a:gd name="T36" fmla="*/ 0 w 39"/>
                  <a:gd name="T37" fmla="*/ 0 h 41"/>
                  <a:gd name="T38" fmla="*/ 0 w 39"/>
                  <a:gd name="T39" fmla="*/ 0 h 41"/>
                  <a:gd name="T40" fmla="*/ 0 w 39"/>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41"/>
                  <a:gd name="T65" fmla="*/ 39 w 39"/>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41">
                    <a:moveTo>
                      <a:pt x="0" y="36"/>
                    </a:moveTo>
                    <a:lnTo>
                      <a:pt x="5" y="28"/>
                    </a:lnTo>
                    <a:lnTo>
                      <a:pt x="15" y="16"/>
                    </a:lnTo>
                    <a:lnTo>
                      <a:pt x="24" y="5"/>
                    </a:lnTo>
                    <a:lnTo>
                      <a:pt x="30" y="0"/>
                    </a:lnTo>
                    <a:lnTo>
                      <a:pt x="33" y="1"/>
                    </a:lnTo>
                    <a:lnTo>
                      <a:pt x="37" y="5"/>
                    </a:lnTo>
                    <a:lnTo>
                      <a:pt x="39" y="8"/>
                    </a:lnTo>
                    <a:lnTo>
                      <a:pt x="39" y="13"/>
                    </a:lnTo>
                    <a:lnTo>
                      <a:pt x="37" y="16"/>
                    </a:lnTo>
                    <a:lnTo>
                      <a:pt x="32" y="19"/>
                    </a:lnTo>
                    <a:lnTo>
                      <a:pt x="26" y="24"/>
                    </a:lnTo>
                    <a:lnTo>
                      <a:pt x="20" y="29"/>
                    </a:lnTo>
                    <a:lnTo>
                      <a:pt x="15" y="33"/>
                    </a:lnTo>
                    <a:lnTo>
                      <a:pt x="9" y="38"/>
                    </a:lnTo>
                    <a:lnTo>
                      <a:pt x="4" y="40"/>
                    </a:lnTo>
                    <a:lnTo>
                      <a:pt x="2" y="41"/>
                    </a:lnTo>
                    <a:lnTo>
                      <a:pt x="1" y="41"/>
                    </a:lnTo>
                    <a:lnTo>
                      <a:pt x="0" y="40"/>
                    </a:lnTo>
                    <a:lnTo>
                      <a:pt x="0" y="38"/>
                    </a:lnTo>
                    <a:lnTo>
                      <a:pt x="0" y="3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18" name="Freeform 53"/>
              <p:cNvSpPr>
                <a:spLocks/>
              </p:cNvSpPr>
              <p:nvPr/>
            </p:nvSpPr>
            <p:spPr bwMode="auto">
              <a:xfrm>
                <a:off x="604" y="2491"/>
                <a:ext cx="39" cy="26"/>
              </a:xfrm>
              <a:custGeom>
                <a:avLst/>
                <a:gdLst>
                  <a:gd name="T0" fmla="*/ 0 w 118"/>
                  <a:gd name="T1" fmla="*/ 0 h 83"/>
                  <a:gd name="T2" fmla="*/ 0 w 118"/>
                  <a:gd name="T3" fmla="*/ 0 h 83"/>
                  <a:gd name="T4" fmla="*/ 0 w 118"/>
                  <a:gd name="T5" fmla="*/ 0 h 83"/>
                  <a:gd name="T6" fmla="*/ 0 w 118"/>
                  <a:gd name="T7" fmla="*/ 0 h 83"/>
                  <a:gd name="T8" fmla="*/ 0 w 118"/>
                  <a:gd name="T9" fmla="*/ 0 h 83"/>
                  <a:gd name="T10" fmla="*/ 0 w 118"/>
                  <a:gd name="T11" fmla="*/ 0 h 83"/>
                  <a:gd name="T12" fmla="*/ 0 w 118"/>
                  <a:gd name="T13" fmla="*/ 0 h 83"/>
                  <a:gd name="T14" fmla="*/ 0 w 118"/>
                  <a:gd name="T15" fmla="*/ 0 h 83"/>
                  <a:gd name="T16" fmla="*/ 0 w 118"/>
                  <a:gd name="T17" fmla="*/ 0 h 83"/>
                  <a:gd name="T18" fmla="*/ 0 w 118"/>
                  <a:gd name="T19" fmla="*/ 0 h 83"/>
                  <a:gd name="T20" fmla="*/ 0 w 118"/>
                  <a:gd name="T21" fmla="*/ 0 h 83"/>
                  <a:gd name="T22" fmla="*/ 0 w 118"/>
                  <a:gd name="T23" fmla="*/ 0 h 83"/>
                  <a:gd name="T24" fmla="*/ 0 w 118"/>
                  <a:gd name="T25" fmla="*/ 0 h 83"/>
                  <a:gd name="T26" fmla="*/ 0 w 118"/>
                  <a:gd name="T27" fmla="*/ 0 h 83"/>
                  <a:gd name="T28" fmla="*/ 0 w 118"/>
                  <a:gd name="T29" fmla="*/ 0 h 83"/>
                  <a:gd name="T30" fmla="*/ 0 w 118"/>
                  <a:gd name="T31" fmla="*/ 0 h 83"/>
                  <a:gd name="T32" fmla="*/ 0 w 118"/>
                  <a:gd name="T33" fmla="*/ 0 h 83"/>
                  <a:gd name="T34" fmla="*/ 0 w 118"/>
                  <a:gd name="T35" fmla="*/ 0 h 83"/>
                  <a:gd name="T36" fmla="*/ 0 w 118"/>
                  <a:gd name="T37" fmla="*/ 0 h 83"/>
                  <a:gd name="T38" fmla="*/ 0 w 118"/>
                  <a:gd name="T39" fmla="*/ 0 h 83"/>
                  <a:gd name="T40" fmla="*/ 0 w 118"/>
                  <a:gd name="T41" fmla="*/ 0 h 83"/>
                  <a:gd name="T42" fmla="*/ 0 w 118"/>
                  <a:gd name="T43" fmla="*/ 0 h 83"/>
                  <a:gd name="T44" fmla="*/ 0 w 118"/>
                  <a:gd name="T45" fmla="*/ 0 h 83"/>
                  <a:gd name="T46" fmla="*/ 0 w 118"/>
                  <a:gd name="T47" fmla="*/ 0 h 83"/>
                  <a:gd name="T48" fmla="*/ 0 w 118"/>
                  <a:gd name="T49" fmla="*/ 0 h 83"/>
                  <a:gd name="T50" fmla="*/ 0 w 118"/>
                  <a:gd name="T51" fmla="*/ 0 h 83"/>
                  <a:gd name="T52" fmla="*/ 0 w 118"/>
                  <a:gd name="T53" fmla="*/ 0 h 83"/>
                  <a:gd name="T54" fmla="*/ 0 w 118"/>
                  <a:gd name="T55" fmla="*/ 0 h 83"/>
                  <a:gd name="T56" fmla="*/ 0 w 118"/>
                  <a:gd name="T57" fmla="*/ 0 h 83"/>
                  <a:gd name="T58" fmla="*/ 0 w 118"/>
                  <a:gd name="T59" fmla="*/ 0 h 83"/>
                  <a:gd name="T60" fmla="*/ 0 w 118"/>
                  <a:gd name="T61" fmla="*/ 0 h 83"/>
                  <a:gd name="T62" fmla="*/ 0 w 118"/>
                  <a:gd name="T63" fmla="*/ 0 h 83"/>
                  <a:gd name="T64" fmla="*/ 0 w 118"/>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83"/>
                  <a:gd name="T101" fmla="*/ 118 w 118"/>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83">
                    <a:moveTo>
                      <a:pt x="3" y="75"/>
                    </a:moveTo>
                    <a:lnTo>
                      <a:pt x="9" y="71"/>
                    </a:lnTo>
                    <a:lnTo>
                      <a:pt x="21" y="61"/>
                    </a:lnTo>
                    <a:lnTo>
                      <a:pt x="37" y="49"/>
                    </a:lnTo>
                    <a:lnTo>
                      <a:pt x="56" y="36"/>
                    </a:lnTo>
                    <a:lnTo>
                      <a:pt x="74" y="22"/>
                    </a:lnTo>
                    <a:lnTo>
                      <a:pt x="90" y="11"/>
                    </a:lnTo>
                    <a:lnTo>
                      <a:pt x="102" y="3"/>
                    </a:lnTo>
                    <a:lnTo>
                      <a:pt x="106" y="0"/>
                    </a:lnTo>
                    <a:lnTo>
                      <a:pt x="109" y="2"/>
                    </a:lnTo>
                    <a:lnTo>
                      <a:pt x="112" y="5"/>
                    </a:lnTo>
                    <a:lnTo>
                      <a:pt x="116" y="7"/>
                    </a:lnTo>
                    <a:lnTo>
                      <a:pt x="118" y="10"/>
                    </a:lnTo>
                    <a:lnTo>
                      <a:pt x="118" y="11"/>
                    </a:lnTo>
                    <a:lnTo>
                      <a:pt x="117" y="13"/>
                    </a:lnTo>
                    <a:lnTo>
                      <a:pt x="115" y="14"/>
                    </a:lnTo>
                    <a:lnTo>
                      <a:pt x="111" y="15"/>
                    </a:lnTo>
                    <a:lnTo>
                      <a:pt x="106" y="14"/>
                    </a:lnTo>
                    <a:lnTo>
                      <a:pt x="101" y="15"/>
                    </a:lnTo>
                    <a:lnTo>
                      <a:pt x="96" y="17"/>
                    </a:lnTo>
                    <a:lnTo>
                      <a:pt x="90" y="20"/>
                    </a:lnTo>
                    <a:lnTo>
                      <a:pt x="85" y="25"/>
                    </a:lnTo>
                    <a:lnTo>
                      <a:pt x="75" y="32"/>
                    </a:lnTo>
                    <a:lnTo>
                      <a:pt x="63" y="42"/>
                    </a:lnTo>
                    <a:lnTo>
                      <a:pt x="48" y="53"/>
                    </a:lnTo>
                    <a:lnTo>
                      <a:pt x="34" y="65"/>
                    </a:lnTo>
                    <a:lnTo>
                      <a:pt x="21" y="74"/>
                    </a:lnTo>
                    <a:lnTo>
                      <a:pt x="12" y="81"/>
                    </a:lnTo>
                    <a:lnTo>
                      <a:pt x="7" y="83"/>
                    </a:lnTo>
                    <a:lnTo>
                      <a:pt x="4" y="82"/>
                    </a:lnTo>
                    <a:lnTo>
                      <a:pt x="2" y="81"/>
                    </a:lnTo>
                    <a:lnTo>
                      <a:pt x="0" y="79"/>
                    </a:lnTo>
                    <a:lnTo>
                      <a:pt x="3" y="7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19" name="Freeform 54"/>
              <p:cNvSpPr>
                <a:spLocks/>
              </p:cNvSpPr>
              <p:nvPr/>
            </p:nvSpPr>
            <p:spPr bwMode="auto">
              <a:xfrm>
                <a:off x="482" y="2551"/>
                <a:ext cx="61" cy="24"/>
              </a:xfrm>
              <a:custGeom>
                <a:avLst/>
                <a:gdLst>
                  <a:gd name="T0" fmla="*/ 0 w 188"/>
                  <a:gd name="T1" fmla="*/ 0 h 71"/>
                  <a:gd name="T2" fmla="*/ 0 w 188"/>
                  <a:gd name="T3" fmla="*/ 0 h 71"/>
                  <a:gd name="T4" fmla="*/ 0 w 188"/>
                  <a:gd name="T5" fmla="*/ 0 h 71"/>
                  <a:gd name="T6" fmla="*/ 0 w 188"/>
                  <a:gd name="T7" fmla="*/ 0 h 71"/>
                  <a:gd name="T8" fmla="*/ 0 w 188"/>
                  <a:gd name="T9" fmla="*/ 0 h 71"/>
                  <a:gd name="T10" fmla="*/ 0 w 188"/>
                  <a:gd name="T11" fmla="*/ 0 h 71"/>
                  <a:gd name="T12" fmla="*/ 0 w 188"/>
                  <a:gd name="T13" fmla="*/ 0 h 71"/>
                  <a:gd name="T14" fmla="*/ 0 w 188"/>
                  <a:gd name="T15" fmla="*/ 0 h 71"/>
                  <a:gd name="T16" fmla="*/ 0 w 188"/>
                  <a:gd name="T17" fmla="*/ 0 h 71"/>
                  <a:gd name="T18" fmla="*/ 0 w 188"/>
                  <a:gd name="T19" fmla="*/ 0 h 71"/>
                  <a:gd name="T20" fmla="*/ 0 w 188"/>
                  <a:gd name="T21" fmla="*/ 0 h 71"/>
                  <a:gd name="T22" fmla="*/ 0 w 188"/>
                  <a:gd name="T23" fmla="*/ 0 h 71"/>
                  <a:gd name="T24" fmla="*/ 0 w 188"/>
                  <a:gd name="T25" fmla="*/ 0 h 71"/>
                  <a:gd name="T26" fmla="*/ 0 w 188"/>
                  <a:gd name="T27" fmla="*/ 0 h 71"/>
                  <a:gd name="T28" fmla="*/ 0 w 188"/>
                  <a:gd name="T29" fmla="*/ 0 h 71"/>
                  <a:gd name="T30" fmla="*/ 0 w 188"/>
                  <a:gd name="T31" fmla="*/ 0 h 71"/>
                  <a:gd name="T32" fmla="*/ 0 w 188"/>
                  <a:gd name="T33" fmla="*/ 0 h 71"/>
                  <a:gd name="T34" fmla="*/ 0 w 188"/>
                  <a:gd name="T35" fmla="*/ 0 h 71"/>
                  <a:gd name="T36" fmla="*/ 0 w 188"/>
                  <a:gd name="T37" fmla="*/ 0 h 71"/>
                  <a:gd name="T38" fmla="*/ 0 w 188"/>
                  <a:gd name="T39" fmla="*/ 0 h 71"/>
                  <a:gd name="T40" fmla="*/ 0 w 188"/>
                  <a:gd name="T41" fmla="*/ 0 h 71"/>
                  <a:gd name="T42" fmla="*/ 0 w 188"/>
                  <a:gd name="T43" fmla="*/ 0 h 71"/>
                  <a:gd name="T44" fmla="*/ 0 w 188"/>
                  <a:gd name="T45" fmla="*/ 0 h 71"/>
                  <a:gd name="T46" fmla="*/ 0 w 188"/>
                  <a:gd name="T47" fmla="*/ 0 h 71"/>
                  <a:gd name="T48" fmla="*/ 0 w 188"/>
                  <a:gd name="T49" fmla="*/ 0 h 71"/>
                  <a:gd name="T50" fmla="*/ 0 w 188"/>
                  <a:gd name="T51" fmla="*/ 0 h 71"/>
                  <a:gd name="T52" fmla="*/ 0 w 188"/>
                  <a:gd name="T53" fmla="*/ 0 h 71"/>
                  <a:gd name="T54" fmla="*/ 0 w 188"/>
                  <a:gd name="T55" fmla="*/ 0 h 71"/>
                  <a:gd name="T56" fmla="*/ 0 w 188"/>
                  <a:gd name="T57" fmla="*/ 0 h 71"/>
                  <a:gd name="T58" fmla="*/ 0 w 188"/>
                  <a:gd name="T59" fmla="*/ 0 h 71"/>
                  <a:gd name="T60" fmla="*/ 0 w 188"/>
                  <a:gd name="T61" fmla="*/ 0 h 71"/>
                  <a:gd name="T62" fmla="*/ 0 w 188"/>
                  <a:gd name="T63" fmla="*/ 0 h 71"/>
                  <a:gd name="T64" fmla="*/ 0 w 188"/>
                  <a:gd name="T65" fmla="*/ 0 h 71"/>
                  <a:gd name="T66" fmla="*/ 0 w 188"/>
                  <a:gd name="T67" fmla="*/ 0 h 71"/>
                  <a:gd name="T68" fmla="*/ 0 w 188"/>
                  <a:gd name="T69" fmla="*/ 0 h 71"/>
                  <a:gd name="T70" fmla="*/ 0 w 188"/>
                  <a:gd name="T71" fmla="*/ 0 h 71"/>
                  <a:gd name="T72" fmla="*/ 0 w 188"/>
                  <a:gd name="T73" fmla="*/ 0 h 71"/>
                  <a:gd name="T74" fmla="*/ 0 w 188"/>
                  <a:gd name="T75" fmla="*/ 0 h 71"/>
                  <a:gd name="T76" fmla="*/ 0 w 188"/>
                  <a:gd name="T77" fmla="*/ 0 h 71"/>
                  <a:gd name="T78" fmla="*/ 0 w 188"/>
                  <a:gd name="T79" fmla="*/ 0 h 71"/>
                  <a:gd name="T80" fmla="*/ 0 w 188"/>
                  <a:gd name="T81" fmla="*/ 0 h 71"/>
                  <a:gd name="T82" fmla="*/ 0 w 188"/>
                  <a:gd name="T83" fmla="*/ 0 h 71"/>
                  <a:gd name="T84" fmla="*/ 0 w 188"/>
                  <a:gd name="T85" fmla="*/ 0 h 71"/>
                  <a:gd name="T86" fmla="*/ 0 w 188"/>
                  <a:gd name="T87" fmla="*/ 0 h 71"/>
                  <a:gd name="T88" fmla="*/ 0 w 188"/>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8"/>
                  <a:gd name="T136" fmla="*/ 0 h 71"/>
                  <a:gd name="T137" fmla="*/ 188 w 188"/>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8" h="71">
                    <a:moveTo>
                      <a:pt x="2" y="52"/>
                    </a:moveTo>
                    <a:lnTo>
                      <a:pt x="8" y="52"/>
                    </a:lnTo>
                    <a:lnTo>
                      <a:pt x="16" y="53"/>
                    </a:lnTo>
                    <a:lnTo>
                      <a:pt x="27" y="53"/>
                    </a:lnTo>
                    <a:lnTo>
                      <a:pt x="38" y="53"/>
                    </a:lnTo>
                    <a:lnTo>
                      <a:pt x="50" y="53"/>
                    </a:lnTo>
                    <a:lnTo>
                      <a:pt x="60" y="53"/>
                    </a:lnTo>
                    <a:lnTo>
                      <a:pt x="67" y="53"/>
                    </a:lnTo>
                    <a:lnTo>
                      <a:pt x="71" y="53"/>
                    </a:lnTo>
                    <a:lnTo>
                      <a:pt x="78" y="51"/>
                    </a:lnTo>
                    <a:lnTo>
                      <a:pt x="92" y="44"/>
                    </a:lnTo>
                    <a:lnTo>
                      <a:pt x="112" y="34"/>
                    </a:lnTo>
                    <a:lnTo>
                      <a:pt x="133" y="25"/>
                    </a:lnTo>
                    <a:lnTo>
                      <a:pt x="153" y="15"/>
                    </a:lnTo>
                    <a:lnTo>
                      <a:pt x="172" y="7"/>
                    </a:lnTo>
                    <a:lnTo>
                      <a:pt x="183" y="1"/>
                    </a:lnTo>
                    <a:lnTo>
                      <a:pt x="188" y="0"/>
                    </a:lnTo>
                    <a:lnTo>
                      <a:pt x="187" y="2"/>
                    </a:lnTo>
                    <a:lnTo>
                      <a:pt x="185" y="5"/>
                    </a:lnTo>
                    <a:lnTo>
                      <a:pt x="182" y="8"/>
                    </a:lnTo>
                    <a:lnTo>
                      <a:pt x="179" y="9"/>
                    </a:lnTo>
                    <a:lnTo>
                      <a:pt x="174" y="13"/>
                    </a:lnTo>
                    <a:lnTo>
                      <a:pt x="168" y="17"/>
                    </a:lnTo>
                    <a:lnTo>
                      <a:pt x="162" y="23"/>
                    </a:lnTo>
                    <a:lnTo>
                      <a:pt x="158" y="28"/>
                    </a:lnTo>
                    <a:lnTo>
                      <a:pt x="152" y="31"/>
                    </a:lnTo>
                    <a:lnTo>
                      <a:pt x="142" y="36"/>
                    </a:lnTo>
                    <a:lnTo>
                      <a:pt x="126" y="42"/>
                    </a:lnTo>
                    <a:lnTo>
                      <a:pt x="108" y="51"/>
                    </a:lnTo>
                    <a:lnTo>
                      <a:pt x="91" y="57"/>
                    </a:lnTo>
                    <a:lnTo>
                      <a:pt x="76" y="64"/>
                    </a:lnTo>
                    <a:lnTo>
                      <a:pt x="65" y="69"/>
                    </a:lnTo>
                    <a:lnTo>
                      <a:pt x="59" y="70"/>
                    </a:lnTo>
                    <a:lnTo>
                      <a:pt x="54" y="70"/>
                    </a:lnTo>
                    <a:lnTo>
                      <a:pt x="47" y="70"/>
                    </a:lnTo>
                    <a:lnTo>
                      <a:pt x="38" y="71"/>
                    </a:lnTo>
                    <a:lnTo>
                      <a:pt x="28" y="71"/>
                    </a:lnTo>
                    <a:lnTo>
                      <a:pt x="17" y="71"/>
                    </a:lnTo>
                    <a:lnTo>
                      <a:pt x="8" y="71"/>
                    </a:lnTo>
                    <a:lnTo>
                      <a:pt x="2" y="71"/>
                    </a:lnTo>
                    <a:lnTo>
                      <a:pt x="0" y="70"/>
                    </a:lnTo>
                    <a:lnTo>
                      <a:pt x="0" y="67"/>
                    </a:lnTo>
                    <a:lnTo>
                      <a:pt x="0" y="62"/>
                    </a:lnTo>
                    <a:lnTo>
                      <a:pt x="0" y="56"/>
                    </a:lnTo>
                    <a:lnTo>
                      <a:pt x="2" y="5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20" name="Freeform 55"/>
              <p:cNvSpPr>
                <a:spLocks/>
              </p:cNvSpPr>
              <p:nvPr/>
            </p:nvSpPr>
            <p:spPr bwMode="auto">
              <a:xfrm>
                <a:off x="456" y="2567"/>
                <a:ext cx="22" cy="7"/>
              </a:xfrm>
              <a:custGeom>
                <a:avLst/>
                <a:gdLst>
                  <a:gd name="T0" fmla="*/ 0 w 65"/>
                  <a:gd name="T1" fmla="*/ 0 h 23"/>
                  <a:gd name="T2" fmla="*/ 0 w 65"/>
                  <a:gd name="T3" fmla="*/ 0 h 23"/>
                  <a:gd name="T4" fmla="*/ 0 w 65"/>
                  <a:gd name="T5" fmla="*/ 0 h 23"/>
                  <a:gd name="T6" fmla="*/ 0 w 65"/>
                  <a:gd name="T7" fmla="*/ 0 h 23"/>
                  <a:gd name="T8" fmla="*/ 0 w 65"/>
                  <a:gd name="T9" fmla="*/ 0 h 23"/>
                  <a:gd name="T10" fmla="*/ 0 w 65"/>
                  <a:gd name="T11" fmla="*/ 0 h 23"/>
                  <a:gd name="T12" fmla="*/ 0 w 65"/>
                  <a:gd name="T13" fmla="*/ 0 h 23"/>
                  <a:gd name="T14" fmla="*/ 0 w 65"/>
                  <a:gd name="T15" fmla="*/ 0 h 23"/>
                  <a:gd name="T16" fmla="*/ 0 w 65"/>
                  <a:gd name="T17" fmla="*/ 0 h 23"/>
                  <a:gd name="T18" fmla="*/ 0 w 65"/>
                  <a:gd name="T19" fmla="*/ 0 h 23"/>
                  <a:gd name="T20" fmla="*/ 0 w 65"/>
                  <a:gd name="T21" fmla="*/ 0 h 23"/>
                  <a:gd name="T22" fmla="*/ 0 w 65"/>
                  <a:gd name="T23" fmla="*/ 0 h 23"/>
                  <a:gd name="T24" fmla="*/ 0 w 65"/>
                  <a:gd name="T25" fmla="*/ 0 h 23"/>
                  <a:gd name="T26" fmla="*/ 0 w 65"/>
                  <a:gd name="T27" fmla="*/ 0 h 23"/>
                  <a:gd name="T28" fmla="*/ 0 w 65"/>
                  <a:gd name="T29" fmla="*/ 0 h 23"/>
                  <a:gd name="T30" fmla="*/ 0 w 65"/>
                  <a:gd name="T31" fmla="*/ 0 h 23"/>
                  <a:gd name="T32" fmla="*/ 0 w 65"/>
                  <a:gd name="T33" fmla="*/ 0 h 23"/>
                  <a:gd name="T34" fmla="*/ 0 w 65"/>
                  <a:gd name="T35" fmla="*/ 0 h 23"/>
                  <a:gd name="T36" fmla="*/ 0 w 65"/>
                  <a:gd name="T37" fmla="*/ 0 h 23"/>
                  <a:gd name="T38" fmla="*/ 0 w 65"/>
                  <a:gd name="T39" fmla="*/ 0 h 23"/>
                  <a:gd name="T40" fmla="*/ 0 w 65"/>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3"/>
                  <a:gd name="T65" fmla="*/ 65 w 65"/>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3">
                    <a:moveTo>
                      <a:pt x="0" y="0"/>
                    </a:moveTo>
                    <a:lnTo>
                      <a:pt x="3" y="0"/>
                    </a:lnTo>
                    <a:lnTo>
                      <a:pt x="10" y="1"/>
                    </a:lnTo>
                    <a:lnTo>
                      <a:pt x="20" y="2"/>
                    </a:lnTo>
                    <a:lnTo>
                      <a:pt x="31" y="2"/>
                    </a:lnTo>
                    <a:lnTo>
                      <a:pt x="42" y="3"/>
                    </a:lnTo>
                    <a:lnTo>
                      <a:pt x="51" y="5"/>
                    </a:lnTo>
                    <a:lnTo>
                      <a:pt x="58" y="5"/>
                    </a:lnTo>
                    <a:lnTo>
                      <a:pt x="62" y="5"/>
                    </a:lnTo>
                    <a:lnTo>
                      <a:pt x="64" y="7"/>
                    </a:lnTo>
                    <a:lnTo>
                      <a:pt x="65" y="14"/>
                    </a:lnTo>
                    <a:lnTo>
                      <a:pt x="65" y="19"/>
                    </a:lnTo>
                    <a:lnTo>
                      <a:pt x="62" y="23"/>
                    </a:lnTo>
                    <a:lnTo>
                      <a:pt x="57" y="22"/>
                    </a:lnTo>
                    <a:lnTo>
                      <a:pt x="48" y="19"/>
                    </a:lnTo>
                    <a:lnTo>
                      <a:pt x="36" y="15"/>
                    </a:lnTo>
                    <a:lnTo>
                      <a:pt x="25" y="11"/>
                    </a:lnTo>
                    <a:lnTo>
                      <a:pt x="13" y="8"/>
                    </a:lnTo>
                    <a:lnTo>
                      <a:pt x="5" y="3"/>
                    </a:lnTo>
                    <a:lnTo>
                      <a:pt x="0" y="1"/>
                    </a:lnTo>
                    <a:lnTo>
                      <a:pt x="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21" name="Freeform 56"/>
              <p:cNvSpPr>
                <a:spLocks/>
              </p:cNvSpPr>
              <p:nvPr/>
            </p:nvSpPr>
            <p:spPr bwMode="auto">
              <a:xfrm>
                <a:off x="383" y="2461"/>
                <a:ext cx="11" cy="9"/>
              </a:xfrm>
              <a:custGeom>
                <a:avLst/>
                <a:gdLst>
                  <a:gd name="T0" fmla="*/ 0 w 31"/>
                  <a:gd name="T1" fmla="*/ 0 h 28"/>
                  <a:gd name="T2" fmla="*/ 0 w 31"/>
                  <a:gd name="T3" fmla="*/ 0 h 28"/>
                  <a:gd name="T4" fmla="*/ 0 w 31"/>
                  <a:gd name="T5" fmla="*/ 0 h 28"/>
                  <a:gd name="T6" fmla="*/ 0 w 31"/>
                  <a:gd name="T7" fmla="*/ 0 h 28"/>
                  <a:gd name="T8" fmla="*/ 0 w 31"/>
                  <a:gd name="T9" fmla="*/ 0 h 28"/>
                  <a:gd name="T10" fmla="*/ 0 w 31"/>
                  <a:gd name="T11" fmla="*/ 0 h 28"/>
                  <a:gd name="T12" fmla="*/ 0 w 31"/>
                  <a:gd name="T13" fmla="*/ 0 h 28"/>
                  <a:gd name="T14" fmla="*/ 0 w 31"/>
                  <a:gd name="T15" fmla="*/ 0 h 28"/>
                  <a:gd name="T16" fmla="*/ 0 w 31"/>
                  <a:gd name="T17" fmla="*/ 0 h 28"/>
                  <a:gd name="T18" fmla="*/ 0 w 31"/>
                  <a:gd name="T19" fmla="*/ 0 h 28"/>
                  <a:gd name="T20" fmla="*/ 0 w 31"/>
                  <a:gd name="T21" fmla="*/ 0 h 28"/>
                  <a:gd name="T22" fmla="*/ 0 w 31"/>
                  <a:gd name="T23" fmla="*/ 0 h 28"/>
                  <a:gd name="T24" fmla="*/ 0 w 31"/>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28"/>
                  <a:gd name="T41" fmla="*/ 31 w 31"/>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28">
                    <a:moveTo>
                      <a:pt x="21" y="0"/>
                    </a:moveTo>
                    <a:lnTo>
                      <a:pt x="25" y="1"/>
                    </a:lnTo>
                    <a:lnTo>
                      <a:pt x="28" y="3"/>
                    </a:lnTo>
                    <a:lnTo>
                      <a:pt x="31" y="7"/>
                    </a:lnTo>
                    <a:lnTo>
                      <a:pt x="29" y="10"/>
                    </a:lnTo>
                    <a:lnTo>
                      <a:pt x="24" y="14"/>
                    </a:lnTo>
                    <a:lnTo>
                      <a:pt x="13" y="20"/>
                    </a:lnTo>
                    <a:lnTo>
                      <a:pt x="4" y="26"/>
                    </a:lnTo>
                    <a:lnTo>
                      <a:pt x="0" y="28"/>
                    </a:lnTo>
                    <a:lnTo>
                      <a:pt x="1" y="24"/>
                    </a:lnTo>
                    <a:lnTo>
                      <a:pt x="8" y="14"/>
                    </a:lnTo>
                    <a:lnTo>
                      <a:pt x="16" y="3"/>
                    </a:lnTo>
                    <a:lnTo>
                      <a:pt x="2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22" name="Freeform 57"/>
              <p:cNvSpPr>
                <a:spLocks/>
              </p:cNvSpPr>
              <p:nvPr/>
            </p:nvSpPr>
            <p:spPr bwMode="auto">
              <a:xfrm>
                <a:off x="349" y="2396"/>
                <a:ext cx="57" cy="24"/>
              </a:xfrm>
              <a:custGeom>
                <a:avLst/>
                <a:gdLst>
                  <a:gd name="T0" fmla="*/ 0 w 176"/>
                  <a:gd name="T1" fmla="*/ 0 h 72"/>
                  <a:gd name="T2" fmla="*/ 0 w 176"/>
                  <a:gd name="T3" fmla="*/ 0 h 72"/>
                  <a:gd name="T4" fmla="*/ 0 w 176"/>
                  <a:gd name="T5" fmla="*/ 0 h 72"/>
                  <a:gd name="T6" fmla="*/ 0 w 176"/>
                  <a:gd name="T7" fmla="*/ 0 h 72"/>
                  <a:gd name="T8" fmla="*/ 0 w 176"/>
                  <a:gd name="T9" fmla="*/ 0 h 72"/>
                  <a:gd name="T10" fmla="*/ 0 w 176"/>
                  <a:gd name="T11" fmla="*/ 0 h 72"/>
                  <a:gd name="T12" fmla="*/ 0 w 176"/>
                  <a:gd name="T13" fmla="*/ 0 h 72"/>
                  <a:gd name="T14" fmla="*/ 0 w 176"/>
                  <a:gd name="T15" fmla="*/ 0 h 72"/>
                  <a:gd name="T16" fmla="*/ 0 w 176"/>
                  <a:gd name="T17" fmla="*/ 0 h 72"/>
                  <a:gd name="T18" fmla="*/ 0 w 176"/>
                  <a:gd name="T19" fmla="*/ 0 h 72"/>
                  <a:gd name="T20" fmla="*/ 0 w 176"/>
                  <a:gd name="T21" fmla="*/ 0 h 72"/>
                  <a:gd name="T22" fmla="*/ 0 w 176"/>
                  <a:gd name="T23" fmla="*/ 0 h 72"/>
                  <a:gd name="T24" fmla="*/ 0 w 176"/>
                  <a:gd name="T25" fmla="*/ 0 h 72"/>
                  <a:gd name="T26" fmla="*/ 0 w 176"/>
                  <a:gd name="T27" fmla="*/ 0 h 72"/>
                  <a:gd name="T28" fmla="*/ 0 w 176"/>
                  <a:gd name="T29" fmla="*/ 0 h 72"/>
                  <a:gd name="T30" fmla="*/ 0 w 176"/>
                  <a:gd name="T31" fmla="*/ 0 h 72"/>
                  <a:gd name="T32" fmla="*/ 0 w 176"/>
                  <a:gd name="T33" fmla="*/ 0 h 72"/>
                  <a:gd name="T34" fmla="*/ 0 w 176"/>
                  <a:gd name="T35" fmla="*/ 0 h 72"/>
                  <a:gd name="T36" fmla="*/ 0 w 176"/>
                  <a:gd name="T37" fmla="*/ 0 h 72"/>
                  <a:gd name="T38" fmla="*/ 0 w 176"/>
                  <a:gd name="T39" fmla="*/ 0 h 72"/>
                  <a:gd name="T40" fmla="*/ 0 w 176"/>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6"/>
                  <a:gd name="T64" fmla="*/ 0 h 72"/>
                  <a:gd name="T65" fmla="*/ 176 w 176"/>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6" h="72">
                    <a:moveTo>
                      <a:pt x="170" y="0"/>
                    </a:moveTo>
                    <a:lnTo>
                      <a:pt x="172" y="2"/>
                    </a:lnTo>
                    <a:lnTo>
                      <a:pt x="175" y="10"/>
                    </a:lnTo>
                    <a:lnTo>
                      <a:pt x="176" y="17"/>
                    </a:lnTo>
                    <a:lnTo>
                      <a:pt x="176" y="20"/>
                    </a:lnTo>
                    <a:lnTo>
                      <a:pt x="168" y="23"/>
                    </a:lnTo>
                    <a:lnTo>
                      <a:pt x="147" y="29"/>
                    </a:lnTo>
                    <a:lnTo>
                      <a:pt x="119" y="37"/>
                    </a:lnTo>
                    <a:lnTo>
                      <a:pt x="87" y="46"/>
                    </a:lnTo>
                    <a:lnTo>
                      <a:pt x="55" y="56"/>
                    </a:lnTo>
                    <a:lnTo>
                      <a:pt x="27" y="64"/>
                    </a:lnTo>
                    <a:lnTo>
                      <a:pt x="8" y="70"/>
                    </a:lnTo>
                    <a:lnTo>
                      <a:pt x="0" y="72"/>
                    </a:lnTo>
                    <a:lnTo>
                      <a:pt x="6" y="69"/>
                    </a:lnTo>
                    <a:lnTo>
                      <a:pt x="25" y="61"/>
                    </a:lnTo>
                    <a:lnTo>
                      <a:pt x="51" y="50"/>
                    </a:lnTo>
                    <a:lnTo>
                      <a:pt x="84" y="37"/>
                    </a:lnTo>
                    <a:lnTo>
                      <a:pt x="115" y="24"/>
                    </a:lnTo>
                    <a:lnTo>
                      <a:pt x="142" y="12"/>
                    </a:lnTo>
                    <a:lnTo>
                      <a:pt x="162" y="3"/>
                    </a:lnTo>
                    <a:lnTo>
                      <a:pt x="17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23" name="Freeform 58"/>
              <p:cNvSpPr>
                <a:spLocks/>
              </p:cNvSpPr>
              <p:nvPr/>
            </p:nvSpPr>
            <p:spPr bwMode="auto">
              <a:xfrm>
                <a:off x="300" y="2474"/>
                <a:ext cx="10" cy="24"/>
              </a:xfrm>
              <a:custGeom>
                <a:avLst/>
                <a:gdLst>
                  <a:gd name="T0" fmla="*/ 0 w 31"/>
                  <a:gd name="T1" fmla="*/ 0 h 71"/>
                  <a:gd name="T2" fmla="*/ 0 w 31"/>
                  <a:gd name="T3" fmla="*/ 0 h 71"/>
                  <a:gd name="T4" fmla="*/ 0 w 31"/>
                  <a:gd name="T5" fmla="*/ 0 h 71"/>
                  <a:gd name="T6" fmla="*/ 0 w 31"/>
                  <a:gd name="T7" fmla="*/ 0 h 71"/>
                  <a:gd name="T8" fmla="*/ 0 w 31"/>
                  <a:gd name="T9" fmla="*/ 0 h 71"/>
                  <a:gd name="T10" fmla="*/ 0 w 31"/>
                  <a:gd name="T11" fmla="*/ 0 h 71"/>
                  <a:gd name="T12" fmla="*/ 0 w 31"/>
                  <a:gd name="T13" fmla="*/ 0 h 71"/>
                  <a:gd name="T14" fmla="*/ 0 w 31"/>
                  <a:gd name="T15" fmla="*/ 0 h 71"/>
                  <a:gd name="T16" fmla="*/ 0 w 31"/>
                  <a:gd name="T17" fmla="*/ 0 h 71"/>
                  <a:gd name="T18" fmla="*/ 0 w 31"/>
                  <a:gd name="T19" fmla="*/ 0 h 71"/>
                  <a:gd name="T20" fmla="*/ 0 w 31"/>
                  <a:gd name="T21" fmla="*/ 0 h 71"/>
                  <a:gd name="T22" fmla="*/ 0 w 31"/>
                  <a:gd name="T23" fmla="*/ 0 h 71"/>
                  <a:gd name="T24" fmla="*/ 0 w 31"/>
                  <a:gd name="T25" fmla="*/ 0 h 71"/>
                  <a:gd name="T26" fmla="*/ 0 w 31"/>
                  <a:gd name="T27" fmla="*/ 0 h 71"/>
                  <a:gd name="T28" fmla="*/ 0 w 31"/>
                  <a:gd name="T29" fmla="*/ 0 h 71"/>
                  <a:gd name="T30" fmla="*/ 0 w 31"/>
                  <a:gd name="T31" fmla="*/ 0 h 71"/>
                  <a:gd name="T32" fmla="*/ 0 w 31"/>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71"/>
                  <a:gd name="T53" fmla="*/ 31 w 31"/>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71">
                    <a:moveTo>
                      <a:pt x="0" y="69"/>
                    </a:moveTo>
                    <a:lnTo>
                      <a:pt x="1" y="55"/>
                    </a:lnTo>
                    <a:lnTo>
                      <a:pt x="7" y="32"/>
                    </a:lnTo>
                    <a:lnTo>
                      <a:pt x="13" y="10"/>
                    </a:lnTo>
                    <a:lnTo>
                      <a:pt x="16" y="0"/>
                    </a:lnTo>
                    <a:lnTo>
                      <a:pt x="19" y="0"/>
                    </a:lnTo>
                    <a:lnTo>
                      <a:pt x="24" y="1"/>
                    </a:lnTo>
                    <a:lnTo>
                      <a:pt x="29" y="2"/>
                    </a:lnTo>
                    <a:lnTo>
                      <a:pt x="31" y="5"/>
                    </a:lnTo>
                    <a:lnTo>
                      <a:pt x="30" y="14"/>
                    </a:lnTo>
                    <a:lnTo>
                      <a:pt x="26" y="33"/>
                    </a:lnTo>
                    <a:lnTo>
                      <a:pt x="24" y="54"/>
                    </a:lnTo>
                    <a:lnTo>
                      <a:pt x="25" y="69"/>
                    </a:lnTo>
                    <a:lnTo>
                      <a:pt x="21" y="71"/>
                    </a:lnTo>
                    <a:lnTo>
                      <a:pt x="14" y="71"/>
                    </a:lnTo>
                    <a:lnTo>
                      <a:pt x="7" y="71"/>
                    </a:lnTo>
                    <a:lnTo>
                      <a:pt x="0" y="69"/>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24" name="Freeform 59"/>
              <p:cNvSpPr>
                <a:spLocks/>
              </p:cNvSpPr>
              <p:nvPr/>
            </p:nvSpPr>
            <p:spPr bwMode="auto">
              <a:xfrm>
                <a:off x="309" y="2499"/>
                <a:ext cx="23" cy="22"/>
              </a:xfrm>
              <a:custGeom>
                <a:avLst/>
                <a:gdLst>
                  <a:gd name="T0" fmla="*/ 0 w 72"/>
                  <a:gd name="T1" fmla="*/ 0 h 70"/>
                  <a:gd name="T2" fmla="*/ 0 w 72"/>
                  <a:gd name="T3" fmla="*/ 0 h 70"/>
                  <a:gd name="T4" fmla="*/ 0 w 72"/>
                  <a:gd name="T5" fmla="*/ 0 h 70"/>
                  <a:gd name="T6" fmla="*/ 0 w 72"/>
                  <a:gd name="T7" fmla="*/ 0 h 70"/>
                  <a:gd name="T8" fmla="*/ 0 w 72"/>
                  <a:gd name="T9" fmla="*/ 0 h 70"/>
                  <a:gd name="T10" fmla="*/ 0 w 72"/>
                  <a:gd name="T11" fmla="*/ 0 h 70"/>
                  <a:gd name="T12" fmla="*/ 0 w 72"/>
                  <a:gd name="T13" fmla="*/ 0 h 70"/>
                  <a:gd name="T14" fmla="*/ 0 w 72"/>
                  <a:gd name="T15" fmla="*/ 0 h 70"/>
                  <a:gd name="T16" fmla="*/ 0 w 72"/>
                  <a:gd name="T17" fmla="*/ 0 h 70"/>
                  <a:gd name="T18" fmla="*/ 0 w 72"/>
                  <a:gd name="T19" fmla="*/ 0 h 70"/>
                  <a:gd name="T20" fmla="*/ 0 w 72"/>
                  <a:gd name="T21" fmla="*/ 0 h 70"/>
                  <a:gd name="T22" fmla="*/ 0 w 72"/>
                  <a:gd name="T23" fmla="*/ 0 h 70"/>
                  <a:gd name="T24" fmla="*/ 0 w 72"/>
                  <a:gd name="T25" fmla="*/ 0 h 70"/>
                  <a:gd name="T26" fmla="*/ 0 w 72"/>
                  <a:gd name="T27" fmla="*/ 0 h 70"/>
                  <a:gd name="T28" fmla="*/ 0 w 72"/>
                  <a:gd name="T29" fmla="*/ 0 h 70"/>
                  <a:gd name="T30" fmla="*/ 0 w 72"/>
                  <a:gd name="T31" fmla="*/ 0 h 70"/>
                  <a:gd name="T32" fmla="*/ 0 w 72"/>
                  <a:gd name="T33" fmla="*/ 0 h 70"/>
                  <a:gd name="T34" fmla="*/ 0 w 72"/>
                  <a:gd name="T35" fmla="*/ 0 h 70"/>
                  <a:gd name="T36" fmla="*/ 0 w 72"/>
                  <a:gd name="T37" fmla="*/ 0 h 70"/>
                  <a:gd name="T38" fmla="*/ 0 w 72"/>
                  <a:gd name="T39" fmla="*/ 0 h 70"/>
                  <a:gd name="T40" fmla="*/ 0 w 72"/>
                  <a:gd name="T41" fmla="*/ 0 h 70"/>
                  <a:gd name="T42" fmla="*/ 0 w 72"/>
                  <a:gd name="T43" fmla="*/ 0 h 70"/>
                  <a:gd name="T44" fmla="*/ 0 w 72"/>
                  <a:gd name="T45" fmla="*/ 0 h 70"/>
                  <a:gd name="T46" fmla="*/ 0 w 72"/>
                  <a:gd name="T47" fmla="*/ 0 h 70"/>
                  <a:gd name="T48" fmla="*/ 0 w 72"/>
                  <a:gd name="T49" fmla="*/ 0 h 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70"/>
                  <a:gd name="T77" fmla="*/ 72 w 72"/>
                  <a:gd name="T78" fmla="*/ 70 h 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70">
                    <a:moveTo>
                      <a:pt x="19" y="0"/>
                    </a:moveTo>
                    <a:lnTo>
                      <a:pt x="22" y="4"/>
                    </a:lnTo>
                    <a:lnTo>
                      <a:pt x="29" y="11"/>
                    </a:lnTo>
                    <a:lnTo>
                      <a:pt x="38" y="21"/>
                    </a:lnTo>
                    <a:lnTo>
                      <a:pt x="48" y="32"/>
                    </a:lnTo>
                    <a:lnTo>
                      <a:pt x="57" y="42"/>
                    </a:lnTo>
                    <a:lnTo>
                      <a:pt x="65" y="51"/>
                    </a:lnTo>
                    <a:lnTo>
                      <a:pt x="69" y="58"/>
                    </a:lnTo>
                    <a:lnTo>
                      <a:pt x="72" y="62"/>
                    </a:lnTo>
                    <a:lnTo>
                      <a:pt x="71" y="64"/>
                    </a:lnTo>
                    <a:lnTo>
                      <a:pt x="68" y="67"/>
                    </a:lnTo>
                    <a:lnTo>
                      <a:pt x="66" y="70"/>
                    </a:lnTo>
                    <a:lnTo>
                      <a:pt x="64" y="70"/>
                    </a:lnTo>
                    <a:lnTo>
                      <a:pt x="60" y="67"/>
                    </a:lnTo>
                    <a:lnTo>
                      <a:pt x="53" y="61"/>
                    </a:lnTo>
                    <a:lnTo>
                      <a:pt x="43" y="51"/>
                    </a:lnTo>
                    <a:lnTo>
                      <a:pt x="33" y="41"/>
                    </a:lnTo>
                    <a:lnTo>
                      <a:pt x="21" y="31"/>
                    </a:lnTo>
                    <a:lnTo>
                      <a:pt x="11" y="21"/>
                    </a:lnTo>
                    <a:lnTo>
                      <a:pt x="4" y="15"/>
                    </a:lnTo>
                    <a:lnTo>
                      <a:pt x="0" y="11"/>
                    </a:lnTo>
                    <a:lnTo>
                      <a:pt x="4" y="8"/>
                    </a:lnTo>
                    <a:lnTo>
                      <a:pt x="8" y="4"/>
                    </a:lnTo>
                    <a:lnTo>
                      <a:pt x="14" y="1"/>
                    </a:lnTo>
                    <a:lnTo>
                      <a:pt x="19"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25" name="Freeform 60"/>
              <p:cNvSpPr>
                <a:spLocks/>
              </p:cNvSpPr>
              <p:nvPr/>
            </p:nvSpPr>
            <p:spPr bwMode="auto">
              <a:xfrm>
                <a:off x="310" y="2485"/>
                <a:ext cx="5" cy="9"/>
              </a:xfrm>
              <a:custGeom>
                <a:avLst/>
                <a:gdLst>
                  <a:gd name="T0" fmla="*/ 0 w 16"/>
                  <a:gd name="T1" fmla="*/ 0 h 30"/>
                  <a:gd name="T2" fmla="*/ 0 w 16"/>
                  <a:gd name="T3" fmla="*/ 0 h 30"/>
                  <a:gd name="T4" fmla="*/ 0 w 16"/>
                  <a:gd name="T5" fmla="*/ 0 h 30"/>
                  <a:gd name="T6" fmla="*/ 0 w 16"/>
                  <a:gd name="T7" fmla="*/ 0 h 30"/>
                  <a:gd name="T8" fmla="*/ 0 w 16"/>
                  <a:gd name="T9" fmla="*/ 0 h 30"/>
                  <a:gd name="T10" fmla="*/ 0 w 16"/>
                  <a:gd name="T11" fmla="*/ 0 h 30"/>
                  <a:gd name="T12" fmla="*/ 0 w 16"/>
                  <a:gd name="T13" fmla="*/ 0 h 30"/>
                  <a:gd name="T14" fmla="*/ 0 w 16"/>
                  <a:gd name="T15" fmla="*/ 0 h 30"/>
                  <a:gd name="T16" fmla="*/ 0 w 16"/>
                  <a:gd name="T17" fmla="*/ 0 h 30"/>
                  <a:gd name="T18" fmla="*/ 0 w 16"/>
                  <a:gd name="T19" fmla="*/ 0 h 30"/>
                  <a:gd name="T20" fmla="*/ 0 w 16"/>
                  <a:gd name="T21" fmla="*/ 0 h 30"/>
                  <a:gd name="T22" fmla="*/ 0 w 16"/>
                  <a:gd name="T23" fmla="*/ 0 h 30"/>
                  <a:gd name="T24" fmla="*/ 0 w 16"/>
                  <a:gd name="T25" fmla="*/ 0 h 30"/>
                  <a:gd name="T26" fmla="*/ 0 w 16"/>
                  <a:gd name="T27" fmla="*/ 0 h 30"/>
                  <a:gd name="T28" fmla="*/ 0 w 16"/>
                  <a:gd name="T29" fmla="*/ 0 h 30"/>
                  <a:gd name="T30" fmla="*/ 0 w 16"/>
                  <a:gd name="T31" fmla="*/ 0 h 30"/>
                  <a:gd name="T32" fmla="*/ 0 w 16"/>
                  <a:gd name="T33" fmla="*/ 0 h 30"/>
                  <a:gd name="T34" fmla="*/ 0 w 16"/>
                  <a:gd name="T35" fmla="*/ 0 h 30"/>
                  <a:gd name="T36" fmla="*/ 0 w 16"/>
                  <a:gd name="T37" fmla="*/ 0 h 30"/>
                  <a:gd name="T38" fmla="*/ 0 w 16"/>
                  <a:gd name="T39" fmla="*/ 0 h 30"/>
                  <a:gd name="T40" fmla="*/ 0 w 16"/>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
                  <a:gd name="T64" fmla="*/ 0 h 30"/>
                  <a:gd name="T65" fmla="*/ 16 w 16"/>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 h="30">
                    <a:moveTo>
                      <a:pt x="7" y="30"/>
                    </a:moveTo>
                    <a:lnTo>
                      <a:pt x="5" y="24"/>
                    </a:lnTo>
                    <a:lnTo>
                      <a:pt x="1" y="15"/>
                    </a:lnTo>
                    <a:lnTo>
                      <a:pt x="0" y="7"/>
                    </a:lnTo>
                    <a:lnTo>
                      <a:pt x="0" y="1"/>
                    </a:lnTo>
                    <a:lnTo>
                      <a:pt x="5" y="0"/>
                    </a:lnTo>
                    <a:lnTo>
                      <a:pt x="9" y="0"/>
                    </a:lnTo>
                    <a:lnTo>
                      <a:pt x="14" y="0"/>
                    </a:lnTo>
                    <a:lnTo>
                      <a:pt x="15" y="1"/>
                    </a:lnTo>
                    <a:lnTo>
                      <a:pt x="14" y="7"/>
                    </a:lnTo>
                    <a:lnTo>
                      <a:pt x="11" y="12"/>
                    </a:lnTo>
                    <a:lnTo>
                      <a:pt x="10" y="16"/>
                    </a:lnTo>
                    <a:lnTo>
                      <a:pt x="10" y="18"/>
                    </a:lnTo>
                    <a:lnTo>
                      <a:pt x="11" y="21"/>
                    </a:lnTo>
                    <a:lnTo>
                      <a:pt x="15" y="24"/>
                    </a:lnTo>
                    <a:lnTo>
                      <a:pt x="16" y="27"/>
                    </a:lnTo>
                    <a:lnTo>
                      <a:pt x="15" y="28"/>
                    </a:lnTo>
                    <a:lnTo>
                      <a:pt x="11" y="29"/>
                    </a:lnTo>
                    <a:lnTo>
                      <a:pt x="9" y="30"/>
                    </a:lnTo>
                    <a:lnTo>
                      <a:pt x="8" y="30"/>
                    </a:lnTo>
                    <a:lnTo>
                      <a:pt x="7" y="3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26" name="Freeform 43"/>
              <p:cNvSpPr>
                <a:spLocks/>
              </p:cNvSpPr>
              <p:nvPr/>
            </p:nvSpPr>
            <p:spPr bwMode="auto">
              <a:xfrm>
                <a:off x="294" y="2371"/>
                <a:ext cx="499" cy="209"/>
              </a:xfrm>
              <a:custGeom>
                <a:avLst/>
                <a:gdLst>
                  <a:gd name="T0" fmla="*/ 0 w 1527"/>
                  <a:gd name="T1" fmla="*/ 0 h 638"/>
                  <a:gd name="T2" fmla="*/ 0 w 1527"/>
                  <a:gd name="T3" fmla="*/ 0 h 638"/>
                  <a:gd name="T4" fmla="*/ 0 w 1527"/>
                  <a:gd name="T5" fmla="*/ 0 h 638"/>
                  <a:gd name="T6" fmla="*/ 0 w 1527"/>
                  <a:gd name="T7" fmla="*/ 0 h 638"/>
                  <a:gd name="T8" fmla="*/ 0 w 1527"/>
                  <a:gd name="T9" fmla="*/ 0 h 638"/>
                  <a:gd name="T10" fmla="*/ 0 w 1527"/>
                  <a:gd name="T11" fmla="*/ 0 h 638"/>
                  <a:gd name="T12" fmla="*/ 0 w 1527"/>
                  <a:gd name="T13" fmla="*/ 0 h 638"/>
                  <a:gd name="T14" fmla="*/ 0 w 1527"/>
                  <a:gd name="T15" fmla="*/ 0 h 638"/>
                  <a:gd name="T16" fmla="*/ 0 w 1527"/>
                  <a:gd name="T17" fmla="*/ 0 h 638"/>
                  <a:gd name="T18" fmla="*/ 0 w 1527"/>
                  <a:gd name="T19" fmla="*/ 0 h 638"/>
                  <a:gd name="T20" fmla="*/ 0 w 1527"/>
                  <a:gd name="T21" fmla="*/ 0 h 638"/>
                  <a:gd name="T22" fmla="*/ 0 w 1527"/>
                  <a:gd name="T23" fmla="*/ 0 h 638"/>
                  <a:gd name="T24" fmla="*/ 0 w 1527"/>
                  <a:gd name="T25" fmla="*/ 0 h 638"/>
                  <a:gd name="T26" fmla="*/ 0 w 1527"/>
                  <a:gd name="T27" fmla="*/ 0 h 638"/>
                  <a:gd name="T28" fmla="*/ 0 w 1527"/>
                  <a:gd name="T29" fmla="*/ 0 h 638"/>
                  <a:gd name="T30" fmla="*/ 0 w 1527"/>
                  <a:gd name="T31" fmla="*/ 0 h 638"/>
                  <a:gd name="T32" fmla="*/ 0 w 1527"/>
                  <a:gd name="T33" fmla="*/ 0 h 638"/>
                  <a:gd name="T34" fmla="*/ 0 w 1527"/>
                  <a:gd name="T35" fmla="*/ 0 h 638"/>
                  <a:gd name="T36" fmla="*/ 0 w 1527"/>
                  <a:gd name="T37" fmla="*/ 0 h 638"/>
                  <a:gd name="T38" fmla="*/ 0 w 1527"/>
                  <a:gd name="T39" fmla="*/ 0 h 638"/>
                  <a:gd name="T40" fmla="*/ 0 w 1527"/>
                  <a:gd name="T41" fmla="*/ 0 h 638"/>
                  <a:gd name="T42" fmla="*/ 0 w 1527"/>
                  <a:gd name="T43" fmla="*/ 0 h 638"/>
                  <a:gd name="T44" fmla="*/ 0 w 1527"/>
                  <a:gd name="T45" fmla="*/ 0 h 638"/>
                  <a:gd name="T46" fmla="*/ 0 w 1527"/>
                  <a:gd name="T47" fmla="*/ 0 h 638"/>
                  <a:gd name="T48" fmla="*/ 0 w 1527"/>
                  <a:gd name="T49" fmla="*/ 0 h 638"/>
                  <a:gd name="T50" fmla="*/ 0 w 1527"/>
                  <a:gd name="T51" fmla="*/ 0 h 638"/>
                  <a:gd name="T52" fmla="*/ 0 w 1527"/>
                  <a:gd name="T53" fmla="*/ 0 h 638"/>
                  <a:gd name="T54" fmla="*/ 0 w 1527"/>
                  <a:gd name="T55" fmla="*/ 0 h 638"/>
                  <a:gd name="T56" fmla="*/ 0 w 1527"/>
                  <a:gd name="T57" fmla="*/ 0 h 638"/>
                  <a:gd name="T58" fmla="*/ 0 w 1527"/>
                  <a:gd name="T59" fmla="*/ 0 h 638"/>
                  <a:gd name="T60" fmla="*/ 0 w 1527"/>
                  <a:gd name="T61" fmla="*/ 0 h 638"/>
                  <a:gd name="T62" fmla="*/ 0 w 1527"/>
                  <a:gd name="T63" fmla="*/ 0 h 638"/>
                  <a:gd name="T64" fmla="*/ 0 w 1527"/>
                  <a:gd name="T65" fmla="*/ 0 h 638"/>
                  <a:gd name="T66" fmla="*/ 0 w 1527"/>
                  <a:gd name="T67" fmla="*/ 0 h 638"/>
                  <a:gd name="T68" fmla="*/ 0 w 1527"/>
                  <a:gd name="T69" fmla="*/ 0 h 638"/>
                  <a:gd name="T70" fmla="*/ 0 w 1527"/>
                  <a:gd name="T71" fmla="*/ 0 h 638"/>
                  <a:gd name="T72" fmla="*/ 0 w 1527"/>
                  <a:gd name="T73" fmla="*/ 0 h 638"/>
                  <a:gd name="T74" fmla="*/ 0 w 1527"/>
                  <a:gd name="T75" fmla="*/ 0 h 638"/>
                  <a:gd name="T76" fmla="*/ 0 w 1527"/>
                  <a:gd name="T77" fmla="*/ 0 h 638"/>
                  <a:gd name="T78" fmla="*/ 0 w 1527"/>
                  <a:gd name="T79" fmla="*/ 0 h 638"/>
                  <a:gd name="T80" fmla="*/ 0 w 1527"/>
                  <a:gd name="T81" fmla="*/ 0 h 638"/>
                  <a:gd name="T82" fmla="*/ 0 w 1527"/>
                  <a:gd name="T83" fmla="*/ 0 h 638"/>
                  <a:gd name="T84" fmla="*/ 0 w 1527"/>
                  <a:gd name="T85" fmla="*/ 0 h 638"/>
                  <a:gd name="T86" fmla="*/ 0 w 1527"/>
                  <a:gd name="T87" fmla="*/ 0 h 638"/>
                  <a:gd name="T88" fmla="*/ 0 w 1527"/>
                  <a:gd name="T89" fmla="*/ 0 h 638"/>
                  <a:gd name="T90" fmla="*/ 0 w 1527"/>
                  <a:gd name="T91" fmla="*/ 0 h 638"/>
                  <a:gd name="T92" fmla="*/ 0 w 1527"/>
                  <a:gd name="T93" fmla="*/ 0 h 638"/>
                  <a:gd name="T94" fmla="*/ 0 w 1527"/>
                  <a:gd name="T95" fmla="*/ 0 h 638"/>
                  <a:gd name="T96" fmla="*/ 0 w 1527"/>
                  <a:gd name="T97" fmla="*/ 0 h 638"/>
                  <a:gd name="T98" fmla="*/ 0 w 1527"/>
                  <a:gd name="T99" fmla="*/ 0 h 638"/>
                  <a:gd name="T100" fmla="*/ 0 w 1527"/>
                  <a:gd name="T101" fmla="*/ 0 h 638"/>
                  <a:gd name="T102" fmla="*/ 0 w 1527"/>
                  <a:gd name="T103" fmla="*/ 0 h 638"/>
                  <a:gd name="T104" fmla="*/ 0 w 1527"/>
                  <a:gd name="T105" fmla="*/ 0 h 638"/>
                  <a:gd name="T106" fmla="*/ 0 w 1527"/>
                  <a:gd name="T107" fmla="*/ 0 h 638"/>
                  <a:gd name="T108" fmla="*/ 0 w 1527"/>
                  <a:gd name="T109" fmla="*/ 0 h 638"/>
                  <a:gd name="T110" fmla="*/ 0 w 1527"/>
                  <a:gd name="T111" fmla="*/ 0 h 63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27"/>
                  <a:gd name="T169" fmla="*/ 0 h 638"/>
                  <a:gd name="T170" fmla="*/ 1527 w 1527"/>
                  <a:gd name="T171" fmla="*/ 638 h 63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27" h="638">
                    <a:moveTo>
                      <a:pt x="684" y="295"/>
                    </a:moveTo>
                    <a:lnTo>
                      <a:pt x="684" y="302"/>
                    </a:lnTo>
                    <a:lnTo>
                      <a:pt x="683" y="311"/>
                    </a:lnTo>
                    <a:lnTo>
                      <a:pt x="681" y="321"/>
                    </a:lnTo>
                    <a:lnTo>
                      <a:pt x="675" y="329"/>
                    </a:lnTo>
                    <a:lnTo>
                      <a:pt x="667" y="336"/>
                    </a:lnTo>
                    <a:lnTo>
                      <a:pt x="652" y="348"/>
                    </a:lnTo>
                    <a:lnTo>
                      <a:pt x="633" y="363"/>
                    </a:lnTo>
                    <a:lnTo>
                      <a:pt x="611" y="380"/>
                    </a:lnTo>
                    <a:lnTo>
                      <a:pt x="589" y="398"/>
                    </a:lnTo>
                    <a:lnTo>
                      <a:pt x="568" y="413"/>
                    </a:lnTo>
                    <a:lnTo>
                      <a:pt x="551" y="424"/>
                    </a:lnTo>
                    <a:lnTo>
                      <a:pt x="541" y="430"/>
                    </a:lnTo>
                    <a:lnTo>
                      <a:pt x="538" y="431"/>
                    </a:lnTo>
                    <a:lnTo>
                      <a:pt x="536" y="432"/>
                    </a:lnTo>
                    <a:lnTo>
                      <a:pt x="536" y="433"/>
                    </a:lnTo>
                    <a:lnTo>
                      <a:pt x="537" y="434"/>
                    </a:lnTo>
                    <a:lnTo>
                      <a:pt x="542" y="434"/>
                    </a:lnTo>
                    <a:lnTo>
                      <a:pt x="549" y="433"/>
                    </a:lnTo>
                    <a:lnTo>
                      <a:pt x="554" y="432"/>
                    </a:lnTo>
                    <a:lnTo>
                      <a:pt x="562" y="430"/>
                    </a:lnTo>
                    <a:lnTo>
                      <a:pt x="570" y="425"/>
                    </a:lnTo>
                    <a:lnTo>
                      <a:pt x="588" y="415"/>
                    </a:lnTo>
                    <a:lnTo>
                      <a:pt x="611" y="401"/>
                    </a:lnTo>
                    <a:lnTo>
                      <a:pt x="636" y="385"/>
                    </a:lnTo>
                    <a:lnTo>
                      <a:pt x="661" y="369"/>
                    </a:lnTo>
                    <a:lnTo>
                      <a:pt x="683" y="355"/>
                    </a:lnTo>
                    <a:lnTo>
                      <a:pt x="699" y="345"/>
                    </a:lnTo>
                    <a:lnTo>
                      <a:pt x="708" y="339"/>
                    </a:lnTo>
                    <a:lnTo>
                      <a:pt x="714" y="334"/>
                    </a:lnTo>
                    <a:lnTo>
                      <a:pt x="728" y="324"/>
                    </a:lnTo>
                    <a:lnTo>
                      <a:pt x="747" y="310"/>
                    </a:lnTo>
                    <a:lnTo>
                      <a:pt x="767" y="294"/>
                    </a:lnTo>
                    <a:lnTo>
                      <a:pt x="788" y="278"/>
                    </a:lnTo>
                    <a:lnTo>
                      <a:pt x="807" y="263"/>
                    </a:lnTo>
                    <a:lnTo>
                      <a:pt x="820" y="253"/>
                    </a:lnTo>
                    <a:lnTo>
                      <a:pt x="828" y="247"/>
                    </a:lnTo>
                    <a:lnTo>
                      <a:pt x="833" y="244"/>
                    </a:lnTo>
                    <a:lnTo>
                      <a:pt x="839" y="238"/>
                    </a:lnTo>
                    <a:lnTo>
                      <a:pt x="846" y="231"/>
                    </a:lnTo>
                    <a:lnTo>
                      <a:pt x="853" y="223"/>
                    </a:lnTo>
                    <a:lnTo>
                      <a:pt x="860" y="215"/>
                    </a:lnTo>
                    <a:lnTo>
                      <a:pt x="866" y="206"/>
                    </a:lnTo>
                    <a:lnTo>
                      <a:pt x="872" y="196"/>
                    </a:lnTo>
                    <a:lnTo>
                      <a:pt x="877" y="186"/>
                    </a:lnTo>
                    <a:lnTo>
                      <a:pt x="886" y="178"/>
                    </a:lnTo>
                    <a:lnTo>
                      <a:pt x="896" y="166"/>
                    </a:lnTo>
                    <a:lnTo>
                      <a:pt x="909" y="154"/>
                    </a:lnTo>
                    <a:lnTo>
                      <a:pt x="921" y="141"/>
                    </a:lnTo>
                    <a:lnTo>
                      <a:pt x="932" y="129"/>
                    </a:lnTo>
                    <a:lnTo>
                      <a:pt x="942" y="118"/>
                    </a:lnTo>
                    <a:lnTo>
                      <a:pt x="950" y="110"/>
                    </a:lnTo>
                    <a:lnTo>
                      <a:pt x="956" y="106"/>
                    </a:lnTo>
                    <a:lnTo>
                      <a:pt x="962" y="102"/>
                    </a:lnTo>
                    <a:lnTo>
                      <a:pt x="971" y="96"/>
                    </a:lnTo>
                    <a:lnTo>
                      <a:pt x="983" y="88"/>
                    </a:lnTo>
                    <a:lnTo>
                      <a:pt x="997" y="80"/>
                    </a:lnTo>
                    <a:lnTo>
                      <a:pt x="1009" y="72"/>
                    </a:lnTo>
                    <a:lnTo>
                      <a:pt x="1021" y="64"/>
                    </a:lnTo>
                    <a:lnTo>
                      <a:pt x="1030" y="58"/>
                    </a:lnTo>
                    <a:lnTo>
                      <a:pt x="1037" y="54"/>
                    </a:lnTo>
                    <a:lnTo>
                      <a:pt x="1055" y="43"/>
                    </a:lnTo>
                    <a:lnTo>
                      <a:pt x="1078" y="34"/>
                    </a:lnTo>
                    <a:lnTo>
                      <a:pt x="1105" y="26"/>
                    </a:lnTo>
                    <a:lnTo>
                      <a:pt x="1131" y="18"/>
                    </a:lnTo>
                    <a:lnTo>
                      <a:pt x="1157" y="12"/>
                    </a:lnTo>
                    <a:lnTo>
                      <a:pt x="1177" y="9"/>
                    </a:lnTo>
                    <a:lnTo>
                      <a:pt x="1193" y="5"/>
                    </a:lnTo>
                    <a:lnTo>
                      <a:pt x="1202" y="4"/>
                    </a:lnTo>
                    <a:lnTo>
                      <a:pt x="1208" y="3"/>
                    </a:lnTo>
                    <a:lnTo>
                      <a:pt x="1220" y="3"/>
                    </a:lnTo>
                    <a:lnTo>
                      <a:pt x="1236" y="2"/>
                    </a:lnTo>
                    <a:lnTo>
                      <a:pt x="1253" y="1"/>
                    </a:lnTo>
                    <a:lnTo>
                      <a:pt x="1271" y="0"/>
                    </a:lnTo>
                    <a:lnTo>
                      <a:pt x="1287" y="0"/>
                    </a:lnTo>
                    <a:lnTo>
                      <a:pt x="1299" y="1"/>
                    </a:lnTo>
                    <a:lnTo>
                      <a:pt x="1307" y="2"/>
                    </a:lnTo>
                    <a:lnTo>
                      <a:pt x="1312" y="3"/>
                    </a:lnTo>
                    <a:lnTo>
                      <a:pt x="1318" y="4"/>
                    </a:lnTo>
                    <a:lnTo>
                      <a:pt x="1321" y="7"/>
                    </a:lnTo>
                    <a:lnTo>
                      <a:pt x="1319" y="10"/>
                    </a:lnTo>
                    <a:lnTo>
                      <a:pt x="1316" y="14"/>
                    </a:lnTo>
                    <a:lnTo>
                      <a:pt x="1310" y="18"/>
                    </a:lnTo>
                    <a:lnTo>
                      <a:pt x="1303" y="23"/>
                    </a:lnTo>
                    <a:lnTo>
                      <a:pt x="1296" y="28"/>
                    </a:lnTo>
                    <a:lnTo>
                      <a:pt x="1289" y="34"/>
                    </a:lnTo>
                    <a:lnTo>
                      <a:pt x="1282" y="40"/>
                    </a:lnTo>
                    <a:lnTo>
                      <a:pt x="1276" y="43"/>
                    </a:lnTo>
                    <a:lnTo>
                      <a:pt x="1272" y="46"/>
                    </a:lnTo>
                    <a:lnTo>
                      <a:pt x="1273" y="48"/>
                    </a:lnTo>
                    <a:lnTo>
                      <a:pt x="1275" y="49"/>
                    </a:lnTo>
                    <a:lnTo>
                      <a:pt x="1278" y="50"/>
                    </a:lnTo>
                    <a:lnTo>
                      <a:pt x="1280" y="51"/>
                    </a:lnTo>
                    <a:lnTo>
                      <a:pt x="1287" y="50"/>
                    </a:lnTo>
                    <a:lnTo>
                      <a:pt x="1298" y="49"/>
                    </a:lnTo>
                    <a:lnTo>
                      <a:pt x="1312" y="49"/>
                    </a:lnTo>
                    <a:lnTo>
                      <a:pt x="1328" y="49"/>
                    </a:lnTo>
                    <a:lnTo>
                      <a:pt x="1344" y="50"/>
                    </a:lnTo>
                    <a:lnTo>
                      <a:pt x="1359" y="53"/>
                    </a:lnTo>
                    <a:lnTo>
                      <a:pt x="1370" y="55"/>
                    </a:lnTo>
                    <a:lnTo>
                      <a:pt x="1375" y="58"/>
                    </a:lnTo>
                    <a:lnTo>
                      <a:pt x="1378" y="62"/>
                    </a:lnTo>
                    <a:lnTo>
                      <a:pt x="1378" y="65"/>
                    </a:lnTo>
                    <a:lnTo>
                      <a:pt x="1375" y="68"/>
                    </a:lnTo>
                    <a:lnTo>
                      <a:pt x="1372" y="69"/>
                    </a:lnTo>
                    <a:lnTo>
                      <a:pt x="1367" y="70"/>
                    </a:lnTo>
                    <a:lnTo>
                      <a:pt x="1360" y="71"/>
                    </a:lnTo>
                    <a:lnTo>
                      <a:pt x="1352" y="72"/>
                    </a:lnTo>
                    <a:lnTo>
                      <a:pt x="1343" y="73"/>
                    </a:lnTo>
                    <a:lnTo>
                      <a:pt x="1334" y="76"/>
                    </a:lnTo>
                    <a:lnTo>
                      <a:pt x="1326" y="77"/>
                    </a:lnTo>
                    <a:lnTo>
                      <a:pt x="1321" y="78"/>
                    </a:lnTo>
                    <a:lnTo>
                      <a:pt x="1319" y="79"/>
                    </a:lnTo>
                    <a:lnTo>
                      <a:pt x="1319" y="81"/>
                    </a:lnTo>
                    <a:lnTo>
                      <a:pt x="1320" y="84"/>
                    </a:lnTo>
                    <a:lnTo>
                      <a:pt x="1321" y="87"/>
                    </a:lnTo>
                    <a:lnTo>
                      <a:pt x="1324" y="88"/>
                    </a:lnTo>
                    <a:lnTo>
                      <a:pt x="1327" y="88"/>
                    </a:lnTo>
                    <a:lnTo>
                      <a:pt x="1335" y="89"/>
                    </a:lnTo>
                    <a:lnTo>
                      <a:pt x="1344" y="89"/>
                    </a:lnTo>
                    <a:lnTo>
                      <a:pt x="1356" y="91"/>
                    </a:lnTo>
                    <a:lnTo>
                      <a:pt x="1367" y="92"/>
                    </a:lnTo>
                    <a:lnTo>
                      <a:pt x="1378" y="93"/>
                    </a:lnTo>
                    <a:lnTo>
                      <a:pt x="1385" y="95"/>
                    </a:lnTo>
                    <a:lnTo>
                      <a:pt x="1389" y="96"/>
                    </a:lnTo>
                    <a:lnTo>
                      <a:pt x="1395" y="101"/>
                    </a:lnTo>
                    <a:lnTo>
                      <a:pt x="1401" y="107"/>
                    </a:lnTo>
                    <a:lnTo>
                      <a:pt x="1404" y="114"/>
                    </a:lnTo>
                    <a:lnTo>
                      <a:pt x="1405" y="119"/>
                    </a:lnTo>
                    <a:lnTo>
                      <a:pt x="1401" y="123"/>
                    </a:lnTo>
                    <a:lnTo>
                      <a:pt x="1395" y="127"/>
                    </a:lnTo>
                    <a:lnTo>
                      <a:pt x="1389" y="131"/>
                    </a:lnTo>
                    <a:lnTo>
                      <a:pt x="1383" y="133"/>
                    </a:lnTo>
                    <a:lnTo>
                      <a:pt x="1382" y="135"/>
                    </a:lnTo>
                    <a:lnTo>
                      <a:pt x="1382" y="138"/>
                    </a:lnTo>
                    <a:lnTo>
                      <a:pt x="1383" y="141"/>
                    </a:lnTo>
                    <a:lnTo>
                      <a:pt x="1385" y="143"/>
                    </a:lnTo>
                    <a:lnTo>
                      <a:pt x="1390" y="142"/>
                    </a:lnTo>
                    <a:lnTo>
                      <a:pt x="1398" y="141"/>
                    </a:lnTo>
                    <a:lnTo>
                      <a:pt x="1409" y="140"/>
                    </a:lnTo>
                    <a:lnTo>
                      <a:pt x="1419" y="138"/>
                    </a:lnTo>
                    <a:lnTo>
                      <a:pt x="1430" y="137"/>
                    </a:lnTo>
                    <a:lnTo>
                      <a:pt x="1440" y="137"/>
                    </a:lnTo>
                    <a:lnTo>
                      <a:pt x="1447" y="137"/>
                    </a:lnTo>
                    <a:lnTo>
                      <a:pt x="1451" y="137"/>
                    </a:lnTo>
                    <a:lnTo>
                      <a:pt x="1460" y="140"/>
                    </a:lnTo>
                    <a:lnTo>
                      <a:pt x="1468" y="146"/>
                    </a:lnTo>
                    <a:lnTo>
                      <a:pt x="1473" y="152"/>
                    </a:lnTo>
                    <a:lnTo>
                      <a:pt x="1472" y="156"/>
                    </a:lnTo>
                    <a:lnTo>
                      <a:pt x="1468" y="158"/>
                    </a:lnTo>
                    <a:lnTo>
                      <a:pt x="1461" y="162"/>
                    </a:lnTo>
                    <a:lnTo>
                      <a:pt x="1453" y="165"/>
                    </a:lnTo>
                    <a:lnTo>
                      <a:pt x="1445" y="170"/>
                    </a:lnTo>
                    <a:lnTo>
                      <a:pt x="1436" y="173"/>
                    </a:lnTo>
                    <a:lnTo>
                      <a:pt x="1428" y="177"/>
                    </a:lnTo>
                    <a:lnTo>
                      <a:pt x="1424" y="179"/>
                    </a:lnTo>
                    <a:lnTo>
                      <a:pt x="1422" y="180"/>
                    </a:lnTo>
                    <a:lnTo>
                      <a:pt x="1420" y="181"/>
                    </a:lnTo>
                    <a:lnTo>
                      <a:pt x="1420" y="184"/>
                    </a:lnTo>
                    <a:lnTo>
                      <a:pt x="1422" y="185"/>
                    </a:lnTo>
                    <a:lnTo>
                      <a:pt x="1423" y="185"/>
                    </a:lnTo>
                    <a:lnTo>
                      <a:pt x="1426" y="185"/>
                    </a:lnTo>
                    <a:lnTo>
                      <a:pt x="1433" y="185"/>
                    </a:lnTo>
                    <a:lnTo>
                      <a:pt x="1443" y="184"/>
                    </a:lnTo>
                    <a:lnTo>
                      <a:pt x="1454" y="184"/>
                    </a:lnTo>
                    <a:lnTo>
                      <a:pt x="1464" y="184"/>
                    </a:lnTo>
                    <a:lnTo>
                      <a:pt x="1474" y="184"/>
                    </a:lnTo>
                    <a:lnTo>
                      <a:pt x="1481" y="184"/>
                    </a:lnTo>
                    <a:lnTo>
                      <a:pt x="1485" y="185"/>
                    </a:lnTo>
                    <a:lnTo>
                      <a:pt x="1489" y="189"/>
                    </a:lnTo>
                    <a:lnTo>
                      <a:pt x="1494" y="196"/>
                    </a:lnTo>
                    <a:lnTo>
                      <a:pt x="1498" y="203"/>
                    </a:lnTo>
                    <a:lnTo>
                      <a:pt x="1494" y="209"/>
                    </a:lnTo>
                    <a:lnTo>
                      <a:pt x="1491" y="211"/>
                    </a:lnTo>
                    <a:lnTo>
                      <a:pt x="1485" y="214"/>
                    </a:lnTo>
                    <a:lnTo>
                      <a:pt x="1479" y="217"/>
                    </a:lnTo>
                    <a:lnTo>
                      <a:pt x="1472" y="219"/>
                    </a:lnTo>
                    <a:lnTo>
                      <a:pt x="1466" y="223"/>
                    </a:lnTo>
                    <a:lnTo>
                      <a:pt x="1462" y="226"/>
                    </a:lnTo>
                    <a:lnTo>
                      <a:pt x="1458" y="229"/>
                    </a:lnTo>
                    <a:lnTo>
                      <a:pt x="1457" y="231"/>
                    </a:lnTo>
                    <a:lnTo>
                      <a:pt x="1457" y="233"/>
                    </a:lnTo>
                    <a:lnTo>
                      <a:pt x="1458" y="237"/>
                    </a:lnTo>
                    <a:lnTo>
                      <a:pt x="1461" y="238"/>
                    </a:lnTo>
                    <a:lnTo>
                      <a:pt x="1465" y="239"/>
                    </a:lnTo>
                    <a:lnTo>
                      <a:pt x="1470" y="241"/>
                    </a:lnTo>
                    <a:lnTo>
                      <a:pt x="1477" y="245"/>
                    </a:lnTo>
                    <a:lnTo>
                      <a:pt x="1487" y="248"/>
                    </a:lnTo>
                    <a:lnTo>
                      <a:pt x="1496" y="254"/>
                    </a:lnTo>
                    <a:lnTo>
                      <a:pt x="1507" y="260"/>
                    </a:lnTo>
                    <a:lnTo>
                      <a:pt x="1515" y="264"/>
                    </a:lnTo>
                    <a:lnTo>
                      <a:pt x="1522" y="269"/>
                    </a:lnTo>
                    <a:lnTo>
                      <a:pt x="1524" y="272"/>
                    </a:lnTo>
                    <a:lnTo>
                      <a:pt x="1521" y="275"/>
                    </a:lnTo>
                    <a:lnTo>
                      <a:pt x="1515" y="278"/>
                    </a:lnTo>
                    <a:lnTo>
                      <a:pt x="1508" y="281"/>
                    </a:lnTo>
                    <a:lnTo>
                      <a:pt x="1501" y="284"/>
                    </a:lnTo>
                    <a:lnTo>
                      <a:pt x="1494" y="287"/>
                    </a:lnTo>
                    <a:lnTo>
                      <a:pt x="1488" y="290"/>
                    </a:lnTo>
                    <a:lnTo>
                      <a:pt x="1484" y="292"/>
                    </a:lnTo>
                    <a:lnTo>
                      <a:pt x="1483" y="293"/>
                    </a:lnTo>
                    <a:lnTo>
                      <a:pt x="1483" y="295"/>
                    </a:lnTo>
                    <a:lnTo>
                      <a:pt x="1483" y="298"/>
                    </a:lnTo>
                    <a:lnTo>
                      <a:pt x="1483" y="300"/>
                    </a:lnTo>
                    <a:lnTo>
                      <a:pt x="1484" y="301"/>
                    </a:lnTo>
                    <a:lnTo>
                      <a:pt x="1486" y="301"/>
                    </a:lnTo>
                    <a:lnTo>
                      <a:pt x="1491" y="302"/>
                    </a:lnTo>
                    <a:lnTo>
                      <a:pt x="1498" y="304"/>
                    </a:lnTo>
                    <a:lnTo>
                      <a:pt x="1506" y="307"/>
                    </a:lnTo>
                    <a:lnTo>
                      <a:pt x="1514" y="309"/>
                    </a:lnTo>
                    <a:lnTo>
                      <a:pt x="1521" y="313"/>
                    </a:lnTo>
                    <a:lnTo>
                      <a:pt x="1525" y="316"/>
                    </a:lnTo>
                    <a:lnTo>
                      <a:pt x="1527" y="319"/>
                    </a:lnTo>
                    <a:lnTo>
                      <a:pt x="1519" y="326"/>
                    </a:lnTo>
                    <a:lnTo>
                      <a:pt x="1510" y="332"/>
                    </a:lnTo>
                    <a:lnTo>
                      <a:pt x="1502" y="338"/>
                    </a:lnTo>
                    <a:lnTo>
                      <a:pt x="1496" y="342"/>
                    </a:lnTo>
                    <a:lnTo>
                      <a:pt x="1492" y="345"/>
                    </a:lnTo>
                    <a:lnTo>
                      <a:pt x="1485" y="347"/>
                    </a:lnTo>
                    <a:lnTo>
                      <a:pt x="1476" y="351"/>
                    </a:lnTo>
                    <a:lnTo>
                      <a:pt x="1465" y="354"/>
                    </a:lnTo>
                    <a:lnTo>
                      <a:pt x="1454" y="357"/>
                    </a:lnTo>
                    <a:lnTo>
                      <a:pt x="1445" y="361"/>
                    </a:lnTo>
                    <a:lnTo>
                      <a:pt x="1436" y="362"/>
                    </a:lnTo>
                    <a:lnTo>
                      <a:pt x="1431" y="363"/>
                    </a:lnTo>
                    <a:lnTo>
                      <a:pt x="1430" y="365"/>
                    </a:lnTo>
                    <a:lnTo>
                      <a:pt x="1428" y="368"/>
                    </a:lnTo>
                    <a:lnTo>
                      <a:pt x="1430" y="370"/>
                    </a:lnTo>
                    <a:lnTo>
                      <a:pt x="1430" y="372"/>
                    </a:lnTo>
                    <a:lnTo>
                      <a:pt x="1436" y="372"/>
                    </a:lnTo>
                    <a:lnTo>
                      <a:pt x="1448" y="374"/>
                    </a:lnTo>
                    <a:lnTo>
                      <a:pt x="1461" y="375"/>
                    </a:lnTo>
                    <a:lnTo>
                      <a:pt x="1474" y="377"/>
                    </a:lnTo>
                    <a:lnTo>
                      <a:pt x="1487" y="379"/>
                    </a:lnTo>
                    <a:lnTo>
                      <a:pt x="1498" y="382"/>
                    </a:lnTo>
                    <a:lnTo>
                      <a:pt x="1506" y="384"/>
                    </a:lnTo>
                    <a:lnTo>
                      <a:pt x="1508" y="387"/>
                    </a:lnTo>
                    <a:lnTo>
                      <a:pt x="1506" y="390"/>
                    </a:lnTo>
                    <a:lnTo>
                      <a:pt x="1501" y="392"/>
                    </a:lnTo>
                    <a:lnTo>
                      <a:pt x="1494" y="394"/>
                    </a:lnTo>
                    <a:lnTo>
                      <a:pt x="1486" y="398"/>
                    </a:lnTo>
                    <a:lnTo>
                      <a:pt x="1477" y="400"/>
                    </a:lnTo>
                    <a:lnTo>
                      <a:pt x="1470" y="402"/>
                    </a:lnTo>
                    <a:lnTo>
                      <a:pt x="1465" y="403"/>
                    </a:lnTo>
                    <a:lnTo>
                      <a:pt x="1463" y="405"/>
                    </a:lnTo>
                    <a:lnTo>
                      <a:pt x="1466" y="407"/>
                    </a:lnTo>
                    <a:lnTo>
                      <a:pt x="1473" y="409"/>
                    </a:lnTo>
                    <a:lnTo>
                      <a:pt x="1479" y="413"/>
                    </a:lnTo>
                    <a:lnTo>
                      <a:pt x="1481" y="415"/>
                    </a:lnTo>
                    <a:lnTo>
                      <a:pt x="1480" y="417"/>
                    </a:lnTo>
                    <a:lnTo>
                      <a:pt x="1477" y="420"/>
                    </a:lnTo>
                    <a:lnTo>
                      <a:pt x="1471" y="422"/>
                    </a:lnTo>
                    <a:lnTo>
                      <a:pt x="1464" y="423"/>
                    </a:lnTo>
                    <a:lnTo>
                      <a:pt x="1457" y="422"/>
                    </a:lnTo>
                    <a:lnTo>
                      <a:pt x="1446" y="418"/>
                    </a:lnTo>
                    <a:lnTo>
                      <a:pt x="1433" y="413"/>
                    </a:lnTo>
                    <a:lnTo>
                      <a:pt x="1418" y="407"/>
                    </a:lnTo>
                    <a:lnTo>
                      <a:pt x="1404" y="401"/>
                    </a:lnTo>
                    <a:lnTo>
                      <a:pt x="1392" y="395"/>
                    </a:lnTo>
                    <a:lnTo>
                      <a:pt x="1381" y="391"/>
                    </a:lnTo>
                    <a:lnTo>
                      <a:pt x="1375" y="388"/>
                    </a:lnTo>
                    <a:lnTo>
                      <a:pt x="1369" y="387"/>
                    </a:lnTo>
                    <a:lnTo>
                      <a:pt x="1356" y="385"/>
                    </a:lnTo>
                    <a:lnTo>
                      <a:pt x="1340" y="384"/>
                    </a:lnTo>
                    <a:lnTo>
                      <a:pt x="1321" y="383"/>
                    </a:lnTo>
                    <a:lnTo>
                      <a:pt x="1304" y="382"/>
                    </a:lnTo>
                    <a:lnTo>
                      <a:pt x="1287" y="380"/>
                    </a:lnTo>
                    <a:lnTo>
                      <a:pt x="1274" y="379"/>
                    </a:lnTo>
                    <a:lnTo>
                      <a:pt x="1266" y="378"/>
                    </a:lnTo>
                    <a:lnTo>
                      <a:pt x="1257" y="377"/>
                    </a:lnTo>
                    <a:lnTo>
                      <a:pt x="1240" y="375"/>
                    </a:lnTo>
                    <a:lnTo>
                      <a:pt x="1218" y="372"/>
                    </a:lnTo>
                    <a:lnTo>
                      <a:pt x="1192" y="370"/>
                    </a:lnTo>
                    <a:lnTo>
                      <a:pt x="1168" y="369"/>
                    </a:lnTo>
                    <a:lnTo>
                      <a:pt x="1147" y="368"/>
                    </a:lnTo>
                    <a:lnTo>
                      <a:pt x="1131" y="367"/>
                    </a:lnTo>
                    <a:lnTo>
                      <a:pt x="1124" y="367"/>
                    </a:lnTo>
                    <a:lnTo>
                      <a:pt x="1117" y="371"/>
                    </a:lnTo>
                    <a:lnTo>
                      <a:pt x="1101" y="380"/>
                    </a:lnTo>
                    <a:lnTo>
                      <a:pt x="1078" y="395"/>
                    </a:lnTo>
                    <a:lnTo>
                      <a:pt x="1054" y="411"/>
                    </a:lnTo>
                    <a:lnTo>
                      <a:pt x="1029" y="428"/>
                    </a:lnTo>
                    <a:lnTo>
                      <a:pt x="1007" y="441"/>
                    </a:lnTo>
                    <a:lnTo>
                      <a:pt x="991" y="452"/>
                    </a:lnTo>
                    <a:lnTo>
                      <a:pt x="984" y="455"/>
                    </a:lnTo>
                    <a:lnTo>
                      <a:pt x="979" y="457"/>
                    </a:lnTo>
                    <a:lnTo>
                      <a:pt x="968" y="466"/>
                    </a:lnTo>
                    <a:lnTo>
                      <a:pt x="952" y="476"/>
                    </a:lnTo>
                    <a:lnTo>
                      <a:pt x="933" y="487"/>
                    </a:lnTo>
                    <a:lnTo>
                      <a:pt x="915" y="499"/>
                    </a:lnTo>
                    <a:lnTo>
                      <a:pt x="899" y="509"/>
                    </a:lnTo>
                    <a:lnTo>
                      <a:pt x="887" y="517"/>
                    </a:lnTo>
                    <a:lnTo>
                      <a:pt x="881" y="521"/>
                    </a:lnTo>
                    <a:lnTo>
                      <a:pt x="874" y="523"/>
                    </a:lnTo>
                    <a:lnTo>
                      <a:pt x="866" y="525"/>
                    </a:lnTo>
                    <a:lnTo>
                      <a:pt x="858" y="528"/>
                    </a:lnTo>
                    <a:lnTo>
                      <a:pt x="850" y="530"/>
                    </a:lnTo>
                    <a:lnTo>
                      <a:pt x="843" y="533"/>
                    </a:lnTo>
                    <a:lnTo>
                      <a:pt x="838" y="535"/>
                    </a:lnTo>
                    <a:lnTo>
                      <a:pt x="833" y="537"/>
                    </a:lnTo>
                    <a:lnTo>
                      <a:pt x="831" y="537"/>
                    </a:lnTo>
                    <a:lnTo>
                      <a:pt x="827" y="540"/>
                    </a:lnTo>
                    <a:lnTo>
                      <a:pt x="820" y="544"/>
                    </a:lnTo>
                    <a:lnTo>
                      <a:pt x="813" y="548"/>
                    </a:lnTo>
                    <a:lnTo>
                      <a:pt x="805" y="553"/>
                    </a:lnTo>
                    <a:lnTo>
                      <a:pt x="797" y="558"/>
                    </a:lnTo>
                    <a:lnTo>
                      <a:pt x="789" y="561"/>
                    </a:lnTo>
                    <a:lnTo>
                      <a:pt x="784" y="563"/>
                    </a:lnTo>
                    <a:lnTo>
                      <a:pt x="780" y="566"/>
                    </a:lnTo>
                    <a:lnTo>
                      <a:pt x="777" y="568"/>
                    </a:lnTo>
                    <a:lnTo>
                      <a:pt x="771" y="572"/>
                    </a:lnTo>
                    <a:lnTo>
                      <a:pt x="763" y="578"/>
                    </a:lnTo>
                    <a:lnTo>
                      <a:pt x="754" y="585"/>
                    </a:lnTo>
                    <a:lnTo>
                      <a:pt x="744" y="591"/>
                    </a:lnTo>
                    <a:lnTo>
                      <a:pt x="735" y="598"/>
                    </a:lnTo>
                    <a:lnTo>
                      <a:pt x="727" y="604"/>
                    </a:lnTo>
                    <a:lnTo>
                      <a:pt x="721" y="608"/>
                    </a:lnTo>
                    <a:lnTo>
                      <a:pt x="713" y="612"/>
                    </a:lnTo>
                    <a:lnTo>
                      <a:pt x="701" y="615"/>
                    </a:lnTo>
                    <a:lnTo>
                      <a:pt x="686" y="620"/>
                    </a:lnTo>
                    <a:lnTo>
                      <a:pt x="670" y="624"/>
                    </a:lnTo>
                    <a:lnTo>
                      <a:pt x="655" y="629"/>
                    </a:lnTo>
                    <a:lnTo>
                      <a:pt x="641" y="633"/>
                    </a:lnTo>
                    <a:lnTo>
                      <a:pt x="629" y="637"/>
                    </a:lnTo>
                    <a:lnTo>
                      <a:pt x="623" y="638"/>
                    </a:lnTo>
                    <a:lnTo>
                      <a:pt x="614" y="638"/>
                    </a:lnTo>
                    <a:lnTo>
                      <a:pt x="595" y="636"/>
                    </a:lnTo>
                    <a:lnTo>
                      <a:pt x="569" y="633"/>
                    </a:lnTo>
                    <a:lnTo>
                      <a:pt x="541" y="630"/>
                    </a:lnTo>
                    <a:lnTo>
                      <a:pt x="511" y="627"/>
                    </a:lnTo>
                    <a:lnTo>
                      <a:pt x="484" y="622"/>
                    </a:lnTo>
                    <a:lnTo>
                      <a:pt x="465" y="620"/>
                    </a:lnTo>
                    <a:lnTo>
                      <a:pt x="454" y="617"/>
                    </a:lnTo>
                    <a:lnTo>
                      <a:pt x="446" y="614"/>
                    </a:lnTo>
                    <a:lnTo>
                      <a:pt x="432" y="609"/>
                    </a:lnTo>
                    <a:lnTo>
                      <a:pt x="413" y="601"/>
                    </a:lnTo>
                    <a:lnTo>
                      <a:pt x="392" y="593"/>
                    </a:lnTo>
                    <a:lnTo>
                      <a:pt x="370" y="586"/>
                    </a:lnTo>
                    <a:lnTo>
                      <a:pt x="352" y="579"/>
                    </a:lnTo>
                    <a:lnTo>
                      <a:pt x="336" y="575"/>
                    </a:lnTo>
                    <a:lnTo>
                      <a:pt x="326" y="572"/>
                    </a:lnTo>
                    <a:lnTo>
                      <a:pt x="316" y="572"/>
                    </a:lnTo>
                    <a:lnTo>
                      <a:pt x="300" y="571"/>
                    </a:lnTo>
                    <a:lnTo>
                      <a:pt x="279" y="570"/>
                    </a:lnTo>
                    <a:lnTo>
                      <a:pt x="256" y="569"/>
                    </a:lnTo>
                    <a:lnTo>
                      <a:pt x="233" y="569"/>
                    </a:lnTo>
                    <a:lnTo>
                      <a:pt x="213" y="568"/>
                    </a:lnTo>
                    <a:lnTo>
                      <a:pt x="200" y="567"/>
                    </a:lnTo>
                    <a:lnTo>
                      <a:pt x="193" y="566"/>
                    </a:lnTo>
                    <a:lnTo>
                      <a:pt x="189" y="563"/>
                    </a:lnTo>
                    <a:lnTo>
                      <a:pt x="184" y="558"/>
                    </a:lnTo>
                    <a:lnTo>
                      <a:pt x="174" y="548"/>
                    </a:lnTo>
                    <a:lnTo>
                      <a:pt x="163" y="537"/>
                    </a:lnTo>
                    <a:lnTo>
                      <a:pt x="149" y="524"/>
                    </a:lnTo>
                    <a:lnTo>
                      <a:pt x="133" y="509"/>
                    </a:lnTo>
                    <a:lnTo>
                      <a:pt x="117" y="493"/>
                    </a:lnTo>
                    <a:lnTo>
                      <a:pt x="101" y="477"/>
                    </a:lnTo>
                    <a:lnTo>
                      <a:pt x="84" y="461"/>
                    </a:lnTo>
                    <a:lnTo>
                      <a:pt x="68" y="445"/>
                    </a:lnTo>
                    <a:lnTo>
                      <a:pt x="52" y="430"/>
                    </a:lnTo>
                    <a:lnTo>
                      <a:pt x="38" y="416"/>
                    </a:lnTo>
                    <a:lnTo>
                      <a:pt x="27" y="403"/>
                    </a:lnTo>
                    <a:lnTo>
                      <a:pt x="18" y="394"/>
                    </a:lnTo>
                    <a:lnTo>
                      <a:pt x="12" y="386"/>
                    </a:lnTo>
                    <a:lnTo>
                      <a:pt x="8" y="383"/>
                    </a:lnTo>
                    <a:lnTo>
                      <a:pt x="4" y="371"/>
                    </a:lnTo>
                    <a:lnTo>
                      <a:pt x="2" y="356"/>
                    </a:lnTo>
                    <a:lnTo>
                      <a:pt x="0" y="341"/>
                    </a:lnTo>
                    <a:lnTo>
                      <a:pt x="4" y="330"/>
                    </a:lnTo>
                    <a:lnTo>
                      <a:pt x="10" y="319"/>
                    </a:lnTo>
                    <a:lnTo>
                      <a:pt x="22" y="299"/>
                    </a:lnTo>
                    <a:lnTo>
                      <a:pt x="40" y="271"/>
                    </a:lnTo>
                    <a:lnTo>
                      <a:pt x="58" y="240"/>
                    </a:lnTo>
                    <a:lnTo>
                      <a:pt x="76" y="209"/>
                    </a:lnTo>
                    <a:lnTo>
                      <a:pt x="94" y="181"/>
                    </a:lnTo>
                    <a:lnTo>
                      <a:pt x="108" y="161"/>
                    </a:lnTo>
                    <a:lnTo>
                      <a:pt x="116" y="152"/>
                    </a:lnTo>
                    <a:lnTo>
                      <a:pt x="131" y="146"/>
                    </a:lnTo>
                    <a:lnTo>
                      <a:pt x="148" y="139"/>
                    </a:lnTo>
                    <a:lnTo>
                      <a:pt x="166" y="131"/>
                    </a:lnTo>
                    <a:lnTo>
                      <a:pt x="186" y="123"/>
                    </a:lnTo>
                    <a:lnTo>
                      <a:pt x="205" y="116"/>
                    </a:lnTo>
                    <a:lnTo>
                      <a:pt x="222" y="109"/>
                    </a:lnTo>
                    <a:lnTo>
                      <a:pt x="234" y="104"/>
                    </a:lnTo>
                    <a:lnTo>
                      <a:pt x="242" y="101"/>
                    </a:lnTo>
                    <a:lnTo>
                      <a:pt x="250" y="97"/>
                    </a:lnTo>
                    <a:lnTo>
                      <a:pt x="263" y="92"/>
                    </a:lnTo>
                    <a:lnTo>
                      <a:pt x="278" y="85"/>
                    </a:lnTo>
                    <a:lnTo>
                      <a:pt x="295" y="77"/>
                    </a:lnTo>
                    <a:lnTo>
                      <a:pt x="311" y="70"/>
                    </a:lnTo>
                    <a:lnTo>
                      <a:pt x="326" y="63"/>
                    </a:lnTo>
                    <a:lnTo>
                      <a:pt x="337" y="58"/>
                    </a:lnTo>
                    <a:lnTo>
                      <a:pt x="342" y="56"/>
                    </a:lnTo>
                    <a:lnTo>
                      <a:pt x="349" y="56"/>
                    </a:lnTo>
                    <a:lnTo>
                      <a:pt x="357" y="56"/>
                    </a:lnTo>
                    <a:lnTo>
                      <a:pt x="364" y="56"/>
                    </a:lnTo>
                    <a:lnTo>
                      <a:pt x="370" y="56"/>
                    </a:lnTo>
                    <a:lnTo>
                      <a:pt x="367" y="89"/>
                    </a:lnTo>
                    <a:lnTo>
                      <a:pt x="360" y="139"/>
                    </a:lnTo>
                    <a:lnTo>
                      <a:pt x="352" y="185"/>
                    </a:lnTo>
                    <a:lnTo>
                      <a:pt x="347" y="209"/>
                    </a:lnTo>
                    <a:lnTo>
                      <a:pt x="342" y="216"/>
                    </a:lnTo>
                    <a:lnTo>
                      <a:pt x="337" y="224"/>
                    </a:lnTo>
                    <a:lnTo>
                      <a:pt x="331" y="231"/>
                    </a:lnTo>
                    <a:lnTo>
                      <a:pt x="326" y="235"/>
                    </a:lnTo>
                    <a:lnTo>
                      <a:pt x="324" y="250"/>
                    </a:lnTo>
                    <a:lnTo>
                      <a:pt x="321" y="265"/>
                    </a:lnTo>
                    <a:lnTo>
                      <a:pt x="317" y="277"/>
                    </a:lnTo>
                    <a:lnTo>
                      <a:pt x="314" y="285"/>
                    </a:lnTo>
                    <a:lnTo>
                      <a:pt x="310" y="287"/>
                    </a:lnTo>
                    <a:lnTo>
                      <a:pt x="304" y="292"/>
                    </a:lnTo>
                    <a:lnTo>
                      <a:pt x="298" y="298"/>
                    </a:lnTo>
                    <a:lnTo>
                      <a:pt x="289" y="303"/>
                    </a:lnTo>
                    <a:lnTo>
                      <a:pt x="281" y="309"/>
                    </a:lnTo>
                    <a:lnTo>
                      <a:pt x="275" y="314"/>
                    </a:lnTo>
                    <a:lnTo>
                      <a:pt x="270" y="318"/>
                    </a:lnTo>
                    <a:lnTo>
                      <a:pt x="268" y="319"/>
                    </a:lnTo>
                    <a:lnTo>
                      <a:pt x="268" y="322"/>
                    </a:lnTo>
                    <a:lnTo>
                      <a:pt x="268" y="324"/>
                    </a:lnTo>
                    <a:lnTo>
                      <a:pt x="268" y="326"/>
                    </a:lnTo>
                    <a:lnTo>
                      <a:pt x="268" y="327"/>
                    </a:lnTo>
                    <a:lnTo>
                      <a:pt x="272" y="325"/>
                    </a:lnTo>
                    <a:lnTo>
                      <a:pt x="283" y="318"/>
                    </a:lnTo>
                    <a:lnTo>
                      <a:pt x="296" y="310"/>
                    </a:lnTo>
                    <a:lnTo>
                      <a:pt x="313" y="300"/>
                    </a:lnTo>
                    <a:lnTo>
                      <a:pt x="330" y="291"/>
                    </a:lnTo>
                    <a:lnTo>
                      <a:pt x="344" y="281"/>
                    </a:lnTo>
                    <a:lnTo>
                      <a:pt x="355" y="276"/>
                    </a:lnTo>
                    <a:lnTo>
                      <a:pt x="360" y="272"/>
                    </a:lnTo>
                    <a:lnTo>
                      <a:pt x="362" y="271"/>
                    </a:lnTo>
                    <a:lnTo>
                      <a:pt x="365" y="270"/>
                    </a:lnTo>
                    <a:lnTo>
                      <a:pt x="371" y="270"/>
                    </a:lnTo>
                    <a:lnTo>
                      <a:pt x="377" y="269"/>
                    </a:lnTo>
                    <a:lnTo>
                      <a:pt x="383" y="268"/>
                    </a:lnTo>
                    <a:lnTo>
                      <a:pt x="387" y="268"/>
                    </a:lnTo>
                    <a:lnTo>
                      <a:pt x="392" y="268"/>
                    </a:lnTo>
                    <a:lnTo>
                      <a:pt x="395" y="268"/>
                    </a:lnTo>
                    <a:lnTo>
                      <a:pt x="407" y="272"/>
                    </a:lnTo>
                    <a:lnTo>
                      <a:pt x="424" y="279"/>
                    </a:lnTo>
                    <a:lnTo>
                      <a:pt x="446" y="286"/>
                    </a:lnTo>
                    <a:lnTo>
                      <a:pt x="469" y="294"/>
                    </a:lnTo>
                    <a:lnTo>
                      <a:pt x="492" y="301"/>
                    </a:lnTo>
                    <a:lnTo>
                      <a:pt x="512" y="307"/>
                    </a:lnTo>
                    <a:lnTo>
                      <a:pt x="527" y="311"/>
                    </a:lnTo>
                    <a:lnTo>
                      <a:pt x="534" y="313"/>
                    </a:lnTo>
                    <a:lnTo>
                      <a:pt x="543" y="311"/>
                    </a:lnTo>
                    <a:lnTo>
                      <a:pt x="560" y="309"/>
                    </a:lnTo>
                    <a:lnTo>
                      <a:pt x="583" y="306"/>
                    </a:lnTo>
                    <a:lnTo>
                      <a:pt x="610" y="302"/>
                    </a:lnTo>
                    <a:lnTo>
                      <a:pt x="636" y="299"/>
                    </a:lnTo>
                    <a:lnTo>
                      <a:pt x="659" y="296"/>
                    </a:lnTo>
                    <a:lnTo>
                      <a:pt x="676" y="295"/>
                    </a:lnTo>
                    <a:lnTo>
                      <a:pt x="684" y="2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grpSp>
      <p:sp>
        <p:nvSpPr>
          <p:cNvPr id="3083" name="Text Box 64"/>
          <p:cNvSpPr txBox="1">
            <a:spLocks noChangeArrowheads="1"/>
          </p:cNvSpPr>
          <p:nvPr/>
        </p:nvSpPr>
        <p:spPr bwMode="auto">
          <a:xfrm>
            <a:off x="685800" y="5997575"/>
            <a:ext cx="1752600" cy="327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600" b="1" dirty="0">
                <a:latin typeface="Arial" charset="0"/>
              </a:rPr>
              <a:t>Pen Tester</a:t>
            </a:r>
            <a:endParaRPr lang="en-US" sz="900" dirty="0">
              <a:latin typeface="Arial" charset="0"/>
            </a:endParaRPr>
          </a:p>
        </p:txBody>
      </p:sp>
      <p:graphicFrame>
        <p:nvGraphicFramePr>
          <p:cNvPr id="3074" name="Object 2"/>
          <p:cNvGraphicFramePr>
            <a:graphicFrameLocks noChangeAspect="1"/>
          </p:cNvGraphicFramePr>
          <p:nvPr/>
        </p:nvGraphicFramePr>
        <p:xfrm>
          <a:off x="3036888" y="2184400"/>
          <a:ext cx="784225" cy="822325"/>
        </p:xfrm>
        <a:graphic>
          <a:graphicData uri="http://schemas.openxmlformats.org/presentationml/2006/ole">
            <mc:AlternateContent xmlns:mc="http://schemas.openxmlformats.org/markup-compatibility/2006">
              <mc:Choice xmlns:v="urn:schemas-microsoft-com:vml" Requires="v">
                <p:oleObj spid="_x0000_s3224" name="Clip" r:id="rId6" imgW="2501798" imgH="2616098" progId="">
                  <p:embed/>
                </p:oleObj>
              </mc:Choice>
              <mc:Fallback>
                <p:oleObj name="Clip" r:id="rId6" imgW="2501798" imgH="2616098"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6888" y="2184400"/>
                        <a:ext cx="784225" cy="822325"/>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084" name="Text Box 67"/>
          <p:cNvSpPr txBox="1">
            <a:spLocks noChangeArrowheads="1"/>
          </p:cNvSpPr>
          <p:nvPr/>
        </p:nvSpPr>
        <p:spPr bwMode="auto">
          <a:xfrm>
            <a:off x="1371600" y="1828800"/>
            <a:ext cx="1781175" cy="561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600" b="1" dirty="0">
                <a:latin typeface="Arial" charset="0"/>
              </a:rPr>
              <a:t>Target </a:t>
            </a:r>
            <a:br>
              <a:rPr lang="en-US" sz="1600" b="1" dirty="0">
                <a:latin typeface="Arial" charset="0"/>
              </a:rPr>
            </a:br>
            <a:r>
              <a:rPr lang="en-US" sz="1600" b="1" dirty="0">
                <a:latin typeface="Arial" charset="0"/>
              </a:rPr>
              <a:t>Web Application</a:t>
            </a:r>
            <a:endParaRPr lang="en-US" sz="900" dirty="0">
              <a:latin typeface="Arial" charset="0"/>
            </a:endParaRPr>
          </a:p>
        </p:txBody>
      </p:sp>
      <p:sp>
        <p:nvSpPr>
          <p:cNvPr id="3085" name="Text Box 64"/>
          <p:cNvSpPr txBox="1">
            <a:spLocks noChangeArrowheads="1"/>
          </p:cNvSpPr>
          <p:nvPr/>
        </p:nvSpPr>
        <p:spPr bwMode="auto">
          <a:xfrm>
            <a:off x="136525" y="4799013"/>
            <a:ext cx="947738" cy="795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600" b="1" dirty="0">
                <a:latin typeface="Arial" charset="0"/>
              </a:rPr>
              <a:t>Pen</a:t>
            </a:r>
            <a:br>
              <a:rPr lang="en-US" sz="1600" b="1" dirty="0">
                <a:latin typeface="Arial" charset="0"/>
              </a:rPr>
            </a:br>
            <a:r>
              <a:rPr lang="en-US" sz="1600" b="1" dirty="0">
                <a:latin typeface="Arial" charset="0"/>
              </a:rPr>
              <a:t>Tester's</a:t>
            </a:r>
            <a:br>
              <a:rPr lang="en-US" sz="1600" b="1" dirty="0">
                <a:latin typeface="Arial" charset="0"/>
              </a:rPr>
            </a:br>
            <a:r>
              <a:rPr lang="en-US" sz="1600" b="1" dirty="0">
                <a:latin typeface="Arial" charset="0"/>
              </a:rPr>
              <a:t>Server</a:t>
            </a:r>
            <a:endParaRPr lang="en-US" sz="1600" dirty="0">
              <a:latin typeface="Arial" charset="0"/>
            </a:endParaRPr>
          </a:p>
        </p:txBody>
      </p:sp>
      <p:graphicFrame>
        <p:nvGraphicFramePr>
          <p:cNvPr id="3075" name="Object 3"/>
          <p:cNvGraphicFramePr>
            <a:graphicFrameLocks noChangeAspect="1"/>
          </p:cNvGraphicFramePr>
          <p:nvPr/>
        </p:nvGraphicFramePr>
        <p:xfrm>
          <a:off x="204788" y="3976688"/>
          <a:ext cx="785812" cy="820737"/>
        </p:xfrm>
        <a:graphic>
          <a:graphicData uri="http://schemas.openxmlformats.org/presentationml/2006/ole">
            <mc:AlternateContent xmlns:mc="http://schemas.openxmlformats.org/markup-compatibility/2006">
              <mc:Choice xmlns:v="urn:schemas-microsoft-com:vml" Requires="v">
                <p:oleObj spid="_x0000_s3225" name="Clip" r:id="rId7" imgW="2501798" imgH="2616098" progId="">
                  <p:embed/>
                </p:oleObj>
              </mc:Choice>
              <mc:Fallback>
                <p:oleObj name="Clip" r:id="rId7" imgW="2501798" imgH="2616098"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788" y="3976688"/>
                        <a:ext cx="785812" cy="820737"/>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086" name="Rectangle 36"/>
          <p:cNvSpPr>
            <a:spLocks noChangeArrowheads="1"/>
          </p:cNvSpPr>
          <p:nvPr/>
        </p:nvSpPr>
        <p:spPr bwMode="auto">
          <a:xfrm>
            <a:off x="444500" y="4068763"/>
            <a:ext cx="293688" cy="220662"/>
          </a:xfrm>
          <a:prstGeom prst="rect">
            <a:avLst/>
          </a:prstGeom>
          <a:solidFill>
            <a:srgbClr val="FF0043"/>
          </a:solidFill>
          <a:ln w="12700">
            <a:solidFill>
              <a:schemeClr val="tx1"/>
            </a:solidFill>
            <a:miter lim="800000"/>
            <a:headEnd type="none" w="sm" len="sm"/>
            <a:tailEnd type="none" w="sm" len="sm"/>
          </a:ln>
        </p:spPr>
        <p:txBody>
          <a:bodyPr wrap="none" anchor="ctr"/>
          <a:lstStyle/>
          <a:p>
            <a:pPr algn="ctr">
              <a:lnSpc>
                <a:spcPct val="95000"/>
              </a:lnSpc>
              <a:spcBef>
                <a:spcPct val="30000"/>
              </a:spcBef>
            </a:pPr>
            <a:endParaRPr lang="en-US" sz="1600" dirty="0">
              <a:solidFill>
                <a:srgbClr val="FF0043"/>
              </a:solidFill>
              <a:latin typeface="Arial" charset="0"/>
            </a:endParaRPr>
          </a:p>
        </p:txBody>
      </p:sp>
      <p:sp>
        <p:nvSpPr>
          <p:cNvPr id="3087" name="Freeform 38"/>
          <p:cNvSpPr>
            <a:spLocks/>
          </p:cNvSpPr>
          <p:nvPr/>
        </p:nvSpPr>
        <p:spPr bwMode="auto">
          <a:xfrm>
            <a:off x="204788" y="3606800"/>
            <a:ext cx="809625" cy="520700"/>
          </a:xfrm>
          <a:custGeom>
            <a:avLst/>
            <a:gdLst>
              <a:gd name="T0" fmla="*/ 0 w 1616"/>
              <a:gd name="T1" fmla="*/ 0 h 1034"/>
              <a:gd name="T2" fmla="*/ 0 w 1616"/>
              <a:gd name="T3" fmla="*/ 0 h 1034"/>
              <a:gd name="T4" fmla="*/ 0 w 1616"/>
              <a:gd name="T5" fmla="*/ 0 h 1034"/>
              <a:gd name="T6" fmla="*/ 0 w 1616"/>
              <a:gd name="T7" fmla="*/ 0 h 1034"/>
              <a:gd name="T8" fmla="*/ 0 w 1616"/>
              <a:gd name="T9" fmla="*/ 0 h 1034"/>
              <a:gd name="T10" fmla="*/ 0 w 1616"/>
              <a:gd name="T11" fmla="*/ 0 h 1034"/>
              <a:gd name="T12" fmla="*/ 0 w 1616"/>
              <a:gd name="T13" fmla="*/ 0 h 1034"/>
              <a:gd name="T14" fmla="*/ 0 w 1616"/>
              <a:gd name="T15" fmla="*/ 0 h 1034"/>
              <a:gd name="T16" fmla="*/ 0 w 1616"/>
              <a:gd name="T17" fmla="*/ 0 h 1034"/>
              <a:gd name="T18" fmla="*/ 0 w 1616"/>
              <a:gd name="T19" fmla="*/ 0 h 1034"/>
              <a:gd name="T20" fmla="*/ 0 w 1616"/>
              <a:gd name="T21" fmla="*/ 0 h 1034"/>
              <a:gd name="T22" fmla="*/ 0 w 1616"/>
              <a:gd name="T23" fmla="*/ 0 h 1034"/>
              <a:gd name="T24" fmla="*/ 0 w 1616"/>
              <a:gd name="T25" fmla="*/ 0 h 1034"/>
              <a:gd name="T26" fmla="*/ 0 w 1616"/>
              <a:gd name="T27" fmla="*/ 0 h 1034"/>
              <a:gd name="T28" fmla="*/ 0 w 1616"/>
              <a:gd name="T29" fmla="*/ 0 h 1034"/>
              <a:gd name="T30" fmla="*/ 0 w 1616"/>
              <a:gd name="T31" fmla="*/ 0 h 1034"/>
              <a:gd name="T32" fmla="*/ 0 w 1616"/>
              <a:gd name="T33" fmla="*/ 0 h 1034"/>
              <a:gd name="T34" fmla="*/ 0 w 1616"/>
              <a:gd name="T35" fmla="*/ 0 h 1034"/>
              <a:gd name="T36" fmla="*/ 0 w 1616"/>
              <a:gd name="T37" fmla="*/ 0 h 1034"/>
              <a:gd name="T38" fmla="*/ 0 w 1616"/>
              <a:gd name="T39" fmla="*/ 0 h 1034"/>
              <a:gd name="T40" fmla="*/ 0 w 1616"/>
              <a:gd name="T41" fmla="*/ 0 h 1034"/>
              <a:gd name="T42" fmla="*/ 0 w 1616"/>
              <a:gd name="T43" fmla="*/ 0 h 1034"/>
              <a:gd name="T44" fmla="*/ 0 w 1616"/>
              <a:gd name="T45" fmla="*/ 0 h 1034"/>
              <a:gd name="T46" fmla="*/ 0 w 1616"/>
              <a:gd name="T47" fmla="*/ 0 h 1034"/>
              <a:gd name="T48" fmla="*/ 0 w 1616"/>
              <a:gd name="T49" fmla="*/ 0 h 1034"/>
              <a:gd name="T50" fmla="*/ 0 w 1616"/>
              <a:gd name="T51" fmla="*/ 0 h 1034"/>
              <a:gd name="T52" fmla="*/ 0 w 1616"/>
              <a:gd name="T53" fmla="*/ 0 h 1034"/>
              <a:gd name="T54" fmla="*/ 0 w 1616"/>
              <a:gd name="T55" fmla="*/ 0 h 1034"/>
              <a:gd name="T56" fmla="*/ 0 w 1616"/>
              <a:gd name="T57" fmla="*/ 0 h 1034"/>
              <a:gd name="T58" fmla="*/ 0 w 1616"/>
              <a:gd name="T59" fmla="*/ 0 h 1034"/>
              <a:gd name="T60" fmla="*/ 0 w 1616"/>
              <a:gd name="T61" fmla="*/ 0 h 1034"/>
              <a:gd name="T62" fmla="*/ 0 w 1616"/>
              <a:gd name="T63" fmla="*/ 0 h 1034"/>
              <a:gd name="T64" fmla="*/ 0 w 1616"/>
              <a:gd name="T65" fmla="*/ 0 h 1034"/>
              <a:gd name="T66" fmla="*/ 0 w 1616"/>
              <a:gd name="T67" fmla="*/ 0 h 1034"/>
              <a:gd name="T68" fmla="*/ 0 w 1616"/>
              <a:gd name="T69" fmla="*/ 0 h 1034"/>
              <a:gd name="T70" fmla="*/ 0 w 1616"/>
              <a:gd name="T71" fmla="*/ 0 h 1034"/>
              <a:gd name="T72" fmla="*/ 0 w 1616"/>
              <a:gd name="T73" fmla="*/ 0 h 1034"/>
              <a:gd name="T74" fmla="*/ 0 w 1616"/>
              <a:gd name="T75" fmla="*/ 0 h 1034"/>
              <a:gd name="T76" fmla="*/ 0 w 1616"/>
              <a:gd name="T77" fmla="*/ 0 h 1034"/>
              <a:gd name="T78" fmla="*/ 0 w 1616"/>
              <a:gd name="T79" fmla="*/ 0 h 1034"/>
              <a:gd name="T80" fmla="*/ 0 w 1616"/>
              <a:gd name="T81" fmla="*/ 0 h 1034"/>
              <a:gd name="T82" fmla="*/ 0 w 1616"/>
              <a:gd name="T83" fmla="*/ 0 h 1034"/>
              <a:gd name="T84" fmla="*/ 0 w 1616"/>
              <a:gd name="T85" fmla="*/ 0 h 1034"/>
              <a:gd name="T86" fmla="*/ 0 w 1616"/>
              <a:gd name="T87" fmla="*/ 0 h 1034"/>
              <a:gd name="T88" fmla="*/ 0 w 1616"/>
              <a:gd name="T89" fmla="*/ 0 h 1034"/>
              <a:gd name="T90" fmla="*/ 0 w 1616"/>
              <a:gd name="T91" fmla="*/ 0 h 1034"/>
              <a:gd name="T92" fmla="*/ 0 w 1616"/>
              <a:gd name="T93" fmla="*/ 0 h 1034"/>
              <a:gd name="T94" fmla="*/ 0 w 1616"/>
              <a:gd name="T95" fmla="*/ 0 h 1034"/>
              <a:gd name="T96" fmla="*/ 0 w 1616"/>
              <a:gd name="T97" fmla="*/ 0 h 1034"/>
              <a:gd name="T98" fmla="*/ 0 w 1616"/>
              <a:gd name="T99" fmla="*/ 0 h 1034"/>
              <a:gd name="T100" fmla="*/ 0 w 1616"/>
              <a:gd name="T101" fmla="*/ 0 h 1034"/>
              <a:gd name="T102" fmla="*/ 0 w 1616"/>
              <a:gd name="T103" fmla="*/ 0 h 1034"/>
              <a:gd name="T104" fmla="*/ 0 w 1616"/>
              <a:gd name="T105" fmla="*/ 0 h 1034"/>
              <a:gd name="T106" fmla="*/ 0 w 1616"/>
              <a:gd name="T107" fmla="*/ 0 h 1034"/>
              <a:gd name="T108" fmla="*/ 0 w 1616"/>
              <a:gd name="T109" fmla="*/ 0 h 10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16"/>
              <a:gd name="T166" fmla="*/ 0 h 1034"/>
              <a:gd name="T167" fmla="*/ 1616 w 1616"/>
              <a:gd name="T168" fmla="*/ 1034 h 10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16" h="1034">
                <a:moveTo>
                  <a:pt x="499" y="13"/>
                </a:moveTo>
                <a:lnTo>
                  <a:pt x="504" y="13"/>
                </a:lnTo>
                <a:lnTo>
                  <a:pt x="512" y="13"/>
                </a:lnTo>
                <a:lnTo>
                  <a:pt x="522" y="14"/>
                </a:lnTo>
                <a:lnTo>
                  <a:pt x="532" y="14"/>
                </a:lnTo>
                <a:lnTo>
                  <a:pt x="541" y="14"/>
                </a:lnTo>
                <a:lnTo>
                  <a:pt x="549" y="15"/>
                </a:lnTo>
                <a:lnTo>
                  <a:pt x="556" y="15"/>
                </a:lnTo>
                <a:lnTo>
                  <a:pt x="561" y="15"/>
                </a:lnTo>
                <a:lnTo>
                  <a:pt x="565" y="15"/>
                </a:lnTo>
                <a:lnTo>
                  <a:pt x="572" y="14"/>
                </a:lnTo>
                <a:lnTo>
                  <a:pt x="580" y="12"/>
                </a:lnTo>
                <a:lnTo>
                  <a:pt x="591" y="9"/>
                </a:lnTo>
                <a:lnTo>
                  <a:pt x="600" y="8"/>
                </a:lnTo>
                <a:lnTo>
                  <a:pt x="608" y="6"/>
                </a:lnTo>
                <a:lnTo>
                  <a:pt x="614" y="5"/>
                </a:lnTo>
                <a:lnTo>
                  <a:pt x="616" y="5"/>
                </a:lnTo>
                <a:lnTo>
                  <a:pt x="618" y="6"/>
                </a:lnTo>
                <a:lnTo>
                  <a:pt x="624" y="7"/>
                </a:lnTo>
                <a:lnTo>
                  <a:pt x="631" y="9"/>
                </a:lnTo>
                <a:lnTo>
                  <a:pt x="639" y="12"/>
                </a:lnTo>
                <a:lnTo>
                  <a:pt x="647" y="14"/>
                </a:lnTo>
                <a:lnTo>
                  <a:pt x="655" y="16"/>
                </a:lnTo>
                <a:lnTo>
                  <a:pt x="661" y="17"/>
                </a:lnTo>
                <a:lnTo>
                  <a:pt x="666" y="18"/>
                </a:lnTo>
                <a:lnTo>
                  <a:pt x="670" y="18"/>
                </a:lnTo>
                <a:lnTo>
                  <a:pt x="677" y="20"/>
                </a:lnTo>
                <a:lnTo>
                  <a:pt x="686" y="20"/>
                </a:lnTo>
                <a:lnTo>
                  <a:pt x="696" y="20"/>
                </a:lnTo>
                <a:lnTo>
                  <a:pt x="706" y="21"/>
                </a:lnTo>
                <a:lnTo>
                  <a:pt x="715" y="22"/>
                </a:lnTo>
                <a:lnTo>
                  <a:pt x="723" y="23"/>
                </a:lnTo>
                <a:lnTo>
                  <a:pt x="729" y="25"/>
                </a:lnTo>
                <a:lnTo>
                  <a:pt x="736" y="28"/>
                </a:lnTo>
                <a:lnTo>
                  <a:pt x="746" y="31"/>
                </a:lnTo>
                <a:lnTo>
                  <a:pt x="760" y="36"/>
                </a:lnTo>
                <a:lnTo>
                  <a:pt x="775" y="40"/>
                </a:lnTo>
                <a:lnTo>
                  <a:pt x="790" y="45"/>
                </a:lnTo>
                <a:lnTo>
                  <a:pt x="805" y="49"/>
                </a:lnTo>
                <a:lnTo>
                  <a:pt x="815" y="52"/>
                </a:lnTo>
                <a:lnTo>
                  <a:pt x="823" y="53"/>
                </a:lnTo>
                <a:lnTo>
                  <a:pt x="833" y="47"/>
                </a:lnTo>
                <a:lnTo>
                  <a:pt x="842" y="40"/>
                </a:lnTo>
                <a:lnTo>
                  <a:pt x="850" y="35"/>
                </a:lnTo>
                <a:lnTo>
                  <a:pt x="856" y="32"/>
                </a:lnTo>
                <a:lnTo>
                  <a:pt x="859" y="31"/>
                </a:lnTo>
                <a:lnTo>
                  <a:pt x="865" y="28"/>
                </a:lnTo>
                <a:lnTo>
                  <a:pt x="874" y="23"/>
                </a:lnTo>
                <a:lnTo>
                  <a:pt x="882" y="18"/>
                </a:lnTo>
                <a:lnTo>
                  <a:pt x="891" y="14"/>
                </a:lnTo>
                <a:lnTo>
                  <a:pt x="899" y="9"/>
                </a:lnTo>
                <a:lnTo>
                  <a:pt x="905" y="7"/>
                </a:lnTo>
                <a:lnTo>
                  <a:pt x="909" y="6"/>
                </a:lnTo>
                <a:lnTo>
                  <a:pt x="914" y="6"/>
                </a:lnTo>
                <a:lnTo>
                  <a:pt x="925" y="5"/>
                </a:lnTo>
                <a:lnTo>
                  <a:pt x="935" y="3"/>
                </a:lnTo>
                <a:lnTo>
                  <a:pt x="948" y="2"/>
                </a:lnTo>
                <a:lnTo>
                  <a:pt x="959" y="2"/>
                </a:lnTo>
                <a:lnTo>
                  <a:pt x="970" y="1"/>
                </a:lnTo>
                <a:lnTo>
                  <a:pt x="978" y="0"/>
                </a:lnTo>
                <a:lnTo>
                  <a:pt x="982" y="0"/>
                </a:lnTo>
                <a:lnTo>
                  <a:pt x="989" y="1"/>
                </a:lnTo>
                <a:lnTo>
                  <a:pt x="1001" y="5"/>
                </a:lnTo>
                <a:lnTo>
                  <a:pt x="1013" y="8"/>
                </a:lnTo>
                <a:lnTo>
                  <a:pt x="1027" y="13"/>
                </a:lnTo>
                <a:lnTo>
                  <a:pt x="1041" y="17"/>
                </a:lnTo>
                <a:lnTo>
                  <a:pt x="1053" y="22"/>
                </a:lnTo>
                <a:lnTo>
                  <a:pt x="1059" y="24"/>
                </a:lnTo>
                <a:lnTo>
                  <a:pt x="1063" y="26"/>
                </a:lnTo>
                <a:lnTo>
                  <a:pt x="1069" y="32"/>
                </a:lnTo>
                <a:lnTo>
                  <a:pt x="1078" y="43"/>
                </a:lnTo>
                <a:lnTo>
                  <a:pt x="1088" y="56"/>
                </a:lnTo>
                <a:lnTo>
                  <a:pt x="1099" y="71"/>
                </a:lnTo>
                <a:lnTo>
                  <a:pt x="1108" y="86"/>
                </a:lnTo>
                <a:lnTo>
                  <a:pt x="1117" y="100"/>
                </a:lnTo>
                <a:lnTo>
                  <a:pt x="1123" y="110"/>
                </a:lnTo>
                <a:lnTo>
                  <a:pt x="1125" y="115"/>
                </a:lnTo>
                <a:lnTo>
                  <a:pt x="1132" y="125"/>
                </a:lnTo>
                <a:lnTo>
                  <a:pt x="1148" y="148"/>
                </a:lnTo>
                <a:lnTo>
                  <a:pt x="1171" y="181"/>
                </a:lnTo>
                <a:lnTo>
                  <a:pt x="1197" y="217"/>
                </a:lnTo>
                <a:lnTo>
                  <a:pt x="1223" y="254"/>
                </a:lnTo>
                <a:lnTo>
                  <a:pt x="1246" y="288"/>
                </a:lnTo>
                <a:lnTo>
                  <a:pt x="1264" y="313"/>
                </a:lnTo>
                <a:lnTo>
                  <a:pt x="1273" y="325"/>
                </a:lnTo>
                <a:lnTo>
                  <a:pt x="1281" y="328"/>
                </a:lnTo>
                <a:lnTo>
                  <a:pt x="1292" y="329"/>
                </a:lnTo>
                <a:lnTo>
                  <a:pt x="1308" y="329"/>
                </a:lnTo>
                <a:lnTo>
                  <a:pt x="1324" y="329"/>
                </a:lnTo>
                <a:lnTo>
                  <a:pt x="1339" y="329"/>
                </a:lnTo>
                <a:lnTo>
                  <a:pt x="1353" y="329"/>
                </a:lnTo>
                <a:lnTo>
                  <a:pt x="1363" y="329"/>
                </a:lnTo>
                <a:lnTo>
                  <a:pt x="1369" y="329"/>
                </a:lnTo>
                <a:lnTo>
                  <a:pt x="1374" y="331"/>
                </a:lnTo>
                <a:lnTo>
                  <a:pt x="1383" y="335"/>
                </a:lnTo>
                <a:lnTo>
                  <a:pt x="1397" y="339"/>
                </a:lnTo>
                <a:lnTo>
                  <a:pt x="1412" y="345"/>
                </a:lnTo>
                <a:lnTo>
                  <a:pt x="1427" y="351"/>
                </a:lnTo>
                <a:lnTo>
                  <a:pt x="1441" y="357"/>
                </a:lnTo>
                <a:lnTo>
                  <a:pt x="1451" y="361"/>
                </a:lnTo>
                <a:lnTo>
                  <a:pt x="1458" y="365"/>
                </a:lnTo>
                <a:lnTo>
                  <a:pt x="1468" y="375"/>
                </a:lnTo>
                <a:lnTo>
                  <a:pt x="1488" y="399"/>
                </a:lnTo>
                <a:lnTo>
                  <a:pt x="1513" y="432"/>
                </a:lnTo>
                <a:lnTo>
                  <a:pt x="1542" y="470"/>
                </a:lnTo>
                <a:lnTo>
                  <a:pt x="1570" y="508"/>
                </a:lnTo>
                <a:lnTo>
                  <a:pt x="1593" y="542"/>
                </a:lnTo>
                <a:lnTo>
                  <a:pt x="1609" y="566"/>
                </a:lnTo>
                <a:lnTo>
                  <a:pt x="1615" y="576"/>
                </a:lnTo>
                <a:lnTo>
                  <a:pt x="1615" y="595"/>
                </a:lnTo>
                <a:lnTo>
                  <a:pt x="1615" y="629"/>
                </a:lnTo>
                <a:lnTo>
                  <a:pt x="1616" y="664"/>
                </a:lnTo>
                <a:lnTo>
                  <a:pt x="1615" y="683"/>
                </a:lnTo>
                <a:lnTo>
                  <a:pt x="1612" y="691"/>
                </a:lnTo>
                <a:lnTo>
                  <a:pt x="1606" y="709"/>
                </a:lnTo>
                <a:lnTo>
                  <a:pt x="1598" y="730"/>
                </a:lnTo>
                <a:lnTo>
                  <a:pt x="1589" y="756"/>
                </a:lnTo>
                <a:lnTo>
                  <a:pt x="1580" y="781"/>
                </a:lnTo>
                <a:lnTo>
                  <a:pt x="1571" y="803"/>
                </a:lnTo>
                <a:lnTo>
                  <a:pt x="1564" y="820"/>
                </a:lnTo>
                <a:lnTo>
                  <a:pt x="1559" y="829"/>
                </a:lnTo>
                <a:lnTo>
                  <a:pt x="1555" y="835"/>
                </a:lnTo>
                <a:lnTo>
                  <a:pt x="1547" y="842"/>
                </a:lnTo>
                <a:lnTo>
                  <a:pt x="1536" y="851"/>
                </a:lnTo>
                <a:lnTo>
                  <a:pt x="1525" y="859"/>
                </a:lnTo>
                <a:lnTo>
                  <a:pt x="1512" y="867"/>
                </a:lnTo>
                <a:lnTo>
                  <a:pt x="1501" y="874"/>
                </a:lnTo>
                <a:lnTo>
                  <a:pt x="1489" y="880"/>
                </a:lnTo>
                <a:lnTo>
                  <a:pt x="1479" y="882"/>
                </a:lnTo>
                <a:lnTo>
                  <a:pt x="1468" y="883"/>
                </a:lnTo>
                <a:lnTo>
                  <a:pt x="1449" y="883"/>
                </a:lnTo>
                <a:lnTo>
                  <a:pt x="1423" y="884"/>
                </a:lnTo>
                <a:lnTo>
                  <a:pt x="1395" y="886"/>
                </a:lnTo>
                <a:lnTo>
                  <a:pt x="1367" y="887"/>
                </a:lnTo>
                <a:lnTo>
                  <a:pt x="1342" y="887"/>
                </a:lnTo>
                <a:lnTo>
                  <a:pt x="1322" y="887"/>
                </a:lnTo>
                <a:lnTo>
                  <a:pt x="1311" y="887"/>
                </a:lnTo>
                <a:lnTo>
                  <a:pt x="1304" y="886"/>
                </a:lnTo>
                <a:lnTo>
                  <a:pt x="1294" y="883"/>
                </a:lnTo>
                <a:lnTo>
                  <a:pt x="1284" y="882"/>
                </a:lnTo>
                <a:lnTo>
                  <a:pt x="1274" y="880"/>
                </a:lnTo>
                <a:lnTo>
                  <a:pt x="1262" y="878"/>
                </a:lnTo>
                <a:lnTo>
                  <a:pt x="1253" y="875"/>
                </a:lnTo>
                <a:lnTo>
                  <a:pt x="1245" y="874"/>
                </a:lnTo>
                <a:lnTo>
                  <a:pt x="1240" y="874"/>
                </a:lnTo>
                <a:lnTo>
                  <a:pt x="1220" y="881"/>
                </a:lnTo>
                <a:lnTo>
                  <a:pt x="1194" y="888"/>
                </a:lnTo>
                <a:lnTo>
                  <a:pt x="1168" y="897"/>
                </a:lnTo>
                <a:lnTo>
                  <a:pt x="1141" y="904"/>
                </a:lnTo>
                <a:lnTo>
                  <a:pt x="1117" y="912"/>
                </a:lnTo>
                <a:lnTo>
                  <a:pt x="1095" y="918"/>
                </a:lnTo>
                <a:lnTo>
                  <a:pt x="1079" y="922"/>
                </a:lnTo>
                <a:lnTo>
                  <a:pt x="1071" y="925"/>
                </a:lnTo>
                <a:lnTo>
                  <a:pt x="1068" y="925"/>
                </a:lnTo>
                <a:lnTo>
                  <a:pt x="1059" y="926"/>
                </a:lnTo>
                <a:lnTo>
                  <a:pt x="1050" y="926"/>
                </a:lnTo>
                <a:lnTo>
                  <a:pt x="1038" y="926"/>
                </a:lnTo>
                <a:lnTo>
                  <a:pt x="1023" y="926"/>
                </a:lnTo>
                <a:lnTo>
                  <a:pt x="1008" y="926"/>
                </a:lnTo>
                <a:lnTo>
                  <a:pt x="990" y="926"/>
                </a:lnTo>
                <a:lnTo>
                  <a:pt x="974" y="925"/>
                </a:lnTo>
                <a:lnTo>
                  <a:pt x="957" y="925"/>
                </a:lnTo>
                <a:lnTo>
                  <a:pt x="940" y="925"/>
                </a:lnTo>
                <a:lnTo>
                  <a:pt x="925" y="924"/>
                </a:lnTo>
                <a:lnTo>
                  <a:pt x="911" y="924"/>
                </a:lnTo>
                <a:lnTo>
                  <a:pt x="898" y="924"/>
                </a:lnTo>
                <a:lnTo>
                  <a:pt x="888" y="924"/>
                </a:lnTo>
                <a:lnTo>
                  <a:pt x="881" y="924"/>
                </a:lnTo>
                <a:lnTo>
                  <a:pt x="878" y="924"/>
                </a:lnTo>
                <a:lnTo>
                  <a:pt x="871" y="926"/>
                </a:lnTo>
                <a:lnTo>
                  <a:pt x="861" y="930"/>
                </a:lnTo>
                <a:lnTo>
                  <a:pt x="849" y="937"/>
                </a:lnTo>
                <a:lnTo>
                  <a:pt x="833" y="944"/>
                </a:lnTo>
                <a:lnTo>
                  <a:pt x="816" y="953"/>
                </a:lnTo>
                <a:lnTo>
                  <a:pt x="797" y="963"/>
                </a:lnTo>
                <a:lnTo>
                  <a:pt x="778" y="972"/>
                </a:lnTo>
                <a:lnTo>
                  <a:pt x="758" y="982"/>
                </a:lnTo>
                <a:lnTo>
                  <a:pt x="738" y="993"/>
                </a:lnTo>
                <a:lnTo>
                  <a:pt x="720" y="1002"/>
                </a:lnTo>
                <a:lnTo>
                  <a:pt x="701" y="1010"/>
                </a:lnTo>
                <a:lnTo>
                  <a:pt x="685" y="1018"/>
                </a:lnTo>
                <a:lnTo>
                  <a:pt x="671" y="1025"/>
                </a:lnTo>
                <a:lnTo>
                  <a:pt x="661" y="1029"/>
                </a:lnTo>
                <a:lnTo>
                  <a:pt x="653" y="1033"/>
                </a:lnTo>
                <a:lnTo>
                  <a:pt x="648" y="1034"/>
                </a:lnTo>
                <a:lnTo>
                  <a:pt x="638" y="1033"/>
                </a:lnTo>
                <a:lnTo>
                  <a:pt x="617" y="1032"/>
                </a:lnTo>
                <a:lnTo>
                  <a:pt x="588" y="1028"/>
                </a:lnTo>
                <a:lnTo>
                  <a:pt x="557" y="1024"/>
                </a:lnTo>
                <a:lnTo>
                  <a:pt x="525" y="1019"/>
                </a:lnTo>
                <a:lnTo>
                  <a:pt x="497" y="1012"/>
                </a:lnTo>
                <a:lnTo>
                  <a:pt x="476" y="1005"/>
                </a:lnTo>
                <a:lnTo>
                  <a:pt x="465" y="998"/>
                </a:lnTo>
                <a:lnTo>
                  <a:pt x="458" y="998"/>
                </a:lnTo>
                <a:lnTo>
                  <a:pt x="448" y="996"/>
                </a:lnTo>
                <a:lnTo>
                  <a:pt x="435" y="994"/>
                </a:lnTo>
                <a:lnTo>
                  <a:pt x="419" y="991"/>
                </a:lnTo>
                <a:lnTo>
                  <a:pt x="402" y="988"/>
                </a:lnTo>
                <a:lnTo>
                  <a:pt x="382" y="985"/>
                </a:lnTo>
                <a:lnTo>
                  <a:pt x="362" y="980"/>
                </a:lnTo>
                <a:lnTo>
                  <a:pt x="342" y="976"/>
                </a:lnTo>
                <a:lnTo>
                  <a:pt x="321" y="973"/>
                </a:lnTo>
                <a:lnTo>
                  <a:pt x="301" y="968"/>
                </a:lnTo>
                <a:lnTo>
                  <a:pt x="281" y="965"/>
                </a:lnTo>
                <a:lnTo>
                  <a:pt x="264" y="963"/>
                </a:lnTo>
                <a:lnTo>
                  <a:pt x="248" y="960"/>
                </a:lnTo>
                <a:lnTo>
                  <a:pt x="235" y="958"/>
                </a:lnTo>
                <a:lnTo>
                  <a:pt x="225" y="958"/>
                </a:lnTo>
                <a:lnTo>
                  <a:pt x="218" y="958"/>
                </a:lnTo>
                <a:lnTo>
                  <a:pt x="211" y="952"/>
                </a:lnTo>
                <a:lnTo>
                  <a:pt x="203" y="945"/>
                </a:lnTo>
                <a:lnTo>
                  <a:pt x="195" y="939"/>
                </a:lnTo>
                <a:lnTo>
                  <a:pt x="187" y="932"/>
                </a:lnTo>
                <a:lnTo>
                  <a:pt x="178" y="925"/>
                </a:lnTo>
                <a:lnTo>
                  <a:pt x="172" y="920"/>
                </a:lnTo>
                <a:lnTo>
                  <a:pt x="166" y="916"/>
                </a:lnTo>
                <a:lnTo>
                  <a:pt x="162" y="913"/>
                </a:lnTo>
                <a:lnTo>
                  <a:pt x="153" y="905"/>
                </a:lnTo>
                <a:lnTo>
                  <a:pt x="134" y="887"/>
                </a:lnTo>
                <a:lnTo>
                  <a:pt x="107" y="860"/>
                </a:lnTo>
                <a:lnTo>
                  <a:pt x="78" y="829"/>
                </a:lnTo>
                <a:lnTo>
                  <a:pt x="50" y="798"/>
                </a:lnTo>
                <a:lnTo>
                  <a:pt x="24" y="768"/>
                </a:lnTo>
                <a:lnTo>
                  <a:pt x="7" y="744"/>
                </a:lnTo>
                <a:lnTo>
                  <a:pt x="0" y="729"/>
                </a:lnTo>
                <a:lnTo>
                  <a:pt x="3" y="697"/>
                </a:lnTo>
                <a:lnTo>
                  <a:pt x="8" y="660"/>
                </a:lnTo>
                <a:lnTo>
                  <a:pt x="14" y="629"/>
                </a:lnTo>
                <a:lnTo>
                  <a:pt x="20" y="611"/>
                </a:lnTo>
                <a:lnTo>
                  <a:pt x="25" y="603"/>
                </a:lnTo>
                <a:lnTo>
                  <a:pt x="37" y="588"/>
                </a:lnTo>
                <a:lnTo>
                  <a:pt x="51" y="568"/>
                </a:lnTo>
                <a:lnTo>
                  <a:pt x="67" y="547"/>
                </a:lnTo>
                <a:lnTo>
                  <a:pt x="82" y="528"/>
                </a:lnTo>
                <a:lnTo>
                  <a:pt x="96" y="510"/>
                </a:lnTo>
                <a:lnTo>
                  <a:pt x="105" y="496"/>
                </a:lnTo>
                <a:lnTo>
                  <a:pt x="108" y="490"/>
                </a:lnTo>
                <a:lnTo>
                  <a:pt x="114" y="488"/>
                </a:lnTo>
                <a:lnTo>
                  <a:pt x="121" y="484"/>
                </a:lnTo>
                <a:lnTo>
                  <a:pt x="129" y="482"/>
                </a:lnTo>
                <a:lnTo>
                  <a:pt x="136" y="480"/>
                </a:lnTo>
                <a:lnTo>
                  <a:pt x="142" y="477"/>
                </a:lnTo>
                <a:lnTo>
                  <a:pt x="152" y="472"/>
                </a:lnTo>
                <a:lnTo>
                  <a:pt x="166" y="462"/>
                </a:lnTo>
                <a:lnTo>
                  <a:pt x="181" y="453"/>
                </a:lnTo>
                <a:lnTo>
                  <a:pt x="196" y="443"/>
                </a:lnTo>
                <a:lnTo>
                  <a:pt x="208" y="435"/>
                </a:lnTo>
                <a:lnTo>
                  <a:pt x="219" y="429"/>
                </a:lnTo>
                <a:lnTo>
                  <a:pt x="223" y="426"/>
                </a:lnTo>
                <a:lnTo>
                  <a:pt x="231" y="422"/>
                </a:lnTo>
                <a:lnTo>
                  <a:pt x="249" y="415"/>
                </a:lnTo>
                <a:lnTo>
                  <a:pt x="273" y="406"/>
                </a:lnTo>
                <a:lnTo>
                  <a:pt x="301" y="396"/>
                </a:lnTo>
                <a:lnTo>
                  <a:pt x="327" y="385"/>
                </a:lnTo>
                <a:lnTo>
                  <a:pt x="351" y="375"/>
                </a:lnTo>
                <a:lnTo>
                  <a:pt x="369" y="368"/>
                </a:lnTo>
                <a:lnTo>
                  <a:pt x="375" y="365"/>
                </a:lnTo>
                <a:lnTo>
                  <a:pt x="382" y="359"/>
                </a:lnTo>
                <a:lnTo>
                  <a:pt x="392" y="350"/>
                </a:lnTo>
                <a:lnTo>
                  <a:pt x="402" y="339"/>
                </a:lnTo>
                <a:lnTo>
                  <a:pt x="407" y="332"/>
                </a:lnTo>
                <a:lnTo>
                  <a:pt x="409" y="314"/>
                </a:lnTo>
                <a:lnTo>
                  <a:pt x="413" y="278"/>
                </a:lnTo>
                <a:lnTo>
                  <a:pt x="418" y="242"/>
                </a:lnTo>
                <a:lnTo>
                  <a:pt x="421" y="219"/>
                </a:lnTo>
                <a:lnTo>
                  <a:pt x="426" y="189"/>
                </a:lnTo>
                <a:lnTo>
                  <a:pt x="436" y="136"/>
                </a:lnTo>
                <a:lnTo>
                  <a:pt x="446" y="84"/>
                </a:lnTo>
                <a:lnTo>
                  <a:pt x="450" y="55"/>
                </a:lnTo>
                <a:lnTo>
                  <a:pt x="455" y="53"/>
                </a:lnTo>
                <a:lnTo>
                  <a:pt x="461" y="47"/>
                </a:lnTo>
                <a:lnTo>
                  <a:pt x="468" y="40"/>
                </a:lnTo>
                <a:lnTo>
                  <a:pt x="474" y="33"/>
                </a:lnTo>
                <a:lnTo>
                  <a:pt x="483" y="25"/>
                </a:lnTo>
                <a:lnTo>
                  <a:pt x="489" y="20"/>
                </a:lnTo>
                <a:lnTo>
                  <a:pt x="495" y="15"/>
                </a:lnTo>
                <a:lnTo>
                  <a:pt x="499" y="13"/>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088" name="Freeform 106"/>
          <p:cNvSpPr>
            <a:spLocks/>
          </p:cNvSpPr>
          <p:nvPr/>
        </p:nvSpPr>
        <p:spPr bwMode="auto">
          <a:xfrm>
            <a:off x="1941513" y="2744788"/>
            <a:ext cx="2082800" cy="2343150"/>
          </a:xfrm>
          <a:custGeom>
            <a:avLst/>
            <a:gdLst>
              <a:gd name="T0" fmla="*/ 2147483647 w 2144"/>
              <a:gd name="T1" fmla="*/ 2147483647 h 1104"/>
              <a:gd name="T2" fmla="*/ 2147483647 w 2144"/>
              <a:gd name="T3" fmla="*/ 2147483647 h 1104"/>
              <a:gd name="T4" fmla="*/ 2147483647 w 2144"/>
              <a:gd name="T5" fmla="*/ 2147483647 h 1104"/>
              <a:gd name="T6" fmla="*/ 2147483647 w 2144"/>
              <a:gd name="T7" fmla="*/ 0 h 1104"/>
              <a:gd name="T8" fmla="*/ 0 60000 65536"/>
              <a:gd name="T9" fmla="*/ 0 60000 65536"/>
              <a:gd name="T10" fmla="*/ 0 60000 65536"/>
              <a:gd name="T11" fmla="*/ 0 60000 65536"/>
              <a:gd name="T12" fmla="*/ 0 w 2144"/>
              <a:gd name="T13" fmla="*/ 0 h 1104"/>
              <a:gd name="T14" fmla="*/ 2144 w 2144"/>
              <a:gd name="T15" fmla="*/ 1104 h 1104"/>
            </a:gdLst>
            <a:ahLst/>
            <a:cxnLst>
              <a:cxn ang="T8">
                <a:pos x="T0" y="T1"/>
              </a:cxn>
              <a:cxn ang="T9">
                <a:pos x="T2" y="T3"/>
              </a:cxn>
              <a:cxn ang="T10">
                <a:pos x="T4" y="T5"/>
              </a:cxn>
              <a:cxn ang="T11">
                <a:pos x="T6" y="T7"/>
              </a:cxn>
            </a:cxnLst>
            <a:rect l="T12" t="T13" r="T14" b="T15"/>
            <a:pathLst>
              <a:path w="2144" h="1104">
                <a:moveTo>
                  <a:pt x="104" y="1056"/>
                </a:moveTo>
                <a:cubicBezTo>
                  <a:pt x="52" y="1080"/>
                  <a:pt x="0" y="1104"/>
                  <a:pt x="296" y="1008"/>
                </a:cubicBezTo>
                <a:cubicBezTo>
                  <a:pt x="592" y="912"/>
                  <a:pt x="1616" y="648"/>
                  <a:pt x="1880" y="480"/>
                </a:cubicBezTo>
                <a:cubicBezTo>
                  <a:pt x="2144" y="312"/>
                  <a:pt x="2012" y="156"/>
                  <a:pt x="1880" y="0"/>
                </a:cubicBezTo>
              </a:path>
            </a:pathLst>
          </a:custGeom>
          <a:noFill/>
          <a:ln w="76200">
            <a:solidFill>
              <a:srgbClr val="FF0000"/>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3089" name="Freeform 39"/>
          <p:cNvSpPr>
            <a:spLocks/>
          </p:cNvSpPr>
          <p:nvPr/>
        </p:nvSpPr>
        <p:spPr bwMode="auto">
          <a:xfrm>
            <a:off x="396875" y="3852863"/>
            <a:ext cx="247650" cy="76200"/>
          </a:xfrm>
          <a:custGeom>
            <a:avLst/>
            <a:gdLst>
              <a:gd name="T0" fmla="*/ 0 w 491"/>
              <a:gd name="T1" fmla="*/ 0 h 151"/>
              <a:gd name="T2" fmla="*/ 0 w 491"/>
              <a:gd name="T3" fmla="*/ 0 h 151"/>
              <a:gd name="T4" fmla="*/ 0 w 491"/>
              <a:gd name="T5" fmla="*/ 0 h 151"/>
              <a:gd name="T6" fmla="*/ 0 w 491"/>
              <a:gd name="T7" fmla="*/ 0 h 151"/>
              <a:gd name="T8" fmla="*/ 0 w 491"/>
              <a:gd name="T9" fmla="*/ 0 h 151"/>
              <a:gd name="T10" fmla="*/ 0 w 491"/>
              <a:gd name="T11" fmla="*/ 0 h 151"/>
              <a:gd name="T12" fmla="*/ 0 w 491"/>
              <a:gd name="T13" fmla="*/ 0 h 151"/>
              <a:gd name="T14" fmla="*/ 0 w 491"/>
              <a:gd name="T15" fmla="*/ 0 h 151"/>
              <a:gd name="T16" fmla="*/ 0 w 491"/>
              <a:gd name="T17" fmla="*/ 0 h 151"/>
              <a:gd name="T18" fmla="*/ 0 w 491"/>
              <a:gd name="T19" fmla="*/ 0 h 151"/>
              <a:gd name="T20" fmla="*/ 0 w 491"/>
              <a:gd name="T21" fmla="*/ 0 h 151"/>
              <a:gd name="T22" fmla="*/ 0 w 491"/>
              <a:gd name="T23" fmla="*/ 0 h 151"/>
              <a:gd name="T24" fmla="*/ 0 w 491"/>
              <a:gd name="T25" fmla="*/ 0 h 151"/>
              <a:gd name="T26" fmla="*/ 0 w 491"/>
              <a:gd name="T27" fmla="*/ 0 h 151"/>
              <a:gd name="T28" fmla="*/ 0 w 491"/>
              <a:gd name="T29" fmla="*/ 0 h 151"/>
              <a:gd name="T30" fmla="*/ 0 w 491"/>
              <a:gd name="T31" fmla="*/ 0 h 151"/>
              <a:gd name="T32" fmla="*/ 0 w 491"/>
              <a:gd name="T33" fmla="*/ 0 h 151"/>
              <a:gd name="T34" fmla="*/ 0 w 491"/>
              <a:gd name="T35" fmla="*/ 0 h 151"/>
              <a:gd name="T36" fmla="*/ 0 w 491"/>
              <a:gd name="T37" fmla="*/ 0 h 151"/>
              <a:gd name="T38" fmla="*/ 0 w 491"/>
              <a:gd name="T39" fmla="*/ 0 h 151"/>
              <a:gd name="T40" fmla="*/ 0 w 491"/>
              <a:gd name="T41" fmla="*/ 0 h 151"/>
              <a:gd name="T42" fmla="*/ 0 w 491"/>
              <a:gd name="T43" fmla="*/ 0 h 151"/>
              <a:gd name="T44" fmla="*/ 0 w 491"/>
              <a:gd name="T45" fmla="*/ 0 h 151"/>
              <a:gd name="T46" fmla="*/ 0 w 491"/>
              <a:gd name="T47" fmla="*/ 0 h 151"/>
              <a:gd name="T48" fmla="*/ 0 w 491"/>
              <a:gd name="T49" fmla="*/ 0 h 151"/>
              <a:gd name="T50" fmla="*/ 0 w 491"/>
              <a:gd name="T51" fmla="*/ 0 h 151"/>
              <a:gd name="T52" fmla="*/ 0 w 491"/>
              <a:gd name="T53" fmla="*/ 0 h 151"/>
              <a:gd name="T54" fmla="*/ 0 w 491"/>
              <a:gd name="T55" fmla="*/ 0 h 151"/>
              <a:gd name="T56" fmla="*/ 0 w 491"/>
              <a:gd name="T57" fmla="*/ 0 h 151"/>
              <a:gd name="T58" fmla="*/ 0 w 491"/>
              <a:gd name="T59" fmla="*/ 0 h 151"/>
              <a:gd name="T60" fmla="*/ 0 w 491"/>
              <a:gd name="T61" fmla="*/ 0 h 151"/>
              <a:gd name="T62" fmla="*/ 0 w 491"/>
              <a:gd name="T63" fmla="*/ 0 h 151"/>
              <a:gd name="T64" fmla="*/ 0 w 491"/>
              <a:gd name="T65" fmla="*/ 0 h 151"/>
              <a:gd name="T66" fmla="*/ 0 w 491"/>
              <a:gd name="T67" fmla="*/ 0 h 151"/>
              <a:gd name="T68" fmla="*/ 0 w 491"/>
              <a:gd name="T69" fmla="*/ 0 h 151"/>
              <a:gd name="T70" fmla="*/ 0 w 491"/>
              <a:gd name="T71" fmla="*/ 0 h 151"/>
              <a:gd name="T72" fmla="*/ 0 w 491"/>
              <a:gd name="T73" fmla="*/ 0 h 151"/>
              <a:gd name="T74" fmla="*/ 0 w 491"/>
              <a:gd name="T75" fmla="*/ 0 h 151"/>
              <a:gd name="T76" fmla="*/ 0 w 491"/>
              <a:gd name="T77" fmla="*/ 0 h 151"/>
              <a:gd name="T78" fmla="*/ 0 w 491"/>
              <a:gd name="T79" fmla="*/ 0 h 151"/>
              <a:gd name="T80" fmla="*/ 0 w 491"/>
              <a:gd name="T81" fmla="*/ 0 h 151"/>
              <a:gd name="T82" fmla="*/ 0 w 491"/>
              <a:gd name="T83" fmla="*/ 0 h 151"/>
              <a:gd name="T84" fmla="*/ 0 w 491"/>
              <a:gd name="T85" fmla="*/ 0 h 151"/>
              <a:gd name="T86" fmla="*/ 0 w 491"/>
              <a:gd name="T87" fmla="*/ 0 h 151"/>
              <a:gd name="T88" fmla="*/ 0 w 491"/>
              <a:gd name="T89" fmla="*/ 0 h 151"/>
              <a:gd name="T90" fmla="*/ 0 w 491"/>
              <a:gd name="T91" fmla="*/ 0 h 151"/>
              <a:gd name="T92" fmla="*/ 0 w 491"/>
              <a:gd name="T93" fmla="*/ 0 h 151"/>
              <a:gd name="T94" fmla="*/ 0 w 491"/>
              <a:gd name="T95" fmla="*/ 0 h 151"/>
              <a:gd name="T96" fmla="*/ 0 w 491"/>
              <a:gd name="T97" fmla="*/ 0 h 151"/>
              <a:gd name="T98" fmla="*/ 0 w 491"/>
              <a:gd name="T99" fmla="*/ 0 h 151"/>
              <a:gd name="T100" fmla="*/ 0 w 491"/>
              <a:gd name="T101" fmla="*/ 0 h 151"/>
              <a:gd name="T102" fmla="*/ 0 w 491"/>
              <a:gd name="T103" fmla="*/ 0 h 151"/>
              <a:gd name="T104" fmla="*/ 0 w 491"/>
              <a:gd name="T105" fmla="*/ 0 h 151"/>
              <a:gd name="T106" fmla="*/ 0 w 491"/>
              <a:gd name="T107" fmla="*/ 0 h 151"/>
              <a:gd name="T108" fmla="*/ 0 w 491"/>
              <a:gd name="T109" fmla="*/ 0 h 15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1"/>
              <a:gd name="T166" fmla="*/ 0 h 151"/>
              <a:gd name="T167" fmla="*/ 491 w 491"/>
              <a:gd name="T168" fmla="*/ 151 h 15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1" h="151">
                <a:moveTo>
                  <a:pt x="158" y="18"/>
                </a:moveTo>
                <a:lnTo>
                  <a:pt x="164" y="19"/>
                </a:lnTo>
                <a:lnTo>
                  <a:pt x="178" y="20"/>
                </a:lnTo>
                <a:lnTo>
                  <a:pt x="200" y="23"/>
                </a:lnTo>
                <a:lnTo>
                  <a:pt x="224" y="24"/>
                </a:lnTo>
                <a:lnTo>
                  <a:pt x="248" y="26"/>
                </a:lnTo>
                <a:lnTo>
                  <a:pt x="270" y="27"/>
                </a:lnTo>
                <a:lnTo>
                  <a:pt x="287" y="27"/>
                </a:lnTo>
                <a:lnTo>
                  <a:pt x="295" y="26"/>
                </a:lnTo>
                <a:lnTo>
                  <a:pt x="300" y="24"/>
                </a:lnTo>
                <a:lnTo>
                  <a:pt x="307" y="22"/>
                </a:lnTo>
                <a:lnTo>
                  <a:pt x="316" y="19"/>
                </a:lnTo>
                <a:lnTo>
                  <a:pt x="326" y="16"/>
                </a:lnTo>
                <a:lnTo>
                  <a:pt x="337" y="13"/>
                </a:lnTo>
                <a:lnTo>
                  <a:pt x="346" y="12"/>
                </a:lnTo>
                <a:lnTo>
                  <a:pt x="355" y="11"/>
                </a:lnTo>
                <a:lnTo>
                  <a:pt x="363" y="11"/>
                </a:lnTo>
                <a:lnTo>
                  <a:pt x="372" y="18"/>
                </a:lnTo>
                <a:lnTo>
                  <a:pt x="383" y="28"/>
                </a:lnTo>
                <a:lnTo>
                  <a:pt x="392" y="38"/>
                </a:lnTo>
                <a:lnTo>
                  <a:pt x="397" y="43"/>
                </a:lnTo>
                <a:lnTo>
                  <a:pt x="397" y="34"/>
                </a:lnTo>
                <a:lnTo>
                  <a:pt x="394" y="23"/>
                </a:lnTo>
                <a:lnTo>
                  <a:pt x="394" y="13"/>
                </a:lnTo>
                <a:lnTo>
                  <a:pt x="397" y="9"/>
                </a:lnTo>
                <a:lnTo>
                  <a:pt x="402" y="9"/>
                </a:lnTo>
                <a:lnTo>
                  <a:pt x="413" y="8"/>
                </a:lnTo>
                <a:lnTo>
                  <a:pt x="427" y="8"/>
                </a:lnTo>
                <a:lnTo>
                  <a:pt x="443" y="8"/>
                </a:lnTo>
                <a:lnTo>
                  <a:pt x="459" y="7"/>
                </a:lnTo>
                <a:lnTo>
                  <a:pt x="474" y="7"/>
                </a:lnTo>
                <a:lnTo>
                  <a:pt x="485" y="7"/>
                </a:lnTo>
                <a:lnTo>
                  <a:pt x="491" y="7"/>
                </a:lnTo>
                <a:lnTo>
                  <a:pt x="491" y="10"/>
                </a:lnTo>
                <a:lnTo>
                  <a:pt x="491" y="15"/>
                </a:lnTo>
                <a:lnTo>
                  <a:pt x="489" y="19"/>
                </a:lnTo>
                <a:lnTo>
                  <a:pt x="484" y="22"/>
                </a:lnTo>
                <a:lnTo>
                  <a:pt x="480" y="22"/>
                </a:lnTo>
                <a:lnTo>
                  <a:pt x="474" y="23"/>
                </a:lnTo>
                <a:lnTo>
                  <a:pt x="466" y="24"/>
                </a:lnTo>
                <a:lnTo>
                  <a:pt x="458" y="26"/>
                </a:lnTo>
                <a:lnTo>
                  <a:pt x="450" y="27"/>
                </a:lnTo>
                <a:lnTo>
                  <a:pt x="443" y="30"/>
                </a:lnTo>
                <a:lnTo>
                  <a:pt x="438" y="31"/>
                </a:lnTo>
                <a:lnTo>
                  <a:pt x="437" y="32"/>
                </a:lnTo>
                <a:lnTo>
                  <a:pt x="442" y="33"/>
                </a:lnTo>
                <a:lnTo>
                  <a:pt x="452" y="36"/>
                </a:lnTo>
                <a:lnTo>
                  <a:pt x="461" y="43"/>
                </a:lnTo>
                <a:lnTo>
                  <a:pt x="466" y="53"/>
                </a:lnTo>
                <a:lnTo>
                  <a:pt x="461" y="53"/>
                </a:lnTo>
                <a:lnTo>
                  <a:pt x="455" y="54"/>
                </a:lnTo>
                <a:lnTo>
                  <a:pt x="447" y="55"/>
                </a:lnTo>
                <a:lnTo>
                  <a:pt x="440" y="56"/>
                </a:lnTo>
                <a:lnTo>
                  <a:pt x="433" y="57"/>
                </a:lnTo>
                <a:lnTo>
                  <a:pt x="427" y="58"/>
                </a:lnTo>
                <a:lnTo>
                  <a:pt x="422" y="59"/>
                </a:lnTo>
                <a:lnTo>
                  <a:pt x="419" y="61"/>
                </a:lnTo>
                <a:lnTo>
                  <a:pt x="413" y="63"/>
                </a:lnTo>
                <a:lnTo>
                  <a:pt x="406" y="65"/>
                </a:lnTo>
                <a:lnTo>
                  <a:pt x="400" y="69"/>
                </a:lnTo>
                <a:lnTo>
                  <a:pt x="398" y="72"/>
                </a:lnTo>
                <a:lnTo>
                  <a:pt x="402" y="74"/>
                </a:lnTo>
                <a:lnTo>
                  <a:pt x="413" y="77"/>
                </a:lnTo>
                <a:lnTo>
                  <a:pt x="423" y="78"/>
                </a:lnTo>
                <a:lnTo>
                  <a:pt x="427" y="81"/>
                </a:lnTo>
                <a:lnTo>
                  <a:pt x="424" y="86"/>
                </a:lnTo>
                <a:lnTo>
                  <a:pt x="421" y="93"/>
                </a:lnTo>
                <a:lnTo>
                  <a:pt x="416" y="101"/>
                </a:lnTo>
                <a:lnTo>
                  <a:pt x="410" y="105"/>
                </a:lnTo>
                <a:lnTo>
                  <a:pt x="404" y="109"/>
                </a:lnTo>
                <a:lnTo>
                  <a:pt x="397" y="112"/>
                </a:lnTo>
                <a:lnTo>
                  <a:pt x="390" y="116"/>
                </a:lnTo>
                <a:lnTo>
                  <a:pt x="384" y="118"/>
                </a:lnTo>
                <a:lnTo>
                  <a:pt x="378" y="119"/>
                </a:lnTo>
                <a:lnTo>
                  <a:pt x="368" y="122"/>
                </a:lnTo>
                <a:lnTo>
                  <a:pt x="355" y="125"/>
                </a:lnTo>
                <a:lnTo>
                  <a:pt x="340" y="130"/>
                </a:lnTo>
                <a:lnTo>
                  <a:pt x="324" y="133"/>
                </a:lnTo>
                <a:lnTo>
                  <a:pt x="311" y="137"/>
                </a:lnTo>
                <a:lnTo>
                  <a:pt x="301" y="138"/>
                </a:lnTo>
                <a:lnTo>
                  <a:pt x="295" y="138"/>
                </a:lnTo>
                <a:lnTo>
                  <a:pt x="294" y="133"/>
                </a:lnTo>
                <a:lnTo>
                  <a:pt x="294" y="130"/>
                </a:lnTo>
                <a:lnTo>
                  <a:pt x="293" y="127"/>
                </a:lnTo>
                <a:lnTo>
                  <a:pt x="292" y="126"/>
                </a:lnTo>
                <a:lnTo>
                  <a:pt x="290" y="124"/>
                </a:lnTo>
                <a:lnTo>
                  <a:pt x="288" y="122"/>
                </a:lnTo>
                <a:lnTo>
                  <a:pt x="286" y="119"/>
                </a:lnTo>
                <a:lnTo>
                  <a:pt x="283" y="118"/>
                </a:lnTo>
                <a:lnTo>
                  <a:pt x="280" y="123"/>
                </a:lnTo>
                <a:lnTo>
                  <a:pt x="278" y="131"/>
                </a:lnTo>
                <a:lnTo>
                  <a:pt x="277" y="139"/>
                </a:lnTo>
                <a:lnTo>
                  <a:pt x="276" y="142"/>
                </a:lnTo>
                <a:lnTo>
                  <a:pt x="262" y="145"/>
                </a:lnTo>
                <a:lnTo>
                  <a:pt x="249" y="146"/>
                </a:lnTo>
                <a:lnTo>
                  <a:pt x="238" y="147"/>
                </a:lnTo>
                <a:lnTo>
                  <a:pt x="227" y="148"/>
                </a:lnTo>
                <a:lnTo>
                  <a:pt x="217" y="149"/>
                </a:lnTo>
                <a:lnTo>
                  <a:pt x="210" y="150"/>
                </a:lnTo>
                <a:lnTo>
                  <a:pt x="203" y="151"/>
                </a:lnTo>
                <a:lnTo>
                  <a:pt x="199" y="151"/>
                </a:lnTo>
                <a:lnTo>
                  <a:pt x="193" y="151"/>
                </a:lnTo>
                <a:lnTo>
                  <a:pt x="184" y="151"/>
                </a:lnTo>
                <a:lnTo>
                  <a:pt x="172" y="151"/>
                </a:lnTo>
                <a:lnTo>
                  <a:pt x="159" y="149"/>
                </a:lnTo>
                <a:lnTo>
                  <a:pt x="147" y="148"/>
                </a:lnTo>
                <a:lnTo>
                  <a:pt x="135" y="146"/>
                </a:lnTo>
                <a:lnTo>
                  <a:pt x="126" y="142"/>
                </a:lnTo>
                <a:lnTo>
                  <a:pt x="120" y="138"/>
                </a:lnTo>
                <a:lnTo>
                  <a:pt x="116" y="131"/>
                </a:lnTo>
                <a:lnTo>
                  <a:pt x="113" y="126"/>
                </a:lnTo>
                <a:lnTo>
                  <a:pt x="112" y="123"/>
                </a:lnTo>
                <a:lnTo>
                  <a:pt x="112" y="120"/>
                </a:lnTo>
                <a:lnTo>
                  <a:pt x="112" y="118"/>
                </a:lnTo>
                <a:lnTo>
                  <a:pt x="112" y="115"/>
                </a:lnTo>
                <a:lnTo>
                  <a:pt x="112" y="112"/>
                </a:lnTo>
                <a:lnTo>
                  <a:pt x="111" y="111"/>
                </a:lnTo>
                <a:lnTo>
                  <a:pt x="109" y="110"/>
                </a:lnTo>
                <a:lnTo>
                  <a:pt x="104" y="110"/>
                </a:lnTo>
                <a:lnTo>
                  <a:pt x="101" y="110"/>
                </a:lnTo>
                <a:lnTo>
                  <a:pt x="100" y="110"/>
                </a:lnTo>
                <a:lnTo>
                  <a:pt x="100" y="114"/>
                </a:lnTo>
                <a:lnTo>
                  <a:pt x="98" y="119"/>
                </a:lnTo>
                <a:lnTo>
                  <a:pt x="97" y="125"/>
                </a:lnTo>
                <a:lnTo>
                  <a:pt x="97" y="130"/>
                </a:lnTo>
                <a:lnTo>
                  <a:pt x="87" y="127"/>
                </a:lnTo>
                <a:lnTo>
                  <a:pt x="74" y="125"/>
                </a:lnTo>
                <a:lnTo>
                  <a:pt x="59" y="122"/>
                </a:lnTo>
                <a:lnTo>
                  <a:pt x="43" y="117"/>
                </a:lnTo>
                <a:lnTo>
                  <a:pt x="28" y="112"/>
                </a:lnTo>
                <a:lnTo>
                  <a:pt x="14" y="109"/>
                </a:lnTo>
                <a:lnTo>
                  <a:pt x="5" y="105"/>
                </a:lnTo>
                <a:lnTo>
                  <a:pt x="0" y="102"/>
                </a:lnTo>
                <a:lnTo>
                  <a:pt x="3" y="81"/>
                </a:lnTo>
                <a:lnTo>
                  <a:pt x="6" y="48"/>
                </a:lnTo>
                <a:lnTo>
                  <a:pt x="11" y="17"/>
                </a:lnTo>
                <a:lnTo>
                  <a:pt x="12" y="1"/>
                </a:lnTo>
                <a:lnTo>
                  <a:pt x="15" y="0"/>
                </a:lnTo>
                <a:lnTo>
                  <a:pt x="25" y="0"/>
                </a:lnTo>
                <a:lnTo>
                  <a:pt x="37" y="0"/>
                </a:lnTo>
                <a:lnTo>
                  <a:pt x="51" y="0"/>
                </a:lnTo>
                <a:lnTo>
                  <a:pt x="66" y="1"/>
                </a:lnTo>
                <a:lnTo>
                  <a:pt x="80" y="3"/>
                </a:lnTo>
                <a:lnTo>
                  <a:pt x="90" y="4"/>
                </a:lnTo>
                <a:lnTo>
                  <a:pt x="96" y="7"/>
                </a:lnTo>
                <a:lnTo>
                  <a:pt x="93" y="18"/>
                </a:lnTo>
                <a:lnTo>
                  <a:pt x="90" y="30"/>
                </a:lnTo>
                <a:lnTo>
                  <a:pt x="88" y="39"/>
                </a:lnTo>
                <a:lnTo>
                  <a:pt x="87" y="46"/>
                </a:lnTo>
                <a:lnTo>
                  <a:pt x="88" y="47"/>
                </a:lnTo>
                <a:lnTo>
                  <a:pt x="90" y="49"/>
                </a:lnTo>
                <a:lnTo>
                  <a:pt x="93" y="50"/>
                </a:lnTo>
                <a:lnTo>
                  <a:pt x="94" y="50"/>
                </a:lnTo>
                <a:lnTo>
                  <a:pt x="98" y="41"/>
                </a:lnTo>
                <a:lnTo>
                  <a:pt x="108" y="30"/>
                </a:lnTo>
                <a:lnTo>
                  <a:pt x="116" y="20"/>
                </a:lnTo>
                <a:lnTo>
                  <a:pt x="121" y="16"/>
                </a:lnTo>
                <a:lnTo>
                  <a:pt x="126" y="16"/>
                </a:lnTo>
                <a:lnTo>
                  <a:pt x="132" y="17"/>
                </a:lnTo>
                <a:lnTo>
                  <a:pt x="138" y="17"/>
                </a:lnTo>
                <a:lnTo>
                  <a:pt x="143" y="17"/>
                </a:lnTo>
                <a:lnTo>
                  <a:pt x="149" y="18"/>
                </a:lnTo>
                <a:lnTo>
                  <a:pt x="154" y="18"/>
                </a:lnTo>
                <a:lnTo>
                  <a:pt x="157" y="18"/>
                </a:lnTo>
                <a:lnTo>
                  <a:pt x="158" y="18"/>
                </a:lnTo>
                <a:close/>
              </a:path>
            </a:pathLst>
          </a:custGeom>
          <a:solidFill>
            <a:srgbClr val="CC0A2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090" name="Freeform 40"/>
          <p:cNvSpPr>
            <a:spLocks/>
          </p:cNvSpPr>
          <p:nvPr/>
        </p:nvSpPr>
        <p:spPr bwMode="auto">
          <a:xfrm>
            <a:off x="404813" y="3857625"/>
            <a:ext cx="93662" cy="63500"/>
          </a:xfrm>
          <a:custGeom>
            <a:avLst/>
            <a:gdLst>
              <a:gd name="T0" fmla="*/ 0 w 189"/>
              <a:gd name="T1" fmla="*/ 0 h 125"/>
              <a:gd name="T2" fmla="*/ 0 w 189"/>
              <a:gd name="T3" fmla="*/ 0 h 125"/>
              <a:gd name="T4" fmla="*/ 0 w 189"/>
              <a:gd name="T5" fmla="*/ 0 h 125"/>
              <a:gd name="T6" fmla="*/ 0 w 189"/>
              <a:gd name="T7" fmla="*/ 0 h 125"/>
              <a:gd name="T8" fmla="*/ 0 w 189"/>
              <a:gd name="T9" fmla="*/ 0 h 125"/>
              <a:gd name="T10" fmla="*/ 0 w 189"/>
              <a:gd name="T11" fmla="*/ 0 h 125"/>
              <a:gd name="T12" fmla="*/ 0 w 189"/>
              <a:gd name="T13" fmla="*/ 0 h 125"/>
              <a:gd name="T14" fmla="*/ 0 w 189"/>
              <a:gd name="T15" fmla="*/ 0 h 125"/>
              <a:gd name="T16" fmla="*/ 0 w 189"/>
              <a:gd name="T17" fmla="*/ 0 h 125"/>
              <a:gd name="T18" fmla="*/ 0 w 189"/>
              <a:gd name="T19" fmla="*/ 0 h 125"/>
              <a:gd name="T20" fmla="*/ 0 w 189"/>
              <a:gd name="T21" fmla="*/ 0 h 125"/>
              <a:gd name="T22" fmla="*/ 0 w 189"/>
              <a:gd name="T23" fmla="*/ 0 h 125"/>
              <a:gd name="T24" fmla="*/ 0 w 189"/>
              <a:gd name="T25" fmla="*/ 0 h 125"/>
              <a:gd name="T26" fmla="*/ 0 w 189"/>
              <a:gd name="T27" fmla="*/ 0 h 125"/>
              <a:gd name="T28" fmla="*/ 0 w 189"/>
              <a:gd name="T29" fmla="*/ 0 h 125"/>
              <a:gd name="T30" fmla="*/ 0 w 189"/>
              <a:gd name="T31" fmla="*/ 0 h 125"/>
              <a:gd name="T32" fmla="*/ 0 w 189"/>
              <a:gd name="T33" fmla="*/ 0 h 125"/>
              <a:gd name="T34" fmla="*/ 0 w 189"/>
              <a:gd name="T35" fmla="*/ 0 h 125"/>
              <a:gd name="T36" fmla="*/ 0 w 189"/>
              <a:gd name="T37" fmla="*/ 0 h 125"/>
              <a:gd name="T38" fmla="*/ 0 w 189"/>
              <a:gd name="T39" fmla="*/ 0 h 125"/>
              <a:gd name="T40" fmla="*/ 0 w 189"/>
              <a:gd name="T41" fmla="*/ 0 h 125"/>
              <a:gd name="T42" fmla="*/ 0 w 189"/>
              <a:gd name="T43" fmla="*/ 0 h 125"/>
              <a:gd name="T44" fmla="*/ 0 w 189"/>
              <a:gd name="T45" fmla="*/ 0 h 125"/>
              <a:gd name="T46" fmla="*/ 0 w 189"/>
              <a:gd name="T47" fmla="*/ 0 h 125"/>
              <a:gd name="T48" fmla="*/ 0 w 189"/>
              <a:gd name="T49" fmla="*/ 0 h 125"/>
              <a:gd name="T50" fmla="*/ 0 w 189"/>
              <a:gd name="T51" fmla="*/ 0 h 125"/>
              <a:gd name="T52" fmla="*/ 0 w 189"/>
              <a:gd name="T53" fmla="*/ 0 h 125"/>
              <a:gd name="T54" fmla="*/ 0 w 189"/>
              <a:gd name="T55" fmla="*/ 0 h 125"/>
              <a:gd name="T56" fmla="*/ 0 w 189"/>
              <a:gd name="T57" fmla="*/ 0 h 125"/>
              <a:gd name="T58" fmla="*/ 0 w 189"/>
              <a:gd name="T59" fmla="*/ 0 h 125"/>
              <a:gd name="T60" fmla="*/ 0 w 189"/>
              <a:gd name="T61" fmla="*/ 0 h 125"/>
              <a:gd name="T62" fmla="*/ 0 w 189"/>
              <a:gd name="T63" fmla="*/ 0 h 125"/>
              <a:gd name="T64" fmla="*/ 0 w 189"/>
              <a:gd name="T65" fmla="*/ 0 h 125"/>
              <a:gd name="T66" fmla="*/ 0 w 189"/>
              <a:gd name="T67" fmla="*/ 0 h 125"/>
              <a:gd name="T68" fmla="*/ 0 w 189"/>
              <a:gd name="T69" fmla="*/ 0 h 125"/>
              <a:gd name="T70" fmla="*/ 0 w 189"/>
              <a:gd name="T71" fmla="*/ 0 h 125"/>
              <a:gd name="T72" fmla="*/ 0 w 189"/>
              <a:gd name="T73" fmla="*/ 0 h 125"/>
              <a:gd name="T74" fmla="*/ 0 w 189"/>
              <a:gd name="T75" fmla="*/ 0 h 125"/>
              <a:gd name="T76" fmla="*/ 0 w 189"/>
              <a:gd name="T77" fmla="*/ 0 h 125"/>
              <a:gd name="T78" fmla="*/ 0 w 189"/>
              <a:gd name="T79" fmla="*/ 0 h 125"/>
              <a:gd name="T80" fmla="*/ 0 w 189"/>
              <a:gd name="T81" fmla="*/ 0 h 125"/>
              <a:gd name="T82" fmla="*/ 0 w 189"/>
              <a:gd name="T83" fmla="*/ 0 h 125"/>
              <a:gd name="T84" fmla="*/ 0 w 189"/>
              <a:gd name="T85" fmla="*/ 0 h 125"/>
              <a:gd name="T86" fmla="*/ 0 w 189"/>
              <a:gd name="T87" fmla="*/ 0 h 125"/>
              <a:gd name="T88" fmla="*/ 0 w 189"/>
              <a:gd name="T89" fmla="*/ 0 h 125"/>
              <a:gd name="T90" fmla="*/ 0 w 189"/>
              <a:gd name="T91" fmla="*/ 0 h 125"/>
              <a:gd name="T92" fmla="*/ 0 w 189"/>
              <a:gd name="T93" fmla="*/ 0 h 125"/>
              <a:gd name="T94" fmla="*/ 0 w 189"/>
              <a:gd name="T95" fmla="*/ 0 h 125"/>
              <a:gd name="T96" fmla="*/ 0 w 189"/>
              <a:gd name="T97" fmla="*/ 0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9"/>
              <a:gd name="T148" fmla="*/ 0 h 125"/>
              <a:gd name="T149" fmla="*/ 189 w 189"/>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9" h="125">
                <a:moveTo>
                  <a:pt x="189" y="93"/>
                </a:moveTo>
                <a:lnTo>
                  <a:pt x="189" y="90"/>
                </a:lnTo>
                <a:lnTo>
                  <a:pt x="188" y="84"/>
                </a:lnTo>
                <a:lnTo>
                  <a:pt x="186" y="79"/>
                </a:lnTo>
                <a:lnTo>
                  <a:pt x="186" y="73"/>
                </a:lnTo>
                <a:lnTo>
                  <a:pt x="185" y="68"/>
                </a:lnTo>
                <a:lnTo>
                  <a:pt x="183" y="62"/>
                </a:lnTo>
                <a:lnTo>
                  <a:pt x="181" y="58"/>
                </a:lnTo>
                <a:lnTo>
                  <a:pt x="180" y="54"/>
                </a:lnTo>
                <a:lnTo>
                  <a:pt x="180" y="52"/>
                </a:lnTo>
                <a:lnTo>
                  <a:pt x="180" y="50"/>
                </a:lnTo>
                <a:lnTo>
                  <a:pt x="179" y="49"/>
                </a:lnTo>
                <a:lnTo>
                  <a:pt x="176" y="46"/>
                </a:lnTo>
                <a:lnTo>
                  <a:pt x="176" y="42"/>
                </a:lnTo>
                <a:lnTo>
                  <a:pt x="176" y="36"/>
                </a:lnTo>
                <a:lnTo>
                  <a:pt x="175" y="31"/>
                </a:lnTo>
                <a:lnTo>
                  <a:pt x="173" y="27"/>
                </a:lnTo>
                <a:lnTo>
                  <a:pt x="168" y="21"/>
                </a:lnTo>
                <a:lnTo>
                  <a:pt x="160" y="16"/>
                </a:lnTo>
                <a:lnTo>
                  <a:pt x="151" y="13"/>
                </a:lnTo>
                <a:lnTo>
                  <a:pt x="143" y="12"/>
                </a:lnTo>
                <a:lnTo>
                  <a:pt x="140" y="13"/>
                </a:lnTo>
                <a:lnTo>
                  <a:pt x="135" y="14"/>
                </a:lnTo>
                <a:lnTo>
                  <a:pt x="129" y="16"/>
                </a:lnTo>
                <a:lnTo>
                  <a:pt x="124" y="19"/>
                </a:lnTo>
                <a:lnTo>
                  <a:pt x="117" y="22"/>
                </a:lnTo>
                <a:lnTo>
                  <a:pt x="111" y="26"/>
                </a:lnTo>
                <a:lnTo>
                  <a:pt x="106" y="28"/>
                </a:lnTo>
                <a:lnTo>
                  <a:pt x="104" y="30"/>
                </a:lnTo>
                <a:lnTo>
                  <a:pt x="102" y="34"/>
                </a:lnTo>
                <a:lnTo>
                  <a:pt x="97" y="38"/>
                </a:lnTo>
                <a:lnTo>
                  <a:pt x="94" y="45"/>
                </a:lnTo>
                <a:lnTo>
                  <a:pt x="90" y="50"/>
                </a:lnTo>
                <a:lnTo>
                  <a:pt x="88" y="53"/>
                </a:lnTo>
                <a:lnTo>
                  <a:pt x="84" y="58"/>
                </a:lnTo>
                <a:lnTo>
                  <a:pt x="80" y="64"/>
                </a:lnTo>
                <a:lnTo>
                  <a:pt x="75" y="70"/>
                </a:lnTo>
                <a:lnTo>
                  <a:pt x="69" y="76"/>
                </a:lnTo>
                <a:lnTo>
                  <a:pt x="65" y="82"/>
                </a:lnTo>
                <a:lnTo>
                  <a:pt x="59" y="85"/>
                </a:lnTo>
                <a:lnTo>
                  <a:pt x="56" y="88"/>
                </a:lnTo>
                <a:lnTo>
                  <a:pt x="52" y="88"/>
                </a:lnTo>
                <a:lnTo>
                  <a:pt x="46" y="87"/>
                </a:lnTo>
                <a:lnTo>
                  <a:pt x="42" y="85"/>
                </a:lnTo>
                <a:lnTo>
                  <a:pt x="35" y="84"/>
                </a:lnTo>
                <a:lnTo>
                  <a:pt x="29" y="82"/>
                </a:lnTo>
                <a:lnTo>
                  <a:pt x="24" y="80"/>
                </a:lnTo>
                <a:lnTo>
                  <a:pt x="20" y="77"/>
                </a:lnTo>
                <a:lnTo>
                  <a:pt x="18" y="75"/>
                </a:lnTo>
                <a:lnTo>
                  <a:pt x="15" y="69"/>
                </a:lnTo>
                <a:lnTo>
                  <a:pt x="12" y="60"/>
                </a:lnTo>
                <a:lnTo>
                  <a:pt x="10" y="50"/>
                </a:lnTo>
                <a:lnTo>
                  <a:pt x="8" y="42"/>
                </a:lnTo>
                <a:lnTo>
                  <a:pt x="10" y="36"/>
                </a:lnTo>
                <a:lnTo>
                  <a:pt x="12" y="29"/>
                </a:lnTo>
                <a:lnTo>
                  <a:pt x="15" y="23"/>
                </a:lnTo>
                <a:lnTo>
                  <a:pt x="19" y="20"/>
                </a:lnTo>
                <a:lnTo>
                  <a:pt x="26" y="19"/>
                </a:lnTo>
                <a:lnTo>
                  <a:pt x="36" y="19"/>
                </a:lnTo>
                <a:lnTo>
                  <a:pt x="45" y="19"/>
                </a:lnTo>
                <a:lnTo>
                  <a:pt x="50" y="20"/>
                </a:lnTo>
                <a:lnTo>
                  <a:pt x="51" y="23"/>
                </a:lnTo>
                <a:lnTo>
                  <a:pt x="51" y="31"/>
                </a:lnTo>
                <a:lnTo>
                  <a:pt x="51" y="41"/>
                </a:lnTo>
                <a:lnTo>
                  <a:pt x="52" y="47"/>
                </a:lnTo>
                <a:lnTo>
                  <a:pt x="49" y="49"/>
                </a:lnTo>
                <a:lnTo>
                  <a:pt x="44" y="51"/>
                </a:lnTo>
                <a:lnTo>
                  <a:pt x="38" y="53"/>
                </a:lnTo>
                <a:lnTo>
                  <a:pt x="35" y="54"/>
                </a:lnTo>
                <a:lnTo>
                  <a:pt x="34" y="56"/>
                </a:lnTo>
                <a:lnTo>
                  <a:pt x="35" y="59"/>
                </a:lnTo>
                <a:lnTo>
                  <a:pt x="38" y="61"/>
                </a:lnTo>
                <a:lnTo>
                  <a:pt x="42" y="64"/>
                </a:lnTo>
                <a:lnTo>
                  <a:pt x="48" y="61"/>
                </a:lnTo>
                <a:lnTo>
                  <a:pt x="56" y="58"/>
                </a:lnTo>
                <a:lnTo>
                  <a:pt x="61" y="53"/>
                </a:lnTo>
                <a:lnTo>
                  <a:pt x="65" y="50"/>
                </a:lnTo>
                <a:lnTo>
                  <a:pt x="65" y="44"/>
                </a:lnTo>
                <a:lnTo>
                  <a:pt x="64" y="34"/>
                </a:lnTo>
                <a:lnTo>
                  <a:pt x="62" y="23"/>
                </a:lnTo>
                <a:lnTo>
                  <a:pt x="61" y="16"/>
                </a:lnTo>
                <a:lnTo>
                  <a:pt x="60" y="15"/>
                </a:lnTo>
                <a:lnTo>
                  <a:pt x="56" y="13"/>
                </a:lnTo>
                <a:lnTo>
                  <a:pt x="50" y="10"/>
                </a:lnTo>
                <a:lnTo>
                  <a:pt x="43" y="7"/>
                </a:lnTo>
                <a:lnTo>
                  <a:pt x="36" y="5"/>
                </a:lnTo>
                <a:lnTo>
                  <a:pt x="29" y="3"/>
                </a:lnTo>
                <a:lnTo>
                  <a:pt x="24" y="0"/>
                </a:lnTo>
                <a:lnTo>
                  <a:pt x="22" y="0"/>
                </a:lnTo>
                <a:lnTo>
                  <a:pt x="19" y="3"/>
                </a:lnTo>
                <a:lnTo>
                  <a:pt x="13" y="6"/>
                </a:lnTo>
                <a:lnTo>
                  <a:pt x="6" y="12"/>
                </a:lnTo>
                <a:lnTo>
                  <a:pt x="3" y="15"/>
                </a:lnTo>
                <a:lnTo>
                  <a:pt x="3" y="27"/>
                </a:lnTo>
                <a:lnTo>
                  <a:pt x="1" y="45"/>
                </a:lnTo>
                <a:lnTo>
                  <a:pt x="0" y="62"/>
                </a:lnTo>
                <a:lnTo>
                  <a:pt x="0" y="72"/>
                </a:lnTo>
                <a:lnTo>
                  <a:pt x="4" y="76"/>
                </a:lnTo>
                <a:lnTo>
                  <a:pt x="12" y="84"/>
                </a:lnTo>
                <a:lnTo>
                  <a:pt x="21" y="92"/>
                </a:lnTo>
                <a:lnTo>
                  <a:pt x="27" y="97"/>
                </a:lnTo>
                <a:lnTo>
                  <a:pt x="30" y="98"/>
                </a:lnTo>
                <a:lnTo>
                  <a:pt x="34" y="99"/>
                </a:lnTo>
                <a:lnTo>
                  <a:pt x="39" y="100"/>
                </a:lnTo>
                <a:lnTo>
                  <a:pt x="45" y="100"/>
                </a:lnTo>
                <a:lnTo>
                  <a:pt x="51" y="102"/>
                </a:lnTo>
                <a:lnTo>
                  <a:pt x="57" y="102"/>
                </a:lnTo>
                <a:lnTo>
                  <a:pt x="61" y="102"/>
                </a:lnTo>
                <a:lnTo>
                  <a:pt x="66" y="102"/>
                </a:lnTo>
                <a:lnTo>
                  <a:pt x="74" y="97"/>
                </a:lnTo>
                <a:lnTo>
                  <a:pt x="83" y="85"/>
                </a:lnTo>
                <a:lnTo>
                  <a:pt x="90" y="72"/>
                </a:lnTo>
                <a:lnTo>
                  <a:pt x="96" y="61"/>
                </a:lnTo>
                <a:lnTo>
                  <a:pt x="98" y="57"/>
                </a:lnTo>
                <a:lnTo>
                  <a:pt x="102" y="53"/>
                </a:lnTo>
                <a:lnTo>
                  <a:pt x="105" y="49"/>
                </a:lnTo>
                <a:lnTo>
                  <a:pt x="110" y="44"/>
                </a:lnTo>
                <a:lnTo>
                  <a:pt x="114" y="41"/>
                </a:lnTo>
                <a:lnTo>
                  <a:pt x="120" y="36"/>
                </a:lnTo>
                <a:lnTo>
                  <a:pt x="125" y="34"/>
                </a:lnTo>
                <a:lnTo>
                  <a:pt x="130" y="31"/>
                </a:lnTo>
                <a:lnTo>
                  <a:pt x="141" y="30"/>
                </a:lnTo>
                <a:lnTo>
                  <a:pt x="149" y="34"/>
                </a:lnTo>
                <a:lnTo>
                  <a:pt x="156" y="37"/>
                </a:lnTo>
                <a:lnTo>
                  <a:pt x="159" y="41"/>
                </a:lnTo>
                <a:lnTo>
                  <a:pt x="163" y="44"/>
                </a:lnTo>
                <a:lnTo>
                  <a:pt x="167" y="50"/>
                </a:lnTo>
                <a:lnTo>
                  <a:pt x="171" y="56"/>
                </a:lnTo>
                <a:lnTo>
                  <a:pt x="172" y="60"/>
                </a:lnTo>
                <a:lnTo>
                  <a:pt x="172" y="66"/>
                </a:lnTo>
                <a:lnTo>
                  <a:pt x="172" y="75"/>
                </a:lnTo>
                <a:lnTo>
                  <a:pt x="172" y="85"/>
                </a:lnTo>
                <a:lnTo>
                  <a:pt x="172" y="91"/>
                </a:lnTo>
                <a:lnTo>
                  <a:pt x="170" y="95"/>
                </a:lnTo>
                <a:lnTo>
                  <a:pt x="164" y="99"/>
                </a:lnTo>
                <a:lnTo>
                  <a:pt x="157" y="104"/>
                </a:lnTo>
                <a:lnTo>
                  <a:pt x="150" y="108"/>
                </a:lnTo>
                <a:lnTo>
                  <a:pt x="144" y="108"/>
                </a:lnTo>
                <a:lnTo>
                  <a:pt x="137" y="107"/>
                </a:lnTo>
                <a:lnTo>
                  <a:pt x="132" y="106"/>
                </a:lnTo>
                <a:lnTo>
                  <a:pt x="127" y="105"/>
                </a:lnTo>
                <a:lnTo>
                  <a:pt x="125" y="103"/>
                </a:lnTo>
                <a:lnTo>
                  <a:pt x="121" y="99"/>
                </a:lnTo>
                <a:lnTo>
                  <a:pt x="119" y="93"/>
                </a:lnTo>
                <a:lnTo>
                  <a:pt x="115" y="87"/>
                </a:lnTo>
                <a:lnTo>
                  <a:pt x="115" y="79"/>
                </a:lnTo>
                <a:lnTo>
                  <a:pt x="118" y="72"/>
                </a:lnTo>
                <a:lnTo>
                  <a:pt x="121" y="67"/>
                </a:lnTo>
                <a:lnTo>
                  <a:pt x="125" y="65"/>
                </a:lnTo>
                <a:lnTo>
                  <a:pt x="128" y="64"/>
                </a:lnTo>
                <a:lnTo>
                  <a:pt x="133" y="62"/>
                </a:lnTo>
                <a:lnTo>
                  <a:pt x="136" y="62"/>
                </a:lnTo>
                <a:lnTo>
                  <a:pt x="140" y="64"/>
                </a:lnTo>
                <a:lnTo>
                  <a:pt x="142" y="66"/>
                </a:lnTo>
                <a:lnTo>
                  <a:pt x="144" y="70"/>
                </a:lnTo>
                <a:lnTo>
                  <a:pt x="145" y="74"/>
                </a:lnTo>
                <a:lnTo>
                  <a:pt x="147" y="77"/>
                </a:lnTo>
                <a:lnTo>
                  <a:pt x="148" y="77"/>
                </a:lnTo>
                <a:lnTo>
                  <a:pt x="152" y="77"/>
                </a:lnTo>
                <a:lnTo>
                  <a:pt x="156" y="77"/>
                </a:lnTo>
                <a:lnTo>
                  <a:pt x="157" y="76"/>
                </a:lnTo>
                <a:lnTo>
                  <a:pt x="157" y="74"/>
                </a:lnTo>
                <a:lnTo>
                  <a:pt x="157" y="69"/>
                </a:lnTo>
                <a:lnTo>
                  <a:pt x="156" y="65"/>
                </a:lnTo>
                <a:lnTo>
                  <a:pt x="155" y="60"/>
                </a:lnTo>
                <a:lnTo>
                  <a:pt x="152" y="57"/>
                </a:lnTo>
                <a:lnTo>
                  <a:pt x="149" y="52"/>
                </a:lnTo>
                <a:lnTo>
                  <a:pt x="144" y="50"/>
                </a:lnTo>
                <a:lnTo>
                  <a:pt x="141" y="49"/>
                </a:lnTo>
                <a:lnTo>
                  <a:pt x="136" y="49"/>
                </a:lnTo>
                <a:lnTo>
                  <a:pt x="129" y="51"/>
                </a:lnTo>
                <a:lnTo>
                  <a:pt x="122" y="52"/>
                </a:lnTo>
                <a:lnTo>
                  <a:pt x="118" y="53"/>
                </a:lnTo>
                <a:lnTo>
                  <a:pt x="115" y="56"/>
                </a:lnTo>
                <a:lnTo>
                  <a:pt x="112" y="61"/>
                </a:lnTo>
                <a:lnTo>
                  <a:pt x="109" y="67"/>
                </a:lnTo>
                <a:lnTo>
                  <a:pt x="106" y="72"/>
                </a:lnTo>
                <a:lnTo>
                  <a:pt x="105" y="76"/>
                </a:lnTo>
                <a:lnTo>
                  <a:pt x="105" y="83"/>
                </a:lnTo>
                <a:lnTo>
                  <a:pt x="105" y="93"/>
                </a:lnTo>
                <a:lnTo>
                  <a:pt x="106" y="106"/>
                </a:lnTo>
                <a:lnTo>
                  <a:pt x="109" y="107"/>
                </a:lnTo>
                <a:lnTo>
                  <a:pt x="113" y="110"/>
                </a:lnTo>
                <a:lnTo>
                  <a:pt x="120" y="113"/>
                </a:lnTo>
                <a:lnTo>
                  <a:pt x="127" y="115"/>
                </a:lnTo>
                <a:lnTo>
                  <a:pt x="134" y="119"/>
                </a:lnTo>
                <a:lnTo>
                  <a:pt x="141" y="122"/>
                </a:lnTo>
                <a:lnTo>
                  <a:pt x="145" y="123"/>
                </a:lnTo>
                <a:lnTo>
                  <a:pt x="149" y="125"/>
                </a:lnTo>
                <a:lnTo>
                  <a:pt x="155" y="122"/>
                </a:lnTo>
                <a:lnTo>
                  <a:pt x="163" y="118"/>
                </a:lnTo>
                <a:lnTo>
                  <a:pt x="171" y="112"/>
                </a:lnTo>
                <a:lnTo>
                  <a:pt x="175" y="108"/>
                </a:lnTo>
                <a:lnTo>
                  <a:pt x="179" y="105"/>
                </a:lnTo>
                <a:lnTo>
                  <a:pt x="183" y="100"/>
                </a:lnTo>
                <a:lnTo>
                  <a:pt x="187" y="97"/>
                </a:lnTo>
                <a:lnTo>
                  <a:pt x="189" y="9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091" name="Freeform 42"/>
          <p:cNvSpPr>
            <a:spLocks/>
          </p:cNvSpPr>
          <p:nvPr/>
        </p:nvSpPr>
        <p:spPr bwMode="auto">
          <a:xfrm>
            <a:off x="415925" y="3629025"/>
            <a:ext cx="365125" cy="227013"/>
          </a:xfrm>
          <a:custGeom>
            <a:avLst/>
            <a:gdLst>
              <a:gd name="T0" fmla="*/ 0 w 734"/>
              <a:gd name="T1" fmla="*/ 0 h 454"/>
              <a:gd name="T2" fmla="*/ 0 w 734"/>
              <a:gd name="T3" fmla="*/ 0 h 454"/>
              <a:gd name="T4" fmla="*/ 0 w 734"/>
              <a:gd name="T5" fmla="*/ 0 h 454"/>
              <a:gd name="T6" fmla="*/ 0 w 734"/>
              <a:gd name="T7" fmla="*/ 0 h 454"/>
              <a:gd name="T8" fmla="*/ 0 w 734"/>
              <a:gd name="T9" fmla="*/ 0 h 454"/>
              <a:gd name="T10" fmla="*/ 0 w 734"/>
              <a:gd name="T11" fmla="*/ 0 h 454"/>
              <a:gd name="T12" fmla="*/ 0 w 734"/>
              <a:gd name="T13" fmla="*/ 0 h 454"/>
              <a:gd name="T14" fmla="*/ 0 w 734"/>
              <a:gd name="T15" fmla="*/ 0 h 454"/>
              <a:gd name="T16" fmla="*/ 0 w 734"/>
              <a:gd name="T17" fmla="*/ 0 h 454"/>
              <a:gd name="T18" fmla="*/ 0 w 734"/>
              <a:gd name="T19" fmla="*/ 0 h 454"/>
              <a:gd name="T20" fmla="*/ 0 w 734"/>
              <a:gd name="T21" fmla="*/ 0 h 454"/>
              <a:gd name="T22" fmla="*/ 0 w 734"/>
              <a:gd name="T23" fmla="*/ 0 h 454"/>
              <a:gd name="T24" fmla="*/ 0 w 734"/>
              <a:gd name="T25" fmla="*/ 0 h 454"/>
              <a:gd name="T26" fmla="*/ 0 w 734"/>
              <a:gd name="T27" fmla="*/ 0 h 454"/>
              <a:gd name="T28" fmla="*/ 0 w 734"/>
              <a:gd name="T29" fmla="*/ 0 h 454"/>
              <a:gd name="T30" fmla="*/ 0 w 734"/>
              <a:gd name="T31" fmla="*/ 0 h 454"/>
              <a:gd name="T32" fmla="*/ 0 w 734"/>
              <a:gd name="T33" fmla="*/ 0 h 454"/>
              <a:gd name="T34" fmla="*/ 0 w 734"/>
              <a:gd name="T35" fmla="*/ 0 h 454"/>
              <a:gd name="T36" fmla="*/ 0 w 734"/>
              <a:gd name="T37" fmla="*/ 0 h 454"/>
              <a:gd name="T38" fmla="*/ 0 w 734"/>
              <a:gd name="T39" fmla="*/ 0 h 454"/>
              <a:gd name="T40" fmla="*/ 0 w 734"/>
              <a:gd name="T41" fmla="*/ 0 h 454"/>
              <a:gd name="T42" fmla="*/ 0 w 734"/>
              <a:gd name="T43" fmla="*/ 0 h 454"/>
              <a:gd name="T44" fmla="*/ 0 w 734"/>
              <a:gd name="T45" fmla="*/ 0 h 454"/>
              <a:gd name="T46" fmla="*/ 0 w 734"/>
              <a:gd name="T47" fmla="*/ 0 h 454"/>
              <a:gd name="T48" fmla="*/ 0 w 734"/>
              <a:gd name="T49" fmla="*/ 0 h 454"/>
              <a:gd name="T50" fmla="*/ 0 w 734"/>
              <a:gd name="T51" fmla="*/ 0 h 454"/>
              <a:gd name="T52" fmla="*/ 0 w 734"/>
              <a:gd name="T53" fmla="*/ 0 h 454"/>
              <a:gd name="T54" fmla="*/ 0 w 734"/>
              <a:gd name="T55" fmla="*/ 0 h 454"/>
              <a:gd name="T56" fmla="*/ 0 w 734"/>
              <a:gd name="T57" fmla="*/ 0 h 454"/>
              <a:gd name="T58" fmla="*/ 0 w 734"/>
              <a:gd name="T59" fmla="*/ 0 h 454"/>
              <a:gd name="T60" fmla="*/ 0 w 734"/>
              <a:gd name="T61" fmla="*/ 0 h 454"/>
              <a:gd name="T62" fmla="*/ 0 w 734"/>
              <a:gd name="T63" fmla="*/ 0 h 454"/>
              <a:gd name="T64" fmla="*/ 0 w 734"/>
              <a:gd name="T65" fmla="*/ 0 h 454"/>
              <a:gd name="T66" fmla="*/ 0 w 734"/>
              <a:gd name="T67" fmla="*/ 0 h 454"/>
              <a:gd name="T68" fmla="*/ 0 w 734"/>
              <a:gd name="T69" fmla="*/ 0 h 454"/>
              <a:gd name="T70" fmla="*/ 0 w 734"/>
              <a:gd name="T71" fmla="*/ 0 h 454"/>
              <a:gd name="T72" fmla="*/ 0 w 734"/>
              <a:gd name="T73" fmla="*/ 0 h 454"/>
              <a:gd name="T74" fmla="*/ 0 w 734"/>
              <a:gd name="T75" fmla="*/ 0 h 454"/>
              <a:gd name="T76" fmla="*/ 0 w 734"/>
              <a:gd name="T77" fmla="*/ 0 h 454"/>
              <a:gd name="T78" fmla="*/ 0 w 734"/>
              <a:gd name="T79" fmla="*/ 0 h 454"/>
              <a:gd name="T80" fmla="*/ 0 w 734"/>
              <a:gd name="T81" fmla="*/ 0 h 454"/>
              <a:gd name="T82" fmla="*/ 0 w 734"/>
              <a:gd name="T83" fmla="*/ 0 h 454"/>
              <a:gd name="T84" fmla="*/ 0 w 734"/>
              <a:gd name="T85" fmla="*/ 0 h 454"/>
              <a:gd name="T86" fmla="*/ 0 w 734"/>
              <a:gd name="T87" fmla="*/ 0 h 454"/>
              <a:gd name="T88" fmla="*/ 0 w 734"/>
              <a:gd name="T89" fmla="*/ 0 h 454"/>
              <a:gd name="T90" fmla="*/ 0 w 734"/>
              <a:gd name="T91" fmla="*/ 0 h 454"/>
              <a:gd name="T92" fmla="*/ 0 w 734"/>
              <a:gd name="T93" fmla="*/ 0 h 454"/>
              <a:gd name="T94" fmla="*/ 0 w 734"/>
              <a:gd name="T95" fmla="*/ 0 h 454"/>
              <a:gd name="T96" fmla="*/ 0 w 734"/>
              <a:gd name="T97" fmla="*/ 0 h 454"/>
              <a:gd name="T98" fmla="*/ 0 w 734"/>
              <a:gd name="T99" fmla="*/ 0 h 454"/>
              <a:gd name="T100" fmla="*/ 0 w 734"/>
              <a:gd name="T101" fmla="*/ 0 h 454"/>
              <a:gd name="T102" fmla="*/ 0 w 734"/>
              <a:gd name="T103" fmla="*/ 0 h 454"/>
              <a:gd name="T104" fmla="*/ 0 w 734"/>
              <a:gd name="T105" fmla="*/ 0 h 454"/>
              <a:gd name="T106" fmla="*/ 0 w 734"/>
              <a:gd name="T107" fmla="*/ 0 h 454"/>
              <a:gd name="T108" fmla="*/ 0 w 734"/>
              <a:gd name="T109" fmla="*/ 0 h 454"/>
              <a:gd name="T110" fmla="*/ 0 w 734"/>
              <a:gd name="T111" fmla="*/ 0 h 454"/>
              <a:gd name="T112" fmla="*/ 0 w 734"/>
              <a:gd name="T113" fmla="*/ 0 h 454"/>
              <a:gd name="T114" fmla="*/ 0 w 734"/>
              <a:gd name="T115" fmla="*/ 0 h 454"/>
              <a:gd name="T116" fmla="*/ 0 w 734"/>
              <a:gd name="T117" fmla="*/ 0 h 4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34"/>
              <a:gd name="T178" fmla="*/ 0 h 454"/>
              <a:gd name="T179" fmla="*/ 734 w 734"/>
              <a:gd name="T180" fmla="*/ 454 h 45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34" h="454">
                <a:moveTo>
                  <a:pt x="0" y="395"/>
                </a:moveTo>
                <a:lnTo>
                  <a:pt x="8" y="399"/>
                </a:lnTo>
                <a:lnTo>
                  <a:pt x="26" y="406"/>
                </a:lnTo>
                <a:lnTo>
                  <a:pt x="47" y="415"/>
                </a:lnTo>
                <a:lnTo>
                  <a:pt x="74" y="425"/>
                </a:lnTo>
                <a:lnTo>
                  <a:pt x="99" y="435"/>
                </a:lnTo>
                <a:lnTo>
                  <a:pt x="121" y="444"/>
                </a:lnTo>
                <a:lnTo>
                  <a:pt x="138" y="450"/>
                </a:lnTo>
                <a:lnTo>
                  <a:pt x="146" y="453"/>
                </a:lnTo>
                <a:lnTo>
                  <a:pt x="151" y="454"/>
                </a:lnTo>
                <a:lnTo>
                  <a:pt x="160" y="454"/>
                </a:lnTo>
                <a:lnTo>
                  <a:pt x="171" y="454"/>
                </a:lnTo>
                <a:lnTo>
                  <a:pt x="182" y="453"/>
                </a:lnTo>
                <a:lnTo>
                  <a:pt x="193" y="453"/>
                </a:lnTo>
                <a:lnTo>
                  <a:pt x="203" y="452"/>
                </a:lnTo>
                <a:lnTo>
                  <a:pt x="211" y="452"/>
                </a:lnTo>
                <a:lnTo>
                  <a:pt x="214" y="450"/>
                </a:lnTo>
                <a:lnTo>
                  <a:pt x="220" y="449"/>
                </a:lnTo>
                <a:lnTo>
                  <a:pt x="233" y="447"/>
                </a:lnTo>
                <a:lnTo>
                  <a:pt x="249" y="444"/>
                </a:lnTo>
                <a:lnTo>
                  <a:pt x="269" y="440"/>
                </a:lnTo>
                <a:lnTo>
                  <a:pt x="287" y="437"/>
                </a:lnTo>
                <a:lnTo>
                  <a:pt x="304" y="434"/>
                </a:lnTo>
                <a:lnTo>
                  <a:pt x="318" y="432"/>
                </a:lnTo>
                <a:lnTo>
                  <a:pt x="326" y="431"/>
                </a:lnTo>
                <a:lnTo>
                  <a:pt x="332" y="431"/>
                </a:lnTo>
                <a:lnTo>
                  <a:pt x="339" y="432"/>
                </a:lnTo>
                <a:lnTo>
                  <a:pt x="348" y="432"/>
                </a:lnTo>
                <a:lnTo>
                  <a:pt x="357" y="433"/>
                </a:lnTo>
                <a:lnTo>
                  <a:pt x="366" y="433"/>
                </a:lnTo>
                <a:lnTo>
                  <a:pt x="377" y="433"/>
                </a:lnTo>
                <a:lnTo>
                  <a:pt x="385" y="433"/>
                </a:lnTo>
                <a:lnTo>
                  <a:pt x="392" y="433"/>
                </a:lnTo>
                <a:lnTo>
                  <a:pt x="399" y="432"/>
                </a:lnTo>
                <a:lnTo>
                  <a:pt x="407" y="430"/>
                </a:lnTo>
                <a:lnTo>
                  <a:pt x="416" y="427"/>
                </a:lnTo>
                <a:lnTo>
                  <a:pt x="425" y="424"/>
                </a:lnTo>
                <a:lnTo>
                  <a:pt x="433" y="421"/>
                </a:lnTo>
                <a:lnTo>
                  <a:pt x="441" y="417"/>
                </a:lnTo>
                <a:lnTo>
                  <a:pt x="449" y="414"/>
                </a:lnTo>
                <a:lnTo>
                  <a:pt x="455" y="411"/>
                </a:lnTo>
                <a:lnTo>
                  <a:pt x="461" y="410"/>
                </a:lnTo>
                <a:lnTo>
                  <a:pt x="467" y="408"/>
                </a:lnTo>
                <a:lnTo>
                  <a:pt x="473" y="407"/>
                </a:lnTo>
                <a:lnTo>
                  <a:pt x="479" y="406"/>
                </a:lnTo>
                <a:lnTo>
                  <a:pt x="486" y="404"/>
                </a:lnTo>
                <a:lnTo>
                  <a:pt x="492" y="403"/>
                </a:lnTo>
                <a:lnTo>
                  <a:pt x="497" y="402"/>
                </a:lnTo>
                <a:lnTo>
                  <a:pt x="500" y="402"/>
                </a:lnTo>
                <a:lnTo>
                  <a:pt x="507" y="398"/>
                </a:lnTo>
                <a:lnTo>
                  <a:pt x="515" y="387"/>
                </a:lnTo>
                <a:lnTo>
                  <a:pt x="521" y="378"/>
                </a:lnTo>
                <a:lnTo>
                  <a:pt x="523" y="372"/>
                </a:lnTo>
                <a:lnTo>
                  <a:pt x="522" y="372"/>
                </a:lnTo>
                <a:lnTo>
                  <a:pt x="517" y="371"/>
                </a:lnTo>
                <a:lnTo>
                  <a:pt x="511" y="370"/>
                </a:lnTo>
                <a:lnTo>
                  <a:pt x="506" y="369"/>
                </a:lnTo>
                <a:lnTo>
                  <a:pt x="499" y="368"/>
                </a:lnTo>
                <a:lnTo>
                  <a:pt x="493" y="366"/>
                </a:lnTo>
                <a:lnTo>
                  <a:pt x="490" y="365"/>
                </a:lnTo>
                <a:lnTo>
                  <a:pt x="488" y="364"/>
                </a:lnTo>
                <a:lnTo>
                  <a:pt x="492" y="362"/>
                </a:lnTo>
                <a:lnTo>
                  <a:pt x="502" y="360"/>
                </a:lnTo>
                <a:lnTo>
                  <a:pt x="515" y="356"/>
                </a:lnTo>
                <a:lnTo>
                  <a:pt x="531" y="353"/>
                </a:lnTo>
                <a:lnTo>
                  <a:pt x="547" y="350"/>
                </a:lnTo>
                <a:lnTo>
                  <a:pt x="560" y="347"/>
                </a:lnTo>
                <a:lnTo>
                  <a:pt x="570" y="345"/>
                </a:lnTo>
                <a:lnTo>
                  <a:pt x="574" y="342"/>
                </a:lnTo>
                <a:lnTo>
                  <a:pt x="573" y="340"/>
                </a:lnTo>
                <a:lnTo>
                  <a:pt x="568" y="337"/>
                </a:lnTo>
                <a:lnTo>
                  <a:pt x="561" y="333"/>
                </a:lnTo>
                <a:lnTo>
                  <a:pt x="554" y="329"/>
                </a:lnTo>
                <a:lnTo>
                  <a:pt x="546" y="325"/>
                </a:lnTo>
                <a:lnTo>
                  <a:pt x="539" y="323"/>
                </a:lnTo>
                <a:lnTo>
                  <a:pt x="535" y="320"/>
                </a:lnTo>
                <a:lnTo>
                  <a:pt x="532" y="319"/>
                </a:lnTo>
                <a:lnTo>
                  <a:pt x="531" y="318"/>
                </a:lnTo>
                <a:lnTo>
                  <a:pt x="531" y="316"/>
                </a:lnTo>
                <a:lnTo>
                  <a:pt x="531" y="314"/>
                </a:lnTo>
                <a:lnTo>
                  <a:pt x="532" y="311"/>
                </a:lnTo>
                <a:lnTo>
                  <a:pt x="538" y="310"/>
                </a:lnTo>
                <a:lnTo>
                  <a:pt x="551" y="310"/>
                </a:lnTo>
                <a:lnTo>
                  <a:pt x="569" y="309"/>
                </a:lnTo>
                <a:lnTo>
                  <a:pt x="590" y="308"/>
                </a:lnTo>
                <a:lnTo>
                  <a:pt x="611" y="307"/>
                </a:lnTo>
                <a:lnTo>
                  <a:pt x="629" y="307"/>
                </a:lnTo>
                <a:lnTo>
                  <a:pt x="644" y="306"/>
                </a:lnTo>
                <a:lnTo>
                  <a:pt x="651" y="306"/>
                </a:lnTo>
                <a:lnTo>
                  <a:pt x="653" y="303"/>
                </a:lnTo>
                <a:lnTo>
                  <a:pt x="651" y="299"/>
                </a:lnTo>
                <a:lnTo>
                  <a:pt x="646" y="293"/>
                </a:lnTo>
                <a:lnTo>
                  <a:pt x="642" y="288"/>
                </a:lnTo>
                <a:lnTo>
                  <a:pt x="643" y="286"/>
                </a:lnTo>
                <a:lnTo>
                  <a:pt x="647" y="284"/>
                </a:lnTo>
                <a:lnTo>
                  <a:pt x="655" y="281"/>
                </a:lnTo>
                <a:lnTo>
                  <a:pt x="667" y="280"/>
                </a:lnTo>
                <a:lnTo>
                  <a:pt x="678" y="278"/>
                </a:lnTo>
                <a:lnTo>
                  <a:pt x="691" y="276"/>
                </a:lnTo>
                <a:lnTo>
                  <a:pt x="704" y="274"/>
                </a:lnTo>
                <a:lnTo>
                  <a:pt x="714" y="272"/>
                </a:lnTo>
                <a:lnTo>
                  <a:pt x="728" y="266"/>
                </a:lnTo>
                <a:lnTo>
                  <a:pt x="734" y="258"/>
                </a:lnTo>
                <a:lnTo>
                  <a:pt x="734" y="250"/>
                </a:lnTo>
                <a:lnTo>
                  <a:pt x="730" y="245"/>
                </a:lnTo>
                <a:lnTo>
                  <a:pt x="727" y="245"/>
                </a:lnTo>
                <a:lnTo>
                  <a:pt x="720" y="246"/>
                </a:lnTo>
                <a:lnTo>
                  <a:pt x="711" y="247"/>
                </a:lnTo>
                <a:lnTo>
                  <a:pt x="700" y="248"/>
                </a:lnTo>
                <a:lnTo>
                  <a:pt x="690" y="249"/>
                </a:lnTo>
                <a:lnTo>
                  <a:pt x="681" y="250"/>
                </a:lnTo>
                <a:lnTo>
                  <a:pt x="675" y="251"/>
                </a:lnTo>
                <a:lnTo>
                  <a:pt x="672" y="251"/>
                </a:lnTo>
                <a:lnTo>
                  <a:pt x="669" y="250"/>
                </a:lnTo>
                <a:lnTo>
                  <a:pt x="666" y="248"/>
                </a:lnTo>
                <a:lnTo>
                  <a:pt x="664" y="246"/>
                </a:lnTo>
                <a:lnTo>
                  <a:pt x="662" y="245"/>
                </a:lnTo>
                <a:lnTo>
                  <a:pt x="664" y="242"/>
                </a:lnTo>
                <a:lnTo>
                  <a:pt x="668" y="239"/>
                </a:lnTo>
                <a:lnTo>
                  <a:pt x="675" y="234"/>
                </a:lnTo>
                <a:lnTo>
                  <a:pt x="682" y="230"/>
                </a:lnTo>
                <a:lnTo>
                  <a:pt x="690" y="224"/>
                </a:lnTo>
                <a:lnTo>
                  <a:pt x="697" y="219"/>
                </a:lnTo>
                <a:lnTo>
                  <a:pt x="702" y="215"/>
                </a:lnTo>
                <a:lnTo>
                  <a:pt x="705" y="212"/>
                </a:lnTo>
                <a:lnTo>
                  <a:pt x="704" y="208"/>
                </a:lnTo>
                <a:lnTo>
                  <a:pt x="699" y="203"/>
                </a:lnTo>
                <a:lnTo>
                  <a:pt x="692" y="200"/>
                </a:lnTo>
                <a:lnTo>
                  <a:pt x="688" y="197"/>
                </a:lnTo>
                <a:lnTo>
                  <a:pt x="684" y="197"/>
                </a:lnTo>
                <a:lnTo>
                  <a:pt x="677" y="197"/>
                </a:lnTo>
                <a:lnTo>
                  <a:pt x="668" y="197"/>
                </a:lnTo>
                <a:lnTo>
                  <a:pt x="657" y="199"/>
                </a:lnTo>
                <a:lnTo>
                  <a:pt x="645" y="200"/>
                </a:lnTo>
                <a:lnTo>
                  <a:pt x="634" y="200"/>
                </a:lnTo>
                <a:lnTo>
                  <a:pt x="624" y="201"/>
                </a:lnTo>
                <a:lnTo>
                  <a:pt x="617" y="201"/>
                </a:lnTo>
                <a:lnTo>
                  <a:pt x="612" y="200"/>
                </a:lnTo>
                <a:lnTo>
                  <a:pt x="611" y="195"/>
                </a:lnTo>
                <a:lnTo>
                  <a:pt x="612" y="192"/>
                </a:lnTo>
                <a:lnTo>
                  <a:pt x="614" y="189"/>
                </a:lnTo>
                <a:lnTo>
                  <a:pt x="617" y="187"/>
                </a:lnTo>
                <a:lnTo>
                  <a:pt x="626" y="185"/>
                </a:lnTo>
                <a:lnTo>
                  <a:pt x="636" y="180"/>
                </a:lnTo>
                <a:lnTo>
                  <a:pt x="649" y="176"/>
                </a:lnTo>
                <a:lnTo>
                  <a:pt x="661" y="170"/>
                </a:lnTo>
                <a:lnTo>
                  <a:pt x="673" y="165"/>
                </a:lnTo>
                <a:lnTo>
                  <a:pt x="681" y="162"/>
                </a:lnTo>
                <a:lnTo>
                  <a:pt x="687" y="158"/>
                </a:lnTo>
                <a:lnTo>
                  <a:pt x="690" y="153"/>
                </a:lnTo>
                <a:lnTo>
                  <a:pt x="689" y="147"/>
                </a:lnTo>
                <a:lnTo>
                  <a:pt x="687" y="141"/>
                </a:lnTo>
                <a:lnTo>
                  <a:pt x="684" y="136"/>
                </a:lnTo>
                <a:lnTo>
                  <a:pt x="680" y="135"/>
                </a:lnTo>
                <a:lnTo>
                  <a:pt x="670" y="135"/>
                </a:lnTo>
                <a:lnTo>
                  <a:pt x="658" y="136"/>
                </a:lnTo>
                <a:lnTo>
                  <a:pt x="643" y="136"/>
                </a:lnTo>
                <a:lnTo>
                  <a:pt x="627" y="139"/>
                </a:lnTo>
                <a:lnTo>
                  <a:pt x="613" y="140"/>
                </a:lnTo>
                <a:lnTo>
                  <a:pt x="602" y="140"/>
                </a:lnTo>
                <a:lnTo>
                  <a:pt x="596" y="141"/>
                </a:lnTo>
                <a:lnTo>
                  <a:pt x="590" y="141"/>
                </a:lnTo>
                <a:lnTo>
                  <a:pt x="584" y="140"/>
                </a:lnTo>
                <a:lnTo>
                  <a:pt x="579" y="138"/>
                </a:lnTo>
                <a:lnTo>
                  <a:pt x="578" y="136"/>
                </a:lnTo>
                <a:lnTo>
                  <a:pt x="582" y="134"/>
                </a:lnTo>
                <a:lnTo>
                  <a:pt x="590" y="128"/>
                </a:lnTo>
                <a:lnTo>
                  <a:pt x="600" y="121"/>
                </a:lnTo>
                <a:lnTo>
                  <a:pt x="614" y="113"/>
                </a:lnTo>
                <a:lnTo>
                  <a:pt x="627" y="105"/>
                </a:lnTo>
                <a:lnTo>
                  <a:pt x="637" y="98"/>
                </a:lnTo>
                <a:lnTo>
                  <a:pt x="645" y="93"/>
                </a:lnTo>
                <a:lnTo>
                  <a:pt x="649" y="89"/>
                </a:lnTo>
                <a:lnTo>
                  <a:pt x="645" y="87"/>
                </a:lnTo>
                <a:lnTo>
                  <a:pt x="637" y="86"/>
                </a:lnTo>
                <a:lnTo>
                  <a:pt x="626" y="84"/>
                </a:lnTo>
                <a:lnTo>
                  <a:pt x="613" y="82"/>
                </a:lnTo>
                <a:lnTo>
                  <a:pt x="599" y="81"/>
                </a:lnTo>
                <a:lnTo>
                  <a:pt x="589" y="79"/>
                </a:lnTo>
                <a:lnTo>
                  <a:pt x="581" y="79"/>
                </a:lnTo>
                <a:lnTo>
                  <a:pt x="579" y="78"/>
                </a:lnTo>
                <a:lnTo>
                  <a:pt x="583" y="77"/>
                </a:lnTo>
                <a:lnTo>
                  <a:pt x="589" y="73"/>
                </a:lnTo>
                <a:lnTo>
                  <a:pt x="596" y="69"/>
                </a:lnTo>
                <a:lnTo>
                  <a:pt x="602" y="64"/>
                </a:lnTo>
                <a:lnTo>
                  <a:pt x="609" y="59"/>
                </a:lnTo>
                <a:lnTo>
                  <a:pt x="615" y="55"/>
                </a:lnTo>
                <a:lnTo>
                  <a:pt x="620" y="51"/>
                </a:lnTo>
                <a:lnTo>
                  <a:pt x="621" y="49"/>
                </a:lnTo>
                <a:lnTo>
                  <a:pt x="619" y="48"/>
                </a:lnTo>
                <a:lnTo>
                  <a:pt x="611" y="47"/>
                </a:lnTo>
                <a:lnTo>
                  <a:pt x="600" y="47"/>
                </a:lnTo>
                <a:lnTo>
                  <a:pt x="589" y="46"/>
                </a:lnTo>
                <a:lnTo>
                  <a:pt x="575" y="46"/>
                </a:lnTo>
                <a:lnTo>
                  <a:pt x="562" y="46"/>
                </a:lnTo>
                <a:lnTo>
                  <a:pt x="552" y="47"/>
                </a:lnTo>
                <a:lnTo>
                  <a:pt x="545" y="48"/>
                </a:lnTo>
                <a:lnTo>
                  <a:pt x="544" y="46"/>
                </a:lnTo>
                <a:lnTo>
                  <a:pt x="544" y="43"/>
                </a:lnTo>
                <a:lnTo>
                  <a:pt x="544" y="40"/>
                </a:lnTo>
                <a:lnTo>
                  <a:pt x="545" y="38"/>
                </a:lnTo>
                <a:lnTo>
                  <a:pt x="548" y="36"/>
                </a:lnTo>
                <a:lnTo>
                  <a:pt x="554" y="32"/>
                </a:lnTo>
                <a:lnTo>
                  <a:pt x="562" y="27"/>
                </a:lnTo>
                <a:lnTo>
                  <a:pt x="570" y="21"/>
                </a:lnTo>
                <a:lnTo>
                  <a:pt x="579" y="16"/>
                </a:lnTo>
                <a:lnTo>
                  <a:pt x="586" y="10"/>
                </a:lnTo>
                <a:lnTo>
                  <a:pt x="591" y="5"/>
                </a:lnTo>
                <a:lnTo>
                  <a:pt x="592" y="3"/>
                </a:lnTo>
                <a:lnTo>
                  <a:pt x="590" y="1"/>
                </a:lnTo>
                <a:lnTo>
                  <a:pt x="585" y="1"/>
                </a:lnTo>
                <a:lnTo>
                  <a:pt x="578" y="0"/>
                </a:lnTo>
                <a:lnTo>
                  <a:pt x="571" y="0"/>
                </a:lnTo>
                <a:lnTo>
                  <a:pt x="563" y="1"/>
                </a:lnTo>
                <a:lnTo>
                  <a:pt x="556" y="1"/>
                </a:lnTo>
                <a:lnTo>
                  <a:pt x="549" y="2"/>
                </a:lnTo>
                <a:lnTo>
                  <a:pt x="546" y="3"/>
                </a:lnTo>
                <a:lnTo>
                  <a:pt x="539" y="4"/>
                </a:lnTo>
                <a:lnTo>
                  <a:pt x="524" y="6"/>
                </a:lnTo>
                <a:lnTo>
                  <a:pt x="505" y="11"/>
                </a:lnTo>
                <a:lnTo>
                  <a:pt x="483" y="15"/>
                </a:lnTo>
                <a:lnTo>
                  <a:pt x="459" y="20"/>
                </a:lnTo>
                <a:lnTo>
                  <a:pt x="437" y="25"/>
                </a:lnTo>
                <a:lnTo>
                  <a:pt x="418" y="29"/>
                </a:lnTo>
                <a:lnTo>
                  <a:pt x="406" y="33"/>
                </a:lnTo>
                <a:lnTo>
                  <a:pt x="401" y="36"/>
                </a:lnTo>
                <a:lnTo>
                  <a:pt x="393" y="42"/>
                </a:lnTo>
                <a:lnTo>
                  <a:pt x="384" y="49"/>
                </a:lnTo>
                <a:lnTo>
                  <a:pt x="373" y="57"/>
                </a:lnTo>
                <a:lnTo>
                  <a:pt x="362" y="65"/>
                </a:lnTo>
                <a:lnTo>
                  <a:pt x="353" y="72"/>
                </a:lnTo>
                <a:lnTo>
                  <a:pt x="345" y="78"/>
                </a:lnTo>
                <a:lnTo>
                  <a:pt x="340" y="81"/>
                </a:lnTo>
                <a:lnTo>
                  <a:pt x="349" y="93"/>
                </a:lnTo>
                <a:lnTo>
                  <a:pt x="356" y="89"/>
                </a:lnTo>
                <a:lnTo>
                  <a:pt x="363" y="86"/>
                </a:lnTo>
                <a:lnTo>
                  <a:pt x="370" y="82"/>
                </a:lnTo>
                <a:lnTo>
                  <a:pt x="376" y="78"/>
                </a:lnTo>
                <a:lnTo>
                  <a:pt x="380" y="74"/>
                </a:lnTo>
                <a:lnTo>
                  <a:pt x="388" y="69"/>
                </a:lnTo>
                <a:lnTo>
                  <a:pt x="399" y="62"/>
                </a:lnTo>
                <a:lnTo>
                  <a:pt x="410" y="55"/>
                </a:lnTo>
                <a:lnTo>
                  <a:pt x="422" y="48"/>
                </a:lnTo>
                <a:lnTo>
                  <a:pt x="431" y="43"/>
                </a:lnTo>
                <a:lnTo>
                  <a:pt x="438" y="39"/>
                </a:lnTo>
                <a:lnTo>
                  <a:pt x="441" y="38"/>
                </a:lnTo>
                <a:lnTo>
                  <a:pt x="445" y="42"/>
                </a:lnTo>
                <a:lnTo>
                  <a:pt x="448" y="48"/>
                </a:lnTo>
                <a:lnTo>
                  <a:pt x="450" y="55"/>
                </a:lnTo>
                <a:lnTo>
                  <a:pt x="452" y="58"/>
                </a:lnTo>
                <a:lnTo>
                  <a:pt x="446" y="59"/>
                </a:lnTo>
                <a:lnTo>
                  <a:pt x="434" y="64"/>
                </a:lnTo>
                <a:lnTo>
                  <a:pt x="419" y="70"/>
                </a:lnTo>
                <a:lnTo>
                  <a:pt x="403" y="77"/>
                </a:lnTo>
                <a:lnTo>
                  <a:pt x="386" y="84"/>
                </a:lnTo>
                <a:lnTo>
                  <a:pt x="372" y="89"/>
                </a:lnTo>
                <a:lnTo>
                  <a:pt x="362" y="94"/>
                </a:lnTo>
                <a:lnTo>
                  <a:pt x="357" y="96"/>
                </a:lnTo>
                <a:lnTo>
                  <a:pt x="354" y="97"/>
                </a:lnTo>
                <a:lnTo>
                  <a:pt x="350" y="96"/>
                </a:lnTo>
                <a:lnTo>
                  <a:pt x="348" y="95"/>
                </a:lnTo>
                <a:lnTo>
                  <a:pt x="349" y="93"/>
                </a:lnTo>
                <a:lnTo>
                  <a:pt x="340" y="81"/>
                </a:lnTo>
                <a:lnTo>
                  <a:pt x="334" y="86"/>
                </a:lnTo>
                <a:lnTo>
                  <a:pt x="328" y="90"/>
                </a:lnTo>
                <a:lnTo>
                  <a:pt x="323" y="94"/>
                </a:lnTo>
                <a:lnTo>
                  <a:pt x="317" y="96"/>
                </a:lnTo>
                <a:lnTo>
                  <a:pt x="313" y="98"/>
                </a:lnTo>
                <a:lnTo>
                  <a:pt x="308" y="102"/>
                </a:lnTo>
                <a:lnTo>
                  <a:pt x="302" y="107"/>
                </a:lnTo>
                <a:lnTo>
                  <a:pt x="294" y="111"/>
                </a:lnTo>
                <a:lnTo>
                  <a:pt x="287" y="117"/>
                </a:lnTo>
                <a:lnTo>
                  <a:pt x="281" y="121"/>
                </a:lnTo>
                <a:lnTo>
                  <a:pt x="277" y="125"/>
                </a:lnTo>
                <a:lnTo>
                  <a:pt x="274" y="127"/>
                </a:lnTo>
                <a:lnTo>
                  <a:pt x="271" y="132"/>
                </a:lnTo>
                <a:lnTo>
                  <a:pt x="264" y="140"/>
                </a:lnTo>
                <a:lnTo>
                  <a:pt x="257" y="148"/>
                </a:lnTo>
                <a:lnTo>
                  <a:pt x="254" y="151"/>
                </a:lnTo>
                <a:lnTo>
                  <a:pt x="251" y="151"/>
                </a:lnTo>
                <a:lnTo>
                  <a:pt x="248" y="153"/>
                </a:lnTo>
                <a:lnTo>
                  <a:pt x="242" y="153"/>
                </a:lnTo>
                <a:lnTo>
                  <a:pt x="236" y="154"/>
                </a:lnTo>
                <a:lnTo>
                  <a:pt x="229" y="154"/>
                </a:lnTo>
                <a:lnTo>
                  <a:pt x="224" y="155"/>
                </a:lnTo>
                <a:lnTo>
                  <a:pt x="218" y="155"/>
                </a:lnTo>
                <a:lnTo>
                  <a:pt x="214" y="155"/>
                </a:lnTo>
                <a:lnTo>
                  <a:pt x="211" y="154"/>
                </a:lnTo>
                <a:lnTo>
                  <a:pt x="210" y="150"/>
                </a:lnTo>
                <a:lnTo>
                  <a:pt x="211" y="148"/>
                </a:lnTo>
                <a:lnTo>
                  <a:pt x="214" y="146"/>
                </a:lnTo>
                <a:lnTo>
                  <a:pt x="221" y="142"/>
                </a:lnTo>
                <a:lnTo>
                  <a:pt x="228" y="138"/>
                </a:lnTo>
                <a:lnTo>
                  <a:pt x="235" y="133"/>
                </a:lnTo>
                <a:lnTo>
                  <a:pt x="237" y="130"/>
                </a:lnTo>
                <a:lnTo>
                  <a:pt x="236" y="128"/>
                </a:lnTo>
                <a:lnTo>
                  <a:pt x="233" y="128"/>
                </a:lnTo>
                <a:lnTo>
                  <a:pt x="228" y="128"/>
                </a:lnTo>
                <a:lnTo>
                  <a:pt x="222" y="128"/>
                </a:lnTo>
                <a:lnTo>
                  <a:pt x="216" y="128"/>
                </a:lnTo>
                <a:lnTo>
                  <a:pt x="210" y="130"/>
                </a:lnTo>
                <a:lnTo>
                  <a:pt x="205" y="130"/>
                </a:lnTo>
                <a:lnTo>
                  <a:pt x="202" y="130"/>
                </a:lnTo>
                <a:lnTo>
                  <a:pt x="199" y="128"/>
                </a:lnTo>
                <a:lnTo>
                  <a:pt x="199" y="125"/>
                </a:lnTo>
                <a:lnTo>
                  <a:pt x="202" y="123"/>
                </a:lnTo>
                <a:lnTo>
                  <a:pt x="205" y="121"/>
                </a:lnTo>
                <a:lnTo>
                  <a:pt x="210" y="120"/>
                </a:lnTo>
                <a:lnTo>
                  <a:pt x="217" y="119"/>
                </a:lnTo>
                <a:lnTo>
                  <a:pt x="226" y="116"/>
                </a:lnTo>
                <a:lnTo>
                  <a:pt x="236" y="113"/>
                </a:lnTo>
                <a:lnTo>
                  <a:pt x="247" y="110"/>
                </a:lnTo>
                <a:lnTo>
                  <a:pt x="256" y="107"/>
                </a:lnTo>
                <a:lnTo>
                  <a:pt x="263" y="104"/>
                </a:lnTo>
                <a:lnTo>
                  <a:pt x="266" y="103"/>
                </a:lnTo>
                <a:lnTo>
                  <a:pt x="269" y="101"/>
                </a:lnTo>
                <a:lnTo>
                  <a:pt x="270" y="97"/>
                </a:lnTo>
                <a:lnTo>
                  <a:pt x="269" y="94"/>
                </a:lnTo>
                <a:lnTo>
                  <a:pt x="267" y="92"/>
                </a:lnTo>
                <a:lnTo>
                  <a:pt x="264" y="89"/>
                </a:lnTo>
                <a:lnTo>
                  <a:pt x="258" y="88"/>
                </a:lnTo>
                <a:lnTo>
                  <a:pt x="251" y="87"/>
                </a:lnTo>
                <a:lnTo>
                  <a:pt x="247" y="87"/>
                </a:lnTo>
                <a:lnTo>
                  <a:pt x="247" y="86"/>
                </a:lnTo>
                <a:lnTo>
                  <a:pt x="247" y="84"/>
                </a:lnTo>
                <a:lnTo>
                  <a:pt x="249" y="81"/>
                </a:lnTo>
                <a:lnTo>
                  <a:pt x="254" y="80"/>
                </a:lnTo>
                <a:lnTo>
                  <a:pt x="257" y="80"/>
                </a:lnTo>
                <a:lnTo>
                  <a:pt x="263" y="79"/>
                </a:lnTo>
                <a:lnTo>
                  <a:pt x="270" y="77"/>
                </a:lnTo>
                <a:lnTo>
                  <a:pt x="277" y="75"/>
                </a:lnTo>
                <a:lnTo>
                  <a:pt x="283" y="73"/>
                </a:lnTo>
                <a:lnTo>
                  <a:pt x="289" y="70"/>
                </a:lnTo>
                <a:lnTo>
                  <a:pt x="293" y="67"/>
                </a:lnTo>
                <a:lnTo>
                  <a:pt x="295" y="64"/>
                </a:lnTo>
                <a:lnTo>
                  <a:pt x="288" y="61"/>
                </a:lnTo>
                <a:lnTo>
                  <a:pt x="278" y="54"/>
                </a:lnTo>
                <a:lnTo>
                  <a:pt x="269" y="47"/>
                </a:lnTo>
                <a:lnTo>
                  <a:pt x="264" y="42"/>
                </a:lnTo>
                <a:lnTo>
                  <a:pt x="266" y="41"/>
                </a:lnTo>
                <a:lnTo>
                  <a:pt x="273" y="40"/>
                </a:lnTo>
                <a:lnTo>
                  <a:pt x="283" y="39"/>
                </a:lnTo>
                <a:lnTo>
                  <a:pt x="295" y="38"/>
                </a:lnTo>
                <a:lnTo>
                  <a:pt x="307" y="36"/>
                </a:lnTo>
                <a:lnTo>
                  <a:pt x="317" y="36"/>
                </a:lnTo>
                <a:lnTo>
                  <a:pt x="324" y="35"/>
                </a:lnTo>
                <a:lnTo>
                  <a:pt x="328" y="35"/>
                </a:lnTo>
                <a:lnTo>
                  <a:pt x="331" y="33"/>
                </a:lnTo>
                <a:lnTo>
                  <a:pt x="331" y="29"/>
                </a:lnTo>
                <a:lnTo>
                  <a:pt x="331" y="26"/>
                </a:lnTo>
                <a:lnTo>
                  <a:pt x="331" y="23"/>
                </a:lnTo>
                <a:lnTo>
                  <a:pt x="328" y="20"/>
                </a:lnTo>
                <a:lnTo>
                  <a:pt x="323" y="19"/>
                </a:lnTo>
                <a:lnTo>
                  <a:pt x="313" y="17"/>
                </a:lnTo>
                <a:lnTo>
                  <a:pt x="303" y="15"/>
                </a:lnTo>
                <a:lnTo>
                  <a:pt x="293" y="13"/>
                </a:lnTo>
                <a:lnTo>
                  <a:pt x="282" y="12"/>
                </a:lnTo>
                <a:lnTo>
                  <a:pt x="275" y="11"/>
                </a:lnTo>
                <a:lnTo>
                  <a:pt x="271" y="11"/>
                </a:lnTo>
                <a:lnTo>
                  <a:pt x="262" y="11"/>
                </a:lnTo>
                <a:lnTo>
                  <a:pt x="243" y="10"/>
                </a:lnTo>
                <a:lnTo>
                  <a:pt x="217" y="9"/>
                </a:lnTo>
                <a:lnTo>
                  <a:pt x="186" y="6"/>
                </a:lnTo>
                <a:lnTo>
                  <a:pt x="156" y="5"/>
                </a:lnTo>
                <a:lnTo>
                  <a:pt x="129" y="3"/>
                </a:lnTo>
                <a:lnTo>
                  <a:pt x="108" y="2"/>
                </a:lnTo>
                <a:lnTo>
                  <a:pt x="99" y="2"/>
                </a:lnTo>
                <a:lnTo>
                  <a:pt x="93" y="4"/>
                </a:lnTo>
                <a:lnTo>
                  <a:pt x="87" y="8"/>
                </a:lnTo>
                <a:lnTo>
                  <a:pt x="80" y="12"/>
                </a:lnTo>
                <a:lnTo>
                  <a:pt x="75" y="15"/>
                </a:lnTo>
                <a:lnTo>
                  <a:pt x="72" y="23"/>
                </a:lnTo>
                <a:lnTo>
                  <a:pt x="67" y="39"/>
                </a:lnTo>
                <a:lnTo>
                  <a:pt x="62" y="57"/>
                </a:lnTo>
                <a:lnTo>
                  <a:pt x="60" y="67"/>
                </a:lnTo>
                <a:lnTo>
                  <a:pt x="58" y="85"/>
                </a:lnTo>
                <a:lnTo>
                  <a:pt x="52" y="117"/>
                </a:lnTo>
                <a:lnTo>
                  <a:pt x="47" y="149"/>
                </a:lnTo>
                <a:lnTo>
                  <a:pt x="44" y="170"/>
                </a:lnTo>
                <a:lnTo>
                  <a:pt x="53" y="184"/>
                </a:lnTo>
                <a:lnTo>
                  <a:pt x="55" y="174"/>
                </a:lnTo>
                <a:lnTo>
                  <a:pt x="60" y="156"/>
                </a:lnTo>
                <a:lnTo>
                  <a:pt x="65" y="131"/>
                </a:lnTo>
                <a:lnTo>
                  <a:pt x="72" y="103"/>
                </a:lnTo>
                <a:lnTo>
                  <a:pt x="77" y="77"/>
                </a:lnTo>
                <a:lnTo>
                  <a:pt x="83" y="52"/>
                </a:lnTo>
                <a:lnTo>
                  <a:pt x="87" y="35"/>
                </a:lnTo>
                <a:lnTo>
                  <a:pt x="88" y="28"/>
                </a:lnTo>
                <a:lnTo>
                  <a:pt x="92" y="25"/>
                </a:lnTo>
                <a:lnTo>
                  <a:pt x="100" y="24"/>
                </a:lnTo>
                <a:lnTo>
                  <a:pt x="110" y="24"/>
                </a:lnTo>
                <a:lnTo>
                  <a:pt x="113" y="28"/>
                </a:lnTo>
                <a:lnTo>
                  <a:pt x="110" y="42"/>
                </a:lnTo>
                <a:lnTo>
                  <a:pt x="104" y="63"/>
                </a:lnTo>
                <a:lnTo>
                  <a:pt x="97" y="84"/>
                </a:lnTo>
                <a:lnTo>
                  <a:pt x="93" y="95"/>
                </a:lnTo>
                <a:lnTo>
                  <a:pt x="107" y="97"/>
                </a:lnTo>
                <a:lnTo>
                  <a:pt x="110" y="95"/>
                </a:lnTo>
                <a:lnTo>
                  <a:pt x="111" y="94"/>
                </a:lnTo>
                <a:lnTo>
                  <a:pt x="113" y="94"/>
                </a:lnTo>
                <a:lnTo>
                  <a:pt x="114" y="94"/>
                </a:lnTo>
                <a:lnTo>
                  <a:pt x="114" y="101"/>
                </a:lnTo>
                <a:lnTo>
                  <a:pt x="112" y="116"/>
                </a:lnTo>
                <a:lnTo>
                  <a:pt x="110" y="131"/>
                </a:lnTo>
                <a:lnTo>
                  <a:pt x="106" y="138"/>
                </a:lnTo>
                <a:lnTo>
                  <a:pt x="102" y="138"/>
                </a:lnTo>
                <a:lnTo>
                  <a:pt x="97" y="136"/>
                </a:lnTo>
                <a:lnTo>
                  <a:pt x="93" y="135"/>
                </a:lnTo>
                <a:lnTo>
                  <a:pt x="92" y="133"/>
                </a:lnTo>
                <a:lnTo>
                  <a:pt x="95" y="126"/>
                </a:lnTo>
                <a:lnTo>
                  <a:pt x="98" y="116"/>
                </a:lnTo>
                <a:lnTo>
                  <a:pt x="104" y="104"/>
                </a:lnTo>
                <a:lnTo>
                  <a:pt x="107" y="97"/>
                </a:lnTo>
                <a:lnTo>
                  <a:pt x="93" y="95"/>
                </a:lnTo>
                <a:lnTo>
                  <a:pt x="89" y="107"/>
                </a:lnTo>
                <a:lnTo>
                  <a:pt x="83" y="123"/>
                </a:lnTo>
                <a:lnTo>
                  <a:pt x="78" y="139"/>
                </a:lnTo>
                <a:lnTo>
                  <a:pt x="75" y="147"/>
                </a:lnTo>
                <a:lnTo>
                  <a:pt x="82" y="149"/>
                </a:lnTo>
                <a:lnTo>
                  <a:pt x="85" y="148"/>
                </a:lnTo>
                <a:lnTo>
                  <a:pt x="89" y="148"/>
                </a:lnTo>
                <a:lnTo>
                  <a:pt x="90" y="149"/>
                </a:lnTo>
                <a:lnTo>
                  <a:pt x="92" y="150"/>
                </a:lnTo>
                <a:lnTo>
                  <a:pt x="89" y="163"/>
                </a:lnTo>
                <a:lnTo>
                  <a:pt x="82" y="188"/>
                </a:lnTo>
                <a:lnTo>
                  <a:pt x="74" y="213"/>
                </a:lnTo>
                <a:lnTo>
                  <a:pt x="69" y="226"/>
                </a:lnTo>
                <a:lnTo>
                  <a:pt x="67" y="228"/>
                </a:lnTo>
                <a:lnTo>
                  <a:pt x="65" y="230"/>
                </a:lnTo>
                <a:lnTo>
                  <a:pt x="62" y="231"/>
                </a:lnTo>
                <a:lnTo>
                  <a:pt x="61" y="228"/>
                </a:lnTo>
                <a:lnTo>
                  <a:pt x="65" y="215"/>
                </a:lnTo>
                <a:lnTo>
                  <a:pt x="72" y="188"/>
                </a:lnTo>
                <a:lnTo>
                  <a:pt x="78" y="163"/>
                </a:lnTo>
                <a:lnTo>
                  <a:pt x="82" y="149"/>
                </a:lnTo>
                <a:lnTo>
                  <a:pt x="75" y="147"/>
                </a:lnTo>
                <a:lnTo>
                  <a:pt x="73" y="156"/>
                </a:lnTo>
                <a:lnTo>
                  <a:pt x="68" y="167"/>
                </a:lnTo>
                <a:lnTo>
                  <a:pt x="64" y="178"/>
                </a:lnTo>
                <a:lnTo>
                  <a:pt x="61" y="185"/>
                </a:lnTo>
                <a:lnTo>
                  <a:pt x="59" y="188"/>
                </a:lnTo>
                <a:lnTo>
                  <a:pt x="55" y="189"/>
                </a:lnTo>
                <a:lnTo>
                  <a:pt x="53" y="189"/>
                </a:lnTo>
                <a:lnTo>
                  <a:pt x="53" y="184"/>
                </a:lnTo>
                <a:lnTo>
                  <a:pt x="44" y="170"/>
                </a:lnTo>
                <a:lnTo>
                  <a:pt x="42" y="181"/>
                </a:lnTo>
                <a:lnTo>
                  <a:pt x="36" y="204"/>
                </a:lnTo>
                <a:lnTo>
                  <a:pt x="29" y="236"/>
                </a:lnTo>
                <a:lnTo>
                  <a:pt x="22" y="272"/>
                </a:lnTo>
                <a:lnTo>
                  <a:pt x="14" y="310"/>
                </a:lnTo>
                <a:lnTo>
                  <a:pt x="7" y="346"/>
                </a:lnTo>
                <a:lnTo>
                  <a:pt x="2" y="376"/>
                </a:lnTo>
                <a:lnTo>
                  <a:pt x="0" y="395"/>
                </a:lnTo>
                <a:lnTo>
                  <a:pt x="7" y="385"/>
                </a:lnTo>
                <a:lnTo>
                  <a:pt x="7" y="380"/>
                </a:lnTo>
                <a:lnTo>
                  <a:pt x="7" y="376"/>
                </a:lnTo>
                <a:lnTo>
                  <a:pt x="7" y="371"/>
                </a:lnTo>
                <a:lnTo>
                  <a:pt x="8" y="369"/>
                </a:lnTo>
                <a:lnTo>
                  <a:pt x="9" y="366"/>
                </a:lnTo>
                <a:lnTo>
                  <a:pt x="12" y="364"/>
                </a:lnTo>
                <a:lnTo>
                  <a:pt x="15" y="363"/>
                </a:lnTo>
                <a:lnTo>
                  <a:pt x="19" y="364"/>
                </a:lnTo>
                <a:lnTo>
                  <a:pt x="27" y="369"/>
                </a:lnTo>
                <a:lnTo>
                  <a:pt x="42" y="378"/>
                </a:lnTo>
                <a:lnTo>
                  <a:pt x="61" y="391"/>
                </a:lnTo>
                <a:lnTo>
                  <a:pt x="83" y="403"/>
                </a:lnTo>
                <a:lnTo>
                  <a:pt x="104" y="416"/>
                </a:lnTo>
                <a:lnTo>
                  <a:pt x="122" y="426"/>
                </a:lnTo>
                <a:lnTo>
                  <a:pt x="135" y="434"/>
                </a:lnTo>
                <a:lnTo>
                  <a:pt x="140" y="437"/>
                </a:lnTo>
                <a:lnTo>
                  <a:pt x="134" y="434"/>
                </a:lnTo>
                <a:lnTo>
                  <a:pt x="120" y="429"/>
                </a:lnTo>
                <a:lnTo>
                  <a:pt x="100" y="422"/>
                </a:lnTo>
                <a:lnTo>
                  <a:pt x="78" y="412"/>
                </a:lnTo>
                <a:lnTo>
                  <a:pt x="54" y="403"/>
                </a:lnTo>
                <a:lnTo>
                  <a:pt x="34" y="394"/>
                </a:lnTo>
                <a:lnTo>
                  <a:pt x="16" y="388"/>
                </a:lnTo>
                <a:lnTo>
                  <a:pt x="7" y="385"/>
                </a:lnTo>
                <a:lnTo>
                  <a:pt x="0" y="3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092" name="Freeform 43"/>
          <p:cNvSpPr>
            <a:spLocks/>
          </p:cNvSpPr>
          <p:nvPr/>
        </p:nvSpPr>
        <p:spPr bwMode="auto">
          <a:xfrm>
            <a:off x="214313" y="3787775"/>
            <a:ext cx="765175" cy="320675"/>
          </a:xfrm>
          <a:custGeom>
            <a:avLst/>
            <a:gdLst>
              <a:gd name="T0" fmla="*/ 0 w 1527"/>
              <a:gd name="T1" fmla="*/ 0 h 638"/>
              <a:gd name="T2" fmla="*/ 0 w 1527"/>
              <a:gd name="T3" fmla="*/ 0 h 638"/>
              <a:gd name="T4" fmla="*/ 0 w 1527"/>
              <a:gd name="T5" fmla="*/ 0 h 638"/>
              <a:gd name="T6" fmla="*/ 0 w 1527"/>
              <a:gd name="T7" fmla="*/ 0 h 638"/>
              <a:gd name="T8" fmla="*/ 0 w 1527"/>
              <a:gd name="T9" fmla="*/ 0 h 638"/>
              <a:gd name="T10" fmla="*/ 0 w 1527"/>
              <a:gd name="T11" fmla="*/ 0 h 638"/>
              <a:gd name="T12" fmla="*/ 0 w 1527"/>
              <a:gd name="T13" fmla="*/ 0 h 638"/>
              <a:gd name="T14" fmla="*/ 0 w 1527"/>
              <a:gd name="T15" fmla="*/ 0 h 638"/>
              <a:gd name="T16" fmla="*/ 0 w 1527"/>
              <a:gd name="T17" fmla="*/ 0 h 638"/>
              <a:gd name="T18" fmla="*/ 0 w 1527"/>
              <a:gd name="T19" fmla="*/ 0 h 638"/>
              <a:gd name="T20" fmla="*/ 0 w 1527"/>
              <a:gd name="T21" fmla="*/ 0 h 638"/>
              <a:gd name="T22" fmla="*/ 0 w 1527"/>
              <a:gd name="T23" fmla="*/ 0 h 638"/>
              <a:gd name="T24" fmla="*/ 0 w 1527"/>
              <a:gd name="T25" fmla="*/ 0 h 638"/>
              <a:gd name="T26" fmla="*/ 0 w 1527"/>
              <a:gd name="T27" fmla="*/ 0 h 638"/>
              <a:gd name="T28" fmla="*/ 0 w 1527"/>
              <a:gd name="T29" fmla="*/ 0 h 638"/>
              <a:gd name="T30" fmla="*/ 0 w 1527"/>
              <a:gd name="T31" fmla="*/ 0 h 638"/>
              <a:gd name="T32" fmla="*/ 0 w 1527"/>
              <a:gd name="T33" fmla="*/ 0 h 638"/>
              <a:gd name="T34" fmla="*/ 0 w 1527"/>
              <a:gd name="T35" fmla="*/ 0 h 638"/>
              <a:gd name="T36" fmla="*/ 0 w 1527"/>
              <a:gd name="T37" fmla="*/ 0 h 638"/>
              <a:gd name="T38" fmla="*/ 0 w 1527"/>
              <a:gd name="T39" fmla="*/ 0 h 638"/>
              <a:gd name="T40" fmla="*/ 0 w 1527"/>
              <a:gd name="T41" fmla="*/ 0 h 638"/>
              <a:gd name="T42" fmla="*/ 0 w 1527"/>
              <a:gd name="T43" fmla="*/ 0 h 638"/>
              <a:gd name="T44" fmla="*/ 0 w 1527"/>
              <a:gd name="T45" fmla="*/ 0 h 638"/>
              <a:gd name="T46" fmla="*/ 0 w 1527"/>
              <a:gd name="T47" fmla="*/ 0 h 638"/>
              <a:gd name="T48" fmla="*/ 0 w 1527"/>
              <a:gd name="T49" fmla="*/ 0 h 638"/>
              <a:gd name="T50" fmla="*/ 0 w 1527"/>
              <a:gd name="T51" fmla="*/ 0 h 638"/>
              <a:gd name="T52" fmla="*/ 0 w 1527"/>
              <a:gd name="T53" fmla="*/ 0 h 638"/>
              <a:gd name="T54" fmla="*/ 0 w 1527"/>
              <a:gd name="T55" fmla="*/ 0 h 638"/>
              <a:gd name="T56" fmla="*/ 0 w 1527"/>
              <a:gd name="T57" fmla="*/ 0 h 638"/>
              <a:gd name="T58" fmla="*/ 0 w 1527"/>
              <a:gd name="T59" fmla="*/ 0 h 638"/>
              <a:gd name="T60" fmla="*/ 0 w 1527"/>
              <a:gd name="T61" fmla="*/ 0 h 638"/>
              <a:gd name="T62" fmla="*/ 0 w 1527"/>
              <a:gd name="T63" fmla="*/ 0 h 638"/>
              <a:gd name="T64" fmla="*/ 0 w 1527"/>
              <a:gd name="T65" fmla="*/ 0 h 638"/>
              <a:gd name="T66" fmla="*/ 0 w 1527"/>
              <a:gd name="T67" fmla="*/ 0 h 638"/>
              <a:gd name="T68" fmla="*/ 0 w 1527"/>
              <a:gd name="T69" fmla="*/ 0 h 638"/>
              <a:gd name="T70" fmla="*/ 0 w 1527"/>
              <a:gd name="T71" fmla="*/ 0 h 638"/>
              <a:gd name="T72" fmla="*/ 0 w 1527"/>
              <a:gd name="T73" fmla="*/ 0 h 638"/>
              <a:gd name="T74" fmla="*/ 0 w 1527"/>
              <a:gd name="T75" fmla="*/ 0 h 638"/>
              <a:gd name="T76" fmla="*/ 0 w 1527"/>
              <a:gd name="T77" fmla="*/ 0 h 638"/>
              <a:gd name="T78" fmla="*/ 0 w 1527"/>
              <a:gd name="T79" fmla="*/ 0 h 638"/>
              <a:gd name="T80" fmla="*/ 0 w 1527"/>
              <a:gd name="T81" fmla="*/ 0 h 638"/>
              <a:gd name="T82" fmla="*/ 0 w 1527"/>
              <a:gd name="T83" fmla="*/ 0 h 638"/>
              <a:gd name="T84" fmla="*/ 0 w 1527"/>
              <a:gd name="T85" fmla="*/ 0 h 638"/>
              <a:gd name="T86" fmla="*/ 0 w 1527"/>
              <a:gd name="T87" fmla="*/ 0 h 638"/>
              <a:gd name="T88" fmla="*/ 0 w 1527"/>
              <a:gd name="T89" fmla="*/ 0 h 638"/>
              <a:gd name="T90" fmla="*/ 0 w 1527"/>
              <a:gd name="T91" fmla="*/ 0 h 638"/>
              <a:gd name="T92" fmla="*/ 0 w 1527"/>
              <a:gd name="T93" fmla="*/ 0 h 638"/>
              <a:gd name="T94" fmla="*/ 0 w 1527"/>
              <a:gd name="T95" fmla="*/ 0 h 638"/>
              <a:gd name="T96" fmla="*/ 0 w 1527"/>
              <a:gd name="T97" fmla="*/ 0 h 638"/>
              <a:gd name="T98" fmla="*/ 0 w 1527"/>
              <a:gd name="T99" fmla="*/ 0 h 638"/>
              <a:gd name="T100" fmla="*/ 0 w 1527"/>
              <a:gd name="T101" fmla="*/ 0 h 638"/>
              <a:gd name="T102" fmla="*/ 0 w 1527"/>
              <a:gd name="T103" fmla="*/ 0 h 638"/>
              <a:gd name="T104" fmla="*/ 0 w 1527"/>
              <a:gd name="T105" fmla="*/ 0 h 638"/>
              <a:gd name="T106" fmla="*/ 0 w 1527"/>
              <a:gd name="T107" fmla="*/ 0 h 638"/>
              <a:gd name="T108" fmla="*/ 0 w 1527"/>
              <a:gd name="T109" fmla="*/ 0 h 638"/>
              <a:gd name="T110" fmla="*/ 0 w 1527"/>
              <a:gd name="T111" fmla="*/ 0 h 63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27"/>
              <a:gd name="T169" fmla="*/ 0 h 638"/>
              <a:gd name="T170" fmla="*/ 1527 w 1527"/>
              <a:gd name="T171" fmla="*/ 638 h 63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27" h="638">
                <a:moveTo>
                  <a:pt x="684" y="295"/>
                </a:moveTo>
                <a:lnTo>
                  <a:pt x="684" y="302"/>
                </a:lnTo>
                <a:lnTo>
                  <a:pt x="683" y="311"/>
                </a:lnTo>
                <a:lnTo>
                  <a:pt x="681" y="321"/>
                </a:lnTo>
                <a:lnTo>
                  <a:pt x="675" y="329"/>
                </a:lnTo>
                <a:lnTo>
                  <a:pt x="667" y="336"/>
                </a:lnTo>
                <a:lnTo>
                  <a:pt x="652" y="348"/>
                </a:lnTo>
                <a:lnTo>
                  <a:pt x="633" y="363"/>
                </a:lnTo>
                <a:lnTo>
                  <a:pt x="611" y="380"/>
                </a:lnTo>
                <a:lnTo>
                  <a:pt x="589" y="398"/>
                </a:lnTo>
                <a:lnTo>
                  <a:pt x="568" y="413"/>
                </a:lnTo>
                <a:lnTo>
                  <a:pt x="551" y="424"/>
                </a:lnTo>
                <a:lnTo>
                  <a:pt x="541" y="430"/>
                </a:lnTo>
                <a:lnTo>
                  <a:pt x="538" y="431"/>
                </a:lnTo>
                <a:lnTo>
                  <a:pt x="536" y="432"/>
                </a:lnTo>
                <a:lnTo>
                  <a:pt x="536" y="433"/>
                </a:lnTo>
                <a:lnTo>
                  <a:pt x="537" y="434"/>
                </a:lnTo>
                <a:lnTo>
                  <a:pt x="542" y="434"/>
                </a:lnTo>
                <a:lnTo>
                  <a:pt x="549" y="433"/>
                </a:lnTo>
                <a:lnTo>
                  <a:pt x="554" y="432"/>
                </a:lnTo>
                <a:lnTo>
                  <a:pt x="562" y="430"/>
                </a:lnTo>
                <a:lnTo>
                  <a:pt x="570" y="425"/>
                </a:lnTo>
                <a:lnTo>
                  <a:pt x="588" y="415"/>
                </a:lnTo>
                <a:lnTo>
                  <a:pt x="611" y="401"/>
                </a:lnTo>
                <a:lnTo>
                  <a:pt x="636" y="385"/>
                </a:lnTo>
                <a:lnTo>
                  <a:pt x="661" y="369"/>
                </a:lnTo>
                <a:lnTo>
                  <a:pt x="683" y="355"/>
                </a:lnTo>
                <a:lnTo>
                  <a:pt x="699" y="345"/>
                </a:lnTo>
                <a:lnTo>
                  <a:pt x="708" y="339"/>
                </a:lnTo>
                <a:lnTo>
                  <a:pt x="714" y="334"/>
                </a:lnTo>
                <a:lnTo>
                  <a:pt x="728" y="324"/>
                </a:lnTo>
                <a:lnTo>
                  <a:pt x="747" y="310"/>
                </a:lnTo>
                <a:lnTo>
                  <a:pt x="767" y="294"/>
                </a:lnTo>
                <a:lnTo>
                  <a:pt x="788" y="278"/>
                </a:lnTo>
                <a:lnTo>
                  <a:pt x="807" y="263"/>
                </a:lnTo>
                <a:lnTo>
                  <a:pt x="820" y="253"/>
                </a:lnTo>
                <a:lnTo>
                  <a:pt x="828" y="247"/>
                </a:lnTo>
                <a:lnTo>
                  <a:pt x="833" y="244"/>
                </a:lnTo>
                <a:lnTo>
                  <a:pt x="839" y="238"/>
                </a:lnTo>
                <a:lnTo>
                  <a:pt x="846" y="231"/>
                </a:lnTo>
                <a:lnTo>
                  <a:pt x="853" y="223"/>
                </a:lnTo>
                <a:lnTo>
                  <a:pt x="860" y="215"/>
                </a:lnTo>
                <a:lnTo>
                  <a:pt x="866" y="206"/>
                </a:lnTo>
                <a:lnTo>
                  <a:pt x="872" y="196"/>
                </a:lnTo>
                <a:lnTo>
                  <a:pt x="877" y="186"/>
                </a:lnTo>
                <a:lnTo>
                  <a:pt x="886" y="178"/>
                </a:lnTo>
                <a:lnTo>
                  <a:pt x="896" y="166"/>
                </a:lnTo>
                <a:lnTo>
                  <a:pt x="909" y="154"/>
                </a:lnTo>
                <a:lnTo>
                  <a:pt x="921" y="141"/>
                </a:lnTo>
                <a:lnTo>
                  <a:pt x="932" y="129"/>
                </a:lnTo>
                <a:lnTo>
                  <a:pt x="942" y="118"/>
                </a:lnTo>
                <a:lnTo>
                  <a:pt x="950" y="110"/>
                </a:lnTo>
                <a:lnTo>
                  <a:pt x="956" y="106"/>
                </a:lnTo>
                <a:lnTo>
                  <a:pt x="962" y="102"/>
                </a:lnTo>
                <a:lnTo>
                  <a:pt x="971" y="96"/>
                </a:lnTo>
                <a:lnTo>
                  <a:pt x="983" y="88"/>
                </a:lnTo>
                <a:lnTo>
                  <a:pt x="997" y="80"/>
                </a:lnTo>
                <a:lnTo>
                  <a:pt x="1009" y="72"/>
                </a:lnTo>
                <a:lnTo>
                  <a:pt x="1021" y="64"/>
                </a:lnTo>
                <a:lnTo>
                  <a:pt x="1030" y="58"/>
                </a:lnTo>
                <a:lnTo>
                  <a:pt x="1037" y="54"/>
                </a:lnTo>
                <a:lnTo>
                  <a:pt x="1055" y="43"/>
                </a:lnTo>
                <a:lnTo>
                  <a:pt x="1078" y="34"/>
                </a:lnTo>
                <a:lnTo>
                  <a:pt x="1105" y="26"/>
                </a:lnTo>
                <a:lnTo>
                  <a:pt x="1131" y="18"/>
                </a:lnTo>
                <a:lnTo>
                  <a:pt x="1157" y="12"/>
                </a:lnTo>
                <a:lnTo>
                  <a:pt x="1177" y="9"/>
                </a:lnTo>
                <a:lnTo>
                  <a:pt x="1193" y="5"/>
                </a:lnTo>
                <a:lnTo>
                  <a:pt x="1202" y="4"/>
                </a:lnTo>
                <a:lnTo>
                  <a:pt x="1208" y="3"/>
                </a:lnTo>
                <a:lnTo>
                  <a:pt x="1220" y="3"/>
                </a:lnTo>
                <a:lnTo>
                  <a:pt x="1236" y="2"/>
                </a:lnTo>
                <a:lnTo>
                  <a:pt x="1253" y="1"/>
                </a:lnTo>
                <a:lnTo>
                  <a:pt x="1271" y="0"/>
                </a:lnTo>
                <a:lnTo>
                  <a:pt x="1287" y="0"/>
                </a:lnTo>
                <a:lnTo>
                  <a:pt x="1299" y="1"/>
                </a:lnTo>
                <a:lnTo>
                  <a:pt x="1307" y="2"/>
                </a:lnTo>
                <a:lnTo>
                  <a:pt x="1312" y="3"/>
                </a:lnTo>
                <a:lnTo>
                  <a:pt x="1318" y="4"/>
                </a:lnTo>
                <a:lnTo>
                  <a:pt x="1321" y="7"/>
                </a:lnTo>
                <a:lnTo>
                  <a:pt x="1319" y="10"/>
                </a:lnTo>
                <a:lnTo>
                  <a:pt x="1316" y="14"/>
                </a:lnTo>
                <a:lnTo>
                  <a:pt x="1310" y="18"/>
                </a:lnTo>
                <a:lnTo>
                  <a:pt x="1303" y="23"/>
                </a:lnTo>
                <a:lnTo>
                  <a:pt x="1296" y="28"/>
                </a:lnTo>
                <a:lnTo>
                  <a:pt x="1289" y="34"/>
                </a:lnTo>
                <a:lnTo>
                  <a:pt x="1282" y="40"/>
                </a:lnTo>
                <a:lnTo>
                  <a:pt x="1276" y="43"/>
                </a:lnTo>
                <a:lnTo>
                  <a:pt x="1272" y="46"/>
                </a:lnTo>
                <a:lnTo>
                  <a:pt x="1273" y="48"/>
                </a:lnTo>
                <a:lnTo>
                  <a:pt x="1275" y="49"/>
                </a:lnTo>
                <a:lnTo>
                  <a:pt x="1278" y="50"/>
                </a:lnTo>
                <a:lnTo>
                  <a:pt x="1280" y="51"/>
                </a:lnTo>
                <a:lnTo>
                  <a:pt x="1287" y="50"/>
                </a:lnTo>
                <a:lnTo>
                  <a:pt x="1298" y="49"/>
                </a:lnTo>
                <a:lnTo>
                  <a:pt x="1312" y="49"/>
                </a:lnTo>
                <a:lnTo>
                  <a:pt x="1328" y="49"/>
                </a:lnTo>
                <a:lnTo>
                  <a:pt x="1344" y="50"/>
                </a:lnTo>
                <a:lnTo>
                  <a:pt x="1359" y="53"/>
                </a:lnTo>
                <a:lnTo>
                  <a:pt x="1370" y="55"/>
                </a:lnTo>
                <a:lnTo>
                  <a:pt x="1375" y="58"/>
                </a:lnTo>
                <a:lnTo>
                  <a:pt x="1378" y="62"/>
                </a:lnTo>
                <a:lnTo>
                  <a:pt x="1378" y="65"/>
                </a:lnTo>
                <a:lnTo>
                  <a:pt x="1375" y="68"/>
                </a:lnTo>
                <a:lnTo>
                  <a:pt x="1372" y="69"/>
                </a:lnTo>
                <a:lnTo>
                  <a:pt x="1367" y="70"/>
                </a:lnTo>
                <a:lnTo>
                  <a:pt x="1360" y="71"/>
                </a:lnTo>
                <a:lnTo>
                  <a:pt x="1352" y="72"/>
                </a:lnTo>
                <a:lnTo>
                  <a:pt x="1343" y="73"/>
                </a:lnTo>
                <a:lnTo>
                  <a:pt x="1334" y="76"/>
                </a:lnTo>
                <a:lnTo>
                  <a:pt x="1326" y="77"/>
                </a:lnTo>
                <a:lnTo>
                  <a:pt x="1321" y="78"/>
                </a:lnTo>
                <a:lnTo>
                  <a:pt x="1319" y="79"/>
                </a:lnTo>
                <a:lnTo>
                  <a:pt x="1319" y="81"/>
                </a:lnTo>
                <a:lnTo>
                  <a:pt x="1320" y="84"/>
                </a:lnTo>
                <a:lnTo>
                  <a:pt x="1321" y="87"/>
                </a:lnTo>
                <a:lnTo>
                  <a:pt x="1324" y="88"/>
                </a:lnTo>
                <a:lnTo>
                  <a:pt x="1327" y="88"/>
                </a:lnTo>
                <a:lnTo>
                  <a:pt x="1335" y="89"/>
                </a:lnTo>
                <a:lnTo>
                  <a:pt x="1344" y="89"/>
                </a:lnTo>
                <a:lnTo>
                  <a:pt x="1356" y="91"/>
                </a:lnTo>
                <a:lnTo>
                  <a:pt x="1367" y="92"/>
                </a:lnTo>
                <a:lnTo>
                  <a:pt x="1378" y="93"/>
                </a:lnTo>
                <a:lnTo>
                  <a:pt x="1385" y="95"/>
                </a:lnTo>
                <a:lnTo>
                  <a:pt x="1389" y="96"/>
                </a:lnTo>
                <a:lnTo>
                  <a:pt x="1395" y="101"/>
                </a:lnTo>
                <a:lnTo>
                  <a:pt x="1401" y="107"/>
                </a:lnTo>
                <a:lnTo>
                  <a:pt x="1404" y="114"/>
                </a:lnTo>
                <a:lnTo>
                  <a:pt x="1405" y="119"/>
                </a:lnTo>
                <a:lnTo>
                  <a:pt x="1401" y="123"/>
                </a:lnTo>
                <a:lnTo>
                  <a:pt x="1395" y="127"/>
                </a:lnTo>
                <a:lnTo>
                  <a:pt x="1389" y="131"/>
                </a:lnTo>
                <a:lnTo>
                  <a:pt x="1383" y="133"/>
                </a:lnTo>
                <a:lnTo>
                  <a:pt x="1382" y="135"/>
                </a:lnTo>
                <a:lnTo>
                  <a:pt x="1382" y="138"/>
                </a:lnTo>
                <a:lnTo>
                  <a:pt x="1383" y="141"/>
                </a:lnTo>
                <a:lnTo>
                  <a:pt x="1385" y="143"/>
                </a:lnTo>
                <a:lnTo>
                  <a:pt x="1390" y="142"/>
                </a:lnTo>
                <a:lnTo>
                  <a:pt x="1398" y="141"/>
                </a:lnTo>
                <a:lnTo>
                  <a:pt x="1409" y="140"/>
                </a:lnTo>
                <a:lnTo>
                  <a:pt x="1419" y="138"/>
                </a:lnTo>
                <a:lnTo>
                  <a:pt x="1430" y="137"/>
                </a:lnTo>
                <a:lnTo>
                  <a:pt x="1440" y="137"/>
                </a:lnTo>
                <a:lnTo>
                  <a:pt x="1447" y="137"/>
                </a:lnTo>
                <a:lnTo>
                  <a:pt x="1451" y="137"/>
                </a:lnTo>
                <a:lnTo>
                  <a:pt x="1460" y="140"/>
                </a:lnTo>
                <a:lnTo>
                  <a:pt x="1468" y="146"/>
                </a:lnTo>
                <a:lnTo>
                  <a:pt x="1473" y="152"/>
                </a:lnTo>
                <a:lnTo>
                  <a:pt x="1472" y="156"/>
                </a:lnTo>
                <a:lnTo>
                  <a:pt x="1468" y="158"/>
                </a:lnTo>
                <a:lnTo>
                  <a:pt x="1461" y="162"/>
                </a:lnTo>
                <a:lnTo>
                  <a:pt x="1453" y="165"/>
                </a:lnTo>
                <a:lnTo>
                  <a:pt x="1445" y="170"/>
                </a:lnTo>
                <a:lnTo>
                  <a:pt x="1436" y="173"/>
                </a:lnTo>
                <a:lnTo>
                  <a:pt x="1428" y="177"/>
                </a:lnTo>
                <a:lnTo>
                  <a:pt x="1424" y="179"/>
                </a:lnTo>
                <a:lnTo>
                  <a:pt x="1422" y="180"/>
                </a:lnTo>
                <a:lnTo>
                  <a:pt x="1420" y="181"/>
                </a:lnTo>
                <a:lnTo>
                  <a:pt x="1420" y="184"/>
                </a:lnTo>
                <a:lnTo>
                  <a:pt x="1422" y="185"/>
                </a:lnTo>
                <a:lnTo>
                  <a:pt x="1423" y="185"/>
                </a:lnTo>
                <a:lnTo>
                  <a:pt x="1426" y="185"/>
                </a:lnTo>
                <a:lnTo>
                  <a:pt x="1433" y="185"/>
                </a:lnTo>
                <a:lnTo>
                  <a:pt x="1443" y="184"/>
                </a:lnTo>
                <a:lnTo>
                  <a:pt x="1454" y="184"/>
                </a:lnTo>
                <a:lnTo>
                  <a:pt x="1464" y="184"/>
                </a:lnTo>
                <a:lnTo>
                  <a:pt x="1474" y="184"/>
                </a:lnTo>
                <a:lnTo>
                  <a:pt x="1481" y="184"/>
                </a:lnTo>
                <a:lnTo>
                  <a:pt x="1485" y="185"/>
                </a:lnTo>
                <a:lnTo>
                  <a:pt x="1489" y="189"/>
                </a:lnTo>
                <a:lnTo>
                  <a:pt x="1494" y="196"/>
                </a:lnTo>
                <a:lnTo>
                  <a:pt x="1498" y="203"/>
                </a:lnTo>
                <a:lnTo>
                  <a:pt x="1494" y="209"/>
                </a:lnTo>
                <a:lnTo>
                  <a:pt x="1491" y="211"/>
                </a:lnTo>
                <a:lnTo>
                  <a:pt x="1485" y="214"/>
                </a:lnTo>
                <a:lnTo>
                  <a:pt x="1479" y="217"/>
                </a:lnTo>
                <a:lnTo>
                  <a:pt x="1472" y="219"/>
                </a:lnTo>
                <a:lnTo>
                  <a:pt x="1466" y="223"/>
                </a:lnTo>
                <a:lnTo>
                  <a:pt x="1462" y="226"/>
                </a:lnTo>
                <a:lnTo>
                  <a:pt x="1458" y="229"/>
                </a:lnTo>
                <a:lnTo>
                  <a:pt x="1457" y="231"/>
                </a:lnTo>
                <a:lnTo>
                  <a:pt x="1457" y="233"/>
                </a:lnTo>
                <a:lnTo>
                  <a:pt x="1458" y="237"/>
                </a:lnTo>
                <a:lnTo>
                  <a:pt x="1461" y="238"/>
                </a:lnTo>
                <a:lnTo>
                  <a:pt x="1465" y="239"/>
                </a:lnTo>
                <a:lnTo>
                  <a:pt x="1470" y="241"/>
                </a:lnTo>
                <a:lnTo>
                  <a:pt x="1477" y="245"/>
                </a:lnTo>
                <a:lnTo>
                  <a:pt x="1487" y="248"/>
                </a:lnTo>
                <a:lnTo>
                  <a:pt x="1496" y="254"/>
                </a:lnTo>
                <a:lnTo>
                  <a:pt x="1507" y="260"/>
                </a:lnTo>
                <a:lnTo>
                  <a:pt x="1515" y="264"/>
                </a:lnTo>
                <a:lnTo>
                  <a:pt x="1522" y="269"/>
                </a:lnTo>
                <a:lnTo>
                  <a:pt x="1524" y="272"/>
                </a:lnTo>
                <a:lnTo>
                  <a:pt x="1521" y="275"/>
                </a:lnTo>
                <a:lnTo>
                  <a:pt x="1515" y="278"/>
                </a:lnTo>
                <a:lnTo>
                  <a:pt x="1508" y="281"/>
                </a:lnTo>
                <a:lnTo>
                  <a:pt x="1501" y="284"/>
                </a:lnTo>
                <a:lnTo>
                  <a:pt x="1494" y="287"/>
                </a:lnTo>
                <a:lnTo>
                  <a:pt x="1488" y="290"/>
                </a:lnTo>
                <a:lnTo>
                  <a:pt x="1484" y="292"/>
                </a:lnTo>
                <a:lnTo>
                  <a:pt x="1483" y="293"/>
                </a:lnTo>
                <a:lnTo>
                  <a:pt x="1483" y="295"/>
                </a:lnTo>
                <a:lnTo>
                  <a:pt x="1483" y="298"/>
                </a:lnTo>
                <a:lnTo>
                  <a:pt x="1483" y="300"/>
                </a:lnTo>
                <a:lnTo>
                  <a:pt x="1484" y="301"/>
                </a:lnTo>
                <a:lnTo>
                  <a:pt x="1486" y="301"/>
                </a:lnTo>
                <a:lnTo>
                  <a:pt x="1491" y="302"/>
                </a:lnTo>
                <a:lnTo>
                  <a:pt x="1498" y="304"/>
                </a:lnTo>
                <a:lnTo>
                  <a:pt x="1506" y="307"/>
                </a:lnTo>
                <a:lnTo>
                  <a:pt x="1514" y="309"/>
                </a:lnTo>
                <a:lnTo>
                  <a:pt x="1521" y="313"/>
                </a:lnTo>
                <a:lnTo>
                  <a:pt x="1525" y="316"/>
                </a:lnTo>
                <a:lnTo>
                  <a:pt x="1527" y="319"/>
                </a:lnTo>
                <a:lnTo>
                  <a:pt x="1519" y="326"/>
                </a:lnTo>
                <a:lnTo>
                  <a:pt x="1510" y="332"/>
                </a:lnTo>
                <a:lnTo>
                  <a:pt x="1502" y="338"/>
                </a:lnTo>
                <a:lnTo>
                  <a:pt x="1496" y="342"/>
                </a:lnTo>
                <a:lnTo>
                  <a:pt x="1492" y="345"/>
                </a:lnTo>
                <a:lnTo>
                  <a:pt x="1485" y="347"/>
                </a:lnTo>
                <a:lnTo>
                  <a:pt x="1476" y="351"/>
                </a:lnTo>
                <a:lnTo>
                  <a:pt x="1465" y="354"/>
                </a:lnTo>
                <a:lnTo>
                  <a:pt x="1454" y="357"/>
                </a:lnTo>
                <a:lnTo>
                  <a:pt x="1445" y="361"/>
                </a:lnTo>
                <a:lnTo>
                  <a:pt x="1436" y="362"/>
                </a:lnTo>
                <a:lnTo>
                  <a:pt x="1431" y="363"/>
                </a:lnTo>
                <a:lnTo>
                  <a:pt x="1430" y="365"/>
                </a:lnTo>
                <a:lnTo>
                  <a:pt x="1428" y="368"/>
                </a:lnTo>
                <a:lnTo>
                  <a:pt x="1430" y="370"/>
                </a:lnTo>
                <a:lnTo>
                  <a:pt x="1430" y="372"/>
                </a:lnTo>
                <a:lnTo>
                  <a:pt x="1436" y="372"/>
                </a:lnTo>
                <a:lnTo>
                  <a:pt x="1448" y="374"/>
                </a:lnTo>
                <a:lnTo>
                  <a:pt x="1461" y="375"/>
                </a:lnTo>
                <a:lnTo>
                  <a:pt x="1474" y="377"/>
                </a:lnTo>
                <a:lnTo>
                  <a:pt x="1487" y="379"/>
                </a:lnTo>
                <a:lnTo>
                  <a:pt x="1498" y="382"/>
                </a:lnTo>
                <a:lnTo>
                  <a:pt x="1506" y="384"/>
                </a:lnTo>
                <a:lnTo>
                  <a:pt x="1508" y="387"/>
                </a:lnTo>
                <a:lnTo>
                  <a:pt x="1506" y="390"/>
                </a:lnTo>
                <a:lnTo>
                  <a:pt x="1501" y="392"/>
                </a:lnTo>
                <a:lnTo>
                  <a:pt x="1494" y="394"/>
                </a:lnTo>
                <a:lnTo>
                  <a:pt x="1486" y="398"/>
                </a:lnTo>
                <a:lnTo>
                  <a:pt x="1477" y="400"/>
                </a:lnTo>
                <a:lnTo>
                  <a:pt x="1470" y="402"/>
                </a:lnTo>
                <a:lnTo>
                  <a:pt x="1465" y="403"/>
                </a:lnTo>
                <a:lnTo>
                  <a:pt x="1463" y="405"/>
                </a:lnTo>
                <a:lnTo>
                  <a:pt x="1466" y="407"/>
                </a:lnTo>
                <a:lnTo>
                  <a:pt x="1473" y="409"/>
                </a:lnTo>
                <a:lnTo>
                  <a:pt x="1479" y="413"/>
                </a:lnTo>
                <a:lnTo>
                  <a:pt x="1481" y="415"/>
                </a:lnTo>
                <a:lnTo>
                  <a:pt x="1480" y="417"/>
                </a:lnTo>
                <a:lnTo>
                  <a:pt x="1477" y="420"/>
                </a:lnTo>
                <a:lnTo>
                  <a:pt x="1471" y="422"/>
                </a:lnTo>
                <a:lnTo>
                  <a:pt x="1464" y="423"/>
                </a:lnTo>
                <a:lnTo>
                  <a:pt x="1457" y="422"/>
                </a:lnTo>
                <a:lnTo>
                  <a:pt x="1446" y="418"/>
                </a:lnTo>
                <a:lnTo>
                  <a:pt x="1433" y="413"/>
                </a:lnTo>
                <a:lnTo>
                  <a:pt x="1418" y="407"/>
                </a:lnTo>
                <a:lnTo>
                  <a:pt x="1404" y="401"/>
                </a:lnTo>
                <a:lnTo>
                  <a:pt x="1392" y="395"/>
                </a:lnTo>
                <a:lnTo>
                  <a:pt x="1381" y="391"/>
                </a:lnTo>
                <a:lnTo>
                  <a:pt x="1375" y="388"/>
                </a:lnTo>
                <a:lnTo>
                  <a:pt x="1369" y="387"/>
                </a:lnTo>
                <a:lnTo>
                  <a:pt x="1356" y="385"/>
                </a:lnTo>
                <a:lnTo>
                  <a:pt x="1340" y="384"/>
                </a:lnTo>
                <a:lnTo>
                  <a:pt x="1321" y="383"/>
                </a:lnTo>
                <a:lnTo>
                  <a:pt x="1304" y="382"/>
                </a:lnTo>
                <a:lnTo>
                  <a:pt x="1287" y="380"/>
                </a:lnTo>
                <a:lnTo>
                  <a:pt x="1274" y="379"/>
                </a:lnTo>
                <a:lnTo>
                  <a:pt x="1266" y="378"/>
                </a:lnTo>
                <a:lnTo>
                  <a:pt x="1257" y="377"/>
                </a:lnTo>
                <a:lnTo>
                  <a:pt x="1240" y="375"/>
                </a:lnTo>
                <a:lnTo>
                  <a:pt x="1218" y="372"/>
                </a:lnTo>
                <a:lnTo>
                  <a:pt x="1192" y="370"/>
                </a:lnTo>
                <a:lnTo>
                  <a:pt x="1168" y="369"/>
                </a:lnTo>
                <a:lnTo>
                  <a:pt x="1147" y="368"/>
                </a:lnTo>
                <a:lnTo>
                  <a:pt x="1131" y="367"/>
                </a:lnTo>
                <a:lnTo>
                  <a:pt x="1124" y="367"/>
                </a:lnTo>
                <a:lnTo>
                  <a:pt x="1117" y="371"/>
                </a:lnTo>
                <a:lnTo>
                  <a:pt x="1101" y="380"/>
                </a:lnTo>
                <a:lnTo>
                  <a:pt x="1078" y="395"/>
                </a:lnTo>
                <a:lnTo>
                  <a:pt x="1054" y="411"/>
                </a:lnTo>
                <a:lnTo>
                  <a:pt x="1029" y="428"/>
                </a:lnTo>
                <a:lnTo>
                  <a:pt x="1007" y="441"/>
                </a:lnTo>
                <a:lnTo>
                  <a:pt x="991" y="452"/>
                </a:lnTo>
                <a:lnTo>
                  <a:pt x="984" y="455"/>
                </a:lnTo>
                <a:lnTo>
                  <a:pt x="979" y="457"/>
                </a:lnTo>
                <a:lnTo>
                  <a:pt x="968" y="466"/>
                </a:lnTo>
                <a:lnTo>
                  <a:pt x="952" y="476"/>
                </a:lnTo>
                <a:lnTo>
                  <a:pt x="933" y="487"/>
                </a:lnTo>
                <a:lnTo>
                  <a:pt x="915" y="499"/>
                </a:lnTo>
                <a:lnTo>
                  <a:pt x="899" y="509"/>
                </a:lnTo>
                <a:lnTo>
                  <a:pt x="887" y="517"/>
                </a:lnTo>
                <a:lnTo>
                  <a:pt x="881" y="521"/>
                </a:lnTo>
                <a:lnTo>
                  <a:pt x="874" y="523"/>
                </a:lnTo>
                <a:lnTo>
                  <a:pt x="866" y="525"/>
                </a:lnTo>
                <a:lnTo>
                  <a:pt x="858" y="528"/>
                </a:lnTo>
                <a:lnTo>
                  <a:pt x="850" y="530"/>
                </a:lnTo>
                <a:lnTo>
                  <a:pt x="843" y="533"/>
                </a:lnTo>
                <a:lnTo>
                  <a:pt x="838" y="535"/>
                </a:lnTo>
                <a:lnTo>
                  <a:pt x="833" y="537"/>
                </a:lnTo>
                <a:lnTo>
                  <a:pt x="831" y="537"/>
                </a:lnTo>
                <a:lnTo>
                  <a:pt x="827" y="540"/>
                </a:lnTo>
                <a:lnTo>
                  <a:pt x="820" y="544"/>
                </a:lnTo>
                <a:lnTo>
                  <a:pt x="813" y="548"/>
                </a:lnTo>
                <a:lnTo>
                  <a:pt x="805" y="553"/>
                </a:lnTo>
                <a:lnTo>
                  <a:pt x="797" y="558"/>
                </a:lnTo>
                <a:lnTo>
                  <a:pt x="789" y="561"/>
                </a:lnTo>
                <a:lnTo>
                  <a:pt x="784" y="563"/>
                </a:lnTo>
                <a:lnTo>
                  <a:pt x="780" y="566"/>
                </a:lnTo>
                <a:lnTo>
                  <a:pt x="777" y="568"/>
                </a:lnTo>
                <a:lnTo>
                  <a:pt x="771" y="572"/>
                </a:lnTo>
                <a:lnTo>
                  <a:pt x="763" y="578"/>
                </a:lnTo>
                <a:lnTo>
                  <a:pt x="754" y="585"/>
                </a:lnTo>
                <a:lnTo>
                  <a:pt x="744" y="591"/>
                </a:lnTo>
                <a:lnTo>
                  <a:pt x="735" y="598"/>
                </a:lnTo>
                <a:lnTo>
                  <a:pt x="727" y="604"/>
                </a:lnTo>
                <a:lnTo>
                  <a:pt x="721" y="608"/>
                </a:lnTo>
                <a:lnTo>
                  <a:pt x="713" y="612"/>
                </a:lnTo>
                <a:lnTo>
                  <a:pt x="701" y="615"/>
                </a:lnTo>
                <a:lnTo>
                  <a:pt x="686" y="620"/>
                </a:lnTo>
                <a:lnTo>
                  <a:pt x="670" y="624"/>
                </a:lnTo>
                <a:lnTo>
                  <a:pt x="655" y="629"/>
                </a:lnTo>
                <a:lnTo>
                  <a:pt x="641" y="633"/>
                </a:lnTo>
                <a:lnTo>
                  <a:pt x="629" y="637"/>
                </a:lnTo>
                <a:lnTo>
                  <a:pt x="623" y="638"/>
                </a:lnTo>
                <a:lnTo>
                  <a:pt x="614" y="638"/>
                </a:lnTo>
                <a:lnTo>
                  <a:pt x="595" y="636"/>
                </a:lnTo>
                <a:lnTo>
                  <a:pt x="569" y="633"/>
                </a:lnTo>
                <a:lnTo>
                  <a:pt x="541" y="630"/>
                </a:lnTo>
                <a:lnTo>
                  <a:pt x="511" y="627"/>
                </a:lnTo>
                <a:lnTo>
                  <a:pt x="484" y="622"/>
                </a:lnTo>
                <a:lnTo>
                  <a:pt x="465" y="620"/>
                </a:lnTo>
                <a:lnTo>
                  <a:pt x="454" y="617"/>
                </a:lnTo>
                <a:lnTo>
                  <a:pt x="446" y="614"/>
                </a:lnTo>
                <a:lnTo>
                  <a:pt x="432" y="609"/>
                </a:lnTo>
                <a:lnTo>
                  <a:pt x="413" y="601"/>
                </a:lnTo>
                <a:lnTo>
                  <a:pt x="392" y="593"/>
                </a:lnTo>
                <a:lnTo>
                  <a:pt x="370" y="586"/>
                </a:lnTo>
                <a:lnTo>
                  <a:pt x="352" y="579"/>
                </a:lnTo>
                <a:lnTo>
                  <a:pt x="336" y="575"/>
                </a:lnTo>
                <a:lnTo>
                  <a:pt x="326" y="572"/>
                </a:lnTo>
                <a:lnTo>
                  <a:pt x="316" y="572"/>
                </a:lnTo>
                <a:lnTo>
                  <a:pt x="300" y="571"/>
                </a:lnTo>
                <a:lnTo>
                  <a:pt x="279" y="570"/>
                </a:lnTo>
                <a:lnTo>
                  <a:pt x="256" y="569"/>
                </a:lnTo>
                <a:lnTo>
                  <a:pt x="233" y="569"/>
                </a:lnTo>
                <a:lnTo>
                  <a:pt x="213" y="568"/>
                </a:lnTo>
                <a:lnTo>
                  <a:pt x="200" y="567"/>
                </a:lnTo>
                <a:lnTo>
                  <a:pt x="193" y="566"/>
                </a:lnTo>
                <a:lnTo>
                  <a:pt x="189" y="563"/>
                </a:lnTo>
                <a:lnTo>
                  <a:pt x="184" y="558"/>
                </a:lnTo>
                <a:lnTo>
                  <a:pt x="174" y="548"/>
                </a:lnTo>
                <a:lnTo>
                  <a:pt x="163" y="537"/>
                </a:lnTo>
                <a:lnTo>
                  <a:pt x="149" y="524"/>
                </a:lnTo>
                <a:lnTo>
                  <a:pt x="133" y="509"/>
                </a:lnTo>
                <a:lnTo>
                  <a:pt x="117" y="493"/>
                </a:lnTo>
                <a:lnTo>
                  <a:pt x="101" y="477"/>
                </a:lnTo>
                <a:lnTo>
                  <a:pt x="84" y="461"/>
                </a:lnTo>
                <a:lnTo>
                  <a:pt x="68" y="445"/>
                </a:lnTo>
                <a:lnTo>
                  <a:pt x="52" y="430"/>
                </a:lnTo>
                <a:lnTo>
                  <a:pt x="38" y="416"/>
                </a:lnTo>
                <a:lnTo>
                  <a:pt x="27" y="403"/>
                </a:lnTo>
                <a:lnTo>
                  <a:pt x="18" y="394"/>
                </a:lnTo>
                <a:lnTo>
                  <a:pt x="12" y="386"/>
                </a:lnTo>
                <a:lnTo>
                  <a:pt x="8" y="383"/>
                </a:lnTo>
                <a:lnTo>
                  <a:pt x="4" y="371"/>
                </a:lnTo>
                <a:lnTo>
                  <a:pt x="2" y="356"/>
                </a:lnTo>
                <a:lnTo>
                  <a:pt x="0" y="341"/>
                </a:lnTo>
                <a:lnTo>
                  <a:pt x="4" y="330"/>
                </a:lnTo>
                <a:lnTo>
                  <a:pt x="10" y="319"/>
                </a:lnTo>
                <a:lnTo>
                  <a:pt x="22" y="299"/>
                </a:lnTo>
                <a:lnTo>
                  <a:pt x="40" y="271"/>
                </a:lnTo>
                <a:lnTo>
                  <a:pt x="58" y="240"/>
                </a:lnTo>
                <a:lnTo>
                  <a:pt x="76" y="209"/>
                </a:lnTo>
                <a:lnTo>
                  <a:pt x="94" y="181"/>
                </a:lnTo>
                <a:lnTo>
                  <a:pt x="108" y="161"/>
                </a:lnTo>
                <a:lnTo>
                  <a:pt x="116" y="152"/>
                </a:lnTo>
                <a:lnTo>
                  <a:pt x="131" y="146"/>
                </a:lnTo>
                <a:lnTo>
                  <a:pt x="148" y="139"/>
                </a:lnTo>
                <a:lnTo>
                  <a:pt x="166" y="131"/>
                </a:lnTo>
                <a:lnTo>
                  <a:pt x="186" y="123"/>
                </a:lnTo>
                <a:lnTo>
                  <a:pt x="205" y="116"/>
                </a:lnTo>
                <a:lnTo>
                  <a:pt x="222" y="109"/>
                </a:lnTo>
                <a:lnTo>
                  <a:pt x="234" y="104"/>
                </a:lnTo>
                <a:lnTo>
                  <a:pt x="242" y="101"/>
                </a:lnTo>
                <a:lnTo>
                  <a:pt x="250" y="97"/>
                </a:lnTo>
                <a:lnTo>
                  <a:pt x="263" y="92"/>
                </a:lnTo>
                <a:lnTo>
                  <a:pt x="278" y="85"/>
                </a:lnTo>
                <a:lnTo>
                  <a:pt x="295" y="77"/>
                </a:lnTo>
                <a:lnTo>
                  <a:pt x="311" y="70"/>
                </a:lnTo>
                <a:lnTo>
                  <a:pt x="326" y="63"/>
                </a:lnTo>
                <a:lnTo>
                  <a:pt x="337" y="58"/>
                </a:lnTo>
                <a:lnTo>
                  <a:pt x="342" y="56"/>
                </a:lnTo>
                <a:lnTo>
                  <a:pt x="349" y="56"/>
                </a:lnTo>
                <a:lnTo>
                  <a:pt x="357" y="56"/>
                </a:lnTo>
                <a:lnTo>
                  <a:pt x="364" y="56"/>
                </a:lnTo>
                <a:lnTo>
                  <a:pt x="370" y="56"/>
                </a:lnTo>
                <a:lnTo>
                  <a:pt x="367" y="89"/>
                </a:lnTo>
                <a:lnTo>
                  <a:pt x="360" y="139"/>
                </a:lnTo>
                <a:lnTo>
                  <a:pt x="352" y="185"/>
                </a:lnTo>
                <a:lnTo>
                  <a:pt x="347" y="209"/>
                </a:lnTo>
                <a:lnTo>
                  <a:pt x="342" y="216"/>
                </a:lnTo>
                <a:lnTo>
                  <a:pt x="337" y="224"/>
                </a:lnTo>
                <a:lnTo>
                  <a:pt x="331" y="231"/>
                </a:lnTo>
                <a:lnTo>
                  <a:pt x="326" y="235"/>
                </a:lnTo>
                <a:lnTo>
                  <a:pt x="324" y="250"/>
                </a:lnTo>
                <a:lnTo>
                  <a:pt x="321" y="265"/>
                </a:lnTo>
                <a:lnTo>
                  <a:pt x="317" y="277"/>
                </a:lnTo>
                <a:lnTo>
                  <a:pt x="314" y="285"/>
                </a:lnTo>
                <a:lnTo>
                  <a:pt x="310" y="287"/>
                </a:lnTo>
                <a:lnTo>
                  <a:pt x="304" y="292"/>
                </a:lnTo>
                <a:lnTo>
                  <a:pt x="298" y="298"/>
                </a:lnTo>
                <a:lnTo>
                  <a:pt x="289" y="303"/>
                </a:lnTo>
                <a:lnTo>
                  <a:pt x="281" y="309"/>
                </a:lnTo>
                <a:lnTo>
                  <a:pt x="275" y="314"/>
                </a:lnTo>
                <a:lnTo>
                  <a:pt x="270" y="318"/>
                </a:lnTo>
                <a:lnTo>
                  <a:pt x="268" y="319"/>
                </a:lnTo>
                <a:lnTo>
                  <a:pt x="268" y="322"/>
                </a:lnTo>
                <a:lnTo>
                  <a:pt x="268" y="324"/>
                </a:lnTo>
                <a:lnTo>
                  <a:pt x="268" y="326"/>
                </a:lnTo>
                <a:lnTo>
                  <a:pt x="268" y="327"/>
                </a:lnTo>
                <a:lnTo>
                  <a:pt x="272" y="325"/>
                </a:lnTo>
                <a:lnTo>
                  <a:pt x="283" y="318"/>
                </a:lnTo>
                <a:lnTo>
                  <a:pt x="296" y="310"/>
                </a:lnTo>
                <a:lnTo>
                  <a:pt x="313" y="300"/>
                </a:lnTo>
                <a:lnTo>
                  <a:pt x="330" y="291"/>
                </a:lnTo>
                <a:lnTo>
                  <a:pt x="344" y="281"/>
                </a:lnTo>
                <a:lnTo>
                  <a:pt x="355" y="276"/>
                </a:lnTo>
                <a:lnTo>
                  <a:pt x="360" y="272"/>
                </a:lnTo>
                <a:lnTo>
                  <a:pt x="362" y="271"/>
                </a:lnTo>
                <a:lnTo>
                  <a:pt x="365" y="270"/>
                </a:lnTo>
                <a:lnTo>
                  <a:pt x="371" y="270"/>
                </a:lnTo>
                <a:lnTo>
                  <a:pt x="377" y="269"/>
                </a:lnTo>
                <a:lnTo>
                  <a:pt x="383" y="268"/>
                </a:lnTo>
                <a:lnTo>
                  <a:pt x="387" y="268"/>
                </a:lnTo>
                <a:lnTo>
                  <a:pt x="392" y="268"/>
                </a:lnTo>
                <a:lnTo>
                  <a:pt x="395" y="268"/>
                </a:lnTo>
                <a:lnTo>
                  <a:pt x="407" y="272"/>
                </a:lnTo>
                <a:lnTo>
                  <a:pt x="424" y="279"/>
                </a:lnTo>
                <a:lnTo>
                  <a:pt x="446" y="286"/>
                </a:lnTo>
                <a:lnTo>
                  <a:pt x="469" y="294"/>
                </a:lnTo>
                <a:lnTo>
                  <a:pt x="492" y="301"/>
                </a:lnTo>
                <a:lnTo>
                  <a:pt x="512" y="307"/>
                </a:lnTo>
                <a:lnTo>
                  <a:pt x="527" y="311"/>
                </a:lnTo>
                <a:lnTo>
                  <a:pt x="534" y="313"/>
                </a:lnTo>
                <a:lnTo>
                  <a:pt x="543" y="311"/>
                </a:lnTo>
                <a:lnTo>
                  <a:pt x="560" y="309"/>
                </a:lnTo>
                <a:lnTo>
                  <a:pt x="583" y="306"/>
                </a:lnTo>
                <a:lnTo>
                  <a:pt x="610" y="302"/>
                </a:lnTo>
                <a:lnTo>
                  <a:pt x="636" y="299"/>
                </a:lnTo>
                <a:lnTo>
                  <a:pt x="659" y="296"/>
                </a:lnTo>
                <a:lnTo>
                  <a:pt x="676" y="295"/>
                </a:lnTo>
                <a:lnTo>
                  <a:pt x="684" y="2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093" name="Text Box 51"/>
          <p:cNvSpPr txBox="1">
            <a:spLocks noChangeArrowheads="1"/>
          </p:cNvSpPr>
          <p:nvPr/>
        </p:nvSpPr>
        <p:spPr bwMode="ltGray">
          <a:xfrm>
            <a:off x="2143125" y="5300663"/>
            <a:ext cx="1935163" cy="1169987"/>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Pen-tester builds a web page that contains a request to the vulnerable transaction</a:t>
            </a:r>
          </a:p>
        </p:txBody>
      </p:sp>
      <p:sp>
        <p:nvSpPr>
          <p:cNvPr id="3094" name="Oval 132"/>
          <p:cNvSpPr>
            <a:spLocks noChangeArrowheads="1"/>
          </p:cNvSpPr>
          <p:nvPr/>
        </p:nvSpPr>
        <p:spPr bwMode="auto">
          <a:xfrm>
            <a:off x="3697288" y="6176963"/>
            <a:ext cx="381000" cy="381000"/>
          </a:xfrm>
          <a:prstGeom prst="ellipse">
            <a:avLst/>
          </a:prstGeom>
          <a:solidFill>
            <a:srgbClr val="FFFF00"/>
          </a:solidFill>
          <a:ln w="38100">
            <a:solidFill>
              <a:schemeClr val="tx1"/>
            </a:solidFill>
            <a:round/>
            <a:headEnd type="none" w="sm" len="sm"/>
            <a:tailEnd type="none" w="sm" len="sm"/>
          </a:ln>
        </p:spPr>
        <p:txBody>
          <a:bodyPr wrap="none" anchor="ctr"/>
          <a:lstStyle/>
          <a:p>
            <a:pPr algn="ctr"/>
            <a:r>
              <a:rPr lang="en-US" sz="2800" b="1" dirty="0"/>
              <a:t>2</a:t>
            </a:r>
          </a:p>
        </p:txBody>
      </p:sp>
      <p:sp>
        <p:nvSpPr>
          <p:cNvPr id="3095" name="Text Box 51"/>
          <p:cNvSpPr txBox="1">
            <a:spLocks noChangeArrowheads="1"/>
          </p:cNvSpPr>
          <p:nvPr/>
        </p:nvSpPr>
        <p:spPr bwMode="ltGray">
          <a:xfrm>
            <a:off x="4010025" y="1814513"/>
            <a:ext cx="1676400" cy="1168400"/>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Pen-tester finds a transaction that contains predictable parameters</a:t>
            </a:r>
          </a:p>
        </p:txBody>
      </p:sp>
      <p:sp>
        <p:nvSpPr>
          <p:cNvPr id="3096" name="Oval 132"/>
          <p:cNvSpPr>
            <a:spLocks noChangeArrowheads="1"/>
          </p:cNvSpPr>
          <p:nvPr/>
        </p:nvSpPr>
        <p:spPr bwMode="auto">
          <a:xfrm>
            <a:off x="5495925" y="2500313"/>
            <a:ext cx="381000" cy="381000"/>
          </a:xfrm>
          <a:prstGeom prst="ellipse">
            <a:avLst/>
          </a:prstGeom>
          <a:solidFill>
            <a:srgbClr val="FFFF00"/>
          </a:solidFill>
          <a:ln w="38100">
            <a:solidFill>
              <a:schemeClr val="tx1"/>
            </a:solidFill>
            <a:round/>
            <a:headEnd type="none" w="sm" len="sm"/>
            <a:tailEnd type="none" w="sm" len="sm"/>
          </a:ln>
        </p:spPr>
        <p:txBody>
          <a:bodyPr wrap="none" anchor="ctr"/>
          <a:lstStyle/>
          <a:p>
            <a:pPr algn="ctr"/>
            <a:r>
              <a:rPr lang="en-US" sz="2800" b="1" dirty="0"/>
              <a:t>1</a:t>
            </a:r>
          </a:p>
        </p:txBody>
      </p:sp>
      <p:sp>
        <p:nvSpPr>
          <p:cNvPr id="3097" name="AutoShape 15"/>
          <p:cNvSpPr>
            <a:spLocks noChangeArrowheads="1"/>
          </p:cNvSpPr>
          <p:nvPr/>
        </p:nvSpPr>
        <p:spPr bwMode="ltGray">
          <a:xfrm>
            <a:off x="5957888" y="3662363"/>
            <a:ext cx="2319337" cy="1998662"/>
          </a:xfrm>
          <a:prstGeom prst="cloudCallout">
            <a:avLst>
              <a:gd name="adj1" fmla="val -5394"/>
              <a:gd name="adj2" fmla="val 37792"/>
            </a:avLst>
          </a:prstGeom>
          <a:solidFill>
            <a:srgbClr val="33CCFF"/>
          </a:solidFill>
          <a:ln w="12700">
            <a:solidFill>
              <a:schemeClr val="tx1"/>
            </a:solidFill>
            <a:round/>
            <a:headEnd type="none" w="sm" len="sm"/>
            <a:tailEnd type="none" w="sm" len="sm"/>
          </a:ln>
        </p:spPr>
        <p:txBody>
          <a:bodyPr wrap="none" anchor="ctr"/>
          <a:lstStyle/>
          <a:p>
            <a:pPr algn="ctr"/>
            <a:endParaRPr lang="en-US" sz="1800" b="1" dirty="0">
              <a:latin typeface="Arial" charset="0"/>
            </a:endParaRPr>
          </a:p>
          <a:p>
            <a:pPr algn="ctr"/>
            <a:r>
              <a:rPr lang="en-US" sz="1800" b="1" dirty="0">
                <a:latin typeface="Arial" charset="0"/>
              </a:rPr>
              <a:t>Target</a:t>
            </a:r>
          </a:p>
          <a:p>
            <a:pPr algn="ctr"/>
            <a:r>
              <a:rPr lang="en-US" sz="1800" b="1" dirty="0">
                <a:latin typeface="Arial" charset="0"/>
              </a:rPr>
              <a:t>Network</a:t>
            </a:r>
          </a:p>
          <a:p>
            <a:pPr algn="ctr"/>
            <a:endParaRPr lang="en-US" sz="2400" dirty="0"/>
          </a:p>
        </p:txBody>
      </p:sp>
      <p:sp>
        <p:nvSpPr>
          <p:cNvPr id="3098" name="Text Box 16"/>
          <p:cNvSpPr txBox="1">
            <a:spLocks noChangeArrowheads="1"/>
          </p:cNvSpPr>
          <p:nvPr/>
        </p:nvSpPr>
        <p:spPr bwMode="auto">
          <a:xfrm>
            <a:off x="6556375" y="5911850"/>
            <a:ext cx="754063" cy="328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600" b="1" dirty="0">
                <a:latin typeface="Arial" charset="0"/>
              </a:rPr>
              <a:t>Client</a:t>
            </a:r>
            <a:endParaRPr lang="en-US" sz="900" dirty="0">
              <a:latin typeface="Arial" charset="0"/>
            </a:endParaRPr>
          </a:p>
        </p:txBody>
      </p:sp>
      <p:graphicFrame>
        <p:nvGraphicFramePr>
          <p:cNvPr id="3076" name="Object 5"/>
          <p:cNvGraphicFramePr>
            <a:graphicFrameLocks noChangeAspect="1"/>
          </p:cNvGraphicFramePr>
          <p:nvPr/>
        </p:nvGraphicFramePr>
        <p:xfrm>
          <a:off x="6561138" y="5116513"/>
          <a:ext cx="784225" cy="823912"/>
        </p:xfrm>
        <a:graphic>
          <a:graphicData uri="http://schemas.openxmlformats.org/presentationml/2006/ole">
            <mc:AlternateContent xmlns:mc="http://schemas.openxmlformats.org/markup-compatibility/2006">
              <mc:Choice xmlns:v="urn:schemas-microsoft-com:vml" Requires="v">
                <p:oleObj spid="_x0000_s3226" name="Clip" r:id="rId8" imgW="2501798" imgH="2616098" progId="">
                  <p:embed/>
                </p:oleObj>
              </mc:Choice>
              <mc:Fallback>
                <p:oleObj name="Clip" r:id="rId8" imgW="2501798" imgH="2616098"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1138" y="5116513"/>
                        <a:ext cx="784225" cy="823912"/>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099" name="Text Box 51"/>
          <p:cNvSpPr txBox="1">
            <a:spLocks noChangeArrowheads="1"/>
          </p:cNvSpPr>
          <p:nvPr/>
        </p:nvSpPr>
        <p:spPr bwMode="ltGray">
          <a:xfrm>
            <a:off x="457200" y="2870200"/>
            <a:ext cx="2314575" cy="1168400"/>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Pen-tester places web page on a server he controls, to represent a trusted, third-party server</a:t>
            </a:r>
          </a:p>
        </p:txBody>
      </p:sp>
      <p:sp>
        <p:nvSpPr>
          <p:cNvPr id="3100" name="Freeform 1080"/>
          <p:cNvSpPr>
            <a:spLocks/>
          </p:cNvSpPr>
          <p:nvPr/>
        </p:nvSpPr>
        <p:spPr bwMode="auto">
          <a:xfrm>
            <a:off x="838200" y="4114800"/>
            <a:ext cx="622300" cy="762000"/>
          </a:xfrm>
          <a:custGeom>
            <a:avLst/>
            <a:gdLst>
              <a:gd name="T0" fmla="*/ 2147483647 w 392"/>
              <a:gd name="T1" fmla="*/ 2147483647 h 480"/>
              <a:gd name="T2" fmla="*/ 2147483647 w 392"/>
              <a:gd name="T3" fmla="*/ 2147483647 h 480"/>
              <a:gd name="T4" fmla="*/ 0 w 392"/>
              <a:gd name="T5" fmla="*/ 0 h 480"/>
              <a:gd name="T6" fmla="*/ 0 60000 65536"/>
              <a:gd name="T7" fmla="*/ 0 60000 65536"/>
              <a:gd name="T8" fmla="*/ 0 60000 65536"/>
              <a:gd name="T9" fmla="*/ 0 w 392"/>
              <a:gd name="T10" fmla="*/ 0 h 480"/>
              <a:gd name="T11" fmla="*/ 392 w 392"/>
              <a:gd name="T12" fmla="*/ 480 h 480"/>
            </a:gdLst>
            <a:ahLst/>
            <a:cxnLst>
              <a:cxn ang="T6">
                <a:pos x="T0" y="T1"/>
              </a:cxn>
              <a:cxn ang="T7">
                <a:pos x="T2" y="T3"/>
              </a:cxn>
              <a:cxn ang="T8">
                <a:pos x="T4" y="T5"/>
              </a:cxn>
            </a:cxnLst>
            <a:rect l="T9" t="T10" r="T11" b="T12"/>
            <a:pathLst>
              <a:path w="392" h="480">
                <a:moveTo>
                  <a:pt x="336" y="480"/>
                </a:moveTo>
                <a:cubicBezTo>
                  <a:pt x="364" y="328"/>
                  <a:pt x="392" y="176"/>
                  <a:pt x="336" y="96"/>
                </a:cubicBezTo>
                <a:cubicBezTo>
                  <a:pt x="280" y="16"/>
                  <a:pt x="140" y="8"/>
                  <a:pt x="0" y="0"/>
                </a:cubicBezTo>
              </a:path>
            </a:pathLst>
          </a:custGeom>
          <a:noFill/>
          <a:ln w="76200">
            <a:solidFill>
              <a:srgbClr val="FF0000"/>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3101" name="Oval 132"/>
          <p:cNvSpPr>
            <a:spLocks noChangeArrowheads="1"/>
          </p:cNvSpPr>
          <p:nvPr/>
        </p:nvSpPr>
        <p:spPr bwMode="auto">
          <a:xfrm>
            <a:off x="1219200" y="3962400"/>
            <a:ext cx="381000" cy="381000"/>
          </a:xfrm>
          <a:prstGeom prst="ellipse">
            <a:avLst/>
          </a:prstGeom>
          <a:solidFill>
            <a:srgbClr val="FFFF00"/>
          </a:solidFill>
          <a:ln w="38100">
            <a:solidFill>
              <a:schemeClr val="tx1"/>
            </a:solidFill>
            <a:round/>
            <a:headEnd type="none" w="sm" len="sm"/>
            <a:tailEnd type="none" w="sm" len="sm"/>
          </a:ln>
        </p:spPr>
        <p:txBody>
          <a:bodyPr wrap="none" anchor="ctr"/>
          <a:lstStyle/>
          <a:p>
            <a:pPr algn="ctr"/>
            <a:r>
              <a:rPr lang="en-US" sz="2800" b="1" dirty="0"/>
              <a:t>3</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Line 7"/>
          <p:cNvSpPr>
            <a:spLocks noChangeShapeType="1"/>
          </p:cNvSpPr>
          <p:nvPr/>
        </p:nvSpPr>
        <p:spPr bwMode="auto">
          <a:xfrm>
            <a:off x="3819525" y="4567238"/>
            <a:ext cx="2728913"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103" name="Title 1"/>
          <p:cNvSpPr>
            <a:spLocks noGrp="1"/>
          </p:cNvSpPr>
          <p:nvPr>
            <p:ph type="title"/>
          </p:nvPr>
        </p:nvSpPr>
        <p:spPr/>
        <p:txBody>
          <a:bodyPr/>
          <a:lstStyle/>
          <a:p>
            <a:r>
              <a:rPr lang="en-US" dirty="0">
                <a:latin typeface="Tahoma" charset="0"/>
                <a:ea typeface="MS PGothic" charset="0"/>
              </a:rPr>
              <a:t>CSRF Walk-through (2)</a:t>
            </a:r>
          </a:p>
        </p:txBody>
      </p:sp>
      <p:sp>
        <p:nvSpPr>
          <p:cNvPr id="4104" name="Line 7"/>
          <p:cNvSpPr>
            <a:spLocks noChangeShapeType="1"/>
          </p:cNvSpPr>
          <p:nvPr/>
        </p:nvSpPr>
        <p:spPr bwMode="auto">
          <a:xfrm flipV="1">
            <a:off x="3429000" y="2744788"/>
            <a:ext cx="0" cy="1490662"/>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105" name="AutoShape 14"/>
          <p:cNvSpPr>
            <a:spLocks noChangeArrowheads="1"/>
          </p:cNvSpPr>
          <p:nvPr/>
        </p:nvSpPr>
        <p:spPr bwMode="ltGray">
          <a:xfrm>
            <a:off x="1290638" y="3489325"/>
            <a:ext cx="3803650" cy="2630488"/>
          </a:xfrm>
          <a:prstGeom prst="cloudCallout">
            <a:avLst>
              <a:gd name="adj1" fmla="val -32458"/>
              <a:gd name="adj2" fmla="val 16486"/>
            </a:avLst>
          </a:prstGeom>
          <a:solidFill>
            <a:srgbClr val="FFFF00"/>
          </a:solidFill>
          <a:ln w="12700">
            <a:solidFill>
              <a:schemeClr val="tx1"/>
            </a:solidFill>
            <a:round/>
            <a:headEnd type="none" w="sm" len="sm"/>
            <a:tailEnd type="none" w="sm" len="sm"/>
          </a:ln>
        </p:spPr>
        <p:txBody>
          <a:bodyPr wrap="none" anchor="ctr"/>
          <a:lstStyle/>
          <a:p>
            <a:pPr algn="ctr"/>
            <a:endParaRPr lang="en-US" sz="1800" b="1" dirty="0">
              <a:latin typeface="Arial" charset="0"/>
            </a:endParaRPr>
          </a:p>
          <a:p>
            <a:pPr algn="ctr"/>
            <a:endParaRPr lang="en-US" sz="1800" b="1" dirty="0">
              <a:latin typeface="Arial" charset="0"/>
            </a:endParaRPr>
          </a:p>
          <a:p>
            <a:pPr algn="ctr"/>
            <a:endParaRPr lang="en-US" sz="1800" b="1" dirty="0">
              <a:latin typeface="Arial" charset="0"/>
            </a:endParaRPr>
          </a:p>
          <a:p>
            <a:pPr algn="ctr"/>
            <a:r>
              <a:rPr lang="en-US" sz="1800" b="1" dirty="0">
                <a:latin typeface="Arial" charset="0"/>
              </a:rPr>
              <a:t>Internet</a:t>
            </a:r>
          </a:p>
          <a:p>
            <a:pPr algn="ctr"/>
            <a:endParaRPr lang="en-US" sz="1800" b="1" dirty="0">
              <a:latin typeface="Arial" charset="0"/>
            </a:endParaRPr>
          </a:p>
          <a:p>
            <a:pPr algn="ctr"/>
            <a:endParaRPr lang="en-US" sz="1800" b="1" dirty="0">
              <a:latin typeface="Arial" charset="0"/>
            </a:endParaRPr>
          </a:p>
          <a:p>
            <a:pPr algn="ctr"/>
            <a:endParaRPr lang="en-US" sz="1800" dirty="0"/>
          </a:p>
        </p:txBody>
      </p:sp>
      <p:grpSp>
        <p:nvGrpSpPr>
          <p:cNvPr id="4106" name="Group 34"/>
          <p:cNvGrpSpPr>
            <a:grpSpLocks/>
          </p:cNvGrpSpPr>
          <p:nvPr/>
        </p:nvGrpSpPr>
        <p:grpSpPr bwMode="auto">
          <a:xfrm>
            <a:off x="1166813" y="4843463"/>
            <a:ext cx="809625" cy="1190625"/>
            <a:chOff x="228" y="851"/>
            <a:chExt cx="334" cy="490"/>
          </a:xfrm>
        </p:grpSpPr>
        <p:graphicFrame>
          <p:nvGraphicFramePr>
            <p:cNvPr id="4101" name="Object 9"/>
            <p:cNvGraphicFramePr>
              <a:graphicFrameLocks noChangeAspect="1"/>
            </p:cNvGraphicFramePr>
            <p:nvPr/>
          </p:nvGraphicFramePr>
          <p:xfrm>
            <a:off x="228" y="1003"/>
            <a:ext cx="324" cy="338"/>
          </p:xfrm>
          <a:graphic>
            <a:graphicData uri="http://schemas.openxmlformats.org/presentationml/2006/ole">
              <mc:AlternateContent xmlns:mc="http://schemas.openxmlformats.org/markup-compatibility/2006">
                <mc:Choice xmlns:v="urn:schemas-microsoft-com:vml" Requires="v">
                  <p:oleObj spid="_x0000_s4247" name="Clip" r:id="rId4" imgW="2501798" imgH="2616098" progId="">
                    <p:embed/>
                  </p:oleObj>
                </mc:Choice>
                <mc:Fallback>
                  <p:oleObj name="Clip" r:id="rId4" imgW="2501798" imgH="2616098"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 y="1003"/>
                          <a:ext cx="324" cy="338"/>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4126" name="Rectangle 36"/>
            <p:cNvSpPr>
              <a:spLocks noChangeArrowheads="1"/>
            </p:cNvSpPr>
            <p:nvPr/>
          </p:nvSpPr>
          <p:spPr bwMode="auto">
            <a:xfrm>
              <a:off x="327" y="1041"/>
              <a:ext cx="121" cy="91"/>
            </a:xfrm>
            <a:prstGeom prst="rect">
              <a:avLst/>
            </a:prstGeom>
            <a:solidFill>
              <a:srgbClr val="FF0043"/>
            </a:solidFill>
            <a:ln w="12700">
              <a:solidFill>
                <a:schemeClr val="tx1"/>
              </a:solidFill>
              <a:miter lim="800000"/>
              <a:headEnd type="none" w="sm" len="sm"/>
              <a:tailEnd type="none" w="sm" len="sm"/>
            </a:ln>
          </p:spPr>
          <p:txBody>
            <a:bodyPr wrap="none" anchor="ctr"/>
            <a:lstStyle/>
            <a:p>
              <a:pPr algn="ctr">
                <a:lnSpc>
                  <a:spcPct val="95000"/>
                </a:lnSpc>
                <a:spcBef>
                  <a:spcPct val="30000"/>
                </a:spcBef>
              </a:pPr>
              <a:endParaRPr lang="en-US" sz="1600" dirty="0">
                <a:solidFill>
                  <a:srgbClr val="FF0043"/>
                </a:solidFill>
                <a:latin typeface="Arial" charset="0"/>
              </a:endParaRPr>
            </a:p>
          </p:txBody>
        </p:sp>
        <p:grpSp>
          <p:nvGrpSpPr>
            <p:cNvPr id="4127" name="Group 37"/>
            <p:cNvGrpSpPr>
              <a:grpSpLocks/>
            </p:cNvGrpSpPr>
            <p:nvPr/>
          </p:nvGrpSpPr>
          <p:grpSpPr bwMode="auto">
            <a:xfrm>
              <a:off x="228" y="851"/>
              <a:ext cx="334" cy="214"/>
              <a:chOff x="288" y="2254"/>
              <a:chExt cx="528" cy="338"/>
            </a:xfrm>
          </p:grpSpPr>
          <p:sp>
            <p:nvSpPr>
              <p:cNvPr id="4128" name="Freeform 38"/>
              <p:cNvSpPr>
                <a:spLocks/>
              </p:cNvSpPr>
              <p:nvPr/>
            </p:nvSpPr>
            <p:spPr bwMode="auto">
              <a:xfrm>
                <a:off x="288" y="2254"/>
                <a:ext cx="528" cy="338"/>
              </a:xfrm>
              <a:custGeom>
                <a:avLst/>
                <a:gdLst>
                  <a:gd name="T0" fmla="*/ 0 w 1616"/>
                  <a:gd name="T1" fmla="*/ 0 h 1034"/>
                  <a:gd name="T2" fmla="*/ 0 w 1616"/>
                  <a:gd name="T3" fmla="*/ 0 h 1034"/>
                  <a:gd name="T4" fmla="*/ 0 w 1616"/>
                  <a:gd name="T5" fmla="*/ 0 h 1034"/>
                  <a:gd name="T6" fmla="*/ 0 w 1616"/>
                  <a:gd name="T7" fmla="*/ 0 h 1034"/>
                  <a:gd name="T8" fmla="*/ 0 w 1616"/>
                  <a:gd name="T9" fmla="*/ 0 h 1034"/>
                  <a:gd name="T10" fmla="*/ 0 w 1616"/>
                  <a:gd name="T11" fmla="*/ 0 h 1034"/>
                  <a:gd name="T12" fmla="*/ 0 w 1616"/>
                  <a:gd name="T13" fmla="*/ 0 h 1034"/>
                  <a:gd name="T14" fmla="*/ 0 w 1616"/>
                  <a:gd name="T15" fmla="*/ 0 h 1034"/>
                  <a:gd name="T16" fmla="*/ 0 w 1616"/>
                  <a:gd name="T17" fmla="*/ 0 h 1034"/>
                  <a:gd name="T18" fmla="*/ 0 w 1616"/>
                  <a:gd name="T19" fmla="*/ 0 h 1034"/>
                  <a:gd name="T20" fmla="*/ 0 w 1616"/>
                  <a:gd name="T21" fmla="*/ 0 h 1034"/>
                  <a:gd name="T22" fmla="*/ 0 w 1616"/>
                  <a:gd name="T23" fmla="*/ 0 h 1034"/>
                  <a:gd name="T24" fmla="*/ 0 w 1616"/>
                  <a:gd name="T25" fmla="*/ 0 h 1034"/>
                  <a:gd name="T26" fmla="*/ 0 w 1616"/>
                  <a:gd name="T27" fmla="*/ 0 h 1034"/>
                  <a:gd name="T28" fmla="*/ 0 w 1616"/>
                  <a:gd name="T29" fmla="*/ 0 h 1034"/>
                  <a:gd name="T30" fmla="*/ 0 w 1616"/>
                  <a:gd name="T31" fmla="*/ 0 h 1034"/>
                  <a:gd name="T32" fmla="*/ 0 w 1616"/>
                  <a:gd name="T33" fmla="*/ 0 h 1034"/>
                  <a:gd name="T34" fmla="*/ 0 w 1616"/>
                  <a:gd name="T35" fmla="*/ 0 h 1034"/>
                  <a:gd name="T36" fmla="*/ 0 w 1616"/>
                  <a:gd name="T37" fmla="*/ 0 h 1034"/>
                  <a:gd name="T38" fmla="*/ 0 w 1616"/>
                  <a:gd name="T39" fmla="*/ 0 h 1034"/>
                  <a:gd name="T40" fmla="*/ 0 w 1616"/>
                  <a:gd name="T41" fmla="*/ 0 h 1034"/>
                  <a:gd name="T42" fmla="*/ 0 w 1616"/>
                  <a:gd name="T43" fmla="*/ 0 h 1034"/>
                  <a:gd name="T44" fmla="*/ 0 w 1616"/>
                  <a:gd name="T45" fmla="*/ 0 h 1034"/>
                  <a:gd name="T46" fmla="*/ 0 w 1616"/>
                  <a:gd name="T47" fmla="*/ 0 h 1034"/>
                  <a:gd name="T48" fmla="*/ 0 w 1616"/>
                  <a:gd name="T49" fmla="*/ 0 h 1034"/>
                  <a:gd name="T50" fmla="*/ 0 w 1616"/>
                  <a:gd name="T51" fmla="*/ 0 h 1034"/>
                  <a:gd name="T52" fmla="*/ 0 w 1616"/>
                  <a:gd name="T53" fmla="*/ 0 h 1034"/>
                  <a:gd name="T54" fmla="*/ 0 w 1616"/>
                  <a:gd name="T55" fmla="*/ 0 h 1034"/>
                  <a:gd name="T56" fmla="*/ 0 w 1616"/>
                  <a:gd name="T57" fmla="*/ 0 h 1034"/>
                  <a:gd name="T58" fmla="*/ 0 w 1616"/>
                  <a:gd name="T59" fmla="*/ 0 h 1034"/>
                  <a:gd name="T60" fmla="*/ 0 w 1616"/>
                  <a:gd name="T61" fmla="*/ 0 h 1034"/>
                  <a:gd name="T62" fmla="*/ 0 w 1616"/>
                  <a:gd name="T63" fmla="*/ 0 h 1034"/>
                  <a:gd name="T64" fmla="*/ 0 w 1616"/>
                  <a:gd name="T65" fmla="*/ 0 h 1034"/>
                  <a:gd name="T66" fmla="*/ 0 w 1616"/>
                  <a:gd name="T67" fmla="*/ 0 h 1034"/>
                  <a:gd name="T68" fmla="*/ 0 w 1616"/>
                  <a:gd name="T69" fmla="*/ 0 h 1034"/>
                  <a:gd name="T70" fmla="*/ 0 w 1616"/>
                  <a:gd name="T71" fmla="*/ 0 h 1034"/>
                  <a:gd name="T72" fmla="*/ 0 w 1616"/>
                  <a:gd name="T73" fmla="*/ 0 h 1034"/>
                  <a:gd name="T74" fmla="*/ 0 w 1616"/>
                  <a:gd name="T75" fmla="*/ 0 h 1034"/>
                  <a:gd name="T76" fmla="*/ 0 w 1616"/>
                  <a:gd name="T77" fmla="*/ 0 h 1034"/>
                  <a:gd name="T78" fmla="*/ 0 w 1616"/>
                  <a:gd name="T79" fmla="*/ 0 h 1034"/>
                  <a:gd name="T80" fmla="*/ 0 w 1616"/>
                  <a:gd name="T81" fmla="*/ 0 h 1034"/>
                  <a:gd name="T82" fmla="*/ 0 w 1616"/>
                  <a:gd name="T83" fmla="*/ 0 h 1034"/>
                  <a:gd name="T84" fmla="*/ 0 w 1616"/>
                  <a:gd name="T85" fmla="*/ 0 h 1034"/>
                  <a:gd name="T86" fmla="*/ 0 w 1616"/>
                  <a:gd name="T87" fmla="*/ 0 h 1034"/>
                  <a:gd name="T88" fmla="*/ 0 w 1616"/>
                  <a:gd name="T89" fmla="*/ 0 h 1034"/>
                  <a:gd name="T90" fmla="*/ 0 w 1616"/>
                  <a:gd name="T91" fmla="*/ 0 h 1034"/>
                  <a:gd name="T92" fmla="*/ 0 w 1616"/>
                  <a:gd name="T93" fmla="*/ 0 h 1034"/>
                  <a:gd name="T94" fmla="*/ 0 w 1616"/>
                  <a:gd name="T95" fmla="*/ 0 h 1034"/>
                  <a:gd name="T96" fmla="*/ 0 w 1616"/>
                  <a:gd name="T97" fmla="*/ 0 h 1034"/>
                  <a:gd name="T98" fmla="*/ 0 w 1616"/>
                  <a:gd name="T99" fmla="*/ 0 h 1034"/>
                  <a:gd name="T100" fmla="*/ 0 w 1616"/>
                  <a:gd name="T101" fmla="*/ 0 h 1034"/>
                  <a:gd name="T102" fmla="*/ 0 w 1616"/>
                  <a:gd name="T103" fmla="*/ 0 h 1034"/>
                  <a:gd name="T104" fmla="*/ 0 w 1616"/>
                  <a:gd name="T105" fmla="*/ 0 h 1034"/>
                  <a:gd name="T106" fmla="*/ 0 w 1616"/>
                  <a:gd name="T107" fmla="*/ 0 h 1034"/>
                  <a:gd name="T108" fmla="*/ 0 w 1616"/>
                  <a:gd name="T109" fmla="*/ 0 h 10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16"/>
                  <a:gd name="T166" fmla="*/ 0 h 1034"/>
                  <a:gd name="T167" fmla="*/ 1616 w 1616"/>
                  <a:gd name="T168" fmla="*/ 1034 h 10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16" h="1034">
                    <a:moveTo>
                      <a:pt x="499" y="13"/>
                    </a:moveTo>
                    <a:lnTo>
                      <a:pt x="504" y="13"/>
                    </a:lnTo>
                    <a:lnTo>
                      <a:pt x="512" y="13"/>
                    </a:lnTo>
                    <a:lnTo>
                      <a:pt x="522" y="14"/>
                    </a:lnTo>
                    <a:lnTo>
                      <a:pt x="532" y="14"/>
                    </a:lnTo>
                    <a:lnTo>
                      <a:pt x="541" y="14"/>
                    </a:lnTo>
                    <a:lnTo>
                      <a:pt x="549" y="15"/>
                    </a:lnTo>
                    <a:lnTo>
                      <a:pt x="556" y="15"/>
                    </a:lnTo>
                    <a:lnTo>
                      <a:pt x="561" y="15"/>
                    </a:lnTo>
                    <a:lnTo>
                      <a:pt x="565" y="15"/>
                    </a:lnTo>
                    <a:lnTo>
                      <a:pt x="572" y="14"/>
                    </a:lnTo>
                    <a:lnTo>
                      <a:pt x="580" y="12"/>
                    </a:lnTo>
                    <a:lnTo>
                      <a:pt x="591" y="9"/>
                    </a:lnTo>
                    <a:lnTo>
                      <a:pt x="600" y="8"/>
                    </a:lnTo>
                    <a:lnTo>
                      <a:pt x="608" y="6"/>
                    </a:lnTo>
                    <a:lnTo>
                      <a:pt x="614" y="5"/>
                    </a:lnTo>
                    <a:lnTo>
                      <a:pt x="616" y="5"/>
                    </a:lnTo>
                    <a:lnTo>
                      <a:pt x="618" y="6"/>
                    </a:lnTo>
                    <a:lnTo>
                      <a:pt x="624" y="7"/>
                    </a:lnTo>
                    <a:lnTo>
                      <a:pt x="631" y="9"/>
                    </a:lnTo>
                    <a:lnTo>
                      <a:pt x="639" y="12"/>
                    </a:lnTo>
                    <a:lnTo>
                      <a:pt x="647" y="14"/>
                    </a:lnTo>
                    <a:lnTo>
                      <a:pt x="655" y="16"/>
                    </a:lnTo>
                    <a:lnTo>
                      <a:pt x="661" y="17"/>
                    </a:lnTo>
                    <a:lnTo>
                      <a:pt x="666" y="18"/>
                    </a:lnTo>
                    <a:lnTo>
                      <a:pt x="670" y="18"/>
                    </a:lnTo>
                    <a:lnTo>
                      <a:pt x="677" y="20"/>
                    </a:lnTo>
                    <a:lnTo>
                      <a:pt x="686" y="20"/>
                    </a:lnTo>
                    <a:lnTo>
                      <a:pt x="696" y="20"/>
                    </a:lnTo>
                    <a:lnTo>
                      <a:pt x="706" y="21"/>
                    </a:lnTo>
                    <a:lnTo>
                      <a:pt x="715" y="22"/>
                    </a:lnTo>
                    <a:lnTo>
                      <a:pt x="723" y="23"/>
                    </a:lnTo>
                    <a:lnTo>
                      <a:pt x="729" y="25"/>
                    </a:lnTo>
                    <a:lnTo>
                      <a:pt x="736" y="28"/>
                    </a:lnTo>
                    <a:lnTo>
                      <a:pt x="746" y="31"/>
                    </a:lnTo>
                    <a:lnTo>
                      <a:pt x="760" y="36"/>
                    </a:lnTo>
                    <a:lnTo>
                      <a:pt x="775" y="40"/>
                    </a:lnTo>
                    <a:lnTo>
                      <a:pt x="790" y="45"/>
                    </a:lnTo>
                    <a:lnTo>
                      <a:pt x="805" y="49"/>
                    </a:lnTo>
                    <a:lnTo>
                      <a:pt x="815" y="52"/>
                    </a:lnTo>
                    <a:lnTo>
                      <a:pt x="823" y="53"/>
                    </a:lnTo>
                    <a:lnTo>
                      <a:pt x="833" y="47"/>
                    </a:lnTo>
                    <a:lnTo>
                      <a:pt x="842" y="40"/>
                    </a:lnTo>
                    <a:lnTo>
                      <a:pt x="850" y="35"/>
                    </a:lnTo>
                    <a:lnTo>
                      <a:pt x="856" y="32"/>
                    </a:lnTo>
                    <a:lnTo>
                      <a:pt x="859" y="31"/>
                    </a:lnTo>
                    <a:lnTo>
                      <a:pt x="865" y="28"/>
                    </a:lnTo>
                    <a:lnTo>
                      <a:pt x="874" y="23"/>
                    </a:lnTo>
                    <a:lnTo>
                      <a:pt x="882" y="18"/>
                    </a:lnTo>
                    <a:lnTo>
                      <a:pt x="891" y="14"/>
                    </a:lnTo>
                    <a:lnTo>
                      <a:pt x="899" y="9"/>
                    </a:lnTo>
                    <a:lnTo>
                      <a:pt x="905" y="7"/>
                    </a:lnTo>
                    <a:lnTo>
                      <a:pt x="909" y="6"/>
                    </a:lnTo>
                    <a:lnTo>
                      <a:pt x="914" y="6"/>
                    </a:lnTo>
                    <a:lnTo>
                      <a:pt x="925" y="5"/>
                    </a:lnTo>
                    <a:lnTo>
                      <a:pt x="935" y="3"/>
                    </a:lnTo>
                    <a:lnTo>
                      <a:pt x="948" y="2"/>
                    </a:lnTo>
                    <a:lnTo>
                      <a:pt x="959" y="2"/>
                    </a:lnTo>
                    <a:lnTo>
                      <a:pt x="970" y="1"/>
                    </a:lnTo>
                    <a:lnTo>
                      <a:pt x="978" y="0"/>
                    </a:lnTo>
                    <a:lnTo>
                      <a:pt x="982" y="0"/>
                    </a:lnTo>
                    <a:lnTo>
                      <a:pt x="989" y="1"/>
                    </a:lnTo>
                    <a:lnTo>
                      <a:pt x="1001" y="5"/>
                    </a:lnTo>
                    <a:lnTo>
                      <a:pt x="1013" y="8"/>
                    </a:lnTo>
                    <a:lnTo>
                      <a:pt x="1027" y="13"/>
                    </a:lnTo>
                    <a:lnTo>
                      <a:pt x="1041" y="17"/>
                    </a:lnTo>
                    <a:lnTo>
                      <a:pt x="1053" y="22"/>
                    </a:lnTo>
                    <a:lnTo>
                      <a:pt x="1059" y="24"/>
                    </a:lnTo>
                    <a:lnTo>
                      <a:pt x="1063" y="26"/>
                    </a:lnTo>
                    <a:lnTo>
                      <a:pt x="1069" y="32"/>
                    </a:lnTo>
                    <a:lnTo>
                      <a:pt x="1078" y="43"/>
                    </a:lnTo>
                    <a:lnTo>
                      <a:pt x="1088" y="56"/>
                    </a:lnTo>
                    <a:lnTo>
                      <a:pt x="1099" y="71"/>
                    </a:lnTo>
                    <a:lnTo>
                      <a:pt x="1108" y="86"/>
                    </a:lnTo>
                    <a:lnTo>
                      <a:pt x="1117" y="100"/>
                    </a:lnTo>
                    <a:lnTo>
                      <a:pt x="1123" y="110"/>
                    </a:lnTo>
                    <a:lnTo>
                      <a:pt x="1125" y="115"/>
                    </a:lnTo>
                    <a:lnTo>
                      <a:pt x="1132" y="125"/>
                    </a:lnTo>
                    <a:lnTo>
                      <a:pt x="1148" y="148"/>
                    </a:lnTo>
                    <a:lnTo>
                      <a:pt x="1171" y="181"/>
                    </a:lnTo>
                    <a:lnTo>
                      <a:pt x="1197" y="217"/>
                    </a:lnTo>
                    <a:lnTo>
                      <a:pt x="1223" y="254"/>
                    </a:lnTo>
                    <a:lnTo>
                      <a:pt x="1246" y="288"/>
                    </a:lnTo>
                    <a:lnTo>
                      <a:pt x="1264" y="313"/>
                    </a:lnTo>
                    <a:lnTo>
                      <a:pt x="1273" y="325"/>
                    </a:lnTo>
                    <a:lnTo>
                      <a:pt x="1281" y="328"/>
                    </a:lnTo>
                    <a:lnTo>
                      <a:pt x="1292" y="329"/>
                    </a:lnTo>
                    <a:lnTo>
                      <a:pt x="1308" y="329"/>
                    </a:lnTo>
                    <a:lnTo>
                      <a:pt x="1324" y="329"/>
                    </a:lnTo>
                    <a:lnTo>
                      <a:pt x="1339" y="329"/>
                    </a:lnTo>
                    <a:lnTo>
                      <a:pt x="1353" y="329"/>
                    </a:lnTo>
                    <a:lnTo>
                      <a:pt x="1363" y="329"/>
                    </a:lnTo>
                    <a:lnTo>
                      <a:pt x="1369" y="329"/>
                    </a:lnTo>
                    <a:lnTo>
                      <a:pt x="1374" y="331"/>
                    </a:lnTo>
                    <a:lnTo>
                      <a:pt x="1383" y="335"/>
                    </a:lnTo>
                    <a:lnTo>
                      <a:pt x="1397" y="339"/>
                    </a:lnTo>
                    <a:lnTo>
                      <a:pt x="1412" y="345"/>
                    </a:lnTo>
                    <a:lnTo>
                      <a:pt x="1427" y="351"/>
                    </a:lnTo>
                    <a:lnTo>
                      <a:pt x="1441" y="357"/>
                    </a:lnTo>
                    <a:lnTo>
                      <a:pt x="1451" y="361"/>
                    </a:lnTo>
                    <a:lnTo>
                      <a:pt x="1458" y="365"/>
                    </a:lnTo>
                    <a:lnTo>
                      <a:pt x="1468" y="375"/>
                    </a:lnTo>
                    <a:lnTo>
                      <a:pt x="1488" y="399"/>
                    </a:lnTo>
                    <a:lnTo>
                      <a:pt x="1513" y="432"/>
                    </a:lnTo>
                    <a:lnTo>
                      <a:pt x="1542" y="470"/>
                    </a:lnTo>
                    <a:lnTo>
                      <a:pt x="1570" y="508"/>
                    </a:lnTo>
                    <a:lnTo>
                      <a:pt x="1593" y="542"/>
                    </a:lnTo>
                    <a:lnTo>
                      <a:pt x="1609" y="566"/>
                    </a:lnTo>
                    <a:lnTo>
                      <a:pt x="1615" y="576"/>
                    </a:lnTo>
                    <a:lnTo>
                      <a:pt x="1615" y="595"/>
                    </a:lnTo>
                    <a:lnTo>
                      <a:pt x="1615" y="629"/>
                    </a:lnTo>
                    <a:lnTo>
                      <a:pt x="1616" y="664"/>
                    </a:lnTo>
                    <a:lnTo>
                      <a:pt x="1615" y="683"/>
                    </a:lnTo>
                    <a:lnTo>
                      <a:pt x="1612" y="691"/>
                    </a:lnTo>
                    <a:lnTo>
                      <a:pt x="1606" y="709"/>
                    </a:lnTo>
                    <a:lnTo>
                      <a:pt x="1598" y="730"/>
                    </a:lnTo>
                    <a:lnTo>
                      <a:pt x="1589" y="756"/>
                    </a:lnTo>
                    <a:lnTo>
                      <a:pt x="1580" y="781"/>
                    </a:lnTo>
                    <a:lnTo>
                      <a:pt x="1571" y="803"/>
                    </a:lnTo>
                    <a:lnTo>
                      <a:pt x="1564" y="820"/>
                    </a:lnTo>
                    <a:lnTo>
                      <a:pt x="1559" y="829"/>
                    </a:lnTo>
                    <a:lnTo>
                      <a:pt x="1555" y="835"/>
                    </a:lnTo>
                    <a:lnTo>
                      <a:pt x="1547" y="842"/>
                    </a:lnTo>
                    <a:lnTo>
                      <a:pt x="1536" y="851"/>
                    </a:lnTo>
                    <a:lnTo>
                      <a:pt x="1525" y="859"/>
                    </a:lnTo>
                    <a:lnTo>
                      <a:pt x="1512" y="867"/>
                    </a:lnTo>
                    <a:lnTo>
                      <a:pt x="1501" y="874"/>
                    </a:lnTo>
                    <a:lnTo>
                      <a:pt x="1489" y="880"/>
                    </a:lnTo>
                    <a:lnTo>
                      <a:pt x="1479" y="882"/>
                    </a:lnTo>
                    <a:lnTo>
                      <a:pt x="1468" y="883"/>
                    </a:lnTo>
                    <a:lnTo>
                      <a:pt x="1449" y="883"/>
                    </a:lnTo>
                    <a:lnTo>
                      <a:pt x="1423" y="884"/>
                    </a:lnTo>
                    <a:lnTo>
                      <a:pt x="1395" y="886"/>
                    </a:lnTo>
                    <a:lnTo>
                      <a:pt x="1367" y="887"/>
                    </a:lnTo>
                    <a:lnTo>
                      <a:pt x="1342" y="887"/>
                    </a:lnTo>
                    <a:lnTo>
                      <a:pt x="1322" y="887"/>
                    </a:lnTo>
                    <a:lnTo>
                      <a:pt x="1311" y="887"/>
                    </a:lnTo>
                    <a:lnTo>
                      <a:pt x="1304" y="886"/>
                    </a:lnTo>
                    <a:lnTo>
                      <a:pt x="1294" y="883"/>
                    </a:lnTo>
                    <a:lnTo>
                      <a:pt x="1284" y="882"/>
                    </a:lnTo>
                    <a:lnTo>
                      <a:pt x="1274" y="880"/>
                    </a:lnTo>
                    <a:lnTo>
                      <a:pt x="1262" y="878"/>
                    </a:lnTo>
                    <a:lnTo>
                      <a:pt x="1253" y="875"/>
                    </a:lnTo>
                    <a:lnTo>
                      <a:pt x="1245" y="874"/>
                    </a:lnTo>
                    <a:lnTo>
                      <a:pt x="1240" y="874"/>
                    </a:lnTo>
                    <a:lnTo>
                      <a:pt x="1220" y="881"/>
                    </a:lnTo>
                    <a:lnTo>
                      <a:pt x="1194" y="888"/>
                    </a:lnTo>
                    <a:lnTo>
                      <a:pt x="1168" y="897"/>
                    </a:lnTo>
                    <a:lnTo>
                      <a:pt x="1141" y="904"/>
                    </a:lnTo>
                    <a:lnTo>
                      <a:pt x="1117" y="912"/>
                    </a:lnTo>
                    <a:lnTo>
                      <a:pt x="1095" y="918"/>
                    </a:lnTo>
                    <a:lnTo>
                      <a:pt x="1079" y="922"/>
                    </a:lnTo>
                    <a:lnTo>
                      <a:pt x="1071" y="925"/>
                    </a:lnTo>
                    <a:lnTo>
                      <a:pt x="1068" y="925"/>
                    </a:lnTo>
                    <a:lnTo>
                      <a:pt x="1059" y="926"/>
                    </a:lnTo>
                    <a:lnTo>
                      <a:pt x="1050" y="926"/>
                    </a:lnTo>
                    <a:lnTo>
                      <a:pt x="1038" y="926"/>
                    </a:lnTo>
                    <a:lnTo>
                      <a:pt x="1023" y="926"/>
                    </a:lnTo>
                    <a:lnTo>
                      <a:pt x="1008" y="926"/>
                    </a:lnTo>
                    <a:lnTo>
                      <a:pt x="990" y="926"/>
                    </a:lnTo>
                    <a:lnTo>
                      <a:pt x="974" y="925"/>
                    </a:lnTo>
                    <a:lnTo>
                      <a:pt x="957" y="925"/>
                    </a:lnTo>
                    <a:lnTo>
                      <a:pt x="940" y="925"/>
                    </a:lnTo>
                    <a:lnTo>
                      <a:pt x="925" y="924"/>
                    </a:lnTo>
                    <a:lnTo>
                      <a:pt x="911" y="924"/>
                    </a:lnTo>
                    <a:lnTo>
                      <a:pt x="898" y="924"/>
                    </a:lnTo>
                    <a:lnTo>
                      <a:pt x="888" y="924"/>
                    </a:lnTo>
                    <a:lnTo>
                      <a:pt x="881" y="924"/>
                    </a:lnTo>
                    <a:lnTo>
                      <a:pt x="878" y="924"/>
                    </a:lnTo>
                    <a:lnTo>
                      <a:pt x="871" y="926"/>
                    </a:lnTo>
                    <a:lnTo>
                      <a:pt x="861" y="930"/>
                    </a:lnTo>
                    <a:lnTo>
                      <a:pt x="849" y="937"/>
                    </a:lnTo>
                    <a:lnTo>
                      <a:pt x="833" y="944"/>
                    </a:lnTo>
                    <a:lnTo>
                      <a:pt x="816" y="953"/>
                    </a:lnTo>
                    <a:lnTo>
                      <a:pt x="797" y="963"/>
                    </a:lnTo>
                    <a:lnTo>
                      <a:pt x="778" y="972"/>
                    </a:lnTo>
                    <a:lnTo>
                      <a:pt x="758" y="982"/>
                    </a:lnTo>
                    <a:lnTo>
                      <a:pt x="738" y="993"/>
                    </a:lnTo>
                    <a:lnTo>
                      <a:pt x="720" y="1002"/>
                    </a:lnTo>
                    <a:lnTo>
                      <a:pt x="701" y="1010"/>
                    </a:lnTo>
                    <a:lnTo>
                      <a:pt x="685" y="1018"/>
                    </a:lnTo>
                    <a:lnTo>
                      <a:pt x="671" y="1025"/>
                    </a:lnTo>
                    <a:lnTo>
                      <a:pt x="661" y="1029"/>
                    </a:lnTo>
                    <a:lnTo>
                      <a:pt x="653" y="1033"/>
                    </a:lnTo>
                    <a:lnTo>
                      <a:pt x="648" y="1034"/>
                    </a:lnTo>
                    <a:lnTo>
                      <a:pt x="638" y="1033"/>
                    </a:lnTo>
                    <a:lnTo>
                      <a:pt x="617" y="1032"/>
                    </a:lnTo>
                    <a:lnTo>
                      <a:pt x="588" y="1028"/>
                    </a:lnTo>
                    <a:lnTo>
                      <a:pt x="557" y="1024"/>
                    </a:lnTo>
                    <a:lnTo>
                      <a:pt x="525" y="1019"/>
                    </a:lnTo>
                    <a:lnTo>
                      <a:pt x="497" y="1012"/>
                    </a:lnTo>
                    <a:lnTo>
                      <a:pt x="476" y="1005"/>
                    </a:lnTo>
                    <a:lnTo>
                      <a:pt x="465" y="998"/>
                    </a:lnTo>
                    <a:lnTo>
                      <a:pt x="458" y="998"/>
                    </a:lnTo>
                    <a:lnTo>
                      <a:pt x="448" y="996"/>
                    </a:lnTo>
                    <a:lnTo>
                      <a:pt x="435" y="994"/>
                    </a:lnTo>
                    <a:lnTo>
                      <a:pt x="419" y="991"/>
                    </a:lnTo>
                    <a:lnTo>
                      <a:pt x="402" y="988"/>
                    </a:lnTo>
                    <a:lnTo>
                      <a:pt x="382" y="985"/>
                    </a:lnTo>
                    <a:lnTo>
                      <a:pt x="362" y="980"/>
                    </a:lnTo>
                    <a:lnTo>
                      <a:pt x="342" y="976"/>
                    </a:lnTo>
                    <a:lnTo>
                      <a:pt x="321" y="973"/>
                    </a:lnTo>
                    <a:lnTo>
                      <a:pt x="301" y="968"/>
                    </a:lnTo>
                    <a:lnTo>
                      <a:pt x="281" y="965"/>
                    </a:lnTo>
                    <a:lnTo>
                      <a:pt x="264" y="963"/>
                    </a:lnTo>
                    <a:lnTo>
                      <a:pt x="248" y="960"/>
                    </a:lnTo>
                    <a:lnTo>
                      <a:pt x="235" y="958"/>
                    </a:lnTo>
                    <a:lnTo>
                      <a:pt x="225" y="958"/>
                    </a:lnTo>
                    <a:lnTo>
                      <a:pt x="218" y="958"/>
                    </a:lnTo>
                    <a:lnTo>
                      <a:pt x="211" y="952"/>
                    </a:lnTo>
                    <a:lnTo>
                      <a:pt x="203" y="945"/>
                    </a:lnTo>
                    <a:lnTo>
                      <a:pt x="195" y="939"/>
                    </a:lnTo>
                    <a:lnTo>
                      <a:pt x="187" y="932"/>
                    </a:lnTo>
                    <a:lnTo>
                      <a:pt x="178" y="925"/>
                    </a:lnTo>
                    <a:lnTo>
                      <a:pt x="172" y="920"/>
                    </a:lnTo>
                    <a:lnTo>
                      <a:pt x="166" y="916"/>
                    </a:lnTo>
                    <a:lnTo>
                      <a:pt x="162" y="913"/>
                    </a:lnTo>
                    <a:lnTo>
                      <a:pt x="153" y="905"/>
                    </a:lnTo>
                    <a:lnTo>
                      <a:pt x="134" y="887"/>
                    </a:lnTo>
                    <a:lnTo>
                      <a:pt x="107" y="860"/>
                    </a:lnTo>
                    <a:lnTo>
                      <a:pt x="78" y="829"/>
                    </a:lnTo>
                    <a:lnTo>
                      <a:pt x="50" y="798"/>
                    </a:lnTo>
                    <a:lnTo>
                      <a:pt x="24" y="768"/>
                    </a:lnTo>
                    <a:lnTo>
                      <a:pt x="7" y="744"/>
                    </a:lnTo>
                    <a:lnTo>
                      <a:pt x="0" y="729"/>
                    </a:lnTo>
                    <a:lnTo>
                      <a:pt x="3" y="697"/>
                    </a:lnTo>
                    <a:lnTo>
                      <a:pt x="8" y="660"/>
                    </a:lnTo>
                    <a:lnTo>
                      <a:pt x="14" y="629"/>
                    </a:lnTo>
                    <a:lnTo>
                      <a:pt x="20" y="611"/>
                    </a:lnTo>
                    <a:lnTo>
                      <a:pt x="25" y="603"/>
                    </a:lnTo>
                    <a:lnTo>
                      <a:pt x="37" y="588"/>
                    </a:lnTo>
                    <a:lnTo>
                      <a:pt x="51" y="568"/>
                    </a:lnTo>
                    <a:lnTo>
                      <a:pt x="67" y="547"/>
                    </a:lnTo>
                    <a:lnTo>
                      <a:pt x="82" y="528"/>
                    </a:lnTo>
                    <a:lnTo>
                      <a:pt x="96" y="510"/>
                    </a:lnTo>
                    <a:lnTo>
                      <a:pt x="105" y="496"/>
                    </a:lnTo>
                    <a:lnTo>
                      <a:pt x="108" y="490"/>
                    </a:lnTo>
                    <a:lnTo>
                      <a:pt x="114" y="488"/>
                    </a:lnTo>
                    <a:lnTo>
                      <a:pt x="121" y="484"/>
                    </a:lnTo>
                    <a:lnTo>
                      <a:pt x="129" y="482"/>
                    </a:lnTo>
                    <a:lnTo>
                      <a:pt x="136" y="480"/>
                    </a:lnTo>
                    <a:lnTo>
                      <a:pt x="142" y="477"/>
                    </a:lnTo>
                    <a:lnTo>
                      <a:pt x="152" y="472"/>
                    </a:lnTo>
                    <a:lnTo>
                      <a:pt x="166" y="462"/>
                    </a:lnTo>
                    <a:lnTo>
                      <a:pt x="181" y="453"/>
                    </a:lnTo>
                    <a:lnTo>
                      <a:pt x="196" y="443"/>
                    </a:lnTo>
                    <a:lnTo>
                      <a:pt x="208" y="435"/>
                    </a:lnTo>
                    <a:lnTo>
                      <a:pt x="219" y="429"/>
                    </a:lnTo>
                    <a:lnTo>
                      <a:pt x="223" y="426"/>
                    </a:lnTo>
                    <a:lnTo>
                      <a:pt x="231" y="422"/>
                    </a:lnTo>
                    <a:lnTo>
                      <a:pt x="249" y="415"/>
                    </a:lnTo>
                    <a:lnTo>
                      <a:pt x="273" y="406"/>
                    </a:lnTo>
                    <a:lnTo>
                      <a:pt x="301" y="396"/>
                    </a:lnTo>
                    <a:lnTo>
                      <a:pt x="327" y="385"/>
                    </a:lnTo>
                    <a:lnTo>
                      <a:pt x="351" y="375"/>
                    </a:lnTo>
                    <a:lnTo>
                      <a:pt x="369" y="368"/>
                    </a:lnTo>
                    <a:lnTo>
                      <a:pt x="375" y="365"/>
                    </a:lnTo>
                    <a:lnTo>
                      <a:pt x="382" y="359"/>
                    </a:lnTo>
                    <a:lnTo>
                      <a:pt x="392" y="350"/>
                    </a:lnTo>
                    <a:lnTo>
                      <a:pt x="402" y="339"/>
                    </a:lnTo>
                    <a:lnTo>
                      <a:pt x="407" y="332"/>
                    </a:lnTo>
                    <a:lnTo>
                      <a:pt x="409" y="314"/>
                    </a:lnTo>
                    <a:lnTo>
                      <a:pt x="413" y="278"/>
                    </a:lnTo>
                    <a:lnTo>
                      <a:pt x="418" y="242"/>
                    </a:lnTo>
                    <a:lnTo>
                      <a:pt x="421" y="219"/>
                    </a:lnTo>
                    <a:lnTo>
                      <a:pt x="426" y="189"/>
                    </a:lnTo>
                    <a:lnTo>
                      <a:pt x="436" y="136"/>
                    </a:lnTo>
                    <a:lnTo>
                      <a:pt x="446" y="84"/>
                    </a:lnTo>
                    <a:lnTo>
                      <a:pt x="450" y="55"/>
                    </a:lnTo>
                    <a:lnTo>
                      <a:pt x="455" y="53"/>
                    </a:lnTo>
                    <a:lnTo>
                      <a:pt x="461" y="47"/>
                    </a:lnTo>
                    <a:lnTo>
                      <a:pt x="468" y="40"/>
                    </a:lnTo>
                    <a:lnTo>
                      <a:pt x="474" y="33"/>
                    </a:lnTo>
                    <a:lnTo>
                      <a:pt x="483" y="25"/>
                    </a:lnTo>
                    <a:lnTo>
                      <a:pt x="489" y="20"/>
                    </a:lnTo>
                    <a:lnTo>
                      <a:pt x="495" y="15"/>
                    </a:lnTo>
                    <a:lnTo>
                      <a:pt x="499" y="13"/>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29" name="Freeform 39"/>
              <p:cNvSpPr>
                <a:spLocks/>
              </p:cNvSpPr>
              <p:nvPr/>
            </p:nvSpPr>
            <p:spPr bwMode="auto">
              <a:xfrm>
                <a:off x="413" y="2414"/>
                <a:ext cx="161" cy="49"/>
              </a:xfrm>
              <a:custGeom>
                <a:avLst/>
                <a:gdLst>
                  <a:gd name="T0" fmla="*/ 0 w 491"/>
                  <a:gd name="T1" fmla="*/ 0 h 151"/>
                  <a:gd name="T2" fmla="*/ 0 w 491"/>
                  <a:gd name="T3" fmla="*/ 0 h 151"/>
                  <a:gd name="T4" fmla="*/ 0 w 491"/>
                  <a:gd name="T5" fmla="*/ 0 h 151"/>
                  <a:gd name="T6" fmla="*/ 0 w 491"/>
                  <a:gd name="T7" fmla="*/ 0 h 151"/>
                  <a:gd name="T8" fmla="*/ 0 w 491"/>
                  <a:gd name="T9" fmla="*/ 0 h 151"/>
                  <a:gd name="T10" fmla="*/ 0 w 491"/>
                  <a:gd name="T11" fmla="*/ 0 h 151"/>
                  <a:gd name="T12" fmla="*/ 0 w 491"/>
                  <a:gd name="T13" fmla="*/ 0 h 151"/>
                  <a:gd name="T14" fmla="*/ 0 w 491"/>
                  <a:gd name="T15" fmla="*/ 0 h 151"/>
                  <a:gd name="T16" fmla="*/ 0 w 491"/>
                  <a:gd name="T17" fmla="*/ 0 h 151"/>
                  <a:gd name="T18" fmla="*/ 0 w 491"/>
                  <a:gd name="T19" fmla="*/ 0 h 151"/>
                  <a:gd name="T20" fmla="*/ 0 w 491"/>
                  <a:gd name="T21" fmla="*/ 0 h 151"/>
                  <a:gd name="T22" fmla="*/ 0 w 491"/>
                  <a:gd name="T23" fmla="*/ 0 h 151"/>
                  <a:gd name="T24" fmla="*/ 0 w 491"/>
                  <a:gd name="T25" fmla="*/ 0 h 151"/>
                  <a:gd name="T26" fmla="*/ 0 w 491"/>
                  <a:gd name="T27" fmla="*/ 0 h 151"/>
                  <a:gd name="T28" fmla="*/ 0 w 491"/>
                  <a:gd name="T29" fmla="*/ 0 h 151"/>
                  <a:gd name="T30" fmla="*/ 0 w 491"/>
                  <a:gd name="T31" fmla="*/ 0 h 151"/>
                  <a:gd name="T32" fmla="*/ 0 w 491"/>
                  <a:gd name="T33" fmla="*/ 0 h 151"/>
                  <a:gd name="T34" fmla="*/ 0 w 491"/>
                  <a:gd name="T35" fmla="*/ 0 h 151"/>
                  <a:gd name="T36" fmla="*/ 0 w 491"/>
                  <a:gd name="T37" fmla="*/ 0 h 151"/>
                  <a:gd name="T38" fmla="*/ 0 w 491"/>
                  <a:gd name="T39" fmla="*/ 0 h 151"/>
                  <a:gd name="T40" fmla="*/ 0 w 491"/>
                  <a:gd name="T41" fmla="*/ 0 h 151"/>
                  <a:gd name="T42" fmla="*/ 0 w 491"/>
                  <a:gd name="T43" fmla="*/ 0 h 151"/>
                  <a:gd name="T44" fmla="*/ 0 w 491"/>
                  <a:gd name="T45" fmla="*/ 0 h 151"/>
                  <a:gd name="T46" fmla="*/ 0 w 491"/>
                  <a:gd name="T47" fmla="*/ 0 h 151"/>
                  <a:gd name="T48" fmla="*/ 0 w 491"/>
                  <a:gd name="T49" fmla="*/ 0 h 151"/>
                  <a:gd name="T50" fmla="*/ 0 w 491"/>
                  <a:gd name="T51" fmla="*/ 0 h 151"/>
                  <a:gd name="T52" fmla="*/ 0 w 491"/>
                  <a:gd name="T53" fmla="*/ 0 h 151"/>
                  <a:gd name="T54" fmla="*/ 0 w 491"/>
                  <a:gd name="T55" fmla="*/ 0 h 151"/>
                  <a:gd name="T56" fmla="*/ 0 w 491"/>
                  <a:gd name="T57" fmla="*/ 0 h 151"/>
                  <a:gd name="T58" fmla="*/ 0 w 491"/>
                  <a:gd name="T59" fmla="*/ 0 h 151"/>
                  <a:gd name="T60" fmla="*/ 0 w 491"/>
                  <a:gd name="T61" fmla="*/ 0 h 151"/>
                  <a:gd name="T62" fmla="*/ 0 w 491"/>
                  <a:gd name="T63" fmla="*/ 0 h 151"/>
                  <a:gd name="T64" fmla="*/ 0 w 491"/>
                  <a:gd name="T65" fmla="*/ 0 h 151"/>
                  <a:gd name="T66" fmla="*/ 0 w 491"/>
                  <a:gd name="T67" fmla="*/ 0 h 151"/>
                  <a:gd name="T68" fmla="*/ 0 w 491"/>
                  <a:gd name="T69" fmla="*/ 0 h 151"/>
                  <a:gd name="T70" fmla="*/ 0 w 491"/>
                  <a:gd name="T71" fmla="*/ 0 h 151"/>
                  <a:gd name="T72" fmla="*/ 0 w 491"/>
                  <a:gd name="T73" fmla="*/ 0 h 151"/>
                  <a:gd name="T74" fmla="*/ 0 w 491"/>
                  <a:gd name="T75" fmla="*/ 0 h 151"/>
                  <a:gd name="T76" fmla="*/ 0 w 491"/>
                  <a:gd name="T77" fmla="*/ 0 h 151"/>
                  <a:gd name="T78" fmla="*/ 0 w 491"/>
                  <a:gd name="T79" fmla="*/ 0 h 151"/>
                  <a:gd name="T80" fmla="*/ 0 w 491"/>
                  <a:gd name="T81" fmla="*/ 0 h 151"/>
                  <a:gd name="T82" fmla="*/ 0 w 491"/>
                  <a:gd name="T83" fmla="*/ 0 h 151"/>
                  <a:gd name="T84" fmla="*/ 0 w 491"/>
                  <a:gd name="T85" fmla="*/ 0 h 151"/>
                  <a:gd name="T86" fmla="*/ 0 w 491"/>
                  <a:gd name="T87" fmla="*/ 0 h 151"/>
                  <a:gd name="T88" fmla="*/ 0 w 491"/>
                  <a:gd name="T89" fmla="*/ 0 h 151"/>
                  <a:gd name="T90" fmla="*/ 0 w 491"/>
                  <a:gd name="T91" fmla="*/ 0 h 151"/>
                  <a:gd name="T92" fmla="*/ 0 w 491"/>
                  <a:gd name="T93" fmla="*/ 0 h 151"/>
                  <a:gd name="T94" fmla="*/ 0 w 491"/>
                  <a:gd name="T95" fmla="*/ 0 h 151"/>
                  <a:gd name="T96" fmla="*/ 0 w 491"/>
                  <a:gd name="T97" fmla="*/ 0 h 151"/>
                  <a:gd name="T98" fmla="*/ 0 w 491"/>
                  <a:gd name="T99" fmla="*/ 0 h 151"/>
                  <a:gd name="T100" fmla="*/ 0 w 491"/>
                  <a:gd name="T101" fmla="*/ 0 h 151"/>
                  <a:gd name="T102" fmla="*/ 0 w 491"/>
                  <a:gd name="T103" fmla="*/ 0 h 151"/>
                  <a:gd name="T104" fmla="*/ 0 w 491"/>
                  <a:gd name="T105" fmla="*/ 0 h 151"/>
                  <a:gd name="T106" fmla="*/ 0 w 491"/>
                  <a:gd name="T107" fmla="*/ 0 h 151"/>
                  <a:gd name="T108" fmla="*/ 0 w 491"/>
                  <a:gd name="T109" fmla="*/ 0 h 15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1"/>
                  <a:gd name="T166" fmla="*/ 0 h 151"/>
                  <a:gd name="T167" fmla="*/ 491 w 491"/>
                  <a:gd name="T168" fmla="*/ 151 h 15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1" h="151">
                    <a:moveTo>
                      <a:pt x="158" y="18"/>
                    </a:moveTo>
                    <a:lnTo>
                      <a:pt x="164" y="19"/>
                    </a:lnTo>
                    <a:lnTo>
                      <a:pt x="178" y="20"/>
                    </a:lnTo>
                    <a:lnTo>
                      <a:pt x="200" y="23"/>
                    </a:lnTo>
                    <a:lnTo>
                      <a:pt x="224" y="24"/>
                    </a:lnTo>
                    <a:lnTo>
                      <a:pt x="248" y="26"/>
                    </a:lnTo>
                    <a:lnTo>
                      <a:pt x="270" y="27"/>
                    </a:lnTo>
                    <a:lnTo>
                      <a:pt x="287" y="27"/>
                    </a:lnTo>
                    <a:lnTo>
                      <a:pt x="295" y="26"/>
                    </a:lnTo>
                    <a:lnTo>
                      <a:pt x="300" y="24"/>
                    </a:lnTo>
                    <a:lnTo>
                      <a:pt x="307" y="22"/>
                    </a:lnTo>
                    <a:lnTo>
                      <a:pt x="316" y="19"/>
                    </a:lnTo>
                    <a:lnTo>
                      <a:pt x="326" y="16"/>
                    </a:lnTo>
                    <a:lnTo>
                      <a:pt x="337" y="13"/>
                    </a:lnTo>
                    <a:lnTo>
                      <a:pt x="346" y="12"/>
                    </a:lnTo>
                    <a:lnTo>
                      <a:pt x="355" y="11"/>
                    </a:lnTo>
                    <a:lnTo>
                      <a:pt x="363" y="11"/>
                    </a:lnTo>
                    <a:lnTo>
                      <a:pt x="372" y="18"/>
                    </a:lnTo>
                    <a:lnTo>
                      <a:pt x="383" y="28"/>
                    </a:lnTo>
                    <a:lnTo>
                      <a:pt x="392" y="38"/>
                    </a:lnTo>
                    <a:lnTo>
                      <a:pt x="397" y="43"/>
                    </a:lnTo>
                    <a:lnTo>
                      <a:pt x="397" y="34"/>
                    </a:lnTo>
                    <a:lnTo>
                      <a:pt x="394" y="23"/>
                    </a:lnTo>
                    <a:lnTo>
                      <a:pt x="394" y="13"/>
                    </a:lnTo>
                    <a:lnTo>
                      <a:pt x="397" y="9"/>
                    </a:lnTo>
                    <a:lnTo>
                      <a:pt x="402" y="9"/>
                    </a:lnTo>
                    <a:lnTo>
                      <a:pt x="413" y="8"/>
                    </a:lnTo>
                    <a:lnTo>
                      <a:pt x="427" y="8"/>
                    </a:lnTo>
                    <a:lnTo>
                      <a:pt x="443" y="8"/>
                    </a:lnTo>
                    <a:lnTo>
                      <a:pt x="459" y="7"/>
                    </a:lnTo>
                    <a:lnTo>
                      <a:pt x="474" y="7"/>
                    </a:lnTo>
                    <a:lnTo>
                      <a:pt x="485" y="7"/>
                    </a:lnTo>
                    <a:lnTo>
                      <a:pt x="491" y="7"/>
                    </a:lnTo>
                    <a:lnTo>
                      <a:pt x="491" y="10"/>
                    </a:lnTo>
                    <a:lnTo>
                      <a:pt x="491" y="15"/>
                    </a:lnTo>
                    <a:lnTo>
                      <a:pt x="489" y="19"/>
                    </a:lnTo>
                    <a:lnTo>
                      <a:pt x="484" y="22"/>
                    </a:lnTo>
                    <a:lnTo>
                      <a:pt x="480" y="22"/>
                    </a:lnTo>
                    <a:lnTo>
                      <a:pt x="474" y="23"/>
                    </a:lnTo>
                    <a:lnTo>
                      <a:pt x="466" y="24"/>
                    </a:lnTo>
                    <a:lnTo>
                      <a:pt x="458" y="26"/>
                    </a:lnTo>
                    <a:lnTo>
                      <a:pt x="450" y="27"/>
                    </a:lnTo>
                    <a:lnTo>
                      <a:pt x="443" y="30"/>
                    </a:lnTo>
                    <a:lnTo>
                      <a:pt x="438" y="31"/>
                    </a:lnTo>
                    <a:lnTo>
                      <a:pt x="437" y="32"/>
                    </a:lnTo>
                    <a:lnTo>
                      <a:pt x="442" y="33"/>
                    </a:lnTo>
                    <a:lnTo>
                      <a:pt x="452" y="36"/>
                    </a:lnTo>
                    <a:lnTo>
                      <a:pt x="461" y="43"/>
                    </a:lnTo>
                    <a:lnTo>
                      <a:pt x="466" y="53"/>
                    </a:lnTo>
                    <a:lnTo>
                      <a:pt x="461" y="53"/>
                    </a:lnTo>
                    <a:lnTo>
                      <a:pt x="455" y="54"/>
                    </a:lnTo>
                    <a:lnTo>
                      <a:pt x="447" y="55"/>
                    </a:lnTo>
                    <a:lnTo>
                      <a:pt x="440" y="56"/>
                    </a:lnTo>
                    <a:lnTo>
                      <a:pt x="433" y="57"/>
                    </a:lnTo>
                    <a:lnTo>
                      <a:pt x="427" y="58"/>
                    </a:lnTo>
                    <a:lnTo>
                      <a:pt x="422" y="59"/>
                    </a:lnTo>
                    <a:lnTo>
                      <a:pt x="419" y="61"/>
                    </a:lnTo>
                    <a:lnTo>
                      <a:pt x="413" y="63"/>
                    </a:lnTo>
                    <a:lnTo>
                      <a:pt x="406" y="65"/>
                    </a:lnTo>
                    <a:lnTo>
                      <a:pt x="400" y="69"/>
                    </a:lnTo>
                    <a:lnTo>
                      <a:pt x="398" y="72"/>
                    </a:lnTo>
                    <a:lnTo>
                      <a:pt x="402" y="74"/>
                    </a:lnTo>
                    <a:lnTo>
                      <a:pt x="413" y="77"/>
                    </a:lnTo>
                    <a:lnTo>
                      <a:pt x="423" y="78"/>
                    </a:lnTo>
                    <a:lnTo>
                      <a:pt x="427" y="81"/>
                    </a:lnTo>
                    <a:lnTo>
                      <a:pt x="424" y="86"/>
                    </a:lnTo>
                    <a:lnTo>
                      <a:pt x="421" y="93"/>
                    </a:lnTo>
                    <a:lnTo>
                      <a:pt x="416" y="101"/>
                    </a:lnTo>
                    <a:lnTo>
                      <a:pt x="410" y="105"/>
                    </a:lnTo>
                    <a:lnTo>
                      <a:pt x="404" y="109"/>
                    </a:lnTo>
                    <a:lnTo>
                      <a:pt x="397" y="112"/>
                    </a:lnTo>
                    <a:lnTo>
                      <a:pt x="390" y="116"/>
                    </a:lnTo>
                    <a:lnTo>
                      <a:pt x="384" y="118"/>
                    </a:lnTo>
                    <a:lnTo>
                      <a:pt x="378" y="119"/>
                    </a:lnTo>
                    <a:lnTo>
                      <a:pt x="368" y="122"/>
                    </a:lnTo>
                    <a:lnTo>
                      <a:pt x="355" y="125"/>
                    </a:lnTo>
                    <a:lnTo>
                      <a:pt x="340" y="130"/>
                    </a:lnTo>
                    <a:lnTo>
                      <a:pt x="324" y="133"/>
                    </a:lnTo>
                    <a:lnTo>
                      <a:pt x="311" y="137"/>
                    </a:lnTo>
                    <a:lnTo>
                      <a:pt x="301" y="138"/>
                    </a:lnTo>
                    <a:lnTo>
                      <a:pt x="295" y="138"/>
                    </a:lnTo>
                    <a:lnTo>
                      <a:pt x="294" y="133"/>
                    </a:lnTo>
                    <a:lnTo>
                      <a:pt x="294" y="130"/>
                    </a:lnTo>
                    <a:lnTo>
                      <a:pt x="293" y="127"/>
                    </a:lnTo>
                    <a:lnTo>
                      <a:pt x="292" y="126"/>
                    </a:lnTo>
                    <a:lnTo>
                      <a:pt x="290" y="124"/>
                    </a:lnTo>
                    <a:lnTo>
                      <a:pt x="288" y="122"/>
                    </a:lnTo>
                    <a:lnTo>
                      <a:pt x="286" y="119"/>
                    </a:lnTo>
                    <a:lnTo>
                      <a:pt x="283" y="118"/>
                    </a:lnTo>
                    <a:lnTo>
                      <a:pt x="280" y="123"/>
                    </a:lnTo>
                    <a:lnTo>
                      <a:pt x="278" y="131"/>
                    </a:lnTo>
                    <a:lnTo>
                      <a:pt x="277" y="139"/>
                    </a:lnTo>
                    <a:lnTo>
                      <a:pt x="276" y="142"/>
                    </a:lnTo>
                    <a:lnTo>
                      <a:pt x="262" y="145"/>
                    </a:lnTo>
                    <a:lnTo>
                      <a:pt x="249" y="146"/>
                    </a:lnTo>
                    <a:lnTo>
                      <a:pt x="238" y="147"/>
                    </a:lnTo>
                    <a:lnTo>
                      <a:pt x="227" y="148"/>
                    </a:lnTo>
                    <a:lnTo>
                      <a:pt x="217" y="149"/>
                    </a:lnTo>
                    <a:lnTo>
                      <a:pt x="210" y="150"/>
                    </a:lnTo>
                    <a:lnTo>
                      <a:pt x="203" y="151"/>
                    </a:lnTo>
                    <a:lnTo>
                      <a:pt x="199" y="151"/>
                    </a:lnTo>
                    <a:lnTo>
                      <a:pt x="193" y="151"/>
                    </a:lnTo>
                    <a:lnTo>
                      <a:pt x="184" y="151"/>
                    </a:lnTo>
                    <a:lnTo>
                      <a:pt x="172" y="151"/>
                    </a:lnTo>
                    <a:lnTo>
                      <a:pt x="159" y="149"/>
                    </a:lnTo>
                    <a:lnTo>
                      <a:pt x="147" y="148"/>
                    </a:lnTo>
                    <a:lnTo>
                      <a:pt x="135" y="146"/>
                    </a:lnTo>
                    <a:lnTo>
                      <a:pt x="126" y="142"/>
                    </a:lnTo>
                    <a:lnTo>
                      <a:pt x="120" y="138"/>
                    </a:lnTo>
                    <a:lnTo>
                      <a:pt x="116" y="131"/>
                    </a:lnTo>
                    <a:lnTo>
                      <a:pt x="113" y="126"/>
                    </a:lnTo>
                    <a:lnTo>
                      <a:pt x="112" y="123"/>
                    </a:lnTo>
                    <a:lnTo>
                      <a:pt x="112" y="120"/>
                    </a:lnTo>
                    <a:lnTo>
                      <a:pt x="112" y="118"/>
                    </a:lnTo>
                    <a:lnTo>
                      <a:pt x="112" y="115"/>
                    </a:lnTo>
                    <a:lnTo>
                      <a:pt x="112" y="112"/>
                    </a:lnTo>
                    <a:lnTo>
                      <a:pt x="111" y="111"/>
                    </a:lnTo>
                    <a:lnTo>
                      <a:pt x="109" y="110"/>
                    </a:lnTo>
                    <a:lnTo>
                      <a:pt x="104" y="110"/>
                    </a:lnTo>
                    <a:lnTo>
                      <a:pt x="101" y="110"/>
                    </a:lnTo>
                    <a:lnTo>
                      <a:pt x="100" y="110"/>
                    </a:lnTo>
                    <a:lnTo>
                      <a:pt x="100" y="114"/>
                    </a:lnTo>
                    <a:lnTo>
                      <a:pt x="98" y="119"/>
                    </a:lnTo>
                    <a:lnTo>
                      <a:pt x="97" y="125"/>
                    </a:lnTo>
                    <a:lnTo>
                      <a:pt x="97" y="130"/>
                    </a:lnTo>
                    <a:lnTo>
                      <a:pt x="87" y="127"/>
                    </a:lnTo>
                    <a:lnTo>
                      <a:pt x="74" y="125"/>
                    </a:lnTo>
                    <a:lnTo>
                      <a:pt x="59" y="122"/>
                    </a:lnTo>
                    <a:lnTo>
                      <a:pt x="43" y="117"/>
                    </a:lnTo>
                    <a:lnTo>
                      <a:pt x="28" y="112"/>
                    </a:lnTo>
                    <a:lnTo>
                      <a:pt x="14" y="109"/>
                    </a:lnTo>
                    <a:lnTo>
                      <a:pt x="5" y="105"/>
                    </a:lnTo>
                    <a:lnTo>
                      <a:pt x="0" y="102"/>
                    </a:lnTo>
                    <a:lnTo>
                      <a:pt x="3" y="81"/>
                    </a:lnTo>
                    <a:lnTo>
                      <a:pt x="6" y="48"/>
                    </a:lnTo>
                    <a:lnTo>
                      <a:pt x="11" y="17"/>
                    </a:lnTo>
                    <a:lnTo>
                      <a:pt x="12" y="1"/>
                    </a:lnTo>
                    <a:lnTo>
                      <a:pt x="15" y="0"/>
                    </a:lnTo>
                    <a:lnTo>
                      <a:pt x="25" y="0"/>
                    </a:lnTo>
                    <a:lnTo>
                      <a:pt x="37" y="0"/>
                    </a:lnTo>
                    <a:lnTo>
                      <a:pt x="51" y="0"/>
                    </a:lnTo>
                    <a:lnTo>
                      <a:pt x="66" y="1"/>
                    </a:lnTo>
                    <a:lnTo>
                      <a:pt x="80" y="3"/>
                    </a:lnTo>
                    <a:lnTo>
                      <a:pt x="90" y="4"/>
                    </a:lnTo>
                    <a:lnTo>
                      <a:pt x="96" y="7"/>
                    </a:lnTo>
                    <a:lnTo>
                      <a:pt x="93" y="18"/>
                    </a:lnTo>
                    <a:lnTo>
                      <a:pt x="90" y="30"/>
                    </a:lnTo>
                    <a:lnTo>
                      <a:pt x="88" y="39"/>
                    </a:lnTo>
                    <a:lnTo>
                      <a:pt x="87" y="46"/>
                    </a:lnTo>
                    <a:lnTo>
                      <a:pt x="88" y="47"/>
                    </a:lnTo>
                    <a:lnTo>
                      <a:pt x="90" y="49"/>
                    </a:lnTo>
                    <a:lnTo>
                      <a:pt x="93" y="50"/>
                    </a:lnTo>
                    <a:lnTo>
                      <a:pt x="94" y="50"/>
                    </a:lnTo>
                    <a:lnTo>
                      <a:pt x="98" y="41"/>
                    </a:lnTo>
                    <a:lnTo>
                      <a:pt x="108" y="30"/>
                    </a:lnTo>
                    <a:lnTo>
                      <a:pt x="116" y="20"/>
                    </a:lnTo>
                    <a:lnTo>
                      <a:pt x="121" y="16"/>
                    </a:lnTo>
                    <a:lnTo>
                      <a:pt x="126" y="16"/>
                    </a:lnTo>
                    <a:lnTo>
                      <a:pt x="132" y="17"/>
                    </a:lnTo>
                    <a:lnTo>
                      <a:pt x="138" y="17"/>
                    </a:lnTo>
                    <a:lnTo>
                      <a:pt x="143" y="17"/>
                    </a:lnTo>
                    <a:lnTo>
                      <a:pt x="149" y="18"/>
                    </a:lnTo>
                    <a:lnTo>
                      <a:pt x="154" y="18"/>
                    </a:lnTo>
                    <a:lnTo>
                      <a:pt x="157" y="18"/>
                    </a:lnTo>
                    <a:lnTo>
                      <a:pt x="158" y="18"/>
                    </a:lnTo>
                    <a:close/>
                  </a:path>
                </a:pathLst>
              </a:custGeom>
              <a:solidFill>
                <a:srgbClr val="CC0A2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30" name="Freeform 40"/>
              <p:cNvSpPr>
                <a:spLocks/>
              </p:cNvSpPr>
              <p:nvPr/>
            </p:nvSpPr>
            <p:spPr bwMode="auto">
              <a:xfrm>
                <a:off x="418" y="2417"/>
                <a:ext cx="61" cy="41"/>
              </a:xfrm>
              <a:custGeom>
                <a:avLst/>
                <a:gdLst>
                  <a:gd name="T0" fmla="*/ 0 w 189"/>
                  <a:gd name="T1" fmla="*/ 0 h 125"/>
                  <a:gd name="T2" fmla="*/ 0 w 189"/>
                  <a:gd name="T3" fmla="*/ 0 h 125"/>
                  <a:gd name="T4" fmla="*/ 0 w 189"/>
                  <a:gd name="T5" fmla="*/ 0 h 125"/>
                  <a:gd name="T6" fmla="*/ 0 w 189"/>
                  <a:gd name="T7" fmla="*/ 0 h 125"/>
                  <a:gd name="T8" fmla="*/ 0 w 189"/>
                  <a:gd name="T9" fmla="*/ 0 h 125"/>
                  <a:gd name="T10" fmla="*/ 0 w 189"/>
                  <a:gd name="T11" fmla="*/ 0 h 125"/>
                  <a:gd name="T12" fmla="*/ 0 w 189"/>
                  <a:gd name="T13" fmla="*/ 0 h 125"/>
                  <a:gd name="T14" fmla="*/ 0 w 189"/>
                  <a:gd name="T15" fmla="*/ 0 h 125"/>
                  <a:gd name="T16" fmla="*/ 0 w 189"/>
                  <a:gd name="T17" fmla="*/ 0 h 125"/>
                  <a:gd name="T18" fmla="*/ 0 w 189"/>
                  <a:gd name="T19" fmla="*/ 0 h 125"/>
                  <a:gd name="T20" fmla="*/ 0 w 189"/>
                  <a:gd name="T21" fmla="*/ 0 h 125"/>
                  <a:gd name="T22" fmla="*/ 0 w 189"/>
                  <a:gd name="T23" fmla="*/ 0 h 125"/>
                  <a:gd name="T24" fmla="*/ 0 w 189"/>
                  <a:gd name="T25" fmla="*/ 0 h 125"/>
                  <a:gd name="T26" fmla="*/ 0 w 189"/>
                  <a:gd name="T27" fmla="*/ 0 h 125"/>
                  <a:gd name="T28" fmla="*/ 0 w 189"/>
                  <a:gd name="T29" fmla="*/ 0 h 125"/>
                  <a:gd name="T30" fmla="*/ 0 w 189"/>
                  <a:gd name="T31" fmla="*/ 0 h 125"/>
                  <a:gd name="T32" fmla="*/ 0 w 189"/>
                  <a:gd name="T33" fmla="*/ 0 h 125"/>
                  <a:gd name="T34" fmla="*/ 0 w 189"/>
                  <a:gd name="T35" fmla="*/ 0 h 125"/>
                  <a:gd name="T36" fmla="*/ 0 w 189"/>
                  <a:gd name="T37" fmla="*/ 0 h 125"/>
                  <a:gd name="T38" fmla="*/ 0 w 189"/>
                  <a:gd name="T39" fmla="*/ 0 h 125"/>
                  <a:gd name="T40" fmla="*/ 0 w 189"/>
                  <a:gd name="T41" fmla="*/ 0 h 125"/>
                  <a:gd name="T42" fmla="*/ 0 w 189"/>
                  <a:gd name="T43" fmla="*/ 0 h 125"/>
                  <a:gd name="T44" fmla="*/ 0 w 189"/>
                  <a:gd name="T45" fmla="*/ 0 h 125"/>
                  <a:gd name="T46" fmla="*/ 0 w 189"/>
                  <a:gd name="T47" fmla="*/ 0 h 125"/>
                  <a:gd name="T48" fmla="*/ 0 w 189"/>
                  <a:gd name="T49" fmla="*/ 0 h 125"/>
                  <a:gd name="T50" fmla="*/ 0 w 189"/>
                  <a:gd name="T51" fmla="*/ 0 h 125"/>
                  <a:gd name="T52" fmla="*/ 0 w 189"/>
                  <a:gd name="T53" fmla="*/ 0 h 125"/>
                  <a:gd name="T54" fmla="*/ 0 w 189"/>
                  <a:gd name="T55" fmla="*/ 0 h 125"/>
                  <a:gd name="T56" fmla="*/ 0 w 189"/>
                  <a:gd name="T57" fmla="*/ 0 h 125"/>
                  <a:gd name="T58" fmla="*/ 0 w 189"/>
                  <a:gd name="T59" fmla="*/ 0 h 125"/>
                  <a:gd name="T60" fmla="*/ 0 w 189"/>
                  <a:gd name="T61" fmla="*/ 0 h 125"/>
                  <a:gd name="T62" fmla="*/ 0 w 189"/>
                  <a:gd name="T63" fmla="*/ 0 h 125"/>
                  <a:gd name="T64" fmla="*/ 0 w 189"/>
                  <a:gd name="T65" fmla="*/ 0 h 125"/>
                  <a:gd name="T66" fmla="*/ 0 w 189"/>
                  <a:gd name="T67" fmla="*/ 0 h 125"/>
                  <a:gd name="T68" fmla="*/ 0 w 189"/>
                  <a:gd name="T69" fmla="*/ 0 h 125"/>
                  <a:gd name="T70" fmla="*/ 0 w 189"/>
                  <a:gd name="T71" fmla="*/ 0 h 125"/>
                  <a:gd name="T72" fmla="*/ 0 w 189"/>
                  <a:gd name="T73" fmla="*/ 0 h 125"/>
                  <a:gd name="T74" fmla="*/ 0 w 189"/>
                  <a:gd name="T75" fmla="*/ 0 h 125"/>
                  <a:gd name="T76" fmla="*/ 0 w 189"/>
                  <a:gd name="T77" fmla="*/ 0 h 125"/>
                  <a:gd name="T78" fmla="*/ 0 w 189"/>
                  <a:gd name="T79" fmla="*/ 0 h 125"/>
                  <a:gd name="T80" fmla="*/ 0 w 189"/>
                  <a:gd name="T81" fmla="*/ 0 h 125"/>
                  <a:gd name="T82" fmla="*/ 0 w 189"/>
                  <a:gd name="T83" fmla="*/ 0 h 125"/>
                  <a:gd name="T84" fmla="*/ 0 w 189"/>
                  <a:gd name="T85" fmla="*/ 0 h 125"/>
                  <a:gd name="T86" fmla="*/ 0 w 189"/>
                  <a:gd name="T87" fmla="*/ 0 h 125"/>
                  <a:gd name="T88" fmla="*/ 0 w 189"/>
                  <a:gd name="T89" fmla="*/ 0 h 125"/>
                  <a:gd name="T90" fmla="*/ 0 w 189"/>
                  <a:gd name="T91" fmla="*/ 0 h 125"/>
                  <a:gd name="T92" fmla="*/ 0 w 189"/>
                  <a:gd name="T93" fmla="*/ 0 h 125"/>
                  <a:gd name="T94" fmla="*/ 0 w 189"/>
                  <a:gd name="T95" fmla="*/ 0 h 125"/>
                  <a:gd name="T96" fmla="*/ 0 w 189"/>
                  <a:gd name="T97" fmla="*/ 0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9"/>
                  <a:gd name="T148" fmla="*/ 0 h 125"/>
                  <a:gd name="T149" fmla="*/ 189 w 189"/>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9" h="125">
                    <a:moveTo>
                      <a:pt x="189" y="93"/>
                    </a:moveTo>
                    <a:lnTo>
                      <a:pt x="189" y="90"/>
                    </a:lnTo>
                    <a:lnTo>
                      <a:pt x="188" y="84"/>
                    </a:lnTo>
                    <a:lnTo>
                      <a:pt x="186" y="79"/>
                    </a:lnTo>
                    <a:lnTo>
                      <a:pt x="186" y="73"/>
                    </a:lnTo>
                    <a:lnTo>
                      <a:pt x="185" y="68"/>
                    </a:lnTo>
                    <a:lnTo>
                      <a:pt x="183" y="62"/>
                    </a:lnTo>
                    <a:lnTo>
                      <a:pt x="181" y="58"/>
                    </a:lnTo>
                    <a:lnTo>
                      <a:pt x="180" y="54"/>
                    </a:lnTo>
                    <a:lnTo>
                      <a:pt x="180" y="52"/>
                    </a:lnTo>
                    <a:lnTo>
                      <a:pt x="180" y="50"/>
                    </a:lnTo>
                    <a:lnTo>
                      <a:pt x="179" y="49"/>
                    </a:lnTo>
                    <a:lnTo>
                      <a:pt x="176" y="46"/>
                    </a:lnTo>
                    <a:lnTo>
                      <a:pt x="176" y="42"/>
                    </a:lnTo>
                    <a:lnTo>
                      <a:pt x="176" y="36"/>
                    </a:lnTo>
                    <a:lnTo>
                      <a:pt x="175" y="31"/>
                    </a:lnTo>
                    <a:lnTo>
                      <a:pt x="173" y="27"/>
                    </a:lnTo>
                    <a:lnTo>
                      <a:pt x="168" y="21"/>
                    </a:lnTo>
                    <a:lnTo>
                      <a:pt x="160" y="16"/>
                    </a:lnTo>
                    <a:lnTo>
                      <a:pt x="151" y="13"/>
                    </a:lnTo>
                    <a:lnTo>
                      <a:pt x="143" y="12"/>
                    </a:lnTo>
                    <a:lnTo>
                      <a:pt x="140" y="13"/>
                    </a:lnTo>
                    <a:lnTo>
                      <a:pt x="135" y="14"/>
                    </a:lnTo>
                    <a:lnTo>
                      <a:pt x="129" y="16"/>
                    </a:lnTo>
                    <a:lnTo>
                      <a:pt x="124" y="19"/>
                    </a:lnTo>
                    <a:lnTo>
                      <a:pt x="117" y="22"/>
                    </a:lnTo>
                    <a:lnTo>
                      <a:pt x="111" y="26"/>
                    </a:lnTo>
                    <a:lnTo>
                      <a:pt x="106" y="28"/>
                    </a:lnTo>
                    <a:lnTo>
                      <a:pt x="104" y="30"/>
                    </a:lnTo>
                    <a:lnTo>
                      <a:pt x="102" y="34"/>
                    </a:lnTo>
                    <a:lnTo>
                      <a:pt x="97" y="38"/>
                    </a:lnTo>
                    <a:lnTo>
                      <a:pt x="94" y="45"/>
                    </a:lnTo>
                    <a:lnTo>
                      <a:pt x="90" y="50"/>
                    </a:lnTo>
                    <a:lnTo>
                      <a:pt x="88" y="53"/>
                    </a:lnTo>
                    <a:lnTo>
                      <a:pt x="84" y="58"/>
                    </a:lnTo>
                    <a:lnTo>
                      <a:pt x="80" y="64"/>
                    </a:lnTo>
                    <a:lnTo>
                      <a:pt x="75" y="70"/>
                    </a:lnTo>
                    <a:lnTo>
                      <a:pt x="69" y="76"/>
                    </a:lnTo>
                    <a:lnTo>
                      <a:pt x="65" y="82"/>
                    </a:lnTo>
                    <a:lnTo>
                      <a:pt x="59" y="85"/>
                    </a:lnTo>
                    <a:lnTo>
                      <a:pt x="56" y="88"/>
                    </a:lnTo>
                    <a:lnTo>
                      <a:pt x="52" y="88"/>
                    </a:lnTo>
                    <a:lnTo>
                      <a:pt x="46" y="87"/>
                    </a:lnTo>
                    <a:lnTo>
                      <a:pt x="42" y="85"/>
                    </a:lnTo>
                    <a:lnTo>
                      <a:pt x="35" y="84"/>
                    </a:lnTo>
                    <a:lnTo>
                      <a:pt x="29" y="82"/>
                    </a:lnTo>
                    <a:lnTo>
                      <a:pt x="24" y="80"/>
                    </a:lnTo>
                    <a:lnTo>
                      <a:pt x="20" y="77"/>
                    </a:lnTo>
                    <a:lnTo>
                      <a:pt x="18" y="75"/>
                    </a:lnTo>
                    <a:lnTo>
                      <a:pt x="15" y="69"/>
                    </a:lnTo>
                    <a:lnTo>
                      <a:pt x="12" y="60"/>
                    </a:lnTo>
                    <a:lnTo>
                      <a:pt x="10" y="50"/>
                    </a:lnTo>
                    <a:lnTo>
                      <a:pt x="8" y="42"/>
                    </a:lnTo>
                    <a:lnTo>
                      <a:pt x="10" y="36"/>
                    </a:lnTo>
                    <a:lnTo>
                      <a:pt x="12" y="29"/>
                    </a:lnTo>
                    <a:lnTo>
                      <a:pt x="15" y="23"/>
                    </a:lnTo>
                    <a:lnTo>
                      <a:pt x="19" y="20"/>
                    </a:lnTo>
                    <a:lnTo>
                      <a:pt x="26" y="19"/>
                    </a:lnTo>
                    <a:lnTo>
                      <a:pt x="36" y="19"/>
                    </a:lnTo>
                    <a:lnTo>
                      <a:pt x="45" y="19"/>
                    </a:lnTo>
                    <a:lnTo>
                      <a:pt x="50" y="20"/>
                    </a:lnTo>
                    <a:lnTo>
                      <a:pt x="51" y="23"/>
                    </a:lnTo>
                    <a:lnTo>
                      <a:pt x="51" y="31"/>
                    </a:lnTo>
                    <a:lnTo>
                      <a:pt x="51" y="41"/>
                    </a:lnTo>
                    <a:lnTo>
                      <a:pt x="52" y="47"/>
                    </a:lnTo>
                    <a:lnTo>
                      <a:pt x="49" y="49"/>
                    </a:lnTo>
                    <a:lnTo>
                      <a:pt x="44" y="51"/>
                    </a:lnTo>
                    <a:lnTo>
                      <a:pt x="38" y="53"/>
                    </a:lnTo>
                    <a:lnTo>
                      <a:pt x="35" y="54"/>
                    </a:lnTo>
                    <a:lnTo>
                      <a:pt x="34" y="56"/>
                    </a:lnTo>
                    <a:lnTo>
                      <a:pt x="35" y="59"/>
                    </a:lnTo>
                    <a:lnTo>
                      <a:pt x="38" y="61"/>
                    </a:lnTo>
                    <a:lnTo>
                      <a:pt x="42" y="64"/>
                    </a:lnTo>
                    <a:lnTo>
                      <a:pt x="48" y="61"/>
                    </a:lnTo>
                    <a:lnTo>
                      <a:pt x="56" y="58"/>
                    </a:lnTo>
                    <a:lnTo>
                      <a:pt x="61" y="53"/>
                    </a:lnTo>
                    <a:lnTo>
                      <a:pt x="65" y="50"/>
                    </a:lnTo>
                    <a:lnTo>
                      <a:pt x="65" y="44"/>
                    </a:lnTo>
                    <a:lnTo>
                      <a:pt x="64" y="34"/>
                    </a:lnTo>
                    <a:lnTo>
                      <a:pt x="62" y="23"/>
                    </a:lnTo>
                    <a:lnTo>
                      <a:pt x="61" y="16"/>
                    </a:lnTo>
                    <a:lnTo>
                      <a:pt x="60" y="15"/>
                    </a:lnTo>
                    <a:lnTo>
                      <a:pt x="56" y="13"/>
                    </a:lnTo>
                    <a:lnTo>
                      <a:pt x="50" y="10"/>
                    </a:lnTo>
                    <a:lnTo>
                      <a:pt x="43" y="7"/>
                    </a:lnTo>
                    <a:lnTo>
                      <a:pt x="36" y="5"/>
                    </a:lnTo>
                    <a:lnTo>
                      <a:pt x="29" y="3"/>
                    </a:lnTo>
                    <a:lnTo>
                      <a:pt x="24" y="0"/>
                    </a:lnTo>
                    <a:lnTo>
                      <a:pt x="22" y="0"/>
                    </a:lnTo>
                    <a:lnTo>
                      <a:pt x="19" y="3"/>
                    </a:lnTo>
                    <a:lnTo>
                      <a:pt x="13" y="6"/>
                    </a:lnTo>
                    <a:lnTo>
                      <a:pt x="6" y="12"/>
                    </a:lnTo>
                    <a:lnTo>
                      <a:pt x="3" y="15"/>
                    </a:lnTo>
                    <a:lnTo>
                      <a:pt x="3" y="27"/>
                    </a:lnTo>
                    <a:lnTo>
                      <a:pt x="1" y="45"/>
                    </a:lnTo>
                    <a:lnTo>
                      <a:pt x="0" y="62"/>
                    </a:lnTo>
                    <a:lnTo>
                      <a:pt x="0" y="72"/>
                    </a:lnTo>
                    <a:lnTo>
                      <a:pt x="4" y="76"/>
                    </a:lnTo>
                    <a:lnTo>
                      <a:pt x="12" y="84"/>
                    </a:lnTo>
                    <a:lnTo>
                      <a:pt x="21" y="92"/>
                    </a:lnTo>
                    <a:lnTo>
                      <a:pt x="27" y="97"/>
                    </a:lnTo>
                    <a:lnTo>
                      <a:pt x="30" y="98"/>
                    </a:lnTo>
                    <a:lnTo>
                      <a:pt x="34" y="99"/>
                    </a:lnTo>
                    <a:lnTo>
                      <a:pt x="39" y="100"/>
                    </a:lnTo>
                    <a:lnTo>
                      <a:pt x="45" y="100"/>
                    </a:lnTo>
                    <a:lnTo>
                      <a:pt x="51" y="102"/>
                    </a:lnTo>
                    <a:lnTo>
                      <a:pt x="57" y="102"/>
                    </a:lnTo>
                    <a:lnTo>
                      <a:pt x="61" y="102"/>
                    </a:lnTo>
                    <a:lnTo>
                      <a:pt x="66" y="102"/>
                    </a:lnTo>
                    <a:lnTo>
                      <a:pt x="74" y="97"/>
                    </a:lnTo>
                    <a:lnTo>
                      <a:pt x="83" y="85"/>
                    </a:lnTo>
                    <a:lnTo>
                      <a:pt x="90" y="72"/>
                    </a:lnTo>
                    <a:lnTo>
                      <a:pt x="96" y="61"/>
                    </a:lnTo>
                    <a:lnTo>
                      <a:pt x="98" y="57"/>
                    </a:lnTo>
                    <a:lnTo>
                      <a:pt x="102" y="53"/>
                    </a:lnTo>
                    <a:lnTo>
                      <a:pt x="105" y="49"/>
                    </a:lnTo>
                    <a:lnTo>
                      <a:pt x="110" y="44"/>
                    </a:lnTo>
                    <a:lnTo>
                      <a:pt x="114" y="41"/>
                    </a:lnTo>
                    <a:lnTo>
                      <a:pt x="120" y="36"/>
                    </a:lnTo>
                    <a:lnTo>
                      <a:pt x="125" y="34"/>
                    </a:lnTo>
                    <a:lnTo>
                      <a:pt x="130" y="31"/>
                    </a:lnTo>
                    <a:lnTo>
                      <a:pt x="141" y="30"/>
                    </a:lnTo>
                    <a:lnTo>
                      <a:pt x="149" y="34"/>
                    </a:lnTo>
                    <a:lnTo>
                      <a:pt x="156" y="37"/>
                    </a:lnTo>
                    <a:lnTo>
                      <a:pt x="159" y="41"/>
                    </a:lnTo>
                    <a:lnTo>
                      <a:pt x="163" y="44"/>
                    </a:lnTo>
                    <a:lnTo>
                      <a:pt x="167" y="50"/>
                    </a:lnTo>
                    <a:lnTo>
                      <a:pt x="171" y="56"/>
                    </a:lnTo>
                    <a:lnTo>
                      <a:pt x="172" y="60"/>
                    </a:lnTo>
                    <a:lnTo>
                      <a:pt x="172" y="66"/>
                    </a:lnTo>
                    <a:lnTo>
                      <a:pt x="172" y="75"/>
                    </a:lnTo>
                    <a:lnTo>
                      <a:pt x="172" y="85"/>
                    </a:lnTo>
                    <a:lnTo>
                      <a:pt x="172" y="91"/>
                    </a:lnTo>
                    <a:lnTo>
                      <a:pt x="170" y="95"/>
                    </a:lnTo>
                    <a:lnTo>
                      <a:pt x="164" y="99"/>
                    </a:lnTo>
                    <a:lnTo>
                      <a:pt x="157" y="104"/>
                    </a:lnTo>
                    <a:lnTo>
                      <a:pt x="150" y="108"/>
                    </a:lnTo>
                    <a:lnTo>
                      <a:pt x="144" y="108"/>
                    </a:lnTo>
                    <a:lnTo>
                      <a:pt x="137" y="107"/>
                    </a:lnTo>
                    <a:lnTo>
                      <a:pt x="132" y="106"/>
                    </a:lnTo>
                    <a:lnTo>
                      <a:pt x="127" y="105"/>
                    </a:lnTo>
                    <a:lnTo>
                      <a:pt x="125" y="103"/>
                    </a:lnTo>
                    <a:lnTo>
                      <a:pt x="121" y="99"/>
                    </a:lnTo>
                    <a:lnTo>
                      <a:pt x="119" y="93"/>
                    </a:lnTo>
                    <a:lnTo>
                      <a:pt x="115" y="87"/>
                    </a:lnTo>
                    <a:lnTo>
                      <a:pt x="115" y="79"/>
                    </a:lnTo>
                    <a:lnTo>
                      <a:pt x="118" y="72"/>
                    </a:lnTo>
                    <a:lnTo>
                      <a:pt x="121" y="67"/>
                    </a:lnTo>
                    <a:lnTo>
                      <a:pt x="125" y="65"/>
                    </a:lnTo>
                    <a:lnTo>
                      <a:pt x="128" y="64"/>
                    </a:lnTo>
                    <a:lnTo>
                      <a:pt x="133" y="62"/>
                    </a:lnTo>
                    <a:lnTo>
                      <a:pt x="136" y="62"/>
                    </a:lnTo>
                    <a:lnTo>
                      <a:pt x="140" y="64"/>
                    </a:lnTo>
                    <a:lnTo>
                      <a:pt x="142" y="66"/>
                    </a:lnTo>
                    <a:lnTo>
                      <a:pt x="144" y="70"/>
                    </a:lnTo>
                    <a:lnTo>
                      <a:pt x="145" y="74"/>
                    </a:lnTo>
                    <a:lnTo>
                      <a:pt x="147" y="77"/>
                    </a:lnTo>
                    <a:lnTo>
                      <a:pt x="148" y="77"/>
                    </a:lnTo>
                    <a:lnTo>
                      <a:pt x="152" y="77"/>
                    </a:lnTo>
                    <a:lnTo>
                      <a:pt x="156" y="77"/>
                    </a:lnTo>
                    <a:lnTo>
                      <a:pt x="157" y="76"/>
                    </a:lnTo>
                    <a:lnTo>
                      <a:pt x="157" y="74"/>
                    </a:lnTo>
                    <a:lnTo>
                      <a:pt x="157" y="69"/>
                    </a:lnTo>
                    <a:lnTo>
                      <a:pt x="156" y="65"/>
                    </a:lnTo>
                    <a:lnTo>
                      <a:pt x="155" y="60"/>
                    </a:lnTo>
                    <a:lnTo>
                      <a:pt x="152" y="57"/>
                    </a:lnTo>
                    <a:lnTo>
                      <a:pt x="149" y="52"/>
                    </a:lnTo>
                    <a:lnTo>
                      <a:pt x="144" y="50"/>
                    </a:lnTo>
                    <a:lnTo>
                      <a:pt x="141" y="49"/>
                    </a:lnTo>
                    <a:lnTo>
                      <a:pt x="136" y="49"/>
                    </a:lnTo>
                    <a:lnTo>
                      <a:pt x="129" y="51"/>
                    </a:lnTo>
                    <a:lnTo>
                      <a:pt x="122" y="52"/>
                    </a:lnTo>
                    <a:lnTo>
                      <a:pt x="118" y="53"/>
                    </a:lnTo>
                    <a:lnTo>
                      <a:pt x="115" y="56"/>
                    </a:lnTo>
                    <a:lnTo>
                      <a:pt x="112" y="61"/>
                    </a:lnTo>
                    <a:lnTo>
                      <a:pt x="109" y="67"/>
                    </a:lnTo>
                    <a:lnTo>
                      <a:pt x="106" y="72"/>
                    </a:lnTo>
                    <a:lnTo>
                      <a:pt x="105" y="76"/>
                    </a:lnTo>
                    <a:lnTo>
                      <a:pt x="105" y="83"/>
                    </a:lnTo>
                    <a:lnTo>
                      <a:pt x="105" y="93"/>
                    </a:lnTo>
                    <a:lnTo>
                      <a:pt x="106" y="106"/>
                    </a:lnTo>
                    <a:lnTo>
                      <a:pt x="109" y="107"/>
                    </a:lnTo>
                    <a:lnTo>
                      <a:pt x="113" y="110"/>
                    </a:lnTo>
                    <a:lnTo>
                      <a:pt x="120" y="113"/>
                    </a:lnTo>
                    <a:lnTo>
                      <a:pt x="127" y="115"/>
                    </a:lnTo>
                    <a:lnTo>
                      <a:pt x="134" y="119"/>
                    </a:lnTo>
                    <a:lnTo>
                      <a:pt x="141" y="122"/>
                    </a:lnTo>
                    <a:lnTo>
                      <a:pt x="145" y="123"/>
                    </a:lnTo>
                    <a:lnTo>
                      <a:pt x="149" y="125"/>
                    </a:lnTo>
                    <a:lnTo>
                      <a:pt x="155" y="122"/>
                    </a:lnTo>
                    <a:lnTo>
                      <a:pt x="163" y="118"/>
                    </a:lnTo>
                    <a:lnTo>
                      <a:pt x="171" y="112"/>
                    </a:lnTo>
                    <a:lnTo>
                      <a:pt x="175" y="108"/>
                    </a:lnTo>
                    <a:lnTo>
                      <a:pt x="179" y="105"/>
                    </a:lnTo>
                    <a:lnTo>
                      <a:pt x="183" y="100"/>
                    </a:lnTo>
                    <a:lnTo>
                      <a:pt x="187" y="97"/>
                    </a:lnTo>
                    <a:lnTo>
                      <a:pt x="189" y="9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31" name="Freeform 41"/>
              <p:cNvSpPr>
                <a:spLocks/>
              </p:cNvSpPr>
              <p:nvPr/>
            </p:nvSpPr>
            <p:spPr bwMode="auto">
              <a:xfrm>
                <a:off x="479" y="2421"/>
                <a:ext cx="61" cy="37"/>
              </a:xfrm>
              <a:custGeom>
                <a:avLst/>
                <a:gdLst>
                  <a:gd name="T0" fmla="*/ 0 w 187"/>
                  <a:gd name="T1" fmla="*/ 0 h 112"/>
                  <a:gd name="T2" fmla="*/ 0 w 187"/>
                  <a:gd name="T3" fmla="*/ 0 h 112"/>
                  <a:gd name="T4" fmla="*/ 0 w 187"/>
                  <a:gd name="T5" fmla="*/ 0 h 112"/>
                  <a:gd name="T6" fmla="*/ 0 w 187"/>
                  <a:gd name="T7" fmla="*/ 0 h 112"/>
                  <a:gd name="T8" fmla="*/ 0 w 187"/>
                  <a:gd name="T9" fmla="*/ 0 h 112"/>
                  <a:gd name="T10" fmla="*/ 0 w 187"/>
                  <a:gd name="T11" fmla="*/ 0 h 112"/>
                  <a:gd name="T12" fmla="*/ 0 w 187"/>
                  <a:gd name="T13" fmla="*/ 0 h 112"/>
                  <a:gd name="T14" fmla="*/ 0 w 187"/>
                  <a:gd name="T15" fmla="*/ 0 h 112"/>
                  <a:gd name="T16" fmla="*/ 0 w 187"/>
                  <a:gd name="T17" fmla="*/ 0 h 112"/>
                  <a:gd name="T18" fmla="*/ 0 w 187"/>
                  <a:gd name="T19" fmla="*/ 0 h 112"/>
                  <a:gd name="T20" fmla="*/ 0 w 187"/>
                  <a:gd name="T21" fmla="*/ 0 h 112"/>
                  <a:gd name="T22" fmla="*/ 0 w 187"/>
                  <a:gd name="T23" fmla="*/ 0 h 112"/>
                  <a:gd name="T24" fmla="*/ 0 w 187"/>
                  <a:gd name="T25" fmla="*/ 0 h 112"/>
                  <a:gd name="T26" fmla="*/ 0 w 187"/>
                  <a:gd name="T27" fmla="*/ 0 h 112"/>
                  <a:gd name="T28" fmla="*/ 0 w 187"/>
                  <a:gd name="T29" fmla="*/ 0 h 112"/>
                  <a:gd name="T30" fmla="*/ 0 w 187"/>
                  <a:gd name="T31" fmla="*/ 0 h 112"/>
                  <a:gd name="T32" fmla="*/ 0 w 187"/>
                  <a:gd name="T33" fmla="*/ 0 h 112"/>
                  <a:gd name="T34" fmla="*/ 0 w 187"/>
                  <a:gd name="T35" fmla="*/ 0 h 112"/>
                  <a:gd name="T36" fmla="*/ 0 w 187"/>
                  <a:gd name="T37" fmla="*/ 0 h 112"/>
                  <a:gd name="T38" fmla="*/ 0 w 187"/>
                  <a:gd name="T39" fmla="*/ 0 h 112"/>
                  <a:gd name="T40" fmla="*/ 0 w 187"/>
                  <a:gd name="T41" fmla="*/ 0 h 112"/>
                  <a:gd name="T42" fmla="*/ 0 w 187"/>
                  <a:gd name="T43" fmla="*/ 0 h 112"/>
                  <a:gd name="T44" fmla="*/ 0 w 187"/>
                  <a:gd name="T45" fmla="*/ 0 h 112"/>
                  <a:gd name="T46" fmla="*/ 0 w 187"/>
                  <a:gd name="T47" fmla="*/ 0 h 112"/>
                  <a:gd name="T48" fmla="*/ 0 w 187"/>
                  <a:gd name="T49" fmla="*/ 0 h 112"/>
                  <a:gd name="T50" fmla="*/ 0 w 187"/>
                  <a:gd name="T51" fmla="*/ 0 h 112"/>
                  <a:gd name="T52" fmla="*/ 0 w 187"/>
                  <a:gd name="T53" fmla="*/ 0 h 112"/>
                  <a:gd name="T54" fmla="*/ 0 w 187"/>
                  <a:gd name="T55" fmla="*/ 0 h 112"/>
                  <a:gd name="T56" fmla="*/ 0 w 187"/>
                  <a:gd name="T57" fmla="*/ 0 h 112"/>
                  <a:gd name="T58" fmla="*/ 0 w 187"/>
                  <a:gd name="T59" fmla="*/ 0 h 112"/>
                  <a:gd name="T60" fmla="*/ 0 w 187"/>
                  <a:gd name="T61" fmla="*/ 0 h 112"/>
                  <a:gd name="T62" fmla="*/ 0 w 187"/>
                  <a:gd name="T63" fmla="*/ 0 h 112"/>
                  <a:gd name="T64" fmla="*/ 0 w 187"/>
                  <a:gd name="T65" fmla="*/ 0 h 112"/>
                  <a:gd name="T66" fmla="*/ 0 w 187"/>
                  <a:gd name="T67" fmla="*/ 0 h 112"/>
                  <a:gd name="T68" fmla="*/ 0 w 187"/>
                  <a:gd name="T69" fmla="*/ 0 h 112"/>
                  <a:gd name="T70" fmla="*/ 0 w 187"/>
                  <a:gd name="T71" fmla="*/ 0 h 112"/>
                  <a:gd name="T72" fmla="*/ 0 w 187"/>
                  <a:gd name="T73" fmla="*/ 0 h 112"/>
                  <a:gd name="T74" fmla="*/ 0 w 187"/>
                  <a:gd name="T75" fmla="*/ 0 h 112"/>
                  <a:gd name="T76" fmla="*/ 0 w 187"/>
                  <a:gd name="T77" fmla="*/ 0 h 112"/>
                  <a:gd name="T78" fmla="*/ 0 w 187"/>
                  <a:gd name="T79" fmla="*/ 0 h 112"/>
                  <a:gd name="T80" fmla="*/ 0 w 187"/>
                  <a:gd name="T81" fmla="*/ 0 h 112"/>
                  <a:gd name="T82" fmla="*/ 0 w 187"/>
                  <a:gd name="T83" fmla="*/ 0 h 112"/>
                  <a:gd name="T84" fmla="*/ 0 w 187"/>
                  <a:gd name="T85" fmla="*/ 0 h 112"/>
                  <a:gd name="T86" fmla="*/ 0 w 187"/>
                  <a:gd name="T87" fmla="*/ 0 h 112"/>
                  <a:gd name="T88" fmla="*/ 0 w 187"/>
                  <a:gd name="T89" fmla="*/ 0 h 112"/>
                  <a:gd name="T90" fmla="*/ 0 w 187"/>
                  <a:gd name="T91" fmla="*/ 0 h 112"/>
                  <a:gd name="T92" fmla="*/ 0 w 187"/>
                  <a:gd name="T93" fmla="*/ 0 h 112"/>
                  <a:gd name="T94" fmla="*/ 0 w 187"/>
                  <a:gd name="T95" fmla="*/ 0 h 112"/>
                  <a:gd name="T96" fmla="*/ 0 w 187"/>
                  <a:gd name="T97" fmla="*/ 0 h 112"/>
                  <a:gd name="T98" fmla="*/ 0 w 187"/>
                  <a:gd name="T99" fmla="*/ 0 h 112"/>
                  <a:gd name="T100" fmla="*/ 0 w 187"/>
                  <a:gd name="T101" fmla="*/ 0 h 112"/>
                  <a:gd name="T102" fmla="*/ 0 w 187"/>
                  <a:gd name="T103" fmla="*/ 0 h 112"/>
                  <a:gd name="T104" fmla="*/ 0 w 187"/>
                  <a:gd name="T105" fmla="*/ 0 h 112"/>
                  <a:gd name="T106" fmla="*/ 0 w 187"/>
                  <a:gd name="T107" fmla="*/ 0 h 112"/>
                  <a:gd name="T108" fmla="*/ 0 w 187"/>
                  <a:gd name="T109" fmla="*/ 0 h 112"/>
                  <a:gd name="T110" fmla="*/ 0 w 187"/>
                  <a:gd name="T111" fmla="*/ 0 h 112"/>
                  <a:gd name="T112" fmla="*/ 0 w 187"/>
                  <a:gd name="T113" fmla="*/ 0 h 112"/>
                  <a:gd name="T114" fmla="*/ 0 w 187"/>
                  <a:gd name="T115" fmla="*/ 0 h 112"/>
                  <a:gd name="T116" fmla="*/ 0 w 187"/>
                  <a:gd name="T117" fmla="*/ 0 h 112"/>
                  <a:gd name="T118" fmla="*/ 0 w 187"/>
                  <a:gd name="T119" fmla="*/ 0 h 1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7"/>
                  <a:gd name="T181" fmla="*/ 0 h 112"/>
                  <a:gd name="T182" fmla="*/ 187 w 187"/>
                  <a:gd name="T183" fmla="*/ 112 h 11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7" h="112">
                    <a:moveTo>
                      <a:pt x="0" y="80"/>
                    </a:moveTo>
                    <a:lnTo>
                      <a:pt x="1" y="74"/>
                    </a:lnTo>
                    <a:lnTo>
                      <a:pt x="4" y="66"/>
                    </a:lnTo>
                    <a:lnTo>
                      <a:pt x="5" y="60"/>
                    </a:lnTo>
                    <a:lnTo>
                      <a:pt x="7" y="56"/>
                    </a:lnTo>
                    <a:lnTo>
                      <a:pt x="9" y="54"/>
                    </a:lnTo>
                    <a:lnTo>
                      <a:pt x="13" y="49"/>
                    </a:lnTo>
                    <a:lnTo>
                      <a:pt x="16" y="43"/>
                    </a:lnTo>
                    <a:lnTo>
                      <a:pt x="22" y="34"/>
                    </a:lnTo>
                    <a:lnTo>
                      <a:pt x="28" y="28"/>
                    </a:lnTo>
                    <a:lnTo>
                      <a:pt x="34" y="20"/>
                    </a:lnTo>
                    <a:lnTo>
                      <a:pt x="40" y="15"/>
                    </a:lnTo>
                    <a:lnTo>
                      <a:pt x="46" y="11"/>
                    </a:lnTo>
                    <a:lnTo>
                      <a:pt x="50" y="13"/>
                    </a:lnTo>
                    <a:lnTo>
                      <a:pt x="54" y="15"/>
                    </a:lnTo>
                    <a:lnTo>
                      <a:pt x="60" y="17"/>
                    </a:lnTo>
                    <a:lnTo>
                      <a:pt x="67" y="21"/>
                    </a:lnTo>
                    <a:lnTo>
                      <a:pt x="73" y="24"/>
                    </a:lnTo>
                    <a:lnTo>
                      <a:pt x="78" y="28"/>
                    </a:lnTo>
                    <a:lnTo>
                      <a:pt x="83" y="31"/>
                    </a:lnTo>
                    <a:lnTo>
                      <a:pt x="85" y="33"/>
                    </a:lnTo>
                    <a:lnTo>
                      <a:pt x="88" y="40"/>
                    </a:lnTo>
                    <a:lnTo>
                      <a:pt x="92" y="51"/>
                    </a:lnTo>
                    <a:lnTo>
                      <a:pt x="97" y="60"/>
                    </a:lnTo>
                    <a:lnTo>
                      <a:pt x="99" y="66"/>
                    </a:lnTo>
                    <a:lnTo>
                      <a:pt x="103" y="70"/>
                    </a:lnTo>
                    <a:lnTo>
                      <a:pt x="108" y="78"/>
                    </a:lnTo>
                    <a:lnTo>
                      <a:pt x="116" y="85"/>
                    </a:lnTo>
                    <a:lnTo>
                      <a:pt x="123" y="89"/>
                    </a:lnTo>
                    <a:lnTo>
                      <a:pt x="130" y="89"/>
                    </a:lnTo>
                    <a:lnTo>
                      <a:pt x="138" y="87"/>
                    </a:lnTo>
                    <a:lnTo>
                      <a:pt x="145" y="85"/>
                    </a:lnTo>
                    <a:lnTo>
                      <a:pt x="151" y="80"/>
                    </a:lnTo>
                    <a:lnTo>
                      <a:pt x="157" y="74"/>
                    </a:lnTo>
                    <a:lnTo>
                      <a:pt x="164" y="63"/>
                    </a:lnTo>
                    <a:lnTo>
                      <a:pt x="169" y="53"/>
                    </a:lnTo>
                    <a:lnTo>
                      <a:pt x="171" y="40"/>
                    </a:lnTo>
                    <a:lnTo>
                      <a:pt x="168" y="33"/>
                    </a:lnTo>
                    <a:lnTo>
                      <a:pt x="166" y="26"/>
                    </a:lnTo>
                    <a:lnTo>
                      <a:pt x="161" y="21"/>
                    </a:lnTo>
                    <a:lnTo>
                      <a:pt x="158" y="18"/>
                    </a:lnTo>
                    <a:lnTo>
                      <a:pt x="152" y="17"/>
                    </a:lnTo>
                    <a:lnTo>
                      <a:pt x="143" y="15"/>
                    </a:lnTo>
                    <a:lnTo>
                      <a:pt x="135" y="13"/>
                    </a:lnTo>
                    <a:lnTo>
                      <a:pt x="130" y="10"/>
                    </a:lnTo>
                    <a:lnTo>
                      <a:pt x="126" y="15"/>
                    </a:lnTo>
                    <a:lnTo>
                      <a:pt x="121" y="18"/>
                    </a:lnTo>
                    <a:lnTo>
                      <a:pt x="119" y="22"/>
                    </a:lnTo>
                    <a:lnTo>
                      <a:pt x="118" y="25"/>
                    </a:lnTo>
                    <a:lnTo>
                      <a:pt x="116" y="29"/>
                    </a:lnTo>
                    <a:lnTo>
                      <a:pt x="116" y="36"/>
                    </a:lnTo>
                    <a:lnTo>
                      <a:pt x="115" y="43"/>
                    </a:lnTo>
                    <a:lnTo>
                      <a:pt x="118" y="46"/>
                    </a:lnTo>
                    <a:lnTo>
                      <a:pt x="121" y="48"/>
                    </a:lnTo>
                    <a:lnTo>
                      <a:pt x="127" y="52"/>
                    </a:lnTo>
                    <a:lnTo>
                      <a:pt x="133" y="53"/>
                    </a:lnTo>
                    <a:lnTo>
                      <a:pt x="136" y="54"/>
                    </a:lnTo>
                    <a:lnTo>
                      <a:pt x="137" y="52"/>
                    </a:lnTo>
                    <a:lnTo>
                      <a:pt x="138" y="48"/>
                    </a:lnTo>
                    <a:lnTo>
                      <a:pt x="138" y="47"/>
                    </a:lnTo>
                    <a:lnTo>
                      <a:pt x="140" y="46"/>
                    </a:lnTo>
                    <a:lnTo>
                      <a:pt x="142" y="45"/>
                    </a:lnTo>
                    <a:lnTo>
                      <a:pt x="145" y="44"/>
                    </a:lnTo>
                    <a:lnTo>
                      <a:pt x="148" y="43"/>
                    </a:lnTo>
                    <a:lnTo>
                      <a:pt x="150" y="43"/>
                    </a:lnTo>
                    <a:lnTo>
                      <a:pt x="151" y="47"/>
                    </a:lnTo>
                    <a:lnTo>
                      <a:pt x="151" y="52"/>
                    </a:lnTo>
                    <a:lnTo>
                      <a:pt x="151" y="55"/>
                    </a:lnTo>
                    <a:lnTo>
                      <a:pt x="150" y="57"/>
                    </a:lnTo>
                    <a:lnTo>
                      <a:pt x="148" y="60"/>
                    </a:lnTo>
                    <a:lnTo>
                      <a:pt x="143" y="61"/>
                    </a:lnTo>
                    <a:lnTo>
                      <a:pt x="138" y="62"/>
                    </a:lnTo>
                    <a:lnTo>
                      <a:pt x="134" y="61"/>
                    </a:lnTo>
                    <a:lnTo>
                      <a:pt x="128" y="59"/>
                    </a:lnTo>
                    <a:lnTo>
                      <a:pt x="118" y="55"/>
                    </a:lnTo>
                    <a:lnTo>
                      <a:pt x="108" y="51"/>
                    </a:lnTo>
                    <a:lnTo>
                      <a:pt x="103" y="44"/>
                    </a:lnTo>
                    <a:lnTo>
                      <a:pt x="100" y="36"/>
                    </a:lnTo>
                    <a:lnTo>
                      <a:pt x="99" y="28"/>
                    </a:lnTo>
                    <a:lnTo>
                      <a:pt x="100" y="21"/>
                    </a:lnTo>
                    <a:lnTo>
                      <a:pt x="103" y="16"/>
                    </a:lnTo>
                    <a:lnTo>
                      <a:pt x="110" y="11"/>
                    </a:lnTo>
                    <a:lnTo>
                      <a:pt x="118" y="6"/>
                    </a:lnTo>
                    <a:lnTo>
                      <a:pt x="127" y="2"/>
                    </a:lnTo>
                    <a:lnTo>
                      <a:pt x="133" y="0"/>
                    </a:lnTo>
                    <a:lnTo>
                      <a:pt x="135" y="0"/>
                    </a:lnTo>
                    <a:lnTo>
                      <a:pt x="140" y="1"/>
                    </a:lnTo>
                    <a:lnTo>
                      <a:pt x="144" y="2"/>
                    </a:lnTo>
                    <a:lnTo>
                      <a:pt x="150" y="3"/>
                    </a:lnTo>
                    <a:lnTo>
                      <a:pt x="156" y="5"/>
                    </a:lnTo>
                    <a:lnTo>
                      <a:pt x="161" y="7"/>
                    </a:lnTo>
                    <a:lnTo>
                      <a:pt x="165" y="8"/>
                    </a:lnTo>
                    <a:lnTo>
                      <a:pt x="167" y="10"/>
                    </a:lnTo>
                    <a:lnTo>
                      <a:pt x="172" y="16"/>
                    </a:lnTo>
                    <a:lnTo>
                      <a:pt x="179" y="26"/>
                    </a:lnTo>
                    <a:lnTo>
                      <a:pt x="184" y="38"/>
                    </a:lnTo>
                    <a:lnTo>
                      <a:pt x="187" y="46"/>
                    </a:lnTo>
                    <a:lnTo>
                      <a:pt x="181" y="57"/>
                    </a:lnTo>
                    <a:lnTo>
                      <a:pt x="171" y="74"/>
                    </a:lnTo>
                    <a:lnTo>
                      <a:pt x="159" y="89"/>
                    </a:lnTo>
                    <a:lnTo>
                      <a:pt x="153" y="95"/>
                    </a:lnTo>
                    <a:lnTo>
                      <a:pt x="149" y="95"/>
                    </a:lnTo>
                    <a:lnTo>
                      <a:pt x="143" y="97"/>
                    </a:lnTo>
                    <a:lnTo>
                      <a:pt x="136" y="97"/>
                    </a:lnTo>
                    <a:lnTo>
                      <a:pt x="128" y="97"/>
                    </a:lnTo>
                    <a:lnTo>
                      <a:pt x="120" y="98"/>
                    </a:lnTo>
                    <a:lnTo>
                      <a:pt x="113" y="97"/>
                    </a:lnTo>
                    <a:lnTo>
                      <a:pt x="108" y="97"/>
                    </a:lnTo>
                    <a:lnTo>
                      <a:pt x="105" y="95"/>
                    </a:lnTo>
                    <a:lnTo>
                      <a:pt x="100" y="92"/>
                    </a:lnTo>
                    <a:lnTo>
                      <a:pt x="95" y="85"/>
                    </a:lnTo>
                    <a:lnTo>
                      <a:pt x="90" y="79"/>
                    </a:lnTo>
                    <a:lnTo>
                      <a:pt x="88" y="75"/>
                    </a:lnTo>
                    <a:lnTo>
                      <a:pt x="85" y="68"/>
                    </a:lnTo>
                    <a:lnTo>
                      <a:pt x="81" y="55"/>
                    </a:lnTo>
                    <a:lnTo>
                      <a:pt x="75" y="44"/>
                    </a:lnTo>
                    <a:lnTo>
                      <a:pt x="72" y="37"/>
                    </a:lnTo>
                    <a:lnTo>
                      <a:pt x="66" y="34"/>
                    </a:lnTo>
                    <a:lnTo>
                      <a:pt x="57" y="30"/>
                    </a:lnTo>
                    <a:lnTo>
                      <a:pt x="47" y="26"/>
                    </a:lnTo>
                    <a:lnTo>
                      <a:pt x="42" y="25"/>
                    </a:lnTo>
                    <a:lnTo>
                      <a:pt x="37" y="31"/>
                    </a:lnTo>
                    <a:lnTo>
                      <a:pt x="30" y="43"/>
                    </a:lnTo>
                    <a:lnTo>
                      <a:pt x="24" y="55"/>
                    </a:lnTo>
                    <a:lnTo>
                      <a:pt x="21" y="63"/>
                    </a:lnTo>
                    <a:lnTo>
                      <a:pt x="19" y="67"/>
                    </a:lnTo>
                    <a:lnTo>
                      <a:pt x="17" y="72"/>
                    </a:lnTo>
                    <a:lnTo>
                      <a:pt x="16" y="78"/>
                    </a:lnTo>
                    <a:lnTo>
                      <a:pt x="16" y="84"/>
                    </a:lnTo>
                    <a:lnTo>
                      <a:pt x="19" y="86"/>
                    </a:lnTo>
                    <a:lnTo>
                      <a:pt x="22" y="90"/>
                    </a:lnTo>
                    <a:lnTo>
                      <a:pt x="28" y="92"/>
                    </a:lnTo>
                    <a:lnTo>
                      <a:pt x="35" y="94"/>
                    </a:lnTo>
                    <a:lnTo>
                      <a:pt x="42" y="95"/>
                    </a:lnTo>
                    <a:lnTo>
                      <a:pt x="47" y="97"/>
                    </a:lnTo>
                    <a:lnTo>
                      <a:pt x="51" y="98"/>
                    </a:lnTo>
                    <a:lnTo>
                      <a:pt x="53" y="98"/>
                    </a:lnTo>
                    <a:lnTo>
                      <a:pt x="57" y="91"/>
                    </a:lnTo>
                    <a:lnTo>
                      <a:pt x="62" y="83"/>
                    </a:lnTo>
                    <a:lnTo>
                      <a:pt x="67" y="75"/>
                    </a:lnTo>
                    <a:lnTo>
                      <a:pt x="67" y="67"/>
                    </a:lnTo>
                    <a:lnTo>
                      <a:pt x="65" y="64"/>
                    </a:lnTo>
                    <a:lnTo>
                      <a:pt x="61" y="62"/>
                    </a:lnTo>
                    <a:lnTo>
                      <a:pt x="57" y="61"/>
                    </a:lnTo>
                    <a:lnTo>
                      <a:pt x="52" y="61"/>
                    </a:lnTo>
                    <a:lnTo>
                      <a:pt x="50" y="62"/>
                    </a:lnTo>
                    <a:lnTo>
                      <a:pt x="49" y="64"/>
                    </a:lnTo>
                    <a:lnTo>
                      <a:pt x="47" y="67"/>
                    </a:lnTo>
                    <a:lnTo>
                      <a:pt x="47" y="68"/>
                    </a:lnTo>
                    <a:lnTo>
                      <a:pt x="45" y="69"/>
                    </a:lnTo>
                    <a:lnTo>
                      <a:pt x="42" y="69"/>
                    </a:lnTo>
                    <a:lnTo>
                      <a:pt x="39" y="69"/>
                    </a:lnTo>
                    <a:lnTo>
                      <a:pt x="38" y="68"/>
                    </a:lnTo>
                    <a:lnTo>
                      <a:pt x="38" y="64"/>
                    </a:lnTo>
                    <a:lnTo>
                      <a:pt x="39" y="57"/>
                    </a:lnTo>
                    <a:lnTo>
                      <a:pt x="42" y="52"/>
                    </a:lnTo>
                    <a:lnTo>
                      <a:pt x="44" y="49"/>
                    </a:lnTo>
                    <a:lnTo>
                      <a:pt x="49" y="49"/>
                    </a:lnTo>
                    <a:lnTo>
                      <a:pt x="57" y="51"/>
                    </a:lnTo>
                    <a:lnTo>
                      <a:pt x="64" y="51"/>
                    </a:lnTo>
                    <a:lnTo>
                      <a:pt x="68" y="52"/>
                    </a:lnTo>
                    <a:lnTo>
                      <a:pt x="70" y="54"/>
                    </a:lnTo>
                    <a:lnTo>
                      <a:pt x="73" y="59"/>
                    </a:lnTo>
                    <a:lnTo>
                      <a:pt x="75" y="62"/>
                    </a:lnTo>
                    <a:lnTo>
                      <a:pt x="76" y="66"/>
                    </a:lnTo>
                    <a:lnTo>
                      <a:pt x="76" y="70"/>
                    </a:lnTo>
                    <a:lnTo>
                      <a:pt x="76" y="77"/>
                    </a:lnTo>
                    <a:lnTo>
                      <a:pt x="74" y="84"/>
                    </a:lnTo>
                    <a:lnTo>
                      <a:pt x="72" y="90"/>
                    </a:lnTo>
                    <a:lnTo>
                      <a:pt x="67" y="95"/>
                    </a:lnTo>
                    <a:lnTo>
                      <a:pt x="62" y="103"/>
                    </a:lnTo>
                    <a:lnTo>
                      <a:pt x="57" y="109"/>
                    </a:lnTo>
                    <a:lnTo>
                      <a:pt x="51" y="112"/>
                    </a:lnTo>
                    <a:lnTo>
                      <a:pt x="43" y="112"/>
                    </a:lnTo>
                    <a:lnTo>
                      <a:pt x="35" y="110"/>
                    </a:lnTo>
                    <a:lnTo>
                      <a:pt x="27" y="108"/>
                    </a:lnTo>
                    <a:lnTo>
                      <a:pt x="21" y="105"/>
                    </a:lnTo>
                    <a:lnTo>
                      <a:pt x="14" y="100"/>
                    </a:lnTo>
                    <a:lnTo>
                      <a:pt x="7" y="94"/>
                    </a:lnTo>
                    <a:lnTo>
                      <a:pt x="2" y="87"/>
                    </a:lnTo>
                    <a:lnTo>
                      <a:pt x="0" y="8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32" name="Freeform 42"/>
              <p:cNvSpPr>
                <a:spLocks/>
              </p:cNvSpPr>
              <p:nvPr/>
            </p:nvSpPr>
            <p:spPr bwMode="auto">
              <a:xfrm>
                <a:off x="425" y="2268"/>
                <a:ext cx="239" cy="148"/>
              </a:xfrm>
              <a:custGeom>
                <a:avLst/>
                <a:gdLst>
                  <a:gd name="T0" fmla="*/ 0 w 734"/>
                  <a:gd name="T1" fmla="*/ 0 h 454"/>
                  <a:gd name="T2" fmla="*/ 0 w 734"/>
                  <a:gd name="T3" fmla="*/ 0 h 454"/>
                  <a:gd name="T4" fmla="*/ 0 w 734"/>
                  <a:gd name="T5" fmla="*/ 0 h 454"/>
                  <a:gd name="T6" fmla="*/ 0 w 734"/>
                  <a:gd name="T7" fmla="*/ 0 h 454"/>
                  <a:gd name="T8" fmla="*/ 0 w 734"/>
                  <a:gd name="T9" fmla="*/ 0 h 454"/>
                  <a:gd name="T10" fmla="*/ 0 w 734"/>
                  <a:gd name="T11" fmla="*/ 0 h 454"/>
                  <a:gd name="T12" fmla="*/ 0 w 734"/>
                  <a:gd name="T13" fmla="*/ 0 h 454"/>
                  <a:gd name="T14" fmla="*/ 0 w 734"/>
                  <a:gd name="T15" fmla="*/ 0 h 454"/>
                  <a:gd name="T16" fmla="*/ 0 w 734"/>
                  <a:gd name="T17" fmla="*/ 0 h 454"/>
                  <a:gd name="T18" fmla="*/ 0 w 734"/>
                  <a:gd name="T19" fmla="*/ 0 h 454"/>
                  <a:gd name="T20" fmla="*/ 0 w 734"/>
                  <a:gd name="T21" fmla="*/ 0 h 454"/>
                  <a:gd name="T22" fmla="*/ 0 w 734"/>
                  <a:gd name="T23" fmla="*/ 0 h 454"/>
                  <a:gd name="T24" fmla="*/ 0 w 734"/>
                  <a:gd name="T25" fmla="*/ 0 h 454"/>
                  <a:gd name="T26" fmla="*/ 0 w 734"/>
                  <a:gd name="T27" fmla="*/ 0 h 454"/>
                  <a:gd name="T28" fmla="*/ 0 w 734"/>
                  <a:gd name="T29" fmla="*/ 0 h 454"/>
                  <a:gd name="T30" fmla="*/ 0 w 734"/>
                  <a:gd name="T31" fmla="*/ 0 h 454"/>
                  <a:gd name="T32" fmla="*/ 0 w 734"/>
                  <a:gd name="T33" fmla="*/ 0 h 454"/>
                  <a:gd name="T34" fmla="*/ 0 w 734"/>
                  <a:gd name="T35" fmla="*/ 0 h 454"/>
                  <a:gd name="T36" fmla="*/ 0 w 734"/>
                  <a:gd name="T37" fmla="*/ 0 h 454"/>
                  <a:gd name="T38" fmla="*/ 0 w 734"/>
                  <a:gd name="T39" fmla="*/ 0 h 454"/>
                  <a:gd name="T40" fmla="*/ 0 w 734"/>
                  <a:gd name="T41" fmla="*/ 0 h 454"/>
                  <a:gd name="T42" fmla="*/ 0 w 734"/>
                  <a:gd name="T43" fmla="*/ 0 h 454"/>
                  <a:gd name="T44" fmla="*/ 0 w 734"/>
                  <a:gd name="T45" fmla="*/ 0 h 454"/>
                  <a:gd name="T46" fmla="*/ 0 w 734"/>
                  <a:gd name="T47" fmla="*/ 0 h 454"/>
                  <a:gd name="T48" fmla="*/ 0 w 734"/>
                  <a:gd name="T49" fmla="*/ 0 h 454"/>
                  <a:gd name="T50" fmla="*/ 0 w 734"/>
                  <a:gd name="T51" fmla="*/ 0 h 454"/>
                  <a:gd name="T52" fmla="*/ 0 w 734"/>
                  <a:gd name="T53" fmla="*/ 0 h 454"/>
                  <a:gd name="T54" fmla="*/ 0 w 734"/>
                  <a:gd name="T55" fmla="*/ 0 h 454"/>
                  <a:gd name="T56" fmla="*/ 0 w 734"/>
                  <a:gd name="T57" fmla="*/ 0 h 454"/>
                  <a:gd name="T58" fmla="*/ 0 w 734"/>
                  <a:gd name="T59" fmla="*/ 0 h 454"/>
                  <a:gd name="T60" fmla="*/ 0 w 734"/>
                  <a:gd name="T61" fmla="*/ 0 h 454"/>
                  <a:gd name="T62" fmla="*/ 0 w 734"/>
                  <a:gd name="T63" fmla="*/ 0 h 454"/>
                  <a:gd name="T64" fmla="*/ 0 w 734"/>
                  <a:gd name="T65" fmla="*/ 0 h 454"/>
                  <a:gd name="T66" fmla="*/ 0 w 734"/>
                  <a:gd name="T67" fmla="*/ 0 h 454"/>
                  <a:gd name="T68" fmla="*/ 0 w 734"/>
                  <a:gd name="T69" fmla="*/ 0 h 454"/>
                  <a:gd name="T70" fmla="*/ 0 w 734"/>
                  <a:gd name="T71" fmla="*/ 0 h 454"/>
                  <a:gd name="T72" fmla="*/ 0 w 734"/>
                  <a:gd name="T73" fmla="*/ 0 h 454"/>
                  <a:gd name="T74" fmla="*/ 0 w 734"/>
                  <a:gd name="T75" fmla="*/ 0 h 454"/>
                  <a:gd name="T76" fmla="*/ 0 w 734"/>
                  <a:gd name="T77" fmla="*/ 0 h 454"/>
                  <a:gd name="T78" fmla="*/ 0 w 734"/>
                  <a:gd name="T79" fmla="*/ 0 h 454"/>
                  <a:gd name="T80" fmla="*/ 0 w 734"/>
                  <a:gd name="T81" fmla="*/ 0 h 454"/>
                  <a:gd name="T82" fmla="*/ 0 w 734"/>
                  <a:gd name="T83" fmla="*/ 0 h 454"/>
                  <a:gd name="T84" fmla="*/ 0 w 734"/>
                  <a:gd name="T85" fmla="*/ 0 h 454"/>
                  <a:gd name="T86" fmla="*/ 0 w 734"/>
                  <a:gd name="T87" fmla="*/ 0 h 454"/>
                  <a:gd name="T88" fmla="*/ 0 w 734"/>
                  <a:gd name="T89" fmla="*/ 0 h 454"/>
                  <a:gd name="T90" fmla="*/ 0 w 734"/>
                  <a:gd name="T91" fmla="*/ 0 h 454"/>
                  <a:gd name="T92" fmla="*/ 0 w 734"/>
                  <a:gd name="T93" fmla="*/ 0 h 454"/>
                  <a:gd name="T94" fmla="*/ 0 w 734"/>
                  <a:gd name="T95" fmla="*/ 0 h 454"/>
                  <a:gd name="T96" fmla="*/ 0 w 734"/>
                  <a:gd name="T97" fmla="*/ 0 h 454"/>
                  <a:gd name="T98" fmla="*/ 0 w 734"/>
                  <a:gd name="T99" fmla="*/ 0 h 454"/>
                  <a:gd name="T100" fmla="*/ 0 w 734"/>
                  <a:gd name="T101" fmla="*/ 0 h 454"/>
                  <a:gd name="T102" fmla="*/ 0 w 734"/>
                  <a:gd name="T103" fmla="*/ 0 h 454"/>
                  <a:gd name="T104" fmla="*/ 0 w 734"/>
                  <a:gd name="T105" fmla="*/ 0 h 454"/>
                  <a:gd name="T106" fmla="*/ 0 w 734"/>
                  <a:gd name="T107" fmla="*/ 0 h 454"/>
                  <a:gd name="T108" fmla="*/ 0 w 734"/>
                  <a:gd name="T109" fmla="*/ 0 h 454"/>
                  <a:gd name="T110" fmla="*/ 0 w 734"/>
                  <a:gd name="T111" fmla="*/ 0 h 454"/>
                  <a:gd name="T112" fmla="*/ 0 w 734"/>
                  <a:gd name="T113" fmla="*/ 0 h 454"/>
                  <a:gd name="T114" fmla="*/ 0 w 734"/>
                  <a:gd name="T115" fmla="*/ 0 h 454"/>
                  <a:gd name="T116" fmla="*/ 0 w 734"/>
                  <a:gd name="T117" fmla="*/ 0 h 4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34"/>
                  <a:gd name="T178" fmla="*/ 0 h 454"/>
                  <a:gd name="T179" fmla="*/ 734 w 734"/>
                  <a:gd name="T180" fmla="*/ 454 h 45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34" h="454">
                    <a:moveTo>
                      <a:pt x="0" y="395"/>
                    </a:moveTo>
                    <a:lnTo>
                      <a:pt x="8" y="399"/>
                    </a:lnTo>
                    <a:lnTo>
                      <a:pt x="26" y="406"/>
                    </a:lnTo>
                    <a:lnTo>
                      <a:pt x="47" y="415"/>
                    </a:lnTo>
                    <a:lnTo>
                      <a:pt x="74" y="425"/>
                    </a:lnTo>
                    <a:lnTo>
                      <a:pt x="99" y="435"/>
                    </a:lnTo>
                    <a:lnTo>
                      <a:pt x="121" y="444"/>
                    </a:lnTo>
                    <a:lnTo>
                      <a:pt x="138" y="450"/>
                    </a:lnTo>
                    <a:lnTo>
                      <a:pt x="146" y="453"/>
                    </a:lnTo>
                    <a:lnTo>
                      <a:pt x="151" y="454"/>
                    </a:lnTo>
                    <a:lnTo>
                      <a:pt x="160" y="454"/>
                    </a:lnTo>
                    <a:lnTo>
                      <a:pt x="171" y="454"/>
                    </a:lnTo>
                    <a:lnTo>
                      <a:pt x="182" y="453"/>
                    </a:lnTo>
                    <a:lnTo>
                      <a:pt x="193" y="453"/>
                    </a:lnTo>
                    <a:lnTo>
                      <a:pt x="203" y="452"/>
                    </a:lnTo>
                    <a:lnTo>
                      <a:pt x="211" y="452"/>
                    </a:lnTo>
                    <a:lnTo>
                      <a:pt x="214" y="450"/>
                    </a:lnTo>
                    <a:lnTo>
                      <a:pt x="220" y="449"/>
                    </a:lnTo>
                    <a:lnTo>
                      <a:pt x="233" y="447"/>
                    </a:lnTo>
                    <a:lnTo>
                      <a:pt x="249" y="444"/>
                    </a:lnTo>
                    <a:lnTo>
                      <a:pt x="269" y="440"/>
                    </a:lnTo>
                    <a:lnTo>
                      <a:pt x="287" y="437"/>
                    </a:lnTo>
                    <a:lnTo>
                      <a:pt x="304" y="434"/>
                    </a:lnTo>
                    <a:lnTo>
                      <a:pt x="318" y="432"/>
                    </a:lnTo>
                    <a:lnTo>
                      <a:pt x="326" y="431"/>
                    </a:lnTo>
                    <a:lnTo>
                      <a:pt x="332" y="431"/>
                    </a:lnTo>
                    <a:lnTo>
                      <a:pt x="339" y="432"/>
                    </a:lnTo>
                    <a:lnTo>
                      <a:pt x="348" y="432"/>
                    </a:lnTo>
                    <a:lnTo>
                      <a:pt x="357" y="433"/>
                    </a:lnTo>
                    <a:lnTo>
                      <a:pt x="366" y="433"/>
                    </a:lnTo>
                    <a:lnTo>
                      <a:pt x="377" y="433"/>
                    </a:lnTo>
                    <a:lnTo>
                      <a:pt x="385" y="433"/>
                    </a:lnTo>
                    <a:lnTo>
                      <a:pt x="392" y="433"/>
                    </a:lnTo>
                    <a:lnTo>
                      <a:pt x="399" y="432"/>
                    </a:lnTo>
                    <a:lnTo>
                      <a:pt x="407" y="430"/>
                    </a:lnTo>
                    <a:lnTo>
                      <a:pt x="416" y="427"/>
                    </a:lnTo>
                    <a:lnTo>
                      <a:pt x="425" y="424"/>
                    </a:lnTo>
                    <a:lnTo>
                      <a:pt x="433" y="421"/>
                    </a:lnTo>
                    <a:lnTo>
                      <a:pt x="441" y="417"/>
                    </a:lnTo>
                    <a:lnTo>
                      <a:pt x="449" y="414"/>
                    </a:lnTo>
                    <a:lnTo>
                      <a:pt x="455" y="411"/>
                    </a:lnTo>
                    <a:lnTo>
                      <a:pt x="461" y="410"/>
                    </a:lnTo>
                    <a:lnTo>
                      <a:pt x="467" y="408"/>
                    </a:lnTo>
                    <a:lnTo>
                      <a:pt x="473" y="407"/>
                    </a:lnTo>
                    <a:lnTo>
                      <a:pt x="479" y="406"/>
                    </a:lnTo>
                    <a:lnTo>
                      <a:pt x="486" y="404"/>
                    </a:lnTo>
                    <a:lnTo>
                      <a:pt x="492" y="403"/>
                    </a:lnTo>
                    <a:lnTo>
                      <a:pt x="497" y="402"/>
                    </a:lnTo>
                    <a:lnTo>
                      <a:pt x="500" y="402"/>
                    </a:lnTo>
                    <a:lnTo>
                      <a:pt x="507" y="398"/>
                    </a:lnTo>
                    <a:lnTo>
                      <a:pt x="515" y="387"/>
                    </a:lnTo>
                    <a:lnTo>
                      <a:pt x="521" y="378"/>
                    </a:lnTo>
                    <a:lnTo>
                      <a:pt x="523" y="372"/>
                    </a:lnTo>
                    <a:lnTo>
                      <a:pt x="522" y="372"/>
                    </a:lnTo>
                    <a:lnTo>
                      <a:pt x="517" y="371"/>
                    </a:lnTo>
                    <a:lnTo>
                      <a:pt x="511" y="370"/>
                    </a:lnTo>
                    <a:lnTo>
                      <a:pt x="506" y="369"/>
                    </a:lnTo>
                    <a:lnTo>
                      <a:pt x="499" y="368"/>
                    </a:lnTo>
                    <a:lnTo>
                      <a:pt x="493" y="366"/>
                    </a:lnTo>
                    <a:lnTo>
                      <a:pt x="490" y="365"/>
                    </a:lnTo>
                    <a:lnTo>
                      <a:pt x="488" y="364"/>
                    </a:lnTo>
                    <a:lnTo>
                      <a:pt x="492" y="362"/>
                    </a:lnTo>
                    <a:lnTo>
                      <a:pt x="502" y="360"/>
                    </a:lnTo>
                    <a:lnTo>
                      <a:pt x="515" y="356"/>
                    </a:lnTo>
                    <a:lnTo>
                      <a:pt x="531" y="353"/>
                    </a:lnTo>
                    <a:lnTo>
                      <a:pt x="547" y="350"/>
                    </a:lnTo>
                    <a:lnTo>
                      <a:pt x="560" y="347"/>
                    </a:lnTo>
                    <a:lnTo>
                      <a:pt x="570" y="345"/>
                    </a:lnTo>
                    <a:lnTo>
                      <a:pt x="574" y="342"/>
                    </a:lnTo>
                    <a:lnTo>
                      <a:pt x="573" y="340"/>
                    </a:lnTo>
                    <a:lnTo>
                      <a:pt x="568" y="337"/>
                    </a:lnTo>
                    <a:lnTo>
                      <a:pt x="561" y="333"/>
                    </a:lnTo>
                    <a:lnTo>
                      <a:pt x="554" y="329"/>
                    </a:lnTo>
                    <a:lnTo>
                      <a:pt x="546" y="325"/>
                    </a:lnTo>
                    <a:lnTo>
                      <a:pt x="539" y="323"/>
                    </a:lnTo>
                    <a:lnTo>
                      <a:pt x="535" y="320"/>
                    </a:lnTo>
                    <a:lnTo>
                      <a:pt x="532" y="319"/>
                    </a:lnTo>
                    <a:lnTo>
                      <a:pt x="531" y="318"/>
                    </a:lnTo>
                    <a:lnTo>
                      <a:pt x="531" y="316"/>
                    </a:lnTo>
                    <a:lnTo>
                      <a:pt x="531" y="314"/>
                    </a:lnTo>
                    <a:lnTo>
                      <a:pt x="532" y="311"/>
                    </a:lnTo>
                    <a:lnTo>
                      <a:pt x="538" y="310"/>
                    </a:lnTo>
                    <a:lnTo>
                      <a:pt x="551" y="310"/>
                    </a:lnTo>
                    <a:lnTo>
                      <a:pt x="569" y="309"/>
                    </a:lnTo>
                    <a:lnTo>
                      <a:pt x="590" y="308"/>
                    </a:lnTo>
                    <a:lnTo>
                      <a:pt x="611" y="307"/>
                    </a:lnTo>
                    <a:lnTo>
                      <a:pt x="629" y="307"/>
                    </a:lnTo>
                    <a:lnTo>
                      <a:pt x="644" y="306"/>
                    </a:lnTo>
                    <a:lnTo>
                      <a:pt x="651" y="306"/>
                    </a:lnTo>
                    <a:lnTo>
                      <a:pt x="653" y="303"/>
                    </a:lnTo>
                    <a:lnTo>
                      <a:pt x="651" y="299"/>
                    </a:lnTo>
                    <a:lnTo>
                      <a:pt x="646" y="293"/>
                    </a:lnTo>
                    <a:lnTo>
                      <a:pt x="642" y="288"/>
                    </a:lnTo>
                    <a:lnTo>
                      <a:pt x="643" y="286"/>
                    </a:lnTo>
                    <a:lnTo>
                      <a:pt x="647" y="284"/>
                    </a:lnTo>
                    <a:lnTo>
                      <a:pt x="655" y="281"/>
                    </a:lnTo>
                    <a:lnTo>
                      <a:pt x="667" y="280"/>
                    </a:lnTo>
                    <a:lnTo>
                      <a:pt x="678" y="278"/>
                    </a:lnTo>
                    <a:lnTo>
                      <a:pt x="691" y="276"/>
                    </a:lnTo>
                    <a:lnTo>
                      <a:pt x="704" y="274"/>
                    </a:lnTo>
                    <a:lnTo>
                      <a:pt x="714" y="272"/>
                    </a:lnTo>
                    <a:lnTo>
                      <a:pt x="728" y="266"/>
                    </a:lnTo>
                    <a:lnTo>
                      <a:pt x="734" y="258"/>
                    </a:lnTo>
                    <a:lnTo>
                      <a:pt x="734" y="250"/>
                    </a:lnTo>
                    <a:lnTo>
                      <a:pt x="730" y="245"/>
                    </a:lnTo>
                    <a:lnTo>
                      <a:pt x="727" y="245"/>
                    </a:lnTo>
                    <a:lnTo>
                      <a:pt x="720" y="246"/>
                    </a:lnTo>
                    <a:lnTo>
                      <a:pt x="711" y="247"/>
                    </a:lnTo>
                    <a:lnTo>
                      <a:pt x="700" y="248"/>
                    </a:lnTo>
                    <a:lnTo>
                      <a:pt x="690" y="249"/>
                    </a:lnTo>
                    <a:lnTo>
                      <a:pt x="681" y="250"/>
                    </a:lnTo>
                    <a:lnTo>
                      <a:pt x="675" y="251"/>
                    </a:lnTo>
                    <a:lnTo>
                      <a:pt x="672" y="251"/>
                    </a:lnTo>
                    <a:lnTo>
                      <a:pt x="669" y="250"/>
                    </a:lnTo>
                    <a:lnTo>
                      <a:pt x="666" y="248"/>
                    </a:lnTo>
                    <a:lnTo>
                      <a:pt x="664" y="246"/>
                    </a:lnTo>
                    <a:lnTo>
                      <a:pt x="662" y="245"/>
                    </a:lnTo>
                    <a:lnTo>
                      <a:pt x="664" y="242"/>
                    </a:lnTo>
                    <a:lnTo>
                      <a:pt x="668" y="239"/>
                    </a:lnTo>
                    <a:lnTo>
                      <a:pt x="675" y="234"/>
                    </a:lnTo>
                    <a:lnTo>
                      <a:pt x="682" y="230"/>
                    </a:lnTo>
                    <a:lnTo>
                      <a:pt x="690" y="224"/>
                    </a:lnTo>
                    <a:lnTo>
                      <a:pt x="697" y="219"/>
                    </a:lnTo>
                    <a:lnTo>
                      <a:pt x="702" y="215"/>
                    </a:lnTo>
                    <a:lnTo>
                      <a:pt x="705" y="212"/>
                    </a:lnTo>
                    <a:lnTo>
                      <a:pt x="704" y="208"/>
                    </a:lnTo>
                    <a:lnTo>
                      <a:pt x="699" y="203"/>
                    </a:lnTo>
                    <a:lnTo>
                      <a:pt x="692" y="200"/>
                    </a:lnTo>
                    <a:lnTo>
                      <a:pt x="688" y="197"/>
                    </a:lnTo>
                    <a:lnTo>
                      <a:pt x="684" y="197"/>
                    </a:lnTo>
                    <a:lnTo>
                      <a:pt x="677" y="197"/>
                    </a:lnTo>
                    <a:lnTo>
                      <a:pt x="668" y="197"/>
                    </a:lnTo>
                    <a:lnTo>
                      <a:pt x="657" y="199"/>
                    </a:lnTo>
                    <a:lnTo>
                      <a:pt x="645" y="200"/>
                    </a:lnTo>
                    <a:lnTo>
                      <a:pt x="634" y="200"/>
                    </a:lnTo>
                    <a:lnTo>
                      <a:pt x="624" y="201"/>
                    </a:lnTo>
                    <a:lnTo>
                      <a:pt x="617" y="201"/>
                    </a:lnTo>
                    <a:lnTo>
                      <a:pt x="612" y="200"/>
                    </a:lnTo>
                    <a:lnTo>
                      <a:pt x="611" y="195"/>
                    </a:lnTo>
                    <a:lnTo>
                      <a:pt x="612" y="192"/>
                    </a:lnTo>
                    <a:lnTo>
                      <a:pt x="614" y="189"/>
                    </a:lnTo>
                    <a:lnTo>
                      <a:pt x="617" y="187"/>
                    </a:lnTo>
                    <a:lnTo>
                      <a:pt x="626" y="185"/>
                    </a:lnTo>
                    <a:lnTo>
                      <a:pt x="636" y="180"/>
                    </a:lnTo>
                    <a:lnTo>
                      <a:pt x="649" y="176"/>
                    </a:lnTo>
                    <a:lnTo>
                      <a:pt x="661" y="170"/>
                    </a:lnTo>
                    <a:lnTo>
                      <a:pt x="673" y="165"/>
                    </a:lnTo>
                    <a:lnTo>
                      <a:pt x="681" y="162"/>
                    </a:lnTo>
                    <a:lnTo>
                      <a:pt x="687" y="158"/>
                    </a:lnTo>
                    <a:lnTo>
                      <a:pt x="690" y="153"/>
                    </a:lnTo>
                    <a:lnTo>
                      <a:pt x="689" y="147"/>
                    </a:lnTo>
                    <a:lnTo>
                      <a:pt x="687" y="141"/>
                    </a:lnTo>
                    <a:lnTo>
                      <a:pt x="684" y="136"/>
                    </a:lnTo>
                    <a:lnTo>
                      <a:pt x="680" y="135"/>
                    </a:lnTo>
                    <a:lnTo>
                      <a:pt x="670" y="135"/>
                    </a:lnTo>
                    <a:lnTo>
                      <a:pt x="658" y="136"/>
                    </a:lnTo>
                    <a:lnTo>
                      <a:pt x="643" y="136"/>
                    </a:lnTo>
                    <a:lnTo>
                      <a:pt x="627" y="139"/>
                    </a:lnTo>
                    <a:lnTo>
                      <a:pt x="613" y="140"/>
                    </a:lnTo>
                    <a:lnTo>
                      <a:pt x="602" y="140"/>
                    </a:lnTo>
                    <a:lnTo>
                      <a:pt x="596" y="141"/>
                    </a:lnTo>
                    <a:lnTo>
                      <a:pt x="590" y="141"/>
                    </a:lnTo>
                    <a:lnTo>
                      <a:pt x="584" y="140"/>
                    </a:lnTo>
                    <a:lnTo>
                      <a:pt x="579" y="138"/>
                    </a:lnTo>
                    <a:lnTo>
                      <a:pt x="578" y="136"/>
                    </a:lnTo>
                    <a:lnTo>
                      <a:pt x="582" y="134"/>
                    </a:lnTo>
                    <a:lnTo>
                      <a:pt x="590" y="128"/>
                    </a:lnTo>
                    <a:lnTo>
                      <a:pt x="600" y="121"/>
                    </a:lnTo>
                    <a:lnTo>
                      <a:pt x="614" y="113"/>
                    </a:lnTo>
                    <a:lnTo>
                      <a:pt x="627" y="105"/>
                    </a:lnTo>
                    <a:lnTo>
                      <a:pt x="637" y="98"/>
                    </a:lnTo>
                    <a:lnTo>
                      <a:pt x="645" y="93"/>
                    </a:lnTo>
                    <a:lnTo>
                      <a:pt x="649" y="89"/>
                    </a:lnTo>
                    <a:lnTo>
                      <a:pt x="645" y="87"/>
                    </a:lnTo>
                    <a:lnTo>
                      <a:pt x="637" y="86"/>
                    </a:lnTo>
                    <a:lnTo>
                      <a:pt x="626" y="84"/>
                    </a:lnTo>
                    <a:lnTo>
                      <a:pt x="613" y="82"/>
                    </a:lnTo>
                    <a:lnTo>
                      <a:pt x="599" y="81"/>
                    </a:lnTo>
                    <a:lnTo>
                      <a:pt x="589" y="79"/>
                    </a:lnTo>
                    <a:lnTo>
                      <a:pt x="581" y="79"/>
                    </a:lnTo>
                    <a:lnTo>
                      <a:pt x="579" y="78"/>
                    </a:lnTo>
                    <a:lnTo>
                      <a:pt x="583" y="77"/>
                    </a:lnTo>
                    <a:lnTo>
                      <a:pt x="589" y="73"/>
                    </a:lnTo>
                    <a:lnTo>
                      <a:pt x="596" y="69"/>
                    </a:lnTo>
                    <a:lnTo>
                      <a:pt x="602" y="64"/>
                    </a:lnTo>
                    <a:lnTo>
                      <a:pt x="609" y="59"/>
                    </a:lnTo>
                    <a:lnTo>
                      <a:pt x="615" y="55"/>
                    </a:lnTo>
                    <a:lnTo>
                      <a:pt x="620" y="51"/>
                    </a:lnTo>
                    <a:lnTo>
                      <a:pt x="621" y="49"/>
                    </a:lnTo>
                    <a:lnTo>
                      <a:pt x="619" y="48"/>
                    </a:lnTo>
                    <a:lnTo>
                      <a:pt x="611" y="47"/>
                    </a:lnTo>
                    <a:lnTo>
                      <a:pt x="600" y="47"/>
                    </a:lnTo>
                    <a:lnTo>
                      <a:pt x="589" y="46"/>
                    </a:lnTo>
                    <a:lnTo>
                      <a:pt x="575" y="46"/>
                    </a:lnTo>
                    <a:lnTo>
                      <a:pt x="562" y="46"/>
                    </a:lnTo>
                    <a:lnTo>
                      <a:pt x="552" y="47"/>
                    </a:lnTo>
                    <a:lnTo>
                      <a:pt x="545" y="48"/>
                    </a:lnTo>
                    <a:lnTo>
                      <a:pt x="544" y="46"/>
                    </a:lnTo>
                    <a:lnTo>
                      <a:pt x="544" y="43"/>
                    </a:lnTo>
                    <a:lnTo>
                      <a:pt x="544" y="40"/>
                    </a:lnTo>
                    <a:lnTo>
                      <a:pt x="545" y="38"/>
                    </a:lnTo>
                    <a:lnTo>
                      <a:pt x="548" y="36"/>
                    </a:lnTo>
                    <a:lnTo>
                      <a:pt x="554" y="32"/>
                    </a:lnTo>
                    <a:lnTo>
                      <a:pt x="562" y="27"/>
                    </a:lnTo>
                    <a:lnTo>
                      <a:pt x="570" y="21"/>
                    </a:lnTo>
                    <a:lnTo>
                      <a:pt x="579" y="16"/>
                    </a:lnTo>
                    <a:lnTo>
                      <a:pt x="586" y="10"/>
                    </a:lnTo>
                    <a:lnTo>
                      <a:pt x="591" y="5"/>
                    </a:lnTo>
                    <a:lnTo>
                      <a:pt x="592" y="3"/>
                    </a:lnTo>
                    <a:lnTo>
                      <a:pt x="590" y="1"/>
                    </a:lnTo>
                    <a:lnTo>
                      <a:pt x="585" y="1"/>
                    </a:lnTo>
                    <a:lnTo>
                      <a:pt x="578" y="0"/>
                    </a:lnTo>
                    <a:lnTo>
                      <a:pt x="571" y="0"/>
                    </a:lnTo>
                    <a:lnTo>
                      <a:pt x="563" y="1"/>
                    </a:lnTo>
                    <a:lnTo>
                      <a:pt x="556" y="1"/>
                    </a:lnTo>
                    <a:lnTo>
                      <a:pt x="549" y="2"/>
                    </a:lnTo>
                    <a:lnTo>
                      <a:pt x="546" y="3"/>
                    </a:lnTo>
                    <a:lnTo>
                      <a:pt x="539" y="4"/>
                    </a:lnTo>
                    <a:lnTo>
                      <a:pt x="524" y="6"/>
                    </a:lnTo>
                    <a:lnTo>
                      <a:pt x="505" y="11"/>
                    </a:lnTo>
                    <a:lnTo>
                      <a:pt x="483" y="15"/>
                    </a:lnTo>
                    <a:lnTo>
                      <a:pt x="459" y="20"/>
                    </a:lnTo>
                    <a:lnTo>
                      <a:pt x="437" y="25"/>
                    </a:lnTo>
                    <a:lnTo>
                      <a:pt x="418" y="29"/>
                    </a:lnTo>
                    <a:lnTo>
                      <a:pt x="406" y="33"/>
                    </a:lnTo>
                    <a:lnTo>
                      <a:pt x="401" y="36"/>
                    </a:lnTo>
                    <a:lnTo>
                      <a:pt x="393" y="42"/>
                    </a:lnTo>
                    <a:lnTo>
                      <a:pt x="384" y="49"/>
                    </a:lnTo>
                    <a:lnTo>
                      <a:pt x="373" y="57"/>
                    </a:lnTo>
                    <a:lnTo>
                      <a:pt x="362" y="65"/>
                    </a:lnTo>
                    <a:lnTo>
                      <a:pt x="353" y="72"/>
                    </a:lnTo>
                    <a:lnTo>
                      <a:pt x="345" y="78"/>
                    </a:lnTo>
                    <a:lnTo>
                      <a:pt x="340" y="81"/>
                    </a:lnTo>
                    <a:lnTo>
                      <a:pt x="349" y="93"/>
                    </a:lnTo>
                    <a:lnTo>
                      <a:pt x="356" y="89"/>
                    </a:lnTo>
                    <a:lnTo>
                      <a:pt x="363" y="86"/>
                    </a:lnTo>
                    <a:lnTo>
                      <a:pt x="370" y="82"/>
                    </a:lnTo>
                    <a:lnTo>
                      <a:pt x="376" y="78"/>
                    </a:lnTo>
                    <a:lnTo>
                      <a:pt x="380" y="74"/>
                    </a:lnTo>
                    <a:lnTo>
                      <a:pt x="388" y="69"/>
                    </a:lnTo>
                    <a:lnTo>
                      <a:pt x="399" y="62"/>
                    </a:lnTo>
                    <a:lnTo>
                      <a:pt x="410" y="55"/>
                    </a:lnTo>
                    <a:lnTo>
                      <a:pt x="422" y="48"/>
                    </a:lnTo>
                    <a:lnTo>
                      <a:pt x="431" y="43"/>
                    </a:lnTo>
                    <a:lnTo>
                      <a:pt x="438" y="39"/>
                    </a:lnTo>
                    <a:lnTo>
                      <a:pt x="441" y="38"/>
                    </a:lnTo>
                    <a:lnTo>
                      <a:pt x="445" y="42"/>
                    </a:lnTo>
                    <a:lnTo>
                      <a:pt x="448" y="48"/>
                    </a:lnTo>
                    <a:lnTo>
                      <a:pt x="450" y="55"/>
                    </a:lnTo>
                    <a:lnTo>
                      <a:pt x="452" y="58"/>
                    </a:lnTo>
                    <a:lnTo>
                      <a:pt x="446" y="59"/>
                    </a:lnTo>
                    <a:lnTo>
                      <a:pt x="434" y="64"/>
                    </a:lnTo>
                    <a:lnTo>
                      <a:pt x="419" y="70"/>
                    </a:lnTo>
                    <a:lnTo>
                      <a:pt x="403" y="77"/>
                    </a:lnTo>
                    <a:lnTo>
                      <a:pt x="386" y="84"/>
                    </a:lnTo>
                    <a:lnTo>
                      <a:pt x="372" y="89"/>
                    </a:lnTo>
                    <a:lnTo>
                      <a:pt x="362" y="94"/>
                    </a:lnTo>
                    <a:lnTo>
                      <a:pt x="357" y="96"/>
                    </a:lnTo>
                    <a:lnTo>
                      <a:pt x="354" y="97"/>
                    </a:lnTo>
                    <a:lnTo>
                      <a:pt x="350" y="96"/>
                    </a:lnTo>
                    <a:lnTo>
                      <a:pt x="348" y="95"/>
                    </a:lnTo>
                    <a:lnTo>
                      <a:pt x="349" y="93"/>
                    </a:lnTo>
                    <a:lnTo>
                      <a:pt x="340" y="81"/>
                    </a:lnTo>
                    <a:lnTo>
                      <a:pt x="334" y="86"/>
                    </a:lnTo>
                    <a:lnTo>
                      <a:pt x="328" y="90"/>
                    </a:lnTo>
                    <a:lnTo>
                      <a:pt x="323" y="94"/>
                    </a:lnTo>
                    <a:lnTo>
                      <a:pt x="317" y="96"/>
                    </a:lnTo>
                    <a:lnTo>
                      <a:pt x="313" y="98"/>
                    </a:lnTo>
                    <a:lnTo>
                      <a:pt x="308" y="102"/>
                    </a:lnTo>
                    <a:lnTo>
                      <a:pt x="302" y="107"/>
                    </a:lnTo>
                    <a:lnTo>
                      <a:pt x="294" y="111"/>
                    </a:lnTo>
                    <a:lnTo>
                      <a:pt x="287" y="117"/>
                    </a:lnTo>
                    <a:lnTo>
                      <a:pt x="281" y="121"/>
                    </a:lnTo>
                    <a:lnTo>
                      <a:pt x="277" y="125"/>
                    </a:lnTo>
                    <a:lnTo>
                      <a:pt x="274" y="127"/>
                    </a:lnTo>
                    <a:lnTo>
                      <a:pt x="271" y="132"/>
                    </a:lnTo>
                    <a:lnTo>
                      <a:pt x="264" y="140"/>
                    </a:lnTo>
                    <a:lnTo>
                      <a:pt x="257" y="148"/>
                    </a:lnTo>
                    <a:lnTo>
                      <a:pt x="254" y="151"/>
                    </a:lnTo>
                    <a:lnTo>
                      <a:pt x="251" y="151"/>
                    </a:lnTo>
                    <a:lnTo>
                      <a:pt x="248" y="153"/>
                    </a:lnTo>
                    <a:lnTo>
                      <a:pt x="242" y="153"/>
                    </a:lnTo>
                    <a:lnTo>
                      <a:pt x="236" y="154"/>
                    </a:lnTo>
                    <a:lnTo>
                      <a:pt x="229" y="154"/>
                    </a:lnTo>
                    <a:lnTo>
                      <a:pt x="224" y="155"/>
                    </a:lnTo>
                    <a:lnTo>
                      <a:pt x="218" y="155"/>
                    </a:lnTo>
                    <a:lnTo>
                      <a:pt x="214" y="155"/>
                    </a:lnTo>
                    <a:lnTo>
                      <a:pt x="211" y="154"/>
                    </a:lnTo>
                    <a:lnTo>
                      <a:pt x="210" y="150"/>
                    </a:lnTo>
                    <a:lnTo>
                      <a:pt x="211" y="148"/>
                    </a:lnTo>
                    <a:lnTo>
                      <a:pt x="214" y="146"/>
                    </a:lnTo>
                    <a:lnTo>
                      <a:pt x="221" y="142"/>
                    </a:lnTo>
                    <a:lnTo>
                      <a:pt x="228" y="138"/>
                    </a:lnTo>
                    <a:lnTo>
                      <a:pt x="235" y="133"/>
                    </a:lnTo>
                    <a:lnTo>
                      <a:pt x="237" y="130"/>
                    </a:lnTo>
                    <a:lnTo>
                      <a:pt x="236" y="128"/>
                    </a:lnTo>
                    <a:lnTo>
                      <a:pt x="233" y="128"/>
                    </a:lnTo>
                    <a:lnTo>
                      <a:pt x="228" y="128"/>
                    </a:lnTo>
                    <a:lnTo>
                      <a:pt x="222" y="128"/>
                    </a:lnTo>
                    <a:lnTo>
                      <a:pt x="216" y="128"/>
                    </a:lnTo>
                    <a:lnTo>
                      <a:pt x="210" y="130"/>
                    </a:lnTo>
                    <a:lnTo>
                      <a:pt x="205" y="130"/>
                    </a:lnTo>
                    <a:lnTo>
                      <a:pt x="202" y="130"/>
                    </a:lnTo>
                    <a:lnTo>
                      <a:pt x="199" y="128"/>
                    </a:lnTo>
                    <a:lnTo>
                      <a:pt x="199" y="125"/>
                    </a:lnTo>
                    <a:lnTo>
                      <a:pt x="202" y="123"/>
                    </a:lnTo>
                    <a:lnTo>
                      <a:pt x="205" y="121"/>
                    </a:lnTo>
                    <a:lnTo>
                      <a:pt x="210" y="120"/>
                    </a:lnTo>
                    <a:lnTo>
                      <a:pt x="217" y="119"/>
                    </a:lnTo>
                    <a:lnTo>
                      <a:pt x="226" y="116"/>
                    </a:lnTo>
                    <a:lnTo>
                      <a:pt x="236" y="113"/>
                    </a:lnTo>
                    <a:lnTo>
                      <a:pt x="247" y="110"/>
                    </a:lnTo>
                    <a:lnTo>
                      <a:pt x="256" y="107"/>
                    </a:lnTo>
                    <a:lnTo>
                      <a:pt x="263" y="104"/>
                    </a:lnTo>
                    <a:lnTo>
                      <a:pt x="266" y="103"/>
                    </a:lnTo>
                    <a:lnTo>
                      <a:pt x="269" y="101"/>
                    </a:lnTo>
                    <a:lnTo>
                      <a:pt x="270" y="97"/>
                    </a:lnTo>
                    <a:lnTo>
                      <a:pt x="269" y="94"/>
                    </a:lnTo>
                    <a:lnTo>
                      <a:pt x="267" y="92"/>
                    </a:lnTo>
                    <a:lnTo>
                      <a:pt x="264" y="89"/>
                    </a:lnTo>
                    <a:lnTo>
                      <a:pt x="258" y="88"/>
                    </a:lnTo>
                    <a:lnTo>
                      <a:pt x="251" y="87"/>
                    </a:lnTo>
                    <a:lnTo>
                      <a:pt x="247" y="87"/>
                    </a:lnTo>
                    <a:lnTo>
                      <a:pt x="247" y="86"/>
                    </a:lnTo>
                    <a:lnTo>
                      <a:pt x="247" y="84"/>
                    </a:lnTo>
                    <a:lnTo>
                      <a:pt x="249" y="81"/>
                    </a:lnTo>
                    <a:lnTo>
                      <a:pt x="254" y="80"/>
                    </a:lnTo>
                    <a:lnTo>
                      <a:pt x="257" y="80"/>
                    </a:lnTo>
                    <a:lnTo>
                      <a:pt x="263" y="79"/>
                    </a:lnTo>
                    <a:lnTo>
                      <a:pt x="270" y="77"/>
                    </a:lnTo>
                    <a:lnTo>
                      <a:pt x="277" y="75"/>
                    </a:lnTo>
                    <a:lnTo>
                      <a:pt x="283" y="73"/>
                    </a:lnTo>
                    <a:lnTo>
                      <a:pt x="289" y="70"/>
                    </a:lnTo>
                    <a:lnTo>
                      <a:pt x="293" y="67"/>
                    </a:lnTo>
                    <a:lnTo>
                      <a:pt x="295" y="64"/>
                    </a:lnTo>
                    <a:lnTo>
                      <a:pt x="288" y="61"/>
                    </a:lnTo>
                    <a:lnTo>
                      <a:pt x="278" y="54"/>
                    </a:lnTo>
                    <a:lnTo>
                      <a:pt x="269" y="47"/>
                    </a:lnTo>
                    <a:lnTo>
                      <a:pt x="264" y="42"/>
                    </a:lnTo>
                    <a:lnTo>
                      <a:pt x="266" y="41"/>
                    </a:lnTo>
                    <a:lnTo>
                      <a:pt x="273" y="40"/>
                    </a:lnTo>
                    <a:lnTo>
                      <a:pt x="283" y="39"/>
                    </a:lnTo>
                    <a:lnTo>
                      <a:pt x="295" y="38"/>
                    </a:lnTo>
                    <a:lnTo>
                      <a:pt x="307" y="36"/>
                    </a:lnTo>
                    <a:lnTo>
                      <a:pt x="317" y="36"/>
                    </a:lnTo>
                    <a:lnTo>
                      <a:pt x="324" y="35"/>
                    </a:lnTo>
                    <a:lnTo>
                      <a:pt x="328" y="35"/>
                    </a:lnTo>
                    <a:lnTo>
                      <a:pt x="331" y="33"/>
                    </a:lnTo>
                    <a:lnTo>
                      <a:pt x="331" y="29"/>
                    </a:lnTo>
                    <a:lnTo>
                      <a:pt x="331" y="26"/>
                    </a:lnTo>
                    <a:lnTo>
                      <a:pt x="331" y="23"/>
                    </a:lnTo>
                    <a:lnTo>
                      <a:pt x="328" y="20"/>
                    </a:lnTo>
                    <a:lnTo>
                      <a:pt x="323" y="19"/>
                    </a:lnTo>
                    <a:lnTo>
                      <a:pt x="313" y="17"/>
                    </a:lnTo>
                    <a:lnTo>
                      <a:pt x="303" y="15"/>
                    </a:lnTo>
                    <a:lnTo>
                      <a:pt x="293" y="13"/>
                    </a:lnTo>
                    <a:lnTo>
                      <a:pt x="282" y="12"/>
                    </a:lnTo>
                    <a:lnTo>
                      <a:pt x="275" y="11"/>
                    </a:lnTo>
                    <a:lnTo>
                      <a:pt x="271" y="11"/>
                    </a:lnTo>
                    <a:lnTo>
                      <a:pt x="262" y="11"/>
                    </a:lnTo>
                    <a:lnTo>
                      <a:pt x="243" y="10"/>
                    </a:lnTo>
                    <a:lnTo>
                      <a:pt x="217" y="9"/>
                    </a:lnTo>
                    <a:lnTo>
                      <a:pt x="186" y="6"/>
                    </a:lnTo>
                    <a:lnTo>
                      <a:pt x="156" y="5"/>
                    </a:lnTo>
                    <a:lnTo>
                      <a:pt x="129" y="3"/>
                    </a:lnTo>
                    <a:lnTo>
                      <a:pt x="108" y="2"/>
                    </a:lnTo>
                    <a:lnTo>
                      <a:pt x="99" y="2"/>
                    </a:lnTo>
                    <a:lnTo>
                      <a:pt x="93" y="4"/>
                    </a:lnTo>
                    <a:lnTo>
                      <a:pt x="87" y="8"/>
                    </a:lnTo>
                    <a:lnTo>
                      <a:pt x="80" y="12"/>
                    </a:lnTo>
                    <a:lnTo>
                      <a:pt x="75" y="15"/>
                    </a:lnTo>
                    <a:lnTo>
                      <a:pt x="72" y="23"/>
                    </a:lnTo>
                    <a:lnTo>
                      <a:pt x="67" y="39"/>
                    </a:lnTo>
                    <a:lnTo>
                      <a:pt x="62" y="57"/>
                    </a:lnTo>
                    <a:lnTo>
                      <a:pt x="60" y="67"/>
                    </a:lnTo>
                    <a:lnTo>
                      <a:pt x="58" y="85"/>
                    </a:lnTo>
                    <a:lnTo>
                      <a:pt x="52" y="117"/>
                    </a:lnTo>
                    <a:lnTo>
                      <a:pt x="47" y="149"/>
                    </a:lnTo>
                    <a:lnTo>
                      <a:pt x="44" y="170"/>
                    </a:lnTo>
                    <a:lnTo>
                      <a:pt x="53" y="184"/>
                    </a:lnTo>
                    <a:lnTo>
                      <a:pt x="55" y="174"/>
                    </a:lnTo>
                    <a:lnTo>
                      <a:pt x="60" y="156"/>
                    </a:lnTo>
                    <a:lnTo>
                      <a:pt x="65" y="131"/>
                    </a:lnTo>
                    <a:lnTo>
                      <a:pt x="72" y="103"/>
                    </a:lnTo>
                    <a:lnTo>
                      <a:pt x="77" y="77"/>
                    </a:lnTo>
                    <a:lnTo>
                      <a:pt x="83" y="52"/>
                    </a:lnTo>
                    <a:lnTo>
                      <a:pt x="87" y="35"/>
                    </a:lnTo>
                    <a:lnTo>
                      <a:pt x="88" y="28"/>
                    </a:lnTo>
                    <a:lnTo>
                      <a:pt x="92" y="25"/>
                    </a:lnTo>
                    <a:lnTo>
                      <a:pt x="100" y="24"/>
                    </a:lnTo>
                    <a:lnTo>
                      <a:pt x="110" y="24"/>
                    </a:lnTo>
                    <a:lnTo>
                      <a:pt x="113" y="28"/>
                    </a:lnTo>
                    <a:lnTo>
                      <a:pt x="110" y="42"/>
                    </a:lnTo>
                    <a:lnTo>
                      <a:pt x="104" y="63"/>
                    </a:lnTo>
                    <a:lnTo>
                      <a:pt x="97" y="84"/>
                    </a:lnTo>
                    <a:lnTo>
                      <a:pt x="93" y="95"/>
                    </a:lnTo>
                    <a:lnTo>
                      <a:pt x="107" y="97"/>
                    </a:lnTo>
                    <a:lnTo>
                      <a:pt x="110" y="95"/>
                    </a:lnTo>
                    <a:lnTo>
                      <a:pt x="111" y="94"/>
                    </a:lnTo>
                    <a:lnTo>
                      <a:pt x="113" y="94"/>
                    </a:lnTo>
                    <a:lnTo>
                      <a:pt x="114" y="94"/>
                    </a:lnTo>
                    <a:lnTo>
                      <a:pt x="114" y="101"/>
                    </a:lnTo>
                    <a:lnTo>
                      <a:pt x="112" y="116"/>
                    </a:lnTo>
                    <a:lnTo>
                      <a:pt x="110" y="131"/>
                    </a:lnTo>
                    <a:lnTo>
                      <a:pt x="106" y="138"/>
                    </a:lnTo>
                    <a:lnTo>
                      <a:pt x="102" y="138"/>
                    </a:lnTo>
                    <a:lnTo>
                      <a:pt x="97" y="136"/>
                    </a:lnTo>
                    <a:lnTo>
                      <a:pt x="93" y="135"/>
                    </a:lnTo>
                    <a:lnTo>
                      <a:pt x="92" y="133"/>
                    </a:lnTo>
                    <a:lnTo>
                      <a:pt x="95" y="126"/>
                    </a:lnTo>
                    <a:lnTo>
                      <a:pt x="98" y="116"/>
                    </a:lnTo>
                    <a:lnTo>
                      <a:pt x="104" y="104"/>
                    </a:lnTo>
                    <a:lnTo>
                      <a:pt x="107" y="97"/>
                    </a:lnTo>
                    <a:lnTo>
                      <a:pt x="93" y="95"/>
                    </a:lnTo>
                    <a:lnTo>
                      <a:pt x="89" y="107"/>
                    </a:lnTo>
                    <a:lnTo>
                      <a:pt x="83" y="123"/>
                    </a:lnTo>
                    <a:lnTo>
                      <a:pt x="78" y="139"/>
                    </a:lnTo>
                    <a:lnTo>
                      <a:pt x="75" y="147"/>
                    </a:lnTo>
                    <a:lnTo>
                      <a:pt x="82" y="149"/>
                    </a:lnTo>
                    <a:lnTo>
                      <a:pt x="85" y="148"/>
                    </a:lnTo>
                    <a:lnTo>
                      <a:pt x="89" y="148"/>
                    </a:lnTo>
                    <a:lnTo>
                      <a:pt x="90" y="149"/>
                    </a:lnTo>
                    <a:lnTo>
                      <a:pt x="92" y="150"/>
                    </a:lnTo>
                    <a:lnTo>
                      <a:pt x="89" y="163"/>
                    </a:lnTo>
                    <a:lnTo>
                      <a:pt x="82" y="188"/>
                    </a:lnTo>
                    <a:lnTo>
                      <a:pt x="74" y="213"/>
                    </a:lnTo>
                    <a:lnTo>
                      <a:pt x="69" y="226"/>
                    </a:lnTo>
                    <a:lnTo>
                      <a:pt x="67" y="228"/>
                    </a:lnTo>
                    <a:lnTo>
                      <a:pt x="65" y="230"/>
                    </a:lnTo>
                    <a:lnTo>
                      <a:pt x="62" y="231"/>
                    </a:lnTo>
                    <a:lnTo>
                      <a:pt x="61" y="228"/>
                    </a:lnTo>
                    <a:lnTo>
                      <a:pt x="65" y="215"/>
                    </a:lnTo>
                    <a:lnTo>
                      <a:pt x="72" y="188"/>
                    </a:lnTo>
                    <a:lnTo>
                      <a:pt x="78" y="163"/>
                    </a:lnTo>
                    <a:lnTo>
                      <a:pt x="82" y="149"/>
                    </a:lnTo>
                    <a:lnTo>
                      <a:pt x="75" y="147"/>
                    </a:lnTo>
                    <a:lnTo>
                      <a:pt x="73" y="156"/>
                    </a:lnTo>
                    <a:lnTo>
                      <a:pt x="68" y="167"/>
                    </a:lnTo>
                    <a:lnTo>
                      <a:pt x="64" y="178"/>
                    </a:lnTo>
                    <a:lnTo>
                      <a:pt x="61" y="185"/>
                    </a:lnTo>
                    <a:lnTo>
                      <a:pt x="59" y="188"/>
                    </a:lnTo>
                    <a:lnTo>
                      <a:pt x="55" y="189"/>
                    </a:lnTo>
                    <a:lnTo>
                      <a:pt x="53" y="189"/>
                    </a:lnTo>
                    <a:lnTo>
                      <a:pt x="53" y="184"/>
                    </a:lnTo>
                    <a:lnTo>
                      <a:pt x="44" y="170"/>
                    </a:lnTo>
                    <a:lnTo>
                      <a:pt x="42" y="181"/>
                    </a:lnTo>
                    <a:lnTo>
                      <a:pt x="36" y="204"/>
                    </a:lnTo>
                    <a:lnTo>
                      <a:pt x="29" y="236"/>
                    </a:lnTo>
                    <a:lnTo>
                      <a:pt x="22" y="272"/>
                    </a:lnTo>
                    <a:lnTo>
                      <a:pt x="14" y="310"/>
                    </a:lnTo>
                    <a:lnTo>
                      <a:pt x="7" y="346"/>
                    </a:lnTo>
                    <a:lnTo>
                      <a:pt x="2" y="376"/>
                    </a:lnTo>
                    <a:lnTo>
                      <a:pt x="0" y="395"/>
                    </a:lnTo>
                    <a:lnTo>
                      <a:pt x="7" y="385"/>
                    </a:lnTo>
                    <a:lnTo>
                      <a:pt x="7" y="380"/>
                    </a:lnTo>
                    <a:lnTo>
                      <a:pt x="7" y="376"/>
                    </a:lnTo>
                    <a:lnTo>
                      <a:pt x="7" y="371"/>
                    </a:lnTo>
                    <a:lnTo>
                      <a:pt x="8" y="369"/>
                    </a:lnTo>
                    <a:lnTo>
                      <a:pt x="9" y="366"/>
                    </a:lnTo>
                    <a:lnTo>
                      <a:pt x="12" y="364"/>
                    </a:lnTo>
                    <a:lnTo>
                      <a:pt x="15" y="363"/>
                    </a:lnTo>
                    <a:lnTo>
                      <a:pt x="19" y="364"/>
                    </a:lnTo>
                    <a:lnTo>
                      <a:pt x="27" y="369"/>
                    </a:lnTo>
                    <a:lnTo>
                      <a:pt x="42" y="378"/>
                    </a:lnTo>
                    <a:lnTo>
                      <a:pt x="61" y="391"/>
                    </a:lnTo>
                    <a:lnTo>
                      <a:pt x="83" y="403"/>
                    </a:lnTo>
                    <a:lnTo>
                      <a:pt x="104" y="416"/>
                    </a:lnTo>
                    <a:lnTo>
                      <a:pt x="122" y="426"/>
                    </a:lnTo>
                    <a:lnTo>
                      <a:pt x="135" y="434"/>
                    </a:lnTo>
                    <a:lnTo>
                      <a:pt x="140" y="437"/>
                    </a:lnTo>
                    <a:lnTo>
                      <a:pt x="134" y="434"/>
                    </a:lnTo>
                    <a:lnTo>
                      <a:pt x="120" y="429"/>
                    </a:lnTo>
                    <a:lnTo>
                      <a:pt x="100" y="422"/>
                    </a:lnTo>
                    <a:lnTo>
                      <a:pt x="78" y="412"/>
                    </a:lnTo>
                    <a:lnTo>
                      <a:pt x="54" y="403"/>
                    </a:lnTo>
                    <a:lnTo>
                      <a:pt x="34" y="394"/>
                    </a:lnTo>
                    <a:lnTo>
                      <a:pt x="16" y="388"/>
                    </a:lnTo>
                    <a:lnTo>
                      <a:pt x="7" y="385"/>
                    </a:lnTo>
                    <a:lnTo>
                      <a:pt x="0" y="3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33" name="Freeform 44"/>
              <p:cNvSpPr>
                <a:spLocks/>
              </p:cNvSpPr>
              <p:nvPr/>
            </p:nvSpPr>
            <p:spPr bwMode="auto">
              <a:xfrm>
                <a:off x="489" y="2493"/>
                <a:ext cx="34" cy="21"/>
              </a:xfrm>
              <a:custGeom>
                <a:avLst/>
                <a:gdLst>
                  <a:gd name="T0" fmla="*/ 0 w 105"/>
                  <a:gd name="T1" fmla="*/ 0 h 61"/>
                  <a:gd name="T2" fmla="*/ 0 w 105"/>
                  <a:gd name="T3" fmla="*/ 0 h 61"/>
                  <a:gd name="T4" fmla="*/ 0 w 105"/>
                  <a:gd name="T5" fmla="*/ 0 h 61"/>
                  <a:gd name="T6" fmla="*/ 0 w 105"/>
                  <a:gd name="T7" fmla="*/ 0 h 61"/>
                  <a:gd name="T8" fmla="*/ 0 w 105"/>
                  <a:gd name="T9" fmla="*/ 0 h 61"/>
                  <a:gd name="T10" fmla="*/ 0 w 105"/>
                  <a:gd name="T11" fmla="*/ 0 h 61"/>
                  <a:gd name="T12" fmla="*/ 0 w 105"/>
                  <a:gd name="T13" fmla="*/ 0 h 61"/>
                  <a:gd name="T14" fmla="*/ 0 w 105"/>
                  <a:gd name="T15" fmla="*/ 0 h 61"/>
                  <a:gd name="T16" fmla="*/ 0 w 105"/>
                  <a:gd name="T17" fmla="*/ 0 h 61"/>
                  <a:gd name="T18" fmla="*/ 0 w 105"/>
                  <a:gd name="T19" fmla="*/ 0 h 61"/>
                  <a:gd name="T20" fmla="*/ 0 w 105"/>
                  <a:gd name="T21" fmla="*/ 0 h 61"/>
                  <a:gd name="T22" fmla="*/ 0 w 105"/>
                  <a:gd name="T23" fmla="*/ 0 h 61"/>
                  <a:gd name="T24" fmla="*/ 0 w 105"/>
                  <a:gd name="T25" fmla="*/ 0 h 61"/>
                  <a:gd name="T26" fmla="*/ 0 w 105"/>
                  <a:gd name="T27" fmla="*/ 0 h 61"/>
                  <a:gd name="T28" fmla="*/ 0 w 105"/>
                  <a:gd name="T29" fmla="*/ 0 h 61"/>
                  <a:gd name="T30" fmla="*/ 0 w 105"/>
                  <a:gd name="T31" fmla="*/ 0 h 61"/>
                  <a:gd name="T32" fmla="*/ 0 w 105"/>
                  <a:gd name="T33" fmla="*/ 0 h 61"/>
                  <a:gd name="T34" fmla="*/ 0 w 105"/>
                  <a:gd name="T35" fmla="*/ 0 h 61"/>
                  <a:gd name="T36" fmla="*/ 0 w 105"/>
                  <a:gd name="T37" fmla="*/ 0 h 61"/>
                  <a:gd name="T38" fmla="*/ 0 w 105"/>
                  <a:gd name="T39" fmla="*/ 0 h 61"/>
                  <a:gd name="T40" fmla="*/ 0 w 105"/>
                  <a:gd name="T41" fmla="*/ 0 h 61"/>
                  <a:gd name="T42" fmla="*/ 0 w 105"/>
                  <a:gd name="T43" fmla="*/ 0 h 61"/>
                  <a:gd name="T44" fmla="*/ 0 w 105"/>
                  <a:gd name="T45" fmla="*/ 0 h 61"/>
                  <a:gd name="T46" fmla="*/ 0 w 105"/>
                  <a:gd name="T47" fmla="*/ 0 h 61"/>
                  <a:gd name="T48" fmla="*/ 0 w 105"/>
                  <a:gd name="T49" fmla="*/ 0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5"/>
                  <a:gd name="T76" fmla="*/ 0 h 61"/>
                  <a:gd name="T77" fmla="*/ 105 w 105"/>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5" h="61">
                    <a:moveTo>
                      <a:pt x="1" y="55"/>
                    </a:moveTo>
                    <a:lnTo>
                      <a:pt x="7" y="50"/>
                    </a:lnTo>
                    <a:lnTo>
                      <a:pt x="17" y="45"/>
                    </a:lnTo>
                    <a:lnTo>
                      <a:pt x="31" y="36"/>
                    </a:lnTo>
                    <a:lnTo>
                      <a:pt x="46" y="27"/>
                    </a:lnTo>
                    <a:lnTo>
                      <a:pt x="60" y="18"/>
                    </a:lnTo>
                    <a:lnTo>
                      <a:pt x="74" y="10"/>
                    </a:lnTo>
                    <a:lnTo>
                      <a:pt x="83" y="4"/>
                    </a:lnTo>
                    <a:lnTo>
                      <a:pt x="89" y="0"/>
                    </a:lnTo>
                    <a:lnTo>
                      <a:pt x="93" y="2"/>
                    </a:lnTo>
                    <a:lnTo>
                      <a:pt x="98" y="4"/>
                    </a:lnTo>
                    <a:lnTo>
                      <a:pt x="103" y="5"/>
                    </a:lnTo>
                    <a:lnTo>
                      <a:pt x="105" y="7"/>
                    </a:lnTo>
                    <a:lnTo>
                      <a:pt x="100" y="10"/>
                    </a:lnTo>
                    <a:lnTo>
                      <a:pt x="89" y="17"/>
                    </a:lnTo>
                    <a:lnTo>
                      <a:pt x="73" y="25"/>
                    </a:lnTo>
                    <a:lnTo>
                      <a:pt x="55" y="34"/>
                    </a:lnTo>
                    <a:lnTo>
                      <a:pt x="37" y="43"/>
                    </a:lnTo>
                    <a:lnTo>
                      <a:pt x="21" y="51"/>
                    </a:lnTo>
                    <a:lnTo>
                      <a:pt x="9" y="57"/>
                    </a:lnTo>
                    <a:lnTo>
                      <a:pt x="5" y="61"/>
                    </a:lnTo>
                    <a:lnTo>
                      <a:pt x="2" y="61"/>
                    </a:lnTo>
                    <a:lnTo>
                      <a:pt x="1" y="59"/>
                    </a:lnTo>
                    <a:lnTo>
                      <a:pt x="0" y="57"/>
                    </a:lnTo>
                    <a:lnTo>
                      <a:pt x="1" y="5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34" name="Freeform 45"/>
              <p:cNvSpPr>
                <a:spLocks/>
              </p:cNvSpPr>
              <p:nvPr/>
            </p:nvSpPr>
            <p:spPr bwMode="auto">
              <a:xfrm>
                <a:off x="523" y="2483"/>
                <a:ext cx="10" cy="12"/>
              </a:xfrm>
              <a:custGeom>
                <a:avLst/>
                <a:gdLst>
                  <a:gd name="T0" fmla="*/ 0 w 33"/>
                  <a:gd name="T1" fmla="*/ 0 h 37"/>
                  <a:gd name="T2" fmla="*/ 0 w 33"/>
                  <a:gd name="T3" fmla="*/ 0 h 37"/>
                  <a:gd name="T4" fmla="*/ 0 w 33"/>
                  <a:gd name="T5" fmla="*/ 0 h 37"/>
                  <a:gd name="T6" fmla="*/ 0 w 33"/>
                  <a:gd name="T7" fmla="*/ 0 h 37"/>
                  <a:gd name="T8" fmla="*/ 0 w 33"/>
                  <a:gd name="T9" fmla="*/ 0 h 37"/>
                  <a:gd name="T10" fmla="*/ 0 w 33"/>
                  <a:gd name="T11" fmla="*/ 0 h 37"/>
                  <a:gd name="T12" fmla="*/ 0 w 33"/>
                  <a:gd name="T13" fmla="*/ 0 h 37"/>
                  <a:gd name="T14" fmla="*/ 0 w 33"/>
                  <a:gd name="T15" fmla="*/ 0 h 37"/>
                  <a:gd name="T16" fmla="*/ 0 w 33"/>
                  <a:gd name="T17" fmla="*/ 0 h 37"/>
                  <a:gd name="T18" fmla="*/ 0 w 33"/>
                  <a:gd name="T19" fmla="*/ 0 h 37"/>
                  <a:gd name="T20" fmla="*/ 0 w 33"/>
                  <a:gd name="T21" fmla="*/ 0 h 37"/>
                  <a:gd name="T22" fmla="*/ 0 w 33"/>
                  <a:gd name="T23" fmla="*/ 0 h 37"/>
                  <a:gd name="T24" fmla="*/ 0 w 33"/>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37"/>
                  <a:gd name="T41" fmla="*/ 33 w 33"/>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37">
                    <a:moveTo>
                      <a:pt x="0" y="28"/>
                    </a:moveTo>
                    <a:lnTo>
                      <a:pt x="6" y="22"/>
                    </a:lnTo>
                    <a:lnTo>
                      <a:pt x="17" y="13"/>
                    </a:lnTo>
                    <a:lnTo>
                      <a:pt x="26" y="5"/>
                    </a:lnTo>
                    <a:lnTo>
                      <a:pt x="33" y="0"/>
                    </a:lnTo>
                    <a:lnTo>
                      <a:pt x="28" y="9"/>
                    </a:lnTo>
                    <a:lnTo>
                      <a:pt x="21" y="20"/>
                    </a:lnTo>
                    <a:lnTo>
                      <a:pt x="15" y="30"/>
                    </a:lnTo>
                    <a:lnTo>
                      <a:pt x="13" y="37"/>
                    </a:lnTo>
                    <a:lnTo>
                      <a:pt x="10" y="35"/>
                    </a:lnTo>
                    <a:lnTo>
                      <a:pt x="5" y="33"/>
                    </a:lnTo>
                    <a:lnTo>
                      <a:pt x="2" y="30"/>
                    </a:lnTo>
                    <a:lnTo>
                      <a:pt x="0" y="28"/>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35" name="Freeform 46"/>
              <p:cNvSpPr>
                <a:spLocks/>
              </p:cNvSpPr>
              <p:nvPr/>
            </p:nvSpPr>
            <p:spPr bwMode="auto">
              <a:xfrm>
                <a:off x="566" y="2421"/>
                <a:ext cx="38" cy="37"/>
              </a:xfrm>
              <a:custGeom>
                <a:avLst/>
                <a:gdLst>
                  <a:gd name="T0" fmla="*/ 0 w 115"/>
                  <a:gd name="T1" fmla="*/ 0 h 115"/>
                  <a:gd name="T2" fmla="*/ 0 w 115"/>
                  <a:gd name="T3" fmla="*/ 0 h 115"/>
                  <a:gd name="T4" fmla="*/ 0 w 115"/>
                  <a:gd name="T5" fmla="*/ 0 h 115"/>
                  <a:gd name="T6" fmla="*/ 0 w 115"/>
                  <a:gd name="T7" fmla="*/ 0 h 115"/>
                  <a:gd name="T8" fmla="*/ 0 w 115"/>
                  <a:gd name="T9" fmla="*/ 0 h 115"/>
                  <a:gd name="T10" fmla="*/ 0 w 115"/>
                  <a:gd name="T11" fmla="*/ 0 h 115"/>
                  <a:gd name="T12" fmla="*/ 0 w 115"/>
                  <a:gd name="T13" fmla="*/ 0 h 115"/>
                  <a:gd name="T14" fmla="*/ 0 w 115"/>
                  <a:gd name="T15" fmla="*/ 0 h 115"/>
                  <a:gd name="T16" fmla="*/ 0 w 115"/>
                  <a:gd name="T17" fmla="*/ 0 h 115"/>
                  <a:gd name="T18" fmla="*/ 0 w 115"/>
                  <a:gd name="T19" fmla="*/ 0 h 115"/>
                  <a:gd name="T20" fmla="*/ 0 w 115"/>
                  <a:gd name="T21" fmla="*/ 0 h 115"/>
                  <a:gd name="T22" fmla="*/ 0 w 115"/>
                  <a:gd name="T23" fmla="*/ 0 h 115"/>
                  <a:gd name="T24" fmla="*/ 0 w 115"/>
                  <a:gd name="T25" fmla="*/ 0 h 115"/>
                  <a:gd name="T26" fmla="*/ 0 w 115"/>
                  <a:gd name="T27" fmla="*/ 0 h 115"/>
                  <a:gd name="T28" fmla="*/ 0 w 115"/>
                  <a:gd name="T29" fmla="*/ 0 h 115"/>
                  <a:gd name="T30" fmla="*/ 0 w 115"/>
                  <a:gd name="T31" fmla="*/ 0 h 115"/>
                  <a:gd name="T32" fmla="*/ 0 w 115"/>
                  <a:gd name="T33" fmla="*/ 0 h 115"/>
                  <a:gd name="T34" fmla="*/ 0 w 115"/>
                  <a:gd name="T35" fmla="*/ 0 h 115"/>
                  <a:gd name="T36" fmla="*/ 0 w 115"/>
                  <a:gd name="T37" fmla="*/ 0 h 115"/>
                  <a:gd name="T38" fmla="*/ 0 w 115"/>
                  <a:gd name="T39" fmla="*/ 0 h 115"/>
                  <a:gd name="T40" fmla="*/ 0 w 115"/>
                  <a:gd name="T41" fmla="*/ 0 h 115"/>
                  <a:gd name="T42" fmla="*/ 0 w 115"/>
                  <a:gd name="T43" fmla="*/ 0 h 115"/>
                  <a:gd name="T44" fmla="*/ 0 w 115"/>
                  <a:gd name="T45" fmla="*/ 0 h 115"/>
                  <a:gd name="T46" fmla="*/ 0 w 115"/>
                  <a:gd name="T47" fmla="*/ 0 h 115"/>
                  <a:gd name="T48" fmla="*/ 0 w 115"/>
                  <a:gd name="T49" fmla="*/ 0 h 115"/>
                  <a:gd name="T50" fmla="*/ 0 w 115"/>
                  <a:gd name="T51" fmla="*/ 0 h 115"/>
                  <a:gd name="T52" fmla="*/ 0 w 115"/>
                  <a:gd name="T53" fmla="*/ 0 h 115"/>
                  <a:gd name="T54" fmla="*/ 0 w 115"/>
                  <a:gd name="T55" fmla="*/ 0 h 115"/>
                  <a:gd name="T56" fmla="*/ 0 w 115"/>
                  <a:gd name="T57" fmla="*/ 0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
                  <a:gd name="T88" fmla="*/ 0 h 115"/>
                  <a:gd name="T89" fmla="*/ 115 w 11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 h="115">
                    <a:moveTo>
                      <a:pt x="0" y="110"/>
                    </a:moveTo>
                    <a:lnTo>
                      <a:pt x="8" y="103"/>
                    </a:lnTo>
                    <a:lnTo>
                      <a:pt x="21" y="90"/>
                    </a:lnTo>
                    <a:lnTo>
                      <a:pt x="37" y="75"/>
                    </a:lnTo>
                    <a:lnTo>
                      <a:pt x="53" y="58"/>
                    </a:lnTo>
                    <a:lnTo>
                      <a:pt x="69" y="41"/>
                    </a:lnTo>
                    <a:lnTo>
                      <a:pt x="84" y="26"/>
                    </a:lnTo>
                    <a:lnTo>
                      <a:pt x="93" y="16"/>
                    </a:lnTo>
                    <a:lnTo>
                      <a:pt x="98" y="11"/>
                    </a:lnTo>
                    <a:lnTo>
                      <a:pt x="103" y="8"/>
                    </a:lnTo>
                    <a:lnTo>
                      <a:pt x="108" y="3"/>
                    </a:lnTo>
                    <a:lnTo>
                      <a:pt x="114" y="0"/>
                    </a:lnTo>
                    <a:lnTo>
                      <a:pt x="115" y="0"/>
                    </a:lnTo>
                    <a:lnTo>
                      <a:pt x="112" y="3"/>
                    </a:lnTo>
                    <a:lnTo>
                      <a:pt x="105" y="12"/>
                    </a:lnTo>
                    <a:lnTo>
                      <a:pt x="94" y="25"/>
                    </a:lnTo>
                    <a:lnTo>
                      <a:pt x="84" y="39"/>
                    </a:lnTo>
                    <a:lnTo>
                      <a:pt x="73" y="54"/>
                    </a:lnTo>
                    <a:lnTo>
                      <a:pt x="62" y="66"/>
                    </a:lnTo>
                    <a:lnTo>
                      <a:pt x="55" y="77"/>
                    </a:lnTo>
                    <a:lnTo>
                      <a:pt x="52" y="81"/>
                    </a:lnTo>
                    <a:lnTo>
                      <a:pt x="46" y="88"/>
                    </a:lnTo>
                    <a:lnTo>
                      <a:pt x="36" y="98"/>
                    </a:lnTo>
                    <a:lnTo>
                      <a:pt x="24" y="108"/>
                    </a:lnTo>
                    <a:lnTo>
                      <a:pt x="18" y="113"/>
                    </a:lnTo>
                    <a:lnTo>
                      <a:pt x="15" y="115"/>
                    </a:lnTo>
                    <a:lnTo>
                      <a:pt x="9" y="113"/>
                    </a:lnTo>
                    <a:lnTo>
                      <a:pt x="3" y="112"/>
                    </a:lnTo>
                    <a:lnTo>
                      <a:pt x="0" y="1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36" name="Freeform 47"/>
              <p:cNvSpPr>
                <a:spLocks/>
              </p:cNvSpPr>
              <p:nvPr/>
            </p:nvSpPr>
            <p:spPr bwMode="auto">
              <a:xfrm>
                <a:off x="609" y="2378"/>
                <a:ext cx="73" cy="34"/>
              </a:xfrm>
              <a:custGeom>
                <a:avLst/>
                <a:gdLst>
                  <a:gd name="T0" fmla="*/ 0 w 224"/>
                  <a:gd name="T1" fmla="*/ 0 h 102"/>
                  <a:gd name="T2" fmla="*/ 0 w 224"/>
                  <a:gd name="T3" fmla="*/ 0 h 102"/>
                  <a:gd name="T4" fmla="*/ 0 w 224"/>
                  <a:gd name="T5" fmla="*/ 0 h 102"/>
                  <a:gd name="T6" fmla="*/ 0 w 224"/>
                  <a:gd name="T7" fmla="*/ 0 h 102"/>
                  <a:gd name="T8" fmla="*/ 0 w 224"/>
                  <a:gd name="T9" fmla="*/ 0 h 102"/>
                  <a:gd name="T10" fmla="*/ 0 w 224"/>
                  <a:gd name="T11" fmla="*/ 0 h 102"/>
                  <a:gd name="T12" fmla="*/ 0 w 224"/>
                  <a:gd name="T13" fmla="*/ 0 h 102"/>
                  <a:gd name="T14" fmla="*/ 0 w 224"/>
                  <a:gd name="T15" fmla="*/ 0 h 102"/>
                  <a:gd name="T16" fmla="*/ 0 w 224"/>
                  <a:gd name="T17" fmla="*/ 0 h 102"/>
                  <a:gd name="T18" fmla="*/ 0 w 224"/>
                  <a:gd name="T19" fmla="*/ 0 h 102"/>
                  <a:gd name="T20" fmla="*/ 0 w 224"/>
                  <a:gd name="T21" fmla="*/ 0 h 102"/>
                  <a:gd name="T22" fmla="*/ 0 w 224"/>
                  <a:gd name="T23" fmla="*/ 0 h 102"/>
                  <a:gd name="T24" fmla="*/ 0 w 224"/>
                  <a:gd name="T25" fmla="*/ 0 h 102"/>
                  <a:gd name="T26" fmla="*/ 0 w 224"/>
                  <a:gd name="T27" fmla="*/ 0 h 102"/>
                  <a:gd name="T28" fmla="*/ 0 w 224"/>
                  <a:gd name="T29" fmla="*/ 0 h 102"/>
                  <a:gd name="T30" fmla="*/ 0 w 224"/>
                  <a:gd name="T31" fmla="*/ 0 h 102"/>
                  <a:gd name="T32" fmla="*/ 0 w 224"/>
                  <a:gd name="T33" fmla="*/ 0 h 102"/>
                  <a:gd name="T34" fmla="*/ 0 w 224"/>
                  <a:gd name="T35" fmla="*/ 0 h 102"/>
                  <a:gd name="T36" fmla="*/ 0 w 224"/>
                  <a:gd name="T37" fmla="*/ 0 h 102"/>
                  <a:gd name="T38" fmla="*/ 0 w 224"/>
                  <a:gd name="T39" fmla="*/ 0 h 102"/>
                  <a:gd name="T40" fmla="*/ 0 w 224"/>
                  <a:gd name="T41" fmla="*/ 0 h 102"/>
                  <a:gd name="T42" fmla="*/ 0 w 224"/>
                  <a:gd name="T43" fmla="*/ 0 h 102"/>
                  <a:gd name="T44" fmla="*/ 0 w 224"/>
                  <a:gd name="T45" fmla="*/ 0 h 102"/>
                  <a:gd name="T46" fmla="*/ 0 w 224"/>
                  <a:gd name="T47" fmla="*/ 0 h 102"/>
                  <a:gd name="T48" fmla="*/ 0 w 224"/>
                  <a:gd name="T49" fmla="*/ 0 h 102"/>
                  <a:gd name="T50" fmla="*/ 0 w 224"/>
                  <a:gd name="T51" fmla="*/ 0 h 102"/>
                  <a:gd name="T52" fmla="*/ 0 w 224"/>
                  <a:gd name="T53" fmla="*/ 0 h 102"/>
                  <a:gd name="T54" fmla="*/ 0 w 224"/>
                  <a:gd name="T55" fmla="*/ 0 h 102"/>
                  <a:gd name="T56" fmla="*/ 0 w 224"/>
                  <a:gd name="T57" fmla="*/ 0 h 102"/>
                  <a:gd name="T58" fmla="*/ 0 w 224"/>
                  <a:gd name="T59" fmla="*/ 0 h 102"/>
                  <a:gd name="T60" fmla="*/ 0 w 224"/>
                  <a:gd name="T61" fmla="*/ 0 h 102"/>
                  <a:gd name="T62" fmla="*/ 0 w 224"/>
                  <a:gd name="T63" fmla="*/ 0 h 102"/>
                  <a:gd name="T64" fmla="*/ 0 w 224"/>
                  <a:gd name="T65" fmla="*/ 0 h 102"/>
                  <a:gd name="T66" fmla="*/ 0 w 224"/>
                  <a:gd name="T67" fmla="*/ 0 h 102"/>
                  <a:gd name="T68" fmla="*/ 0 w 224"/>
                  <a:gd name="T69" fmla="*/ 0 h 102"/>
                  <a:gd name="T70" fmla="*/ 0 w 224"/>
                  <a:gd name="T71" fmla="*/ 0 h 102"/>
                  <a:gd name="T72" fmla="*/ 0 w 224"/>
                  <a:gd name="T73" fmla="*/ 0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4"/>
                  <a:gd name="T112" fmla="*/ 0 h 102"/>
                  <a:gd name="T113" fmla="*/ 224 w 224"/>
                  <a:gd name="T114" fmla="*/ 102 h 10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4" h="102">
                    <a:moveTo>
                      <a:pt x="0" y="102"/>
                    </a:moveTo>
                    <a:lnTo>
                      <a:pt x="8" y="97"/>
                    </a:lnTo>
                    <a:lnTo>
                      <a:pt x="26" y="87"/>
                    </a:lnTo>
                    <a:lnTo>
                      <a:pt x="48" y="73"/>
                    </a:lnTo>
                    <a:lnTo>
                      <a:pt x="72" y="58"/>
                    </a:lnTo>
                    <a:lnTo>
                      <a:pt x="97" y="43"/>
                    </a:lnTo>
                    <a:lnTo>
                      <a:pt x="120" y="29"/>
                    </a:lnTo>
                    <a:lnTo>
                      <a:pt x="137" y="20"/>
                    </a:lnTo>
                    <a:lnTo>
                      <a:pt x="147" y="16"/>
                    </a:lnTo>
                    <a:lnTo>
                      <a:pt x="152" y="15"/>
                    </a:lnTo>
                    <a:lnTo>
                      <a:pt x="159" y="12"/>
                    </a:lnTo>
                    <a:lnTo>
                      <a:pt x="168" y="10"/>
                    </a:lnTo>
                    <a:lnTo>
                      <a:pt x="177" y="6"/>
                    </a:lnTo>
                    <a:lnTo>
                      <a:pt x="186" y="4"/>
                    </a:lnTo>
                    <a:lnTo>
                      <a:pt x="193" y="2"/>
                    </a:lnTo>
                    <a:lnTo>
                      <a:pt x="200" y="1"/>
                    </a:lnTo>
                    <a:lnTo>
                      <a:pt x="204" y="0"/>
                    </a:lnTo>
                    <a:lnTo>
                      <a:pt x="210" y="3"/>
                    </a:lnTo>
                    <a:lnTo>
                      <a:pt x="217" y="9"/>
                    </a:lnTo>
                    <a:lnTo>
                      <a:pt x="221" y="15"/>
                    </a:lnTo>
                    <a:lnTo>
                      <a:pt x="224" y="20"/>
                    </a:lnTo>
                    <a:lnTo>
                      <a:pt x="219" y="21"/>
                    </a:lnTo>
                    <a:lnTo>
                      <a:pt x="210" y="24"/>
                    </a:lnTo>
                    <a:lnTo>
                      <a:pt x="198" y="28"/>
                    </a:lnTo>
                    <a:lnTo>
                      <a:pt x="183" y="34"/>
                    </a:lnTo>
                    <a:lnTo>
                      <a:pt x="166" y="40"/>
                    </a:lnTo>
                    <a:lnTo>
                      <a:pt x="147" y="47"/>
                    </a:lnTo>
                    <a:lnTo>
                      <a:pt x="127" y="55"/>
                    </a:lnTo>
                    <a:lnTo>
                      <a:pt x="106" y="63"/>
                    </a:lnTo>
                    <a:lnTo>
                      <a:pt x="87" y="70"/>
                    </a:lnTo>
                    <a:lnTo>
                      <a:pt x="67" y="78"/>
                    </a:lnTo>
                    <a:lnTo>
                      <a:pt x="49" y="85"/>
                    </a:lnTo>
                    <a:lnTo>
                      <a:pt x="33" y="90"/>
                    </a:lnTo>
                    <a:lnTo>
                      <a:pt x="19" y="95"/>
                    </a:lnTo>
                    <a:lnTo>
                      <a:pt x="8" y="100"/>
                    </a:lnTo>
                    <a:lnTo>
                      <a:pt x="3" y="102"/>
                    </a:lnTo>
                    <a:lnTo>
                      <a:pt x="0" y="10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37" name="Freeform 48"/>
              <p:cNvSpPr>
                <a:spLocks/>
              </p:cNvSpPr>
              <p:nvPr/>
            </p:nvSpPr>
            <p:spPr bwMode="auto">
              <a:xfrm>
                <a:off x="685" y="2375"/>
                <a:ext cx="14" cy="9"/>
              </a:xfrm>
              <a:custGeom>
                <a:avLst/>
                <a:gdLst>
                  <a:gd name="T0" fmla="*/ 0 w 44"/>
                  <a:gd name="T1" fmla="*/ 0 h 28"/>
                  <a:gd name="T2" fmla="*/ 0 w 44"/>
                  <a:gd name="T3" fmla="*/ 0 h 28"/>
                  <a:gd name="T4" fmla="*/ 0 w 44"/>
                  <a:gd name="T5" fmla="*/ 0 h 28"/>
                  <a:gd name="T6" fmla="*/ 0 w 44"/>
                  <a:gd name="T7" fmla="*/ 0 h 28"/>
                  <a:gd name="T8" fmla="*/ 0 w 44"/>
                  <a:gd name="T9" fmla="*/ 0 h 28"/>
                  <a:gd name="T10" fmla="*/ 0 w 44"/>
                  <a:gd name="T11" fmla="*/ 0 h 28"/>
                  <a:gd name="T12" fmla="*/ 0 w 44"/>
                  <a:gd name="T13" fmla="*/ 0 h 28"/>
                  <a:gd name="T14" fmla="*/ 0 w 44"/>
                  <a:gd name="T15" fmla="*/ 0 h 28"/>
                  <a:gd name="T16" fmla="*/ 0 w 44"/>
                  <a:gd name="T17" fmla="*/ 0 h 28"/>
                  <a:gd name="T18" fmla="*/ 0 w 44"/>
                  <a:gd name="T19" fmla="*/ 0 h 28"/>
                  <a:gd name="T20" fmla="*/ 0 w 44"/>
                  <a:gd name="T21" fmla="*/ 0 h 28"/>
                  <a:gd name="T22" fmla="*/ 0 w 44"/>
                  <a:gd name="T23" fmla="*/ 0 h 28"/>
                  <a:gd name="T24" fmla="*/ 0 w 44"/>
                  <a:gd name="T25" fmla="*/ 0 h 28"/>
                  <a:gd name="T26" fmla="*/ 0 w 44"/>
                  <a:gd name="T27" fmla="*/ 0 h 28"/>
                  <a:gd name="T28" fmla="*/ 0 w 44"/>
                  <a:gd name="T29" fmla="*/ 0 h 28"/>
                  <a:gd name="T30" fmla="*/ 0 w 44"/>
                  <a:gd name="T31" fmla="*/ 0 h 28"/>
                  <a:gd name="T32" fmla="*/ 0 w 44"/>
                  <a:gd name="T33" fmla="*/ 0 h 28"/>
                  <a:gd name="T34" fmla="*/ 0 w 44"/>
                  <a:gd name="T35" fmla="*/ 0 h 28"/>
                  <a:gd name="T36" fmla="*/ 0 w 44"/>
                  <a:gd name="T37" fmla="*/ 0 h 28"/>
                  <a:gd name="T38" fmla="*/ 0 w 44"/>
                  <a:gd name="T39" fmla="*/ 0 h 28"/>
                  <a:gd name="T40" fmla="*/ 0 w 44"/>
                  <a:gd name="T41" fmla="*/ 0 h 28"/>
                  <a:gd name="T42" fmla="*/ 0 w 44"/>
                  <a:gd name="T43" fmla="*/ 0 h 28"/>
                  <a:gd name="T44" fmla="*/ 0 w 44"/>
                  <a:gd name="T45" fmla="*/ 0 h 28"/>
                  <a:gd name="T46" fmla="*/ 0 w 44"/>
                  <a:gd name="T47" fmla="*/ 0 h 28"/>
                  <a:gd name="T48" fmla="*/ 0 w 44"/>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28"/>
                  <a:gd name="T77" fmla="*/ 44 w 44"/>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28">
                    <a:moveTo>
                      <a:pt x="1" y="6"/>
                    </a:moveTo>
                    <a:lnTo>
                      <a:pt x="4" y="5"/>
                    </a:lnTo>
                    <a:lnTo>
                      <a:pt x="9" y="5"/>
                    </a:lnTo>
                    <a:lnTo>
                      <a:pt x="16" y="4"/>
                    </a:lnTo>
                    <a:lnTo>
                      <a:pt x="24" y="3"/>
                    </a:lnTo>
                    <a:lnTo>
                      <a:pt x="31" y="2"/>
                    </a:lnTo>
                    <a:lnTo>
                      <a:pt x="37" y="2"/>
                    </a:lnTo>
                    <a:lnTo>
                      <a:pt x="41" y="0"/>
                    </a:lnTo>
                    <a:lnTo>
                      <a:pt x="42" y="0"/>
                    </a:lnTo>
                    <a:lnTo>
                      <a:pt x="42" y="3"/>
                    </a:lnTo>
                    <a:lnTo>
                      <a:pt x="44" y="6"/>
                    </a:lnTo>
                    <a:lnTo>
                      <a:pt x="44" y="10"/>
                    </a:lnTo>
                    <a:lnTo>
                      <a:pt x="42" y="12"/>
                    </a:lnTo>
                    <a:lnTo>
                      <a:pt x="41" y="13"/>
                    </a:lnTo>
                    <a:lnTo>
                      <a:pt x="37" y="15"/>
                    </a:lnTo>
                    <a:lnTo>
                      <a:pt x="32" y="18"/>
                    </a:lnTo>
                    <a:lnTo>
                      <a:pt x="25" y="20"/>
                    </a:lnTo>
                    <a:lnTo>
                      <a:pt x="19" y="22"/>
                    </a:lnTo>
                    <a:lnTo>
                      <a:pt x="14" y="25"/>
                    </a:lnTo>
                    <a:lnTo>
                      <a:pt x="8" y="27"/>
                    </a:lnTo>
                    <a:lnTo>
                      <a:pt x="4" y="28"/>
                    </a:lnTo>
                    <a:lnTo>
                      <a:pt x="2" y="23"/>
                    </a:lnTo>
                    <a:lnTo>
                      <a:pt x="0" y="16"/>
                    </a:lnTo>
                    <a:lnTo>
                      <a:pt x="0" y="10"/>
                    </a:lnTo>
                    <a:lnTo>
                      <a:pt x="1" y="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38" name="Freeform 49"/>
              <p:cNvSpPr>
                <a:spLocks/>
              </p:cNvSpPr>
              <p:nvPr/>
            </p:nvSpPr>
            <p:spPr bwMode="auto">
              <a:xfrm>
                <a:off x="731" y="2487"/>
                <a:ext cx="11" cy="7"/>
              </a:xfrm>
              <a:custGeom>
                <a:avLst/>
                <a:gdLst>
                  <a:gd name="T0" fmla="*/ 0 w 34"/>
                  <a:gd name="T1" fmla="*/ 0 h 23"/>
                  <a:gd name="T2" fmla="*/ 0 w 34"/>
                  <a:gd name="T3" fmla="*/ 0 h 23"/>
                  <a:gd name="T4" fmla="*/ 0 w 34"/>
                  <a:gd name="T5" fmla="*/ 0 h 23"/>
                  <a:gd name="T6" fmla="*/ 0 w 34"/>
                  <a:gd name="T7" fmla="*/ 0 h 23"/>
                  <a:gd name="T8" fmla="*/ 0 w 34"/>
                  <a:gd name="T9" fmla="*/ 0 h 23"/>
                  <a:gd name="T10" fmla="*/ 0 w 34"/>
                  <a:gd name="T11" fmla="*/ 0 h 23"/>
                  <a:gd name="T12" fmla="*/ 0 w 34"/>
                  <a:gd name="T13" fmla="*/ 0 h 23"/>
                  <a:gd name="T14" fmla="*/ 0 w 34"/>
                  <a:gd name="T15" fmla="*/ 0 h 23"/>
                  <a:gd name="T16" fmla="*/ 0 w 34"/>
                  <a:gd name="T17" fmla="*/ 0 h 23"/>
                  <a:gd name="T18" fmla="*/ 0 w 34"/>
                  <a:gd name="T19" fmla="*/ 0 h 23"/>
                  <a:gd name="T20" fmla="*/ 0 w 34"/>
                  <a:gd name="T21" fmla="*/ 0 h 23"/>
                  <a:gd name="T22" fmla="*/ 0 w 34"/>
                  <a:gd name="T23" fmla="*/ 0 h 23"/>
                  <a:gd name="T24" fmla="*/ 0 w 34"/>
                  <a:gd name="T25" fmla="*/ 0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3"/>
                  <a:gd name="T41" fmla="*/ 34 w 34"/>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3">
                    <a:moveTo>
                      <a:pt x="17" y="0"/>
                    </a:moveTo>
                    <a:lnTo>
                      <a:pt x="21" y="5"/>
                    </a:lnTo>
                    <a:lnTo>
                      <a:pt x="27" y="13"/>
                    </a:lnTo>
                    <a:lnTo>
                      <a:pt x="33" y="21"/>
                    </a:lnTo>
                    <a:lnTo>
                      <a:pt x="34" y="23"/>
                    </a:lnTo>
                    <a:lnTo>
                      <a:pt x="29" y="22"/>
                    </a:lnTo>
                    <a:lnTo>
                      <a:pt x="19" y="21"/>
                    </a:lnTo>
                    <a:lnTo>
                      <a:pt x="8" y="21"/>
                    </a:lnTo>
                    <a:lnTo>
                      <a:pt x="0" y="21"/>
                    </a:lnTo>
                    <a:lnTo>
                      <a:pt x="3" y="16"/>
                    </a:lnTo>
                    <a:lnTo>
                      <a:pt x="6" y="10"/>
                    </a:lnTo>
                    <a:lnTo>
                      <a:pt x="11" y="5"/>
                    </a:lnTo>
                    <a:lnTo>
                      <a:pt x="17"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39" name="Freeform 50"/>
              <p:cNvSpPr>
                <a:spLocks/>
              </p:cNvSpPr>
              <p:nvPr/>
            </p:nvSpPr>
            <p:spPr bwMode="auto">
              <a:xfrm>
                <a:off x="683" y="2485"/>
                <a:ext cx="46" cy="8"/>
              </a:xfrm>
              <a:custGeom>
                <a:avLst/>
                <a:gdLst>
                  <a:gd name="T0" fmla="*/ 0 w 141"/>
                  <a:gd name="T1" fmla="*/ 0 h 25"/>
                  <a:gd name="T2" fmla="*/ 0 w 141"/>
                  <a:gd name="T3" fmla="*/ 0 h 25"/>
                  <a:gd name="T4" fmla="*/ 0 w 141"/>
                  <a:gd name="T5" fmla="*/ 0 h 25"/>
                  <a:gd name="T6" fmla="*/ 0 w 141"/>
                  <a:gd name="T7" fmla="*/ 0 h 25"/>
                  <a:gd name="T8" fmla="*/ 0 w 141"/>
                  <a:gd name="T9" fmla="*/ 0 h 25"/>
                  <a:gd name="T10" fmla="*/ 0 w 141"/>
                  <a:gd name="T11" fmla="*/ 0 h 25"/>
                  <a:gd name="T12" fmla="*/ 0 w 141"/>
                  <a:gd name="T13" fmla="*/ 0 h 25"/>
                  <a:gd name="T14" fmla="*/ 0 w 141"/>
                  <a:gd name="T15" fmla="*/ 0 h 25"/>
                  <a:gd name="T16" fmla="*/ 0 w 141"/>
                  <a:gd name="T17" fmla="*/ 0 h 25"/>
                  <a:gd name="T18" fmla="*/ 0 w 141"/>
                  <a:gd name="T19" fmla="*/ 0 h 25"/>
                  <a:gd name="T20" fmla="*/ 0 w 141"/>
                  <a:gd name="T21" fmla="*/ 0 h 25"/>
                  <a:gd name="T22" fmla="*/ 0 w 141"/>
                  <a:gd name="T23" fmla="*/ 0 h 25"/>
                  <a:gd name="T24" fmla="*/ 0 w 141"/>
                  <a:gd name="T25" fmla="*/ 0 h 25"/>
                  <a:gd name="T26" fmla="*/ 0 w 141"/>
                  <a:gd name="T27" fmla="*/ 0 h 25"/>
                  <a:gd name="T28" fmla="*/ 0 w 141"/>
                  <a:gd name="T29" fmla="*/ 0 h 25"/>
                  <a:gd name="T30" fmla="*/ 0 w 141"/>
                  <a:gd name="T31" fmla="*/ 0 h 25"/>
                  <a:gd name="T32" fmla="*/ 0 w 141"/>
                  <a:gd name="T33" fmla="*/ 0 h 25"/>
                  <a:gd name="T34" fmla="*/ 0 w 141"/>
                  <a:gd name="T35" fmla="*/ 0 h 25"/>
                  <a:gd name="T36" fmla="*/ 0 w 141"/>
                  <a:gd name="T37" fmla="*/ 0 h 25"/>
                  <a:gd name="T38" fmla="*/ 0 w 141"/>
                  <a:gd name="T39" fmla="*/ 0 h 25"/>
                  <a:gd name="T40" fmla="*/ 0 w 141"/>
                  <a:gd name="T41" fmla="*/ 0 h 25"/>
                  <a:gd name="T42" fmla="*/ 0 w 141"/>
                  <a:gd name="T43" fmla="*/ 0 h 25"/>
                  <a:gd name="T44" fmla="*/ 0 w 141"/>
                  <a:gd name="T45" fmla="*/ 0 h 25"/>
                  <a:gd name="T46" fmla="*/ 0 w 141"/>
                  <a:gd name="T47" fmla="*/ 0 h 25"/>
                  <a:gd name="T48" fmla="*/ 0 w 141"/>
                  <a:gd name="T49" fmla="*/ 0 h 25"/>
                  <a:gd name="T50" fmla="*/ 0 w 141"/>
                  <a:gd name="T51" fmla="*/ 0 h 25"/>
                  <a:gd name="T52" fmla="*/ 0 w 141"/>
                  <a:gd name="T53" fmla="*/ 0 h 25"/>
                  <a:gd name="T54" fmla="*/ 0 w 141"/>
                  <a:gd name="T55" fmla="*/ 0 h 25"/>
                  <a:gd name="T56" fmla="*/ 0 w 141"/>
                  <a:gd name="T57" fmla="*/ 0 h 25"/>
                  <a:gd name="T58" fmla="*/ 0 w 141"/>
                  <a:gd name="T59" fmla="*/ 0 h 25"/>
                  <a:gd name="T60" fmla="*/ 0 w 141"/>
                  <a:gd name="T61" fmla="*/ 0 h 25"/>
                  <a:gd name="T62" fmla="*/ 0 w 141"/>
                  <a:gd name="T63" fmla="*/ 0 h 25"/>
                  <a:gd name="T64" fmla="*/ 0 w 141"/>
                  <a:gd name="T65" fmla="*/ 0 h 25"/>
                  <a:gd name="T66" fmla="*/ 0 w 141"/>
                  <a:gd name="T67" fmla="*/ 0 h 25"/>
                  <a:gd name="T68" fmla="*/ 0 w 141"/>
                  <a:gd name="T69" fmla="*/ 0 h 25"/>
                  <a:gd name="T70" fmla="*/ 0 w 141"/>
                  <a:gd name="T71" fmla="*/ 0 h 25"/>
                  <a:gd name="T72" fmla="*/ 0 w 141"/>
                  <a:gd name="T73" fmla="*/ 0 h 25"/>
                  <a:gd name="T74" fmla="*/ 0 w 141"/>
                  <a:gd name="T75" fmla="*/ 0 h 25"/>
                  <a:gd name="T76" fmla="*/ 0 w 141"/>
                  <a:gd name="T77" fmla="*/ 0 h 25"/>
                  <a:gd name="T78" fmla="*/ 0 w 141"/>
                  <a:gd name="T79" fmla="*/ 0 h 25"/>
                  <a:gd name="T80" fmla="*/ 0 w 141"/>
                  <a:gd name="T81" fmla="*/ 0 h 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5"/>
                  <a:gd name="T125" fmla="*/ 141 w 141"/>
                  <a:gd name="T126" fmla="*/ 25 h 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5">
                    <a:moveTo>
                      <a:pt x="1" y="0"/>
                    </a:moveTo>
                    <a:lnTo>
                      <a:pt x="8" y="0"/>
                    </a:lnTo>
                    <a:lnTo>
                      <a:pt x="19" y="1"/>
                    </a:lnTo>
                    <a:lnTo>
                      <a:pt x="34" y="2"/>
                    </a:lnTo>
                    <a:lnTo>
                      <a:pt x="50" y="2"/>
                    </a:lnTo>
                    <a:lnTo>
                      <a:pt x="66" y="4"/>
                    </a:lnTo>
                    <a:lnTo>
                      <a:pt x="80" y="5"/>
                    </a:lnTo>
                    <a:lnTo>
                      <a:pt x="90" y="6"/>
                    </a:lnTo>
                    <a:lnTo>
                      <a:pt x="95" y="6"/>
                    </a:lnTo>
                    <a:lnTo>
                      <a:pt x="98" y="6"/>
                    </a:lnTo>
                    <a:lnTo>
                      <a:pt x="104" y="6"/>
                    </a:lnTo>
                    <a:lnTo>
                      <a:pt x="111" y="6"/>
                    </a:lnTo>
                    <a:lnTo>
                      <a:pt x="120" y="6"/>
                    </a:lnTo>
                    <a:lnTo>
                      <a:pt x="128" y="7"/>
                    </a:lnTo>
                    <a:lnTo>
                      <a:pt x="135" y="7"/>
                    </a:lnTo>
                    <a:lnTo>
                      <a:pt x="140" y="8"/>
                    </a:lnTo>
                    <a:lnTo>
                      <a:pt x="141" y="9"/>
                    </a:lnTo>
                    <a:lnTo>
                      <a:pt x="140" y="13"/>
                    </a:lnTo>
                    <a:lnTo>
                      <a:pt x="137" y="16"/>
                    </a:lnTo>
                    <a:lnTo>
                      <a:pt x="135" y="21"/>
                    </a:lnTo>
                    <a:lnTo>
                      <a:pt x="134" y="24"/>
                    </a:lnTo>
                    <a:lnTo>
                      <a:pt x="130" y="24"/>
                    </a:lnTo>
                    <a:lnTo>
                      <a:pt x="126" y="25"/>
                    </a:lnTo>
                    <a:lnTo>
                      <a:pt x="120" y="25"/>
                    </a:lnTo>
                    <a:lnTo>
                      <a:pt x="115" y="25"/>
                    </a:lnTo>
                    <a:lnTo>
                      <a:pt x="110" y="24"/>
                    </a:lnTo>
                    <a:lnTo>
                      <a:pt x="105" y="24"/>
                    </a:lnTo>
                    <a:lnTo>
                      <a:pt x="100" y="24"/>
                    </a:lnTo>
                    <a:lnTo>
                      <a:pt x="97" y="23"/>
                    </a:lnTo>
                    <a:lnTo>
                      <a:pt x="91" y="22"/>
                    </a:lnTo>
                    <a:lnTo>
                      <a:pt x="78" y="20"/>
                    </a:lnTo>
                    <a:lnTo>
                      <a:pt x="64" y="16"/>
                    </a:lnTo>
                    <a:lnTo>
                      <a:pt x="47" y="14"/>
                    </a:lnTo>
                    <a:lnTo>
                      <a:pt x="30" y="10"/>
                    </a:lnTo>
                    <a:lnTo>
                      <a:pt x="16" y="8"/>
                    </a:lnTo>
                    <a:lnTo>
                      <a:pt x="6" y="6"/>
                    </a:lnTo>
                    <a:lnTo>
                      <a:pt x="1" y="5"/>
                    </a:lnTo>
                    <a:lnTo>
                      <a:pt x="0" y="4"/>
                    </a:lnTo>
                    <a:lnTo>
                      <a:pt x="0" y="2"/>
                    </a:lnTo>
                    <a:lnTo>
                      <a:pt x="0" y="1"/>
                    </a:lnTo>
                    <a:lnTo>
                      <a:pt x="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40" name="Freeform 51"/>
              <p:cNvSpPr>
                <a:spLocks/>
              </p:cNvSpPr>
              <p:nvPr/>
            </p:nvSpPr>
            <p:spPr bwMode="auto">
              <a:xfrm>
                <a:off x="642" y="2483"/>
                <a:ext cx="19" cy="10"/>
              </a:xfrm>
              <a:custGeom>
                <a:avLst/>
                <a:gdLst>
                  <a:gd name="T0" fmla="*/ 0 w 58"/>
                  <a:gd name="T1" fmla="*/ 0 h 32"/>
                  <a:gd name="T2" fmla="*/ 0 w 58"/>
                  <a:gd name="T3" fmla="*/ 0 h 32"/>
                  <a:gd name="T4" fmla="*/ 0 w 58"/>
                  <a:gd name="T5" fmla="*/ 0 h 32"/>
                  <a:gd name="T6" fmla="*/ 0 w 58"/>
                  <a:gd name="T7" fmla="*/ 0 h 32"/>
                  <a:gd name="T8" fmla="*/ 0 w 58"/>
                  <a:gd name="T9" fmla="*/ 0 h 32"/>
                  <a:gd name="T10" fmla="*/ 0 w 58"/>
                  <a:gd name="T11" fmla="*/ 0 h 32"/>
                  <a:gd name="T12" fmla="*/ 0 w 58"/>
                  <a:gd name="T13" fmla="*/ 0 h 32"/>
                  <a:gd name="T14" fmla="*/ 0 w 58"/>
                  <a:gd name="T15" fmla="*/ 0 h 32"/>
                  <a:gd name="T16" fmla="*/ 0 w 58"/>
                  <a:gd name="T17" fmla="*/ 0 h 32"/>
                  <a:gd name="T18" fmla="*/ 0 w 58"/>
                  <a:gd name="T19" fmla="*/ 0 h 32"/>
                  <a:gd name="T20" fmla="*/ 0 w 58"/>
                  <a:gd name="T21" fmla="*/ 0 h 32"/>
                  <a:gd name="T22" fmla="*/ 0 w 58"/>
                  <a:gd name="T23" fmla="*/ 0 h 32"/>
                  <a:gd name="T24" fmla="*/ 0 w 58"/>
                  <a:gd name="T25" fmla="*/ 0 h 32"/>
                  <a:gd name="T26" fmla="*/ 0 w 58"/>
                  <a:gd name="T27" fmla="*/ 0 h 32"/>
                  <a:gd name="T28" fmla="*/ 0 w 58"/>
                  <a:gd name="T29" fmla="*/ 0 h 32"/>
                  <a:gd name="T30" fmla="*/ 0 w 58"/>
                  <a:gd name="T31" fmla="*/ 0 h 32"/>
                  <a:gd name="T32" fmla="*/ 0 w 58"/>
                  <a:gd name="T33" fmla="*/ 0 h 32"/>
                  <a:gd name="T34" fmla="*/ 0 w 58"/>
                  <a:gd name="T35" fmla="*/ 0 h 32"/>
                  <a:gd name="T36" fmla="*/ 0 w 58"/>
                  <a:gd name="T37" fmla="*/ 0 h 32"/>
                  <a:gd name="T38" fmla="*/ 0 w 58"/>
                  <a:gd name="T39" fmla="*/ 0 h 32"/>
                  <a:gd name="T40" fmla="*/ 0 w 58"/>
                  <a:gd name="T41" fmla="*/ 0 h 32"/>
                  <a:gd name="T42" fmla="*/ 0 w 58"/>
                  <a:gd name="T43" fmla="*/ 0 h 32"/>
                  <a:gd name="T44" fmla="*/ 0 w 58"/>
                  <a:gd name="T45" fmla="*/ 0 h 32"/>
                  <a:gd name="T46" fmla="*/ 0 w 58"/>
                  <a:gd name="T47" fmla="*/ 0 h 32"/>
                  <a:gd name="T48" fmla="*/ 0 w 58"/>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32"/>
                  <a:gd name="T77" fmla="*/ 58 w 58"/>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32">
                    <a:moveTo>
                      <a:pt x="3" y="10"/>
                    </a:moveTo>
                    <a:lnTo>
                      <a:pt x="7" y="9"/>
                    </a:lnTo>
                    <a:lnTo>
                      <a:pt x="13" y="7"/>
                    </a:lnTo>
                    <a:lnTo>
                      <a:pt x="23" y="6"/>
                    </a:lnTo>
                    <a:lnTo>
                      <a:pt x="32" y="4"/>
                    </a:lnTo>
                    <a:lnTo>
                      <a:pt x="41" y="3"/>
                    </a:lnTo>
                    <a:lnTo>
                      <a:pt x="49" y="2"/>
                    </a:lnTo>
                    <a:lnTo>
                      <a:pt x="55" y="0"/>
                    </a:lnTo>
                    <a:lnTo>
                      <a:pt x="57" y="0"/>
                    </a:lnTo>
                    <a:lnTo>
                      <a:pt x="57" y="3"/>
                    </a:lnTo>
                    <a:lnTo>
                      <a:pt x="58" y="5"/>
                    </a:lnTo>
                    <a:lnTo>
                      <a:pt x="58" y="7"/>
                    </a:lnTo>
                    <a:lnTo>
                      <a:pt x="57" y="10"/>
                    </a:lnTo>
                    <a:lnTo>
                      <a:pt x="55" y="11"/>
                    </a:lnTo>
                    <a:lnTo>
                      <a:pt x="49" y="13"/>
                    </a:lnTo>
                    <a:lnTo>
                      <a:pt x="42" y="17"/>
                    </a:lnTo>
                    <a:lnTo>
                      <a:pt x="33" y="20"/>
                    </a:lnTo>
                    <a:lnTo>
                      <a:pt x="25" y="25"/>
                    </a:lnTo>
                    <a:lnTo>
                      <a:pt x="17" y="28"/>
                    </a:lnTo>
                    <a:lnTo>
                      <a:pt x="10" y="30"/>
                    </a:lnTo>
                    <a:lnTo>
                      <a:pt x="7" y="32"/>
                    </a:lnTo>
                    <a:lnTo>
                      <a:pt x="4" y="26"/>
                    </a:lnTo>
                    <a:lnTo>
                      <a:pt x="1" y="19"/>
                    </a:lnTo>
                    <a:lnTo>
                      <a:pt x="0" y="13"/>
                    </a:lnTo>
                    <a:lnTo>
                      <a:pt x="3" y="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41" name="Freeform 52"/>
              <p:cNvSpPr>
                <a:spLocks/>
              </p:cNvSpPr>
              <p:nvPr/>
            </p:nvSpPr>
            <p:spPr bwMode="auto">
              <a:xfrm>
                <a:off x="620" y="2484"/>
                <a:ext cx="12" cy="14"/>
              </a:xfrm>
              <a:custGeom>
                <a:avLst/>
                <a:gdLst>
                  <a:gd name="T0" fmla="*/ 0 w 39"/>
                  <a:gd name="T1" fmla="*/ 0 h 41"/>
                  <a:gd name="T2" fmla="*/ 0 w 39"/>
                  <a:gd name="T3" fmla="*/ 0 h 41"/>
                  <a:gd name="T4" fmla="*/ 0 w 39"/>
                  <a:gd name="T5" fmla="*/ 0 h 41"/>
                  <a:gd name="T6" fmla="*/ 0 w 39"/>
                  <a:gd name="T7" fmla="*/ 0 h 41"/>
                  <a:gd name="T8" fmla="*/ 0 w 39"/>
                  <a:gd name="T9" fmla="*/ 0 h 41"/>
                  <a:gd name="T10" fmla="*/ 0 w 39"/>
                  <a:gd name="T11" fmla="*/ 0 h 41"/>
                  <a:gd name="T12" fmla="*/ 0 w 39"/>
                  <a:gd name="T13" fmla="*/ 0 h 41"/>
                  <a:gd name="T14" fmla="*/ 0 w 39"/>
                  <a:gd name="T15" fmla="*/ 0 h 41"/>
                  <a:gd name="T16" fmla="*/ 0 w 39"/>
                  <a:gd name="T17" fmla="*/ 0 h 41"/>
                  <a:gd name="T18" fmla="*/ 0 w 39"/>
                  <a:gd name="T19" fmla="*/ 0 h 41"/>
                  <a:gd name="T20" fmla="*/ 0 w 39"/>
                  <a:gd name="T21" fmla="*/ 0 h 41"/>
                  <a:gd name="T22" fmla="*/ 0 w 39"/>
                  <a:gd name="T23" fmla="*/ 0 h 41"/>
                  <a:gd name="T24" fmla="*/ 0 w 39"/>
                  <a:gd name="T25" fmla="*/ 0 h 41"/>
                  <a:gd name="T26" fmla="*/ 0 w 39"/>
                  <a:gd name="T27" fmla="*/ 0 h 41"/>
                  <a:gd name="T28" fmla="*/ 0 w 39"/>
                  <a:gd name="T29" fmla="*/ 0 h 41"/>
                  <a:gd name="T30" fmla="*/ 0 w 39"/>
                  <a:gd name="T31" fmla="*/ 0 h 41"/>
                  <a:gd name="T32" fmla="*/ 0 w 39"/>
                  <a:gd name="T33" fmla="*/ 0 h 41"/>
                  <a:gd name="T34" fmla="*/ 0 w 39"/>
                  <a:gd name="T35" fmla="*/ 0 h 41"/>
                  <a:gd name="T36" fmla="*/ 0 w 39"/>
                  <a:gd name="T37" fmla="*/ 0 h 41"/>
                  <a:gd name="T38" fmla="*/ 0 w 39"/>
                  <a:gd name="T39" fmla="*/ 0 h 41"/>
                  <a:gd name="T40" fmla="*/ 0 w 39"/>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41"/>
                  <a:gd name="T65" fmla="*/ 39 w 39"/>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41">
                    <a:moveTo>
                      <a:pt x="0" y="36"/>
                    </a:moveTo>
                    <a:lnTo>
                      <a:pt x="5" y="28"/>
                    </a:lnTo>
                    <a:lnTo>
                      <a:pt x="15" y="16"/>
                    </a:lnTo>
                    <a:lnTo>
                      <a:pt x="24" y="5"/>
                    </a:lnTo>
                    <a:lnTo>
                      <a:pt x="30" y="0"/>
                    </a:lnTo>
                    <a:lnTo>
                      <a:pt x="33" y="1"/>
                    </a:lnTo>
                    <a:lnTo>
                      <a:pt x="37" y="5"/>
                    </a:lnTo>
                    <a:lnTo>
                      <a:pt x="39" y="8"/>
                    </a:lnTo>
                    <a:lnTo>
                      <a:pt x="39" y="13"/>
                    </a:lnTo>
                    <a:lnTo>
                      <a:pt x="37" y="16"/>
                    </a:lnTo>
                    <a:lnTo>
                      <a:pt x="32" y="19"/>
                    </a:lnTo>
                    <a:lnTo>
                      <a:pt x="26" y="24"/>
                    </a:lnTo>
                    <a:lnTo>
                      <a:pt x="20" y="29"/>
                    </a:lnTo>
                    <a:lnTo>
                      <a:pt x="15" y="33"/>
                    </a:lnTo>
                    <a:lnTo>
                      <a:pt x="9" y="38"/>
                    </a:lnTo>
                    <a:lnTo>
                      <a:pt x="4" y="40"/>
                    </a:lnTo>
                    <a:lnTo>
                      <a:pt x="2" y="41"/>
                    </a:lnTo>
                    <a:lnTo>
                      <a:pt x="1" y="41"/>
                    </a:lnTo>
                    <a:lnTo>
                      <a:pt x="0" y="40"/>
                    </a:lnTo>
                    <a:lnTo>
                      <a:pt x="0" y="38"/>
                    </a:lnTo>
                    <a:lnTo>
                      <a:pt x="0" y="3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42" name="Freeform 53"/>
              <p:cNvSpPr>
                <a:spLocks/>
              </p:cNvSpPr>
              <p:nvPr/>
            </p:nvSpPr>
            <p:spPr bwMode="auto">
              <a:xfrm>
                <a:off x="604" y="2491"/>
                <a:ext cx="39" cy="26"/>
              </a:xfrm>
              <a:custGeom>
                <a:avLst/>
                <a:gdLst>
                  <a:gd name="T0" fmla="*/ 0 w 118"/>
                  <a:gd name="T1" fmla="*/ 0 h 83"/>
                  <a:gd name="T2" fmla="*/ 0 w 118"/>
                  <a:gd name="T3" fmla="*/ 0 h 83"/>
                  <a:gd name="T4" fmla="*/ 0 w 118"/>
                  <a:gd name="T5" fmla="*/ 0 h 83"/>
                  <a:gd name="T6" fmla="*/ 0 w 118"/>
                  <a:gd name="T7" fmla="*/ 0 h 83"/>
                  <a:gd name="T8" fmla="*/ 0 w 118"/>
                  <a:gd name="T9" fmla="*/ 0 h 83"/>
                  <a:gd name="T10" fmla="*/ 0 w 118"/>
                  <a:gd name="T11" fmla="*/ 0 h 83"/>
                  <a:gd name="T12" fmla="*/ 0 w 118"/>
                  <a:gd name="T13" fmla="*/ 0 h 83"/>
                  <a:gd name="T14" fmla="*/ 0 w 118"/>
                  <a:gd name="T15" fmla="*/ 0 h 83"/>
                  <a:gd name="T16" fmla="*/ 0 w 118"/>
                  <a:gd name="T17" fmla="*/ 0 h 83"/>
                  <a:gd name="T18" fmla="*/ 0 w 118"/>
                  <a:gd name="T19" fmla="*/ 0 h 83"/>
                  <a:gd name="T20" fmla="*/ 0 w 118"/>
                  <a:gd name="T21" fmla="*/ 0 h 83"/>
                  <a:gd name="T22" fmla="*/ 0 w 118"/>
                  <a:gd name="T23" fmla="*/ 0 h 83"/>
                  <a:gd name="T24" fmla="*/ 0 w 118"/>
                  <a:gd name="T25" fmla="*/ 0 h 83"/>
                  <a:gd name="T26" fmla="*/ 0 w 118"/>
                  <a:gd name="T27" fmla="*/ 0 h 83"/>
                  <a:gd name="T28" fmla="*/ 0 w 118"/>
                  <a:gd name="T29" fmla="*/ 0 h 83"/>
                  <a:gd name="T30" fmla="*/ 0 w 118"/>
                  <a:gd name="T31" fmla="*/ 0 h 83"/>
                  <a:gd name="T32" fmla="*/ 0 w 118"/>
                  <a:gd name="T33" fmla="*/ 0 h 83"/>
                  <a:gd name="T34" fmla="*/ 0 w 118"/>
                  <a:gd name="T35" fmla="*/ 0 h 83"/>
                  <a:gd name="T36" fmla="*/ 0 w 118"/>
                  <a:gd name="T37" fmla="*/ 0 h 83"/>
                  <a:gd name="T38" fmla="*/ 0 w 118"/>
                  <a:gd name="T39" fmla="*/ 0 h 83"/>
                  <a:gd name="T40" fmla="*/ 0 w 118"/>
                  <a:gd name="T41" fmla="*/ 0 h 83"/>
                  <a:gd name="T42" fmla="*/ 0 w 118"/>
                  <a:gd name="T43" fmla="*/ 0 h 83"/>
                  <a:gd name="T44" fmla="*/ 0 w 118"/>
                  <a:gd name="T45" fmla="*/ 0 h 83"/>
                  <a:gd name="T46" fmla="*/ 0 w 118"/>
                  <a:gd name="T47" fmla="*/ 0 h 83"/>
                  <a:gd name="T48" fmla="*/ 0 w 118"/>
                  <a:gd name="T49" fmla="*/ 0 h 83"/>
                  <a:gd name="T50" fmla="*/ 0 w 118"/>
                  <a:gd name="T51" fmla="*/ 0 h 83"/>
                  <a:gd name="T52" fmla="*/ 0 w 118"/>
                  <a:gd name="T53" fmla="*/ 0 h 83"/>
                  <a:gd name="T54" fmla="*/ 0 w 118"/>
                  <a:gd name="T55" fmla="*/ 0 h 83"/>
                  <a:gd name="T56" fmla="*/ 0 w 118"/>
                  <a:gd name="T57" fmla="*/ 0 h 83"/>
                  <a:gd name="T58" fmla="*/ 0 w 118"/>
                  <a:gd name="T59" fmla="*/ 0 h 83"/>
                  <a:gd name="T60" fmla="*/ 0 w 118"/>
                  <a:gd name="T61" fmla="*/ 0 h 83"/>
                  <a:gd name="T62" fmla="*/ 0 w 118"/>
                  <a:gd name="T63" fmla="*/ 0 h 83"/>
                  <a:gd name="T64" fmla="*/ 0 w 118"/>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83"/>
                  <a:gd name="T101" fmla="*/ 118 w 118"/>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83">
                    <a:moveTo>
                      <a:pt x="3" y="75"/>
                    </a:moveTo>
                    <a:lnTo>
                      <a:pt x="9" y="71"/>
                    </a:lnTo>
                    <a:lnTo>
                      <a:pt x="21" y="61"/>
                    </a:lnTo>
                    <a:lnTo>
                      <a:pt x="37" y="49"/>
                    </a:lnTo>
                    <a:lnTo>
                      <a:pt x="56" y="36"/>
                    </a:lnTo>
                    <a:lnTo>
                      <a:pt x="74" y="22"/>
                    </a:lnTo>
                    <a:lnTo>
                      <a:pt x="90" y="11"/>
                    </a:lnTo>
                    <a:lnTo>
                      <a:pt x="102" y="3"/>
                    </a:lnTo>
                    <a:lnTo>
                      <a:pt x="106" y="0"/>
                    </a:lnTo>
                    <a:lnTo>
                      <a:pt x="109" y="2"/>
                    </a:lnTo>
                    <a:lnTo>
                      <a:pt x="112" y="5"/>
                    </a:lnTo>
                    <a:lnTo>
                      <a:pt x="116" y="7"/>
                    </a:lnTo>
                    <a:lnTo>
                      <a:pt x="118" y="10"/>
                    </a:lnTo>
                    <a:lnTo>
                      <a:pt x="118" y="11"/>
                    </a:lnTo>
                    <a:lnTo>
                      <a:pt x="117" y="13"/>
                    </a:lnTo>
                    <a:lnTo>
                      <a:pt x="115" y="14"/>
                    </a:lnTo>
                    <a:lnTo>
                      <a:pt x="111" y="15"/>
                    </a:lnTo>
                    <a:lnTo>
                      <a:pt x="106" y="14"/>
                    </a:lnTo>
                    <a:lnTo>
                      <a:pt x="101" y="15"/>
                    </a:lnTo>
                    <a:lnTo>
                      <a:pt x="96" y="17"/>
                    </a:lnTo>
                    <a:lnTo>
                      <a:pt x="90" y="20"/>
                    </a:lnTo>
                    <a:lnTo>
                      <a:pt x="85" y="25"/>
                    </a:lnTo>
                    <a:lnTo>
                      <a:pt x="75" y="32"/>
                    </a:lnTo>
                    <a:lnTo>
                      <a:pt x="63" y="42"/>
                    </a:lnTo>
                    <a:lnTo>
                      <a:pt x="48" y="53"/>
                    </a:lnTo>
                    <a:lnTo>
                      <a:pt x="34" y="65"/>
                    </a:lnTo>
                    <a:lnTo>
                      <a:pt x="21" y="74"/>
                    </a:lnTo>
                    <a:lnTo>
                      <a:pt x="12" y="81"/>
                    </a:lnTo>
                    <a:lnTo>
                      <a:pt x="7" y="83"/>
                    </a:lnTo>
                    <a:lnTo>
                      <a:pt x="4" y="82"/>
                    </a:lnTo>
                    <a:lnTo>
                      <a:pt x="2" y="81"/>
                    </a:lnTo>
                    <a:lnTo>
                      <a:pt x="0" y="79"/>
                    </a:lnTo>
                    <a:lnTo>
                      <a:pt x="3" y="7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43" name="Freeform 54"/>
              <p:cNvSpPr>
                <a:spLocks/>
              </p:cNvSpPr>
              <p:nvPr/>
            </p:nvSpPr>
            <p:spPr bwMode="auto">
              <a:xfrm>
                <a:off x="482" y="2551"/>
                <a:ext cx="61" cy="24"/>
              </a:xfrm>
              <a:custGeom>
                <a:avLst/>
                <a:gdLst>
                  <a:gd name="T0" fmla="*/ 0 w 188"/>
                  <a:gd name="T1" fmla="*/ 0 h 71"/>
                  <a:gd name="T2" fmla="*/ 0 w 188"/>
                  <a:gd name="T3" fmla="*/ 0 h 71"/>
                  <a:gd name="T4" fmla="*/ 0 w 188"/>
                  <a:gd name="T5" fmla="*/ 0 h 71"/>
                  <a:gd name="T6" fmla="*/ 0 w 188"/>
                  <a:gd name="T7" fmla="*/ 0 h 71"/>
                  <a:gd name="T8" fmla="*/ 0 w 188"/>
                  <a:gd name="T9" fmla="*/ 0 h 71"/>
                  <a:gd name="T10" fmla="*/ 0 w 188"/>
                  <a:gd name="T11" fmla="*/ 0 h 71"/>
                  <a:gd name="T12" fmla="*/ 0 w 188"/>
                  <a:gd name="T13" fmla="*/ 0 h 71"/>
                  <a:gd name="T14" fmla="*/ 0 w 188"/>
                  <a:gd name="T15" fmla="*/ 0 h 71"/>
                  <a:gd name="T16" fmla="*/ 0 w 188"/>
                  <a:gd name="T17" fmla="*/ 0 h 71"/>
                  <a:gd name="T18" fmla="*/ 0 w 188"/>
                  <a:gd name="T19" fmla="*/ 0 h 71"/>
                  <a:gd name="T20" fmla="*/ 0 w 188"/>
                  <a:gd name="T21" fmla="*/ 0 h 71"/>
                  <a:gd name="T22" fmla="*/ 0 w 188"/>
                  <a:gd name="T23" fmla="*/ 0 h 71"/>
                  <a:gd name="T24" fmla="*/ 0 w 188"/>
                  <a:gd name="T25" fmla="*/ 0 h 71"/>
                  <a:gd name="T26" fmla="*/ 0 w 188"/>
                  <a:gd name="T27" fmla="*/ 0 h 71"/>
                  <a:gd name="T28" fmla="*/ 0 w 188"/>
                  <a:gd name="T29" fmla="*/ 0 h 71"/>
                  <a:gd name="T30" fmla="*/ 0 w 188"/>
                  <a:gd name="T31" fmla="*/ 0 h 71"/>
                  <a:gd name="T32" fmla="*/ 0 w 188"/>
                  <a:gd name="T33" fmla="*/ 0 h 71"/>
                  <a:gd name="T34" fmla="*/ 0 w 188"/>
                  <a:gd name="T35" fmla="*/ 0 h 71"/>
                  <a:gd name="T36" fmla="*/ 0 w 188"/>
                  <a:gd name="T37" fmla="*/ 0 h 71"/>
                  <a:gd name="T38" fmla="*/ 0 w 188"/>
                  <a:gd name="T39" fmla="*/ 0 h 71"/>
                  <a:gd name="T40" fmla="*/ 0 w 188"/>
                  <a:gd name="T41" fmla="*/ 0 h 71"/>
                  <a:gd name="T42" fmla="*/ 0 w 188"/>
                  <a:gd name="T43" fmla="*/ 0 h 71"/>
                  <a:gd name="T44" fmla="*/ 0 w 188"/>
                  <a:gd name="T45" fmla="*/ 0 h 71"/>
                  <a:gd name="T46" fmla="*/ 0 w 188"/>
                  <a:gd name="T47" fmla="*/ 0 h 71"/>
                  <a:gd name="T48" fmla="*/ 0 w 188"/>
                  <a:gd name="T49" fmla="*/ 0 h 71"/>
                  <a:gd name="T50" fmla="*/ 0 w 188"/>
                  <a:gd name="T51" fmla="*/ 0 h 71"/>
                  <a:gd name="T52" fmla="*/ 0 w 188"/>
                  <a:gd name="T53" fmla="*/ 0 h 71"/>
                  <a:gd name="T54" fmla="*/ 0 w 188"/>
                  <a:gd name="T55" fmla="*/ 0 h 71"/>
                  <a:gd name="T56" fmla="*/ 0 w 188"/>
                  <a:gd name="T57" fmla="*/ 0 h 71"/>
                  <a:gd name="T58" fmla="*/ 0 w 188"/>
                  <a:gd name="T59" fmla="*/ 0 h 71"/>
                  <a:gd name="T60" fmla="*/ 0 w 188"/>
                  <a:gd name="T61" fmla="*/ 0 h 71"/>
                  <a:gd name="T62" fmla="*/ 0 w 188"/>
                  <a:gd name="T63" fmla="*/ 0 h 71"/>
                  <a:gd name="T64" fmla="*/ 0 w 188"/>
                  <a:gd name="T65" fmla="*/ 0 h 71"/>
                  <a:gd name="T66" fmla="*/ 0 w 188"/>
                  <a:gd name="T67" fmla="*/ 0 h 71"/>
                  <a:gd name="T68" fmla="*/ 0 w 188"/>
                  <a:gd name="T69" fmla="*/ 0 h 71"/>
                  <a:gd name="T70" fmla="*/ 0 w 188"/>
                  <a:gd name="T71" fmla="*/ 0 h 71"/>
                  <a:gd name="T72" fmla="*/ 0 w 188"/>
                  <a:gd name="T73" fmla="*/ 0 h 71"/>
                  <a:gd name="T74" fmla="*/ 0 w 188"/>
                  <a:gd name="T75" fmla="*/ 0 h 71"/>
                  <a:gd name="T76" fmla="*/ 0 w 188"/>
                  <a:gd name="T77" fmla="*/ 0 h 71"/>
                  <a:gd name="T78" fmla="*/ 0 w 188"/>
                  <a:gd name="T79" fmla="*/ 0 h 71"/>
                  <a:gd name="T80" fmla="*/ 0 w 188"/>
                  <a:gd name="T81" fmla="*/ 0 h 71"/>
                  <a:gd name="T82" fmla="*/ 0 w 188"/>
                  <a:gd name="T83" fmla="*/ 0 h 71"/>
                  <a:gd name="T84" fmla="*/ 0 w 188"/>
                  <a:gd name="T85" fmla="*/ 0 h 71"/>
                  <a:gd name="T86" fmla="*/ 0 w 188"/>
                  <a:gd name="T87" fmla="*/ 0 h 71"/>
                  <a:gd name="T88" fmla="*/ 0 w 188"/>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8"/>
                  <a:gd name="T136" fmla="*/ 0 h 71"/>
                  <a:gd name="T137" fmla="*/ 188 w 188"/>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8" h="71">
                    <a:moveTo>
                      <a:pt x="2" y="52"/>
                    </a:moveTo>
                    <a:lnTo>
                      <a:pt x="8" y="52"/>
                    </a:lnTo>
                    <a:lnTo>
                      <a:pt x="16" y="53"/>
                    </a:lnTo>
                    <a:lnTo>
                      <a:pt x="27" y="53"/>
                    </a:lnTo>
                    <a:lnTo>
                      <a:pt x="38" y="53"/>
                    </a:lnTo>
                    <a:lnTo>
                      <a:pt x="50" y="53"/>
                    </a:lnTo>
                    <a:lnTo>
                      <a:pt x="60" y="53"/>
                    </a:lnTo>
                    <a:lnTo>
                      <a:pt x="67" y="53"/>
                    </a:lnTo>
                    <a:lnTo>
                      <a:pt x="71" y="53"/>
                    </a:lnTo>
                    <a:lnTo>
                      <a:pt x="78" y="51"/>
                    </a:lnTo>
                    <a:lnTo>
                      <a:pt x="92" y="44"/>
                    </a:lnTo>
                    <a:lnTo>
                      <a:pt x="112" y="34"/>
                    </a:lnTo>
                    <a:lnTo>
                      <a:pt x="133" y="25"/>
                    </a:lnTo>
                    <a:lnTo>
                      <a:pt x="153" y="15"/>
                    </a:lnTo>
                    <a:lnTo>
                      <a:pt x="172" y="7"/>
                    </a:lnTo>
                    <a:lnTo>
                      <a:pt x="183" y="1"/>
                    </a:lnTo>
                    <a:lnTo>
                      <a:pt x="188" y="0"/>
                    </a:lnTo>
                    <a:lnTo>
                      <a:pt x="187" y="2"/>
                    </a:lnTo>
                    <a:lnTo>
                      <a:pt x="185" y="5"/>
                    </a:lnTo>
                    <a:lnTo>
                      <a:pt x="182" y="8"/>
                    </a:lnTo>
                    <a:lnTo>
                      <a:pt x="179" y="9"/>
                    </a:lnTo>
                    <a:lnTo>
                      <a:pt x="174" y="13"/>
                    </a:lnTo>
                    <a:lnTo>
                      <a:pt x="168" y="17"/>
                    </a:lnTo>
                    <a:lnTo>
                      <a:pt x="162" y="23"/>
                    </a:lnTo>
                    <a:lnTo>
                      <a:pt x="158" y="28"/>
                    </a:lnTo>
                    <a:lnTo>
                      <a:pt x="152" y="31"/>
                    </a:lnTo>
                    <a:lnTo>
                      <a:pt x="142" y="36"/>
                    </a:lnTo>
                    <a:lnTo>
                      <a:pt x="126" y="42"/>
                    </a:lnTo>
                    <a:lnTo>
                      <a:pt x="108" y="51"/>
                    </a:lnTo>
                    <a:lnTo>
                      <a:pt x="91" y="57"/>
                    </a:lnTo>
                    <a:lnTo>
                      <a:pt x="76" y="64"/>
                    </a:lnTo>
                    <a:lnTo>
                      <a:pt x="65" y="69"/>
                    </a:lnTo>
                    <a:lnTo>
                      <a:pt x="59" y="70"/>
                    </a:lnTo>
                    <a:lnTo>
                      <a:pt x="54" y="70"/>
                    </a:lnTo>
                    <a:lnTo>
                      <a:pt x="47" y="70"/>
                    </a:lnTo>
                    <a:lnTo>
                      <a:pt x="38" y="71"/>
                    </a:lnTo>
                    <a:lnTo>
                      <a:pt x="28" y="71"/>
                    </a:lnTo>
                    <a:lnTo>
                      <a:pt x="17" y="71"/>
                    </a:lnTo>
                    <a:lnTo>
                      <a:pt x="8" y="71"/>
                    </a:lnTo>
                    <a:lnTo>
                      <a:pt x="2" y="71"/>
                    </a:lnTo>
                    <a:lnTo>
                      <a:pt x="0" y="70"/>
                    </a:lnTo>
                    <a:lnTo>
                      <a:pt x="0" y="67"/>
                    </a:lnTo>
                    <a:lnTo>
                      <a:pt x="0" y="62"/>
                    </a:lnTo>
                    <a:lnTo>
                      <a:pt x="0" y="56"/>
                    </a:lnTo>
                    <a:lnTo>
                      <a:pt x="2" y="5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44" name="Freeform 55"/>
              <p:cNvSpPr>
                <a:spLocks/>
              </p:cNvSpPr>
              <p:nvPr/>
            </p:nvSpPr>
            <p:spPr bwMode="auto">
              <a:xfrm>
                <a:off x="456" y="2567"/>
                <a:ext cx="22" cy="7"/>
              </a:xfrm>
              <a:custGeom>
                <a:avLst/>
                <a:gdLst>
                  <a:gd name="T0" fmla="*/ 0 w 65"/>
                  <a:gd name="T1" fmla="*/ 0 h 23"/>
                  <a:gd name="T2" fmla="*/ 0 w 65"/>
                  <a:gd name="T3" fmla="*/ 0 h 23"/>
                  <a:gd name="T4" fmla="*/ 0 w 65"/>
                  <a:gd name="T5" fmla="*/ 0 h 23"/>
                  <a:gd name="T6" fmla="*/ 0 w 65"/>
                  <a:gd name="T7" fmla="*/ 0 h 23"/>
                  <a:gd name="T8" fmla="*/ 0 w 65"/>
                  <a:gd name="T9" fmla="*/ 0 h 23"/>
                  <a:gd name="T10" fmla="*/ 0 w 65"/>
                  <a:gd name="T11" fmla="*/ 0 h 23"/>
                  <a:gd name="T12" fmla="*/ 0 w 65"/>
                  <a:gd name="T13" fmla="*/ 0 h 23"/>
                  <a:gd name="T14" fmla="*/ 0 w 65"/>
                  <a:gd name="T15" fmla="*/ 0 h 23"/>
                  <a:gd name="T16" fmla="*/ 0 w 65"/>
                  <a:gd name="T17" fmla="*/ 0 h 23"/>
                  <a:gd name="T18" fmla="*/ 0 w 65"/>
                  <a:gd name="T19" fmla="*/ 0 h 23"/>
                  <a:gd name="T20" fmla="*/ 0 w 65"/>
                  <a:gd name="T21" fmla="*/ 0 h 23"/>
                  <a:gd name="T22" fmla="*/ 0 w 65"/>
                  <a:gd name="T23" fmla="*/ 0 h 23"/>
                  <a:gd name="T24" fmla="*/ 0 w 65"/>
                  <a:gd name="T25" fmla="*/ 0 h 23"/>
                  <a:gd name="T26" fmla="*/ 0 w 65"/>
                  <a:gd name="T27" fmla="*/ 0 h 23"/>
                  <a:gd name="T28" fmla="*/ 0 w 65"/>
                  <a:gd name="T29" fmla="*/ 0 h 23"/>
                  <a:gd name="T30" fmla="*/ 0 w 65"/>
                  <a:gd name="T31" fmla="*/ 0 h 23"/>
                  <a:gd name="T32" fmla="*/ 0 w 65"/>
                  <a:gd name="T33" fmla="*/ 0 h 23"/>
                  <a:gd name="T34" fmla="*/ 0 w 65"/>
                  <a:gd name="T35" fmla="*/ 0 h 23"/>
                  <a:gd name="T36" fmla="*/ 0 w 65"/>
                  <a:gd name="T37" fmla="*/ 0 h 23"/>
                  <a:gd name="T38" fmla="*/ 0 w 65"/>
                  <a:gd name="T39" fmla="*/ 0 h 23"/>
                  <a:gd name="T40" fmla="*/ 0 w 65"/>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3"/>
                  <a:gd name="T65" fmla="*/ 65 w 65"/>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3">
                    <a:moveTo>
                      <a:pt x="0" y="0"/>
                    </a:moveTo>
                    <a:lnTo>
                      <a:pt x="3" y="0"/>
                    </a:lnTo>
                    <a:lnTo>
                      <a:pt x="10" y="1"/>
                    </a:lnTo>
                    <a:lnTo>
                      <a:pt x="20" y="2"/>
                    </a:lnTo>
                    <a:lnTo>
                      <a:pt x="31" y="2"/>
                    </a:lnTo>
                    <a:lnTo>
                      <a:pt x="42" y="3"/>
                    </a:lnTo>
                    <a:lnTo>
                      <a:pt x="51" y="5"/>
                    </a:lnTo>
                    <a:lnTo>
                      <a:pt x="58" y="5"/>
                    </a:lnTo>
                    <a:lnTo>
                      <a:pt x="62" y="5"/>
                    </a:lnTo>
                    <a:lnTo>
                      <a:pt x="64" y="7"/>
                    </a:lnTo>
                    <a:lnTo>
                      <a:pt x="65" y="14"/>
                    </a:lnTo>
                    <a:lnTo>
                      <a:pt x="65" y="19"/>
                    </a:lnTo>
                    <a:lnTo>
                      <a:pt x="62" y="23"/>
                    </a:lnTo>
                    <a:lnTo>
                      <a:pt x="57" y="22"/>
                    </a:lnTo>
                    <a:lnTo>
                      <a:pt x="48" y="19"/>
                    </a:lnTo>
                    <a:lnTo>
                      <a:pt x="36" y="15"/>
                    </a:lnTo>
                    <a:lnTo>
                      <a:pt x="25" y="11"/>
                    </a:lnTo>
                    <a:lnTo>
                      <a:pt x="13" y="8"/>
                    </a:lnTo>
                    <a:lnTo>
                      <a:pt x="5" y="3"/>
                    </a:lnTo>
                    <a:lnTo>
                      <a:pt x="0" y="1"/>
                    </a:lnTo>
                    <a:lnTo>
                      <a:pt x="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45" name="Freeform 56"/>
              <p:cNvSpPr>
                <a:spLocks/>
              </p:cNvSpPr>
              <p:nvPr/>
            </p:nvSpPr>
            <p:spPr bwMode="auto">
              <a:xfrm>
                <a:off x="383" y="2461"/>
                <a:ext cx="11" cy="9"/>
              </a:xfrm>
              <a:custGeom>
                <a:avLst/>
                <a:gdLst>
                  <a:gd name="T0" fmla="*/ 0 w 31"/>
                  <a:gd name="T1" fmla="*/ 0 h 28"/>
                  <a:gd name="T2" fmla="*/ 0 w 31"/>
                  <a:gd name="T3" fmla="*/ 0 h 28"/>
                  <a:gd name="T4" fmla="*/ 0 w 31"/>
                  <a:gd name="T5" fmla="*/ 0 h 28"/>
                  <a:gd name="T6" fmla="*/ 0 w 31"/>
                  <a:gd name="T7" fmla="*/ 0 h 28"/>
                  <a:gd name="T8" fmla="*/ 0 w 31"/>
                  <a:gd name="T9" fmla="*/ 0 h 28"/>
                  <a:gd name="T10" fmla="*/ 0 w 31"/>
                  <a:gd name="T11" fmla="*/ 0 h 28"/>
                  <a:gd name="T12" fmla="*/ 0 w 31"/>
                  <a:gd name="T13" fmla="*/ 0 h 28"/>
                  <a:gd name="T14" fmla="*/ 0 w 31"/>
                  <a:gd name="T15" fmla="*/ 0 h 28"/>
                  <a:gd name="T16" fmla="*/ 0 w 31"/>
                  <a:gd name="T17" fmla="*/ 0 h 28"/>
                  <a:gd name="T18" fmla="*/ 0 w 31"/>
                  <a:gd name="T19" fmla="*/ 0 h 28"/>
                  <a:gd name="T20" fmla="*/ 0 w 31"/>
                  <a:gd name="T21" fmla="*/ 0 h 28"/>
                  <a:gd name="T22" fmla="*/ 0 w 31"/>
                  <a:gd name="T23" fmla="*/ 0 h 28"/>
                  <a:gd name="T24" fmla="*/ 0 w 31"/>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28"/>
                  <a:gd name="T41" fmla="*/ 31 w 31"/>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28">
                    <a:moveTo>
                      <a:pt x="21" y="0"/>
                    </a:moveTo>
                    <a:lnTo>
                      <a:pt x="25" y="1"/>
                    </a:lnTo>
                    <a:lnTo>
                      <a:pt x="28" y="3"/>
                    </a:lnTo>
                    <a:lnTo>
                      <a:pt x="31" y="7"/>
                    </a:lnTo>
                    <a:lnTo>
                      <a:pt x="29" y="10"/>
                    </a:lnTo>
                    <a:lnTo>
                      <a:pt x="24" y="14"/>
                    </a:lnTo>
                    <a:lnTo>
                      <a:pt x="13" y="20"/>
                    </a:lnTo>
                    <a:lnTo>
                      <a:pt x="4" y="26"/>
                    </a:lnTo>
                    <a:lnTo>
                      <a:pt x="0" y="28"/>
                    </a:lnTo>
                    <a:lnTo>
                      <a:pt x="1" y="24"/>
                    </a:lnTo>
                    <a:lnTo>
                      <a:pt x="8" y="14"/>
                    </a:lnTo>
                    <a:lnTo>
                      <a:pt x="16" y="3"/>
                    </a:lnTo>
                    <a:lnTo>
                      <a:pt x="2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46" name="Freeform 57"/>
              <p:cNvSpPr>
                <a:spLocks/>
              </p:cNvSpPr>
              <p:nvPr/>
            </p:nvSpPr>
            <p:spPr bwMode="auto">
              <a:xfrm>
                <a:off x="349" y="2396"/>
                <a:ext cx="57" cy="24"/>
              </a:xfrm>
              <a:custGeom>
                <a:avLst/>
                <a:gdLst>
                  <a:gd name="T0" fmla="*/ 0 w 176"/>
                  <a:gd name="T1" fmla="*/ 0 h 72"/>
                  <a:gd name="T2" fmla="*/ 0 w 176"/>
                  <a:gd name="T3" fmla="*/ 0 h 72"/>
                  <a:gd name="T4" fmla="*/ 0 w 176"/>
                  <a:gd name="T5" fmla="*/ 0 h 72"/>
                  <a:gd name="T6" fmla="*/ 0 w 176"/>
                  <a:gd name="T7" fmla="*/ 0 h 72"/>
                  <a:gd name="T8" fmla="*/ 0 w 176"/>
                  <a:gd name="T9" fmla="*/ 0 h 72"/>
                  <a:gd name="T10" fmla="*/ 0 w 176"/>
                  <a:gd name="T11" fmla="*/ 0 h 72"/>
                  <a:gd name="T12" fmla="*/ 0 w 176"/>
                  <a:gd name="T13" fmla="*/ 0 h 72"/>
                  <a:gd name="T14" fmla="*/ 0 w 176"/>
                  <a:gd name="T15" fmla="*/ 0 h 72"/>
                  <a:gd name="T16" fmla="*/ 0 w 176"/>
                  <a:gd name="T17" fmla="*/ 0 h 72"/>
                  <a:gd name="T18" fmla="*/ 0 w 176"/>
                  <a:gd name="T19" fmla="*/ 0 h 72"/>
                  <a:gd name="T20" fmla="*/ 0 w 176"/>
                  <a:gd name="T21" fmla="*/ 0 h 72"/>
                  <a:gd name="T22" fmla="*/ 0 w 176"/>
                  <a:gd name="T23" fmla="*/ 0 h 72"/>
                  <a:gd name="T24" fmla="*/ 0 w 176"/>
                  <a:gd name="T25" fmla="*/ 0 h 72"/>
                  <a:gd name="T26" fmla="*/ 0 w 176"/>
                  <a:gd name="T27" fmla="*/ 0 h 72"/>
                  <a:gd name="T28" fmla="*/ 0 w 176"/>
                  <a:gd name="T29" fmla="*/ 0 h 72"/>
                  <a:gd name="T30" fmla="*/ 0 w 176"/>
                  <a:gd name="T31" fmla="*/ 0 h 72"/>
                  <a:gd name="T32" fmla="*/ 0 w 176"/>
                  <a:gd name="T33" fmla="*/ 0 h 72"/>
                  <a:gd name="T34" fmla="*/ 0 w 176"/>
                  <a:gd name="T35" fmla="*/ 0 h 72"/>
                  <a:gd name="T36" fmla="*/ 0 w 176"/>
                  <a:gd name="T37" fmla="*/ 0 h 72"/>
                  <a:gd name="T38" fmla="*/ 0 w 176"/>
                  <a:gd name="T39" fmla="*/ 0 h 72"/>
                  <a:gd name="T40" fmla="*/ 0 w 176"/>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6"/>
                  <a:gd name="T64" fmla="*/ 0 h 72"/>
                  <a:gd name="T65" fmla="*/ 176 w 176"/>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6" h="72">
                    <a:moveTo>
                      <a:pt x="170" y="0"/>
                    </a:moveTo>
                    <a:lnTo>
                      <a:pt x="172" y="2"/>
                    </a:lnTo>
                    <a:lnTo>
                      <a:pt x="175" y="10"/>
                    </a:lnTo>
                    <a:lnTo>
                      <a:pt x="176" y="17"/>
                    </a:lnTo>
                    <a:lnTo>
                      <a:pt x="176" y="20"/>
                    </a:lnTo>
                    <a:lnTo>
                      <a:pt x="168" y="23"/>
                    </a:lnTo>
                    <a:lnTo>
                      <a:pt x="147" y="29"/>
                    </a:lnTo>
                    <a:lnTo>
                      <a:pt x="119" y="37"/>
                    </a:lnTo>
                    <a:lnTo>
                      <a:pt x="87" y="46"/>
                    </a:lnTo>
                    <a:lnTo>
                      <a:pt x="55" y="56"/>
                    </a:lnTo>
                    <a:lnTo>
                      <a:pt x="27" y="64"/>
                    </a:lnTo>
                    <a:lnTo>
                      <a:pt x="8" y="70"/>
                    </a:lnTo>
                    <a:lnTo>
                      <a:pt x="0" y="72"/>
                    </a:lnTo>
                    <a:lnTo>
                      <a:pt x="6" y="69"/>
                    </a:lnTo>
                    <a:lnTo>
                      <a:pt x="25" y="61"/>
                    </a:lnTo>
                    <a:lnTo>
                      <a:pt x="51" y="50"/>
                    </a:lnTo>
                    <a:lnTo>
                      <a:pt x="84" y="37"/>
                    </a:lnTo>
                    <a:lnTo>
                      <a:pt x="115" y="24"/>
                    </a:lnTo>
                    <a:lnTo>
                      <a:pt x="142" y="12"/>
                    </a:lnTo>
                    <a:lnTo>
                      <a:pt x="162" y="3"/>
                    </a:lnTo>
                    <a:lnTo>
                      <a:pt x="17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47" name="Freeform 58"/>
              <p:cNvSpPr>
                <a:spLocks/>
              </p:cNvSpPr>
              <p:nvPr/>
            </p:nvSpPr>
            <p:spPr bwMode="auto">
              <a:xfrm>
                <a:off x="300" y="2474"/>
                <a:ext cx="10" cy="24"/>
              </a:xfrm>
              <a:custGeom>
                <a:avLst/>
                <a:gdLst>
                  <a:gd name="T0" fmla="*/ 0 w 31"/>
                  <a:gd name="T1" fmla="*/ 0 h 71"/>
                  <a:gd name="T2" fmla="*/ 0 w 31"/>
                  <a:gd name="T3" fmla="*/ 0 h 71"/>
                  <a:gd name="T4" fmla="*/ 0 w 31"/>
                  <a:gd name="T5" fmla="*/ 0 h 71"/>
                  <a:gd name="T6" fmla="*/ 0 w 31"/>
                  <a:gd name="T7" fmla="*/ 0 h 71"/>
                  <a:gd name="T8" fmla="*/ 0 w 31"/>
                  <a:gd name="T9" fmla="*/ 0 h 71"/>
                  <a:gd name="T10" fmla="*/ 0 w 31"/>
                  <a:gd name="T11" fmla="*/ 0 h 71"/>
                  <a:gd name="T12" fmla="*/ 0 w 31"/>
                  <a:gd name="T13" fmla="*/ 0 h 71"/>
                  <a:gd name="T14" fmla="*/ 0 w 31"/>
                  <a:gd name="T15" fmla="*/ 0 h 71"/>
                  <a:gd name="T16" fmla="*/ 0 w 31"/>
                  <a:gd name="T17" fmla="*/ 0 h 71"/>
                  <a:gd name="T18" fmla="*/ 0 w 31"/>
                  <a:gd name="T19" fmla="*/ 0 h 71"/>
                  <a:gd name="T20" fmla="*/ 0 w 31"/>
                  <a:gd name="T21" fmla="*/ 0 h 71"/>
                  <a:gd name="T22" fmla="*/ 0 w 31"/>
                  <a:gd name="T23" fmla="*/ 0 h 71"/>
                  <a:gd name="T24" fmla="*/ 0 w 31"/>
                  <a:gd name="T25" fmla="*/ 0 h 71"/>
                  <a:gd name="T26" fmla="*/ 0 w 31"/>
                  <a:gd name="T27" fmla="*/ 0 h 71"/>
                  <a:gd name="T28" fmla="*/ 0 w 31"/>
                  <a:gd name="T29" fmla="*/ 0 h 71"/>
                  <a:gd name="T30" fmla="*/ 0 w 31"/>
                  <a:gd name="T31" fmla="*/ 0 h 71"/>
                  <a:gd name="T32" fmla="*/ 0 w 31"/>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71"/>
                  <a:gd name="T53" fmla="*/ 31 w 31"/>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71">
                    <a:moveTo>
                      <a:pt x="0" y="69"/>
                    </a:moveTo>
                    <a:lnTo>
                      <a:pt x="1" y="55"/>
                    </a:lnTo>
                    <a:lnTo>
                      <a:pt x="7" y="32"/>
                    </a:lnTo>
                    <a:lnTo>
                      <a:pt x="13" y="10"/>
                    </a:lnTo>
                    <a:lnTo>
                      <a:pt x="16" y="0"/>
                    </a:lnTo>
                    <a:lnTo>
                      <a:pt x="19" y="0"/>
                    </a:lnTo>
                    <a:lnTo>
                      <a:pt x="24" y="1"/>
                    </a:lnTo>
                    <a:lnTo>
                      <a:pt x="29" y="2"/>
                    </a:lnTo>
                    <a:lnTo>
                      <a:pt x="31" y="5"/>
                    </a:lnTo>
                    <a:lnTo>
                      <a:pt x="30" y="14"/>
                    </a:lnTo>
                    <a:lnTo>
                      <a:pt x="26" y="33"/>
                    </a:lnTo>
                    <a:lnTo>
                      <a:pt x="24" y="54"/>
                    </a:lnTo>
                    <a:lnTo>
                      <a:pt x="25" y="69"/>
                    </a:lnTo>
                    <a:lnTo>
                      <a:pt x="21" y="71"/>
                    </a:lnTo>
                    <a:lnTo>
                      <a:pt x="14" y="71"/>
                    </a:lnTo>
                    <a:lnTo>
                      <a:pt x="7" y="71"/>
                    </a:lnTo>
                    <a:lnTo>
                      <a:pt x="0" y="69"/>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48" name="Freeform 59"/>
              <p:cNvSpPr>
                <a:spLocks/>
              </p:cNvSpPr>
              <p:nvPr/>
            </p:nvSpPr>
            <p:spPr bwMode="auto">
              <a:xfrm>
                <a:off x="309" y="2499"/>
                <a:ext cx="23" cy="22"/>
              </a:xfrm>
              <a:custGeom>
                <a:avLst/>
                <a:gdLst>
                  <a:gd name="T0" fmla="*/ 0 w 72"/>
                  <a:gd name="T1" fmla="*/ 0 h 70"/>
                  <a:gd name="T2" fmla="*/ 0 w 72"/>
                  <a:gd name="T3" fmla="*/ 0 h 70"/>
                  <a:gd name="T4" fmla="*/ 0 w 72"/>
                  <a:gd name="T5" fmla="*/ 0 h 70"/>
                  <a:gd name="T6" fmla="*/ 0 w 72"/>
                  <a:gd name="T7" fmla="*/ 0 h 70"/>
                  <a:gd name="T8" fmla="*/ 0 w 72"/>
                  <a:gd name="T9" fmla="*/ 0 h 70"/>
                  <a:gd name="T10" fmla="*/ 0 w 72"/>
                  <a:gd name="T11" fmla="*/ 0 h 70"/>
                  <a:gd name="T12" fmla="*/ 0 w 72"/>
                  <a:gd name="T13" fmla="*/ 0 h 70"/>
                  <a:gd name="T14" fmla="*/ 0 w 72"/>
                  <a:gd name="T15" fmla="*/ 0 h 70"/>
                  <a:gd name="T16" fmla="*/ 0 w 72"/>
                  <a:gd name="T17" fmla="*/ 0 h 70"/>
                  <a:gd name="T18" fmla="*/ 0 w 72"/>
                  <a:gd name="T19" fmla="*/ 0 h 70"/>
                  <a:gd name="T20" fmla="*/ 0 w 72"/>
                  <a:gd name="T21" fmla="*/ 0 h 70"/>
                  <a:gd name="T22" fmla="*/ 0 w 72"/>
                  <a:gd name="T23" fmla="*/ 0 h 70"/>
                  <a:gd name="T24" fmla="*/ 0 w 72"/>
                  <a:gd name="T25" fmla="*/ 0 h 70"/>
                  <a:gd name="T26" fmla="*/ 0 w 72"/>
                  <a:gd name="T27" fmla="*/ 0 h 70"/>
                  <a:gd name="T28" fmla="*/ 0 w 72"/>
                  <a:gd name="T29" fmla="*/ 0 h 70"/>
                  <a:gd name="T30" fmla="*/ 0 w 72"/>
                  <a:gd name="T31" fmla="*/ 0 h 70"/>
                  <a:gd name="T32" fmla="*/ 0 w 72"/>
                  <a:gd name="T33" fmla="*/ 0 h 70"/>
                  <a:gd name="T34" fmla="*/ 0 w 72"/>
                  <a:gd name="T35" fmla="*/ 0 h 70"/>
                  <a:gd name="T36" fmla="*/ 0 w 72"/>
                  <a:gd name="T37" fmla="*/ 0 h 70"/>
                  <a:gd name="T38" fmla="*/ 0 w 72"/>
                  <a:gd name="T39" fmla="*/ 0 h 70"/>
                  <a:gd name="T40" fmla="*/ 0 w 72"/>
                  <a:gd name="T41" fmla="*/ 0 h 70"/>
                  <a:gd name="T42" fmla="*/ 0 w 72"/>
                  <a:gd name="T43" fmla="*/ 0 h 70"/>
                  <a:gd name="T44" fmla="*/ 0 w 72"/>
                  <a:gd name="T45" fmla="*/ 0 h 70"/>
                  <a:gd name="T46" fmla="*/ 0 w 72"/>
                  <a:gd name="T47" fmla="*/ 0 h 70"/>
                  <a:gd name="T48" fmla="*/ 0 w 72"/>
                  <a:gd name="T49" fmla="*/ 0 h 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70"/>
                  <a:gd name="T77" fmla="*/ 72 w 72"/>
                  <a:gd name="T78" fmla="*/ 70 h 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70">
                    <a:moveTo>
                      <a:pt x="19" y="0"/>
                    </a:moveTo>
                    <a:lnTo>
                      <a:pt x="22" y="4"/>
                    </a:lnTo>
                    <a:lnTo>
                      <a:pt x="29" y="11"/>
                    </a:lnTo>
                    <a:lnTo>
                      <a:pt x="38" y="21"/>
                    </a:lnTo>
                    <a:lnTo>
                      <a:pt x="48" y="32"/>
                    </a:lnTo>
                    <a:lnTo>
                      <a:pt x="57" y="42"/>
                    </a:lnTo>
                    <a:lnTo>
                      <a:pt x="65" y="51"/>
                    </a:lnTo>
                    <a:lnTo>
                      <a:pt x="69" y="58"/>
                    </a:lnTo>
                    <a:lnTo>
                      <a:pt x="72" y="62"/>
                    </a:lnTo>
                    <a:lnTo>
                      <a:pt x="71" y="64"/>
                    </a:lnTo>
                    <a:lnTo>
                      <a:pt x="68" y="67"/>
                    </a:lnTo>
                    <a:lnTo>
                      <a:pt x="66" y="70"/>
                    </a:lnTo>
                    <a:lnTo>
                      <a:pt x="64" y="70"/>
                    </a:lnTo>
                    <a:lnTo>
                      <a:pt x="60" y="67"/>
                    </a:lnTo>
                    <a:lnTo>
                      <a:pt x="53" y="61"/>
                    </a:lnTo>
                    <a:lnTo>
                      <a:pt x="43" y="51"/>
                    </a:lnTo>
                    <a:lnTo>
                      <a:pt x="33" y="41"/>
                    </a:lnTo>
                    <a:lnTo>
                      <a:pt x="21" y="31"/>
                    </a:lnTo>
                    <a:lnTo>
                      <a:pt x="11" y="21"/>
                    </a:lnTo>
                    <a:lnTo>
                      <a:pt x="4" y="15"/>
                    </a:lnTo>
                    <a:lnTo>
                      <a:pt x="0" y="11"/>
                    </a:lnTo>
                    <a:lnTo>
                      <a:pt x="4" y="8"/>
                    </a:lnTo>
                    <a:lnTo>
                      <a:pt x="8" y="4"/>
                    </a:lnTo>
                    <a:lnTo>
                      <a:pt x="14" y="1"/>
                    </a:lnTo>
                    <a:lnTo>
                      <a:pt x="19"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49" name="Freeform 60"/>
              <p:cNvSpPr>
                <a:spLocks/>
              </p:cNvSpPr>
              <p:nvPr/>
            </p:nvSpPr>
            <p:spPr bwMode="auto">
              <a:xfrm>
                <a:off x="310" y="2485"/>
                <a:ext cx="5" cy="9"/>
              </a:xfrm>
              <a:custGeom>
                <a:avLst/>
                <a:gdLst>
                  <a:gd name="T0" fmla="*/ 0 w 16"/>
                  <a:gd name="T1" fmla="*/ 0 h 30"/>
                  <a:gd name="T2" fmla="*/ 0 w 16"/>
                  <a:gd name="T3" fmla="*/ 0 h 30"/>
                  <a:gd name="T4" fmla="*/ 0 w 16"/>
                  <a:gd name="T5" fmla="*/ 0 h 30"/>
                  <a:gd name="T6" fmla="*/ 0 w 16"/>
                  <a:gd name="T7" fmla="*/ 0 h 30"/>
                  <a:gd name="T8" fmla="*/ 0 w 16"/>
                  <a:gd name="T9" fmla="*/ 0 h 30"/>
                  <a:gd name="T10" fmla="*/ 0 w 16"/>
                  <a:gd name="T11" fmla="*/ 0 h 30"/>
                  <a:gd name="T12" fmla="*/ 0 w 16"/>
                  <a:gd name="T13" fmla="*/ 0 h 30"/>
                  <a:gd name="T14" fmla="*/ 0 w 16"/>
                  <a:gd name="T15" fmla="*/ 0 h 30"/>
                  <a:gd name="T16" fmla="*/ 0 w 16"/>
                  <a:gd name="T17" fmla="*/ 0 h 30"/>
                  <a:gd name="T18" fmla="*/ 0 w 16"/>
                  <a:gd name="T19" fmla="*/ 0 h 30"/>
                  <a:gd name="T20" fmla="*/ 0 w 16"/>
                  <a:gd name="T21" fmla="*/ 0 h 30"/>
                  <a:gd name="T22" fmla="*/ 0 w 16"/>
                  <a:gd name="T23" fmla="*/ 0 h 30"/>
                  <a:gd name="T24" fmla="*/ 0 w 16"/>
                  <a:gd name="T25" fmla="*/ 0 h 30"/>
                  <a:gd name="T26" fmla="*/ 0 w 16"/>
                  <a:gd name="T27" fmla="*/ 0 h 30"/>
                  <a:gd name="T28" fmla="*/ 0 w 16"/>
                  <a:gd name="T29" fmla="*/ 0 h 30"/>
                  <a:gd name="T30" fmla="*/ 0 w 16"/>
                  <a:gd name="T31" fmla="*/ 0 h 30"/>
                  <a:gd name="T32" fmla="*/ 0 w 16"/>
                  <a:gd name="T33" fmla="*/ 0 h 30"/>
                  <a:gd name="T34" fmla="*/ 0 w 16"/>
                  <a:gd name="T35" fmla="*/ 0 h 30"/>
                  <a:gd name="T36" fmla="*/ 0 w 16"/>
                  <a:gd name="T37" fmla="*/ 0 h 30"/>
                  <a:gd name="T38" fmla="*/ 0 w 16"/>
                  <a:gd name="T39" fmla="*/ 0 h 30"/>
                  <a:gd name="T40" fmla="*/ 0 w 16"/>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
                  <a:gd name="T64" fmla="*/ 0 h 30"/>
                  <a:gd name="T65" fmla="*/ 16 w 16"/>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 h="30">
                    <a:moveTo>
                      <a:pt x="7" y="30"/>
                    </a:moveTo>
                    <a:lnTo>
                      <a:pt x="5" y="24"/>
                    </a:lnTo>
                    <a:lnTo>
                      <a:pt x="1" y="15"/>
                    </a:lnTo>
                    <a:lnTo>
                      <a:pt x="0" y="7"/>
                    </a:lnTo>
                    <a:lnTo>
                      <a:pt x="0" y="1"/>
                    </a:lnTo>
                    <a:lnTo>
                      <a:pt x="5" y="0"/>
                    </a:lnTo>
                    <a:lnTo>
                      <a:pt x="9" y="0"/>
                    </a:lnTo>
                    <a:lnTo>
                      <a:pt x="14" y="0"/>
                    </a:lnTo>
                    <a:lnTo>
                      <a:pt x="15" y="1"/>
                    </a:lnTo>
                    <a:lnTo>
                      <a:pt x="14" y="7"/>
                    </a:lnTo>
                    <a:lnTo>
                      <a:pt x="11" y="12"/>
                    </a:lnTo>
                    <a:lnTo>
                      <a:pt x="10" y="16"/>
                    </a:lnTo>
                    <a:lnTo>
                      <a:pt x="10" y="18"/>
                    </a:lnTo>
                    <a:lnTo>
                      <a:pt x="11" y="21"/>
                    </a:lnTo>
                    <a:lnTo>
                      <a:pt x="15" y="24"/>
                    </a:lnTo>
                    <a:lnTo>
                      <a:pt x="16" y="27"/>
                    </a:lnTo>
                    <a:lnTo>
                      <a:pt x="15" y="28"/>
                    </a:lnTo>
                    <a:lnTo>
                      <a:pt x="11" y="29"/>
                    </a:lnTo>
                    <a:lnTo>
                      <a:pt x="9" y="30"/>
                    </a:lnTo>
                    <a:lnTo>
                      <a:pt x="8" y="30"/>
                    </a:lnTo>
                    <a:lnTo>
                      <a:pt x="7" y="3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50" name="Freeform 43"/>
              <p:cNvSpPr>
                <a:spLocks/>
              </p:cNvSpPr>
              <p:nvPr/>
            </p:nvSpPr>
            <p:spPr bwMode="auto">
              <a:xfrm>
                <a:off x="294" y="2371"/>
                <a:ext cx="499" cy="209"/>
              </a:xfrm>
              <a:custGeom>
                <a:avLst/>
                <a:gdLst>
                  <a:gd name="T0" fmla="*/ 0 w 1527"/>
                  <a:gd name="T1" fmla="*/ 0 h 638"/>
                  <a:gd name="T2" fmla="*/ 0 w 1527"/>
                  <a:gd name="T3" fmla="*/ 0 h 638"/>
                  <a:gd name="T4" fmla="*/ 0 w 1527"/>
                  <a:gd name="T5" fmla="*/ 0 h 638"/>
                  <a:gd name="T6" fmla="*/ 0 w 1527"/>
                  <a:gd name="T7" fmla="*/ 0 h 638"/>
                  <a:gd name="T8" fmla="*/ 0 w 1527"/>
                  <a:gd name="T9" fmla="*/ 0 h 638"/>
                  <a:gd name="T10" fmla="*/ 0 w 1527"/>
                  <a:gd name="T11" fmla="*/ 0 h 638"/>
                  <a:gd name="T12" fmla="*/ 0 w 1527"/>
                  <a:gd name="T13" fmla="*/ 0 h 638"/>
                  <a:gd name="T14" fmla="*/ 0 w 1527"/>
                  <a:gd name="T15" fmla="*/ 0 h 638"/>
                  <a:gd name="T16" fmla="*/ 0 w 1527"/>
                  <a:gd name="T17" fmla="*/ 0 h 638"/>
                  <a:gd name="T18" fmla="*/ 0 w 1527"/>
                  <a:gd name="T19" fmla="*/ 0 h 638"/>
                  <a:gd name="T20" fmla="*/ 0 w 1527"/>
                  <a:gd name="T21" fmla="*/ 0 h 638"/>
                  <a:gd name="T22" fmla="*/ 0 w 1527"/>
                  <a:gd name="T23" fmla="*/ 0 h 638"/>
                  <a:gd name="T24" fmla="*/ 0 w 1527"/>
                  <a:gd name="T25" fmla="*/ 0 h 638"/>
                  <a:gd name="T26" fmla="*/ 0 w 1527"/>
                  <a:gd name="T27" fmla="*/ 0 h 638"/>
                  <a:gd name="T28" fmla="*/ 0 w 1527"/>
                  <a:gd name="T29" fmla="*/ 0 h 638"/>
                  <a:gd name="T30" fmla="*/ 0 w 1527"/>
                  <a:gd name="T31" fmla="*/ 0 h 638"/>
                  <a:gd name="T32" fmla="*/ 0 w 1527"/>
                  <a:gd name="T33" fmla="*/ 0 h 638"/>
                  <a:gd name="T34" fmla="*/ 0 w 1527"/>
                  <a:gd name="T35" fmla="*/ 0 h 638"/>
                  <a:gd name="T36" fmla="*/ 0 w 1527"/>
                  <a:gd name="T37" fmla="*/ 0 h 638"/>
                  <a:gd name="T38" fmla="*/ 0 w 1527"/>
                  <a:gd name="T39" fmla="*/ 0 h 638"/>
                  <a:gd name="T40" fmla="*/ 0 w 1527"/>
                  <a:gd name="T41" fmla="*/ 0 h 638"/>
                  <a:gd name="T42" fmla="*/ 0 w 1527"/>
                  <a:gd name="T43" fmla="*/ 0 h 638"/>
                  <a:gd name="T44" fmla="*/ 0 w 1527"/>
                  <a:gd name="T45" fmla="*/ 0 h 638"/>
                  <a:gd name="T46" fmla="*/ 0 w 1527"/>
                  <a:gd name="T47" fmla="*/ 0 h 638"/>
                  <a:gd name="T48" fmla="*/ 0 w 1527"/>
                  <a:gd name="T49" fmla="*/ 0 h 638"/>
                  <a:gd name="T50" fmla="*/ 0 w 1527"/>
                  <a:gd name="T51" fmla="*/ 0 h 638"/>
                  <a:gd name="T52" fmla="*/ 0 w 1527"/>
                  <a:gd name="T53" fmla="*/ 0 h 638"/>
                  <a:gd name="T54" fmla="*/ 0 w 1527"/>
                  <a:gd name="T55" fmla="*/ 0 h 638"/>
                  <a:gd name="T56" fmla="*/ 0 w 1527"/>
                  <a:gd name="T57" fmla="*/ 0 h 638"/>
                  <a:gd name="T58" fmla="*/ 0 w 1527"/>
                  <a:gd name="T59" fmla="*/ 0 h 638"/>
                  <a:gd name="T60" fmla="*/ 0 w 1527"/>
                  <a:gd name="T61" fmla="*/ 0 h 638"/>
                  <a:gd name="T62" fmla="*/ 0 w 1527"/>
                  <a:gd name="T63" fmla="*/ 0 h 638"/>
                  <a:gd name="T64" fmla="*/ 0 w 1527"/>
                  <a:gd name="T65" fmla="*/ 0 h 638"/>
                  <a:gd name="T66" fmla="*/ 0 w 1527"/>
                  <a:gd name="T67" fmla="*/ 0 h 638"/>
                  <a:gd name="T68" fmla="*/ 0 w 1527"/>
                  <a:gd name="T69" fmla="*/ 0 h 638"/>
                  <a:gd name="T70" fmla="*/ 0 w 1527"/>
                  <a:gd name="T71" fmla="*/ 0 h 638"/>
                  <a:gd name="T72" fmla="*/ 0 w 1527"/>
                  <a:gd name="T73" fmla="*/ 0 h 638"/>
                  <a:gd name="T74" fmla="*/ 0 w 1527"/>
                  <a:gd name="T75" fmla="*/ 0 h 638"/>
                  <a:gd name="T76" fmla="*/ 0 w 1527"/>
                  <a:gd name="T77" fmla="*/ 0 h 638"/>
                  <a:gd name="T78" fmla="*/ 0 w 1527"/>
                  <a:gd name="T79" fmla="*/ 0 h 638"/>
                  <a:gd name="T80" fmla="*/ 0 w 1527"/>
                  <a:gd name="T81" fmla="*/ 0 h 638"/>
                  <a:gd name="T82" fmla="*/ 0 w 1527"/>
                  <a:gd name="T83" fmla="*/ 0 h 638"/>
                  <a:gd name="T84" fmla="*/ 0 w 1527"/>
                  <a:gd name="T85" fmla="*/ 0 h 638"/>
                  <a:gd name="T86" fmla="*/ 0 w 1527"/>
                  <a:gd name="T87" fmla="*/ 0 h 638"/>
                  <a:gd name="T88" fmla="*/ 0 w 1527"/>
                  <a:gd name="T89" fmla="*/ 0 h 638"/>
                  <a:gd name="T90" fmla="*/ 0 w 1527"/>
                  <a:gd name="T91" fmla="*/ 0 h 638"/>
                  <a:gd name="T92" fmla="*/ 0 w 1527"/>
                  <a:gd name="T93" fmla="*/ 0 h 638"/>
                  <a:gd name="T94" fmla="*/ 0 w 1527"/>
                  <a:gd name="T95" fmla="*/ 0 h 638"/>
                  <a:gd name="T96" fmla="*/ 0 w 1527"/>
                  <a:gd name="T97" fmla="*/ 0 h 638"/>
                  <a:gd name="T98" fmla="*/ 0 w 1527"/>
                  <a:gd name="T99" fmla="*/ 0 h 638"/>
                  <a:gd name="T100" fmla="*/ 0 w 1527"/>
                  <a:gd name="T101" fmla="*/ 0 h 638"/>
                  <a:gd name="T102" fmla="*/ 0 w 1527"/>
                  <a:gd name="T103" fmla="*/ 0 h 638"/>
                  <a:gd name="T104" fmla="*/ 0 w 1527"/>
                  <a:gd name="T105" fmla="*/ 0 h 638"/>
                  <a:gd name="T106" fmla="*/ 0 w 1527"/>
                  <a:gd name="T107" fmla="*/ 0 h 638"/>
                  <a:gd name="T108" fmla="*/ 0 w 1527"/>
                  <a:gd name="T109" fmla="*/ 0 h 638"/>
                  <a:gd name="T110" fmla="*/ 0 w 1527"/>
                  <a:gd name="T111" fmla="*/ 0 h 63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27"/>
                  <a:gd name="T169" fmla="*/ 0 h 638"/>
                  <a:gd name="T170" fmla="*/ 1527 w 1527"/>
                  <a:gd name="T171" fmla="*/ 638 h 63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27" h="638">
                    <a:moveTo>
                      <a:pt x="684" y="295"/>
                    </a:moveTo>
                    <a:lnTo>
                      <a:pt x="684" y="302"/>
                    </a:lnTo>
                    <a:lnTo>
                      <a:pt x="683" y="311"/>
                    </a:lnTo>
                    <a:lnTo>
                      <a:pt x="681" y="321"/>
                    </a:lnTo>
                    <a:lnTo>
                      <a:pt x="675" y="329"/>
                    </a:lnTo>
                    <a:lnTo>
                      <a:pt x="667" y="336"/>
                    </a:lnTo>
                    <a:lnTo>
                      <a:pt x="652" y="348"/>
                    </a:lnTo>
                    <a:lnTo>
                      <a:pt x="633" y="363"/>
                    </a:lnTo>
                    <a:lnTo>
                      <a:pt x="611" y="380"/>
                    </a:lnTo>
                    <a:lnTo>
                      <a:pt x="589" y="398"/>
                    </a:lnTo>
                    <a:lnTo>
                      <a:pt x="568" y="413"/>
                    </a:lnTo>
                    <a:lnTo>
                      <a:pt x="551" y="424"/>
                    </a:lnTo>
                    <a:lnTo>
                      <a:pt x="541" y="430"/>
                    </a:lnTo>
                    <a:lnTo>
                      <a:pt x="538" y="431"/>
                    </a:lnTo>
                    <a:lnTo>
                      <a:pt x="536" y="432"/>
                    </a:lnTo>
                    <a:lnTo>
                      <a:pt x="536" y="433"/>
                    </a:lnTo>
                    <a:lnTo>
                      <a:pt x="537" y="434"/>
                    </a:lnTo>
                    <a:lnTo>
                      <a:pt x="542" y="434"/>
                    </a:lnTo>
                    <a:lnTo>
                      <a:pt x="549" y="433"/>
                    </a:lnTo>
                    <a:lnTo>
                      <a:pt x="554" y="432"/>
                    </a:lnTo>
                    <a:lnTo>
                      <a:pt x="562" y="430"/>
                    </a:lnTo>
                    <a:lnTo>
                      <a:pt x="570" y="425"/>
                    </a:lnTo>
                    <a:lnTo>
                      <a:pt x="588" y="415"/>
                    </a:lnTo>
                    <a:lnTo>
                      <a:pt x="611" y="401"/>
                    </a:lnTo>
                    <a:lnTo>
                      <a:pt x="636" y="385"/>
                    </a:lnTo>
                    <a:lnTo>
                      <a:pt x="661" y="369"/>
                    </a:lnTo>
                    <a:lnTo>
                      <a:pt x="683" y="355"/>
                    </a:lnTo>
                    <a:lnTo>
                      <a:pt x="699" y="345"/>
                    </a:lnTo>
                    <a:lnTo>
                      <a:pt x="708" y="339"/>
                    </a:lnTo>
                    <a:lnTo>
                      <a:pt x="714" y="334"/>
                    </a:lnTo>
                    <a:lnTo>
                      <a:pt x="728" y="324"/>
                    </a:lnTo>
                    <a:lnTo>
                      <a:pt x="747" y="310"/>
                    </a:lnTo>
                    <a:lnTo>
                      <a:pt x="767" y="294"/>
                    </a:lnTo>
                    <a:lnTo>
                      <a:pt x="788" y="278"/>
                    </a:lnTo>
                    <a:lnTo>
                      <a:pt x="807" y="263"/>
                    </a:lnTo>
                    <a:lnTo>
                      <a:pt x="820" y="253"/>
                    </a:lnTo>
                    <a:lnTo>
                      <a:pt x="828" y="247"/>
                    </a:lnTo>
                    <a:lnTo>
                      <a:pt x="833" y="244"/>
                    </a:lnTo>
                    <a:lnTo>
                      <a:pt x="839" y="238"/>
                    </a:lnTo>
                    <a:lnTo>
                      <a:pt x="846" y="231"/>
                    </a:lnTo>
                    <a:lnTo>
                      <a:pt x="853" y="223"/>
                    </a:lnTo>
                    <a:lnTo>
                      <a:pt x="860" y="215"/>
                    </a:lnTo>
                    <a:lnTo>
                      <a:pt x="866" y="206"/>
                    </a:lnTo>
                    <a:lnTo>
                      <a:pt x="872" y="196"/>
                    </a:lnTo>
                    <a:lnTo>
                      <a:pt x="877" y="186"/>
                    </a:lnTo>
                    <a:lnTo>
                      <a:pt x="886" y="178"/>
                    </a:lnTo>
                    <a:lnTo>
                      <a:pt x="896" y="166"/>
                    </a:lnTo>
                    <a:lnTo>
                      <a:pt x="909" y="154"/>
                    </a:lnTo>
                    <a:lnTo>
                      <a:pt x="921" y="141"/>
                    </a:lnTo>
                    <a:lnTo>
                      <a:pt x="932" y="129"/>
                    </a:lnTo>
                    <a:lnTo>
                      <a:pt x="942" y="118"/>
                    </a:lnTo>
                    <a:lnTo>
                      <a:pt x="950" y="110"/>
                    </a:lnTo>
                    <a:lnTo>
                      <a:pt x="956" y="106"/>
                    </a:lnTo>
                    <a:lnTo>
                      <a:pt x="962" y="102"/>
                    </a:lnTo>
                    <a:lnTo>
                      <a:pt x="971" y="96"/>
                    </a:lnTo>
                    <a:lnTo>
                      <a:pt x="983" y="88"/>
                    </a:lnTo>
                    <a:lnTo>
                      <a:pt x="997" y="80"/>
                    </a:lnTo>
                    <a:lnTo>
                      <a:pt x="1009" y="72"/>
                    </a:lnTo>
                    <a:lnTo>
                      <a:pt x="1021" y="64"/>
                    </a:lnTo>
                    <a:lnTo>
                      <a:pt x="1030" y="58"/>
                    </a:lnTo>
                    <a:lnTo>
                      <a:pt x="1037" y="54"/>
                    </a:lnTo>
                    <a:lnTo>
                      <a:pt x="1055" y="43"/>
                    </a:lnTo>
                    <a:lnTo>
                      <a:pt x="1078" y="34"/>
                    </a:lnTo>
                    <a:lnTo>
                      <a:pt x="1105" y="26"/>
                    </a:lnTo>
                    <a:lnTo>
                      <a:pt x="1131" y="18"/>
                    </a:lnTo>
                    <a:lnTo>
                      <a:pt x="1157" y="12"/>
                    </a:lnTo>
                    <a:lnTo>
                      <a:pt x="1177" y="9"/>
                    </a:lnTo>
                    <a:lnTo>
                      <a:pt x="1193" y="5"/>
                    </a:lnTo>
                    <a:lnTo>
                      <a:pt x="1202" y="4"/>
                    </a:lnTo>
                    <a:lnTo>
                      <a:pt x="1208" y="3"/>
                    </a:lnTo>
                    <a:lnTo>
                      <a:pt x="1220" y="3"/>
                    </a:lnTo>
                    <a:lnTo>
                      <a:pt x="1236" y="2"/>
                    </a:lnTo>
                    <a:lnTo>
                      <a:pt x="1253" y="1"/>
                    </a:lnTo>
                    <a:lnTo>
                      <a:pt x="1271" y="0"/>
                    </a:lnTo>
                    <a:lnTo>
                      <a:pt x="1287" y="0"/>
                    </a:lnTo>
                    <a:lnTo>
                      <a:pt x="1299" y="1"/>
                    </a:lnTo>
                    <a:lnTo>
                      <a:pt x="1307" y="2"/>
                    </a:lnTo>
                    <a:lnTo>
                      <a:pt x="1312" y="3"/>
                    </a:lnTo>
                    <a:lnTo>
                      <a:pt x="1318" y="4"/>
                    </a:lnTo>
                    <a:lnTo>
                      <a:pt x="1321" y="7"/>
                    </a:lnTo>
                    <a:lnTo>
                      <a:pt x="1319" y="10"/>
                    </a:lnTo>
                    <a:lnTo>
                      <a:pt x="1316" y="14"/>
                    </a:lnTo>
                    <a:lnTo>
                      <a:pt x="1310" y="18"/>
                    </a:lnTo>
                    <a:lnTo>
                      <a:pt x="1303" y="23"/>
                    </a:lnTo>
                    <a:lnTo>
                      <a:pt x="1296" y="28"/>
                    </a:lnTo>
                    <a:lnTo>
                      <a:pt x="1289" y="34"/>
                    </a:lnTo>
                    <a:lnTo>
                      <a:pt x="1282" y="40"/>
                    </a:lnTo>
                    <a:lnTo>
                      <a:pt x="1276" y="43"/>
                    </a:lnTo>
                    <a:lnTo>
                      <a:pt x="1272" y="46"/>
                    </a:lnTo>
                    <a:lnTo>
                      <a:pt x="1273" y="48"/>
                    </a:lnTo>
                    <a:lnTo>
                      <a:pt x="1275" y="49"/>
                    </a:lnTo>
                    <a:lnTo>
                      <a:pt x="1278" y="50"/>
                    </a:lnTo>
                    <a:lnTo>
                      <a:pt x="1280" y="51"/>
                    </a:lnTo>
                    <a:lnTo>
                      <a:pt x="1287" y="50"/>
                    </a:lnTo>
                    <a:lnTo>
                      <a:pt x="1298" y="49"/>
                    </a:lnTo>
                    <a:lnTo>
                      <a:pt x="1312" y="49"/>
                    </a:lnTo>
                    <a:lnTo>
                      <a:pt x="1328" y="49"/>
                    </a:lnTo>
                    <a:lnTo>
                      <a:pt x="1344" y="50"/>
                    </a:lnTo>
                    <a:lnTo>
                      <a:pt x="1359" y="53"/>
                    </a:lnTo>
                    <a:lnTo>
                      <a:pt x="1370" y="55"/>
                    </a:lnTo>
                    <a:lnTo>
                      <a:pt x="1375" y="58"/>
                    </a:lnTo>
                    <a:lnTo>
                      <a:pt x="1378" y="62"/>
                    </a:lnTo>
                    <a:lnTo>
                      <a:pt x="1378" y="65"/>
                    </a:lnTo>
                    <a:lnTo>
                      <a:pt x="1375" y="68"/>
                    </a:lnTo>
                    <a:lnTo>
                      <a:pt x="1372" y="69"/>
                    </a:lnTo>
                    <a:lnTo>
                      <a:pt x="1367" y="70"/>
                    </a:lnTo>
                    <a:lnTo>
                      <a:pt x="1360" y="71"/>
                    </a:lnTo>
                    <a:lnTo>
                      <a:pt x="1352" y="72"/>
                    </a:lnTo>
                    <a:lnTo>
                      <a:pt x="1343" y="73"/>
                    </a:lnTo>
                    <a:lnTo>
                      <a:pt x="1334" y="76"/>
                    </a:lnTo>
                    <a:lnTo>
                      <a:pt x="1326" y="77"/>
                    </a:lnTo>
                    <a:lnTo>
                      <a:pt x="1321" y="78"/>
                    </a:lnTo>
                    <a:lnTo>
                      <a:pt x="1319" y="79"/>
                    </a:lnTo>
                    <a:lnTo>
                      <a:pt x="1319" y="81"/>
                    </a:lnTo>
                    <a:lnTo>
                      <a:pt x="1320" y="84"/>
                    </a:lnTo>
                    <a:lnTo>
                      <a:pt x="1321" y="87"/>
                    </a:lnTo>
                    <a:lnTo>
                      <a:pt x="1324" y="88"/>
                    </a:lnTo>
                    <a:lnTo>
                      <a:pt x="1327" y="88"/>
                    </a:lnTo>
                    <a:lnTo>
                      <a:pt x="1335" y="89"/>
                    </a:lnTo>
                    <a:lnTo>
                      <a:pt x="1344" y="89"/>
                    </a:lnTo>
                    <a:lnTo>
                      <a:pt x="1356" y="91"/>
                    </a:lnTo>
                    <a:lnTo>
                      <a:pt x="1367" y="92"/>
                    </a:lnTo>
                    <a:lnTo>
                      <a:pt x="1378" y="93"/>
                    </a:lnTo>
                    <a:lnTo>
                      <a:pt x="1385" y="95"/>
                    </a:lnTo>
                    <a:lnTo>
                      <a:pt x="1389" y="96"/>
                    </a:lnTo>
                    <a:lnTo>
                      <a:pt x="1395" y="101"/>
                    </a:lnTo>
                    <a:lnTo>
                      <a:pt x="1401" y="107"/>
                    </a:lnTo>
                    <a:lnTo>
                      <a:pt x="1404" y="114"/>
                    </a:lnTo>
                    <a:lnTo>
                      <a:pt x="1405" y="119"/>
                    </a:lnTo>
                    <a:lnTo>
                      <a:pt x="1401" y="123"/>
                    </a:lnTo>
                    <a:lnTo>
                      <a:pt x="1395" y="127"/>
                    </a:lnTo>
                    <a:lnTo>
                      <a:pt x="1389" y="131"/>
                    </a:lnTo>
                    <a:lnTo>
                      <a:pt x="1383" y="133"/>
                    </a:lnTo>
                    <a:lnTo>
                      <a:pt x="1382" y="135"/>
                    </a:lnTo>
                    <a:lnTo>
                      <a:pt x="1382" y="138"/>
                    </a:lnTo>
                    <a:lnTo>
                      <a:pt x="1383" y="141"/>
                    </a:lnTo>
                    <a:lnTo>
                      <a:pt x="1385" y="143"/>
                    </a:lnTo>
                    <a:lnTo>
                      <a:pt x="1390" y="142"/>
                    </a:lnTo>
                    <a:lnTo>
                      <a:pt x="1398" y="141"/>
                    </a:lnTo>
                    <a:lnTo>
                      <a:pt x="1409" y="140"/>
                    </a:lnTo>
                    <a:lnTo>
                      <a:pt x="1419" y="138"/>
                    </a:lnTo>
                    <a:lnTo>
                      <a:pt x="1430" y="137"/>
                    </a:lnTo>
                    <a:lnTo>
                      <a:pt x="1440" y="137"/>
                    </a:lnTo>
                    <a:lnTo>
                      <a:pt x="1447" y="137"/>
                    </a:lnTo>
                    <a:lnTo>
                      <a:pt x="1451" y="137"/>
                    </a:lnTo>
                    <a:lnTo>
                      <a:pt x="1460" y="140"/>
                    </a:lnTo>
                    <a:lnTo>
                      <a:pt x="1468" y="146"/>
                    </a:lnTo>
                    <a:lnTo>
                      <a:pt x="1473" y="152"/>
                    </a:lnTo>
                    <a:lnTo>
                      <a:pt x="1472" y="156"/>
                    </a:lnTo>
                    <a:lnTo>
                      <a:pt x="1468" y="158"/>
                    </a:lnTo>
                    <a:lnTo>
                      <a:pt x="1461" y="162"/>
                    </a:lnTo>
                    <a:lnTo>
                      <a:pt x="1453" y="165"/>
                    </a:lnTo>
                    <a:lnTo>
                      <a:pt x="1445" y="170"/>
                    </a:lnTo>
                    <a:lnTo>
                      <a:pt x="1436" y="173"/>
                    </a:lnTo>
                    <a:lnTo>
                      <a:pt x="1428" y="177"/>
                    </a:lnTo>
                    <a:lnTo>
                      <a:pt x="1424" y="179"/>
                    </a:lnTo>
                    <a:lnTo>
                      <a:pt x="1422" y="180"/>
                    </a:lnTo>
                    <a:lnTo>
                      <a:pt x="1420" y="181"/>
                    </a:lnTo>
                    <a:lnTo>
                      <a:pt x="1420" y="184"/>
                    </a:lnTo>
                    <a:lnTo>
                      <a:pt x="1422" y="185"/>
                    </a:lnTo>
                    <a:lnTo>
                      <a:pt x="1423" y="185"/>
                    </a:lnTo>
                    <a:lnTo>
                      <a:pt x="1426" y="185"/>
                    </a:lnTo>
                    <a:lnTo>
                      <a:pt x="1433" y="185"/>
                    </a:lnTo>
                    <a:lnTo>
                      <a:pt x="1443" y="184"/>
                    </a:lnTo>
                    <a:lnTo>
                      <a:pt x="1454" y="184"/>
                    </a:lnTo>
                    <a:lnTo>
                      <a:pt x="1464" y="184"/>
                    </a:lnTo>
                    <a:lnTo>
                      <a:pt x="1474" y="184"/>
                    </a:lnTo>
                    <a:lnTo>
                      <a:pt x="1481" y="184"/>
                    </a:lnTo>
                    <a:lnTo>
                      <a:pt x="1485" y="185"/>
                    </a:lnTo>
                    <a:lnTo>
                      <a:pt x="1489" y="189"/>
                    </a:lnTo>
                    <a:lnTo>
                      <a:pt x="1494" y="196"/>
                    </a:lnTo>
                    <a:lnTo>
                      <a:pt x="1498" y="203"/>
                    </a:lnTo>
                    <a:lnTo>
                      <a:pt x="1494" y="209"/>
                    </a:lnTo>
                    <a:lnTo>
                      <a:pt x="1491" y="211"/>
                    </a:lnTo>
                    <a:lnTo>
                      <a:pt x="1485" y="214"/>
                    </a:lnTo>
                    <a:lnTo>
                      <a:pt x="1479" y="217"/>
                    </a:lnTo>
                    <a:lnTo>
                      <a:pt x="1472" y="219"/>
                    </a:lnTo>
                    <a:lnTo>
                      <a:pt x="1466" y="223"/>
                    </a:lnTo>
                    <a:lnTo>
                      <a:pt x="1462" y="226"/>
                    </a:lnTo>
                    <a:lnTo>
                      <a:pt x="1458" y="229"/>
                    </a:lnTo>
                    <a:lnTo>
                      <a:pt x="1457" y="231"/>
                    </a:lnTo>
                    <a:lnTo>
                      <a:pt x="1457" y="233"/>
                    </a:lnTo>
                    <a:lnTo>
                      <a:pt x="1458" y="237"/>
                    </a:lnTo>
                    <a:lnTo>
                      <a:pt x="1461" y="238"/>
                    </a:lnTo>
                    <a:lnTo>
                      <a:pt x="1465" y="239"/>
                    </a:lnTo>
                    <a:lnTo>
                      <a:pt x="1470" y="241"/>
                    </a:lnTo>
                    <a:lnTo>
                      <a:pt x="1477" y="245"/>
                    </a:lnTo>
                    <a:lnTo>
                      <a:pt x="1487" y="248"/>
                    </a:lnTo>
                    <a:lnTo>
                      <a:pt x="1496" y="254"/>
                    </a:lnTo>
                    <a:lnTo>
                      <a:pt x="1507" y="260"/>
                    </a:lnTo>
                    <a:lnTo>
                      <a:pt x="1515" y="264"/>
                    </a:lnTo>
                    <a:lnTo>
                      <a:pt x="1522" y="269"/>
                    </a:lnTo>
                    <a:lnTo>
                      <a:pt x="1524" y="272"/>
                    </a:lnTo>
                    <a:lnTo>
                      <a:pt x="1521" y="275"/>
                    </a:lnTo>
                    <a:lnTo>
                      <a:pt x="1515" y="278"/>
                    </a:lnTo>
                    <a:lnTo>
                      <a:pt x="1508" y="281"/>
                    </a:lnTo>
                    <a:lnTo>
                      <a:pt x="1501" y="284"/>
                    </a:lnTo>
                    <a:lnTo>
                      <a:pt x="1494" y="287"/>
                    </a:lnTo>
                    <a:lnTo>
                      <a:pt x="1488" y="290"/>
                    </a:lnTo>
                    <a:lnTo>
                      <a:pt x="1484" y="292"/>
                    </a:lnTo>
                    <a:lnTo>
                      <a:pt x="1483" y="293"/>
                    </a:lnTo>
                    <a:lnTo>
                      <a:pt x="1483" y="295"/>
                    </a:lnTo>
                    <a:lnTo>
                      <a:pt x="1483" y="298"/>
                    </a:lnTo>
                    <a:lnTo>
                      <a:pt x="1483" y="300"/>
                    </a:lnTo>
                    <a:lnTo>
                      <a:pt x="1484" y="301"/>
                    </a:lnTo>
                    <a:lnTo>
                      <a:pt x="1486" y="301"/>
                    </a:lnTo>
                    <a:lnTo>
                      <a:pt x="1491" y="302"/>
                    </a:lnTo>
                    <a:lnTo>
                      <a:pt x="1498" y="304"/>
                    </a:lnTo>
                    <a:lnTo>
                      <a:pt x="1506" y="307"/>
                    </a:lnTo>
                    <a:lnTo>
                      <a:pt x="1514" y="309"/>
                    </a:lnTo>
                    <a:lnTo>
                      <a:pt x="1521" y="313"/>
                    </a:lnTo>
                    <a:lnTo>
                      <a:pt x="1525" y="316"/>
                    </a:lnTo>
                    <a:lnTo>
                      <a:pt x="1527" y="319"/>
                    </a:lnTo>
                    <a:lnTo>
                      <a:pt x="1519" y="326"/>
                    </a:lnTo>
                    <a:lnTo>
                      <a:pt x="1510" y="332"/>
                    </a:lnTo>
                    <a:lnTo>
                      <a:pt x="1502" y="338"/>
                    </a:lnTo>
                    <a:lnTo>
                      <a:pt x="1496" y="342"/>
                    </a:lnTo>
                    <a:lnTo>
                      <a:pt x="1492" y="345"/>
                    </a:lnTo>
                    <a:lnTo>
                      <a:pt x="1485" y="347"/>
                    </a:lnTo>
                    <a:lnTo>
                      <a:pt x="1476" y="351"/>
                    </a:lnTo>
                    <a:lnTo>
                      <a:pt x="1465" y="354"/>
                    </a:lnTo>
                    <a:lnTo>
                      <a:pt x="1454" y="357"/>
                    </a:lnTo>
                    <a:lnTo>
                      <a:pt x="1445" y="361"/>
                    </a:lnTo>
                    <a:lnTo>
                      <a:pt x="1436" y="362"/>
                    </a:lnTo>
                    <a:lnTo>
                      <a:pt x="1431" y="363"/>
                    </a:lnTo>
                    <a:lnTo>
                      <a:pt x="1430" y="365"/>
                    </a:lnTo>
                    <a:lnTo>
                      <a:pt x="1428" y="368"/>
                    </a:lnTo>
                    <a:lnTo>
                      <a:pt x="1430" y="370"/>
                    </a:lnTo>
                    <a:lnTo>
                      <a:pt x="1430" y="372"/>
                    </a:lnTo>
                    <a:lnTo>
                      <a:pt x="1436" y="372"/>
                    </a:lnTo>
                    <a:lnTo>
                      <a:pt x="1448" y="374"/>
                    </a:lnTo>
                    <a:lnTo>
                      <a:pt x="1461" y="375"/>
                    </a:lnTo>
                    <a:lnTo>
                      <a:pt x="1474" y="377"/>
                    </a:lnTo>
                    <a:lnTo>
                      <a:pt x="1487" y="379"/>
                    </a:lnTo>
                    <a:lnTo>
                      <a:pt x="1498" y="382"/>
                    </a:lnTo>
                    <a:lnTo>
                      <a:pt x="1506" y="384"/>
                    </a:lnTo>
                    <a:lnTo>
                      <a:pt x="1508" y="387"/>
                    </a:lnTo>
                    <a:lnTo>
                      <a:pt x="1506" y="390"/>
                    </a:lnTo>
                    <a:lnTo>
                      <a:pt x="1501" y="392"/>
                    </a:lnTo>
                    <a:lnTo>
                      <a:pt x="1494" y="394"/>
                    </a:lnTo>
                    <a:lnTo>
                      <a:pt x="1486" y="398"/>
                    </a:lnTo>
                    <a:lnTo>
                      <a:pt x="1477" y="400"/>
                    </a:lnTo>
                    <a:lnTo>
                      <a:pt x="1470" y="402"/>
                    </a:lnTo>
                    <a:lnTo>
                      <a:pt x="1465" y="403"/>
                    </a:lnTo>
                    <a:lnTo>
                      <a:pt x="1463" y="405"/>
                    </a:lnTo>
                    <a:lnTo>
                      <a:pt x="1466" y="407"/>
                    </a:lnTo>
                    <a:lnTo>
                      <a:pt x="1473" y="409"/>
                    </a:lnTo>
                    <a:lnTo>
                      <a:pt x="1479" y="413"/>
                    </a:lnTo>
                    <a:lnTo>
                      <a:pt x="1481" y="415"/>
                    </a:lnTo>
                    <a:lnTo>
                      <a:pt x="1480" y="417"/>
                    </a:lnTo>
                    <a:lnTo>
                      <a:pt x="1477" y="420"/>
                    </a:lnTo>
                    <a:lnTo>
                      <a:pt x="1471" y="422"/>
                    </a:lnTo>
                    <a:lnTo>
                      <a:pt x="1464" y="423"/>
                    </a:lnTo>
                    <a:lnTo>
                      <a:pt x="1457" y="422"/>
                    </a:lnTo>
                    <a:lnTo>
                      <a:pt x="1446" y="418"/>
                    </a:lnTo>
                    <a:lnTo>
                      <a:pt x="1433" y="413"/>
                    </a:lnTo>
                    <a:lnTo>
                      <a:pt x="1418" y="407"/>
                    </a:lnTo>
                    <a:lnTo>
                      <a:pt x="1404" y="401"/>
                    </a:lnTo>
                    <a:lnTo>
                      <a:pt x="1392" y="395"/>
                    </a:lnTo>
                    <a:lnTo>
                      <a:pt x="1381" y="391"/>
                    </a:lnTo>
                    <a:lnTo>
                      <a:pt x="1375" y="388"/>
                    </a:lnTo>
                    <a:lnTo>
                      <a:pt x="1369" y="387"/>
                    </a:lnTo>
                    <a:lnTo>
                      <a:pt x="1356" y="385"/>
                    </a:lnTo>
                    <a:lnTo>
                      <a:pt x="1340" y="384"/>
                    </a:lnTo>
                    <a:lnTo>
                      <a:pt x="1321" y="383"/>
                    </a:lnTo>
                    <a:lnTo>
                      <a:pt x="1304" y="382"/>
                    </a:lnTo>
                    <a:lnTo>
                      <a:pt x="1287" y="380"/>
                    </a:lnTo>
                    <a:lnTo>
                      <a:pt x="1274" y="379"/>
                    </a:lnTo>
                    <a:lnTo>
                      <a:pt x="1266" y="378"/>
                    </a:lnTo>
                    <a:lnTo>
                      <a:pt x="1257" y="377"/>
                    </a:lnTo>
                    <a:lnTo>
                      <a:pt x="1240" y="375"/>
                    </a:lnTo>
                    <a:lnTo>
                      <a:pt x="1218" y="372"/>
                    </a:lnTo>
                    <a:lnTo>
                      <a:pt x="1192" y="370"/>
                    </a:lnTo>
                    <a:lnTo>
                      <a:pt x="1168" y="369"/>
                    </a:lnTo>
                    <a:lnTo>
                      <a:pt x="1147" y="368"/>
                    </a:lnTo>
                    <a:lnTo>
                      <a:pt x="1131" y="367"/>
                    </a:lnTo>
                    <a:lnTo>
                      <a:pt x="1124" y="367"/>
                    </a:lnTo>
                    <a:lnTo>
                      <a:pt x="1117" y="371"/>
                    </a:lnTo>
                    <a:lnTo>
                      <a:pt x="1101" y="380"/>
                    </a:lnTo>
                    <a:lnTo>
                      <a:pt x="1078" y="395"/>
                    </a:lnTo>
                    <a:lnTo>
                      <a:pt x="1054" y="411"/>
                    </a:lnTo>
                    <a:lnTo>
                      <a:pt x="1029" y="428"/>
                    </a:lnTo>
                    <a:lnTo>
                      <a:pt x="1007" y="441"/>
                    </a:lnTo>
                    <a:lnTo>
                      <a:pt x="991" y="452"/>
                    </a:lnTo>
                    <a:lnTo>
                      <a:pt x="984" y="455"/>
                    </a:lnTo>
                    <a:lnTo>
                      <a:pt x="979" y="457"/>
                    </a:lnTo>
                    <a:lnTo>
                      <a:pt x="968" y="466"/>
                    </a:lnTo>
                    <a:lnTo>
                      <a:pt x="952" y="476"/>
                    </a:lnTo>
                    <a:lnTo>
                      <a:pt x="933" y="487"/>
                    </a:lnTo>
                    <a:lnTo>
                      <a:pt x="915" y="499"/>
                    </a:lnTo>
                    <a:lnTo>
                      <a:pt x="899" y="509"/>
                    </a:lnTo>
                    <a:lnTo>
                      <a:pt x="887" y="517"/>
                    </a:lnTo>
                    <a:lnTo>
                      <a:pt x="881" y="521"/>
                    </a:lnTo>
                    <a:lnTo>
                      <a:pt x="874" y="523"/>
                    </a:lnTo>
                    <a:lnTo>
                      <a:pt x="866" y="525"/>
                    </a:lnTo>
                    <a:lnTo>
                      <a:pt x="858" y="528"/>
                    </a:lnTo>
                    <a:lnTo>
                      <a:pt x="850" y="530"/>
                    </a:lnTo>
                    <a:lnTo>
                      <a:pt x="843" y="533"/>
                    </a:lnTo>
                    <a:lnTo>
                      <a:pt x="838" y="535"/>
                    </a:lnTo>
                    <a:lnTo>
                      <a:pt x="833" y="537"/>
                    </a:lnTo>
                    <a:lnTo>
                      <a:pt x="831" y="537"/>
                    </a:lnTo>
                    <a:lnTo>
                      <a:pt x="827" y="540"/>
                    </a:lnTo>
                    <a:lnTo>
                      <a:pt x="820" y="544"/>
                    </a:lnTo>
                    <a:lnTo>
                      <a:pt x="813" y="548"/>
                    </a:lnTo>
                    <a:lnTo>
                      <a:pt x="805" y="553"/>
                    </a:lnTo>
                    <a:lnTo>
                      <a:pt x="797" y="558"/>
                    </a:lnTo>
                    <a:lnTo>
                      <a:pt x="789" y="561"/>
                    </a:lnTo>
                    <a:lnTo>
                      <a:pt x="784" y="563"/>
                    </a:lnTo>
                    <a:lnTo>
                      <a:pt x="780" y="566"/>
                    </a:lnTo>
                    <a:lnTo>
                      <a:pt x="777" y="568"/>
                    </a:lnTo>
                    <a:lnTo>
                      <a:pt x="771" y="572"/>
                    </a:lnTo>
                    <a:lnTo>
                      <a:pt x="763" y="578"/>
                    </a:lnTo>
                    <a:lnTo>
                      <a:pt x="754" y="585"/>
                    </a:lnTo>
                    <a:lnTo>
                      <a:pt x="744" y="591"/>
                    </a:lnTo>
                    <a:lnTo>
                      <a:pt x="735" y="598"/>
                    </a:lnTo>
                    <a:lnTo>
                      <a:pt x="727" y="604"/>
                    </a:lnTo>
                    <a:lnTo>
                      <a:pt x="721" y="608"/>
                    </a:lnTo>
                    <a:lnTo>
                      <a:pt x="713" y="612"/>
                    </a:lnTo>
                    <a:lnTo>
                      <a:pt x="701" y="615"/>
                    </a:lnTo>
                    <a:lnTo>
                      <a:pt x="686" y="620"/>
                    </a:lnTo>
                    <a:lnTo>
                      <a:pt x="670" y="624"/>
                    </a:lnTo>
                    <a:lnTo>
                      <a:pt x="655" y="629"/>
                    </a:lnTo>
                    <a:lnTo>
                      <a:pt x="641" y="633"/>
                    </a:lnTo>
                    <a:lnTo>
                      <a:pt x="629" y="637"/>
                    </a:lnTo>
                    <a:lnTo>
                      <a:pt x="623" y="638"/>
                    </a:lnTo>
                    <a:lnTo>
                      <a:pt x="614" y="638"/>
                    </a:lnTo>
                    <a:lnTo>
                      <a:pt x="595" y="636"/>
                    </a:lnTo>
                    <a:lnTo>
                      <a:pt x="569" y="633"/>
                    </a:lnTo>
                    <a:lnTo>
                      <a:pt x="541" y="630"/>
                    </a:lnTo>
                    <a:lnTo>
                      <a:pt x="511" y="627"/>
                    </a:lnTo>
                    <a:lnTo>
                      <a:pt x="484" y="622"/>
                    </a:lnTo>
                    <a:lnTo>
                      <a:pt x="465" y="620"/>
                    </a:lnTo>
                    <a:lnTo>
                      <a:pt x="454" y="617"/>
                    </a:lnTo>
                    <a:lnTo>
                      <a:pt x="446" y="614"/>
                    </a:lnTo>
                    <a:lnTo>
                      <a:pt x="432" y="609"/>
                    </a:lnTo>
                    <a:lnTo>
                      <a:pt x="413" y="601"/>
                    </a:lnTo>
                    <a:lnTo>
                      <a:pt x="392" y="593"/>
                    </a:lnTo>
                    <a:lnTo>
                      <a:pt x="370" y="586"/>
                    </a:lnTo>
                    <a:lnTo>
                      <a:pt x="352" y="579"/>
                    </a:lnTo>
                    <a:lnTo>
                      <a:pt x="336" y="575"/>
                    </a:lnTo>
                    <a:lnTo>
                      <a:pt x="326" y="572"/>
                    </a:lnTo>
                    <a:lnTo>
                      <a:pt x="316" y="572"/>
                    </a:lnTo>
                    <a:lnTo>
                      <a:pt x="300" y="571"/>
                    </a:lnTo>
                    <a:lnTo>
                      <a:pt x="279" y="570"/>
                    </a:lnTo>
                    <a:lnTo>
                      <a:pt x="256" y="569"/>
                    </a:lnTo>
                    <a:lnTo>
                      <a:pt x="233" y="569"/>
                    </a:lnTo>
                    <a:lnTo>
                      <a:pt x="213" y="568"/>
                    </a:lnTo>
                    <a:lnTo>
                      <a:pt x="200" y="567"/>
                    </a:lnTo>
                    <a:lnTo>
                      <a:pt x="193" y="566"/>
                    </a:lnTo>
                    <a:lnTo>
                      <a:pt x="189" y="563"/>
                    </a:lnTo>
                    <a:lnTo>
                      <a:pt x="184" y="558"/>
                    </a:lnTo>
                    <a:lnTo>
                      <a:pt x="174" y="548"/>
                    </a:lnTo>
                    <a:lnTo>
                      <a:pt x="163" y="537"/>
                    </a:lnTo>
                    <a:lnTo>
                      <a:pt x="149" y="524"/>
                    </a:lnTo>
                    <a:lnTo>
                      <a:pt x="133" y="509"/>
                    </a:lnTo>
                    <a:lnTo>
                      <a:pt x="117" y="493"/>
                    </a:lnTo>
                    <a:lnTo>
                      <a:pt x="101" y="477"/>
                    </a:lnTo>
                    <a:lnTo>
                      <a:pt x="84" y="461"/>
                    </a:lnTo>
                    <a:lnTo>
                      <a:pt x="68" y="445"/>
                    </a:lnTo>
                    <a:lnTo>
                      <a:pt x="52" y="430"/>
                    </a:lnTo>
                    <a:lnTo>
                      <a:pt x="38" y="416"/>
                    </a:lnTo>
                    <a:lnTo>
                      <a:pt x="27" y="403"/>
                    </a:lnTo>
                    <a:lnTo>
                      <a:pt x="18" y="394"/>
                    </a:lnTo>
                    <a:lnTo>
                      <a:pt x="12" y="386"/>
                    </a:lnTo>
                    <a:lnTo>
                      <a:pt x="8" y="383"/>
                    </a:lnTo>
                    <a:lnTo>
                      <a:pt x="4" y="371"/>
                    </a:lnTo>
                    <a:lnTo>
                      <a:pt x="2" y="356"/>
                    </a:lnTo>
                    <a:lnTo>
                      <a:pt x="0" y="341"/>
                    </a:lnTo>
                    <a:lnTo>
                      <a:pt x="4" y="330"/>
                    </a:lnTo>
                    <a:lnTo>
                      <a:pt x="10" y="319"/>
                    </a:lnTo>
                    <a:lnTo>
                      <a:pt x="22" y="299"/>
                    </a:lnTo>
                    <a:lnTo>
                      <a:pt x="40" y="271"/>
                    </a:lnTo>
                    <a:lnTo>
                      <a:pt x="58" y="240"/>
                    </a:lnTo>
                    <a:lnTo>
                      <a:pt x="76" y="209"/>
                    </a:lnTo>
                    <a:lnTo>
                      <a:pt x="94" y="181"/>
                    </a:lnTo>
                    <a:lnTo>
                      <a:pt x="108" y="161"/>
                    </a:lnTo>
                    <a:lnTo>
                      <a:pt x="116" y="152"/>
                    </a:lnTo>
                    <a:lnTo>
                      <a:pt x="131" y="146"/>
                    </a:lnTo>
                    <a:lnTo>
                      <a:pt x="148" y="139"/>
                    </a:lnTo>
                    <a:lnTo>
                      <a:pt x="166" y="131"/>
                    </a:lnTo>
                    <a:lnTo>
                      <a:pt x="186" y="123"/>
                    </a:lnTo>
                    <a:lnTo>
                      <a:pt x="205" y="116"/>
                    </a:lnTo>
                    <a:lnTo>
                      <a:pt x="222" y="109"/>
                    </a:lnTo>
                    <a:lnTo>
                      <a:pt x="234" y="104"/>
                    </a:lnTo>
                    <a:lnTo>
                      <a:pt x="242" y="101"/>
                    </a:lnTo>
                    <a:lnTo>
                      <a:pt x="250" y="97"/>
                    </a:lnTo>
                    <a:lnTo>
                      <a:pt x="263" y="92"/>
                    </a:lnTo>
                    <a:lnTo>
                      <a:pt x="278" y="85"/>
                    </a:lnTo>
                    <a:lnTo>
                      <a:pt x="295" y="77"/>
                    </a:lnTo>
                    <a:lnTo>
                      <a:pt x="311" y="70"/>
                    </a:lnTo>
                    <a:lnTo>
                      <a:pt x="326" y="63"/>
                    </a:lnTo>
                    <a:lnTo>
                      <a:pt x="337" y="58"/>
                    </a:lnTo>
                    <a:lnTo>
                      <a:pt x="342" y="56"/>
                    </a:lnTo>
                    <a:lnTo>
                      <a:pt x="349" y="56"/>
                    </a:lnTo>
                    <a:lnTo>
                      <a:pt x="357" y="56"/>
                    </a:lnTo>
                    <a:lnTo>
                      <a:pt x="364" y="56"/>
                    </a:lnTo>
                    <a:lnTo>
                      <a:pt x="370" y="56"/>
                    </a:lnTo>
                    <a:lnTo>
                      <a:pt x="367" y="89"/>
                    </a:lnTo>
                    <a:lnTo>
                      <a:pt x="360" y="139"/>
                    </a:lnTo>
                    <a:lnTo>
                      <a:pt x="352" y="185"/>
                    </a:lnTo>
                    <a:lnTo>
                      <a:pt x="347" y="209"/>
                    </a:lnTo>
                    <a:lnTo>
                      <a:pt x="342" y="216"/>
                    </a:lnTo>
                    <a:lnTo>
                      <a:pt x="337" y="224"/>
                    </a:lnTo>
                    <a:lnTo>
                      <a:pt x="331" y="231"/>
                    </a:lnTo>
                    <a:lnTo>
                      <a:pt x="326" y="235"/>
                    </a:lnTo>
                    <a:lnTo>
                      <a:pt x="324" y="250"/>
                    </a:lnTo>
                    <a:lnTo>
                      <a:pt x="321" y="265"/>
                    </a:lnTo>
                    <a:lnTo>
                      <a:pt x="317" y="277"/>
                    </a:lnTo>
                    <a:lnTo>
                      <a:pt x="314" y="285"/>
                    </a:lnTo>
                    <a:lnTo>
                      <a:pt x="310" y="287"/>
                    </a:lnTo>
                    <a:lnTo>
                      <a:pt x="304" y="292"/>
                    </a:lnTo>
                    <a:lnTo>
                      <a:pt x="298" y="298"/>
                    </a:lnTo>
                    <a:lnTo>
                      <a:pt x="289" y="303"/>
                    </a:lnTo>
                    <a:lnTo>
                      <a:pt x="281" y="309"/>
                    </a:lnTo>
                    <a:lnTo>
                      <a:pt x="275" y="314"/>
                    </a:lnTo>
                    <a:lnTo>
                      <a:pt x="270" y="318"/>
                    </a:lnTo>
                    <a:lnTo>
                      <a:pt x="268" y="319"/>
                    </a:lnTo>
                    <a:lnTo>
                      <a:pt x="268" y="322"/>
                    </a:lnTo>
                    <a:lnTo>
                      <a:pt x="268" y="324"/>
                    </a:lnTo>
                    <a:lnTo>
                      <a:pt x="268" y="326"/>
                    </a:lnTo>
                    <a:lnTo>
                      <a:pt x="268" y="327"/>
                    </a:lnTo>
                    <a:lnTo>
                      <a:pt x="272" y="325"/>
                    </a:lnTo>
                    <a:lnTo>
                      <a:pt x="283" y="318"/>
                    </a:lnTo>
                    <a:lnTo>
                      <a:pt x="296" y="310"/>
                    </a:lnTo>
                    <a:lnTo>
                      <a:pt x="313" y="300"/>
                    </a:lnTo>
                    <a:lnTo>
                      <a:pt x="330" y="291"/>
                    </a:lnTo>
                    <a:lnTo>
                      <a:pt x="344" y="281"/>
                    </a:lnTo>
                    <a:lnTo>
                      <a:pt x="355" y="276"/>
                    </a:lnTo>
                    <a:lnTo>
                      <a:pt x="360" y="272"/>
                    </a:lnTo>
                    <a:lnTo>
                      <a:pt x="362" y="271"/>
                    </a:lnTo>
                    <a:lnTo>
                      <a:pt x="365" y="270"/>
                    </a:lnTo>
                    <a:lnTo>
                      <a:pt x="371" y="270"/>
                    </a:lnTo>
                    <a:lnTo>
                      <a:pt x="377" y="269"/>
                    </a:lnTo>
                    <a:lnTo>
                      <a:pt x="383" y="268"/>
                    </a:lnTo>
                    <a:lnTo>
                      <a:pt x="387" y="268"/>
                    </a:lnTo>
                    <a:lnTo>
                      <a:pt x="392" y="268"/>
                    </a:lnTo>
                    <a:lnTo>
                      <a:pt x="395" y="268"/>
                    </a:lnTo>
                    <a:lnTo>
                      <a:pt x="407" y="272"/>
                    </a:lnTo>
                    <a:lnTo>
                      <a:pt x="424" y="279"/>
                    </a:lnTo>
                    <a:lnTo>
                      <a:pt x="446" y="286"/>
                    </a:lnTo>
                    <a:lnTo>
                      <a:pt x="469" y="294"/>
                    </a:lnTo>
                    <a:lnTo>
                      <a:pt x="492" y="301"/>
                    </a:lnTo>
                    <a:lnTo>
                      <a:pt x="512" y="307"/>
                    </a:lnTo>
                    <a:lnTo>
                      <a:pt x="527" y="311"/>
                    </a:lnTo>
                    <a:lnTo>
                      <a:pt x="534" y="313"/>
                    </a:lnTo>
                    <a:lnTo>
                      <a:pt x="543" y="311"/>
                    </a:lnTo>
                    <a:lnTo>
                      <a:pt x="560" y="309"/>
                    </a:lnTo>
                    <a:lnTo>
                      <a:pt x="583" y="306"/>
                    </a:lnTo>
                    <a:lnTo>
                      <a:pt x="610" y="302"/>
                    </a:lnTo>
                    <a:lnTo>
                      <a:pt x="636" y="299"/>
                    </a:lnTo>
                    <a:lnTo>
                      <a:pt x="659" y="296"/>
                    </a:lnTo>
                    <a:lnTo>
                      <a:pt x="676" y="295"/>
                    </a:lnTo>
                    <a:lnTo>
                      <a:pt x="684" y="2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grpSp>
      <p:sp>
        <p:nvSpPr>
          <p:cNvPr id="4107" name="Text Box 64"/>
          <p:cNvSpPr txBox="1">
            <a:spLocks noChangeArrowheads="1"/>
          </p:cNvSpPr>
          <p:nvPr/>
        </p:nvSpPr>
        <p:spPr bwMode="auto">
          <a:xfrm>
            <a:off x="762000" y="5962650"/>
            <a:ext cx="1524000" cy="327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600" b="1" dirty="0">
                <a:latin typeface="Arial" charset="0"/>
              </a:rPr>
              <a:t>Pen Tester</a:t>
            </a:r>
            <a:endParaRPr lang="en-US" sz="900" dirty="0">
              <a:latin typeface="Arial" charset="0"/>
            </a:endParaRPr>
          </a:p>
        </p:txBody>
      </p:sp>
      <p:graphicFrame>
        <p:nvGraphicFramePr>
          <p:cNvPr id="4098" name="Object 2"/>
          <p:cNvGraphicFramePr>
            <a:graphicFrameLocks noChangeAspect="1"/>
          </p:cNvGraphicFramePr>
          <p:nvPr/>
        </p:nvGraphicFramePr>
        <p:xfrm>
          <a:off x="3036888" y="2184400"/>
          <a:ext cx="784225" cy="822325"/>
        </p:xfrm>
        <a:graphic>
          <a:graphicData uri="http://schemas.openxmlformats.org/presentationml/2006/ole">
            <mc:AlternateContent xmlns:mc="http://schemas.openxmlformats.org/markup-compatibility/2006">
              <mc:Choice xmlns:v="urn:schemas-microsoft-com:vml" Requires="v">
                <p:oleObj spid="_x0000_s4248" name="Clip" r:id="rId6" imgW="2501798" imgH="2616098" progId="">
                  <p:embed/>
                </p:oleObj>
              </mc:Choice>
              <mc:Fallback>
                <p:oleObj name="Clip" r:id="rId6" imgW="2501798" imgH="2616098"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6888" y="2184400"/>
                        <a:ext cx="784225" cy="822325"/>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4108" name="Text Box 67"/>
          <p:cNvSpPr txBox="1">
            <a:spLocks noChangeArrowheads="1"/>
          </p:cNvSpPr>
          <p:nvPr/>
        </p:nvSpPr>
        <p:spPr bwMode="auto">
          <a:xfrm>
            <a:off x="4343400" y="1800225"/>
            <a:ext cx="1781175" cy="561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600" b="1" dirty="0">
                <a:latin typeface="Arial" charset="0"/>
              </a:rPr>
              <a:t>Target </a:t>
            </a:r>
            <a:br>
              <a:rPr lang="en-US" sz="1600" b="1" dirty="0">
                <a:latin typeface="Arial" charset="0"/>
              </a:rPr>
            </a:br>
            <a:r>
              <a:rPr lang="en-US" sz="1600" b="1" dirty="0">
                <a:latin typeface="Arial" charset="0"/>
              </a:rPr>
              <a:t>Web Application</a:t>
            </a:r>
            <a:endParaRPr lang="en-US" sz="900" dirty="0">
              <a:latin typeface="Arial" charset="0"/>
            </a:endParaRPr>
          </a:p>
        </p:txBody>
      </p:sp>
      <p:sp>
        <p:nvSpPr>
          <p:cNvPr id="4109" name="Text Box 64"/>
          <p:cNvSpPr txBox="1">
            <a:spLocks noChangeArrowheads="1"/>
          </p:cNvSpPr>
          <p:nvPr/>
        </p:nvSpPr>
        <p:spPr bwMode="auto">
          <a:xfrm>
            <a:off x="762000" y="3048000"/>
            <a:ext cx="947738" cy="795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600" b="1" dirty="0">
                <a:latin typeface="Arial" charset="0"/>
              </a:rPr>
              <a:t>Pen</a:t>
            </a:r>
            <a:br>
              <a:rPr lang="en-US" sz="1600" b="1" dirty="0">
                <a:latin typeface="Arial" charset="0"/>
              </a:rPr>
            </a:br>
            <a:r>
              <a:rPr lang="en-US" sz="1600" b="1" dirty="0">
                <a:latin typeface="Arial" charset="0"/>
              </a:rPr>
              <a:t>Tester's</a:t>
            </a:r>
            <a:br>
              <a:rPr lang="en-US" sz="1600" b="1" dirty="0">
                <a:latin typeface="Arial" charset="0"/>
              </a:rPr>
            </a:br>
            <a:r>
              <a:rPr lang="en-US" sz="1600" b="1" dirty="0">
                <a:latin typeface="Arial" charset="0"/>
              </a:rPr>
              <a:t>Server</a:t>
            </a:r>
            <a:endParaRPr lang="en-US" sz="1600" dirty="0">
              <a:latin typeface="Arial" charset="0"/>
            </a:endParaRPr>
          </a:p>
        </p:txBody>
      </p:sp>
      <p:graphicFrame>
        <p:nvGraphicFramePr>
          <p:cNvPr id="4099" name="Object 3"/>
          <p:cNvGraphicFramePr>
            <a:graphicFrameLocks noChangeAspect="1"/>
          </p:cNvGraphicFramePr>
          <p:nvPr/>
        </p:nvGraphicFramePr>
        <p:xfrm>
          <a:off x="204788" y="3976688"/>
          <a:ext cx="785812" cy="820737"/>
        </p:xfrm>
        <a:graphic>
          <a:graphicData uri="http://schemas.openxmlformats.org/presentationml/2006/ole">
            <mc:AlternateContent xmlns:mc="http://schemas.openxmlformats.org/markup-compatibility/2006">
              <mc:Choice xmlns:v="urn:schemas-microsoft-com:vml" Requires="v">
                <p:oleObj spid="_x0000_s4249" name="Clip" r:id="rId7" imgW="2501798" imgH="2616098" progId="">
                  <p:embed/>
                </p:oleObj>
              </mc:Choice>
              <mc:Fallback>
                <p:oleObj name="Clip" r:id="rId7" imgW="2501798" imgH="2616098"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788" y="3976688"/>
                        <a:ext cx="785812" cy="820737"/>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4110" name="Rectangle 36"/>
          <p:cNvSpPr>
            <a:spLocks noChangeArrowheads="1"/>
          </p:cNvSpPr>
          <p:nvPr/>
        </p:nvSpPr>
        <p:spPr bwMode="auto">
          <a:xfrm>
            <a:off x="444500" y="4068763"/>
            <a:ext cx="293688" cy="220662"/>
          </a:xfrm>
          <a:prstGeom prst="rect">
            <a:avLst/>
          </a:prstGeom>
          <a:solidFill>
            <a:srgbClr val="FF0043"/>
          </a:solidFill>
          <a:ln w="12700">
            <a:solidFill>
              <a:schemeClr val="tx1"/>
            </a:solidFill>
            <a:miter lim="800000"/>
            <a:headEnd type="none" w="sm" len="sm"/>
            <a:tailEnd type="none" w="sm" len="sm"/>
          </a:ln>
        </p:spPr>
        <p:txBody>
          <a:bodyPr wrap="none" anchor="ctr"/>
          <a:lstStyle/>
          <a:p>
            <a:pPr algn="ctr">
              <a:lnSpc>
                <a:spcPct val="95000"/>
              </a:lnSpc>
              <a:spcBef>
                <a:spcPct val="30000"/>
              </a:spcBef>
            </a:pPr>
            <a:endParaRPr lang="en-US" sz="1600" dirty="0">
              <a:solidFill>
                <a:srgbClr val="FF0043"/>
              </a:solidFill>
              <a:latin typeface="Arial" charset="0"/>
            </a:endParaRPr>
          </a:p>
        </p:txBody>
      </p:sp>
      <p:sp>
        <p:nvSpPr>
          <p:cNvPr id="4111" name="Freeform 38"/>
          <p:cNvSpPr>
            <a:spLocks/>
          </p:cNvSpPr>
          <p:nvPr/>
        </p:nvSpPr>
        <p:spPr bwMode="auto">
          <a:xfrm>
            <a:off x="204788" y="3606800"/>
            <a:ext cx="809625" cy="520700"/>
          </a:xfrm>
          <a:custGeom>
            <a:avLst/>
            <a:gdLst>
              <a:gd name="T0" fmla="*/ 0 w 1616"/>
              <a:gd name="T1" fmla="*/ 0 h 1034"/>
              <a:gd name="T2" fmla="*/ 0 w 1616"/>
              <a:gd name="T3" fmla="*/ 0 h 1034"/>
              <a:gd name="T4" fmla="*/ 0 w 1616"/>
              <a:gd name="T5" fmla="*/ 0 h 1034"/>
              <a:gd name="T6" fmla="*/ 0 w 1616"/>
              <a:gd name="T7" fmla="*/ 0 h 1034"/>
              <a:gd name="T8" fmla="*/ 0 w 1616"/>
              <a:gd name="T9" fmla="*/ 0 h 1034"/>
              <a:gd name="T10" fmla="*/ 0 w 1616"/>
              <a:gd name="T11" fmla="*/ 0 h 1034"/>
              <a:gd name="T12" fmla="*/ 0 w 1616"/>
              <a:gd name="T13" fmla="*/ 0 h 1034"/>
              <a:gd name="T14" fmla="*/ 0 w 1616"/>
              <a:gd name="T15" fmla="*/ 0 h 1034"/>
              <a:gd name="T16" fmla="*/ 0 w 1616"/>
              <a:gd name="T17" fmla="*/ 0 h 1034"/>
              <a:gd name="T18" fmla="*/ 0 w 1616"/>
              <a:gd name="T19" fmla="*/ 0 h 1034"/>
              <a:gd name="T20" fmla="*/ 0 w 1616"/>
              <a:gd name="T21" fmla="*/ 0 h 1034"/>
              <a:gd name="T22" fmla="*/ 0 w 1616"/>
              <a:gd name="T23" fmla="*/ 0 h 1034"/>
              <a:gd name="T24" fmla="*/ 0 w 1616"/>
              <a:gd name="T25" fmla="*/ 0 h 1034"/>
              <a:gd name="T26" fmla="*/ 0 w 1616"/>
              <a:gd name="T27" fmla="*/ 0 h 1034"/>
              <a:gd name="T28" fmla="*/ 0 w 1616"/>
              <a:gd name="T29" fmla="*/ 0 h 1034"/>
              <a:gd name="T30" fmla="*/ 0 w 1616"/>
              <a:gd name="T31" fmla="*/ 0 h 1034"/>
              <a:gd name="T32" fmla="*/ 0 w 1616"/>
              <a:gd name="T33" fmla="*/ 0 h 1034"/>
              <a:gd name="T34" fmla="*/ 0 w 1616"/>
              <a:gd name="T35" fmla="*/ 0 h 1034"/>
              <a:gd name="T36" fmla="*/ 0 w 1616"/>
              <a:gd name="T37" fmla="*/ 0 h 1034"/>
              <a:gd name="T38" fmla="*/ 0 w 1616"/>
              <a:gd name="T39" fmla="*/ 0 h 1034"/>
              <a:gd name="T40" fmla="*/ 0 w 1616"/>
              <a:gd name="T41" fmla="*/ 0 h 1034"/>
              <a:gd name="T42" fmla="*/ 0 w 1616"/>
              <a:gd name="T43" fmla="*/ 0 h 1034"/>
              <a:gd name="T44" fmla="*/ 0 w 1616"/>
              <a:gd name="T45" fmla="*/ 0 h 1034"/>
              <a:gd name="T46" fmla="*/ 0 w 1616"/>
              <a:gd name="T47" fmla="*/ 0 h 1034"/>
              <a:gd name="T48" fmla="*/ 0 w 1616"/>
              <a:gd name="T49" fmla="*/ 0 h 1034"/>
              <a:gd name="T50" fmla="*/ 0 w 1616"/>
              <a:gd name="T51" fmla="*/ 0 h 1034"/>
              <a:gd name="T52" fmla="*/ 0 w 1616"/>
              <a:gd name="T53" fmla="*/ 0 h 1034"/>
              <a:gd name="T54" fmla="*/ 0 w 1616"/>
              <a:gd name="T55" fmla="*/ 0 h 1034"/>
              <a:gd name="T56" fmla="*/ 0 w 1616"/>
              <a:gd name="T57" fmla="*/ 0 h 1034"/>
              <a:gd name="T58" fmla="*/ 0 w 1616"/>
              <a:gd name="T59" fmla="*/ 0 h 1034"/>
              <a:gd name="T60" fmla="*/ 0 w 1616"/>
              <a:gd name="T61" fmla="*/ 0 h 1034"/>
              <a:gd name="T62" fmla="*/ 0 w 1616"/>
              <a:gd name="T63" fmla="*/ 0 h 1034"/>
              <a:gd name="T64" fmla="*/ 0 w 1616"/>
              <a:gd name="T65" fmla="*/ 0 h 1034"/>
              <a:gd name="T66" fmla="*/ 0 w 1616"/>
              <a:gd name="T67" fmla="*/ 0 h 1034"/>
              <a:gd name="T68" fmla="*/ 0 w 1616"/>
              <a:gd name="T69" fmla="*/ 0 h 1034"/>
              <a:gd name="T70" fmla="*/ 0 w 1616"/>
              <a:gd name="T71" fmla="*/ 0 h 1034"/>
              <a:gd name="T72" fmla="*/ 0 w 1616"/>
              <a:gd name="T73" fmla="*/ 0 h 1034"/>
              <a:gd name="T74" fmla="*/ 0 w 1616"/>
              <a:gd name="T75" fmla="*/ 0 h 1034"/>
              <a:gd name="T76" fmla="*/ 0 w 1616"/>
              <a:gd name="T77" fmla="*/ 0 h 1034"/>
              <a:gd name="T78" fmla="*/ 0 w 1616"/>
              <a:gd name="T79" fmla="*/ 0 h 1034"/>
              <a:gd name="T80" fmla="*/ 0 w 1616"/>
              <a:gd name="T81" fmla="*/ 0 h 1034"/>
              <a:gd name="T82" fmla="*/ 0 w 1616"/>
              <a:gd name="T83" fmla="*/ 0 h 1034"/>
              <a:gd name="T84" fmla="*/ 0 w 1616"/>
              <a:gd name="T85" fmla="*/ 0 h 1034"/>
              <a:gd name="T86" fmla="*/ 0 w 1616"/>
              <a:gd name="T87" fmla="*/ 0 h 1034"/>
              <a:gd name="T88" fmla="*/ 0 w 1616"/>
              <a:gd name="T89" fmla="*/ 0 h 1034"/>
              <a:gd name="T90" fmla="*/ 0 w 1616"/>
              <a:gd name="T91" fmla="*/ 0 h 1034"/>
              <a:gd name="T92" fmla="*/ 0 w 1616"/>
              <a:gd name="T93" fmla="*/ 0 h 1034"/>
              <a:gd name="T94" fmla="*/ 0 w 1616"/>
              <a:gd name="T95" fmla="*/ 0 h 1034"/>
              <a:gd name="T96" fmla="*/ 0 w 1616"/>
              <a:gd name="T97" fmla="*/ 0 h 1034"/>
              <a:gd name="T98" fmla="*/ 0 w 1616"/>
              <a:gd name="T99" fmla="*/ 0 h 1034"/>
              <a:gd name="T100" fmla="*/ 0 w 1616"/>
              <a:gd name="T101" fmla="*/ 0 h 1034"/>
              <a:gd name="T102" fmla="*/ 0 w 1616"/>
              <a:gd name="T103" fmla="*/ 0 h 1034"/>
              <a:gd name="T104" fmla="*/ 0 w 1616"/>
              <a:gd name="T105" fmla="*/ 0 h 1034"/>
              <a:gd name="T106" fmla="*/ 0 w 1616"/>
              <a:gd name="T107" fmla="*/ 0 h 1034"/>
              <a:gd name="T108" fmla="*/ 0 w 1616"/>
              <a:gd name="T109" fmla="*/ 0 h 10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16"/>
              <a:gd name="T166" fmla="*/ 0 h 1034"/>
              <a:gd name="T167" fmla="*/ 1616 w 1616"/>
              <a:gd name="T168" fmla="*/ 1034 h 10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16" h="1034">
                <a:moveTo>
                  <a:pt x="499" y="13"/>
                </a:moveTo>
                <a:lnTo>
                  <a:pt x="504" y="13"/>
                </a:lnTo>
                <a:lnTo>
                  <a:pt x="512" y="13"/>
                </a:lnTo>
                <a:lnTo>
                  <a:pt x="522" y="14"/>
                </a:lnTo>
                <a:lnTo>
                  <a:pt x="532" y="14"/>
                </a:lnTo>
                <a:lnTo>
                  <a:pt x="541" y="14"/>
                </a:lnTo>
                <a:lnTo>
                  <a:pt x="549" y="15"/>
                </a:lnTo>
                <a:lnTo>
                  <a:pt x="556" y="15"/>
                </a:lnTo>
                <a:lnTo>
                  <a:pt x="561" y="15"/>
                </a:lnTo>
                <a:lnTo>
                  <a:pt x="565" y="15"/>
                </a:lnTo>
                <a:lnTo>
                  <a:pt x="572" y="14"/>
                </a:lnTo>
                <a:lnTo>
                  <a:pt x="580" y="12"/>
                </a:lnTo>
                <a:lnTo>
                  <a:pt x="591" y="9"/>
                </a:lnTo>
                <a:lnTo>
                  <a:pt x="600" y="8"/>
                </a:lnTo>
                <a:lnTo>
                  <a:pt x="608" y="6"/>
                </a:lnTo>
                <a:lnTo>
                  <a:pt x="614" y="5"/>
                </a:lnTo>
                <a:lnTo>
                  <a:pt x="616" y="5"/>
                </a:lnTo>
                <a:lnTo>
                  <a:pt x="618" y="6"/>
                </a:lnTo>
                <a:lnTo>
                  <a:pt x="624" y="7"/>
                </a:lnTo>
                <a:lnTo>
                  <a:pt x="631" y="9"/>
                </a:lnTo>
                <a:lnTo>
                  <a:pt x="639" y="12"/>
                </a:lnTo>
                <a:lnTo>
                  <a:pt x="647" y="14"/>
                </a:lnTo>
                <a:lnTo>
                  <a:pt x="655" y="16"/>
                </a:lnTo>
                <a:lnTo>
                  <a:pt x="661" y="17"/>
                </a:lnTo>
                <a:lnTo>
                  <a:pt x="666" y="18"/>
                </a:lnTo>
                <a:lnTo>
                  <a:pt x="670" y="18"/>
                </a:lnTo>
                <a:lnTo>
                  <a:pt x="677" y="20"/>
                </a:lnTo>
                <a:lnTo>
                  <a:pt x="686" y="20"/>
                </a:lnTo>
                <a:lnTo>
                  <a:pt x="696" y="20"/>
                </a:lnTo>
                <a:lnTo>
                  <a:pt x="706" y="21"/>
                </a:lnTo>
                <a:lnTo>
                  <a:pt x="715" y="22"/>
                </a:lnTo>
                <a:lnTo>
                  <a:pt x="723" y="23"/>
                </a:lnTo>
                <a:lnTo>
                  <a:pt x="729" y="25"/>
                </a:lnTo>
                <a:lnTo>
                  <a:pt x="736" y="28"/>
                </a:lnTo>
                <a:lnTo>
                  <a:pt x="746" y="31"/>
                </a:lnTo>
                <a:lnTo>
                  <a:pt x="760" y="36"/>
                </a:lnTo>
                <a:lnTo>
                  <a:pt x="775" y="40"/>
                </a:lnTo>
                <a:lnTo>
                  <a:pt x="790" y="45"/>
                </a:lnTo>
                <a:lnTo>
                  <a:pt x="805" y="49"/>
                </a:lnTo>
                <a:lnTo>
                  <a:pt x="815" y="52"/>
                </a:lnTo>
                <a:lnTo>
                  <a:pt x="823" y="53"/>
                </a:lnTo>
                <a:lnTo>
                  <a:pt x="833" y="47"/>
                </a:lnTo>
                <a:lnTo>
                  <a:pt x="842" y="40"/>
                </a:lnTo>
                <a:lnTo>
                  <a:pt x="850" y="35"/>
                </a:lnTo>
                <a:lnTo>
                  <a:pt x="856" y="32"/>
                </a:lnTo>
                <a:lnTo>
                  <a:pt x="859" y="31"/>
                </a:lnTo>
                <a:lnTo>
                  <a:pt x="865" y="28"/>
                </a:lnTo>
                <a:lnTo>
                  <a:pt x="874" y="23"/>
                </a:lnTo>
                <a:lnTo>
                  <a:pt x="882" y="18"/>
                </a:lnTo>
                <a:lnTo>
                  <a:pt x="891" y="14"/>
                </a:lnTo>
                <a:lnTo>
                  <a:pt x="899" y="9"/>
                </a:lnTo>
                <a:lnTo>
                  <a:pt x="905" y="7"/>
                </a:lnTo>
                <a:lnTo>
                  <a:pt x="909" y="6"/>
                </a:lnTo>
                <a:lnTo>
                  <a:pt x="914" y="6"/>
                </a:lnTo>
                <a:lnTo>
                  <a:pt x="925" y="5"/>
                </a:lnTo>
                <a:lnTo>
                  <a:pt x="935" y="3"/>
                </a:lnTo>
                <a:lnTo>
                  <a:pt x="948" y="2"/>
                </a:lnTo>
                <a:lnTo>
                  <a:pt x="959" y="2"/>
                </a:lnTo>
                <a:lnTo>
                  <a:pt x="970" y="1"/>
                </a:lnTo>
                <a:lnTo>
                  <a:pt x="978" y="0"/>
                </a:lnTo>
                <a:lnTo>
                  <a:pt x="982" y="0"/>
                </a:lnTo>
                <a:lnTo>
                  <a:pt x="989" y="1"/>
                </a:lnTo>
                <a:lnTo>
                  <a:pt x="1001" y="5"/>
                </a:lnTo>
                <a:lnTo>
                  <a:pt x="1013" y="8"/>
                </a:lnTo>
                <a:lnTo>
                  <a:pt x="1027" y="13"/>
                </a:lnTo>
                <a:lnTo>
                  <a:pt x="1041" y="17"/>
                </a:lnTo>
                <a:lnTo>
                  <a:pt x="1053" y="22"/>
                </a:lnTo>
                <a:lnTo>
                  <a:pt x="1059" y="24"/>
                </a:lnTo>
                <a:lnTo>
                  <a:pt x="1063" y="26"/>
                </a:lnTo>
                <a:lnTo>
                  <a:pt x="1069" y="32"/>
                </a:lnTo>
                <a:lnTo>
                  <a:pt x="1078" y="43"/>
                </a:lnTo>
                <a:lnTo>
                  <a:pt x="1088" y="56"/>
                </a:lnTo>
                <a:lnTo>
                  <a:pt x="1099" y="71"/>
                </a:lnTo>
                <a:lnTo>
                  <a:pt x="1108" y="86"/>
                </a:lnTo>
                <a:lnTo>
                  <a:pt x="1117" y="100"/>
                </a:lnTo>
                <a:lnTo>
                  <a:pt x="1123" y="110"/>
                </a:lnTo>
                <a:lnTo>
                  <a:pt x="1125" y="115"/>
                </a:lnTo>
                <a:lnTo>
                  <a:pt x="1132" y="125"/>
                </a:lnTo>
                <a:lnTo>
                  <a:pt x="1148" y="148"/>
                </a:lnTo>
                <a:lnTo>
                  <a:pt x="1171" y="181"/>
                </a:lnTo>
                <a:lnTo>
                  <a:pt x="1197" y="217"/>
                </a:lnTo>
                <a:lnTo>
                  <a:pt x="1223" y="254"/>
                </a:lnTo>
                <a:lnTo>
                  <a:pt x="1246" y="288"/>
                </a:lnTo>
                <a:lnTo>
                  <a:pt x="1264" y="313"/>
                </a:lnTo>
                <a:lnTo>
                  <a:pt x="1273" y="325"/>
                </a:lnTo>
                <a:lnTo>
                  <a:pt x="1281" y="328"/>
                </a:lnTo>
                <a:lnTo>
                  <a:pt x="1292" y="329"/>
                </a:lnTo>
                <a:lnTo>
                  <a:pt x="1308" y="329"/>
                </a:lnTo>
                <a:lnTo>
                  <a:pt x="1324" y="329"/>
                </a:lnTo>
                <a:lnTo>
                  <a:pt x="1339" y="329"/>
                </a:lnTo>
                <a:lnTo>
                  <a:pt x="1353" y="329"/>
                </a:lnTo>
                <a:lnTo>
                  <a:pt x="1363" y="329"/>
                </a:lnTo>
                <a:lnTo>
                  <a:pt x="1369" y="329"/>
                </a:lnTo>
                <a:lnTo>
                  <a:pt x="1374" y="331"/>
                </a:lnTo>
                <a:lnTo>
                  <a:pt x="1383" y="335"/>
                </a:lnTo>
                <a:lnTo>
                  <a:pt x="1397" y="339"/>
                </a:lnTo>
                <a:lnTo>
                  <a:pt x="1412" y="345"/>
                </a:lnTo>
                <a:lnTo>
                  <a:pt x="1427" y="351"/>
                </a:lnTo>
                <a:lnTo>
                  <a:pt x="1441" y="357"/>
                </a:lnTo>
                <a:lnTo>
                  <a:pt x="1451" y="361"/>
                </a:lnTo>
                <a:lnTo>
                  <a:pt x="1458" y="365"/>
                </a:lnTo>
                <a:lnTo>
                  <a:pt x="1468" y="375"/>
                </a:lnTo>
                <a:lnTo>
                  <a:pt x="1488" y="399"/>
                </a:lnTo>
                <a:lnTo>
                  <a:pt x="1513" y="432"/>
                </a:lnTo>
                <a:lnTo>
                  <a:pt x="1542" y="470"/>
                </a:lnTo>
                <a:lnTo>
                  <a:pt x="1570" y="508"/>
                </a:lnTo>
                <a:lnTo>
                  <a:pt x="1593" y="542"/>
                </a:lnTo>
                <a:lnTo>
                  <a:pt x="1609" y="566"/>
                </a:lnTo>
                <a:lnTo>
                  <a:pt x="1615" y="576"/>
                </a:lnTo>
                <a:lnTo>
                  <a:pt x="1615" y="595"/>
                </a:lnTo>
                <a:lnTo>
                  <a:pt x="1615" y="629"/>
                </a:lnTo>
                <a:lnTo>
                  <a:pt x="1616" y="664"/>
                </a:lnTo>
                <a:lnTo>
                  <a:pt x="1615" y="683"/>
                </a:lnTo>
                <a:lnTo>
                  <a:pt x="1612" y="691"/>
                </a:lnTo>
                <a:lnTo>
                  <a:pt x="1606" y="709"/>
                </a:lnTo>
                <a:lnTo>
                  <a:pt x="1598" y="730"/>
                </a:lnTo>
                <a:lnTo>
                  <a:pt x="1589" y="756"/>
                </a:lnTo>
                <a:lnTo>
                  <a:pt x="1580" y="781"/>
                </a:lnTo>
                <a:lnTo>
                  <a:pt x="1571" y="803"/>
                </a:lnTo>
                <a:lnTo>
                  <a:pt x="1564" y="820"/>
                </a:lnTo>
                <a:lnTo>
                  <a:pt x="1559" y="829"/>
                </a:lnTo>
                <a:lnTo>
                  <a:pt x="1555" y="835"/>
                </a:lnTo>
                <a:lnTo>
                  <a:pt x="1547" y="842"/>
                </a:lnTo>
                <a:lnTo>
                  <a:pt x="1536" y="851"/>
                </a:lnTo>
                <a:lnTo>
                  <a:pt x="1525" y="859"/>
                </a:lnTo>
                <a:lnTo>
                  <a:pt x="1512" y="867"/>
                </a:lnTo>
                <a:lnTo>
                  <a:pt x="1501" y="874"/>
                </a:lnTo>
                <a:lnTo>
                  <a:pt x="1489" y="880"/>
                </a:lnTo>
                <a:lnTo>
                  <a:pt x="1479" y="882"/>
                </a:lnTo>
                <a:lnTo>
                  <a:pt x="1468" y="883"/>
                </a:lnTo>
                <a:lnTo>
                  <a:pt x="1449" y="883"/>
                </a:lnTo>
                <a:lnTo>
                  <a:pt x="1423" y="884"/>
                </a:lnTo>
                <a:lnTo>
                  <a:pt x="1395" y="886"/>
                </a:lnTo>
                <a:lnTo>
                  <a:pt x="1367" y="887"/>
                </a:lnTo>
                <a:lnTo>
                  <a:pt x="1342" y="887"/>
                </a:lnTo>
                <a:lnTo>
                  <a:pt x="1322" y="887"/>
                </a:lnTo>
                <a:lnTo>
                  <a:pt x="1311" y="887"/>
                </a:lnTo>
                <a:lnTo>
                  <a:pt x="1304" y="886"/>
                </a:lnTo>
                <a:lnTo>
                  <a:pt x="1294" y="883"/>
                </a:lnTo>
                <a:lnTo>
                  <a:pt x="1284" y="882"/>
                </a:lnTo>
                <a:lnTo>
                  <a:pt x="1274" y="880"/>
                </a:lnTo>
                <a:lnTo>
                  <a:pt x="1262" y="878"/>
                </a:lnTo>
                <a:lnTo>
                  <a:pt x="1253" y="875"/>
                </a:lnTo>
                <a:lnTo>
                  <a:pt x="1245" y="874"/>
                </a:lnTo>
                <a:lnTo>
                  <a:pt x="1240" y="874"/>
                </a:lnTo>
                <a:lnTo>
                  <a:pt x="1220" y="881"/>
                </a:lnTo>
                <a:lnTo>
                  <a:pt x="1194" y="888"/>
                </a:lnTo>
                <a:lnTo>
                  <a:pt x="1168" y="897"/>
                </a:lnTo>
                <a:lnTo>
                  <a:pt x="1141" y="904"/>
                </a:lnTo>
                <a:lnTo>
                  <a:pt x="1117" y="912"/>
                </a:lnTo>
                <a:lnTo>
                  <a:pt x="1095" y="918"/>
                </a:lnTo>
                <a:lnTo>
                  <a:pt x="1079" y="922"/>
                </a:lnTo>
                <a:lnTo>
                  <a:pt x="1071" y="925"/>
                </a:lnTo>
                <a:lnTo>
                  <a:pt x="1068" y="925"/>
                </a:lnTo>
                <a:lnTo>
                  <a:pt x="1059" y="926"/>
                </a:lnTo>
                <a:lnTo>
                  <a:pt x="1050" y="926"/>
                </a:lnTo>
                <a:lnTo>
                  <a:pt x="1038" y="926"/>
                </a:lnTo>
                <a:lnTo>
                  <a:pt x="1023" y="926"/>
                </a:lnTo>
                <a:lnTo>
                  <a:pt x="1008" y="926"/>
                </a:lnTo>
                <a:lnTo>
                  <a:pt x="990" y="926"/>
                </a:lnTo>
                <a:lnTo>
                  <a:pt x="974" y="925"/>
                </a:lnTo>
                <a:lnTo>
                  <a:pt x="957" y="925"/>
                </a:lnTo>
                <a:lnTo>
                  <a:pt x="940" y="925"/>
                </a:lnTo>
                <a:lnTo>
                  <a:pt x="925" y="924"/>
                </a:lnTo>
                <a:lnTo>
                  <a:pt x="911" y="924"/>
                </a:lnTo>
                <a:lnTo>
                  <a:pt x="898" y="924"/>
                </a:lnTo>
                <a:lnTo>
                  <a:pt x="888" y="924"/>
                </a:lnTo>
                <a:lnTo>
                  <a:pt x="881" y="924"/>
                </a:lnTo>
                <a:lnTo>
                  <a:pt x="878" y="924"/>
                </a:lnTo>
                <a:lnTo>
                  <a:pt x="871" y="926"/>
                </a:lnTo>
                <a:lnTo>
                  <a:pt x="861" y="930"/>
                </a:lnTo>
                <a:lnTo>
                  <a:pt x="849" y="937"/>
                </a:lnTo>
                <a:lnTo>
                  <a:pt x="833" y="944"/>
                </a:lnTo>
                <a:lnTo>
                  <a:pt x="816" y="953"/>
                </a:lnTo>
                <a:lnTo>
                  <a:pt x="797" y="963"/>
                </a:lnTo>
                <a:lnTo>
                  <a:pt x="778" y="972"/>
                </a:lnTo>
                <a:lnTo>
                  <a:pt x="758" y="982"/>
                </a:lnTo>
                <a:lnTo>
                  <a:pt x="738" y="993"/>
                </a:lnTo>
                <a:lnTo>
                  <a:pt x="720" y="1002"/>
                </a:lnTo>
                <a:lnTo>
                  <a:pt x="701" y="1010"/>
                </a:lnTo>
                <a:lnTo>
                  <a:pt x="685" y="1018"/>
                </a:lnTo>
                <a:lnTo>
                  <a:pt x="671" y="1025"/>
                </a:lnTo>
                <a:lnTo>
                  <a:pt x="661" y="1029"/>
                </a:lnTo>
                <a:lnTo>
                  <a:pt x="653" y="1033"/>
                </a:lnTo>
                <a:lnTo>
                  <a:pt x="648" y="1034"/>
                </a:lnTo>
                <a:lnTo>
                  <a:pt x="638" y="1033"/>
                </a:lnTo>
                <a:lnTo>
                  <a:pt x="617" y="1032"/>
                </a:lnTo>
                <a:lnTo>
                  <a:pt x="588" y="1028"/>
                </a:lnTo>
                <a:lnTo>
                  <a:pt x="557" y="1024"/>
                </a:lnTo>
                <a:lnTo>
                  <a:pt x="525" y="1019"/>
                </a:lnTo>
                <a:lnTo>
                  <a:pt x="497" y="1012"/>
                </a:lnTo>
                <a:lnTo>
                  <a:pt x="476" y="1005"/>
                </a:lnTo>
                <a:lnTo>
                  <a:pt x="465" y="998"/>
                </a:lnTo>
                <a:lnTo>
                  <a:pt x="458" y="998"/>
                </a:lnTo>
                <a:lnTo>
                  <a:pt x="448" y="996"/>
                </a:lnTo>
                <a:lnTo>
                  <a:pt x="435" y="994"/>
                </a:lnTo>
                <a:lnTo>
                  <a:pt x="419" y="991"/>
                </a:lnTo>
                <a:lnTo>
                  <a:pt x="402" y="988"/>
                </a:lnTo>
                <a:lnTo>
                  <a:pt x="382" y="985"/>
                </a:lnTo>
                <a:lnTo>
                  <a:pt x="362" y="980"/>
                </a:lnTo>
                <a:lnTo>
                  <a:pt x="342" y="976"/>
                </a:lnTo>
                <a:lnTo>
                  <a:pt x="321" y="973"/>
                </a:lnTo>
                <a:lnTo>
                  <a:pt x="301" y="968"/>
                </a:lnTo>
                <a:lnTo>
                  <a:pt x="281" y="965"/>
                </a:lnTo>
                <a:lnTo>
                  <a:pt x="264" y="963"/>
                </a:lnTo>
                <a:lnTo>
                  <a:pt x="248" y="960"/>
                </a:lnTo>
                <a:lnTo>
                  <a:pt x="235" y="958"/>
                </a:lnTo>
                <a:lnTo>
                  <a:pt x="225" y="958"/>
                </a:lnTo>
                <a:lnTo>
                  <a:pt x="218" y="958"/>
                </a:lnTo>
                <a:lnTo>
                  <a:pt x="211" y="952"/>
                </a:lnTo>
                <a:lnTo>
                  <a:pt x="203" y="945"/>
                </a:lnTo>
                <a:lnTo>
                  <a:pt x="195" y="939"/>
                </a:lnTo>
                <a:lnTo>
                  <a:pt x="187" y="932"/>
                </a:lnTo>
                <a:lnTo>
                  <a:pt x="178" y="925"/>
                </a:lnTo>
                <a:lnTo>
                  <a:pt x="172" y="920"/>
                </a:lnTo>
                <a:lnTo>
                  <a:pt x="166" y="916"/>
                </a:lnTo>
                <a:lnTo>
                  <a:pt x="162" y="913"/>
                </a:lnTo>
                <a:lnTo>
                  <a:pt x="153" y="905"/>
                </a:lnTo>
                <a:lnTo>
                  <a:pt x="134" y="887"/>
                </a:lnTo>
                <a:lnTo>
                  <a:pt x="107" y="860"/>
                </a:lnTo>
                <a:lnTo>
                  <a:pt x="78" y="829"/>
                </a:lnTo>
                <a:lnTo>
                  <a:pt x="50" y="798"/>
                </a:lnTo>
                <a:lnTo>
                  <a:pt x="24" y="768"/>
                </a:lnTo>
                <a:lnTo>
                  <a:pt x="7" y="744"/>
                </a:lnTo>
                <a:lnTo>
                  <a:pt x="0" y="729"/>
                </a:lnTo>
                <a:lnTo>
                  <a:pt x="3" y="697"/>
                </a:lnTo>
                <a:lnTo>
                  <a:pt x="8" y="660"/>
                </a:lnTo>
                <a:lnTo>
                  <a:pt x="14" y="629"/>
                </a:lnTo>
                <a:lnTo>
                  <a:pt x="20" y="611"/>
                </a:lnTo>
                <a:lnTo>
                  <a:pt x="25" y="603"/>
                </a:lnTo>
                <a:lnTo>
                  <a:pt x="37" y="588"/>
                </a:lnTo>
                <a:lnTo>
                  <a:pt x="51" y="568"/>
                </a:lnTo>
                <a:lnTo>
                  <a:pt x="67" y="547"/>
                </a:lnTo>
                <a:lnTo>
                  <a:pt x="82" y="528"/>
                </a:lnTo>
                <a:lnTo>
                  <a:pt x="96" y="510"/>
                </a:lnTo>
                <a:lnTo>
                  <a:pt x="105" y="496"/>
                </a:lnTo>
                <a:lnTo>
                  <a:pt x="108" y="490"/>
                </a:lnTo>
                <a:lnTo>
                  <a:pt x="114" y="488"/>
                </a:lnTo>
                <a:lnTo>
                  <a:pt x="121" y="484"/>
                </a:lnTo>
                <a:lnTo>
                  <a:pt x="129" y="482"/>
                </a:lnTo>
                <a:lnTo>
                  <a:pt x="136" y="480"/>
                </a:lnTo>
                <a:lnTo>
                  <a:pt x="142" y="477"/>
                </a:lnTo>
                <a:lnTo>
                  <a:pt x="152" y="472"/>
                </a:lnTo>
                <a:lnTo>
                  <a:pt x="166" y="462"/>
                </a:lnTo>
                <a:lnTo>
                  <a:pt x="181" y="453"/>
                </a:lnTo>
                <a:lnTo>
                  <a:pt x="196" y="443"/>
                </a:lnTo>
                <a:lnTo>
                  <a:pt x="208" y="435"/>
                </a:lnTo>
                <a:lnTo>
                  <a:pt x="219" y="429"/>
                </a:lnTo>
                <a:lnTo>
                  <a:pt x="223" y="426"/>
                </a:lnTo>
                <a:lnTo>
                  <a:pt x="231" y="422"/>
                </a:lnTo>
                <a:lnTo>
                  <a:pt x="249" y="415"/>
                </a:lnTo>
                <a:lnTo>
                  <a:pt x="273" y="406"/>
                </a:lnTo>
                <a:lnTo>
                  <a:pt x="301" y="396"/>
                </a:lnTo>
                <a:lnTo>
                  <a:pt x="327" y="385"/>
                </a:lnTo>
                <a:lnTo>
                  <a:pt x="351" y="375"/>
                </a:lnTo>
                <a:lnTo>
                  <a:pt x="369" y="368"/>
                </a:lnTo>
                <a:lnTo>
                  <a:pt x="375" y="365"/>
                </a:lnTo>
                <a:lnTo>
                  <a:pt x="382" y="359"/>
                </a:lnTo>
                <a:lnTo>
                  <a:pt x="392" y="350"/>
                </a:lnTo>
                <a:lnTo>
                  <a:pt x="402" y="339"/>
                </a:lnTo>
                <a:lnTo>
                  <a:pt x="407" y="332"/>
                </a:lnTo>
                <a:lnTo>
                  <a:pt x="409" y="314"/>
                </a:lnTo>
                <a:lnTo>
                  <a:pt x="413" y="278"/>
                </a:lnTo>
                <a:lnTo>
                  <a:pt x="418" y="242"/>
                </a:lnTo>
                <a:lnTo>
                  <a:pt x="421" y="219"/>
                </a:lnTo>
                <a:lnTo>
                  <a:pt x="426" y="189"/>
                </a:lnTo>
                <a:lnTo>
                  <a:pt x="436" y="136"/>
                </a:lnTo>
                <a:lnTo>
                  <a:pt x="446" y="84"/>
                </a:lnTo>
                <a:lnTo>
                  <a:pt x="450" y="55"/>
                </a:lnTo>
                <a:lnTo>
                  <a:pt x="455" y="53"/>
                </a:lnTo>
                <a:lnTo>
                  <a:pt x="461" y="47"/>
                </a:lnTo>
                <a:lnTo>
                  <a:pt x="468" y="40"/>
                </a:lnTo>
                <a:lnTo>
                  <a:pt x="474" y="33"/>
                </a:lnTo>
                <a:lnTo>
                  <a:pt x="483" y="25"/>
                </a:lnTo>
                <a:lnTo>
                  <a:pt x="489" y="20"/>
                </a:lnTo>
                <a:lnTo>
                  <a:pt x="495" y="15"/>
                </a:lnTo>
                <a:lnTo>
                  <a:pt x="499" y="13"/>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12" name="Freeform 39"/>
          <p:cNvSpPr>
            <a:spLocks/>
          </p:cNvSpPr>
          <p:nvPr/>
        </p:nvSpPr>
        <p:spPr bwMode="auto">
          <a:xfrm>
            <a:off x="396875" y="3852863"/>
            <a:ext cx="247650" cy="76200"/>
          </a:xfrm>
          <a:custGeom>
            <a:avLst/>
            <a:gdLst>
              <a:gd name="T0" fmla="*/ 0 w 491"/>
              <a:gd name="T1" fmla="*/ 0 h 151"/>
              <a:gd name="T2" fmla="*/ 0 w 491"/>
              <a:gd name="T3" fmla="*/ 0 h 151"/>
              <a:gd name="T4" fmla="*/ 0 w 491"/>
              <a:gd name="T5" fmla="*/ 0 h 151"/>
              <a:gd name="T6" fmla="*/ 0 w 491"/>
              <a:gd name="T7" fmla="*/ 0 h 151"/>
              <a:gd name="T8" fmla="*/ 0 w 491"/>
              <a:gd name="T9" fmla="*/ 0 h 151"/>
              <a:gd name="T10" fmla="*/ 0 w 491"/>
              <a:gd name="T11" fmla="*/ 0 h 151"/>
              <a:gd name="T12" fmla="*/ 0 w 491"/>
              <a:gd name="T13" fmla="*/ 0 h 151"/>
              <a:gd name="T14" fmla="*/ 0 w 491"/>
              <a:gd name="T15" fmla="*/ 0 h 151"/>
              <a:gd name="T16" fmla="*/ 0 w 491"/>
              <a:gd name="T17" fmla="*/ 0 h 151"/>
              <a:gd name="T18" fmla="*/ 0 w 491"/>
              <a:gd name="T19" fmla="*/ 0 h 151"/>
              <a:gd name="T20" fmla="*/ 0 w 491"/>
              <a:gd name="T21" fmla="*/ 0 h 151"/>
              <a:gd name="T22" fmla="*/ 0 w 491"/>
              <a:gd name="T23" fmla="*/ 0 h 151"/>
              <a:gd name="T24" fmla="*/ 0 w 491"/>
              <a:gd name="T25" fmla="*/ 0 h 151"/>
              <a:gd name="T26" fmla="*/ 0 w 491"/>
              <a:gd name="T27" fmla="*/ 0 h 151"/>
              <a:gd name="T28" fmla="*/ 0 w 491"/>
              <a:gd name="T29" fmla="*/ 0 h 151"/>
              <a:gd name="T30" fmla="*/ 0 w 491"/>
              <a:gd name="T31" fmla="*/ 0 h 151"/>
              <a:gd name="T32" fmla="*/ 0 w 491"/>
              <a:gd name="T33" fmla="*/ 0 h 151"/>
              <a:gd name="T34" fmla="*/ 0 w 491"/>
              <a:gd name="T35" fmla="*/ 0 h 151"/>
              <a:gd name="T36" fmla="*/ 0 w 491"/>
              <a:gd name="T37" fmla="*/ 0 h 151"/>
              <a:gd name="T38" fmla="*/ 0 w 491"/>
              <a:gd name="T39" fmla="*/ 0 h 151"/>
              <a:gd name="T40" fmla="*/ 0 w 491"/>
              <a:gd name="T41" fmla="*/ 0 h 151"/>
              <a:gd name="T42" fmla="*/ 0 w 491"/>
              <a:gd name="T43" fmla="*/ 0 h 151"/>
              <a:gd name="T44" fmla="*/ 0 w 491"/>
              <a:gd name="T45" fmla="*/ 0 h 151"/>
              <a:gd name="T46" fmla="*/ 0 w 491"/>
              <a:gd name="T47" fmla="*/ 0 h 151"/>
              <a:gd name="T48" fmla="*/ 0 w 491"/>
              <a:gd name="T49" fmla="*/ 0 h 151"/>
              <a:gd name="T50" fmla="*/ 0 w 491"/>
              <a:gd name="T51" fmla="*/ 0 h 151"/>
              <a:gd name="T52" fmla="*/ 0 w 491"/>
              <a:gd name="T53" fmla="*/ 0 h 151"/>
              <a:gd name="T54" fmla="*/ 0 w 491"/>
              <a:gd name="T55" fmla="*/ 0 h 151"/>
              <a:gd name="T56" fmla="*/ 0 w 491"/>
              <a:gd name="T57" fmla="*/ 0 h 151"/>
              <a:gd name="T58" fmla="*/ 0 w 491"/>
              <a:gd name="T59" fmla="*/ 0 h 151"/>
              <a:gd name="T60" fmla="*/ 0 w 491"/>
              <a:gd name="T61" fmla="*/ 0 h 151"/>
              <a:gd name="T62" fmla="*/ 0 w 491"/>
              <a:gd name="T63" fmla="*/ 0 h 151"/>
              <a:gd name="T64" fmla="*/ 0 w 491"/>
              <a:gd name="T65" fmla="*/ 0 h 151"/>
              <a:gd name="T66" fmla="*/ 0 w 491"/>
              <a:gd name="T67" fmla="*/ 0 h 151"/>
              <a:gd name="T68" fmla="*/ 0 w 491"/>
              <a:gd name="T69" fmla="*/ 0 h 151"/>
              <a:gd name="T70" fmla="*/ 0 w 491"/>
              <a:gd name="T71" fmla="*/ 0 h 151"/>
              <a:gd name="T72" fmla="*/ 0 w 491"/>
              <a:gd name="T73" fmla="*/ 0 h 151"/>
              <a:gd name="T74" fmla="*/ 0 w 491"/>
              <a:gd name="T75" fmla="*/ 0 h 151"/>
              <a:gd name="T76" fmla="*/ 0 w 491"/>
              <a:gd name="T77" fmla="*/ 0 h 151"/>
              <a:gd name="T78" fmla="*/ 0 w 491"/>
              <a:gd name="T79" fmla="*/ 0 h 151"/>
              <a:gd name="T80" fmla="*/ 0 w 491"/>
              <a:gd name="T81" fmla="*/ 0 h 151"/>
              <a:gd name="T82" fmla="*/ 0 w 491"/>
              <a:gd name="T83" fmla="*/ 0 h 151"/>
              <a:gd name="T84" fmla="*/ 0 w 491"/>
              <a:gd name="T85" fmla="*/ 0 h 151"/>
              <a:gd name="T86" fmla="*/ 0 w 491"/>
              <a:gd name="T87" fmla="*/ 0 h 151"/>
              <a:gd name="T88" fmla="*/ 0 w 491"/>
              <a:gd name="T89" fmla="*/ 0 h 151"/>
              <a:gd name="T90" fmla="*/ 0 w 491"/>
              <a:gd name="T91" fmla="*/ 0 h 151"/>
              <a:gd name="T92" fmla="*/ 0 w 491"/>
              <a:gd name="T93" fmla="*/ 0 h 151"/>
              <a:gd name="T94" fmla="*/ 0 w 491"/>
              <a:gd name="T95" fmla="*/ 0 h 151"/>
              <a:gd name="T96" fmla="*/ 0 w 491"/>
              <a:gd name="T97" fmla="*/ 0 h 151"/>
              <a:gd name="T98" fmla="*/ 0 w 491"/>
              <a:gd name="T99" fmla="*/ 0 h 151"/>
              <a:gd name="T100" fmla="*/ 0 w 491"/>
              <a:gd name="T101" fmla="*/ 0 h 151"/>
              <a:gd name="T102" fmla="*/ 0 w 491"/>
              <a:gd name="T103" fmla="*/ 0 h 151"/>
              <a:gd name="T104" fmla="*/ 0 w 491"/>
              <a:gd name="T105" fmla="*/ 0 h 151"/>
              <a:gd name="T106" fmla="*/ 0 w 491"/>
              <a:gd name="T107" fmla="*/ 0 h 151"/>
              <a:gd name="T108" fmla="*/ 0 w 491"/>
              <a:gd name="T109" fmla="*/ 0 h 15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1"/>
              <a:gd name="T166" fmla="*/ 0 h 151"/>
              <a:gd name="T167" fmla="*/ 491 w 491"/>
              <a:gd name="T168" fmla="*/ 151 h 15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1" h="151">
                <a:moveTo>
                  <a:pt x="158" y="18"/>
                </a:moveTo>
                <a:lnTo>
                  <a:pt x="164" y="19"/>
                </a:lnTo>
                <a:lnTo>
                  <a:pt x="178" y="20"/>
                </a:lnTo>
                <a:lnTo>
                  <a:pt x="200" y="23"/>
                </a:lnTo>
                <a:lnTo>
                  <a:pt x="224" y="24"/>
                </a:lnTo>
                <a:lnTo>
                  <a:pt x="248" y="26"/>
                </a:lnTo>
                <a:lnTo>
                  <a:pt x="270" y="27"/>
                </a:lnTo>
                <a:lnTo>
                  <a:pt x="287" y="27"/>
                </a:lnTo>
                <a:lnTo>
                  <a:pt x="295" y="26"/>
                </a:lnTo>
                <a:lnTo>
                  <a:pt x="300" y="24"/>
                </a:lnTo>
                <a:lnTo>
                  <a:pt x="307" y="22"/>
                </a:lnTo>
                <a:lnTo>
                  <a:pt x="316" y="19"/>
                </a:lnTo>
                <a:lnTo>
                  <a:pt x="326" y="16"/>
                </a:lnTo>
                <a:lnTo>
                  <a:pt x="337" y="13"/>
                </a:lnTo>
                <a:lnTo>
                  <a:pt x="346" y="12"/>
                </a:lnTo>
                <a:lnTo>
                  <a:pt x="355" y="11"/>
                </a:lnTo>
                <a:lnTo>
                  <a:pt x="363" y="11"/>
                </a:lnTo>
                <a:lnTo>
                  <a:pt x="372" y="18"/>
                </a:lnTo>
                <a:lnTo>
                  <a:pt x="383" y="28"/>
                </a:lnTo>
                <a:lnTo>
                  <a:pt x="392" y="38"/>
                </a:lnTo>
                <a:lnTo>
                  <a:pt x="397" y="43"/>
                </a:lnTo>
                <a:lnTo>
                  <a:pt x="397" y="34"/>
                </a:lnTo>
                <a:lnTo>
                  <a:pt x="394" y="23"/>
                </a:lnTo>
                <a:lnTo>
                  <a:pt x="394" y="13"/>
                </a:lnTo>
                <a:lnTo>
                  <a:pt x="397" y="9"/>
                </a:lnTo>
                <a:lnTo>
                  <a:pt x="402" y="9"/>
                </a:lnTo>
                <a:lnTo>
                  <a:pt x="413" y="8"/>
                </a:lnTo>
                <a:lnTo>
                  <a:pt x="427" y="8"/>
                </a:lnTo>
                <a:lnTo>
                  <a:pt x="443" y="8"/>
                </a:lnTo>
                <a:lnTo>
                  <a:pt x="459" y="7"/>
                </a:lnTo>
                <a:lnTo>
                  <a:pt x="474" y="7"/>
                </a:lnTo>
                <a:lnTo>
                  <a:pt x="485" y="7"/>
                </a:lnTo>
                <a:lnTo>
                  <a:pt x="491" y="7"/>
                </a:lnTo>
                <a:lnTo>
                  <a:pt x="491" y="10"/>
                </a:lnTo>
                <a:lnTo>
                  <a:pt x="491" y="15"/>
                </a:lnTo>
                <a:lnTo>
                  <a:pt x="489" y="19"/>
                </a:lnTo>
                <a:lnTo>
                  <a:pt x="484" y="22"/>
                </a:lnTo>
                <a:lnTo>
                  <a:pt x="480" y="22"/>
                </a:lnTo>
                <a:lnTo>
                  <a:pt x="474" y="23"/>
                </a:lnTo>
                <a:lnTo>
                  <a:pt x="466" y="24"/>
                </a:lnTo>
                <a:lnTo>
                  <a:pt x="458" y="26"/>
                </a:lnTo>
                <a:lnTo>
                  <a:pt x="450" y="27"/>
                </a:lnTo>
                <a:lnTo>
                  <a:pt x="443" y="30"/>
                </a:lnTo>
                <a:lnTo>
                  <a:pt x="438" y="31"/>
                </a:lnTo>
                <a:lnTo>
                  <a:pt x="437" y="32"/>
                </a:lnTo>
                <a:lnTo>
                  <a:pt x="442" y="33"/>
                </a:lnTo>
                <a:lnTo>
                  <a:pt x="452" y="36"/>
                </a:lnTo>
                <a:lnTo>
                  <a:pt x="461" y="43"/>
                </a:lnTo>
                <a:lnTo>
                  <a:pt x="466" y="53"/>
                </a:lnTo>
                <a:lnTo>
                  <a:pt x="461" y="53"/>
                </a:lnTo>
                <a:lnTo>
                  <a:pt x="455" y="54"/>
                </a:lnTo>
                <a:lnTo>
                  <a:pt x="447" y="55"/>
                </a:lnTo>
                <a:lnTo>
                  <a:pt x="440" y="56"/>
                </a:lnTo>
                <a:lnTo>
                  <a:pt x="433" y="57"/>
                </a:lnTo>
                <a:lnTo>
                  <a:pt x="427" y="58"/>
                </a:lnTo>
                <a:lnTo>
                  <a:pt x="422" y="59"/>
                </a:lnTo>
                <a:lnTo>
                  <a:pt x="419" y="61"/>
                </a:lnTo>
                <a:lnTo>
                  <a:pt x="413" y="63"/>
                </a:lnTo>
                <a:lnTo>
                  <a:pt x="406" y="65"/>
                </a:lnTo>
                <a:lnTo>
                  <a:pt x="400" y="69"/>
                </a:lnTo>
                <a:lnTo>
                  <a:pt x="398" y="72"/>
                </a:lnTo>
                <a:lnTo>
                  <a:pt x="402" y="74"/>
                </a:lnTo>
                <a:lnTo>
                  <a:pt x="413" y="77"/>
                </a:lnTo>
                <a:lnTo>
                  <a:pt x="423" y="78"/>
                </a:lnTo>
                <a:lnTo>
                  <a:pt x="427" y="81"/>
                </a:lnTo>
                <a:lnTo>
                  <a:pt x="424" y="86"/>
                </a:lnTo>
                <a:lnTo>
                  <a:pt x="421" y="93"/>
                </a:lnTo>
                <a:lnTo>
                  <a:pt x="416" y="101"/>
                </a:lnTo>
                <a:lnTo>
                  <a:pt x="410" y="105"/>
                </a:lnTo>
                <a:lnTo>
                  <a:pt x="404" y="109"/>
                </a:lnTo>
                <a:lnTo>
                  <a:pt x="397" y="112"/>
                </a:lnTo>
                <a:lnTo>
                  <a:pt x="390" y="116"/>
                </a:lnTo>
                <a:lnTo>
                  <a:pt x="384" y="118"/>
                </a:lnTo>
                <a:lnTo>
                  <a:pt x="378" y="119"/>
                </a:lnTo>
                <a:lnTo>
                  <a:pt x="368" y="122"/>
                </a:lnTo>
                <a:lnTo>
                  <a:pt x="355" y="125"/>
                </a:lnTo>
                <a:lnTo>
                  <a:pt x="340" y="130"/>
                </a:lnTo>
                <a:lnTo>
                  <a:pt x="324" y="133"/>
                </a:lnTo>
                <a:lnTo>
                  <a:pt x="311" y="137"/>
                </a:lnTo>
                <a:lnTo>
                  <a:pt x="301" y="138"/>
                </a:lnTo>
                <a:lnTo>
                  <a:pt x="295" y="138"/>
                </a:lnTo>
                <a:lnTo>
                  <a:pt x="294" y="133"/>
                </a:lnTo>
                <a:lnTo>
                  <a:pt x="294" y="130"/>
                </a:lnTo>
                <a:lnTo>
                  <a:pt x="293" y="127"/>
                </a:lnTo>
                <a:lnTo>
                  <a:pt x="292" y="126"/>
                </a:lnTo>
                <a:lnTo>
                  <a:pt x="290" y="124"/>
                </a:lnTo>
                <a:lnTo>
                  <a:pt x="288" y="122"/>
                </a:lnTo>
                <a:lnTo>
                  <a:pt x="286" y="119"/>
                </a:lnTo>
                <a:lnTo>
                  <a:pt x="283" y="118"/>
                </a:lnTo>
                <a:lnTo>
                  <a:pt x="280" y="123"/>
                </a:lnTo>
                <a:lnTo>
                  <a:pt x="278" y="131"/>
                </a:lnTo>
                <a:lnTo>
                  <a:pt x="277" y="139"/>
                </a:lnTo>
                <a:lnTo>
                  <a:pt x="276" y="142"/>
                </a:lnTo>
                <a:lnTo>
                  <a:pt x="262" y="145"/>
                </a:lnTo>
                <a:lnTo>
                  <a:pt x="249" y="146"/>
                </a:lnTo>
                <a:lnTo>
                  <a:pt x="238" y="147"/>
                </a:lnTo>
                <a:lnTo>
                  <a:pt x="227" y="148"/>
                </a:lnTo>
                <a:lnTo>
                  <a:pt x="217" y="149"/>
                </a:lnTo>
                <a:lnTo>
                  <a:pt x="210" y="150"/>
                </a:lnTo>
                <a:lnTo>
                  <a:pt x="203" y="151"/>
                </a:lnTo>
                <a:lnTo>
                  <a:pt x="199" y="151"/>
                </a:lnTo>
                <a:lnTo>
                  <a:pt x="193" y="151"/>
                </a:lnTo>
                <a:lnTo>
                  <a:pt x="184" y="151"/>
                </a:lnTo>
                <a:lnTo>
                  <a:pt x="172" y="151"/>
                </a:lnTo>
                <a:lnTo>
                  <a:pt x="159" y="149"/>
                </a:lnTo>
                <a:lnTo>
                  <a:pt x="147" y="148"/>
                </a:lnTo>
                <a:lnTo>
                  <a:pt x="135" y="146"/>
                </a:lnTo>
                <a:lnTo>
                  <a:pt x="126" y="142"/>
                </a:lnTo>
                <a:lnTo>
                  <a:pt x="120" y="138"/>
                </a:lnTo>
                <a:lnTo>
                  <a:pt x="116" y="131"/>
                </a:lnTo>
                <a:lnTo>
                  <a:pt x="113" y="126"/>
                </a:lnTo>
                <a:lnTo>
                  <a:pt x="112" y="123"/>
                </a:lnTo>
                <a:lnTo>
                  <a:pt x="112" y="120"/>
                </a:lnTo>
                <a:lnTo>
                  <a:pt x="112" y="118"/>
                </a:lnTo>
                <a:lnTo>
                  <a:pt x="112" y="115"/>
                </a:lnTo>
                <a:lnTo>
                  <a:pt x="112" y="112"/>
                </a:lnTo>
                <a:lnTo>
                  <a:pt x="111" y="111"/>
                </a:lnTo>
                <a:lnTo>
                  <a:pt x="109" y="110"/>
                </a:lnTo>
                <a:lnTo>
                  <a:pt x="104" y="110"/>
                </a:lnTo>
                <a:lnTo>
                  <a:pt x="101" y="110"/>
                </a:lnTo>
                <a:lnTo>
                  <a:pt x="100" y="110"/>
                </a:lnTo>
                <a:lnTo>
                  <a:pt x="100" y="114"/>
                </a:lnTo>
                <a:lnTo>
                  <a:pt x="98" y="119"/>
                </a:lnTo>
                <a:lnTo>
                  <a:pt x="97" y="125"/>
                </a:lnTo>
                <a:lnTo>
                  <a:pt x="97" y="130"/>
                </a:lnTo>
                <a:lnTo>
                  <a:pt x="87" y="127"/>
                </a:lnTo>
                <a:lnTo>
                  <a:pt x="74" y="125"/>
                </a:lnTo>
                <a:lnTo>
                  <a:pt x="59" y="122"/>
                </a:lnTo>
                <a:lnTo>
                  <a:pt x="43" y="117"/>
                </a:lnTo>
                <a:lnTo>
                  <a:pt x="28" y="112"/>
                </a:lnTo>
                <a:lnTo>
                  <a:pt x="14" y="109"/>
                </a:lnTo>
                <a:lnTo>
                  <a:pt x="5" y="105"/>
                </a:lnTo>
                <a:lnTo>
                  <a:pt x="0" y="102"/>
                </a:lnTo>
                <a:lnTo>
                  <a:pt x="3" y="81"/>
                </a:lnTo>
                <a:lnTo>
                  <a:pt x="6" y="48"/>
                </a:lnTo>
                <a:lnTo>
                  <a:pt x="11" y="17"/>
                </a:lnTo>
                <a:lnTo>
                  <a:pt x="12" y="1"/>
                </a:lnTo>
                <a:lnTo>
                  <a:pt x="15" y="0"/>
                </a:lnTo>
                <a:lnTo>
                  <a:pt x="25" y="0"/>
                </a:lnTo>
                <a:lnTo>
                  <a:pt x="37" y="0"/>
                </a:lnTo>
                <a:lnTo>
                  <a:pt x="51" y="0"/>
                </a:lnTo>
                <a:lnTo>
                  <a:pt x="66" y="1"/>
                </a:lnTo>
                <a:lnTo>
                  <a:pt x="80" y="3"/>
                </a:lnTo>
                <a:lnTo>
                  <a:pt x="90" y="4"/>
                </a:lnTo>
                <a:lnTo>
                  <a:pt x="96" y="7"/>
                </a:lnTo>
                <a:lnTo>
                  <a:pt x="93" y="18"/>
                </a:lnTo>
                <a:lnTo>
                  <a:pt x="90" y="30"/>
                </a:lnTo>
                <a:lnTo>
                  <a:pt x="88" y="39"/>
                </a:lnTo>
                <a:lnTo>
                  <a:pt x="87" y="46"/>
                </a:lnTo>
                <a:lnTo>
                  <a:pt x="88" y="47"/>
                </a:lnTo>
                <a:lnTo>
                  <a:pt x="90" y="49"/>
                </a:lnTo>
                <a:lnTo>
                  <a:pt x="93" y="50"/>
                </a:lnTo>
                <a:lnTo>
                  <a:pt x="94" y="50"/>
                </a:lnTo>
                <a:lnTo>
                  <a:pt x="98" y="41"/>
                </a:lnTo>
                <a:lnTo>
                  <a:pt x="108" y="30"/>
                </a:lnTo>
                <a:lnTo>
                  <a:pt x="116" y="20"/>
                </a:lnTo>
                <a:lnTo>
                  <a:pt x="121" y="16"/>
                </a:lnTo>
                <a:lnTo>
                  <a:pt x="126" y="16"/>
                </a:lnTo>
                <a:lnTo>
                  <a:pt x="132" y="17"/>
                </a:lnTo>
                <a:lnTo>
                  <a:pt x="138" y="17"/>
                </a:lnTo>
                <a:lnTo>
                  <a:pt x="143" y="17"/>
                </a:lnTo>
                <a:lnTo>
                  <a:pt x="149" y="18"/>
                </a:lnTo>
                <a:lnTo>
                  <a:pt x="154" y="18"/>
                </a:lnTo>
                <a:lnTo>
                  <a:pt x="157" y="18"/>
                </a:lnTo>
                <a:lnTo>
                  <a:pt x="158" y="18"/>
                </a:lnTo>
                <a:close/>
              </a:path>
            </a:pathLst>
          </a:custGeom>
          <a:solidFill>
            <a:srgbClr val="CC0A2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13" name="Freeform 40"/>
          <p:cNvSpPr>
            <a:spLocks/>
          </p:cNvSpPr>
          <p:nvPr/>
        </p:nvSpPr>
        <p:spPr bwMode="auto">
          <a:xfrm>
            <a:off x="404813" y="3857625"/>
            <a:ext cx="93662" cy="63500"/>
          </a:xfrm>
          <a:custGeom>
            <a:avLst/>
            <a:gdLst>
              <a:gd name="T0" fmla="*/ 0 w 189"/>
              <a:gd name="T1" fmla="*/ 0 h 125"/>
              <a:gd name="T2" fmla="*/ 0 w 189"/>
              <a:gd name="T3" fmla="*/ 0 h 125"/>
              <a:gd name="T4" fmla="*/ 0 w 189"/>
              <a:gd name="T5" fmla="*/ 0 h 125"/>
              <a:gd name="T6" fmla="*/ 0 w 189"/>
              <a:gd name="T7" fmla="*/ 0 h 125"/>
              <a:gd name="T8" fmla="*/ 0 w 189"/>
              <a:gd name="T9" fmla="*/ 0 h 125"/>
              <a:gd name="T10" fmla="*/ 0 w 189"/>
              <a:gd name="T11" fmla="*/ 0 h 125"/>
              <a:gd name="T12" fmla="*/ 0 w 189"/>
              <a:gd name="T13" fmla="*/ 0 h 125"/>
              <a:gd name="T14" fmla="*/ 0 w 189"/>
              <a:gd name="T15" fmla="*/ 0 h 125"/>
              <a:gd name="T16" fmla="*/ 0 w 189"/>
              <a:gd name="T17" fmla="*/ 0 h 125"/>
              <a:gd name="T18" fmla="*/ 0 w 189"/>
              <a:gd name="T19" fmla="*/ 0 h 125"/>
              <a:gd name="T20" fmla="*/ 0 w 189"/>
              <a:gd name="T21" fmla="*/ 0 h 125"/>
              <a:gd name="T22" fmla="*/ 0 w 189"/>
              <a:gd name="T23" fmla="*/ 0 h 125"/>
              <a:gd name="T24" fmla="*/ 0 w 189"/>
              <a:gd name="T25" fmla="*/ 0 h 125"/>
              <a:gd name="T26" fmla="*/ 0 w 189"/>
              <a:gd name="T27" fmla="*/ 0 h 125"/>
              <a:gd name="T28" fmla="*/ 0 w 189"/>
              <a:gd name="T29" fmla="*/ 0 h 125"/>
              <a:gd name="T30" fmla="*/ 0 w 189"/>
              <a:gd name="T31" fmla="*/ 0 h 125"/>
              <a:gd name="T32" fmla="*/ 0 w 189"/>
              <a:gd name="T33" fmla="*/ 0 h 125"/>
              <a:gd name="T34" fmla="*/ 0 w 189"/>
              <a:gd name="T35" fmla="*/ 0 h 125"/>
              <a:gd name="T36" fmla="*/ 0 w 189"/>
              <a:gd name="T37" fmla="*/ 0 h 125"/>
              <a:gd name="T38" fmla="*/ 0 w 189"/>
              <a:gd name="T39" fmla="*/ 0 h 125"/>
              <a:gd name="T40" fmla="*/ 0 w 189"/>
              <a:gd name="T41" fmla="*/ 0 h 125"/>
              <a:gd name="T42" fmla="*/ 0 w 189"/>
              <a:gd name="T43" fmla="*/ 0 h 125"/>
              <a:gd name="T44" fmla="*/ 0 w 189"/>
              <a:gd name="T45" fmla="*/ 0 h 125"/>
              <a:gd name="T46" fmla="*/ 0 w 189"/>
              <a:gd name="T47" fmla="*/ 0 h 125"/>
              <a:gd name="T48" fmla="*/ 0 w 189"/>
              <a:gd name="T49" fmla="*/ 0 h 125"/>
              <a:gd name="T50" fmla="*/ 0 w 189"/>
              <a:gd name="T51" fmla="*/ 0 h 125"/>
              <a:gd name="T52" fmla="*/ 0 w 189"/>
              <a:gd name="T53" fmla="*/ 0 h 125"/>
              <a:gd name="T54" fmla="*/ 0 w 189"/>
              <a:gd name="T55" fmla="*/ 0 h 125"/>
              <a:gd name="T56" fmla="*/ 0 w 189"/>
              <a:gd name="T57" fmla="*/ 0 h 125"/>
              <a:gd name="T58" fmla="*/ 0 w 189"/>
              <a:gd name="T59" fmla="*/ 0 h 125"/>
              <a:gd name="T60" fmla="*/ 0 w 189"/>
              <a:gd name="T61" fmla="*/ 0 h 125"/>
              <a:gd name="T62" fmla="*/ 0 w 189"/>
              <a:gd name="T63" fmla="*/ 0 h 125"/>
              <a:gd name="T64" fmla="*/ 0 w 189"/>
              <a:gd name="T65" fmla="*/ 0 h 125"/>
              <a:gd name="T66" fmla="*/ 0 w 189"/>
              <a:gd name="T67" fmla="*/ 0 h 125"/>
              <a:gd name="T68" fmla="*/ 0 w 189"/>
              <a:gd name="T69" fmla="*/ 0 h 125"/>
              <a:gd name="T70" fmla="*/ 0 w 189"/>
              <a:gd name="T71" fmla="*/ 0 h 125"/>
              <a:gd name="T72" fmla="*/ 0 w 189"/>
              <a:gd name="T73" fmla="*/ 0 h 125"/>
              <a:gd name="T74" fmla="*/ 0 w 189"/>
              <a:gd name="T75" fmla="*/ 0 h 125"/>
              <a:gd name="T76" fmla="*/ 0 w 189"/>
              <a:gd name="T77" fmla="*/ 0 h 125"/>
              <a:gd name="T78" fmla="*/ 0 w 189"/>
              <a:gd name="T79" fmla="*/ 0 h 125"/>
              <a:gd name="T80" fmla="*/ 0 w 189"/>
              <a:gd name="T81" fmla="*/ 0 h 125"/>
              <a:gd name="T82" fmla="*/ 0 w 189"/>
              <a:gd name="T83" fmla="*/ 0 h 125"/>
              <a:gd name="T84" fmla="*/ 0 w 189"/>
              <a:gd name="T85" fmla="*/ 0 h 125"/>
              <a:gd name="T86" fmla="*/ 0 w 189"/>
              <a:gd name="T87" fmla="*/ 0 h 125"/>
              <a:gd name="T88" fmla="*/ 0 w 189"/>
              <a:gd name="T89" fmla="*/ 0 h 125"/>
              <a:gd name="T90" fmla="*/ 0 w 189"/>
              <a:gd name="T91" fmla="*/ 0 h 125"/>
              <a:gd name="T92" fmla="*/ 0 w 189"/>
              <a:gd name="T93" fmla="*/ 0 h 125"/>
              <a:gd name="T94" fmla="*/ 0 w 189"/>
              <a:gd name="T95" fmla="*/ 0 h 125"/>
              <a:gd name="T96" fmla="*/ 0 w 189"/>
              <a:gd name="T97" fmla="*/ 0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9"/>
              <a:gd name="T148" fmla="*/ 0 h 125"/>
              <a:gd name="T149" fmla="*/ 189 w 189"/>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9" h="125">
                <a:moveTo>
                  <a:pt x="189" y="93"/>
                </a:moveTo>
                <a:lnTo>
                  <a:pt x="189" y="90"/>
                </a:lnTo>
                <a:lnTo>
                  <a:pt x="188" y="84"/>
                </a:lnTo>
                <a:lnTo>
                  <a:pt x="186" y="79"/>
                </a:lnTo>
                <a:lnTo>
                  <a:pt x="186" y="73"/>
                </a:lnTo>
                <a:lnTo>
                  <a:pt x="185" y="68"/>
                </a:lnTo>
                <a:lnTo>
                  <a:pt x="183" y="62"/>
                </a:lnTo>
                <a:lnTo>
                  <a:pt x="181" y="58"/>
                </a:lnTo>
                <a:lnTo>
                  <a:pt x="180" y="54"/>
                </a:lnTo>
                <a:lnTo>
                  <a:pt x="180" y="52"/>
                </a:lnTo>
                <a:lnTo>
                  <a:pt x="180" y="50"/>
                </a:lnTo>
                <a:lnTo>
                  <a:pt x="179" y="49"/>
                </a:lnTo>
                <a:lnTo>
                  <a:pt x="176" y="46"/>
                </a:lnTo>
                <a:lnTo>
                  <a:pt x="176" y="42"/>
                </a:lnTo>
                <a:lnTo>
                  <a:pt x="176" y="36"/>
                </a:lnTo>
                <a:lnTo>
                  <a:pt x="175" y="31"/>
                </a:lnTo>
                <a:lnTo>
                  <a:pt x="173" y="27"/>
                </a:lnTo>
                <a:lnTo>
                  <a:pt x="168" y="21"/>
                </a:lnTo>
                <a:lnTo>
                  <a:pt x="160" y="16"/>
                </a:lnTo>
                <a:lnTo>
                  <a:pt x="151" y="13"/>
                </a:lnTo>
                <a:lnTo>
                  <a:pt x="143" y="12"/>
                </a:lnTo>
                <a:lnTo>
                  <a:pt x="140" y="13"/>
                </a:lnTo>
                <a:lnTo>
                  <a:pt x="135" y="14"/>
                </a:lnTo>
                <a:lnTo>
                  <a:pt x="129" y="16"/>
                </a:lnTo>
                <a:lnTo>
                  <a:pt x="124" y="19"/>
                </a:lnTo>
                <a:lnTo>
                  <a:pt x="117" y="22"/>
                </a:lnTo>
                <a:lnTo>
                  <a:pt x="111" y="26"/>
                </a:lnTo>
                <a:lnTo>
                  <a:pt x="106" y="28"/>
                </a:lnTo>
                <a:lnTo>
                  <a:pt x="104" y="30"/>
                </a:lnTo>
                <a:lnTo>
                  <a:pt x="102" y="34"/>
                </a:lnTo>
                <a:lnTo>
                  <a:pt x="97" y="38"/>
                </a:lnTo>
                <a:lnTo>
                  <a:pt x="94" y="45"/>
                </a:lnTo>
                <a:lnTo>
                  <a:pt x="90" y="50"/>
                </a:lnTo>
                <a:lnTo>
                  <a:pt x="88" y="53"/>
                </a:lnTo>
                <a:lnTo>
                  <a:pt x="84" y="58"/>
                </a:lnTo>
                <a:lnTo>
                  <a:pt x="80" y="64"/>
                </a:lnTo>
                <a:lnTo>
                  <a:pt x="75" y="70"/>
                </a:lnTo>
                <a:lnTo>
                  <a:pt x="69" y="76"/>
                </a:lnTo>
                <a:lnTo>
                  <a:pt x="65" y="82"/>
                </a:lnTo>
                <a:lnTo>
                  <a:pt x="59" y="85"/>
                </a:lnTo>
                <a:lnTo>
                  <a:pt x="56" y="88"/>
                </a:lnTo>
                <a:lnTo>
                  <a:pt x="52" y="88"/>
                </a:lnTo>
                <a:lnTo>
                  <a:pt x="46" y="87"/>
                </a:lnTo>
                <a:lnTo>
                  <a:pt x="42" y="85"/>
                </a:lnTo>
                <a:lnTo>
                  <a:pt x="35" y="84"/>
                </a:lnTo>
                <a:lnTo>
                  <a:pt x="29" y="82"/>
                </a:lnTo>
                <a:lnTo>
                  <a:pt x="24" y="80"/>
                </a:lnTo>
                <a:lnTo>
                  <a:pt x="20" y="77"/>
                </a:lnTo>
                <a:lnTo>
                  <a:pt x="18" y="75"/>
                </a:lnTo>
                <a:lnTo>
                  <a:pt x="15" y="69"/>
                </a:lnTo>
                <a:lnTo>
                  <a:pt x="12" y="60"/>
                </a:lnTo>
                <a:lnTo>
                  <a:pt x="10" y="50"/>
                </a:lnTo>
                <a:lnTo>
                  <a:pt x="8" y="42"/>
                </a:lnTo>
                <a:lnTo>
                  <a:pt x="10" y="36"/>
                </a:lnTo>
                <a:lnTo>
                  <a:pt x="12" y="29"/>
                </a:lnTo>
                <a:lnTo>
                  <a:pt x="15" y="23"/>
                </a:lnTo>
                <a:lnTo>
                  <a:pt x="19" y="20"/>
                </a:lnTo>
                <a:lnTo>
                  <a:pt x="26" y="19"/>
                </a:lnTo>
                <a:lnTo>
                  <a:pt x="36" y="19"/>
                </a:lnTo>
                <a:lnTo>
                  <a:pt x="45" y="19"/>
                </a:lnTo>
                <a:lnTo>
                  <a:pt x="50" y="20"/>
                </a:lnTo>
                <a:lnTo>
                  <a:pt x="51" y="23"/>
                </a:lnTo>
                <a:lnTo>
                  <a:pt x="51" y="31"/>
                </a:lnTo>
                <a:lnTo>
                  <a:pt x="51" y="41"/>
                </a:lnTo>
                <a:lnTo>
                  <a:pt x="52" y="47"/>
                </a:lnTo>
                <a:lnTo>
                  <a:pt x="49" y="49"/>
                </a:lnTo>
                <a:lnTo>
                  <a:pt x="44" y="51"/>
                </a:lnTo>
                <a:lnTo>
                  <a:pt x="38" y="53"/>
                </a:lnTo>
                <a:lnTo>
                  <a:pt x="35" y="54"/>
                </a:lnTo>
                <a:lnTo>
                  <a:pt x="34" y="56"/>
                </a:lnTo>
                <a:lnTo>
                  <a:pt x="35" y="59"/>
                </a:lnTo>
                <a:lnTo>
                  <a:pt x="38" y="61"/>
                </a:lnTo>
                <a:lnTo>
                  <a:pt x="42" y="64"/>
                </a:lnTo>
                <a:lnTo>
                  <a:pt x="48" y="61"/>
                </a:lnTo>
                <a:lnTo>
                  <a:pt x="56" y="58"/>
                </a:lnTo>
                <a:lnTo>
                  <a:pt x="61" y="53"/>
                </a:lnTo>
                <a:lnTo>
                  <a:pt x="65" y="50"/>
                </a:lnTo>
                <a:lnTo>
                  <a:pt x="65" y="44"/>
                </a:lnTo>
                <a:lnTo>
                  <a:pt x="64" y="34"/>
                </a:lnTo>
                <a:lnTo>
                  <a:pt x="62" y="23"/>
                </a:lnTo>
                <a:lnTo>
                  <a:pt x="61" y="16"/>
                </a:lnTo>
                <a:lnTo>
                  <a:pt x="60" y="15"/>
                </a:lnTo>
                <a:lnTo>
                  <a:pt x="56" y="13"/>
                </a:lnTo>
                <a:lnTo>
                  <a:pt x="50" y="10"/>
                </a:lnTo>
                <a:lnTo>
                  <a:pt x="43" y="7"/>
                </a:lnTo>
                <a:lnTo>
                  <a:pt x="36" y="5"/>
                </a:lnTo>
                <a:lnTo>
                  <a:pt x="29" y="3"/>
                </a:lnTo>
                <a:lnTo>
                  <a:pt x="24" y="0"/>
                </a:lnTo>
                <a:lnTo>
                  <a:pt x="22" y="0"/>
                </a:lnTo>
                <a:lnTo>
                  <a:pt x="19" y="3"/>
                </a:lnTo>
                <a:lnTo>
                  <a:pt x="13" y="6"/>
                </a:lnTo>
                <a:lnTo>
                  <a:pt x="6" y="12"/>
                </a:lnTo>
                <a:lnTo>
                  <a:pt x="3" y="15"/>
                </a:lnTo>
                <a:lnTo>
                  <a:pt x="3" y="27"/>
                </a:lnTo>
                <a:lnTo>
                  <a:pt x="1" y="45"/>
                </a:lnTo>
                <a:lnTo>
                  <a:pt x="0" y="62"/>
                </a:lnTo>
                <a:lnTo>
                  <a:pt x="0" y="72"/>
                </a:lnTo>
                <a:lnTo>
                  <a:pt x="4" y="76"/>
                </a:lnTo>
                <a:lnTo>
                  <a:pt x="12" y="84"/>
                </a:lnTo>
                <a:lnTo>
                  <a:pt x="21" y="92"/>
                </a:lnTo>
                <a:lnTo>
                  <a:pt x="27" y="97"/>
                </a:lnTo>
                <a:lnTo>
                  <a:pt x="30" y="98"/>
                </a:lnTo>
                <a:lnTo>
                  <a:pt x="34" y="99"/>
                </a:lnTo>
                <a:lnTo>
                  <a:pt x="39" y="100"/>
                </a:lnTo>
                <a:lnTo>
                  <a:pt x="45" y="100"/>
                </a:lnTo>
                <a:lnTo>
                  <a:pt x="51" y="102"/>
                </a:lnTo>
                <a:lnTo>
                  <a:pt x="57" y="102"/>
                </a:lnTo>
                <a:lnTo>
                  <a:pt x="61" y="102"/>
                </a:lnTo>
                <a:lnTo>
                  <a:pt x="66" y="102"/>
                </a:lnTo>
                <a:lnTo>
                  <a:pt x="74" y="97"/>
                </a:lnTo>
                <a:lnTo>
                  <a:pt x="83" y="85"/>
                </a:lnTo>
                <a:lnTo>
                  <a:pt x="90" y="72"/>
                </a:lnTo>
                <a:lnTo>
                  <a:pt x="96" y="61"/>
                </a:lnTo>
                <a:lnTo>
                  <a:pt x="98" y="57"/>
                </a:lnTo>
                <a:lnTo>
                  <a:pt x="102" y="53"/>
                </a:lnTo>
                <a:lnTo>
                  <a:pt x="105" y="49"/>
                </a:lnTo>
                <a:lnTo>
                  <a:pt x="110" y="44"/>
                </a:lnTo>
                <a:lnTo>
                  <a:pt x="114" y="41"/>
                </a:lnTo>
                <a:lnTo>
                  <a:pt x="120" y="36"/>
                </a:lnTo>
                <a:lnTo>
                  <a:pt x="125" y="34"/>
                </a:lnTo>
                <a:lnTo>
                  <a:pt x="130" y="31"/>
                </a:lnTo>
                <a:lnTo>
                  <a:pt x="141" y="30"/>
                </a:lnTo>
                <a:lnTo>
                  <a:pt x="149" y="34"/>
                </a:lnTo>
                <a:lnTo>
                  <a:pt x="156" y="37"/>
                </a:lnTo>
                <a:lnTo>
                  <a:pt x="159" y="41"/>
                </a:lnTo>
                <a:lnTo>
                  <a:pt x="163" y="44"/>
                </a:lnTo>
                <a:lnTo>
                  <a:pt x="167" y="50"/>
                </a:lnTo>
                <a:lnTo>
                  <a:pt x="171" y="56"/>
                </a:lnTo>
                <a:lnTo>
                  <a:pt x="172" y="60"/>
                </a:lnTo>
                <a:lnTo>
                  <a:pt x="172" y="66"/>
                </a:lnTo>
                <a:lnTo>
                  <a:pt x="172" y="75"/>
                </a:lnTo>
                <a:lnTo>
                  <a:pt x="172" y="85"/>
                </a:lnTo>
                <a:lnTo>
                  <a:pt x="172" y="91"/>
                </a:lnTo>
                <a:lnTo>
                  <a:pt x="170" y="95"/>
                </a:lnTo>
                <a:lnTo>
                  <a:pt x="164" y="99"/>
                </a:lnTo>
                <a:lnTo>
                  <a:pt x="157" y="104"/>
                </a:lnTo>
                <a:lnTo>
                  <a:pt x="150" y="108"/>
                </a:lnTo>
                <a:lnTo>
                  <a:pt x="144" y="108"/>
                </a:lnTo>
                <a:lnTo>
                  <a:pt x="137" y="107"/>
                </a:lnTo>
                <a:lnTo>
                  <a:pt x="132" y="106"/>
                </a:lnTo>
                <a:lnTo>
                  <a:pt x="127" y="105"/>
                </a:lnTo>
                <a:lnTo>
                  <a:pt x="125" y="103"/>
                </a:lnTo>
                <a:lnTo>
                  <a:pt x="121" y="99"/>
                </a:lnTo>
                <a:lnTo>
                  <a:pt x="119" y="93"/>
                </a:lnTo>
                <a:lnTo>
                  <a:pt x="115" y="87"/>
                </a:lnTo>
                <a:lnTo>
                  <a:pt x="115" y="79"/>
                </a:lnTo>
                <a:lnTo>
                  <a:pt x="118" y="72"/>
                </a:lnTo>
                <a:lnTo>
                  <a:pt x="121" y="67"/>
                </a:lnTo>
                <a:lnTo>
                  <a:pt x="125" y="65"/>
                </a:lnTo>
                <a:lnTo>
                  <a:pt x="128" y="64"/>
                </a:lnTo>
                <a:lnTo>
                  <a:pt x="133" y="62"/>
                </a:lnTo>
                <a:lnTo>
                  <a:pt x="136" y="62"/>
                </a:lnTo>
                <a:lnTo>
                  <a:pt x="140" y="64"/>
                </a:lnTo>
                <a:lnTo>
                  <a:pt x="142" y="66"/>
                </a:lnTo>
                <a:lnTo>
                  <a:pt x="144" y="70"/>
                </a:lnTo>
                <a:lnTo>
                  <a:pt x="145" y="74"/>
                </a:lnTo>
                <a:lnTo>
                  <a:pt x="147" y="77"/>
                </a:lnTo>
                <a:lnTo>
                  <a:pt x="148" y="77"/>
                </a:lnTo>
                <a:lnTo>
                  <a:pt x="152" y="77"/>
                </a:lnTo>
                <a:lnTo>
                  <a:pt x="156" y="77"/>
                </a:lnTo>
                <a:lnTo>
                  <a:pt x="157" y="76"/>
                </a:lnTo>
                <a:lnTo>
                  <a:pt x="157" y="74"/>
                </a:lnTo>
                <a:lnTo>
                  <a:pt x="157" y="69"/>
                </a:lnTo>
                <a:lnTo>
                  <a:pt x="156" y="65"/>
                </a:lnTo>
                <a:lnTo>
                  <a:pt x="155" y="60"/>
                </a:lnTo>
                <a:lnTo>
                  <a:pt x="152" y="57"/>
                </a:lnTo>
                <a:lnTo>
                  <a:pt x="149" y="52"/>
                </a:lnTo>
                <a:lnTo>
                  <a:pt x="144" y="50"/>
                </a:lnTo>
                <a:lnTo>
                  <a:pt x="141" y="49"/>
                </a:lnTo>
                <a:lnTo>
                  <a:pt x="136" y="49"/>
                </a:lnTo>
                <a:lnTo>
                  <a:pt x="129" y="51"/>
                </a:lnTo>
                <a:lnTo>
                  <a:pt x="122" y="52"/>
                </a:lnTo>
                <a:lnTo>
                  <a:pt x="118" y="53"/>
                </a:lnTo>
                <a:lnTo>
                  <a:pt x="115" y="56"/>
                </a:lnTo>
                <a:lnTo>
                  <a:pt x="112" y="61"/>
                </a:lnTo>
                <a:lnTo>
                  <a:pt x="109" y="67"/>
                </a:lnTo>
                <a:lnTo>
                  <a:pt x="106" y="72"/>
                </a:lnTo>
                <a:lnTo>
                  <a:pt x="105" y="76"/>
                </a:lnTo>
                <a:lnTo>
                  <a:pt x="105" y="83"/>
                </a:lnTo>
                <a:lnTo>
                  <a:pt x="105" y="93"/>
                </a:lnTo>
                <a:lnTo>
                  <a:pt x="106" y="106"/>
                </a:lnTo>
                <a:lnTo>
                  <a:pt x="109" y="107"/>
                </a:lnTo>
                <a:lnTo>
                  <a:pt x="113" y="110"/>
                </a:lnTo>
                <a:lnTo>
                  <a:pt x="120" y="113"/>
                </a:lnTo>
                <a:lnTo>
                  <a:pt x="127" y="115"/>
                </a:lnTo>
                <a:lnTo>
                  <a:pt x="134" y="119"/>
                </a:lnTo>
                <a:lnTo>
                  <a:pt x="141" y="122"/>
                </a:lnTo>
                <a:lnTo>
                  <a:pt x="145" y="123"/>
                </a:lnTo>
                <a:lnTo>
                  <a:pt x="149" y="125"/>
                </a:lnTo>
                <a:lnTo>
                  <a:pt x="155" y="122"/>
                </a:lnTo>
                <a:lnTo>
                  <a:pt x="163" y="118"/>
                </a:lnTo>
                <a:lnTo>
                  <a:pt x="171" y="112"/>
                </a:lnTo>
                <a:lnTo>
                  <a:pt x="175" y="108"/>
                </a:lnTo>
                <a:lnTo>
                  <a:pt x="179" y="105"/>
                </a:lnTo>
                <a:lnTo>
                  <a:pt x="183" y="100"/>
                </a:lnTo>
                <a:lnTo>
                  <a:pt x="187" y="97"/>
                </a:lnTo>
                <a:lnTo>
                  <a:pt x="189" y="9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14" name="Freeform 42"/>
          <p:cNvSpPr>
            <a:spLocks/>
          </p:cNvSpPr>
          <p:nvPr/>
        </p:nvSpPr>
        <p:spPr bwMode="auto">
          <a:xfrm>
            <a:off x="415925" y="3629025"/>
            <a:ext cx="365125" cy="227013"/>
          </a:xfrm>
          <a:custGeom>
            <a:avLst/>
            <a:gdLst>
              <a:gd name="T0" fmla="*/ 0 w 734"/>
              <a:gd name="T1" fmla="*/ 0 h 454"/>
              <a:gd name="T2" fmla="*/ 0 w 734"/>
              <a:gd name="T3" fmla="*/ 0 h 454"/>
              <a:gd name="T4" fmla="*/ 0 w 734"/>
              <a:gd name="T5" fmla="*/ 0 h 454"/>
              <a:gd name="T6" fmla="*/ 0 w 734"/>
              <a:gd name="T7" fmla="*/ 0 h 454"/>
              <a:gd name="T8" fmla="*/ 0 w 734"/>
              <a:gd name="T9" fmla="*/ 0 h 454"/>
              <a:gd name="T10" fmla="*/ 0 w 734"/>
              <a:gd name="T11" fmla="*/ 0 h 454"/>
              <a:gd name="T12" fmla="*/ 0 w 734"/>
              <a:gd name="T13" fmla="*/ 0 h 454"/>
              <a:gd name="T14" fmla="*/ 0 w 734"/>
              <a:gd name="T15" fmla="*/ 0 h 454"/>
              <a:gd name="T16" fmla="*/ 0 w 734"/>
              <a:gd name="T17" fmla="*/ 0 h 454"/>
              <a:gd name="T18" fmla="*/ 0 w 734"/>
              <a:gd name="T19" fmla="*/ 0 h 454"/>
              <a:gd name="T20" fmla="*/ 0 w 734"/>
              <a:gd name="T21" fmla="*/ 0 h 454"/>
              <a:gd name="T22" fmla="*/ 0 w 734"/>
              <a:gd name="T23" fmla="*/ 0 h 454"/>
              <a:gd name="T24" fmla="*/ 0 w 734"/>
              <a:gd name="T25" fmla="*/ 0 h 454"/>
              <a:gd name="T26" fmla="*/ 0 w 734"/>
              <a:gd name="T27" fmla="*/ 0 h 454"/>
              <a:gd name="T28" fmla="*/ 0 w 734"/>
              <a:gd name="T29" fmla="*/ 0 h 454"/>
              <a:gd name="T30" fmla="*/ 0 w 734"/>
              <a:gd name="T31" fmla="*/ 0 h 454"/>
              <a:gd name="T32" fmla="*/ 0 w 734"/>
              <a:gd name="T33" fmla="*/ 0 h 454"/>
              <a:gd name="T34" fmla="*/ 0 w 734"/>
              <a:gd name="T35" fmla="*/ 0 h 454"/>
              <a:gd name="T36" fmla="*/ 0 w 734"/>
              <a:gd name="T37" fmla="*/ 0 h 454"/>
              <a:gd name="T38" fmla="*/ 0 w 734"/>
              <a:gd name="T39" fmla="*/ 0 h 454"/>
              <a:gd name="T40" fmla="*/ 0 w 734"/>
              <a:gd name="T41" fmla="*/ 0 h 454"/>
              <a:gd name="T42" fmla="*/ 0 w 734"/>
              <a:gd name="T43" fmla="*/ 0 h 454"/>
              <a:gd name="T44" fmla="*/ 0 w 734"/>
              <a:gd name="T45" fmla="*/ 0 h 454"/>
              <a:gd name="T46" fmla="*/ 0 w 734"/>
              <a:gd name="T47" fmla="*/ 0 h 454"/>
              <a:gd name="T48" fmla="*/ 0 w 734"/>
              <a:gd name="T49" fmla="*/ 0 h 454"/>
              <a:gd name="T50" fmla="*/ 0 w 734"/>
              <a:gd name="T51" fmla="*/ 0 h 454"/>
              <a:gd name="T52" fmla="*/ 0 w 734"/>
              <a:gd name="T53" fmla="*/ 0 h 454"/>
              <a:gd name="T54" fmla="*/ 0 w 734"/>
              <a:gd name="T55" fmla="*/ 0 h 454"/>
              <a:gd name="T56" fmla="*/ 0 w 734"/>
              <a:gd name="T57" fmla="*/ 0 h 454"/>
              <a:gd name="T58" fmla="*/ 0 w 734"/>
              <a:gd name="T59" fmla="*/ 0 h 454"/>
              <a:gd name="T60" fmla="*/ 0 w 734"/>
              <a:gd name="T61" fmla="*/ 0 h 454"/>
              <a:gd name="T62" fmla="*/ 0 w 734"/>
              <a:gd name="T63" fmla="*/ 0 h 454"/>
              <a:gd name="T64" fmla="*/ 0 w 734"/>
              <a:gd name="T65" fmla="*/ 0 h 454"/>
              <a:gd name="T66" fmla="*/ 0 w 734"/>
              <a:gd name="T67" fmla="*/ 0 h 454"/>
              <a:gd name="T68" fmla="*/ 0 w 734"/>
              <a:gd name="T69" fmla="*/ 0 h 454"/>
              <a:gd name="T70" fmla="*/ 0 w 734"/>
              <a:gd name="T71" fmla="*/ 0 h 454"/>
              <a:gd name="T72" fmla="*/ 0 w 734"/>
              <a:gd name="T73" fmla="*/ 0 h 454"/>
              <a:gd name="T74" fmla="*/ 0 w 734"/>
              <a:gd name="T75" fmla="*/ 0 h 454"/>
              <a:gd name="T76" fmla="*/ 0 w 734"/>
              <a:gd name="T77" fmla="*/ 0 h 454"/>
              <a:gd name="T78" fmla="*/ 0 w 734"/>
              <a:gd name="T79" fmla="*/ 0 h 454"/>
              <a:gd name="T80" fmla="*/ 0 w 734"/>
              <a:gd name="T81" fmla="*/ 0 h 454"/>
              <a:gd name="T82" fmla="*/ 0 w 734"/>
              <a:gd name="T83" fmla="*/ 0 h 454"/>
              <a:gd name="T84" fmla="*/ 0 w 734"/>
              <a:gd name="T85" fmla="*/ 0 h 454"/>
              <a:gd name="T86" fmla="*/ 0 w 734"/>
              <a:gd name="T87" fmla="*/ 0 h 454"/>
              <a:gd name="T88" fmla="*/ 0 w 734"/>
              <a:gd name="T89" fmla="*/ 0 h 454"/>
              <a:gd name="T90" fmla="*/ 0 w 734"/>
              <a:gd name="T91" fmla="*/ 0 h 454"/>
              <a:gd name="T92" fmla="*/ 0 w 734"/>
              <a:gd name="T93" fmla="*/ 0 h 454"/>
              <a:gd name="T94" fmla="*/ 0 w 734"/>
              <a:gd name="T95" fmla="*/ 0 h 454"/>
              <a:gd name="T96" fmla="*/ 0 w 734"/>
              <a:gd name="T97" fmla="*/ 0 h 454"/>
              <a:gd name="T98" fmla="*/ 0 w 734"/>
              <a:gd name="T99" fmla="*/ 0 h 454"/>
              <a:gd name="T100" fmla="*/ 0 w 734"/>
              <a:gd name="T101" fmla="*/ 0 h 454"/>
              <a:gd name="T102" fmla="*/ 0 w 734"/>
              <a:gd name="T103" fmla="*/ 0 h 454"/>
              <a:gd name="T104" fmla="*/ 0 w 734"/>
              <a:gd name="T105" fmla="*/ 0 h 454"/>
              <a:gd name="T106" fmla="*/ 0 w 734"/>
              <a:gd name="T107" fmla="*/ 0 h 454"/>
              <a:gd name="T108" fmla="*/ 0 w 734"/>
              <a:gd name="T109" fmla="*/ 0 h 454"/>
              <a:gd name="T110" fmla="*/ 0 w 734"/>
              <a:gd name="T111" fmla="*/ 0 h 454"/>
              <a:gd name="T112" fmla="*/ 0 w 734"/>
              <a:gd name="T113" fmla="*/ 0 h 454"/>
              <a:gd name="T114" fmla="*/ 0 w 734"/>
              <a:gd name="T115" fmla="*/ 0 h 454"/>
              <a:gd name="T116" fmla="*/ 0 w 734"/>
              <a:gd name="T117" fmla="*/ 0 h 4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34"/>
              <a:gd name="T178" fmla="*/ 0 h 454"/>
              <a:gd name="T179" fmla="*/ 734 w 734"/>
              <a:gd name="T180" fmla="*/ 454 h 45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34" h="454">
                <a:moveTo>
                  <a:pt x="0" y="395"/>
                </a:moveTo>
                <a:lnTo>
                  <a:pt x="8" y="399"/>
                </a:lnTo>
                <a:lnTo>
                  <a:pt x="26" y="406"/>
                </a:lnTo>
                <a:lnTo>
                  <a:pt x="47" y="415"/>
                </a:lnTo>
                <a:lnTo>
                  <a:pt x="74" y="425"/>
                </a:lnTo>
                <a:lnTo>
                  <a:pt x="99" y="435"/>
                </a:lnTo>
                <a:lnTo>
                  <a:pt x="121" y="444"/>
                </a:lnTo>
                <a:lnTo>
                  <a:pt x="138" y="450"/>
                </a:lnTo>
                <a:lnTo>
                  <a:pt x="146" y="453"/>
                </a:lnTo>
                <a:lnTo>
                  <a:pt x="151" y="454"/>
                </a:lnTo>
                <a:lnTo>
                  <a:pt x="160" y="454"/>
                </a:lnTo>
                <a:lnTo>
                  <a:pt x="171" y="454"/>
                </a:lnTo>
                <a:lnTo>
                  <a:pt x="182" y="453"/>
                </a:lnTo>
                <a:lnTo>
                  <a:pt x="193" y="453"/>
                </a:lnTo>
                <a:lnTo>
                  <a:pt x="203" y="452"/>
                </a:lnTo>
                <a:lnTo>
                  <a:pt x="211" y="452"/>
                </a:lnTo>
                <a:lnTo>
                  <a:pt x="214" y="450"/>
                </a:lnTo>
                <a:lnTo>
                  <a:pt x="220" y="449"/>
                </a:lnTo>
                <a:lnTo>
                  <a:pt x="233" y="447"/>
                </a:lnTo>
                <a:lnTo>
                  <a:pt x="249" y="444"/>
                </a:lnTo>
                <a:lnTo>
                  <a:pt x="269" y="440"/>
                </a:lnTo>
                <a:lnTo>
                  <a:pt x="287" y="437"/>
                </a:lnTo>
                <a:lnTo>
                  <a:pt x="304" y="434"/>
                </a:lnTo>
                <a:lnTo>
                  <a:pt x="318" y="432"/>
                </a:lnTo>
                <a:lnTo>
                  <a:pt x="326" y="431"/>
                </a:lnTo>
                <a:lnTo>
                  <a:pt x="332" y="431"/>
                </a:lnTo>
                <a:lnTo>
                  <a:pt x="339" y="432"/>
                </a:lnTo>
                <a:lnTo>
                  <a:pt x="348" y="432"/>
                </a:lnTo>
                <a:lnTo>
                  <a:pt x="357" y="433"/>
                </a:lnTo>
                <a:lnTo>
                  <a:pt x="366" y="433"/>
                </a:lnTo>
                <a:lnTo>
                  <a:pt x="377" y="433"/>
                </a:lnTo>
                <a:lnTo>
                  <a:pt x="385" y="433"/>
                </a:lnTo>
                <a:lnTo>
                  <a:pt x="392" y="433"/>
                </a:lnTo>
                <a:lnTo>
                  <a:pt x="399" y="432"/>
                </a:lnTo>
                <a:lnTo>
                  <a:pt x="407" y="430"/>
                </a:lnTo>
                <a:lnTo>
                  <a:pt x="416" y="427"/>
                </a:lnTo>
                <a:lnTo>
                  <a:pt x="425" y="424"/>
                </a:lnTo>
                <a:lnTo>
                  <a:pt x="433" y="421"/>
                </a:lnTo>
                <a:lnTo>
                  <a:pt x="441" y="417"/>
                </a:lnTo>
                <a:lnTo>
                  <a:pt x="449" y="414"/>
                </a:lnTo>
                <a:lnTo>
                  <a:pt x="455" y="411"/>
                </a:lnTo>
                <a:lnTo>
                  <a:pt x="461" y="410"/>
                </a:lnTo>
                <a:lnTo>
                  <a:pt x="467" y="408"/>
                </a:lnTo>
                <a:lnTo>
                  <a:pt x="473" y="407"/>
                </a:lnTo>
                <a:lnTo>
                  <a:pt x="479" y="406"/>
                </a:lnTo>
                <a:lnTo>
                  <a:pt x="486" y="404"/>
                </a:lnTo>
                <a:lnTo>
                  <a:pt x="492" y="403"/>
                </a:lnTo>
                <a:lnTo>
                  <a:pt x="497" y="402"/>
                </a:lnTo>
                <a:lnTo>
                  <a:pt x="500" y="402"/>
                </a:lnTo>
                <a:lnTo>
                  <a:pt x="507" y="398"/>
                </a:lnTo>
                <a:lnTo>
                  <a:pt x="515" y="387"/>
                </a:lnTo>
                <a:lnTo>
                  <a:pt x="521" y="378"/>
                </a:lnTo>
                <a:lnTo>
                  <a:pt x="523" y="372"/>
                </a:lnTo>
                <a:lnTo>
                  <a:pt x="522" y="372"/>
                </a:lnTo>
                <a:lnTo>
                  <a:pt x="517" y="371"/>
                </a:lnTo>
                <a:lnTo>
                  <a:pt x="511" y="370"/>
                </a:lnTo>
                <a:lnTo>
                  <a:pt x="506" y="369"/>
                </a:lnTo>
                <a:lnTo>
                  <a:pt x="499" y="368"/>
                </a:lnTo>
                <a:lnTo>
                  <a:pt x="493" y="366"/>
                </a:lnTo>
                <a:lnTo>
                  <a:pt x="490" y="365"/>
                </a:lnTo>
                <a:lnTo>
                  <a:pt x="488" y="364"/>
                </a:lnTo>
                <a:lnTo>
                  <a:pt x="492" y="362"/>
                </a:lnTo>
                <a:lnTo>
                  <a:pt x="502" y="360"/>
                </a:lnTo>
                <a:lnTo>
                  <a:pt x="515" y="356"/>
                </a:lnTo>
                <a:lnTo>
                  <a:pt x="531" y="353"/>
                </a:lnTo>
                <a:lnTo>
                  <a:pt x="547" y="350"/>
                </a:lnTo>
                <a:lnTo>
                  <a:pt x="560" y="347"/>
                </a:lnTo>
                <a:lnTo>
                  <a:pt x="570" y="345"/>
                </a:lnTo>
                <a:lnTo>
                  <a:pt x="574" y="342"/>
                </a:lnTo>
                <a:lnTo>
                  <a:pt x="573" y="340"/>
                </a:lnTo>
                <a:lnTo>
                  <a:pt x="568" y="337"/>
                </a:lnTo>
                <a:lnTo>
                  <a:pt x="561" y="333"/>
                </a:lnTo>
                <a:lnTo>
                  <a:pt x="554" y="329"/>
                </a:lnTo>
                <a:lnTo>
                  <a:pt x="546" y="325"/>
                </a:lnTo>
                <a:lnTo>
                  <a:pt x="539" y="323"/>
                </a:lnTo>
                <a:lnTo>
                  <a:pt x="535" y="320"/>
                </a:lnTo>
                <a:lnTo>
                  <a:pt x="532" y="319"/>
                </a:lnTo>
                <a:lnTo>
                  <a:pt x="531" y="318"/>
                </a:lnTo>
                <a:lnTo>
                  <a:pt x="531" y="316"/>
                </a:lnTo>
                <a:lnTo>
                  <a:pt x="531" y="314"/>
                </a:lnTo>
                <a:lnTo>
                  <a:pt x="532" y="311"/>
                </a:lnTo>
                <a:lnTo>
                  <a:pt x="538" y="310"/>
                </a:lnTo>
                <a:lnTo>
                  <a:pt x="551" y="310"/>
                </a:lnTo>
                <a:lnTo>
                  <a:pt x="569" y="309"/>
                </a:lnTo>
                <a:lnTo>
                  <a:pt x="590" y="308"/>
                </a:lnTo>
                <a:lnTo>
                  <a:pt x="611" y="307"/>
                </a:lnTo>
                <a:lnTo>
                  <a:pt x="629" y="307"/>
                </a:lnTo>
                <a:lnTo>
                  <a:pt x="644" y="306"/>
                </a:lnTo>
                <a:lnTo>
                  <a:pt x="651" y="306"/>
                </a:lnTo>
                <a:lnTo>
                  <a:pt x="653" y="303"/>
                </a:lnTo>
                <a:lnTo>
                  <a:pt x="651" y="299"/>
                </a:lnTo>
                <a:lnTo>
                  <a:pt x="646" y="293"/>
                </a:lnTo>
                <a:lnTo>
                  <a:pt x="642" y="288"/>
                </a:lnTo>
                <a:lnTo>
                  <a:pt x="643" y="286"/>
                </a:lnTo>
                <a:lnTo>
                  <a:pt x="647" y="284"/>
                </a:lnTo>
                <a:lnTo>
                  <a:pt x="655" y="281"/>
                </a:lnTo>
                <a:lnTo>
                  <a:pt x="667" y="280"/>
                </a:lnTo>
                <a:lnTo>
                  <a:pt x="678" y="278"/>
                </a:lnTo>
                <a:lnTo>
                  <a:pt x="691" y="276"/>
                </a:lnTo>
                <a:lnTo>
                  <a:pt x="704" y="274"/>
                </a:lnTo>
                <a:lnTo>
                  <a:pt x="714" y="272"/>
                </a:lnTo>
                <a:lnTo>
                  <a:pt x="728" y="266"/>
                </a:lnTo>
                <a:lnTo>
                  <a:pt x="734" y="258"/>
                </a:lnTo>
                <a:lnTo>
                  <a:pt x="734" y="250"/>
                </a:lnTo>
                <a:lnTo>
                  <a:pt x="730" y="245"/>
                </a:lnTo>
                <a:lnTo>
                  <a:pt x="727" y="245"/>
                </a:lnTo>
                <a:lnTo>
                  <a:pt x="720" y="246"/>
                </a:lnTo>
                <a:lnTo>
                  <a:pt x="711" y="247"/>
                </a:lnTo>
                <a:lnTo>
                  <a:pt x="700" y="248"/>
                </a:lnTo>
                <a:lnTo>
                  <a:pt x="690" y="249"/>
                </a:lnTo>
                <a:lnTo>
                  <a:pt x="681" y="250"/>
                </a:lnTo>
                <a:lnTo>
                  <a:pt x="675" y="251"/>
                </a:lnTo>
                <a:lnTo>
                  <a:pt x="672" y="251"/>
                </a:lnTo>
                <a:lnTo>
                  <a:pt x="669" y="250"/>
                </a:lnTo>
                <a:lnTo>
                  <a:pt x="666" y="248"/>
                </a:lnTo>
                <a:lnTo>
                  <a:pt x="664" y="246"/>
                </a:lnTo>
                <a:lnTo>
                  <a:pt x="662" y="245"/>
                </a:lnTo>
                <a:lnTo>
                  <a:pt x="664" y="242"/>
                </a:lnTo>
                <a:lnTo>
                  <a:pt x="668" y="239"/>
                </a:lnTo>
                <a:lnTo>
                  <a:pt x="675" y="234"/>
                </a:lnTo>
                <a:lnTo>
                  <a:pt x="682" y="230"/>
                </a:lnTo>
                <a:lnTo>
                  <a:pt x="690" y="224"/>
                </a:lnTo>
                <a:lnTo>
                  <a:pt x="697" y="219"/>
                </a:lnTo>
                <a:lnTo>
                  <a:pt x="702" y="215"/>
                </a:lnTo>
                <a:lnTo>
                  <a:pt x="705" y="212"/>
                </a:lnTo>
                <a:lnTo>
                  <a:pt x="704" y="208"/>
                </a:lnTo>
                <a:lnTo>
                  <a:pt x="699" y="203"/>
                </a:lnTo>
                <a:lnTo>
                  <a:pt x="692" y="200"/>
                </a:lnTo>
                <a:lnTo>
                  <a:pt x="688" y="197"/>
                </a:lnTo>
                <a:lnTo>
                  <a:pt x="684" y="197"/>
                </a:lnTo>
                <a:lnTo>
                  <a:pt x="677" y="197"/>
                </a:lnTo>
                <a:lnTo>
                  <a:pt x="668" y="197"/>
                </a:lnTo>
                <a:lnTo>
                  <a:pt x="657" y="199"/>
                </a:lnTo>
                <a:lnTo>
                  <a:pt x="645" y="200"/>
                </a:lnTo>
                <a:lnTo>
                  <a:pt x="634" y="200"/>
                </a:lnTo>
                <a:lnTo>
                  <a:pt x="624" y="201"/>
                </a:lnTo>
                <a:lnTo>
                  <a:pt x="617" y="201"/>
                </a:lnTo>
                <a:lnTo>
                  <a:pt x="612" y="200"/>
                </a:lnTo>
                <a:lnTo>
                  <a:pt x="611" y="195"/>
                </a:lnTo>
                <a:lnTo>
                  <a:pt x="612" y="192"/>
                </a:lnTo>
                <a:lnTo>
                  <a:pt x="614" y="189"/>
                </a:lnTo>
                <a:lnTo>
                  <a:pt x="617" y="187"/>
                </a:lnTo>
                <a:lnTo>
                  <a:pt x="626" y="185"/>
                </a:lnTo>
                <a:lnTo>
                  <a:pt x="636" y="180"/>
                </a:lnTo>
                <a:lnTo>
                  <a:pt x="649" y="176"/>
                </a:lnTo>
                <a:lnTo>
                  <a:pt x="661" y="170"/>
                </a:lnTo>
                <a:lnTo>
                  <a:pt x="673" y="165"/>
                </a:lnTo>
                <a:lnTo>
                  <a:pt x="681" y="162"/>
                </a:lnTo>
                <a:lnTo>
                  <a:pt x="687" y="158"/>
                </a:lnTo>
                <a:lnTo>
                  <a:pt x="690" y="153"/>
                </a:lnTo>
                <a:lnTo>
                  <a:pt x="689" y="147"/>
                </a:lnTo>
                <a:lnTo>
                  <a:pt x="687" y="141"/>
                </a:lnTo>
                <a:lnTo>
                  <a:pt x="684" y="136"/>
                </a:lnTo>
                <a:lnTo>
                  <a:pt x="680" y="135"/>
                </a:lnTo>
                <a:lnTo>
                  <a:pt x="670" y="135"/>
                </a:lnTo>
                <a:lnTo>
                  <a:pt x="658" y="136"/>
                </a:lnTo>
                <a:lnTo>
                  <a:pt x="643" y="136"/>
                </a:lnTo>
                <a:lnTo>
                  <a:pt x="627" y="139"/>
                </a:lnTo>
                <a:lnTo>
                  <a:pt x="613" y="140"/>
                </a:lnTo>
                <a:lnTo>
                  <a:pt x="602" y="140"/>
                </a:lnTo>
                <a:lnTo>
                  <a:pt x="596" y="141"/>
                </a:lnTo>
                <a:lnTo>
                  <a:pt x="590" y="141"/>
                </a:lnTo>
                <a:lnTo>
                  <a:pt x="584" y="140"/>
                </a:lnTo>
                <a:lnTo>
                  <a:pt x="579" y="138"/>
                </a:lnTo>
                <a:lnTo>
                  <a:pt x="578" y="136"/>
                </a:lnTo>
                <a:lnTo>
                  <a:pt x="582" y="134"/>
                </a:lnTo>
                <a:lnTo>
                  <a:pt x="590" y="128"/>
                </a:lnTo>
                <a:lnTo>
                  <a:pt x="600" y="121"/>
                </a:lnTo>
                <a:lnTo>
                  <a:pt x="614" y="113"/>
                </a:lnTo>
                <a:lnTo>
                  <a:pt x="627" y="105"/>
                </a:lnTo>
                <a:lnTo>
                  <a:pt x="637" y="98"/>
                </a:lnTo>
                <a:lnTo>
                  <a:pt x="645" y="93"/>
                </a:lnTo>
                <a:lnTo>
                  <a:pt x="649" y="89"/>
                </a:lnTo>
                <a:lnTo>
                  <a:pt x="645" y="87"/>
                </a:lnTo>
                <a:lnTo>
                  <a:pt x="637" y="86"/>
                </a:lnTo>
                <a:lnTo>
                  <a:pt x="626" y="84"/>
                </a:lnTo>
                <a:lnTo>
                  <a:pt x="613" y="82"/>
                </a:lnTo>
                <a:lnTo>
                  <a:pt x="599" y="81"/>
                </a:lnTo>
                <a:lnTo>
                  <a:pt x="589" y="79"/>
                </a:lnTo>
                <a:lnTo>
                  <a:pt x="581" y="79"/>
                </a:lnTo>
                <a:lnTo>
                  <a:pt x="579" y="78"/>
                </a:lnTo>
                <a:lnTo>
                  <a:pt x="583" y="77"/>
                </a:lnTo>
                <a:lnTo>
                  <a:pt x="589" y="73"/>
                </a:lnTo>
                <a:lnTo>
                  <a:pt x="596" y="69"/>
                </a:lnTo>
                <a:lnTo>
                  <a:pt x="602" y="64"/>
                </a:lnTo>
                <a:lnTo>
                  <a:pt x="609" y="59"/>
                </a:lnTo>
                <a:lnTo>
                  <a:pt x="615" y="55"/>
                </a:lnTo>
                <a:lnTo>
                  <a:pt x="620" y="51"/>
                </a:lnTo>
                <a:lnTo>
                  <a:pt x="621" y="49"/>
                </a:lnTo>
                <a:lnTo>
                  <a:pt x="619" y="48"/>
                </a:lnTo>
                <a:lnTo>
                  <a:pt x="611" y="47"/>
                </a:lnTo>
                <a:lnTo>
                  <a:pt x="600" y="47"/>
                </a:lnTo>
                <a:lnTo>
                  <a:pt x="589" y="46"/>
                </a:lnTo>
                <a:lnTo>
                  <a:pt x="575" y="46"/>
                </a:lnTo>
                <a:lnTo>
                  <a:pt x="562" y="46"/>
                </a:lnTo>
                <a:lnTo>
                  <a:pt x="552" y="47"/>
                </a:lnTo>
                <a:lnTo>
                  <a:pt x="545" y="48"/>
                </a:lnTo>
                <a:lnTo>
                  <a:pt x="544" y="46"/>
                </a:lnTo>
                <a:lnTo>
                  <a:pt x="544" y="43"/>
                </a:lnTo>
                <a:lnTo>
                  <a:pt x="544" y="40"/>
                </a:lnTo>
                <a:lnTo>
                  <a:pt x="545" y="38"/>
                </a:lnTo>
                <a:lnTo>
                  <a:pt x="548" y="36"/>
                </a:lnTo>
                <a:lnTo>
                  <a:pt x="554" y="32"/>
                </a:lnTo>
                <a:lnTo>
                  <a:pt x="562" y="27"/>
                </a:lnTo>
                <a:lnTo>
                  <a:pt x="570" y="21"/>
                </a:lnTo>
                <a:lnTo>
                  <a:pt x="579" y="16"/>
                </a:lnTo>
                <a:lnTo>
                  <a:pt x="586" y="10"/>
                </a:lnTo>
                <a:lnTo>
                  <a:pt x="591" y="5"/>
                </a:lnTo>
                <a:lnTo>
                  <a:pt x="592" y="3"/>
                </a:lnTo>
                <a:lnTo>
                  <a:pt x="590" y="1"/>
                </a:lnTo>
                <a:lnTo>
                  <a:pt x="585" y="1"/>
                </a:lnTo>
                <a:lnTo>
                  <a:pt x="578" y="0"/>
                </a:lnTo>
                <a:lnTo>
                  <a:pt x="571" y="0"/>
                </a:lnTo>
                <a:lnTo>
                  <a:pt x="563" y="1"/>
                </a:lnTo>
                <a:lnTo>
                  <a:pt x="556" y="1"/>
                </a:lnTo>
                <a:lnTo>
                  <a:pt x="549" y="2"/>
                </a:lnTo>
                <a:lnTo>
                  <a:pt x="546" y="3"/>
                </a:lnTo>
                <a:lnTo>
                  <a:pt x="539" y="4"/>
                </a:lnTo>
                <a:lnTo>
                  <a:pt x="524" y="6"/>
                </a:lnTo>
                <a:lnTo>
                  <a:pt x="505" y="11"/>
                </a:lnTo>
                <a:lnTo>
                  <a:pt x="483" y="15"/>
                </a:lnTo>
                <a:lnTo>
                  <a:pt x="459" y="20"/>
                </a:lnTo>
                <a:lnTo>
                  <a:pt x="437" y="25"/>
                </a:lnTo>
                <a:lnTo>
                  <a:pt x="418" y="29"/>
                </a:lnTo>
                <a:lnTo>
                  <a:pt x="406" y="33"/>
                </a:lnTo>
                <a:lnTo>
                  <a:pt x="401" y="36"/>
                </a:lnTo>
                <a:lnTo>
                  <a:pt x="393" y="42"/>
                </a:lnTo>
                <a:lnTo>
                  <a:pt x="384" y="49"/>
                </a:lnTo>
                <a:lnTo>
                  <a:pt x="373" y="57"/>
                </a:lnTo>
                <a:lnTo>
                  <a:pt x="362" y="65"/>
                </a:lnTo>
                <a:lnTo>
                  <a:pt x="353" y="72"/>
                </a:lnTo>
                <a:lnTo>
                  <a:pt x="345" y="78"/>
                </a:lnTo>
                <a:lnTo>
                  <a:pt x="340" y="81"/>
                </a:lnTo>
                <a:lnTo>
                  <a:pt x="349" y="93"/>
                </a:lnTo>
                <a:lnTo>
                  <a:pt x="356" y="89"/>
                </a:lnTo>
                <a:lnTo>
                  <a:pt x="363" y="86"/>
                </a:lnTo>
                <a:lnTo>
                  <a:pt x="370" y="82"/>
                </a:lnTo>
                <a:lnTo>
                  <a:pt x="376" y="78"/>
                </a:lnTo>
                <a:lnTo>
                  <a:pt x="380" y="74"/>
                </a:lnTo>
                <a:lnTo>
                  <a:pt x="388" y="69"/>
                </a:lnTo>
                <a:lnTo>
                  <a:pt x="399" y="62"/>
                </a:lnTo>
                <a:lnTo>
                  <a:pt x="410" y="55"/>
                </a:lnTo>
                <a:lnTo>
                  <a:pt x="422" y="48"/>
                </a:lnTo>
                <a:lnTo>
                  <a:pt x="431" y="43"/>
                </a:lnTo>
                <a:lnTo>
                  <a:pt x="438" y="39"/>
                </a:lnTo>
                <a:lnTo>
                  <a:pt x="441" y="38"/>
                </a:lnTo>
                <a:lnTo>
                  <a:pt x="445" y="42"/>
                </a:lnTo>
                <a:lnTo>
                  <a:pt x="448" y="48"/>
                </a:lnTo>
                <a:lnTo>
                  <a:pt x="450" y="55"/>
                </a:lnTo>
                <a:lnTo>
                  <a:pt x="452" y="58"/>
                </a:lnTo>
                <a:lnTo>
                  <a:pt x="446" y="59"/>
                </a:lnTo>
                <a:lnTo>
                  <a:pt x="434" y="64"/>
                </a:lnTo>
                <a:lnTo>
                  <a:pt x="419" y="70"/>
                </a:lnTo>
                <a:lnTo>
                  <a:pt x="403" y="77"/>
                </a:lnTo>
                <a:lnTo>
                  <a:pt x="386" y="84"/>
                </a:lnTo>
                <a:lnTo>
                  <a:pt x="372" y="89"/>
                </a:lnTo>
                <a:lnTo>
                  <a:pt x="362" y="94"/>
                </a:lnTo>
                <a:lnTo>
                  <a:pt x="357" y="96"/>
                </a:lnTo>
                <a:lnTo>
                  <a:pt x="354" y="97"/>
                </a:lnTo>
                <a:lnTo>
                  <a:pt x="350" y="96"/>
                </a:lnTo>
                <a:lnTo>
                  <a:pt x="348" y="95"/>
                </a:lnTo>
                <a:lnTo>
                  <a:pt x="349" y="93"/>
                </a:lnTo>
                <a:lnTo>
                  <a:pt x="340" y="81"/>
                </a:lnTo>
                <a:lnTo>
                  <a:pt x="334" y="86"/>
                </a:lnTo>
                <a:lnTo>
                  <a:pt x="328" y="90"/>
                </a:lnTo>
                <a:lnTo>
                  <a:pt x="323" y="94"/>
                </a:lnTo>
                <a:lnTo>
                  <a:pt x="317" y="96"/>
                </a:lnTo>
                <a:lnTo>
                  <a:pt x="313" y="98"/>
                </a:lnTo>
                <a:lnTo>
                  <a:pt x="308" y="102"/>
                </a:lnTo>
                <a:lnTo>
                  <a:pt x="302" y="107"/>
                </a:lnTo>
                <a:lnTo>
                  <a:pt x="294" y="111"/>
                </a:lnTo>
                <a:lnTo>
                  <a:pt x="287" y="117"/>
                </a:lnTo>
                <a:lnTo>
                  <a:pt x="281" y="121"/>
                </a:lnTo>
                <a:lnTo>
                  <a:pt x="277" y="125"/>
                </a:lnTo>
                <a:lnTo>
                  <a:pt x="274" y="127"/>
                </a:lnTo>
                <a:lnTo>
                  <a:pt x="271" y="132"/>
                </a:lnTo>
                <a:lnTo>
                  <a:pt x="264" y="140"/>
                </a:lnTo>
                <a:lnTo>
                  <a:pt x="257" y="148"/>
                </a:lnTo>
                <a:lnTo>
                  <a:pt x="254" y="151"/>
                </a:lnTo>
                <a:lnTo>
                  <a:pt x="251" y="151"/>
                </a:lnTo>
                <a:lnTo>
                  <a:pt x="248" y="153"/>
                </a:lnTo>
                <a:lnTo>
                  <a:pt x="242" y="153"/>
                </a:lnTo>
                <a:lnTo>
                  <a:pt x="236" y="154"/>
                </a:lnTo>
                <a:lnTo>
                  <a:pt x="229" y="154"/>
                </a:lnTo>
                <a:lnTo>
                  <a:pt x="224" y="155"/>
                </a:lnTo>
                <a:lnTo>
                  <a:pt x="218" y="155"/>
                </a:lnTo>
                <a:lnTo>
                  <a:pt x="214" y="155"/>
                </a:lnTo>
                <a:lnTo>
                  <a:pt x="211" y="154"/>
                </a:lnTo>
                <a:lnTo>
                  <a:pt x="210" y="150"/>
                </a:lnTo>
                <a:lnTo>
                  <a:pt x="211" y="148"/>
                </a:lnTo>
                <a:lnTo>
                  <a:pt x="214" y="146"/>
                </a:lnTo>
                <a:lnTo>
                  <a:pt x="221" y="142"/>
                </a:lnTo>
                <a:lnTo>
                  <a:pt x="228" y="138"/>
                </a:lnTo>
                <a:lnTo>
                  <a:pt x="235" y="133"/>
                </a:lnTo>
                <a:lnTo>
                  <a:pt x="237" y="130"/>
                </a:lnTo>
                <a:lnTo>
                  <a:pt x="236" y="128"/>
                </a:lnTo>
                <a:lnTo>
                  <a:pt x="233" y="128"/>
                </a:lnTo>
                <a:lnTo>
                  <a:pt x="228" y="128"/>
                </a:lnTo>
                <a:lnTo>
                  <a:pt x="222" y="128"/>
                </a:lnTo>
                <a:lnTo>
                  <a:pt x="216" y="128"/>
                </a:lnTo>
                <a:lnTo>
                  <a:pt x="210" y="130"/>
                </a:lnTo>
                <a:lnTo>
                  <a:pt x="205" y="130"/>
                </a:lnTo>
                <a:lnTo>
                  <a:pt x="202" y="130"/>
                </a:lnTo>
                <a:lnTo>
                  <a:pt x="199" y="128"/>
                </a:lnTo>
                <a:lnTo>
                  <a:pt x="199" y="125"/>
                </a:lnTo>
                <a:lnTo>
                  <a:pt x="202" y="123"/>
                </a:lnTo>
                <a:lnTo>
                  <a:pt x="205" y="121"/>
                </a:lnTo>
                <a:lnTo>
                  <a:pt x="210" y="120"/>
                </a:lnTo>
                <a:lnTo>
                  <a:pt x="217" y="119"/>
                </a:lnTo>
                <a:lnTo>
                  <a:pt x="226" y="116"/>
                </a:lnTo>
                <a:lnTo>
                  <a:pt x="236" y="113"/>
                </a:lnTo>
                <a:lnTo>
                  <a:pt x="247" y="110"/>
                </a:lnTo>
                <a:lnTo>
                  <a:pt x="256" y="107"/>
                </a:lnTo>
                <a:lnTo>
                  <a:pt x="263" y="104"/>
                </a:lnTo>
                <a:lnTo>
                  <a:pt x="266" y="103"/>
                </a:lnTo>
                <a:lnTo>
                  <a:pt x="269" y="101"/>
                </a:lnTo>
                <a:lnTo>
                  <a:pt x="270" y="97"/>
                </a:lnTo>
                <a:lnTo>
                  <a:pt x="269" y="94"/>
                </a:lnTo>
                <a:lnTo>
                  <a:pt x="267" y="92"/>
                </a:lnTo>
                <a:lnTo>
                  <a:pt x="264" y="89"/>
                </a:lnTo>
                <a:lnTo>
                  <a:pt x="258" y="88"/>
                </a:lnTo>
                <a:lnTo>
                  <a:pt x="251" y="87"/>
                </a:lnTo>
                <a:lnTo>
                  <a:pt x="247" y="87"/>
                </a:lnTo>
                <a:lnTo>
                  <a:pt x="247" y="86"/>
                </a:lnTo>
                <a:lnTo>
                  <a:pt x="247" y="84"/>
                </a:lnTo>
                <a:lnTo>
                  <a:pt x="249" y="81"/>
                </a:lnTo>
                <a:lnTo>
                  <a:pt x="254" y="80"/>
                </a:lnTo>
                <a:lnTo>
                  <a:pt x="257" y="80"/>
                </a:lnTo>
                <a:lnTo>
                  <a:pt x="263" y="79"/>
                </a:lnTo>
                <a:lnTo>
                  <a:pt x="270" y="77"/>
                </a:lnTo>
                <a:lnTo>
                  <a:pt x="277" y="75"/>
                </a:lnTo>
                <a:lnTo>
                  <a:pt x="283" y="73"/>
                </a:lnTo>
                <a:lnTo>
                  <a:pt x="289" y="70"/>
                </a:lnTo>
                <a:lnTo>
                  <a:pt x="293" y="67"/>
                </a:lnTo>
                <a:lnTo>
                  <a:pt x="295" y="64"/>
                </a:lnTo>
                <a:lnTo>
                  <a:pt x="288" y="61"/>
                </a:lnTo>
                <a:lnTo>
                  <a:pt x="278" y="54"/>
                </a:lnTo>
                <a:lnTo>
                  <a:pt x="269" y="47"/>
                </a:lnTo>
                <a:lnTo>
                  <a:pt x="264" y="42"/>
                </a:lnTo>
                <a:lnTo>
                  <a:pt x="266" y="41"/>
                </a:lnTo>
                <a:lnTo>
                  <a:pt x="273" y="40"/>
                </a:lnTo>
                <a:lnTo>
                  <a:pt x="283" y="39"/>
                </a:lnTo>
                <a:lnTo>
                  <a:pt x="295" y="38"/>
                </a:lnTo>
                <a:lnTo>
                  <a:pt x="307" y="36"/>
                </a:lnTo>
                <a:lnTo>
                  <a:pt x="317" y="36"/>
                </a:lnTo>
                <a:lnTo>
                  <a:pt x="324" y="35"/>
                </a:lnTo>
                <a:lnTo>
                  <a:pt x="328" y="35"/>
                </a:lnTo>
                <a:lnTo>
                  <a:pt x="331" y="33"/>
                </a:lnTo>
                <a:lnTo>
                  <a:pt x="331" y="29"/>
                </a:lnTo>
                <a:lnTo>
                  <a:pt x="331" y="26"/>
                </a:lnTo>
                <a:lnTo>
                  <a:pt x="331" y="23"/>
                </a:lnTo>
                <a:lnTo>
                  <a:pt x="328" y="20"/>
                </a:lnTo>
                <a:lnTo>
                  <a:pt x="323" y="19"/>
                </a:lnTo>
                <a:lnTo>
                  <a:pt x="313" y="17"/>
                </a:lnTo>
                <a:lnTo>
                  <a:pt x="303" y="15"/>
                </a:lnTo>
                <a:lnTo>
                  <a:pt x="293" y="13"/>
                </a:lnTo>
                <a:lnTo>
                  <a:pt x="282" y="12"/>
                </a:lnTo>
                <a:lnTo>
                  <a:pt x="275" y="11"/>
                </a:lnTo>
                <a:lnTo>
                  <a:pt x="271" y="11"/>
                </a:lnTo>
                <a:lnTo>
                  <a:pt x="262" y="11"/>
                </a:lnTo>
                <a:lnTo>
                  <a:pt x="243" y="10"/>
                </a:lnTo>
                <a:lnTo>
                  <a:pt x="217" y="9"/>
                </a:lnTo>
                <a:lnTo>
                  <a:pt x="186" y="6"/>
                </a:lnTo>
                <a:lnTo>
                  <a:pt x="156" y="5"/>
                </a:lnTo>
                <a:lnTo>
                  <a:pt x="129" y="3"/>
                </a:lnTo>
                <a:lnTo>
                  <a:pt x="108" y="2"/>
                </a:lnTo>
                <a:lnTo>
                  <a:pt x="99" y="2"/>
                </a:lnTo>
                <a:lnTo>
                  <a:pt x="93" y="4"/>
                </a:lnTo>
                <a:lnTo>
                  <a:pt x="87" y="8"/>
                </a:lnTo>
                <a:lnTo>
                  <a:pt x="80" y="12"/>
                </a:lnTo>
                <a:lnTo>
                  <a:pt x="75" y="15"/>
                </a:lnTo>
                <a:lnTo>
                  <a:pt x="72" y="23"/>
                </a:lnTo>
                <a:lnTo>
                  <a:pt x="67" y="39"/>
                </a:lnTo>
                <a:lnTo>
                  <a:pt x="62" y="57"/>
                </a:lnTo>
                <a:lnTo>
                  <a:pt x="60" y="67"/>
                </a:lnTo>
                <a:lnTo>
                  <a:pt x="58" y="85"/>
                </a:lnTo>
                <a:lnTo>
                  <a:pt x="52" y="117"/>
                </a:lnTo>
                <a:lnTo>
                  <a:pt x="47" y="149"/>
                </a:lnTo>
                <a:lnTo>
                  <a:pt x="44" y="170"/>
                </a:lnTo>
                <a:lnTo>
                  <a:pt x="53" y="184"/>
                </a:lnTo>
                <a:lnTo>
                  <a:pt x="55" y="174"/>
                </a:lnTo>
                <a:lnTo>
                  <a:pt x="60" y="156"/>
                </a:lnTo>
                <a:lnTo>
                  <a:pt x="65" y="131"/>
                </a:lnTo>
                <a:lnTo>
                  <a:pt x="72" y="103"/>
                </a:lnTo>
                <a:lnTo>
                  <a:pt x="77" y="77"/>
                </a:lnTo>
                <a:lnTo>
                  <a:pt x="83" y="52"/>
                </a:lnTo>
                <a:lnTo>
                  <a:pt x="87" y="35"/>
                </a:lnTo>
                <a:lnTo>
                  <a:pt x="88" y="28"/>
                </a:lnTo>
                <a:lnTo>
                  <a:pt x="92" y="25"/>
                </a:lnTo>
                <a:lnTo>
                  <a:pt x="100" y="24"/>
                </a:lnTo>
                <a:lnTo>
                  <a:pt x="110" y="24"/>
                </a:lnTo>
                <a:lnTo>
                  <a:pt x="113" y="28"/>
                </a:lnTo>
                <a:lnTo>
                  <a:pt x="110" y="42"/>
                </a:lnTo>
                <a:lnTo>
                  <a:pt x="104" y="63"/>
                </a:lnTo>
                <a:lnTo>
                  <a:pt x="97" y="84"/>
                </a:lnTo>
                <a:lnTo>
                  <a:pt x="93" y="95"/>
                </a:lnTo>
                <a:lnTo>
                  <a:pt x="107" y="97"/>
                </a:lnTo>
                <a:lnTo>
                  <a:pt x="110" y="95"/>
                </a:lnTo>
                <a:lnTo>
                  <a:pt x="111" y="94"/>
                </a:lnTo>
                <a:lnTo>
                  <a:pt x="113" y="94"/>
                </a:lnTo>
                <a:lnTo>
                  <a:pt x="114" y="94"/>
                </a:lnTo>
                <a:lnTo>
                  <a:pt x="114" y="101"/>
                </a:lnTo>
                <a:lnTo>
                  <a:pt x="112" y="116"/>
                </a:lnTo>
                <a:lnTo>
                  <a:pt x="110" y="131"/>
                </a:lnTo>
                <a:lnTo>
                  <a:pt x="106" y="138"/>
                </a:lnTo>
                <a:lnTo>
                  <a:pt x="102" y="138"/>
                </a:lnTo>
                <a:lnTo>
                  <a:pt x="97" y="136"/>
                </a:lnTo>
                <a:lnTo>
                  <a:pt x="93" y="135"/>
                </a:lnTo>
                <a:lnTo>
                  <a:pt x="92" y="133"/>
                </a:lnTo>
                <a:lnTo>
                  <a:pt x="95" y="126"/>
                </a:lnTo>
                <a:lnTo>
                  <a:pt x="98" y="116"/>
                </a:lnTo>
                <a:lnTo>
                  <a:pt x="104" y="104"/>
                </a:lnTo>
                <a:lnTo>
                  <a:pt x="107" y="97"/>
                </a:lnTo>
                <a:lnTo>
                  <a:pt x="93" y="95"/>
                </a:lnTo>
                <a:lnTo>
                  <a:pt x="89" y="107"/>
                </a:lnTo>
                <a:lnTo>
                  <a:pt x="83" y="123"/>
                </a:lnTo>
                <a:lnTo>
                  <a:pt x="78" y="139"/>
                </a:lnTo>
                <a:lnTo>
                  <a:pt x="75" y="147"/>
                </a:lnTo>
                <a:lnTo>
                  <a:pt x="82" y="149"/>
                </a:lnTo>
                <a:lnTo>
                  <a:pt x="85" y="148"/>
                </a:lnTo>
                <a:lnTo>
                  <a:pt x="89" y="148"/>
                </a:lnTo>
                <a:lnTo>
                  <a:pt x="90" y="149"/>
                </a:lnTo>
                <a:lnTo>
                  <a:pt x="92" y="150"/>
                </a:lnTo>
                <a:lnTo>
                  <a:pt x="89" y="163"/>
                </a:lnTo>
                <a:lnTo>
                  <a:pt x="82" y="188"/>
                </a:lnTo>
                <a:lnTo>
                  <a:pt x="74" y="213"/>
                </a:lnTo>
                <a:lnTo>
                  <a:pt x="69" y="226"/>
                </a:lnTo>
                <a:lnTo>
                  <a:pt x="67" y="228"/>
                </a:lnTo>
                <a:lnTo>
                  <a:pt x="65" y="230"/>
                </a:lnTo>
                <a:lnTo>
                  <a:pt x="62" y="231"/>
                </a:lnTo>
                <a:lnTo>
                  <a:pt x="61" y="228"/>
                </a:lnTo>
                <a:lnTo>
                  <a:pt x="65" y="215"/>
                </a:lnTo>
                <a:lnTo>
                  <a:pt x="72" y="188"/>
                </a:lnTo>
                <a:lnTo>
                  <a:pt x="78" y="163"/>
                </a:lnTo>
                <a:lnTo>
                  <a:pt x="82" y="149"/>
                </a:lnTo>
                <a:lnTo>
                  <a:pt x="75" y="147"/>
                </a:lnTo>
                <a:lnTo>
                  <a:pt x="73" y="156"/>
                </a:lnTo>
                <a:lnTo>
                  <a:pt x="68" y="167"/>
                </a:lnTo>
                <a:lnTo>
                  <a:pt x="64" y="178"/>
                </a:lnTo>
                <a:lnTo>
                  <a:pt x="61" y="185"/>
                </a:lnTo>
                <a:lnTo>
                  <a:pt x="59" y="188"/>
                </a:lnTo>
                <a:lnTo>
                  <a:pt x="55" y="189"/>
                </a:lnTo>
                <a:lnTo>
                  <a:pt x="53" y="189"/>
                </a:lnTo>
                <a:lnTo>
                  <a:pt x="53" y="184"/>
                </a:lnTo>
                <a:lnTo>
                  <a:pt x="44" y="170"/>
                </a:lnTo>
                <a:lnTo>
                  <a:pt x="42" y="181"/>
                </a:lnTo>
                <a:lnTo>
                  <a:pt x="36" y="204"/>
                </a:lnTo>
                <a:lnTo>
                  <a:pt x="29" y="236"/>
                </a:lnTo>
                <a:lnTo>
                  <a:pt x="22" y="272"/>
                </a:lnTo>
                <a:lnTo>
                  <a:pt x="14" y="310"/>
                </a:lnTo>
                <a:lnTo>
                  <a:pt x="7" y="346"/>
                </a:lnTo>
                <a:lnTo>
                  <a:pt x="2" y="376"/>
                </a:lnTo>
                <a:lnTo>
                  <a:pt x="0" y="395"/>
                </a:lnTo>
                <a:lnTo>
                  <a:pt x="7" y="385"/>
                </a:lnTo>
                <a:lnTo>
                  <a:pt x="7" y="380"/>
                </a:lnTo>
                <a:lnTo>
                  <a:pt x="7" y="376"/>
                </a:lnTo>
                <a:lnTo>
                  <a:pt x="7" y="371"/>
                </a:lnTo>
                <a:lnTo>
                  <a:pt x="8" y="369"/>
                </a:lnTo>
                <a:lnTo>
                  <a:pt x="9" y="366"/>
                </a:lnTo>
                <a:lnTo>
                  <a:pt x="12" y="364"/>
                </a:lnTo>
                <a:lnTo>
                  <a:pt x="15" y="363"/>
                </a:lnTo>
                <a:lnTo>
                  <a:pt x="19" y="364"/>
                </a:lnTo>
                <a:lnTo>
                  <a:pt x="27" y="369"/>
                </a:lnTo>
                <a:lnTo>
                  <a:pt x="42" y="378"/>
                </a:lnTo>
                <a:lnTo>
                  <a:pt x="61" y="391"/>
                </a:lnTo>
                <a:lnTo>
                  <a:pt x="83" y="403"/>
                </a:lnTo>
                <a:lnTo>
                  <a:pt x="104" y="416"/>
                </a:lnTo>
                <a:lnTo>
                  <a:pt x="122" y="426"/>
                </a:lnTo>
                <a:lnTo>
                  <a:pt x="135" y="434"/>
                </a:lnTo>
                <a:lnTo>
                  <a:pt x="140" y="437"/>
                </a:lnTo>
                <a:lnTo>
                  <a:pt x="134" y="434"/>
                </a:lnTo>
                <a:lnTo>
                  <a:pt x="120" y="429"/>
                </a:lnTo>
                <a:lnTo>
                  <a:pt x="100" y="422"/>
                </a:lnTo>
                <a:lnTo>
                  <a:pt x="78" y="412"/>
                </a:lnTo>
                <a:lnTo>
                  <a:pt x="54" y="403"/>
                </a:lnTo>
                <a:lnTo>
                  <a:pt x="34" y="394"/>
                </a:lnTo>
                <a:lnTo>
                  <a:pt x="16" y="388"/>
                </a:lnTo>
                <a:lnTo>
                  <a:pt x="7" y="385"/>
                </a:lnTo>
                <a:lnTo>
                  <a:pt x="0" y="3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15" name="Freeform 43"/>
          <p:cNvSpPr>
            <a:spLocks/>
          </p:cNvSpPr>
          <p:nvPr/>
        </p:nvSpPr>
        <p:spPr bwMode="auto">
          <a:xfrm>
            <a:off x="214313" y="3787775"/>
            <a:ext cx="765175" cy="320675"/>
          </a:xfrm>
          <a:custGeom>
            <a:avLst/>
            <a:gdLst>
              <a:gd name="T0" fmla="*/ 0 w 1527"/>
              <a:gd name="T1" fmla="*/ 0 h 638"/>
              <a:gd name="T2" fmla="*/ 0 w 1527"/>
              <a:gd name="T3" fmla="*/ 0 h 638"/>
              <a:gd name="T4" fmla="*/ 0 w 1527"/>
              <a:gd name="T5" fmla="*/ 0 h 638"/>
              <a:gd name="T6" fmla="*/ 0 w 1527"/>
              <a:gd name="T7" fmla="*/ 0 h 638"/>
              <a:gd name="T8" fmla="*/ 0 w 1527"/>
              <a:gd name="T9" fmla="*/ 0 h 638"/>
              <a:gd name="T10" fmla="*/ 0 w 1527"/>
              <a:gd name="T11" fmla="*/ 0 h 638"/>
              <a:gd name="T12" fmla="*/ 0 w 1527"/>
              <a:gd name="T13" fmla="*/ 0 h 638"/>
              <a:gd name="T14" fmla="*/ 0 w 1527"/>
              <a:gd name="T15" fmla="*/ 0 h 638"/>
              <a:gd name="T16" fmla="*/ 0 w 1527"/>
              <a:gd name="T17" fmla="*/ 0 h 638"/>
              <a:gd name="T18" fmla="*/ 0 w 1527"/>
              <a:gd name="T19" fmla="*/ 0 h 638"/>
              <a:gd name="T20" fmla="*/ 0 w 1527"/>
              <a:gd name="T21" fmla="*/ 0 h 638"/>
              <a:gd name="T22" fmla="*/ 0 w 1527"/>
              <a:gd name="T23" fmla="*/ 0 h 638"/>
              <a:gd name="T24" fmla="*/ 0 w 1527"/>
              <a:gd name="T25" fmla="*/ 0 h 638"/>
              <a:gd name="T26" fmla="*/ 0 w 1527"/>
              <a:gd name="T27" fmla="*/ 0 h 638"/>
              <a:gd name="T28" fmla="*/ 0 w 1527"/>
              <a:gd name="T29" fmla="*/ 0 h 638"/>
              <a:gd name="T30" fmla="*/ 0 w 1527"/>
              <a:gd name="T31" fmla="*/ 0 h 638"/>
              <a:gd name="T32" fmla="*/ 0 w 1527"/>
              <a:gd name="T33" fmla="*/ 0 h 638"/>
              <a:gd name="T34" fmla="*/ 0 w 1527"/>
              <a:gd name="T35" fmla="*/ 0 h 638"/>
              <a:gd name="T36" fmla="*/ 0 w 1527"/>
              <a:gd name="T37" fmla="*/ 0 h 638"/>
              <a:gd name="T38" fmla="*/ 0 w 1527"/>
              <a:gd name="T39" fmla="*/ 0 h 638"/>
              <a:gd name="T40" fmla="*/ 0 w 1527"/>
              <a:gd name="T41" fmla="*/ 0 h 638"/>
              <a:gd name="T42" fmla="*/ 0 w 1527"/>
              <a:gd name="T43" fmla="*/ 0 h 638"/>
              <a:gd name="T44" fmla="*/ 0 w 1527"/>
              <a:gd name="T45" fmla="*/ 0 h 638"/>
              <a:gd name="T46" fmla="*/ 0 w 1527"/>
              <a:gd name="T47" fmla="*/ 0 h 638"/>
              <a:gd name="T48" fmla="*/ 0 w 1527"/>
              <a:gd name="T49" fmla="*/ 0 h 638"/>
              <a:gd name="T50" fmla="*/ 0 w 1527"/>
              <a:gd name="T51" fmla="*/ 0 h 638"/>
              <a:gd name="T52" fmla="*/ 0 w 1527"/>
              <a:gd name="T53" fmla="*/ 0 h 638"/>
              <a:gd name="T54" fmla="*/ 0 w 1527"/>
              <a:gd name="T55" fmla="*/ 0 h 638"/>
              <a:gd name="T56" fmla="*/ 0 w 1527"/>
              <a:gd name="T57" fmla="*/ 0 h 638"/>
              <a:gd name="T58" fmla="*/ 0 w 1527"/>
              <a:gd name="T59" fmla="*/ 0 h 638"/>
              <a:gd name="T60" fmla="*/ 0 w 1527"/>
              <a:gd name="T61" fmla="*/ 0 h 638"/>
              <a:gd name="T62" fmla="*/ 0 w 1527"/>
              <a:gd name="T63" fmla="*/ 0 h 638"/>
              <a:gd name="T64" fmla="*/ 0 w 1527"/>
              <a:gd name="T65" fmla="*/ 0 h 638"/>
              <a:gd name="T66" fmla="*/ 0 w 1527"/>
              <a:gd name="T67" fmla="*/ 0 h 638"/>
              <a:gd name="T68" fmla="*/ 0 w 1527"/>
              <a:gd name="T69" fmla="*/ 0 h 638"/>
              <a:gd name="T70" fmla="*/ 0 w 1527"/>
              <a:gd name="T71" fmla="*/ 0 h 638"/>
              <a:gd name="T72" fmla="*/ 0 w 1527"/>
              <a:gd name="T73" fmla="*/ 0 h 638"/>
              <a:gd name="T74" fmla="*/ 0 w 1527"/>
              <a:gd name="T75" fmla="*/ 0 h 638"/>
              <a:gd name="T76" fmla="*/ 0 w 1527"/>
              <a:gd name="T77" fmla="*/ 0 h 638"/>
              <a:gd name="T78" fmla="*/ 0 w 1527"/>
              <a:gd name="T79" fmla="*/ 0 h 638"/>
              <a:gd name="T80" fmla="*/ 0 w 1527"/>
              <a:gd name="T81" fmla="*/ 0 h 638"/>
              <a:gd name="T82" fmla="*/ 0 w 1527"/>
              <a:gd name="T83" fmla="*/ 0 h 638"/>
              <a:gd name="T84" fmla="*/ 0 w 1527"/>
              <a:gd name="T85" fmla="*/ 0 h 638"/>
              <a:gd name="T86" fmla="*/ 0 w 1527"/>
              <a:gd name="T87" fmla="*/ 0 h 638"/>
              <a:gd name="T88" fmla="*/ 0 w 1527"/>
              <a:gd name="T89" fmla="*/ 0 h 638"/>
              <a:gd name="T90" fmla="*/ 0 w 1527"/>
              <a:gd name="T91" fmla="*/ 0 h 638"/>
              <a:gd name="T92" fmla="*/ 0 w 1527"/>
              <a:gd name="T93" fmla="*/ 0 h 638"/>
              <a:gd name="T94" fmla="*/ 0 w 1527"/>
              <a:gd name="T95" fmla="*/ 0 h 638"/>
              <a:gd name="T96" fmla="*/ 0 w 1527"/>
              <a:gd name="T97" fmla="*/ 0 h 638"/>
              <a:gd name="T98" fmla="*/ 0 w 1527"/>
              <a:gd name="T99" fmla="*/ 0 h 638"/>
              <a:gd name="T100" fmla="*/ 0 w 1527"/>
              <a:gd name="T101" fmla="*/ 0 h 638"/>
              <a:gd name="T102" fmla="*/ 0 w 1527"/>
              <a:gd name="T103" fmla="*/ 0 h 638"/>
              <a:gd name="T104" fmla="*/ 0 w 1527"/>
              <a:gd name="T105" fmla="*/ 0 h 638"/>
              <a:gd name="T106" fmla="*/ 0 w 1527"/>
              <a:gd name="T107" fmla="*/ 0 h 638"/>
              <a:gd name="T108" fmla="*/ 0 w 1527"/>
              <a:gd name="T109" fmla="*/ 0 h 638"/>
              <a:gd name="T110" fmla="*/ 0 w 1527"/>
              <a:gd name="T111" fmla="*/ 0 h 63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27"/>
              <a:gd name="T169" fmla="*/ 0 h 638"/>
              <a:gd name="T170" fmla="*/ 1527 w 1527"/>
              <a:gd name="T171" fmla="*/ 638 h 63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27" h="638">
                <a:moveTo>
                  <a:pt x="684" y="295"/>
                </a:moveTo>
                <a:lnTo>
                  <a:pt x="684" y="302"/>
                </a:lnTo>
                <a:lnTo>
                  <a:pt x="683" y="311"/>
                </a:lnTo>
                <a:lnTo>
                  <a:pt x="681" y="321"/>
                </a:lnTo>
                <a:lnTo>
                  <a:pt x="675" y="329"/>
                </a:lnTo>
                <a:lnTo>
                  <a:pt x="667" y="336"/>
                </a:lnTo>
                <a:lnTo>
                  <a:pt x="652" y="348"/>
                </a:lnTo>
                <a:lnTo>
                  <a:pt x="633" y="363"/>
                </a:lnTo>
                <a:lnTo>
                  <a:pt x="611" y="380"/>
                </a:lnTo>
                <a:lnTo>
                  <a:pt x="589" y="398"/>
                </a:lnTo>
                <a:lnTo>
                  <a:pt x="568" y="413"/>
                </a:lnTo>
                <a:lnTo>
                  <a:pt x="551" y="424"/>
                </a:lnTo>
                <a:lnTo>
                  <a:pt x="541" y="430"/>
                </a:lnTo>
                <a:lnTo>
                  <a:pt x="538" y="431"/>
                </a:lnTo>
                <a:lnTo>
                  <a:pt x="536" y="432"/>
                </a:lnTo>
                <a:lnTo>
                  <a:pt x="536" y="433"/>
                </a:lnTo>
                <a:lnTo>
                  <a:pt x="537" y="434"/>
                </a:lnTo>
                <a:lnTo>
                  <a:pt x="542" y="434"/>
                </a:lnTo>
                <a:lnTo>
                  <a:pt x="549" y="433"/>
                </a:lnTo>
                <a:lnTo>
                  <a:pt x="554" y="432"/>
                </a:lnTo>
                <a:lnTo>
                  <a:pt x="562" y="430"/>
                </a:lnTo>
                <a:lnTo>
                  <a:pt x="570" y="425"/>
                </a:lnTo>
                <a:lnTo>
                  <a:pt x="588" y="415"/>
                </a:lnTo>
                <a:lnTo>
                  <a:pt x="611" y="401"/>
                </a:lnTo>
                <a:lnTo>
                  <a:pt x="636" y="385"/>
                </a:lnTo>
                <a:lnTo>
                  <a:pt x="661" y="369"/>
                </a:lnTo>
                <a:lnTo>
                  <a:pt x="683" y="355"/>
                </a:lnTo>
                <a:lnTo>
                  <a:pt x="699" y="345"/>
                </a:lnTo>
                <a:lnTo>
                  <a:pt x="708" y="339"/>
                </a:lnTo>
                <a:lnTo>
                  <a:pt x="714" y="334"/>
                </a:lnTo>
                <a:lnTo>
                  <a:pt x="728" y="324"/>
                </a:lnTo>
                <a:lnTo>
                  <a:pt x="747" y="310"/>
                </a:lnTo>
                <a:lnTo>
                  <a:pt x="767" y="294"/>
                </a:lnTo>
                <a:lnTo>
                  <a:pt x="788" y="278"/>
                </a:lnTo>
                <a:lnTo>
                  <a:pt x="807" y="263"/>
                </a:lnTo>
                <a:lnTo>
                  <a:pt x="820" y="253"/>
                </a:lnTo>
                <a:lnTo>
                  <a:pt x="828" y="247"/>
                </a:lnTo>
                <a:lnTo>
                  <a:pt x="833" y="244"/>
                </a:lnTo>
                <a:lnTo>
                  <a:pt x="839" y="238"/>
                </a:lnTo>
                <a:lnTo>
                  <a:pt x="846" y="231"/>
                </a:lnTo>
                <a:lnTo>
                  <a:pt x="853" y="223"/>
                </a:lnTo>
                <a:lnTo>
                  <a:pt x="860" y="215"/>
                </a:lnTo>
                <a:lnTo>
                  <a:pt x="866" y="206"/>
                </a:lnTo>
                <a:lnTo>
                  <a:pt x="872" y="196"/>
                </a:lnTo>
                <a:lnTo>
                  <a:pt x="877" y="186"/>
                </a:lnTo>
                <a:lnTo>
                  <a:pt x="886" y="178"/>
                </a:lnTo>
                <a:lnTo>
                  <a:pt x="896" y="166"/>
                </a:lnTo>
                <a:lnTo>
                  <a:pt x="909" y="154"/>
                </a:lnTo>
                <a:lnTo>
                  <a:pt x="921" y="141"/>
                </a:lnTo>
                <a:lnTo>
                  <a:pt x="932" y="129"/>
                </a:lnTo>
                <a:lnTo>
                  <a:pt x="942" y="118"/>
                </a:lnTo>
                <a:lnTo>
                  <a:pt x="950" y="110"/>
                </a:lnTo>
                <a:lnTo>
                  <a:pt x="956" y="106"/>
                </a:lnTo>
                <a:lnTo>
                  <a:pt x="962" y="102"/>
                </a:lnTo>
                <a:lnTo>
                  <a:pt x="971" y="96"/>
                </a:lnTo>
                <a:lnTo>
                  <a:pt x="983" y="88"/>
                </a:lnTo>
                <a:lnTo>
                  <a:pt x="997" y="80"/>
                </a:lnTo>
                <a:lnTo>
                  <a:pt x="1009" y="72"/>
                </a:lnTo>
                <a:lnTo>
                  <a:pt x="1021" y="64"/>
                </a:lnTo>
                <a:lnTo>
                  <a:pt x="1030" y="58"/>
                </a:lnTo>
                <a:lnTo>
                  <a:pt x="1037" y="54"/>
                </a:lnTo>
                <a:lnTo>
                  <a:pt x="1055" y="43"/>
                </a:lnTo>
                <a:lnTo>
                  <a:pt x="1078" y="34"/>
                </a:lnTo>
                <a:lnTo>
                  <a:pt x="1105" y="26"/>
                </a:lnTo>
                <a:lnTo>
                  <a:pt x="1131" y="18"/>
                </a:lnTo>
                <a:lnTo>
                  <a:pt x="1157" y="12"/>
                </a:lnTo>
                <a:lnTo>
                  <a:pt x="1177" y="9"/>
                </a:lnTo>
                <a:lnTo>
                  <a:pt x="1193" y="5"/>
                </a:lnTo>
                <a:lnTo>
                  <a:pt x="1202" y="4"/>
                </a:lnTo>
                <a:lnTo>
                  <a:pt x="1208" y="3"/>
                </a:lnTo>
                <a:lnTo>
                  <a:pt x="1220" y="3"/>
                </a:lnTo>
                <a:lnTo>
                  <a:pt x="1236" y="2"/>
                </a:lnTo>
                <a:lnTo>
                  <a:pt x="1253" y="1"/>
                </a:lnTo>
                <a:lnTo>
                  <a:pt x="1271" y="0"/>
                </a:lnTo>
                <a:lnTo>
                  <a:pt x="1287" y="0"/>
                </a:lnTo>
                <a:lnTo>
                  <a:pt x="1299" y="1"/>
                </a:lnTo>
                <a:lnTo>
                  <a:pt x="1307" y="2"/>
                </a:lnTo>
                <a:lnTo>
                  <a:pt x="1312" y="3"/>
                </a:lnTo>
                <a:lnTo>
                  <a:pt x="1318" y="4"/>
                </a:lnTo>
                <a:lnTo>
                  <a:pt x="1321" y="7"/>
                </a:lnTo>
                <a:lnTo>
                  <a:pt x="1319" y="10"/>
                </a:lnTo>
                <a:lnTo>
                  <a:pt x="1316" y="14"/>
                </a:lnTo>
                <a:lnTo>
                  <a:pt x="1310" y="18"/>
                </a:lnTo>
                <a:lnTo>
                  <a:pt x="1303" y="23"/>
                </a:lnTo>
                <a:lnTo>
                  <a:pt x="1296" y="28"/>
                </a:lnTo>
                <a:lnTo>
                  <a:pt x="1289" y="34"/>
                </a:lnTo>
                <a:lnTo>
                  <a:pt x="1282" y="40"/>
                </a:lnTo>
                <a:lnTo>
                  <a:pt x="1276" y="43"/>
                </a:lnTo>
                <a:lnTo>
                  <a:pt x="1272" y="46"/>
                </a:lnTo>
                <a:lnTo>
                  <a:pt x="1273" y="48"/>
                </a:lnTo>
                <a:lnTo>
                  <a:pt x="1275" y="49"/>
                </a:lnTo>
                <a:lnTo>
                  <a:pt x="1278" y="50"/>
                </a:lnTo>
                <a:lnTo>
                  <a:pt x="1280" y="51"/>
                </a:lnTo>
                <a:lnTo>
                  <a:pt x="1287" y="50"/>
                </a:lnTo>
                <a:lnTo>
                  <a:pt x="1298" y="49"/>
                </a:lnTo>
                <a:lnTo>
                  <a:pt x="1312" y="49"/>
                </a:lnTo>
                <a:lnTo>
                  <a:pt x="1328" y="49"/>
                </a:lnTo>
                <a:lnTo>
                  <a:pt x="1344" y="50"/>
                </a:lnTo>
                <a:lnTo>
                  <a:pt x="1359" y="53"/>
                </a:lnTo>
                <a:lnTo>
                  <a:pt x="1370" y="55"/>
                </a:lnTo>
                <a:lnTo>
                  <a:pt x="1375" y="58"/>
                </a:lnTo>
                <a:lnTo>
                  <a:pt x="1378" y="62"/>
                </a:lnTo>
                <a:lnTo>
                  <a:pt x="1378" y="65"/>
                </a:lnTo>
                <a:lnTo>
                  <a:pt x="1375" y="68"/>
                </a:lnTo>
                <a:lnTo>
                  <a:pt x="1372" y="69"/>
                </a:lnTo>
                <a:lnTo>
                  <a:pt x="1367" y="70"/>
                </a:lnTo>
                <a:lnTo>
                  <a:pt x="1360" y="71"/>
                </a:lnTo>
                <a:lnTo>
                  <a:pt x="1352" y="72"/>
                </a:lnTo>
                <a:lnTo>
                  <a:pt x="1343" y="73"/>
                </a:lnTo>
                <a:lnTo>
                  <a:pt x="1334" y="76"/>
                </a:lnTo>
                <a:lnTo>
                  <a:pt x="1326" y="77"/>
                </a:lnTo>
                <a:lnTo>
                  <a:pt x="1321" y="78"/>
                </a:lnTo>
                <a:lnTo>
                  <a:pt x="1319" y="79"/>
                </a:lnTo>
                <a:lnTo>
                  <a:pt x="1319" y="81"/>
                </a:lnTo>
                <a:lnTo>
                  <a:pt x="1320" y="84"/>
                </a:lnTo>
                <a:lnTo>
                  <a:pt x="1321" y="87"/>
                </a:lnTo>
                <a:lnTo>
                  <a:pt x="1324" y="88"/>
                </a:lnTo>
                <a:lnTo>
                  <a:pt x="1327" y="88"/>
                </a:lnTo>
                <a:lnTo>
                  <a:pt x="1335" y="89"/>
                </a:lnTo>
                <a:lnTo>
                  <a:pt x="1344" y="89"/>
                </a:lnTo>
                <a:lnTo>
                  <a:pt x="1356" y="91"/>
                </a:lnTo>
                <a:lnTo>
                  <a:pt x="1367" y="92"/>
                </a:lnTo>
                <a:lnTo>
                  <a:pt x="1378" y="93"/>
                </a:lnTo>
                <a:lnTo>
                  <a:pt x="1385" y="95"/>
                </a:lnTo>
                <a:lnTo>
                  <a:pt x="1389" y="96"/>
                </a:lnTo>
                <a:lnTo>
                  <a:pt x="1395" y="101"/>
                </a:lnTo>
                <a:lnTo>
                  <a:pt x="1401" y="107"/>
                </a:lnTo>
                <a:lnTo>
                  <a:pt x="1404" y="114"/>
                </a:lnTo>
                <a:lnTo>
                  <a:pt x="1405" y="119"/>
                </a:lnTo>
                <a:lnTo>
                  <a:pt x="1401" y="123"/>
                </a:lnTo>
                <a:lnTo>
                  <a:pt x="1395" y="127"/>
                </a:lnTo>
                <a:lnTo>
                  <a:pt x="1389" y="131"/>
                </a:lnTo>
                <a:lnTo>
                  <a:pt x="1383" y="133"/>
                </a:lnTo>
                <a:lnTo>
                  <a:pt x="1382" y="135"/>
                </a:lnTo>
                <a:lnTo>
                  <a:pt x="1382" y="138"/>
                </a:lnTo>
                <a:lnTo>
                  <a:pt x="1383" y="141"/>
                </a:lnTo>
                <a:lnTo>
                  <a:pt x="1385" y="143"/>
                </a:lnTo>
                <a:lnTo>
                  <a:pt x="1390" y="142"/>
                </a:lnTo>
                <a:lnTo>
                  <a:pt x="1398" y="141"/>
                </a:lnTo>
                <a:lnTo>
                  <a:pt x="1409" y="140"/>
                </a:lnTo>
                <a:lnTo>
                  <a:pt x="1419" y="138"/>
                </a:lnTo>
                <a:lnTo>
                  <a:pt x="1430" y="137"/>
                </a:lnTo>
                <a:lnTo>
                  <a:pt x="1440" y="137"/>
                </a:lnTo>
                <a:lnTo>
                  <a:pt x="1447" y="137"/>
                </a:lnTo>
                <a:lnTo>
                  <a:pt x="1451" y="137"/>
                </a:lnTo>
                <a:lnTo>
                  <a:pt x="1460" y="140"/>
                </a:lnTo>
                <a:lnTo>
                  <a:pt x="1468" y="146"/>
                </a:lnTo>
                <a:lnTo>
                  <a:pt x="1473" y="152"/>
                </a:lnTo>
                <a:lnTo>
                  <a:pt x="1472" y="156"/>
                </a:lnTo>
                <a:lnTo>
                  <a:pt x="1468" y="158"/>
                </a:lnTo>
                <a:lnTo>
                  <a:pt x="1461" y="162"/>
                </a:lnTo>
                <a:lnTo>
                  <a:pt x="1453" y="165"/>
                </a:lnTo>
                <a:lnTo>
                  <a:pt x="1445" y="170"/>
                </a:lnTo>
                <a:lnTo>
                  <a:pt x="1436" y="173"/>
                </a:lnTo>
                <a:lnTo>
                  <a:pt x="1428" y="177"/>
                </a:lnTo>
                <a:lnTo>
                  <a:pt x="1424" y="179"/>
                </a:lnTo>
                <a:lnTo>
                  <a:pt x="1422" y="180"/>
                </a:lnTo>
                <a:lnTo>
                  <a:pt x="1420" y="181"/>
                </a:lnTo>
                <a:lnTo>
                  <a:pt x="1420" y="184"/>
                </a:lnTo>
                <a:lnTo>
                  <a:pt x="1422" y="185"/>
                </a:lnTo>
                <a:lnTo>
                  <a:pt x="1423" y="185"/>
                </a:lnTo>
                <a:lnTo>
                  <a:pt x="1426" y="185"/>
                </a:lnTo>
                <a:lnTo>
                  <a:pt x="1433" y="185"/>
                </a:lnTo>
                <a:lnTo>
                  <a:pt x="1443" y="184"/>
                </a:lnTo>
                <a:lnTo>
                  <a:pt x="1454" y="184"/>
                </a:lnTo>
                <a:lnTo>
                  <a:pt x="1464" y="184"/>
                </a:lnTo>
                <a:lnTo>
                  <a:pt x="1474" y="184"/>
                </a:lnTo>
                <a:lnTo>
                  <a:pt x="1481" y="184"/>
                </a:lnTo>
                <a:lnTo>
                  <a:pt x="1485" y="185"/>
                </a:lnTo>
                <a:lnTo>
                  <a:pt x="1489" y="189"/>
                </a:lnTo>
                <a:lnTo>
                  <a:pt x="1494" y="196"/>
                </a:lnTo>
                <a:lnTo>
                  <a:pt x="1498" y="203"/>
                </a:lnTo>
                <a:lnTo>
                  <a:pt x="1494" y="209"/>
                </a:lnTo>
                <a:lnTo>
                  <a:pt x="1491" y="211"/>
                </a:lnTo>
                <a:lnTo>
                  <a:pt x="1485" y="214"/>
                </a:lnTo>
                <a:lnTo>
                  <a:pt x="1479" y="217"/>
                </a:lnTo>
                <a:lnTo>
                  <a:pt x="1472" y="219"/>
                </a:lnTo>
                <a:lnTo>
                  <a:pt x="1466" y="223"/>
                </a:lnTo>
                <a:lnTo>
                  <a:pt x="1462" y="226"/>
                </a:lnTo>
                <a:lnTo>
                  <a:pt x="1458" y="229"/>
                </a:lnTo>
                <a:lnTo>
                  <a:pt x="1457" y="231"/>
                </a:lnTo>
                <a:lnTo>
                  <a:pt x="1457" y="233"/>
                </a:lnTo>
                <a:lnTo>
                  <a:pt x="1458" y="237"/>
                </a:lnTo>
                <a:lnTo>
                  <a:pt x="1461" y="238"/>
                </a:lnTo>
                <a:lnTo>
                  <a:pt x="1465" y="239"/>
                </a:lnTo>
                <a:lnTo>
                  <a:pt x="1470" y="241"/>
                </a:lnTo>
                <a:lnTo>
                  <a:pt x="1477" y="245"/>
                </a:lnTo>
                <a:lnTo>
                  <a:pt x="1487" y="248"/>
                </a:lnTo>
                <a:lnTo>
                  <a:pt x="1496" y="254"/>
                </a:lnTo>
                <a:lnTo>
                  <a:pt x="1507" y="260"/>
                </a:lnTo>
                <a:lnTo>
                  <a:pt x="1515" y="264"/>
                </a:lnTo>
                <a:lnTo>
                  <a:pt x="1522" y="269"/>
                </a:lnTo>
                <a:lnTo>
                  <a:pt x="1524" y="272"/>
                </a:lnTo>
                <a:lnTo>
                  <a:pt x="1521" y="275"/>
                </a:lnTo>
                <a:lnTo>
                  <a:pt x="1515" y="278"/>
                </a:lnTo>
                <a:lnTo>
                  <a:pt x="1508" y="281"/>
                </a:lnTo>
                <a:lnTo>
                  <a:pt x="1501" y="284"/>
                </a:lnTo>
                <a:lnTo>
                  <a:pt x="1494" y="287"/>
                </a:lnTo>
                <a:lnTo>
                  <a:pt x="1488" y="290"/>
                </a:lnTo>
                <a:lnTo>
                  <a:pt x="1484" y="292"/>
                </a:lnTo>
                <a:lnTo>
                  <a:pt x="1483" y="293"/>
                </a:lnTo>
                <a:lnTo>
                  <a:pt x="1483" y="295"/>
                </a:lnTo>
                <a:lnTo>
                  <a:pt x="1483" y="298"/>
                </a:lnTo>
                <a:lnTo>
                  <a:pt x="1483" y="300"/>
                </a:lnTo>
                <a:lnTo>
                  <a:pt x="1484" y="301"/>
                </a:lnTo>
                <a:lnTo>
                  <a:pt x="1486" y="301"/>
                </a:lnTo>
                <a:lnTo>
                  <a:pt x="1491" y="302"/>
                </a:lnTo>
                <a:lnTo>
                  <a:pt x="1498" y="304"/>
                </a:lnTo>
                <a:lnTo>
                  <a:pt x="1506" y="307"/>
                </a:lnTo>
                <a:lnTo>
                  <a:pt x="1514" y="309"/>
                </a:lnTo>
                <a:lnTo>
                  <a:pt x="1521" y="313"/>
                </a:lnTo>
                <a:lnTo>
                  <a:pt x="1525" y="316"/>
                </a:lnTo>
                <a:lnTo>
                  <a:pt x="1527" y="319"/>
                </a:lnTo>
                <a:lnTo>
                  <a:pt x="1519" y="326"/>
                </a:lnTo>
                <a:lnTo>
                  <a:pt x="1510" y="332"/>
                </a:lnTo>
                <a:lnTo>
                  <a:pt x="1502" y="338"/>
                </a:lnTo>
                <a:lnTo>
                  <a:pt x="1496" y="342"/>
                </a:lnTo>
                <a:lnTo>
                  <a:pt x="1492" y="345"/>
                </a:lnTo>
                <a:lnTo>
                  <a:pt x="1485" y="347"/>
                </a:lnTo>
                <a:lnTo>
                  <a:pt x="1476" y="351"/>
                </a:lnTo>
                <a:lnTo>
                  <a:pt x="1465" y="354"/>
                </a:lnTo>
                <a:lnTo>
                  <a:pt x="1454" y="357"/>
                </a:lnTo>
                <a:lnTo>
                  <a:pt x="1445" y="361"/>
                </a:lnTo>
                <a:lnTo>
                  <a:pt x="1436" y="362"/>
                </a:lnTo>
                <a:lnTo>
                  <a:pt x="1431" y="363"/>
                </a:lnTo>
                <a:lnTo>
                  <a:pt x="1430" y="365"/>
                </a:lnTo>
                <a:lnTo>
                  <a:pt x="1428" y="368"/>
                </a:lnTo>
                <a:lnTo>
                  <a:pt x="1430" y="370"/>
                </a:lnTo>
                <a:lnTo>
                  <a:pt x="1430" y="372"/>
                </a:lnTo>
                <a:lnTo>
                  <a:pt x="1436" y="372"/>
                </a:lnTo>
                <a:lnTo>
                  <a:pt x="1448" y="374"/>
                </a:lnTo>
                <a:lnTo>
                  <a:pt x="1461" y="375"/>
                </a:lnTo>
                <a:lnTo>
                  <a:pt x="1474" y="377"/>
                </a:lnTo>
                <a:lnTo>
                  <a:pt x="1487" y="379"/>
                </a:lnTo>
                <a:lnTo>
                  <a:pt x="1498" y="382"/>
                </a:lnTo>
                <a:lnTo>
                  <a:pt x="1506" y="384"/>
                </a:lnTo>
                <a:lnTo>
                  <a:pt x="1508" y="387"/>
                </a:lnTo>
                <a:lnTo>
                  <a:pt x="1506" y="390"/>
                </a:lnTo>
                <a:lnTo>
                  <a:pt x="1501" y="392"/>
                </a:lnTo>
                <a:lnTo>
                  <a:pt x="1494" y="394"/>
                </a:lnTo>
                <a:lnTo>
                  <a:pt x="1486" y="398"/>
                </a:lnTo>
                <a:lnTo>
                  <a:pt x="1477" y="400"/>
                </a:lnTo>
                <a:lnTo>
                  <a:pt x="1470" y="402"/>
                </a:lnTo>
                <a:lnTo>
                  <a:pt x="1465" y="403"/>
                </a:lnTo>
                <a:lnTo>
                  <a:pt x="1463" y="405"/>
                </a:lnTo>
                <a:lnTo>
                  <a:pt x="1466" y="407"/>
                </a:lnTo>
                <a:lnTo>
                  <a:pt x="1473" y="409"/>
                </a:lnTo>
                <a:lnTo>
                  <a:pt x="1479" y="413"/>
                </a:lnTo>
                <a:lnTo>
                  <a:pt x="1481" y="415"/>
                </a:lnTo>
                <a:lnTo>
                  <a:pt x="1480" y="417"/>
                </a:lnTo>
                <a:lnTo>
                  <a:pt x="1477" y="420"/>
                </a:lnTo>
                <a:lnTo>
                  <a:pt x="1471" y="422"/>
                </a:lnTo>
                <a:lnTo>
                  <a:pt x="1464" y="423"/>
                </a:lnTo>
                <a:lnTo>
                  <a:pt x="1457" y="422"/>
                </a:lnTo>
                <a:lnTo>
                  <a:pt x="1446" y="418"/>
                </a:lnTo>
                <a:lnTo>
                  <a:pt x="1433" y="413"/>
                </a:lnTo>
                <a:lnTo>
                  <a:pt x="1418" y="407"/>
                </a:lnTo>
                <a:lnTo>
                  <a:pt x="1404" y="401"/>
                </a:lnTo>
                <a:lnTo>
                  <a:pt x="1392" y="395"/>
                </a:lnTo>
                <a:lnTo>
                  <a:pt x="1381" y="391"/>
                </a:lnTo>
                <a:lnTo>
                  <a:pt x="1375" y="388"/>
                </a:lnTo>
                <a:lnTo>
                  <a:pt x="1369" y="387"/>
                </a:lnTo>
                <a:lnTo>
                  <a:pt x="1356" y="385"/>
                </a:lnTo>
                <a:lnTo>
                  <a:pt x="1340" y="384"/>
                </a:lnTo>
                <a:lnTo>
                  <a:pt x="1321" y="383"/>
                </a:lnTo>
                <a:lnTo>
                  <a:pt x="1304" y="382"/>
                </a:lnTo>
                <a:lnTo>
                  <a:pt x="1287" y="380"/>
                </a:lnTo>
                <a:lnTo>
                  <a:pt x="1274" y="379"/>
                </a:lnTo>
                <a:lnTo>
                  <a:pt x="1266" y="378"/>
                </a:lnTo>
                <a:lnTo>
                  <a:pt x="1257" y="377"/>
                </a:lnTo>
                <a:lnTo>
                  <a:pt x="1240" y="375"/>
                </a:lnTo>
                <a:lnTo>
                  <a:pt x="1218" y="372"/>
                </a:lnTo>
                <a:lnTo>
                  <a:pt x="1192" y="370"/>
                </a:lnTo>
                <a:lnTo>
                  <a:pt x="1168" y="369"/>
                </a:lnTo>
                <a:lnTo>
                  <a:pt x="1147" y="368"/>
                </a:lnTo>
                <a:lnTo>
                  <a:pt x="1131" y="367"/>
                </a:lnTo>
                <a:lnTo>
                  <a:pt x="1124" y="367"/>
                </a:lnTo>
                <a:lnTo>
                  <a:pt x="1117" y="371"/>
                </a:lnTo>
                <a:lnTo>
                  <a:pt x="1101" y="380"/>
                </a:lnTo>
                <a:lnTo>
                  <a:pt x="1078" y="395"/>
                </a:lnTo>
                <a:lnTo>
                  <a:pt x="1054" y="411"/>
                </a:lnTo>
                <a:lnTo>
                  <a:pt x="1029" y="428"/>
                </a:lnTo>
                <a:lnTo>
                  <a:pt x="1007" y="441"/>
                </a:lnTo>
                <a:lnTo>
                  <a:pt x="991" y="452"/>
                </a:lnTo>
                <a:lnTo>
                  <a:pt x="984" y="455"/>
                </a:lnTo>
                <a:lnTo>
                  <a:pt x="979" y="457"/>
                </a:lnTo>
                <a:lnTo>
                  <a:pt x="968" y="466"/>
                </a:lnTo>
                <a:lnTo>
                  <a:pt x="952" y="476"/>
                </a:lnTo>
                <a:lnTo>
                  <a:pt x="933" y="487"/>
                </a:lnTo>
                <a:lnTo>
                  <a:pt x="915" y="499"/>
                </a:lnTo>
                <a:lnTo>
                  <a:pt x="899" y="509"/>
                </a:lnTo>
                <a:lnTo>
                  <a:pt x="887" y="517"/>
                </a:lnTo>
                <a:lnTo>
                  <a:pt x="881" y="521"/>
                </a:lnTo>
                <a:lnTo>
                  <a:pt x="874" y="523"/>
                </a:lnTo>
                <a:lnTo>
                  <a:pt x="866" y="525"/>
                </a:lnTo>
                <a:lnTo>
                  <a:pt x="858" y="528"/>
                </a:lnTo>
                <a:lnTo>
                  <a:pt x="850" y="530"/>
                </a:lnTo>
                <a:lnTo>
                  <a:pt x="843" y="533"/>
                </a:lnTo>
                <a:lnTo>
                  <a:pt x="838" y="535"/>
                </a:lnTo>
                <a:lnTo>
                  <a:pt x="833" y="537"/>
                </a:lnTo>
                <a:lnTo>
                  <a:pt x="831" y="537"/>
                </a:lnTo>
                <a:lnTo>
                  <a:pt x="827" y="540"/>
                </a:lnTo>
                <a:lnTo>
                  <a:pt x="820" y="544"/>
                </a:lnTo>
                <a:lnTo>
                  <a:pt x="813" y="548"/>
                </a:lnTo>
                <a:lnTo>
                  <a:pt x="805" y="553"/>
                </a:lnTo>
                <a:lnTo>
                  <a:pt x="797" y="558"/>
                </a:lnTo>
                <a:lnTo>
                  <a:pt x="789" y="561"/>
                </a:lnTo>
                <a:lnTo>
                  <a:pt x="784" y="563"/>
                </a:lnTo>
                <a:lnTo>
                  <a:pt x="780" y="566"/>
                </a:lnTo>
                <a:lnTo>
                  <a:pt x="777" y="568"/>
                </a:lnTo>
                <a:lnTo>
                  <a:pt x="771" y="572"/>
                </a:lnTo>
                <a:lnTo>
                  <a:pt x="763" y="578"/>
                </a:lnTo>
                <a:lnTo>
                  <a:pt x="754" y="585"/>
                </a:lnTo>
                <a:lnTo>
                  <a:pt x="744" y="591"/>
                </a:lnTo>
                <a:lnTo>
                  <a:pt x="735" y="598"/>
                </a:lnTo>
                <a:lnTo>
                  <a:pt x="727" y="604"/>
                </a:lnTo>
                <a:lnTo>
                  <a:pt x="721" y="608"/>
                </a:lnTo>
                <a:lnTo>
                  <a:pt x="713" y="612"/>
                </a:lnTo>
                <a:lnTo>
                  <a:pt x="701" y="615"/>
                </a:lnTo>
                <a:lnTo>
                  <a:pt x="686" y="620"/>
                </a:lnTo>
                <a:lnTo>
                  <a:pt x="670" y="624"/>
                </a:lnTo>
                <a:lnTo>
                  <a:pt x="655" y="629"/>
                </a:lnTo>
                <a:lnTo>
                  <a:pt x="641" y="633"/>
                </a:lnTo>
                <a:lnTo>
                  <a:pt x="629" y="637"/>
                </a:lnTo>
                <a:lnTo>
                  <a:pt x="623" y="638"/>
                </a:lnTo>
                <a:lnTo>
                  <a:pt x="614" y="638"/>
                </a:lnTo>
                <a:lnTo>
                  <a:pt x="595" y="636"/>
                </a:lnTo>
                <a:lnTo>
                  <a:pt x="569" y="633"/>
                </a:lnTo>
                <a:lnTo>
                  <a:pt x="541" y="630"/>
                </a:lnTo>
                <a:lnTo>
                  <a:pt x="511" y="627"/>
                </a:lnTo>
                <a:lnTo>
                  <a:pt x="484" y="622"/>
                </a:lnTo>
                <a:lnTo>
                  <a:pt x="465" y="620"/>
                </a:lnTo>
                <a:lnTo>
                  <a:pt x="454" y="617"/>
                </a:lnTo>
                <a:lnTo>
                  <a:pt x="446" y="614"/>
                </a:lnTo>
                <a:lnTo>
                  <a:pt x="432" y="609"/>
                </a:lnTo>
                <a:lnTo>
                  <a:pt x="413" y="601"/>
                </a:lnTo>
                <a:lnTo>
                  <a:pt x="392" y="593"/>
                </a:lnTo>
                <a:lnTo>
                  <a:pt x="370" y="586"/>
                </a:lnTo>
                <a:lnTo>
                  <a:pt x="352" y="579"/>
                </a:lnTo>
                <a:lnTo>
                  <a:pt x="336" y="575"/>
                </a:lnTo>
                <a:lnTo>
                  <a:pt x="326" y="572"/>
                </a:lnTo>
                <a:lnTo>
                  <a:pt x="316" y="572"/>
                </a:lnTo>
                <a:lnTo>
                  <a:pt x="300" y="571"/>
                </a:lnTo>
                <a:lnTo>
                  <a:pt x="279" y="570"/>
                </a:lnTo>
                <a:lnTo>
                  <a:pt x="256" y="569"/>
                </a:lnTo>
                <a:lnTo>
                  <a:pt x="233" y="569"/>
                </a:lnTo>
                <a:lnTo>
                  <a:pt x="213" y="568"/>
                </a:lnTo>
                <a:lnTo>
                  <a:pt x="200" y="567"/>
                </a:lnTo>
                <a:lnTo>
                  <a:pt x="193" y="566"/>
                </a:lnTo>
                <a:lnTo>
                  <a:pt x="189" y="563"/>
                </a:lnTo>
                <a:lnTo>
                  <a:pt x="184" y="558"/>
                </a:lnTo>
                <a:lnTo>
                  <a:pt x="174" y="548"/>
                </a:lnTo>
                <a:lnTo>
                  <a:pt x="163" y="537"/>
                </a:lnTo>
                <a:lnTo>
                  <a:pt x="149" y="524"/>
                </a:lnTo>
                <a:lnTo>
                  <a:pt x="133" y="509"/>
                </a:lnTo>
                <a:lnTo>
                  <a:pt x="117" y="493"/>
                </a:lnTo>
                <a:lnTo>
                  <a:pt x="101" y="477"/>
                </a:lnTo>
                <a:lnTo>
                  <a:pt x="84" y="461"/>
                </a:lnTo>
                <a:lnTo>
                  <a:pt x="68" y="445"/>
                </a:lnTo>
                <a:lnTo>
                  <a:pt x="52" y="430"/>
                </a:lnTo>
                <a:lnTo>
                  <a:pt x="38" y="416"/>
                </a:lnTo>
                <a:lnTo>
                  <a:pt x="27" y="403"/>
                </a:lnTo>
                <a:lnTo>
                  <a:pt x="18" y="394"/>
                </a:lnTo>
                <a:lnTo>
                  <a:pt x="12" y="386"/>
                </a:lnTo>
                <a:lnTo>
                  <a:pt x="8" y="383"/>
                </a:lnTo>
                <a:lnTo>
                  <a:pt x="4" y="371"/>
                </a:lnTo>
                <a:lnTo>
                  <a:pt x="2" y="356"/>
                </a:lnTo>
                <a:lnTo>
                  <a:pt x="0" y="341"/>
                </a:lnTo>
                <a:lnTo>
                  <a:pt x="4" y="330"/>
                </a:lnTo>
                <a:lnTo>
                  <a:pt x="10" y="319"/>
                </a:lnTo>
                <a:lnTo>
                  <a:pt x="22" y="299"/>
                </a:lnTo>
                <a:lnTo>
                  <a:pt x="40" y="271"/>
                </a:lnTo>
                <a:lnTo>
                  <a:pt x="58" y="240"/>
                </a:lnTo>
                <a:lnTo>
                  <a:pt x="76" y="209"/>
                </a:lnTo>
                <a:lnTo>
                  <a:pt x="94" y="181"/>
                </a:lnTo>
                <a:lnTo>
                  <a:pt x="108" y="161"/>
                </a:lnTo>
                <a:lnTo>
                  <a:pt x="116" y="152"/>
                </a:lnTo>
                <a:lnTo>
                  <a:pt x="131" y="146"/>
                </a:lnTo>
                <a:lnTo>
                  <a:pt x="148" y="139"/>
                </a:lnTo>
                <a:lnTo>
                  <a:pt x="166" y="131"/>
                </a:lnTo>
                <a:lnTo>
                  <a:pt x="186" y="123"/>
                </a:lnTo>
                <a:lnTo>
                  <a:pt x="205" y="116"/>
                </a:lnTo>
                <a:lnTo>
                  <a:pt x="222" y="109"/>
                </a:lnTo>
                <a:lnTo>
                  <a:pt x="234" y="104"/>
                </a:lnTo>
                <a:lnTo>
                  <a:pt x="242" y="101"/>
                </a:lnTo>
                <a:lnTo>
                  <a:pt x="250" y="97"/>
                </a:lnTo>
                <a:lnTo>
                  <a:pt x="263" y="92"/>
                </a:lnTo>
                <a:lnTo>
                  <a:pt x="278" y="85"/>
                </a:lnTo>
                <a:lnTo>
                  <a:pt x="295" y="77"/>
                </a:lnTo>
                <a:lnTo>
                  <a:pt x="311" y="70"/>
                </a:lnTo>
                <a:lnTo>
                  <a:pt x="326" y="63"/>
                </a:lnTo>
                <a:lnTo>
                  <a:pt x="337" y="58"/>
                </a:lnTo>
                <a:lnTo>
                  <a:pt x="342" y="56"/>
                </a:lnTo>
                <a:lnTo>
                  <a:pt x="349" y="56"/>
                </a:lnTo>
                <a:lnTo>
                  <a:pt x="357" y="56"/>
                </a:lnTo>
                <a:lnTo>
                  <a:pt x="364" y="56"/>
                </a:lnTo>
                <a:lnTo>
                  <a:pt x="370" y="56"/>
                </a:lnTo>
                <a:lnTo>
                  <a:pt x="367" y="89"/>
                </a:lnTo>
                <a:lnTo>
                  <a:pt x="360" y="139"/>
                </a:lnTo>
                <a:lnTo>
                  <a:pt x="352" y="185"/>
                </a:lnTo>
                <a:lnTo>
                  <a:pt x="347" y="209"/>
                </a:lnTo>
                <a:lnTo>
                  <a:pt x="342" y="216"/>
                </a:lnTo>
                <a:lnTo>
                  <a:pt x="337" y="224"/>
                </a:lnTo>
                <a:lnTo>
                  <a:pt x="331" y="231"/>
                </a:lnTo>
                <a:lnTo>
                  <a:pt x="326" y="235"/>
                </a:lnTo>
                <a:lnTo>
                  <a:pt x="324" y="250"/>
                </a:lnTo>
                <a:lnTo>
                  <a:pt x="321" y="265"/>
                </a:lnTo>
                <a:lnTo>
                  <a:pt x="317" y="277"/>
                </a:lnTo>
                <a:lnTo>
                  <a:pt x="314" y="285"/>
                </a:lnTo>
                <a:lnTo>
                  <a:pt x="310" y="287"/>
                </a:lnTo>
                <a:lnTo>
                  <a:pt x="304" y="292"/>
                </a:lnTo>
                <a:lnTo>
                  <a:pt x="298" y="298"/>
                </a:lnTo>
                <a:lnTo>
                  <a:pt x="289" y="303"/>
                </a:lnTo>
                <a:lnTo>
                  <a:pt x="281" y="309"/>
                </a:lnTo>
                <a:lnTo>
                  <a:pt x="275" y="314"/>
                </a:lnTo>
                <a:lnTo>
                  <a:pt x="270" y="318"/>
                </a:lnTo>
                <a:lnTo>
                  <a:pt x="268" y="319"/>
                </a:lnTo>
                <a:lnTo>
                  <a:pt x="268" y="322"/>
                </a:lnTo>
                <a:lnTo>
                  <a:pt x="268" y="324"/>
                </a:lnTo>
                <a:lnTo>
                  <a:pt x="268" y="326"/>
                </a:lnTo>
                <a:lnTo>
                  <a:pt x="268" y="327"/>
                </a:lnTo>
                <a:lnTo>
                  <a:pt x="272" y="325"/>
                </a:lnTo>
                <a:lnTo>
                  <a:pt x="283" y="318"/>
                </a:lnTo>
                <a:lnTo>
                  <a:pt x="296" y="310"/>
                </a:lnTo>
                <a:lnTo>
                  <a:pt x="313" y="300"/>
                </a:lnTo>
                <a:lnTo>
                  <a:pt x="330" y="291"/>
                </a:lnTo>
                <a:lnTo>
                  <a:pt x="344" y="281"/>
                </a:lnTo>
                <a:lnTo>
                  <a:pt x="355" y="276"/>
                </a:lnTo>
                <a:lnTo>
                  <a:pt x="360" y="272"/>
                </a:lnTo>
                <a:lnTo>
                  <a:pt x="362" y="271"/>
                </a:lnTo>
                <a:lnTo>
                  <a:pt x="365" y="270"/>
                </a:lnTo>
                <a:lnTo>
                  <a:pt x="371" y="270"/>
                </a:lnTo>
                <a:lnTo>
                  <a:pt x="377" y="269"/>
                </a:lnTo>
                <a:lnTo>
                  <a:pt x="383" y="268"/>
                </a:lnTo>
                <a:lnTo>
                  <a:pt x="387" y="268"/>
                </a:lnTo>
                <a:lnTo>
                  <a:pt x="392" y="268"/>
                </a:lnTo>
                <a:lnTo>
                  <a:pt x="395" y="268"/>
                </a:lnTo>
                <a:lnTo>
                  <a:pt x="407" y="272"/>
                </a:lnTo>
                <a:lnTo>
                  <a:pt x="424" y="279"/>
                </a:lnTo>
                <a:lnTo>
                  <a:pt x="446" y="286"/>
                </a:lnTo>
                <a:lnTo>
                  <a:pt x="469" y="294"/>
                </a:lnTo>
                <a:lnTo>
                  <a:pt x="492" y="301"/>
                </a:lnTo>
                <a:lnTo>
                  <a:pt x="512" y="307"/>
                </a:lnTo>
                <a:lnTo>
                  <a:pt x="527" y="311"/>
                </a:lnTo>
                <a:lnTo>
                  <a:pt x="534" y="313"/>
                </a:lnTo>
                <a:lnTo>
                  <a:pt x="543" y="311"/>
                </a:lnTo>
                <a:lnTo>
                  <a:pt x="560" y="309"/>
                </a:lnTo>
                <a:lnTo>
                  <a:pt x="583" y="306"/>
                </a:lnTo>
                <a:lnTo>
                  <a:pt x="610" y="302"/>
                </a:lnTo>
                <a:lnTo>
                  <a:pt x="636" y="299"/>
                </a:lnTo>
                <a:lnTo>
                  <a:pt x="659" y="296"/>
                </a:lnTo>
                <a:lnTo>
                  <a:pt x="676" y="295"/>
                </a:lnTo>
                <a:lnTo>
                  <a:pt x="684" y="2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16" name="Text Box 51"/>
          <p:cNvSpPr txBox="1">
            <a:spLocks noChangeArrowheads="1"/>
          </p:cNvSpPr>
          <p:nvPr/>
        </p:nvSpPr>
        <p:spPr bwMode="ltGray">
          <a:xfrm>
            <a:off x="4695825" y="2362200"/>
            <a:ext cx="3457575" cy="1168400"/>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Content from pen tester</a:t>
            </a:r>
            <a:r>
              <a:rPr lang="en-US" altLang="ja-JP" sz="1400" b="1" dirty="0"/>
              <a:t>'s web page makes user's browser send request to the vulnerable application to process a transaction with the attacker's inserted parameters</a:t>
            </a:r>
            <a:endParaRPr lang="en-US" sz="1400" b="1" dirty="0"/>
          </a:p>
        </p:txBody>
      </p:sp>
      <p:sp>
        <p:nvSpPr>
          <p:cNvPr id="4117" name="AutoShape 15"/>
          <p:cNvSpPr>
            <a:spLocks noChangeArrowheads="1"/>
          </p:cNvSpPr>
          <p:nvPr/>
        </p:nvSpPr>
        <p:spPr bwMode="ltGray">
          <a:xfrm>
            <a:off x="5957888" y="3662363"/>
            <a:ext cx="2319337" cy="1998662"/>
          </a:xfrm>
          <a:prstGeom prst="cloudCallout">
            <a:avLst>
              <a:gd name="adj1" fmla="val -5394"/>
              <a:gd name="adj2" fmla="val 37792"/>
            </a:avLst>
          </a:prstGeom>
          <a:solidFill>
            <a:srgbClr val="33CCFF"/>
          </a:solidFill>
          <a:ln w="12700">
            <a:solidFill>
              <a:schemeClr val="tx1"/>
            </a:solidFill>
            <a:round/>
            <a:headEnd type="none" w="sm" len="sm"/>
            <a:tailEnd type="none" w="sm" len="sm"/>
          </a:ln>
        </p:spPr>
        <p:txBody>
          <a:bodyPr wrap="none" anchor="ctr"/>
          <a:lstStyle/>
          <a:p>
            <a:pPr algn="ctr"/>
            <a:endParaRPr lang="en-US" sz="1800" b="1" dirty="0">
              <a:latin typeface="Arial" charset="0"/>
            </a:endParaRPr>
          </a:p>
          <a:p>
            <a:pPr algn="ctr"/>
            <a:r>
              <a:rPr lang="en-US" sz="1800" b="1" dirty="0">
                <a:latin typeface="Arial" charset="0"/>
              </a:rPr>
              <a:t>Target</a:t>
            </a:r>
          </a:p>
          <a:p>
            <a:pPr algn="ctr"/>
            <a:r>
              <a:rPr lang="en-US" sz="1800" b="1" dirty="0">
                <a:latin typeface="Arial" charset="0"/>
              </a:rPr>
              <a:t>Network</a:t>
            </a:r>
          </a:p>
          <a:p>
            <a:pPr algn="ctr"/>
            <a:endParaRPr lang="en-US" sz="2400" dirty="0"/>
          </a:p>
        </p:txBody>
      </p:sp>
      <p:sp>
        <p:nvSpPr>
          <p:cNvPr id="4118" name="Text Box 16"/>
          <p:cNvSpPr txBox="1">
            <a:spLocks noChangeArrowheads="1"/>
          </p:cNvSpPr>
          <p:nvPr/>
        </p:nvSpPr>
        <p:spPr bwMode="auto">
          <a:xfrm>
            <a:off x="6619875" y="5911850"/>
            <a:ext cx="754063" cy="328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600" b="1" dirty="0">
                <a:latin typeface="Arial" charset="0"/>
              </a:rPr>
              <a:t>Client</a:t>
            </a:r>
            <a:endParaRPr lang="en-US" sz="900" dirty="0">
              <a:latin typeface="Arial" charset="0"/>
            </a:endParaRPr>
          </a:p>
        </p:txBody>
      </p:sp>
      <p:graphicFrame>
        <p:nvGraphicFramePr>
          <p:cNvPr id="4100" name="Object 5"/>
          <p:cNvGraphicFramePr>
            <a:graphicFrameLocks noChangeAspect="1"/>
          </p:cNvGraphicFramePr>
          <p:nvPr/>
        </p:nvGraphicFramePr>
        <p:xfrm>
          <a:off x="6561138" y="5116513"/>
          <a:ext cx="784225" cy="823912"/>
        </p:xfrm>
        <a:graphic>
          <a:graphicData uri="http://schemas.openxmlformats.org/presentationml/2006/ole">
            <mc:AlternateContent xmlns:mc="http://schemas.openxmlformats.org/markup-compatibility/2006">
              <mc:Choice xmlns:v="urn:schemas-microsoft-com:vml" Requires="v">
                <p:oleObj spid="_x0000_s4250" name="Clip" r:id="rId8" imgW="2501798" imgH="2616098" progId="">
                  <p:embed/>
                </p:oleObj>
              </mc:Choice>
              <mc:Fallback>
                <p:oleObj name="Clip" r:id="rId8" imgW="2501798" imgH="2616098"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1138" y="5116513"/>
                        <a:ext cx="784225" cy="823912"/>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4119" name="Text Box 51"/>
          <p:cNvSpPr txBox="1">
            <a:spLocks noChangeArrowheads="1"/>
          </p:cNvSpPr>
          <p:nvPr/>
        </p:nvSpPr>
        <p:spPr bwMode="ltGray">
          <a:xfrm>
            <a:off x="3733800" y="5461000"/>
            <a:ext cx="2286000" cy="1168400"/>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While having an open session on the target web app, user browses to pen-tester</a:t>
            </a:r>
            <a:r>
              <a:rPr lang="en-US" altLang="ja-JP" sz="1400" b="1" dirty="0"/>
              <a:t>'s web page</a:t>
            </a:r>
            <a:endParaRPr lang="en-US" sz="1400" b="1" dirty="0"/>
          </a:p>
        </p:txBody>
      </p:sp>
      <p:sp>
        <p:nvSpPr>
          <p:cNvPr id="4120" name="Freeform 106"/>
          <p:cNvSpPr>
            <a:spLocks/>
          </p:cNvSpPr>
          <p:nvPr/>
        </p:nvSpPr>
        <p:spPr bwMode="auto">
          <a:xfrm flipH="1">
            <a:off x="3819525" y="2744788"/>
            <a:ext cx="2882900" cy="2295525"/>
          </a:xfrm>
          <a:custGeom>
            <a:avLst/>
            <a:gdLst>
              <a:gd name="T0" fmla="*/ 0 w 2103"/>
              <a:gd name="T1" fmla="*/ 2147483647 h 916"/>
              <a:gd name="T2" fmla="*/ 2147483647 w 2103"/>
              <a:gd name="T3" fmla="*/ 0 h 916"/>
              <a:gd name="T4" fmla="*/ 0 60000 65536"/>
              <a:gd name="T5" fmla="*/ 0 60000 65536"/>
              <a:gd name="T6" fmla="*/ 0 w 2103"/>
              <a:gd name="T7" fmla="*/ 0 h 916"/>
              <a:gd name="T8" fmla="*/ 2103 w 2103"/>
              <a:gd name="T9" fmla="*/ 916 h 916"/>
            </a:gdLst>
            <a:ahLst/>
            <a:cxnLst>
              <a:cxn ang="T4">
                <a:pos x="T0" y="T1"/>
              </a:cxn>
              <a:cxn ang="T5">
                <a:pos x="T2" y="T3"/>
              </a:cxn>
            </a:cxnLst>
            <a:rect l="T6" t="T7" r="T8" b="T9"/>
            <a:pathLst>
              <a:path w="2103" h="916">
                <a:moveTo>
                  <a:pt x="0" y="916"/>
                </a:moveTo>
                <a:lnTo>
                  <a:pt x="2103" y="0"/>
                </a:lnTo>
              </a:path>
            </a:pathLst>
          </a:custGeom>
          <a:noFill/>
          <a:ln w="76200">
            <a:solidFill>
              <a:srgbClr val="FF0000"/>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4121" name="Text Box 51"/>
          <p:cNvSpPr txBox="1">
            <a:spLocks noChangeArrowheads="1"/>
          </p:cNvSpPr>
          <p:nvPr/>
        </p:nvSpPr>
        <p:spPr bwMode="ltGray">
          <a:xfrm>
            <a:off x="504825" y="1752600"/>
            <a:ext cx="2238375" cy="955675"/>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Vulnerable application processes pen tester generated transaction</a:t>
            </a:r>
          </a:p>
          <a:p>
            <a:endParaRPr lang="en-US" sz="1400" b="1" dirty="0"/>
          </a:p>
        </p:txBody>
      </p:sp>
      <p:sp>
        <p:nvSpPr>
          <p:cNvPr id="4122" name="Oval 132"/>
          <p:cNvSpPr>
            <a:spLocks noChangeArrowheads="1"/>
          </p:cNvSpPr>
          <p:nvPr/>
        </p:nvSpPr>
        <p:spPr bwMode="auto">
          <a:xfrm>
            <a:off x="1870075" y="2500313"/>
            <a:ext cx="381000" cy="381000"/>
          </a:xfrm>
          <a:prstGeom prst="ellipse">
            <a:avLst/>
          </a:prstGeom>
          <a:solidFill>
            <a:srgbClr val="FFFF00"/>
          </a:solidFill>
          <a:ln w="38100">
            <a:solidFill>
              <a:schemeClr val="tx1"/>
            </a:solidFill>
            <a:round/>
            <a:headEnd type="none" w="sm" len="sm"/>
            <a:tailEnd type="none" w="sm" len="sm"/>
          </a:ln>
        </p:spPr>
        <p:txBody>
          <a:bodyPr wrap="none" anchor="ctr"/>
          <a:lstStyle/>
          <a:p>
            <a:pPr algn="ctr"/>
            <a:r>
              <a:rPr lang="en-US" sz="2800" b="1" dirty="0"/>
              <a:t>6</a:t>
            </a:r>
          </a:p>
        </p:txBody>
      </p:sp>
      <p:sp>
        <p:nvSpPr>
          <p:cNvPr id="4123" name="Freeform 1079"/>
          <p:cNvSpPr>
            <a:spLocks/>
          </p:cNvSpPr>
          <p:nvPr/>
        </p:nvSpPr>
        <p:spPr bwMode="auto">
          <a:xfrm>
            <a:off x="711200" y="4203700"/>
            <a:ext cx="5994400" cy="1358900"/>
          </a:xfrm>
          <a:custGeom>
            <a:avLst/>
            <a:gdLst>
              <a:gd name="T0" fmla="*/ 2147483647 w 3776"/>
              <a:gd name="T1" fmla="*/ 2147483647 h 856"/>
              <a:gd name="T2" fmla="*/ 2147483647 w 3776"/>
              <a:gd name="T3" fmla="*/ 2147483647 h 856"/>
              <a:gd name="T4" fmla="*/ 2147483647 w 3776"/>
              <a:gd name="T5" fmla="*/ 2147483647 h 856"/>
              <a:gd name="T6" fmla="*/ 2147483647 w 3776"/>
              <a:gd name="T7" fmla="*/ 2147483647 h 856"/>
              <a:gd name="T8" fmla="*/ 2147483647 w 3776"/>
              <a:gd name="T9" fmla="*/ 2147483647 h 856"/>
              <a:gd name="T10" fmla="*/ 0 60000 65536"/>
              <a:gd name="T11" fmla="*/ 0 60000 65536"/>
              <a:gd name="T12" fmla="*/ 0 60000 65536"/>
              <a:gd name="T13" fmla="*/ 0 60000 65536"/>
              <a:gd name="T14" fmla="*/ 0 60000 65536"/>
              <a:gd name="T15" fmla="*/ 0 w 3776"/>
              <a:gd name="T16" fmla="*/ 0 h 856"/>
              <a:gd name="T17" fmla="*/ 3776 w 3776"/>
              <a:gd name="T18" fmla="*/ 856 h 856"/>
            </a:gdLst>
            <a:ahLst/>
            <a:cxnLst>
              <a:cxn ang="T10">
                <a:pos x="T0" y="T1"/>
              </a:cxn>
              <a:cxn ang="T11">
                <a:pos x="T2" y="T3"/>
              </a:cxn>
              <a:cxn ang="T12">
                <a:pos x="T4" y="T5"/>
              </a:cxn>
              <a:cxn ang="T13">
                <a:pos x="T6" y="T7"/>
              </a:cxn>
              <a:cxn ang="T14">
                <a:pos x="T8" y="T9"/>
              </a:cxn>
            </a:cxnLst>
            <a:rect l="T15" t="T16" r="T17" b="T18"/>
            <a:pathLst>
              <a:path w="3776" h="856">
                <a:moveTo>
                  <a:pt x="3776" y="664"/>
                </a:moveTo>
                <a:cubicBezTo>
                  <a:pt x="3168" y="420"/>
                  <a:pt x="2560" y="176"/>
                  <a:pt x="1952" y="88"/>
                </a:cubicBezTo>
                <a:cubicBezTo>
                  <a:pt x="1344" y="0"/>
                  <a:pt x="256" y="72"/>
                  <a:pt x="128" y="136"/>
                </a:cubicBezTo>
                <a:cubicBezTo>
                  <a:pt x="0" y="200"/>
                  <a:pt x="576" y="352"/>
                  <a:pt x="1184" y="472"/>
                </a:cubicBezTo>
                <a:cubicBezTo>
                  <a:pt x="1792" y="592"/>
                  <a:pt x="2784" y="724"/>
                  <a:pt x="3776" y="856"/>
                </a:cubicBezTo>
              </a:path>
            </a:pathLst>
          </a:custGeom>
          <a:noFill/>
          <a:ln w="76200">
            <a:solidFill>
              <a:srgbClr val="FF0000"/>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4124" name="Oval 132"/>
          <p:cNvSpPr>
            <a:spLocks noChangeArrowheads="1"/>
          </p:cNvSpPr>
          <p:nvPr/>
        </p:nvSpPr>
        <p:spPr bwMode="auto">
          <a:xfrm>
            <a:off x="3962400" y="5105400"/>
            <a:ext cx="381000" cy="381000"/>
          </a:xfrm>
          <a:prstGeom prst="ellipse">
            <a:avLst/>
          </a:prstGeom>
          <a:solidFill>
            <a:srgbClr val="FFFF00"/>
          </a:solidFill>
          <a:ln w="38100">
            <a:solidFill>
              <a:schemeClr val="tx1"/>
            </a:solidFill>
            <a:round/>
            <a:headEnd type="none" w="sm" len="sm"/>
            <a:tailEnd type="none" w="sm" len="sm"/>
          </a:ln>
        </p:spPr>
        <p:txBody>
          <a:bodyPr wrap="none" anchor="ctr"/>
          <a:lstStyle/>
          <a:p>
            <a:pPr algn="ctr"/>
            <a:r>
              <a:rPr lang="en-US" sz="2800" b="1" dirty="0"/>
              <a:t>4</a:t>
            </a:r>
          </a:p>
        </p:txBody>
      </p:sp>
      <p:sp>
        <p:nvSpPr>
          <p:cNvPr id="4125" name="Oval 132"/>
          <p:cNvSpPr>
            <a:spLocks noChangeArrowheads="1"/>
          </p:cNvSpPr>
          <p:nvPr/>
        </p:nvSpPr>
        <p:spPr bwMode="auto">
          <a:xfrm>
            <a:off x="5029200" y="3505200"/>
            <a:ext cx="381000" cy="381000"/>
          </a:xfrm>
          <a:prstGeom prst="ellipse">
            <a:avLst/>
          </a:prstGeom>
          <a:solidFill>
            <a:srgbClr val="FFFF00"/>
          </a:solidFill>
          <a:ln w="38100">
            <a:solidFill>
              <a:schemeClr val="tx1"/>
            </a:solidFill>
            <a:round/>
            <a:headEnd type="none" w="sm" len="sm"/>
            <a:tailEnd type="none" w="sm" len="sm"/>
          </a:ln>
        </p:spPr>
        <p:txBody>
          <a:bodyPr wrap="none" anchor="ctr"/>
          <a:lstStyle/>
          <a:p>
            <a:pPr algn="ctr"/>
            <a:r>
              <a:rPr lang="en-US" sz="2800" b="1" dirty="0"/>
              <a:t>5</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a:spcBef>
                <a:spcPts val="500"/>
              </a:spcBef>
            </a:pPr>
            <a:r>
              <a:rPr lang="en-GB" dirty="0">
                <a:latin typeface="Tahoma" charset="0"/>
                <a:ea typeface="MS PGothic" charset="0"/>
              </a:rPr>
              <a:t>Detecting CSRF</a:t>
            </a:r>
          </a:p>
        </p:txBody>
      </p:sp>
      <p:sp>
        <p:nvSpPr>
          <p:cNvPr id="174083" name="Rectangle 3"/>
          <p:cNvSpPr>
            <a:spLocks noGrp="1" noChangeArrowheads="1"/>
          </p:cNvSpPr>
          <p:nvPr>
            <p:ph idx="1"/>
          </p:nvPr>
        </p:nvSpPr>
        <p:spPr>
          <a:xfrm>
            <a:off x="685800" y="1507067"/>
            <a:ext cx="7772400" cy="4328160"/>
          </a:xfrm>
        </p:spPr>
        <p:txBody>
          <a:bodyPr/>
          <a:lstStyle/>
          <a:p>
            <a:pPr>
              <a:spcBef>
                <a:spcPts val="500"/>
              </a:spcBef>
            </a:pPr>
            <a:r>
              <a:rPr lang="en-GB" sz="2400" dirty="0">
                <a:latin typeface="Tahoma" charset="0"/>
                <a:ea typeface="MS PGothic" charset="0"/>
              </a:rPr>
              <a:t>Currently there are no stable tools to detect CSRF flaws</a:t>
            </a:r>
          </a:p>
          <a:p>
            <a:pPr lvl="1">
              <a:spcBef>
                <a:spcPts val="500"/>
              </a:spcBef>
            </a:pPr>
            <a:r>
              <a:rPr lang="en-GB" sz="2000" dirty="0">
                <a:latin typeface="Tahoma" charset="0"/>
                <a:ea typeface="MS PGothic" charset="0"/>
              </a:rPr>
              <a:t>Some of the scanners try with experimental plug-ins</a:t>
            </a:r>
          </a:p>
          <a:p>
            <a:pPr lvl="1">
              <a:spcBef>
                <a:spcPts val="500"/>
              </a:spcBef>
            </a:pPr>
            <a:r>
              <a:rPr lang="en-GB" sz="2000" dirty="0">
                <a:latin typeface="Tahoma" charset="0"/>
                <a:ea typeface="MS PGothic" charset="0"/>
              </a:rPr>
              <a:t>Most find transactions that contain predictable parameters</a:t>
            </a:r>
          </a:p>
          <a:p>
            <a:pPr lvl="2">
              <a:spcBef>
                <a:spcPts val="500"/>
              </a:spcBef>
            </a:pPr>
            <a:r>
              <a:rPr lang="en-GB" sz="1600" dirty="0">
                <a:latin typeface="Tahoma" charset="0"/>
                <a:ea typeface="MS PGothic" charset="0"/>
              </a:rPr>
              <a:t>Tester is then prompted to test it manually</a:t>
            </a:r>
          </a:p>
          <a:p>
            <a:pPr>
              <a:spcBef>
                <a:spcPts val="500"/>
              </a:spcBef>
            </a:pPr>
            <a:r>
              <a:rPr lang="en-GB" sz="2400" dirty="0">
                <a:latin typeface="Tahoma" charset="0"/>
                <a:ea typeface="MS PGothic" charset="0"/>
              </a:rPr>
              <a:t>Four Steps</a:t>
            </a:r>
          </a:p>
          <a:p>
            <a:pPr lvl="1">
              <a:spcBef>
                <a:spcPts val="500"/>
              </a:spcBef>
            </a:pPr>
            <a:r>
              <a:rPr lang="en-GB" sz="2000" dirty="0">
                <a:latin typeface="Tahoma" charset="0"/>
                <a:ea typeface="MS PGothic" charset="0"/>
              </a:rPr>
              <a:t>Review the app logic</a:t>
            </a:r>
          </a:p>
          <a:p>
            <a:pPr lvl="1">
              <a:spcBef>
                <a:spcPts val="500"/>
              </a:spcBef>
            </a:pPr>
            <a:r>
              <a:rPr lang="en-GB" sz="2000" dirty="0">
                <a:latin typeface="Tahoma" charset="0"/>
                <a:ea typeface="MS PGothic" charset="0"/>
              </a:rPr>
              <a:t>Find functions that:</a:t>
            </a:r>
          </a:p>
          <a:p>
            <a:pPr lvl="2">
              <a:spcBef>
                <a:spcPts val="500"/>
              </a:spcBef>
            </a:pPr>
            <a:r>
              <a:rPr lang="en-GB" sz="1600" dirty="0">
                <a:latin typeface="Tahoma" charset="0"/>
                <a:ea typeface="MS PGothic" charset="0"/>
              </a:rPr>
              <a:t>Perform a sensitive action</a:t>
            </a:r>
          </a:p>
          <a:p>
            <a:pPr lvl="2">
              <a:spcBef>
                <a:spcPts val="500"/>
              </a:spcBef>
            </a:pPr>
            <a:r>
              <a:rPr lang="en-GB" sz="1600" dirty="0">
                <a:latin typeface="Tahoma" charset="0"/>
                <a:ea typeface="MS PGothic" charset="0"/>
              </a:rPr>
              <a:t>Parameters predictable</a:t>
            </a:r>
          </a:p>
          <a:p>
            <a:pPr lvl="1">
              <a:spcBef>
                <a:spcPts val="500"/>
              </a:spcBef>
            </a:pPr>
            <a:r>
              <a:rPr lang="en-GB" sz="2000" dirty="0">
                <a:latin typeface="Tahoma" charset="0"/>
                <a:ea typeface="MS PGothic" charset="0"/>
              </a:rPr>
              <a:t>Create a page with the request</a:t>
            </a:r>
          </a:p>
          <a:p>
            <a:pPr lvl="1">
              <a:spcBef>
                <a:spcPts val="500"/>
              </a:spcBef>
            </a:pPr>
            <a:r>
              <a:rPr lang="en-GB" sz="2000" dirty="0">
                <a:latin typeface="Tahoma" charset="0"/>
                <a:ea typeface="MS PGothic" charset="0"/>
              </a:rPr>
              <a:t>Access the page while logged in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itle 1"/>
          <p:cNvSpPr>
            <a:spLocks noGrp="1"/>
          </p:cNvSpPr>
          <p:nvPr>
            <p:ph type="title"/>
          </p:nvPr>
        </p:nvSpPr>
        <p:spPr/>
        <p:txBody>
          <a:bodyPr/>
          <a:lstStyle/>
          <a:p>
            <a:r>
              <a:rPr lang="en-US" dirty="0">
                <a:latin typeface="Tahoma" charset="0"/>
                <a:ea typeface="MS PGothic" charset="0"/>
              </a:rPr>
              <a:t>Attacking XSRF</a:t>
            </a:r>
          </a:p>
        </p:txBody>
      </p:sp>
      <p:sp>
        <p:nvSpPr>
          <p:cNvPr id="157699" name="Content Placeholder 2"/>
          <p:cNvSpPr>
            <a:spLocks noGrp="1"/>
          </p:cNvSpPr>
          <p:nvPr>
            <p:ph idx="1"/>
          </p:nvPr>
        </p:nvSpPr>
        <p:spPr/>
        <p:txBody>
          <a:bodyPr/>
          <a:lstStyle/>
          <a:p>
            <a:r>
              <a:rPr lang="en-US" sz="2800" dirty="0">
                <a:latin typeface="Tahoma" charset="0"/>
                <a:ea typeface="MS PGothic" charset="0"/>
              </a:rPr>
              <a:t>Exploiting XSRF involves creating web pages that hold the attack link</a:t>
            </a:r>
          </a:p>
          <a:p>
            <a:pPr lvl="1"/>
            <a:r>
              <a:rPr lang="en-US" sz="2400" dirty="0">
                <a:latin typeface="Tahoma" charset="0"/>
                <a:ea typeface="MS PGothic" charset="0"/>
              </a:rPr>
              <a:t>IMG or IFRAME tags are commonly used</a:t>
            </a:r>
          </a:p>
          <a:p>
            <a:r>
              <a:rPr lang="en-US" sz="2800" dirty="0">
                <a:latin typeface="Tahoma" charset="0"/>
                <a:ea typeface="MS PGothic" charset="0"/>
              </a:rPr>
              <a:t>The attacker then needs to get the victim to view the page while they have an active session</a:t>
            </a:r>
          </a:p>
          <a:p>
            <a:r>
              <a:rPr lang="en-US" sz="2800" dirty="0">
                <a:latin typeface="Tahoma" charset="0"/>
                <a:ea typeface="MS PGothic" charset="0"/>
              </a:rPr>
              <a:t>While creating this page sounds simple, typically we need to test multiple vulnerabilities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itle 1"/>
          <p:cNvSpPr>
            <a:spLocks noGrp="1"/>
          </p:cNvSpPr>
          <p:nvPr>
            <p:ph type="title"/>
          </p:nvPr>
        </p:nvSpPr>
        <p:spPr/>
        <p:txBody>
          <a:bodyPr/>
          <a:lstStyle/>
          <a:p>
            <a:r>
              <a:rPr lang="en-US" dirty="0">
                <a:latin typeface="Tahoma" charset="0"/>
                <a:ea typeface="MS PGothic" charset="0"/>
              </a:rPr>
              <a:t>MonkeyFist</a:t>
            </a:r>
          </a:p>
        </p:txBody>
      </p:sp>
      <p:sp>
        <p:nvSpPr>
          <p:cNvPr id="158723" name="Content Placeholder 2"/>
          <p:cNvSpPr>
            <a:spLocks noGrp="1"/>
          </p:cNvSpPr>
          <p:nvPr>
            <p:ph idx="1"/>
          </p:nvPr>
        </p:nvSpPr>
        <p:spPr>
          <a:xfrm>
            <a:off x="547687" y="1639937"/>
            <a:ext cx="8077200" cy="4114800"/>
          </a:xfrm>
        </p:spPr>
        <p:txBody>
          <a:bodyPr/>
          <a:lstStyle/>
          <a:p>
            <a:r>
              <a:rPr lang="en-US" sz="2800" dirty="0">
                <a:latin typeface="Tahoma" charset="0"/>
                <a:ea typeface="MS PGothic" charset="0"/>
              </a:rPr>
              <a:t>Nathan Hamiel created MonkeyFist to automate XSRF exploitation</a:t>
            </a:r>
          </a:p>
          <a:p>
            <a:pPr lvl="1"/>
            <a:r>
              <a:rPr lang="en-US" sz="2400" dirty="0">
                <a:latin typeface="Tahoma" charset="0"/>
                <a:ea typeface="MS PGothic" charset="0"/>
              </a:rPr>
              <a:t>http://hexsec.com/labs</a:t>
            </a:r>
          </a:p>
          <a:p>
            <a:r>
              <a:rPr lang="en-US" sz="2800" dirty="0">
                <a:latin typeface="Tahoma" charset="0"/>
                <a:ea typeface="MS PGothic" charset="0"/>
              </a:rPr>
              <a:t>MonkeyFist is a python application that hosts XSRF exploits for testing</a:t>
            </a:r>
          </a:p>
          <a:p>
            <a:pPr lvl="1"/>
            <a:r>
              <a:rPr lang="en-US" sz="2400" dirty="0">
                <a:latin typeface="Tahoma" charset="0"/>
                <a:ea typeface="MS PGothic" charset="0"/>
              </a:rPr>
              <a:t>It includes a simple HTTP server</a:t>
            </a:r>
          </a:p>
          <a:p>
            <a:r>
              <a:rPr lang="en-US" sz="2800" dirty="0">
                <a:latin typeface="Tahoma" charset="0"/>
                <a:ea typeface="MS PGothic" charset="0"/>
              </a:rPr>
              <a:t>It uses an XML file to configure the attacks</a:t>
            </a:r>
          </a:p>
          <a:p>
            <a:r>
              <a:rPr lang="en-US" sz="2800" dirty="0">
                <a:latin typeface="Tahoma" charset="0"/>
                <a:ea typeface="MS PGothic" charset="0"/>
              </a:rPr>
              <a:t>Attacks are chosen based on the referer header</a:t>
            </a:r>
          </a:p>
          <a:p>
            <a:pPr lvl="1"/>
            <a:r>
              <a:rPr lang="en-US" sz="2400" dirty="0">
                <a:latin typeface="Tahoma" charset="0"/>
                <a:ea typeface="MS PGothic" charset="0"/>
              </a:rPr>
              <a:t>Multiple attack options are available</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1"/>
          <p:cNvSpPr>
            <a:spLocks noGrp="1"/>
          </p:cNvSpPr>
          <p:nvPr>
            <p:ph type="title"/>
          </p:nvPr>
        </p:nvSpPr>
        <p:spPr>
          <a:xfrm>
            <a:off x="685800" y="92440"/>
            <a:ext cx="7772400" cy="1143000"/>
          </a:xfrm>
        </p:spPr>
        <p:txBody>
          <a:bodyPr/>
          <a:lstStyle/>
          <a:p>
            <a:r>
              <a:rPr lang="en-US" dirty="0">
                <a:latin typeface="Tahoma" charset="0"/>
                <a:ea typeface="MS PGothic" charset="0"/>
              </a:rPr>
              <a:t>MonkeyFist Attack: GET/POST</a:t>
            </a:r>
          </a:p>
        </p:txBody>
      </p:sp>
      <p:sp>
        <p:nvSpPr>
          <p:cNvPr id="4" name="Rectangle 3"/>
          <p:cNvSpPr/>
          <p:nvPr/>
        </p:nvSpPr>
        <p:spPr bwMode="gray">
          <a:xfrm>
            <a:off x="0" y="1219200"/>
            <a:ext cx="9144000" cy="4524315"/>
          </a:xfrm>
          <a:prstGeom prst="rect">
            <a:avLst/>
          </a:prstGeom>
          <a:solidFill>
            <a:schemeClr val="bg1">
              <a:lumMod val="95000"/>
            </a:schemeClr>
          </a:solidFill>
          <a:ln>
            <a:solidFill>
              <a:schemeClr val="tx1"/>
            </a:solidFill>
          </a:ln>
        </p:spPr>
        <p:txBody>
          <a:bodyPr>
            <a:spAutoFit/>
          </a:bodyPr>
          <a:lstStyle/>
          <a:p>
            <a:r>
              <a:rPr lang="en-US" sz="1600" dirty="0">
                <a:latin typeface="Courier New" charset="0"/>
              </a:rPr>
              <a:t>&lt;PAYLOAD n="1"&gt;</a:t>
            </a:r>
          </a:p>
          <a:p>
            <a:r>
              <a:rPr lang="en-US" sz="1600" dirty="0">
                <a:latin typeface="Courier New" charset="0"/>
              </a:rPr>
              <a:t>	&lt;SITE l="</a:t>
            </a:r>
            <a:r>
              <a:rPr lang="en-US" sz="1600" b="1" dirty="0">
                <a:latin typeface="Courier New" charset="0"/>
              </a:rPr>
              <a:t>www.target.tld</a:t>
            </a:r>
            <a:r>
              <a:rPr lang="en-US" sz="1600" dirty="0">
                <a:latin typeface="Courier New" charset="0"/>
              </a:rPr>
              <a:t>"&gt;</a:t>
            </a:r>
          </a:p>
          <a:p>
            <a:r>
              <a:rPr lang="en-US" sz="1600" dirty="0">
                <a:latin typeface="Courier New" charset="0"/>
              </a:rPr>
              <a:t>		&lt;METHOD&gt;</a:t>
            </a:r>
            <a:r>
              <a:rPr lang="en-US" sz="1600" b="1" dirty="0">
                <a:latin typeface="Courier New" charset="0"/>
              </a:rPr>
              <a:t>GET</a:t>
            </a:r>
            <a:r>
              <a:rPr lang="en-US" sz="1600" dirty="0">
                <a:latin typeface="Courier New" charset="0"/>
              </a:rPr>
              <a:t>&lt;/METHOD&gt;</a:t>
            </a:r>
          </a:p>
          <a:p>
            <a:r>
              <a:rPr lang="en-US" sz="1600" dirty="0">
                <a:latin typeface="Courier New" charset="0"/>
              </a:rPr>
              <a:t>		&lt;TARGET&gt;</a:t>
            </a:r>
            <a:r>
              <a:rPr lang="en-US" sz="1600" b="1" dirty="0">
                <a:latin typeface="Courier New" charset="0"/>
              </a:rPr>
              <a:t>http://www.google.com/search?q=InGuardians</a:t>
            </a:r>
            <a:br>
              <a:rPr lang="en-US" sz="1600" dirty="0">
                <a:latin typeface="Courier New" charset="0"/>
              </a:rPr>
            </a:br>
            <a:r>
              <a:rPr lang="en-US" sz="1600" dirty="0">
                <a:latin typeface="Courier New" charset="0"/>
              </a:rPr>
              <a:t>		&lt;/TARGET&gt;		</a:t>
            </a:r>
          </a:p>
          <a:p>
            <a:r>
              <a:rPr lang="en-US" sz="1600" dirty="0">
                <a:latin typeface="Courier New" charset="0"/>
              </a:rPr>
              <a:t>	&lt;/SITE&gt;</a:t>
            </a:r>
          </a:p>
          <a:p>
            <a:r>
              <a:rPr lang="en-US" sz="1600" dirty="0">
                <a:latin typeface="Courier New" charset="0"/>
              </a:rPr>
              <a:t>&lt;/PAYLOAD&gt;</a:t>
            </a:r>
          </a:p>
          <a:p>
            <a:r>
              <a:rPr lang="en-US" sz="1600" dirty="0">
                <a:latin typeface="Courier New" charset="0"/>
              </a:rPr>
              <a:t>&lt;PAYLOAD n="2"&gt;</a:t>
            </a:r>
          </a:p>
          <a:p>
            <a:r>
              <a:rPr lang="en-US" sz="1600" dirty="0">
                <a:latin typeface="Courier New" charset="0"/>
              </a:rPr>
              <a:t>	&lt;SITE l="</a:t>
            </a:r>
            <a:r>
              <a:rPr lang="en-US" sz="1600" b="1" dirty="0">
                <a:latin typeface="Courier New" charset="0"/>
              </a:rPr>
              <a:t>www.secureideas.com</a:t>
            </a:r>
            <a:r>
              <a:rPr lang="en-US" sz="1600" dirty="0">
                <a:latin typeface="Courier New" charset="0"/>
              </a:rPr>
              <a:t>"&gt;</a:t>
            </a:r>
          </a:p>
          <a:p>
            <a:r>
              <a:rPr lang="en-US" sz="1600" dirty="0">
                <a:latin typeface="Courier New" charset="0"/>
              </a:rPr>
              <a:t>		&lt;METHOD&gt;</a:t>
            </a:r>
            <a:r>
              <a:rPr lang="en-US" sz="1600" b="1" dirty="0">
                <a:latin typeface="Courier New" charset="0"/>
              </a:rPr>
              <a:t>POST</a:t>
            </a:r>
            <a:r>
              <a:rPr lang="en-US" sz="1600" dirty="0">
                <a:latin typeface="Courier New" charset="0"/>
              </a:rPr>
              <a:t>&lt;/METHOD&gt;</a:t>
            </a:r>
          </a:p>
          <a:p>
            <a:r>
              <a:rPr lang="en-US" sz="1600" dirty="0">
                <a:latin typeface="Courier New" charset="0"/>
              </a:rPr>
              <a:t>		&lt;TARGET&gt;</a:t>
            </a:r>
            <a:r>
              <a:rPr lang="en-US" sz="1600" b="1" dirty="0">
                <a:latin typeface="Courier New" charset="0"/>
              </a:rPr>
              <a:t>http://www.target.tld/update.php</a:t>
            </a:r>
            <a:r>
              <a:rPr lang="en-US" sz="1600" dirty="0">
                <a:latin typeface="Courier New" charset="0"/>
              </a:rPr>
              <a:t>&lt;/TARGET&gt;</a:t>
            </a:r>
          </a:p>
          <a:p>
            <a:r>
              <a:rPr lang="en-US" sz="1600" dirty="0">
                <a:latin typeface="Courier New" charset="0"/>
              </a:rPr>
              <a:t>		&lt;HEADER&gt;</a:t>
            </a:r>
            <a:r>
              <a:rPr lang="en-US" sz="1600" b="1" dirty="0">
                <a:latin typeface="Courier New" charset="0"/>
              </a:rPr>
              <a:t>User-Agent</a:t>
            </a:r>
            <a:r>
              <a:rPr lang="en-US" sz="1600" dirty="0">
                <a:latin typeface="Courier New" charset="0"/>
              </a:rPr>
              <a:t>&lt;/HEADER&gt;</a:t>
            </a:r>
          </a:p>
          <a:p>
            <a:r>
              <a:rPr lang="en-US" sz="1600" dirty="0">
                <a:latin typeface="Courier New" charset="0"/>
              </a:rPr>
              <a:t>		&lt;HEADVAL&gt;</a:t>
            </a:r>
            <a:r>
              <a:rPr lang="en-US" sz="1600" b="1" dirty="0">
                <a:latin typeface="Courier New" charset="0"/>
              </a:rPr>
              <a:t>Mozilla/4.0 (compatible; MSIE 7.0; Windows NT 6.0)</a:t>
            </a:r>
            <a:r>
              <a:rPr lang="en-US" sz="1600" dirty="0">
                <a:latin typeface="Courier New" charset="0"/>
              </a:rPr>
              <a:t>&lt;/HEADVAL&gt;</a:t>
            </a:r>
          </a:p>
          <a:p>
            <a:r>
              <a:rPr lang="en-US" sz="1600" dirty="0">
                <a:latin typeface="Courier New" charset="0"/>
              </a:rPr>
              <a:t>		&lt;POSTVAR&gt;</a:t>
            </a:r>
            <a:r>
              <a:rPr lang="en-US" sz="1600" b="1" dirty="0">
                <a:latin typeface="Courier New" charset="0"/>
              </a:rPr>
              <a:t>foo</a:t>
            </a:r>
            <a:r>
              <a:rPr lang="en-US" sz="1600" dirty="0">
                <a:latin typeface="Courier New" charset="0"/>
              </a:rPr>
              <a:t>&lt;/POSTVAR&gt;</a:t>
            </a:r>
          </a:p>
          <a:p>
            <a:r>
              <a:rPr lang="en-US" sz="1600" dirty="0">
                <a:latin typeface="Courier New" charset="0"/>
              </a:rPr>
              <a:t>		&lt;POSTVAL&gt;</a:t>
            </a:r>
            <a:r>
              <a:rPr lang="en-US" sz="1600" b="1" dirty="0">
                <a:latin typeface="Courier New" charset="0"/>
              </a:rPr>
              <a:t>bar</a:t>
            </a:r>
            <a:r>
              <a:rPr lang="en-US" sz="1600" dirty="0">
                <a:latin typeface="Courier New" charset="0"/>
              </a:rPr>
              <a:t>&lt;/POSTVAL&gt;</a:t>
            </a:r>
          </a:p>
          <a:p>
            <a:r>
              <a:rPr lang="en-US" sz="1600" dirty="0">
                <a:latin typeface="Courier New" charset="0"/>
              </a:rPr>
              <a:t>		&lt;/SITE&gt;</a:t>
            </a:r>
          </a:p>
          <a:p>
            <a:r>
              <a:rPr lang="en-US" sz="1600" dirty="0">
                <a:latin typeface="Courier New" charset="0"/>
              </a:rPr>
              <a:t>	&lt;/PAYLOAD&gt;</a:t>
            </a:r>
          </a:p>
        </p:txBody>
      </p:sp>
      <p:sp>
        <p:nvSpPr>
          <p:cNvPr id="159748" name="TextBox 3"/>
          <p:cNvSpPr txBox="1">
            <a:spLocks noChangeArrowheads="1"/>
          </p:cNvSpPr>
          <p:nvPr/>
        </p:nvSpPr>
        <p:spPr bwMode="auto">
          <a:xfrm>
            <a:off x="6151563" y="3367088"/>
            <a:ext cx="1371600" cy="73977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r>
              <a:rPr lang="en-US" sz="1400" dirty="0">
                <a:cs typeface="Times New Roman" charset="0"/>
              </a:rPr>
              <a:t>URL of the XSRF vulnerability</a:t>
            </a:r>
          </a:p>
        </p:txBody>
      </p:sp>
      <p:sp>
        <p:nvSpPr>
          <p:cNvPr id="159749" name="Left Arrow 4"/>
          <p:cNvSpPr>
            <a:spLocks noChangeArrowheads="1"/>
          </p:cNvSpPr>
          <p:nvPr/>
        </p:nvSpPr>
        <p:spPr bwMode="auto">
          <a:xfrm rot="2450604">
            <a:off x="5872163" y="2792413"/>
            <a:ext cx="796925" cy="479425"/>
          </a:xfrm>
          <a:prstGeom prst="leftArrow">
            <a:avLst>
              <a:gd name="adj1" fmla="val 50000"/>
              <a:gd name="adj2" fmla="val 50091"/>
            </a:avLst>
          </a:prstGeom>
          <a:solidFill>
            <a:srgbClr val="FFFF00"/>
          </a:solidFill>
          <a:ln w="9525">
            <a:solidFill>
              <a:srgbClr val="000000"/>
            </a:solidFill>
            <a:round/>
            <a:headEnd/>
            <a:tailEnd/>
          </a:ln>
        </p:spPr>
        <p:txBody>
          <a:bodyPr/>
          <a:lstStyle/>
          <a:p>
            <a:pPr marL="342900" indent="-342900"/>
            <a:endParaRPr lang="en-US" dirty="0"/>
          </a:p>
        </p:txBody>
      </p:sp>
      <p:sp>
        <p:nvSpPr>
          <p:cNvPr id="159750" name="TextBox 3"/>
          <p:cNvSpPr txBox="1">
            <a:spLocks noChangeArrowheads="1"/>
          </p:cNvSpPr>
          <p:nvPr/>
        </p:nvSpPr>
        <p:spPr bwMode="auto">
          <a:xfrm>
            <a:off x="6096000" y="5867400"/>
            <a:ext cx="1371600" cy="73977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r>
              <a:rPr lang="en-US" sz="1400" dirty="0">
                <a:cs typeface="Times New Roman" charset="0"/>
              </a:rPr>
              <a:t>Variables used in the POST request</a:t>
            </a:r>
          </a:p>
        </p:txBody>
      </p:sp>
      <p:sp>
        <p:nvSpPr>
          <p:cNvPr id="159751" name="Left Arrow 4"/>
          <p:cNvSpPr>
            <a:spLocks noChangeArrowheads="1"/>
          </p:cNvSpPr>
          <p:nvPr/>
        </p:nvSpPr>
        <p:spPr bwMode="auto">
          <a:xfrm rot="1160042">
            <a:off x="5010150" y="5834063"/>
            <a:ext cx="796925" cy="479425"/>
          </a:xfrm>
          <a:prstGeom prst="leftArrow">
            <a:avLst>
              <a:gd name="adj1" fmla="val 50000"/>
              <a:gd name="adj2" fmla="val 50091"/>
            </a:avLst>
          </a:prstGeom>
          <a:solidFill>
            <a:srgbClr val="FFFF00"/>
          </a:solidFill>
          <a:ln w="9525">
            <a:solidFill>
              <a:srgbClr val="000000"/>
            </a:solidFill>
            <a:round/>
            <a:headEnd/>
            <a:tailEnd/>
          </a:ln>
        </p:spPr>
        <p:txBody>
          <a:bodyPr/>
          <a:lstStyle/>
          <a:p>
            <a:pPr marL="342900" indent="-342900"/>
            <a:endParaRPr lang="en-US" dirty="0"/>
          </a:p>
        </p:txBody>
      </p:sp>
      <p:sp>
        <p:nvSpPr>
          <p:cNvPr id="159752" name="TextBox 3"/>
          <p:cNvSpPr txBox="1">
            <a:spLocks noChangeArrowheads="1"/>
          </p:cNvSpPr>
          <p:nvPr/>
        </p:nvSpPr>
        <p:spPr bwMode="auto">
          <a:xfrm>
            <a:off x="5462588" y="1524000"/>
            <a:ext cx="1371600" cy="52387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r>
              <a:rPr lang="en-US" sz="1400" dirty="0">
                <a:cs typeface="Times New Roman" charset="0"/>
              </a:rPr>
              <a:t>Value of the Referer header</a:t>
            </a:r>
          </a:p>
        </p:txBody>
      </p:sp>
      <p:sp>
        <p:nvSpPr>
          <p:cNvPr id="159753" name="Left Arrow 4"/>
          <p:cNvSpPr>
            <a:spLocks noChangeArrowheads="1"/>
          </p:cNvSpPr>
          <p:nvPr/>
        </p:nvSpPr>
        <p:spPr bwMode="auto">
          <a:xfrm rot="-583126">
            <a:off x="4524375" y="1587500"/>
            <a:ext cx="796925" cy="479425"/>
          </a:xfrm>
          <a:prstGeom prst="leftArrow">
            <a:avLst>
              <a:gd name="adj1" fmla="val 50000"/>
              <a:gd name="adj2" fmla="val 50091"/>
            </a:avLst>
          </a:prstGeom>
          <a:solidFill>
            <a:srgbClr val="FFFF00"/>
          </a:solidFill>
          <a:ln w="9525">
            <a:solidFill>
              <a:srgbClr val="000000"/>
            </a:solidFill>
            <a:round/>
            <a:headEnd/>
            <a:tailEnd/>
          </a:ln>
        </p:spPr>
        <p:txBody>
          <a:bodyPr/>
          <a:lstStyle/>
          <a:p>
            <a:pPr marL="342900" indent="-342900"/>
            <a:endParaRPr lang="en-US"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itle 1"/>
          <p:cNvSpPr>
            <a:spLocks noGrp="1"/>
          </p:cNvSpPr>
          <p:nvPr>
            <p:ph type="title"/>
          </p:nvPr>
        </p:nvSpPr>
        <p:spPr/>
        <p:txBody>
          <a:bodyPr/>
          <a:lstStyle/>
          <a:p>
            <a:r>
              <a:rPr lang="en-US" dirty="0">
                <a:latin typeface="Tahoma" charset="0"/>
                <a:ea typeface="MS PGothic" charset="0"/>
              </a:rPr>
              <a:t>MonkeyFist Attack: PAGE</a:t>
            </a:r>
          </a:p>
        </p:txBody>
      </p:sp>
      <p:sp>
        <p:nvSpPr>
          <p:cNvPr id="160772" name="Content Placeholder 2"/>
          <p:cNvSpPr>
            <a:spLocks noGrp="1"/>
          </p:cNvSpPr>
          <p:nvPr>
            <p:ph idx="1"/>
          </p:nvPr>
        </p:nvSpPr>
        <p:spPr>
          <a:xfrm>
            <a:off x="457200" y="1828800"/>
            <a:ext cx="7772400" cy="1295400"/>
          </a:xfrm>
        </p:spPr>
        <p:txBody>
          <a:bodyPr/>
          <a:lstStyle/>
          <a:p>
            <a:r>
              <a:rPr lang="en-US" sz="2400" dirty="0">
                <a:latin typeface="Tahoma" charset="0"/>
                <a:ea typeface="MS PGothic" charset="0"/>
              </a:rPr>
              <a:t>The PAGE option will attack the XSRF vulnerability</a:t>
            </a:r>
          </a:p>
          <a:p>
            <a:pPr lvl="1"/>
            <a:r>
              <a:rPr lang="en-US" sz="2000" dirty="0">
                <a:latin typeface="Tahoma" charset="0"/>
                <a:ea typeface="MS PGothic" charset="0"/>
              </a:rPr>
              <a:t>Then redirects to another page using a META Refresh</a:t>
            </a:r>
          </a:p>
        </p:txBody>
      </p:sp>
      <p:sp>
        <p:nvSpPr>
          <p:cNvPr id="4" name="Rectangle 3"/>
          <p:cNvSpPr/>
          <p:nvPr/>
        </p:nvSpPr>
        <p:spPr>
          <a:xfrm>
            <a:off x="304800" y="2819400"/>
            <a:ext cx="8458200" cy="2585323"/>
          </a:xfrm>
          <a:prstGeom prst="rect">
            <a:avLst/>
          </a:prstGeom>
          <a:solidFill>
            <a:schemeClr val="bg1">
              <a:lumMod val="95000"/>
            </a:schemeClr>
          </a:solidFill>
          <a:ln>
            <a:solidFill>
              <a:schemeClr val="tx1"/>
            </a:solidFill>
          </a:ln>
        </p:spPr>
        <p:txBody>
          <a:bodyPr>
            <a:spAutoFit/>
          </a:bodyPr>
          <a:lstStyle/>
          <a:p>
            <a:pPr>
              <a:defRPr/>
            </a:pPr>
            <a:r>
              <a:rPr lang="en-US" sz="1800" dirty="0">
                <a:latin typeface="Courier New" pitchFamily="-105" charset="0"/>
                <a:ea typeface="ＭＳ Ｐゴシック" pitchFamily="-105" charset="-128"/>
                <a:cs typeface="ＭＳ Ｐゴシック" pitchFamily="-105" charset="-128"/>
              </a:rPr>
              <a:t>&lt;PAYLOAD n="3"&gt;</a:t>
            </a:r>
          </a:p>
          <a:p>
            <a:pPr>
              <a:defRPr/>
            </a:pPr>
            <a:r>
              <a:rPr lang="en-US" sz="1800" dirty="0">
                <a:latin typeface="Courier New" pitchFamily="-105" charset="0"/>
                <a:ea typeface="ＭＳ Ｐゴシック" pitchFamily="-105" charset="-128"/>
                <a:cs typeface="ＭＳ Ｐゴシック" pitchFamily="-105" charset="-128"/>
              </a:rPr>
              <a:t>	&lt;SITE l="</a:t>
            </a:r>
            <a:r>
              <a:rPr lang="en-US" sz="1800" b="1" dirty="0">
                <a:latin typeface="Courier New" pitchFamily="-105" charset="0"/>
                <a:ea typeface="ＭＳ Ｐゴシック" pitchFamily="-105" charset="-128"/>
                <a:cs typeface="ＭＳ Ｐゴシック" pitchFamily="-105" charset="-128"/>
              </a:rPr>
              <a:t>counterhack.net</a:t>
            </a:r>
            <a:r>
              <a:rPr lang="en-US" sz="1800" dirty="0">
                <a:latin typeface="Courier New" pitchFamily="-105" charset="0"/>
                <a:ea typeface="ＭＳ Ｐゴシック" pitchFamily="-105" charset="-128"/>
                <a:cs typeface="ＭＳ Ｐゴシック" pitchFamily="-105" charset="-128"/>
              </a:rPr>
              <a:t>"&gt;</a:t>
            </a:r>
          </a:p>
          <a:p>
            <a:pPr>
              <a:defRPr/>
            </a:pPr>
            <a:r>
              <a:rPr lang="en-US" sz="1800" dirty="0">
                <a:latin typeface="Courier New" pitchFamily="-105" charset="0"/>
                <a:ea typeface="ＭＳ Ｐゴシック" pitchFamily="-105" charset="-128"/>
                <a:cs typeface="ＭＳ Ｐゴシック" pitchFamily="-105" charset="-128"/>
              </a:rPr>
              <a:t>		&lt;METHOD&gt;</a:t>
            </a:r>
            <a:r>
              <a:rPr lang="en-US" sz="1800" b="1" dirty="0">
                <a:latin typeface="Courier New" pitchFamily="-105" charset="0"/>
                <a:ea typeface="ＭＳ Ｐゴシック" pitchFamily="-105" charset="-128"/>
                <a:cs typeface="ＭＳ Ｐゴシック" pitchFamily="-105" charset="-128"/>
              </a:rPr>
              <a:t>PAGE</a:t>
            </a:r>
            <a:r>
              <a:rPr lang="en-US" sz="1800" dirty="0">
                <a:latin typeface="Courier New" pitchFamily="-105" charset="0"/>
                <a:ea typeface="ＭＳ Ｐゴシック" pitchFamily="-105" charset="-128"/>
                <a:cs typeface="ＭＳ Ｐゴシック" pitchFamily="-105" charset="-128"/>
              </a:rPr>
              <a:t>&lt;/METHOD&gt;</a:t>
            </a:r>
          </a:p>
          <a:p>
            <a:pPr>
              <a:defRPr/>
            </a:pPr>
            <a:r>
              <a:rPr lang="en-US" sz="1800" dirty="0">
                <a:latin typeface="Courier New" pitchFamily="-105" charset="0"/>
                <a:ea typeface="ＭＳ Ｐゴシック" pitchFamily="-105" charset="-128"/>
                <a:cs typeface="ＭＳ Ｐゴシック" pitchFamily="-105" charset="-128"/>
              </a:rPr>
              <a:t>		&lt;ATTACKTYPE&gt;</a:t>
            </a:r>
            <a:r>
              <a:rPr lang="en-US" sz="1800" b="1" dirty="0">
                <a:latin typeface="Courier New" pitchFamily="-105" charset="0"/>
                <a:ea typeface="ＭＳ Ｐゴシック" pitchFamily="-105" charset="-128"/>
                <a:cs typeface="ＭＳ Ｐゴシック" pitchFamily="-105" charset="-128"/>
              </a:rPr>
              <a:t>GET</a:t>
            </a:r>
            <a:r>
              <a:rPr lang="en-US" sz="1800" dirty="0">
                <a:latin typeface="Courier New" pitchFamily="-105" charset="0"/>
                <a:ea typeface="ＭＳ Ｐゴシック" pitchFamily="-105" charset="-128"/>
                <a:cs typeface="ＭＳ Ｐゴシック" pitchFamily="-105" charset="-128"/>
              </a:rPr>
              <a:t>&lt;/ATTACKTYPE&gt;</a:t>
            </a:r>
          </a:p>
          <a:p>
            <a:pPr>
              <a:defRPr/>
            </a:pPr>
            <a:r>
              <a:rPr lang="en-US" sz="1800" dirty="0">
                <a:latin typeface="Courier New" pitchFamily="-105" charset="0"/>
                <a:ea typeface="ＭＳ Ｐゴシック" pitchFamily="-105" charset="-128"/>
                <a:cs typeface="ＭＳ Ｐゴシック" pitchFamily="-105" charset="-128"/>
              </a:rPr>
              <a:t>		&lt;TARGET&gt;</a:t>
            </a:r>
            <a:r>
              <a:rPr lang="en-US" sz="1800" b="1" dirty="0">
                <a:latin typeface="Courier New" pitchFamily="-105" charset="0"/>
                <a:ea typeface="ＭＳ Ｐゴシック" pitchFamily="-105" charset="-128"/>
                <a:cs typeface="ＭＳ Ｐゴシック" pitchFamily="-105" charset="-128"/>
              </a:rPr>
              <a:t>http://secureideas.com/test.php</a:t>
            </a:r>
            <a:r>
              <a:rPr lang="en-US" sz="1800" dirty="0">
                <a:latin typeface="Courier New" pitchFamily="-105" charset="0"/>
                <a:ea typeface="ＭＳ Ｐゴシック" pitchFamily="-105" charset="-128"/>
                <a:cs typeface="ＭＳ Ｐゴシック" pitchFamily="-105" charset="-128"/>
              </a:rPr>
              <a:t>&lt;/TARGET&gt;</a:t>
            </a:r>
          </a:p>
          <a:p>
            <a:pPr>
              <a:defRPr/>
            </a:pPr>
            <a:r>
              <a:rPr lang="en-US" sz="1800" dirty="0">
                <a:latin typeface="Courier New" pitchFamily="-105" charset="0"/>
                <a:ea typeface="ＭＳ Ｐゴシック" pitchFamily="-105" charset="-128"/>
                <a:cs typeface="ＭＳ Ｐゴシック" pitchFamily="-105" charset="-128"/>
              </a:rPr>
              <a:t>		&lt;DESTINATION&gt;</a:t>
            </a:r>
            <a:r>
              <a:rPr lang="en-US" sz="1800" b="1" dirty="0">
                <a:latin typeface="Courier New" pitchFamily="-105" charset="0"/>
                <a:ea typeface="ＭＳ Ｐゴシック" pitchFamily="-105" charset="-128"/>
                <a:cs typeface="ＭＳ Ｐゴシック" pitchFamily="-105" charset="-128"/>
              </a:rPr>
              <a:t>http://www.youtube.com/watch?v=dTQ63uppjlM</a:t>
            </a:r>
            <a:r>
              <a:rPr lang="en-US" sz="1800" dirty="0">
                <a:latin typeface="Courier New" pitchFamily="-105" charset="0"/>
                <a:ea typeface="ＭＳ Ｐゴシック" pitchFamily="-105" charset="-128"/>
                <a:cs typeface="ＭＳ Ｐゴシック" pitchFamily="-105" charset="-128"/>
              </a:rPr>
              <a:t>&lt;/DESTINATION&gt;</a:t>
            </a:r>
          </a:p>
          <a:p>
            <a:pPr>
              <a:defRPr/>
            </a:pPr>
            <a:r>
              <a:rPr lang="en-US" sz="1800" dirty="0">
                <a:latin typeface="Courier New" pitchFamily="-105" charset="0"/>
                <a:ea typeface="ＭＳ Ｐゴシック" pitchFamily="-105" charset="-128"/>
                <a:cs typeface="ＭＳ Ｐゴシック" pitchFamily="-105" charset="-128"/>
              </a:rPr>
              <a:t>	&lt;/SITE&gt;</a:t>
            </a:r>
          </a:p>
          <a:p>
            <a:pPr>
              <a:defRPr/>
            </a:pPr>
            <a:r>
              <a:rPr lang="en-US" sz="1800" dirty="0">
                <a:latin typeface="Courier New" pitchFamily="-105" charset="0"/>
                <a:ea typeface="ＭＳ Ｐゴシック" pitchFamily="-105" charset="-128"/>
                <a:cs typeface="ＭＳ Ｐゴシック" pitchFamily="-105" charset="-128"/>
              </a:rPr>
              <a:t>&lt;/PAYLOAD&gt;</a:t>
            </a:r>
          </a:p>
        </p:txBody>
      </p:sp>
      <p:sp>
        <p:nvSpPr>
          <p:cNvPr id="160773" name="TextBox 3"/>
          <p:cNvSpPr txBox="1">
            <a:spLocks noChangeArrowheads="1"/>
          </p:cNvSpPr>
          <p:nvPr/>
        </p:nvSpPr>
        <p:spPr bwMode="gray">
          <a:xfrm>
            <a:off x="5638800" y="2895600"/>
            <a:ext cx="1371600" cy="52387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r>
              <a:rPr lang="en-US" sz="1400" dirty="0">
                <a:cs typeface="Times New Roman" charset="0"/>
              </a:rPr>
              <a:t>Value of the Referer header</a:t>
            </a:r>
          </a:p>
        </p:txBody>
      </p:sp>
      <p:sp>
        <p:nvSpPr>
          <p:cNvPr id="160774" name="Left Arrow 4"/>
          <p:cNvSpPr>
            <a:spLocks noChangeArrowheads="1"/>
          </p:cNvSpPr>
          <p:nvPr/>
        </p:nvSpPr>
        <p:spPr bwMode="auto">
          <a:xfrm rot="-583126">
            <a:off x="4835525" y="2882900"/>
            <a:ext cx="796925" cy="479425"/>
          </a:xfrm>
          <a:prstGeom prst="leftArrow">
            <a:avLst>
              <a:gd name="adj1" fmla="val 50000"/>
              <a:gd name="adj2" fmla="val 50091"/>
            </a:avLst>
          </a:prstGeom>
          <a:solidFill>
            <a:srgbClr val="FFFF00"/>
          </a:solidFill>
          <a:ln w="9525">
            <a:solidFill>
              <a:srgbClr val="000000"/>
            </a:solidFill>
            <a:round/>
            <a:headEnd/>
            <a:tailEnd/>
          </a:ln>
        </p:spPr>
        <p:txBody>
          <a:bodyPr/>
          <a:lstStyle/>
          <a:p>
            <a:pPr marL="342900" indent="-342900"/>
            <a:endParaRPr lang="en-US" dirty="0"/>
          </a:p>
        </p:txBody>
      </p:sp>
      <p:sp>
        <p:nvSpPr>
          <p:cNvPr id="160775" name="Left Arrow 4"/>
          <p:cNvSpPr>
            <a:spLocks noChangeArrowheads="1"/>
          </p:cNvSpPr>
          <p:nvPr/>
        </p:nvSpPr>
        <p:spPr bwMode="auto">
          <a:xfrm rot="10442865">
            <a:off x="1470025" y="3544888"/>
            <a:ext cx="796925" cy="479425"/>
          </a:xfrm>
          <a:prstGeom prst="leftArrow">
            <a:avLst>
              <a:gd name="adj1" fmla="val 50000"/>
              <a:gd name="adj2" fmla="val 50091"/>
            </a:avLst>
          </a:prstGeom>
          <a:solidFill>
            <a:srgbClr val="FFFF00"/>
          </a:solidFill>
          <a:ln w="9525">
            <a:solidFill>
              <a:srgbClr val="000000"/>
            </a:solidFill>
            <a:round/>
            <a:headEnd/>
            <a:tailEnd/>
          </a:ln>
        </p:spPr>
        <p:txBody>
          <a:bodyPr/>
          <a:lstStyle/>
          <a:p>
            <a:pPr marL="342900" indent="-342900"/>
            <a:endParaRPr lang="en-US" dirty="0"/>
          </a:p>
        </p:txBody>
      </p:sp>
      <p:sp>
        <p:nvSpPr>
          <p:cNvPr id="160776" name="TextBox 3"/>
          <p:cNvSpPr txBox="1">
            <a:spLocks noChangeArrowheads="1"/>
          </p:cNvSpPr>
          <p:nvPr/>
        </p:nvSpPr>
        <p:spPr bwMode="gray">
          <a:xfrm>
            <a:off x="381000" y="3425825"/>
            <a:ext cx="1066800" cy="116998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r>
              <a:rPr lang="en-US" sz="1400" dirty="0">
                <a:cs typeface="Times New Roman" charset="0"/>
              </a:rPr>
              <a:t>Will the generated page use GET or POST</a:t>
            </a:r>
          </a:p>
        </p:txBody>
      </p:sp>
      <p:sp>
        <p:nvSpPr>
          <p:cNvPr id="160777" name="TextBox 3"/>
          <p:cNvSpPr txBox="1">
            <a:spLocks noChangeArrowheads="1"/>
          </p:cNvSpPr>
          <p:nvPr/>
        </p:nvSpPr>
        <p:spPr bwMode="gray">
          <a:xfrm>
            <a:off x="6686550" y="5302250"/>
            <a:ext cx="1371600" cy="52228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r>
              <a:rPr lang="en-US" sz="1400" dirty="0">
                <a:cs typeface="Times New Roman" charset="0"/>
              </a:rPr>
              <a:t>Where to go after attacking</a:t>
            </a:r>
          </a:p>
        </p:txBody>
      </p:sp>
      <p:sp>
        <p:nvSpPr>
          <p:cNvPr id="160778" name="Left Arrow 4"/>
          <p:cNvSpPr>
            <a:spLocks noChangeArrowheads="1"/>
          </p:cNvSpPr>
          <p:nvPr/>
        </p:nvSpPr>
        <p:spPr bwMode="auto">
          <a:xfrm rot="3143588">
            <a:off x="5902325" y="4870450"/>
            <a:ext cx="796925" cy="479425"/>
          </a:xfrm>
          <a:prstGeom prst="leftArrow">
            <a:avLst>
              <a:gd name="adj1" fmla="val 50000"/>
              <a:gd name="adj2" fmla="val 50091"/>
            </a:avLst>
          </a:prstGeom>
          <a:solidFill>
            <a:srgbClr val="FFFF00"/>
          </a:solidFill>
          <a:ln w="9525">
            <a:solidFill>
              <a:srgbClr val="000000"/>
            </a:solidFill>
            <a:round/>
            <a:headEnd/>
            <a:tailEnd/>
          </a:ln>
        </p:spPr>
        <p:txBody>
          <a:bodyPr/>
          <a:lstStyle/>
          <a:p>
            <a:pPr marL="342900" indent="-342900"/>
            <a:endParaRPr 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41"/>
          <p:cNvSpPr>
            <a:spLocks noGrp="1" noChangeArrowheads="1"/>
          </p:cNvSpPr>
          <p:nvPr>
            <p:ph type="title"/>
          </p:nvPr>
        </p:nvSpPr>
        <p:spPr/>
        <p:txBody>
          <a:bodyPr/>
          <a:lstStyle/>
          <a:p>
            <a:pPr algn="l"/>
            <a:r>
              <a:rPr lang="en-US" dirty="0">
                <a:latin typeface="Tahoma" charset="0"/>
                <a:ea typeface="MS PGothic" charset="0"/>
              </a:rPr>
              <a:t>Course Roadmap</a:t>
            </a:r>
          </a:p>
        </p:txBody>
      </p:sp>
      <p:sp>
        <p:nvSpPr>
          <p:cNvPr id="9" name="Rectangle 1042"/>
          <p:cNvSpPr>
            <a:spLocks noChangeArrowheads="1"/>
          </p:cNvSpPr>
          <p:nvPr/>
        </p:nvSpPr>
        <p:spPr bwMode="auto">
          <a:xfrm>
            <a:off x="104019" y="1480073"/>
            <a:ext cx="8458200" cy="44196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dirty="0">
                <a:latin typeface="Tahoma" pitchFamily="34" charset="0"/>
                <a:ea typeface="MS PGothic" pitchFamily="34" charset="-128"/>
                <a:cs typeface="+mn-cs"/>
              </a:rPr>
              <a:t>Attacker'</a:t>
            </a:r>
            <a:r>
              <a:rPr lang="en-US" sz="3200" dirty="0">
                <a:latin typeface="Tahoma" pitchFamily="34" charset="0"/>
                <a:ea typeface="MS PGothic" pitchFamily="34" charset="-128"/>
              </a:rPr>
              <a:t>s View, Pen-Testing</a:t>
            </a:r>
            <a:br>
              <a:rPr lang="en-US" sz="3200" dirty="0">
                <a:latin typeface="Tahoma" pitchFamily="34" charset="0"/>
                <a:ea typeface="MS PGothic" pitchFamily="34" charset="-128"/>
              </a:rPr>
            </a:br>
            <a:r>
              <a:rPr lang="en-US" sz="3200" dirty="0">
                <a:latin typeface="Tahoma" pitchFamily="34" charset="0"/>
                <a:ea typeface="MS PGothic" pitchFamily="34" charset="-128"/>
              </a:rPr>
              <a:t>&amp; Scoping</a:t>
            </a:r>
            <a:endParaRPr lang="en-US" sz="3200" dirty="0">
              <a:latin typeface="Tahoma" pitchFamily="34" charset="0"/>
              <a:ea typeface="MS PGothic" pitchFamily="34" charset="-128"/>
              <a:cs typeface="+mn-cs"/>
            </a:endParaRP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Server-Side Vuln Discovery</a:t>
            </a:r>
          </a:p>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Server-Side Vuln</a:t>
            </a:r>
            <a:r>
              <a:rPr lang="en-US" sz="3200" b="1" i="1" dirty="0">
                <a:solidFill>
                  <a:srgbClr val="FF0000"/>
                </a:solidFill>
                <a:latin typeface="Tahoma" pitchFamily="34" charset="0"/>
                <a:ea typeface="MS PGothic" pitchFamily="34" charset="-128"/>
                <a:cs typeface="+mn-cs"/>
              </a:rPr>
              <a:t> </a:t>
            </a:r>
            <a:br>
              <a:rPr lang="en-US" sz="3200" b="1" i="1" dirty="0">
                <a:solidFill>
                  <a:srgbClr val="FF0000"/>
                </a:solidFill>
                <a:latin typeface="Tahoma" pitchFamily="34" charset="0"/>
                <a:ea typeface="MS PGothic" pitchFamily="34" charset="-128"/>
                <a:cs typeface="+mn-cs"/>
              </a:rPr>
            </a:br>
            <a:r>
              <a:rPr lang="en-US" sz="3200" b="1" i="1" u="sng" dirty="0">
                <a:solidFill>
                  <a:srgbClr val="FF0000"/>
                </a:solidFill>
                <a:latin typeface="Tahoma" pitchFamily="34" charset="0"/>
                <a:ea typeface="MS PGothic" pitchFamily="34" charset="-128"/>
                <a:cs typeface="+mn-cs"/>
              </a:rPr>
              <a:t>Discovery Cont.</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10" name="Rectangle 1043"/>
          <p:cNvSpPr>
            <a:spLocks noChangeArrowheads="1"/>
          </p:cNvSpPr>
          <p:nvPr/>
        </p:nvSpPr>
        <p:spPr bwMode="auto">
          <a:xfrm>
            <a:off x="5562600" y="0"/>
            <a:ext cx="3429000" cy="6858000"/>
          </a:xfrm>
          <a:prstGeom prst="rect">
            <a:avLst/>
          </a:prstGeom>
          <a:solidFill>
            <a:srgbClr val="99FFCC"/>
          </a:solidFill>
          <a:ln w="12700">
            <a:solidFill>
              <a:schemeClr val="tx1"/>
            </a:solidFill>
            <a:miter lim="800000"/>
            <a:headEnd type="none" w="sm" len="sm"/>
            <a:tailEnd type="none" w="sm" len="sm"/>
          </a:ln>
        </p:spPr>
        <p:txBody>
          <a:bodyPr wrap="none" anchor="ctr"/>
          <a:lstStyle/>
          <a:p>
            <a:pPr eaLnBrk="0" hangingPunct="0">
              <a:spcBef>
                <a:spcPct val="20000"/>
              </a:spcBef>
              <a:buFontTx/>
              <a:buChar char="•"/>
              <a:defRPr/>
            </a:pPr>
            <a:r>
              <a:rPr lang="en-US" sz="1700" dirty="0">
                <a:ea typeface="ＭＳ Ｐゴシック" charset="-128"/>
                <a:cs typeface="ＭＳ Ｐゴシック" charset="-128"/>
              </a:rPr>
              <a:t> Cross-Site Scripting (XSS)  </a:t>
            </a:r>
          </a:p>
          <a:p>
            <a:pPr eaLnBrk="0" hangingPunct="0">
              <a:spcBef>
                <a:spcPct val="20000"/>
              </a:spcBef>
              <a:buFontTx/>
              <a:buChar char="•"/>
              <a:defRPr/>
            </a:pPr>
            <a:r>
              <a:rPr lang="en-US" sz="1700" dirty="0">
                <a:ea typeface="ＭＳ Ｐゴシック" charset="-128"/>
                <a:cs typeface="ＭＳ Ｐゴシック" charset="-128"/>
              </a:rPr>
              <a:t> Cross-Site Scripting Exercise</a:t>
            </a:r>
          </a:p>
          <a:p>
            <a:pPr eaLnBrk="0" hangingPunct="0">
              <a:spcBef>
                <a:spcPct val="20000"/>
              </a:spcBef>
              <a:buFontTx/>
              <a:buChar char="•"/>
              <a:defRPr/>
            </a:pPr>
            <a:r>
              <a:rPr lang="en-US" sz="1700" dirty="0">
                <a:ea typeface="ＭＳ Ｐゴシック" charset="-128"/>
                <a:cs typeface="ＭＳ Ｐゴシック" charset="-128"/>
              </a:rPr>
              <a:t> Cross-Site Scripting Discovery</a:t>
            </a:r>
          </a:p>
          <a:p>
            <a:pPr eaLnBrk="0" hangingPunct="0">
              <a:spcBef>
                <a:spcPct val="20000"/>
              </a:spcBef>
              <a:buFontTx/>
              <a:buChar char="•"/>
              <a:defRPr/>
            </a:pPr>
            <a:r>
              <a:rPr lang="en-US" sz="1700" dirty="0">
                <a:ea typeface="ＭＳ Ｐゴシック" charset="-128"/>
                <a:cs typeface="ＭＳ Ｐゴシック" charset="-128"/>
              </a:rPr>
              <a:t> Persistent XSS Exercise</a:t>
            </a:r>
          </a:p>
          <a:p>
            <a:pPr eaLnBrk="0" hangingPunct="0">
              <a:spcBef>
                <a:spcPct val="20000"/>
              </a:spcBef>
              <a:buFontTx/>
              <a:buChar char="•"/>
              <a:defRPr/>
            </a:pPr>
            <a:r>
              <a:rPr lang="en-US" sz="1700" dirty="0">
                <a:ea typeface="ＭＳ Ｐゴシック" charset="-128"/>
                <a:cs typeface="ＭＳ Ｐゴシック" charset="-128"/>
              </a:rPr>
              <a:t> Cross-Site Request Forgery (CSRF)</a:t>
            </a:r>
          </a:p>
          <a:p>
            <a:pPr eaLnBrk="0" hangingPunct="0">
              <a:spcBef>
                <a:spcPct val="20000"/>
              </a:spcBef>
              <a:buFontTx/>
              <a:buChar char="•"/>
              <a:defRPr/>
            </a:pPr>
            <a:r>
              <a:rPr lang="en-US" sz="1700" b="1" i="1" dirty="0">
                <a:solidFill>
                  <a:srgbClr val="FF0000"/>
                </a:solidFill>
                <a:ea typeface="ＭＳ Ｐゴシック" charset="-128"/>
                <a:cs typeface="ＭＳ Ｐゴシック" charset="-128"/>
              </a:rPr>
              <a:t> Session Flaws</a:t>
            </a:r>
          </a:p>
          <a:p>
            <a:pPr eaLnBrk="0" hangingPunct="0">
              <a:spcBef>
                <a:spcPct val="20000"/>
              </a:spcBef>
              <a:buFontTx/>
              <a:buChar char="•"/>
              <a:defRPr/>
            </a:pPr>
            <a:r>
              <a:rPr lang="en-US" sz="1700" dirty="0">
                <a:ea typeface="ＭＳ Ｐゴシック" charset="-128"/>
                <a:cs typeface="ＭＳ Ｐゴシック" charset="-128"/>
              </a:rPr>
              <a:t> Session Fixation</a:t>
            </a:r>
          </a:p>
          <a:p>
            <a:pPr eaLnBrk="0" hangingPunct="0">
              <a:spcBef>
                <a:spcPct val="20000"/>
              </a:spcBef>
              <a:buFontTx/>
              <a:buChar char="•"/>
              <a:defRPr/>
            </a:pPr>
            <a:r>
              <a:rPr lang="en-US" sz="1700" dirty="0">
                <a:ea typeface="ＭＳ Ｐゴシック" charset="-128"/>
                <a:cs typeface="ＭＳ Ｐゴシック" charset="-128"/>
              </a:rPr>
              <a:t> AJAX</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 Exercise </a:t>
            </a:r>
          </a:p>
          <a:p>
            <a:pPr lvl="1" eaLnBrk="0" hangingPunct="0">
              <a:spcBef>
                <a:spcPct val="20000"/>
              </a:spcBef>
              <a:buFont typeface="Lucida Grande" charset="0"/>
              <a:buChar char="-"/>
              <a:defRPr/>
            </a:pPr>
            <a:r>
              <a:rPr lang="en-US" sz="1700" dirty="0">
                <a:ea typeface="ＭＳ Ｐゴシック" charset="-128"/>
                <a:cs typeface="ＭＳ Ｐゴシック" charset="-128"/>
              </a:rPr>
              <a:t>API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Data Binding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AJAX Fuzzing Exercise</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 Exercise</a:t>
            </a:r>
          </a:p>
          <a:p>
            <a:pPr eaLnBrk="0" hangingPunct="0">
              <a:spcBef>
                <a:spcPct val="20000"/>
              </a:spcBef>
              <a:buFontTx/>
              <a:buChar char="•"/>
              <a:defRPr/>
            </a:pPr>
            <a:r>
              <a:rPr lang="en-US" sz="1700" dirty="0">
                <a:ea typeface="ＭＳ Ｐゴシック" charset="-128"/>
                <a:cs typeface="ＭＳ Ｐゴシック" charset="-128"/>
              </a:rPr>
              <a:t> Automated Web Application</a:t>
            </a:r>
            <a:br>
              <a:rPr lang="en-US" sz="1700" dirty="0">
                <a:ea typeface="ＭＳ Ｐゴシック" charset="-128"/>
                <a:cs typeface="ＭＳ Ｐゴシック" charset="-128"/>
              </a:rPr>
            </a:br>
            <a:r>
              <a:rPr lang="en-US" sz="1700" dirty="0">
                <a:ea typeface="ＭＳ Ｐゴシック" charset="-128"/>
                <a:cs typeface="ＭＳ Ｐゴシック" charset="-128"/>
              </a:rPr>
              <a:t>   Scanners</a:t>
            </a:r>
          </a:p>
          <a:p>
            <a:pPr lvl="1">
              <a:spcBef>
                <a:spcPct val="20000"/>
              </a:spcBef>
              <a:buFont typeface="Lucida Grande" charset="0"/>
              <a:buChar char="-"/>
              <a:defRPr/>
            </a:pPr>
            <a:r>
              <a:rPr lang="en-US" sz="1700" dirty="0">
                <a:ea typeface="ＭＳ Ｐゴシック" charset="-128"/>
                <a:cs typeface="ＭＳ Ｐゴシック" charset="-128"/>
              </a:rPr>
              <a:t> SkipFish</a:t>
            </a:r>
          </a:p>
          <a:p>
            <a:pPr lvl="1">
              <a:spcBef>
                <a:spcPct val="20000"/>
              </a:spcBef>
              <a:buFont typeface="Lucida Grande" charset="0"/>
              <a:buChar char="-"/>
              <a:defRPr/>
            </a:pPr>
            <a:r>
              <a:rPr lang="en-US" sz="1700" dirty="0">
                <a:ea typeface="ＭＳ Ｐゴシック" charset="-128"/>
                <a:cs typeface="ＭＳ Ｐゴシック" charset="-128"/>
              </a:rPr>
              <a:t> SkipFish Exercise</a:t>
            </a:r>
          </a:p>
          <a:p>
            <a:pPr lvl="1">
              <a:spcBef>
                <a:spcPct val="20000"/>
              </a:spcBef>
              <a:buFont typeface="Lucida Grande" charset="0"/>
              <a:buChar char="-"/>
              <a:defRPr/>
            </a:pPr>
            <a:r>
              <a:rPr lang="en-US" sz="1700" dirty="0">
                <a:ea typeface="ＭＳ Ｐゴシック" charset="-128"/>
                <a:cs typeface="ＭＳ Ｐゴシック" charset="-128"/>
              </a:rPr>
              <a:t> w3af</a:t>
            </a:r>
          </a:p>
          <a:p>
            <a:pPr lvl="1">
              <a:spcBef>
                <a:spcPct val="20000"/>
              </a:spcBef>
              <a:buFont typeface="Lucida Grande" charset="0"/>
              <a:buChar char="-"/>
              <a:defRPr/>
            </a:pPr>
            <a:r>
              <a:rPr lang="en-US" sz="1700" dirty="0">
                <a:ea typeface="ＭＳ Ｐゴシック" charset="-128"/>
                <a:cs typeface="ＭＳ Ｐゴシック" charset="-128"/>
              </a:rPr>
              <a:t> w3af Exercise</a:t>
            </a:r>
          </a:p>
        </p:txBody>
      </p:sp>
      <p:sp>
        <p:nvSpPr>
          <p:cNvPr id="11" name="Freeform 1044"/>
          <p:cNvSpPr>
            <a:spLocks/>
          </p:cNvSpPr>
          <p:nvPr/>
        </p:nvSpPr>
        <p:spPr bwMode="blackWhite">
          <a:xfrm>
            <a:off x="4265613" y="269384"/>
            <a:ext cx="1296987" cy="6030871"/>
          </a:xfrm>
          <a:custGeom>
            <a:avLst/>
            <a:gdLst>
              <a:gd name="T0" fmla="*/ 0 w 808"/>
              <a:gd name="T1" fmla="*/ 2147483647 h 3984"/>
              <a:gd name="T2" fmla="*/ 2147483647 w 808"/>
              <a:gd name="T3" fmla="*/ 0 h 3984"/>
              <a:gd name="T4" fmla="*/ 2147483647 w 808"/>
              <a:gd name="T5" fmla="*/ 2147483647 h 3984"/>
              <a:gd name="T6" fmla="*/ 0 w 808"/>
              <a:gd name="T7" fmla="*/ 2147483647 h 3984"/>
              <a:gd name="T8" fmla="*/ 0 60000 65536"/>
              <a:gd name="T9" fmla="*/ 0 60000 65536"/>
              <a:gd name="T10" fmla="*/ 0 60000 65536"/>
              <a:gd name="T11" fmla="*/ 0 60000 65536"/>
              <a:gd name="T12" fmla="*/ 0 w 808"/>
              <a:gd name="T13" fmla="*/ 0 h 3984"/>
              <a:gd name="T14" fmla="*/ 808 w 808"/>
              <a:gd name="T15" fmla="*/ 3984 h 3984"/>
            </a:gdLst>
            <a:ahLst/>
            <a:cxnLst>
              <a:cxn ang="T8">
                <a:pos x="T0" y="T1"/>
              </a:cxn>
              <a:cxn ang="T9">
                <a:pos x="T2" y="T3"/>
              </a:cxn>
              <a:cxn ang="T10">
                <a:pos x="T4" y="T5"/>
              </a:cxn>
              <a:cxn ang="T11">
                <a:pos x="T6" y="T7"/>
              </a:cxn>
            </a:cxnLst>
            <a:rect l="T12" t="T13" r="T14" b="T15"/>
            <a:pathLst>
              <a:path w="808" h="3984">
                <a:moveTo>
                  <a:pt x="0" y="2788"/>
                </a:moveTo>
                <a:lnTo>
                  <a:pt x="808" y="0"/>
                </a:lnTo>
                <a:lnTo>
                  <a:pt x="808" y="3984"/>
                </a:lnTo>
                <a:lnTo>
                  <a:pt x="0" y="2788"/>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p:cNvSpPr>
            <a:spLocks noGrp="1"/>
          </p:cNvSpPr>
          <p:nvPr>
            <p:ph type="title"/>
          </p:nvPr>
        </p:nvSpPr>
        <p:spPr/>
        <p:txBody>
          <a:bodyPr/>
          <a:lstStyle/>
          <a:p>
            <a:r>
              <a:rPr lang="en-US" dirty="0">
                <a:latin typeface="Tahoma" charset="0"/>
                <a:ea typeface="MS PGothic" charset="0"/>
              </a:rPr>
              <a:t>Session Flaws</a:t>
            </a:r>
          </a:p>
        </p:txBody>
      </p:sp>
      <p:sp>
        <p:nvSpPr>
          <p:cNvPr id="153603" name="Content Placeholder 2"/>
          <p:cNvSpPr>
            <a:spLocks noGrp="1"/>
          </p:cNvSpPr>
          <p:nvPr>
            <p:ph idx="1"/>
          </p:nvPr>
        </p:nvSpPr>
        <p:spPr/>
        <p:txBody>
          <a:bodyPr/>
          <a:lstStyle/>
          <a:p>
            <a:r>
              <a:rPr lang="en-US" dirty="0">
                <a:latin typeface="Tahoma" charset="0"/>
                <a:ea typeface="MS PGothic" charset="0"/>
              </a:rPr>
              <a:t>Session state is a key point within web applications</a:t>
            </a:r>
          </a:p>
          <a:p>
            <a:r>
              <a:rPr lang="en-US" dirty="0">
                <a:latin typeface="Tahoma" charset="0"/>
                <a:ea typeface="MS PGothic" charset="0"/>
              </a:rPr>
              <a:t>Session flaws can allow for various attacks</a:t>
            </a:r>
          </a:p>
          <a:p>
            <a:pPr lvl="1"/>
            <a:r>
              <a:rPr lang="en-US" dirty="0">
                <a:latin typeface="Tahoma" charset="0"/>
                <a:ea typeface="MS PGothic" charset="0"/>
              </a:rPr>
              <a:t>Session hijacking from predictable session IDs</a:t>
            </a:r>
          </a:p>
          <a:p>
            <a:pPr lvl="1"/>
            <a:r>
              <a:rPr lang="en-US" dirty="0">
                <a:latin typeface="Tahoma" charset="0"/>
                <a:ea typeface="MS PGothic" charset="0"/>
              </a:rPr>
              <a:t>Session fixation which is covered next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1066800" y="374968"/>
            <a:ext cx="7010400" cy="722312"/>
          </a:xfrm>
        </p:spPr>
        <p:txBody>
          <a:bodyPr lIns="90000" tIns="46800" rIns="90000" bIns="4680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latin typeface="Tahoma" charset="0"/>
                <a:ea typeface="MS PGothic" charset="0"/>
              </a:rPr>
              <a:t>Cross Site Scripting</a:t>
            </a:r>
          </a:p>
        </p:txBody>
      </p:sp>
      <p:sp>
        <p:nvSpPr>
          <p:cNvPr id="151555" name="Rectangle 3"/>
          <p:cNvSpPr>
            <a:spLocks noGrp="1" noChangeArrowheads="1"/>
          </p:cNvSpPr>
          <p:nvPr>
            <p:ph idx="1"/>
          </p:nvPr>
        </p:nvSpPr>
        <p:spPr>
          <a:xfrm>
            <a:off x="441960" y="1752600"/>
            <a:ext cx="8229600" cy="4386263"/>
          </a:xfrm>
        </p:spPr>
        <p:txBody>
          <a:bodyPr lIns="90000" tIns="46800" rIns="90000" bIns="46800"/>
          <a:lstStyle/>
          <a:p>
            <a:pPr marL="339725" indent="-339725" defTabSz="457200">
              <a:spcBef>
                <a:spcPts val="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latin typeface="Tahoma" charset="0"/>
                <a:ea typeface="MS PGothic" charset="0"/>
              </a:rPr>
              <a:t>Cross Site Scripting is commonly known as XSS</a:t>
            </a:r>
          </a:p>
          <a:p>
            <a:pPr marL="339725" indent="-339725" defTabSz="457200">
              <a:spcBef>
                <a:spcPts val="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latin typeface="Tahoma" charset="0"/>
                <a:ea typeface="MS PGothic" charset="0"/>
              </a:rPr>
              <a:t>It involves tricking the browser into executing code</a:t>
            </a:r>
          </a:p>
          <a:p>
            <a:pPr marL="339725" indent="-339725" defTabSz="457200">
              <a:spcBef>
                <a:spcPts val="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latin typeface="Tahoma" charset="0"/>
                <a:ea typeface="MS PGothic" charset="0"/>
              </a:rPr>
              <a:t>The browser believes that the code is part of the site and runs it in that context</a:t>
            </a:r>
          </a:p>
          <a:p>
            <a:pPr marL="339725" indent="-339725" defTabSz="457200">
              <a:spcBef>
                <a:spcPts val="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latin typeface="Tahoma" charset="0"/>
                <a:ea typeface="MS PGothic" charset="0"/>
              </a:rPr>
              <a:t>This attack targets the browser, not the server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41"/>
          <p:cNvSpPr>
            <a:spLocks noGrp="1" noChangeArrowheads="1"/>
          </p:cNvSpPr>
          <p:nvPr>
            <p:ph type="title"/>
          </p:nvPr>
        </p:nvSpPr>
        <p:spPr/>
        <p:txBody>
          <a:bodyPr/>
          <a:lstStyle/>
          <a:p>
            <a:pPr algn="l"/>
            <a:r>
              <a:rPr lang="en-US" dirty="0">
                <a:latin typeface="Tahoma" charset="0"/>
                <a:ea typeface="MS PGothic" charset="0"/>
              </a:rPr>
              <a:t>Course Roadmap</a:t>
            </a:r>
          </a:p>
        </p:txBody>
      </p:sp>
      <p:sp>
        <p:nvSpPr>
          <p:cNvPr id="9" name="Rectangle 1042"/>
          <p:cNvSpPr>
            <a:spLocks noChangeArrowheads="1"/>
          </p:cNvSpPr>
          <p:nvPr/>
        </p:nvSpPr>
        <p:spPr bwMode="auto">
          <a:xfrm>
            <a:off x="219075" y="1604164"/>
            <a:ext cx="8458200" cy="44196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dirty="0">
                <a:latin typeface="Tahoma" pitchFamily="34" charset="0"/>
                <a:ea typeface="MS PGothic" pitchFamily="34" charset="-128"/>
                <a:cs typeface="+mn-cs"/>
              </a:rPr>
              <a:t>Attacker'</a:t>
            </a:r>
            <a:r>
              <a:rPr lang="en-US" sz="3200" dirty="0">
                <a:latin typeface="Tahoma" pitchFamily="34" charset="0"/>
                <a:ea typeface="MS PGothic" pitchFamily="34" charset="-128"/>
              </a:rPr>
              <a:t>s View, Pen-Testing</a:t>
            </a:r>
            <a:br>
              <a:rPr lang="en-US" sz="3200" dirty="0">
                <a:latin typeface="Tahoma" pitchFamily="34" charset="0"/>
                <a:ea typeface="MS PGothic" pitchFamily="34" charset="-128"/>
              </a:rPr>
            </a:br>
            <a:r>
              <a:rPr lang="en-US" sz="3200" dirty="0">
                <a:latin typeface="Tahoma" pitchFamily="34" charset="0"/>
                <a:ea typeface="MS PGothic" pitchFamily="34" charset="-128"/>
              </a:rPr>
              <a:t>&amp; Scoping</a:t>
            </a:r>
            <a:endParaRPr lang="en-US" sz="3200" dirty="0">
              <a:latin typeface="Tahoma" pitchFamily="34" charset="0"/>
              <a:ea typeface="MS PGothic" pitchFamily="34" charset="-128"/>
              <a:cs typeface="+mn-cs"/>
            </a:endParaRP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Server-Side Vuln Discovery</a:t>
            </a:r>
          </a:p>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Server-Side Vuln</a:t>
            </a:r>
            <a:r>
              <a:rPr lang="en-US" sz="3200" b="1" i="1" dirty="0">
                <a:solidFill>
                  <a:srgbClr val="FF0000"/>
                </a:solidFill>
                <a:latin typeface="Tahoma" pitchFamily="34" charset="0"/>
                <a:ea typeface="MS PGothic" pitchFamily="34" charset="-128"/>
                <a:cs typeface="+mn-cs"/>
              </a:rPr>
              <a:t> </a:t>
            </a:r>
            <a:br>
              <a:rPr lang="en-US" sz="3200" b="1" i="1" dirty="0">
                <a:solidFill>
                  <a:srgbClr val="FF0000"/>
                </a:solidFill>
                <a:latin typeface="Tahoma" pitchFamily="34" charset="0"/>
                <a:ea typeface="MS PGothic" pitchFamily="34" charset="-128"/>
                <a:cs typeface="+mn-cs"/>
              </a:rPr>
            </a:br>
            <a:r>
              <a:rPr lang="en-US" sz="3200" b="1" i="1" u="sng" dirty="0">
                <a:solidFill>
                  <a:srgbClr val="FF0000"/>
                </a:solidFill>
                <a:latin typeface="Tahoma" pitchFamily="34" charset="0"/>
                <a:ea typeface="MS PGothic" pitchFamily="34" charset="-128"/>
                <a:cs typeface="+mn-cs"/>
              </a:rPr>
              <a:t>Discovery Cont.</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10" name="Rectangle 1043"/>
          <p:cNvSpPr>
            <a:spLocks noChangeArrowheads="1"/>
          </p:cNvSpPr>
          <p:nvPr/>
        </p:nvSpPr>
        <p:spPr bwMode="auto">
          <a:xfrm>
            <a:off x="5562600" y="0"/>
            <a:ext cx="3429000" cy="6858000"/>
          </a:xfrm>
          <a:prstGeom prst="rect">
            <a:avLst/>
          </a:prstGeom>
          <a:solidFill>
            <a:srgbClr val="99FFCC"/>
          </a:solidFill>
          <a:ln w="12700">
            <a:solidFill>
              <a:schemeClr val="tx1"/>
            </a:solidFill>
            <a:miter lim="800000"/>
            <a:headEnd type="none" w="sm" len="sm"/>
            <a:tailEnd type="none" w="sm" len="sm"/>
          </a:ln>
        </p:spPr>
        <p:txBody>
          <a:bodyPr wrap="none" anchor="ctr"/>
          <a:lstStyle/>
          <a:p>
            <a:pPr eaLnBrk="0" hangingPunct="0">
              <a:spcBef>
                <a:spcPct val="20000"/>
              </a:spcBef>
              <a:buFontTx/>
              <a:buChar char="•"/>
              <a:defRPr/>
            </a:pPr>
            <a:r>
              <a:rPr lang="en-US" sz="1700" dirty="0">
                <a:ea typeface="ＭＳ Ｐゴシック" charset="-128"/>
                <a:cs typeface="ＭＳ Ｐゴシック" charset="-128"/>
              </a:rPr>
              <a:t> Cross-Site Scripting (XSS)  </a:t>
            </a:r>
          </a:p>
          <a:p>
            <a:pPr eaLnBrk="0" hangingPunct="0">
              <a:spcBef>
                <a:spcPct val="20000"/>
              </a:spcBef>
              <a:buFontTx/>
              <a:buChar char="•"/>
              <a:defRPr/>
            </a:pPr>
            <a:r>
              <a:rPr lang="en-US" sz="1700" dirty="0">
                <a:ea typeface="ＭＳ Ｐゴシック" charset="-128"/>
                <a:cs typeface="ＭＳ Ｐゴシック" charset="-128"/>
              </a:rPr>
              <a:t> Cross-Site Scripting Exercise</a:t>
            </a:r>
          </a:p>
          <a:p>
            <a:pPr eaLnBrk="0" hangingPunct="0">
              <a:spcBef>
                <a:spcPct val="20000"/>
              </a:spcBef>
              <a:buFontTx/>
              <a:buChar char="•"/>
              <a:defRPr/>
            </a:pPr>
            <a:r>
              <a:rPr lang="en-US" sz="1700" dirty="0">
                <a:ea typeface="ＭＳ Ｐゴシック" charset="-128"/>
                <a:cs typeface="ＭＳ Ｐゴシック" charset="-128"/>
              </a:rPr>
              <a:t> Cross-Site Scripting Discovery</a:t>
            </a:r>
          </a:p>
          <a:p>
            <a:pPr eaLnBrk="0" hangingPunct="0">
              <a:spcBef>
                <a:spcPct val="20000"/>
              </a:spcBef>
              <a:buFontTx/>
              <a:buChar char="•"/>
              <a:defRPr/>
            </a:pPr>
            <a:r>
              <a:rPr lang="en-US" sz="1700" dirty="0">
                <a:ea typeface="ＭＳ Ｐゴシック" charset="-128"/>
                <a:cs typeface="ＭＳ Ｐゴシック" charset="-128"/>
              </a:rPr>
              <a:t> Persistent XSS Exercise</a:t>
            </a:r>
          </a:p>
          <a:p>
            <a:pPr eaLnBrk="0" hangingPunct="0">
              <a:spcBef>
                <a:spcPct val="20000"/>
              </a:spcBef>
              <a:buFontTx/>
              <a:buChar char="•"/>
              <a:defRPr/>
            </a:pPr>
            <a:r>
              <a:rPr lang="en-US" sz="1700" dirty="0">
                <a:ea typeface="ＭＳ Ｐゴシック" charset="-128"/>
                <a:cs typeface="ＭＳ Ｐゴシック" charset="-128"/>
              </a:rPr>
              <a:t> Cross-Site Request Forgery (CSRF)</a:t>
            </a:r>
          </a:p>
          <a:p>
            <a:pPr eaLnBrk="0" hangingPunct="0">
              <a:spcBef>
                <a:spcPct val="20000"/>
              </a:spcBef>
              <a:buFontTx/>
              <a:buChar char="•"/>
              <a:defRPr/>
            </a:pPr>
            <a:r>
              <a:rPr lang="en-US" sz="1700" dirty="0">
                <a:ea typeface="ＭＳ Ｐゴシック" charset="-128"/>
                <a:cs typeface="ＭＳ Ｐゴシック" charset="-128"/>
              </a:rPr>
              <a:t> Session Flaws</a:t>
            </a:r>
          </a:p>
          <a:p>
            <a:pPr eaLnBrk="0" hangingPunct="0">
              <a:spcBef>
                <a:spcPct val="20000"/>
              </a:spcBef>
              <a:buFontTx/>
              <a:buChar char="•"/>
              <a:defRPr/>
            </a:pPr>
            <a:r>
              <a:rPr lang="en-US" sz="1700" b="1" i="1" dirty="0">
                <a:solidFill>
                  <a:srgbClr val="FF0000"/>
                </a:solidFill>
                <a:ea typeface="ＭＳ Ｐゴシック" charset="-128"/>
                <a:cs typeface="ＭＳ Ｐゴシック" charset="-128"/>
              </a:rPr>
              <a:t> Session Fixation</a:t>
            </a:r>
          </a:p>
          <a:p>
            <a:pPr eaLnBrk="0" hangingPunct="0">
              <a:spcBef>
                <a:spcPct val="20000"/>
              </a:spcBef>
              <a:buFontTx/>
              <a:buChar char="•"/>
              <a:defRPr/>
            </a:pPr>
            <a:r>
              <a:rPr lang="en-US" sz="1700" dirty="0">
                <a:ea typeface="ＭＳ Ｐゴシック" charset="-128"/>
                <a:cs typeface="ＭＳ Ｐゴシック" charset="-128"/>
              </a:rPr>
              <a:t> AJAX</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 Exercise </a:t>
            </a:r>
          </a:p>
          <a:p>
            <a:pPr lvl="1" eaLnBrk="0" hangingPunct="0">
              <a:spcBef>
                <a:spcPct val="20000"/>
              </a:spcBef>
              <a:buFont typeface="Lucida Grande" charset="0"/>
              <a:buChar char="-"/>
              <a:defRPr/>
            </a:pPr>
            <a:r>
              <a:rPr lang="en-US" sz="1700" dirty="0">
                <a:ea typeface="ＭＳ Ｐゴシック" charset="-128"/>
                <a:cs typeface="ＭＳ Ｐゴシック" charset="-128"/>
              </a:rPr>
              <a:t>API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Data Binding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AJAX Fuzzing Exercise</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 Exercise</a:t>
            </a:r>
          </a:p>
          <a:p>
            <a:pPr eaLnBrk="0" hangingPunct="0">
              <a:spcBef>
                <a:spcPct val="20000"/>
              </a:spcBef>
              <a:buFontTx/>
              <a:buChar char="•"/>
              <a:defRPr/>
            </a:pPr>
            <a:r>
              <a:rPr lang="en-US" sz="1700" dirty="0">
                <a:ea typeface="ＭＳ Ｐゴシック" charset="-128"/>
                <a:cs typeface="ＭＳ Ｐゴシック" charset="-128"/>
              </a:rPr>
              <a:t> Automated Web Application</a:t>
            </a:r>
            <a:br>
              <a:rPr lang="en-US" sz="1700" dirty="0">
                <a:ea typeface="ＭＳ Ｐゴシック" charset="-128"/>
                <a:cs typeface="ＭＳ Ｐゴシック" charset="-128"/>
              </a:rPr>
            </a:br>
            <a:r>
              <a:rPr lang="en-US" sz="1700" dirty="0">
                <a:ea typeface="ＭＳ Ｐゴシック" charset="-128"/>
                <a:cs typeface="ＭＳ Ｐゴシック" charset="-128"/>
              </a:rPr>
              <a:t>   Scanners</a:t>
            </a:r>
          </a:p>
          <a:p>
            <a:pPr lvl="1">
              <a:spcBef>
                <a:spcPct val="20000"/>
              </a:spcBef>
              <a:buFont typeface="Lucida Grande" charset="0"/>
              <a:buChar char="-"/>
              <a:defRPr/>
            </a:pPr>
            <a:r>
              <a:rPr lang="en-US" sz="1700" dirty="0">
                <a:ea typeface="ＭＳ Ｐゴシック" charset="-128"/>
                <a:cs typeface="ＭＳ Ｐゴシック" charset="-128"/>
              </a:rPr>
              <a:t> SkipFish</a:t>
            </a:r>
          </a:p>
          <a:p>
            <a:pPr lvl="1">
              <a:spcBef>
                <a:spcPct val="20000"/>
              </a:spcBef>
              <a:buFont typeface="Lucida Grande" charset="0"/>
              <a:buChar char="-"/>
              <a:defRPr/>
            </a:pPr>
            <a:r>
              <a:rPr lang="en-US" sz="1700" dirty="0">
                <a:ea typeface="ＭＳ Ｐゴシック" charset="-128"/>
                <a:cs typeface="ＭＳ Ｐゴシック" charset="-128"/>
              </a:rPr>
              <a:t> SkipFish Exercise</a:t>
            </a:r>
          </a:p>
          <a:p>
            <a:pPr lvl="1">
              <a:spcBef>
                <a:spcPct val="20000"/>
              </a:spcBef>
              <a:buFont typeface="Lucida Grande" charset="0"/>
              <a:buChar char="-"/>
              <a:defRPr/>
            </a:pPr>
            <a:r>
              <a:rPr lang="en-US" sz="1700" dirty="0">
                <a:ea typeface="ＭＳ Ｐゴシック" charset="-128"/>
                <a:cs typeface="ＭＳ Ｐゴシック" charset="-128"/>
              </a:rPr>
              <a:t> w3af</a:t>
            </a:r>
          </a:p>
          <a:p>
            <a:pPr lvl="1">
              <a:spcBef>
                <a:spcPct val="20000"/>
              </a:spcBef>
              <a:buFont typeface="Lucida Grande" charset="0"/>
              <a:buChar char="-"/>
              <a:defRPr/>
            </a:pPr>
            <a:r>
              <a:rPr lang="en-US" sz="1700" dirty="0">
                <a:ea typeface="ＭＳ Ｐゴシック" charset="-128"/>
                <a:cs typeface="ＭＳ Ｐゴシック" charset="-128"/>
              </a:rPr>
              <a:t> w3af Exercise</a:t>
            </a:r>
          </a:p>
        </p:txBody>
      </p:sp>
      <p:sp>
        <p:nvSpPr>
          <p:cNvPr id="11" name="Freeform 1044"/>
          <p:cNvSpPr>
            <a:spLocks/>
          </p:cNvSpPr>
          <p:nvPr/>
        </p:nvSpPr>
        <p:spPr bwMode="blackWhite">
          <a:xfrm>
            <a:off x="4265613" y="269384"/>
            <a:ext cx="1296987" cy="6030871"/>
          </a:xfrm>
          <a:custGeom>
            <a:avLst/>
            <a:gdLst>
              <a:gd name="T0" fmla="*/ 0 w 808"/>
              <a:gd name="T1" fmla="*/ 2147483647 h 3984"/>
              <a:gd name="T2" fmla="*/ 2147483647 w 808"/>
              <a:gd name="T3" fmla="*/ 0 h 3984"/>
              <a:gd name="T4" fmla="*/ 2147483647 w 808"/>
              <a:gd name="T5" fmla="*/ 2147483647 h 3984"/>
              <a:gd name="T6" fmla="*/ 0 w 808"/>
              <a:gd name="T7" fmla="*/ 2147483647 h 3984"/>
              <a:gd name="T8" fmla="*/ 0 60000 65536"/>
              <a:gd name="T9" fmla="*/ 0 60000 65536"/>
              <a:gd name="T10" fmla="*/ 0 60000 65536"/>
              <a:gd name="T11" fmla="*/ 0 60000 65536"/>
              <a:gd name="T12" fmla="*/ 0 w 808"/>
              <a:gd name="T13" fmla="*/ 0 h 3984"/>
              <a:gd name="T14" fmla="*/ 808 w 808"/>
              <a:gd name="T15" fmla="*/ 3984 h 3984"/>
            </a:gdLst>
            <a:ahLst/>
            <a:cxnLst>
              <a:cxn ang="T8">
                <a:pos x="T0" y="T1"/>
              </a:cxn>
              <a:cxn ang="T9">
                <a:pos x="T2" y="T3"/>
              </a:cxn>
              <a:cxn ang="T10">
                <a:pos x="T4" y="T5"/>
              </a:cxn>
              <a:cxn ang="T11">
                <a:pos x="T6" y="T7"/>
              </a:cxn>
            </a:cxnLst>
            <a:rect l="T12" t="T13" r="T14" b="T15"/>
            <a:pathLst>
              <a:path w="808" h="3984">
                <a:moveTo>
                  <a:pt x="0" y="2788"/>
                </a:moveTo>
                <a:lnTo>
                  <a:pt x="808" y="0"/>
                </a:lnTo>
                <a:lnTo>
                  <a:pt x="808" y="3984"/>
                </a:lnTo>
                <a:lnTo>
                  <a:pt x="0" y="2788"/>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itle 1"/>
          <p:cNvSpPr>
            <a:spLocks noGrp="1"/>
          </p:cNvSpPr>
          <p:nvPr>
            <p:ph type="title"/>
          </p:nvPr>
        </p:nvSpPr>
        <p:spPr/>
        <p:txBody>
          <a:bodyPr/>
          <a:lstStyle/>
          <a:p>
            <a:r>
              <a:rPr lang="en-US" dirty="0">
                <a:latin typeface="Tahoma" charset="0"/>
                <a:ea typeface="MS PGothic" charset="0"/>
              </a:rPr>
              <a:t>Session Fixation</a:t>
            </a:r>
          </a:p>
        </p:txBody>
      </p:sp>
      <p:sp>
        <p:nvSpPr>
          <p:cNvPr id="155651" name="Content Placeholder 2"/>
          <p:cNvSpPr>
            <a:spLocks noGrp="1"/>
          </p:cNvSpPr>
          <p:nvPr>
            <p:ph idx="1"/>
          </p:nvPr>
        </p:nvSpPr>
        <p:spPr/>
        <p:txBody>
          <a:bodyPr/>
          <a:lstStyle/>
          <a:p>
            <a:r>
              <a:rPr lang="en-US" sz="2800" dirty="0">
                <a:latin typeface="Tahoma" charset="0"/>
                <a:ea typeface="MS PGothic" charset="0"/>
              </a:rPr>
              <a:t>Session fixation allows for us to control a user's session ID</a:t>
            </a:r>
          </a:p>
          <a:p>
            <a:r>
              <a:rPr lang="en-US" sz="2800" dirty="0">
                <a:latin typeface="Tahoma" charset="0"/>
                <a:ea typeface="MS PGothic" charset="0"/>
              </a:rPr>
              <a:t>The basic cause of the flaw is not changing the session ID after a user authenticates</a:t>
            </a:r>
          </a:p>
          <a:p>
            <a:r>
              <a:rPr lang="en-US" sz="2800" dirty="0">
                <a:latin typeface="Tahoma" charset="0"/>
                <a:ea typeface="MS PGothic" charset="0"/>
              </a:rPr>
              <a:t>We provide a link to a user</a:t>
            </a:r>
          </a:p>
          <a:p>
            <a:pPr lvl="1"/>
            <a:r>
              <a:rPr lang="en-US" sz="2400" dirty="0">
                <a:latin typeface="Tahoma" charset="0"/>
                <a:ea typeface="MS PGothic" charset="0"/>
              </a:rPr>
              <a:t>The link includes the session ID</a:t>
            </a:r>
          </a:p>
          <a:p>
            <a:r>
              <a:rPr lang="en-US" sz="2800" dirty="0">
                <a:latin typeface="Tahoma" charset="0"/>
                <a:ea typeface="MS PGothic" charset="0"/>
              </a:rPr>
              <a:t>When the user clicks and authenticates</a:t>
            </a:r>
          </a:p>
          <a:p>
            <a:pPr lvl="1"/>
            <a:r>
              <a:rPr lang="en-US" sz="2400" dirty="0">
                <a:latin typeface="Tahoma" charset="0"/>
                <a:ea typeface="MS PGothic" charset="0"/>
              </a:rPr>
              <a:t>We are able to use the session ID also</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Discovering Session Fixation</a:t>
            </a:r>
          </a:p>
        </p:txBody>
      </p:sp>
      <p:sp>
        <p:nvSpPr>
          <p:cNvPr id="3" name="Content Placeholder 2"/>
          <p:cNvSpPr>
            <a:spLocks noGrp="1"/>
          </p:cNvSpPr>
          <p:nvPr>
            <p:ph idx="1"/>
          </p:nvPr>
        </p:nvSpPr>
        <p:spPr/>
        <p:txBody>
          <a:bodyPr/>
          <a:lstStyle/>
          <a:p>
            <a:r>
              <a:rPr lang="en-US" dirty="0"/>
              <a:t>Session fixation is a flaw that is simple to find</a:t>
            </a:r>
          </a:p>
          <a:p>
            <a:pPr lvl="1"/>
            <a:r>
              <a:rPr lang="en-US" dirty="0"/>
              <a:t>Often discovered during mapping</a:t>
            </a:r>
          </a:p>
          <a:p>
            <a:r>
              <a:rPr lang="en-US" dirty="0"/>
              <a:t>Look for session identifiers sent before authentication</a:t>
            </a:r>
          </a:p>
          <a:p>
            <a:pPr lvl="1"/>
            <a:r>
              <a:rPr lang="en-US" dirty="0"/>
              <a:t>Within the interception proxy</a:t>
            </a:r>
          </a:p>
          <a:p>
            <a:r>
              <a:rPr lang="en-US" dirty="0"/>
              <a:t>After authentication, compare the ID</a:t>
            </a:r>
          </a:p>
          <a:p>
            <a:pPr lvl="1"/>
            <a:r>
              <a:rPr lang="en-US" dirty="0"/>
              <a:t>Did they change after auth or not?</a:t>
            </a:r>
          </a:p>
        </p:txBody>
      </p:sp>
    </p:spTree>
    <p:extLst>
      <p:ext uri="{BB962C8B-B14F-4D97-AF65-F5344CB8AC3E}">
        <p14:creationId xmlns:p14="http://schemas.microsoft.com/office/powerpoint/2010/main" val="14029363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41"/>
          <p:cNvSpPr>
            <a:spLocks noGrp="1" noChangeArrowheads="1"/>
          </p:cNvSpPr>
          <p:nvPr>
            <p:ph type="title"/>
          </p:nvPr>
        </p:nvSpPr>
        <p:spPr/>
        <p:txBody>
          <a:bodyPr/>
          <a:lstStyle/>
          <a:p>
            <a:pPr algn="l"/>
            <a:r>
              <a:rPr lang="en-US" dirty="0">
                <a:latin typeface="Tahoma" charset="0"/>
                <a:ea typeface="MS PGothic" charset="0"/>
              </a:rPr>
              <a:t>Course Roadmap</a:t>
            </a:r>
          </a:p>
        </p:txBody>
      </p:sp>
      <p:sp>
        <p:nvSpPr>
          <p:cNvPr id="9" name="Rectangle 1042"/>
          <p:cNvSpPr>
            <a:spLocks noChangeArrowheads="1"/>
          </p:cNvSpPr>
          <p:nvPr/>
        </p:nvSpPr>
        <p:spPr bwMode="auto">
          <a:xfrm>
            <a:off x="152400" y="1604164"/>
            <a:ext cx="8458200" cy="44196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dirty="0">
                <a:latin typeface="Tahoma" pitchFamily="34" charset="0"/>
                <a:ea typeface="MS PGothic" pitchFamily="34" charset="-128"/>
                <a:cs typeface="+mn-cs"/>
              </a:rPr>
              <a:t>Attacker'</a:t>
            </a:r>
            <a:r>
              <a:rPr lang="en-US" sz="3200" dirty="0">
                <a:latin typeface="Tahoma" pitchFamily="34" charset="0"/>
                <a:ea typeface="MS PGothic" pitchFamily="34" charset="-128"/>
              </a:rPr>
              <a:t>s View, Pen-Testing</a:t>
            </a:r>
            <a:br>
              <a:rPr lang="en-US" sz="3200" dirty="0">
                <a:latin typeface="Tahoma" pitchFamily="34" charset="0"/>
                <a:ea typeface="MS PGothic" pitchFamily="34" charset="-128"/>
              </a:rPr>
            </a:br>
            <a:r>
              <a:rPr lang="en-US" sz="3200" dirty="0">
                <a:latin typeface="Tahoma" pitchFamily="34" charset="0"/>
                <a:ea typeface="MS PGothic" pitchFamily="34" charset="-128"/>
              </a:rPr>
              <a:t>&amp; Scoping</a:t>
            </a:r>
            <a:endParaRPr lang="en-US" sz="3200" dirty="0">
              <a:latin typeface="Tahoma" pitchFamily="34" charset="0"/>
              <a:ea typeface="MS PGothic" pitchFamily="34" charset="-128"/>
              <a:cs typeface="+mn-cs"/>
            </a:endParaRP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Server-Side Vuln Discovery</a:t>
            </a:r>
          </a:p>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Server-Side Vuln</a:t>
            </a:r>
            <a:r>
              <a:rPr lang="en-US" sz="3200" b="1" i="1" dirty="0">
                <a:solidFill>
                  <a:srgbClr val="FF0000"/>
                </a:solidFill>
                <a:latin typeface="Tahoma" pitchFamily="34" charset="0"/>
                <a:ea typeface="MS PGothic" pitchFamily="34" charset="-128"/>
                <a:cs typeface="+mn-cs"/>
              </a:rPr>
              <a:t> </a:t>
            </a:r>
            <a:br>
              <a:rPr lang="en-US" sz="3200" b="1" i="1" dirty="0">
                <a:solidFill>
                  <a:srgbClr val="FF0000"/>
                </a:solidFill>
                <a:latin typeface="Tahoma" pitchFamily="34" charset="0"/>
                <a:ea typeface="MS PGothic" pitchFamily="34" charset="-128"/>
                <a:cs typeface="+mn-cs"/>
              </a:rPr>
            </a:br>
            <a:r>
              <a:rPr lang="en-US" sz="3200" b="1" i="1" u="sng" dirty="0">
                <a:solidFill>
                  <a:srgbClr val="FF0000"/>
                </a:solidFill>
                <a:latin typeface="Tahoma" pitchFamily="34" charset="0"/>
                <a:ea typeface="MS PGothic" pitchFamily="34" charset="-128"/>
                <a:cs typeface="+mn-cs"/>
              </a:rPr>
              <a:t>Discovery Cont.</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10" name="Rectangle 1043"/>
          <p:cNvSpPr>
            <a:spLocks noChangeArrowheads="1"/>
          </p:cNvSpPr>
          <p:nvPr/>
        </p:nvSpPr>
        <p:spPr bwMode="auto">
          <a:xfrm>
            <a:off x="5562600" y="0"/>
            <a:ext cx="3429000" cy="6858000"/>
          </a:xfrm>
          <a:prstGeom prst="rect">
            <a:avLst/>
          </a:prstGeom>
          <a:solidFill>
            <a:srgbClr val="99FFCC"/>
          </a:solidFill>
          <a:ln w="12700">
            <a:solidFill>
              <a:schemeClr val="tx1"/>
            </a:solidFill>
            <a:miter lim="800000"/>
            <a:headEnd type="none" w="sm" len="sm"/>
            <a:tailEnd type="none" w="sm" len="sm"/>
          </a:ln>
        </p:spPr>
        <p:txBody>
          <a:bodyPr wrap="none" anchor="ctr"/>
          <a:lstStyle/>
          <a:p>
            <a:pPr eaLnBrk="0" hangingPunct="0">
              <a:spcBef>
                <a:spcPct val="20000"/>
              </a:spcBef>
              <a:buFontTx/>
              <a:buChar char="•"/>
              <a:defRPr/>
            </a:pPr>
            <a:r>
              <a:rPr lang="en-US" sz="1700" dirty="0">
                <a:ea typeface="ＭＳ Ｐゴシック" charset="-128"/>
                <a:cs typeface="ＭＳ Ｐゴシック" charset="-128"/>
              </a:rPr>
              <a:t> Cross-Site Scripting (XSS)  </a:t>
            </a:r>
          </a:p>
          <a:p>
            <a:pPr eaLnBrk="0" hangingPunct="0">
              <a:spcBef>
                <a:spcPct val="20000"/>
              </a:spcBef>
              <a:buFontTx/>
              <a:buChar char="•"/>
              <a:defRPr/>
            </a:pPr>
            <a:r>
              <a:rPr lang="en-US" sz="1700" dirty="0">
                <a:ea typeface="ＭＳ Ｐゴシック" charset="-128"/>
                <a:cs typeface="ＭＳ Ｐゴシック" charset="-128"/>
              </a:rPr>
              <a:t> Cross-Site Scripting Exercise</a:t>
            </a:r>
          </a:p>
          <a:p>
            <a:pPr eaLnBrk="0" hangingPunct="0">
              <a:spcBef>
                <a:spcPct val="20000"/>
              </a:spcBef>
              <a:buFontTx/>
              <a:buChar char="•"/>
              <a:defRPr/>
            </a:pPr>
            <a:r>
              <a:rPr lang="en-US" sz="1700" dirty="0">
                <a:ea typeface="ＭＳ Ｐゴシック" charset="-128"/>
                <a:cs typeface="ＭＳ Ｐゴシック" charset="-128"/>
              </a:rPr>
              <a:t> Cross-Site Scripting Discovery</a:t>
            </a:r>
          </a:p>
          <a:p>
            <a:pPr eaLnBrk="0" hangingPunct="0">
              <a:spcBef>
                <a:spcPct val="20000"/>
              </a:spcBef>
              <a:buFontTx/>
              <a:buChar char="•"/>
              <a:defRPr/>
            </a:pPr>
            <a:r>
              <a:rPr lang="en-US" sz="1700" dirty="0">
                <a:ea typeface="ＭＳ Ｐゴシック" charset="-128"/>
                <a:cs typeface="ＭＳ Ｐゴシック" charset="-128"/>
              </a:rPr>
              <a:t> Persistent XSS Exercise</a:t>
            </a:r>
          </a:p>
          <a:p>
            <a:pPr eaLnBrk="0" hangingPunct="0">
              <a:spcBef>
                <a:spcPct val="20000"/>
              </a:spcBef>
              <a:buFontTx/>
              <a:buChar char="•"/>
              <a:defRPr/>
            </a:pPr>
            <a:r>
              <a:rPr lang="en-US" sz="1700" dirty="0">
                <a:ea typeface="ＭＳ Ｐゴシック" charset="-128"/>
                <a:cs typeface="ＭＳ Ｐゴシック" charset="-128"/>
              </a:rPr>
              <a:t> Cross-Site Request Forgery (CSRF)</a:t>
            </a:r>
          </a:p>
          <a:p>
            <a:pPr eaLnBrk="0" hangingPunct="0">
              <a:spcBef>
                <a:spcPct val="20000"/>
              </a:spcBef>
              <a:buFontTx/>
              <a:buChar char="•"/>
              <a:defRPr/>
            </a:pPr>
            <a:r>
              <a:rPr lang="en-US" sz="1700" dirty="0">
                <a:ea typeface="ＭＳ Ｐゴシック" charset="-128"/>
                <a:cs typeface="ＭＳ Ｐゴシック" charset="-128"/>
              </a:rPr>
              <a:t> Session Flaws</a:t>
            </a:r>
          </a:p>
          <a:p>
            <a:pPr eaLnBrk="0" hangingPunct="0">
              <a:spcBef>
                <a:spcPct val="20000"/>
              </a:spcBef>
              <a:buFontTx/>
              <a:buChar char="•"/>
              <a:defRPr/>
            </a:pPr>
            <a:r>
              <a:rPr lang="en-US" sz="1700" dirty="0">
                <a:ea typeface="ＭＳ Ｐゴシック" charset="-128"/>
                <a:cs typeface="ＭＳ Ｐゴシック" charset="-128"/>
              </a:rPr>
              <a:t> Session Fixation</a:t>
            </a:r>
          </a:p>
          <a:p>
            <a:pPr eaLnBrk="0" hangingPunct="0">
              <a:spcBef>
                <a:spcPct val="20000"/>
              </a:spcBef>
              <a:buFontTx/>
              <a:buChar char="•"/>
              <a:defRPr/>
            </a:pPr>
            <a:r>
              <a:rPr lang="en-US" sz="1700" dirty="0">
                <a:ea typeface="ＭＳ Ｐゴシック" charset="-128"/>
                <a:cs typeface="ＭＳ Ｐゴシック" charset="-128"/>
              </a:rPr>
              <a:t> </a:t>
            </a:r>
            <a:r>
              <a:rPr lang="en-US" sz="1700" b="1" i="1" dirty="0">
                <a:solidFill>
                  <a:srgbClr val="FF0000"/>
                </a:solidFill>
                <a:ea typeface="ＭＳ Ｐゴシック" charset="-128"/>
                <a:cs typeface="ＭＳ Ｐゴシック" charset="-128"/>
              </a:rPr>
              <a:t>AJAX</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 Exercise </a:t>
            </a:r>
          </a:p>
          <a:p>
            <a:pPr lvl="1" eaLnBrk="0" hangingPunct="0">
              <a:spcBef>
                <a:spcPct val="20000"/>
              </a:spcBef>
              <a:buFont typeface="Lucida Grande" charset="0"/>
              <a:buChar char="-"/>
              <a:defRPr/>
            </a:pPr>
            <a:r>
              <a:rPr lang="en-US" sz="1700" dirty="0">
                <a:ea typeface="ＭＳ Ｐゴシック" charset="-128"/>
                <a:cs typeface="ＭＳ Ｐゴシック" charset="-128"/>
              </a:rPr>
              <a:t>API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Data Binding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AJAX Fuzzing Exercise</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 Exercise</a:t>
            </a:r>
          </a:p>
          <a:p>
            <a:pPr eaLnBrk="0" hangingPunct="0">
              <a:spcBef>
                <a:spcPct val="20000"/>
              </a:spcBef>
              <a:buFontTx/>
              <a:buChar char="•"/>
              <a:defRPr/>
            </a:pPr>
            <a:r>
              <a:rPr lang="en-US" sz="1700" dirty="0">
                <a:ea typeface="ＭＳ Ｐゴシック" charset="-128"/>
                <a:cs typeface="ＭＳ Ｐゴシック" charset="-128"/>
              </a:rPr>
              <a:t> Automated Web Application</a:t>
            </a:r>
            <a:br>
              <a:rPr lang="en-US" sz="1700" dirty="0">
                <a:ea typeface="ＭＳ Ｐゴシック" charset="-128"/>
                <a:cs typeface="ＭＳ Ｐゴシック" charset="-128"/>
              </a:rPr>
            </a:br>
            <a:r>
              <a:rPr lang="en-US" sz="1700" dirty="0">
                <a:ea typeface="ＭＳ Ｐゴシック" charset="-128"/>
                <a:cs typeface="ＭＳ Ｐゴシック" charset="-128"/>
              </a:rPr>
              <a:t>   Scanners</a:t>
            </a:r>
          </a:p>
          <a:p>
            <a:pPr lvl="1">
              <a:spcBef>
                <a:spcPct val="20000"/>
              </a:spcBef>
              <a:buFont typeface="Lucida Grande" charset="0"/>
              <a:buChar char="-"/>
              <a:defRPr/>
            </a:pPr>
            <a:r>
              <a:rPr lang="en-US" sz="1700" dirty="0">
                <a:ea typeface="ＭＳ Ｐゴシック" charset="-128"/>
                <a:cs typeface="ＭＳ Ｐゴシック" charset="-128"/>
              </a:rPr>
              <a:t> SkipFish</a:t>
            </a:r>
          </a:p>
          <a:p>
            <a:pPr lvl="1">
              <a:spcBef>
                <a:spcPct val="20000"/>
              </a:spcBef>
              <a:buFont typeface="Lucida Grande" charset="0"/>
              <a:buChar char="-"/>
              <a:defRPr/>
            </a:pPr>
            <a:r>
              <a:rPr lang="en-US" sz="1700" dirty="0">
                <a:ea typeface="ＭＳ Ｐゴシック" charset="-128"/>
                <a:cs typeface="ＭＳ Ｐゴシック" charset="-128"/>
              </a:rPr>
              <a:t> SkipFish Exercise</a:t>
            </a:r>
          </a:p>
          <a:p>
            <a:pPr lvl="1">
              <a:spcBef>
                <a:spcPct val="20000"/>
              </a:spcBef>
              <a:buFont typeface="Lucida Grande" charset="0"/>
              <a:buChar char="-"/>
              <a:defRPr/>
            </a:pPr>
            <a:r>
              <a:rPr lang="en-US" sz="1700" dirty="0">
                <a:ea typeface="ＭＳ Ｐゴシック" charset="-128"/>
                <a:cs typeface="ＭＳ Ｐゴシック" charset="-128"/>
              </a:rPr>
              <a:t> w3af</a:t>
            </a:r>
          </a:p>
          <a:p>
            <a:pPr lvl="1">
              <a:spcBef>
                <a:spcPct val="20000"/>
              </a:spcBef>
              <a:buFont typeface="Lucida Grande" charset="0"/>
              <a:buChar char="-"/>
              <a:defRPr/>
            </a:pPr>
            <a:r>
              <a:rPr lang="en-US" sz="1700" dirty="0">
                <a:ea typeface="ＭＳ Ｐゴシック" charset="-128"/>
                <a:cs typeface="ＭＳ Ｐゴシック" charset="-128"/>
              </a:rPr>
              <a:t> w3af Exercise</a:t>
            </a:r>
          </a:p>
        </p:txBody>
      </p:sp>
      <p:sp>
        <p:nvSpPr>
          <p:cNvPr id="11" name="Freeform 1044"/>
          <p:cNvSpPr>
            <a:spLocks/>
          </p:cNvSpPr>
          <p:nvPr/>
        </p:nvSpPr>
        <p:spPr bwMode="blackWhite">
          <a:xfrm>
            <a:off x="4265613" y="269384"/>
            <a:ext cx="1296987" cy="6030871"/>
          </a:xfrm>
          <a:custGeom>
            <a:avLst/>
            <a:gdLst>
              <a:gd name="T0" fmla="*/ 0 w 808"/>
              <a:gd name="T1" fmla="*/ 2147483647 h 3984"/>
              <a:gd name="T2" fmla="*/ 2147483647 w 808"/>
              <a:gd name="T3" fmla="*/ 0 h 3984"/>
              <a:gd name="T4" fmla="*/ 2147483647 w 808"/>
              <a:gd name="T5" fmla="*/ 2147483647 h 3984"/>
              <a:gd name="T6" fmla="*/ 0 w 808"/>
              <a:gd name="T7" fmla="*/ 2147483647 h 3984"/>
              <a:gd name="T8" fmla="*/ 0 60000 65536"/>
              <a:gd name="T9" fmla="*/ 0 60000 65536"/>
              <a:gd name="T10" fmla="*/ 0 60000 65536"/>
              <a:gd name="T11" fmla="*/ 0 60000 65536"/>
              <a:gd name="T12" fmla="*/ 0 w 808"/>
              <a:gd name="T13" fmla="*/ 0 h 3984"/>
              <a:gd name="T14" fmla="*/ 808 w 808"/>
              <a:gd name="T15" fmla="*/ 3984 h 3984"/>
            </a:gdLst>
            <a:ahLst/>
            <a:cxnLst>
              <a:cxn ang="T8">
                <a:pos x="T0" y="T1"/>
              </a:cxn>
              <a:cxn ang="T9">
                <a:pos x="T2" y="T3"/>
              </a:cxn>
              <a:cxn ang="T10">
                <a:pos x="T4" y="T5"/>
              </a:cxn>
              <a:cxn ang="T11">
                <a:pos x="T6" y="T7"/>
              </a:cxn>
            </a:cxnLst>
            <a:rect l="T12" t="T13" r="T14" b="T15"/>
            <a:pathLst>
              <a:path w="808" h="3984">
                <a:moveTo>
                  <a:pt x="0" y="2788"/>
                </a:moveTo>
                <a:lnTo>
                  <a:pt x="808" y="0"/>
                </a:lnTo>
                <a:lnTo>
                  <a:pt x="808" y="3984"/>
                </a:lnTo>
                <a:lnTo>
                  <a:pt x="0" y="2788"/>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latin typeface="Tahoma" charset="0"/>
                <a:ea typeface="MS PGothic" charset="0"/>
              </a:rPr>
              <a:t>AJAX</a:t>
            </a:r>
          </a:p>
        </p:txBody>
      </p:sp>
      <p:sp>
        <p:nvSpPr>
          <p:cNvPr id="10243" name="Rectangle 3"/>
          <p:cNvSpPr>
            <a:spLocks noGrp="1" noChangeArrowheads="1"/>
          </p:cNvSpPr>
          <p:nvPr>
            <p:ph idx="1"/>
          </p:nvPr>
        </p:nvSpPr>
        <p:spPr/>
        <p:txBody>
          <a:bodyPr/>
          <a:lstStyle/>
          <a:p>
            <a:r>
              <a:rPr lang="en-US" sz="3200" dirty="0">
                <a:latin typeface="Tahoma" charset="0"/>
                <a:ea typeface="MS PGothic" charset="0"/>
              </a:rPr>
              <a:t>Asynchronous JavaScript and XML is the basis of AJAX</a:t>
            </a:r>
          </a:p>
          <a:p>
            <a:r>
              <a:rPr lang="en-US" sz="3200" dirty="0">
                <a:latin typeface="Tahoma" charset="0"/>
                <a:ea typeface="MS PGothic" charset="0"/>
              </a:rPr>
              <a:t>The XMLHttpRequest object we covered in </a:t>
            </a:r>
            <a:r>
              <a:rPr lang="en-US" dirty="0">
                <a:latin typeface="Tahoma" charset="0"/>
                <a:ea typeface="MS PGothic" charset="0"/>
              </a:rPr>
              <a:t>PEWAPT101</a:t>
            </a:r>
            <a:r>
              <a:rPr lang="en-US" sz="3200" dirty="0">
                <a:latin typeface="Tahoma" charset="0"/>
                <a:ea typeface="MS PGothic" charset="0"/>
              </a:rPr>
              <a:t>.1 is the heart of AJAX</a:t>
            </a:r>
          </a:p>
          <a:p>
            <a:r>
              <a:rPr lang="en-US" sz="3200" dirty="0">
                <a:latin typeface="Tahoma" charset="0"/>
                <a:ea typeface="MS PGothic" charset="0"/>
              </a:rPr>
              <a:t>Used to build "thick" clients on the web</a:t>
            </a:r>
          </a:p>
          <a:p>
            <a:r>
              <a:rPr lang="en-US" sz="3200" dirty="0">
                <a:latin typeface="Tahoma" charset="0"/>
                <a:ea typeface="MS PGothic" charset="0"/>
              </a:rPr>
              <a:t>Applications are designed to make requests, without user interaction</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latin typeface="Tahoma" charset="0"/>
                <a:ea typeface="MS PGothic" charset="0"/>
              </a:rPr>
              <a:t>Mash-ups</a:t>
            </a:r>
          </a:p>
        </p:txBody>
      </p:sp>
      <p:sp>
        <p:nvSpPr>
          <p:cNvPr id="11267" name="Content Placeholder 2"/>
          <p:cNvSpPr>
            <a:spLocks noGrp="1"/>
          </p:cNvSpPr>
          <p:nvPr>
            <p:ph idx="1"/>
          </p:nvPr>
        </p:nvSpPr>
        <p:spPr/>
        <p:txBody>
          <a:bodyPr/>
          <a:lstStyle/>
          <a:p>
            <a:r>
              <a:rPr lang="en-US" sz="2800" dirty="0">
                <a:latin typeface="Tahoma" charset="0"/>
                <a:ea typeface="MS PGothic" charset="0"/>
              </a:rPr>
              <a:t>One popular "feature" of AJAX enabled sites is building mash-ups</a:t>
            </a:r>
          </a:p>
          <a:p>
            <a:pPr lvl="1"/>
            <a:r>
              <a:rPr lang="en-US" sz="2400" dirty="0">
                <a:latin typeface="Tahoma" charset="0"/>
                <a:ea typeface="MS PGothic" charset="0"/>
              </a:rPr>
              <a:t>Combining two or more applications to provide a larger feature set</a:t>
            </a:r>
          </a:p>
          <a:p>
            <a:r>
              <a:rPr lang="en-US" sz="2800" dirty="0">
                <a:latin typeface="Tahoma" charset="0"/>
                <a:ea typeface="MS PGothic" charset="0"/>
              </a:rPr>
              <a:t>Same Origin causes issues for these types of sites</a:t>
            </a:r>
          </a:p>
          <a:p>
            <a:r>
              <a:rPr lang="en-US" sz="2800" dirty="0">
                <a:latin typeface="Tahoma" charset="0"/>
                <a:ea typeface="MS PGothic" charset="0"/>
              </a:rPr>
              <a:t>It is very common for applications to build proxy capabilities to enable mash-ups</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latin typeface="Tahoma" charset="0"/>
                <a:ea typeface="MS PGothic" charset="0"/>
              </a:rPr>
              <a:t>Same Origin</a:t>
            </a:r>
          </a:p>
        </p:txBody>
      </p:sp>
      <p:sp>
        <p:nvSpPr>
          <p:cNvPr id="12291" name="Rectangle 3"/>
          <p:cNvSpPr>
            <a:spLocks noGrp="1" noChangeArrowheads="1"/>
          </p:cNvSpPr>
          <p:nvPr>
            <p:ph idx="1"/>
          </p:nvPr>
        </p:nvSpPr>
        <p:spPr>
          <a:xfrm>
            <a:off x="228600" y="1905000"/>
            <a:ext cx="5029200" cy="4114800"/>
          </a:xfrm>
        </p:spPr>
        <p:txBody>
          <a:bodyPr/>
          <a:lstStyle/>
          <a:p>
            <a:r>
              <a:rPr lang="en-US" sz="2400" dirty="0">
                <a:latin typeface="Tahoma" charset="0"/>
                <a:ea typeface="MS PGothic" charset="0"/>
              </a:rPr>
              <a:t>AJAX does not change the same origin policy</a:t>
            </a:r>
          </a:p>
          <a:p>
            <a:r>
              <a:rPr lang="en-US" sz="2400" dirty="0">
                <a:latin typeface="Tahoma" charset="0"/>
                <a:ea typeface="MS PGothic" charset="0"/>
              </a:rPr>
              <a:t>Same as with "normal" JavaScript</a:t>
            </a:r>
          </a:p>
          <a:p>
            <a:r>
              <a:rPr lang="en-US" sz="2400" dirty="0">
                <a:latin typeface="Tahoma" charset="0"/>
                <a:ea typeface="MS PGothic" charset="0"/>
              </a:rPr>
              <a:t>Can only access data from:</a:t>
            </a:r>
          </a:p>
          <a:p>
            <a:pPr lvl="1"/>
            <a:r>
              <a:rPr lang="en-US" sz="2000" dirty="0">
                <a:latin typeface="Tahoma" charset="0"/>
                <a:ea typeface="MS PGothic" charset="0"/>
              </a:rPr>
              <a:t>Same host</a:t>
            </a:r>
          </a:p>
          <a:p>
            <a:pPr lvl="1"/>
            <a:r>
              <a:rPr lang="en-US" sz="2000" dirty="0">
                <a:latin typeface="Tahoma" charset="0"/>
                <a:ea typeface="MS PGothic" charset="0"/>
              </a:rPr>
              <a:t>Same protocol</a:t>
            </a:r>
          </a:p>
          <a:p>
            <a:pPr lvl="1"/>
            <a:r>
              <a:rPr lang="en-US" sz="2000" dirty="0">
                <a:latin typeface="Tahoma" charset="0"/>
                <a:ea typeface="MS PGothic" charset="0"/>
              </a:rPr>
              <a:t>Same port</a:t>
            </a:r>
          </a:p>
          <a:p>
            <a:r>
              <a:rPr lang="en-US" sz="2400" dirty="0">
                <a:latin typeface="Tahoma" charset="0"/>
                <a:ea typeface="MS PGothic" charset="0"/>
              </a:rPr>
              <a:t>Based on the HTML file location that includes the script</a:t>
            </a:r>
          </a:p>
        </p:txBody>
      </p:sp>
      <p:cxnSp>
        <p:nvCxnSpPr>
          <p:cNvPr id="12292" name="Straight Connector 10"/>
          <p:cNvCxnSpPr>
            <a:cxnSpLocks noChangeShapeType="1"/>
          </p:cNvCxnSpPr>
          <p:nvPr/>
        </p:nvCxnSpPr>
        <p:spPr bwMode="auto">
          <a:xfrm rot="5400000">
            <a:off x="6324600" y="3387725"/>
            <a:ext cx="2895600" cy="1066800"/>
          </a:xfrm>
          <a:prstGeom prst="line">
            <a:avLst/>
          </a:prstGeom>
          <a:noFill/>
          <a:ln w="38100">
            <a:solidFill>
              <a:schemeClr val="tx1"/>
            </a:solidFill>
            <a:round/>
            <a:headEnd type="triangle" w="lg" len="lg"/>
            <a:tailEnd type="triangle" w="lg" len="lg"/>
          </a:ln>
          <a:extLst>
            <a:ext uri="{909E8E84-426E-40dd-AFC4-6F175D3DCCD1}">
              <a14:hiddenFill xmlns:a14="http://schemas.microsoft.com/office/drawing/2010/main" xmlns="">
                <a:noFill/>
              </a14:hiddenFill>
            </a:ext>
          </a:extLst>
        </p:spPr>
      </p:cxnSp>
      <p:sp>
        <p:nvSpPr>
          <p:cNvPr id="12293" name="Text Box 13"/>
          <p:cNvSpPr txBox="1">
            <a:spLocks noChangeArrowheads="1"/>
          </p:cNvSpPr>
          <p:nvPr/>
        </p:nvSpPr>
        <p:spPr bwMode="auto">
          <a:xfrm>
            <a:off x="5867400" y="1905000"/>
            <a:ext cx="863600" cy="442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Ed's Evil </a:t>
            </a:r>
            <a:br>
              <a:rPr lang="en-US" sz="1200" b="1" dirty="0">
                <a:latin typeface="Arial" charset="0"/>
              </a:rPr>
            </a:br>
            <a:r>
              <a:rPr lang="en-US" sz="1200" b="1" dirty="0">
                <a:latin typeface="Arial" charset="0"/>
              </a:rPr>
              <a:t>Server</a:t>
            </a:r>
            <a:endParaRPr lang="en-US" sz="1600" dirty="0">
              <a:latin typeface="Arial" charset="0"/>
            </a:endParaRPr>
          </a:p>
        </p:txBody>
      </p:sp>
      <p:sp>
        <p:nvSpPr>
          <p:cNvPr id="12294" name="Text Box 13"/>
          <p:cNvSpPr txBox="1">
            <a:spLocks noChangeArrowheads="1"/>
          </p:cNvSpPr>
          <p:nvPr/>
        </p:nvSpPr>
        <p:spPr bwMode="auto">
          <a:xfrm>
            <a:off x="7239000" y="1905000"/>
            <a:ext cx="663575" cy="620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Bank</a:t>
            </a:r>
            <a:br>
              <a:rPr lang="en-US" sz="1200" b="1" dirty="0">
                <a:latin typeface="Arial" charset="0"/>
              </a:rPr>
            </a:br>
            <a:r>
              <a:rPr lang="en-US" sz="1200" b="1" dirty="0">
                <a:latin typeface="Arial" charset="0"/>
              </a:rPr>
              <a:t>Web </a:t>
            </a:r>
            <a:br>
              <a:rPr lang="en-US" sz="1200" b="1" dirty="0">
                <a:latin typeface="Arial" charset="0"/>
              </a:rPr>
            </a:br>
            <a:r>
              <a:rPr lang="en-US" sz="1200" b="1" dirty="0">
                <a:latin typeface="Arial" charset="0"/>
              </a:rPr>
              <a:t>Server</a:t>
            </a:r>
            <a:endParaRPr lang="en-US" sz="1600" dirty="0">
              <a:latin typeface="Arial" charset="0"/>
            </a:endParaRPr>
          </a:p>
        </p:txBody>
      </p:sp>
      <p:sp>
        <p:nvSpPr>
          <p:cNvPr id="12295" name="Freeform 14"/>
          <p:cNvSpPr>
            <a:spLocks noChangeArrowheads="1"/>
          </p:cNvSpPr>
          <p:nvPr/>
        </p:nvSpPr>
        <p:spPr bwMode="auto">
          <a:xfrm>
            <a:off x="5448300" y="2260600"/>
            <a:ext cx="1344613" cy="3205163"/>
          </a:xfrm>
          <a:custGeom>
            <a:avLst/>
            <a:gdLst>
              <a:gd name="T0" fmla="*/ 1391191 w 1344141"/>
              <a:gd name="T1" fmla="*/ 3068562 h 3205645"/>
              <a:gd name="T2" fmla="*/ 159931 w 1344141"/>
              <a:gd name="T3" fmla="*/ 204824 h 3205645"/>
              <a:gd name="T4" fmla="*/ 431612 w 1344141"/>
              <a:gd name="T5" fmla="*/ 1839641 h 3205645"/>
              <a:gd name="T6" fmla="*/ 1343829 w 1344141"/>
              <a:gd name="T7" fmla="*/ 3158762 h 3205645"/>
              <a:gd name="T8" fmla="*/ 1343829 w 1344141"/>
              <a:gd name="T9" fmla="*/ 3158762 h 3205645"/>
              <a:gd name="T10" fmla="*/ 1343829 w 1344141"/>
              <a:gd name="T11" fmla="*/ 3158762 h 3205645"/>
              <a:gd name="T12" fmla="*/ 0 60000 65536"/>
              <a:gd name="T13" fmla="*/ 0 60000 65536"/>
              <a:gd name="T14" fmla="*/ 0 60000 65536"/>
              <a:gd name="T15" fmla="*/ 0 60000 65536"/>
              <a:gd name="T16" fmla="*/ 0 60000 65536"/>
              <a:gd name="T17" fmla="*/ 0 60000 65536"/>
              <a:gd name="T18" fmla="*/ 0 w 1344141"/>
              <a:gd name="T19" fmla="*/ 0 h 3205645"/>
              <a:gd name="T20" fmla="*/ 1344141 w 1344141"/>
              <a:gd name="T21" fmla="*/ 3205645 h 3205645"/>
            </a:gdLst>
            <a:ahLst/>
            <a:cxnLst>
              <a:cxn ang="T12">
                <a:pos x="T0" y="T1"/>
              </a:cxn>
              <a:cxn ang="T13">
                <a:pos x="T2" y="T3"/>
              </a:cxn>
              <a:cxn ang="T14">
                <a:pos x="T4" y="T5"/>
              </a:cxn>
              <a:cxn ang="T15">
                <a:pos x="T6" y="T7"/>
              </a:cxn>
              <a:cxn ang="T16">
                <a:pos x="T8" y="T9"/>
              </a:cxn>
              <a:cxn ang="T17">
                <a:pos x="T10" y="T11"/>
              </a:cxn>
            </a:cxnLst>
            <a:rect l="T18" t="T19" r="T20" b="T21"/>
            <a:pathLst>
              <a:path w="1344141" h="3205645">
                <a:moveTo>
                  <a:pt x="1344141" y="3114110"/>
                </a:moveTo>
                <a:cubicBezTo>
                  <a:pt x="978991" y="1764916"/>
                  <a:pt x="309042" y="415724"/>
                  <a:pt x="154521" y="207862"/>
                </a:cubicBezTo>
                <a:cubicBezTo>
                  <a:pt x="0" y="0"/>
                  <a:pt x="226371" y="1367310"/>
                  <a:pt x="417014" y="1866940"/>
                </a:cubicBezTo>
                <a:cubicBezTo>
                  <a:pt x="607657" y="2366571"/>
                  <a:pt x="1151485" y="2982527"/>
                  <a:pt x="1298379" y="3205645"/>
                </a:cubicBez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12296" name="Oval 75"/>
          <p:cNvSpPr>
            <a:spLocks noChangeArrowheads="1"/>
          </p:cNvSpPr>
          <p:nvPr/>
        </p:nvSpPr>
        <p:spPr bwMode="auto">
          <a:xfrm>
            <a:off x="5486400" y="3311525"/>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1</a:t>
            </a:r>
          </a:p>
        </p:txBody>
      </p:sp>
      <p:sp>
        <p:nvSpPr>
          <p:cNvPr id="12297" name="Oval 75"/>
          <p:cNvSpPr>
            <a:spLocks noChangeArrowheads="1"/>
          </p:cNvSpPr>
          <p:nvPr/>
        </p:nvSpPr>
        <p:spPr bwMode="auto">
          <a:xfrm>
            <a:off x="7391400" y="4191000"/>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2</a:t>
            </a:r>
          </a:p>
        </p:txBody>
      </p:sp>
      <p:sp>
        <p:nvSpPr>
          <p:cNvPr id="12298" name="Text Box 13"/>
          <p:cNvSpPr txBox="1">
            <a:spLocks noChangeArrowheads="1"/>
          </p:cNvSpPr>
          <p:nvPr/>
        </p:nvSpPr>
        <p:spPr bwMode="auto">
          <a:xfrm>
            <a:off x="7772400" y="3730625"/>
            <a:ext cx="1143000" cy="620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nSpc>
                <a:spcPct val="95000"/>
              </a:lnSpc>
              <a:spcBef>
                <a:spcPct val="30000"/>
              </a:spcBef>
            </a:pPr>
            <a:r>
              <a:rPr lang="en-US" sz="1200" b="1" dirty="0">
                <a:latin typeface="Times New Roman" charset="0"/>
                <a:cs typeface="Times New Roman" charset="0"/>
              </a:rPr>
              <a:t>Script from Ed retrieves bank data</a:t>
            </a:r>
            <a:endParaRPr lang="en-US" sz="1600" dirty="0">
              <a:latin typeface="Times New Roman" charset="0"/>
              <a:cs typeface="Times New Roman" charset="0"/>
            </a:endParaRPr>
          </a:p>
        </p:txBody>
      </p:sp>
      <p:sp>
        <p:nvSpPr>
          <p:cNvPr id="11" name="Multiply 10"/>
          <p:cNvSpPr/>
          <p:nvPr/>
        </p:nvSpPr>
        <p:spPr bwMode="auto">
          <a:xfrm>
            <a:off x="7353300" y="3486150"/>
            <a:ext cx="822325" cy="823913"/>
          </a:xfrm>
          <a:prstGeom prst="mathMultiply">
            <a:avLst/>
          </a:prstGeom>
          <a:noFill/>
          <a:ln w="9525" cap="flat" cmpd="sng" algn="ctr">
            <a:noFill/>
            <a:prstDash val="solid"/>
            <a:round/>
            <a:headEnd type="none" w="med" len="med"/>
            <a:tailEnd type="none" w="med" len="med"/>
          </a:ln>
          <a:effectLst/>
        </p:spPr>
      </p:sp>
      <p:sp>
        <p:nvSpPr>
          <p:cNvPr id="12" name="Multiply 11"/>
          <p:cNvSpPr/>
          <p:nvPr/>
        </p:nvSpPr>
        <p:spPr bwMode="auto">
          <a:xfrm>
            <a:off x="7315200" y="4953000"/>
            <a:ext cx="914400" cy="914400"/>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a:lstStyle/>
          <a:p>
            <a:pPr marL="342900" indent="-342900" eaLnBrk="0" hangingPunct="0">
              <a:spcBef>
                <a:spcPct val="20000"/>
              </a:spcBef>
              <a:defRPr/>
            </a:pPr>
            <a:endParaRPr lang="en-US" dirty="0">
              <a:latin typeface="Tahoma" pitchFamily="34" charset="0"/>
              <a:ea typeface="ＭＳ Ｐゴシック" pitchFamily="34" charset="-128"/>
              <a:cs typeface="+mn-cs"/>
            </a:endParaRPr>
          </a:p>
        </p:txBody>
      </p:sp>
      <p:sp>
        <p:nvSpPr>
          <p:cNvPr id="12301" name="TextBox 20"/>
          <p:cNvSpPr txBox="1">
            <a:spLocks noChangeArrowheads="1"/>
          </p:cNvSpPr>
          <p:nvPr/>
        </p:nvSpPr>
        <p:spPr bwMode="auto">
          <a:xfrm>
            <a:off x="7391400" y="5715000"/>
            <a:ext cx="18288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200" b="1" dirty="0">
                <a:latin typeface="Times New Roman" charset="0"/>
                <a:cs typeface="Times New Roman" charset="0"/>
              </a:rPr>
              <a:t>The script in the </a:t>
            </a:r>
            <a:br>
              <a:rPr lang="en-US" sz="1200" b="1" dirty="0">
                <a:latin typeface="Times New Roman" charset="0"/>
                <a:cs typeface="Times New Roman" charset="0"/>
              </a:rPr>
            </a:br>
            <a:r>
              <a:rPr lang="en-US" sz="1200" b="1" dirty="0">
                <a:latin typeface="Times New Roman" charset="0"/>
                <a:cs typeface="Times New Roman" charset="0"/>
              </a:rPr>
              <a:t>browser cannot access </a:t>
            </a:r>
            <a:br>
              <a:rPr lang="en-US" sz="1200" b="1" dirty="0">
                <a:latin typeface="Times New Roman" charset="0"/>
                <a:cs typeface="Times New Roman" charset="0"/>
              </a:rPr>
            </a:br>
            <a:r>
              <a:rPr lang="en-US" sz="1200" b="1" dirty="0">
                <a:latin typeface="Times New Roman" charset="0"/>
                <a:cs typeface="Times New Roman" charset="0"/>
              </a:rPr>
              <a:t>the bank data</a:t>
            </a:r>
          </a:p>
        </p:txBody>
      </p:sp>
      <p:sp>
        <p:nvSpPr>
          <p:cNvPr id="12302" name="Oval 75"/>
          <p:cNvSpPr>
            <a:spLocks noChangeArrowheads="1"/>
          </p:cNvSpPr>
          <p:nvPr/>
        </p:nvSpPr>
        <p:spPr bwMode="auto">
          <a:xfrm>
            <a:off x="7585075" y="5227638"/>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3</a:t>
            </a:r>
          </a:p>
        </p:txBody>
      </p:sp>
      <p:pic>
        <p:nvPicPr>
          <p:cNvPr id="12303"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1600200"/>
            <a:ext cx="914400" cy="168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304"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1600200"/>
            <a:ext cx="914400" cy="168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305"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5334000"/>
            <a:ext cx="914400"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latin typeface="Tahoma" charset="0"/>
                <a:ea typeface="MS PGothic" charset="0"/>
              </a:rPr>
              <a:t>Mash-up Proxy Features</a:t>
            </a:r>
          </a:p>
        </p:txBody>
      </p:sp>
      <p:sp>
        <p:nvSpPr>
          <p:cNvPr id="13315" name="Content Placeholder 2"/>
          <p:cNvSpPr>
            <a:spLocks noGrp="1"/>
          </p:cNvSpPr>
          <p:nvPr>
            <p:ph idx="1"/>
          </p:nvPr>
        </p:nvSpPr>
        <p:spPr>
          <a:xfrm>
            <a:off x="396240" y="1752600"/>
            <a:ext cx="4724400" cy="4114800"/>
          </a:xfrm>
        </p:spPr>
        <p:txBody>
          <a:bodyPr/>
          <a:lstStyle/>
          <a:p>
            <a:r>
              <a:rPr lang="en-US" sz="3200" dirty="0">
                <a:latin typeface="Tahoma" charset="0"/>
                <a:ea typeface="MS PGothic" charset="0"/>
              </a:rPr>
              <a:t>Typically they use a proxy built into their application</a:t>
            </a:r>
          </a:p>
          <a:p>
            <a:r>
              <a:rPr lang="en-US" sz="3200" dirty="0">
                <a:latin typeface="Tahoma" charset="0"/>
                <a:ea typeface="MS PGothic" charset="0"/>
              </a:rPr>
              <a:t>This proxy is part of the application</a:t>
            </a:r>
          </a:p>
          <a:p>
            <a:pPr lvl="1"/>
            <a:r>
              <a:rPr lang="en-US" sz="2800" dirty="0">
                <a:latin typeface="Tahoma" charset="0"/>
                <a:ea typeface="MS PGothic" charset="0"/>
              </a:rPr>
              <a:t>Retrieving pages through it bypasses same origin restrictions</a:t>
            </a:r>
          </a:p>
        </p:txBody>
      </p:sp>
      <p:pic>
        <p:nvPicPr>
          <p:cNvPr id="13316"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5334000"/>
            <a:ext cx="914400"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3317" name="Straight Connector 10"/>
          <p:cNvCxnSpPr>
            <a:cxnSpLocks noChangeShapeType="1"/>
          </p:cNvCxnSpPr>
          <p:nvPr/>
        </p:nvCxnSpPr>
        <p:spPr bwMode="auto">
          <a:xfrm rot="5400000">
            <a:off x="6362701" y="4686300"/>
            <a:ext cx="1295400" cy="3175"/>
          </a:xfrm>
          <a:prstGeom prst="line">
            <a:avLst/>
          </a:prstGeom>
          <a:noFill/>
          <a:ln w="38100">
            <a:solidFill>
              <a:schemeClr val="tx1"/>
            </a:solidFill>
            <a:round/>
            <a:headEnd type="triangle" w="lg" len="lg"/>
            <a:tailEnd type="triangle" w="lg" len="lg"/>
          </a:ln>
          <a:extLst>
            <a:ext uri="{909E8E84-426E-40dd-AFC4-6F175D3DCCD1}">
              <a14:hiddenFill xmlns:a14="http://schemas.microsoft.com/office/drawing/2010/main" xmlns="">
                <a:noFill/>
              </a14:hiddenFill>
            </a:ext>
          </a:extLst>
        </p:spPr>
      </p:cxnSp>
      <p:sp>
        <p:nvSpPr>
          <p:cNvPr id="13318" name="Text Box 13"/>
          <p:cNvSpPr txBox="1">
            <a:spLocks noChangeArrowheads="1"/>
          </p:cNvSpPr>
          <p:nvPr/>
        </p:nvSpPr>
        <p:spPr bwMode="auto">
          <a:xfrm>
            <a:off x="5791200" y="5486400"/>
            <a:ext cx="663575" cy="26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Client</a:t>
            </a:r>
            <a:endParaRPr lang="en-US" sz="1600" dirty="0">
              <a:latin typeface="Arial" charset="0"/>
            </a:endParaRPr>
          </a:p>
        </p:txBody>
      </p:sp>
      <p:pic>
        <p:nvPicPr>
          <p:cNvPr id="13319"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3200400"/>
            <a:ext cx="914400" cy="168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20"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1905000"/>
            <a:ext cx="914400" cy="168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21"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4800" y="1905000"/>
            <a:ext cx="914400" cy="168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22" name="Text Box 13"/>
          <p:cNvSpPr txBox="1">
            <a:spLocks noChangeArrowheads="1"/>
          </p:cNvSpPr>
          <p:nvPr/>
        </p:nvSpPr>
        <p:spPr bwMode="auto">
          <a:xfrm>
            <a:off x="5486400" y="3581400"/>
            <a:ext cx="1066800" cy="43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Mash-up Application</a:t>
            </a:r>
            <a:endParaRPr lang="en-US" sz="1600" dirty="0">
              <a:latin typeface="Arial" charset="0"/>
            </a:endParaRPr>
          </a:p>
        </p:txBody>
      </p:sp>
      <p:sp>
        <p:nvSpPr>
          <p:cNvPr id="13323" name="Text Box 13"/>
          <p:cNvSpPr txBox="1">
            <a:spLocks noChangeArrowheads="1"/>
          </p:cNvSpPr>
          <p:nvPr/>
        </p:nvSpPr>
        <p:spPr bwMode="auto">
          <a:xfrm>
            <a:off x="7010400" y="2133600"/>
            <a:ext cx="968375" cy="265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Facebook</a:t>
            </a:r>
            <a:endParaRPr lang="en-US" sz="1600" dirty="0">
              <a:latin typeface="Arial" charset="0"/>
            </a:endParaRPr>
          </a:p>
        </p:txBody>
      </p:sp>
      <p:sp>
        <p:nvSpPr>
          <p:cNvPr id="13324" name="Text Box 13"/>
          <p:cNvSpPr txBox="1">
            <a:spLocks noChangeArrowheads="1"/>
          </p:cNvSpPr>
          <p:nvPr/>
        </p:nvSpPr>
        <p:spPr bwMode="auto">
          <a:xfrm>
            <a:off x="6019800" y="2057400"/>
            <a:ext cx="838200"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Google Maps</a:t>
            </a:r>
            <a:endParaRPr lang="en-US" sz="1600" dirty="0">
              <a:latin typeface="Arial" charset="0"/>
            </a:endParaRPr>
          </a:p>
        </p:txBody>
      </p:sp>
      <p:cxnSp>
        <p:nvCxnSpPr>
          <p:cNvPr id="13325" name="Straight Connector 10"/>
          <p:cNvCxnSpPr>
            <a:cxnSpLocks noChangeShapeType="1"/>
          </p:cNvCxnSpPr>
          <p:nvPr/>
        </p:nvCxnSpPr>
        <p:spPr bwMode="auto">
          <a:xfrm rot="16200000" flipH="1">
            <a:off x="5867400" y="2362200"/>
            <a:ext cx="914400" cy="762000"/>
          </a:xfrm>
          <a:prstGeom prst="line">
            <a:avLst/>
          </a:prstGeom>
          <a:noFill/>
          <a:ln w="38100">
            <a:solidFill>
              <a:schemeClr val="tx1"/>
            </a:solidFill>
            <a:round/>
            <a:headEnd type="triangle" w="lg" len="lg"/>
            <a:tailEnd type="triangle" w="lg" len="lg"/>
          </a:ln>
          <a:extLst>
            <a:ext uri="{909E8E84-426E-40dd-AFC4-6F175D3DCCD1}">
              <a14:hiddenFill xmlns:a14="http://schemas.microsoft.com/office/drawing/2010/main" xmlns="">
                <a:noFill/>
              </a14:hiddenFill>
            </a:ext>
          </a:extLst>
        </p:spPr>
      </p:cxnSp>
      <p:cxnSp>
        <p:nvCxnSpPr>
          <p:cNvPr id="13326" name="Straight Connector 10"/>
          <p:cNvCxnSpPr>
            <a:cxnSpLocks noChangeShapeType="1"/>
          </p:cNvCxnSpPr>
          <p:nvPr/>
        </p:nvCxnSpPr>
        <p:spPr bwMode="auto">
          <a:xfrm rot="5400000">
            <a:off x="7200900" y="2324100"/>
            <a:ext cx="914400" cy="838200"/>
          </a:xfrm>
          <a:prstGeom prst="line">
            <a:avLst/>
          </a:prstGeom>
          <a:noFill/>
          <a:ln w="38100">
            <a:solidFill>
              <a:schemeClr val="tx1"/>
            </a:solidFill>
            <a:round/>
            <a:headEnd type="triangle" w="lg" len="lg"/>
            <a:tailEnd type="triangle" w="lg" len="lg"/>
          </a:ln>
          <a:extLst>
            <a:ext uri="{909E8E84-426E-40dd-AFC4-6F175D3DCCD1}">
              <a14:hiddenFill xmlns:a14="http://schemas.microsoft.com/office/drawing/2010/main" xmlns="">
                <a:noFill/>
              </a14:hiddenFill>
            </a:ext>
          </a:extLst>
        </p:spPr>
      </p:cxn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latin typeface="Tahoma" charset="0"/>
                <a:ea typeface="MS PGothic" charset="0"/>
              </a:rPr>
              <a:t>Mash-up Proxy Issues</a:t>
            </a:r>
          </a:p>
        </p:txBody>
      </p:sp>
      <p:sp>
        <p:nvSpPr>
          <p:cNvPr id="14339" name="Content Placeholder 2"/>
          <p:cNvSpPr>
            <a:spLocks noGrp="1"/>
          </p:cNvSpPr>
          <p:nvPr>
            <p:ph idx="1"/>
          </p:nvPr>
        </p:nvSpPr>
        <p:spPr>
          <a:xfrm>
            <a:off x="502920" y="1798320"/>
            <a:ext cx="8153400" cy="4114800"/>
          </a:xfrm>
        </p:spPr>
        <p:txBody>
          <a:bodyPr/>
          <a:lstStyle/>
          <a:p>
            <a:r>
              <a:rPr lang="en-US" sz="2800" dirty="0">
                <a:latin typeface="Tahoma" charset="0"/>
                <a:ea typeface="MS PGothic" charset="0"/>
              </a:rPr>
              <a:t>The main issue is control of the URLs to proxy</a:t>
            </a:r>
          </a:p>
          <a:p>
            <a:r>
              <a:rPr lang="en-US" sz="2800" dirty="0">
                <a:latin typeface="Tahoma" charset="0"/>
                <a:ea typeface="MS PGothic" charset="0"/>
              </a:rPr>
              <a:t>The proxies commonly use GET or POST parameters to call the back-end site</a:t>
            </a:r>
          </a:p>
          <a:p>
            <a:r>
              <a:rPr lang="en-US" sz="2800" dirty="0">
                <a:latin typeface="Tahoma" charset="0"/>
                <a:ea typeface="MS PGothic" charset="0"/>
              </a:rPr>
              <a:t>If we can change this, we can perform different attacks</a:t>
            </a:r>
          </a:p>
          <a:p>
            <a:pPr lvl="1"/>
            <a:r>
              <a:rPr lang="en-US" sz="2400" dirty="0">
                <a:latin typeface="Tahoma" charset="0"/>
                <a:ea typeface="MS PGothic" charset="0"/>
              </a:rPr>
              <a:t>Proxy to attack or browse other sites</a:t>
            </a:r>
          </a:p>
          <a:p>
            <a:pPr lvl="1"/>
            <a:r>
              <a:rPr lang="en-US" sz="2400" dirty="0">
                <a:latin typeface="Tahoma" charset="0"/>
                <a:ea typeface="MS PGothic" charset="0"/>
              </a:rPr>
              <a:t>Instruct the proxy to load malicious JavaScript</a:t>
            </a:r>
          </a:p>
          <a:p>
            <a:r>
              <a:rPr lang="en-US" sz="2800" dirty="0">
                <a:latin typeface="Tahoma" charset="0"/>
                <a:ea typeface="MS PGothic" charset="0"/>
              </a:rPr>
              <a:t>The application may use a check string to prevent this attack type</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latin typeface="Tahoma" charset="0"/>
                <a:ea typeface="MS PGothic" charset="0"/>
              </a:rPr>
              <a:t>AJAX Attack Surface</a:t>
            </a:r>
          </a:p>
        </p:txBody>
      </p:sp>
      <p:sp>
        <p:nvSpPr>
          <p:cNvPr id="16387" name="Rectangle 3"/>
          <p:cNvSpPr>
            <a:spLocks noGrp="1" noChangeArrowheads="1"/>
          </p:cNvSpPr>
          <p:nvPr>
            <p:ph idx="1"/>
          </p:nvPr>
        </p:nvSpPr>
        <p:spPr>
          <a:xfrm>
            <a:off x="685800" y="1552786"/>
            <a:ext cx="7772400" cy="4114800"/>
          </a:xfrm>
        </p:spPr>
        <p:txBody>
          <a:bodyPr/>
          <a:lstStyle/>
          <a:p>
            <a:r>
              <a:rPr lang="en-US" sz="2400" dirty="0">
                <a:latin typeface="Tahoma" charset="0"/>
                <a:ea typeface="MS PGothic" charset="0"/>
              </a:rPr>
              <a:t>The AJAX attack surface is larger than "normal" applications</a:t>
            </a:r>
          </a:p>
          <a:p>
            <a:pPr lvl="1"/>
            <a:r>
              <a:rPr lang="en-US" sz="2000" dirty="0">
                <a:latin typeface="Tahoma" charset="0"/>
                <a:ea typeface="MS PGothic" charset="0"/>
              </a:rPr>
              <a:t>Large amounts of client side code</a:t>
            </a:r>
          </a:p>
          <a:p>
            <a:pPr lvl="1"/>
            <a:r>
              <a:rPr lang="en-US" sz="2000" dirty="0">
                <a:latin typeface="Tahoma" charset="0"/>
                <a:ea typeface="MS PGothic" charset="0"/>
              </a:rPr>
              <a:t>Business logic is client side</a:t>
            </a:r>
          </a:p>
          <a:p>
            <a:r>
              <a:rPr lang="en-US" sz="2400" dirty="0">
                <a:latin typeface="Tahoma" charset="0"/>
                <a:ea typeface="MS PGothic" charset="0"/>
              </a:rPr>
              <a:t>AJAX does not add "new" attacks</a:t>
            </a:r>
          </a:p>
          <a:p>
            <a:pPr lvl="1"/>
            <a:r>
              <a:rPr lang="en-US" sz="2000" dirty="0">
                <a:latin typeface="Tahoma" charset="0"/>
                <a:ea typeface="MS PGothic" charset="0"/>
              </a:rPr>
              <a:t>But it does typically add new input points to an application</a:t>
            </a:r>
          </a:p>
          <a:p>
            <a:r>
              <a:rPr lang="en-US" sz="2400" dirty="0">
                <a:latin typeface="Tahoma" charset="0"/>
                <a:ea typeface="MS PGothic" charset="0"/>
              </a:rPr>
              <a:t>Typical attacks work</a:t>
            </a:r>
          </a:p>
          <a:p>
            <a:pPr lvl="1"/>
            <a:r>
              <a:rPr lang="en-US" sz="2000" dirty="0">
                <a:latin typeface="Tahoma" charset="0"/>
                <a:ea typeface="MS PGothic" charset="0"/>
              </a:rPr>
              <a:t>SQL injection</a:t>
            </a:r>
          </a:p>
          <a:p>
            <a:pPr lvl="1"/>
            <a:r>
              <a:rPr lang="en-US" sz="2000" dirty="0">
                <a:latin typeface="Tahoma" charset="0"/>
                <a:ea typeface="MS PGothic" charset="0"/>
              </a:rPr>
              <a:t>XSS</a:t>
            </a:r>
          </a:p>
          <a:p>
            <a:r>
              <a:rPr lang="en-US" sz="2400" dirty="0">
                <a:latin typeface="Tahoma" charset="0"/>
                <a:ea typeface="MS PGothic" charset="0"/>
              </a:rPr>
              <a:t>AJAX applications are also architected towards CSRF</a:t>
            </a:r>
          </a:p>
          <a:p>
            <a:pPr lvl="1"/>
            <a:r>
              <a:rPr lang="en-US" sz="2000" dirty="0">
                <a:latin typeface="Tahoma" charset="0"/>
                <a:ea typeface="MS PGothic" charset="0"/>
              </a:rPr>
              <a:t>Functionality called directly by client code</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447800" y="259080"/>
            <a:ext cx="6248400" cy="917575"/>
          </a:xfrm>
        </p:spPr>
        <p:txBody>
          <a:bodyPr lIns="90000" tIns="46800" rIns="90000" bIns="4680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latin typeface="Tahoma" charset="0"/>
                <a:ea typeface="MS PGothic" charset="0"/>
              </a:rPr>
              <a:t>Parts of a XSS Attack</a:t>
            </a:r>
          </a:p>
        </p:txBody>
      </p:sp>
      <p:sp>
        <p:nvSpPr>
          <p:cNvPr id="2052" name="Rectangle 3"/>
          <p:cNvSpPr>
            <a:spLocks noGrp="1" noChangeArrowheads="1"/>
          </p:cNvSpPr>
          <p:nvPr>
            <p:ph idx="1"/>
          </p:nvPr>
        </p:nvSpPr>
        <p:spPr>
          <a:xfrm>
            <a:off x="76200" y="1619552"/>
            <a:ext cx="5029200" cy="4419600"/>
          </a:xfrm>
        </p:spPr>
        <p:txBody>
          <a:bodyPr lIns="90000" tIns="46800" rIns="90000" bIns="46800"/>
          <a:lstStyle/>
          <a:p>
            <a:pPr marL="339725" indent="-339725" defTabSz="457200">
              <a:lnSpc>
                <a:spcPct val="80000"/>
              </a:lnSpc>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3200" dirty="0">
                <a:latin typeface="Tahoma" charset="0"/>
                <a:ea typeface="MS PGothic" charset="0"/>
              </a:rPr>
              <a:t>Application</a:t>
            </a:r>
          </a:p>
          <a:p>
            <a:pPr marL="739775" lvl="1" indent="-282575" defTabSz="457200">
              <a:lnSpc>
                <a:spcPct val="8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latin typeface="Tahoma" charset="0"/>
                <a:ea typeface="MS PGothic" charset="0"/>
              </a:rPr>
              <a:t>Running a vulnerable application</a:t>
            </a:r>
          </a:p>
          <a:p>
            <a:pPr marL="339725" indent="-339725" defTabSz="457200">
              <a:lnSpc>
                <a:spcPct val="80000"/>
              </a:lnSpc>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3200" dirty="0">
                <a:latin typeface="Tahoma" charset="0"/>
                <a:ea typeface="MS PGothic" charset="0"/>
              </a:rPr>
              <a:t>Browser</a:t>
            </a:r>
            <a:endParaRPr lang="en-GB" sz="2800" dirty="0">
              <a:latin typeface="Tahoma" charset="0"/>
              <a:ea typeface="MS PGothic" charset="0"/>
            </a:endParaRPr>
          </a:p>
          <a:p>
            <a:pPr marL="739775" lvl="1" indent="-282575" defTabSz="457200">
              <a:lnSpc>
                <a:spcPct val="8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latin typeface="Tahoma" charset="0"/>
                <a:ea typeface="MS PGothic" charset="0"/>
              </a:rPr>
              <a:t>Tricked into Running the code</a:t>
            </a:r>
          </a:p>
          <a:p>
            <a:pPr marL="339725" indent="-339725" defTabSz="457200">
              <a:lnSpc>
                <a:spcPct val="80000"/>
              </a:lnSpc>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3200" dirty="0">
                <a:latin typeface="Tahoma" charset="0"/>
                <a:ea typeface="MS PGothic" charset="0"/>
              </a:rPr>
              <a:t>Attacker</a:t>
            </a:r>
          </a:p>
          <a:p>
            <a:pPr marL="739775" lvl="1" indent="-282575" defTabSz="457200">
              <a:lnSpc>
                <a:spcPct val="8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latin typeface="Tahoma" charset="0"/>
                <a:ea typeface="MS PGothic" charset="0"/>
              </a:rPr>
              <a:t>Evil Person</a:t>
            </a:r>
          </a:p>
          <a:p>
            <a:pPr marL="339725" indent="-339725" defTabSz="457200">
              <a:lnSpc>
                <a:spcPct val="80000"/>
              </a:lnSpc>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3200" dirty="0">
                <a:latin typeface="Tahoma" charset="0"/>
                <a:ea typeface="MS PGothic" charset="0"/>
              </a:rPr>
              <a:t>Code</a:t>
            </a:r>
          </a:p>
          <a:p>
            <a:pPr marL="739775" lvl="1" indent="-282575" defTabSz="457200">
              <a:lnSpc>
                <a:spcPct val="8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latin typeface="Tahoma" charset="0"/>
                <a:ea typeface="MS PGothic" charset="0"/>
              </a:rPr>
              <a:t>Usually JavaScript</a:t>
            </a:r>
          </a:p>
        </p:txBody>
      </p:sp>
      <p:sp>
        <p:nvSpPr>
          <p:cNvPr id="2053" name="AutoShape 4"/>
          <p:cNvSpPr>
            <a:spLocks noChangeArrowheads="1"/>
          </p:cNvSpPr>
          <p:nvPr/>
        </p:nvSpPr>
        <p:spPr bwMode="ltGray">
          <a:xfrm>
            <a:off x="7391400" y="1905000"/>
            <a:ext cx="1600200" cy="1219200"/>
          </a:xfrm>
          <a:prstGeom prst="roundRect">
            <a:avLst>
              <a:gd name="adj" fmla="val 16667"/>
            </a:avLst>
          </a:prstGeom>
          <a:solidFill>
            <a:schemeClr val="accent1"/>
          </a:solidFill>
          <a:ln w="12700">
            <a:solidFill>
              <a:schemeClr val="tx1"/>
            </a:solidFill>
            <a:round/>
            <a:headEnd type="none" w="sm" len="sm"/>
            <a:tailEnd type="none" w="sm" len="sm"/>
          </a:ln>
        </p:spPr>
        <p:txBody>
          <a:bodyPr wrap="none" anchor="ctr"/>
          <a:lstStyle/>
          <a:p>
            <a:pPr algn="ctr"/>
            <a:r>
              <a:rPr lang="en-US" sz="2000" dirty="0"/>
              <a:t>Web</a:t>
            </a:r>
          </a:p>
          <a:p>
            <a:pPr algn="ctr"/>
            <a:r>
              <a:rPr lang="en-US" sz="2000" dirty="0"/>
              <a:t>Server</a:t>
            </a:r>
          </a:p>
        </p:txBody>
      </p:sp>
      <p:sp>
        <p:nvSpPr>
          <p:cNvPr id="2054" name="Line 5"/>
          <p:cNvSpPr>
            <a:spLocks noChangeShapeType="1"/>
          </p:cNvSpPr>
          <p:nvPr/>
        </p:nvSpPr>
        <p:spPr bwMode="auto">
          <a:xfrm>
            <a:off x="8153400" y="3124200"/>
            <a:ext cx="0" cy="11430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2055" name="AutoShape 10"/>
          <p:cNvSpPr>
            <a:spLocks noChangeArrowheads="1"/>
          </p:cNvSpPr>
          <p:nvPr/>
        </p:nvSpPr>
        <p:spPr bwMode="auto">
          <a:xfrm>
            <a:off x="7696200" y="4267200"/>
            <a:ext cx="990600" cy="533400"/>
          </a:xfrm>
          <a:prstGeom prst="roundRect">
            <a:avLst>
              <a:gd name="adj" fmla="val 16667"/>
            </a:avLst>
          </a:prstGeom>
          <a:solidFill>
            <a:srgbClr val="FFCC00"/>
          </a:solidFill>
          <a:ln w="12700">
            <a:solidFill>
              <a:schemeClr val="tx1"/>
            </a:solidFill>
            <a:round/>
            <a:headEnd type="none" w="sm" len="sm"/>
            <a:tailEnd type="none" w="sm" len="sm"/>
          </a:ln>
        </p:spPr>
        <p:txBody>
          <a:bodyPr wrap="none" anchor="ctr"/>
          <a:lstStyle/>
          <a:p>
            <a:pPr algn="ctr"/>
            <a:r>
              <a:rPr lang="en-US" sz="2000" dirty="0"/>
              <a:t>Browser</a:t>
            </a:r>
          </a:p>
        </p:txBody>
      </p:sp>
      <p:sp>
        <p:nvSpPr>
          <p:cNvPr id="2056" name="Freeform 43"/>
          <p:cNvSpPr>
            <a:spLocks/>
          </p:cNvSpPr>
          <p:nvPr/>
        </p:nvSpPr>
        <p:spPr bwMode="auto">
          <a:xfrm>
            <a:off x="6324600" y="2593975"/>
            <a:ext cx="1557338" cy="2511425"/>
          </a:xfrm>
          <a:custGeom>
            <a:avLst/>
            <a:gdLst>
              <a:gd name="T0" fmla="*/ 0 w 942"/>
              <a:gd name="T1" fmla="*/ 2147483647 h 1582"/>
              <a:gd name="T2" fmla="*/ 2147483647 w 942"/>
              <a:gd name="T3" fmla="*/ 2147483647 h 1582"/>
              <a:gd name="T4" fmla="*/ 2147483647 w 942"/>
              <a:gd name="T5" fmla="*/ 2147483647 h 1582"/>
              <a:gd name="T6" fmla="*/ 0 60000 65536"/>
              <a:gd name="T7" fmla="*/ 0 60000 65536"/>
              <a:gd name="T8" fmla="*/ 0 60000 65536"/>
              <a:gd name="T9" fmla="*/ 0 w 942"/>
              <a:gd name="T10" fmla="*/ 0 h 1582"/>
              <a:gd name="T11" fmla="*/ 942 w 942"/>
              <a:gd name="T12" fmla="*/ 1582 h 1582"/>
            </a:gdLst>
            <a:ahLst/>
            <a:cxnLst>
              <a:cxn ang="T6">
                <a:pos x="T0" y="T1"/>
              </a:cxn>
              <a:cxn ang="T7">
                <a:pos x="T2" y="T3"/>
              </a:cxn>
              <a:cxn ang="T8">
                <a:pos x="T4" y="T5"/>
              </a:cxn>
            </a:cxnLst>
            <a:rect l="T9" t="T10" r="T11" b="T12"/>
            <a:pathLst>
              <a:path w="942" h="1582">
                <a:moveTo>
                  <a:pt x="0" y="1582"/>
                </a:moveTo>
                <a:cubicBezTo>
                  <a:pt x="162" y="1500"/>
                  <a:pt x="638" y="160"/>
                  <a:pt x="790" y="80"/>
                </a:cubicBezTo>
                <a:cubicBezTo>
                  <a:pt x="942" y="0"/>
                  <a:pt x="888" y="889"/>
                  <a:pt x="913" y="1102"/>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grpSp>
        <p:nvGrpSpPr>
          <p:cNvPr id="2057" name="Group 1"/>
          <p:cNvGrpSpPr>
            <a:grpSpLocks/>
          </p:cNvGrpSpPr>
          <p:nvPr/>
        </p:nvGrpSpPr>
        <p:grpSpPr bwMode="auto">
          <a:xfrm>
            <a:off x="5410200" y="4724400"/>
            <a:ext cx="914400" cy="1295400"/>
            <a:chOff x="5410200" y="4724400"/>
            <a:chExt cx="914400" cy="1295400"/>
          </a:xfrm>
        </p:grpSpPr>
        <p:graphicFrame>
          <p:nvGraphicFramePr>
            <p:cNvPr id="2050" name="Object 2"/>
            <p:cNvGraphicFramePr>
              <a:graphicFrameLocks noChangeAspect="1"/>
            </p:cNvGraphicFramePr>
            <p:nvPr/>
          </p:nvGraphicFramePr>
          <p:xfrm>
            <a:off x="5410200" y="5153968"/>
            <a:ext cx="914400" cy="865832"/>
          </p:xfrm>
          <a:graphic>
            <a:graphicData uri="http://schemas.openxmlformats.org/presentationml/2006/ole">
              <mc:AlternateContent xmlns:mc="http://schemas.openxmlformats.org/markup-compatibility/2006">
                <mc:Choice xmlns:v="urn:schemas-microsoft-com:vml" Requires="v">
                  <p:oleObj spid="_x0000_s2092" name="Clip" r:id="rId4" imgW="2501798" imgH="2616098" progId="">
                    <p:embed/>
                  </p:oleObj>
                </mc:Choice>
                <mc:Fallback>
                  <p:oleObj name="Clip" r:id="rId4" imgW="2501798" imgH="2616098"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5153968"/>
                          <a:ext cx="914400" cy="86583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62" name="Rectangle 20"/>
            <p:cNvSpPr>
              <a:spLocks noChangeArrowheads="1"/>
            </p:cNvSpPr>
            <p:nvPr/>
          </p:nvSpPr>
          <p:spPr bwMode="auto">
            <a:xfrm>
              <a:off x="5653663" y="5214258"/>
              <a:ext cx="417366" cy="271305"/>
            </a:xfrm>
            <a:prstGeom prst="rect">
              <a:avLst/>
            </a:prstGeom>
            <a:solidFill>
              <a:srgbClr val="FF0043"/>
            </a:solidFill>
            <a:ln w="12700">
              <a:solidFill>
                <a:schemeClr val="tx1"/>
              </a:solidFill>
              <a:miter lim="800000"/>
              <a:headEnd type="none" w="sm" len="sm"/>
              <a:tailEnd type="none" w="sm" len="sm"/>
            </a:ln>
          </p:spPr>
          <p:txBody>
            <a:bodyPr wrap="none" anchor="ctr"/>
            <a:lstStyle/>
            <a:p>
              <a:pPr algn="ctr">
                <a:lnSpc>
                  <a:spcPct val="95000"/>
                </a:lnSpc>
                <a:spcBef>
                  <a:spcPct val="30000"/>
                </a:spcBef>
              </a:pPr>
              <a:endParaRPr lang="en-US" sz="1600" dirty="0">
                <a:solidFill>
                  <a:srgbClr val="FF0043"/>
                </a:solidFill>
                <a:latin typeface="Arial" charset="0"/>
              </a:endParaRPr>
            </a:p>
          </p:txBody>
        </p:sp>
        <p:grpSp>
          <p:nvGrpSpPr>
            <p:cNvPr id="2063" name="Group 21"/>
            <p:cNvGrpSpPr>
              <a:grpSpLocks/>
            </p:cNvGrpSpPr>
            <p:nvPr/>
          </p:nvGrpSpPr>
          <p:grpSpPr bwMode="auto">
            <a:xfrm>
              <a:off x="5448387" y="4724400"/>
              <a:ext cx="831325" cy="999831"/>
              <a:chOff x="288" y="2254"/>
              <a:chExt cx="528" cy="622"/>
            </a:xfrm>
          </p:grpSpPr>
          <p:sp>
            <p:nvSpPr>
              <p:cNvPr id="2064" name="Freeform 22"/>
              <p:cNvSpPr>
                <a:spLocks/>
              </p:cNvSpPr>
              <p:nvPr/>
            </p:nvSpPr>
            <p:spPr bwMode="auto">
              <a:xfrm>
                <a:off x="288" y="2254"/>
                <a:ext cx="528" cy="338"/>
              </a:xfrm>
              <a:custGeom>
                <a:avLst/>
                <a:gdLst>
                  <a:gd name="T0" fmla="*/ 0 w 1616"/>
                  <a:gd name="T1" fmla="*/ 0 h 1034"/>
                  <a:gd name="T2" fmla="*/ 0 w 1616"/>
                  <a:gd name="T3" fmla="*/ 0 h 1034"/>
                  <a:gd name="T4" fmla="*/ 0 w 1616"/>
                  <a:gd name="T5" fmla="*/ 0 h 1034"/>
                  <a:gd name="T6" fmla="*/ 0 w 1616"/>
                  <a:gd name="T7" fmla="*/ 0 h 1034"/>
                  <a:gd name="T8" fmla="*/ 0 w 1616"/>
                  <a:gd name="T9" fmla="*/ 0 h 1034"/>
                  <a:gd name="T10" fmla="*/ 0 w 1616"/>
                  <a:gd name="T11" fmla="*/ 0 h 1034"/>
                  <a:gd name="T12" fmla="*/ 0 w 1616"/>
                  <a:gd name="T13" fmla="*/ 0 h 1034"/>
                  <a:gd name="T14" fmla="*/ 0 w 1616"/>
                  <a:gd name="T15" fmla="*/ 0 h 1034"/>
                  <a:gd name="T16" fmla="*/ 0 w 1616"/>
                  <a:gd name="T17" fmla="*/ 0 h 1034"/>
                  <a:gd name="T18" fmla="*/ 0 w 1616"/>
                  <a:gd name="T19" fmla="*/ 0 h 1034"/>
                  <a:gd name="T20" fmla="*/ 0 w 1616"/>
                  <a:gd name="T21" fmla="*/ 0 h 1034"/>
                  <a:gd name="T22" fmla="*/ 0 w 1616"/>
                  <a:gd name="T23" fmla="*/ 0 h 1034"/>
                  <a:gd name="T24" fmla="*/ 0 w 1616"/>
                  <a:gd name="T25" fmla="*/ 0 h 1034"/>
                  <a:gd name="T26" fmla="*/ 0 w 1616"/>
                  <a:gd name="T27" fmla="*/ 0 h 1034"/>
                  <a:gd name="T28" fmla="*/ 0 w 1616"/>
                  <a:gd name="T29" fmla="*/ 0 h 1034"/>
                  <a:gd name="T30" fmla="*/ 0 w 1616"/>
                  <a:gd name="T31" fmla="*/ 0 h 1034"/>
                  <a:gd name="T32" fmla="*/ 0 w 1616"/>
                  <a:gd name="T33" fmla="*/ 0 h 1034"/>
                  <a:gd name="T34" fmla="*/ 0 w 1616"/>
                  <a:gd name="T35" fmla="*/ 0 h 1034"/>
                  <a:gd name="T36" fmla="*/ 0 w 1616"/>
                  <a:gd name="T37" fmla="*/ 0 h 1034"/>
                  <a:gd name="T38" fmla="*/ 0 w 1616"/>
                  <a:gd name="T39" fmla="*/ 0 h 1034"/>
                  <a:gd name="T40" fmla="*/ 0 w 1616"/>
                  <a:gd name="T41" fmla="*/ 0 h 1034"/>
                  <a:gd name="T42" fmla="*/ 0 w 1616"/>
                  <a:gd name="T43" fmla="*/ 0 h 1034"/>
                  <a:gd name="T44" fmla="*/ 0 w 1616"/>
                  <a:gd name="T45" fmla="*/ 0 h 1034"/>
                  <a:gd name="T46" fmla="*/ 0 w 1616"/>
                  <a:gd name="T47" fmla="*/ 0 h 1034"/>
                  <a:gd name="T48" fmla="*/ 0 w 1616"/>
                  <a:gd name="T49" fmla="*/ 0 h 1034"/>
                  <a:gd name="T50" fmla="*/ 0 w 1616"/>
                  <a:gd name="T51" fmla="*/ 0 h 1034"/>
                  <a:gd name="T52" fmla="*/ 0 w 1616"/>
                  <a:gd name="T53" fmla="*/ 0 h 1034"/>
                  <a:gd name="T54" fmla="*/ 0 w 1616"/>
                  <a:gd name="T55" fmla="*/ 0 h 1034"/>
                  <a:gd name="T56" fmla="*/ 0 w 1616"/>
                  <a:gd name="T57" fmla="*/ 0 h 1034"/>
                  <a:gd name="T58" fmla="*/ 0 w 1616"/>
                  <a:gd name="T59" fmla="*/ 0 h 1034"/>
                  <a:gd name="T60" fmla="*/ 0 w 1616"/>
                  <a:gd name="T61" fmla="*/ 0 h 1034"/>
                  <a:gd name="T62" fmla="*/ 0 w 1616"/>
                  <a:gd name="T63" fmla="*/ 0 h 1034"/>
                  <a:gd name="T64" fmla="*/ 0 w 1616"/>
                  <a:gd name="T65" fmla="*/ 0 h 1034"/>
                  <a:gd name="T66" fmla="*/ 0 w 1616"/>
                  <a:gd name="T67" fmla="*/ 0 h 1034"/>
                  <a:gd name="T68" fmla="*/ 0 w 1616"/>
                  <a:gd name="T69" fmla="*/ 0 h 1034"/>
                  <a:gd name="T70" fmla="*/ 0 w 1616"/>
                  <a:gd name="T71" fmla="*/ 0 h 1034"/>
                  <a:gd name="T72" fmla="*/ 0 w 1616"/>
                  <a:gd name="T73" fmla="*/ 0 h 1034"/>
                  <a:gd name="T74" fmla="*/ 0 w 1616"/>
                  <a:gd name="T75" fmla="*/ 0 h 1034"/>
                  <a:gd name="T76" fmla="*/ 0 w 1616"/>
                  <a:gd name="T77" fmla="*/ 0 h 1034"/>
                  <a:gd name="T78" fmla="*/ 0 w 1616"/>
                  <a:gd name="T79" fmla="*/ 0 h 1034"/>
                  <a:gd name="T80" fmla="*/ 0 w 1616"/>
                  <a:gd name="T81" fmla="*/ 0 h 1034"/>
                  <a:gd name="T82" fmla="*/ 0 w 1616"/>
                  <a:gd name="T83" fmla="*/ 0 h 1034"/>
                  <a:gd name="T84" fmla="*/ 0 w 1616"/>
                  <a:gd name="T85" fmla="*/ 0 h 1034"/>
                  <a:gd name="T86" fmla="*/ 0 w 1616"/>
                  <a:gd name="T87" fmla="*/ 0 h 1034"/>
                  <a:gd name="T88" fmla="*/ 0 w 1616"/>
                  <a:gd name="T89" fmla="*/ 0 h 1034"/>
                  <a:gd name="T90" fmla="*/ 0 w 1616"/>
                  <a:gd name="T91" fmla="*/ 0 h 1034"/>
                  <a:gd name="T92" fmla="*/ 0 w 1616"/>
                  <a:gd name="T93" fmla="*/ 0 h 1034"/>
                  <a:gd name="T94" fmla="*/ 0 w 1616"/>
                  <a:gd name="T95" fmla="*/ 0 h 1034"/>
                  <a:gd name="T96" fmla="*/ 0 w 1616"/>
                  <a:gd name="T97" fmla="*/ 0 h 1034"/>
                  <a:gd name="T98" fmla="*/ 0 w 1616"/>
                  <a:gd name="T99" fmla="*/ 0 h 1034"/>
                  <a:gd name="T100" fmla="*/ 0 w 1616"/>
                  <a:gd name="T101" fmla="*/ 0 h 1034"/>
                  <a:gd name="T102" fmla="*/ 0 w 1616"/>
                  <a:gd name="T103" fmla="*/ 0 h 1034"/>
                  <a:gd name="T104" fmla="*/ 0 w 1616"/>
                  <a:gd name="T105" fmla="*/ 0 h 1034"/>
                  <a:gd name="T106" fmla="*/ 0 w 1616"/>
                  <a:gd name="T107" fmla="*/ 0 h 1034"/>
                  <a:gd name="T108" fmla="*/ 0 w 1616"/>
                  <a:gd name="T109" fmla="*/ 0 h 10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16"/>
                  <a:gd name="T166" fmla="*/ 0 h 1034"/>
                  <a:gd name="T167" fmla="*/ 1616 w 1616"/>
                  <a:gd name="T168" fmla="*/ 1034 h 10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16" h="1034">
                    <a:moveTo>
                      <a:pt x="499" y="13"/>
                    </a:moveTo>
                    <a:lnTo>
                      <a:pt x="504" y="13"/>
                    </a:lnTo>
                    <a:lnTo>
                      <a:pt x="512" y="13"/>
                    </a:lnTo>
                    <a:lnTo>
                      <a:pt x="522" y="14"/>
                    </a:lnTo>
                    <a:lnTo>
                      <a:pt x="532" y="14"/>
                    </a:lnTo>
                    <a:lnTo>
                      <a:pt x="541" y="14"/>
                    </a:lnTo>
                    <a:lnTo>
                      <a:pt x="549" y="15"/>
                    </a:lnTo>
                    <a:lnTo>
                      <a:pt x="556" y="15"/>
                    </a:lnTo>
                    <a:lnTo>
                      <a:pt x="561" y="15"/>
                    </a:lnTo>
                    <a:lnTo>
                      <a:pt x="565" y="15"/>
                    </a:lnTo>
                    <a:lnTo>
                      <a:pt x="572" y="14"/>
                    </a:lnTo>
                    <a:lnTo>
                      <a:pt x="580" y="12"/>
                    </a:lnTo>
                    <a:lnTo>
                      <a:pt x="591" y="9"/>
                    </a:lnTo>
                    <a:lnTo>
                      <a:pt x="600" y="8"/>
                    </a:lnTo>
                    <a:lnTo>
                      <a:pt x="608" y="6"/>
                    </a:lnTo>
                    <a:lnTo>
                      <a:pt x="614" y="5"/>
                    </a:lnTo>
                    <a:lnTo>
                      <a:pt x="616" y="5"/>
                    </a:lnTo>
                    <a:lnTo>
                      <a:pt x="618" y="6"/>
                    </a:lnTo>
                    <a:lnTo>
                      <a:pt x="624" y="7"/>
                    </a:lnTo>
                    <a:lnTo>
                      <a:pt x="631" y="9"/>
                    </a:lnTo>
                    <a:lnTo>
                      <a:pt x="639" y="12"/>
                    </a:lnTo>
                    <a:lnTo>
                      <a:pt x="647" y="14"/>
                    </a:lnTo>
                    <a:lnTo>
                      <a:pt x="655" y="16"/>
                    </a:lnTo>
                    <a:lnTo>
                      <a:pt x="661" y="17"/>
                    </a:lnTo>
                    <a:lnTo>
                      <a:pt x="666" y="18"/>
                    </a:lnTo>
                    <a:lnTo>
                      <a:pt x="670" y="18"/>
                    </a:lnTo>
                    <a:lnTo>
                      <a:pt x="677" y="20"/>
                    </a:lnTo>
                    <a:lnTo>
                      <a:pt x="686" y="20"/>
                    </a:lnTo>
                    <a:lnTo>
                      <a:pt x="696" y="20"/>
                    </a:lnTo>
                    <a:lnTo>
                      <a:pt x="706" y="21"/>
                    </a:lnTo>
                    <a:lnTo>
                      <a:pt x="715" y="22"/>
                    </a:lnTo>
                    <a:lnTo>
                      <a:pt x="723" y="23"/>
                    </a:lnTo>
                    <a:lnTo>
                      <a:pt x="729" y="25"/>
                    </a:lnTo>
                    <a:lnTo>
                      <a:pt x="736" y="28"/>
                    </a:lnTo>
                    <a:lnTo>
                      <a:pt x="746" y="31"/>
                    </a:lnTo>
                    <a:lnTo>
                      <a:pt x="760" y="36"/>
                    </a:lnTo>
                    <a:lnTo>
                      <a:pt x="775" y="40"/>
                    </a:lnTo>
                    <a:lnTo>
                      <a:pt x="790" y="45"/>
                    </a:lnTo>
                    <a:lnTo>
                      <a:pt x="805" y="49"/>
                    </a:lnTo>
                    <a:lnTo>
                      <a:pt x="815" y="52"/>
                    </a:lnTo>
                    <a:lnTo>
                      <a:pt x="823" y="53"/>
                    </a:lnTo>
                    <a:lnTo>
                      <a:pt x="833" y="47"/>
                    </a:lnTo>
                    <a:lnTo>
                      <a:pt x="842" y="40"/>
                    </a:lnTo>
                    <a:lnTo>
                      <a:pt x="850" y="35"/>
                    </a:lnTo>
                    <a:lnTo>
                      <a:pt x="856" y="32"/>
                    </a:lnTo>
                    <a:lnTo>
                      <a:pt x="859" y="31"/>
                    </a:lnTo>
                    <a:lnTo>
                      <a:pt x="865" y="28"/>
                    </a:lnTo>
                    <a:lnTo>
                      <a:pt x="874" y="23"/>
                    </a:lnTo>
                    <a:lnTo>
                      <a:pt x="882" y="18"/>
                    </a:lnTo>
                    <a:lnTo>
                      <a:pt x="891" y="14"/>
                    </a:lnTo>
                    <a:lnTo>
                      <a:pt x="899" y="9"/>
                    </a:lnTo>
                    <a:lnTo>
                      <a:pt x="905" y="7"/>
                    </a:lnTo>
                    <a:lnTo>
                      <a:pt x="909" y="6"/>
                    </a:lnTo>
                    <a:lnTo>
                      <a:pt x="914" y="6"/>
                    </a:lnTo>
                    <a:lnTo>
                      <a:pt x="925" y="5"/>
                    </a:lnTo>
                    <a:lnTo>
                      <a:pt x="935" y="3"/>
                    </a:lnTo>
                    <a:lnTo>
                      <a:pt x="948" y="2"/>
                    </a:lnTo>
                    <a:lnTo>
                      <a:pt x="959" y="2"/>
                    </a:lnTo>
                    <a:lnTo>
                      <a:pt x="970" y="1"/>
                    </a:lnTo>
                    <a:lnTo>
                      <a:pt x="978" y="0"/>
                    </a:lnTo>
                    <a:lnTo>
                      <a:pt x="982" y="0"/>
                    </a:lnTo>
                    <a:lnTo>
                      <a:pt x="989" y="1"/>
                    </a:lnTo>
                    <a:lnTo>
                      <a:pt x="1001" y="5"/>
                    </a:lnTo>
                    <a:lnTo>
                      <a:pt x="1013" y="8"/>
                    </a:lnTo>
                    <a:lnTo>
                      <a:pt x="1027" y="13"/>
                    </a:lnTo>
                    <a:lnTo>
                      <a:pt x="1041" y="17"/>
                    </a:lnTo>
                    <a:lnTo>
                      <a:pt x="1053" y="22"/>
                    </a:lnTo>
                    <a:lnTo>
                      <a:pt x="1059" y="24"/>
                    </a:lnTo>
                    <a:lnTo>
                      <a:pt x="1063" y="26"/>
                    </a:lnTo>
                    <a:lnTo>
                      <a:pt x="1069" y="32"/>
                    </a:lnTo>
                    <a:lnTo>
                      <a:pt x="1078" y="43"/>
                    </a:lnTo>
                    <a:lnTo>
                      <a:pt x="1088" y="56"/>
                    </a:lnTo>
                    <a:lnTo>
                      <a:pt x="1099" y="71"/>
                    </a:lnTo>
                    <a:lnTo>
                      <a:pt x="1108" y="86"/>
                    </a:lnTo>
                    <a:lnTo>
                      <a:pt x="1117" y="100"/>
                    </a:lnTo>
                    <a:lnTo>
                      <a:pt x="1123" y="110"/>
                    </a:lnTo>
                    <a:lnTo>
                      <a:pt x="1125" y="115"/>
                    </a:lnTo>
                    <a:lnTo>
                      <a:pt x="1132" y="125"/>
                    </a:lnTo>
                    <a:lnTo>
                      <a:pt x="1148" y="148"/>
                    </a:lnTo>
                    <a:lnTo>
                      <a:pt x="1171" y="181"/>
                    </a:lnTo>
                    <a:lnTo>
                      <a:pt x="1197" y="217"/>
                    </a:lnTo>
                    <a:lnTo>
                      <a:pt x="1223" y="254"/>
                    </a:lnTo>
                    <a:lnTo>
                      <a:pt x="1246" y="288"/>
                    </a:lnTo>
                    <a:lnTo>
                      <a:pt x="1264" y="313"/>
                    </a:lnTo>
                    <a:lnTo>
                      <a:pt x="1273" y="325"/>
                    </a:lnTo>
                    <a:lnTo>
                      <a:pt x="1281" y="328"/>
                    </a:lnTo>
                    <a:lnTo>
                      <a:pt x="1292" y="329"/>
                    </a:lnTo>
                    <a:lnTo>
                      <a:pt x="1308" y="329"/>
                    </a:lnTo>
                    <a:lnTo>
                      <a:pt x="1324" y="329"/>
                    </a:lnTo>
                    <a:lnTo>
                      <a:pt x="1339" y="329"/>
                    </a:lnTo>
                    <a:lnTo>
                      <a:pt x="1353" y="329"/>
                    </a:lnTo>
                    <a:lnTo>
                      <a:pt x="1363" y="329"/>
                    </a:lnTo>
                    <a:lnTo>
                      <a:pt x="1369" y="329"/>
                    </a:lnTo>
                    <a:lnTo>
                      <a:pt x="1374" y="331"/>
                    </a:lnTo>
                    <a:lnTo>
                      <a:pt x="1383" y="335"/>
                    </a:lnTo>
                    <a:lnTo>
                      <a:pt x="1397" y="339"/>
                    </a:lnTo>
                    <a:lnTo>
                      <a:pt x="1412" y="345"/>
                    </a:lnTo>
                    <a:lnTo>
                      <a:pt x="1427" y="351"/>
                    </a:lnTo>
                    <a:lnTo>
                      <a:pt x="1441" y="357"/>
                    </a:lnTo>
                    <a:lnTo>
                      <a:pt x="1451" y="361"/>
                    </a:lnTo>
                    <a:lnTo>
                      <a:pt x="1458" y="365"/>
                    </a:lnTo>
                    <a:lnTo>
                      <a:pt x="1468" y="375"/>
                    </a:lnTo>
                    <a:lnTo>
                      <a:pt x="1488" y="399"/>
                    </a:lnTo>
                    <a:lnTo>
                      <a:pt x="1513" y="432"/>
                    </a:lnTo>
                    <a:lnTo>
                      <a:pt x="1542" y="470"/>
                    </a:lnTo>
                    <a:lnTo>
                      <a:pt x="1570" y="508"/>
                    </a:lnTo>
                    <a:lnTo>
                      <a:pt x="1593" y="542"/>
                    </a:lnTo>
                    <a:lnTo>
                      <a:pt x="1609" y="566"/>
                    </a:lnTo>
                    <a:lnTo>
                      <a:pt x="1615" y="576"/>
                    </a:lnTo>
                    <a:lnTo>
                      <a:pt x="1615" y="595"/>
                    </a:lnTo>
                    <a:lnTo>
                      <a:pt x="1615" y="629"/>
                    </a:lnTo>
                    <a:lnTo>
                      <a:pt x="1616" y="664"/>
                    </a:lnTo>
                    <a:lnTo>
                      <a:pt x="1615" y="683"/>
                    </a:lnTo>
                    <a:lnTo>
                      <a:pt x="1612" y="691"/>
                    </a:lnTo>
                    <a:lnTo>
                      <a:pt x="1606" y="709"/>
                    </a:lnTo>
                    <a:lnTo>
                      <a:pt x="1598" y="730"/>
                    </a:lnTo>
                    <a:lnTo>
                      <a:pt x="1589" y="756"/>
                    </a:lnTo>
                    <a:lnTo>
                      <a:pt x="1580" y="781"/>
                    </a:lnTo>
                    <a:lnTo>
                      <a:pt x="1571" y="803"/>
                    </a:lnTo>
                    <a:lnTo>
                      <a:pt x="1564" y="820"/>
                    </a:lnTo>
                    <a:lnTo>
                      <a:pt x="1559" y="829"/>
                    </a:lnTo>
                    <a:lnTo>
                      <a:pt x="1555" y="835"/>
                    </a:lnTo>
                    <a:lnTo>
                      <a:pt x="1547" y="842"/>
                    </a:lnTo>
                    <a:lnTo>
                      <a:pt x="1536" y="851"/>
                    </a:lnTo>
                    <a:lnTo>
                      <a:pt x="1525" y="859"/>
                    </a:lnTo>
                    <a:lnTo>
                      <a:pt x="1512" y="867"/>
                    </a:lnTo>
                    <a:lnTo>
                      <a:pt x="1501" y="874"/>
                    </a:lnTo>
                    <a:lnTo>
                      <a:pt x="1489" y="880"/>
                    </a:lnTo>
                    <a:lnTo>
                      <a:pt x="1479" y="882"/>
                    </a:lnTo>
                    <a:lnTo>
                      <a:pt x="1468" y="883"/>
                    </a:lnTo>
                    <a:lnTo>
                      <a:pt x="1449" y="883"/>
                    </a:lnTo>
                    <a:lnTo>
                      <a:pt x="1423" y="884"/>
                    </a:lnTo>
                    <a:lnTo>
                      <a:pt x="1395" y="886"/>
                    </a:lnTo>
                    <a:lnTo>
                      <a:pt x="1367" y="887"/>
                    </a:lnTo>
                    <a:lnTo>
                      <a:pt x="1342" y="887"/>
                    </a:lnTo>
                    <a:lnTo>
                      <a:pt x="1322" y="887"/>
                    </a:lnTo>
                    <a:lnTo>
                      <a:pt x="1311" y="887"/>
                    </a:lnTo>
                    <a:lnTo>
                      <a:pt x="1304" y="886"/>
                    </a:lnTo>
                    <a:lnTo>
                      <a:pt x="1294" y="883"/>
                    </a:lnTo>
                    <a:lnTo>
                      <a:pt x="1284" y="882"/>
                    </a:lnTo>
                    <a:lnTo>
                      <a:pt x="1274" y="880"/>
                    </a:lnTo>
                    <a:lnTo>
                      <a:pt x="1262" y="878"/>
                    </a:lnTo>
                    <a:lnTo>
                      <a:pt x="1253" y="875"/>
                    </a:lnTo>
                    <a:lnTo>
                      <a:pt x="1245" y="874"/>
                    </a:lnTo>
                    <a:lnTo>
                      <a:pt x="1240" y="874"/>
                    </a:lnTo>
                    <a:lnTo>
                      <a:pt x="1220" y="881"/>
                    </a:lnTo>
                    <a:lnTo>
                      <a:pt x="1194" y="888"/>
                    </a:lnTo>
                    <a:lnTo>
                      <a:pt x="1168" y="897"/>
                    </a:lnTo>
                    <a:lnTo>
                      <a:pt x="1141" y="904"/>
                    </a:lnTo>
                    <a:lnTo>
                      <a:pt x="1117" y="912"/>
                    </a:lnTo>
                    <a:lnTo>
                      <a:pt x="1095" y="918"/>
                    </a:lnTo>
                    <a:lnTo>
                      <a:pt x="1079" y="922"/>
                    </a:lnTo>
                    <a:lnTo>
                      <a:pt x="1071" y="925"/>
                    </a:lnTo>
                    <a:lnTo>
                      <a:pt x="1068" y="925"/>
                    </a:lnTo>
                    <a:lnTo>
                      <a:pt x="1059" y="926"/>
                    </a:lnTo>
                    <a:lnTo>
                      <a:pt x="1050" y="926"/>
                    </a:lnTo>
                    <a:lnTo>
                      <a:pt x="1038" y="926"/>
                    </a:lnTo>
                    <a:lnTo>
                      <a:pt x="1023" y="926"/>
                    </a:lnTo>
                    <a:lnTo>
                      <a:pt x="1008" y="926"/>
                    </a:lnTo>
                    <a:lnTo>
                      <a:pt x="990" y="926"/>
                    </a:lnTo>
                    <a:lnTo>
                      <a:pt x="974" y="925"/>
                    </a:lnTo>
                    <a:lnTo>
                      <a:pt x="957" y="925"/>
                    </a:lnTo>
                    <a:lnTo>
                      <a:pt x="940" y="925"/>
                    </a:lnTo>
                    <a:lnTo>
                      <a:pt x="925" y="924"/>
                    </a:lnTo>
                    <a:lnTo>
                      <a:pt x="911" y="924"/>
                    </a:lnTo>
                    <a:lnTo>
                      <a:pt x="898" y="924"/>
                    </a:lnTo>
                    <a:lnTo>
                      <a:pt x="888" y="924"/>
                    </a:lnTo>
                    <a:lnTo>
                      <a:pt x="881" y="924"/>
                    </a:lnTo>
                    <a:lnTo>
                      <a:pt x="878" y="924"/>
                    </a:lnTo>
                    <a:lnTo>
                      <a:pt x="871" y="926"/>
                    </a:lnTo>
                    <a:lnTo>
                      <a:pt x="861" y="930"/>
                    </a:lnTo>
                    <a:lnTo>
                      <a:pt x="849" y="937"/>
                    </a:lnTo>
                    <a:lnTo>
                      <a:pt x="833" y="944"/>
                    </a:lnTo>
                    <a:lnTo>
                      <a:pt x="816" y="953"/>
                    </a:lnTo>
                    <a:lnTo>
                      <a:pt x="797" y="963"/>
                    </a:lnTo>
                    <a:lnTo>
                      <a:pt x="778" y="972"/>
                    </a:lnTo>
                    <a:lnTo>
                      <a:pt x="758" y="982"/>
                    </a:lnTo>
                    <a:lnTo>
                      <a:pt x="738" y="993"/>
                    </a:lnTo>
                    <a:lnTo>
                      <a:pt x="720" y="1002"/>
                    </a:lnTo>
                    <a:lnTo>
                      <a:pt x="701" y="1010"/>
                    </a:lnTo>
                    <a:lnTo>
                      <a:pt x="685" y="1018"/>
                    </a:lnTo>
                    <a:lnTo>
                      <a:pt x="671" y="1025"/>
                    </a:lnTo>
                    <a:lnTo>
                      <a:pt x="661" y="1029"/>
                    </a:lnTo>
                    <a:lnTo>
                      <a:pt x="653" y="1033"/>
                    </a:lnTo>
                    <a:lnTo>
                      <a:pt x="648" y="1034"/>
                    </a:lnTo>
                    <a:lnTo>
                      <a:pt x="638" y="1033"/>
                    </a:lnTo>
                    <a:lnTo>
                      <a:pt x="617" y="1032"/>
                    </a:lnTo>
                    <a:lnTo>
                      <a:pt x="588" y="1028"/>
                    </a:lnTo>
                    <a:lnTo>
                      <a:pt x="557" y="1024"/>
                    </a:lnTo>
                    <a:lnTo>
                      <a:pt x="525" y="1019"/>
                    </a:lnTo>
                    <a:lnTo>
                      <a:pt x="497" y="1012"/>
                    </a:lnTo>
                    <a:lnTo>
                      <a:pt x="476" y="1005"/>
                    </a:lnTo>
                    <a:lnTo>
                      <a:pt x="465" y="998"/>
                    </a:lnTo>
                    <a:lnTo>
                      <a:pt x="458" y="998"/>
                    </a:lnTo>
                    <a:lnTo>
                      <a:pt x="448" y="996"/>
                    </a:lnTo>
                    <a:lnTo>
                      <a:pt x="435" y="994"/>
                    </a:lnTo>
                    <a:lnTo>
                      <a:pt x="419" y="991"/>
                    </a:lnTo>
                    <a:lnTo>
                      <a:pt x="402" y="988"/>
                    </a:lnTo>
                    <a:lnTo>
                      <a:pt x="382" y="985"/>
                    </a:lnTo>
                    <a:lnTo>
                      <a:pt x="362" y="980"/>
                    </a:lnTo>
                    <a:lnTo>
                      <a:pt x="342" y="976"/>
                    </a:lnTo>
                    <a:lnTo>
                      <a:pt x="321" y="973"/>
                    </a:lnTo>
                    <a:lnTo>
                      <a:pt x="301" y="968"/>
                    </a:lnTo>
                    <a:lnTo>
                      <a:pt x="281" y="965"/>
                    </a:lnTo>
                    <a:lnTo>
                      <a:pt x="264" y="963"/>
                    </a:lnTo>
                    <a:lnTo>
                      <a:pt x="248" y="960"/>
                    </a:lnTo>
                    <a:lnTo>
                      <a:pt x="235" y="958"/>
                    </a:lnTo>
                    <a:lnTo>
                      <a:pt x="225" y="958"/>
                    </a:lnTo>
                    <a:lnTo>
                      <a:pt x="218" y="958"/>
                    </a:lnTo>
                    <a:lnTo>
                      <a:pt x="211" y="952"/>
                    </a:lnTo>
                    <a:lnTo>
                      <a:pt x="203" y="945"/>
                    </a:lnTo>
                    <a:lnTo>
                      <a:pt x="195" y="939"/>
                    </a:lnTo>
                    <a:lnTo>
                      <a:pt x="187" y="932"/>
                    </a:lnTo>
                    <a:lnTo>
                      <a:pt x="178" y="925"/>
                    </a:lnTo>
                    <a:lnTo>
                      <a:pt x="172" y="920"/>
                    </a:lnTo>
                    <a:lnTo>
                      <a:pt x="166" y="916"/>
                    </a:lnTo>
                    <a:lnTo>
                      <a:pt x="162" y="913"/>
                    </a:lnTo>
                    <a:lnTo>
                      <a:pt x="153" y="905"/>
                    </a:lnTo>
                    <a:lnTo>
                      <a:pt x="134" y="887"/>
                    </a:lnTo>
                    <a:lnTo>
                      <a:pt x="107" y="860"/>
                    </a:lnTo>
                    <a:lnTo>
                      <a:pt x="78" y="829"/>
                    </a:lnTo>
                    <a:lnTo>
                      <a:pt x="50" y="798"/>
                    </a:lnTo>
                    <a:lnTo>
                      <a:pt x="24" y="768"/>
                    </a:lnTo>
                    <a:lnTo>
                      <a:pt x="7" y="744"/>
                    </a:lnTo>
                    <a:lnTo>
                      <a:pt x="0" y="729"/>
                    </a:lnTo>
                    <a:lnTo>
                      <a:pt x="3" y="697"/>
                    </a:lnTo>
                    <a:lnTo>
                      <a:pt x="8" y="660"/>
                    </a:lnTo>
                    <a:lnTo>
                      <a:pt x="14" y="629"/>
                    </a:lnTo>
                    <a:lnTo>
                      <a:pt x="20" y="611"/>
                    </a:lnTo>
                    <a:lnTo>
                      <a:pt x="25" y="603"/>
                    </a:lnTo>
                    <a:lnTo>
                      <a:pt x="37" y="588"/>
                    </a:lnTo>
                    <a:lnTo>
                      <a:pt x="51" y="568"/>
                    </a:lnTo>
                    <a:lnTo>
                      <a:pt x="67" y="547"/>
                    </a:lnTo>
                    <a:lnTo>
                      <a:pt x="82" y="528"/>
                    </a:lnTo>
                    <a:lnTo>
                      <a:pt x="96" y="510"/>
                    </a:lnTo>
                    <a:lnTo>
                      <a:pt x="105" y="496"/>
                    </a:lnTo>
                    <a:lnTo>
                      <a:pt x="108" y="490"/>
                    </a:lnTo>
                    <a:lnTo>
                      <a:pt x="114" y="488"/>
                    </a:lnTo>
                    <a:lnTo>
                      <a:pt x="121" y="484"/>
                    </a:lnTo>
                    <a:lnTo>
                      <a:pt x="129" y="482"/>
                    </a:lnTo>
                    <a:lnTo>
                      <a:pt x="136" y="480"/>
                    </a:lnTo>
                    <a:lnTo>
                      <a:pt x="142" y="477"/>
                    </a:lnTo>
                    <a:lnTo>
                      <a:pt x="152" y="472"/>
                    </a:lnTo>
                    <a:lnTo>
                      <a:pt x="166" y="462"/>
                    </a:lnTo>
                    <a:lnTo>
                      <a:pt x="181" y="453"/>
                    </a:lnTo>
                    <a:lnTo>
                      <a:pt x="196" y="443"/>
                    </a:lnTo>
                    <a:lnTo>
                      <a:pt x="208" y="435"/>
                    </a:lnTo>
                    <a:lnTo>
                      <a:pt x="219" y="429"/>
                    </a:lnTo>
                    <a:lnTo>
                      <a:pt x="223" y="426"/>
                    </a:lnTo>
                    <a:lnTo>
                      <a:pt x="231" y="422"/>
                    </a:lnTo>
                    <a:lnTo>
                      <a:pt x="249" y="415"/>
                    </a:lnTo>
                    <a:lnTo>
                      <a:pt x="273" y="406"/>
                    </a:lnTo>
                    <a:lnTo>
                      <a:pt x="301" y="396"/>
                    </a:lnTo>
                    <a:lnTo>
                      <a:pt x="327" y="385"/>
                    </a:lnTo>
                    <a:lnTo>
                      <a:pt x="351" y="375"/>
                    </a:lnTo>
                    <a:lnTo>
                      <a:pt x="369" y="368"/>
                    </a:lnTo>
                    <a:lnTo>
                      <a:pt x="375" y="365"/>
                    </a:lnTo>
                    <a:lnTo>
                      <a:pt x="382" y="359"/>
                    </a:lnTo>
                    <a:lnTo>
                      <a:pt x="392" y="350"/>
                    </a:lnTo>
                    <a:lnTo>
                      <a:pt x="402" y="339"/>
                    </a:lnTo>
                    <a:lnTo>
                      <a:pt x="407" y="332"/>
                    </a:lnTo>
                    <a:lnTo>
                      <a:pt x="409" y="314"/>
                    </a:lnTo>
                    <a:lnTo>
                      <a:pt x="413" y="278"/>
                    </a:lnTo>
                    <a:lnTo>
                      <a:pt x="418" y="242"/>
                    </a:lnTo>
                    <a:lnTo>
                      <a:pt x="421" y="219"/>
                    </a:lnTo>
                    <a:lnTo>
                      <a:pt x="426" y="189"/>
                    </a:lnTo>
                    <a:lnTo>
                      <a:pt x="436" y="136"/>
                    </a:lnTo>
                    <a:lnTo>
                      <a:pt x="446" y="84"/>
                    </a:lnTo>
                    <a:lnTo>
                      <a:pt x="450" y="55"/>
                    </a:lnTo>
                    <a:lnTo>
                      <a:pt x="455" y="53"/>
                    </a:lnTo>
                    <a:lnTo>
                      <a:pt x="461" y="47"/>
                    </a:lnTo>
                    <a:lnTo>
                      <a:pt x="468" y="40"/>
                    </a:lnTo>
                    <a:lnTo>
                      <a:pt x="474" y="33"/>
                    </a:lnTo>
                    <a:lnTo>
                      <a:pt x="483" y="25"/>
                    </a:lnTo>
                    <a:lnTo>
                      <a:pt x="489" y="20"/>
                    </a:lnTo>
                    <a:lnTo>
                      <a:pt x="495" y="15"/>
                    </a:lnTo>
                    <a:lnTo>
                      <a:pt x="499" y="13"/>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65" name="Freeform 23"/>
              <p:cNvSpPr>
                <a:spLocks/>
              </p:cNvSpPr>
              <p:nvPr/>
            </p:nvSpPr>
            <p:spPr bwMode="auto">
              <a:xfrm>
                <a:off x="413" y="2414"/>
                <a:ext cx="161" cy="49"/>
              </a:xfrm>
              <a:custGeom>
                <a:avLst/>
                <a:gdLst>
                  <a:gd name="T0" fmla="*/ 0 w 491"/>
                  <a:gd name="T1" fmla="*/ 0 h 151"/>
                  <a:gd name="T2" fmla="*/ 0 w 491"/>
                  <a:gd name="T3" fmla="*/ 0 h 151"/>
                  <a:gd name="T4" fmla="*/ 0 w 491"/>
                  <a:gd name="T5" fmla="*/ 0 h 151"/>
                  <a:gd name="T6" fmla="*/ 0 w 491"/>
                  <a:gd name="T7" fmla="*/ 0 h 151"/>
                  <a:gd name="T8" fmla="*/ 0 w 491"/>
                  <a:gd name="T9" fmla="*/ 0 h 151"/>
                  <a:gd name="T10" fmla="*/ 0 w 491"/>
                  <a:gd name="T11" fmla="*/ 0 h 151"/>
                  <a:gd name="T12" fmla="*/ 0 w 491"/>
                  <a:gd name="T13" fmla="*/ 0 h 151"/>
                  <a:gd name="T14" fmla="*/ 0 w 491"/>
                  <a:gd name="T15" fmla="*/ 0 h 151"/>
                  <a:gd name="T16" fmla="*/ 0 w 491"/>
                  <a:gd name="T17" fmla="*/ 0 h 151"/>
                  <a:gd name="T18" fmla="*/ 0 w 491"/>
                  <a:gd name="T19" fmla="*/ 0 h 151"/>
                  <a:gd name="T20" fmla="*/ 0 w 491"/>
                  <a:gd name="T21" fmla="*/ 0 h 151"/>
                  <a:gd name="T22" fmla="*/ 0 w 491"/>
                  <a:gd name="T23" fmla="*/ 0 h 151"/>
                  <a:gd name="T24" fmla="*/ 0 w 491"/>
                  <a:gd name="T25" fmla="*/ 0 h 151"/>
                  <a:gd name="T26" fmla="*/ 0 w 491"/>
                  <a:gd name="T27" fmla="*/ 0 h 151"/>
                  <a:gd name="T28" fmla="*/ 0 w 491"/>
                  <a:gd name="T29" fmla="*/ 0 h 151"/>
                  <a:gd name="T30" fmla="*/ 0 w 491"/>
                  <a:gd name="T31" fmla="*/ 0 h 151"/>
                  <a:gd name="T32" fmla="*/ 0 w 491"/>
                  <a:gd name="T33" fmla="*/ 0 h 151"/>
                  <a:gd name="T34" fmla="*/ 0 w 491"/>
                  <a:gd name="T35" fmla="*/ 0 h 151"/>
                  <a:gd name="T36" fmla="*/ 0 w 491"/>
                  <a:gd name="T37" fmla="*/ 0 h 151"/>
                  <a:gd name="T38" fmla="*/ 0 w 491"/>
                  <a:gd name="T39" fmla="*/ 0 h 151"/>
                  <a:gd name="T40" fmla="*/ 0 w 491"/>
                  <a:gd name="T41" fmla="*/ 0 h 151"/>
                  <a:gd name="T42" fmla="*/ 0 w 491"/>
                  <a:gd name="T43" fmla="*/ 0 h 151"/>
                  <a:gd name="T44" fmla="*/ 0 w 491"/>
                  <a:gd name="T45" fmla="*/ 0 h 151"/>
                  <a:gd name="T46" fmla="*/ 0 w 491"/>
                  <a:gd name="T47" fmla="*/ 0 h 151"/>
                  <a:gd name="T48" fmla="*/ 0 w 491"/>
                  <a:gd name="T49" fmla="*/ 0 h 151"/>
                  <a:gd name="T50" fmla="*/ 0 w 491"/>
                  <a:gd name="T51" fmla="*/ 0 h 151"/>
                  <a:gd name="T52" fmla="*/ 0 w 491"/>
                  <a:gd name="T53" fmla="*/ 0 h 151"/>
                  <a:gd name="T54" fmla="*/ 0 w 491"/>
                  <a:gd name="T55" fmla="*/ 0 h 151"/>
                  <a:gd name="T56" fmla="*/ 0 w 491"/>
                  <a:gd name="T57" fmla="*/ 0 h 151"/>
                  <a:gd name="T58" fmla="*/ 0 w 491"/>
                  <a:gd name="T59" fmla="*/ 0 h 151"/>
                  <a:gd name="T60" fmla="*/ 0 w 491"/>
                  <a:gd name="T61" fmla="*/ 0 h 151"/>
                  <a:gd name="T62" fmla="*/ 0 w 491"/>
                  <a:gd name="T63" fmla="*/ 0 h 151"/>
                  <a:gd name="T64" fmla="*/ 0 w 491"/>
                  <a:gd name="T65" fmla="*/ 0 h 151"/>
                  <a:gd name="T66" fmla="*/ 0 w 491"/>
                  <a:gd name="T67" fmla="*/ 0 h 151"/>
                  <a:gd name="T68" fmla="*/ 0 w 491"/>
                  <a:gd name="T69" fmla="*/ 0 h 151"/>
                  <a:gd name="T70" fmla="*/ 0 w 491"/>
                  <a:gd name="T71" fmla="*/ 0 h 151"/>
                  <a:gd name="T72" fmla="*/ 0 w 491"/>
                  <a:gd name="T73" fmla="*/ 0 h 151"/>
                  <a:gd name="T74" fmla="*/ 0 w 491"/>
                  <a:gd name="T75" fmla="*/ 0 h 151"/>
                  <a:gd name="T76" fmla="*/ 0 w 491"/>
                  <a:gd name="T77" fmla="*/ 0 h 151"/>
                  <a:gd name="T78" fmla="*/ 0 w 491"/>
                  <a:gd name="T79" fmla="*/ 0 h 151"/>
                  <a:gd name="T80" fmla="*/ 0 w 491"/>
                  <a:gd name="T81" fmla="*/ 0 h 151"/>
                  <a:gd name="T82" fmla="*/ 0 w 491"/>
                  <a:gd name="T83" fmla="*/ 0 h 151"/>
                  <a:gd name="T84" fmla="*/ 0 w 491"/>
                  <a:gd name="T85" fmla="*/ 0 h 151"/>
                  <a:gd name="T86" fmla="*/ 0 w 491"/>
                  <a:gd name="T87" fmla="*/ 0 h 151"/>
                  <a:gd name="T88" fmla="*/ 0 w 491"/>
                  <a:gd name="T89" fmla="*/ 0 h 151"/>
                  <a:gd name="T90" fmla="*/ 0 w 491"/>
                  <a:gd name="T91" fmla="*/ 0 h 151"/>
                  <a:gd name="T92" fmla="*/ 0 w 491"/>
                  <a:gd name="T93" fmla="*/ 0 h 151"/>
                  <a:gd name="T94" fmla="*/ 0 w 491"/>
                  <a:gd name="T95" fmla="*/ 0 h 151"/>
                  <a:gd name="T96" fmla="*/ 0 w 491"/>
                  <a:gd name="T97" fmla="*/ 0 h 151"/>
                  <a:gd name="T98" fmla="*/ 0 w 491"/>
                  <a:gd name="T99" fmla="*/ 0 h 151"/>
                  <a:gd name="T100" fmla="*/ 0 w 491"/>
                  <a:gd name="T101" fmla="*/ 0 h 151"/>
                  <a:gd name="T102" fmla="*/ 0 w 491"/>
                  <a:gd name="T103" fmla="*/ 0 h 151"/>
                  <a:gd name="T104" fmla="*/ 0 w 491"/>
                  <a:gd name="T105" fmla="*/ 0 h 151"/>
                  <a:gd name="T106" fmla="*/ 0 w 491"/>
                  <a:gd name="T107" fmla="*/ 0 h 151"/>
                  <a:gd name="T108" fmla="*/ 0 w 491"/>
                  <a:gd name="T109" fmla="*/ 0 h 15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1"/>
                  <a:gd name="T166" fmla="*/ 0 h 151"/>
                  <a:gd name="T167" fmla="*/ 491 w 491"/>
                  <a:gd name="T168" fmla="*/ 151 h 15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1" h="151">
                    <a:moveTo>
                      <a:pt x="158" y="18"/>
                    </a:moveTo>
                    <a:lnTo>
                      <a:pt x="164" y="19"/>
                    </a:lnTo>
                    <a:lnTo>
                      <a:pt x="178" y="20"/>
                    </a:lnTo>
                    <a:lnTo>
                      <a:pt x="200" y="23"/>
                    </a:lnTo>
                    <a:lnTo>
                      <a:pt x="224" y="24"/>
                    </a:lnTo>
                    <a:lnTo>
                      <a:pt x="248" y="26"/>
                    </a:lnTo>
                    <a:lnTo>
                      <a:pt x="270" y="27"/>
                    </a:lnTo>
                    <a:lnTo>
                      <a:pt x="287" y="27"/>
                    </a:lnTo>
                    <a:lnTo>
                      <a:pt x="295" y="26"/>
                    </a:lnTo>
                    <a:lnTo>
                      <a:pt x="300" y="24"/>
                    </a:lnTo>
                    <a:lnTo>
                      <a:pt x="307" y="22"/>
                    </a:lnTo>
                    <a:lnTo>
                      <a:pt x="316" y="19"/>
                    </a:lnTo>
                    <a:lnTo>
                      <a:pt x="326" y="16"/>
                    </a:lnTo>
                    <a:lnTo>
                      <a:pt x="337" y="13"/>
                    </a:lnTo>
                    <a:lnTo>
                      <a:pt x="346" y="12"/>
                    </a:lnTo>
                    <a:lnTo>
                      <a:pt x="355" y="11"/>
                    </a:lnTo>
                    <a:lnTo>
                      <a:pt x="363" y="11"/>
                    </a:lnTo>
                    <a:lnTo>
                      <a:pt x="372" y="18"/>
                    </a:lnTo>
                    <a:lnTo>
                      <a:pt x="383" y="28"/>
                    </a:lnTo>
                    <a:lnTo>
                      <a:pt x="392" y="38"/>
                    </a:lnTo>
                    <a:lnTo>
                      <a:pt x="397" y="43"/>
                    </a:lnTo>
                    <a:lnTo>
                      <a:pt x="397" y="34"/>
                    </a:lnTo>
                    <a:lnTo>
                      <a:pt x="394" y="23"/>
                    </a:lnTo>
                    <a:lnTo>
                      <a:pt x="394" y="13"/>
                    </a:lnTo>
                    <a:lnTo>
                      <a:pt x="397" y="9"/>
                    </a:lnTo>
                    <a:lnTo>
                      <a:pt x="402" y="9"/>
                    </a:lnTo>
                    <a:lnTo>
                      <a:pt x="413" y="8"/>
                    </a:lnTo>
                    <a:lnTo>
                      <a:pt x="427" y="8"/>
                    </a:lnTo>
                    <a:lnTo>
                      <a:pt x="443" y="8"/>
                    </a:lnTo>
                    <a:lnTo>
                      <a:pt x="459" y="7"/>
                    </a:lnTo>
                    <a:lnTo>
                      <a:pt x="474" y="7"/>
                    </a:lnTo>
                    <a:lnTo>
                      <a:pt x="485" y="7"/>
                    </a:lnTo>
                    <a:lnTo>
                      <a:pt x="491" y="7"/>
                    </a:lnTo>
                    <a:lnTo>
                      <a:pt x="491" y="10"/>
                    </a:lnTo>
                    <a:lnTo>
                      <a:pt x="491" y="15"/>
                    </a:lnTo>
                    <a:lnTo>
                      <a:pt x="489" y="19"/>
                    </a:lnTo>
                    <a:lnTo>
                      <a:pt x="484" y="22"/>
                    </a:lnTo>
                    <a:lnTo>
                      <a:pt x="480" y="22"/>
                    </a:lnTo>
                    <a:lnTo>
                      <a:pt x="474" y="23"/>
                    </a:lnTo>
                    <a:lnTo>
                      <a:pt x="466" y="24"/>
                    </a:lnTo>
                    <a:lnTo>
                      <a:pt x="458" y="26"/>
                    </a:lnTo>
                    <a:lnTo>
                      <a:pt x="450" y="27"/>
                    </a:lnTo>
                    <a:lnTo>
                      <a:pt x="443" y="30"/>
                    </a:lnTo>
                    <a:lnTo>
                      <a:pt x="438" y="31"/>
                    </a:lnTo>
                    <a:lnTo>
                      <a:pt x="437" y="32"/>
                    </a:lnTo>
                    <a:lnTo>
                      <a:pt x="442" y="33"/>
                    </a:lnTo>
                    <a:lnTo>
                      <a:pt x="452" y="36"/>
                    </a:lnTo>
                    <a:lnTo>
                      <a:pt x="461" y="43"/>
                    </a:lnTo>
                    <a:lnTo>
                      <a:pt x="466" y="53"/>
                    </a:lnTo>
                    <a:lnTo>
                      <a:pt x="461" y="53"/>
                    </a:lnTo>
                    <a:lnTo>
                      <a:pt x="455" y="54"/>
                    </a:lnTo>
                    <a:lnTo>
                      <a:pt x="447" y="55"/>
                    </a:lnTo>
                    <a:lnTo>
                      <a:pt x="440" y="56"/>
                    </a:lnTo>
                    <a:lnTo>
                      <a:pt x="433" y="57"/>
                    </a:lnTo>
                    <a:lnTo>
                      <a:pt x="427" y="58"/>
                    </a:lnTo>
                    <a:lnTo>
                      <a:pt x="422" y="59"/>
                    </a:lnTo>
                    <a:lnTo>
                      <a:pt x="419" y="61"/>
                    </a:lnTo>
                    <a:lnTo>
                      <a:pt x="413" y="63"/>
                    </a:lnTo>
                    <a:lnTo>
                      <a:pt x="406" y="65"/>
                    </a:lnTo>
                    <a:lnTo>
                      <a:pt x="400" y="69"/>
                    </a:lnTo>
                    <a:lnTo>
                      <a:pt x="398" y="72"/>
                    </a:lnTo>
                    <a:lnTo>
                      <a:pt x="402" y="74"/>
                    </a:lnTo>
                    <a:lnTo>
                      <a:pt x="413" y="77"/>
                    </a:lnTo>
                    <a:lnTo>
                      <a:pt x="423" y="78"/>
                    </a:lnTo>
                    <a:lnTo>
                      <a:pt x="427" y="81"/>
                    </a:lnTo>
                    <a:lnTo>
                      <a:pt x="424" y="86"/>
                    </a:lnTo>
                    <a:lnTo>
                      <a:pt x="421" y="93"/>
                    </a:lnTo>
                    <a:lnTo>
                      <a:pt x="416" y="101"/>
                    </a:lnTo>
                    <a:lnTo>
                      <a:pt x="410" y="105"/>
                    </a:lnTo>
                    <a:lnTo>
                      <a:pt x="404" y="109"/>
                    </a:lnTo>
                    <a:lnTo>
                      <a:pt x="397" y="112"/>
                    </a:lnTo>
                    <a:lnTo>
                      <a:pt x="390" y="116"/>
                    </a:lnTo>
                    <a:lnTo>
                      <a:pt x="384" y="118"/>
                    </a:lnTo>
                    <a:lnTo>
                      <a:pt x="378" y="119"/>
                    </a:lnTo>
                    <a:lnTo>
                      <a:pt x="368" y="122"/>
                    </a:lnTo>
                    <a:lnTo>
                      <a:pt x="355" y="125"/>
                    </a:lnTo>
                    <a:lnTo>
                      <a:pt x="340" y="130"/>
                    </a:lnTo>
                    <a:lnTo>
                      <a:pt x="324" y="133"/>
                    </a:lnTo>
                    <a:lnTo>
                      <a:pt x="311" y="137"/>
                    </a:lnTo>
                    <a:lnTo>
                      <a:pt x="301" y="138"/>
                    </a:lnTo>
                    <a:lnTo>
                      <a:pt x="295" y="138"/>
                    </a:lnTo>
                    <a:lnTo>
                      <a:pt x="294" y="133"/>
                    </a:lnTo>
                    <a:lnTo>
                      <a:pt x="294" y="130"/>
                    </a:lnTo>
                    <a:lnTo>
                      <a:pt x="293" y="127"/>
                    </a:lnTo>
                    <a:lnTo>
                      <a:pt x="292" y="126"/>
                    </a:lnTo>
                    <a:lnTo>
                      <a:pt x="290" y="124"/>
                    </a:lnTo>
                    <a:lnTo>
                      <a:pt x="288" y="122"/>
                    </a:lnTo>
                    <a:lnTo>
                      <a:pt x="286" y="119"/>
                    </a:lnTo>
                    <a:lnTo>
                      <a:pt x="283" y="118"/>
                    </a:lnTo>
                    <a:lnTo>
                      <a:pt x="280" y="123"/>
                    </a:lnTo>
                    <a:lnTo>
                      <a:pt x="278" y="131"/>
                    </a:lnTo>
                    <a:lnTo>
                      <a:pt x="277" y="139"/>
                    </a:lnTo>
                    <a:lnTo>
                      <a:pt x="276" y="142"/>
                    </a:lnTo>
                    <a:lnTo>
                      <a:pt x="262" y="145"/>
                    </a:lnTo>
                    <a:lnTo>
                      <a:pt x="249" y="146"/>
                    </a:lnTo>
                    <a:lnTo>
                      <a:pt x="238" y="147"/>
                    </a:lnTo>
                    <a:lnTo>
                      <a:pt x="227" y="148"/>
                    </a:lnTo>
                    <a:lnTo>
                      <a:pt x="217" y="149"/>
                    </a:lnTo>
                    <a:lnTo>
                      <a:pt x="210" y="150"/>
                    </a:lnTo>
                    <a:lnTo>
                      <a:pt x="203" y="151"/>
                    </a:lnTo>
                    <a:lnTo>
                      <a:pt x="199" y="151"/>
                    </a:lnTo>
                    <a:lnTo>
                      <a:pt x="193" y="151"/>
                    </a:lnTo>
                    <a:lnTo>
                      <a:pt x="184" y="151"/>
                    </a:lnTo>
                    <a:lnTo>
                      <a:pt x="172" y="151"/>
                    </a:lnTo>
                    <a:lnTo>
                      <a:pt x="159" y="149"/>
                    </a:lnTo>
                    <a:lnTo>
                      <a:pt x="147" y="148"/>
                    </a:lnTo>
                    <a:lnTo>
                      <a:pt x="135" y="146"/>
                    </a:lnTo>
                    <a:lnTo>
                      <a:pt x="126" y="142"/>
                    </a:lnTo>
                    <a:lnTo>
                      <a:pt x="120" y="138"/>
                    </a:lnTo>
                    <a:lnTo>
                      <a:pt x="116" y="131"/>
                    </a:lnTo>
                    <a:lnTo>
                      <a:pt x="113" y="126"/>
                    </a:lnTo>
                    <a:lnTo>
                      <a:pt x="112" y="123"/>
                    </a:lnTo>
                    <a:lnTo>
                      <a:pt x="112" y="120"/>
                    </a:lnTo>
                    <a:lnTo>
                      <a:pt x="112" y="118"/>
                    </a:lnTo>
                    <a:lnTo>
                      <a:pt x="112" y="115"/>
                    </a:lnTo>
                    <a:lnTo>
                      <a:pt x="112" y="112"/>
                    </a:lnTo>
                    <a:lnTo>
                      <a:pt x="111" y="111"/>
                    </a:lnTo>
                    <a:lnTo>
                      <a:pt x="109" y="110"/>
                    </a:lnTo>
                    <a:lnTo>
                      <a:pt x="104" y="110"/>
                    </a:lnTo>
                    <a:lnTo>
                      <a:pt x="101" y="110"/>
                    </a:lnTo>
                    <a:lnTo>
                      <a:pt x="100" y="110"/>
                    </a:lnTo>
                    <a:lnTo>
                      <a:pt x="100" y="114"/>
                    </a:lnTo>
                    <a:lnTo>
                      <a:pt x="98" y="119"/>
                    </a:lnTo>
                    <a:lnTo>
                      <a:pt x="97" y="125"/>
                    </a:lnTo>
                    <a:lnTo>
                      <a:pt x="97" y="130"/>
                    </a:lnTo>
                    <a:lnTo>
                      <a:pt x="87" y="127"/>
                    </a:lnTo>
                    <a:lnTo>
                      <a:pt x="74" y="125"/>
                    </a:lnTo>
                    <a:lnTo>
                      <a:pt x="59" y="122"/>
                    </a:lnTo>
                    <a:lnTo>
                      <a:pt x="43" y="117"/>
                    </a:lnTo>
                    <a:lnTo>
                      <a:pt x="28" y="112"/>
                    </a:lnTo>
                    <a:lnTo>
                      <a:pt x="14" y="109"/>
                    </a:lnTo>
                    <a:lnTo>
                      <a:pt x="5" y="105"/>
                    </a:lnTo>
                    <a:lnTo>
                      <a:pt x="0" y="102"/>
                    </a:lnTo>
                    <a:lnTo>
                      <a:pt x="3" y="81"/>
                    </a:lnTo>
                    <a:lnTo>
                      <a:pt x="6" y="48"/>
                    </a:lnTo>
                    <a:lnTo>
                      <a:pt x="11" y="17"/>
                    </a:lnTo>
                    <a:lnTo>
                      <a:pt x="12" y="1"/>
                    </a:lnTo>
                    <a:lnTo>
                      <a:pt x="15" y="0"/>
                    </a:lnTo>
                    <a:lnTo>
                      <a:pt x="25" y="0"/>
                    </a:lnTo>
                    <a:lnTo>
                      <a:pt x="37" y="0"/>
                    </a:lnTo>
                    <a:lnTo>
                      <a:pt x="51" y="0"/>
                    </a:lnTo>
                    <a:lnTo>
                      <a:pt x="66" y="1"/>
                    </a:lnTo>
                    <a:lnTo>
                      <a:pt x="80" y="3"/>
                    </a:lnTo>
                    <a:lnTo>
                      <a:pt x="90" y="4"/>
                    </a:lnTo>
                    <a:lnTo>
                      <a:pt x="96" y="7"/>
                    </a:lnTo>
                    <a:lnTo>
                      <a:pt x="93" y="18"/>
                    </a:lnTo>
                    <a:lnTo>
                      <a:pt x="90" y="30"/>
                    </a:lnTo>
                    <a:lnTo>
                      <a:pt x="88" y="39"/>
                    </a:lnTo>
                    <a:lnTo>
                      <a:pt x="87" y="46"/>
                    </a:lnTo>
                    <a:lnTo>
                      <a:pt x="88" y="47"/>
                    </a:lnTo>
                    <a:lnTo>
                      <a:pt x="90" y="49"/>
                    </a:lnTo>
                    <a:lnTo>
                      <a:pt x="93" y="50"/>
                    </a:lnTo>
                    <a:lnTo>
                      <a:pt x="94" y="50"/>
                    </a:lnTo>
                    <a:lnTo>
                      <a:pt x="98" y="41"/>
                    </a:lnTo>
                    <a:lnTo>
                      <a:pt x="108" y="30"/>
                    </a:lnTo>
                    <a:lnTo>
                      <a:pt x="116" y="20"/>
                    </a:lnTo>
                    <a:lnTo>
                      <a:pt x="121" y="16"/>
                    </a:lnTo>
                    <a:lnTo>
                      <a:pt x="126" y="16"/>
                    </a:lnTo>
                    <a:lnTo>
                      <a:pt x="132" y="17"/>
                    </a:lnTo>
                    <a:lnTo>
                      <a:pt x="138" y="17"/>
                    </a:lnTo>
                    <a:lnTo>
                      <a:pt x="143" y="17"/>
                    </a:lnTo>
                    <a:lnTo>
                      <a:pt x="149" y="18"/>
                    </a:lnTo>
                    <a:lnTo>
                      <a:pt x="154" y="18"/>
                    </a:lnTo>
                    <a:lnTo>
                      <a:pt x="157" y="18"/>
                    </a:lnTo>
                    <a:lnTo>
                      <a:pt x="158" y="18"/>
                    </a:lnTo>
                    <a:close/>
                  </a:path>
                </a:pathLst>
              </a:custGeom>
              <a:solidFill>
                <a:srgbClr val="CC0A2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66" name="Freeform 24"/>
              <p:cNvSpPr>
                <a:spLocks/>
              </p:cNvSpPr>
              <p:nvPr/>
            </p:nvSpPr>
            <p:spPr bwMode="auto">
              <a:xfrm>
                <a:off x="382" y="2835"/>
                <a:ext cx="61" cy="41"/>
              </a:xfrm>
              <a:custGeom>
                <a:avLst/>
                <a:gdLst>
                  <a:gd name="T0" fmla="*/ 0 w 189"/>
                  <a:gd name="T1" fmla="*/ 0 h 125"/>
                  <a:gd name="T2" fmla="*/ 0 w 189"/>
                  <a:gd name="T3" fmla="*/ 0 h 125"/>
                  <a:gd name="T4" fmla="*/ 0 w 189"/>
                  <a:gd name="T5" fmla="*/ 0 h 125"/>
                  <a:gd name="T6" fmla="*/ 0 w 189"/>
                  <a:gd name="T7" fmla="*/ 0 h 125"/>
                  <a:gd name="T8" fmla="*/ 0 w 189"/>
                  <a:gd name="T9" fmla="*/ 0 h 125"/>
                  <a:gd name="T10" fmla="*/ 0 w 189"/>
                  <a:gd name="T11" fmla="*/ 0 h 125"/>
                  <a:gd name="T12" fmla="*/ 0 w 189"/>
                  <a:gd name="T13" fmla="*/ 0 h 125"/>
                  <a:gd name="T14" fmla="*/ 0 w 189"/>
                  <a:gd name="T15" fmla="*/ 0 h 125"/>
                  <a:gd name="T16" fmla="*/ 0 w 189"/>
                  <a:gd name="T17" fmla="*/ 0 h 125"/>
                  <a:gd name="T18" fmla="*/ 0 w 189"/>
                  <a:gd name="T19" fmla="*/ 0 h 125"/>
                  <a:gd name="T20" fmla="*/ 0 w 189"/>
                  <a:gd name="T21" fmla="*/ 0 h 125"/>
                  <a:gd name="T22" fmla="*/ 0 w 189"/>
                  <a:gd name="T23" fmla="*/ 0 h 125"/>
                  <a:gd name="T24" fmla="*/ 0 w 189"/>
                  <a:gd name="T25" fmla="*/ 0 h 125"/>
                  <a:gd name="T26" fmla="*/ 0 w 189"/>
                  <a:gd name="T27" fmla="*/ 0 h 125"/>
                  <a:gd name="T28" fmla="*/ 0 w 189"/>
                  <a:gd name="T29" fmla="*/ 0 h 125"/>
                  <a:gd name="T30" fmla="*/ 0 w 189"/>
                  <a:gd name="T31" fmla="*/ 0 h 125"/>
                  <a:gd name="T32" fmla="*/ 0 w 189"/>
                  <a:gd name="T33" fmla="*/ 0 h 125"/>
                  <a:gd name="T34" fmla="*/ 0 w 189"/>
                  <a:gd name="T35" fmla="*/ 0 h 125"/>
                  <a:gd name="T36" fmla="*/ 0 w 189"/>
                  <a:gd name="T37" fmla="*/ 0 h 125"/>
                  <a:gd name="T38" fmla="*/ 0 w 189"/>
                  <a:gd name="T39" fmla="*/ 0 h 125"/>
                  <a:gd name="T40" fmla="*/ 0 w 189"/>
                  <a:gd name="T41" fmla="*/ 0 h 125"/>
                  <a:gd name="T42" fmla="*/ 0 w 189"/>
                  <a:gd name="T43" fmla="*/ 0 h 125"/>
                  <a:gd name="T44" fmla="*/ 0 w 189"/>
                  <a:gd name="T45" fmla="*/ 0 h 125"/>
                  <a:gd name="T46" fmla="*/ 0 w 189"/>
                  <a:gd name="T47" fmla="*/ 0 h 125"/>
                  <a:gd name="T48" fmla="*/ 0 w 189"/>
                  <a:gd name="T49" fmla="*/ 0 h 125"/>
                  <a:gd name="T50" fmla="*/ 0 w 189"/>
                  <a:gd name="T51" fmla="*/ 0 h 125"/>
                  <a:gd name="T52" fmla="*/ 0 w 189"/>
                  <a:gd name="T53" fmla="*/ 0 h 125"/>
                  <a:gd name="T54" fmla="*/ 0 w 189"/>
                  <a:gd name="T55" fmla="*/ 0 h 125"/>
                  <a:gd name="T56" fmla="*/ 0 w 189"/>
                  <a:gd name="T57" fmla="*/ 0 h 125"/>
                  <a:gd name="T58" fmla="*/ 0 w 189"/>
                  <a:gd name="T59" fmla="*/ 0 h 125"/>
                  <a:gd name="T60" fmla="*/ 0 w 189"/>
                  <a:gd name="T61" fmla="*/ 0 h 125"/>
                  <a:gd name="T62" fmla="*/ 0 w 189"/>
                  <a:gd name="T63" fmla="*/ 0 h 125"/>
                  <a:gd name="T64" fmla="*/ 0 w 189"/>
                  <a:gd name="T65" fmla="*/ 0 h 125"/>
                  <a:gd name="T66" fmla="*/ 0 w 189"/>
                  <a:gd name="T67" fmla="*/ 0 h 125"/>
                  <a:gd name="T68" fmla="*/ 0 w 189"/>
                  <a:gd name="T69" fmla="*/ 0 h 125"/>
                  <a:gd name="T70" fmla="*/ 0 w 189"/>
                  <a:gd name="T71" fmla="*/ 0 h 125"/>
                  <a:gd name="T72" fmla="*/ 0 w 189"/>
                  <a:gd name="T73" fmla="*/ 0 h 125"/>
                  <a:gd name="T74" fmla="*/ 0 w 189"/>
                  <a:gd name="T75" fmla="*/ 0 h 125"/>
                  <a:gd name="T76" fmla="*/ 0 w 189"/>
                  <a:gd name="T77" fmla="*/ 0 h 125"/>
                  <a:gd name="T78" fmla="*/ 0 w 189"/>
                  <a:gd name="T79" fmla="*/ 0 h 125"/>
                  <a:gd name="T80" fmla="*/ 0 w 189"/>
                  <a:gd name="T81" fmla="*/ 0 h 125"/>
                  <a:gd name="T82" fmla="*/ 0 w 189"/>
                  <a:gd name="T83" fmla="*/ 0 h 125"/>
                  <a:gd name="T84" fmla="*/ 0 w 189"/>
                  <a:gd name="T85" fmla="*/ 0 h 125"/>
                  <a:gd name="T86" fmla="*/ 0 w 189"/>
                  <a:gd name="T87" fmla="*/ 0 h 125"/>
                  <a:gd name="T88" fmla="*/ 0 w 189"/>
                  <a:gd name="T89" fmla="*/ 0 h 125"/>
                  <a:gd name="T90" fmla="*/ 0 w 189"/>
                  <a:gd name="T91" fmla="*/ 0 h 125"/>
                  <a:gd name="T92" fmla="*/ 0 w 189"/>
                  <a:gd name="T93" fmla="*/ 0 h 125"/>
                  <a:gd name="T94" fmla="*/ 0 w 189"/>
                  <a:gd name="T95" fmla="*/ 0 h 125"/>
                  <a:gd name="T96" fmla="*/ 0 w 189"/>
                  <a:gd name="T97" fmla="*/ 0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9"/>
                  <a:gd name="T148" fmla="*/ 0 h 125"/>
                  <a:gd name="T149" fmla="*/ 189 w 189"/>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9" h="125">
                    <a:moveTo>
                      <a:pt x="189" y="93"/>
                    </a:moveTo>
                    <a:lnTo>
                      <a:pt x="189" y="90"/>
                    </a:lnTo>
                    <a:lnTo>
                      <a:pt x="188" y="84"/>
                    </a:lnTo>
                    <a:lnTo>
                      <a:pt x="186" y="79"/>
                    </a:lnTo>
                    <a:lnTo>
                      <a:pt x="186" y="73"/>
                    </a:lnTo>
                    <a:lnTo>
                      <a:pt x="185" y="68"/>
                    </a:lnTo>
                    <a:lnTo>
                      <a:pt x="183" y="62"/>
                    </a:lnTo>
                    <a:lnTo>
                      <a:pt x="181" y="58"/>
                    </a:lnTo>
                    <a:lnTo>
                      <a:pt x="180" y="54"/>
                    </a:lnTo>
                    <a:lnTo>
                      <a:pt x="180" y="52"/>
                    </a:lnTo>
                    <a:lnTo>
                      <a:pt x="180" y="50"/>
                    </a:lnTo>
                    <a:lnTo>
                      <a:pt x="179" y="49"/>
                    </a:lnTo>
                    <a:lnTo>
                      <a:pt x="176" y="46"/>
                    </a:lnTo>
                    <a:lnTo>
                      <a:pt x="176" y="42"/>
                    </a:lnTo>
                    <a:lnTo>
                      <a:pt x="176" y="36"/>
                    </a:lnTo>
                    <a:lnTo>
                      <a:pt x="175" y="31"/>
                    </a:lnTo>
                    <a:lnTo>
                      <a:pt x="173" y="27"/>
                    </a:lnTo>
                    <a:lnTo>
                      <a:pt x="168" y="21"/>
                    </a:lnTo>
                    <a:lnTo>
                      <a:pt x="160" y="16"/>
                    </a:lnTo>
                    <a:lnTo>
                      <a:pt x="151" y="13"/>
                    </a:lnTo>
                    <a:lnTo>
                      <a:pt x="143" y="12"/>
                    </a:lnTo>
                    <a:lnTo>
                      <a:pt x="140" y="13"/>
                    </a:lnTo>
                    <a:lnTo>
                      <a:pt x="135" y="14"/>
                    </a:lnTo>
                    <a:lnTo>
                      <a:pt x="129" y="16"/>
                    </a:lnTo>
                    <a:lnTo>
                      <a:pt x="124" y="19"/>
                    </a:lnTo>
                    <a:lnTo>
                      <a:pt x="117" y="22"/>
                    </a:lnTo>
                    <a:lnTo>
                      <a:pt x="111" y="26"/>
                    </a:lnTo>
                    <a:lnTo>
                      <a:pt x="106" y="28"/>
                    </a:lnTo>
                    <a:lnTo>
                      <a:pt x="104" y="30"/>
                    </a:lnTo>
                    <a:lnTo>
                      <a:pt x="102" y="34"/>
                    </a:lnTo>
                    <a:lnTo>
                      <a:pt x="97" y="38"/>
                    </a:lnTo>
                    <a:lnTo>
                      <a:pt x="94" y="45"/>
                    </a:lnTo>
                    <a:lnTo>
                      <a:pt x="90" y="50"/>
                    </a:lnTo>
                    <a:lnTo>
                      <a:pt x="88" y="53"/>
                    </a:lnTo>
                    <a:lnTo>
                      <a:pt x="84" y="58"/>
                    </a:lnTo>
                    <a:lnTo>
                      <a:pt x="80" y="64"/>
                    </a:lnTo>
                    <a:lnTo>
                      <a:pt x="75" y="70"/>
                    </a:lnTo>
                    <a:lnTo>
                      <a:pt x="69" y="76"/>
                    </a:lnTo>
                    <a:lnTo>
                      <a:pt x="65" y="82"/>
                    </a:lnTo>
                    <a:lnTo>
                      <a:pt x="59" y="85"/>
                    </a:lnTo>
                    <a:lnTo>
                      <a:pt x="56" y="88"/>
                    </a:lnTo>
                    <a:lnTo>
                      <a:pt x="52" y="88"/>
                    </a:lnTo>
                    <a:lnTo>
                      <a:pt x="46" y="87"/>
                    </a:lnTo>
                    <a:lnTo>
                      <a:pt x="42" y="85"/>
                    </a:lnTo>
                    <a:lnTo>
                      <a:pt x="35" y="84"/>
                    </a:lnTo>
                    <a:lnTo>
                      <a:pt x="29" y="82"/>
                    </a:lnTo>
                    <a:lnTo>
                      <a:pt x="24" y="80"/>
                    </a:lnTo>
                    <a:lnTo>
                      <a:pt x="20" y="77"/>
                    </a:lnTo>
                    <a:lnTo>
                      <a:pt x="18" y="75"/>
                    </a:lnTo>
                    <a:lnTo>
                      <a:pt x="15" y="69"/>
                    </a:lnTo>
                    <a:lnTo>
                      <a:pt x="12" y="60"/>
                    </a:lnTo>
                    <a:lnTo>
                      <a:pt x="10" y="50"/>
                    </a:lnTo>
                    <a:lnTo>
                      <a:pt x="8" y="42"/>
                    </a:lnTo>
                    <a:lnTo>
                      <a:pt x="10" y="36"/>
                    </a:lnTo>
                    <a:lnTo>
                      <a:pt x="12" y="29"/>
                    </a:lnTo>
                    <a:lnTo>
                      <a:pt x="15" y="23"/>
                    </a:lnTo>
                    <a:lnTo>
                      <a:pt x="19" y="20"/>
                    </a:lnTo>
                    <a:lnTo>
                      <a:pt x="26" y="19"/>
                    </a:lnTo>
                    <a:lnTo>
                      <a:pt x="36" y="19"/>
                    </a:lnTo>
                    <a:lnTo>
                      <a:pt x="45" y="19"/>
                    </a:lnTo>
                    <a:lnTo>
                      <a:pt x="50" y="20"/>
                    </a:lnTo>
                    <a:lnTo>
                      <a:pt x="51" y="23"/>
                    </a:lnTo>
                    <a:lnTo>
                      <a:pt x="51" y="31"/>
                    </a:lnTo>
                    <a:lnTo>
                      <a:pt x="51" y="41"/>
                    </a:lnTo>
                    <a:lnTo>
                      <a:pt x="52" y="47"/>
                    </a:lnTo>
                    <a:lnTo>
                      <a:pt x="49" y="49"/>
                    </a:lnTo>
                    <a:lnTo>
                      <a:pt x="44" y="51"/>
                    </a:lnTo>
                    <a:lnTo>
                      <a:pt x="38" y="53"/>
                    </a:lnTo>
                    <a:lnTo>
                      <a:pt x="35" y="54"/>
                    </a:lnTo>
                    <a:lnTo>
                      <a:pt x="34" y="56"/>
                    </a:lnTo>
                    <a:lnTo>
                      <a:pt x="35" y="59"/>
                    </a:lnTo>
                    <a:lnTo>
                      <a:pt x="38" y="61"/>
                    </a:lnTo>
                    <a:lnTo>
                      <a:pt x="42" y="64"/>
                    </a:lnTo>
                    <a:lnTo>
                      <a:pt x="48" y="61"/>
                    </a:lnTo>
                    <a:lnTo>
                      <a:pt x="56" y="58"/>
                    </a:lnTo>
                    <a:lnTo>
                      <a:pt x="61" y="53"/>
                    </a:lnTo>
                    <a:lnTo>
                      <a:pt x="65" y="50"/>
                    </a:lnTo>
                    <a:lnTo>
                      <a:pt x="65" y="44"/>
                    </a:lnTo>
                    <a:lnTo>
                      <a:pt x="64" y="34"/>
                    </a:lnTo>
                    <a:lnTo>
                      <a:pt x="62" y="23"/>
                    </a:lnTo>
                    <a:lnTo>
                      <a:pt x="61" y="16"/>
                    </a:lnTo>
                    <a:lnTo>
                      <a:pt x="60" y="15"/>
                    </a:lnTo>
                    <a:lnTo>
                      <a:pt x="56" y="13"/>
                    </a:lnTo>
                    <a:lnTo>
                      <a:pt x="50" y="10"/>
                    </a:lnTo>
                    <a:lnTo>
                      <a:pt x="43" y="7"/>
                    </a:lnTo>
                    <a:lnTo>
                      <a:pt x="36" y="5"/>
                    </a:lnTo>
                    <a:lnTo>
                      <a:pt x="29" y="3"/>
                    </a:lnTo>
                    <a:lnTo>
                      <a:pt x="24" y="0"/>
                    </a:lnTo>
                    <a:lnTo>
                      <a:pt x="22" y="0"/>
                    </a:lnTo>
                    <a:lnTo>
                      <a:pt x="19" y="3"/>
                    </a:lnTo>
                    <a:lnTo>
                      <a:pt x="13" y="6"/>
                    </a:lnTo>
                    <a:lnTo>
                      <a:pt x="6" y="12"/>
                    </a:lnTo>
                    <a:lnTo>
                      <a:pt x="3" y="15"/>
                    </a:lnTo>
                    <a:lnTo>
                      <a:pt x="3" y="27"/>
                    </a:lnTo>
                    <a:lnTo>
                      <a:pt x="1" y="45"/>
                    </a:lnTo>
                    <a:lnTo>
                      <a:pt x="0" y="62"/>
                    </a:lnTo>
                    <a:lnTo>
                      <a:pt x="0" y="72"/>
                    </a:lnTo>
                    <a:lnTo>
                      <a:pt x="4" y="76"/>
                    </a:lnTo>
                    <a:lnTo>
                      <a:pt x="12" y="84"/>
                    </a:lnTo>
                    <a:lnTo>
                      <a:pt x="21" y="92"/>
                    </a:lnTo>
                    <a:lnTo>
                      <a:pt x="27" y="97"/>
                    </a:lnTo>
                    <a:lnTo>
                      <a:pt x="30" y="98"/>
                    </a:lnTo>
                    <a:lnTo>
                      <a:pt x="34" y="99"/>
                    </a:lnTo>
                    <a:lnTo>
                      <a:pt x="39" y="100"/>
                    </a:lnTo>
                    <a:lnTo>
                      <a:pt x="45" y="100"/>
                    </a:lnTo>
                    <a:lnTo>
                      <a:pt x="51" y="102"/>
                    </a:lnTo>
                    <a:lnTo>
                      <a:pt x="57" y="102"/>
                    </a:lnTo>
                    <a:lnTo>
                      <a:pt x="61" y="102"/>
                    </a:lnTo>
                    <a:lnTo>
                      <a:pt x="66" y="102"/>
                    </a:lnTo>
                    <a:lnTo>
                      <a:pt x="74" y="97"/>
                    </a:lnTo>
                    <a:lnTo>
                      <a:pt x="83" y="85"/>
                    </a:lnTo>
                    <a:lnTo>
                      <a:pt x="90" y="72"/>
                    </a:lnTo>
                    <a:lnTo>
                      <a:pt x="96" y="61"/>
                    </a:lnTo>
                    <a:lnTo>
                      <a:pt x="98" y="57"/>
                    </a:lnTo>
                    <a:lnTo>
                      <a:pt x="102" y="53"/>
                    </a:lnTo>
                    <a:lnTo>
                      <a:pt x="105" y="49"/>
                    </a:lnTo>
                    <a:lnTo>
                      <a:pt x="110" y="44"/>
                    </a:lnTo>
                    <a:lnTo>
                      <a:pt x="114" y="41"/>
                    </a:lnTo>
                    <a:lnTo>
                      <a:pt x="120" y="36"/>
                    </a:lnTo>
                    <a:lnTo>
                      <a:pt x="125" y="34"/>
                    </a:lnTo>
                    <a:lnTo>
                      <a:pt x="130" y="31"/>
                    </a:lnTo>
                    <a:lnTo>
                      <a:pt x="141" y="30"/>
                    </a:lnTo>
                    <a:lnTo>
                      <a:pt x="149" y="34"/>
                    </a:lnTo>
                    <a:lnTo>
                      <a:pt x="156" y="37"/>
                    </a:lnTo>
                    <a:lnTo>
                      <a:pt x="159" y="41"/>
                    </a:lnTo>
                    <a:lnTo>
                      <a:pt x="163" y="44"/>
                    </a:lnTo>
                    <a:lnTo>
                      <a:pt x="167" y="50"/>
                    </a:lnTo>
                    <a:lnTo>
                      <a:pt x="171" y="56"/>
                    </a:lnTo>
                    <a:lnTo>
                      <a:pt x="172" y="60"/>
                    </a:lnTo>
                    <a:lnTo>
                      <a:pt x="172" y="66"/>
                    </a:lnTo>
                    <a:lnTo>
                      <a:pt x="172" y="75"/>
                    </a:lnTo>
                    <a:lnTo>
                      <a:pt x="172" y="85"/>
                    </a:lnTo>
                    <a:lnTo>
                      <a:pt x="172" y="91"/>
                    </a:lnTo>
                    <a:lnTo>
                      <a:pt x="170" y="95"/>
                    </a:lnTo>
                    <a:lnTo>
                      <a:pt x="164" y="99"/>
                    </a:lnTo>
                    <a:lnTo>
                      <a:pt x="157" y="104"/>
                    </a:lnTo>
                    <a:lnTo>
                      <a:pt x="150" y="108"/>
                    </a:lnTo>
                    <a:lnTo>
                      <a:pt x="144" y="108"/>
                    </a:lnTo>
                    <a:lnTo>
                      <a:pt x="137" y="107"/>
                    </a:lnTo>
                    <a:lnTo>
                      <a:pt x="132" y="106"/>
                    </a:lnTo>
                    <a:lnTo>
                      <a:pt x="127" y="105"/>
                    </a:lnTo>
                    <a:lnTo>
                      <a:pt x="125" y="103"/>
                    </a:lnTo>
                    <a:lnTo>
                      <a:pt x="121" y="99"/>
                    </a:lnTo>
                    <a:lnTo>
                      <a:pt x="119" y="93"/>
                    </a:lnTo>
                    <a:lnTo>
                      <a:pt x="115" y="87"/>
                    </a:lnTo>
                    <a:lnTo>
                      <a:pt x="115" y="79"/>
                    </a:lnTo>
                    <a:lnTo>
                      <a:pt x="118" y="72"/>
                    </a:lnTo>
                    <a:lnTo>
                      <a:pt x="121" y="67"/>
                    </a:lnTo>
                    <a:lnTo>
                      <a:pt x="125" y="65"/>
                    </a:lnTo>
                    <a:lnTo>
                      <a:pt x="128" y="64"/>
                    </a:lnTo>
                    <a:lnTo>
                      <a:pt x="133" y="62"/>
                    </a:lnTo>
                    <a:lnTo>
                      <a:pt x="136" y="62"/>
                    </a:lnTo>
                    <a:lnTo>
                      <a:pt x="140" y="64"/>
                    </a:lnTo>
                    <a:lnTo>
                      <a:pt x="142" y="66"/>
                    </a:lnTo>
                    <a:lnTo>
                      <a:pt x="144" y="70"/>
                    </a:lnTo>
                    <a:lnTo>
                      <a:pt x="145" y="74"/>
                    </a:lnTo>
                    <a:lnTo>
                      <a:pt x="147" y="77"/>
                    </a:lnTo>
                    <a:lnTo>
                      <a:pt x="148" y="77"/>
                    </a:lnTo>
                    <a:lnTo>
                      <a:pt x="152" y="77"/>
                    </a:lnTo>
                    <a:lnTo>
                      <a:pt x="156" y="77"/>
                    </a:lnTo>
                    <a:lnTo>
                      <a:pt x="157" y="76"/>
                    </a:lnTo>
                    <a:lnTo>
                      <a:pt x="157" y="74"/>
                    </a:lnTo>
                    <a:lnTo>
                      <a:pt x="157" y="69"/>
                    </a:lnTo>
                    <a:lnTo>
                      <a:pt x="156" y="65"/>
                    </a:lnTo>
                    <a:lnTo>
                      <a:pt x="155" y="60"/>
                    </a:lnTo>
                    <a:lnTo>
                      <a:pt x="152" y="57"/>
                    </a:lnTo>
                    <a:lnTo>
                      <a:pt x="149" y="52"/>
                    </a:lnTo>
                    <a:lnTo>
                      <a:pt x="144" y="50"/>
                    </a:lnTo>
                    <a:lnTo>
                      <a:pt x="141" y="49"/>
                    </a:lnTo>
                    <a:lnTo>
                      <a:pt x="136" y="49"/>
                    </a:lnTo>
                    <a:lnTo>
                      <a:pt x="129" y="51"/>
                    </a:lnTo>
                    <a:lnTo>
                      <a:pt x="122" y="52"/>
                    </a:lnTo>
                    <a:lnTo>
                      <a:pt x="118" y="53"/>
                    </a:lnTo>
                    <a:lnTo>
                      <a:pt x="115" y="56"/>
                    </a:lnTo>
                    <a:lnTo>
                      <a:pt x="112" y="61"/>
                    </a:lnTo>
                    <a:lnTo>
                      <a:pt x="109" y="67"/>
                    </a:lnTo>
                    <a:lnTo>
                      <a:pt x="106" y="72"/>
                    </a:lnTo>
                    <a:lnTo>
                      <a:pt x="105" y="76"/>
                    </a:lnTo>
                    <a:lnTo>
                      <a:pt x="105" y="83"/>
                    </a:lnTo>
                    <a:lnTo>
                      <a:pt x="105" y="93"/>
                    </a:lnTo>
                    <a:lnTo>
                      <a:pt x="106" y="106"/>
                    </a:lnTo>
                    <a:lnTo>
                      <a:pt x="109" y="107"/>
                    </a:lnTo>
                    <a:lnTo>
                      <a:pt x="113" y="110"/>
                    </a:lnTo>
                    <a:lnTo>
                      <a:pt x="120" y="113"/>
                    </a:lnTo>
                    <a:lnTo>
                      <a:pt x="127" y="115"/>
                    </a:lnTo>
                    <a:lnTo>
                      <a:pt x="134" y="119"/>
                    </a:lnTo>
                    <a:lnTo>
                      <a:pt x="141" y="122"/>
                    </a:lnTo>
                    <a:lnTo>
                      <a:pt x="145" y="123"/>
                    </a:lnTo>
                    <a:lnTo>
                      <a:pt x="149" y="125"/>
                    </a:lnTo>
                    <a:lnTo>
                      <a:pt x="155" y="122"/>
                    </a:lnTo>
                    <a:lnTo>
                      <a:pt x="163" y="118"/>
                    </a:lnTo>
                    <a:lnTo>
                      <a:pt x="171" y="112"/>
                    </a:lnTo>
                    <a:lnTo>
                      <a:pt x="175" y="108"/>
                    </a:lnTo>
                    <a:lnTo>
                      <a:pt x="179" y="105"/>
                    </a:lnTo>
                    <a:lnTo>
                      <a:pt x="183" y="100"/>
                    </a:lnTo>
                    <a:lnTo>
                      <a:pt x="187" y="97"/>
                    </a:lnTo>
                    <a:lnTo>
                      <a:pt x="189" y="9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67" name="Freeform 25"/>
              <p:cNvSpPr>
                <a:spLocks/>
              </p:cNvSpPr>
              <p:nvPr/>
            </p:nvSpPr>
            <p:spPr bwMode="auto">
              <a:xfrm>
                <a:off x="479" y="2421"/>
                <a:ext cx="61" cy="37"/>
              </a:xfrm>
              <a:custGeom>
                <a:avLst/>
                <a:gdLst>
                  <a:gd name="T0" fmla="*/ 0 w 187"/>
                  <a:gd name="T1" fmla="*/ 0 h 112"/>
                  <a:gd name="T2" fmla="*/ 0 w 187"/>
                  <a:gd name="T3" fmla="*/ 0 h 112"/>
                  <a:gd name="T4" fmla="*/ 0 w 187"/>
                  <a:gd name="T5" fmla="*/ 0 h 112"/>
                  <a:gd name="T6" fmla="*/ 0 w 187"/>
                  <a:gd name="T7" fmla="*/ 0 h 112"/>
                  <a:gd name="T8" fmla="*/ 0 w 187"/>
                  <a:gd name="T9" fmla="*/ 0 h 112"/>
                  <a:gd name="T10" fmla="*/ 0 w 187"/>
                  <a:gd name="T11" fmla="*/ 0 h 112"/>
                  <a:gd name="T12" fmla="*/ 0 w 187"/>
                  <a:gd name="T13" fmla="*/ 0 h 112"/>
                  <a:gd name="T14" fmla="*/ 0 w 187"/>
                  <a:gd name="T15" fmla="*/ 0 h 112"/>
                  <a:gd name="T16" fmla="*/ 0 w 187"/>
                  <a:gd name="T17" fmla="*/ 0 h 112"/>
                  <a:gd name="T18" fmla="*/ 0 w 187"/>
                  <a:gd name="T19" fmla="*/ 0 h 112"/>
                  <a:gd name="T20" fmla="*/ 0 w 187"/>
                  <a:gd name="T21" fmla="*/ 0 h 112"/>
                  <a:gd name="T22" fmla="*/ 0 w 187"/>
                  <a:gd name="T23" fmla="*/ 0 h 112"/>
                  <a:gd name="T24" fmla="*/ 0 w 187"/>
                  <a:gd name="T25" fmla="*/ 0 h 112"/>
                  <a:gd name="T26" fmla="*/ 0 w 187"/>
                  <a:gd name="T27" fmla="*/ 0 h 112"/>
                  <a:gd name="T28" fmla="*/ 0 w 187"/>
                  <a:gd name="T29" fmla="*/ 0 h 112"/>
                  <a:gd name="T30" fmla="*/ 0 w 187"/>
                  <a:gd name="T31" fmla="*/ 0 h 112"/>
                  <a:gd name="T32" fmla="*/ 0 w 187"/>
                  <a:gd name="T33" fmla="*/ 0 h 112"/>
                  <a:gd name="T34" fmla="*/ 0 w 187"/>
                  <a:gd name="T35" fmla="*/ 0 h 112"/>
                  <a:gd name="T36" fmla="*/ 0 w 187"/>
                  <a:gd name="T37" fmla="*/ 0 h 112"/>
                  <a:gd name="T38" fmla="*/ 0 w 187"/>
                  <a:gd name="T39" fmla="*/ 0 h 112"/>
                  <a:gd name="T40" fmla="*/ 0 w 187"/>
                  <a:gd name="T41" fmla="*/ 0 h 112"/>
                  <a:gd name="T42" fmla="*/ 0 w 187"/>
                  <a:gd name="T43" fmla="*/ 0 h 112"/>
                  <a:gd name="T44" fmla="*/ 0 w 187"/>
                  <a:gd name="T45" fmla="*/ 0 h 112"/>
                  <a:gd name="T46" fmla="*/ 0 w 187"/>
                  <a:gd name="T47" fmla="*/ 0 h 112"/>
                  <a:gd name="T48" fmla="*/ 0 w 187"/>
                  <a:gd name="T49" fmla="*/ 0 h 112"/>
                  <a:gd name="T50" fmla="*/ 0 w 187"/>
                  <a:gd name="T51" fmla="*/ 0 h 112"/>
                  <a:gd name="T52" fmla="*/ 0 w 187"/>
                  <a:gd name="T53" fmla="*/ 0 h 112"/>
                  <a:gd name="T54" fmla="*/ 0 w 187"/>
                  <a:gd name="T55" fmla="*/ 0 h 112"/>
                  <a:gd name="T56" fmla="*/ 0 w 187"/>
                  <a:gd name="T57" fmla="*/ 0 h 112"/>
                  <a:gd name="T58" fmla="*/ 0 w 187"/>
                  <a:gd name="T59" fmla="*/ 0 h 112"/>
                  <a:gd name="T60" fmla="*/ 0 w 187"/>
                  <a:gd name="T61" fmla="*/ 0 h 112"/>
                  <a:gd name="T62" fmla="*/ 0 w 187"/>
                  <a:gd name="T63" fmla="*/ 0 h 112"/>
                  <a:gd name="T64" fmla="*/ 0 w 187"/>
                  <a:gd name="T65" fmla="*/ 0 h 112"/>
                  <a:gd name="T66" fmla="*/ 0 w 187"/>
                  <a:gd name="T67" fmla="*/ 0 h 112"/>
                  <a:gd name="T68" fmla="*/ 0 w 187"/>
                  <a:gd name="T69" fmla="*/ 0 h 112"/>
                  <a:gd name="T70" fmla="*/ 0 w 187"/>
                  <a:gd name="T71" fmla="*/ 0 h 112"/>
                  <a:gd name="T72" fmla="*/ 0 w 187"/>
                  <a:gd name="T73" fmla="*/ 0 h 112"/>
                  <a:gd name="T74" fmla="*/ 0 w 187"/>
                  <a:gd name="T75" fmla="*/ 0 h 112"/>
                  <a:gd name="T76" fmla="*/ 0 w 187"/>
                  <a:gd name="T77" fmla="*/ 0 h 112"/>
                  <a:gd name="T78" fmla="*/ 0 w 187"/>
                  <a:gd name="T79" fmla="*/ 0 h 112"/>
                  <a:gd name="T80" fmla="*/ 0 w 187"/>
                  <a:gd name="T81" fmla="*/ 0 h 112"/>
                  <a:gd name="T82" fmla="*/ 0 w 187"/>
                  <a:gd name="T83" fmla="*/ 0 h 112"/>
                  <a:gd name="T84" fmla="*/ 0 w 187"/>
                  <a:gd name="T85" fmla="*/ 0 h 112"/>
                  <a:gd name="T86" fmla="*/ 0 w 187"/>
                  <a:gd name="T87" fmla="*/ 0 h 112"/>
                  <a:gd name="T88" fmla="*/ 0 w 187"/>
                  <a:gd name="T89" fmla="*/ 0 h 112"/>
                  <a:gd name="T90" fmla="*/ 0 w 187"/>
                  <a:gd name="T91" fmla="*/ 0 h 112"/>
                  <a:gd name="T92" fmla="*/ 0 w 187"/>
                  <a:gd name="T93" fmla="*/ 0 h 112"/>
                  <a:gd name="T94" fmla="*/ 0 w 187"/>
                  <a:gd name="T95" fmla="*/ 0 h 112"/>
                  <a:gd name="T96" fmla="*/ 0 w 187"/>
                  <a:gd name="T97" fmla="*/ 0 h 112"/>
                  <a:gd name="T98" fmla="*/ 0 w 187"/>
                  <a:gd name="T99" fmla="*/ 0 h 112"/>
                  <a:gd name="T100" fmla="*/ 0 w 187"/>
                  <a:gd name="T101" fmla="*/ 0 h 112"/>
                  <a:gd name="T102" fmla="*/ 0 w 187"/>
                  <a:gd name="T103" fmla="*/ 0 h 112"/>
                  <a:gd name="T104" fmla="*/ 0 w 187"/>
                  <a:gd name="T105" fmla="*/ 0 h 112"/>
                  <a:gd name="T106" fmla="*/ 0 w 187"/>
                  <a:gd name="T107" fmla="*/ 0 h 112"/>
                  <a:gd name="T108" fmla="*/ 0 w 187"/>
                  <a:gd name="T109" fmla="*/ 0 h 112"/>
                  <a:gd name="T110" fmla="*/ 0 w 187"/>
                  <a:gd name="T111" fmla="*/ 0 h 112"/>
                  <a:gd name="T112" fmla="*/ 0 w 187"/>
                  <a:gd name="T113" fmla="*/ 0 h 112"/>
                  <a:gd name="T114" fmla="*/ 0 w 187"/>
                  <a:gd name="T115" fmla="*/ 0 h 112"/>
                  <a:gd name="T116" fmla="*/ 0 w 187"/>
                  <a:gd name="T117" fmla="*/ 0 h 112"/>
                  <a:gd name="T118" fmla="*/ 0 w 187"/>
                  <a:gd name="T119" fmla="*/ 0 h 1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7"/>
                  <a:gd name="T181" fmla="*/ 0 h 112"/>
                  <a:gd name="T182" fmla="*/ 187 w 187"/>
                  <a:gd name="T183" fmla="*/ 112 h 11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7" h="112">
                    <a:moveTo>
                      <a:pt x="0" y="80"/>
                    </a:moveTo>
                    <a:lnTo>
                      <a:pt x="1" y="74"/>
                    </a:lnTo>
                    <a:lnTo>
                      <a:pt x="4" y="66"/>
                    </a:lnTo>
                    <a:lnTo>
                      <a:pt x="5" y="60"/>
                    </a:lnTo>
                    <a:lnTo>
                      <a:pt x="7" y="56"/>
                    </a:lnTo>
                    <a:lnTo>
                      <a:pt x="9" y="54"/>
                    </a:lnTo>
                    <a:lnTo>
                      <a:pt x="13" y="49"/>
                    </a:lnTo>
                    <a:lnTo>
                      <a:pt x="16" y="43"/>
                    </a:lnTo>
                    <a:lnTo>
                      <a:pt x="22" y="34"/>
                    </a:lnTo>
                    <a:lnTo>
                      <a:pt x="28" y="28"/>
                    </a:lnTo>
                    <a:lnTo>
                      <a:pt x="34" y="20"/>
                    </a:lnTo>
                    <a:lnTo>
                      <a:pt x="40" y="15"/>
                    </a:lnTo>
                    <a:lnTo>
                      <a:pt x="46" y="11"/>
                    </a:lnTo>
                    <a:lnTo>
                      <a:pt x="50" y="13"/>
                    </a:lnTo>
                    <a:lnTo>
                      <a:pt x="54" y="15"/>
                    </a:lnTo>
                    <a:lnTo>
                      <a:pt x="60" y="17"/>
                    </a:lnTo>
                    <a:lnTo>
                      <a:pt x="67" y="21"/>
                    </a:lnTo>
                    <a:lnTo>
                      <a:pt x="73" y="24"/>
                    </a:lnTo>
                    <a:lnTo>
                      <a:pt x="78" y="28"/>
                    </a:lnTo>
                    <a:lnTo>
                      <a:pt x="83" y="31"/>
                    </a:lnTo>
                    <a:lnTo>
                      <a:pt x="85" y="33"/>
                    </a:lnTo>
                    <a:lnTo>
                      <a:pt x="88" y="40"/>
                    </a:lnTo>
                    <a:lnTo>
                      <a:pt x="92" y="51"/>
                    </a:lnTo>
                    <a:lnTo>
                      <a:pt x="97" y="60"/>
                    </a:lnTo>
                    <a:lnTo>
                      <a:pt x="99" y="66"/>
                    </a:lnTo>
                    <a:lnTo>
                      <a:pt x="103" y="70"/>
                    </a:lnTo>
                    <a:lnTo>
                      <a:pt x="108" y="78"/>
                    </a:lnTo>
                    <a:lnTo>
                      <a:pt x="116" y="85"/>
                    </a:lnTo>
                    <a:lnTo>
                      <a:pt x="123" y="89"/>
                    </a:lnTo>
                    <a:lnTo>
                      <a:pt x="130" y="89"/>
                    </a:lnTo>
                    <a:lnTo>
                      <a:pt x="138" y="87"/>
                    </a:lnTo>
                    <a:lnTo>
                      <a:pt x="145" y="85"/>
                    </a:lnTo>
                    <a:lnTo>
                      <a:pt x="151" y="80"/>
                    </a:lnTo>
                    <a:lnTo>
                      <a:pt x="157" y="74"/>
                    </a:lnTo>
                    <a:lnTo>
                      <a:pt x="164" y="63"/>
                    </a:lnTo>
                    <a:lnTo>
                      <a:pt x="169" y="53"/>
                    </a:lnTo>
                    <a:lnTo>
                      <a:pt x="171" y="40"/>
                    </a:lnTo>
                    <a:lnTo>
                      <a:pt x="168" y="33"/>
                    </a:lnTo>
                    <a:lnTo>
                      <a:pt x="166" y="26"/>
                    </a:lnTo>
                    <a:lnTo>
                      <a:pt x="161" y="21"/>
                    </a:lnTo>
                    <a:lnTo>
                      <a:pt x="158" y="18"/>
                    </a:lnTo>
                    <a:lnTo>
                      <a:pt x="152" y="17"/>
                    </a:lnTo>
                    <a:lnTo>
                      <a:pt x="143" y="15"/>
                    </a:lnTo>
                    <a:lnTo>
                      <a:pt x="135" y="13"/>
                    </a:lnTo>
                    <a:lnTo>
                      <a:pt x="130" y="10"/>
                    </a:lnTo>
                    <a:lnTo>
                      <a:pt x="126" y="15"/>
                    </a:lnTo>
                    <a:lnTo>
                      <a:pt x="121" y="18"/>
                    </a:lnTo>
                    <a:lnTo>
                      <a:pt x="119" y="22"/>
                    </a:lnTo>
                    <a:lnTo>
                      <a:pt x="118" y="25"/>
                    </a:lnTo>
                    <a:lnTo>
                      <a:pt x="116" y="29"/>
                    </a:lnTo>
                    <a:lnTo>
                      <a:pt x="116" y="36"/>
                    </a:lnTo>
                    <a:lnTo>
                      <a:pt x="115" y="43"/>
                    </a:lnTo>
                    <a:lnTo>
                      <a:pt x="118" y="46"/>
                    </a:lnTo>
                    <a:lnTo>
                      <a:pt x="121" y="48"/>
                    </a:lnTo>
                    <a:lnTo>
                      <a:pt x="127" y="52"/>
                    </a:lnTo>
                    <a:lnTo>
                      <a:pt x="133" y="53"/>
                    </a:lnTo>
                    <a:lnTo>
                      <a:pt x="136" y="54"/>
                    </a:lnTo>
                    <a:lnTo>
                      <a:pt x="137" y="52"/>
                    </a:lnTo>
                    <a:lnTo>
                      <a:pt x="138" y="48"/>
                    </a:lnTo>
                    <a:lnTo>
                      <a:pt x="138" y="47"/>
                    </a:lnTo>
                    <a:lnTo>
                      <a:pt x="140" y="46"/>
                    </a:lnTo>
                    <a:lnTo>
                      <a:pt x="142" y="45"/>
                    </a:lnTo>
                    <a:lnTo>
                      <a:pt x="145" y="44"/>
                    </a:lnTo>
                    <a:lnTo>
                      <a:pt x="148" y="43"/>
                    </a:lnTo>
                    <a:lnTo>
                      <a:pt x="150" y="43"/>
                    </a:lnTo>
                    <a:lnTo>
                      <a:pt x="151" y="47"/>
                    </a:lnTo>
                    <a:lnTo>
                      <a:pt x="151" y="52"/>
                    </a:lnTo>
                    <a:lnTo>
                      <a:pt x="151" y="55"/>
                    </a:lnTo>
                    <a:lnTo>
                      <a:pt x="150" y="57"/>
                    </a:lnTo>
                    <a:lnTo>
                      <a:pt x="148" y="60"/>
                    </a:lnTo>
                    <a:lnTo>
                      <a:pt x="143" y="61"/>
                    </a:lnTo>
                    <a:lnTo>
                      <a:pt x="138" y="62"/>
                    </a:lnTo>
                    <a:lnTo>
                      <a:pt x="134" y="61"/>
                    </a:lnTo>
                    <a:lnTo>
                      <a:pt x="128" y="59"/>
                    </a:lnTo>
                    <a:lnTo>
                      <a:pt x="118" y="55"/>
                    </a:lnTo>
                    <a:lnTo>
                      <a:pt x="108" y="51"/>
                    </a:lnTo>
                    <a:lnTo>
                      <a:pt x="103" y="44"/>
                    </a:lnTo>
                    <a:lnTo>
                      <a:pt x="100" y="36"/>
                    </a:lnTo>
                    <a:lnTo>
                      <a:pt x="99" y="28"/>
                    </a:lnTo>
                    <a:lnTo>
                      <a:pt x="100" y="21"/>
                    </a:lnTo>
                    <a:lnTo>
                      <a:pt x="103" y="16"/>
                    </a:lnTo>
                    <a:lnTo>
                      <a:pt x="110" y="11"/>
                    </a:lnTo>
                    <a:lnTo>
                      <a:pt x="118" y="6"/>
                    </a:lnTo>
                    <a:lnTo>
                      <a:pt x="127" y="2"/>
                    </a:lnTo>
                    <a:lnTo>
                      <a:pt x="133" y="0"/>
                    </a:lnTo>
                    <a:lnTo>
                      <a:pt x="135" y="0"/>
                    </a:lnTo>
                    <a:lnTo>
                      <a:pt x="140" y="1"/>
                    </a:lnTo>
                    <a:lnTo>
                      <a:pt x="144" y="2"/>
                    </a:lnTo>
                    <a:lnTo>
                      <a:pt x="150" y="3"/>
                    </a:lnTo>
                    <a:lnTo>
                      <a:pt x="156" y="5"/>
                    </a:lnTo>
                    <a:lnTo>
                      <a:pt x="161" y="7"/>
                    </a:lnTo>
                    <a:lnTo>
                      <a:pt x="165" y="8"/>
                    </a:lnTo>
                    <a:lnTo>
                      <a:pt x="167" y="10"/>
                    </a:lnTo>
                    <a:lnTo>
                      <a:pt x="172" y="16"/>
                    </a:lnTo>
                    <a:lnTo>
                      <a:pt x="179" y="26"/>
                    </a:lnTo>
                    <a:lnTo>
                      <a:pt x="184" y="38"/>
                    </a:lnTo>
                    <a:lnTo>
                      <a:pt x="187" y="46"/>
                    </a:lnTo>
                    <a:lnTo>
                      <a:pt x="181" y="57"/>
                    </a:lnTo>
                    <a:lnTo>
                      <a:pt x="171" y="74"/>
                    </a:lnTo>
                    <a:lnTo>
                      <a:pt x="159" y="89"/>
                    </a:lnTo>
                    <a:lnTo>
                      <a:pt x="153" y="95"/>
                    </a:lnTo>
                    <a:lnTo>
                      <a:pt x="149" y="95"/>
                    </a:lnTo>
                    <a:lnTo>
                      <a:pt x="143" y="97"/>
                    </a:lnTo>
                    <a:lnTo>
                      <a:pt x="136" y="97"/>
                    </a:lnTo>
                    <a:lnTo>
                      <a:pt x="128" y="97"/>
                    </a:lnTo>
                    <a:lnTo>
                      <a:pt x="120" y="98"/>
                    </a:lnTo>
                    <a:lnTo>
                      <a:pt x="113" y="97"/>
                    </a:lnTo>
                    <a:lnTo>
                      <a:pt x="108" y="97"/>
                    </a:lnTo>
                    <a:lnTo>
                      <a:pt x="105" y="95"/>
                    </a:lnTo>
                    <a:lnTo>
                      <a:pt x="100" y="92"/>
                    </a:lnTo>
                    <a:lnTo>
                      <a:pt x="95" y="85"/>
                    </a:lnTo>
                    <a:lnTo>
                      <a:pt x="90" y="79"/>
                    </a:lnTo>
                    <a:lnTo>
                      <a:pt x="88" y="75"/>
                    </a:lnTo>
                    <a:lnTo>
                      <a:pt x="85" y="68"/>
                    </a:lnTo>
                    <a:lnTo>
                      <a:pt x="81" y="55"/>
                    </a:lnTo>
                    <a:lnTo>
                      <a:pt x="75" y="44"/>
                    </a:lnTo>
                    <a:lnTo>
                      <a:pt x="72" y="37"/>
                    </a:lnTo>
                    <a:lnTo>
                      <a:pt x="66" y="34"/>
                    </a:lnTo>
                    <a:lnTo>
                      <a:pt x="57" y="30"/>
                    </a:lnTo>
                    <a:lnTo>
                      <a:pt x="47" y="26"/>
                    </a:lnTo>
                    <a:lnTo>
                      <a:pt x="42" y="25"/>
                    </a:lnTo>
                    <a:lnTo>
                      <a:pt x="37" y="31"/>
                    </a:lnTo>
                    <a:lnTo>
                      <a:pt x="30" y="43"/>
                    </a:lnTo>
                    <a:lnTo>
                      <a:pt x="24" y="55"/>
                    </a:lnTo>
                    <a:lnTo>
                      <a:pt x="21" y="63"/>
                    </a:lnTo>
                    <a:lnTo>
                      <a:pt x="19" y="67"/>
                    </a:lnTo>
                    <a:lnTo>
                      <a:pt x="17" y="72"/>
                    </a:lnTo>
                    <a:lnTo>
                      <a:pt x="16" y="78"/>
                    </a:lnTo>
                    <a:lnTo>
                      <a:pt x="16" y="84"/>
                    </a:lnTo>
                    <a:lnTo>
                      <a:pt x="19" y="86"/>
                    </a:lnTo>
                    <a:lnTo>
                      <a:pt x="22" y="90"/>
                    </a:lnTo>
                    <a:lnTo>
                      <a:pt x="28" y="92"/>
                    </a:lnTo>
                    <a:lnTo>
                      <a:pt x="35" y="94"/>
                    </a:lnTo>
                    <a:lnTo>
                      <a:pt x="42" y="95"/>
                    </a:lnTo>
                    <a:lnTo>
                      <a:pt x="47" y="97"/>
                    </a:lnTo>
                    <a:lnTo>
                      <a:pt x="51" y="98"/>
                    </a:lnTo>
                    <a:lnTo>
                      <a:pt x="53" y="98"/>
                    </a:lnTo>
                    <a:lnTo>
                      <a:pt x="57" y="91"/>
                    </a:lnTo>
                    <a:lnTo>
                      <a:pt x="62" y="83"/>
                    </a:lnTo>
                    <a:lnTo>
                      <a:pt x="67" y="75"/>
                    </a:lnTo>
                    <a:lnTo>
                      <a:pt x="67" y="67"/>
                    </a:lnTo>
                    <a:lnTo>
                      <a:pt x="65" y="64"/>
                    </a:lnTo>
                    <a:lnTo>
                      <a:pt x="61" y="62"/>
                    </a:lnTo>
                    <a:lnTo>
                      <a:pt x="57" y="61"/>
                    </a:lnTo>
                    <a:lnTo>
                      <a:pt x="52" y="61"/>
                    </a:lnTo>
                    <a:lnTo>
                      <a:pt x="50" y="62"/>
                    </a:lnTo>
                    <a:lnTo>
                      <a:pt x="49" y="64"/>
                    </a:lnTo>
                    <a:lnTo>
                      <a:pt x="47" y="67"/>
                    </a:lnTo>
                    <a:lnTo>
                      <a:pt x="47" y="68"/>
                    </a:lnTo>
                    <a:lnTo>
                      <a:pt x="45" y="69"/>
                    </a:lnTo>
                    <a:lnTo>
                      <a:pt x="42" y="69"/>
                    </a:lnTo>
                    <a:lnTo>
                      <a:pt x="39" y="69"/>
                    </a:lnTo>
                    <a:lnTo>
                      <a:pt x="38" y="68"/>
                    </a:lnTo>
                    <a:lnTo>
                      <a:pt x="38" y="64"/>
                    </a:lnTo>
                    <a:lnTo>
                      <a:pt x="39" y="57"/>
                    </a:lnTo>
                    <a:lnTo>
                      <a:pt x="42" y="52"/>
                    </a:lnTo>
                    <a:lnTo>
                      <a:pt x="44" y="49"/>
                    </a:lnTo>
                    <a:lnTo>
                      <a:pt x="49" y="49"/>
                    </a:lnTo>
                    <a:lnTo>
                      <a:pt x="57" y="51"/>
                    </a:lnTo>
                    <a:lnTo>
                      <a:pt x="64" y="51"/>
                    </a:lnTo>
                    <a:lnTo>
                      <a:pt x="68" y="52"/>
                    </a:lnTo>
                    <a:lnTo>
                      <a:pt x="70" y="54"/>
                    </a:lnTo>
                    <a:lnTo>
                      <a:pt x="73" y="59"/>
                    </a:lnTo>
                    <a:lnTo>
                      <a:pt x="75" y="62"/>
                    </a:lnTo>
                    <a:lnTo>
                      <a:pt x="76" y="66"/>
                    </a:lnTo>
                    <a:lnTo>
                      <a:pt x="76" y="70"/>
                    </a:lnTo>
                    <a:lnTo>
                      <a:pt x="76" y="77"/>
                    </a:lnTo>
                    <a:lnTo>
                      <a:pt x="74" y="84"/>
                    </a:lnTo>
                    <a:lnTo>
                      <a:pt x="72" y="90"/>
                    </a:lnTo>
                    <a:lnTo>
                      <a:pt x="67" y="95"/>
                    </a:lnTo>
                    <a:lnTo>
                      <a:pt x="62" y="103"/>
                    </a:lnTo>
                    <a:lnTo>
                      <a:pt x="57" y="109"/>
                    </a:lnTo>
                    <a:lnTo>
                      <a:pt x="51" y="112"/>
                    </a:lnTo>
                    <a:lnTo>
                      <a:pt x="43" y="112"/>
                    </a:lnTo>
                    <a:lnTo>
                      <a:pt x="35" y="110"/>
                    </a:lnTo>
                    <a:lnTo>
                      <a:pt x="27" y="108"/>
                    </a:lnTo>
                    <a:lnTo>
                      <a:pt x="21" y="105"/>
                    </a:lnTo>
                    <a:lnTo>
                      <a:pt x="14" y="100"/>
                    </a:lnTo>
                    <a:lnTo>
                      <a:pt x="7" y="94"/>
                    </a:lnTo>
                    <a:lnTo>
                      <a:pt x="2" y="87"/>
                    </a:lnTo>
                    <a:lnTo>
                      <a:pt x="0" y="8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68" name="Freeform 26"/>
              <p:cNvSpPr>
                <a:spLocks/>
              </p:cNvSpPr>
              <p:nvPr/>
            </p:nvSpPr>
            <p:spPr bwMode="auto">
              <a:xfrm>
                <a:off x="425" y="2268"/>
                <a:ext cx="239" cy="148"/>
              </a:xfrm>
              <a:custGeom>
                <a:avLst/>
                <a:gdLst>
                  <a:gd name="T0" fmla="*/ 0 w 734"/>
                  <a:gd name="T1" fmla="*/ 0 h 454"/>
                  <a:gd name="T2" fmla="*/ 0 w 734"/>
                  <a:gd name="T3" fmla="*/ 0 h 454"/>
                  <a:gd name="T4" fmla="*/ 0 w 734"/>
                  <a:gd name="T5" fmla="*/ 0 h 454"/>
                  <a:gd name="T6" fmla="*/ 0 w 734"/>
                  <a:gd name="T7" fmla="*/ 0 h 454"/>
                  <a:gd name="T8" fmla="*/ 0 w 734"/>
                  <a:gd name="T9" fmla="*/ 0 h 454"/>
                  <a:gd name="T10" fmla="*/ 0 w 734"/>
                  <a:gd name="T11" fmla="*/ 0 h 454"/>
                  <a:gd name="T12" fmla="*/ 0 w 734"/>
                  <a:gd name="T13" fmla="*/ 0 h 454"/>
                  <a:gd name="T14" fmla="*/ 0 w 734"/>
                  <a:gd name="T15" fmla="*/ 0 h 454"/>
                  <a:gd name="T16" fmla="*/ 0 w 734"/>
                  <a:gd name="T17" fmla="*/ 0 h 454"/>
                  <a:gd name="T18" fmla="*/ 0 w 734"/>
                  <a:gd name="T19" fmla="*/ 0 h 454"/>
                  <a:gd name="T20" fmla="*/ 0 w 734"/>
                  <a:gd name="T21" fmla="*/ 0 h 454"/>
                  <a:gd name="T22" fmla="*/ 0 w 734"/>
                  <a:gd name="T23" fmla="*/ 0 h 454"/>
                  <a:gd name="T24" fmla="*/ 0 w 734"/>
                  <a:gd name="T25" fmla="*/ 0 h 454"/>
                  <a:gd name="T26" fmla="*/ 0 w 734"/>
                  <a:gd name="T27" fmla="*/ 0 h 454"/>
                  <a:gd name="T28" fmla="*/ 0 w 734"/>
                  <a:gd name="T29" fmla="*/ 0 h 454"/>
                  <a:gd name="T30" fmla="*/ 0 w 734"/>
                  <a:gd name="T31" fmla="*/ 0 h 454"/>
                  <a:gd name="T32" fmla="*/ 0 w 734"/>
                  <a:gd name="T33" fmla="*/ 0 h 454"/>
                  <a:gd name="T34" fmla="*/ 0 w 734"/>
                  <a:gd name="T35" fmla="*/ 0 h 454"/>
                  <a:gd name="T36" fmla="*/ 0 w 734"/>
                  <a:gd name="T37" fmla="*/ 0 h 454"/>
                  <a:gd name="T38" fmla="*/ 0 w 734"/>
                  <a:gd name="T39" fmla="*/ 0 h 454"/>
                  <a:gd name="T40" fmla="*/ 0 w 734"/>
                  <a:gd name="T41" fmla="*/ 0 h 454"/>
                  <a:gd name="T42" fmla="*/ 0 w 734"/>
                  <a:gd name="T43" fmla="*/ 0 h 454"/>
                  <a:gd name="T44" fmla="*/ 0 w 734"/>
                  <a:gd name="T45" fmla="*/ 0 h 454"/>
                  <a:gd name="T46" fmla="*/ 0 w 734"/>
                  <a:gd name="T47" fmla="*/ 0 h 454"/>
                  <a:gd name="T48" fmla="*/ 0 w 734"/>
                  <a:gd name="T49" fmla="*/ 0 h 454"/>
                  <a:gd name="T50" fmla="*/ 0 w 734"/>
                  <a:gd name="T51" fmla="*/ 0 h 454"/>
                  <a:gd name="T52" fmla="*/ 0 w 734"/>
                  <a:gd name="T53" fmla="*/ 0 h 454"/>
                  <a:gd name="T54" fmla="*/ 0 w 734"/>
                  <a:gd name="T55" fmla="*/ 0 h 454"/>
                  <a:gd name="T56" fmla="*/ 0 w 734"/>
                  <a:gd name="T57" fmla="*/ 0 h 454"/>
                  <a:gd name="T58" fmla="*/ 0 w 734"/>
                  <a:gd name="T59" fmla="*/ 0 h 454"/>
                  <a:gd name="T60" fmla="*/ 0 w 734"/>
                  <a:gd name="T61" fmla="*/ 0 h 454"/>
                  <a:gd name="T62" fmla="*/ 0 w 734"/>
                  <a:gd name="T63" fmla="*/ 0 h 454"/>
                  <a:gd name="T64" fmla="*/ 0 w 734"/>
                  <a:gd name="T65" fmla="*/ 0 h 454"/>
                  <a:gd name="T66" fmla="*/ 0 w 734"/>
                  <a:gd name="T67" fmla="*/ 0 h 454"/>
                  <a:gd name="T68" fmla="*/ 0 w 734"/>
                  <a:gd name="T69" fmla="*/ 0 h 454"/>
                  <a:gd name="T70" fmla="*/ 0 w 734"/>
                  <a:gd name="T71" fmla="*/ 0 h 454"/>
                  <a:gd name="T72" fmla="*/ 0 w 734"/>
                  <a:gd name="T73" fmla="*/ 0 h 454"/>
                  <a:gd name="T74" fmla="*/ 0 w 734"/>
                  <a:gd name="T75" fmla="*/ 0 h 454"/>
                  <a:gd name="T76" fmla="*/ 0 w 734"/>
                  <a:gd name="T77" fmla="*/ 0 h 454"/>
                  <a:gd name="T78" fmla="*/ 0 w 734"/>
                  <a:gd name="T79" fmla="*/ 0 h 454"/>
                  <a:gd name="T80" fmla="*/ 0 w 734"/>
                  <a:gd name="T81" fmla="*/ 0 h 454"/>
                  <a:gd name="T82" fmla="*/ 0 w 734"/>
                  <a:gd name="T83" fmla="*/ 0 h 454"/>
                  <a:gd name="T84" fmla="*/ 0 w 734"/>
                  <a:gd name="T85" fmla="*/ 0 h 454"/>
                  <a:gd name="T86" fmla="*/ 0 w 734"/>
                  <a:gd name="T87" fmla="*/ 0 h 454"/>
                  <a:gd name="T88" fmla="*/ 0 w 734"/>
                  <a:gd name="T89" fmla="*/ 0 h 454"/>
                  <a:gd name="T90" fmla="*/ 0 w 734"/>
                  <a:gd name="T91" fmla="*/ 0 h 454"/>
                  <a:gd name="T92" fmla="*/ 0 w 734"/>
                  <a:gd name="T93" fmla="*/ 0 h 454"/>
                  <a:gd name="T94" fmla="*/ 0 w 734"/>
                  <a:gd name="T95" fmla="*/ 0 h 454"/>
                  <a:gd name="T96" fmla="*/ 0 w 734"/>
                  <a:gd name="T97" fmla="*/ 0 h 454"/>
                  <a:gd name="T98" fmla="*/ 0 w 734"/>
                  <a:gd name="T99" fmla="*/ 0 h 454"/>
                  <a:gd name="T100" fmla="*/ 0 w 734"/>
                  <a:gd name="T101" fmla="*/ 0 h 454"/>
                  <a:gd name="T102" fmla="*/ 0 w 734"/>
                  <a:gd name="T103" fmla="*/ 0 h 454"/>
                  <a:gd name="T104" fmla="*/ 0 w 734"/>
                  <a:gd name="T105" fmla="*/ 0 h 454"/>
                  <a:gd name="T106" fmla="*/ 0 w 734"/>
                  <a:gd name="T107" fmla="*/ 0 h 454"/>
                  <a:gd name="T108" fmla="*/ 0 w 734"/>
                  <a:gd name="T109" fmla="*/ 0 h 454"/>
                  <a:gd name="T110" fmla="*/ 0 w 734"/>
                  <a:gd name="T111" fmla="*/ 0 h 454"/>
                  <a:gd name="T112" fmla="*/ 0 w 734"/>
                  <a:gd name="T113" fmla="*/ 0 h 454"/>
                  <a:gd name="T114" fmla="*/ 0 w 734"/>
                  <a:gd name="T115" fmla="*/ 0 h 454"/>
                  <a:gd name="T116" fmla="*/ 0 w 734"/>
                  <a:gd name="T117" fmla="*/ 0 h 4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34"/>
                  <a:gd name="T178" fmla="*/ 0 h 454"/>
                  <a:gd name="T179" fmla="*/ 734 w 734"/>
                  <a:gd name="T180" fmla="*/ 454 h 45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34" h="454">
                    <a:moveTo>
                      <a:pt x="0" y="395"/>
                    </a:moveTo>
                    <a:lnTo>
                      <a:pt x="8" y="399"/>
                    </a:lnTo>
                    <a:lnTo>
                      <a:pt x="26" y="406"/>
                    </a:lnTo>
                    <a:lnTo>
                      <a:pt x="47" y="415"/>
                    </a:lnTo>
                    <a:lnTo>
                      <a:pt x="74" y="425"/>
                    </a:lnTo>
                    <a:lnTo>
                      <a:pt x="99" y="435"/>
                    </a:lnTo>
                    <a:lnTo>
                      <a:pt x="121" y="444"/>
                    </a:lnTo>
                    <a:lnTo>
                      <a:pt x="138" y="450"/>
                    </a:lnTo>
                    <a:lnTo>
                      <a:pt x="146" y="453"/>
                    </a:lnTo>
                    <a:lnTo>
                      <a:pt x="151" y="454"/>
                    </a:lnTo>
                    <a:lnTo>
                      <a:pt x="160" y="454"/>
                    </a:lnTo>
                    <a:lnTo>
                      <a:pt x="171" y="454"/>
                    </a:lnTo>
                    <a:lnTo>
                      <a:pt x="182" y="453"/>
                    </a:lnTo>
                    <a:lnTo>
                      <a:pt x="193" y="453"/>
                    </a:lnTo>
                    <a:lnTo>
                      <a:pt x="203" y="452"/>
                    </a:lnTo>
                    <a:lnTo>
                      <a:pt x="211" y="452"/>
                    </a:lnTo>
                    <a:lnTo>
                      <a:pt x="214" y="450"/>
                    </a:lnTo>
                    <a:lnTo>
                      <a:pt x="220" y="449"/>
                    </a:lnTo>
                    <a:lnTo>
                      <a:pt x="233" y="447"/>
                    </a:lnTo>
                    <a:lnTo>
                      <a:pt x="249" y="444"/>
                    </a:lnTo>
                    <a:lnTo>
                      <a:pt x="269" y="440"/>
                    </a:lnTo>
                    <a:lnTo>
                      <a:pt x="287" y="437"/>
                    </a:lnTo>
                    <a:lnTo>
                      <a:pt x="304" y="434"/>
                    </a:lnTo>
                    <a:lnTo>
                      <a:pt x="318" y="432"/>
                    </a:lnTo>
                    <a:lnTo>
                      <a:pt x="326" y="431"/>
                    </a:lnTo>
                    <a:lnTo>
                      <a:pt x="332" y="431"/>
                    </a:lnTo>
                    <a:lnTo>
                      <a:pt x="339" y="432"/>
                    </a:lnTo>
                    <a:lnTo>
                      <a:pt x="348" y="432"/>
                    </a:lnTo>
                    <a:lnTo>
                      <a:pt x="357" y="433"/>
                    </a:lnTo>
                    <a:lnTo>
                      <a:pt x="366" y="433"/>
                    </a:lnTo>
                    <a:lnTo>
                      <a:pt x="377" y="433"/>
                    </a:lnTo>
                    <a:lnTo>
                      <a:pt x="385" y="433"/>
                    </a:lnTo>
                    <a:lnTo>
                      <a:pt x="392" y="433"/>
                    </a:lnTo>
                    <a:lnTo>
                      <a:pt x="399" y="432"/>
                    </a:lnTo>
                    <a:lnTo>
                      <a:pt x="407" y="430"/>
                    </a:lnTo>
                    <a:lnTo>
                      <a:pt x="416" y="427"/>
                    </a:lnTo>
                    <a:lnTo>
                      <a:pt x="425" y="424"/>
                    </a:lnTo>
                    <a:lnTo>
                      <a:pt x="433" y="421"/>
                    </a:lnTo>
                    <a:lnTo>
                      <a:pt x="441" y="417"/>
                    </a:lnTo>
                    <a:lnTo>
                      <a:pt x="449" y="414"/>
                    </a:lnTo>
                    <a:lnTo>
                      <a:pt x="455" y="411"/>
                    </a:lnTo>
                    <a:lnTo>
                      <a:pt x="461" y="410"/>
                    </a:lnTo>
                    <a:lnTo>
                      <a:pt x="467" y="408"/>
                    </a:lnTo>
                    <a:lnTo>
                      <a:pt x="473" y="407"/>
                    </a:lnTo>
                    <a:lnTo>
                      <a:pt x="479" y="406"/>
                    </a:lnTo>
                    <a:lnTo>
                      <a:pt x="486" y="404"/>
                    </a:lnTo>
                    <a:lnTo>
                      <a:pt x="492" y="403"/>
                    </a:lnTo>
                    <a:lnTo>
                      <a:pt x="497" y="402"/>
                    </a:lnTo>
                    <a:lnTo>
                      <a:pt x="500" y="402"/>
                    </a:lnTo>
                    <a:lnTo>
                      <a:pt x="507" y="398"/>
                    </a:lnTo>
                    <a:lnTo>
                      <a:pt x="515" y="387"/>
                    </a:lnTo>
                    <a:lnTo>
                      <a:pt x="521" y="378"/>
                    </a:lnTo>
                    <a:lnTo>
                      <a:pt x="523" y="372"/>
                    </a:lnTo>
                    <a:lnTo>
                      <a:pt x="522" y="372"/>
                    </a:lnTo>
                    <a:lnTo>
                      <a:pt x="517" y="371"/>
                    </a:lnTo>
                    <a:lnTo>
                      <a:pt x="511" y="370"/>
                    </a:lnTo>
                    <a:lnTo>
                      <a:pt x="506" y="369"/>
                    </a:lnTo>
                    <a:lnTo>
                      <a:pt x="499" y="368"/>
                    </a:lnTo>
                    <a:lnTo>
                      <a:pt x="493" y="366"/>
                    </a:lnTo>
                    <a:lnTo>
                      <a:pt x="490" y="365"/>
                    </a:lnTo>
                    <a:lnTo>
                      <a:pt x="488" y="364"/>
                    </a:lnTo>
                    <a:lnTo>
                      <a:pt x="492" y="362"/>
                    </a:lnTo>
                    <a:lnTo>
                      <a:pt x="502" y="360"/>
                    </a:lnTo>
                    <a:lnTo>
                      <a:pt x="515" y="356"/>
                    </a:lnTo>
                    <a:lnTo>
                      <a:pt x="531" y="353"/>
                    </a:lnTo>
                    <a:lnTo>
                      <a:pt x="547" y="350"/>
                    </a:lnTo>
                    <a:lnTo>
                      <a:pt x="560" y="347"/>
                    </a:lnTo>
                    <a:lnTo>
                      <a:pt x="570" y="345"/>
                    </a:lnTo>
                    <a:lnTo>
                      <a:pt x="574" y="342"/>
                    </a:lnTo>
                    <a:lnTo>
                      <a:pt x="573" y="340"/>
                    </a:lnTo>
                    <a:lnTo>
                      <a:pt x="568" y="337"/>
                    </a:lnTo>
                    <a:lnTo>
                      <a:pt x="561" y="333"/>
                    </a:lnTo>
                    <a:lnTo>
                      <a:pt x="554" y="329"/>
                    </a:lnTo>
                    <a:lnTo>
                      <a:pt x="546" y="325"/>
                    </a:lnTo>
                    <a:lnTo>
                      <a:pt x="539" y="323"/>
                    </a:lnTo>
                    <a:lnTo>
                      <a:pt x="535" y="320"/>
                    </a:lnTo>
                    <a:lnTo>
                      <a:pt x="532" y="319"/>
                    </a:lnTo>
                    <a:lnTo>
                      <a:pt x="531" y="318"/>
                    </a:lnTo>
                    <a:lnTo>
                      <a:pt x="531" y="316"/>
                    </a:lnTo>
                    <a:lnTo>
                      <a:pt x="531" y="314"/>
                    </a:lnTo>
                    <a:lnTo>
                      <a:pt x="532" y="311"/>
                    </a:lnTo>
                    <a:lnTo>
                      <a:pt x="538" y="310"/>
                    </a:lnTo>
                    <a:lnTo>
                      <a:pt x="551" y="310"/>
                    </a:lnTo>
                    <a:lnTo>
                      <a:pt x="569" y="309"/>
                    </a:lnTo>
                    <a:lnTo>
                      <a:pt x="590" y="308"/>
                    </a:lnTo>
                    <a:lnTo>
                      <a:pt x="611" y="307"/>
                    </a:lnTo>
                    <a:lnTo>
                      <a:pt x="629" y="307"/>
                    </a:lnTo>
                    <a:lnTo>
                      <a:pt x="644" y="306"/>
                    </a:lnTo>
                    <a:lnTo>
                      <a:pt x="651" y="306"/>
                    </a:lnTo>
                    <a:lnTo>
                      <a:pt x="653" y="303"/>
                    </a:lnTo>
                    <a:lnTo>
                      <a:pt x="651" y="299"/>
                    </a:lnTo>
                    <a:lnTo>
                      <a:pt x="646" y="293"/>
                    </a:lnTo>
                    <a:lnTo>
                      <a:pt x="642" y="288"/>
                    </a:lnTo>
                    <a:lnTo>
                      <a:pt x="643" y="286"/>
                    </a:lnTo>
                    <a:lnTo>
                      <a:pt x="647" y="284"/>
                    </a:lnTo>
                    <a:lnTo>
                      <a:pt x="655" y="281"/>
                    </a:lnTo>
                    <a:lnTo>
                      <a:pt x="667" y="280"/>
                    </a:lnTo>
                    <a:lnTo>
                      <a:pt x="678" y="278"/>
                    </a:lnTo>
                    <a:lnTo>
                      <a:pt x="691" y="276"/>
                    </a:lnTo>
                    <a:lnTo>
                      <a:pt x="704" y="274"/>
                    </a:lnTo>
                    <a:lnTo>
                      <a:pt x="714" y="272"/>
                    </a:lnTo>
                    <a:lnTo>
                      <a:pt x="728" y="266"/>
                    </a:lnTo>
                    <a:lnTo>
                      <a:pt x="734" y="258"/>
                    </a:lnTo>
                    <a:lnTo>
                      <a:pt x="734" y="250"/>
                    </a:lnTo>
                    <a:lnTo>
                      <a:pt x="730" y="245"/>
                    </a:lnTo>
                    <a:lnTo>
                      <a:pt x="727" y="245"/>
                    </a:lnTo>
                    <a:lnTo>
                      <a:pt x="720" y="246"/>
                    </a:lnTo>
                    <a:lnTo>
                      <a:pt x="711" y="247"/>
                    </a:lnTo>
                    <a:lnTo>
                      <a:pt x="700" y="248"/>
                    </a:lnTo>
                    <a:lnTo>
                      <a:pt x="690" y="249"/>
                    </a:lnTo>
                    <a:lnTo>
                      <a:pt x="681" y="250"/>
                    </a:lnTo>
                    <a:lnTo>
                      <a:pt x="675" y="251"/>
                    </a:lnTo>
                    <a:lnTo>
                      <a:pt x="672" y="251"/>
                    </a:lnTo>
                    <a:lnTo>
                      <a:pt x="669" y="250"/>
                    </a:lnTo>
                    <a:lnTo>
                      <a:pt x="666" y="248"/>
                    </a:lnTo>
                    <a:lnTo>
                      <a:pt x="664" y="246"/>
                    </a:lnTo>
                    <a:lnTo>
                      <a:pt x="662" y="245"/>
                    </a:lnTo>
                    <a:lnTo>
                      <a:pt x="664" y="242"/>
                    </a:lnTo>
                    <a:lnTo>
                      <a:pt x="668" y="239"/>
                    </a:lnTo>
                    <a:lnTo>
                      <a:pt x="675" y="234"/>
                    </a:lnTo>
                    <a:lnTo>
                      <a:pt x="682" y="230"/>
                    </a:lnTo>
                    <a:lnTo>
                      <a:pt x="690" y="224"/>
                    </a:lnTo>
                    <a:lnTo>
                      <a:pt x="697" y="219"/>
                    </a:lnTo>
                    <a:lnTo>
                      <a:pt x="702" y="215"/>
                    </a:lnTo>
                    <a:lnTo>
                      <a:pt x="705" y="212"/>
                    </a:lnTo>
                    <a:lnTo>
                      <a:pt x="704" y="208"/>
                    </a:lnTo>
                    <a:lnTo>
                      <a:pt x="699" y="203"/>
                    </a:lnTo>
                    <a:lnTo>
                      <a:pt x="692" y="200"/>
                    </a:lnTo>
                    <a:lnTo>
                      <a:pt x="688" y="197"/>
                    </a:lnTo>
                    <a:lnTo>
                      <a:pt x="684" y="197"/>
                    </a:lnTo>
                    <a:lnTo>
                      <a:pt x="677" y="197"/>
                    </a:lnTo>
                    <a:lnTo>
                      <a:pt x="668" y="197"/>
                    </a:lnTo>
                    <a:lnTo>
                      <a:pt x="657" y="199"/>
                    </a:lnTo>
                    <a:lnTo>
                      <a:pt x="645" y="200"/>
                    </a:lnTo>
                    <a:lnTo>
                      <a:pt x="634" y="200"/>
                    </a:lnTo>
                    <a:lnTo>
                      <a:pt x="624" y="201"/>
                    </a:lnTo>
                    <a:lnTo>
                      <a:pt x="617" y="201"/>
                    </a:lnTo>
                    <a:lnTo>
                      <a:pt x="612" y="200"/>
                    </a:lnTo>
                    <a:lnTo>
                      <a:pt x="611" y="195"/>
                    </a:lnTo>
                    <a:lnTo>
                      <a:pt x="612" y="192"/>
                    </a:lnTo>
                    <a:lnTo>
                      <a:pt x="614" y="189"/>
                    </a:lnTo>
                    <a:lnTo>
                      <a:pt x="617" y="187"/>
                    </a:lnTo>
                    <a:lnTo>
                      <a:pt x="626" y="185"/>
                    </a:lnTo>
                    <a:lnTo>
                      <a:pt x="636" y="180"/>
                    </a:lnTo>
                    <a:lnTo>
                      <a:pt x="649" y="176"/>
                    </a:lnTo>
                    <a:lnTo>
                      <a:pt x="661" y="170"/>
                    </a:lnTo>
                    <a:lnTo>
                      <a:pt x="673" y="165"/>
                    </a:lnTo>
                    <a:lnTo>
                      <a:pt x="681" y="162"/>
                    </a:lnTo>
                    <a:lnTo>
                      <a:pt x="687" y="158"/>
                    </a:lnTo>
                    <a:lnTo>
                      <a:pt x="690" y="153"/>
                    </a:lnTo>
                    <a:lnTo>
                      <a:pt x="689" y="147"/>
                    </a:lnTo>
                    <a:lnTo>
                      <a:pt x="687" y="141"/>
                    </a:lnTo>
                    <a:lnTo>
                      <a:pt x="684" y="136"/>
                    </a:lnTo>
                    <a:lnTo>
                      <a:pt x="680" y="135"/>
                    </a:lnTo>
                    <a:lnTo>
                      <a:pt x="670" y="135"/>
                    </a:lnTo>
                    <a:lnTo>
                      <a:pt x="658" y="136"/>
                    </a:lnTo>
                    <a:lnTo>
                      <a:pt x="643" y="136"/>
                    </a:lnTo>
                    <a:lnTo>
                      <a:pt x="627" y="139"/>
                    </a:lnTo>
                    <a:lnTo>
                      <a:pt x="613" y="140"/>
                    </a:lnTo>
                    <a:lnTo>
                      <a:pt x="602" y="140"/>
                    </a:lnTo>
                    <a:lnTo>
                      <a:pt x="596" y="141"/>
                    </a:lnTo>
                    <a:lnTo>
                      <a:pt x="590" y="141"/>
                    </a:lnTo>
                    <a:lnTo>
                      <a:pt x="584" y="140"/>
                    </a:lnTo>
                    <a:lnTo>
                      <a:pt x="579" y="138"/>
                    </a:lnTo>
                    <a:lnTo>
                      <a:pt x="578" y="136"/>
                    </a:lnTo>
                    <a:lnTo>
                      <a:pt x="582" y="134"/>
                    </a:lnTo>
                    <a:lnTo>
                      <a:pt x="590" y="128"/>
                    </a:lnTo>
                    <a:lnTo>
                      <a:pt x="600" y="121"/>
                    </a:lnTo>
                    <a:lnTo>
                      <a:pt x="614" y="113"/>
                    </a:lnTo>
                    <a:lnTo>
                      <a:pt x="627" y="105"/>
                    </a:lnTo>
                    <a:lnTo>
                      <a:pt x="637" y="98"/>
                    </a:lnTo>
                    <a:lnTo>
                      <a:pt x="645" y="93"/>
                    </a:lnTo>
                    <a:lnTo>
                      <a:pt x="649" y="89"/>
                    </a:lnTo>
                    <a:lnTo>
                      <a:pt x="645" y="87"/>
                    </a:lnTo>
                    <a:lnTo>
                      <a:pt x="637" y="86"/>
                    </a:lnTo>
                    <a:lnTo>
                      <a:pt x="626" y="84"/>
                    </a:lnTo>
                    <a:lnTo>
                      <a:pt x="613" y="82"/>
                    </a:lnTo>
                    <a:lnTo>
                      <a:pt x="599" y="81"/>
                    </a:lnTo>
                    <a:lnTo>
                      <a:pt x="589" y="79"/>
                    </a:lnTo>
                    <a:lnTo>
                      <a:pt x="581" y="79"/>
                    </a:lnTo>
                    <a:lnTo>
                      <a:pt x="579" y="78"/>
                    </a:lnTo>
                    <a:lnTo>
                      <a:pt x="583" y="77"/>
                    </a:lnTo>
                    <a:lnTo>
                      <a:pt x="589" y="73"/>
                    </a:lnTo>
                    <a:lnTo>
                      <a:pt x="596" y="69"/>
                    </a:lnTo>
                    <a:lnTo>
                      <a:pt x="602" y="64"/>
                    </a:lnTo>
                    <a:lnTo>
                      <a:pt x="609" y="59"/>
                    </a:lnTo>
                    <a:lnTo>
                      <a:pt x="615" y="55"/>
                    </a:lnTo>
                    <a:lnTo>
                      <a:pt x="620" y="51"/>
                    </a:lnTo>
                    <a:lnTo>
                      <a:pt x="621" y="49"/>
                    </a:lnTo>
                    <a:lnTo>
                      <a:pt x="619" y="48"/>
                    </a:lnTo>
                    <a:lnTo>
                      <a:pt x="611" y="47"/>
                    </a:lnTo>
                    <a:lnTo>
                      <a:pt x="600" y="47"/>
                    </a:lnTo>
                    <a:lnTo>
                      <a:pt x="589" y="46"/>
                    </a:lnTo>
                    <a:lnTo>
                      <a:pt x="575" y="46"/>
                    </a:lnTo>
                    <a:lnTo>
                      <a:pt x="562" y="46"/>
                    </a:lnTo>
                    <a:lnTo>
                      <a:pt x="552" y="47"/>
                    </a:lnTo>
                    <a:lnTo>
                      <a:pt x="545" y="48"/>
                    </a:lnTo>
                    <a:lnTo>
                      <a:pt x="544" y="46"/>
                    </a:lnTo>
                    <a:lnTo>
                      <a:pt x="544" y="43"/>
                    </a:lnTo>
                    <a:lnTo>
                      <a:pt x="544" y="40"/>
                    </a:lnTo>
                    <a:lnTo>
                      <a:pt x="545" y="38"/>
                    </a:lnTo>
                    <a:lnTo>
                      <a:pt x="548" y="36"/>
                    </a:lnTo>
                    <a:lnTo>
                      <a:pt x="554" y="32"/>
                    </a:lnTo>
                    <a:lnTo>
                      <a:pt x="562" y="27"/>
                    </a:lnTo>
                    <a:lnTo>
                      <a:pt x="570" y="21"/>
                    </a:lnTo>
                    <a:lnTo>
                      <a:pt x="579" y="16"/>
                    </a:lnTo>
                    <a:lnTo>
                      <a:pt x="586" y="10"/>
                    </a:lnTo>
                    <a:lnTo>
                      <a:pt x="591" y="5"/>
                    </a:lnTo>
                    <a:lnTo>
                      <a:pt x="592" y="3"/>
                    </a:lnTo>
                    <a:lnTo>
                      <a:pt x="590" y="1"/>
                    </a:lnTo>
                    <a:lnTo>
                      <a:pt x="585" y="1"/>
                    </a:lnTo>
                    <a:lnTo>
                      <a:pt x="578" y="0"/>
                    </a:lnTo>
                    <a:lnTo>
                      <a:pt x="571" y="0"/>
                    </a:lnTo>
                    <a:lnTo>
                      <a:pt x="563" y="1"/>
                    </a:lnTo>
                    <a:lnTo>
                      <a:pt x="556" y="1"/>
                    </a:lnTo>
                    <a:lnTo>
                      <a:pt x="549" y="2"/>
                    </a:lnTo>
                    <a:lnTo>
                      <a:pt x="546" y="3"/>
                    </a:lnTo>
                    <a:lnTo>
                      <a:pt x="539" y="4"/>
                    </a:lnTo>
                    <a:lnTo>
                      <a:pt x="524" y="6"/>
                    </a:lnTo>
                    <a:lnTo>
                      <a:pt x="505" y="11"/>
                    </a:lnTo>
                    <a:lnTo>
                      <a:pt x="483" y="15"/>
                    </a:lnTo>
                    <a:lnTo>
                      <a:pt x="459" y="20"/>
                    </a:lnTo>
                    <a:lnTo>
                      <a:pt x="437" y="25"/>
                    </a:lnTo>
                    <a:lnTo>
                      <a:pt x="418" y="29"/>
                    </a:lnTo>
                    <a:lnTo>
                      <a:pt x="406" y="33"/>
                    </a:lnTo>
                    <a:lnTo>
                      <a:pt x="401" y="36"/>
                    </a:lnTo>
                    <a:lnTo>
                      <a:pt x="393" y="42"/>
                    </a:lnTo>
                    <a:lnTo>
                      <a:pt x="384" y="49"/>
                    </a:lnTo>
                    <a:lnTo>
                      <a:pt x="373" y="57"/>
                    </a:lnTo>
                    <a:lnTo>
                      <a:pt x="362" y="65"/>
                    </a:lnTo>
                    <a:lnTo>
                      <a:pt x="353" y="72"/>
                    </a:lnTo>
                    <a:lnTo>
                      <a:pt x="345" y="78"/>
                    </a:lnTo>
                    <a:lnTo>
                      <a:pt x="340" y="81"/>
                    </a:lnTo>
                    <a:lnTo>
                      <a:pt x="349" y="93"/>
                    </a:lnTo>
                    <a:lnTo>
                      <a:pt x="356" y="89"/>
                    </a:lnTo>
                    <a:lnTo>
                      <a:pt x="363" y="86"/>
                    </a:lnTo>
                    <a:lnTo>
                      <a:pt x="370" y="82"/>
                    </a:lnTo>
                    <a:lnTo>
                      <a:pt x="376" y="78"/>
                    </a:lnTo>
                    <a:lnTo>
                      <a:pt x="380" y="74"/>
                    </a:lnTo>
                    <a:lnTo>
                      <a:pt x="388" y="69"/>
                    </a:lnTo>
                    <a:lnTo>
                      <a:pt x="399" y="62"/>
                    </a:lnTo>
                    <a:lnTo>
                      <a:pt x="410" y="55"/>
                    </a:lnTo>
                    <a:lnTo>
                      <a:pt x="422" y="48"/>
                    </a:lnTo>
                    <a:lnTo>
                      <a:pt x="431" y="43"/>
                    </a:lnTo>
                    <a:lnTo>
                      <a:pt x="438" y="39"/>
                    </a:lnTo>
                    <a:lnTo>
                      <a:pt x="441" y="38"/>
                    </a:lnTo>
                    <a:lnTo>
                      <a:pt x="445" y="42"/>
                    </a:lnTo>
                    <a:lnTo>
                      <a:pt x="448" y="48"/>
                    </a:lnTo>
                    <a:lnTo>
                      <a:pt x="450" y="55"/>
                    </a:lnTo>
                    <a:lnTo>
                      <a:pt x="452" y="58"/>
                    </a:lnTo>
                    <a:lnTo>
                      <a:pt x="446" y="59"/>
                    </a:lnTo>
                    <a:lnTo>
                      <a:pt x="434" y="64"/>
                    </a:lnTo>
                    <a:lnTo>
                      <a:pt x="419" y="70"/>
                    </a:lnTo>
                    <a:lnTo>
                      <a:pt x="403" y="77"/>
                    </a:lnTo>
                    <a:lnTo>
                      <a:pt x="386" y="84"/>
                    </a:lnTo>
                    <a:lnTo>
                      <a:pt x="372" y="89"/>
                    </a:lnTo>
                    <a:lnTo>
                      <a:pt x="362" y="94"/>
                    </a:lnTo>
                    <a:lnTo>
                      <a:pt x="357" y="96"/>
                    </a:lnTo>
                    <a:lnTo>
                      <a:pt x="354" y="97"/>
                    </a:lnTo>
                    <a:lnTo>
                      <a:pt x="350" y="96"/>
                    </a:lnTo>
                    <a:lnTo>
                      <a:pt x="348" y="95"/>
                    </a:lnTo>
                    <a:lnTo>
                      <a:pt x="349" y="93"/>
                    </a:lnTo>
                    <a:lnTo>
                      <a:pt x="340" y="81"/>
                    </a:lnTo>
                    <a:lnTo>
                      <a:pt x="334" y="86"/>
                    </a:lnTo>
                    <a:lnTo>
                      <a:pt x="328" y="90"/>
                    </a:lnTo>
                    <a:lnTo>
                      <a:pt x="323" y="94"/>
                    </a:lnTo>
                    <a:lnTo>
                      <a:pt x="317" y="96"/>
                    </a:lnTo>
                    <a:lnTo>
                      <a:pt x="313" y="98"/>
                    </a:lnTo>
                    <a:lnTo>
                      <a:pt x="308" y="102"/>
                    </a:lnTo>
                    <a:lnTo>
                      <a:pt x="302" y="107"/>
                    </a:lnTo>
                    <a:lnTo>
                      <a:pt x="294" y="111"/>
                    </a:lnTo>
                    <a:lnTo>
                      <a:pt x="287" y="117"/>
                    </a:lnTo>
                    <a:lnTo>
                      <a:pt x="281" y="121"/>
                    </a:lnTo>
                    <a:lnTo>
                      <a:pt x="277" y="125"/>
                    </a:lnTo>
                    <a:lnTo>
                      <a:pt x="274" y="127"/>
                    </a:lnTo>
                    <a:lnTo>
                      <a:pt x="271" y="132"/>
                    </a:lnTo>
                    <a:lnTo>
                      <a:pt x="264" y="140"/>
                    </a:lnTo>
                    <a:lnTo>
                      <a:pt x="257" y="148"/>
                    </a:lnTo>
                    <a:lnTo>
                      <a:pt x="254" y="151"/>
                    </a:lnTo>
                    <a:lnTo>
                      <a:pt x="251" y="151"/>
                    </a:lnTo>
                    <a:lnTo>
                      <a:pt x="248" y="153"/>
                    </a:lnTo>
                    <a:lnTo>
                      <a:pt x="242" y="153"/>
                    </a:lnTo>
                    <a:lnTo>
                      <a:pt x="236" y="154"/>
                    </a:lnTo>
                    <a:lnTo>
                      <a:pt x="229" y="154"/>
                    </a:lnTo>
                    <a:lnTo>
                      <a:pt x="224" y="155"/>
                    </a:lnTo>
                    <a:lnTo>
                      <a:pt x="218" y="155"/>
                    </a:lnTo>
                    <a:lnTo>
                      <a:pt x="214" y="155"/>
                    </a:lnTo>
                    <a:lnTo>
                      <a:pt x="211" y="154"/>
                    </a:lnTo>
                    <a:lnTo>
                      <a:pt x="210" y="150"/>
                    </a:lnTo>
                    <a:lnTo>
                      <a:pt x="211" y="148"/>
                    </a:lnTo>
                    <a:lnTo>
                      <a:pt x="214" y="146"/>
                    </a:lnTo>
                    <a:lnTo>
                      <a:pt x="221" y="142"/>
                    </a:lnTo>
                    <a:lnTo>
                      <a:pt x="228" y="138"/>
                    </a:lnTo>
                    <a:lnTo>
                      <a:pt x="235" y="133"/>
                    </a:lnTo>
                    <a:lnTo>
                      <a:pt x="237" y="130"/>
                    </a:lnTo>
                    <a:lnTo>
                      <a:pt x="236" y="128"/>
                    </a:lnTo>
                    <a:lnTo>
                      <a:pt x="233" y="128"/>
                    </a:lnTo>
                    <a:lnTo>
                      <a:pt x="228" y="128"/>
                    </a:lnTo>
                    <a:lnTo>
                      <a:pt x="222" y="128"/>
                    </a:lnTo>
                    <a:lnTo>
                      <a:pt x="216" y="128"/>
                    </a:lnTo>
                    <a:lnTo>
                      <a:pt x="210" y="130"/>
                    </a:lnTo>
                    <a:lnTo>
                      <a:pt x="205" y="130"/>
                    </a:lnTo>
                    <a:lnTo>
                      <a:pt x="202" y="130"/>
                    </a:lnTo>
                    <a:lnTo>
                      <a:pt x="199" y="128"/>
                    </a:lnTo>
                    <a:lnTo>
                      <a:pt x="199" y="125"/>
                    </a:lnTo>
                    <a:lnTo>
                      <a:pt x="202" y="123"/>
                    </a:lnTo>
                    <a:lnTo>
                      <a:pt x="205" y="121"/>
                    </a:lnTo>
                    <a:lnTo>
                      <a:pt x="210" y="120"/>
                    </a:lnTo>
                    <a:lnTo>
                      <a:pt x="217" y="119"/>
                    </a:lnTo>
                    <a:lnTo>
                      <a:pt x="226" y="116"/>
                    </a:lnTo>
                    <a:lnTo>
                      <a:pt x="236" y="113"/>
                    </a:lnTo>
                    <a:lnTo>
                      <a:pt x="247" y="110"/>
                    </a:lnTo>
                    <a:lnTo>
                      <a:pt x="256" y="107"/>
                    </a:lnTo>
                    <a:lnTo>
                      <a:pt x="263" y="104"/>
                    </a:lnTo>
                    <a:lnTo>
                      <a:pt x="266" y="103"/>
                    </a:lnTo>
                    <a:lnTo>
                      <a:pt x="269" y="101"/>
                    </a:lnTo>
                    <a:lnTo>
                      <a:pt x="270" y="97"/>
                    </a:lnTo>
                    <a:lnTo>
                      <a:pt x="269" y="94"/>
                    </a:lnTo>
                    <a:lnTo>
                      <a:pt x="267" y="92"/>
                    </a:lnTo>
                    <a:lnTo>
                      <a:pt x="264" y="89"/>
                    </a:lnTo>
                    <a:lnTo>
                      <a:pt x="258" y="88"/>
                    </a:lnTo>
                    <a:lnTo>
                      <a:pt x="251" y="87"/>
                    </a:lnTo>
                    <a:lnTo>
                      <a:pt x="247" y="87"/>
                    </a:lnTo>
                    <a:lnTo>
                      <a:pt x="247" y="86"/>
                    </a:lnTo>
                    <a:lnTo>
                      <a:pt x="247" y="84"/>
                    </a:lnTo>
                    <a:lnTo>
                      <a:pt x="249" y="81"/>
                    </a:lnTo>
                    <a:lnTo>
                      <a:pt x="254" y="80"/>
                    </a:lnTo>
                    <a:lnTo>
                      <a:pt x="257" y="80"/>
                    </a:lnTo>
                    <a:lnTo>
                      <a:pt x="263" y="79"/>
                    </a:lnTo>
                    <a:lnTo>
                      <a:pt x="270" y="77"/>
                    </a:lnTo>
                    <a:lnTo>
                      <a:pt x="277" y="75"/>
                    </a:lnTo>
                    <a:lnTo>
                      <a:pt x="283" y="73"/>
                    </a:lnTo>
                    <a:lnTo>
                      <a:pt x="289" y="70"/>
                    </a:lnTo>
                    <a:lnTo>
                      <a:pt x="293" y="67"/>
                    </a:lnTo>
                    <a:lnTo>
                      <a:pt x="295" y="64"/>
                    </a:lnTo>
                    <a:lnTo>
                      <a:pt x="288" y="61"/>
                    </a:lnTo>
                    <a:lnTo>
                      <a:pt x="278" y="54"/>
                    </a:lnTo>
                    <a:lnTo>
                      <a:pt x="269" y="47"/>
                    </a:lnTo>
                    <a:lnTo>
                      <a:pt x="264" y="42"/>
                    </a:lnTo>
                    <a:lnTo>
                      <a:pt x="266" y="41"/>
                    </a:lnTo>
                    <a:lnTo>
                      <a:pt x="273" y="40"/>
                    </a:lnTo>
                    <a:lnTo>
                      <a:pt x="283" y="39"/>
                    </a:lnTo>
                    <a:lnTo>
                      <a:pt x="295" y="38"/>
                    </a:lnTo>
                    <a:lnTo>
                      <a:pt x="307" y="36"/>
                    </a:lnTo>
                    <a:lnTo>
                      <a:pt x="317" y="36"/>
                    </a:lnTo>
                    <a:lnTo>
                      <a:pt x="324" y="35"/>
                    </a:lnTo>
                    <a:lnTo>
                      <a:pt x="328" y="35"/>
                    </a:lnTo>
                    <a:lnTo>
                      <a:pt x="331" y="33"/>
                    </a:lnTo>
                    <a:lnTo>
                      <a:pt x="331" y="29"/>
                    </a:lnTo>
                    <a:lnTo>
                      <a:pt x="331" y="26"/>
                    </a:lnTo>
                    <a:lnTo>
                      <a:pt x="331" y="23"/>
                    </a:lnTo>
                    <a:lnTo>
                      <a:pt x="328" y="20"/>
                    </a:lnTo>
                    <a:lnTo>
                      <a:pt x="323" y="19"/>
                    </a:lnTo>
                    <a:lnTo>
                      <a:pt x="313" y="17"/>
                    </a:lnTo>
                    <a:lnTo>
                      <a:pt x="303" y="15"/>
                    </a:lnTo>
                    <a:lnTo>
                      <a:pt x="293" y="13"/>
                    </a:lnTo>
                    <a:lnTo>
                      <a:pt x="282" y="12"/>
                    </a:lnTo>
                    <a:lnTo>
                      <a:pt x="275" y="11"/>
                    </a:lnTo>
                    <a:lnTo>
                      <a:pt x="271" y="11"/>
                    </a:lnTo>
                    <a:lnTo>
                      <a:pt x="262" y="11"/>
                    </a:lnTo>
                    <a:lnTo>
                      <a:pt x="243" y="10"/>
                    </a:lnTo>
                    <a:lnTo>
                      <a:pt x="217" y="9"/>
                    </a:lnTo>
                    <a:lnTo>
                      <a:pt x="186" y="6"/>
                    </a:lnTo>
                    <a:lnTo>
                      <a:pt x="156" y="5"/>
                    </a:lnTo>
                    <a:lnTo>
                      <a:pt x="129" y="3"/>
                    </a:lnTo>
                    <a:lnTo>
                      <a:pt x="108" y="2"/>
                    </a:lnTo>
                    <a:lnTo>
                      <a:pt x="99" y="2"/>
                    </a:lnTo>
                    <a:lnTo>
                      <a:pt x="93" y="4"/>
                    </a:lnTo>
                    <a:lnTo>
                      <a:pt x="87" y="8"/>
                    </a:lnTo>
                    <a:lnTo>
                      <a:pt x="80" y="12"/>
                    </a:lnTo>
                    <a:lnTo>
                      <a:pt x="75" y="15"/>
                    </a:lnTo>
                    <a:lnTo>
                      <a:pt x="72" y="23"/>
                    </a:lnTo>
                    <a:lnTo>
                      <a:pt x="67" y="39"/>
                    </a:lnTo>
                    <a:lnTo>
                      <a:pt x="62" y="57"/>
                    </a:lnTo>
                    <a:lnTo>
                      <a:pt x="60" y="67"/>
                    </a:lnTo>
                    <a:lnTo>
                      <a:pt x="58" y="85"/>
                    </a:lnTo>
                    <a:lnTo>
                      <a:pt x="52" y="117"/>
                    </a:lnTo>
                    <a:lnTo>
                      <a:pt x="47" y="149"/>
                    </a:lnTo>
                    <a:lnTo>
                      <a:pt x="44" y="170"/>
                    </a:lnTo>
                    <a:lnTo>
                      <a:pt x="53" y="184"/>
                    </a:lnTo>
                    <a:lnTo>
                      <a:pt x="55" y="174"/>
                    </a:lnTo>
                    <a:lnTo>
                      <a:pt x="60" y="156"/>
                    </a:lnTo>
                    <a:lnTo>
                      <a:pt x="65" y="131"/>
                    </a:lnTo>
                    <a:lnTo>
                      <a:pt x="72" y="103"/>
                    </a:lnTo>
                    <a:lnTo>
                      <a:pt x="77" y="77"/>
                    </a:lnTo>
                    <a:lnTo>
                      <a:pt x="83" y="52"/>
                    </a:lnTo>
                    <a:lnTo>
                      <a:pt x="87" y="35"/>
                    </a:lnTo>
                    <a:lnTo>
                      <a:pt x="88" y="28"/>
                    </a:lnTo>
                    <a:lnTo>
                      <a:pt x="92" y="25"/>
                    </a:lnTo>
                    <a:lnTo>
                      <a:pt x="100" y="24"/>
                    </a:lnTo>
                    <a:lnTo>
                      <a:pt x="110" y="24"/>
                    </a:lnTo>
                    <a:lnTo>
                      <a:pt x="113" y="28"/>
                    </a:lnTo>
                    <a:lnTo>
                      <a:pt x="110" y="42"/>
                    </a:lnTo>
                    <a:lnTo>
                      <a:pt x="104" y="63"/>
                    </a:lnTo>
                    <a:lnTo>
                      <a:pt x="97" y="84"/>
                    </a:lnTo>
                    <a:lnTo>
                      <a:pt x="93" y="95"/>
                    </a:lnTo>
                    <a:lnTo>
                      <a:pt x="107" y="97"/>
                    </a:lnTo>
                    <a:lnTo>
                      <a:pt x="110" y="95"/>
                    </a:lnTo>
                    <a:lnTo>
                      <a:pt x="111" y="94"/>
                    </a:lnTo>
                    <a:lnTo>
                      <a:pt x="113" y="94"/>
                    </a:lnTo>
                    <a:lnTo>
                      <a:pt x="114" y="94"/>
                    </a:lnTo>
                    <a:lnTo>
                      <a:pt x="114" y="101"/>
                    </a:lnTo>
                    <a:lnTo>
                      <a:pt x="112" y="116"/>
                    </a:lnTo>
                    <a:lnTo>
                      <a:pt x="110" y="131"/>
                    </a:lnTo>
                    <a:lnTo>
                      <a:pt x="106" y="138"/>
                    </a:lnTo>
                    <a:lnTo>
                      <a:pt x="102" y="138"/>
                    </a:lnTo>
                    <a:lnTo>
                      <a:pt x="97" y="136"/>
                    </a:lnTo>
                    <a:lnTo>
                      <a:pt x="93" y="135"/>
                    </a:lnTo>
                    <a:lnTo>
                      <a:pt x="92" y="133"/>
                    </a:lnTo>
                    <a:lnTo>
                      <a:pt x="95" y="126"/>
                    </a:lnTo>
                    <a:lnTo>
                      <a:pt x="98" y="116"/>
                    </a:lnTo>
                    <a:lnTo>
                      <a:pt x="104" y="104"/>
                    </a:lnTo>
                    <a:lnTo>
                      <a:pt x="107" y="97"/>
                    </a:lnTo>
                    <a:lnTo>
                      <a:pt x="93" y="95"/>
                    </a:lnTo>
                    <a:lnTo>
                      <a:pt x="89" y="107"/>
                    </a:lnTo>
                    <a:lnTo>
                      <a:pt x="83" y="123"/>
                    </a:lnTo>
                    <a:lnTo>
                      <a:pt x="78" y="139"/>
                    </a:lnTo>
                    <a:lnTo>
                      <a:pt x="75" y="147"/>
                    </a:lnTo>
                    <a:lnTo>
                      <a:pt x="82" y="149"/>
                    </a:lnTo>
                    <a:lnTo>
                      <a:pt x="85" y="148"/>
                    </a:lnTo>
                    <a:lnTo>
                      <a:pt x="89" y="148"/>
                    </a:lnTo>
                    <a:lnTo>
                      <a:pt x="90" y="149"/>
                    </a:lnTo>
                    <a:lnTo>
                      <a:pt x="92" y="150"/>
                    </a:lnTo>
                    <a:lnTo>
                      <a:pt x="89" y="163"/>
                    </a:lnTo>
                    <a:lnTo>
                      <a:pt x="82" y="188"/>
                    </a:lnTo>
                    <a:lnTo>
                      <a:pt x="74" y="213"/>
                    </a:lnTo>
                    <a:lnTo>
                      <a:pt x="69" y="226"/>
                    </a:lnTo>
                    <a:lnTo>
                      <a:pt x="67" y="228"/>
                    </a:lnTo>
                    <a:lnTo>
                      <a:pt x="65" y="230"/>
                    </a:lnTo>
                    <a:lnTo>
                      <a:pt x="62" y="231"/>
                    </a:lnTo>
                    <a:lnTo>
                      <a:pt x="61" y="228"/>
                    </a:lnTo>
                    <a:lnTo>
                      <a:pt x="65" y="215"/>
                    </a:lnTo>
                    <a:lnTo>
                      <a:pt x="72" y="188"/>
                    </a:lnTo>
                    <a:lnTo>
                      <a:pt x="78" y="163"/>
                    </a:lnTo>
                    <a:lnTo>
                      <a:pt x="82" y="149"/>
                    </a:lnTo>
                    <a:lnTo>
                      <a:pt x="75" y="147"/>
                    </a:lnTo>
                    <a:lnTo>
                      <a:pt x="73" y="156"/>
                    </a:lnTo>
                    <a:lnTo>
                      <a:pt x="68" y="167"/>
                    </a:lnTo>
                    <a:lnTo>
                      <a:pt x="64" y="178"/>
                    </a:lnTo>
                    <a:lnTo>
                      <a:pt x="61" y="185"/>
                    </a:lnTo>
                    <a:lnTo>
                      <a:pt x="59" y="188"/>
                    </a:lnTo>
                    <a:lnTo>
                      <a:pt x="55" y="189"/>
                    </a:lnTo>
                    <a:lnTo>
                      <a:pt x="53" y="189"/>
                    </a:lnTo>
                    <a:lnTo>
                      <a:pt x="53" y="184"/>
                    </a:lnTo>
                    <a:lnTo>
                      <a:pt x="44" y="170"/>
                    </a:lnTo>
                    <a:lnTo>
                      <a:pt x="42" y="181"/>
                    </a:lnTo>
                    <a:lnTo>
                      <a:pt x="36" y="204"/>
                    </a:lnTo>
                    <a:lnTo>
                      <a:pt x="29" y="236"/>
                    </a:lnTo>
                    <a:lnTo>
                      <a:pt x="22" y="272"/>
                    </a:lnTo>
                    <a:lnTo>
                      <a:pt x="14" y="310"/>
                    </a:lnTo>
                    <a:lnTo>
                      <a:pt x="7" y="346"/>
                    </a:lnTo>
                    <a:lnTo>
                      <a:pt x="2" y="376"/>
                    </a:lnTo>
                    <a:lnTo>
                      <a:pt x="0" y="395"/>
                    </a:lnTo>
                    <a:lnTo>
                      <a:pt x="7" y="385"/>
                    </a:lnTo>
                    <a:lnTo>
                      <a:pt x="7" y="380"/>
                    </a:lnTo>
                    <a:lnTo>
                      <a:pt x="7" y="376"/>
                    </a:lnTo>
                    <a:lnTo>
                      <a:pt x="7" y="371"/>
                    </a:lnTo>
                    <a:lnTo>
                      <a:pt x="8" y="369"/>
                    </a:lnTo>
                    <a:lnTo>
                      <a:pt x="9" y="366"/>
                    </a:lnTo>
                    <a:lnTo>
                      <a:pt x="12" y="364"/>
                    </a:lnTo>
                    <a:lnTo>
                      <a:pt x="15" y="363"/>
                    </a:lnTo>
                    <a:lnTo>
                      <a:pt x="19" y="364"/>
                    </a:lnTo>
                    <a:lnTo>
                      <a:pt x="27" y="369"/>
                    </a:lnTo>
                    <a:lnTo>
                      <a:pt x="42" y="378"/>
                    </a:lnTo>
                    <a:lnTo>
                      <a:pt x="61" y="391"/>
                    </a:lnTo>
                    <a:lnTo>
                      <a:pt x="83" y="403"/>
                    </a:lnTo>
                    <a:lnTo>
                      <a:pt x="104" y="416"/>
                    </a:lnTo>
                    <a:lnTo>
                      <a:pt x="122" y="426"/>
                    </a:lnTo>
                    <a:lnTo>
                      <a:pt x="135" y="434"/>
                    </a:lnTo>
                    <a:lnTo>
                      <a:pt x="140" y="437"/>
                    </a:lnTo>
                    <a:lnTo>
                      <a:pt x="134" y="434"/>
                    </a:lnTo>
                    <a:lnTo>
                      <a:pt x="120" y="429"/>
                    </a:lnTo>
                    <a:lnTo>
                      <a:pt x="100" y="422"/>
                    </a:lnTo>
                    <a:lnTo>
                      <a:pt x="78" y="412"/>
                    </a:lnTo>
                    <a:lnTo>
                      <a:pt x="54" y="403"/>
                    </a:lnTo>
                    <a:lnTo>
                      <a:pt x="34" y="394"/>
                    </a:lnTo>
                    <a:lnTo>
                      <a:pt x="16" y="388"/>
                    </a:lnTo>
                    <a:lnTo>
                      <a:pt x="7" y="385"/>
                    </a:lnTo>
                    <a:lnTo>
                      <a:pt x="0" y="3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69" name="Freeform 27"/>
              <p:cNvSpPr>
                <a:spLocks/>
              </p:cNvSpPr>
              <p:nvPr/>
            </p:nvSpPr>
            <p:spPr bwMode="auto">
              <a:xfrm>
                <a:off x="294" y="2371"/>
                <a:ext cx="499" cy="209"/>
              </a:xfrm>
              <a:custGeom>
                <a:avLst/>
                <a:gdLst>
                  <a:gd name="T0" fmla="*/ 0 w 1527"/>
                  <a:gd name="T1" fmla="*/ 0 h 638"/>
                  <a:gd name="T2" fmla="*/ 0 w 1527"/>
                  <a:gd name="T3" fmla="*/ 0 h 638"/>
                  <a:gd name="T4" fmla="*/ 0 w 1527"/>
                  <a:gd name="T5" fmla="*/ 0 h 638"/>
                  <a:gd name="T6" fmla="*/ 0 w 1527"/>
                  <a:gd name="T7" fmla="*/ 0 h 638"/>
                  <a:gd name="T8" fmla="*/ 0 w 1527"/>
                  <a:gd name="T9" fmla="*/ 0 h 638"/>
                  <a:gd name="T10" fmla="*/ 0 w 1527"/>
                  <a:gd name="T11" fmla="*/ 0 h 638"/>
                  <a:gd name="T12" fmla="*/ 0 w 1527"/>
                  <a:gd name="T13" fmla="*/ 0 h 638"/>
                  <a:gd name="T14" fmla="*/ 0 w 1527"/>
                  <a:gd name="T15" fmla="*/ 0 h 638"/>
                  <a:gd name="T16" fmla="*/ 0 w 1527"/>
                  <a:gd name="T17" fmla="*/ 0 h 638"/>
                  <a:gd name="T18" fmla="*/ 0 w 1527"/>
                  <a:gd name="T19" fmla="*/ 0 h 638"/>
                  <a:gd name="T20" fmla="*/ 0 w 1527"/>
                  <a:gd name="T21" fmla="*/ 0 h 638"/>
                  <a:gd name="T22" fmla="*/ 0 w 1527"/>
                  <a:gd name="T23" fmla="*/ 0 h 638"/>
                  <a:gd name="T24" fmla="*/ 0 w 1527"/>
                  <a:gd name="T25" fmla="*/ 0 h 638"/>
                  <a:gd name="T26" fmla="*/ 0 w 1527"/>
                  <a:gd name="T27" fmla="*/ 0 h 638"/>
                  <a:gd name="T28" fmla="*/ 0 w 1527"/>
                  <a:gd name="T29" fmla="*/ 0 h 638"/>
                  <a:gd name="T30" fmla="*/ 0 w 1527"/>
                  <a:gd name="T31" fmla="*/ 0 h 638"/>
                  <a:gd name="T32" fmla="*/ 0 w 1527"/>
                  <a:gd name="T33" fmla="*/ 0 h 638"/>
                  <a:gd name="T34" fmla="*/ 0 w 1527"/>
                  <a:gd name="T35" fmla="*/ 0 h 638"/>
                  <a:gd name="T36" fmla="*/ 0 w 1527"/>
                  <a:gd name="T37" fmla="*/ 0 h 638"/>
                  <a:gd name="T38" fmla="*/ 0 w 1527"/>
                  <a:gd name="T39" fmla="*/ 0 h 638"/>
                  <a:gd name="T40" fmla="*/ 0 w 1527"/>
                  <a:gd name="T41" fmla="*/ 0 h 638"/>
                  <a:gd name="T42" fmla="*/ 0 w 1527"/>
                  <a:gd name="T43" fmla="*/ 0 h 638"/>
                  <a:gd name="T44" fmla="*/ 0 w 1527"/>
                  <a:gd name="T45" fmla="*/ 0 h 638"/>
                  <a:gd name="T46" fmla="*/ 0 w 1527"/>
                  <a:gd name="T47" fmla="*/ 0 h 638"/>
                  <a:gd name="T48" fmla="*/ 0 w 1527"/>
                  <a:gd name="T49" fmla="*/ 0 h 638"/>
                  <a:gd name="T50" fmla="*/ 0 w 1527"/>
                  <a:gd name="T51" fmla="*/ 0 h 638"/>
                  <a:gd name="T52" fmla="*/ 0 w 1527"/>
                  <a:gd name="T53" fmla="*/ 0 h 638"/>
                  <a:gd name="T54" fmla="*/ 0 w 1527"/>
                  <a:gd name="T55" fmla="*/ 0 h 638"/>
                  <a:gd name="T56" fmla="*/ 0 w 1527"/>
                  <a:gd name="T57" fmla="*/ 0 h 638"/>
                  <a:gd name="T58" fmla="*/ 0 w 1527"/>
                  <a:gd name="T59" fmla="*/ 0 h 638"/>
                  <a:gd name="T60" fmla="*/ 0 w 1527"/>
                  <a:gd name="T61" fmla="*/ 0 h 638"/>
                  <a:gd name="T62" fmla="*/ 0 w 1527"/>
                  <a:gd name="T63" fmla="*/ 0 h 638"/>
                  <a:gd name="T64" fmla="*/ 0 w 1527"/>
                  <a:gd name="T65" fmla="*/ 0 h 638"/>
                  <a:gd name="T66" fmla="*/ 0 w 1527"/>
                  <a:gd name="T67" fmla="*/ 0 h 638"/>
                  <a:gd name="T68" fmla="*/ 0 w 1527"/>
                  <a:gd name="T69" fmla="*/ 0 h 638"/>
                  <a:gd name="T70" fmla="*/ 0 w 1527"/>
                  <a:gd name="T71" fmla="*/ 0 h 638"/>
                  <a:gd name="T72" fmla="*/ 0 w 1527"/>
                  <a:gd name="T73" fmla="*/ 0 h 638"/>
                  <a:gd name="T74" fmla="*/ 0 w 1527"/>
                  <a:gd name="T75" fmla="*/ 0 h 638"/>
                  <a:gd name="T76" fmla="*/ 0 w 1527"/>
                  <a:gd name="T77" fmla="*/ 0 h 638"/>
                  <a:gd name="T78" fmla="*/ 0 w 1527"/>
                  <a:gd name="T79" fmla="*/ 0 h 638"/>
                  <a:gd name="T80" fmla="*/ 0 w 1527"/>
                  <a:gd name="T81" fmla="*/ 0 h 638"/>
                  <a:gd name="T82" fmla="*/ 0 w 1527"/>
                  <a:gd name="T83" fmla="*/ 0 h 638"/>
                  <a:gd name="T84" fmla="*/ 0 w 1527"/>
                  <a:gd name="T85" fmla="*/ 0 h 638"/>
                  <a:gd name="T86" fmla="*/ 0 w 1527"/>
                  <a:gd name="T87" fmla="*/ 0 h 638"/>
                  <a:gd name="T88" fmla="*/ 0 w 1527"/>
                  <a:gd name="T89" fmla="*/ 0 h 638"/>
                  <a:gd name="T90" fmla="*/ 0 w 1527"/>
                  <a:gd name="T91" fmla="*/ 0 h 638"/>
                  <a:gd name="T92" fmla="*/ 0 w 1527"/>
                  <a:gd name="T93" fmla="*/ 0 h 638"/>
                  <a:gd name="T94" fmla="*/ 0 w 1527"/>
                  <a:gd name="T95" fmla="*/ 0 h 638"/>
                  <a:gd name="T96" fmla="*/ 0 w 1527"/>
                  <a:gd name="T97" fmla="*/ 0 h 638"/>
                  <a:gd name="T98" fmla="*/ 0 w 1527"/>
                  <a:gd name="T99" fmla="*/ 0 h 638"/>
                  <a:gd name="T100" fmla="*/ 0 w 1527"/>
                  <a:gd name="T101" fmla="*/ 0 h 638"/>
                  <a:gd name="T102" fmla="*/ 0 w 1527"/>
                  <a:gd name="T103" fmla="*/ 0 h 638"/>
                  <a:gd name="T104" fmla="*/ 0 w 1527"/>
                  <a:gd name="T105" fmla="*/ 0 h 638"/>
                  <a:gd name="T106" fmla="*/ 0 w 1527"/>
                  <a:gd name="T107" fmla="*/ 0 h 638"/>
                  <a:gd name="T108" fmla="*/ 0 w 1527"/>
                  <a:gd name="T109" fmla="*/ 0 h 638"/>
                  <a:gd name="T110" fmla="*/ 0 w 1527"/>
                  <a:gd name="T111" fmla="*/ 0 h 63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27"/>
                  <a:gd name="T169" fmla="*/ 0 h 638"/>
                  <a:gd name="T170" fmla="*/ 1527 w 1527"/>
                  <a:gd name="T171" fmla="*/ 638 h 63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27" h="638">
                    <a:moveTo>
                      <a:pt x="684" y="295"/>
                    </a:moveTo>
                    <a:lnTo>
                      <a:pt x="684" y="302"/>
                    </a:lnTo>
                    <a:lnTo>
                      <a:pt x="683" y="311"/>
                    </a:lnTo>
                    <a:lnTo>
                      <a:pt x="681" y="321"/>
                    </a:lnTo>
                    <a:lnTo>
                      <a:pt x="675" y="329"/>
                    </a:lnTo>
                    <a:lnTo>
                      <a:pt x="667" y="336"/>
                    </a:lnTo>
                    <a:lnTo>
                      <a:pt x="652" y="348"/>
                    </a:lnTo>
                    <a:lnTo>
                      <a:pt x="633" y="363"/>
                    </a:lnTo>
                    <a:lnTo>
                      <a:pt x="611" y="380"/>
                    </a:lnTo>
                    <a:lnTo>
                      <a:pt x="589" y="398"/>
                    </a:lnTo>
                    <a:lnTo>
                      <a:pt x="568" y="413"/>
                    </a:lnTo>
                    <a:lnTo>
                      <a:pt x="551" y="424"/>
                    </a:lnTo>
                    <a:lnTo>
                      <a:pt x="541" y="430"/>
                    </a:lnTo>
                    <a:lnTo>
                      <a:pt x="538" y="431"/>
                    </a:lnTo>
                    <a:lnTo>
                      <a:pt x="536" y="432"/>
                    </a:lnTo>
                    <a:lnTo>
                      <a:pt x="536" y="433"/>
                    </a:lnTo>
                    <a:lnTo>
                      <a:pt x="537" y="434"/>
                    </a:lnTo>
                    <a:lnTo>
                      <a:pt x="542" y="434"/>
                    </a:lnTo>
                    <a:lnTo>
                      <a:pt x="549" y="433"/>
                    </a:lnTo>
                    <a:lnTo>
                      <a:pt x="554" y="432"/>
                    </a:lnTo>
                    <a:lnTo>
                      <a:pt x="562" y="430"/>
                    </a:lnTo>
                    <a:lnTo>
                      <a:pt x="570" y="425"/>
                    </a:lnTo>
                    <a:lnTo>
                      <a:pt x="588" y="415"/>
                    </a:lnTo>
                    <a:lnTo>
                      <a:pt x="611" y="401"/>
                    </a:lnTo>
                    <a:lnTo>
                      <a:pt x="636" y="385"/>
                    </a:lnTo>
                    <a:lnTo>
                      <a:pt x="661" y="369"/>
                    </a:lnTo>
                    <a:lnTo>
                      <a:pt x="683" y="355"/>
                    </a:lnTo>
                    <a:lnTo>
                      <a:pt x="699" y="345"/>
                    </a:lnTo>
                    <a:lnTo>
                      <a:pt x="708" y="339"/>
                    </a:lnTo>
                    <a:lnTo>
                      <a:pt x="714" y="334"/>
                    </a:lnTo>
                    <a:lnTo>
                      <a:pt x="728" y="324"/>
                    </a:lnTo>
                    <a:lnTo>
                      <a:pt x="747" y="310"/>
                    </a:lnTo>
                    <a:lnTo>
                      <a:pt x="767" y="294"/>
                    </a:lnTo>
                    <a:lnTo>
                      <a:pt x="788" y="278"/>
                    </a:lnTo>
                    <a:lnTo>
                      <a:pt x="807" y="263"/>
                    </a:lnTo>
                    <a:lnTo>
                      <a:pt x="820" y="253"/>
                    </a:lnTo>
                    <a:lnTo>
                      <a:pt x="828" y="247"/>
                    </a:lnTo>
                    <a:lnTo>
                      <a:pt x="833" y="244"/>
                    </a:lnTo>
                    <a:lnTo>
                      <a:pt x="839" y="238"/>
                    </a:lnTo>
                    <a:lnTo>
                      <a:pt x="846" y="231"/>
                    </a:lnTo>
                    <a:lnTo>
                      <a:pt x="853" y="223"/>
                    </a:lnTo>
                    <a:lnTo>
                      <a:pt x="860" y="215"/>
                    </a:lnTo>
                    <a:lnTo>
                      <a:pt x="866" y="206"/>
                    </a:lnTo>
                    <a:lnTo>
                      <a:pt x="872" y="196"/>
                    </a:lnTo>
                    <a:lnTo>
                      <a:pt x="877" y="186"/>
                    </a:lnTo>
                    <a:lnTo>
                      <a:pt x="886" y="178"/>
                    </a:lnTo>
                    <a:lnTo>
                      <a:pt x="896" y="166"/>
                    </a:lnTo>
                    <a:lnTo>
                      <a:pt x="909" y="154"/>
                    </a:lnTo>
                    <a:lnTo>
                      <a:pt x="921" y="141"/>
                    </a:lnTo>
                    <a:lnTo>
                      <a:pt x="932" y="129"/>
                    </a:lnTo>
                    <a:lnTo>
                      <a:pt x="942" y="118"/>
                    </a:lnTo>
                    <a:lnTo>
                      <a:pt x="950" y="110"/>
                    </a:lnTo>
                    <a:lnTo>
                      <a:pt x="956" y="106"/>
                    </a:lnTo>
                    <a:lnTo>
                      <a:pt x="962" y="102"/>
                    </a:lnTo>
                    <a:lnTo>
                      <a:pt x="971" y="96"/>
                    </a:lnTo>
                    <a:lnTo>
                      <a:pt x="983" y="88"/>
                    </a:lnTo>
                    <a:lnTo>
                      <a:pt x="997" y="80"/>
                    </a:lnTo>
                    <a:lnTo>
                      <a:pt x="1009" y="72"/>
                    </a:lnTo>
                    <a:lnTo>
                      <a:pt x="1021" y="64"/>
                    </a:lnTo>
                    <a:lnTo>
                      <a:pt x="1030" y="58"/>
                    </a:lnTo>
                    <a:lnTo>
                      <a:pt x="1037" y="54"/>
                    </a:lnTo>
                    <a:lnTo>
                      <a:pt x="1055" y="43"/>
                    </a:lnTo>
                    <a:lnTo>
                      <a:pt x="1078" y="34"/>
                    </a:lnTo>
                    <a:lnTo>
                      <a:pt x="1105" y="26"/>
                    </a:lnTo>
                    <a:lnTo>
                      <a:pt x="1131" y="18"/>
                    </a:lnTo>
                    <a:lnTo>
                      <a:pt x="1157" y="12"/>
                    </a:lnTo>
                    <a:lnTo>
                      <a:pt x="1177" y="9"/>
                    </a:lnTo>
                    <a:lnTo>
                      <a:pt x="1193" y="5"/>
                    </a:lnTo>
                    <a:lnTo>
                      <a:pt x="1202" y="4"/>
                    </a:lnTo>
                    <a:lnTo>
                      <a:pt x="1208" y="3"/>
                    </a:lnTo>
                    <a:lnTo>
                      <a:pt x="1220" y="3"/>
                    </a:lnTo>
                    <a:lnTo>
                      <a:pt x="1236" y="2"/>
                    </a:lnTo>
                    <a:lnTo>
                      <a:pt x="1253" y="1"/>
                    </a:lnTo>
                    <a:lnTo>
                      <a:pt x="1271" y="0"/>
                    </a:lnTo>
                    <a:lnTo>
                      <a:pt x="1287" y="0"/>
                    </a:lnTo>
                    <a:lnTo>
                      <a:pt x="1299" y="1"/>
                    </a:lnTo>
                    <a:lnTo>
                      <a:pt x="1307" y="2"/>
                    </a:lnTo>
                    <a:lnTo>
                      <a:pt x="1312" y="3"/>
                    </a:lnTo>
                    <a:lnTo>
                      <a:pt x="1318" y="4"/>
                    </a:lnTo>
                    <a:lnTo>
                      <a:pt x="1321" y="7"/>
                    </a:lnTo>
                    <a:lnTo>
                      <a:pt x="1319" y="10"/>
                    </a:lnTo>
                    <a:lnTo>
                      <a:pt x="1316" y="14"/>
                    </a:lnTo>
                    <a:lnTo>
                      <a:pt x="1310" y="18"/>
                    </a:lnTo>
                    <a:lnTo>
                      <a:pt x="1303" y="23"/>
                    </a:lnTo>
                    <a:lnTo>
                      <a:pt x="1296" y="28"/>
                    </a:lnTo>
                    <a:lnTo>
                      <a:pt x="1289" y="34"/>
                    </a:lnTo>
                    <a:lnTo>
                      <a:pt x="1282" y="40"/>
                    </a:lnTo>
                    <a:lnTo>
                      <a:pt x="1276" y="43"/>
                    </a:lnTo>
                    <a:lnTo>
                      <a:pt x="1272" y="46"/>
                    </a:lnTo>
                    <a:lnTo>
                      <a:pt x="1273" y="48"/>
                    </a:lnTo>
                    <a:lnTo>
                      <a:pt x="1275" y="49"/>
                    </a:lnTo>
                    <a:lnTo>
                      <a:pt x="1278" y="50"/>
                    </a:lnTo>
                    <a:lnTo>
                      <a:pt x="1280" y="51"/>
                    </a:lnTo>
                    <a:lnTo>
                      <a:pt x="1287" y="50"/>
                    </a:lnTo>
                    <a:lnTo>
                      <a:pt x="1298" y="49"/>
                    </a:lnTo>
                    <a:lnTo>
                      <a:pt x="1312" y="49"/>
                    </a:lnTo>
                    <a:lnTo>
                      <a:pt x="1328" y="49"/>
                    </a:lnTo>
                    <a:lnTo>
                      <a:pt x="1344" y="50"/>
                    </a:lnTo>
                    <a:lnTo>
                      <a:pt x="1359" y="53"/>
                    </a:lnTo>
                    <a:lnTo>
                      <a:pt x="1370" y="55"/>
                    </a:lnTo>
                    <a:lnTo>
                      <a:pt x="1375" y="58"/>
                    </a:lnTo>
                    <a:lnTo>
                      <a:pt x="1378" y="62"/>
                    </a:lnTo>
                    <a:lnTo>
                      <a:pt x="1378" y="65"/>
                    </a:lnTo>
                    <a:lnTo>
                      <a:pt x="1375" y="68"/>
                    </a:lnTo>
                    <a:lnTo>
                      <a:pt x="1372" y="69"/>
                    </a:lnTo>
                    <a:lnTo>
                      <a:pt x="1367" y="70"/>
                    </a:lnTo>
                    <a:lnTo>
                      <a:pt x="1360" y="71"/>
                    </a:lnTo>
                    <a:lnTo>
                      <a:pt x="1352" y="72"/>
                    </a:lnTo>
                    <a:lnTo>
                      <a:pt x="1343" y="73"/>
                    </a:lnTo>
                    <a:lnTo>
                      <a:pt x="1334" y="76"/>
                    </a:lnTo>
                    <a:lnTo>
                      <a:pt x="1326" y="77"/>
                    </a:lnTo>
                    <a:lnTo>
                      <a:pt x="1321" y="78"/>
                    </a:lnTo>
                    <a:lnTo>
                      <a:pt x="1319" y="79"/>
                    </a:lnTo>
                    <a:lnTo>
                      <a:pt x="1319" y="81"/>
                    </a:lnTo>
                    <a:lnTo>
                      <a:pt x="1320" y="84"/>
                    </a:lnTo>
                    <a:lnTo>
                      <a:pt x="1321" y="87"/>
                    </a:lnTo>
                    <a:lnTo>
                      <a:pt x="1324" y="88"/>
                    </a:lnTo>
                    <a:lnTo>
                      <a:pt x="1327" y="88"/>
                    </a:lnTo>
                    <a:lnTo>
                      <a:pt x="1335" y="89"/>
                    </a:lnTo>
                    <a:lnTo>
                      <a:pt x="1344" y="89"/>
                    </a:lnTo>
                    <a:lnTo>
                      <a:pt x="1356" y="91"/>
                    </a:lnTo>
                    <a:lnTo>
                      <a:pt x="1367" y="92"/>
                    </a:lnTo>
                    <a:lnTo>
                      <a:pt x="1378" y="93"/>
                    </a:lnTo>
                    <a:lnTo>
                      <a:pt x="1385" y="95"/>
                    </a:lnTo>
                    <a:lnTo>
                      <a:pt x="1389" y="96"/>
                    </a:lnTo>
                    <a:lnTo>
                      <a:pt x="1395" y="101"/>
                    </a:lnTo>
                    <a:lnTo>
                      <a:pt x="1401" y="107"/>
                    </a:lnTo>
                    <a:lnTo>
                      <a:pt x="1404" y="114"/>
                    </a:lnTo>
                    <a:lnTo>
                      <a:pt x="1405" y="119"/>
                    </a:lnTo>
                    <a:lnTo>
                      <a:pt x="1401" y="123"/>
                    </a:lnTo>
                    <a:lnTo>
                      <a:pt x="1395" y="127"/>
                    </a:lnTo>
                    <a:lnTo>
                      <a:pt x="1389" y="131"/>
                    </a:lnTo>
                    <a:lnTo>
                      <a:pt x="1383" y="133"/>
                    </a:lnTo>
                    <a:lnTo>
                      <a:pt x="1382" y="135"/>
                    </a:lnTo>
                    <a:lnTo>
                      <a:pt x="1382" y="138"/>
                    </a:lnTo>
                    <a:lnTo>
                      <a:pt x="1383" y="141"/>
                    </a:lnTo>
                    <a:lnTo>
                      <a:pt x="1385" y="143"/>
                    </a:lnTo>
                    <a:lnTo>
                      <a:pt x="1390" y="142"/>
                    </a:lnTo>
                    <a:lnTo>
                      <a:pt x="1398" y="141"/>
                    </a:lnTo>
                    <a:lnTo>
                      <a:pt x="1409" y="140"/>
                    </a:lnTo>
                    <a:lnTo>
                      <a:pt x="1419" y="138"/>
                    </a:lnTo>
                    <a:lnTo>
                      <a:pt x="1430" y="137"/>
                    </a:lnTo>
                    <a:lnTo>
                      <a:pt x="1440" y="137"/>
                    </a:lnTo>
                    <a:lnTo>
                      <a:pt x="1447" y="137"/>
                    </a:lnTo>
                    <a:lnTo>
                      <a:pt x="1451" y="137"/>
                    </a:lnTo>
                    <a:lnTo>
                      <a:pt x="1460" y="140"/>
                    </a:lnTo>
                    <a:lnTo>
                      <a:pt x="1468" y="146"/>
                    </a:lnTo>
                    <a:lnTo>
                      <a:pt x="1473" y="152"/>
                    </a:lnTo>
                    <a:lnTo>
                      <a:pt x="1472" y="156"/>
                    </a:lnTo>
                    <a:lnTo>
                      <a:pt x="1468" y="158"/>
                    </a:lnTo>
                    <a:lnTo>
                      <a:pt x="1461" y="162"/>
                    </a:lnTo>
                    <a:lnTo>
                      <a:pt x="1453" y="165"/>
                    </a:lnTo>
                    <a:lnTo>
                      <a:pt x="1445" y="170"/>
                    </a:lnTo>
                    <a:lnTo>
                      <a:pt x="1436" y="173"/>
                    </a:lnTo>
                    <a:lnTo>
                      <a:pt x="1428" y="177"/>
                    </a:lnTo>
                    <a:lnTo>
                      <a:pt x="1424" y="179"/>
                    </a:lnTo>
                    <a:lnTo>
                      <a:pt x="1422" y="180"/>
                    </a:lnTo>
                    <a:lnTo>
                      <a:pt x="1420" y="181"/>
                    </a:lnTo>
                    <a:lnTo>
                      <a:pt x="1420" y="184"/>
                    </a:lnTo>
                    <a:lnTo>
                      <a:pt x="1422" y="185"/>
                    </a:lnTo>
                    <a:lnTo>
                      <a:pt x="1423" y="185"/>
                    </a:lnTo>
                    <a:lnTo>
                      <a:pt x="1426" y="185"/>
                    </a:lnTo>
                    <a:lnTo>
                      <a:pt x="1433" y="185"/>
                    </a:lnTo>
                    <a:lnTo>
                      <a:pt x="1443" y="184"/>
                    </a:lnTo>
                    <a:lnTo>
                      <a:pt x="1454" y="184"/>
                    </a:lnTo>
                    <a:lnTo>
                      <a:pt x="1464" y="184"/>
                    </a:lnTo>
                    <a:lnTo>
                      <a:pt x="1474" y="184"/>
                    </a:lnTo>
                    <a:lnTo>
                      <a:pt x="1481" y="184"/>
                    </a:lnTo>
                    <a:lnTo>
                      <a:pt x="1485" y="185"/>
                    </a:lnTo>
                    <a:lnTo>
                      <a:pt x="1489" y="189"/>
                    </a:lnTo>
                    <a:lnTo>
                      <a:pt x="1494" y="196"/>
                    </a:lnTo>
                    <a:lnTo>
                      <a:pt x="1498" y="203"/>
                    </a:lnTo>
                    <a:lnTo>
                      <a:pt x="1494" y="209"/>
                    </a:lnTo>
                    <a:lnTo>
                      <a:pt x="1491" y="211"/>
                    </a:lnTo>
                    <a:lnTo>
                      <a:pt x="1485" y="214"/>
                    </a:lnTo>
                    <a:lnTo>
                      <a:pt x="1479" y="217"/>
                    </a:lnTo>
                    <a:lnTo>
                      <a:pt x="1472" y="219"/>
                    </a:lnTo>
                    <a:lnTo>
                      <a:pt x="1466" y="223"/>
                    </a:lnTo>
                    <a:lnTo>
                      <a:pt x="1462" y="226"/>
                    </a:lnTo>
                    <a:lnTo>
                      <a:pt x="1458" y="229"/>
                    </a:lnTo>
                    <a:lnTo>
                      <a:pt x="1457" y="231"/>
                    </a:lnTo>
                    <a:lnTo>
                      <a:pt x="1457" y="233"/>
                    </a:lnTo>
                    <a:lnTo>
                      <a:pt x="1458" y="237"/>
                    </a:lnTo>
                    <a:lnTo>
                      <a:pt x="1461" y="238"/>
                    </a:lnTo>
                    <a:lnTo>
                      <a:pt x="1465" y="239"/>
                    </a:lnTo>
                    <a:lnTo>
                      <a:pt x="1470" y="241"/>
                    </a:lnTo>
                    <a:lnTo>
                      <a:pt x="1477" y="245"/>
                    </a:lnTo>
                    <a:lnTo>
                      <a:pt x="1487" y="248"/>
                    </a:lnTo>
                    <a:lnTo>
                      <a:pt x="1496" y="254"/>
                    </a:lnTo>
                    <a:lnTo>
                      <a:pt x="1507" y="260"/>
                    </a:lnTo>
                    <a:lnTo>
                      <a:pt x="1515" y="264"/>
                    </a:lnTo>
                    <a:lnTo>
                      <a:pt x="1522" y="269"/>
                    </a:lnTo>
                    <a:lnTo>
                      <a:pt x="1524" y="272"/>
                    </a:lnTo>
                    <a:lnTo>
                      <a:pt x="1521" y="275"/>
                    </a:lnTo>
                    <a:lnTo>
                      <a:pt x="1515" y="278"/>
                    </a:lnTo>
                    <a:lnTo>
                      <a:pt x="1508" y="281"/>
                    </a:lnTo>
                    <a:lnTo>
                      <a:pt x="1501" y="284"/>
                    </a:lnTo>
                    <a:lnTo>
                      <a:pt x="1494" y="287"/>
                    </a:lnTo>
                    <a:lnTo>
                      <a:pt x="1488" y="290"/>
                    </a:lnTo>
                    <a:lnTo>
                      <a:pt x="1484" y="292"/>
                    </a:lnTo>
                    <a:lnTo>
                      <a:pt x="1483" y="293"/>
                    </a:lnTo>
                    <a:lnTo>
                      <a:pt x="1483" y="295"/>
                    </a:lnTo>
                    <a:lnTo>
                      <a:pt x="1483" y="298"/>
                    </a:lnTo>
                    <a:lnTo>
                      <a:pt x="1483" y="300"/>
                    </a:lnTo>
                    <a:lnTo>
                      <a:pt x="1484" y="301"/>
                    </a:lnTo>
                    <a:lnTo>
                      <a:pt x="1486" y="301"/>
                    </a:lnTo>
                    <a:lnTo>
                      <a:pt x="1491" y="302"/>
                    </a:lnTo>
                    <a:lnTo>
                      <a:pt x="1498" y="304"/>
                    </a:lnTo>
                    <a:lnTo>
                      <a:pt x="1506" y="307"/>
                    </a:lnTo>
                    <a:lnTo>
                      <a:pt x="1514" y="309"/>
                    </a:lnTo>
                    <a:lnTo>
                      <a:pt x="1521" y="313"/>
                    </a:lnTo>
                    <a:lnTo>
                      <a:pt x="1525" y="316"/>
                    </a:lnTo>
                    <a:lnTo>
                      <a:pt x="1527" y="319"/>
                    </a:lnTo>
                    <a:lnTo>
                      <a:pt x="1519" y="326"/>
                    </a:lnTo>
                    <a:lnTo>
                      <a:pt x="1510" y="332"/>
                    </a:lnTo>
                    <a:lnTo>
                      <a:pt x="1502" y="338"/>
                    </a:lnTo>
                    <a:lnTo>
                      <a:pt x="1496" y="342"/>
                    </a:lnTo>
                    <a:lnTo>
                      <a:pt x="1492" y="345"/>
                    </a:lnTo>
                    <a:lnTo>
                      <a:pt x="1485" y="347"/>
                    </a:lnTo>
                    <a:lnTo>
                      <a:pt x="1476" y="351"/>
                    </a:lnTo>
                    <a:lnTo>
                      <a:pt x="1465" y="354"/>
                    </a:lnTo>
                    <a:lnTo>
                      <a:pt x="1454" y="357"/>
                    </a:lnTo>
                    <a:lnTo>
                      <a:pt x="1445" y="361"/>
                    </a:lnTo>
                    <a:lnTo>
                      <a:pt x="1436" y="362"/>
                    </a:lnTo>
                    <a:lnTo>
                      <a:pt x="1431" y="363"/>
                    </a:lnTo>
                    <a:lnTo>
                      <a:pt x="1430" y="365"/>
                    </a:lnTo>
                    <a:lnTo>
                      <a:pt x="1428" y="368"/>
                    </a:lnTo>
                    <a:lnTo>
                      <a:pt x="1430" y="370"/>
                    </a:lnTo>
                    <a:lnTo>
                      <a:pt x="1430" y="372"/>
                    </a:lnTo>
                    <a:lnTo>
                      <a:pt x="1436" y="372"/>
                    </a:lnTo>
                    <a:lnTo>
                      <a:pt x="1448" y="374"/>
                    </a:lnTo>
                    <a:lnTo>
                      <a:pt x="1461" y="375"/>
                    </a:lnTo>
                    <a:lnTo>
                      <a:pt x="1474" y="377"/>
                    </a:lnTo>
                    <a:lnTo>
                      <a:pt x="1487" y="379"/>
                    </a:lnTo>
                    <a:lnTo>
                      <a:pt x="1498" y="382"/>
                    </a:lnTo>
                    <a:lnTo>
                      <a:pt x="1506" y="384"/>
                    </a:lnTo>
                    <a:lnTo>
                      <a:pt x="1508" y="387"/>
                    </a:lnTo>
                    <a:lnTo>
                      <a:pt x="1506" y="390"/>
                    </a:lnTo>
                    <a:lnTo>
                      <a:pt x="1501" y="392"/>
                    </a:lnTo>
                    <a:lnTo>
                      <a:pt x="1494" y="394"/>
                    </a:lnTo>
                    <a:lnTo>
                      <a:pt x="1486" y="398"/>
                    </a:lnTo>
                    <a:lnTo>
                      <a:pt x="1477" y="400"/>
                    </a:lnTo>
                    <a:lnTo>
                      <a:pt x="1470" y="402"/>
                    </a:lnTo>
                    <a:lnTo>
                      <a:pt x="1465" y="403"/>
                    </a:lnTo>
                    <a:lnTo>
                      <a:pt x="1463" y="405"/>
                    </a:lnTo>
                    <a:lnTo>
                      <a:pt x="1466" y="407"/>
                    </a:lnTo>
                    <a:lnTo>
                      <a:pt x="1473" y="409"/>
                    </a:lnTo>
                    <a:lnTo>
                      <a:pt x="1479" y="413"/>
                    </a:lnTo>
                    <a:lnTo>
                      <a:pt x="1481" y="415"/>
                    </a:lnTo>
                    <a:lnTo>
                      <a:pt x="1480" y="417"/>
                    </a:lnTo>
                    <a:lnTo>
                      <a:pt x="1477" y="420"/>
                    </a:lnTo>
                    <a:lnTo>
                      <a:pt x="1471" y="422"/>
                    </a:lnTo>
                    <a:lnTo>
                      <a:pt x="1464" y="423"/>
                    </a:lnTo>
                    <a:lnTo>
                      <a:pt x="1457" y="422"/>
                    </a:lnTo>
                    <a:lnTo>
                      <a:pt x="1446" y="418"/>
                    </a:lnTo>
                    <a:lnTo>
                      <a:pt x="1433" y="413"/>
                    </a:lnTo>
                    <a:lnTo>
                      <a:pt x="1418" y="407"/>
                    </a:lnTo>
                    <a:lnTo>
                      <a:pt x="1404" y="401"/>
                    </a:lnTo>
                    <a:lnTo>
                      <a:pt x="1392" y="395"/>
                    </a:lnTo>
                    <a:lnTo>
                      <a:pt x="1381" y="391"/>
                    </a:lnTo>
                    <a:lnTo>
                      <a:pt x="1375" y="388"/>
                    </a:lnTo>
                    <a:lnTo>
                      <a:pt x="1369" y="387"/>
                    </a:lnTo>
                    <a:lnTo>
                      <a:pt x="1356" y="385"/>
                    </a:lnTo>
                    <a:lnTo>
                      <a:pt x="1340" y="384"/>
                    </a:lnTo>
                    <a:lnTo>
                      <a:pt x="1321" y="383"/>
                    </a:lnTo>
                    <a:lnTo>
                      <a:pt x="1304" y="382"/>
                    </a:lnTo>
                    <a:lnTo>
                      <a:pt x="1287" y="380"/>
                    </a:lnTo>
                    <a:lnTo>
                      <a:pt x="1274" y="379"/>
                    </a:lnTo>
                    <a:lnTo>
                      <a:pt x="1266" y="378"/>
                    </a:lnTo>
                    <a:lnTo>
                      <a:pt x="1257" y="377"/>
                    </a:lnTo>
                    <a:lnTo>
                      <a:pt x="1240" y="375"/>
                    </a:lnTo>
                    <a:lnTo>
                      <a:pt x="1218" y="372"/>
                    </a:lnTo>
                    <a:lnTo>
                      <a:pt x="1192" y="370"/>
                    </a:lnTo>
                    <a:lnTo>
                      <a:pt x="1168" y="369"/>
                    </a:lnTo>
                    <a:lnTo>
                      <a:pt x="1147" y="368"/>
                    </a:lnTo>
                    <a:lnTo>
                      <a:pt x="1131" y="367"/>
                    </a:lnTo>
                    <a:lnTo>
                      <a:pt x="1124" y="367"/>
                    </a:lnTo>
                    <a:lnTo>
                      <a:pt x="1117" y="371"/>
                    </a:lnTo>
                    <a:lnTo>
                      <a:pt x="1101" y="380"/>
                    </a:lnTo>
                    <a:lnTo>
                      <a:pt x="1078" y="395"/>
                    </a:lnTo>
                    <a:lnTo>
                      <a:pt x="1054" y="411"/>
                    </a:lnTo>
                    <a:lnTo>
                      <a:pt x="1029" y="428"/>
                    </a:lnTo>
                    <a:lnTo>
                      <a:pt x="1007" y="441"/>
                    </a:lnTo>
                    <a:lnTo>
                      <a:pt x="991" y="452"/>
                    </a:lnTo>
                    <a:lnTo>
                      <a:pt x="984" y="455"/>
                    </a:lnTo>
                    <a:lnTo>
                      <a:pt x="979" y="457"/>
                    </a:lnTo>
                    <a:lnTo>
                      <a:pt x="968" y="466"/>
                    </a:lnTo>
                    <a:lnTo>
                      <a:pt x="952" y="476"/>
                    </a:lnTo>
                    <a:lnTo>
                      <a:pt x="933" y="487"/>
                    </a:lnTo>
                    <a:lnTo>
                      <a:pt x="915" y="499"/>
                    </a:lnTo>
                    <a:lnTo>
                      <a:pt x="899" y="509"/>
                    </a:lnTo>
                    <a:lnTo>
                      <a:pt x="887" y="517"/>
                    </a:lnTo>
                    <a:lnTo>
                      <a:pt x="881" y="521"/>
                    </a:lnTo>
                    <a:lnTo>
                      <a:pt x="874" y="523"/>
                    </a:lnTo>
                    <a:lnTo>
                      <a:pt x="866" y="525"/>
                    </a:lnTo>
                    <a:lnTo>
                      <a:pt x="858" y="528"/>
                    </a:lnTo>
                    <a:lnTo>
                      <a:pt x="850" y="530"/>
                    </a:lnTo>
                    <a:lnTo>
                      <a:pt x="843" y="533"/>
                    </a:lnTo>
                    <a:lnTo>
                      <a:pt x="838" y="535"/>
                    </a:lnTo>
                    <a:lnTo>
                      <a:pt x="833" y="537"/>
                    </a:lnTo>
                    <a:lnTo>
                      <a:pt x="831" y="537"/>
                    </a:lnTo>
                    <a:lnTo>
                      <a:pt x="827" y="540"/>
                    </a:lnTo>
                    <a:lnTo>
                      <a:pt x="820" y="544"/>
                    </a:lnTo>
                    <a:lnTo>
                      <a:pt x="813" y="548"/>
                    </a:lnTo>
                    <a:lnTo>
                      <a:pt x="805" y="553"/>
                    </a:lnTo>
                    <a:lnTo>
                      <a:pt x="797" y="558"/>
                    </a:lnTo>
                    <a:lnTo>
                      <a:pt x="789" y="561"/>
                    </a:lnTo>
                    <a:lnTo>
                      <a:pt x="784" y="563"/>
                    </a:lnTo>
                    <a:lnTo>
                      <a:pt x="780" y="566"/>
                    </a:lnTo>
                    <a:lnTo>
                      <a:pt x="777" y="568"/>
                    </a:lnTo>
                    <a:lnTo>
                      <a:pt x="771" y="572"/>
                    </a:lnTo>
                    <a:lnTo>
                      <a:pt x="763" y="578"/>
                    </a:lnTo>
                    <a:lnTo>
                      <a:pt x="754" y="585"/>
                    </a:lnTo>
                    <a:lnTo>
                      <a:pt x="744" y="591"/>
                    </a:lnTo>
                    <a:lnTo>
                      <a:pt x="735" y="598"/>
                    </a:lnTo>
                    <a:lnTo>
                      <a:pt x="727" y="604"/>
                    </a:lnTo>
                    <a:lnTo>
                      <a:pt x="721" y="608"/>
                    </a:lnTo>
                    <a:lnTo>
                      <a:pt x="713" y="612"/>
                    </a:lnTo>
                    <a:lnTo>
                      <a:pt x="701" y="615"/>
                    </a:lnTo>
                    <a:lnTo>
                      <a:pt x="686" y="620"/>
                    </a:lnTo>
                    <a:lnTo>
                      <a:pt x="670" y="624"/>
                    </a:lnTo>
                    <a:lnTo>
                      <a:pt x="655" y="629"/>
                    </a:lnTo>
                    <a:lnTo>
                      <a:pt x="641" y="633"/>
                    </a:lnTo>
                    <a:lnTo>
                      <a:pt x="629" y="637"/>
                    </a:lnTo>
                    <a:lnTo>
                      <a:pt x="623" y="638"/>
                    </a:lnTo>
                    <a:lnTo>
                      <a:pt x="614" y="638"/>
                    </a:lnTo>
                    <a:lnTo>
                      <a:pt x="595" y="636"/>
                    </a:lnTo>
                    <a:lnTo>
                      <a:pt x="569" y="633"/>
                    </a:lnTo>
                    <a:lnTo>
                      <a:pt x="541" y="630"/>
                    </a:lnTo>
                    <a:lnTo>
                      <a:pt x="511" y="627"/>
                    </a:lnTo>
                    <a:lnTo>
                      <a:pt x="484" y="622"/>
                    </a:lnTo>
                    <a:lnTo>
                      <a:pt x="465" y="620"/>
                    </a:lnTo>
                    <a:lnTo>
                      <a:pt x="454" y="617"/>
                    </a:lnTo>
                    <a:lnTo>
                      <a:pt x="446" y="614"/>
                    </a:lnTo>
                    <a:lnTo>
                      <a:pt x="432" y="609"/>
                    </a:lnTo>
                    <a:lnTo>
                      <a:pt x="413" y="601"/>
                    </a:lnTo>
                    <a:lnTo>
                      <a:pt x="392" y="593"/>
                    </a:lnTo>
                    <a:lnTo>
                      <a:pt x="370" y="586"/>
                    </a:lnTo>
                    <a:lnTo>
                      <a:pt x="352" y="579"/>
                    </a:lnTo>
                    <a:lnTo>
                      <a:pt x="336" y="575"/>
                    </a:lnTo>
                    <a:lnTo>
                      <a:pt x="326" y="572"/>
                    </a:lnTo>
                    <a:lnTo>
                      <a:pt x="316" y="572"/>
                    </a:lnTo>
                    <a:lnTo>
                      <a:pt x="300" y="571"/>
                    </a:lnTo>
                    <a:lnTo>
                      <a:pt x="279" y="570"/>
                    </a:lnTo>
                    <a:lnTo>
                      <a:pt x="256" y="569"/>
                    </a:lnTo>
                    <a:lnTo>
                      <a:pt x="233" y="569"/>
                    </a:lnTo>
                    <a:lnTo>
                      <a:pt x="213" y="568"/>
                    </a:lnTo>
                    <a:lnTo>
                      <a:pt x="200" y="567"/>
                    </a:lnTo>
                    <a:lnTo>
                      <a:pt x="193" y="566"/>
                    </a:lnTo>
                    <a:lnTo>
                      <a:pt x="189" y="563"/>
                    </a:lnTo>
                    <a:lnTo>
                      <a:pt x="184" y="558"/>
                    </a:lnTo>
                    <a:lnTo>
                      <a:pt x="174" y="548"/>
                    </a:lnTo>
                    <a:lnTo>
                      <a:pt x="163" y="537"/>
                    </a:lnTo>
                    <a:lnTo>
                      <a:pt x="149" y="524"/>
                    </a:lnTo>
                    <a:lnTo>
                      <a:pt x="133" y="509"/>
                    </a:lnTo>
                    <a:lnTo>
                      <a:pt x="117" y="493"/>
                    </a:lnTo>
                    <a:lnTo>
                      <a:pt x="101" y="477"/>
                    </a:lnTo>
                    <a:lnTo>
                      <a:pt x="84" y="461"/>
                    </a:lnTo>
                    <a:lnTo>
                      <a:pt x="68" y="445"/>
                    </a:lnTo>
                    <a:lnTo>
                      <a:pt x="52" y="430"/>
                    </a:lnTo>
                    <a:lnTo>
                      <a:pt x="38" y="416"/>
                    </a:lnTo>
                    <a:lnTo>
                      <a:pt x="27" y="403"/>
                    </a:lnTo>
                    <a:lnTo>
                      <a:pt x="18" y="394"/>
                    </a:lnTo>
                    <a:lnTo>
                      <a:pt x="12" y="386"/>
                    </a:lnTo>
                    <a:lnTo>
                      <a:pt x="8" y="383"/>
                    </a:lnTo>
                    <a:lnTo>
                      <a:pt x="4" y="371"/>
                    </a:lnTo>
                    <a:lnTo>
                      <a:pt x="2" y="356"/>
                    </a:lnTo>
                    <a:lnTo>
                      <a:pt x="0" y="341"/>
                    </a:lnTo>
                    <a:lnTo>
                      <a:pt x="4" y="330"/>
                    </a:lnTo>
                    <a:lnTo>
                      <a:pt x="10" y="319"/>
                    </a:lnTo>
                    <a:lnTo>
                      <a:pt x="22" y="299"/>
                    </a:lnTo>
                    <a:lnTo>
                      <a:pt x="40" y="271"/>
                    </a:lnTo>
                    <a:lnTo>
                      <a:pt x="58" y="240"/>
                    </a:lnTo>
                    <a:lnTo>
                      <a:pt x="76" y="209"/>
                    </a:lnTo>
                    <a:lnTo>
                      <a:pt x="94" y="181"/>
                    </a:lnTo>
                    <a:lnTo>
                      <a:pt x="108" y="161"/>
                    </a:lnTo>
                    <a:lnTo>
                      <a:pt x="116" y="152"/>
                    </a:lnTo>
                    <a:lnTo>
                      <a:pt x="131" y="146"/>
                    </a:lnTo>
                    <a:lnTo>
                      <a:pt x="148" y="139"/>
                    </a:lnTo>
                    <a:lnTo>
                      <a:pt x="166" y="131"/>
                    </a:lnTo>
                    <a:lnTo>
                      <a:pt x="186" y="123"/>
                    </a:lnTo>
                    <a:lnTo>
                      <a:pt x="205" y="116"/>
                    </a:lnTo>
                    <a:lnTo>
                      <a:pt x="222" y="109"/>
                    </a:lnTo>
                    <a:lnTo>
                      <a:pt x="234" y="104"/>
                    </a:lnTo>
                    <a:lnTo>
                      <a:pt x="242" y="101"/>
                    </a:lnTo>
                    <a:lnTo>
                      <a:pt x="250" y="97"/>
                    </a:lnTo>
                    <a:lnTo>
                      <a:pt x="263" y="92"/>
                    </a:lnTo>
                    <a:lnTo>
                      <a:pt x="278" y="85"/>
                    </a:lnTo>
                    <a:lnTo>
                      <a:pt x="295" y="77"/>
                    </a:lnTo>
                    <a:lnTo>
                      <a:pt x="311" y="70"/>
                    </a:lnTo>
                    <a:lnTo>
                      <a:pt x="326" y="63"/>
                    </a:lnTo>
                    <a:lnTo>
                      <a:pt x="337" y="58"/>
                    </a:lnTo>
                    <a:lnTo>
                      <a:pt x="342" y="56"/>
                    </a:lnTo>
                    <a:lnTo>
                      <a:pt x="349" y="56"/>
                    </a:lnTo>
                    <a:lnTo>
                      <a:pt x="357" y="56"/>
                    </a:lnTo>
                    <a:lnTo>
                      <a:pt x="364" y="56"/>
                    </a:lnTo>
                    <a:lnTo>
                      <a:pt x="370" y="56"/>
                    </a:lnTo>
                    <a:lnTo>
                      <a:pt x="367" y="89"/>
                    </a:lnTo>
                    <a:lnTo>
                      <a:pt x="360" y="139"/>
                    </a:lnTo>
                    <a:lnTo>
                      <a:pt x="352" y="185"/>
                    </a:lnTo>
                    <a:lnTo>
                      <a:pt x="347" y="209"/>
                    </a:lnTo>
                    <a:lnTo>
                      <a:pt x="342" y="216"/>
                    </a:lnTo>
                    <a:lnTo>
                      <a:pt x="337" y="224"/>
                    </a:lnTo>
                    <a:lnTo>
                      <a:pt x="331" y="231"/>
                    </a:lnTo>
                    <a:lnTo>
                      <a:pt x="326" y="235"/>
                    </a:lnTo>
                    <a:lnTo>
                      <a:pt x="324" y="250"/>
                    </a:lnTo>
                    <a:lnTo>
                      <a:pt x="321" y="265"/>
                    </a:lnTo>
                    <a:lnTo>
                      <a:pt x="317" y="277"/>
                    </a:lnTo>
                    <a:lnTo>
                      <a:pt x="314" y="285"/>
                    </a:lnTo>
                    <a:lnTo>
                      <a:pt x="310" y="287"/>
                    </a:lnTo>
                    <a:lnTo>
                      <a:pt x="304" y="292"/>
                    </a:lnTo>
                    <a:lnTo>
                      <a:pt x="298" y="298"/>
                    </a:lnTo>
                    <a:lnTo>
                      <a:pt x="289" y="303"/>
                    </a:lnTo>
                    <a:lnTo>
                      <a:pt x="281" y="309"/>
                    </a:lnTo>
                    <a:lnTo>
                      <a:pt x="275" y="314"/>
                    </a:lnTo>
                    <a:lnTo>
                      <a:pt x="270" y="318"/>
                    </a:lnTo>
                    <a:lnTo>
                      <a:pt x="268" y="319"/>
                    </a:lnTo>
                    <a:lnTo>
                      <a:pt x="268" y="322"/>
                    </a:lnTo>
                    <a:lnTo>
                      <a:pt x="268" y="324"/>
                    </a:lnTo>
                    <a:lnTo>
                      <a:pt x="268" y="326"/>
                    </a:lnTo>
                    <a:lnTo>
                      <a:pt x="268" y="327"/>
                    </a:lnTo>
                    <a:lnTo>
                      <a:pt x="272" y="325"/>
                    </a:lnTo>
                    <a:lnTo>
                      <a:pt x="283" y="318"/>
                    </a:lnTo>
                    <a:lnTo>
                      <a:pt x="296" y="310"/>
                    </a:lnTo>
                    <a:lnTo>
                      <a:pt x="313" y="300"/>
                    </a:lnTo>
                    <a:lnTo>
                      <a:pt x="330" y="291"/>
                    </a:lnTo>
                    <a:lnTo>
                      <a:pt x="344" y="281"/>
                    </a:lnTo>
                    <a:lnTo>
                      <a:pt x="355" y="276"/>
                    </a:lnTo>
                    <a:lnTo>
                      <a:pt x="360" y="272"/>
                    </a:lnTo>
                    <a:lnTo>
                      <a:pt x="362" y="271"/>
                    </a:lnTo>
                    <a:lnTo>
                      <a:pt x="365" y="270"/>
                    </a:lnTo>
                    <a:lnTo>
                      <a:pt x="371" y="270"/>
                    </a:lnTo>
                    <a:lnTo>
                      <a:pt x="377" y="269"/>
                    </a:lnTo>
                    <a:lnTo>
                      <a:pt x="383" y="268"/>
                    </a:lnTo>
                    <a:lnTo>
                      <a:pt x="387" y="268"/>
                    </a:lnTo>
                    <a:lnTo>
                      <a:pt x="392" y="268"/>
                    </a:lnTo>
                    <a:lnTo>
                      <a:pt x="395" y="268"/>
                    </a:lnTo>
                    <a:lnTo>
                      <a:pt x="407" y="272"/>
                    </a:lnTo>
                    <a:lnTo>
                      <a:pt x="424" y="279"/>
                    </a:lnTo>
                    <a:lnTo>
                      <a:pt x="446" y="286"/>
                    </a:lnTo>
                    <a:lnTo>
                      <a:pt x="469" y="294"/>
                    </a:lnTo>
                    <a:lnTo>
                      <a:pt x="492" y="301"/>
                    </a:lnTo>
                    <a:lnTo>
                      <a:pt x="512" y="307"/>
                    </a:lnTo>
                    <a:lnTo>
                      <a:pt x="527" y="311"/>
                    </a:lnTo>
                    <a:lnTo>
                      <a:pt x="534" y="313"/>
                    </a:lnTo>
                    <a:lnTo>
                      <a:pt x="543" y="311"/>
                    </a:lnTo>
                    <a:lnTo>
                      <a:pt x="560" y="309"/>
                    </a:lnTo>
                    <a:lnTo>
                      <a:pt x="583" y="306"/>
                    </a:lnTo>
                    <a:lnTo>
                      <a:pt x="610" y="302"/>
                    </a:lnTo>
                    <a:lnTo>
                      <a:pt x="636" y="299"/>
                    </a:lnTo>
                    <a:lnTo>
                      <a:pt x="659" y="296"/>
                    </a:lnTo>
                    <a:lnTo>
                      <a:pt x="676" y="295"/>
                    </a:lnTo>
                    <a:lnTo>
                      <a:pt x="684" y="2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70" name="Freeform 28"/>
              <p:cNvSpPr>
                <a:spLocks/>
              </p:cNvSpPr>
              <p:nvPr/>
            </p:nvSpPr>
            <p:spPr bwMode="auto">
              <a:xfrm>
                <a:off x="489" y="2493"/>
                <a:ext cx="34" cy="21"/>
              </a:xfrm>
              <a:custGeom>
                <a:avLst/>
                <a:gdLst>
                  <a:gd name="T0" fmla="*/ 0 w 105"/>
                  <a:gd name="T1" fmla="*/ 0 h 61"/>
                  <a:gd name="T2" fmla="*/ 0 w 105"/>
                  <a:gd name="T3" fmla="*/ 0 h 61"/>
                  <a:gd name="T4" fmla="*/ 0 w 105"/>
                  <a:gd name="T5" fmla="*/ 0 h 61"/>
                  <a:gd name="T6" fmla="*/ 0 w 105"/>
                  <a:gd name="T7" fmla="*/ 0 h 61"/>
                  <a:gd name="T8" fmla="*/ 0 w 105"/>
                  <a:gd name="T9" fmla="*/ 0 h 61"/>
                  <a:gd name="T10" fmla="*/ 0 w 105"/>
                  <a:gd name="T11" fmla="*/ 0 h 61"/>
                  <a:gd name="T12" fmla="*/ 0 w 105"/>
                  <a:gd name="T13" fmla="*/ 0 h 61"/>
                  <a:gd name="T14" fmla="*/ 0 w 105"/>
                  <a:gd name="T15" fmla="*/ 0 h 61"/>
                  <a:gd name="T16" fmla="*/ 0 w 105"/>
                  <a:gd name="T17" fmla="*/ 0 h 61"/>
                  <a:gd name="T18" fmla="*/ 0 w 105"/>
                  <a:gd name="T19" fmla="*/ 0 h 61"/>
                  <a:gd name="T20" fmla="*/ 0 w 105"/>
                  <a:gd name="T21" fmla="*/ 0 h 61"/>
                  <a:gd name="T22" fmla="*/ 0 w 105"/>
                  <a:gd name="T23" fmla="*/ 0 h 61"/>
                  <a:gd name="T24" fmla="*/ 0 w 105"/>
                  <a:gd name="T25" fmla="*/ 0 h 61"/>
                  <a:gd name="T26" fmla="*/ 0 w 105"/>
                  <a:gd name="T27" fmla="*/ 0 h 61"/>
                  <a:gd name="T28" fmla="*/ 0 w 105"/>
                  <a:gd name="T29" fmla="*/ 0 h 61"/>
                  <a:gd name="T30" fmla="*/ 0 w 105"/>
                  <a:gd name="T31" fmla="*/ 0 h 61"/>
                  <a:gd name="T32" fmla="*/ 0 w 105"/>
                  <a:gd name="T33" fmla="*/ 0 h 61"/>
                  <a:gd name="T34" fmla="*/ 0 w 105"/>
                  <a:gd name="T35" fmla="*/ 0 h 61"/>
                  <a:gd name="T36" fmla="*/ 0 w 105"/>
                  <a:gd name="T37" fmla="*/ 0 h 61"/>
                  <a:gd name="T38" fmla="*/ 0 w 105"/>
                  <a:gd name="T39" fmla="*/ 0 h 61"/>
                  <a:gd name="T40" fmla="*/ 0 w 105"/>
                  <a:gd name="T41" fmla="*/ 0 h 61"/>
                  <a:gd name="T42" fmla="*/ 0 w 105"/>
                  <a:gd name="T43" fmla="*/ 0 h 61"/>
                  <a:gd name="T44" fmla="*/ 0 w 105"/>
                  <a:gd name="T45" fmla="*/ 0 h 61"/>
                  <a:gd name="T46" fmla="*/ 0 w 105"/>
                  <a:gd name="T47" fmla="*/ 0 h 61"/>
                  <a:gd name="T48" fmla="*/ 0 w 105"/>
                  <a:gd name="T49" fmla="*/ 0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5"/>
                  <a:gd name="T76" fmla="*/ 0 h 61"/>
                  <a:gd name="T77" fmla="*/ 105 w 105"/>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5" h="61">
                    <a:moveTo>
                      <a:pt x="1" y="55"/>
                    </a:moveTo>
                    <a:lnTo>
                      <a:pt x="7" y="50"/>
                    </a:lnTo>
                    <a:lnTo>
                      <a:pt x="17" y="45"/>
                    </a:lnTo>
                    <a:lnTo>
                      <a:pt x="31" y="36"/>
                    </a:lnTo>
                    <a:lnTo>
                      <a:pt x="46" y="27"/>
                    </a:lnTo>
                    <a:lnTo>
                      <a:pt x="60" y="18"/>
                    </a:lnTo>
                    <a:lnTo>
                      <a:pt x="74" y="10"/>
                    </a:lnTo>
                    <a:lnTo>
                      <a:pt x="83" y="4"/>
                    </a:lnTo>
                    <a:lnTo>
                      <a:pt x="89" y="0"/>
                    </a:lnTo>
                    <a:lnTo>
                      <a:pt x="93" y="2"/>
                    </a:lnTo>
                    <a:lnTo>
                      <a:pt x="98" y="4"/>
                    </a:lnTo>
                    <a:lnTo>
                      <a:pt x="103" y="5"/>
                    </a:lnTo>
                    <a:lnTo>
                      <a:pt x="105" y="7"/>
                    </a:lnTo>
                    <a:lnTo>
                      <a:pt x="100" y="10"/>
                    </a:lnTo>
                    <a:lnTo>
                      <a:pt x="89" y="17"/>
                    </a:lnTo>
                    <a:lnTo>
                      <a:pt x="73" y="25"/>
                    </a:lnTo>
                    <a:lnTo>
                      <a:pt x="55" y="34"/>
                    </a:lnTo>
                    <a:lnTo>
                      <a:pt x="37" y="43"/>
                    </a:lnTo>
                    <a:lnTo>
                      <a:pt x="21" y="51"/>
                    </a:lnTo>
                    <a:lnTo>
                      <a:pt x="9" y="57"/>
                    </a:lnTo>
                    <a:lnTo>
                      <a:pt x="5" y="61"/>
                    </a:lnTo>
                    <a:lnTo>
                      <a:pt x="2" y="61"/>
                    </a:lnTo>
                    <a:lnTo>
                      <a:pt x="1" y="59"/>
                    </a:lnTo>
                    <a:lnTo>
                      <a:pt x="0" y="57"/>
                    </a:lnTo>
                    <a:lnTo>
                      <a:pt x="1" y="5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71" name="Freeform 29"/>
              <p:cNvSpPr>
                <a:spLocks/>
              </p:cNvSpPr>
              <p:nvPr/>
            </p:nvSpPr>
            <p:spPr bwMode="auto">
              <a:xfrm>
                <a:off x="523" y="2483"/>
                <a:ext cx="10" cy="12"/>
              </a:xfrm>
              <a:custGeom>
                <a:avLst/>
                <a:gdLst>
                  <a:gd name="T0" fmla="*/ 0 w 33"/>
                  <a:gd name="T1" fmla="*/ 0 h 37"/>
                  <a:gd name="T2" fmla="*/ 0 w 33"/>
                  <a:gd name="T3" fmla="*/ 0 h 37"/>
                  <a:gd name="T4" fmla="*/ 0 w 33"/>
                  <a:gd name="T5" fmla="*/ 0 h 37"/>
                  <a:gd name="T6" fmla="*/ 0 w 33"/>
                  <a:gd name="T7" fmla="*/ 0 h 37"/>
                  <a:gd name="T8" fmla="*/ 0 w 33"/>
                  <a:gd name="T9" fmla="*/ 0 h 37"/>
                  <a:gd name="T10" fmla="*/ 0 w 33"/>
                  <a:gd name="T11" fmla="*/ 0 h 37"/>
                  <a:gd name="T12" fmla="*/ 0 w 33"/>
                  <a:gd name="T13" fmla="*/ 0 h 37"/>
                  <a:gd name="T14" fmla="*/ 0 w 33"/>
                  <a:gd name="T15" fmla="*/ 0 h 37"/>
                  <a:gd name="T16" fmla="*/ 0 w 33"/>
                  <a:gd name="T17" fmla="*/ 0 h 37"/>
                  <a:gd name="T18" fmla="*/ 0 w 33"/>
                  <a:gd name="T19" fmla="*/ 0 h 37"/>
                  <a:gd name="T20" fmla="*/ 0 w 33"/>
                  <a:gd name="T21" fmla="*/ 0 h 37"/>
                  <a:gd name="T22" fmla="*/ 0 w 33"/>
                  <a:gd name="T23" fmla="*/ 0 h 37"/>
                  <a:gd name="T24" fmla="*/ 0 w 33"/>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37"/>
                  <a:gd name="T41" fmla="*/ 33 w 33"/>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37">
                    <a:moveTo>
                      <a:pt x="0" y="28"/>
                    </a:moveTo>
                    <a:lnTo>
                      <a:pt x="6" y="22"/>
                    </a:lnTo>
                    <a:lnTo>
                      <a:pt x="17" y="13"/>
                    </a:lnTo>
                    <a:lnTo>
                      <a:pt x="26" y="5"/>
                    </a:lnTo>
                    <a:lnTo>
                      <a:pt x="33" y="0"/>
                    </a:lnTo>
                    <a:lnTo>
                      <a:pt x="28" y="9"/>
                    </a:lnTo>
                    <a:lnTo>
                      <a:pt x="21" y="20"/>
                    </a:lnTo>
                    <a:lnTo>
                      <a:pt x="15" y="30"/>
                    </a:lnTo>
                    <a:lnTo>
                      <a:pt x="13" y="37"/>
                    </a:lnTo>
                    <a:lnTo>
                      <a:pt x="10" y="35"/>
                    </a:lnTo>
                    <a:lnTo>
                      <a:pt x="5" y="33"/>
                    </a:lnTo>
                    <a:lnTo>
                      <a:pt x="2" y="30"/>
                    </a:lnTo>
                    <a:lnTo>
                      <a:pt x="0" y="28"/>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72" name="Freeform 30"/>
              <p:cNvSpPr>
                <a:spLocks/>
              </p:cNvSpPr>
              <p:nvPr/>
            </p:nvSpPr>
            <p:spPr bwMode="auto">
              <a:xfrm>
                <a:off x="566" y="2421"/>
                <a:ext cx="38" cy="37"/>
              </a:xfrm>
              <a:custGeom>
                <a:avLst/>
                <a:gdLst>
                  <a:gd name="T0" fmla="*/ 0 w 115"/>
                  <a:gd name="T1" fmla="*/ 0 h 115"/>
                  <a:gd name="T2" fmla="*/ 0 w 115"/>
                  <a:gd name="T3" fmla="*/ 0 h 115"/>
                  <a:gd name="T4" fmla="*/ 0 w 115"/>
                  <a:gd name="T5" fmla="*/ 0 h 115"/>
                  <a:gd name="T6" fmla="*/ 0 w 115"/>
                  <a:gd name="T7" fmla="*/ 0 h 115"/>
                  <a:gd name="T8" fmla="*/ 0 w 115"/>
                  <a:gd name="T9" fmla="*/ 0 h 115"/>
                  <a:gd name="T10" fmla="*/ 0 w 115"/>
                  <a:gd name="T11" fmla="*/ 0 h 115"/>
                  <a:gd name="T12" fmla="*/ 0 w 115"/>
                  <a:gd name="T13" fmla="*/ 0 h 115"/>
                  <a:gd name="T14" fmla="*/ 0 w 115"/>
                  <a:gd name="T15" fmla="*/ 0 h 115"/>
                  <a:gd name="T16" fmla="*/ 0 w 115"/>
                  <a:gd name="T17" fmla="*/ 0 h 115"/>
                  <a:gd name="T18" fmla="*/ 0 w 115"/>
                  <a:gd name="T19" fmla="*/ 0 h 115"/>
                  <a:gd name="T20" fmla="*/ 0 w 115"/>
                  <a:gd name="T21" fmla="*/ 0 h 115"/>
                  <a:gd name="T22" fmla="*/ 0 w 115"/>
                  <a:gd name="T23" fmla="*/ 0 h 115"/>
                  <a:gd name="T24" fmla="*/ 0 w 115"/>
                  <a:gd name="T25" fmla="*/ 0 h 115"/>
                  <a:gd name="T26" fmla="*/ 0 w 115"/>
                  <a:gd name="T27" fmla="*/ 0 h 115"/>
                  <a:gd name="T28" fmla="*/ 0 w 115"/>
                  <a:gd name="T29" fmla="*/ 0 h 115"/>
                  <a:gd name="T30" fmla="*/ 0 w 115"/>
                  <a:gd name="T31" fmla="*/ 0 h 115"/>
                  <a:gd name="T32" fmla="*/ 0 w 115"/>
                  <a:gd name="T33" fmla="*/ 0 h 115"/>
                  <a:gd name="T34" fmla="*/ 0 w 115"/>
                  <a:gd name="T35" fmla="*/ 0 h 115"/>
                  <a:gd name="T36" fmla="*/ 0 w 115"/>
                  <a:gd name="T37" fmla="*/ 0 h 115"/>
                  <a:gd name="T38" fmla="*/ 0 w 115"/>
                  <a:gd name="T39" fmla="*/ 0 h 115"/>
                  <a:gd name="T40" fmla="*/ 0 w 115"/>
                  <a:gd name="T41" fmla="*/ 0 h 115"/>
                  <a:gd name="T42" fmla="*/ 0 w 115"/>
                  <a:gd name="T43" fmla="*/ 0 h 115"/>
                  <a:gd name="T44" fmla="*/ 0 w 115"/>
                  <a:gd name="T45" fmla="*/ 0 h 115"/>
                  <a:gd name="T46" fmla="*/ 0 w 115"/>
                  <a:gd name="T47" fmla="*/ 0 h 115"/>
                  <a:gd name="T48" fmla="*/ 0 w 115"/>
                  <a:gd name="T49" fmla="*/ 0 h 115"/>
                  <a:gd name="T50" fmla="*/ 0 w 115"/>
                  <a:gd name="T51" fmla="*/ 0 h 115"/>
                  <a:gd name="T52" fmla="*/ 0 w 115"/>
                  <a:gd name="T53" fmla="*/ 0 h 115"/>
                  <a:gd name="T54" fmla="*/ 0 w 115"/>
                  <a:gd name="T55" fmla="*/ 0 h 115"/>
                  <a:gd name="T56" fmla="*/ 0 w 115"/>
                  <a:gd name="T57" fmla="*/ 0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
                  <a:gd name="T88" fmla="*/ 0 h 115"/>
                  <a:gd name="T89" fmla="*/ 115 w 11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 h="115">
                    <a:moveTo>
                      <a:pt x="0" y="110"/>
                    </a:moveTo>
                    <a:lnTo>
                      <a:pt x="8" y="103"/>
                    </a:lnTo>
                    <a:lnTo>
                      <a:pt x="21" y="90"/>
                    </a:lnTo>
                    <a:lnTo>
                      <a:pt x="37" y="75"/>
                    </a:lnTo>
                    <a:lnTo>
                      <a:pt x="53" y="58"/>
                    </a:lnTo>
                    <a:lnTo>
                      <a:pt x="69" y="41"/>
                    </a:lnTo>
                    <a:lnTo>
                      <a:pt x="84" y="26"/>
                    </a:lnTo>
                    <a:lnTo>
                      <a:pt x="93" y="16"/>
                    </a:lnTo>
                    <a:lnTo>
                      <a:pt x="98" y="11"/>
                    </a:lnTo>
                    <a:lnTo>
                      <a:pt x="103" y="8"/>
                    </a:lnTo>
                    <a:lnTo>
                      <a:pt x="108" y="3"/>
                    </a:lnTo>
                    <a:lnTo>
                      <a:pt x="114" y="0"/>
                    </a:lnTo>
                    <a:lnTo>
                      <a:pt x="115" y="0"/>
                    </a:lnTo>
                    <a:lnTo>
                      <a:pt x="112" y="3"/>
                    </a:lnTo>
                    <a:lnTo>
                      <a:pt x="105" y="12"/>
                    </a:lnTo>
                    <a:lnTo>
                      <a:pt x="94" y="25"/>
                    </a:lnTo>
                    <a:lnTo>
                      <a:pt x="84" y="39"/>
                    </a:lnTo>
                    <a:lnTo>
                      <a:pt x="73" y="54"/>
                    </a:lnTo>
                    <a:lnTo>
                      <a:pt x="62" y="66"/>
                    </a:lnTo>
                    <a:lnTo>
                      <a:pt x="55" y="77"/>
                    </a:lnTo>
                    <a:lnTo>
                      <a:pt x="52" y="81"/>
                    </a:lnTo>
                    <a:lnTo>
                      <a:pt x="46" y="88"/>
                    </a:lnTo>
                    <a:lnTo>
                      <a:pt x="36" y="98"/>
                    </a:lnTo>
                    <a:lnTo>
                      <a:pt x="24" y="108"/>
                    </a:lnTo>
                    <a:lnTo>
                      <a:pt x="18" y="113"/>
                    </a:lnTo>
                    <a:lnTo>
                      <a:pt x="15" y="115"/>
                    </a:lnTo>
                    <a:lnTo>
                      <a:pt x="9" y="113"/>
                    </a:lnTo>
                    <a:lnTo>
                      <a:pt x="3" y="112"/>
                    </a:lnTo>
                    <a:lnTo>
                      <a:pt x="0" y="1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73" name="Freeform 31"/>
              <p:cNvSpPr>
                <a:spLocks/>
              </p:cNvSpPr>
              <p:nvPr/>
            </p:nvSpPr>
            <p:spPr bwMode="auto">
              <a:xfrm>
                <a:off x="609" y="2378"/>
                <a:ext cx="73" cy="34"/>
              </a:xfrm>
              <a:custGeom>
                <a:avLst/>
                <a:gdLst>
                  <a:gd name="T0" fmla="*/ 0 w 224"/>
                  <a:gd name="T1" fmla="*/ 0 h 102"/>
                  <a:gd name="T2" fmla="*/ 0 w 224"/>
                  <a:gd name="T3" fmla="*/ 0 h 102"/>
                  <a:gd name="T4" fmla="*/ 0 w 224"/>
                  <a:gd name="T5" fmla="*/ 0 h 102"/>
                  <a:gd name="T6" fmla="*/ 0 w 224"/>
                  <a:gd name="T7" fmla="*/ 0 h 102"/>
                  <a:gd name="T8" fmla="*/ 0 w 224"/>
                  <a:gd name="T9" fmla="*/ 0 h 102"/>
                  <a:gd name="T10" fmla="*/ 0 w 224"/>
                  <a:gd name="T11" fmla="*/ 0 h 102"/>
                  <a:gd name="T12" fmla="*/ 0 w 224"/>
                  <a:gd name="T13" fmla="*/ 0 h 102"/>
                  <a:gd name="T14" fmla="*/ 0 w 224"/>
                  <a:gd name="T15" fmla="*/ 0 h 102"/>
                  <a:gd name="T16" fmla="*/ 0 w 224"/>
                  <a:gd name="T17" fmla="*/ 0 h 102"/>
                  <a:gd name="T18" fmla="*/ 0 w 224"/>
                  <a:gd name="T19" fmla="*/ 0 h 102"/>
                  <a:gd name="T20" fmla="*/ 0 w 224"/>
                  <a:gd name="T21" fmla="*/ 0 h 102"/>
                  <a:gd name="T22" fmla="*/ 0 w 224"/>
                  <a:gd name="T23" fmla="*/ 0 h 102"/>
                  <a:gd name="T24" fmla="*/ 0 w 224"/>
                  <a:gd name="T25" fmla="*/ 0 h 102"/>
                  <a:gd name="T26" fmla="*/ 0 w 224"/>
                  <a:gd name="T27" fmla="*/ 0 h 102"/>
                  <a:gd name="T28" fmla="*/ 0 w 224"/>
                  <a:gd name="T29" fmla="*/ 0 h 102"/>
                  <a:gd name="T30" fmla="*/ 0 w 224"/>
                  <a:gd name="T31" fmla="*/ 0 h 102"/>
                  <a:gd name="T32" fmla="*/ 0 w 224"/>
                  <a:gd name="T33" fmla="*/ 0 h 102"/>
                  <a:gd name="T34" fmla="*/ 0 w 224"/>
                  <a:gd name="T35" fmla="*/ 0 h 102"/>
                  <a:gd name="T36" fmla="*/ 0 w 224"/>
                  <a:gd name="T37" fmla="*/ 0 h 102"/>
                  <a:gd name="T38" fmla="*/ 0 w 224"/>
                  <a:gd name="T39" fmla="*/ 0 h 102"/>
                  <a:gd name="T40" fmla="*/ 0 w 224"/>
                  <a:gd name="T41" fmla="*/ 0 h 102"/>
                  <a:gd name="T42" fmla="*/ 0 w 224"/>
                  <a:gd name="T43" fmla="*/ 0 h 102"/>
                  <a:gd name="T44" fmla="*/ 0 w 224"/>
                  <a:gd name="T45" fmla="*/ 0 h 102"/>
                  <a:gd name="T46" fmla="*/ 0 w 224"/>
                  <a:gd name="T47" fmla="*/ 0 h 102"/>
                  <a:gd name="T48" fmla="*/ 0 w 224"/>
                  <a:gd name="T49" fmla="*/ 0 h 102"/>
                  <a:gd name="T50" fmla="*/ 0 w 224"/>
                  <a:gd name="T51" fmla="*/ 0 h 102"/>
                  <a:gd name="T52" fmla="*/ 0 w 224"/>
                  <a:gd name="T53" fmla="*/ 0 h 102"/>
                  <a:gd name="T54" fmla="*/ 0 w 224"/>
                  <a:gd name="T55" fmla="*/ 0 h 102"/>
                  <a:gd name="T56" fmla="*/ 0 w 224"/>
                  <a:gd name="T57" fmla="*/ 0 h 102"/>
                  <a:gd name="T58" fmla="*/ 0 w 224"/>
                  <a:gd name="T59" fmla="*/ 0 h 102"/>
                  <a:gd name="T60" fmla="*/ 0 w 224"/>
                  <a:gd name="T61" fmla="*/ 0 h 102"/>
                  <a:gd name="T62" fmla="*/ 0 w 224"/>
                  <a:gd name="T63" fmla="*/ 0 h 102"/>
                  <a:gd name="T64" fmla="*/ 0 w 224"/>
                  <a:gd name="T65" fmla="*/ 0 h 102"/>
                  <a:gd name="T66" fmla="*/ 0 w 224"/>
                  <a:gd name="T67" fmla="*/ 0 h 102"/>
                  <a:gd name="T68" fmla="*/ 0 w 224"/>
                  <a:gd name="T69" fmla="*/ 0 h 102"/>
                  <a:gd name="T70" fmla="*/ 0 w 224"/>
                  <a:gd name="T71" fmla="*/ 0 h 102"/>
                  <a:gd name="T72" fmla="*/ 0 w 224"/>
                  <a:gd name="T73" fmla="*/ 0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4"/>
                  <a:gd name="T112" fmla="*/ 0 h 102"/>
                  <a:gd name="T113" fmla="*/ 224 w 224"/>
                  <a:gd name="T114" fmla="*/ 102 h 10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4" h="102">
                    <a:moveTo>
                      <a:pt x="0" y="102"/>
                    </a:moveTo>
                    <a:lnTo>
                      <a:pt x="8" y="97"/>
                    </a:lnTo>
                    <a:lnTo>
                      <a:pt x="26" y="87"/>
                    </a:lnTo>
                    <a:lnTo>
                      <a:pt x="48" y="73"/>
                    </a:lnTo>
                    <a:lnTo>
                      <a:pt x="72" y="58"/>
                    </a:lnTo>
                    <a:lnTo>
                      <a:pt x="97" y="43"/>
                    </a:lnTo>
                    <a:lnTo>
                      <a:pt x="120" y="29"/>
                    </a:lnTo>
                    <a:lnTo>
                      <a:pt x="137" y="20"/>
                    </a:lnTo>
                    <a:lnTo>
                      <a:pt x="147" y="16"/>
                    </a:lnTo>
                    <a:lnTo>
                      <a:pt x="152" y="15"/>
                    </a:lnTo>
                    <a:lnTo>
                      <a:pt x="159" y="12"/>
                    </a:lnTo>
                    <a:lnTo>
                      <a:pt x="168" y="10"/>
                    </a:lnTo>
                    <a:lnTo>
                      <a:pt x="177" y="6"/>
                    </a:lnTo>
                    <a:lnTo>
                      <a:pt x="186" y="4"/>
                    </a:lnTo>
                    <a:lnTo>
                      <a:pt x="193" y="2"/>
                    </a:lnTo>
                    <a:lnTo>
                      <a:pt x="200" y="1"/>
                    </a:lnTo>
                    <a:lnTo>
                      <a:pt x="204" y="0"/>
                    </a:lnTo>
                    <a:lnTo>
                      <a:pt x="210" y="3"/>
                    </a:lnTo>
                    <a:lnTo>
                      <a:pt x="217" y="9"/>
                    </a:lnTo>
                    <a:lnTo>
                      <a:pt x="221" y="15"/>
                    </a:lnTo>
                    <a:lnTo>
                      <a:pt x="224" y="20"/>
                    </a:lnTo>
                    <a:lnTo>
                      <a:pt x="219" y="21"/>
                    </a:lnTo>
                    <a:lnTo>
                      <a:pt x="210" y="24"/>
                    </a:lnTo>
                    <a:lnTo>
                      <a:pt x="198" y="28"/>
                    </a:lnTo>
                    <a:lnTo>
                      <a:pt x="183" y="34"/>
                    </a:lnTo>
                    <a:lnTo>
                      <a:pt x="166" y="40"/>
                    </a:lnTo>
                    <a:lnTo>
                      <a:pt x="147" y="47"/>
                    </a:lnTo>
                    <a:lnTo>
                      <a:pt x="127" y="55"/>
                    </a:lnTo>
                    <a:lnTo>
                      <a:pt x="106" y="63"/>
                    </a:lnTo>
                    <a:lnTo>
                      <a:pt x="87" y="70"/>
                    </a:lnTo>
                    <a:lnTo>
                      <a:pt x="67" y="78"/>
                    </a:lnTo>
                    <a:lnTo>
                      <a:pt x="49" y="85"/>
                    </a:lnTo>
                    <a:lnTo>
                      <a:pt x="33" y="90"/>
                    </a:lnTo>
                    <a:lnTo>
                      <a:pt x="19" y="95"/>
                    </a:lnTo>
                    <a:lnTo>
                      <a:pt x="8" y="100"/>
                    </a:lnTo>
                    <a:lnTo>
                      <a:pt x="3" y="102"/>
                    </a:lnTo>
                    <a:lnTo>
                      <a:pt x="0" y="10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74" name="Freeform 32"/>
              <p:cNvSpPr>
                <a:spLocks/>
              </p:cNvSpPr>
              <p:nvPr/>
            </p:nvSpPr>
            <p:spPr bwMode="auto">
              <a:xfrm>
                <a:off x="685" y="2375"/>
                <a:ext cx="14" cy="9"/>
              </a:xfrm>
              <a:custGeom>
                <a:avLst/>
                <a:gdLst>
                  <a:gd name="T0" fmla="*/ 0 w 44"/>
                  <a:gd name="T1" fmla="*/ 0 h 28"/>
                  <a:gd name="T2" fmla="*/ 0 w 44"/>
                  <a:gd name="T3" fmla="*/ 0 h 28"/>
                  <a:gd name="T4" fmla="*/ 0 w 44"/>
                  <a:gd name="T5" fmla="*/ 0 h 28"/>
                  <a:gd name="T6" fmla="*/ 0 w 44"/>
                  <a:gd name="T7" fmla="*/ 0 h 28"/>
                  <a:gd name="T8" fmla="*/ 0 w 44"/>
                  <a:gd name="T9" fmla="*/ 0 h 28"/>
                  <a:gd name="T10" fmla="*/ 0 w 44"/>
                  <a:gd name="T11" fmla="*/ 0 h 28"/>
                  <a:gd name="T12" fmla="*/ 0 w 44"/>
                  <a:gd name="T13" fmla="*/ 0 h 28"/>
                  <a:gd name="T14" fmla="*/ 0 w 44"/>
                  <a:gd name="T15" fmla="*/ 0 h 28"/>
                  <a:gd name="T16" fmla="*/ 0 w 44"/>
                  <a:gd name="T17" fmla="*/ 0 h 28"/>
                  <a:gd name="T18" fmla="*/ 0 w 44"/>
                  <a:gd name="T19" fmla="*/ 0 h 28"/>
                  <a:gd name="T20" fmla="*/ 0 w 44"/>
                  <a:gd name="T21" fmla="*/ 0 h 28"/>
                  <a:gd name="T22" fmla="*/ 0 w 44"/>
                  <a:gd name="T23" fmla="*/ 0 h 28"/>
                  <a:gd name="T24" fmla="*/ 0 w 44"/>
                  <a:gd name="T25" fmla="*/ 0 h 28"/>
                  <a:gd name="T26" fmla="*/ 0 w 44"/>
                  <a:gd name="T27" fmla="*/ 0 h 28"/>
                  <a:gd name="T28" fmla="*/ 0 w 44"/>
                  <a:gd name="T29" fmla="*/ 0 h 28"/>
                  <a:gd name="T30" fmla="*/ 0 w 44"/>
                  <a:gd name="T31" fmla="*/ 0 h 28"/>
                  <a:gd name="T32" fmla="*/ 0 w 44"/>
                  <a:gd name="T33" fmla="*/ 0 h 28"/>
                  <a:gd name="T34" fmla="*/ 0 w 44"/>
                  <a:gd name="T35" fmla="*/ 0 h 28"/>
                  <a:gd name="T36" fmla="*/ 0 w 44"/>
                  <a:gd name="T37" fmla="*/ 0 h 28"/>
                  <a:gd name="T38" fmla="*/ 0 w 44"/>
                  <a:gd name="T39" fmla="*/ 0 h 28"/>
                  <a:gd name="T40" fmla="*/ 0 w 44"/>
                  <a:gd name="T41" fmla="*/ 0 h 28"/>
                  <a:gd name="T42" fmla="*/ 0 w 44"/>
                  <a:gd name="T43" fmla="*/ 0 h 28"/>
                  <a:gd name="T44" fmla="*/ 0 w 44"/>
                  <a:gd name="T45" fmla="*/ 0 h 28"/>
                  <a:gd name="T46" fmla="*/ 0 w 44"/>
                  <a:gd name="T47" fmla="*/ 0 h 28"/>
                  <a:gd name="T48" fmla="*/ 0 w 44"/>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28"/>
                  <a:gd name="T77" fmla="*/ 44 w 44"/>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28">
                    <a:moveTo>
                      <a:pt x="1" y="6"/>
                    </a:moveTo>
                    <a:lnTo>
                      <a:pt x="4" y="5"/>
                    </a:lnTo>
                    <a:lnTo>
                      <a:pt x="9" y="5"/>
                    </a:lnTo>
                    <a:lnTo>
                      <a:pt x="16" y="4"/>
                    </a:lnTo>
                    <a:lnTo>
                      <a:pt x="24" y="3"/>
                    </a:lnTo>
                    <a:lnTo>
                      <a:pt x="31" y="2"/>
                    </a:lnTo>
                    <a:lnTo>
                      <a:pt x="37" y="2"/>
                    </a:lnTo>
                    <a:lnTo>
                      <a:pt x="41" y="0"/>
                    </a:lnTo>
                    <a:lnTo>
                      <a:pt x="42" y="0"/>
                    </a:lnTo>
                    <a:lnTo>
                      <a:pt x="42" y="3"/>
                    </a:lnTo>
                    <a:lnTo>
                      <a:pt x="44" y="6"/>
                    </a:lnTo>
                    <a:lnTo>
                      <a:pt x="44" y="10"/>
                    </a:lnTo>
                    <a:lnTo>
                      <a:pt x="42" y="12"/>
                    </a:lnTo>
                    <a:lnTo>
                      <a:pt x="41" y="13"/>
                    </a:lnTo>
                    <a:lnTo>
                      <a:pt x="37" y="15"/>
                    </a:lnTo>
                    <a:lnTo>
                      <a:pt x="32" y="18"/>
                    </a:lnTo>
                    <a:lnTo>
                      <a:pt x="25" y="20"/>
                    </a:lnTo>
                    <a:lnTo>
                      <a:pt x="19" y="22"/>
                    </a:lnTo>
                    <a:lnTo>
                      <a:pt x="14" y="25"/>
                    </a:lnTo>
                    <a:lnTo>
                      <a:pt x="8" y="27"/>
                    </a:lnTo>
                    <a:lnTo>
                      <a:pt x="4" y="28"/>
                    </a:lnTo>
                    <a:lnTo>
                      <a:pt x="2" y="23"/>
                    </a:lnTo>
                    <a:lnTo>
                      <a:pt x="0" y="16"/>
                    </a:lnTo>
                    <a:lnTo>
                      <a:pt x="0" y="10"/>
                    </a:lnTo>
                    <a:lnTo>
                      <a:pt x="1" y="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75" name="Freeform 33"/>
              <p:cNvSpPr>
                <a:spLocks/>
              </p:cNvSpPr>
              <p:nvPr/>
            </p:nvSpPr>
            <p:spPr bwMode="auto">
              <a:xfrm>
                <a:off x="731" y="2487"/>
                <a:ext cx="11" cy="7"/>
              </a:xfrm>
              <a:custGeom>
                <a:avLst/>
                <a:gdLst>
                  <a:gd name="T0" fmla="*/ 0 w 34"/>
                  <a:gd name="T1" fmla="*/ 0 h 23"/>
                  <a:gd name="T2" fmla="*/ 0 w 34"/>
                  <a:gd name="T3" fmla="*/ 0 h 23"/>
                  <a:gd name="T4" fmla="*/ 0 w 34"/>
                  <a:gd name="T5" fmla="*/ 0 h 23"/>
                  <a:gd name="T6" fmla="*/ 0 w 34"/>
                  <a:gd name="T7" fmla="*/ 0 h 23"/>
                  <a:gd name="T8" fmla="*/ 0 w 34"/>
                  <a:gd name="T9" fmla="*/ 0 h 23"/>
                  <a:gd name="T10" fmla="*/ 0 w 34"/>
                  <a:gd name="T11" fmla="*/ 0 h 23"/>
                  <a:gd name="T12" fmla="*/ 0 w 34"/>
                  <a:gd name="T13" fmla="*/ 0 h 23"/>
                  <a:gd name="T14" fmla="*/ 0 w 34"/>
                  <a:gd name="T15" fmla="*/ 0 h 23"/>
                  <a:gd name="T16" fmla="*/ 0 w 34"/>
                  <a:gd name="T17" fmla="*/ 0 h 23"/>
                  <a:gd name="T18" fmla="*/ 0 w 34"/>
                  <a:gd name="T19" fmla="*/ 0 h 23"/>
                  <a:gd name="T20" fmla="*/ 0 w 34"/>
                  <a:gd name="T21" fmla="*/ 0 h 23"/>
                  <a:gd name="T22" fmla="*/ 0 w 34"/>
                  <a:gd name="T23" fmla="*/ 0 h 23"/>
                  <a:gd name="T24" fmla="*/ 0 w 34"/>
                  <a:gd name="T25" fmla="*/ 0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3"/>
                  <a:gd name="T41" fmla="*/ 34 w 34"/>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3">
                    <a:moveTo>
                      <a:pt x="17" y="0"/>
                    </a:moveTo>
                    <a:lnTo>
                      <a:pt x="21" y="5"/>
                    </a:lnTo>
                    <a:lnTo>
                      <a:pt x="27" y="13"/>
                    </a:lnTo>
                    <a:lnTo>
                      <a:pt x="33" y="21"/>
                    </a:lnTo>
                    <a:lnTo>
                      <a:pt x="34" y="23"/>
                    </a:lnTo>
                    <a:lnTo>
                      <a:pt x="29" y="22"/>
                    </a:lnTo>
                    <a:lnTo>
                      <a:pt x="19" y="21"/>
                    </a:lnTo>
                    <a:lnTo>
                      <a:pt x="8" y="21"/>
                    </a:lnTo>
                    <a:lnTo>
                      <a:pt x="0" y="21"/>
                    </a:lnTo>
                    <a:lnTo>
                      <a:pt x="3" y="16"/>
                    </a:lnTo>
                    <a:lnTo>
                      <a:pt x="6" y="10"/>
                    </a:lnTo>
                    <a:lnTo>
                      <a:pt x="11" y="5"/>
                    </a:lnTo>
                    <a:lnTo>
                      <a:pt x="17"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76" name="Freeform 34"/>
              <p:cNvSpPr>
                <a:spLocks/>
              </p:cNvSpPr>
              <p:nvPr/>
            </p:nvSpPr>
            <p:spPr bwMode="auto">
              <a:xfrm>
                <a:off x="683" y="2485"/>
                <a:ext cx="46" cy="8"/>
              </a:xfrm>
              <a:custGeom>
                <a:avLst/>
                <a:gdLst>
                  <a:gd name="T0" fmla="*/ 0 w 141"/>
                  <a:gd name="T1" fmla="*/ 0 h 25"/>
                  <a:gd name="T2" fmla="*/ 0 w 141"/>
                  <a:gd name="T3" fmla="*/ 0 h 25"/>
                  <a:gd name="T4" fmla="*/ 0 w 141"/>
                  <a:gd name="T5" fmla="*/ 0 h 25"/>
                  <a:gd name="T6" fmla="*/ 0 w 141"/>
                  <a:gd name="T7" fmla="*/ 0 h 25"/>
                  <a:gd name="T8" fmla="*/ 0 w 141"/>
                  <a:gd name="T9" fmla="*/ 0 h 25"/>
                  <a:gd name="T10" fmla="*/ 0 w 141"/>
                  <a:gd name="T11" fmla="*/ 0 h 25"/>
                  <a:gd name="T12" fmla="*/ 0 w 141"/>
                  <a:gd name="T13" fmla="*/ 0 h 25"/>
                  <a:gd name="T14" fmla="*/ 0 w 141"/>
                  <a:gd name="T15" fmla="*/ 0 h 25"/>
                  <a:gd name="T16" fmla="*/ 0 w 141"/>
                  <a:gd name="T17" fmla="*/ 0 h 25"/>
                  <a:gd name="T18" fmla="*/ 0 w 141"/>
                  <a:gd name="T19" fmla="*/ 0 h 25"/>
                  <a:gd name="T20" fmla="*/ 0 w 141"/>
                  <a:gd name="T21" fmla="*/ 0 h 25"/>
                  <a:gd name="T22" fmla="*/ 0 w 141"/>
                  <a:gd name="T23" fmla="*/ 0 h 25"/>
                  <a:gd name="T24" fmla="*/ 0 w 141"/>
                  <a:gd name="T25" fmla="*/ 0 h 25"/>
                  <a:gd name="T26" fmla="*/ 0 w 141"/>
                  <a:gd name="T27" fmla="*/ 0 h 25"/>
                  <a:gd name="T28" fmla="*/ 0 w 141"/>
                  <a:gd name="T29" fmla="*/ 0 h 25"/>
                  <a:gd name="T30" fmla="*/ 0 w 141"/>
                  <a:gd name="T31" fmla="*/ 0 h 25"/>
                  <a:gd name="T32" fmla="*/ 0 w 141"/>
                  <a:gd name="T33" fmla="*/ 0 h 25"/>
                  <a:gd name="T34" fmla="*/ 0 w 141"/>
                  <a:gd name="T35" fmla="*/ 0 h 25"/>
                  <a:gd name="T36" fmla="*/ 0 w 141"/>
                  <a:gd name="T37" fmla="*/ 0 h 25"/>
                  <a:gd name="T38" fmla="*/ 0 w 141"/>
                  <a:gd name="T39" fmla="*/ 0 h 25"/>
                  <a:gd name="T40" fmla="*/ 0 w 141"/>
                  <a:gd name="T41" fmla="*/ 0 h 25"/>
                  <a:gd name="T42" fmla="*/ 0 w 141"/>
                  <a:gd name="T43" fmla="*/ 0 h 25"/>
                  <a:gd name="T44" fmla="*/ 0 w 141"/>
                  <a:gd name="T45" fmla="*/ 0 h 25"/>
                  <a:gd name="T46" fmla="*/ 0 w 141"/>
                  <a:gd name="T47" fmla="*/ 0 h 25"/>
                  <a:gd name="T48" fmla="*/ 0 w 141"/>
                  <a:gd name="T49" fmla="*/ 0 h 25"/>
                  <a:gd name="T50" fmla="*/ 0 w 141"/>
                  <a:gd name="T51" fmla="*/ 0 h 25"/>
                  <a:gd name="T52" fmla="*/ 0 w 141"/>
                  <a:gd name="T53" fmla="*/ 0 h 25"/>
                  <a:gd name="T54" fmla="*/ 0 w 141"/>
                  <a:gd name="T55" fmla="*/ 0 h 25"/>
                  <a:gd name="T56" fmla="*/ 0 w 141"/>
                  <a:gd name="T57" fmla="*/ 0 h 25"/>
                  <a:gd name="T58" fmla="*/ 0 w 141"/>
                  <a:gd name="T59" fmla="*/ 0 h 25"/>
                  <a:gd name="T60" fmla="*/ 0 w 141"/>
                  <a:gd name="T61" fmla="*/ 0 h 25"/>
                  <a:gd name="T62" fmla="*/ 0 w 141"/>
                  <a:gd name="T63" fmla="*/ 0 h 25"/>
                  <a:gd name="T64" fmla="*/ 0 w 141"/>
                  <a:gd name="T65" fmla="*/ 0 h 25"/>
                  <a:gd name="T66" fmla="*/ 0 w 141"/>
                  <a:gd name="T67" fmla="*/ 0 h 25"/>
                  <a:gd name="T68" fmla="*/ 0 w 141"/>
                  <a:gd name="T69" fmla="*/ 0 h 25"/>
                  <a:gd name="T70" fmla="*/ 0 w 141"/>
                  <a:gd name="T71" fmla="*/ 0 h 25"/>
                  <a:gd name="T72" fmla="*/ 0 w 141"/>
                  <a:gd name="T73" fmla="*/ 0 h 25"/>
                  <a:gd name="T74" fmla="*/ 0 w 141"/>
                  <a:gd name="T75" fmla="*/ 0 h 25"/>
                  <a:gd name="T76" fmla="*/ 0 w 141"/>
                  <a:gd name="T77" fmla="*/ 0 h 25"/>
                  <a:gd name="T78" fmla="*/ 0 w 141"/>
                  <a:gd name="T79" fmla="*/ 0 h 25"/>
                  <a:gd name="T80" fmla="*/ 0 w 141"/>
                  <a:gd name="T81" fmla="*/ 0 h 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5"/>
                  <a:gd name="T125" fmla="*/ 141 w 141"/>
                  <a:gd name="T126" fmla="*/ 25 h 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5">
                    <a:moveTo>
                      <a:pt x="1" y="0"/>
                    </a:moveTo>
                    <a:lnTo>
                      <a:pt x="8" y="0"/>
                    </a:lnTo>
                    <a:lnTo>
                      <a:pt x="19" y="1"/>
                    </a:lnTo>
                    <a:lnTo>
                      <a:pt x="34" y="2"/>
                    </a:lnTo>
                    <a:lnTo>
                      <a:pt x="50" y="2"/>
                    </a:lnTo>
                    <a:lnTo>
                      <a:pt x="66" y="4"/>
                    </a:lnTo>
                    <a:lnTo>
                      <a:pt x="80" y="5"/>
                    </a:lnTo>
                    <a:lnTo>
                      <a:pt x="90" y="6"/>
                    </a:lnTo>
                    <a:lnTo>
                      <a:pt x="95" y="6"/>
                    </a:lnTo>
                    <a:lnTo>
                      <a:pt x="98" y="6"/>
                    </a:lnTo>
                    <a:lnTo>
                      <a:pt x="104" y="6"/>
                    </a:lnTo>
                    <a:lnTo>
                      <a:pt x="111" y="6"/>
                    </a:lnTo>
                    <a:lnTo>
                      <a:pt x="120" y="6"/>
                    </a:lnTo>
                    <a:lnTo>
                      <a:pt x="128" y="7"/>
                    </a:lnTo>
                    <a:lnTo>
                      <a:pt x="135" y="7"/>
                    </a:lnTo>
                    <a:lnTo>
                      <a:pt x="140" y="8"/>
                    </a:lnTo>
                    <a:lnTo>
                      <a:pt x="141" y="9"/>
                    </a:lnTo>
                    <a:lnTo>
                      <a:pt x="140" y="13"/>
                    </a:lnTo>
                    <a:lnTo>
                      <a:pt x="137" y="16"/>
                    </a:lnTo>
                    <a:lnTo>
                      <a:pt x="135" y="21"/>
                    </a:lnTo>
                    <a:lnTo>
                      <a:pt x="134" y="24"/>
                    </a:lnTo>
                    <a:lnTo>
                      <a:pt x="130" y="24"/>
                    </a:lnTo>
                    <a:lnTo>
                      <a:pt x="126" y="25"/>
                    </a:lnTo>
                    <a:lnTo>
                      <a:pt x="120" y="25"/>
                    </a:lnTo>
                    <a:lnTo>
                      <a:pt x="115" y="25"/>
                    </a:lnTo>
                    <a:lnTo>
                      <a:pt x="110" y="24"/>
                    </a:lnTo>
                    <a:lnTo>
                      <a:pt x="105" y="24"/>
                    </a:lnTo>
                    <a:lnTo>
                      <a:pt x="100" y="24"/>
                    </a:lnTo>
                    <a:lnTo>
                      <a:pt x="97" y="23"/>
                    </a:lnTo>
                    <a:lnTo>
                      <a:pt x="91" y="22"/>
                    </a:lnTo>
                    <a:lnTo>
                      <a:pt x="78" y="20"/>
                    </a:lnTo>
                    <a:lnTo>
                      <a:pt x="64" y="16"/>
                    </a:lnTo>
                    <a:lnTo>
                      <a:pt x="47" y="14"/>
                    </a:lnTo>
                    <a:lnTo>
                      <a:pt x="30" y="10"/>
                    </a:lnTo>
                    <a:lnTo>
                      <a:pt x="16" y="8"/>
                    </a:lnTo>
                    <a:lnTo>
                      <a:pt x="6" y="6"/>
                    </a:lnTo>
                    <a:lnTo>
                      <a:pt x="1" y="5"/>
                    </a:lnTo>
                    <a:lnTo>
                      <a:pt x="0" y="4"/>
                    </a:lnTo>
                    <a:lnTo>
                      <a:pt x="0" y="2"/>
                    </a:lnTo>
                    <a:lnTo>
                      <a:pt x="0" y="1"/>
                    </a:lnTo>
                    <a:lnTo>
                      <a:pt x="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77" name="Freeform 35"/>
              <p:cNvSpPr>
                <a:spLocks/>
              </p:cNvSpPr>
              <p:nvPr/>
            </p:nvSpPr>
            <p:spPr bwMode="auto">
              <a:xfrm>
                <a:off x="642" y="2483"/>
                <a:ext cx="19" cy="10"/>
              </a:xfrm>
              <a:custGeom>
                <a:avLst/>
                <a:gdLst>
                  <a:gd name="T0" fmla="*/ 0 w 58"/>
                  <a:gd name="T1" fmla="*/ 0 h 32"/>
                  <a:gd name="T2" fmla="*/ 0 w 58"/>
                  <a:gd name="T3" fmla="*/ 0 h 32"/>
                  <a:gd name="T4" fmla="*/ 0 w 58"/>
                  <a:gd name="T5" fmla="*/ 0 h 32"/>
                  <a:gd name="T6" fmla="*/ 0 w 58"/>
                  <a:gd name="T7" fmla="*/ 0 h 32"/>
                  <a:gd name="T8" fmla="*/ 0 w 58"/>
                  <a:gd name="T9" fmla="*/ 0 h 32"/>
                  <a:gd name="T10" fmla="*/ 0 w 58"/>
                  <a:gd name="T11" fmla="*/ 0 h 32"/>
                  <a:gd name="T12" fmla="*/ 0 w 58"/>
                  <a:gd name="T13" fmla="*/ 0 h 32"/>
                  <a:gd name="T14" fmla="*/ 0 w 58"/>
                  <a:gd name="T15" fmla="*/ 0 h 32"/>
                  <a:gd name="T16" fmla="*/ 0 w 58"/>
                  <a:gd name="T17" fmla="*/ 0 h 32"/>
                  <a:gd name="T18" fmla="*/ 0 w 58"/>
                  <a:gd name="T19" fmla="*/ 0 h 32"/>
                  <a:gd name="T20" fmla="*/ 0 w 58"/>
                  <a:gd name="T21" fmla="*/ 0 h 32"/>
                  <a:gd name="T22" fmla="*/ 0 w 58"/>
                  <a:gd name="T23" fmla="*/ 0 h 32"/>
                  <a:gd name="T24" fmla="*/ 0 w 58"/>
                  <a:gd name="T25" fmla="*/ 0 h 32"/>
                  <a:gd name="T26" fmla="*/ 0 w 58"/>
                  <a:gd name="T27" fmla="*/ 0 h 32"/>
                  <a:gd name="T28" fmla="*/ 0 w 58"/>
                  <a:gd name="T29" fmla="*/ 0 h 32"/>
                  <a:gd name="T30" fmla="*/ 0 w 58"/>
                  <a:gd name="T31" fmla="*/ 0 h 32"/>
                  <a:gd name="T32" fmla="*/ 0 w 58"/>
                  <a:gd name="T33" fmla="*/ 0 h 32"/>
                  <a:gd name="T34" fmla="*/ 0 w 58"/>
                  <a:gd name="T35" fmla="*/ 0 h 32"/>
                  <a:gd name="T36" fmla="*/ 0 w 58"/>
                  <a:gd name="T37" fmla="*/ 0 h 32"/>
                  <a:gd name="T38" fmla="*/ 0 w 58"/>
                  <a:gd name="T39" fmla="*/ 0 h 32"/>
                  <a:gd name="T40" fmla="*/ 0 w 58"/>
                  <a:gd name="T41" fmla="*/ 0 h 32"/>
                  <a:gd name="T42" fmla="*/ 0 w 58"/>
                  <a:gd name="T43" fmla="*/ 0 h 32"/>
                  <a:gd name="T44" fmla="*/ 0 w 58"/>
                  <a:gd name="T45" fmla="*/ 0 h 32"/>
                  <a:gd name="T46" fmla="*/ 0 w 58"/>
                  <a:gd name="T47" fmla="*/ 0 h 32"/>
                  <a:gd name="T48" fmla="*/ 0 w 58"/>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32"/>
                  <a:gd name="T77" fmla="*/ 58 w 58"/>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32">
                    <a:moveTo>
                      <a:pt x="3" y="10"/>
                    </a:moveTo>
                    <a:lnTo>
                      <a:pt x="7" y="9"/>
                    </a:lnTo>
                    <a:lnTo>
                      <a:pt x="13" y="7"/>
                    </a:lnTo>
                    <a:lnTo>
                      <a:pt x="23" y="6"/>
                    </a:lnTo>
                    <a:lnTo>
                      <a:pt x="32" y="4"/>
                    </a:lnTo>
                    <a:lnTo>
                      <a:pt x="41" y="3"/>
                    </a:lnTo>
                    <a:lnTo>
                      <a:pt x="49" y="2"/>
                    </a:lnTo>
                    <a:lnTo>
                      <a:pt x="55" y="0"/>
                    </a:lnTo>
                    <a:lnTo>
                      <a:pt x="57" y="0"/>
                    </a:lnTo>
                    <a:lnTo>
                      <a:pt x="57" y="3"/>
                    </a:lnTo>
                    <a:lnTo>
                      <a:pt x="58" y="5"/>
                    </a:lnTo>
                    <a:lnTo>
                      <a:pt x="58" y="7"/>
                    </a:lnTo>
                    <a:lnTo>
                      <a:pt x="57" y="10"/>
                    </a:lnTo>
                    <a:lnTo>
                      <a:pt x="55" y="11"/>
                    </a:lnTo>
                    <a:lnTo>
                      <a:pt x="49" y="13"/>
                    </a:lnTo>
                    <a:lnTo>
                      <a:pt x="42" y="17"/>
                    </a:lnTo>
                    <a:lnTo>
                      <a:pt x="33" y="20"/>
                    </a:lnTo>
                    <a:lnTo>
                      <a:pt x="25" y="25"/>
                    </a:lnTo>
                    <a:lnTo>
                      <a:pt x="17" y="28"/>
                    </a:lnTo>
                    <a:lnTo>
                      <a:pt x="10" y="30"/>
                    </a:lnTo>
                    <a:lnTo>
                      <a:pt x="7" y="32"/>
                    </a:lnTo>
                    <a:lnTo>
                      <a:pt x="4" y="26"/>
                    </a:lnTo>
                    <a:lnTo>
                      <a:pt x="1" y="19"/>
                    </a:lnTo>
                    <a:lnTo>
                      <a:pt x="0" y="13"/>
                    </a:lnTo>
                    <a:lnTo>
                      <a:pt x="3" y="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78" name="Freeform 36"/>
              <p:cNvSpPr>
                <a:spLocks/>
              </p:cNvSpPr>
              <p:nvPr/>
            </p:nvSpPr>
            <p:spPr bwMode="auto">
              <a:xfrm>
                <a:off x="620" y="2484"/>
                <a:ext cx="12" cy="14"/>
              </a:xfrm>
              <a:custGeom>
                <a:avLst/>
                <a:gdLst>
                  <a:gd name="T0" fmla="*/ 0 w 39"/>
                  <a:gd name="T1" fmla="*/ 0 h 41"/>
                  <a:gd name="T2" fmla="*/ 0 w 39"/>
                  <a:gd name="T3" fmla="*/ 0 h 41"/>
                  <a:gd name="T4" fmla="*/ 0 w 39"/>
                  <a:gd name="T5" fmla="*/ 0 h 41"/>
                  <a:gd name="T6" fmla="*/ 0 w 39"/>
                  <a:gd name="T7" fmla="*/ 0 h 41"/>
                  <a:gd name="T8" fmla="*/ 0 w 39"/>
                  <a:gd name="T9" fmla="*/ 0 h 41"/>
                  <a:gd name="T10" fmla="*/ 0 w 39"/>
                  <a:gd name="T11" fmla="*/ 0 h 41"/>
                  <a:gd name="T12" fmla="*/ 0 w 39"/>
                  <a:gd name="T13" fmla="*/ 0 h 41"/>
                  <a:gd name="T14" fmla="*/ 0 w 39"/>
                  <a:gd name="T15" fmla="*/ 0 h 41"/>
                  <a:gd name="T16" fmla="*/ 0 w 39"/>
                  <a:gd name="T17" fmla="*/ 0 h 41"/>
                  <a:gd name="T18" fmla="*/ 0 w 39"/>
                  <a:gd name="T19" fmla="*/ 0 h 41"/>
                  <a:gd name="T20" fmla="*/ 0 w 39"/>
                  <a:gd name="T21" fmla="*/ 0 h 41"/>
                  <a:gd name="T22" fmla="*/ 0 w 39"/>
                  <a:gd name="T23" fmla="*/ 0 h 41"/>
                  <a:gd name="T24" fmla="*/ 0 w 39"/>
                  <a:gd name="T25" fmla="*/ 0 h 41"/>
                  <a:gd name="T26" fmla="*/ 0 w 39"/>
                  <a:gd name="T27" fmla="*/ 0 h 41"/>
                  <a:gd name="T28" fmla="*/ 0 w 39"/>
                  <a:gd name="T29" fmla="*/ 0 h 41"/>
                  <a:gd name="T30" fmla="*/ 0 w 39"/>
                  <a:gd name="T31" fmla="*/ 0 h 41"/>
                  <a:gd name="T32" fmla="*/ 0 w 39"/>
                  <a:gd name="T33" fmla="*/ 0 h 41"/>
                  <a:gd name="T34" fmla="*/ 0 w 39"/>
                  <a:gd name="T35" fmla="*/ 0 h 41"/>
                  <a:gd name="T36" fmla="*/ 0 w 39"/>
                  <a:gd name="T37" fmla="*/ 0 h 41"/>
                  <a:gd name="T38" fmla="*/ 0 w 39"/>
                  <a:gd name="T39" fmla="*/ 0 h 41"/>
                  <a:gd name="T40" fmla="*/ 0 w 39"/>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41"/>
                  <a:gd name="T65" fmla="*/ 39 w 39"/>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41">
                    <a:moveTo>
                      <a:pt x="0" y="36"/>
                    </a:moveTo>
                    <a:lnTo>
                      <a:pt x="5" y="28"/>
                    </a:lnTo>
                    <a:lnTo>
                      <a:pt x="15" y="16"/>
                    </a:lnTo>
                    <a:lnTo>
                      <a:pt x="24" y="5"/>
                    </a:lnTo>
                    <a:lnTo>
                      <a:pt x="30" y="0"/>
                    </a:lnTo>
                    <a:lnTo>
                      <a:pt x="33" y="1"/>
                    </a:lnTo>
                    <a:lnTo>
                      <a:pt x="37" y="5"/>
                    </a:lnTo>
                    <a:lnTo>
                      <a:pt x="39" y="8"/>
                    </a:lnTo>
                    <a:lnTo>
                      <a:pt x="39" y="13"/>
                    </a:lnTo>
                    <a:lnTo>
                      <a:pt x="37" y="16"/>
                    </a:lnTo>
                    <a:lnTo>
                      <a:pt x="32" y="19"/>
                    </a:lnTo>
                    <a:lnTo>
                      <a:pt x="26" y="24"/>
                    </a:lnTo>
                    <a:lnTo>
                      <a:pt x="20" y="29"/>
                    </a:lnTo>
                    <a:lnTo>
                      <a:pt x="15" y="33"/>
                    </a:lnTo>
                    <a:lnTo>
                      <a:pt x="9" y="38"/>
                    </a:lnTo>
                    <a:lnTo>
                      <a:pt x="4" y="40"/>
                    </a:lnTo>
                    <a:lnTo>
                      <a:pt x="2" y="41"/>
                    </a:lnTo>
                    <a:lnTo>
                      <a:pt x="1" y="41"/>
                    </a:lnTo>
                    <a:lnTo>
                      <a:pt x="0" y="40"/>
                    </a:lnTo>
                    <a:lnTo>
                      <a:pt x="0" y="38"/>
                    </a:lnTo>
                    <a:lnTo>
                      <a:pt x="0" y="3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79" name="Freeform 37"/>
              <p:cNvSpPr>
                <a:spLocks/>
              </p:cNvSpPr>
              <p:nvPr/>
            </p:nvSpPr>
            <p:spPr bwMode="auto">
              <a:xfrm>
                <a:off x="604" y="2491"/>
                <a:ext cx="39" cy="26"/>
              </a:xfrm>
              <a:custGeom>
                <a:avLst/>
                <a:gdLst>
                  <a:gd name="T0" fmla="*/ 0 w 118"/>
                  <a:gd name="T1" fmla="*/ 0 h 83"/>
                  <a:gd name="T2" fmla="*/ 0 w 118"/>
                  <a:gd name="T3" fmla="*/ 0 h 83"/>
                  <a:gd name="T4" fmla="*/ 0 w 118"/>
                  <a:gd name="T5" fmla="*/ 0 h 83"/>
                  <a:gd name="T6" fmla="*/ 0 w 118"/>
                  <a:gd name="T7" fmla="*/ 0 h 83"/>
                  <a:gd name="T8" fmla="*/ 0 w 118"/>
                  <a:gd name="T9" fmla="*/ 0 h 83"/>
                  <a:gd name="T10" fmla="*/ 0 w 118"/>
                  <a:gd name="T11" fmla="*/ 0 h 83"/>
                  <a:gd name="T12" fmla="*/ 0 w 118"/>
                  <a:gd name="T13" fmla="*/ 0 h 83"/>
                  <a:gd name="T14" fmla="*/ 0 w 118"/>
                  <a:gd name="T15" fmla="*/ 0 h 83"/>
                  <a:gd name="T16" fmla="*/ 0 w 118"/>
                  <a:gd name="T17" fmla="*/ 0 h 83"/>
                  <a:gd name="T18" fmla="*/ 0 w 118"/>
                  <a:gd name="T19" fmla="*/ 0 h 83"/>
                  <a:gd name="T20" fmla="*/ 0 w 118"/>
                  <a:gd name="T21" fmla="*/ 0 h 83"/>
                  <a:gd name="T22" fmla="*/ 0 w 118"/>
                  <a:gd name="T23" fmla="*/ 0 h 83"/>
                  <a:gd name="T24" fmla="*/ 0 w 118"/>
                  <a:gd name="T25" fmla="*/ 0 h 83"/>
                  <a:gd name="T26" fmla="*/ 0 w 118"/>
                  <a:gd name="T27" fmla="*/ 0 h 83"/>
                  <a:gd name="T28" fmla="*/ 0 w 118"/>
                  <a:gd name="T29" fmla="*/ 0 h 83"/>
                  <a:gd name="T30" fmla="*/ 0 w 118"/>
                  <a:gd name="T31" fmla="*/ 0 h 83"/>
                  <a:gd name="T32" fmla="*/ 0 w 118"/>
                  <a:gd name="T33" fmla="*/ 0 h 83"/>
                  <a:gd name="T34" fmla="*/ 0 w 118"/>
                  <a:gd name="T35" fmla="*/ 0 h 83"/>
                  <a:gd name="T36" fmla="*/ 0 w 118"/>
                  <a:gd name="T37" fmla="*/ 0 h 83"/>
                  <a:gd name="T38" fmla="*/ 0 w 118"/>
                  <a:gd name="T39" fmla="*/ 0 h 83"/>
                  <a:gd name="T40" fmla="*/ 0 w 118"/>
                  <a:gd name="T41" fmla="*/ 0 h 83"/>
                  <a:gd name="T42" fmla="*/ 0 w 118"/>
                  <a:gd name="T43" fmla="*/ 0 h 83"/>
                  <a:gd name="T44" fmla="*/ 0 w 118"/>
                  <a:gd name="T45" fmla="*/ 0 h 83"/>
                  <a:gd name="T46" fmla="*/ 0 w 118"/>
                  <a:gd name="T47" fmla="*/ 0 h 83"/>
                  <a:gd name="T48" fmla="*/ 0 w 118"/>
                  <a:gd name="T49" fmla="*/ 0 h 83"/>
                  <a:gd name="T50" fmla="*/ 0 w 118"/>
                  <a:gd name="T51" fmla="*/ 0 h 83"/>
                  <a:gd name="T52" fmla="*/ 0 w 118"/>
                  <a:gd name="T53" fmla="*/ 0 h 83"/>
                  <a:gd name="T54" fmla="*/ 0 w 118"/>
                  <a:gd name="T55" fmla="*/ 0 h 83"/>
                  <a:gd name="T56" fmla="*/ 0 w 118"/>
                  <a:gd name="T57" fmla="*/ 0 h 83"/>
                  <a:gd name="T58" fmla="*/ 0 w 118"/>
                  <a:gd name="T59" fmla="*/ 0 h 83"/>
                  <a:gd name="T60" fmla="*/ 0 w 118"/>
                  <a:gd name="T61" fmla="*/ 0 h 83"/>
                  <a:gd name="T62" fmla="*/ 0 w 118"/>
                  <a:gd name="T63" fmla="*/ 0 h 83"/>
                  <a:gd name="T64" fmla="*/ 0 w 118"/>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83"/>
                  <a:gd name="T101" fmla="*/ 118 w 118"/>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83">
                    <a:moveTo>
                      <a:pt x="3" y="75"/>
                    </a:moveTo>
                    <a:lnTo>
                      <a:pt x="9" y="71"/>
                    </a:lnTo>
                    <a:lnTo>
                      <a:pt x="21" y="61"/>
                    </a:lnTo>
                    <a:lnTo>
                      <a:pt x="37" y="49"/>
                    </a:lnTo>
                    <a:lnTo>
                      <a:pt x="56" y="36"/>
                    </a:lnTo>
                    <a:lnTo>
                      <a:pt x="74" y="22"/>
                    </a:lnTo>
                    <a:lnTo>
                      <a:pt x="90" y="11"/>
                    </a:lnTo>
                    <a:lnTo>
                      <a:pt x="102" y="3"/>
                    </a:lnTo>
                    <a:lnTo>
                      <a:pt x="106" y="0"/>
                    </a:lnTo>
                    <a:lnTo>
                      <a:pt x="109" y="2"/>
                    </a:lnTo>
                    <a:lnTo>
                      <a:pt x="112" y="5"/>
                    </a:lnTo>
                    <a:lnTo>
                      <a:pt x="116" y="7"/>
                    </a:lnTo>
                    <a:lnTo>
                      <a:pt x="118" y="10"/>
                    </a:lnTo>
                    <a:lnTo>
                      <a:pt x="118" y="11"/>
                    </a:lnTo>
                    <a:lnTo>
                      <a:pt x="117" y="13"/>
                    </a:lnTo>
                    <a:lnTo>
                      <a:pt x="115" y="14"/>
                    </a:lnTo>
                    <a:lnTo>
                      <a:pt x="111" y="15"/>
                    </a:lnTo>
                    <a:lnTo>
                      <a:pt x="106" y="14"/>
                    </a:lnTo>
                    <a:lnTo>
                      <a:pt x="101" y="15"/>
                    </a:lnTo>
                    <a:lnTo>
                      <a:pt x="96" y="17"/>
                    </a:lnTo>
                    <a:lnTo>
                      <a:pt x="90" y="20"/>
                    </a:lnTo>
                    <a:lnTo>
                      <a:pt x="85" y="25"/>
                    </a:lnTo>
                    <a:lnTo>
                      <a:pt x="75" y="32"/>
                    </a:lnTo>
                    <a:lnTo>
                      <a:pt x="63" y="42"/>
                    </a:lnTo>
                    <a:lnTo>
                      <a:pt x="48" y="53"/>
                    </a:lnTo>
                    <a:lnTo>
                      <a:pt x="34" y="65"/>
                    </a:lnTo>
                    <a:lnTo>
                      <a:pt x="21" y="74"/>
                    </a:lnTo>
                    <a:lnTo>
                      <a:pt x="12" y="81"/>
                    </a:lnTo>
                    <a:lnTo>
                      <a:pt x="7" y="83"/>
                    </a:lnTo>
                    <a:lnTo>
                      <a:pt x="4" y="82"/>
                    </a:lnTo>
                    <a:lnTo>
                      <a:pt x="2" y="81"/>
                    </a:lnTo>
                    <a:lnTo>
                      <a:pt x="0" y="79"/>
                    </a:lnTo>
                    <a:lnTo>
                      <a:pt x="3" y="7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80" name="Freeform 38"/>
              <p:cNvSpPr>
                <a:spLocks/>
              </p:cNvSpPr>
              <p:nvPr/>
            </p:nvSpPr>
            <p:spPr bwMode="auto">
              <a:xfrm>
                <a:off x="482" y="2551"/>
                <a:ext cx="61" cy="24"/>
              </a:xfrm>
              <a:custGeom>
                <a:avLst/>
                <a:gdLst>
                  <a:gd name="T0" fmla="*/ 0 w 188"/>
                  <a:gd name="T1" fmla="*/ 0 h 71"/>
                  <a:gd name="T2" fmla="*/ 0 w 188"/>
                  <a:gd name="T3" fmla="*/ 0 h 71"/>
                  <a:gd name="T4" fmla="*/ 0 w 188"/>
                  <a:gd name="T5" fmla="*/ 0 h 71"/>
                  <a:gd name="T6" fmla="*/ 0 w 188"/>
                  <a:gd name="T7" fmla="*/ 0 h 71"/>
                  <a:gd name="T8" fmla="*/ 0 w 188"/>
                  <a:gd name="T9" fmla="*/ 0 h 71"/>
                  <a:gd name="T10" fmla="*/ 0 w 188"/>
                  <a:gd name="T11" fmla="*/ 0 h 71"/>
                  <a:gd name="T12" fmla="*/ 0 w 188"/>
                  <a:gd name="T13" fmla="*/ 0 h 71"/>
                  <a:gd name="T14" fmla="*/ 0 w 188"/>
                  <a:gd name="T15" fmla="*/ 0 h 71"/>
                  <a:gd name="T16" fmla="*/ 0 w 188"/>
                  <a:gd name="T17" fmla="*/ 0 h 71"/>
                  <a:gd name="T18" fmla="*/ 0 w 188"/>
                  <a:gd name="T19" fmla="*/ 0 h 71"/>
                  <a:gd name="T20" fmla="*/ 0 w 188"/>
                  <a:gd name="T21" fmla="*/ 0 h 71"/>
                  <a:gd name="T22" fmla="*/ 0 w 188"/>
                  <a:gd name="T23" fmla="*/ 0 h 71"/>
                  <a:gd name="T24" fmla="*/ 0 w 188"/>
                  <a:gd name="T25" fmla="*/ 0 h 71"/>
                  <a:gd name="T26" fmla="*/ 0 w 188"/>
                  <a:gd name="T27" fmla="*/ 0 h 71"/>
                  <a:gd name="T28" fmla="*/ 0 w 188"/>
                  <a:gd name="T29" fmla="*/ 0 h 71"/>
                  <a:gd name="T30" fmla="*/ 0 w 188"/>
                  <a:gd name="T31" fmla="*/ 0 h 71"/>
                  <a:gd name="T32" fmla="*/ 0 w 188"/>
                  <a:gd name="T33" fmla="*/ 0 h 71"/>
                  <a:gd name="T34" fmla="*/ 0 w 188"/>
                  <a:gd name="T35" fmla="*/ 0 h 71"/>
                  <a:gd name="T36" fmla="*/ 0 w 188"/>
                  <a:gd name="T37" fmla="*/ 0 h 71"/>
                  <a:gd name="T38" fmla="*/ 0 w 188"/>
                  <a:gd name="T39" fmla="*/ 0 h 71"/>
                  <a:gd name="T40" fmla="*/ 0 w 188"/>
                  <a:gd name="T41" fmla="*/ 0 h 71"/>
                  <a:gd name="T42" fmla="*/ 0 w 188"/>
                  <a:gd name="T43" fmla="*/ 0 h 71"/>
                  <a:gd name="T44" fmla="*/ 0 w 188"/>
                  <a:gd name="T45" fmla="*/ 0 h 71"/>
                  <a:gd name="T46" fmla="*/ 0 w 188"/>
                  <a:gd name="T47" fmla="*/ 0 h 71"/>
                  <a:gd name="T48" fmla="*/ 0 w 188"/>
                  <a:gd name="T49" fmla="*/ 0 h 71"/>
                  <a:gd name="T50" fmla="*/ 0 w 188"/>
                  <a:gd name="T51" fmla="*/ 0 h 71"/>
                  <a:gd name="T52" fmla="*/ 0 w 188"/>
                  <a:gd name="T53" fmla="*/ 0 h 71"/>
                  <a:gd name="T54" fmla="*/ 0 w 188"/>
                  <a:gd name="T55" fmla="*/ 0 h 71"/>
                  <a:gd name="T56" fmla="*/ 0 w 188"/>
                  <a:gd name="T57" fmla="*/ 0 h 71"/>
                  <a:gd name="T58" fmla="*/ 0 w 188"/>
                  <a:gd name="T59" fmla="*/ 0 h 71"/>
                  <a:gd name="T60" fmla="*/ 0 w 188"/>
                  <a:gd name="T61" fmla="*/ 0 h 71"/>
                  <a:gd name="T62" fmla="*/ 0 w 188"/>
                  <a:gd name="T63" fmla="*/ 0 h 71"/>
                  <a:gd name="T64" fmla="*/ 0 w 188"/>
                  <a:gd name="T65" fmla="*/ 0 h 71"/>
                  <a:gd name="T66" fmla="*/ 0 w 188"/>
                  <a:gd name="T67" fmla="*/ 0 h 71"/>
                  <a:gd name="T68" fmla="*/ 0 w 188"/>
                  <a:gd name="T69" fmla="*/ 0 h 71"/>
                  <a:gd name="T70" fmla="*/ 0 w 188"/>
                  <a:gd name="T71" fmla="*/ 0 h 71"/>
                  <a:gd name="T72" fmla="*/ 0 w 188"/>
                  <a:gd name="T73" fmla="*/ 0 h 71"/>
                  <a:gd name="T74" fmla="*/ 0 w 188"/>
                  <a:gd name="T75" fmla="*/ 0 h 71"/>
                  <a:gd name="T76" fmla="*/ 0 w 188"/>
                  <a:gd name="T77" fmla="*/ 0 h 71"/>
                  <a:gd name="T78" fmla="*/ 0 w 188"/>
                  <a:gd name="T79" fmla="*/ 0 h 71"/>
                  <a:gd name="T80" fmla="*/ 0 w 188"/>
                  <a:gd name="T81" fmla="*/ 0 h 71"/>
                  <a:gd name="T82" fmla="*/ 0 w 188"/>
                  <a:gd name="T83" fmla="*/ 0 h 71"/>
                  <a:gd name="T84" fmla="*/ 0 w 188"/>
                  <a:gd name="T85" fmla="*/ 0 h 71"/>
                  <a:gd name="T86" fmla="*/ 0 w 188"/>
                  <a:gd name="T87" fmla="*/ 0 h 71"/>
                  <a:gd name="T88" fmla="*/ 0 w 188"/>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8"/>
                  <a:gd name="T136" fmla="*/ 0 h 71"/>
                  <a:gd name="T137" fmla="*/ 188 w 188"/>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8" h="71">
                    <a:moveTo>
                      <a:pt x="2" y="52"/>
                    </a:moveTo>
                    <a:lnTo>
                      <a:pt x="8" y="52"/>
                    </a:lnTo>
                    <a:lnTo>
                      <a:pt x="16" y="53"/>
                    </a:lnTo>
                    <a:lnTo>
                      <a:pt x="27" y="53"/>
                    </a:lnTo>
                    <a:lnTo>
                      <a:pt x="38" y="53"/>
                    </a:lnTo>
                    <a:lnTo>
                      <a:pt x="50" y="53"/>
                    </a:lnTo>
                    <a:lnTo>
                      <a:pt x="60" y="53"/>
                    </a:lnTo>
                    <a:lnTo>
                      <a:pt x="67" y="53"/>
                    </a:lnTo>
                    <a:lnTo>
                      <a:pt x="71" y="53"/>
                    </a:lnTo>
                    <a:lnTo>
                      <a:pt x="78" y="51"/>
                    </a:lnTo>
                    <a:lnTo>
                      <a:pt x="92" y="44"/>
                    </a:lnTo>
                    <a:lnTo>
                      <a:pt x="112" y="34"/>
                    </a:lnTo>
                    <a:lnTo>
                      <a:pt x="133" y="25"/>
                    </a:lnTo>
                    <a:lnTo>
                      <a:pt x="153" y="15"/>
                    </a:lnTo>
                    <a:lnTo>
                      <a:pt x="172" y="7"/>
                    </a:lnTo>
                    <a:lnTo>
                      <a:pt x="183" y="1"/>
                    </a:lnTo>
                    <a:lnTo>
                      <a:pt x="188" y="0"/>
                    </a:lnTo>
                    <a:lnTo>
                      <a:pt x="187" y="2"/>
                    </a:lnTo>
                    <a:lnTo>
                      <a:pt x="185" y="5"/>
                    </a:lnTo>
                    <a:lnTo>
                      <a:pt x="182" y="8"/>
                    </a:lnTo>
                    <a:lnTo>
                      <a:pt x="179" y="9"/>
                    </a:lnTo>
                    <a:lnTo>
                      <a:pt x="174" y="13"/>
                    </a:lnTo>
                    <a:lnTo>
                      <a:pt x="168" y="17"/>
                    </a:lnTo>
                    <a:lnTo>
                      <a:pt x="162" y="23"/>
                    </a:lnTo>
                    <a:lnTo>
                      <a:pt x="158" y="28"/>
                    </a:lnTo>
                    <a:lnTo>
                      <a:pt x="152" y="31"/>
                    </a:lnTo>
                    <a:lnTo>
                      <a:pt x="142" y="36"/>
                    </a:lnTo>
                    <a:lnTo>
                      <a:pt x="126" y="42"/>
                    </a:lnTo>
                    <a:lnTo>
                      <a:pt x="108" y="51"/>
                    </a:lnTo>
                    <a:lnTo>
                      <a:pt x="91" y="57"/>
                    </a:lnTo>
                    <a:lnTo>
                      <a:pt x="76" y="64"/>
                    </a:lnTo>
                    <a:lnTo>
                      <a:pt x="65" y="69"/>
                    </a:lnTo>
                    <a:lnTo>
                      <a:pt x="59" y="70"/>
                    </a:lnTo>
                    <a:lnTo>
                      <a:pt x="54" y="70"/>
                    </a:lnTo>
                    <a:lnTo>
                      <a:pt x="47" y="70"/>
                    </a:lnTo>
                    <a:lnTo>
                      <a:pt x="38" y="71"/>
                    </a:lnTo>
                    <a:lnTo>
                      <a:pt x="28" y="71"/>
                    </a:lnTo>
                    <a:lnTo>
                      <a:pt x="17" y="71"/>
                    </a:lnTo>
                    <a:lnTo>
                      <a:pt x="8" y="71"/>
                    </a:lnTo>
                    <a:lnTo>
                      <a:pt x="2" y="71"/>
                    </a:lnTo>
                    <a:lnTo>
                      <a:pt x="0" y="70"/>
                    </a:lnTo>
                    <a:lnTo>
                      <a:pt x="0" y="67"/>
                    </a:lnTo>
                    <a:lnTo>
                      <a:pt x="0" y="62"/>
                    </a:lnTo>
                    <a:lnTo>
                      <a:pt x="0" y="56"/>
                    </a:lnTo>
                    <a:lnTo>
                      <a:pt x="2" y="5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81" name="Freeform 39"/>
              <p:cNvSpPr>
                <a:spLocks/>
              </p:cNvSpPr>
              <p:nvPr/>
            </p:nvSpPr>
            <p:spPr bwMode="auto">
              <a:xfrm>
                <a:off x="456" y="2567"/>
                <a:ext cx="22" cy="7"/>
              </a:xfrm>
              <a:custGeom>
                <a:avLst/>
                <a:gdLst>
                  <a:gd name="T0" fmla="*/ 0 w 65"/>
                  <a:gd name="T1" fmla="*/ 0 h 23"/>
                  <a:gd name="T2" fmla="*/ 0 w 65"/>
                  <a:gd name="T3" fmla="*/ 0 h 23"/>
                  <a:gd name="T4" fmla="*/ 0 w 65"/>
                  <a:gd name="T5" fmla="*/ 0 h 23"/>
                  <a:gd name="T6" fmla="*/ 0 w 65"/>
                  <a:gd name="T7" fmla="*/ 0 h 23"/>
                  <a:gd name="T8" fmla="*/ 0 w 65"/>
                  <a:gd name="T9" fmla="*/ 0 h 23"/>
                  <a:gd name="T10" fmla="*/ 0 w 65"/>
                  <a:gd name="T11" fmla="*/ 0 h 23"/>
                  <a:gd name="T12" fmla="*/ 0 w 65"/>
                  <a:gd name="T13" fmla="*/ 0 h 23"/>
                  <a:gd name="T14" fmla="*/ 0 w 65"/>
                  <a:gd name="T15" fmla="*/ 0 h 23"/>
                  <a:gd name="T16" fmla="*/ 0 w 65"/>
                  <a:gd name="T17" fmla="*/ 0 h 23"/>
                  <a:gd name="T18" fmla="*/ 0 w 65"/>
                  <a:gd name="T19" fmla="*/ 0 h 23"/>
                  <a:gd name="T20" fmla="*/ 0 w 65"/>
                  <a:gd name="T21" fmla="*/ 0 h 23"/>
                  <a:gd name="T22" fmla="*/ 0 w 65"/>
                  <a:gd name="T23" fmla="*/ 0 h 23"/>
                  <a:gd name="T24" fmla="*/ 0 w 65"/>
                  <a:gd name="T25" fmla="*/ 0 h 23"/>
                  <a:gd name="T26" fmla="*/ 0 w 65"/>
                  <a:gd name="T27" fmla="*/ 0 h 23"/>
                  <a:gd name="T28" fmla="*/ 0 w 65"/>
                  <a:gd name="T29" fmla="*/ 0 h 23"/>
                  <a:gd name="T30" fmla="*/ 0 w 65"/>
                  <a:gd name="T31" fmla="*/ 0 h 23"/>
                  <a:gd name="T32" fmla="*/ 0 w 65"/>
                  <a:gd name="T33" fmla="*/ 0 h 23"/>
                  <a:gd name="T34" fmla="*/ 0 w 65"/>
                  <a:gd name="T35" fmla="*/ 0 h 23"/>
                  <a:gd name="T36" fmla="*/ 0 w 65"/>
                  <a:gd name="T37" fmla="*/ 0 h 23"/>
                  <a:gd name="T38" fmla="*/ 0 w 65"/>
                  <a:gd name="T39" fmla="*/ 0 h 23"/>
                  <a:gd name="T40" fmla="*/ 0 w 65"/>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3"/>
                  <a:gd name="T65" fmla="*/ 65 w 65"/>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3">
                    <a:moveTo>
                      <a:pt x="0" y="0"/>
                    </a:moveTo>
                    <a:lnTo>
                      <a:pt x="3" y="0"/>
                    </a:lnTo>
                    <a:lnTo>
                      <a:pt x="10" y="1"/>
                    </a:lnTo>
                    <a:lnTo>
                      <a:pt x="20" y="2"/>
                    </a:lnTo>
                    <a:lnTo>
                      <a:pt x="31" y="2"/>
                    </a:lnTo>
                    <a:lnTo>
                      <a:pt x="42" y="3"/>
                    </a:lnTo>
                    <a:lnTo>
                      <a:pt x="51" y="5"/>
                    </a:lnTo>
                    <a:lnTo>
                      <a:pt x="58" y="5"/>
                    </a:lnTo>
                    <a:lnTo>
                      <a:pt x="62" y="5"/>
                    </a:lnTo>
                    <a:lnTo>
                      <a:pt x="64" y="7"/>
                    </a:lnTo>
                    <a:lnTo>
                      <a:pt x="65" y="14"/>
                    </a:lnTo>
                    <a:lnTo>
                      <a:pt x="65" y="19"/>
                    </a:lnTo>
                    <a:lnTo>
                      <a:pt x="62" y="23"/>
                    </a:lnTo>
                    <a:lnTo>
                      <a:pt x="57" y="22"/>
                    </a:lnTo>
                    <a:lnTo>
                      <a:pt x="48" y="19"/>
                    </a:lnTo>
                    <a:lnTo>
                      <a:pt x="36" y="15"/>
                    </a:lnTo>
                    <a:lnTo>
                      <a:pt x="25" y="11"/>
                    </a:lnTo>
                    <a:lnTo>
                      <a:pt x="13" y="8"/>
                    </a:lnTo>
                    <a:lnTo>
                      <a:pt x="5" y="3"/>
                    </a:lnTo>
                    <a:lnTo>
                      <a:pt x="0" y="1"/>
                    </a:lnTo>
                    <a:lnTo>
                      <a:pt x="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82" name="Freeform 40"/>
              <p:cNvSpPr>
                <a:spLocks/>
              </p:cNvSpPr>
              <p:nvPr/>
            </p:nvSpPr>
            <p:spPr bwMode="auto">
              <a:xfrm>
                <a:off x="383" y="2461"/>
                <a:ext cx="11" cy="9"/>
              </a:xfrm>
              <a:custGeom>
                <a:avLst/>
                <a:gdLst>
                  <a:gd name="T0" fmla="*/ 0 w 31"/>
                  <a:gd name="T1" fmla="*/ 0 h 28"/>
                  <a:gd name="T2" fmla="*/ 0 w 31"/>
                  <a:gd name="T3" fmla="*/ 0 h 28"/>
                  <a:gd name="T4" fmla="*/ 0 w 31"/>
                  <a:gd name="T5" fmla="*/ 0 h 28"/>
                  <a:gd name="T6" fmla="*/ 0 w 31"/>
                  <a:gd name="T7" fmla="*/ 0 h 28"/>
                  <a:gd name="T8" fmla="*/ 0 w 31"/>
                  <a:gd name="T9" fmla="*/ 0 h 28"/>
                  <a:gd name="T10" fmla="*/ 0 w 31"/>
                  <a:gd name="T11" fmla="*/ 0 h 28"/>
                  <a:gd name="T12" fmla="*/ 0 w 31"/>
                  <a:gd name="T13" fmla="*/ 0 h 28"/>
                  <a:gd name="T14" fmla="*/ 0 w 31"/>
                  <a:gd name="T15" fmla="*/ 0 h 28"/>
                  <a:gd name="T16" fmla="*/ 0 w 31"/>
                  <a:gd name="T17" fmla="*/ 0 h 28"/>
                  <a:gd name="T18" fmla="*/ 0 w 31"/>
                  <a:gd name="T19" fmla="*/ 0 h 28"/>
                  <a:gd name="T20" fmla="*/ 0 w 31"/>
                  <a:gd name="T21" fmla="*/ 0 h 28"/>
                  <a:gd name="T22" fmla="*/ 0 w 31"/>
                  <a:gd name="T23" fmla="*/ 0 h 28"/>
                  <a:gd name="T24" fmla="*/ 0 w 31"/>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28"/>
                  <a:gd name="T41" fmla="*/ 31 w 31"/>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28">
                    <a:moveTo>
                      <a:pt x="21" y="0"/>
                    </a:moveTo>
                    <a:lnTo>
                      <a:pt x="25" y="1"/>
                    </a:lnTo>
                    <a:lnTo>
                      <a:pt x="28" y="3"/>
                    </a:lnTo>
                    <a:lnTo>
                      <a:pt x="31" y="7"/>
                    </a:lnTo>
                    <a:lnTo>
                      <a:pt x="29" y="10"/>
                    </a:lnTo>
                    <a:lnTo>
                      <a:pt x="24" y="14"/>
                    </a:lnTo>
                    <a:lnTo>
                      <a:pt x="13" y="20"/>
                    </a:lnTo>
                    <a:lnTo>
                      <a:pt x="4" y="26"/>
                    </a:lnTo>
                    <a:lnTo>
                      <a:pt x="0" y="28"/>
                    </a:lnTo>
                    <a:lnTo>
                      <a:pt x="1" y="24"/>
                    </a:lnTo>
                    <a:lnTo>
                      <a:pt x="8" y="14"/>
                    </a:lnTo>
                    <a:lnTo>
                      <a:pt x="16" y="3"/>
                    </a:lnTo>
                    <a:lnTo>
                      <a:pt x="2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83" name="Freeform 41"/>
              <p:cNvSpPr>
                <a:spLocks/>
              </p:cNvSpPr>
              <p:nvPr/>
            </p:nvSpPr>
            <p:spPr bwMode="auto">
              <a:xfrm>
                <a:off x="349" y="2396"/>
                <a:ext cx="57" cy="24"/>
              </a:xfrm>
              <a:custGeom>
                <a:avLst/>
                <a:gdLst>
                  <a:gd name="T0" fmla="*/ 0 w 176"/>
                  <a:gd name="T1" fmla="*/ 0 h 72"/>
                  <a:gd name="T2" fmla="*/ 0 w 176"/>
                  <a:gd name="T3" fmla="*/ 0 h 72"/>
                  <a:gd name="T4" fmla="*/ 0 w 176"/>
                  <a:gd name="T5" fmla="*/ 0 h 72"/>
                  <a:gd name="T6" fmla="*/ 0 w 176"/>
                  <a:gd name="T7" fmla="*/ 0 h 72"/>
                  <a:gd name="T8" fmla="*/ 0 w 176"/>
                  <a:gd name="T9" fmla="*/ 0 h 72"/>
                  <a:gd name="T10" fmla="*/ 0 w 176"/>
                  <a:gd name="T11" fmla="*/ 0 h 72"/>
                  <a:gd name="T12" fmla="*/ 0 w 176"/>
                  <a:gd name="T13" fmla="*/ 0 h 72"/>
                  <a:gd name="T14" fmla="*/ 0 w 176"/>
                  <a:gd name="T15" fmla="*/ 0 h 72"/>
                  <a:gd name="T16" fmla="*/ 0 w 176"/>
                  <a:gd name="T17" fmla="*/ 0 h 72"/>
                  <a:gd name="T18" fmla="*/ 0 w 176"/>
                  <a:gd name="T19" fmla="*/ 0 h 72"/>
                  <a:gd name="T20" fmla="*/ 0 w 176"/>
                  <a:gd name="T21" fmla="*/ 0 h 72"/>
                  <a:gd name="T22" fmla="*/ 0 w 176"/>
                  <a:gd name="T23" fmla="*/ 0 h 72"/>
                  <a:gd name="T24" fmla="*/ 0 w 176"/>
                  <a:gd name="T25" fmla="*/ 0 h 72"/>
                  <a:gd name="T26" fmla="*/ 0 w 176"/>
                  <a:gd name="T27" fmla="*/ 0 h 72"/>
                  <a:gd name="T28" fmla="*/ 0 w 176"/>
                  <a:gd name="T29" fmla="*/ 0 h 72"/>
                  <a:gd name="T30" fmla="*/ 0 w 176"/>
                  <a:gd name="T31" fmla="*/ 0 h 72"/>
                  <a:gd name="T32" fmla="*/ 0 w 176"/>
                  <a:gd name="T33" fmla="*/ 0 h 72"/>
                  <a:gd name="T34" fmla="*/ 0 w 176"/>
                  <a:gd name="T35" fmla="*/ 0 h 72"/>
                  <a:gd name="T36" fmla="*/ 0 w 176"/>
                  <a:gd name="T37" fmla="*/ 0 h 72"/>
                  <a:gd name="T38" fmla="*/ 0 w 176"/>
                  <a:gd name="T39" fmla="*/ 0 h 72"/>
                  <a:gd name="T40" fmla="*/ 0 w 176"/>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6"/>
                  <a:gd name="T64" fmla="*/ 0 h 72"/>
                  <a:gd name="T65" fmla="*/ 176 w 176"/>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6" h="72">
                    <a:moveTo>
                      <a:pt x="170" y="0"/>
                    </a:moveTo>
                    <a:lnTo>
                      <a:pt x="172" y="2"/>
                    </a:lnTo>
                    <a:lnTo>
                      <a:pt x="175" y="10"/>
                    </a:lnTo>
                    <a:lnTo>
                      <a:pt x="176" y="17"/>
                    </a:lnTo>
                    <a:lnTo>
                      <a:pt x="176" y="20"/>
                    </a:lnTo>
                    <a:lnTo>
                      <a:pt x="168" y="23"/>
                    </a:lnTo>
                    <a:lnTo>
                      <a:pt x="147" y="29"/>
                    </a:lnTo>
                    <a:lnTo>
                      <a:pt x="119" y="37"/>
                    </a:lnTo>
                    <a:lnTo>
                      <a:pt x="87" y="46"/>
                    </a:lnTo>
                    <a:lnTo>
                      <a:pt x="55" y="56"/>
                    </a:lnTo>
                    <a:lnTo>
                      <a:pt x="27" y="64"/>
                    </a:lnTo>
                    <a:lnTo>
                      <a:pt x="8" y="70"/>
                    </a:lnTo>
                    <a:lnTo>
                      <a:pt x="0" y="72"/>
                    </a:lnTo>
                    <a:lnTo>
                      <a:pt x="6" y="69"/>
                    </a:lnTo>
                    <a:lnTo>
                      <a:pt x="25" y="61"/>
                    </a:lnTo>
                    <a:lnTo>
                      <a:pt x="51" y="50"/>
                    </a:lnTo>
                    <a:lnTo>
                      <a:pt x="84" y="37"/>
                    </a:lnTo>
                    <a:lnTo>
                      <a:pt x="115" y="24"/>
                    </a:lnTo>
                    <a:lnTo>
                      <a:pt x="142" y="12"/>
                    </a:lnTo>
                    <a:lnTo>
                      <a:pt x="162" y="3"/>
                    </a:lnTo>
                    <a:lnTo>
                      <a:pt x="17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84" name="Freeform 42"/>
              <p:cNvSpPr>
                <a:spLocks/>
              </p:cNvSpPr>
              <p:nvPr/>
            </p:nvSpPr>
            <p:spPr bwMode="auto">
              <a:xfrm>
                <a:off x="300" y="2474"/>
                <a:ext cx="10" cy="24"/>
              </a:xfrm>
              <a:custGeom>
                <a:avLst/>
                <a:gdLst>
                  <a:gd name="T0" fmla="*/ 0 w 31"/>
                  <a:gd name="T1" fmla="*/ 0 h 71"/>
                  <a:gd name="T2" fmla="*/ 0 w 31"/>
                  <a:gd name="T3" fmla="*/ 0 h 71"/>
                  <a:gd name="T4" fmla="*/ 0 w 31"/>
                  <a:gd name="T5" fmla="*/ 0 h 71"/>
                  <a:gd name="T6" fmla="*/ 0 w 31"/>
                  <a:gd name="T7" fmla="*/ 0 h 71"/>
                  <a:gd name="T8" fmla="*/ 0 w 31"/>
                  <a:gd name="T9" fmla="*/ 0 h 71"/>
                  <a:gd name="T10" fmla="*/ 0 w 31"/>
                  <a:gd name="T11" fmla="*/ 0 h 71"/>
                  <a:gd name="T12" fmla="*/ 0 w 31"/>
                  <a:gd name="T13" fmla="*/ 0 h 71"/>
                  <a:gd name="T14" fmla="*/ 0 w 31"/>
                  <a:gd name="T15" fmla="*/ 0 h 71"/>
                  <a:gd name="T16" fmla="*/ 0 w 31"/>
                  <a:gd name="T17" fmla="*/ 0 h 71"/>
                  <a:gd name="T18" fmla="*/ 0 w 31"/>
                  <a:gd name="T19" fmla="*/ 0 h 71"/>
                  <a:gd name="T20" fmla="*/ 0 w 31"/>
                  <a:gd name="T21" fmla="*/ 0 h 71"/>
                  <a:gd name="T22" fmla="*/ 0 w 31"/>
                  <a:gd name="T23" fmla="*/ 0 h 71"/>
                  <a:gd name="T24" fmla="*/ 0 w 31"/>
                  <a:gd name="T25" fmla="*/ 0 h 71"/>
                  <a:gd name="T26" fmla="*/ 0 w 31"/>
                  <a:gd name="T27" fmla="*/ 0 h 71"/>
                  <a:gd name="T28" fmla="*/ 0 w 31"/>
                  <a:gd name="T29" fmla="*/ 0 h 71"/>
                  <a:gd name="T30" fmla="*/ 0 w 31"/>
                  <a:gd name="T31" fmla="*/ 0 h 71"/>
                  <a:gd name="T32" fmla="*/ 0 w 31"/>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71"/>
                  <a:gd name="T53" fmla="*/ 31 w 31"/>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71">
                    <a:moveTo>
                      <a:pt x="0" y="69"/>
                    </a:moveTo>
                    <a:lnTo>
                      <a:pt x="1" y="55"/>
                    </a:lnTo>
                    <a:lnTo>
                      <a:pt x="7" y="32"/>
                    </a:lnTo>
                    <a:lnTo>
                      <a:pt x="13" y="10"/>
                    </a:lnTo>
                    <a:lnTo>
                      <a:pt x="16" y="0"/>
                    </a:lnTo>
                    <a:lnTo>
                      <a:pt x="19" y="0"/>
                    </a:lnTo>
                    <a:lnTo>
                      <a:pt x="24" y="1"/>
                    </a:lnTo>
                    <a:lnTo>
                      <a:pt x="29" y="2"/>
                    </a:lnTo>
                    <a:lnTo>
                      <a:pt x="31" y="5"/>
                    </a:lnTo>
                    <a:lnTo>
                      <a:pt x="30" y="14"/>
                    </a:lnTo>
                    <a:lnTo>
                      <a:pt x="26" y="33"/>
                    </a:lnTo>
                    <a:lnTo>
                      <a:pt x="24" y="54"/>
                    </a:lnTo>
                    <a:lnTo>
                      <a:pt x="25" y="69"/>
                    </a:lnTo>
                    <a:lnTo>
                      <a:pt x="21" y="71"/>
                    </a:lnTo>
                    <a:lnTo>
                      <a:pt x="14" y="71"/>
                    </a:lnTo>
                    <a:lnTo>
                      <a:pt x="7" y="71"/>
                    </a:lnTo>
                    <a:lnTo>
                      <a:pt x="0" y="69"/>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85" name="Freeform 43"/>
              <p:cNvSpPr>
                <a:spLocks/>
              </p:cNvSpPr>
              <p:nvPr/>
            </p:nvSpPr>
            <p:spPr bwMode="auto">
              <a:xfrm>
                <a:off x="309" y="2499"/>
                <a:ext cx="23" cy="22"/>
              </a:xfrm>
              <a:custGeom>
                <a:avLst/>
                <a:gdLst>
                  <a:gd name="T0" fmla="*/ 0 w 72"/>
                  <a:gd name="T1" fmla="*/ 0 h 70"/>
                  <a:gd name="T2" fmla="*/ 0 w 72"/>
                  <a:gd name="T3" fmla="*/ 0 h 70"/>
                  <a:gd name="T4" fmla="*/ 0 w 72"/>
                  <a:gd name="T5" fmla="*/ 0 h 70"/>
                  <a:gd name="T6" fmla="*/ 0 w 72"/>
                  <a:gd name="T7" fmla="*/ 0 h 70"/>
                  <a:gd name="T8" fmla="*/ 0 w 72"/>
                  <a:gd name="T9" fmla="*/ 0 h 70"/>
                  <a:gd name="T10" fmla="*/ 0 w 72"/>
                  <a:gd name="T11" fmla="*/ 0 h 70"/>
                  <a:gd name="T12" fmla="*/ 0 w 72"/>
                  <a:gd name="T13" fmla="*/ 0 h 70"/>
                  <a:gd name="T14" fmla="*/ 0 w 72"/>
                  <a:gd name="T15" fmla="*/ 0 h 70"/>
                  <a:gd name="T16" fmla="*/ 0 w 72"/>
                  <a:gd name="T17" fmla="*/ 0 h 70"/>
                  <a:gd name="T18" fmla="*/ 0 w 72"/>
                  <a:gd name="T19" fmla="*/ 0 h 70"/>
                  <a:gd name="T20" fmla="*/ 0 w 72"/>
                  <a:gd name="T21" fmla="*/ 0 h 70"/>
                  <a:gd name="T22" fmla="*/ 0 w 72"/>
                  <a:gd name="T23" fmla="*/ 0 h 70"/>
                  <a:gd name="T24" fmla="*/ 0 w 72"/>
                  <a:gd name="T25" fmla="*/ 0 h 70"/>
                  <a:gd name="T26" fmla="*/ 0 w 72"/>
                  <a:gd name="T27" fmla="*/ 0 h 70"/>
                  <a:gd name="T28" fmla="*/ 0 w 72"/>
                  <a:gd name="T29" fmla="*/ 0 h 70"/>
                  <a:gd name="T30" fmla="*/ 0 w 72"/>
                  <a:gd name="T31" fmla="*/ 0 h 70"/>
                  <a:gd name="T32" fmla="*/ 0 w 72"/>
                  <a:gd name="T33" fmla="*/ 0 h 70"/>
                  <a:gd name="T34" fmla="*/ 0 w 72"/>
                  <a:gd name="T35" fmla="*/ 0 h 70"/>
                  <a:gd name="T36" fmla="*/ 0 w 72"/>
                  <a:gd name="T37" fmla="*/ 0 h 70"/>
                  <a:gd name="T38" fmla="*/ 0 w 72"/>
                  <a:gd name="T39" fmla="*/ 0 h 70"/>
                  <a:gd name="T40" fmla="*/ 0 w 72"/>
                  <a:gd name="T41" fmla="*/ 0 h 70"/>
                  <a:gd name="T42" fmla="*/ 0 w 72"/>
                  <a:gd name="T43" fmla="*/ 0 h 70"/>
                  <a:gd name="T44" fmla="*/ 0 w 72"/>
                  <a:gd name="T45" fmla="*/ 0 h 70"/>
                  <a:gd name="T46" fmla="*/ 0 w 72"/>
                  <a:gd name="T47" fmla="*/ 0 h 70"/>
                  <a:gd name="T48" fmla="*/ 0 w 72"/>
                  <a:gd name="T49" fmla="*/ 0 h 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70"/>
                  <a:gd name="T77" fmla="*/ 72 w 72"/>
                  <a:gd name="T78" fmla="*/ 70 h 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70">
                    <a:moveTo>
                      <a:pt x="19" y="0"/>
                    </a:moveTo>
                    <a:lnTo>
                      <a:pt x="22" y="4"/>
                    </a:lnTo>
                    <a:lnTo>
                      <a:pt x="29" y="11"/>
                    </a:lnTo>
                    <a:lnTo>
                      <a:pt x="38" y="21"/>
                    </a:lnTo>
                    <a:lnTo>
                      <a:pt x="48" y="32"/>
                    </a:lnTo>
                    <a:lnTo>
                      <a:pt x="57" y="42"/>
                    </a:lnTo>
                    <a:lnTo>
                      <a:pt x="65" y="51"/>
                    </a:lnTo>
                    <a:lnTo>
                      <a:pt x="69" y="58"/>
                    </a:lnTo>
                    <a:lnTo>
                      <a:pt x="72" y="62"/>
                    </a:lnTo>
                    <a:lnTo>
                      <a:pt x="71" y="64"/>
                    </a:lnTo>
                    <a:lnTo>
                      <a:pt x="68" y="67"/>
                    </a:lnTo>
                    <a:lnTo>
                      <a:pt x="66" y="70"/>
                    </a:lnTo>
                    <a:lnTo>
                      <a:pt x="64" y="70"/>
                    </a:lnTo>
                    <a:lnTo>
                      <a:pt x="60" y="67"/>
                    </a:lnTo>
                    <a:lnTo>
                      <a:pt x="53" y="61"/>
                    </a:lnTo>
                    <a:lnTo>
                      <a:pt x="43" y="51"/>
                    </a:lnTo>
                    <a:lnTo>
                      <a:pt x="33" y="41"/>
                    </a:lnTo>
                    <a:lnTo>
                      <a:pt x="21" y="31"/>
                    </a:lnTo>
                    <a:lnTo>
                      <a:pt x="11" y="21"/>
                    </a:lnTo>
                    <a:lnTo>
                      <a:pt x="4" y="15"/>
                    </a:lnTo>
                    <a:lnTo>
                      <a:pt x="0" y="11"/>
                    </a:lnTo>
                    <a:lnTo>
                      <a:pt x="4" y="8"/>
                    </a:lnTo>
                    <a:lnTo>
                      <a:pt x="8" y="4"/>
                    </a:lnTo>
                    <a:lnTo>
                      <a:pt x="14" y="1"/>
                    </a:lnTo>
                    <a:lnTo>
                      <a:pt x="19"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86" name="Freeform 44"/>
              <p:cNvSpPr>
                <a:spLocks/>
              </p:cNvSpPr>
              <p:nvPr/>
            </p:nvSpPr>
            <p:spPr bwMode="auto">
              <a:xfrm>
                <a:off x="310" y="2485"/>
                <a:ext cx="5" cy="9"/>
              </a:xfrm>
              <a:custGeom>
                <a:avLst/>
                <a:gdLst>
                  <a:gd name="T0" fmla="*/ 0 w 16"/>
                  <a:gd name="T1" fmla="*/ 0 h 30"/>
                  <a:gd name="T2" fmla="*/ 0 w 16"/>
                  <a:gd name="T3" fmla="*/ 0 h 30"/>
                  <a:gd name="T4" fmla="*/ 0 w 16"/>
                  <a:gd name="T5" fmla="*/ 0 h 30"/>
                  <a:gd name="T6" fmla="*/ 0 w 16"/>
                  <a:gd name="T7" fmla="*/ 0 h 30"/>
                  <a:gd name="T8" fmla="*/ 0 w 16"/>
                  <a:gd name="T9" fmla="*/ 0 h 30"/>
                  <a:gd name="T10" fmla="*/ 0 w 16"/>
                  <a:gd name="T11" fmla="*/ 0 h 30"/>
                  <a:gd name="T12" fmla="*/ 0 w 16"/>
                  <a:gd name="T13" fmla="*/ 0 h 30"/>
                  <a:gd name="T14" fmla="*/ 0 w 16"/>
                  <a:gd name="T15" fmla="*/ 0 h 30"/>
                  <a:gd name="T16" fmla="*/ 0 w 16"/>
                  <a:gd name="T17" fmla="*/ 0 h 30"/>
                  <a:gd name="T18" fmla="*/ 0 w 16"/>
                  <a:gd name="T19" fmla="*/ 0 h 30"/>
                  <a:gd name="T20" fmla="*/ 0 w 16"/>
                  <a:gd name="T21" fmla="*/ 0 h 30"/>
                  <a:gd name="T22" fmla="*/ 0 w 16"/>
                  <a:gd name="T23" fmla="*/ 0 h 30"/>
                  <a:gd name="T24" fmla="*/ 0 w 16"/>
                  <a:gd name="T25" fmla="*/ 0 h 30"/>
                  <a:gd name="T26" fmla="*/ 0 w 16"/>
                  <a:gd name="T27" fmla="*/ 0 h 30"/>
                  <a:gd name="T28" fmla="*/ 0 w 16"/>
                  <a:gd name="T29" fmla="*/ 0 h 30"/>
                  <a:gd name="T30" fmla="*/ 0 w 16"/>
                  <a:gd name="T31" fmla="*/ 0 h 30"/>
                  <a:gd name="T32" fmla="*/ 0 w 16"/>
                  <a:gd name="T33" fmla="*/ 0 h 30"/>
                  <a:gd name="T34" fmla="*/ 0 w 16"/>
                  <a:gd name="T35" fmla="*/ 0 h 30"/>
                  <a:gd name="T36" fmla="*/ 0 w 16"/>
                  <a:gd name="T37" fmla="*/ 0 h 30"/>
                  <a:gd name="T38" fmla="*/ 0 w 16"/>
                  <a:gd name="T39" fmla="*/ 0 h 30"/>
                  <a:gd name="T40" fmla="*/ 0 w 16"/>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
                  <a:gd name="T64" fmla="*/ 0 h 30"/>
                  <a:gd name="T65" fmla="*/ 16 w 16"/>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 h="30">
                    <a:moveTo>
                      <a:pt x="7" y="30"/>
                    </a:moveTo>
                    <a:lnTo>
                      <a:pt x="5" y="24"/>
                    </a:lnTo>
                    <a:lnTo>
                      <a:pt x="1" y="15"/>
                    </a:lnTo>
                    <a:lnTo>
                      <a:pt x="0" y="7"/>
                    </a:lnTo>
                    <a:lnTo>
                      <a:pt x="0" y="1"/>
                    </a:lnTo>
                    <a:lnTo>
                      <a:pt x="5" y="0"/>
                    </a:lnTo>
                    <a:lnTo>
                      <a:pt x="9" y="0"/>
                    </a:lnTo>
                    <a:lnTo>
                      <a:pt x="14" y="0"/>
                    </a:lnTo>
                    <a:lnTo>
                      <a:pt x="15" y="1"/>
                    </a:lnTo>
                    <a:lnTo>
                      <a:pt x="14" y="7"/>
                    </a:lnTo>
                    <a:lnTo>
                      <a:pt x="11" y="12"/>
                    </a:lnTo>
                    <a:lnTo>
                      <a:pt x="10" y="16"/>
                    </a:lnTo>
                    <a:lnTo>
                      <a:pt x="10" y="18"/>
                    </a:lnTo>
                    <a:lnTo>
                      <a:pt x="11" y="21"/>
                    </a:lnTo>
                    <a:lnTo>
                      <a:pt x="15" y="24"/>
                    </a:lnTo>
                    <a:lnTo>
                      <a:pt x="16" y="27"/>
                    </a:lnTo>
                    <a:lnTo>
                      <a:pt x="15" y="28"/>
                    </a:lnTo>
                    <a:lnTo>
                      <a:pt x="11" y="29"/>
                    </a:lnTo>
                    <a:lnTo>
                      <a:pt x="9" y="30"/>
                    </a:lnTo>
                    <a:lnTo>
                      <a:pt x="8" y="30"/>
                    </a:lnTo>
                    <a:lnTo>
                      <a:pt x="7" y="3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grpSp>
      <p:cxnSp>
        <p:nvCxnSpPr>
          <p:cNvPr id="2058" name="Straight Connector 35"/>
          <p:cNvCxnSpPr>
            <a:cxnSpLocks noChangeShapeType="1"/>
          </p:cNvCxnSpPr>
          <p:nvPr/>
        </p:nvCxnSpPr>
        <p:spPr bwMode="auto">
          <a:xfrm>
            <a:off x="5260975" y="4962525"/>
            <a:ext cx="822325" cy="822325"/>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type="triangle" w="lg" len="med"/>
              </a14:hiddenLine>
            </a:ext>
          </a:extLst>
        </p:spPr>
      </p:cxnSp>
      <p:cxnSp>
        <p:nvCxnSpPr>
          <p:cNvPr id="2059" name="Straight Arrow Connector 37"/>
          <p:cNvCxnSpPr>
            <a:cxnSpLocks noChangeShapeType="1"/>
            <a:endCxn id="2055" idx="1"/>
          </p:cNvCxnSpPr>
          <p:nvPr/>
        </p:nvCxnSpPr>
        <p:spPr bwMode="auto">
          <a:xfrm>
            <a:off x="4800600" y="3810000"/>
            <a:ext cx="2895600" cy="7239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060" name="Straight Arrow Connector 41"/>
          <p:cNvCxnSpPr>
            <a:cxnSpLocks noChangeShapeType="1"/>
          </p:cNvCxnSpPr>
          <p:nvPr/>
        </p:nvCxnSpPr>
        <p:spPr bwMode="auto">
          <a:xfrm>
            <a:off x="2820988" y="1952776"/>
            <a:ext cx="4570412" cy="485624"/>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061" name="Straight Arrow Connector 44"/>
          <p:cNvCxnSpPr>
            <a:cxnSpLocks noChangeShapeType="1"/>
          </p:cNvCxnSpPr>
          <p:nvPr/>
        </p:nvCxnSpPr>
        <p:spPr bwMode="auto">
          <a:xfrm>
            <a:off x="2667000" y="5029200"/>
            <a:ext cx="2743200" cy="1524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latin typeface="Tahoma" charset="0"/>
                <a:ea typeface="MS PGothic" charset="0"/>
              </a:rPr>
              <a:t>AJAX Mapping</a:t>
            </a:r>
          </a:p>
        </p:txBody>
      </p:sp>
      <p:sp>
        <p:nvSpPr>
          <p:cNvPr id="17411" name="Content Placeholder 2"/>
          <p:cNvSpPr>
            <a:spLocks noGrp="1"/>
          </p:cNvSpPr>
          <p:nvPr>
            <p:ph idx="1"/>
          </p:nvPr>
        </p:nvSpPr>
        <p:spPr/>
        <p:txBody>
          <a:bodyPr/>
          <a:lstStyle/>
          <a:p>
            <a:r>
              <a:rPr lang="en-US" dirty="0">
                <a:latin typeface="Tahoma" charset="0"/>
                <a:ea typeface="MS PGothic" charset="0"/>
              </a:rPr>
              <a:t>Mapping of an AJAX web site is harder</a:t>
            </a:r>
          </a:p>
          <a:p>
            <a:r>
              <a:rPr lang="en-US" dirty="0">
                <a:latin typeface="Tahoma" charset="0"/>
                <a:ea typeface="MS PGothic" charset="0"/>
              </a:rPr>
              <a:t>Most spidering tools cannot handle client logic</a:t>
            </a:r>
          </a:p>
          <a:p>
            <a:r>
              <a:rPr lang="en-US" dirty="0">
                <a:latin typeface="Tahoma" charset="0"/>
                <a:ea typeface="MS PGothic" charset="0"/>
              </a:rPr>
              <a:t>Difficulty is caused by links being dynamically generated</a:t>
            </a:r>
          </a:p>
          <a:p>
            <a:pPr lvl="1"/>
            <a:r>
              <a:rPr lang="en-US" dirty="0">
                <a:latin typeface="Tahoma" charset="0"/>
                <a:ea typeface="MS PGothic" charset="0"/>
              </a:rPr>
              <a:t>Requires more manual work</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latin typeface="Tahoma" charset="0"/>
                <a:ea typeface="MS PGothic" charset="0"/>
              </a:rPr>
              <a:t>AJAX Discovery</a:t>
            </a:r>
          </a:p>
        </p:txBody>
      </p:sp>
      <p:sp>
        <p:nvSpPr>
          <p:cNvPr id="18435" name="Rectangle 3"/>
          <p:cNvSpPr>
            <a:spLocks noGrp="1" noChangeArrowheads="1"/>
          </p:cNvSpPr>
          <p:nvPr>
            <p:ph idx="1"/>
          </p:nvPr>
        </p:nvSpPr>
        <p:spPr/>
        <p:txBody>
          <a:bodyPr/>
          <a:lstStyle/>
          <a:p>
            <a:r>
              <a:rPr lang="en-US" sz="2800" dirty="0">
                <a:latin typeface="Tahoma" charset="0"/>
                <a:ea typeface="MS PGothic" charset="0"/>
              </a:rPr>
              <a:t>Many tools have issues with AJAX</a:t>
            </a:r>
          </a:p>
          <a:p>
            <a:pPr lvl="1"/>
            <a:r>
              <a:rPr lang="en-US" sz="2400" dirty="0">
                <a:latin typeface="Tahoma" charset="0"/>
                <a:ea typeface="MS PGothic" charset="0"/>
              </a:rPr>
              <a:t>They weren't designed to parse client side logic</a:t>
            </a:r>
          </a:p>
          <a:p>
            <a:r>
              <a:rPr lang="en-US" sz="2800" dirty="0">
                <a:latin typeface="Tahoma" charset="0"/>
                <a:ea typeface="MS PGothic" charset="0"/>
              </a:rPr>
              <a:t>Some interception proxies can deal beyond just proxying</a:t>
            </a:r>
          </a:p>
          <a:p>
            <a:pPr lvl="1"/>
            <a:r>
              <a:rPr lang="en-US" sz="2400" dirty="0">
                <a:latin typeface="Tahoma" charset="0"/>
                <a:ea typeface="MS PGothic" charset="0"/>
              </a:rPr>
              <a:t>WebScarab</a:t>
            </a:r>
          </a:p>
          <a:p>
            <a:pPr lvl="1"/>
            <a:r>
              <a:rPr lang="en-US" sz="2400" dirty="0">
                <a:latin typeface="Tahoma" charset="0"/>
                <a:ea typeface="MS PGothic" charset="0"/>
              </a:rPr>
              <a:t>Burp</a:t>
            </a:r>
          </a:p>
          <a:p>
            <a:r>
              <a:rPr lang="en-US" sz="2800" dirty="0">
                <a:latin typeface="Tahoma" charset="0"/>
                <a:ea typeface="MS PGothic" charset="0"/>
              </a:rPr>
              <a:t>There are also some AJAX specific tools</a:t>
            </a:r>
            <a:endParaRPr lang="en-US" sz="2400" dirty="0">
              <a:latin typeface="Tahoma" charset="0"/>
              <a:ea typeface="MS PGothic" charset="0"/>
            </a:endParaRPr>
          </a:p>
          <a:p>
            <a:pPr lvl="1"/>
            <a:r>
              <a:rPr lang="en-US" sz="2400" dirty="0">
                <a:latin typeface="Tahoma" charset="0"/>
                <a:ea typeface="MS PGothic" charset="0"/>
              </a:rPr>
              <a:t>Ratproxy</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latin typeface="Tahoma" charset="0"/>
                <a:ea typeface="MS PGothic" charset="0"/>
              </a:rPr>
              <a:t>AJAX Exploitation</a:t>
            </a:r>
          </a:p>
        </p:txBody>
      </p:sp>
      <p:sp>
        <p:nvSpPr>
          <p:cNvPr id="19459" name="Content Placeholder 2"/>
          <p:cNvSpPr>
            <a:spLocks noGrp="1"/>
          </p:cNvSpPr>
          <p:nvPr>
            <p:ph idx="1"/>
          </p:nvPr>
        </p:nvSpPr>
        <p:spPr>
          <a:xfrm>
            <a:off x="647096" y="1489151"/>
            <a:ext cx="7772400" cy="4114800"/>
          </a:xfrm>
        </p:spPr>
        <p:txBody>
          <a:bodyPr/>
          <a:lstStyle/>
          <a:p>
            <a:pPr>
              <a:spcBef>
                <a:spcPts val="500"/>
              </a:spcBef>
            </a:pPr>
            <a:r>
              <a:rPr lang="en-US" sz="2800" dirty="0">
                <a:latin typeface="Tahoma" charset="0"/>
                <a:ea typeface="MS PGothic" charset="0"/>
              </a:rPr>
              <a:t>Exploitation itself is not more difficult for AJAX applications</a:t>
            </a:r>
          </a:p>
          <a:p>
            <a:pPr lvl="1">
              <a:spcBef>
                <a:spcPts val="500"/>
              </a:spcBef>
            </a:pPr>
            <a:r>
              <a:rPr lang="en-US" sz="2400" dirty="0">
                <a:latin typeface="Tahoma" charset="0"/>
                <a:ea typeface="MS PGothic" charset="0"/>
              </a:rPr>
              <a:t>As long as we understand how the flaw fits within the application</a:t>
            </a:r>
          </a:p>
          <a:p>
            <a:pPr>
              <a:spcBef>
                <a:spcPts val="500"/>
              </a:spcBef>
            </a:pPr>
            <a:r>
              <a:rPr lang="en-US" sz="2800" dirty="0">
                <a:latin typeface="Tahoma" charset="0"/>
                <a:ea typeface="MS PGothic" charset="0"/>
              </a:rPr>
              <a:t>Exploitation has to take into account the discussed problems</a:t>
            </a:r>
          </a:p>
          <a:p>
            <a:pPr lvl="1">
              <a:spcBef>
                <a:spcPts val="500"/>
              </a:spcBef>
            </a:pPr>
            <a:r>
              <a:rPr lang="en-US" sz="2400" dirty="0">
                <a:latin typeface="Tahoma" charset="0"/>
                <a:ea typeface="MS PGothic" charset="0"/>
              </a:rPr>
              <a:t>Tools that require the ability to parse the site and can't</a:t>
            </a:r>
          </a:p>
          <a:p>
            <a:pPr>
              <a:spcBef>
                <a:spcPts val="500"/>
              </a:spcBef>
            </a:pPr>
            <a:r>
              <a:rPr lang="en-US" sz="2800" dirty="0">
                <a:latin typeface="Tahoma" charset="0"/>
                <a:ea typeface="MS PGothic" charset="0"/>
              </a:rPr>
              <a:t>Most tools can handle the requests</a:t>
            </a:r>
          </a:p>
          <a:p>
            <a:pPr lvl="1">
              <a:spcBef>
                <a:spcPts val="500"/>
              </a:spcBef>
            </a:pPr>
            <a:r>
              <a:rPr lang="en-US" sz="2400" dirty="0">
                <a:latin typeface="Tahoma" charset="0"/>
                <a:ea typeface="MS PGothic" charset="0"/>
              </a:rPr>
              <a:t>But we do typically have to manually prime them</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41"/>
          <p:cNvSpPr>
            <a:spLocks noGrp="1" noChangeArrowheads="1"/>
          </p:cNvSpPr>
          <p:nvPr>
            <p:ph type="title"/>
          </p:nvPr>
        </p:nvSpPr>
        <p:spPr/>
        <p:txBody>
          <a:bodyPr/>
          <a:lstStyle/>
          <a:p>
            <a:pPr algn="l"/>
            <a:r>
              <a:rPr lang="en-US" dirty="0">
                <a:latin typeface="Tahoma" charset="0"/>
                <a:ea typeface="MS PGothic" charset="0"/>
              </a:rPr>
              <a:t>Course Roadmap</a:t>
            </a:r>
          </a:p>
        </p:txBody>
      </p:sp>
      <p:sp>
        <p:nvSpPr>
          <p:cNvPr id="9" name="Rectangle 1042"/>
          <p:cNvSpPr>
            <a:spLocks noChangeArrowheads="1"/>
          </p:cNvSpPr>
          <p:nvPr/>
        </p:nvSpPr>
        <p:spPr bwMode="auto">
          <a:xfrm>
            <a:off x="152400" y="1480073"/>
            <a:ext cx="8458200" cy="44196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dirty="0">
                <a:latin typeface="Tahoma" pitchFamily="34" charset="0"/>
                <a:ea typeface="MS PGothic" pitchFamily="34" charset="-128"/>
                <a:cs typeface="+mn-cs"/>
              </a:rPr>
              <a:t>Attacker'</a:t>
            </a:r>
            <a:r>
              <a:rPr lang="en-US" sz="3200" dirty="0">
                <a:latin typeface="Tahoma" pitchFamily="34" charset="0"/>
                <a:ea typeface="MS PGothic" pitchFamily="34" charset="-128"/>
              </a:rPr>
              <a:t>s View, Pen-Testing</a:t>
            </a:r>
            <a:br>
              <a:rPr lang="en-US" sz="3200" dirty="0">
                <a:latin typeface="Tahoma" pitchFamily="34" charset="0"/>
                <a:ea typeface="MS PGothic" pitchFamily="34" charset="-128"/>
              </a:rPr>
            </a:br>
            <a:r>
              <a:rPr lang="en-US" sz="3200" dirty="0">
                <a:latin typeface="Tahoma" pitchFamily="34" charset="0"/>
                <a:ea typeface="MS PGothic" pitchFamily="34" charset="-128"/>
              </a:rPr>
              <a:t>&amp; Scoping</a:t>
            </a:r>
            <a:endParaRPr lang="en-US" sz="3200" dirty="0">
              <a:latin typeface="Tahoma" pitchFamily="34" charset="0"/>
              <a:ea typeface="MS PGothic" pitchFamily="34" charset="-128"/>
              <a:cs typeface="+mn-cs"/>
            </a:endParaRP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Server-Side Vuln Discovery</a:t>
            </a:r>
          </a:p>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Server-Side Vuln</a:t>
            </a:r>
            <a:r>
              <a:rPr lang="en-US" sz="3200" b="1" i="1" dirty="0">
                <a:solidFill>
                  <a:srgbClr val="FF0000"/>
                </a:solidFill>
                <a:latin typeface="Tahoma" pitchFamily="34" charset="0"/>
                <a:ea typeface="MS PGothic" pitchFamily="34" charset="-128"/>
                <a:cs typeface="+mn-cs"/>
              </a:rPr>
              <a:t> </a:t>
            </a:r>
            <a:br>
              <a:rPr lang="en-US" sz="3200" b="1" i="1" dirty="0">
                <a:solidFill>
                  <a:srgbClr val="FF0000"/>
                </a:solidFill>
                <a:latin typeface="Tahoma" pitchFamily="34" charset="0"/>
                <a:ea typeface="MS PGothic" pitchFamily="34" charset="-128"/>
                <a:cs typeface="+mn-cs"/>
              </a:rPr>
            </a:br>
            <a:r>
              <a:rPr lang="en-US" sz="3200" b="1" i="1" u="sng" dirty="0">
                <a:solidFill>
                  <a:srgbClr val="FF0000"/>
                </a:solidFill>
                <a:latin typeface="Tahoma" pitchFamily="34" charset="0"/>
                <a:ea typeface="MS PGothic" pitchFamily="34" charset="-128"/>
                <a:cs typeface="+mn-cs"/>
              </a:rPr>
              <a:t>Discovery Cont.</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10" name="Rectangle 1043"/>
          <p:cNvSpPr>
            <a:spLocks noChangeArrowheads="1"/>
          </p:cNvSpPr>
          <p:nvPr/>
        </p:nvSpPr>
        <p:spPr bwMode="auto">
          <a:xfrm>
            <a:off x="5562600" y="0"/>
            <a:ext cx="3429000" cy="6858000"/>
          </a:xfrm>
          <a:prstGeom prst="rect">
            <a:avLst/>
          </a:prstGeom>
          <a:solidFill>
            <a:srgbClr val="99FFCC"/>
          </a:solidFill>
          <a:ln w="12700">
            <a:solidFill>
              <a:schemeClr val="tx1"/>
            </a:solidFill>
            <a:miter lim="800000"/>
            <a:headEnd type="none" w="sm" len="sm"/>
            <a:tailEnd type="none" w="sm" len="sm"/>
          </a:ln>
        </p:spPr>
        <p:txBody>
          <a:bodyPr wrap="none" anchor="ctr"/>
          <a:lstStyle/>
          <a:p>
            <a:pPr eaLnBrk="0" hangingPunct="0">
              <a:spcBef>
                <a:spcPct val="20000"/>
              </a:spcBef>
              <a:buFontTx/>
              <a:buChar char="•"/>
              <a:defRPr/>
            </a:pPr>
            <a:r>
              <a:rPr lang="en-US" sz="1700" dirty="0">
                <a:ea typeface="ＭＳ Ｐゴシック" charset="-128"/>
                <a:cs typeface="ＭＳ Ｐゴシック" charset="-128"/>
              </a:rPr>
              <a:t> Cross-Site Scripting (XSS)  </a:t>
            </a:r>
          </a:p>
          <a:p>
            <a:pPr eaLnBrk="0" hangingPunct="0">
              <a:spcBef>
                <a:spcPct val="20000"/>
              </a:spcBef>
              <a:buFontTx/>
              <a:buChar char="•"/>
              <a:defRPr/>
            </a:pPr>
            <a:r>
              <a:rPr lang="en-US" sz="1700" dirty="0">
                <a:ea typeface="ＭＳ Ｐゴシック" charset="-128"/>
                <a:cs typeface="ＭＳ Ｐゴシック" charset="-128"/>
              </a:rPr>
              <a:t> Cross-Site Scripting Exercise</a:t>
            </a:r>
          </a:p>
          <a:p>
            <a:pPr eaLnBrk="0" hangingPunct="0">
              <a:spcBef>
                <a:spcPct val="20000"/>
              </a:spcBef>
              <a:buFontTx/>
              <a:buChar char="•"/>
              <a:defRPr/>
            </a:pPr>
            <a:r>
              <a:rPr lang="en-US" sz="1700" dirty="0">
                <a:ea typeface="ＭＳ Ｐゴシック" charset="-128"/>
                <a:cs typeface="ＭＳ Ｐゴシック" charset="-128"/>
              </a:rPr>
              <a:t> Cross-Site Scripting Discovery</a:t>
            </a:r>
          </a:p>
          <a:p>
            <a:pPr eaLnBrk="0" hangingPunct="0">
              <a:spcBef>
                <a:spcPct val="20000"/>
              </a:spcBef>
              <a:buFontTx/>
              <a:buChar char="•"/>
              <a:defRPr/>
            </a:pPr>
            <a:r>
              <a:rPr lang="en-US" sz="1700" dirty="0">
                <a:ea typeface="ＭＳ Ｐゴシック" charset="-128"/>
                <a:cs typeface="ＭＳ Ｐゴシック" charset="-128"/>
              </a:rPr>
              <a:t> Persistent XSS Exercise</a:t>
            </a:r>
          </a:p>
          <a:p>
            <a:pPr eaLnBrk="0" hangingPunct="0">
              <a:spcBef>
                <a:spcPct val="20000"/>
              </a:spcBef>
              <a:buFontTx/>
              <a:buChar char="•"/>
              <a:defRPr/>
            </a:pPr>
            <a:r>
              <a:rPr lang="en-US" sz="1700" dirty="0">
                <a:ea typeface="ＭＳ Ｐゴシック" charset="-128"/>
                <a:cs typeface="ＭＳ Ｐゴシック" charset="-128"/>
              </a:rPr>
              <a:t> Cross-Site Request Forgery (CSRF)</a:t>
            </a:r>
          </a:p>
          <a:p>
            <a:pPr eaLnBrk="0" hangingPunct="0">
              <a:spcBef>
                <a:spcPct val="20000"/>
              </a:spcBef>
              <a:buFontTx/>
              <a:buChar char="•"/>
              <a:defRPr/>
            </a:pPr>
            <a:r>
              <a:rPr lang="en-US" sz="1700" dirty="0">
                <a:ea typeface="ＭＳ Ｐゴシック" charset="-128"/>
                <a:cs typeface="ＭＳ Ｐゴシック" charset="-128"/>
              </a:rPr>
              <a:t> Session Flaws</a:t>
            </a:r>
          </a:p>
          <a:p>
            <a:pPr eaLnBrk="0" hangingPunct="0">
              <a:spcBef>
                <a:spcPct val="20000"/>
              </a:spcBef>
              <a:buFontTx/>
              <a:buChar char="•"/>
              <a:defRPr/>
            </a:pPr>
            <a:r>
              <a:rPr lang="en-US" sz="1700" dirty="0">
                <a:ea typeface="ＭＳ Ｐゴシック" charset="-128"/>
                <a:cs typeface="ＭＳ Ｐゴシック" charset="-128"/>
              </a:rPr>
              <a:t> Session Fixation</a:t>
            </a:r>
          </a:p>
          <a:p>
            <a:pPr eaLnBrk="0" hangingPunct="0">
              <a:spcBef>
                <a:spcPct val="20000"/>
              </a:spcBef>
              <a:buFontTx/>
              <a:buChar char="•"/>
              <a:defRPr/>
            </a:pPr>
            <a:r>
              <a:rPr lang="en-US" sz="1700" dirty="0">
                <a:ea typeface="ＭＳ Ｐゴシック" charset="-128"/>
                <a:cs typeface="ＭＳ Ｐゴシック" charset="-128"/>
              </a:rPr>
              <a:t> AJAX</a:t>
            </a:r>
          </a:p>
          <a:p>
            <a:pPr lvl="1" eaLnBrk="0" hangingPunct="0">
              <a:spcBef>
                <a:spcPct val="20000"/>
              </a:spcBef>
              <a:buFont typeface="Lucida Grande" charset="0"/>
              <a:buChar char="-"/>
              <a:defRPr/>
            </a:pPr>
            <a:r>
              <a:rPr lang="en-US" sz="1700" b="1" i="1" dirty="0">
                <a:solidFill>
                  <a:srgbClr val="FF0000"/>
                </a:solidFill>
                <a:ea typeface="ＭＳ Ｐゴシック" charset="-128"/>
                <a:cs typeface="ＭＳ Ｐゴシック" charset="-128"/>
              </a:rPr>
              <a:t> Logic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 Exercise </a:t>
            </a:r>
          </a:p>
          <a:p>
            <a:pPr lvl="1" eaLnBrk="0" hangingPunct="0">
              <a:spcBef>
                <a:spcPct val="20000"/>
              </a:spcBef>
              <a:buFont typeface="Lucida Grande" charset="0"/>
              <a:buChar char="-"/>
              <a:defRPr/>
            </a:pPr>
            <a:r>
              <a:rPr lang="en-US" sz="1700" dirty="0">
                <a:ea typeface="ＭＳ Ｐゴシック" charset="-128"/>
                <a:cs typeface="ＭＳ Ｐゴシック" charset="-128"/>
              </a:rPr>
              <a:t>API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Data Binding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AJAX Fuzzing Exercise</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 Exercise</a:t>
            </a:r>
          </a:p>
          <a:p>
            <a:pPr eaLnBrk="0" hangingPunct="0">
              <a:spcBef>
                <a:spcPct val="20000"/>
              </a:spcBef>
              <a:buFontTx/>
              <a:buChar char="•"/>
              <a:defRPr/>
            </a:pPr>
            <a:r>
              <a:rPr lang="en-US" sz="1700" dirty="0">
                <a:ea typeface="ＭＳ Ｐゴシック" charset="-128"/>
                <a:cs typeface="ＭＳ Ｐゴシック" charset="-128"/>
              </a:rPr>
              <a:t> Automated Web Application</a:t>
            </a:r>
            <a:br>
              <a:rPr lang="en-US" sz="1700" dirty="0">
                <a:ea typeface="ＭＳ Ｐゴシック" charset="-128"/>
                <a:cs typeface="ＭＳ Ｐゴシック" charset="-128"/>
              </a:rPr>
            </a:br>
            <a:r>
              <a:rPr lang="en-US" sz="1700" dirty="0">
                <a:ea typeface="ＭＳ Ｐゴシック" charset="-128"/>
                <a:cs typeface="ＭＳ Ｐゴシック" charset="-128"/>
              </a:rPr>
              <a:t>   Scanners</a:t>
            </a:r>
          </a:p>
          <a:p>
            <a:pPr lvl="1">
              <a:spcBef>
                <a:spcPct val="20000"/>
              </a:spcBef>
              <a:buFont typeface="Lucida Grande" charset="0"/>
              <a:buChar char="-"/>
              <a:defRPr/>
            </a:pPr>
            <a:r>
              <a:rPr lang="en-US" sz="1700" dirty="0">
                <a:ea typeface="ＭＳ Ｐゴシック" charset="-128"/>
                <a:cs typeface="ＭＳ Ｐゴシック" charset="-128"/>
              </a:rPr>
              <a:t> SkipFish</a:t>
            </a:r>
          </a:p>
          <a:p>
            <a:pPr lvl="1">
              <a:spcBef>
                <a:spcPct val="20000"/>
              </a:spcBef>
              <a:buFont typeface="Lucida Grande" charset="0"/>
              <a:buChar char="-"/>
              <a:defRPr/>
            </a:pPr>
            <a:r>
              <a:rPr lang="en-US" sz="1700" dirty="0">
                <a:ea typeface="ＭＳ Ｐゴシック" charset="-128"/>
                <a:cs typeface="ＭＳ Ｐゴシック" charset="-128"/>
              </a:rPr>
              <a:t> SkipFish Exercise</a:t>
            </a:r>
          </a:p>
          <a:p>
            <a:pPr lvl="1">
              <a:spcBef>
                <a:spcPct val="20000"/>
              </a:spcBef>
              <a:buFont typeface="Lucida Grande" charset="0"/>
              <a:buChar char="-"/>
              <a:defRPr/>
            </a:pPr>
            <a:r>
              <a:rPr lang="en-US" sz="1700" dirty="0">
                <a:ea typeface="ＭＳ Ｐゴシック" charset="-128"/>
                <a:cs typeface="ＭＳ Ｐゴシック" charset="-128"/>
              </a:rPr>
              <a:t> w3af</a:t>
            </a:r>
          </a:p>
          <a:p>
            <a:pPr lvl="1">
              <a:spcBef>
                <a:spcPct val="20000"/>
              </a:spcBef>
              <a:buFont typeface="Lucida Grande" charset="0"/>
              <a:buChar char="-"/>
              <a:defRPr/>
            </a:pPr>
            <a:r>
              <a:rPr lang="en-US" sz="1700" dirty="0">
                <a:ea typeface="ＭＳ Ｐゴシック" charset="-128"/>
                <a:cs typeface="ＭＳ Ｐゴシック" charset="-128"/>
              </a:rPr>
              <a:t> w3af Exercise</a:t>
            </a:r>
          </a:p>
        </p:txBody>
      </p:sp>
      <p:sp>
        <p:nvSpPr>
          <p:cNvPr id="11" name="Freeform 1044"/>
          <p:cNvSpPr>
            <a:spLocks/>
          </p:cNvSpPr>
          <p:nvPr/>
        </p:nvSpPr>
        <p:spPr bwMode="blackWhite">
          <a:xfrm>
            <a:off x="4265613" y="269384"/>
            <a:ext cx="1296987" cy="6030871"/>
          </a:xfrm>
          <a:custGeom>
            <a:avLst/>
            <a:gdLst>
              <a:gd name="T0" fmla="*/ 0 w 808"/>
              <a:gd name="T1" fmla="*/ 2147483647 h 3984"/>
              <a:gd name="T2" fmla="*/ 2147483647 w 808"/>
              <a:gd name="T3" fmla="*/ 0 h 3984"/>
              <a:gd name="T4" fmla="*/ 2147483647 w 808"/>
              <a:gd name="T5" fmla="*/ 2147483647 h 3984"/>
              <a:gd name="T6" fmla="*/ 0 w 808"/>
              <a:gd name="T7" fmla="*/ 2147483647 h 3984"/>
              <a:gd name="T8" fmla="*/ 0 60000 65536"/>
              <a:gd name="T9" fmla="*/ 0 60000 65536"/>
              <a:gd name="T10" fmla="*/ 0 60000 65536"/>
              <a:gd name="T11" fmla="*/ 0 60000 65536"/>
              <a:gd name="T12" fmla="*/ 0 w 808"/>
              <a:gd name="T13" fmla="*/ 0 h 3984"/>
              <a:gd name="T14" fmla="*/ 808 w 808"/>
              <a:gd name="T15" fmla="*/ 3984 h 3984"/>
            </a:gdLst>
            <a:ahLst/>
            <a:cxnLst>
              <a:cxn ang="T8">
                <a:pos x="T0" y="T1"/>
              </a:cxn>
              <a:cxn ang="T9">
                <a:pos x="T2" y="T3"/>
              </a:cxn>
              <a:cxn ang="T10">
                <a:pos x="T4" y="T5"/>
              </a:cxn>
              <a:cxn ang="T11">
                <a:pos x="T6" y="T7"/>
              </a:cxn>
            </a:cxnLst>
            <a:rect l="T12" t="T13" r="T14" b="T15"/>
            <a:pathLst>
              <a:path w="808" h="3984">
                <a:moveTo>
                  <a:pt x="0" y="2788"/>
                </a:moveTo>
                <a:lnTo>
                  <a:pt x="808" y="0"/>
                </a:lnTo>
                <a:lnTo>
                  <a:pt x="808" y="3984"/>
                </a:lnTo>
                <a:lnTo>
                  <a:pt x="0" y="2788"/>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latin typeface="Tahoma" charset="0"/>
                <a:ea typeface="MS PGothic" charset="0"/>
              </a:rPr>
              <a:t>Logic Attacks</a:t>
            </a:r>
          </a:p>
        </p:txBody>
      </p:sp>
      <p:sp>
        <p:nvSpPr>
          <p:cNvPr id="21507" name="Rectangle 3"/>
          <p:cNvSpPr>
            <a:spLocks noGrp="1" noChangeArrowheads="1"/>
          </p:cNvSpPr>
          <p:nvPr>
            <p:ph idx="1"/>
          </p:nvPr>
        </p:nvSpPr>
        <p:spPr>
          <a:xfrm>
            <a:off x="461963" y="1504647"/>
            <a:ext cx="6096000" cy="4419600"/>
          </a:xfrm>
        </p:spPr>
        <p:txBody>
          <a:bodyPr/>
          <a:lstStyle/>
          <a:p>
            <a:r>
              <a:rPr lang="en-US" sz="2600" dirty="0">
                <a:latin typeface="Tahoma" charset="0"/>
                <a:ea typeface="MS PGothic" charset="0"/>
              </a:rPr>
              <a:t>Client controls code execution</a:t>
            </a:r>
          </a:p>
          <a:p>
            <a:r>
              <a:rPr lang="en-US" sz="2600" dirty="0">
                <a:latin typeface="Tahoma" charset="0"/>
                <a:ea typeface="MS PGothic" charset="0"/>
              </a:rPr>
              <a:t>Business logic is included in the client code</a:t>
            </a:r>
          </a:p>
          <a:p>
            <a:pPr lvl="1"/>
            <a:r>
              <a:rPr lang="en-US" sz="2400" dirty="0">
                <a:latin typeface="Tahoma" charset="0"/>
                <a:ea typeface="MS PGothic" charset="0"/>
              </a:rPr>
              <a:t>Calls functionality on the server</a:t>
            </a:r>
          </a:p>
          <a:p>
            <a:r>
              <a:rPr lang="en-US" sz="2600" dirty="0">
                <a:latin typeface="Tahoma" charset="0"/>
                <a:ea typeface="MS PGothic" charset="0"/>
              </a:rPr>
              <a:t>Attacker manually calls functions in a different order</a:t>
            </a:r>
          </a:p>
          <a:p>
            <a:r>
              <a:rPr lang="en-US" sz="2600" dirty="0">
                <a:latin typeface="Tahoma" charset="0"/>
                <a:ea typeface="MS PGothic" charset="0"/>
              </a:rPr>
              <a:t>Application processes the transaction incorrectly</a:t>
            </a:r>
          </a:p>
          <a:p>
            <a:r>
              <a:rPr lang="en-US" sz="2600" dirty="0">
                <a:latin typeface="Tahoma" charset="0"/>
                <a:ea typeface="MS PGothic" charset="0"/>
              </a:rPr>
              <a:t>Logic attacks are difficult for automated tools to find</a:t>
            </a:r>
          </a:p>
        </p:txBody>
      </p:sp>
      <p:pic>
        <p:nvPicPr>
          <p:cNvPr id="21508" name="Picture 4" descr="j029912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7963" y="1981200"/>
            <a:ext cx="1857375" cy="304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latin typeface="Tahoma" charset="0"/>
                <a:ea typeface="MS PGothic" charset="0"/>
              </a:rPr>
              <a:t>Logic Attack Example</a:t>
            </a:r>
          </a:p>
        </p:txBody>
      </p:sp>
      <p:pic>
        <p:nvPicPr>
          <p:cNvPr id="22531" name="Content Placeholder 3"/>
          <p:cNvPicPr>
            <a:picLocks noGrp="1" noChangeArrowheads="1"/>
          </p:cNvPicPr>
          <p:nvPr>
            <p:ph idx="1"/>
          </p:nvPr>
        </p:nvPicPr>
        <p:blipFill>
          <a:blip r:embed="rId3">
            <a:lum bright="-20000" contrast="20000"/>
            <a:extLst>
              <a:ext uri="{28A0092B-C50C-407E-A947-70E740481C1C}">
                <a14:useLocalDpi xmlns:a14="http://schemas.microsoft.com/office/drawing/2010/main" val="0"/>
              </a:ext>
            </a:extLst>
          </a:blip>
          <a:srcRect/>
          <a:stretch>
            <a:fillRect/>
          </a:stretch>
        </p:blipFill>
        <p:spPr bwMode="gray">
          <a:xfrm>
            <a:off x="639763" y="1957388"/>
            <a:ext cx="7864475" cy="1998662"/>
          </a:xfrm>
        </p:spPr>
      </p:pic>
      <p:pic>
        <p:nvPicPr>
          <p:cNvPr id="22532" name="Content Placeholder 3"/>
          <p:cNvPicPr>
            <a:picLocks noChangeArrowheads="1"/>
          </p:cNvPicPr>
          <p:nvPr/>
        </p:nvPicPr>
        <p:blipFill>
          <a:blip r:embed="rId4">
            <a:lum bright="-30000" contrast="40000"/>
            <a:extLst>
              <a:ext uri="{28A0092B-C50C-407E-A947-70E740481C1C}">
                <a14:useLocalDpi xmlns:a14="http://schemas.microsoft.com/office/drawing/2010/main" val="0"/>
              </a:ext>
            </a:extLst>
          </a:blip>
          <a:srcRect/>
          <a:stretch>
            <a:fillRect/>
          </a:stretch>
        </p:blipFill>
        <p:spPr bwMode="ltGray">
          <a:xfrm>
            <a:off x="639763" y="4267200"/>
            <a:ext cx="7864475" cy="1998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latin typeface="Tahoma" charset="0"/>
                <a:ea typeface="MS PGothic" charset="0"/>
              </a:rPr>
              <a:t>Discovering Logic Flaws</a:t>
            </a:r>
          </a:p>
        </p:txBody>
      </p:sp>
      <p:sp>
        <p:nvSpPr>
          <p:cNvPr id="23555" name="Content Placeholder 2"/>
          <p:cNvSpPr>
            <a:spLocks noGrp="1"/>
          </p:cNvSpPr>
          <p:nvPr>
            <p:ph idx="1"/>
          </p:nvPr>
        </p:nvSpPr>
        <p:spPr/>
        <p:txBody>
          <a:bodyPr/>
          <a:lstStyle/>
          <a:p>
            <a:r>
              <a:rPr lang="en-US" sz="2800" dirty="0">
                <a:latin typeface="Tahoma" charset="0"/>
                <a:ea typeface="MS PGothic" charset="0"/>
              </a:rPr>
              <a:t>Discovering logic flaws is a manual process</a:t>
            </a:r>
          </a:p>
          <a:p>
            <a:r>
              <a:rPr lang="en-US" sz="2800" dirty="0">
                <a:latin typeface="Tahoma" charset="0"/>
                <a:ea typeface="MS PGothic" charset="0"/>
              </a:rPr>
              <a:t>Most tools can't examine logic</a:t>
            </a:r>
          </a:p>
          <a:p>
            <a:pPr lvl="1"/>
            <a:r>
              <a:rPr lang="en-US" sz="2400" dirty="0">
                <a:latin typeface="Tahoma" charset="0"/>
                <a:ea typeface="MS PGothic" charset="0"/>
              </a:rPr>
              <a:t>They test functionality</a:t>
            </a:r>
          </a:p>
          <a:p>
            <a:r>
              <a:rPr lang="en-US" sz="2800" dirty="0">
                <a:latin typeface="Tahoma" charset="0"/>
                <a:ea typeface="MS PGothic" charset="0"/>
              </a:rPr>
              <a:t>This requires the tester to find the flaws</a:t>
            </a:r>
          </a:p>
          <a:p>
            <a:pPr lvl="1"/>
            <a:r>
              <a:rPr lang="en-US" sz="2400" dirty="0">
                <a:latin typeface="Tahoma" charset="0"/>
                <a:ea typeface="MS PGothic" charset="0"/>
              </a:rPr>
              <a:t>Mapping the application is crucial for this discovery step</a:t>
            </a:r>
          </a:p>
          <a:p>
            <a:r>
              <a:rPr lang="en-US" sz="2800" dirty="0">
                <a:latin typeface="Tahoma" charset="0"/>
                <a:ea typeface="MS PGothic" charset="0"/>
              </a:rPr>
              <a:t>These types of flaws are more difficult to find</a:t>
            </a:r>
          </a:p>
          <a:p>
            <a:r>
              <a:rPr lang="en-US" sz="2800" dirty="0">
                <a:latin typeface="Tahoma" charset="0"/>
                <a:ea typeface="MS PGothic" charset="0"/>
              </a:rPr>
              <a:t>Typically even harder to fix</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41"/>
          <p:cNvSpPr>
            <a:spLocks noGrp="1" noChangeArrowheads="1"/>
          </p:cNvSpPr>
          <p:nvPr>
            <p:ph type="title"/>
          </p:nvPr>
        </p:nvSpPr>
        <p:spPr/>
        <p:txBody>
          <a:bodyPr/>
          <a:lstStyle/>
          <a:p>
            <a:pPr algn="l"/>
            <a:r>
              <a:rPr lang="en-US" dirty="0">
                <a:latin typeface="Tahoma" charset="0"/>
                <a:ea typeface="MS PGothic" charset="0"/>
              </a:rPr>
              <a:t>Course Roadmap</a:t>
            </a:r>
          </a:p>
        </p:txBody>
      </p:sp>
      <p:sp>
        <p:nvSpPr>
          <p:cNvPr id="9" name="Rectangle 1042"/>
          <p:cNvSpPr>
            <a:spLocks noChangeArrowheads="1"/>
          </p:cNvSpPr>
          <p:nvPr/>
        </p:nvSpPr>
        <p:spPr bwMode="auto">
          <a:xfrm>
            <a:off x="152400" y="1593278"/>
            <a:ext cx="8458200" cy="44196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dirty="0">
                <a:latin typeface="Tahoma" pitchFamily="34" charset="0"/>
                <a:ea typeface="MS PGothic" pitchFamily="34" charset="-128"/>
                <a:cs typeface="+mn-cs"/>
              </a:rPr>
              <a:t>Attacker'</a:t>
            </a:r>
            <a:r>
              <a:rPr lang="en-US" sz="3200" dirty="0">
                <a:latin typeface="Tahoma" pitchFamily="34" charset="0"/>
                <a:ea typeface="MS PGothic" pitchFamily="34" charset="-128"/>
              </a:rPr>
              <a:t>s View, Pen-Testing</a:t>
            </a:r>
            <a:br>
              <a:rPr lang="en-US" sz="3200" dirty="0">
                <a:latin typeface="Tahoma" pitchFamily="34" charset="0"/>
                <a:ea typeface="MS PGothic" pitchFamily="34" charset="-128"/>
              </a:rPr>
            </a:br>
            <a:r>
              <a:rPr lang="en-US" sz="3200" dirty="0">
                <a:latin typeface="Tahoma" pitchFamily="34" charset="0"/>
                <a:ea typeface="MS PGothic" pitchFamily="34" charset="-128"/>
              </a:rPr>
              <a:t>&amp; Scoping</a:t>
            </a:r>
            <a:endParaRPr lang="en-US" sz="3200" dirty="0">
              <a:latin typeface="Tahoma" pitchFamily="34" charset="0"/>
              <a:ea typeface="MS PGothic" pitchFamily="34" charset="-128"/>
              <a:cs typeface="+mn-cs"/>
            </a:endParaRP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Server-Side Vuln Discovery</a:t>
            </a:r>
          </a:p>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Server-Side Vuln</a:t>
            </a:r>
            <a:r>
              <a:rPr lang="en-US" sz="3200" b="1" i="1" dirty="0">
                <a:solidFill>
                  <a:srgbClr val="FF0000"/>
                </a:solidFill>
                <a:latin typeface="Tahoma" pitchFamily="34" charset="0"/>
                <a:ea typeface="MS PGothic" pitchFamily="34" charset="-128"/>
                <a:cs typeface="+mn-cs"/>
              </a:rPr>
              <a:t> </a:t>
            </a:r>
            <a:br>
              <a:rPr lang="en-US" sz="3200" b="1" i="1" dirty="0">
                <a:solidFill>
                  <a:srgbClr val="FF0000"/>
                </a:solidFill>
                <a:latin typeface="Tahoma" pitchFamily="34" charset="0"/>
                <a:ea typeface="MS PGothic" pitchFamily="34" charset="-128"/>
                <a:cs typeface="+mn-cs"/>
              </a:rPr>
            </a:br>
            <a:r>
              <a:rPr lang="en-US" sz="3200" b="1" i="1" u="sng" dirty="0">
                <a:solidFill>
                  <a:srgbClr val="FF0000"/>
                </a:solidFill>
                <a:latin typeface="Tahoma" pitchFamily="34" charset="0"/>
                <a:ea typeface="MS PGothic" pitchFamily="34" charset="-128"/>
                <a:cs typeface="+mn-cs"/>
              </a:rPr>
              <a:t>Discovery Cont.</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10" name="Rectangle 1043"/>
          <p:cNvSpPr>
            <a:spLocks noChangeArrowheads="1"/>
          </p:cNvSpPr>
          <p:nvPr/>
        </p:nvSpPr>
        <p:spPr bwMode="auto">
          <a:xfrm>
            <a:off x="5562600" y="0"/>
            <a:ext cx="3429000" cy="6858000"/>
          </a:xfrm>
          <a:prstGeom prst="rect">
            <a:avLst/>
          </a:prstGeom>
          <a:solidFill>
            <a:srgbClr val="99FFCC"/>
          </a:solidFill>
          <a:ln w="12700">
            <a:solidFill>
              <a:schemeClr val="tx1"/>
            </a:solidFill>
            <a:miter lim="800000"/>
            <a:headEnd type="none" w="sm" len="sm"/>
            <a:tailEnd type="none" w="sm" len="sm"/>
          </a:ln>
        </p:spPr>
        <p:txBody>
          <a:bodyPr wrap="none" anchor="ctr"/>
          <a:lstStyle/>
          <a:p>
            <a:pPr eaLnBrk="0" hangingPunct="0">
              <a:spcBef>
                <a:spcPct val="20000"/>
              </a:spcBef>
              <a:buFontTx/>
              <a:buChar char="•"/>
              <a:defRPr/>
            </a:pPr>
            <a:r>
              <a:rPr lang="en-US" sz="1700" dirty="0">
                <a:ea typeface="ＭＳ Ｐゴシック" charset="-128"/>
                <a:cs typeface="ＭＳ Ｐゴシック" charset="-128"/>
              </a:rPr>
              <a:t> Cross-Site Scripting (XSS)  </a:t>
            </a:r>
          </a:p>
          <a:p>
            <a:pPr eaLnBrk="0" hangingPunct="0">
              <a:spcBef>
                <a:spcPct val="20000"/>
              </a:spcBef>
              <a:buFontTx/>
              <a:buChar char="•"/>
              <a:defRPr/>
            </a:pPr>
            <a:r>
              <a:rPr lang="en-US" sz="1700" dirty="0">
                <a:ea typeface="ＭＳ Ｐゴシック" charset="-128"/>
                <a:cs typeface="ＭＳ Ｐゴシック" charset="-128"/>
              </a:rPr>
              <a:t> Cross-Site Scripting Exercise</a:t>
            </a:r>
          </a:p>
          <a:p>
            <a:pPr eaLnBrk="0" hangingPunct="0">
              <a:spcBef>
                <a:spcPct val="20000"/>
              </a:spcBef>
              <a:buFontTx/>
              <a:buChar char="•"/>
              <a:defRPr/>
            </a:pPr>
            <a:r>
              <a:rPr lang="en-US" sz="1700" dirty="0">
                <a:ea typeface="ＭＳ Ｐゴシック" charset="-128"/>
                <a:cs typeface="ＭＳ Ｐゴシック" charset="-128"/>
              </a:rPr>
              <a:t> Cross-Site Scripting Discovery</a:t>
            </a:r>
          </a:p>
          <a:p>
            <a:pPr eaLnBrk="0" hangingPunct="0">
              <a:spcBef>
                <a:spcPct val="20000"/>
              </a:spcBef>
              <a:buFontTx/>
              <a:buChar char="•"/>
              <a:defRPr/>
            </a:pPr>
            <a:r>
              <a:rPr lang="en-US" sz="1700" dirty="0">
                <a:ea typeface="ＭＳ Ｐゴシック" charset="-128"/>
                <a:cs typeface="ＭＳ Ｐゴシック" charset="-128"/>
              </a:rPr>
              <a:t> Persistent XSS Exercise</a:t>
            </a:r>
          </a:p>
          <a:p>
            <a:pPr eaLnBrk="0" hangingPunct="0">
              <a:spcBef>
                <a:spcPct val="20000"/>
              </a:spcBef>
              <a:buFontTx/>
              <a:buChar char="•"/>
              <a:defRPr/>
            </a:pPr>
            <a:r>
              <a:rPr lang="en-US" sz="1700" dirty="0">
                <a:ea typeface="ＭＳ Ｐゴシック" charset="-128"/>
                <a:cs typeface="ＭＳ Ｐゴシック" charset="-128"/>
              </a:rPr>
              <a:t> Cross-Site Request Forgery (CSRF)</a:t>
            </a:r>
          </a:p>
          <a:p>
            <a:pPr eaLnBrk="0" hangingPunct="0">
              <a:spcBef>
                <a:spcPct val="20000"/>
              </a:spcBef>
              <a:buFontTx/>
              <a:buChar char="•"/>
              <a:defRPr/>
            </a:pPr>
            <a:r>
              <a:rPr lang="en-US" sz="1700" dirty="0">
                <a:ea typeface="ＭＳ Ｐゴシック" charset="-128"/>
                <a:cs typeface="ＭＳ Ｐゴシック" charset="-128"/>
              </a:rPr>
              <a:t> Session Flaws</a:t>
            </a:r>
          </a:p>
          <a:p>
            <a:pPr eaLnBrk="0" hangingPunct="0">
              <a:spcBef>
                <a:spcPct val="20000"/>
              </a:spcBef>
              <a:buFontTx/>
              <a:buChar char="•"/>
              <a:defRPr/>
            </a:pPr>
            <a:r>
              <a:rPr lang="en-US" sz="1700" dirty="0">
                <a:ea typeface="ＭＳ Ｐゴシック" charset="-128"/>
                <a:cs typeface="ＭＳ Ｐゴシック" charset="-128"/>
              </a:rPr>
              <a:t> Session Fixation</a:t>
            </a:r>
          </a:p>
          <a:p>
            <a:pPr eaLnBrk="0" hangingPunct="0">
              <a:spcBef>
                <a:spcPct val="20000"/>
              </a:spcBef>
              <a:buFontTx/>
              <a:buChar char="•"/>
              <a:defRPr/>
            </a:pPr>
            <a:r>
              <a:rPr lang="en-US" sz="1700" dirty="0">
                <a:ea typeface="ＭＳ Ｐゴシック" charset="-128"/>
                <a:cs typeface="ＭＳ Ｐゴシック" charset="-128"/>
              </a:rPr>
              <a:t> AJAX</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Attacks</a:t>
            </a:r>
          </a:p>
          <a:p>
            <a:pPr lvl="1" eaLnBrk="0" hangingPunct="0">
              <a:spcBef>
                <a:spcPct val="20000"/>
              </a:spcBef>
              <a:buFont typeface="Lucida Grande" charset="0"/>
              <a:buChar char="-"/>
              <a:defRPr/>
            </a:pPr>
            <a:r>
              <a:rPr lang="en-US" sz="1700" b="1" i="1" dirty="0">
                <a:solidFill>
                  <a:srgbClr val="FF0000"/>
                </a:solidFill>
                <a:ea typeface="ＭＳ Ｐゴシック" charset="-128"/>
                <a:cs typeface="ＭＳ Ｐゴシック" charset="-128"/>
              </a:rPr>
              <a:t> Logic Attack Exercise </a:t>
            </a:r>
          </a:p>
          <a:p>
            <a:pPr lvl="1" eaLnBrk="0" hangingPunct="0">
              <a:spcBef>
                <a:spcPct val="20000"/>
              </a:spcBef>
              <a:buFont typeface="Lucida Grande" charset="0"/>
              <a:buChar char="-"/>
              <a:defRPr/>
            </a:pPr>
            <a:r>
              <a:rPr lang="en-US" sz="1700" dirty="0">
                <a:ea typeface="ＭＳ Ｐゴシック" charset="-128"/>
                <a:cs typeface="ＭＳ Ｐゴシック" charset="-128"/>
              </a:rPr>
              <a:t>API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Data Binding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AJAX Fuzzing Exercise</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 Exercise</a:t>
            </a:r>
          </a:p>
          <a:p>
            <a:pPr eaLnBrk="0" hangingPunct="0">
              <a:spcBef>
                <a:spcPct val="20000"/>
              </a:spcBef>
              <a:buFontTx/>
              <a:buChar char="•"/>
              <a:defRPr/>
            </a:pPr>
            <a:r>
              <a:rPr lang="en-US" sz="1700" dirty="0">
                <a:ea typeface="ＭＳ Ｐゴシック" charset="-128"/>
                <a:cs typeface="ＭＳ Ｐゴシック" charset="-128"/>
              </a:rPr>
              <a:t> Automated Web Application</a:t>
            </a:r>
            <a:br>
              <a:rPr lang="en-US" sz="1700" dirty="0">
                <a:ea typeface="ＭＳ Ｐゴシック" charset="-128"/>
                <a:cs typeface="ＭＳ Ｐゴシック" charset="-128"/>
              </a:rPr>
            </a:br>
            <a:r>
              <a:rPr lang="en-US" sz="1700" dirty="0">
                <a:ea typeface="ＭＳ Ｐゴシック" charset="-128"/>
                <a:cs typeface="ＭＳ Ｐゴシック" charset="-128"/>
              </a:rPr>
              <a:t>   Scanners</a:t>
            </a:r>
          </a:p>
          <a:p>
            <a:pPr lvl="1">
              <a:spcBef>
                <a:spcPct val="20000"/>
              </a:spcBef>
              <a:buFont typeface="Lucida Grande" charset="0"/>
              <a:buChar char="-"/>
              <a:defRPr/>
            </a:pPr>
            <a:r>
              <a:rPr lang="en-US" sz="1700" dirty="0">
                <a:ea typeface="ＭＳ Ｐゴシック" charset="-128"/>
                <a:cs typeface="ＭＳ Ｐゴシック" charset="-128"/>
              </a:rPr>
              <a:t> SkipFish</a:t>
            </a:r>
          </a:p>
          <a:p>
            <a:pPr lvl="1">
              <a:spcBef>
                <a:spcPct val="20000"/>
              </a:spcBef>
              <a:buFont typeface="Lucida Grande" charset="0"/>
              <a:buChar char="-"/>
              <a:defRPr/>
            </a:pPr>
            <a:r>
              <a:rPr lang="en-US" sz="1700" dirty="0">
                <a:ea typeface="ＭＳ Ｐゴシック" charset="-128"/>
                <a:cs typeface="ＭＳ Ｐゴシック" charset="-128"/>
              </a:rPr>
              <a:t> SkipFish Exercise</a:t>
            </a:r>
          </a:p>
          <a:p>
            <a:pPr lvl="1">
              <a:spcBef>
                <a:spcPct val="20000"/>
              </a:spcBef>
              <a:buFont typeface="Lucida Grande" charset="0"/>
              <a:buChar char="-"/>
              <a:defRPr/>
            </a:pPr>
            <a:r>
              <a:rPr lang="en-US" sz="1700" dirty="0">
                <a:ea typeface="ＭＳ Ｐゴシック" charset="-128"/>
                <a:cs typeface="ＭＳ Ｐゴシック" charset="-128"/>
              </a:rPr>
              <a:t> w3af</a:t>
            </a:r>
          </a:p>
          <a:p>
            <a:pPr lvl="1">
              <a:spcBef>
                <a:spcPct val="20000"/>
              </a:spcBef>
              <a:buFont typeface="Lucida Grande" charset="0"/>
              <a:buChar char="-"/>
              <a:defRPr/>
            </a:pPr>
            <a:r>
              <a:rPr lang="en-US" sz="1700" dirty="0">
                <a:ea typeface="ＭＳ Ｐゴシック" charset="-128"/>
                <a:cs typeface="ＭＳ Ｐゴシック" charset="-128"/>
              </a:rPr>
              <a:t> w3af Exercise</a:t>
            </a:r>
          </a:p>
        </p:txBody>
      </p:sp>
      <p:sp>
        <p:nvSpPr>
          <p:cNvPr id="11" name="Freeform 1044"/>
          <p:cNvSpPr>
            <a:spLocks/>
          </p:cNvSpPr>
          <p:nvPr/>
        </p:nvSpPr>
        <p:spPr bwMode="blackWhite">
          <a:xfrm>
            <a:off x="4265613" y="269384"/>
            <a:ext cx="1296987" cy="6030871"/>
          </a:xfrm>
          <a:custGeom>
            <a:avLst/>
            <a:gdLst>
              <a:gd name="T0" fmla="*/ 0 w 808"/>
              <a:gd name="T1" fmla="*/ 2147483647 h 3984"/>
              <a:gd name="T2" fmla="*/ 2147483647 w 808"/>
              <a:gd name="T3" fmla="*/ 0 h 3984"/>
              <a:gd name="T4" fmla="*/ 2147483647 w 808"/>
              <a:gd name="T5" fmla="*/ 2147483647 h 3984"/>
              <a:gd name="T6" fmla="*/ 0 w 808"/>
              <a:gd name="T7" fmla="*/ 2147483647 h 3984"/>
              <a:gd name="T8" fmla="*/ 0 60000 65536"/>
              <a:gd name="T9" fmla="*/ 0 60000 65536"/>
              <a:gd name="T10" fmla="*/ 0 60000 65536"/>
              <a:gd name="T11" fmla="*/ 0 60000 65536"/>
              <a:gd name="T12" fmla="*/ 0 w 808"/>
              <a:gd name="T13" fmla="*/ 0 h 3984"/>
              <a:gd name="T14" fmla="*/ 808 w 808"/>
              <a:gd name="T15" fmla="*/ 3984 h 3984"/>
            </a:gdLst>
            <a:ahLst/>
            <a:cxnLst>
              <a:cxn ang="T8">
                <a:pos x="T0" y="T1"/>
              </a:cxn>
              <a:cxn ang="T9">
                <a:pos x="T2" y="T3"/>
              </a:cxn>
              <a:cxn ang="T10">
                <a:pos x="T4" y="T5"/>
              </a:cxn>
              <a:cxn ang="T11">
                <a:pos x="T6" y="T7"/>
              </a:cxn>
            </a:cxnLst>
            <a:rect l="T12" t="T13" r="T14" b="T15"/>
            <a:pathLst>
              <a:path w="808" h="3984">
                <a:moveTo>
                  <a:pt x="0" y="2788"/>
                </a:moveTo>
                <a:lnTo>
                  <a:pt x="808" y="0"/>
                </a:lnTo>
                <a:lnTo>
                  <a:pt x="808" y="3984"/>
                </a:lnTo>
                <a:lnTo>
                  <a:pt x="0" y="2788"/>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extLst>
      <p:ext uri="{BB962C8B-B14F-4D97-AF65-F5344CB8AC3E}">
        <p14:creationId xmlns:p14="http://schemas.microsoft.com/office/powerpoint/2010/main" val="1588882133"/>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41"/>
          <p:cNvSpPr>
            <a:spLocks noGrp="1" noChangeArrowheads="1"/>
          </p:cNvSpPr>
          <p:nvPr>
            <p:ph type="title"/>
          </p:nvPr>
        </p:nvSpPr>
        <p:spPr/>
        <p:txBody>
          <a:bodyPr/>
          <a:lstStyle/>
          <a:p>
            <a:pPr algn="l"/>
            <a:r>
              <a:rPr lang="en-US" dirty="0">
                <a:latin typeface="Tahoma" charset="0"/>
                <a:ea typeface="MS PGothic" charset="0"/>
              </a:rPr>
              <a:t>Course Roadmap</a:t>
            </a:r>
          </a:p>
        </p:txBody>
      </p:sp>
      <p:sp>
        <p:nvSpPr>
          <p:cNvPr id="9" name="Rectangle 1042"/>
          <p:cNvSpPr>
            <a:spLocks noChangeArrowheads="1"/>
          </p:cNvSpPr>
          <p:nvPr/>
        </p:nvSpPr>
        <p:spPr bwMode="auto">
          <a:xfrm>
            <a:off x="152400" y="1444657"/>
            <a:ext cx="8458200" cy="44196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dirty="0">
                <a:latin typeface="Tahoma" pitchFamily="34" charset="0"/>
                <a:ea typeface="MS PGothic" pitchFamily="34" charset="-128"/>
                <a:cs typeface="+mn-cs"/>
              </a:rPr>
              <a:t>Attacker'</a:t>
            </a:r>
            <a:r>
              <a:rPr lang="en-US" sz="3200" dirty="0">
                <a:latin typeface="Tahoma" pitchFamily="34" charset="0"/>
                <a:ea typeface="MS PGothic" pitchFamily="34" charset="-128"/>
              </a:rPr>
              <a:t>s View, Pen-Testing</a:t>
            </a:r>
            <a:br>
              <a:rPr lang="en-US" sz="3200" dirty="0">
                <a:latin typeface="Tahoma" pitchFamily="34" charset="0"/>
                <a:ea typeface="MS PGothic" pitchFamily="34" charset="-128"/>
              </a:rPr>
            </a:br>
            <a:r>
              <a:rPr lang="en-US" sz="3200" dirty="0">
                <a:latin typeface="Tahoma" pitchFamily="34" charset="0"/>
                <a:ea typeface="MS PGothic" pitchFamily="34" charset="-128"/>
              </a:rPr>
              <a:t>&amp; Scoping</a:t>
            </a:r>
            <a:endParaRPr lang="en-US" sz="3200" dirty="0">
              <a:latin typeface="Tahoma" pitchFamily="34" charset="0"/>
              <a:ea typeface="MS PGothic" pitchFamily="34" charset="-128"/>
              <a:cs typeface="+mn-cs"/>
            </a:endParaRP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Server-Side Vuln Discovery</a:t>
            </a:r>
          </a:p>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Server-Side Vuln</a:t>
            </a:r>
            <a:r>
              <a:rPr lang="en-US" sz="3200" b="1" i="1" dirty="0">
                <a:solidFill>
                  <a:srgbClr val="FF0000"/>
                </a:solidFill>
                <a:latin typeface="Tahoma" pitchFamily="34" charset="0"/>
                <a:ea typeface="MS PGothic" pitchFamily="34" charset="-128"/>
                <a:cs typeface="+mn-cs"/>
              </a:rPr>
              <a:t> </a:t>
            </a:r>
            <a:br>
              <a:rPr lang="en-US" sz="3200" b="1" i="1" dirty="0">
                <a:solidFill>
                  <a:srgbClr val="FF0000"/>
                </a:solidFill>
                <a:latin typeface="Tahoma" pitchFamily="34" charset="0"/>
                <a:ea typeface="MS PGothic" pitchFamily="34" charset="-128"/>
                <a:cs typeface="+mn-cs"/>
              </a:rPr>
            </a:br>
            <a:r>
              <a:rPr lang="en-US" sz="3200" b="1" i="1" u="sng" dirty="0">
                <a:solidFill>
                  <a:srgbClr val="FF0000"/>
                </a:solidFill>
                <a:latin typeface="Tahoma" pitchFamily="34" charset="0"/>
                <a:ea typeface="MS PGothic" pitchFamily="34" charset="-128"/>
                <a:cs typeface="+mn-cs"/>
              </a:rPr>
              <a:t>Discovery Cont.</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10" name="Rectangle 1043"/>
          <p:cNvSpPr>
            <a:spLocks noChangeArrowheads="1"/>
          </p:cNvSpPr>
          <p:nvPr/>
        </p:nvSpPr>
        <p:spPr bwMode="auto">
          <a:xfrm>
            <a:off x="5562600" y="0"/>
            <a:ext cx="3429000" cy="6858000"/>
          </a:xfrm>
          <a:prstGeom prst="rect">
            <a:avLst/>
          </a:prstGeom>
          <a:solidFill>
            <a:srgbClr val="99FFCC"/>
          </a:solidFill>
          <a:ln w="12700">
            <a:solidFill>
              <a:schemeClr val="tx1"/>
            </a:solidFill>
            <a:miter lim="800000"/>
            <a:headEnd type="none" w="sm" len="sm"/>
            <a:tailEnd type="none" w="sm" len="sm"/>
          </a:ln>
        </p:spPr>
        <p:txBody>
          <a:bodyPr wrap="none" anchor="ctr"/>
          <a:lstStyle/>
          <a:p>
            <a:pPr eaLnBrk="0" hangingPunct="0">
              <a:spcBef>
                <a:spcPct val="20000"/>
              </a:spcBef>
              <a:buFontTx/>
              <a:buChar char="•"/>
              <a:defRPr/>
            </a:pPr>
            <a:r>
              <a:rPr lang="en-US" sz="1700" dirty="0">
                <a:ea typeface="ＭＳ Ｐゴシック" charset="-128"/>
                <a:cs typeface="ＭＳ Ｐゴシック" charset="-128"/>
              </a:rPr>
              <a:t> Cross-Site Scripting (XSS)  </a:t>
            </a:r>
          </a:p>
          <a:p>
            <a:pPr eaLnBrk="0" hangingPunct="0">
              <a:spcBef>
                <a:spcPct val="20000"/>
              </a:spcBef>
              <a:buFontTx/>
              <a:buChar char="•"/>
              <a:defRPr/>
            </a:pPr>
            <a:r>
              <a:rPr lang="en-US" sz="1700" dirty="0">
                <a:ea typeface="ＭＳ Ｐゴシック" charset="-128"/>
                <a:cs typeface="ＭＳ Ｐゴシック" charset="-128"/>
              </a:rPr>
              <a:t> Cross-Site Scripting Exercise</a:t>
            </a:r>
          </a:p>
          <a:p>
            <a:pPr eaLnBrk="0" hangingPunct="0">
              <a:spcBef>
                <a:spcPct val="20000"/>
              </a:spcBef>
              <a:buFontTx/>
              <a:buChar char="•"/>
              <a:defRPr/>
            </a:pPr>
            <a:r>
              <a:rPr lang="en-US" sz="1700" dirty="0">
                <a:ea typeface="ＭＳ Ｐゴシック" charset="-128"/>
                <a:cs typeface="ＭＳ Ｐゴシック" charset="-128"/>
              </a:rPr>
              <a:t> Cross-Site Scripting Discovery</a:t>
            </a:r>
          </a:p>
          <a:p>
            <a:pPr eaLnBrk="0" hangingPunct="0">
              <a:spcBef>
                <a:spcPct val="20000"/>
              </a:spcBef>
              <a:buFontTx/>
              <a:buChar char="•"/>
              <a:defRPr/>
            </a:pPr>
            <a:r>
              <a:rPr lang="en-US" sz="1700" dirty="0">
                <a:ea typeface="ＭＳ Ｐゴシック" charset="-128"/>
                <a:cs typeface="ＭＳ Ｐゴシック" charset="-128"/>
              </a:rPr>
              <a:t> Persistent XSS Exercise</a:t>
            </a:r>
          </a:p>
          <a:p>
            <a:pPr eaLnBrk="0" hangingPunct="0">
              <a:spcBef>
                <a:spcPct val="20000"/>
              </a:spcBef>
              <a:buFontTx/>
              <a:buChar char="•"/>
              <a:defRPr/>
            </a:pPr>
            <a:r>
              <a:rPr lang="en-US" sz="1700" dirty="0">
                <a:ea typeface="ＭＳ Ｐゴシック" charset="-128"/>
                <a:cs typeface="ＭＳ Ｐゴシック" charset="-128"/>
              </a:rPr>
              <a:t> Cross-Site Request Forgery (CSRF)</a:t>
            </a:r>
          </a:p>
          <a:p>
            <a:pPr eaLnBrk="0" hangingPunct="0">
              <a:spcBef>
                <a:spcPct val="20000"/>
              </a:spcBef>
              <a:buFontTx/>
              <a:buChar char="•"/>
              <a:defRPr/>
            </a:pPr>
            <a:r>
              <a:rPr lang="en-US" sz="1700" dirty="0">
                <a:ea typeface="ＭＳ Ｐゴシック" charset="-128"/>
                <a:cs typeface="ＭＳ Ｐゴシック" charset="-128"/>
              </a:rPr>
              <a:t> Session Flaws</a:t>
            </a:r>
          </a:p>
          <a:p>
            <a:pPr eaLnBrk="0" hangingPunct="0">
              <a:spcBef>
                <a:spcPct val="20000"/>
              </a:spcBef>
              <a:buFontTx/>
              <a:buChar char="•"/>
              <a:defRPr/>
            </a:pPr>
            <a:r>
              <a:rPr lang="en-US" sz="1700" dirty="0">
                <a:ea typeface="ＭＳ Ｐゴシック" charset="-128"/>
                <a:cs typeface="ＭＳ Ｐゴシック" charset="-128"/>
              </a:rPr>
              <a:t> Session Fixation</a:t>
            </a:r>
          </a:p>
          <a:p>
            <a:pPr eaLnBrk="0" hangingPunct="0">
              <a:spcBef>
                <a:spcPct val="20000"/>
              </a:spcBef>
              <a:buFontTx/>
              <a:buChar char="•"/>
              <a:defRPr/>
            </a:pPr>
            <a:r>
              <a:rPr lang="en-US" sz="1700" dirty="0">
                <a:ea typeface="ＭＳ Ｐゴシック" charset="-128"/>
                <a:cs typeface="ＭＳ Ｐゴシック" charset="-128"/>
              </a:rPr>
              <a:t> AJAX</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 Exercise </a:t>
            </a:r>
          </a:p>
          <a:p>
            <a:pPr lvl="1" eaLnBrk="0" hangingPunct="0">
              <a:spcBef>
                <a:spcPct val="20000"/>
              </a:spcBef>
              <a:buFont typeface="Lucida Grande" charset="0"/>
              <a:buChar char="-"/>
              <a:defRPr/>
            </a:pPr>
            <a:r>
              <a:rPr lang="en-US" sz="1700" b="1" i="1" dirty="0">
                <a:solidFill>
                  <a:srgbClr val="FF0000"/>
                </a:solidFill>
                <a:ea typeface="ＭＳ Ｐゴシック" charset="-128"/>
                <a:cs typeface="ＭＳ Ｐゴシック" charset="-128"/>
              </a:rPr>
              <a:t>API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Data Binding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AJAX Fuzzing Exercise</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 Exercise</a:t>
            </a:r>
          </a:p>
          <a:p>
            <a:pPr eaLnBrk="0" hangingPunct="0">
              <a:spcBef>
                <a:spcPct val="20000"/>
              </a:spcBef>
              <a:buFontTx/>
              <a:buChar char="•"/>
              <a:defRPr/>
            </a:pPr>
            <a:r>
              <a:rPr lang="en-US" sz="1700" dirty="0">
                <a:ea typeface="ＭＳ Ｐゴシック" charset="-128"/>
                <a:cs typeface="ＭＳ Ｐゴシック" charset="-128"/>
              </a:rPr>
              <a:t> Automated Web Application</a:t>
            </a:r>
            <a:br>
              <a:rPr lang="en-US" sz="1700" dirty="0">
                <a:ea typeface="ＭＳ Ｐゴシック" charset="-128"/>
                <a:cs typeface="ＭＳ Ｐゴシック" charset="-128"/>
              </a:rPr>
            </a:br>
            <a:r>
              <a:rPr lang="en-US" sz="1700" dirty="0">
                <a:ea typeface="ＭＳ Ｐゴシック" charset="-128"/>
                <a:cs typeface="ＭＳ Ｐゴシック" charset="-128"/>
              </a:rPr>
              <a:t>   Scanners</a:t>
            </a:r>
          </a:p>
          <a:p>
            <a:pPr lvl="1">
              <a:spcBef>
                <a:spcPct val="20000"/>
              </a:spcBef>
              <a:buFont typeface="Lucida Grande" charset="0"/>
              <a:buChar char="-"/>
              <a:defRPr/>
            </a:pPr>
            <a:r>
              <a:rPr lang="en-US" sz="1700" dirty="0">
                <a:ea typeface="ＭＳ Ｐゴシック" charset="-128"/>
                <a:cs typeface="ＭＳ Ｐゴシック" charset="-128"/>
              </a:rPr>
              <a:t> SkipFish</a:t>
            </a:r>
          </a:p>
          <a:p>
            <a:pPr lvl="1">
              <a:spcBef>
                <a:spcPct val="20000"/>
              </a:spcBef>
              <a:buFont typeface="Lucida Grande" charset="0"/>
              <a:buChar char="-"/>
              <a:defRPr/>
            </a:pPr>
            <a:r>
              <a:rPr lang="en-US" sz="1700" dirty="0">
                <a:ea typeface="ＭＳ Ｐゴシック" charset="-128"/>
                <a:cs typeface="ＭＳ Ｐゴシック" charset="-128"/>
              </a:rPr>
              <a:t> SkipFish Exercise</a:t>
            </a:r>
          </a:p>
          <a:p>
            <a:pPr lvl="1">
              <a:spcBef>
                <a:spcPct val="20000"/>
              </a:spcBef>
              <a:buFont typeface="Lucida Grande" charset="0"/>
              <a:buChar char="-"/>
              <a:defRPr/>
            </a:pPr>
            <a:r>
              <a:rPr lang="en-US" sz="1700" dirty="0">
                <a:ea typeface="ＭＳ Ｐゴシック" charset="-128"/>
                <a:cs typeface="ＭＳ Ｐゴシック" charset="-128"/>
              </a:rPr>
              <a:t> w3af</a:t>
            </a:r>
          </a:p>
          <a:p>
            <a:pPr lvl="1">
              <a:spcBef>
                <a:spcPct val="20000"/>
              </a:spcBef>
              <a:buFont typeface="Lucida Grande" charset="0"/>
              <a:buChar char="-"/>
              <a:defRPr/>
            </a:pPr>
            <a:r>
              <a:rPr lang="en-US" sz="1700" dirty="0">
                <a:ea typeface="ＭＳ Ｐゴシック" charset="-128"/>
                <a:cs typeface="ＭＳ Ｐゴシック" charset="-128"/>
              </a:rPr>
              <a:t> w3af Exercise</a:t>
            </a:r>
          </a:p>
        </p:txBody>
      </p:sp>
      <p:sp>
        <p:nvSpPr>
          <p:cNvPr id="11" name="Freeform 1044"/>
          <p:cNvSpPr>
            <a:spLocks/>
          </p:cNvSpPr>
          <p:nvPr/>
        </p:nvSpPr>
        <p:spPr bwMode="blackWhite">
          <a:xfrm>
            <a:off x="4265613" y="269384"/>
            <a:ext cx="1296987" cy="6030871"/>
          </a:xfrm>
          <a:custGeom>
            <a:avLst/>
            <a:gdLst>
              <a:gd name="T0" fmla="*/ 0 w 808"/>
              <a:gd name="T1" fmla="*/ 2147483647 h 3984"/>
              <a:gd name="T2" fmla="*/ 2147483647 w 808"/>
              <a:gd name="T3" fmla="*/ 0 h 3984"/>
              <a:gd name="T4" fmla="*/ 2147483647 w 808"/>
              <a:gd name="T5" fmla="*/ 2147483647 h 3984"/>
              <a:gd name="T6" fmla="*/ 0 w 808"/>
              <a:gd name="T7" fmla="*/ 2147483647 h 3984"/>
              <a:gd name="T8" fmla="*/ 0 60000 65536"/>
              <a:gd name="T9" fmla="*/ 0 60000 65536"/>
              <a:gd name="T10" fmla="*/ 0 60000 65536"/>
              <a:gd name="T11" fmla="*/ 0 60000 65536"/>
              <a:gd name="T12" fmla="*/ 0 w 808"/>
              <a:gd name="T13" fmla="*/ 0 h 3984"/>
              <a:gd name="T14" fmla="*/ 808 w 808"/>
              <a:gd name="T15" fmla="*/ 3984 h 3984"/>
            </a:gdLst>
            <a:ahLst/>
            <a:cxnLst>
              <a:cxn ang="T8">
                <a:pos x="T0" y="T1"/>
              </a:cxn>
              <a:cxn ang="T9">
                <a:pos x="T2" y="T3"/>
              </a:cxn>
              <a:cxn ang="T10">
                <a:pos x="T4" y="T5"/>
              </a:cxn>
              <a:cxn ang="T11">
                <a:pos x="T6" y="T7"/>
              </a:cxn>
            </a:cxnLst>
            <a:rect l="T12" t="T13" r="T14" b="T15"/>
            <a:pathLst>
              <a:path w="808" h="3984">
                <a:moveTo>
                  <a:pt x="0" y="2788"/>
                </a:moveTo>
                <a:lnTo>
                  <a:pt x="808" y="0"/>
                </a:lnTo>
                <a:lnTo>
                  <a:pt x="808" y="3984"/>
                </a:lnTo>
                <a:lnTo>
                  <a:pt x="0" y="2788"/>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latin typeface="Tahoma" charset="0"/>
                <a:ea typeface="MS PGothic" charset="0"/>
              </a:rPr>
              <a:t>API Attacks</a:t>
            </a:r>
          </a:p>
        </p:txBody>
      </p:sp>
      <p:sp>
        <p:nvSpPr>
          <p:cNvPr id="25603" name="Rectangle 3"/>
          <p:cNvSpPr>
            <a:spLocks noGrp="1" noChangeArrowheads="1"/>
          </p:cNvSpPr>
          <p:nvPr>
            <p:ph idx="1"/>
          </p:nvPr>
        </p:nvSpPr>
        <p:spPr>
          <a:xfrm>
            <a:off x="670560" y="1327673"/>
            <a:ext cx="7772400" cy="4114800"/>
          </a:xfrm>
        </p:spPr>
        <p:txBody>
          <a:bodyPr/>
          <a:lstStyle/>
          <a:p>
            <a:r>
              <a:rPr lang="en-US" sz="2800" dirty="0">
                <a:latin typeface="Tahoma" charset="0"/>
                <a:ea typeface="MS PGothic" charset="0"/>
              </a:rPr>
              <a:t>AJAX lends itself to complex frameworks</a:t>
            </a:r>
          </a:p>
          <a:p>
            <a:pPr lvl="1"/>
            <a:r>
              <a:rPr lang="en-US" sz="2400" dirty="0">
                <a:latin typeface="Tahoma" charset="0"/>
                <a:ea typeface="MS PGothic" charset="0"/>
              </a:rPr>
              <a:t>There is even an entire market of pre-built frameworks</a:t>
            </a:r>
          </a:p>
          <a:p>
            <a:r>
              <a:rPr lang="en-US" sz="2800" dirty="0">
                <a:latin typeface="Tahoma" charset="0"/>
                <a:ea typeface="MS PGothic" charset="0"/>
              </a:rPr>
              <a:t>To make design simpler, they make use of common files</a:t>
            </a:r>
          </a:p>
          <a:p>
            <a:pPr lvl="1"/>
            <a:r>
              <a:rPr lang="en-US" sz="2400" dirty="0">
                <a:latin typeface="Tahoma" charset="0"/>
                <a:ea typeface="MS PGothic" charset="0"/>
              </a:rPr>
              <a:t>Common within an application</a:t>
            </a:r>
          </a:p>
          <a:p>
            <a:pPr lvl="1"/>
            <a:r>
              <a:rPr lang="en-US" sz="2400" dirty="0">
                <a:latin typeface="Tahoma" charset="0"/>
                <a:ea typeface="MS PGothic" charset="0"/>
              </a:rPr>
              <a:t>Functions included on all pages</a:t>
            </a:r>
          </a:p>
          <a:p>
            <a:r>
              <a:rPr lang="en-US" sz="2800" dirty="0">
                <a:latin typeface="Tahoma" charset="0"/>
                <a:ea typeface="MS PGothic" charset="0"/>
              </a:rPr>
              <a:t>Keep in mind that non-AJAX application can also make use of API files</a:t>
            </a:r>
          </a:p>
          <a:p>
            <a:r>
              <a:rPr lang="en-US" sz="2800" dirty="0">
                <a:latin typeface="Tahoma" charset="0"/>
                <a:ea typeface="MS PGothic" charset="0"/>
              </a:rPr>
              <a:t>These files take multiple forms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gray">
          <a:xfrm>
            <a:off x="4953000" y="1295400"/>
            <a:ext cx="3962400" cy="241300"/>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400" b="0" i="0" u="none" strike="noStrike" cap="none" normalizeH="0" baseline="0" dirty="0">
              <a:ln>
                <a:noFill/>
              </a:ln>
              <a:solidFill>
                <a:schemeClr val="tx1"/>
              </a:solidFill>
              <a:effectLst/>
              <a:latin typeface="Times New Roman" pitchFamily="18" charset="0"/>
            </a:endParaRPr>
          </a:p>
        </p:txBody>
      </p:sp>
      <p:sp>
        <p:nvSpPr>
          <p:cNvPr id="38914" name="Rectangle 19"/>
          <p:cNvSpPr>
            <a:spLocks noChangeArrowheads="1"/>
          </p:cNvSpPr>
          <p:nvPr/>
        </p:nvSpPr>
        <p:spPr bwMode="gray">
          <a:xfrm>
            <a:off x="5791200" y="1600200"/>
            <a:ext cx="2286000" cy="381000"/>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342900" indent="-342900" eaLnBrk="0" hangingPunct="0">
              <a:spcBef>
                <a:spcPct val="20000"/>
              </a:spcBef>
            </a:pPr>
            <a:endParaRPr lang="en-US" dirty="0"/>
          </a:p>
        </p:txBody>
      </p:sp>
      <p:sp>
        <p:nvSpPr>
          <p:cNvPr id="38915" name="Rectangle 2"/>
          <p:cNvSpPr>
            <a:spLocks noGrp="1" noChangeArrowheads="1"/>
          </p:cNvSpPr>
          <p:nvPr>
            <p:ph type="title"/>
          </p:nvPr>
        </p:nvSpPr>
        <p:spPr>
          <a:xfrm>
            <a:off x="685800" y="106680"/>
            <a:ext cx="7772400" cy="1219200"/>
          </a:xfrm>
        </p:spPr>
        <p:txBody>
          <a:bodyPr/>
          <a:lstStyle/>
          <a:p>
            <a:r>
              <a:rPr lang="en-US" dirty="0">
                <a:latin typeface="Tahoma" charset="0"/>
                <a:ea typeface="MS PGothic" charset="0"/>
              </a:rPr>
              <a:t>Same Origin Policy</a:t>
            </a:r>
          </a:p>
        </p:txBody>
      </p:sp>
      <p:sp>
        <p:nvSpPr>
          <p:cNvPr id="38916" name="Rectangle 3"/>
          <p:cNvSpPr txBox="1">
            <a:spLocks noChangeArrowheads="1"/>
          </p:cNvSpPr>
          <p:nvPr/>
        </p:nvSpPr>
        <p:spPr bwMode="auto">
          <a:xfrm>
            <a:off x="365760" y="1706880"/>
            <a:ext cx="44196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sz="3600">
                <a:solidFill>
                  <a:schemeClr val="tx1"/>
                </a:solidFill>
                <a:latin typeface="Tahoma" charset="0"/>
                <a:ea typeface="MS PGothic" charset="0"/>
                <a:cs typeface="MS PGothic" charset="0"/>
              </a:defRPr>
            </a:lvl1pPr>
            <a:lvl2pPr marL="800100" indent="-34290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buFontTx/>
              <a:buChar char="•"/>
            </a:pPr>
            <a:r>
              <a:rPr lang="en-US" sz="2000" dirty="0"/>
              <a:t>According to the </a:t>
            </a:r>
            <a:r>
              <a:rPr lang="ja-JP" altLang="en-US" sz="2000"/>
              <a:t>“</a:t>
            </a:r>
            <a:r>
              <a:rPr lang="en-US" altLang="ja-JP" sz="2000" dirty="0"/>
              <a:t>same origin policy</a:t>
            </a:r>
            <a:r>
              <a:rPr lang="ja-JP" altLang="en-US" sz="2000"/>
              <a:t>”</a:t>
            </a:r>
            <a:r>
              <a:rPr lang="en-US" altLang="ja-JP" sz="2000" dirty="0"/>
              <a:t> enforced by web clients, client code from one server should not be able to access content from a different server</a:t>
            </a:r>
          </a:p>
          <a:p>
            <a:pPr>
              <a:buFontTx/>
              <a:buChar char="•"/>
            </a:pPr>
            <a:r>
              <a:rPr lang="en-US" sz="2000" dirty="0"/>
              <a:t>Same server decided based on:</a:t>
            </a:r>
          </a:p>
          <a:p>
            <a:pPr lvl="1">
              <a:buFont typeface="Lucida Grande" charset="0"/>
              <a:buChar char="-"/>
            </a:pPr>
            <a:r>
              <a:rPr lang="en-US" sz="2000" dirty="0"/>
              <a:t>Host</a:t>
            </a:r>
          </a:p>
          <a:p>
            <a:pPr lvl="1">
              <a:buFont typeface="Lucida Grande" charset="0"/>
              <a:buChar char="-"/>
            </a:pPr>
            <a:r>
              <a:rPr lang="en-US" sz="2000" dirty="0"/>
              <a:t>Port</a:t>
            </a:r>
          </a:p>
          <a:p>
            <a:pPr lvl="1">
              <a:buFont typeface="Lucida Grande" charset="0"/>
              <a:buChar char="-"/>
            </a:pPr>
            <a:r>
              <a:rPr lang="en-US" sz="2000" dirty="0"/>
              <a:t>Protocol</a:t>
            </a:r>
          </a:p>
          <a:p>
            <a:pPr>
              <a:buFont typeface="Arial" charset="0"/>
              <a:buChar char="•"/>
            </a:pPr>
            <a:r>
              <a:rPr lang="en-US" sz="2000" dirty="0"/>
              <a:t>The browser enforces the same origin policy and blocks access to content from other servers</a:t>
            </a:r>
          </a:p>
        </p:txBody>
      </p:sp>
      <p:cxnSp>
        <p:nvCxnSpPr>
          <p:cNvPr id="38917" name="Straight Connector 10"/>
          <p:cNvCxnSpPr>
            <a:cxnSpLocks noChangeShapeType="1"/>
          </p:cNvCxnSpPr>
          <p:nvPr/>
        </p:nvCxnSpPr>
        <p:spPr bwMode="auto">
          <a:xfrm rot="5400000">
            <a:off x="6324600" y="3082925"/>
            <a:ext cx="2895600" cy="1066800"/>
          </a:xfrm>
          <a:prstGeom prst="line">
            <a:avLst/>
          </a:prstGeom>
          <a:noFill/>
          <a:ln w="38100">
            <a:solidFill>
              <a:schemeClr val="tx1"/>
            </a:solidFill>
            <a:round/>
            <a:headEnd type="triangle" w="lg" len="lg"/>
            <a:tailEnd type="triangle" w="lg" len="lg"/>
          </a:ln>
          <a:extLst>
            <a:ext uri="{909E8E84-426E-40dd-AFC4-6F175D3DCCD1}">
              <a14:hiddenFill xmlns:a14="http://schemas.microsoft.com/office/drawing/2010/main" xmlns="">
                <a:noFill/>
              </a14:hiddenFill>
            </a:ext>
          </a:extLst>
        </p:spPr>
      </p:cxnSp>
      <p:sp>
        <p:nvSpPr>
          <p:cNvPr id="38918" name="Text Box 13"/>
          <p:cNvSpPr txBox="1">
            <a:spLocks noChangeArrowheads="1"/>
          </p:cNvSpPr>
          <p:nvPr/>
        </p:nvSpPr>
        <p:spPr bwMode="auto">
          <a:xfrm>
            <a:off x="5889625" y="1536700"/>
            <a:ext cx="663575"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Origin</a:t>
            </a:r>
            <a:br>
              <a:rPr lang="en-US" sz="1200" b="1" dirty="0">
                <a:latin typeface="Arial" charset="0"/>
              </a:rPr>
            </a:br>
            <a:r>
              <a:rPr lang="en-US" sz="1200" b="1" dirty="0">
                <a:latin typeface="Arial" charset="0"/>
              </a:rPr>
              <a:t>Server</a:t>
            </a:r>
            <a:endParaRPr lang="en-US" sz="1600" dirty="0">
              <a:latin typeface="Arial" charset="0"/>
            </a:endParaRPr>
          </a:p>
        </p:txBody>
      </p:sp>
      <p:sp>
        <p:nvSpPr>
          <p:cNvPr id="38919" name="Text Box 13"/>
          <p:cNvSpPr txBox="1">
            <a:spLocks noChangeArrowheads="1"/>
          </p:cNvSpPr>
          <p:nvPr/>
        </p:nvSpPr>
        <p:spPr bwMode="auto">
          <a:xfrm>
            <a:off x="7315200" y="1536700"/>
            <a:ext cx="663575"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Other</a:t>
            </a:r>
            <a:br>
              <a:rPr lang="en-US" sz="1200" b="1" dirty="0">
                <a:latin typeface="Arial" charset="0"/>
              </a:rPr>
            </a:br>
            <a:r>
              <a:rPr lang="en-US" sz="1200" b="1" dirty="0">
                <a:latin typeface="Arial" charset="0"/>
              </a:rPr>
              <a:t>Server</a:t>
            </a:r>
            <a:endParaRPr lang="en-US" sz="1600" dirty="0">
              <a:latin typeface="Arial" charset="0"/>
            </a:endParaRPr>
          </a:p>
        </p:txBody>
      </p:sp>
      <p:sp>
        <p:nvSpPr>
          <p:cNvPr id="38920" name="Freeform 14"/>
          <p:cNvSpPr>
            <a:spLocks noChangeArrowheads="1"/>
          </p:cNvSpPr>
          <p:nvPr/>
        </p:nvSpPr>
        <p:spPr bwMode="auto">
          <a:xfrm>
            <a:off x="5410200" y="1955800"/>
            <a:ext cx="1344613" cy="3205163"/>
          </a:xfrm>
          <a:custGeom>
            <a:avLst/>
            <a:gdLst>
              <a:gd name="T0" fmla="*/ 1395595 w 1344141"/>
              <a:gd name="T1" fmla="*/ 3064418 h 3205645"/>
              <a:gd name="T2" fmla="*/ 160435 w 1344141"/>
              <a:gd name="T3" fmla="*/ 204545 h 3205645"/>
              <a:gd name="T4" fmla="*/ 432979 w 1344141"/>
              <a:gd name="T5" fmla="*/ 1837157 h 3205645"/>
              <a:gd name="T6" fmla="*/ 1348082 w 1344141"/>
              <a:gd name="T7" fmla="*/ 3154491 h 3205645"/>
              <a:gd name="T8" fmla="*/ 1348082 w 1344141"/>
              <a:gd name="T9" fmla="*/ 3154491 h 3205645"/>
              <a:gd name="T10" fmla="*/ 1348082 w 1344141"/>
              <a:gd name="T11" fmla="*/ 3154491 h 3205645"/>
              <a:gd name="T12" fmla="*/ 0 60000 65536"/>
              <a:gd name="T13" fmla="*/ 0 60000 65536"/>
              <a:gd name="T14" fmla="*/ 0 60000 65536"/>
              <a:gd name="T15" fmla="*/ 0 60000 65536"/>
              <a:gd name="T16" fmla="*/ 0 60000 65536"/>
              <a:gd name="T17" fmla="*/ 0 60000 65536"/>
              <a:gd name="T18" fmla="*/ 0 w 1344141"/>
              <a:gd name="T19" fmla="*/ 0 h 3205645"/>
              <a:gd name="T20" fmla="*/ 1344141 w 1344141"/>
              <a:gd name="T21" fmla="*/ 3205645 h 3205645"/>
            </a:gdLst>
            <a:ahLst/>
            <a:cxnLst>
              <a:cxn ang="T12">
                <a:pos x="T0" y="T1"/>
              </a:cxn>
              <a:cxn ang="T13">
                <a:pos x="T2" y="T3"/>
              </a:cxn>
              <a:cxn ang="T14">
                <a:pos x="T4" y="T5"/>
              </a:cxn>
              <a:cxn ang="T15">
                <a:pos x="T6" y="T7"/>
              </a:cxn>
              <a:cxn ang="T16">
                <a:pos x="T8" y="T9"/>
              </a:cxn>
              <a:cxn ang="T17">
                <a:pos x="T10" y="T11"/>
              </a:cxn>
            </a:cxnLst>
            <a:rect l="T18" t="T19" r="T20" b="T21"/>
            <a:pathLst>
              <a:path w="1344141" h="3205645">
                <a:moveTo>
                  <a:pt x="1344141" y="3114110"/>
                </a:moveTo>
                <a:cubicBezTo>
                  <a:pt x="978991" y="1764916"/>
                  <a:pt x="309042" y="415724"/>
                  <a:pt x="154521" y="207862"/>
                </a:cubicBezTo>
                <a:cubicBezTo>
                  <a:pt x="0" y="0"/>
                  <a:pt x="226371" y="1367310"/>
                  <a:pt x="417014" y="1866940"/>
                </a:cubicBezTo>
                <a:cubicBezTo>
                  <a:pt x="607657" y="2366571"/>
                  <a:pt x="1151485" y="2982527"/>
                  <a:pt x="1298379" y="3205645"/>
                </a:cubicBez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38921" name="Oval 75"/>
          <p:cNvSpPr>
            <a:spLocks noChangeArrowheads="1"/>
          </p:cNvSpPr>
          <p:nvPr/>
        </p:nvSpPr>
        <p:spPr bwMode="auto">
          <a:xfrm>
            <a:off x="5486400" y="3006725"/>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1</a:t>
            </a:r>
          </a:p>
        </p:txBody>
      </p:sp>
      <p:sp>
        <p:nvSpPr>
          <p:cNvPr id="38922" name="Oval 75"/>
          <p:cNvSpPr>
            <a:spLocks noChangeArrowheads="1"/>
          </p:cNvSpPr>
          <p:nvPr/>
        </p:nvSpPr>
        <p:spPr bwMode="auto">
          <a:xfrm>
            <a:off x="7391400" y="3886200"/>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2</a:t>
            </a:r>
          </a:p>
        </p:txBody>
      </p:sp>
      <p:sp>
        <p:nvSpPr>
          <p:cNvPr id="38923" name="Text Box 13"/>
          <p:cNvSpPr txBox="1">
            <a:spLocks noChangeArrowheads="1"/>
          </p:cNvSpPr>
          <p:nvPr/>
        </p:nvSpPr>
        <p:spPr bwMode="auto">
          <a:xfrm>
            <a:off x="7772400" y="3425825"/>
            <a:ext cx="1143000" cy="1146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nSpc>
                <a:spcPct val="95000"/>
              </a:lnSpc>
              <a:spcBef>
                <a:spcPct val="30000"/>
              </a:spcBef>
            </a:pPr>
            <a:r>
              <a:rPr lang="en-US" sz="1200" b="1" dirty="0">
                <a:latin typeface="Times New Roman" charset="0"/>
                <a:cs typeface="Times New Roman" charset="0"/>
              </a:rPr>
              <a:t>Script from 1 makes browser send request 2, getting a page in response</a:t>
            </a:r>
            <a:endParaRPr lang="en-US" sz="1600" dirty="0">
              <a:latin typeface="Times New Roman" charset="0"/>
              <a:cs typeface="Times New Roman" charset="0"/>
            </a:endParaRPr>
          </a:p>
        </p:txBody>
      </p:sp>
      <p:sp>
        <p:nvSpPr>
          <p:cNvPr id="38924" name="Text Box 13"/>
          <p:cNvSpPr txBox="1">
            <a:spLocks noChangeArrowheads="1"/>
          </p:cNvSpPr>
          <p:nvPr/>
        </p:nvSpPr>
        <p:spPr bwMode="auto">
          <a:xfrm>
            <a:off x="4876800" y="3352800"/>
            <a:ext cx="923925"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nSpc>
                <a:spcPct val="95000"/>
              </a:lnSpc>
              <a:spcBef>
                <a:spcPct val="30000"/>
              </a:spcBef>
            </a:pPr>
            <a:r>
              <a:rPr lang="en-US" sz="1200" b="1" dirty="0">
                <a:latin typeface="Times New Roman" charset="0"/>
                <a:cs typeface="Times New Roman" charset="0"/>
              </a:rPr>
              <a:t>Client code </a:t>
            </a:r>
            <a:br>
              <a:rPr lang="en-US" sz="1200" b="1" dirty="0">
                <a:latin typeface="Times New Roman" charset="0"/>
                <a:cs typeface="Times New Roman" charset="0"/>
              </a:rPr>
            </a:br>
            <a:r>
              <a:rPr lang="en-US" sz="1200" b="1" dirty="0">
                <a:latin typeface="Times New Roman" charset="0"/>
                <a:cs typeface="Times New Roman" charset="0"/>
              </a:rPr>
              <a:t>requested</a:t>
            </a:r>
            <a:endParaRPr lang="en-US" sz="1600" dirty="0">
              <a:latin typeface="Times New Roman" charset="0"/>
              <a:cs typeface="Times New Roman" charset="0"/>
            </a:endParaRPr>
          </a:p>
        </p:txBody>
      </p:sp>
      <p:sp>
        <p:nvSpPr>
          <p:cNvPr id="34" name="Multiply 33"/>
          <p:cNvSpPr/>
          <p:nvPr/>
        </p:nvSpPr>
        <p:spPr bwMode="auto">
          <a:xfrm>
            <a:off x="7353300" y="3181350"/>
            <a:ext cx="822325" cy="823913"/>
          </a:xfrm>
          <a:prstGeom prst="mathMultiply">
            <a:avLst/>
          </a:prstGeom>
          <a:noFill/>
          <a:ln w="9525" cap="flat" cmpd="sng" algn="ctr">
            <a:noFill/>
            <a:prstDash val="solid"/>
            <a:round/>
            <a:headEnd type="none" w="med" len="med"/>
            <a:tailEnd type="none" w="med" len="med"/>
          </a:ln>
          <a:effectLst/>
        </p:spPr>
      </p:sp>
      <p:sp>
        <p:nvSpPr>
          <p:cNvPr id="35" name="Multiply 34"/>
          <p:cNvSpPr/>
          <p:nvPr/>
        </p:nvSpPr>
        <p:spPr bwMode="auto">
          <a:xfrm>
            <a:off x="7315200" y="4687888"/>
            <a:ext cx="914400" cy="914400"/>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a:lstStyle/>
          <a:p>
            <a:pPr marL="342900" indent="-342900" eaLnBrk="0" hangingPunct="0">
              <a:spcBef>
                <a:spcPct val="20000"/>
              </a:spcBef>
              <a:defRPr/>
            </a:pPr>
            <a:endParaRPr lang="en-US" dirty="0">
              <a:ea typeface="ＭＳ Ｐゴシック" charset="-128"/>
              <a:cs typeface="+mn-cs"/>
            </a:endParaRPr>
          </a:p>
        </p:txBody>
      </p:sp>
      <p:sp>
        <p:nvSpPr>
          <p:cNvPr id="38927" name="TextBox 20"/>
          <p:cNvSpPr txBox="1">
            <a:spLocks noChangeArrowheads="1"/>
          </p:cNvSpPr>
          <p:nvPr/>
        </p:nvSpPr>
        <p:spPr bwMode="auto">
          <a:xfrm>
            <a:off x="7391400" y="5373688"/>
            <a:ext cx="1828800" cy="639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200" b="1" dirty="0">
                <a:latin typeface="Times New Roman" charset="0"/>
                <a:cs typeface="Times New Roman" charset="0"/>
              </a:rPr>
              <a:t>The script in the browser cannot alter content from 2</a:t>
            </a:r>
          </a:p>
        </p:txBody>
      </p:sp>
      <p:sp>
        <p:nvSpPr>
          <p:cNvPr id="38928" name="Oval 75"/>
          <p:cNvSpPr>
            <a:spLocks noChangeArrowheads="1"/>
          </p:cNvSpPr>
          <p:nvPr/>
        </p:nvSpPr>
        <p:spPr bwMode="auto">
          <a:xfrm>
            <a:off x="7578725" y="4975225"/>
            <a:ext cx="381000" cy="344488"/>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3</a:t>
            </a:r>
          </a:p>
        </p:txBody>
      </p:sp>
      <p:sp>
        <p:nvSpPr>
          <p:cNvPr id="38929" name="Text Box 13"/>
          <p:cNvSpPr txBox="1">
            <a:spLocks noChangeArrowheads="1"/>
          </p:cNvSpPr>
          <p:nvPr/>
        </p:nvSpPr>
        <p:spPr bwMode="auto">
          <a:xfrm>
            <a:off x="5943600" y="5257800"/>
            <a:ext cx="800100" cy="26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Browser</a:t>
            </a:r>
            <a:endParaRPr lang="en-US" sz="1600" dirty="0">
              <a:latin typeface="Arial" charset="0"/>
            </a:endParaRPr>
          </a:p>
        </p:txBody>
      </p:sp>
      <p:pic>
        <p:nvPicPr>
          <p:cNvPr id="3893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9400" y="5029200"/>
            <a:ext cx="609600" cy="871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931"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1371600"/>
            <a:ext cx="609600" cy="871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932"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295400"/>
            <a:ext cx="609600" cy="871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722551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latin typeface="Tahoma" charset="0"/>
                <a:ea typeface="MS PGothic" charset="0"/>
              </a:rPr>
              <a:t>API files</a:t>
            </a:r>
          </a:p>
        </p:txBody>
      </p:sp>
      <p:sp>
        <p:nvSpPr>
          <p:cNvPr id="26627" name="Content Placeholder 2"/>
          <p:cNvSpPr>
            <a:spLocks noGrp="1"/>
          </p:cNvSpPr>
          <p:nvPr>
            <p:ph idx="1"/>
          </p:nvPr>
        </p:nvSpPr>
        <p:spPr>
          <a:xfrm>
            <a:off x="670560" y="1752600"/>
            <a:ext cx="7772400" cy="4114800"/>
          </a:xfrm>
        </p:spPr>
        <p:txBody>
          <a:bodyPr/>
          <a:lstStyle/>
          <a:p>
            <a:r>
              <a:rPr lang="en-US" sz="2800" dirty="0">
                <a:latin typeface="Tahoma" charset="0"/>
                <a:ea typeface="MS PGothic" charset="0"/>
              </a:rPr>
              <a:t>The most commonly considered files are JavaScript files</a:t>
            </a:r>
          </a:p>
          <a:p>
            <a:pPr lvl="1"/>
            <a:r>
              <a:rPr lang="en-US" sz="2400" dirty="0">
                <a:latin typeface="Tahoma" charset="0"/>
                <a:ea typeface="MS PGothic" charset="0"/>
              </a:rPr>
              <a:t>Included across the application</a:t>
            </a:r>
          </a:p>
          <a:p>
            <a:r>
              <a:rPr lang="en-US" sz="2800" dirty="0">
                <a:latin typeface="Tahoma" charset="0"/>
                <a:ea typeface="MS PGothic" charset="0"/>
              </a:rPr>
              <a:t>These files contain functions used by the application</a:t>
            </a:r>
          </a:p>
          <a:p>
            <a:pPr lvl="1"/>
            <a:r>
              <a:rPr lang="en-US" sz="2400" dirty="0">
                <a:latin typeface="Tahoma" charset="0"/>
                <a:ea typeface="MS PGothic" charset="0"/>
              </a:rPr>
              <a:t>Business logic and technical functionality</a:t>
            </a:r>
          </a:p>
          <a:p>
            <a:r>
              <a:rPr lang="en-US" sz="2800" dirty="0">
                <a:latin typeface="Tahoma" charset="0"/>
                <a:ea typeface="MS PGothic" charset="0"/>
              </a:rPr>
              <a:t>By examining these files, we are able to find features we do not have access too</a:t>
            </a:r>
          </a:p>
          <a:p>
            <a:pPr lvl="1"/>
            <a:r>
              <a:rPr lang="en-US" sz="2400" dirty="0">
                <a:latin typeface="Tahoma" charset="0"/>
                <a:ea typeface="MS PGothic" charset="0"/>
              </a:rPr>
              <a:t>Assists us in building malicious requests</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latin typeface="Tahoma" charset="0"/>
                <a:ea typeface="MS PGothic" charset="0"/>
              </a:rPr>
              <a:t>Third-party APIs</a:t>
            </a:r>
          </a:p>
        </p:txBody>
      </p:sp>
      <p:sp>
        <p:nvSpPr>
          <p:cNvPr id="27651" name="Content Placeholder 2"/>
          <p:cNvSpPr>
            <a:spLocks noGrp="1"/>
          </p:cNvSpPr>
          <p:nvPr>
            <p:ph idx="1"/>
          </p:nvPr>
        </p:nvSpPr>
        <p:spPr>
          <a:xfrm>
            <a:off x="700087" y="1474652"/>
            <a:ext cx="7772400" cy="4114800"/>
          </a:xfrm>
        </p:spPr>
        <p:txBody>
          <a:bodyPr/>
          <a:lstStyle/>
          <a:p>
            <a:r>
              <a:rPr lang="en-US" sz="2400" dirty="0">
                <a:latin typeface="Tahoma" charset="0"/>
                <a:ea typeface="MS PGothic" charset="0"/>
              </a:rPr>
              <a:t>Many sites use third-party libraries</a:t>
            </a:r>
          </a:p>
          <a:p>
            <a:r>
              <a:rPr lang="en-US" sz="2400" dirty="0">
                <a:latin typeface="Tahoma" charset="0"/>
                <a:ea typeface="MS PGothic" charset="0"/>
              </a:rPr>
              <a:t>Some examples </a:t>
            </a:r>
          </a:p>
          <a:p>
            <a:pPr lvl="1"/>
            <a:r>
              <a:rPr lang="en-US" sz="2000" dirty="0">
                <a:latin typeface="Tahoma" charset="0"/>
                <a:ea typeface="MS PGothic" charset="0"/>
              </a:rPr>
              <a:t>jQuery</a:t>
            </a:r>
          </a:p>
          <a:p>
            <a:pPr lvl="1"/>
            <a:r>
              <a:rPr lang="en-US" sz="2000" dirty="0">
                <a:latin typeface="Tahoma" charset="0"/>
                <a:ea typeface="MS PGothic" charset="0"/>
              </a:rPr>
              <a:t>Google Web Toolkit</a:t>
            </a:r>
          </a:p>
          <a:p>
            <a:r>
              <a:rPr lang="en-US" sz="2400" dirty="0">
                <a:latin typeface="Tahoma" charset="0"/>
                <a:ea typeface="MS PGothic" charset="0"/>
              </a:rPr>
              <a:t>These libraries provide various functions to the site</a:t>
            </a:r>
          </a:p>
          <a:p>
            <a:pPr lvl="1"/>
            <a:r>
              <a:rPr lang="en-US" sz="2000" dirty="0">
                <a:latin typeface="Tahoma" charset="0"/>
                <a:ea typeface="MS PGothic" charset="0"/>
              </a:rPr>
              <a:t>Everything from aesthetics to business functionality</a:t>
            </a:r>
          </a:p>
          <a:p>
            <a:r>
              <a:rPr lang="en-US" sz="2400" dirty="0">
                <a:latin typeface="Tahoma" charset="0"/>
                <a:ea typeface="MS PGothic" charset="0"/>
              </a:rPr>
              <a:t>The tester can identify these during mapping</a:t>
            </a:r>
          </a:p>
          <a:p>
            <a:pPr lvl="1"/>
            <a:r>
              <a:rPr lang="en-US" sz="2000" dirty="0">
                <a:latin typeface="Tahoma" charset="0"/>
                <a:ea typeface="MS PGothic" charset="0"/>
              </a:rPr>
              <a:t>These libraries can bring their own issues</a:t>
            </a:r>
          </a:p>
          <a:p>
            <a:r>
              <a:rPr lang="en-US" sz="2400" dirty="0">
                <a:latin typeface="Tahoma" charset="0"/>
                <a:ea typeface="MS PGothic" charset="0"/>
              </a:rPr>
              <a:t>Scripts can be built or used to parse the libraries</a:t>
            </a:r>
          </a:p>
          <a:p>
            <a:pPr lvl="1"/>
            <a:r>
              <a:rPr lang="en-US" sz="2000" dirty="0">
                <a:latin typeface="Tahoma" charset="0"/>
                <a:ea typeface="MS PGothic" charset="0"/>
              </a:rPr>
              <a:t>GWTEnum by Gotham Digital Science is one example</a:t>
            </a:r>
          </a:p>
          <a:p>
            <a:pPr lvl="1"/>
            <a:r>
              <a:rPr lang="en-US" sz="2000" dirty="0">
                <a:latin typeface="Tahoma" charset="0"/>
                <a:ea typeface="MS PGothic" charset="0"/>
              </a:rPr>
              <a:t>http://www.gdssecurity.com</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latin typeface="Tahoma" charset="0"/>
                <a:ea typeface="MS PGothic" charset="0"/>
              </a:rPr>
              <a:t>Discovering API Files</a:t>
            </a:r>
          </a:p>
        </p:txBody>
      </p:sp>
      <p:sp>
        <p:nvSpPr>
          <p:cNvPr id="28675" name="Content Placeholder 2"/>
          <p:cNvSpPr>
            <a:spLocks noGrp="1"/>
          </p:cNvSpPr>
          <p:nvPr>
            <p:ph idx="1"/>
          </p:nvPr>
        </p:nvSpPr>
        <p:spPr>
          <a:xfrm>
            <a:off x="700087" y="1274838"/>
            <a:ext cx="7772400" cy="4114800"/>
          </a:xfrm>
        </p:spPr>
        <p:txBody>
          <a:bodyPr/>
          <a:lstStyle/>
          <a:p>
            <a:r>
              <a:rPr lang="en-US" sz="2800" dirty="0">
                <a:latin typeface="Tahoma" charset="0"/>
                <a:ea typeface="MS PGothic" charset="0"/>
              </a:rPr>
              <a:t>Most of these files should have been found during the mapping phase</a:t>
            </a:r>
          </a:p>
          <a:p>
            <a:r>
              <a:rPr lang="en-US" sz="2800" dirty="0">
                <a:latin typeface="Tahoma" charset="0"/>
                <a:ea typeface="MS PGothic" charset="0"/>
              </a:rPr>
              <a:t>Spidering the site should detect them</a:t>
            </a:r>
          </a:p>
          <a:p>
            <a:pPr lvl="1"/>
            <a:r>
              <a:rPr lang="en-US" sz="2400" dirty="0">
                <a:latin typeface="Tahoma" charset="0"/>
                <a:ea typeface="MS PGothic" charset="0"/>
              </a:rPr>
              <a:t>Look for SRC attributes</a:t>
            </a:r>
          </a:p>
          <a:p>
            <a:r>
              <a:rPr lang="en-US" sz="2800" dirty="0">
                <a:latin typeface="Tahoma" charset="0"/>
                <a:ea typeface="MS PGothic" charset="0"/>
              </a:rPr>
              <a:t>One issue is when they appear on pre-authentication pages</a:t>
            </a:r>
          </a:p>
          <a:p>
            <a:r>
              <a:rPr lang="en-US" sz="2800" dirty="0">
                <a:latin typeface="Tahoma" charset="0"/>
                <a:ea typeface="MS PGothic" charset="0"/>
              </a:rPr>
              <a:t>We must parse them to find vulnerable or interesting functions</a:t>
            </a:r>
          </a:p>
          <a:p>
            <a:pPr lvl="1"/>
            <a:r>
              <a:rPr lang="en-US" sz="2400" dirty="0">
                <a:latin typeface="Tahoma" charset="0"/>
                <a:ea typeface="MS PGothic" charset="0"/>
              </a:rPr>
              <a:t>Look for any functions that initiate or process HTTP requests (XMLHttpRequest)</a:t>
            </a:r>
          </a:p>
          <a:p>
            <a:pPr lvl="1"/>
            <a:endParaRPr lang="en-US" sz="2400" dirty="0">
              <a:latin typeface="Tahoma" charset="0"/>
              <a:ea typeface="MS PGothic" charset="0"/>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latin typeface="Tahoma" charset="0"/>
                <a:ea typeface="MS PGothic" charset="0"/>
              </a:rPr>
              <a:t>Exploiting API Flaws</a:t>
            </a:r>
          </a:p>
        </p:txBody>
      </p:sp>
      <p:sp>
        <p:nvSpPr>
          <p:cNvPr id="29699" name="Content Placeholder 2"/>
          <p:cNvSpPr>
            <a:spLocks noGrp="1"/>
          </p:cNvSpPr>
          <p:nvPr>
            <p:ph idx="1"/>
          </p:nvPr>
        </p:nvSpPr>
        <p:spPr>
          <a:xfrm>
            <a:off x="670560" y="1767840"/>
            <a:ext cx="7772400" cy="4114800"/>
          </a:xfrm>
        </p:spPr>
        <p:txBody>
          <a:bodyPr/>
          <a:lstStyle/>
          <a:p>
            <a:r>
              <a:rPr lang="en-US" sz="2800" dirty="0">
                <a:latin typeface="Tahoma" charset="0"/>
                <a:ea typeface="MS PGothic" charset="0"/>
              </a:rPr>
              <a:t>API exploitation takes many forms</a:t>
            </a:r>
          </a:p>
          <a:p>
            <a:r>
              <a:rPr lang="en-US" sz="2800" dirty="0">
                <a:latin typeface="Tahoma" charset="0"/>
                <a:ea typeface="MS PGothic" charset="0"/>
              </a:rPr>
              <a:t>These are based on what the API exposes</a:t>
            </a:r>
          </a:p>
          <a:p>
            <a:r>
              <a:rPr lang="en-US" sz="2800" dirty="0">
                <a:latin typeface="Tahoma" charset="0"/>
                <a:ea typeface="MS PGothic" charset="0"/>
              </a:rPr>
              <a:t>We may be able to call functions without authentication</a:t>
            </a:r>
          </a:p>
          <a:p>
            <a:pPr lvl="1"/>
            <a:r>
              <a:rPr lang="en-US" sz="2400" dirty="0">
                <a:latin typeface="Tahoma" charset="0"/>
                <a:ea typeface="MS PGothic" charset="0"/>
              </a:rPr>
              <a:t>Recreating what the code would have done</a:t>
            </a:r>
          </a:p>
          <a:p>
            <a:r>
              <a:rPr lang="en-US" sz="2800" dirty="0">
                <a:latin typeface="Tahoma" charset="0"/>
                <a:ea typeface="MS PGothic" charset="0"/>
              </a:rPr>
              <a:t>We may be able to gather information for further exploits</a:t>
            </a:r>
          </a:p>
          <a:p>
            <a:pPr lvl="1"/>
            <a:r>
              <a:rPr lang="en-US" sz="2400" dirty="0">
                <a:latin typeface="Tahoma" charset="0"/>
                <a:ea typeface="MS PGothic" charset="0"/>
              </a:rPr>
              <a:t>Filtering code evaluated for weaknesses</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41"/>
          <p:cNvSpPr>
            <a:spLocks noGrp="1" noChangeArrowheads="1"/>
          </p:cNvSpPr>
          <p:nvPr>
            <p:ph type="title"/>
          </p:nvPr>
        </p:nvSpPr>
        <p:spPr/>
        <p:txBody>
          <a:bodyPr/>
          <a:lstStyle/>
          <a:p>
            <a:pPr algn="l"/>
            <a:r>
              <a:rPr lang="en-US" dirty="0">
                <a:latin typeface="Tahoma" charset="0"/>
                <a:ea typeface="MS PGothic" charset="0"/>
              </a:rPr>
              <a:t>Course Roadmap</a:t>
            </a:r>
          </a:p>
        </p:txBody>
      </p:sp>
      <p:sp>
        <p:nvSpPr>
          <p:cNvPr id="9" name="Rectangle 1042"/>
          <p:cNvSpPr>
            <a:spLocks noChangeArrowheads="1"/>
          </p:cNvSpPr>
          <p:nvPr/>
        </p:nvSpPr>
        <p:spPr bwMode="auto">
          <a:xfrm>
            <a:off x="152400" y="1542143"/>
            <a:ext cx="8458200" cy="44196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dirty="0">
                <a:latin typeface="Tahoma" pitchFamily="34" charset="0"/>
                <a:ea typeface="MS PGothic" pitchFamily="34" charset="-128"/>
                <a:cs typeface="+mn-cs"/>
              </a:rPr>
              <a:t>Attacker'</a:t>
            </a:r>
            <a:r>
              <a:rPr lang="en-US" sz="3200" dirty="0">
                <a:latin typeface="Tahoma" pitchFamily="34" charset="0"/>
                <a:ea typeface="MS PGothic" pitchFamily="34" charset="-128"/>
              </a:rPr>
              <a:t>s View, Pen-Testing</a:t>
            </a:r>
            <a:br>
              <a:rPr lang="en-US" sz="3200" dirty="0">
                <a:latin typeface="Tahoma" pitchFamily="34" charset="0"/>
                <a:ea typeface="MS PGothic" pitchFamily="34" charset="-128"/>
              </a:rPr>
            </a:br>
            <a:r>
              <a:rPr lang="en-US" sz="3200" dirty="0">
                <a:latin typeface="Tahoma" pitchFamily="34" charset="0"/>
                <a:ea typeface="MS PGothic" pitchFamily="34" charset="-128"/>
              </a:rPr>
              <a:t>&amp; Scoping</a:t>
            </a:r>
            <a:endParaRPr lang="en-US" sz="3200" dirty="0">
              <a:latin typeface="Tahoma" pitchFamily="34" charset="0"/>
              <a:ea typeface="MS PGothic" pitchFamily="34" charset="-128"/>
              <a:cs typeface="+mn-cs"/>
            </a:endParaRP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Server-Side Vuln Discovery</a:t>
            </a:r>
          </a:p>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Server-Side Vuln</a:t>
            </a:r>
            <a:r>
              <a:rPr lang="en-US" sz="3200" b="1" i="1" dirty="0">
                <a:solidFill>
                  <a:srgbClr val="FF0000"/>
                </a:solidFill>
                <a:latin typeface="Tahoma" pitchFamily="34" charset="0"/>
                <a:ea typeface="MS PGothic" pitchFamily="34" charset="-128"/>
                <a:cs typeface="+mn-cs"/>
              </a:rPr>
              <a:t> </a:t>
            </a:r>
            <a:br>
              <a:rPr lang="en-US" sz="3200" b="1" i="1" dirty="0">
                <a:solidFill>
                  <a:srgbClr val="FF0000"/>
                </a:solidFill>
                <a:latin typeface="Tahoma" pitchFamily="34" charset="0"/>
                <a:ea typeface="MS PGothic" pitchFamily="34" charset="-128"/>
                <a:cs typeface="+mn-cs"/>
              </a:rPr>
            </a:br>
            <a:r>
              <a:rPr lang="en-US" sz="3200" b="1" i="1" u="sng" dirty="0">
                <a:solidFill>
                  <a:srgbClr val="FF0000"/>
                </a:solidFill>
                <a:latin typeface="Tahoma" pitchFamily="34" charset="0"/>
                <a:ea typeface="MS PGothic" pitchFamily="34" charset="-128"/>
                <a:cs typeface="+mn-cs"/>
              </a:rPr>
              <a:t>Discovery Cont.</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10" name="Rectangle 1043"/>
          <p:cNvSpPr>
            <a:spLocks noChangeArrowheads="1"/>
          </p:cNvSpPr>
          <p:nvPr/>
        </p:nvSpPr>
        <p:spPr bwMode="auto">
          <a:xfrm>
            <a:off x="5562600" y="0"/>
            <a:ext cx="3429000" cy="6858000"/>
          </a:xfrm>
          <a:prstGeom prst="rect">
            <a:avLst/>
          </a:prstGeom>
          <a:solidFill>
            <a:srgbClr val="99FFCC"/>
          </a:solidFill>
          <a:ln w="12700">
            <a:solidFill>
              <a:schemeClr val="tx1"/>
            </a:solidFill>
            <a:miter lim="800000"/>
            <a:headEnd type="none" w="sm" len="sm"/>
            <a:tailEnd type="none" w="sm" len="sm"/>
          </a:ln>
        </p:spPr>
        <p:txBody>
          <a:bodyPr wrap="none" anchor="ctr"/>
          <a:lstStyle/>
          <a:p>
            <a:pPr eaLnBrk="0" hangingPunct="0">
              <a:spcBef>
                <a:spcPct val="20000"/>
              </a:spcBef>
              <a:buFontTx/>
              <a:buChar char="•"/>
              <a:defRPr/>
            </a:pPr>
            <a:r>
              <a:rPr lang="en-US" sz="1700" dirty="0">
                <a:ea typeface="ＭＳ Ｐゴシック" charset="-128"/>
                <a:cs typeface="ＭＳ Ｐゴシック" charset="-128"/>
              </a:rPr>
              <a:t> Cross-Site Scripting (XSS)  </a:t>
            </a:r>
          </a:p>
          <a:p>
            <a:pPr eaLnBrk="0" hangingPunct="0">
              <a:spcBef>
                <a:spcPct val="20000"/>
              </a:spcBef>
              <a:buFontTx/>
              <a:buChar char="•"/>
              <a:defRPr/>
            </a:pPr>
            <a:r>
              <a:rPr lang="en-US" sz="1700" dirty="0">
                <a:ea typeface="ＭＳ Ｐゴシック" charset="-128"/>
                <a:cs typeface="ＭＳ Ｐゴシック" charset="-128"/>
              </a:rPr>
              <a:t> Cross-Site Scripting Exercise</a:t>
            </a:r>
          </a:p>
          <a:p>
            <a:pPr eaLnBrk="0" hangingPunct="0">
              <a:spcBef>
                <a:spcPct val="20000"/>
              </a:spcBef>
              <a:buFontTx/>
              <a:buChar char="•"/>
              <a:defRPr/>
            </a:pPr>
            <a:r>
              <a:rPr lang="en-US" sz="1700" dirty="0">
                <a:ea typeface="ＭＳ Ｐゴシック" charset="-128"/>
                <a:cs typeface="ＭＳ Ｐゴシック" charset="-128"/>
              </a:rPr>
              <a:t> Cross-Site Scripting Discovery</a:t>
            </a:r>
          </a:p>
          <a:p>
            <a:pPr eaLnBrk="0" hangingPunct="0">
              <a:spcBef>
                <a:spcPct val="20000"/>
              </a:spcBef>
              <a:buFontTx/>
              <a:buChar char="•"/>
              <a:defRPr/>
            </a:pPr>
            <a:r>
              <a:rPr lang="en-US" sz="1700" dirty="0">
                <a:ea typeface="ＭＳ Ｐゴシック" charset="-128"/>
                <a:cs typeface="ＭＳ Ｐゴシック" charset="-128"/>
              </a:rPr>
              <a:t> Persistent XSS Exercise</a:t>
            </a:r>
          </a:p>
          <a:p>
            <a:pPr eaLnBrk="0" hangingPunct="0">
              <a:spcBef>
                <a:spcPct val="20000"/>
              </a:spcBef>
              <a:buFontTx/>
              <a:buChar char="•"/>
              <a:defRPr/>
            </a:pPr>
            <a:r>
              <a:rPr lang="en-US" sz="1700" dirty="0">
                <a:ea typeface="ＭＳ Ｐゴシック" charset="-128"/>
                <a:cs typeface="ＭＳ Ｐゴシック" charset="-128"/>
              </a:rPr>
              <a:t> Cross-Site Request Forgery (CSRF)</a:t>
            </a:r>
          </a:p>
          <a:p>
            <a:pPr eaLnBrk="0" hangingPunct="0">
              <a:spcBef>
                <a:spcPct val="20000"/>
              </a:spcBef>
              <a:buFontTx/>
              <a:buChar char="•"/>
              <a:defRPr/>
            </a:pPr>
            <a:r>
              <a:rPr lang="en-US" sz="1700" dirty="0">
                <a:ea typeface="ＭＳ Ｐゴシック" charset="-128"/>
                <a:cs typeface="ＭＳ Ｐゴシック" charset="-128"/>
              </a:rPr>
              <a:t> Session Flaws</a:t>
            </a:r>
          </a:p>
          <a:p>
            <a:pPr eaLnBrk="0" hangingPunct="0">
              <a:spcBef>
                <a:spcPct val="20000"/>
              </a:spcBef>
              <a:buFontTx/>
              <a:buChar char="•"/>
              <a:defRPr/>
            </a:pPr>
            <a:r>
              <a:rPr lang="en-US" sz="1700" dirty="0">
                <a:ea typeface="ＭＳ Ｐゴシック" charset="-128"/>
                <a:cs typeface="ＭＳ Ｐゴシック" charset="-128"/>
              </a:rPr>
              <a:t> Session Fixation</a:t>
            </a:r>
          </a:p>
          <a:p>
            <a:pPr eaLnBrk="0" hangingPunct="0">
              <a:spcBef>
                <a:spcPct val="20000"/>
              </a:spcBef>
              <a:buFontTx/>
              <a:buChar char="•"/>
              <a:defRPr/>
            </a:pPr>
            <a:r>
              <a:rPr lang="en-US" sz="1700" dirty="0">
                <a:ea typeface="ＭＳ Ｐゴシック" charset="-128"/>
                <a:cs typeface="ＭＳ Ｐゴシック" charset="-128"/>
              </a:rPr>
              <a:t> AJAX</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 Exercise </a:t>
            </a:r>
          </a:p>
          <a:p>
            <a:pPr lvl="1" eaLnBrk="0" hangingPunct="0">
              <a:spcBef>
                <a:spcPct val="20000"/>
              </a:spcBef>
              <a:buFont typeface="Lucida Grande" charset="0"/>
              <a:buChar char="-"/>
              <a:defRPr/>
            </a:pPr>
            <a:r>
              <a:rPr lang="en-US" sz="1700" dirty="0">
                <a:ea typeface="ＭＳ Ｐゴシック" charset="-128"/>
                <a:cs typeface="ＭＳ Ｐゴシック" charset="-128"/>
              </a:rPr>
              <a:t>API Attacks</a:t>
            </a:r>
          </a:p>
          <a:p>
            <a:pPr lvl="1" eaLnBrk="0" hangingPunct="0">
              <a:spcBef>
                <a:spcPct val="20000"/>
              </a:spcBef>
              <a:buFont typeface="Lucida Grande" charset="0"/>
              <a:buChar char="-"/>
              <a:defRPr/>
            </a:pPr>
            <a:r>
              <a:rPr lang="en-US" sz="1700" b="1" i="1" dirty="0">
                <a:solidFill>
                  <a:srgbClr val="FF0000"/>
                </a:solidFill>
                <a:ea typeface="ＭＳ Ｐゴシック" charset="-128"/>
                <a:cs typeface="ＭＳ Ｐゴシック" charset="-128"/>
              </a:rPr>
              <a:t> Data Binding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AJAX Fuzzing Exercise</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 Exercise</a:t>
            </a:r>
          </a:p>
          <a:p>
            <a:pPr eaLnBrk="0" hangingPunct="0">
              <a:spcBef>
                <a:spcPct val="20000"/>
              </a:spcBef>
              <a:buFontTx/>
              <a:buChar char="•"/>
              <a:defRPr/>
            </a:pPr>
            <a:r>
              <a:rPr lang="en-US" sz="1700" dirty="0">
                <a:ea typeface="ＭＳ Ｐゴシック" charset="-128"/>
                <a:cs typeface="ＭＳ Ｐゴシック" charset="-128"/>
              </a:rPr>
              <a:t> Automated Web Application</a:t>
            </a:r>
            <a:br>
              <a:rPr lang="en-US" sz="1700" dirty="0">
                <a:ea typeface="ＭＳ Ｐゴシック" charset="-128"/>
                <a:cs typeface="ＭＳ Ｐゴシック" charset="-128"/>
              </a:rPr>
            </a:br>
            <a:r>
              <a:rPr lang="en-US" sz="1700" dirty="0">
                <a:ea typeface="ＭＳ Ｐゴシック" charset="-128"/>
                <a:cs typeface="ＭＳ Ｐゴシック" charset="-128"/>
              </a:rPr>
              <a:t>   Scanners</a:t>
            </a:r>
          </a:p>
          <a:p>
            <a:pPr lvl="1">
              <a:spcBef>
                <a:spcPct val="20000"/>
              </a:spcBef>
              <a:buFont typeface="Lucida Grande" charset="0"/>
              <a:buChar char="-"/>
              <a:defRPr/>
            </a:pPr>
            <a:r>
              <a:rPr lang="en-US" sz="1700" dirty="0">
                <a:ea typeface="ＭＳ Ｐゴシック" charset="-128"/>
                <a:cs typeface="ＭＳ Ｐゴシック" charset="-128"/>
              </a:rPr>
              <a:t> SkipFish</a:t>
            </a:r>
          </a:p>
          <a:p>
            <a:pPr lvl="1">
              <a:spcBef>
                <a:spcPct val="20000"/>
              </a:spcBef>
              <a:buFont typeface="Lucida Grande" charset="0"/>
              <a:buChar char="-"/>
              <a:defRPr/>
            </a:pPr>
            <a:r>
              <a:rPr lang="en-US" sz="1700" dirty="0">
                <a:ea typeface="ＭＳ Ｐゴシック" charset="-128"/>
                <a:cs typeface="ＭＳ Ｐゴシック" charset="-128"/>
              </a:rPr>
              <a:t> SkipFish Exercise</a:t>
            </a:r>
          </a:p>
          <a:p>
            <a:pPr lvl="1">
              <a:spcBef>
                <a:spcPct val="20000"/>
              </a:spcBef>
              <a:buFont typeface="Lucida Grande" charset="0"/>
              <a:buChar char="-"/>
              <a:defRPr/>
            </a:pPr>
            <a:r>
              <a:rPr lang="en-US" sz="1700" dirty="0">
                <a:ea typeface="ＭＳ Ｐゴシック" charset="-128"/>
                <a:cs typeface="ＭＳ Ｐゴシック" charset="-128"/>
              </a:rPr>
              <a:t> w3af</a:t>
            </a:r>
          </a:p>
          <a:p>
            <a:pPr lvl="1">
              <a:spcBef>
                <a:spcPct val="20000"/>
              </a:spcBef>
              <a:buFont typeface="Lucida Grande" charset="0"/>
              <a:buChar char="-"/>
              <a:defRPr/>
            </a:pPr>
            <a:r>
              <a:rPr lang="en-US" sz="1700" dirty="0">
                <a:ea typeface="ＭＳ Ｐゴシック" charset="-128"/>
                <a:cs typeface="ＭＳ Ｐゴシック" charset="-128"/>
              </a:rPr>
              <a:t> w3af Exercise</a:t>
            </a:r>
          </a:p>
        </p:txBody>
      </p:sp>
      <p:sp>
        <p:nvSpPr>
          <p:cNvPr id="11" name="Freeform 1044"/>
          <p:cNvSpPr>
            <a:spLocks/>
          </p:cNvSpPr>
          <p:nvPr/>
        </p:nvSpPr>
        <p:spPr bwMode="blackWhite">
          <a:xfrm>
            <a:off x="4265613" y="269384"/>
            <a:ext cx="1296987" cy="6030871"/>
          </a:xfrm>
          <a:custGeom>
            <a:avLst/>
            <a:gdLst>
              <a:gd name="T0" fmla="*/ 0 w 808"/>
              <a:gd name="T1" fmla="*/ 2147483647 h 3984"/>
              <a:gd name="T2" fmla="*/ 2147483647 w 808"/>
              <a:gd name="T3" fmla="*/ 0 h 3984"/>
              <a:gd name="T4" fmla="*/ 2147483647 w 808"/>
              <a:gd name="T5" fmla="*/ 2147483647 h 3984"/>
              <a:gd name="T6" fmla="*/ 0 w 808"/>
              <a:gd name="T7" fmla="*/ 2147483647 h 3984"/>
              <a:gd name="T8" fmla="*/ 0 60000 65536"/>
              <a:gd name="T9" fmla="*/ 0 60000 65536"/>
              <a:gd name="T10" fmla="*/ 0 60000 65536"/>
              <a:gd name="T11" fmla="*/ 0 60000 65536"/>
              <a:gd name="T12" fmla="*/ 0 w 808"/>
              <a:gd name="T13" fmla="*/ 0 h 3984"/>
              <a:gd name="T14" fmla="*/ 808 w 808"/>
              <a:gd name="T15" fmla="*/ 3984 h 3984"/>
            </a:gdLst>
            <a:ahLst/>
            <a:cxnLst>
              <a:cxn ang="T8">
                <a:pos x="T0" y="T1"/>
              </a:cxn>
              <a:cxn ang="T9">
                <a:pos x="T2" y="T3"/>
              </a:cxn>
              <a:cxn ang="T10">
                <a:pos x="T4" y="T5"/>
              </a:cxn>
              <a:cxn ang="T11">
                <a:pos x="T6" y="T7"/>
              </a:cxn>
            </a:cxnLst>
            <a:rect l="T12" t="T13" r="T14" b="T15"/>
            <a:pathLst>
              <a:path w="808" h="3984">
                <a:moveTo>
                  <a:pt x="0" y="2788"/>
                </a:moveTo>
                <a:lnTo>
                  <a:pt x="808" y="0"/>
                </a:lnTo>
                <a:lnTo>
                  <a:pt x="808" y="3984"/>
                </a:lnTo>
                <a:lnTo>
                  <a:pt x="0" y="2788"/>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latin typeface="Tahoma" charset="0"/>
                <a:ea typeface="MS PGothic" charset="0"/>
              </a:rPr>
              <a:t>Data Attacks</a:t>
            </a:r>
          </a:p>
        </p:txBody>
      </p:sp>
      <p:sp>
        <p:nvSpPr>
          <p:cNvPr id="31747" name="Rectangle 3"/>
          <p:cNvSpPr>
            <a:spLocks noGrp="1" noChangeArrowheads="1"/>
          </p:cNvSpPr>
          <p:nvPr>
            <p:ph idx="1"/>
          </p:nvPr>
        </p:nvSpPr>
        <p:spPr>
          <a:xfrm>
            <a:off x="472440" y="1828800"/>
            <a:ext cx="8153400" cy="4114800"/>
          </a:xfrm>
        </p:spPr>
        <p:txBody>
          <a:bodyPr/>
          <a:lstStyle/>
          <a:p>
            <a:r>
              <a:rPr lang="en-US" sz="3200" dirty="0">
                <a:latin typeface="Tahoma" charset="0"/>
                <a:ea typeface="MS PGothic" charset="0"/>
              </a:rPr>
              <a:t>The business logic is now on the client</a:t>
            </a:r>
          </a:p>
          <a:p>
            <a:r>
              <a:rPr lang="en-US" sz="3200" dirty="0">
                <a:latin typeface="Tahoma" charset="0"/>
                <a:ea typeface="MS PGothic" charset="0"/>
              </a:rPr>
              <a:t>This means the client must receive more data</a:t>
            </a:r>
          </a:p>
          <a:p>
            <a:r>
              <a:rPr lang="en-US" sz="3200" dirty="0">
                <a:latin typeface="Tahoma" charset="0"/>
                <a:ea typeface="MS PGothic" charset="0"/>
              </a:rPr>
              <a:t>Due to this change, most developers send more data to the client than necessary</a:t>
            </a:r>
          </a:p>
          <a:p>
            <a:pPr lvl="1"/>
            <a:r>
              <a:rPr lang="en-US" sz="2800" dirty="0">
                <a:latin typeface="Tahoma" charset="0"/>
                <a:ea typeface="MS PGothic" charset="0"/>
              </a:rPr>
              <a:t>Don't want to duplicate filtering code</a:t>
            </a:r>
          </a:p>
          <a:p>
            <a:r>
              <a:rPr lang="en-US" sz="3200" dirty="0">
                <a:latin typeface="Tahoma" charset="0"/>
                <a:ea typeface="MS PGothic" charset="0"/>
              </a:rPr>
              <a:t>Attackers can focus on this data delivery</a:t>
            </a:r>
          </a:p>
          <a:p>
            <a:endParaRPr lang="en-US" sz="3200" dirty="0">
              <a:latin typeface="Tahoma" charset="0"/>
              <a:ea typeface="MS PGothic" charset="0"/>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latin typeface="Tahoma" charset="0"/>
                <a:ea typeface="MS PGothic" charset="0"/>
              </a:rPr>
              <a:t>Data Formats</a:t>
            </a:r>
          </a:p>
        </p:txBody>
      </p:sp>
      <p:sp>
        <p:nvSpPr>
          <p:cNvPr id="32771" name="Content Placeholder 2"/>
          <p:cNvSpPr>
            <a:spLocks noGrp="1"/>
          </p:cNvSpPr>
          <p:nvPr>
            <p:ph idx="1"/>
          </p:nvPr>
        </p:nvSpPr>
        <p:spPr>
          <a:xfrm>
            <a:off x="700087" y="1336382"/>
            <a:ext cx="7772400" cy="4191000"/>
          </a:xfrm>
        </p:spPr>
        <p:txBody>
          <a:bodyPr/>
          <a:lstStyle/>
          <a:p>
            <a:pPr>
              <a:spcBef>
                <a:spcPts val="450"/>
              </a:spcBef>
            </a:pPr>
            <a:r>
              <a:rPr lang="en-US" sz="3200" dirty="0">
                <a:latin typeface="Tahoma" charset="0"/>
                <a:ea typeface="MS PGothic" charset="0"/>
              </a:rPr>
              <a:t>AJAX applications can make use of data in any format</a:t>
            </a:r>
          </a:p>
          <a:p>
            <a:pPr lvl="1">
              <a:spcBef>
                <a:spcPts val="450"/>
              </a:spcBef>
            </a:pPr>
            <a:r>
              <a:rPr lang="en-US" sz="2800" dirty="0">
                <a:latin typeface="Tahoma" charset="0"/>
                <a:ea typeface="MS PGothic" charset="0"/>
              </a:rPr>
              <a:t>Decided by the developer</a:t>
            </a:r>
          </a:p>
          <a:p>
            <a:pPr>
              <a:spcBef>
                <a:spcPts val="450"/>
              </a:spcBef>
            </a:pPr>
            <a:r>
              <a:rPr lang="en-US" sz="3200" dirty="0">
                <a:latin typeface="Tahoma" charset="0"/>
                <a:ea typeface="MS PGothic" charset="0"/>
              </a:rPr>
              <a:t>The two most common are XML and JSON</a:t>
            </a:r>
          </a:p>
          <a:p>
            <a:pPr>
              <a:spcBef>
                <a:spcPts val="450"/>
              </a:spcBef>
            </a:pPr>
            <a:r>
              <a:rPr lang="en-US" sz="3200" dirty="0">
                <a:latin typeface="Tahoma" charset="0"/>
                <a:ea typeface="MS PGothic" charset="0"/>
              </a:rPr>
              <a:t>Both require some type of parsing client side</a:t>
            </a:r>
          </a:p>
          <a:p>
            <a:pPr lvl="1">
              <a:spcBef>
                <a:spcPts val="450"/>
              </a:spcBef>
            </a:pPr>
            <a:r>
              <a:rPr lang="en-US" sz="2800" dirty="0">
                <a:latin typeface="Tahoma" charset="0"/>
                <a:ea typeface="MS PGothic" charset="0"/>
              </a:rPr>
              <a:t>JSON can just be eval'ed but this has security issues</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latin typeface="Tahoma" charset="0"/>
                <a:ea typeface="MS PGothic" charset="0"/>
              </a:rPr>
              <a:t>JSON</a:t>
            </a:r>
          </a:p>
        </p:txBody>
      </p:sp>
      <p:sp>
        <p:nvSpPr>
          <p:cNvPr id="33795" name="Rectangle 3"/>
          <p:cNvSpPr>
            <a:spLocks noGrp="1" noChangeArrowheads="1"/>
          </p:cNvSpPr>
          <p:nvPr>
            <p:ph idx="1"/>
          </p:nvPr>
        </p:nvSpPr>
        <p:spPr/>
        <p:txBody>
          <a:bodyPr/>
          <a:lstStyle/>
          <a:p>
            <a:r>
              <a:rPr lang="en-US" sz="3200" dirty="0">
                <a:latin typeface="Tahoma" charset="0"/>
                <a:ea typeface="MS PGothic" charset="0"/>
              </a:rPr>
              <a:t>JSON is the JavaScript Object Notation</a:t>
            </a:r>
          </a:p>
          <a:p>
            <a:r>
              <a:rPr lang="en-US" sz="3200" dirty="0">
                <a:latin typeface="Tahoma" charset="0"/>
                <a:ea typeface="MS PGothic" charset="0"/>
              </a:rPr>
              <a:t>It is a light-weight data interchange format</a:t>
            </a:r>
          </a:p>
          <a:p>
            <a:pPr lvl="1"/>
            <a:r>
              <a:rPr lang="en-US" sz="2700" dirty="0">
                <a:latin typeface="Tahoma" charset="0"/>
                <a:ea typeface="MS PGothic" charset="0"/>
              </a:rPr>
              <a:t>Both requests and responses use this format</a:t>
            </a:r>
          </a:p>
          <a:p>
            <a:r>
              <a:rPr lang="en-US" sz="3200" dirty="0">
                <a:latin typeface="Tahoma" charset="0"/>
                <a:ea typeface="MS PGothic" charset="0"/>
              </a:rPr>
              <a:t>The client side JavaScript then loads the JSON data into memory</a:t>
            </a:r>
          </a:p>
          <a:p>
            <a:pPr lvl="1"/>
            <a:r>
              <a:rPr lang="en-US" sz="2700" dirty="0">
                <a:latin typeface="Tahoma" charset="0"/>
                <a:ea typeface="MS PGothic" charset="0"/>
              </a:rPr>
              <a:t>Typically with an eval() call or a JSON parser</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latin typeface="Tahoma" charset="0"/>
                <a:ea typeface="MS PGothic" charset="0"/>
              </a:rPr>
              <a:t>JSON Format</a:t>
            </a:r>
          </a:p>
        </p:txBody>
      </p:sp>
      <p:sp>
        <p:nvSpPr>
          <p:cNvPr id="34819" name="Content Placeholder 2"/>
          <p:cNvSpPr>
            <a:spLocks noGrp="1"/>
          </p:cNvSpPr>
          <p:nvPr>
            <p:ph idx="1"/>
          </p:nvPr>
        </p:nvSpPr>
        <p:spPr>
          <a:xfrm>
            <a:off x="152400" y="1706880"/>
            <a:ext cx="8839200" cy="4114800"/>
          </a:xfrm>
        </p:spPr>
        <p:txBody>
          <a:bodyPr/>
          <a:lstStyle/>
          <a:p>
            <a:r>
              <a:rPr lang="en-US" sz="2800" dirty="0">
                <a:latin typeface="Tahoma" charset="0"/>
                <a:ea typeface="MS PGothic" charset="0"/>
              </a:rPr>
              <a:t>Basically an array of arrays</a:t>
            </a:r>
          </a:p>
          <a:p>
            <a:endParaRPr lang="en-US" sz="2800" dirty="0">
              <a:latin typeface="Tahoma" charset="0"/>
              <a:ea typeface="MS PGothic" charset="0"/>
            </a:endParaRPr>
          </a:p>
          <a:p>
            <a:pPr lvl="1">
              <a:buFontTx/>
              <a:buNone/>
            </a:pPr>
            <a:r>
              <a:rPr lang="en-US" sz="2000" b="1" dirty="0">
                <a:latin typeface="Courier New" charset="0"/>
                <a:ea typeface="MS PGothic" charset="0"/>
              </a:rPr>
              <a:t>{"records": </a:t>
            </a:r>
          </a:p>
          <a:p>
            <a:pPr lvl="1">
              <a:buFontTx/>
              <a:buNone/>
            </a:pPr>
            <a:r>
              <a:rPr lang="en-US" sz="2000" b="1" dirty="0">
                <a:latin typeface="Courier New" charset="0"/>
                <a:ea typeface="MS PGothic" charset="0"/>
              </a:rPr>
              <a:t>	{"id" : "1","name" : "Brenna","field1" : "11"},</a:t>
            </a:r>
          </a:p>
          <a:p>
            <a:pPr lvl="1">
              <a:buFontTx/>
              <a:buNone/>
            </a:pPr>
            <a:r>
              <a:rPr lang="en-US" sz="2000" b="1" dirty="0">
                <a:latin typeface="Courier New" charset="0"/>
                <a:ea typeface="MS PGothic" charset="0"/>
              </a:rPr>
              <a:t>	{"id" : "2", "name" : "Sarah", "field1" : "7"},</a:t>
            </a:r>
          </a:p>
          <a:p>
            <a:pPr lvl="1">
              <a:buFontTx/>
              <a:buNone/>
            </a:pPr>
            <a:r>
              <a:rPr lang="en-US" sz="2000" b="1" dirty="0">
                <a:latin typeface="Courier New" charset="0"/>
                <a:ea typeface="MS PGothic" charset="0"/>
              </a:rPr>
              <a:t>	{"id" : "3", "name" : "Denise", "field1" : "</a:t>
            </a:r>
            <a:r>
              <a:rPr lang="en-US" altLang="ja-JP" sz="2000" b="1" dirty="0">
                <a:latin typeface="Courier New" charset="0"/>
                <a:ea typeface="ＭＳ Ｐゴシック" charset="0"/>
                <a:cs typeface="Courier New" charset="0"/>
              </a:rPr>
              <a:t>43"},</a:t>
            </a:r>
          </a:p>
          <a:p>
            <a:pPr lvl="1">
              <a:buFontTx/>
              <a:buNone/>
            </a:pPr>
            <a:r>
              <a:rPr lang="en-US" sz="2000" b="1" dirty="0">
                <a:latin typeface="Courier New" charset="0"/>
                <a:ea typeface="ＭＳ Ｐゴシック" charset="0"/>
                <a:cs typeface="Courier New" charset="0"/>
              </a:rPr>
              <a:t>	{"id" : "4", "name" : "Kevin", "field1" : "40"}</a:t>
            </a:r>
          </a:p>
          <a:p>
            <a:pPr lvl="1">
              <a:buFontTx/>
              <a:buNone/>
            </a:pPr>
            <a:r>
              <a:rPr lang="en-US" sz="2000" b="1" dirty="0">
                <a:latin typeface="Courier New" charset="0"/>
                <a:ea typeface="ＭＳ Ｐゴシック" charset="0"/>
                <a:cs typeface="Courier New" charset="0"/>
              </a:rPr>
              <a:t>}</a:t>
            </a:r>
            <a:endParaRPr lang="en-US" sz="2800" dirty="0">
              <a:latin typeface="Tahoma" charset="0"/>
              <a:ea typeface="MS PGothic" charset="0"/>
            </a:endParaRPr>
          </a:p>
          <a:p>
            <a:r>
              <a:rPr lang="en-US" sz="2800" dirty="0">
                <a:latin typeface="Tahoma" charset="0"/>
                <a:ea typeface="MS PGothic" charset="0"/>
              </a:rPr>
              <a:t>This is a simple response to a request for data</a:t>
            </a:r>
          </a:p>
          <a:p>
            <a:pPr lvl="1"/>
            <a:r>
              <a:rPr lang="en-US" sz="2400" dirty="0">
                <a:latin typeface="Tahoma" charset="0"/>
                <a:ea typeface="MS PGothic" charset="0"/>
              </a:rPr>
              <a:t>Parsed on the client</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latin typeface="Tahoma" charset="0"/>
                <a:ea typeface="MS PGothic" charset="0"/>
              </a:rPr>
              <a:t>Exploiting JSON</a:t>
            </a:r>
          </a:p>
        </p:txBody>
      </p:sp>
      <p:sp>
        <p:nvSpPr>
          <p:cNvPr id="35843" name="Content Placeholder 2"/>
          <p:cNvSpPr>
            <a:spLocks noGrp="1"/>
          </p:cNvSpPr>
          <p:nvPr>
            <p:ph idx="1"/>
          </p:nvPr>
        </p:nvSpPr>
        <p:spPr>
          <a:xfrm>
            <a:off x="700087" y="1431834"/>
            <a:ext cx="7772400" cy="4114800"/>
          </a:xfrm>
        </p:spPr>
        <p:txBody>
          <a:bodyPr/>
          <a:lstStyle/>
          <a:p>
            <a:r>
              <a:rPr lang="en-US" sz="2800" dirty="0">
                <a:latin typeface="Tahoma" charset="0"/>
                <a:ea typeface="MS PGothic" charset="0"/>
              </a:rPr>
              <a:t>Exploiting JSON takes one of two forms usually</a:t>
            </a:r>
          </a:p>
          <a:p>
            <a:r>
              <a:rPr lang="en-US" sz="2800" dirty="0">
                <a:latin typeface="Tahoma" charset="0"/>
                <a:ea typeface="MS PGothic" charset="0"/>
              </a:rPr>
              <a:t>Information disclosure is the easiest to find</a:t>
            </a:r>
          </a:p>
          <a:p>
            <a:pPr lvl="1"/>
            <a:r>
              <a:rPr lang="en-US" sz="2400" dirty="0">
                <a:latin typeface="Tahoma" charset="0"/>
                <a:ea typeface="MS PGothic" charset="0"/>
              </a:rPr>
              <a:t>Typically discoverable via browsing through a proxy</a:t>
            </a:r>
          </a:p>
          <a:p>
            <a:r>
              <a:rPr lang="en-US" sz="2800" dirty="0">
                <a:latin typeface="Tahoma" charset="0"/>
                <a:ea typeface="MS PGothic" charset="0"/>
              </a:rPr>
              <a:t>JSON is also one of the inputs we must test for injection flaws</a:t>
            </a:r>
          </a:p>
          <a:p>
            <a:pPr lvl="1"/>
            <a:r>
              <a:rPr lang="en-US" sz="2400" dirty="0">
                <a:latin typeface="Tahoma" charset="0"/>
                <a:ea typeface="MS PGothic" charset="0"/>
              </a:rPr>
              <a:t>It gets overlooked quite often due to its complex looks</a:t>
            </a:r>
          </a:p>
          <a:p>
            <a:r>
              <a:rPr lang="en-US" sz="2800" dirty="0">
                <a:latin typeface="Tahoma" charset="0"/>
                <a:ea typeface="MS PGothic" charset="0"/>
              </a:rPr>
              <a:t>Let's explore these two ideas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gray">
          <a:xfrm>
            <a:off x="5013960" y="1295400"/>
            <a:ext cx="3886200" cy="228600"/>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400" b="0" i="0" u="none" strike="noStrike" cap="none" normalizeH="0" baseline="0" dirty="0">
              <a:ln>
                <a:noFill/>
              </a:ln>
              <a:solidFill>
                <a:schemeClr val="tx1"/>
              </a:solidFill>
              <a:effectLst/>
              <a:latin typeface="Times New Roman" pitchFamily="18" charset="0"/>
            </a:endParaRPr>
          </a:p>
        </p:txBody>
      </p:sp>
      <p:sp>
        <p:nvSpPr>
          <p:cNvPr id="39938" name="Rectangle 18"/>
          <p:cNvSpPr>
            <a:spLocks noChangeArrowheads="1"/>
          </p:cNvSpPr>
          <p:nvPr/>
        </p:nvSpPr>
        <p:spPr bwMode="gray">
          <a:xfrm>
            <a:off x="5638800" y="1524000"/>
            <a:ext cx="2438400" cy="381000"/>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342900" indent="-342900" eaLnBrk="0" hangingPunct="0">
              <a:spcBef>
                <a:spcPct val="20000"/>
              </a:spcBef>
            </a:pPr>
            <a:endParaRPr lang="en-US" dirty="0"/>
          </a:p>
        </p:txBody>
      </p:sp>
      <p:sp>
        <p:nvSpPr>
          <p:cNvPr id="39939" name="Title 1"/>
          <p:cNvSpPr>
            <a:spLocks noGrp="1"/>
          </p:cNvSpPr>
          <p:nvPr>
            <p:ph type="title"/>
          </p:nvPr>
        </p:nvSpPr>
        <p:spPr>
          <a:xfrm>
            <a:off x="685800" y="152400"/>
            <a:ext cx="7772400" cy="1143000"/>
          </a:xfrm>
        </p:spPr>
        <p:txBody>
          <a:bodyPr/>
          <a:lstStyle/>
          <a:p>
            <a:r>
              <a:rPr lang="en-US" dirty="0">
                <a:latin typeface="Tahoma" charset="0"/>
                <a:ea typeface="MS PGothic" charset="0"/>
              </a:rPr>
              <a:t>Why Same Origin Policy?</a:t>
            </a:r>
          </a:p>
        </p:txBody>
      </p:sp>
      <p:sp>
        <p:nvSpPr>
          <p:cNvPr id="39940" name="Content Placeholder 7"/>
          <p:cNvSpPr>
            <a:spLocks noGrp="1"/>
          </p:cNvSpPr>
          <p:nvPr>
            <p:ph idx="1"/>
          </p:nvPr>
        </p:nvSpPr>
        <p:spPr>
          <a:xfrm>
            <a:off x="60960" y="1615440"/>
            <a:ext cx="4876800" cy="4114800"/>
          </a:xfrm>
        </p:spPr>
        <p:txBody>
          <a:bodyPr/>
          <a:lstStyle/>
          <a:p>
            <a:r>
              <a:rPr lang="en-US" sz="1800" dirty="0">
                <a:latin typeface="Tahoma" charset="0"/>
                <a:ea typeface="MS PGothic" charset="0"/>
              </a:rPr>
              <a:t>The same origin policy was implemented to provide security</a:t>
            </a:r>
          </a:p>
          <a:p>
            <a:r>
              <a:rPr lang="en-US" sz="1800" dirty="0">
                <a:latin typeface="Tahoma" charset="0"/>
                <a:ea typeface="MS PGothic" charset="0"/>
              </a:rPr>
              <a:t>Imagine if any client content could interact with any site</a:t>
            </a:r>
            <a:r>
              <a:rPr lang="en-US" altLang="ja-JP" sz="1800" dirty="0">
                <a:latin typeface="Tahoma" charset="0"/>
                <a:ea typeface="MS PGothic" charset="0"/>
              </a:rPr>
              <a:t>'s content</a:t>
            </a:r>
          </a:p>
          <a:p>
            <a:pPr lvl="1"/>
            <a:r>
              <a:rPr lang="en-US" sz="1600" dirty="0">
                <a:latin typeface="Tahoma" charset="0"/>
                <a:ea typeface="MS PGothic" charset="0"/>
              </a:rPr>
              <a:t>Cross site scripting attacks would be devastating</a:t>
            </a:r>
          </a:p>
          <a:p>
            <a:pPr lvl="1"/>
            <a:r>
              <a:rPr lang="en-US" sz="1600" dirty="0">
                <a:latin typeface="Tahoma" charset="0"/>
                <a:ea typeface="MS PGothic" charset="0"/>
              </a:rPr>
              <a:t>You surf to my evil site… I push back a script… that script has your browser retrieve your bank records…</a:t>
            </a:r>
          </a:p>
          <a:p>
            <a:pPr lvl="1"/>
            <a:r>
              <a:rPr lang="en-US" sz="1600" dirty="0">
                <a:latin typeface="Tahoma" charset="0"/>
                <a:ea typeface="MS PGothic" charset="0"/>
              </a:rPr>
              <a:t>Policy prevents script from reading the bank information</a:t>
            </a:r>
          </a:p>
          <a:p>
            <a:r>
              <a:rPr lang="en-US" sz="1800" dirty="0">
                <a:latin typeface="Tahoma" charset="0"/>
                <a:ea typeface="MS PGothic" charset="0"/>
              </a:rPr>
              <a:t>Browsers were forced to provide some type of control</a:t>
            </a:r>
          </a:p>
          <a:p>
            <a:pPr lvl="1"/>
            <a:r>
              <a:rPr lang="en-US" sz="1600" dirty="0">
                <a:latin typeface="Tahoma" charset="0"/>
                <a:ea typeface="MS PGothic" charset="0"/>
              </a:rPr>
              <a:t>There are ways a pen tester can bypass this, but let</a:t>
            </a:r>
            <a:r>
              <a:rPr lang="en-US" altLang="ja-JP" sz="1600" dirty="0">
                <a:latin typeface="Tahoma" charset="0"/>
                <a:ea typeface="MS PGothic" charset="0"/>
              </a:rPr>
              <a:t>'s not get ahead of ourselves</a:t>
            </a:r>
            <a:endParaRPr lang="en-US" sz="1600" dirty="0">
              <a:latin typeface="Tahoma" charset="0"/>
              <a:ea typeface="MS PGothic" charset="0"/>
            </a:endParaRPr>
          </a:p>
        </p:txBody>
      </p:sp>
      <p:cxnSp>
        <p:nvCxnSpPr>
          <p:cNvPr id="39941" name="Straight Connector 10"/>
          <p:cNvCxnSpPr>
            <a:cxnSpLocks noChangeShapeType="1"/>
          </p:cNvCxnSpPr>
          <p:nvPr/>
        </p:nvCxnSpPr>
        <p:spPr bwMode="auto">
          <a:xfrm rot="5400000">
            <a:off x="6324600" y="3159125"/>
            <a:ext cx="2895600" cy="1066800"/>
          </a:xfrm>
          <a:prstGeom prst="line">
            <a:avLst/>
          </a:prstGeom>
          <a:noFill/>
          <a:ln w="38100">
            <a:solidFill>
              <a:schemeClr val="tx1"/>
            </a:solidFill>
            <a:round/>
            <a:headEnd type="triangle" w="lg" len="lg"/>
            <a:tailEnd type="triangle" w="lg" len="lg"/>
          </a:ln>
          <a:extLst>
            <a:ext uri="{909E8E84-426E-40dd-AFC4-6F175D3DCCD1}">
              <a14:hiddenFill xmlns:a14="http://schemas.microsoft.com/office/drawing/2010/main" xmlns="">
                <a:noFill/>
              </a14:hiddenFill>
            </a:ext>
          </a:extLst>
        </p:spPr>
      </p:cxnSp>
      <p:sp>
        <p:nvSpPr>
          <p:cNvPr id="39942" name="Text Box 13"/>
          <p:cNvSpPr txBox="1">
            <a:spLocks noChangeArrowheads="1"/>
          </p:cNvSpPr>
          <p:nvPr/>
        </p:nvSpPr>
        <p:spPr bwMode="auto">
          <a:xfrm>
            <a:off x="5790738" y="1676400"/>
            <a:ext cx="1016925" cy="444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James' Evil </a:t>
            </a:r>
            <a:br>
              <a:rPr lang="en-US" sz="1200" b="1" dirty="0">
                <a:latin typeface="Arial" charset="0"/>
              </a:rPr>
            </a:br>
            <a:r>
              <a:rPr lang="en-US" sz="1200" b="1" dirty="0">
                <a:latin typeface="Arial" charset="0"/>
              </a:rPr>
              <a:t>Server</a:t>
            </a:r>
            <a:endParaRPr lang="en-US" sz="1600" dirty="0">
              <a:latin typeface="Arial" charset="0"/>
            </a:endParaRPr>
          </a:p>
        </p:txBody>
      </p:sp>
      <p:sp>
        <p:nvSpPr>
          <p:cNvPr id="39943" name="Text Box 13"/>
          <p:cNvSpPr txBox="1">
            <a:spLocks noChangeArrowheads="1"/>
          </p:cNvSpPr>
          <p:nvPr/>
        </p:nvSpPr>
        <p:spPr bwMode="auto">
          <a:xfrm>
            <a:off x="7239000" y="1676400"/>
            <a:ext cx="663575" cy="620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Bank</a:t>
            </a:r>
            <a:br>
              <a:rPr lang="en-US" sz="1200" b="1" dirty="0">
                <a:latin typeface="Arial" charset="0"/>
              </a:rPr>
            </a:br>
            <a:r>
              <a:rPr lang="en-US" sz="1200" b="1" dirty="0">
                <a:latin typeface="Arial" charset="0"/>
              </a:rPr>
              <a:t>Web </a:t>
            </a:r>
            <a:br>
              <a:rPr lang="en-US" sz="1200" b="1" dirty="0">
                <a:latin typeface="Arial" charset="0"/>
              </a:rPr>
            </a:br>
            <a:r>
              <a:rPr lang="en-US" sz="1200" b="1" dirty="0">
                <a:latin typeface="Arial" charset="0"/>
              </a:rPr>
              <a:t>Server</a:t>
            </a:r>
            <a:endParaRPr lang="en-US" sz="1600" dirty="0">
              <a:latin typeface="Arial" charset="0"/>
            </a:endParaRPr>
          </a:p>
        </p:txBody>
      </p:sp>
      <p:sp>
        <p:nvSpPr>
          <p:cNvPr id="39944" name="Freeform 14"/>
          <p:cNvSpPr>
            <a:spLocks noChangeArrowheads="1"/>
          </p:cNvSpPr>
          <p:nvPr/>
        </p:nvSpPr>
        <p:spPr bwMode="auto">
          <a:xfrm>
            <a:off x="5448300" y="2032000"/>
            <a:ext cx="1344613" cy="3205163"/>
          </a:xfrm>
          <a:custGeom>
            <a:avLst/>
            <a:gdLst>
              <a:gd name="T0" fmla="*/ 1395595 w 1344141"/>
              <a:gd name="T1" fmla="*/ 3064418 h 3205645"/>
              <a:gd name="T2" fmla="*/ 160435 w 1344141"/>
              <a:gd name="T3" fmla="*/ 204545 h 3205645"/>
              <a:gd name="T4" fmla="*/ 432979 w 1344141"/>
              <a:gd name="T5" fmla="*/ 1837157 h 3205645"/>
              <a:gd name="T6" fmla="*/ 1348082 w 1344141"/>
              <a:gd name="T7" fmla="*/ 3154491 h 3205645"/>
              <a:gd name="T8" fmla="*/ 1348082 w 1344141"/>
              <a:gd name="T9" fmla="*/ 3154491 h 3205645"/>
              <a:gd name="T10" fmla="*/ 1348082 w 1344141"/>
              <a:gd name="T11" fmla="*/ 3154491 h 3205645"/>
              <a:gd name="T12" fmla="*/ 0 60000 65536"/>
              <a:gd name="T13" fmla="*/ 0 60000 65536"/>
              <a:gd name="T14" fmla="*/ 0 60000 65536"/>
              <a:gd name="T15" fmla="*/ 0 60000 65536"/>
              <a:gd name="T16" fmla="*/ 0 60000 65536"/>
              <a:gd name="T17" fmla="*/ 0 60000 65536"/>
              <a:gd name="T18" fmla="*/ 0 w 1344141"/>
              <a:gd name="T19" fmla="*/ 0 h 3205645"/>
              <a:gd name="T20" fmla="*/ 1344141 w 1344141"/>
              <a:gd name="T21" fmla="*/ 3205645 h 3205645"/>
            </a:gdLst>
            <a:ahLst/>
            <a:cxnLst>
              <a:cxn ang="T12">
                <a:pos x="T0" y="T1"/>
              </a:cxn>
              <a:cxn ang="T13">
                <a:pos x="T2" y="T3"/>
              </a:cxn>
              <a:cxn ang="T14">
                <a:pos x="T4" y="T5"/>
              </a:cxn>
              <a:cxn ang="T15">
                <a:pos x="T6" y="T7"/>
              </a:cxn>
              <a:cxn ang="T16">
                <a:pos x="T8" y="T9"/>
              </a:cxn>
              <a:cxn ang="T17">
                <a:pos x="T10" y="T11"/>
              </a:cxn>
            </a:cxnLst>
            <a:rect l="T18" t="T19" r="T20" b="T21"/>
            <a:pathLst>
              <a:path w="1344141" h="3205645">
                <a:moveTo>
                  <a:pt x="1344141" y="3114110"/>
                </a:moveTo>
                <a:cubicBezTo>
                  <a:pt x="978991" y="1764916"/>
                  <a:pt x="309042" y="415724"/>
                  <a:pt x="154521" y="207862"/>
                </a:cubicBezTo>
                <a:cubicBezTo>
                  <a:pt x="0" y="0"/>
                  <a:pt x="226371" y="1367310"/>
                  <a:pt x="417014" y="1866940"/>
                </a:cubicBezTo>
                <a:cubicBezTo>
                  <a:pt x="607657" y="2366571"/>
                  <a:pt x="1151485" y="2982527"/>
                  <a:pt x="1298379" y="3205645"/>
                </a:cubicBez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39945" name="Oval 75"/>
          <p:cNvSpPr>
            <a:spLocks noChangeArrowheads="1"/>
          </p:cNvSpPr>
          <p:nvPr/>
        </p:nvSpPr>
        <p:spPr bwMode="auto">
          <a:xfrm>
            <a:off x="5486400" y="3082925"/>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1</a:t>
            </a:r>
          </a:p>
        </p:txBody>
      </p:sp>
      <p:sp>
        <p:nvSpPr>
          <p:cNvPr id="39946" name="Oval 75"/>
          <p:cNvSpPr>
            <a:spLocks noChangeArrowheads="1"/>
          </p:cNvSpPr>
          <p:nvPr/>
        </p:nvSpPr>
        <p:spPr bwMode="auto">
          <a:xfrm>
            <a:off x="7391400" y="3962400"/>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2</a:t>
            </a:r>
          </a:p>
        </p:txBody>
      </p:sp>
      <p:sp>
        <p:nvSpPr>
          <p:cNvPr id="39947" name="Text Box 13"/>
          <p:cNvSpPr txBox="1">
            <a:spLocks noChangeArrowheads="1"/>
          </p:cNvSpPr>
          <p:nvPr/>
        </p:nvSpPr>
        <p:spPr bwMode="auto">
          <a:xfrm>
            <a:off x="7772400" y="3502025"/>
            <a:ext cx="1143000" cy="620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nSpc>
                <a:spcPct val="95000"/>
              </a:lnSpc>
              <a:spcBef>
                <a:spcPct val="30000"/>
              </a:spcBef>
            </a:pPr>
            <a:r>
              <a:rPr lang="en-US" sz="1200" b="1" dirty="0">
                <a:latin typeface="Times New Roman" charset="0"/>
                <a:cs typeface="Times New Roman" charset="0"/>
              </a:rPr>
              <a:t>Script from Ed retrieves bank data</a:t>
            </a:r>
            <a:endParaRPr lang="en-US" sz="1600" dirty="0">
              <a:latin typeface="Times New Roman" charset="0"/>
              <a:cs typeface="Times New Roman" charset="0"/>
            </a:endParaRPr>
          </a:p>
        </p:txBody>
      </p:sp>
      <p:sp>
        <p:nvSpPr>
          <p:cNvPr id="39948" name="Text Box 13"/>
          <p:cNvSpPr txBox="1">
            <a:spLocks noChangeArrowheads="1"/>
          </p:cNvSpPr>
          <p:nvPr/>
        </p:nvSpPr>
        <p:spPr bwMode="auto">
          <a:xfrm>
            <a:off x="4800600" y="3429000"/>
            <a:ext cx="893763" cy="620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Times New Roman" charset="0"/>
                <a:cs typeface="Times New Roman" charset="0"/>
              </a:rPr>
              <a:t>Malicious </a:t>
            </a:r>
            <a:br>
              <a:rPr lang="en-US" sz="1200" b="1" dirty="0">
                <a:latin typeface="Times New Roman" charset="0"/>
                <a:cs typeface="Times New Roman" charset="0"/>
              </a:rPr>
            </a:br>
            <a:r>
              <a:rPr lang="en-US" sz="1200" b="1" dirty="0">
                <a:latin typeface="Times New Roman" charset="0"/>
                <a:cs typeface="Times New Roman" charset="0"/>
              </a:rPr>
              <a:t>JavaScript </a:t>
            </a:r>
            <a:br>
              <a:rPr lang="en-US" sz="1200" b="1" dirty="0">
                <a:latin typeface="Times New Roman" charset="0"/>
                <a:cs typeface="Times New Roman" charset="0"/>
              </a:rPr>
            </a:br>
            <a:r>
              <a:rPr lang="en-US" sz="1200" b="1" dirty="0">
                <a:latin typeface="Times New Roman" charset="0"/>
                <a:cs typeface="Times New Roman" charset="0"/>
              </a:rPr>
              <a:t>loaded</a:t>
            </a:r>
            <a:endParaRPr lang="en-US" sz="1600" dirty="0">
              <a:latin typeface="Times New Roman" charset="0"/>
              <a:cs typeface="Times New Roman" charset="0"/>
            </a:endParaRPr>
          </a:p>
        </p:txBody>
      </p:sp>
      <p:sp>
        <p:nvSpPr>
          <p:cNvPr id="17" name="Multiply 16"/>
          <p:cNvSpPr/>
          <p:nvPr/>
        </p:nvSpPr>
        <p:spPr bwMode="auto">
          <a:xfrm>
            <a:off x="7353300" y="3257550"/>
            <a:ext cx="822325" cy="823913"/>
          </a:xfrm>
          <a:prstGeom prst="mathMultiply">
            <a:avLst/>
          </a:prstGeom>
          <a:noFill/>
          <a:ln w="9525" cap="flat" cmpd="sng" algn="ctr">
            <a:noFill/>
            <a:prstDash val="solid"/>
            <a:round/>
            <a:headEnd type="none" w="med" len="med"/>
            <a:tailEnd type="none" w="med" len="med"/>
          </a:ln>
          <a:effectLst/>
        </p:spPr>
      </p:sp>
      <p:sp>
        <p:nvSpPr>
          <p:cNvPr id="18" name="Multiply 17"/>
          <p:cNvSpPr/>
          <p:nvPr/>
        </p:nvSpPr>
        <p:spPr bwMode="auto">
          <a:xfrm>
            <a:off x="7315200" y="4764088"/>
            <a:ext cx="914400" cy="914400"/>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a:lstStyle/>
          <a:p>
            <a:pPr marL="342900" indent="-342900" eaLnBrk="0" hangingPunct="0">
              <a:spcBef>
                <a:spcPct val="20000"/>
              </a:spcBef>
              <a:defRPr/>
            </a:pPr>
            <a:endParaRPr lang="en-US" dirty="0">
              <a:ea typeface="ＭＳ Ｐゴシック" charset="-128"/>
              <a:cs typeface="+mn-cs"/>
            </a:endParaRPr>
          </a:p>
        </p:txBody>
      </p:sp>
      <p:sp>
        <p:nvSpPr>
          <p:cNvPr id="39951" name="TextBox 20"/>
          <p:cNvSpPr txBox="1">
            <a:spLocks noChangeArrowheads="1"/>
          </p:cNvSpPr>
          <p:nvPr/>
        </p:nvSpPr>
        <p:spPr bwMode="auto">
          <a:xfrm>
            <a:off x="7391400" y="5449888"/>
            <a:ext cx="18288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200" b="1" dirty="0">
                <a:latin typeface="Times New Roman" charset="0"/>
                <a:cs typeface="Times New Roman" charset="0"/>
              </a:rPr>
              <a:t>The script in the </a:t>
            </a:r>
            <a:br>
              <a:rPr lang="en-US" sz="1200" b="1" dirty="0">
                <a:latin typeface="Times New Roman" charset="0"/>
                <a:cs typeface="Times New Roman" charset="0"/>
              </a:rPr>
            </a:br>
            <a:r>
              <a:rPr lang="en-US" sz="1200" b="1" dirty="0">
                <a:latin typeface="Times New Roman" charset="0"/>
                <a:cs typeface="Times New Roman" charset="0"/>
              </a:rPr>
              <a:t>browser cannot access </a:t>
            </a:r>
            <a:br>
              <a:rPr lang="en-US" sz="1200" b="1" dirty="0">
                <a:latin typeface="Times New Roman" charset="0"/>
                <a:cs typeface="Times New Roman" charset="0"/>
              </a:rPr>
            </a:br>
            <a:r>
              <a:rPr lang="en-US" sz="1200" b="1" dirty="0">
                <a:latin typeface="Times New Roman" charset="0"/>
                <a:cs typeface="Times New Roman" charset="0"/>
              </a:rPr>
              <a:t>the bank data</a:t>
            </a:r>
          </a:p>
        </p:txBody>
      </p:sp>
      <p:sp>
        <p:nvSpPr>
          <p:cNvPr id="39952" name="Oval 75"/>
          <p:cNvSpPr>
            <a:spLocks noChangeArrowheads="1"/>
          </p:cNvSpPr>
          <p:nvPr/>
        </p:nvSpPr>
        <p:spPr bwMode="auto">
          <a:xfrm>
            <a:off x="7585075" y="5038725"/>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3</a:t>
            </a:r>
          </a:p>
        </p:txBody>
      </p:sp>
      <p:pic>
        <p:nvPicPr>
          <p:cNvPr id="39953"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5600" y="5029200"/>
            <a:ext cx="609600" cy="871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9954"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1447800"/>
            <a:ext cx="609600" cy="871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9955"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371600"/>
            <a:ext cx="609600" cy="871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759233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a:latin typeface="Tahoma" charset="0"/>
                <a:ea typeface="MS PGothic" charset="0"/>
              </a:rPr>
              <a:t>JSON Information Disclosure</a:t>
            </a:r>
          </a:p>
        </p:txBody>
      </p:sp>
      <p:sp>
        <p:nvSpPr>
          <p:cNvPr id="36867" name="Content Placeholder 2"/>
          <p:cNvSpPr>
            <a:spLocks noGrp="1"/>
          </p:cNvSpPr>
          <p:nvPr>
            <p:ph idx="1"/>
          </p:nvPr>
        </p:nvSpPr>
        <p:spPr>
          <a:xfrm>
            <a:off x="685800" y="1470539"/>
            <a:ext cx="7772400" cy="4114800"/>
          </a:xfrm>
        </p:spPr>
        <p:txBody>
          <a:bodyPr/>
          <a:lstStyle/>
          <a:p>
            <a:r>
              <a:rPr lang="en-US" sz="2800" dirty="0">
                <a:latin typeface="Tahoma" charset="0"/>
                <a:ea typeface="MS PGothic" charset="0"/>
              </a:rPr>
              <a:t>JSON is used to send data</a:t>
            </a:r>
          </a:p>
          <a:p>
            <a:r>
              <a:rPr lang="en-US" sz="2800" dirty="0">
                <a:latin typeface="Tahoma" charset="0"/>
                <a:ea typeface="MS PGothic" charset="0"/>
              </a:rPr>
              <a:t>Most developers send more data than necessary</a:t>
            </a:r>
          </a:p>
          <a:p>
            <a:pPr lvl="1"/>
            <a:r>
              <a:rPr lang="en-US" sz="2400" dirty="0">
                <a:latin typeface="Tahoma" charset="0"/>
                <a:ea typeface="MS PGothic" charset="0"/>
              </a:rPr>
              <a:t>Some applications actually send complete record sets</a:t>
            </a:r>
          </a:p>
          <a:p>
            <a:pPr lvl="1"/>
            <a:r>
              <a:rPr lang="en-US" sz="2400" dirty="0">
                <a:latin typeface="Tahoma" charset="0"/>
                <a:ea typeface="MS PGothic" charset="0"/>
              </a:rPr>
              <a:t>Client code parses and displays what's needed</a:t>
            </a:r>
          </a:p>
          <a:p>
            <a:r>
              <a:rPr lang="en-US" sz="2800" dirty="0">
                <a:latin typeface="Tahoma" charset="0"/>
                <a:ea typeface="MS PGothic" charset="0"/>
              </a:rPr>
              <a:t>SQL error messages are sent to the client in some cases</a:t>
            </a:r>
          </a:p>
          <a:p>
            <a:pPr lvl="1"/>
            <a:r>
              <a:rPr lang="en-US" sz="2400" dirty="0">
                <a:latin typeface="Tahoma" charset="0"/>
                <a:ea typeface="MS PGothic" charset="0"/>
              </a:rPr>
              <a:t>Client code parses and displays an application error message instead</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latin typeface="Tahoma" charset="0"/>
                <a:ea typeface="MS PGothic" charset="0"/>
              </a:rPr>
              <a:t>JSON Injection</a:t>
            </a:r>
          </a:p>
        </p:txBody>
      </p:sp>
      <p:sp>
        <p:nvSpPr>
          <p:cNvPr id="37891" name="Content Placeholder 2"/>
          <p:cNvSpPr>
            <a:spLocks noGrp="1"/>
          </p:cNvSpPr>
          <p:nvPr>
            <p:ph idx="1"/>
          </p:nvPr>
        </p:nvSpPr>
        <p:spPr>
          <a:xfrm>
            <a:off x="685800" y="1552061"/>
            <a:ext cx="7772400" cy="4312920"/>
          </a:xfrm>
        </p:spPr>
        <p:txBody>
          <a:bodyPr/>
          <a:lstStyle/>
          <a:p>
            <a:r>
              <a:rPr lang="en-US" sz="3200" dirty="0">
                <a:latin typeface="Tahoma" charset="0"/>
                <a:ea typeface="MS PGothic" charset="0"/>
              </a:rPr>
              <a:t>Focus on the requests</a:t>
            </a:r>
          </a:p>
          <a:p>
            <a:r>
              <a:rPr lang="en-US" sz="3200" dirty="0">
                <a:latin typeface="Tahoma" charset="0"/>
                <a:ea typeface="MS PGothic" charset="0"/>
              </a:rPr>
              <a:t>Intercept them and insert attack strings</a:t>
            </a:r>
          </a:p>
          <a:p>
            <a:pPr lvl="1"/>
            <a:r>
              <a:rPr lang="en-US" sz="2800" dirty="0">
                <a:latin typeface="Tahoma" charset="0"/>
                <a:ea typeface="MS PGothic" charset="0"/>
              </a:rPr>
              <a:t>Any attacks are useful</a:t>
            </a:r>
          </a:p>
          <a:p>
            <a:pPr lvl="1"/>
            <a:r>
              <a:rPr lang="en-US" sz="2800" dirty="0">
                <a:latin typeface="Tahoma" charset="0"/>
                <a:ea typeface="MS PGothic" charset="0"/>
              </a:rPr>
              <a:t>SQL injection and XSS are most common</a:t>
            </a:r>
          </a:p>
          <a:p>
            <a:r>
              <a:rPr lang="en-US" sz="3200" dirty="0">
                <a:latin typeface="Tahoma" charset="0"/>
                <a:ea typeface="MS PGothic" charset="0"/>
              </a:rPr>
              <a:t>Client or server code can be targeted</a:t>
            </a:r>
          </a:p>
          <a:p>
            <a:r>
              <a:rPr lang="en-US" sz="3200" dirty="0">
                <a:latin typeface="Tahoma" charset="0"/>
                <a:ea typeface="MS PGothic" charset="0"/>
              </a:rPr>
              <a:t>Remember to look in the interception proxy for the results</a:t>
            </a:r>
          </a:p>
          <a:p>
            <a:pPr lvl="1"/>
            <a:r>
              <a:rPr lang="en-US" sz="2800" dirty="0">
                <a:latin typeface="Tahoma" charset="0"/>
                <a:ea typeface="MS PGothic" charset="0"/>
              </a:rPr>
              <a:t>They may not be displayed on the page</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41"/>
          <p:cNvSpPr>
            <a:spLocks noGrp="1" noChangeArrowheads="1"/>
          </p:cNvSpPr>
          <p:nvPr>
            <p:ph type="title"/>
          </p:nvPr>
        </p:nvSpPr>
        <p:spPr/>
        <p:txBody>
          <a:bodyPr/>
          <a:lstStyle/>
          <a:p>
            <a:pPr algn="l"/>
            <a:r>
              <a:rPr lang="en-US" dirty="0">
                <a:latin typeface="Tahoma" charset="0"/>
                <a:ea typeface="MS PGothic" charset="0"/>
              </a:rPr>
              <a:t>Course Roadmap</a:t>
            </a:r>
          </a:p>
        </p:txBody>
      </p:sp>
      <p:sp>
        <p:nvSpPr>
          <p:cNvPr id="9" name="Rectangle 1042"/>
          <p:cNvSpPr>
            <a:spLocks noChangeArrowheads="1"/>
          </p:cNvSpPr>
          <p:nvPr/>
        </p:nvSpPr>
        <p:spPr bwMode="auto">
          <a:xfrm>
            <a:off x="219075" y="1493378"/>
            <a:ext cx="8458200" cy="44196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dirty="0">
                <a:latin typeface="Tahoma" pitchFamily="34" charset="0"/>
                <a:ea typeface="MS PGothic" pitchFamily="34" charset="-128"/>
                <a:cs typeface="+mn-cs"/>
              </a:rPr>
              <a:t>Attacker'</a:t>
            </a:r>
            <a:r>
              <a:rPr lang="en-US" sz="3200" dirty="0">
                <a:latin typeface="Tahoma" pitchFamily="34" charset="0"/>
                <a:ea typeface="MS PGothic" pitchFamily="34" charset="-128"/>
              </a:rPr>
              <a:t>s View, Pen-Testing</a:t>
            </a:r>
            <a:br>
              <a:rPr lang="en-US" sz="3200" dirty="0">
                <a:latin typeface="Tahoma" pitchFamily="34" charset="0"/>
                <a:ea typeface="MS PGothic" pitchFamily="34" charset="-128"/>
              </a:rPr>
            </a:br>
            <a:r>
              <a:rPr lang="en-US" sz="3200" dirty="0">
                <a:latin typeface="Tahoma" pitchFamily="34" charset="0"/>
                <a:ea typeface="MS PGothic" pitchFamily="34" charset="-128"/>
              </a:rPr>
              <a:t>&amp; Scoping</a:t>
            </a:r>
            <a:endParaRPr lang="en-US" sz="3200" dirty="0">
              <a:latin typeface="Tahoma" pitchFamily="34" charset="0"/>
              <a:ea typeface="MS PGothic" pitchFamily="34" charset="-128"/>
              <a:cs typeface="+mn-cs"/>
            </a:endParaRP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Server-Side Vuln Discovery</a:t>
            </a:r>
          </a:p>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Server-Side Vuln</a:t>
            </a:r>
            <a:r>
              <a:rPr lang="en-US" sz="3200" b="1" i="1" dirty="0">
                <a:solidFill>
                  <a:srgbClr val="FF0000"/>
                </a:solidFill>
                <a:latin typeface="Tahoma" pitchFamily="34" charset="0"/>
                <a:ea typeface="MS PGothic" pitchFamily="34" charset="-128"/>
                <a:cs typeface="+mn-cs"/>
              </a:rPr>
              <a:t> </a:t>
            </a:r>
            <a:br>
              <a:rPr lang="en-US" sz="3200" b="1" i="1" dirty="0">
                <a:solidFill>
                  <a:srgbClr val="FF0000"/>
                </a:solidFill>
                <a:latin typeface="Tahoma" pitchFamily="34" charset="0"/>
                <a:ea typeface="MS PGothic" pitchFamily="34" charset="-128"/>
                <a:cs typeface="+mn-cs"/>
              </a:rPr>
            </a:br>
            <a:r>
              <a:rPr lang="en-US" sz="3200" b="1" i="1" u="sng" dirty="0">
                <a:solidFill>
                  <a:srgbClr val="FF0000"/>
                </a:solidFill>
                <a:latin typeface="Tahoma" pitchFamily="34" charset="0"/>
                <a:ea typeface="MS PGothic" pitchFamily="34" charset="-128"/>
                <a:cs typeface="+mn-cs"/>
              </a:rPr>
              <a:t>Discovery Cont.</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10" name="Rectangle 1043"/>
          <p:cNvSpPr>
            <a:spLocks noChangeArrowheads="1"/>
          </p:cNvSpPr>
          <p:nvPr/>
        </p:nvSpPr>
        <p:spPr bwMode="auto">
          <a:xfrm>
            <a:off x="5562600" y="0"/>
            <a:ext cx="3429000" cy="6858000"/>
          </a:xfrm>
          <a:prstGeom prst="rect">
            <a:avLst/>
          </a:prstGeom>
          <a:solidFill>
            <a:srgbClr val="99FFCC"/>
          </a:solidFill>
          <a:ln w="12700">
            <a:solidFill>
              <a:schemeClr val="tx1"/>
            </a:solidFill>
            <a:miter lim="800000"/>
            <a:headEnd type="none" w="sm" len="sm"/>
            <a:tailEnd type="none" w="sm" len="sm"/>
          </a:ln>
        </p:spPr>
        <p:txBody>
          <a:bodyPr wrap="none" anchor="ctr"/>
          <a:lstStyle/>
          <a:p>
            <a:pPr eaLnBrk="0" hangingPunct="0">
              <a:spcBef>
                <a:spcPct val="20000"/>
              </a:spcBef>
              <a:buFontTx/>
              <a:buChar char="•"/>
              <a:defRPr/>
            </a:pPr>
            <a:r>
              <a:rPr lang="en-US" sz="1700" dirty="0">
                <a:ea typeface="ＭＳ Ｐゴシック" charset="-128"/>
                <a:cs typeface="ＭＳ Ｐゴシック" charset="-128"/>
              </a:rPr>
              <a:t> Cross-Site Scripting (XSS)  </a:t>
            </a:r>
          </a:p>
          <a:p>
            <a:pPr eaLnBrk="0" hangingPunct="0">
              <a:spcBef>
                <a:spcPct val="20000"/>
              </a:spcBef>
              <a:buFontTx/>
              <a:buChar char="•"/>
              <a:defRPr/>
            </a:pPr>
            <a:r>
              <a:rPr lang="en-US" sz="1700" dirty="0">
                <a:ea typeface="ＭＳ Ｐゴシック" charset="-128"/>
                <a:cs typeface="ＭＳ Ｐゴシック" charset="-128"/>
              </a:rPr>
              <a:t> Cross-Site Scripting Exercise</a:t>
            </a:r>
          </a:p>
          <a:p>
            <a:pPr eaLnBrk="0" hangingPunct="0">
              <a:spcBef>
                <a:spcPct val="20000"/>
              </a:spcBef>
              <a:buFontTx/>
              <a:buChar char="•"/>
              <a:defRPr/>
            </a:pPr>
            <a:r>
              <a:rPr lang="en-US" sz="1700" dirty="0">
                <a:ea typeface="ＭＳ Ｐゴシック" charset="-128"/>
                <a:cs typeface="ＭＳ Ｐゴシック" charset="-128"/>
              </a:rPr>
              <a:t> Cross-Site Scripting Discovery</a:t>
            </a:r>
          </a:p>
          <a:p>
            <a:pPr eaLnBrk="0" hangingPunct="0">
              <a:spcBef>
                <a:spcPct val="20000"/>
              </a:spcBef>
              <a:buFontTx/>
              <a:buChar char="•"/>
              <a:defRPr/>
            </a:pPr>
            <a:r>
              <a:rPr lang="en-US" sz="1700" dirty="0">
                <a:ea typeface="ＭＳ Ｐゴシック" charset="-128"/>
                <a:cs typeface="ＭＳ Ｐゴシック" charset="-128"/>
              </a:rPr>
              <a:t> Persistent XSS Exercise</a:t>
            </a:r>
          </a:p>
          <a:p>
            <a:pPr eaLnBrk="0" hangingPunct="0">
              <a:spcBef>
                <a:spcPct val="20000"/>
              </a:spcBef>
              <a:buFontTx/>
              <a:buChar char="•"/>
              <a:defRPr/>
            </a:pPr>
            <a:r>
              <a:rPr lang="en-US" sz="1700" dirty="0">
                <a:ea typeface="ＭＳ Ｐゴシック" charset="-128"/>
                <a:cs typeface="ＭＳ Ｐゴシック" charset="-128"/>
              </a:rPr>
              <a:t> Cross-Site Request Forgery (CSRF)</a:t>
            </a:r>
          </a:p>
          <a:p>
            <a:pPr eaLnBrk="0" hangingPunct="0">
              <a:spcBef>
                <a:spcPct val="20000"/>
              </a:spcBef>
              <a:buFontTx/>
              <a:buChar char="•"/>
              <a:defRPr/>
            </a:pPr>
            <a:r>
              <a:rPr lang="en-US" sz="1700" dirty="0">
                <a:ea typeface="ＭＳ Ｐゴシック" charset="-128"/>
                <a:cs typeface="ＭＳ Ｐゴシック" charset="-128"/>
              </a:rPr>
              <a:t> Session Flaws</a:t>
            </a:r>
          </a:p>
          <a:p>
            <a:pPr eaLnBrk="0" hangingPunct="0">
              <a:spcBef>
                <a:spcPct val="20000"/>
              </a:spcBef>
              <a:buFontTx/>
              <a:buChar char="•"/>
              <a:defRPr/>
            </a:pPr>
            <a:r>
              <a:rPr lang="en-US" sz="1700" dirty="0">
                <a:ea typeface="ＭＳ Ｐゴシック" charset="-128"/>
                <a:cs typeface="ＭＳ Ｐゴシック" charset="-128"/>
              </a:rPr>
              <a:t> Session Fixation</a:t>
            </a:r>
          </a:p>
          <a:p>
            <a:pPr eaLnBrk="0" hangingPunct="0">
              <a:spcBef>
                <a:spcPct val="20000"/>
              </a:spcBef>
              <a:buFontTx/>
              <a:buChar char="•"/>
              <a:defRPr/>
            </a:pPr>
            <a:r>
              <a:rPr lang="en-US" sz="1700" dirty="0">
                <a:ea typeface="ＭＳ Ｐゴシック" charset="-128"/>
                <a:cs typeface="ＭＳ Ｐゴシック" charset="-128"/>
              </a:rPr>
              <a:t> AJAX</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 Exercise </a:t>
            </a:r>
          </a:p>
          <a:p>
            <a:pPr lvl="1" eaLnBrk="0" hangingPunct="0">
              <a:spcBef>
                <a:spcPct val="20000"/>
              </a:spcBef>
              <a:buFont typeface="Lucida Grande" charset="0"/>
              <a:buChar char="-"/>
              <a:defRPr/>
            </a:pPr>
            <a:r>
              <a:rPr lang="en-US" sz="1700" dirty="0">
                <a:ea typeface="ＭＳ Ｐゴシック" charset="-128"/>
                <a:cs typeface="ＭＳ Ｐゴシック" charset="-128"/>
              </a:rPr>
              <a:t>API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Data Binding Attacks</a:t>
            </a:r>
          </a:p>
          <a:p>
            <a:pPr lvl="1" eaLnBrk="0" hangingPunct="0">
              <a:spcBef>
                <a:spcPct val="20000"/>
              </a:spcBef>
              <a:buFont typeface="Lucida Grande" charset="0"/>
              <a:buChar char="-"/>
              <a:defRPr/>
            </a:pPr>
            <a:r>
              <a:rPr lang="en-US" sz="1700" b="1" i="1" dirty="0">
                <a:solidFill>
                  <a:srgbClr val="FF0000"/>
                </a:solidFill>
                <a:ea typeface="ＭＳ Ｐゴシック" charset="-128"/>
                <a:cs typeface="ＭＳ Ｐゴシック" charset="-128"/>
              </a:rPr>
              <a:t> AJAX Fuzzing Exercise</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 Exercise</a:t>
            </a:r>
          </a:p>
          <a:p>
            <a:pPr eaLnBrk="0" hangingPunct="0">
              <a:spcBef>
                <a:spcPct val="20000"/>
              </a:spcBef>
              <a:buFontTx/>
              <a:buChar char="•"/>
              <a:defRPr/>
            </a:pPr>
            <a:r>
              <a:rPr lang="en-US" sz="1700" dirty="0">
                <a:ea typeface="ＭＳ Ｐゴシック" charset="-128"/>
                <a:cs typeface="ＭＳ Ｐゴシック" charset="-128"/>
              </a:rPr>
              <a:t> Automated Web Application</a:t>
            </a:r>
            <a:br>
              <a:rPr lang="en-US" sz="1700" dirty="0">
                <a:ea typeface="ＭＳ Ｐゴシック" charset="-128"/>
                <a:cs typeface="ＭＳ Ｐゴシック" charset="-128"/>
              </a:rPr>
            </a:br>
            <a:r>
              <a:rPr lang="en-US" sz="1700" dirty="0">
                <a:ea typeface="ＭＳ Ｐゴシック" charset="-128"/>
                <a:cs typeface="ＭＳ Ｐゴシック" charset="-128"/>
              </a:rPr>
              <a:t>   Scanners</a:t>
            </a:r>
          </a:p>
          <a:p>
            <a:pPr lvl="1">
              <a:spcBef>
                <a:spcPct val="20000"/>
              </a:spcBef>
              <a:buFont typeface="Lucida Grande" charset="0"/>
              <a:buChar char="-"/>
              <a:defRPr/>
            </a:pPr>
            <a:r>
              <a:rPr lang="en-US" sz="1700" dirty="0">
                <a:ea typeface="ＭＳ Ｐゴシック" charset="-128"/>
                <a:cs typeface="ＭＳ Ｐゴシック" charset="-128"/>
              </a:rPr>
              <a:t> SkipFish</a:t>
            </a:r>
          </a:p>
          <a:p>
            <a:pPr lvl="1">
              <a:spcBef>
                <a:spcPct val="20000"/>
              </a:spcBef>
              <a:buFont typeface="Lucida Grande" charset="0"/>
              <a:buChar char="-"/>
              <a:defRPr/>
            </a:pPr>
            <a:r>
              <a:rPr lang="en-US" sz="1700" dirty="0">
                <a:ea typeface="ＭＳ Ｐゴシック" charset="-128"/>
                <a:cs typeface="ＭＳ Ｐゴシック" charset="-128"/>
              </a:rPr>
              <a:t> SkipFish Exercise</a:t>
            </a:r>
          </a:p>
          <a:p>
            <a:pPr lvl="1">
              <a:spcBef>
                <a:spcPct val="20000"/>
              </a:spcBef>
              <a:buFont typeface="Lucida Grande" charset="0"/>
              <a:buChar char="-"/>
              <a:defRPr/>
            </a:pPr>
            <a:r>
              <a:rPr lang="en-US" sz="1700" dirty="0">
                <a:ea typeface="ＭＳ Ｐゴシック" charset="-128"/>
                <a:cs typeface="ＭＳ Ｐゴシック" charset="-128"/>
              </a:rPr>
              <a:t> w3af</a:t>
            </a:r>
          </a:p>
          <a:p>
            <a:pPr lvl="1">
              <a:spcBef>
                <a:spcPct val="20000"/>
              </a:spcBef>
              <a:buFont typeface="Lucida Grande" charset="0"/>
              <a:buChar char="-"/>
              <a:defRPr/>
            </a:pPr>
            <a:r>
              <a:rPr lang="en-US" sz="1700" dirty="0">
                <a:ea typeface="ＭＳ Ｐゴシック" charset="-128"/>
                <a:cs typeface="ＭＳ Ｐゴシック" charset="-128"/>
              </a:rPr>
              <a:t> w3af Exercise</a:t>
            </a:r>
          </a:p>
        </p:txBody>
      </p:sp>
      <p:sp>
        <p:nvSpPr>
          <p:cNvPr id="11" name="Freeform 1044"/>
          <p:cNvSpPr>
            <a:spLocks/>
          </p:cNvSpPr>
          <p:nvPr/>
        </p:nvSpPr>
        <p:spPr bwMode="blackWhite">
          <a:xfrm>
            <a:off x="4265613" y="269384"/>
            <a:ext cx="1296987" cy="6030871"/>
          </a:xfrm>
          <a:custGeom>
            <a:avLst/>
            <a:gdLst>
              <a:gd name="T0" fmla="*/ 0 w 808"/>
              <a:gd name="T1" fmla="*/ 2147483647 h 3984"/>
              <a:gd name="T2" fmla="*/ 2147483647 w 808"/>
              <a:gd name="T3" fmla="*/ 0 h 3984"/>
              <a:gd name="T4" fmla="*/ 2147483647 w 808"/>
              <a:gd name="T5" fmla="*/ 2147483647 h 3984"/>
              <a:gd name="T6" fmla="*/ 0 w 808"/>
              <a:gd name="T7" fmla="*/ 2147483647 h 3984"/>
              <a:gd name="T8" fmla="*/ 0 60000 65536"/>
              <a:gd name="T9" fmla="*/ 0 60000 65536"/>
              <a:gd name="T10" fmla="*/ 0 60000 65536"/>
              <a:gd name="T11" fmla="*/ 0 60000 65536"/>
              <a:gd name="T12" fmla="*/ 0 w 808"/>
              <a:gd name="T13" fmla="*/ 0 h 3984"/>
              <a:gd name="T14" fmla="*/ 808 w 808"/>
              <a:gd name="T15" fmla="*/ 3984 h 3984"/>
            </a:gdLst>
            <a:ahLst/>
            <a:cxnLst>
              <a:cxn ang="T8">
                <a:pos x="T0" y="T1"/>
              </a:cxn>
              <a:cxn ang="T9">
                <a:pos x="T2" y="T3"/>
              </a:cxn>
              <a:cxn ang="T10">
                <a:pos x="T4" y="T5"/>
              </a:cxn>
              <a:cxn ang="T11">
                <a:pos x="T6" y="T7"/>
              </a:cxn>
            </a:cxnLst>
            <a:rect l="T12" t="T13" r="T14" b="T15"/>
            <a:pathLst>
              <a:path w="808" h="3984">
                <a:moveTo>
                  <a:pt x="0" y="2788"/>
                </a:moveTo>
                <a:lnTo>
                  <a:pt x="808" y="0"/>
                </a:lnTo>
                <a:lnTo>
                  <a:pt x="808" y="3984"/>
                </a:lnTo>
                <a:lnTo>
                  <a:pt x="0" y="2788"/>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extLst>
      <p:ext uri="{BB962C8B-B14F-4D97-AF65-F5344CB8AC3E}">
        <p14:creationId xmlns:p14="http://schemas.microsoft.com/office/powerpoint/2010/main" val="2703390776"/>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41"/>
          <p:cNvSpPr>
            <a:spLocks noGrp="1" noChangeArrowheads="1"/>
          </p:cNvSpPr>
          <p:nvPr>
            <p:ph type="title"/>
          </p:nvPr>
        </p:nvSpPr>
        <p:spPr/>
        <p:txBody>
          <a:bodyPr/>
          <a:lstStyle/>
          <a:p>
            <a:pPr algn="l"/>
            <a:r>
              <a:rPr lang="en-US" dirty="0">
                <a:latin typeface="Tahoma" charset="0"/>
                <a:ea typeface="MS PGothic" charset="0"/>
              </a:rPr>
              <a:t>Course Roadmap</a:t>
            </a:r>
          </a:p>
        </p:txBody>
      </p:sp>
      <p:sp>
        <p:nvSpPr>
          <p:cNvPr id="9" name="Rectangle 1042"/>
          <p:cNvSpPr>
            <a:spLocks noChangeArrowheads="1"/>
          </p:cNvSpPr>
          <p:nvPr/>
        </p:nvSpPr>
        <p:spPr bwMode="auto">
          <a:xfrm>
            <a:off x="152400" y="1480073"/>
            <a:ext cx="8458200" cy="44196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dirty="0">
                <a:latin typeface="Tahoma" pitchFamily="34" charset="0"/>
                <a:ea typeface="MS PGothic" pitchFamily="34" charset="-128"/>
                <a:cs typeface="+mn-cs"/>
              </a:rPr>
              <a:t>Attacker'</a:t>
            </a:r>
            <a:r>
              <a:rPr lang="en-US" sz="3200" dirty="0">
                <a:latin typeface="Tahoma" pitchFamily="34" charset="0"/>
                <a:ea typeface="MS PGothic" pitchFamily="34" charset="-128"/>
              </a:rPr>
              <a:t>s View, Pen-Testing</a:t>
            </a:r>
            <a:br>
              <a:rPr lang="en-US" sz="3200" dirty="0">
                <a:latin typeface="Tahoma" pitchFamily="34" charset="0"/>
                <a:ea typeface="MS PGothic" pitchFamily="34" charset="-128"/>
              </a:rPr>
            </a:br>
            <a:r>
              <a:rPr lang="en-US" sz="3200" dirty="0">
                <a:latin typeface="Tahoma" pitchFamily="34" charset="0"/>
                <a:ea typeface="MS PGothic" pitchFamily="34" charset="-128"/>
              </a:rPr>
              <a:t>&amp; Scoping</a:t>
            </a:r>
            <a:endParaRPr lang="en-US" sz="3200" dirty="0">
              <a:latin typeface="Tahoma" pitchFamily="34" charset="0"/>
              <a:ea typeface="MS PGothic" pitchFamily="34" charset="-128"/>
              <a:cs typeface="+mn-cs"/>
            </a:endParaRP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Server-Side Vuln Discovery</a:t>
            </a:r>
          </a:p>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Server-Side Vuln</a:t>
            </a:r>
            <a:r>
              <a:rPr lang="en-US" sz="3200" b="1" i="1" dirty="0">
                <a:solidFill>
                  <a:srgbClr val="FF0000"/>
                </a:solidFill>
                <a:latin typeface="Tahoma" pitchFamily="34" charset="0"/>
                <a:ea typeface="MS PGothic" pitchFamily="34" charset="-128"/>
                <a:cs typeface="+mn-cs"/>
              </a:rPr>
              <a:t> </a:t>
            </a:r>
            <a:br>
              <a:rPr lang="en-US" sz="3200" b="1" i="1" dirty="0">
                <a:solidFill>
                  <a:srgbClr val="FF0000"/>
                </a:solidFill>
                <a:latin typeface="Tahoma" pitchFamily="34" charset="0"/>
                <a:ea typeface="MS PGothic" pitchFamily="34" charset="-128"/>
                <a:cs typeface="+mn-cs"/>
              </a:rPr>
            </a:br>
            <a:r>
              <a:rPr lang="en-US" sz="3200" b="1" i="1" u="sng" dirty="0">
                <a:solidFill>
                  <a:srgbClr val="FF0000"/>
                </a:solidFill>
                <a:latin typeface="Tahoma" pitchFamily="34" charset="0"/>
                <a:ea typeface="MS PGothic" pitchFamily="34" charset="-128"/>
                <a:cs typeface="+mn-cs"/>
              </a:rPr>
              <a:t>Discovery Cont.</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10" name="Rectangle 1043"/>
          <p:cNvSpPr>
            <a:spLocks noChangeArrowheads="1"/>
          </p:cNvSpPr>
          <p:nvPr/>
        </p:nvSpPr>
        <p:spPr bwMode="auto">
          <a:xfrm>
            <a:off x="5562600" y="0"/>
            <a:ext cx="3429000" cy="6858000"/>
          </a:xfrm>
          <a:prstGeom prst="rect">
            <a:avLst/>
          </a:prstGeom>
          <a:solidFill>
            <a:srgbClr val="99FFCC"/>
          </a:solidFill>
          <a:ln w="12700">
            <a:solidFill>
              <a:schemeClr val="tx1"/>
            </a:solidFill>
            <a:miter lim="800000"/>
            <a:headEnd type="none" w="sm" len="sm"/>
            <a:tailEnd type="none" w="sm" len="sm"/>
          </a:ln>
        </p:spPr>
        <p:txBody>
          <a:bodyPr wrap="none" anchor="ctr"/>
          <a:lstStyle/>
          <a:p>
            <a:pPr eaLnBrk="0" hangingPunct="0">
              <a:spcBef>
                <a:spcPct val="20000"/>
              </a:spcBef>
              <a:buFontTx/>
              <a:buChar char="•"/>
              <a:defRPr/>
            </a:pPr>
            <a:r>
              <a:rPr lang="en-US" sz="1700" dirty="0">
                <a:ea typeface="ＭＳ Ｐゴシック" charset="-128"/>
                <a:cs typeface="ＭＳ Ｐゴシック" charset="-128"/>
              </a:rPr>
              <a:t> Cross-Site Scripting (XSS)  </a:t>
            </a:r>
          </a:p>
          <a:p>
            <a:pPr eaLnBrk="0" hangingPunct="0">
              <a:spcBef>
                <a:spcPct val="20000"/>
              </a:spcBef>
              <a:buFontTx/>
              <a:buChar char="•"/>
              <a:defRPr/>
            </a:pPr>
            <a:r>
              <a:rPr lang="en-US" sz="1700" dirty="0">
                <a:ea typeface="ＭＳ Ｐゴシック" charset="-128"/>
                <a:cs typeface="ＭＳ Ｐゴシック" charset="-128"/>
              </a:rPr>
              <a:t> Cross-Site Scripting Exercise</a:t>
            </a:r>
          </a:p>
          <a:p>
            <a:pPr eaLnBrk="0" hangingPunct="0">
              <a:spcBef>
                <a:spcPct val="20000"/>
              </a:spcBef>
              <a:buFontTx/>
              <a:buChar char="•"/>
              <a:defRPr/>
            </a:pPr>
            <a:r>
              <a:rPr lang="en-US" sz="1700" dirty="0">
                <a:ea typeface="ＭＳ Ｐゴシック" charset="-128"/>
                <a:cs typeface="ＭＳ Ｐゴシック" charset="-128"/>
              </a:rPr>
              <a:t> Cross-Site Scripting Discovery</a:t>
            </a:r>
          </a:p>
          <a:p>
            <a:pPr eaLnBrk="0" hangingPunct="0">
              <a:spcBef>
                <a:spcPct val="20000"/>
              </a:spcBef>
              <a:buFontTx/>
              <a:buChar char="•"/>
              <a:defRPr/>
            </a:pPr>
            <a:r>
              <a:rPr lang="en-US" sz="1700" dirty="0">
                <a:ea typeface="ＭＳ Ｐゴシック" charset="-128"/>
                <a:cs typeface="ＭＳ Ｐゴシック" charset="-128"/>
              </a:rPr>
              <a:t> Persistent XSS Exercise</a:t>
            </a:r>
          </a:p>
          <a:p>
            <a:pPr eaLnBrk="0" hangingPunct="0">
              <a:spcBef>
                <a:spcPct val="20000"/>
              </a:spcBef>
              <a:buFontTx/>
              <a:buChar char="•"/>
              <a:defRPr/>
            </a:pPr>
            <a:r>
              <a:rPr lang="en-US" sz="1700" dirty="0">
                <a:ea typeface="ＭＳ Ｐゴシック" charset="-128"/>
                <a:cs typeface="ＭＳ Ｐゴシック" charset="-128"/>
              </a:rPr>
              <a:t> Cross-Site Request Forgery (CSRF)</a:t>
            </a:r>
          </a:p>
          <a:p>
            <a:pPr eaLnBrk="0" hangingPunct="0">
              <a:spcBef>
                <a:spcPct val="20000"/>
              </a:spcBef>
              <a:buFontTx/>
              <a:buChar char="•"/>
              <a:defRPr/>
            </a:pPr>
            <a:r>
              <a:rPr lang="en-US" sz="1700" dirty="0">
                <a:ea typeface="ＭＳ Ｐゴシック" charset="-128"/>
                <a:cs typeface="ＭＳ Ｐゴシック" charset="-128"/>
              </a:rPr>
              <a:t> Session Flaws</a:t>
            </a:r>
          </a:p>
          <a:p>
            <a:pPr eaLnBrk="0" hangingPunct="0">
              <a:spcBef>
                <a:spcPct val="20000"/>
              </a:spcBef>
              <a:buFontTx/>
              <a:buChar char="•"/>
              <a:defRPr/>
            </a:pPr>
            <a:r>
              <a:rPr lang="en-US" sz="1700" dirty="0">
                <a:ea typeface="ＭＳ Ｐゴシック" charset="-128"/>
                <a:cs typeface="ＭＳ Ｐゴシック" charset="-128"/>
              </a:rPr>
              <a:t> Session Fixation</a:t>
            </a:r>
          </a:p>
          <a:p>
            <a:pPr eaLnBrk="0" hangingPunct="0">
              <a:spcBef>
                <a:spcPct val="20000"/>
              </a:spcBef>
              <a:buFontTx/>
              <a:buChar char="•"/>
              <a:defRPr/>
            </a:pPr>
            <a:r>
              <a:rPr lang="en-US" sz="1700" dirty="0">
                <a:ea typeface="ＭＳ Ｐゴシック" charset="-128"/>
                <a:cs typeface="ＭＳ Ｐゴシック" charset="-128"/>
              </a:rPr>
              <a:t> AJAX</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 Exercise </a:t>
            </a:r>
          </a:p>
          <a:p>
            <a:pPr lvl="1" eaLnBrk="0" hangingPunct="0">
              <a:spcBef>
                <a:spcPct val="20000"/>
              </a:spcBef>
              <a:buFont typeface="Lucida Grande" charset="0"/>
              <a:buChar char="-"/>
              <a:defRPr/>
            </a:pPr>
            <a:r>
              <a:rPr lang="en-US" sz="1700" dirty="0">
                <a:ea typeface="ＭＳ Ｐゴシック" charset="-128"/>
                <a:cs typeface="ＭＳ Ｐゴシック" charset="-128"/>
              </a:rPr>
              <a:t>API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Data Binding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AJAX Fuzzing Exercise</a:t>
            </a:r>
          </a:p>
          <a:p>
            <a:pPr lvl="1" eaLnBrk="0" hangingPunct="0">
              <a:spcBef>
                <a:spcPct val="20000"/>
              </a:spcBef>
              <a:buFont typeface="Lucida Grande" charset="0"/>
              <a:buChar char="-"/>
              <a:defRPr/>
            </a:pPr>
            <a:r>
              <a:rPr lang="en-US" sz="1700" dirty="0">
                <a:ea typeface="ＭＳ Ｐゴシック" charset="-128"/>
                <a:cs typeface="ＭＳ Ｐゴシック" charset="-128"/>
              </a:rPr>
              <a:t> </a:t>
            </a:r>
            <a:r>
              <a:rPr lang="en-US" sz="1700" b="1" i="1" dirty="0">
                <a:solidFill>
                  <a:srgbClr val="FF0000"/>
                </a:solidFill>
                <a:ea typeface="ＭＳ Ｐゴシック" charset="-128"/>
                <a:cs typeface="ＭＳ Ｐゴシック" charset="-128"/>
              </a:rPr>
              <a:t>RatProxy</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 Exercise</a:t>
            </a:r>
          </a:p>
          <a:p>
            <a:pPr eaLnBrk="0" hangingPunct="0">
              <a:spcBef>
                <a:spcPct val="20000"/>
              </a:spcBef>
              <a:buFontTx/>
              <a:buChar char="•"/>
              <a:defRPr/>
            </a:pPr>
            <a:r>
              <a:rPr lang="en-US" sz="1700" dirty="0">
                <a:ea typeface="ＭＳ Ｐゴシック" charset="-128"/>
                <a:cs typeface="ＭＳ Ｐゴシック" charset="-128"/>
              </a:rPr>
              <a:t> Automated Web Application</a:t>
            </a:r>
            <a:br>
              <a:rPr lang="en-US" sz="1700" dirty="0">
                <a:ea typeface="ＭＳ Ｐゴシック" charset="-128"/>
                <a:cs typeface="ＭＳ Ｐゴシック" charset="-128"/>
              </a:rPr>
            </a:br>
            <a:r>
              <a:rPr lang="en-US" sz="1700" dirty="0">
                <a:ea typeface="ＭＳ Ｐゴシック" charset="-128"/>
                <a:cs typeface="ＭＳ Ｐゴシック" charset="-128"/>
              </a:rPr>
              <a:t>   Scanners</a:t>
            </a:r>
          </a:p>
          <a:p>
            <a:pPr lvl="1">
              <a:spcBef>
                <a:spcPct val="20000"/>
              </a:spcBef>
              <a:buFont typeface="Lucida Grande" charset="0"/>
              <a:buChar char="-"/>
              <a:defRPr/>
            </a:pPr>
            <a:r>
              <a:rPr lang="en-US" sz="1700" dirty="0">
                <a:ea typeface="ＭＳ Ｐゴシック" charset="-128"/>
                <a:cs typeface="ＭＳ Ｐゴシック" charset="-128"/>
              </a:rPr>
              <a:t> SkipFish</a:t>
            </a:r>
          </a:p>
          <a:p>
            <a:pPr lvl="1">
              <a:spcBef>
                <a:spcPct val="20000"/>
              </a:spcBef>
              <a:buFont typeface="Lucida Grande" charset="0"/>
              <a:buChar char="-"/>
              <a:defRPr/>
            </a:pPr>
            <a:r>
              <a:rPr lang="en-US" sz="1700" dirty="0">
                <a:ea typeface="ＭＳ Ｐゴシック" charset="-128"/>
                <a:cs typeface="ＭＳ Ｐゴシック" charset="-128"/>
              </a:rPr>
              <a:t> SkipFish Exercise</a:t>
            </a:r>
          </a:p>
          <a:p>
            <a:pPr lvl="1">
              <a:spcBef>
                <a:spcPct val="20000"/>
              </a:spcBef>
              <a:buFont typeface="Lucida Grande" charset="0"/>
              <a:buChar char="-"/>
              <a:defRPr/>
            </a:pPr>
            <a:r>
              <a:rPr lang="en-US" sz="1700" dirty="0">
                <a:ea typeface="ＭＳ Ｐゴシック" charset="-128"/>
                <a:cs typeface="ＭＳ Ｐゴシック" charset="-128"/>
              </a:rPr>
              <a:t> w3af</a:t>
            </a:r>
          </a:p>
          <a:p>
            <a:pPr lvl="1">
              <a:spcBef>
                <a:spcPct val="20000"/>
              </a:spcBef>
              <a:buFont typeface="Lucida Grande" charset="0"/>
              <a:buChar char="-"/>
              <a:defRPr/>
            </a:pPr>
            <a:r>
              <a:rPr lang="en-US" sz="1700" dirty="0">
                <a:ea typeface="ＭＳ Ｐゴシック" charset="-128"/>
                <a:cs typeface="ＭＳ Ｐゴシック" charset="-128"/>
              </a:rPr>
              <a:t> w3af Exercise</a:t>
            </a:r>
          </a:p>
        </p:txBody>
      </p:sp>
      <p:sp>
        <p:nvSpPr>
          <p:cNvPr id="11" name="Freeform 1044"/>
          <p:cNvSpPr>
            <a:spLocks/>
          </p:cNvSpPr>
          <p:nvPr/>
        </p:nvSpPr>
        <p:spPr bwMode="blackWhite">
          <a:xfrm>
            <a:off x="4265613" y="269384"/>
            <a:ext cx="1296987" cy="6030871"/>
          </a:xfrm>
          <a:custGeom>
            <a:avLst/>
            <a:gdLst>
              <a:gd name="T0" fmla="*/ 0 w 808"/>
              <a:gd name="T1" fmla="*/ 2147483647 h 3984"/>
              <a:gd name="T2" fmla="*/ 2147483647 w 808"/>
              <a:gd name="T3" fmla="*/ 0 h 3984"/>
              <a:gd name="T4" fmla="*/ 2147483647 w 808"/>
              <a:gd name="T5" fmla="*/ 2147483647 h 3984"/>
              <a:gd name="T6" fmla="*/ 0 w 808"/>
              <a:gd name="T7" fmla="*/ 2147483647 h 3984"/>
              <a:gd name="T8" fmla="*/ 0 60000 65536"/>
              <a:gd name="T9" fmla="*/ 0 60000 65536"/>
              <a:gd name="T10" fmla="*/ 0 60000 65536"/>
              <a:gd name="T11" fmla="*/ 0 60000 65536"/>
              <a:gd name="T12" fmla="*/ 0 w 808"/>
              <a:gd name="T13" fmla="*/ 0 h 3984"/>
              <a:gd name="T14" fmla="*/ 808 w 808"/>
              <a:gd name="T15" fmla="*/ 3984 h 3984"/>
            </a:gdLst>
            <a:ahLst/>
            <a:cxnLst>
              <a:cxn ang="T8">
                <a:pos x="T0" y="T1"/>
              </a:cxn>
              <a:cxn ang="T9">
                <a:pos x="T2" y="T3"/>
              </a:cxn>
              <a:cxn ang="T10">
                <a:pos x="T4" y="T5"/>
              </a:cxn>
              <a:cxn ang="T11">
                <a:pos x="T6" y="T7"/>
              </a:cxn>
            </a:cxnLst>
            <a:rect l="T12" t="T13" r="T14" b="T15"/>
            <a:pathLst>
              <a:path w="808" h="3984">
                <a:moveTo>
                  <a:pt x="0" y="2788"/>
                </a:moveTo>
                <a:lnTo>
                  <a:pt x="808" y="0"/>
                </a:lnTo>
                <a:lnTo>
                  <a:pt x="808" y="3984"/>
                </a:lnTo>
                <a:lnTo>
                  <a:pt x="0" y="2788"/>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dirty="0">
                <a:latin typeface="Tahoma" charset="0"/>
                <a:ea typeface="MS PGothic" charset="0"/>
              </a:rPr>
              <a:t>RatProxy</a:t>
            </a:r>
          </a:p>
        </p:txBody>
      </p:sp>
      <p:sp>
        <p:nvSpPr>
          <p:cNvPr id="43011" name="Content Placeholder 2"/>
          <p:cNvSpPr>
            <a:spLocks noGrp="1"/>
          </p:cNvSpPr>
          <p:nvPr>
            <p:ph idx="1"/>
          </p:nvPr>
        </p:nvSpPr>
        <p:spPr>
          <a:xfrm>
            <a:off x="685800" y="1330818"/>
            <a:ext cx="7772400" cy="4328160"/>
          </a:xfrm>
        </p:spPr>
        <p:txBody>
          <a:bodyPr/>
          <a:lstStyle/>
          <a:p>
            <a:r>
              <a:rPr lang="en-US" sz="2800" dirty="0">
                <a:latin typeface="Tahoma" charset="0"/>
                <a:ea typeface="MS PGothic" charset="0"/>
              </a:rPr>
              <a:t>RatProxy is a mostly passive scanner</a:t>
            </a:r>
          </a:p>
          <a:p>
            <a:pPr lvl="1"/>
            <a:r>
              <a:rPr lang="en-US" sz="2400" dirty="0">
                <a:latin typeface="Tahoma" charset="0"/>
                <a:ea typeface="MS PGothic" charset="0"/>
              </a:rPr>
              <a:t>Can be instructed to actively scan based on traffic</a:t>
            </a:r>
          </a:p>
          <a:p>
            <a:r>
              <a:rPr lang="en-US" sz="2800" dirty="0">
                <a:latin typeface="Tahoma" charset="0"/>
                <a:ea typeface="MS PGothic" charset="0"/>
              </a:rPr>
              <a:t>Released by Michal "lcamtuf" Zalewski</a:t>
            </a:r>
          </a:p>
          <a:p>
            <a:r>
              <a:rPr lang="en-US" sz="2800" dirty="0">
                <a:latin typeface="Tahoma" charset="0"/>
                <a:ea typeface="MS PGothic" charset="0"/>
              </a:rPr>
              <a:t>http://code.google.com/p/ratproxy/</a:t>
            </a:r>
          </a:p>
          <a:p>
            <a:r>
              <a:rPr lang="en-US" sz="2800" dirty="0">
                <a:latin typeface="Tahoma" charset="0"/>
                <a:ea typeface="MS PGothic" charset="0"/>
              </a:rPr>
              <a:t>Runs on Linux, Mac and Windows</a:t>
            </a:r>
          </a:p>
          <a:p>
            <a:r>
              <a:rPr lang="en-US" sz="2800" dirty="0">
                <a:latin typeface="Tahoma" charset="0"/>
                <a:ea typeface="MS PGothic" charset="0"/>
              </a:rPr>
              <a:t>Can be chained with other</a:t>
            </a:r>
          </a:p>
          <a:p>
            <a:pPr lvl="1"/>
            <a:r>
              <a:rPr lang="en-US" sz="2400" dirty="0">
                <a:latin typeface="Tahoma" charset="0"/>
                <a:ea typeface="MS PGothic" charset="0"/>
              </a:rPr>
              <a:t>Different tools have different features</a:t>
            </a:r>
          </a:p>
          <a:p>
            <a:r>
              <a:rPr lang="en-US" sz="2800" dirty="0">
                <a:latin typeface="Tahoma" charset="0"/>
                <a:ea typeface="MS PGothic" charset="0"/>
              </a:rPr>
              <a:t>Decompiles Flash objects</a:t>
            </a:r>
          </a:p>
          <a:p>
            <a:pPr lvl="1"/>
            <a:r>
              <a:rPr lang="en-US" sz="2400" dirty="0">
                <a:latin typeface="Tahoma" charset="0"/>
                <a:ea typeface="MS PGothic" charset="0"/>
              </a:rPr>
              <a:t>Actionscript 2.0</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dirty="0">
                <a:latin typeface="Tahoma" charset="0"/>
                <a:ea typeface="MS PGothic" charset="0"/>
              </a:rPr>
              <a:t>Running RatProxy</a:t>
            </a:r>
          </a:p>
        </p:txBody>
      </p:sp>
      <p:sp>
        <p:nvSpPr>
          <p:cNvPr id="44035" name="Content Placeholder 2"/>
          <p:cNvSpPr>
            <a:spLocks noGrp="1"/>
          </p:cNvSpPr>
          <p:nvPr>
            <p:ph idx="1"/>
          </p:nvPr>
        </p:nvSpPr>
        <p:spPr>
          <a:xfrm>
            <a:off x="152400" y="1534160"/>
            <a:ext cx="6172200" cy="4465320"/>
          </a:xfrm>
        </p:spPr>
        <p:txBody>
          <a:bodyPr/>
          <a:lstStyle/>
          <a:p>
            <a:r>
              <a:rPr lang="en-US" sz="2400" dirty="0">
                <a:latin typeface="Tahoma" charset="0"/>
                <a:ea typeface="MS PGothic" charset="0"/>
              </a:rPr>
              <a:t>Many options available</a:t>
            </a:r>
          </a:p>
          <a:p>
            <a:pPr lvl="1"/>
            <a:r>
              <a:rPr lang="en-US" sz="2000" dirty="0">
                <a:latin typeface="Tahoma" charset="0"/>
                <a:ea typeface="MS PGothic" charset="0"/>
              </a:rPr>
              <a:t>Passive and/or active scanning</a:t>
            </a:r>
          </a:p>
          <a:p>
            <a:pPr lvl="1"/>
            <a:r>
              <a:rPr lang="en-US" sz="2000" dirty="0">
                <a:latin typeface="Tahoma" charset="0"/>
                <a:ea typeface="MS PGothic" charset="0"/>
              </a:rPr>
              <a:t>Specify the target domain</a:t>
            </a:r>
          </a:p>
          <a:p>
            <a:pPr lvl="1"/>
            <a:r>
              <a:rPr lang="en-US" sz="2000" dirty="0">
                <a:latin typeface="Tahoma" charset="0"/>
                <a:ea typeface="MS PGothic" charset="0"/>
              </a:rPr>
              <a:t>A log directory which will contain the traces</a:t>
            </a:r>
          </a:p>
          <a:p>
            <a:pPr lvl="1"/>
            <a:r>
              <a:rPr lang="en-US" sz="2000" dirty="0">
                <a:latin typeface="Tahoma" charset="0"/>
                <a:ea typeface="MS PGothic" charset="0"/>
              </a:rPr>
              <a:t>A log file which will be used to generate the report</a:t>
            </a:r>
          </a:p>
          <a:p>
            <a:r>
              <a:rPr lang="en-US" sz="2800" dirty="0">
                <a:latin typeface="Tahoma" charset="0"/>
                <a:ea typeface="MS PGothic" charset="0"/>
              </a:rPr>
              <a:t>Use the application through it normally</a:t>
            </a:r>
          </a:p>
          <a:p>
            <a:pPr lvl="1"/>
            <a:r>
              <a:rPr lang="en-US" sz="2400" dirty="0">
                <a:latin typeface="Tahoma" charset="0"/>
                <a:ea typeface="MS PGothic" charset="0"/>
              </a:rPr>
              <a:t>Do not launch a vulnerability scanner</a:t>
            </a:r>
          </a:p>
          <a:p>
            <a:pPr lvl="1"/>
            <a:r>
              <a:rPr lang="en-US" sz="2400" dirty="0">
                <a:latin typeface="Tahoma" charset="0"/>
                <a:ea typeface="MS PGothic" charset="0"/>
              </a:rPr>
              <a:t>It confuses RatProxy</a:t>
            </a:r>
          </a:p>
          <a:p>
            <a:pPr lvl="2"/>
            <a:r>
              <a:rPr lang="en-US" sz="1600" dirty="0">
                <a:latin typeface="Tahoma" charset="0"/>
                <a:ea typeface="MS PGothic" charset="0"/>
              </a:rPr>
              <a:t>This is because of the odd requests scanners make</a:t>
            </a:r>
          </a:p>
        </p:txBody>
      </p:sp>
      <p:pic>
        <p:nvPicPr>
          <p:cNvPr id="2" name="Picture 1">
            <a:extLst>
              <a:ext uri="{FF2B5EF4-FFF2-40B4-BE49-F238E27FC236}">
                <a16:creationId xmlns:a16="http://schemas.microsoft.com/office/drawing/2014/main" id="{686F2DA8-50E2-474D-A24C-86B3452B8186}"/>
              </a:ext>
            </a:extLst>
          </p:cNvPr>
          <p:cNvPicPr>
            <a:picLocks noChangeAspect="1"/>
          </p:cNvPicPr>
          <p:nvPr/>
        </p:nvPicPr>
        <p:blipFill>
          <a:blip r:embed="rId3"/>
          <a:stretch>
            <a:fillRect/>
          </a:stretch>
        </p:blipFill>
        <p:spPr>
          <a:xfrm>
            <a:off x="5000154" y="948787"/>
            <a:ext cx="3858398" cy="1850349"/>
          </a:xfrm>
          <a:prstGeom prst="rect">
            <a:avLst/>
          </a:prstGeom>
        </p:spPr>
      </p:pic>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dirty="0">
                <a:latin typeface="Tahoma" charset="0"/>
                <a:ea typeface="MS PGothic" charset="0"/>
              </a:rPr>
              <a:t>Report Screenshot</a:t>
            </a:r>
          </a:p>
        </p:txBody>
      </p:sp>
      <p:sp>
        <p:nvSpPr>
          <p:cNvPr id="45060" name="Content Placeholder 2"/>
          <p:cNvSpPr>
            <a:spLocks noGrp="1"/>
          </p:cNvSpPr>
          <p:nvPr>
            <p:ph idx="1"/>
          </p:nvPr>
        </p:nvSpPr>
        <p:spPr>
          <a:xfrm>
            <a:off x="104019" y="1499810"/>
            <a:ext cx="3810000" cy="4114800"/>
          </a:xfrm>
        </p:spPr>
        <p:txBody>
          <a:bodyPr/>
          <a:lstStyle/>
          <a:p>
            <a:r>
              <a:rPr lang="en-US" sz="2400" dirty="0">
                <a:latin typeface="Tahoma" charset="0"/>
                <a:ea typeface="MS PGothic" charset="0"/>
              </a:rPr>
              <a:t>The report is an HTML document</a:t>
            </a:r>
          </a:p>
          <a:p>
            <a:r>
              <a:rPr lang="en-US" sz="2400" dirty="0">
                <a:latin typeface="Tahoma" charset="0"/>
                <a:ea typeface="MS PGothic" charset="0"/>
              </a:rPr>
              <a:t>Uses various techniques to allow us to hide or view different sections</a:t>
            </a:r>
          </a:p>
          <a:p>
            <a:r>
              <a:rPr lang="en-US" sz="2400" dirty="0">
                <a:latin typeface="Tahoma" charset="0"/>
                <a:ea typeface="MS PGothic" charset="0"/>
              </a:rPr>
              <a:t>Groups vulnerable requests</a:t>
            </a:r>
          </a:p>
          <a:p>
            <a:r>
              <a:rPr lang="en-US" sz="2400" dirty="0">
                <a:latin typeface="Tahoma" charset="0"/>
                <a:ea typeface="MS PGothic" charset="0"/>
              </a:rPr>
              <a:t>Provides risk level</a:t>
            </a:r>
          </a:p>
          <a:p>
            <a:pPr lvl="1"/>
            <a:r>
              <a:rPr lang="en-US" sz="2000" dirty="0">
                <a:latin typeface="Tahoma" charset="0"/>
                <a:ea typeface="MS PGothic" charset="0"/>
              </a:rPr>
              <a:t>Based on its opinion</a:t>
            </a:r>
          </a:p>
          <a:p>
            <a:r>
              <a:rPr lang="en-US" sz="2400" dirty="0">
                <a:latin typeface="Tahoma" charset="0"/>
                <a:ea typeface="MS PGothic" charset="0"/>
              </a:rPr>
              <a:t>Shows if the request requires authentication</a:t>
            </a:r>
          </a:p>
        </p:txBody>
      </p:sp>
      <p:pic>
        <p:nvPicPr>
          <p:cNvPr id="45059" name="Picture 3" descr="ratproxy-screen.png"/>
          <p:cNvPicPr>
            <a:picLocks noChangeAspect="1"/>
          </p:cNvPicPr>
          <p:nvPr/>
        </p:nvPicPr>
        <p:blipFill>
          <a:blip r:embed="rId3">
            <a:lum bright="-12000" contrast="12000"/>
            <a:extLst>
              <a:ext uri="{28A0092B-C50C-407E-A947-70E740481C1C}">
                <a14:useLocalDpi xmlns:a14="http://schemas.microsoft.com/office/drawing/2010/main" val="0"/>
              </a:ext>
            </a:extLst>
          </a:blip>
          <a:srcRect/>
          <a:stretch>
            <a:fillRect/>
          </a:stretch>
        </p:blipFill>
        <p:spPr bwMode="auto">
          <a:xfrm>
            <a:off x="4090988" y="2022475"/>
            <a:ext cx="4900612" cy="3768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a:latin typeface="Tahoma" charset="0"/>
                <a:ea typeface="MS PGothic" charset="0"/>
              </a:rPr>
              <a:t>Examining the Log Directory</a:t>
            </a:r>
          </a:p>
        </p:txBody>
      </p:sp>
      <p:sp>
        <p:nvSpPr>
          <p:cNvPr id="46083" name="Content Placeholder 2"/>
          <p:cNvSpPr>
            <a:spLocks noGrp="1"/>
          </p:cNvSpPr>
          <p:nvPr>
            <p:ph idx="1"/>
          </p:nvPr>
        </p:nvSpPr>
        <p:spPr/>
        <p:txBody>
          <a:bodyPr/>
          <a:lstStyle/>
          <a:p>
            <a:r>
              <a:rPr lang="en-US" sz="2800" dirty="0">
                <a:latin typeface="Tahoma" charset="0"/>
                <a:ea typeface="MS PGothic" charset="0"/>
              </a:rPr>
              <a:t>If the log directory is specified</a:t>
            </a:r>
          </a:p>
          <a:p>
            <a:r>
              <a:rPr lang="en-US" sz="2800" dirty="0">
                <a:latin typeface="Tahoma" charset="0"/>
                <a:ea typeface="MS PGothic" charset="0"/>
              </a:rPr>
              <a:t>Traces of the requests and response will be saved</a:t>
            </a:r>
          </a:p>
          <a:p>
            <a:r>
              <a:rPr lang="en-US" sz="2800" dirty="0">
                <a:latin typeface="Tahoma" charset="0"/>
                <a:ea typeface="MS PGothic" charset="0"/>
              </a:rPr>
              <a:t>These traces will be linked to from the report</a:t>
            </a:r>
          </a:p>
          <a:p>
            <a:r>
              <a:rPr lang="en-US" sz="2800" dirty="0">
                <a:latin typeface="Tahoma" charset="0"/>
                <a:ea typeface="MS PGothic" charset="0"/>
              </a:rPr>
              <a:t>This allows us to evaluate what was asked for and received</a:t>
            </a:r>
          </a:p>
          <a:p>
            <a:r>
              <a:rPr lang="en-US" sz="2800" dirty="0">
                <a:latin typeface="Tahoma" charset="0"/>
                <a:ea typeface="MS PGothic" charset="0"/>
              </a:rPr>
              <a:t>Manually verifying what RatProxy reports </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41"/>
          <p:cNvSpPr>
            <a:spLocks noGrp="1" noChangeArrowheads="1"/>
          </p:cNvSpPr>
          <p:nvPr>
            <p:ph type="title"/>
          </p:nvPr>
        </p:nvSpPr>
        <p:spPr/>
        <p:txBody>
          <a:bodyPr/>
          <a:lstStyle/>
          <a:p>
            <a:pPr algn="l"/>
            <a:r>
              <a:rPr lang="en-US" dirty="0">
                <a:latin typeface="Tahoma" charset="0"/>
                <a:ea typeface="MS PGothic" charset="0"/>
              </a:rPr>
              <a:t>Course Roadmap</a:t>
            </a:r>
          </a:p>
        </p:txBody>
      </p:sp>
      <p:sp>
        <p:nvSpPr>
          <p:cNvPr id="9" name="Rectangle 1042"/>
          <p:cNvSpPr>
            <a:spLocks noChangeArrowheads="1"/>
          </p:cNvSpPr>
          <p:nvPr/>
        </p:nvSpPr>
        <p:spPr bwMode="auto">
          <a:xfrm>
            <a:off x="152400" y="1604164"/>
            <a:ext cx="8458200" cy="44196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dirty="0">
                <a:latin typeface="Tahoma" pitchFamily="34" charset="0"/>
                <a:ea typeface="MS PGothic" pitchFamily="34" charset="-128"/>
                <a:cs typeface="+mn-cs"/>
              </a:rPr>
              <a:t>Attacker'</a:t>
            </a:r>
            <a:r>
              <a:rPr lang="en-US" sz="3200" dirty="0">
                <a:latin typeface="Tahoma" pitchFamily="34" charset="0"/>
                <a:ea typeface="MS PGothic" pitchFamily="34" charset="-128"/>
              </a:rPr>
              <a:t>s View, Pen-Testing</a:t>
            </a:r>
            <a:br>
              <a:rPr lang="en-US" sz="3200" dirty="0">
                <a:latin typeface="Tahoma" pitchFamily="34" charset="0"/>
                <a:ea typeface="MS PGothic" pitchFamily="34" charset="-128"/>
              </a:rPr>
            </a:br>
            <a:r>
              <a:rPr lang="en-US" sz="3200" dirty="0">
                <a:latin typeface="Tahoma" pitchFamily="34" charset="0"/>
                <a:ea typeface="MS PGothic" pitchFamily="34" charset="-128"/>
              </a:rPr>
              <a:t>&amp; Scoping</a:t>
            </a:r>
            <a:endParaRPr lang="en-US" sz="3200" dirty="0">
              <a:latin typeface="Tahoma" pitchFamily="34" charset="0"/>
              <a:ea typeface="MS PGothic" pitchFamily="34" charset="-128"/>
              <a:cs typeface="+mn-cs"/>
            </a:endParaRP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Server-Side Vuln Discovery</a:t>
            </a:r>
          </a:p>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Server-Side Vuln</a:t>
            </a:r>
            <a:r>
              <a:rPr lang="en-US" sz="3200" b="1" i="1" dirty="0">
                <a:solidFill>
                  <a:srgbClr val="FF0000"/>
                </a:solidFill>
                <a:latin typeface="Tahoma" pitchFamily="34" charset="0"/>
                <a:ea typeface="MS PGothic" pitchFamily="34" charset="-128"/>
                <a:cs typeface="+mn-cs"/>
              </a:rPr>
              <a:t> </a:t>
            </a:r>
            <a:br>
              <a:rPr lang="en-US" sz="3200" b="1" i="1" dirty="0">
                <a:solidFill>
                  <a:srgbClr val="FF0000"/>
                </a:solidFill>
                <a:latin typeface="Tahoma" pitchFamily="34" charset="0"/>
                <a:ea typeface="MS PGothic" pitchFamily="34" charset="-128"/>
                <a:cs typeface="+mn-cs"/>
              </a:rPr>
            </a:br>
            <a:r>
              <a:rPr lang="en-US" sz="3200" b="1" i="1" u="sng" dirty="0">
                <a:solidFill>
                  <a:srgbClr val="FF0000"/>
                </a:solidFill>
                <a:latin typeface="Tahoma" pitchFamily="34" charset="0"/>
                <a:ea typeface="MS PGothic" pitchFamily="34" charset="-128"/>
                <a:cs typeface="+mn-cs"/>
              </a:rPr>
              <a:t>Discovery Cont.</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10" name="Rectangle 1043"/>
          <p:cNvSpPr>
            <a:spLocks noChangeArrowheads="1"/>
          </p:cNvSpPr>
          <p:nvPr/>
        </p:nvSpPr>
        <p:spPr bwMode="auto">
          <a:xfrm>
            <a:off x="5562600" y="0"/>
            <a:ext cx="3429000" cy="6858000"/>
          </a:xfrm>
          <a:prstGeom prst="rect">
            <a:avLst/>
          </a:prstGeom>
          <a:solidFill>
            <a:srgbClr val="99FFCC"/>
          </a:solidFill>
          <a:ln w="12700">
            <a:solidFill>
              <a:schemeClr val="tx1"/>
            </a:solidFill>
            <a:miter lim="800000"/>
            <a:headEnd type="none" w="sm" len="sm"/>
            <a:tailEnd type="none" w="sm" len="sm"/>
          </a:ln>
        </p:spPr>
        <p:txBody>
          <a:bodyPr wrap="none" anchor="ctr"/>
          <a:lstStyle/>
          <a:p>
            <a:pPr eaLnBrk="0" hangingPunct="0">
              <a:spcBef>
                <a:spcPct val="20000"/>
              </a:spcBef>
              <a:buFontTx/>
              <a:buChar char="•"/>
              <a:defRPr/>
            </a:pPr>
            <a:r>
              <a:rPr lang="en-US" sz="1700" dirty="0">
                <a:ea typeface="ＭＳ Ｐゴシック" charset="-128"/>
                <a:cs typeface="ＭＳ Ｐゴシック" charset="-128"/>
              </a:rPr>
              <a:t> Cross-Site Scripting (XSS)  </a:t>
            </a:r>
          </a:p>
          <a:p>
            <a:pPr eaLnBrk="0" hangingPunct="0">
              <a:spcBef>
                <a:spcPct val="20000"/>
              </a:spcBef>
              <a:buFontTx/>
              <a:buChar char="•"/>
              <a:defRPr/>
            </a:pPr>
            <a:r>
              <a:rPr lang="en-US" sz="1700" dirty="0">
                <a:ea typeface="ＭＳ Ｐゴシック" charset="-128"/>
                <a:cs typeface="ＭＳ Ｐゴシック" charset="-128"/>
              </a:rPr>
              <a:t> Cross-Site Scripting Exercise</a:t>
            </a:r>
          </a:p>
          <a:p>
            <a:pPr eaLnBrk="0" hangingPunct="0">
              <a:spcBef>
                <a:spcPct val="20000"/>
              </a:spcBef>
              <a:buFontTx/>
              <a:buChar char="•"/>
              <a:defRPr/>
            </a:pPr>
            <a:r>
              <a:rPr lang="en-US" sz="1700" dirty="0">
                <a:ea typeface="ＭＳ Ｐゴシック" charset="-128"/>
                <a:cs typeface="ＭＳ Ｐゴシック" charset="-128"/>
              </a:rPr>
              <a:t> Cross-Site Scripting Discovery</a:t>
            </a:r>
          </a:p>
          <a:p>
            <a:pPr eaLnBrk="0" hangingPunct="0">
              <a:spcBef>
                <a:spcPct val="20000"/>
              </a:spcBef>
              <a:buFontTx/>
              <a:buChar char="•"/>
              <a:defRPr/>
            </a:pPr>
            <a:r>
              <a:rPr lang="en-US" sz="1700" dirty="0">
                <a:ea typeface="ＭＳ Ｐゴシック" charset="-128"/>
                <a:cs typeface="ＭＳ Ｐゴシック" charset="-128"/>
              </a:rPr>
              <a:t> Persistent XSS Exercise</a:t>
            </a:r>
          </a:p>
          <a:p>
            <a:pPr eaLnBrk="0" hangingPunct="0">
              <a:spcBef>
                <a:spcPct val="20000"/>
              </a:spcBef>
              <a:buFontTx/>
              <a:buChar char="•"/>
              <a:defRPr/>
            </a:pPr>
            <a:r>
              <a:rPr lang="en-US" sz="1700" dirty="0">
                <a:ea typeface="ＭＳ Ｐゴシック" charset="-128"/>
                <a:cs typeface="ＭＳ Ｐゴシック" charset="-128"/>
              </a:rPr>
              <a:t> Cross-Site Request Forgery (CSRF)</a:t>
            </a:r>
          </a:p>
          <a:p>
            <a:pPr eaLnBrk="0" hangingPunct="0">
              <a:spcBef>
                <a:spcPct val="20000"/>
              </a:spcBef>
              <a:buFontTx/>
              <a:buChar char="•"/>
              <a:defRPr/>
            </a:pPr>
            <a:r>
              <a:rPr lang="en-US" sz="1700" dirty="0">
                <a:ea typeface="ＭＳ Ｐゴシック" charset="-128"/>
                <a:cs typeface="ＭＳ Ｐゴシック" charset="-128"/>
              </a:rPr>
              <a:t> Session Flaws</a:t>
            </a:r>
          </a:p>
          <a:p>
            <a:pPr eaLnBrk="0" hangingPunct="0">
              <a:spcBef>
                <a:spcPct val="20000"/>
              </a:spcBef>
              <a:buFontTx/>
              <a:buChar char="•"/>
              <a:defRPr/>
            </a:pPr>
            <a:r>
              <a:rPr lang="en-US" sz="1700" dirty="0">
                <a:ea typeface="ＭＳ Ｐゴシック" charset="-128"/>
                <a:cs typeface="ＭＳ Ｐゴシック" charset="-128"/>
              </a:rPr>
              <a:t> Session Fixation</a:t>
            </a:r>
          </a:p>
          <a:p>
            <a:pPr eaLnBrk="0" hangingPunct="0">
              <a:spcBef>
                <a:spcPct val="20000"/>
              </a:spcBef>
              <a:buFontTx/>
              <a:buChar char="•"/>
              <a:defRPr/>
            </a:pPr>
            <a:r>
              <a:rPr lang="en-US" sz="1700" dirty="0">
                <a:ea typeface="ＭＳ Ｐゴシック" charset="-128"/>
                <a:cs typeface="ＭＳ Ｐゴシック" charset="-128"/>
              </a:rPr>
              <a:t> AJAX</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 Exercise </a:t>
            </a:r>
          </a:p>
          <a:p>
            <a:pPr lvl="1" eaLnBrk="0" hangingPunct="0">
              <a:spcBef>
                <a:spcPct val="20000"/>
              </a:spcBef>
              <a:buFont typeface="Lucida Grande" charset="0"/>
              <a:buChar char="-"/>
              <a:defRPr/>
            </a:pPr>
            <a:r>
              <a:rPr lang="en-US" sz="1700" dirty="0">
                <a:ea typeface="ＭＳ Ｐゴシック" charset="-128"/>
                <a:cs typeface="ＭＳ Ｐゴシック" charset="-128"/>
              </a:rPr>
              <a:t>API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Data Binding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AJAX Fuzzing Exercise</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a:t>
            </a:r>
          </a:p>
          <a:p>
            <a:pPr lvl="1" eaLnBrk="0" hangingPunct="0">
              <a:spcBef>
                <a:spcPct val="20000"/>
              </a:spcBef>
              <a:buFont typeface="Lucida Grande" charset="0"/>
              <a:buChar char="-"/>
              <a:defRPr/>
            </a:pPr>
            <a:r>
              <a:rPr lang="en-US" sz="1700" b="1" i="1" dirty="0">
                <a:solidFill>
                  <a:srgbClr val="FF0000"/>
                </a:solidFill>
                <a:ea typeface="ＭＳ Ｐゴシック" charset="-128"/>
                <a:cs typeface="ＭＳ Ｐゴシック" charset="-128"/>
              </a:rPr>
              <a:t> RatProxy Exercise</a:t>
            </a:r>
          </a:p>
          <a:p>
            <a:pPr eaLnBrk="0" hangingPunct="0">
              <a:spcBef>
                <a:spcPct val="20000"/>
              </a:spcBef>
              <a:buFontTx/>
              <a:buChar char="•"/>
              <a:defRPr/>
            </a:pPr>
            <a:r>
              <a:rPr lang="en-US" sz="1700" dirty="0">
                <a:ea typeface="ＭＳ Ｐゴシック" charset="-128"/>
                <a:cs typeface="ＭＳ Ｐゴシック" charset="-128"/>
              </a:rPr>
              <a:t> Automated Web Application</a:t>
            </a:r>
            <a:br>
              <a:rPr lang="en-US" sz="1700" dirty="0">
                <a:ea typeface="ＭＳ Ｐゴシック" charset="-128"/>
                <a:cs typeface="ＭＳ Ｐゴシック" charset="-128"/>
              </a:rPr>
            </a:br>
            <a:r>
              <a:rPr lang="en-US" sz="1700" dirty="0">
                <a:ea typeface="ＭＳ Ｐゴシック" charset="-128"/>
                <a:cs typeface="ＭＳ Ｐゴシック" charset="-128"/>
              </a:rPr>
              <a:t>   Scanners</a:t>
            </a:r>
          </a:p>
          <a:p>
            <a:pPr lvl="1">
              <a:spcBef>
                <a:spcPct val="20000"/>
              </a:spcBef>
              <a:buFont typeface="Lucida Grande" charset="0"/>
              <a:buChar char="-"/>
              <a:defRPr/>
            </a:pPr>
            <a:r>
              <a:rPr lang="en-US" sz="1700" dirty="0">
                <a:ea typeface="ＭＳ Ｐゴシック" charset="-128"/>
                <a:cs typeface="ＭＳ Ｐゴシック" charset="-128"/>
              </a:rPr>
              <a:t> SkipFish</a:t>
            </a:r>
          </a:p>
          <a:p>
            <a:pPr lvl="1">
              <a:spcBef>
                <a:spcPct val="20000"/>
              </a:spcBef>
              <a:buFont typeface="Lucida Grande" charset="0"/>
              <a:buChar char="-"/>
              <a:defRPr/>
            </a:pPr>
            <a:r>
              <a:rPr lang="en-US" sz="1700" dirty="0">
                <a:ea typeface="ＭＳ Ｐゴシック" charset="-128"/>
                <a:cs typeface="ＭＳ Ｐゴシック" charset="-128"/>
              </a:rPr>
              <a:t> SkipFish Exercise</a:t>
            </a:r>
          </a:p>
          <a:p>
            <a:pPr lvl="1">
              <a:spcBef>
                <a:spcPct val="20000"/>
              </a:spcBef>
              <a:buFont typeface="Lucida Grande" charset="0"/>
              <a:buChar char="-"/>
              <a:defRPr/>
            </a:pPr>
            <a:r>
              <a:rPr lang="en-US" sz="1700" dirty="0">
                <a:ea typeface="ＭＳ Ｐゴシック" charset="-128"/>
                <a:cs typeface="ＭＳ Ｐゴシック" charset="-128"/>
              </a:rPr>
              <a:t> w3af</a:t>
            </a:r>
          </a:p>
          <a:p>
            <a:pPr lvl="1">
              <a:spcBef>
                <a:spcPct val="20000"/>
              </a:spcBef>
              <a:buFont typeface="Lucida Grande" charset="0"/>
              <a:buChar char="-"/>
              <a:defRPr/>
            </a:pPr>
            <a:r>
              <a:rPr lang="en-US" sz="1700" dirty="0">
                <a:ea typeface="ＭＳ Ｐゴシック" charset="-128"/>
                <a:cs typeface="ＭＳ Ｐゴシック" charset="-128"/>
              </a:rPr>
              <a:t> w3af Exercise</a:t>
            </a:r>
          </a:p>
        </p:txBody>
      </p:sp>
      <p:sp>
        <p:nvSpPr>
          <p:cNvPr id="11" name="Freeform 1044"/>
          <p:cNvSpPr>
            <a:spLocks/>
          </p:cNvSpPr>
          <p:nvPr/>
        </p:nvSpPr>
        <p:spPr bwMode="blackWhite">
          <a:xfrm>
            <a:off x="4265613" y="269384"/>
            <a:ext cx="1296987" cy="6030871"/>
          </a:xfrm>
          <a:custGeom>
            <a:avLst/>
            <a:gdLst>
              <a:gd name="T0" fmla="*/ 0 w 808"/>
              <a:gd name="T1" fmla="*/ 2147483647 h 3984"/>
              <a:gd name="T2" fmla="*/ 2147483647 w 808"/>
              <a:gd name="T3" fmla="*/ 0 h 3984"/>
              <a:gd name="T4" fmla="*/ 2147483647 w 808"/>
              <a:gd name="T5" fmla="*/ 2147483647 h 3984"/>
              <a:gd name="T6" fmla="*/ 0 w 808"/>
              <a:gd name="T7" fmla="*/ 2147483647 h 3984"/>
              <a:gd name="T8" fmla="*/ 0 60000 65536"/>
              <a:gd name="T9" fmla="*/ 0 60000 65536"/>
              <a:gd name="T10" fmla="*/ 0 60000 65536"/>
              <a:gd name="T11" fmla="*/ 0 60000 65536"/>
              <a:gd name="T12" fmla="*/ 0 w 808"/>
              <a:gd name="T13" fmla="*/ 0 h 3984"/>
              <a:gd name="T14" fmla="*/ 808 w 808"/>
              <a:gd name="T15" fmla="*/ 3984 h 3984"/>
            </a:gdLst>
            <a:ahLst/>
            <a:cxnLst>
              <a:cxn ang="T8">
                <a:pos x="T0" y="T1"/>
              </a:cxn>
              <a:cxn ang="T9">
                <a:pos x="T2" y="T3"/>
              </a:cxn>
              <a:cxn ang="T10">
                <a:pos x="T4" y="T5"/>
              </a:cxn>
              <a:cxn ang="T11">
                <a:pos x="T6" y="T7"/>
              </a:cxn>
            </a:cxnLst>
            <a:rect l="T12" t="T13" r="T14" b="T15"/>
            <a:pathLst>
              <a:path w="808" h="3984">
                <a:moveTo>
                  <a:pt x="0" y="2788"/>
                </a:moveTo>
                <a:lnTo>
                  <a:pt x="808" y="0"/>
                </a:lnTo>
                <a:lnTo>
                  <a:pt x="808" y="3984"/>
                </a:lnTo>
                <a:lnTo>
                  <a:pt x="0" y="2788"/>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41"/>
          <p:cNvSpPr>
            <a:spLocks noGrp="1" noChangeArrowheads="1"/>
          </p:cNvSpPr>
          <p:nvPr>
            <p:ph type="title"/>
          </p:nvPr>
        </p:nvSpPr>
        <p:spPr/>
        <p:txBody>
          <a:bodyPr/>
          <a:lstStyle/>
          <a:p>
            <a:pPr algn="l"/>
            <a:r>
              <a:rPr lang="en-US" dirty="0">
                <a:latin typeface="Tahoma" charset="0"/>
                <a:ea typeface="MS PGothic" charset="0"/>
              </a:rPr>
              <a:t>Course Roadmap</a:t>
            </a:r>
          </a:p>
        </p:txBody>
      </p:sp>
      <p:sp>
        <p:nvSpPr>
          <p:cNvPr id="9" name="Rectangle 1042"/>
          <p:cNvSpPr>
            <a:spLocks noChangeArrowheads="1"/>
          </p:cNvSpPr>
          <p:nvPr/>
        </p:nvSpPr>
        <p:spPr bwMode="auto">
          <a:xfrm>
            <a:off x="152400" y="1480073"/>
            <a:ext cx="8458200" cy="44196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dirty="0">
                <a:latin typeface="Tahoma" pitchFamily="34" charset="0"/>
                <a:ea typeface="MS PGothic" pitchFamily="34" charset="-128"/>
                <a:cs typeface="+mn-cs"/>
              </a:rPr>
              <a:t>Attacker'</a:t>
            </a:r>
            <a:r>
              <a:rPr lang="en-US" sz="3200" dirty="0">
                <a:latin typeface="Tahoma" pitchFamily="34" charset="0"/>
                <a:ea typeface="MS PGothic" pitchFamily="34" charset="-128"/>
              </a:rPr>
              <a:t>s View, Pen-Testing</a:t>
            </a:r>
            <a:br>
              <a:rPr lang="en-US" sz="3200" dirty="0">
                <a:latin typeface="Tahoma" pitchFamily="34" charset="0"/>
                <a:ea typeface="MS PGothic" pitchFamily="34" charset="-128"/>
              </a:rPr>
            </a:br>
            <a:r>
              <a:rPr lang="en-US" sz="3200" dirty="0">
                <a:latin typeface="Tahoma" pitchFamily="34" charset="0"/>
                <a:ea typeface="MS PGothic" pitchFamily="34" charset="-128"/>
              </a:rPr>
              <a:t>&amp; Scoping</a:t>
            </a:r>
            <a:endParaRPr lang="en-US" sz="3200" dirty="0">
              <a:latin typeface="Tahoma" pitchFamily="34" charset="0"/>
              <a:ea typeface="MS PGothic" pitchFamily="34" charset="-128"/>
              <a:cs typeface="+mn-cs"/>
            </a:endParaRP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Server-Side Vuln Discovery</a:t>
            </a:r>
          </a:p>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Server-Side Vuln</a:t>
            </a:r>
            <a:r>
              <a:rPr lang="en-US" sz="3200" b="1" i="1" dirty="0">
                <a:solidFill>
                  <a:srgbClr val="FF0000"/>
                </a:solidFill>
                <a:latin typeface="Tahoma" pitchFamily="34" charset="0"/>
                <a:ea typeface="MS PGothic" pitchFamily="34" charset="-128"/>
                <a:cs typeface="+mn-cs"/>
              </a:rPr>
              <a:t> </a:t>
            </a:r>
            <a:br>
              <a:rPr lang="en-US" sz="3200" b="1" i="1" dirty="0">
                <a:solidFill>
                  <a:srgbClr val="FF0000"/>
                </a:solidFill>
                <a:latin typeface="Tahoma" pitchFamily="34" charset="0"/>
                <a:ea typeface="MS PGothic" pitchFamily="34" charset="-128"/>
                <a:cs typeface="+mn-cs"/>
              </a:rPr>
            </a:br>
            <a:r>
              <a:rPr lang="en-US" sz="3200" b="1" i="1" u="sng" dirty="0">
                <a:solidFill>
                  <a:srgbClr val="FF0000"/>
                </a:solidFill>
                <a:latin typeface="Tahoma" pitchFamily="34" charset="0"/>
                <a:ea typeface="MS PGothic" pitchFamily="34" charset="-128"/>
                <a:cs typeface="+mn-cs"/>
              </a:rPr>
              <a:t>Discovery Cont.</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10" name="Rectangle 1043"/>
          <p:cNvSpPr>
            <a:spLocks noChangeArrowheads="1"/>
          </p:cNvSpPr>
          <p:nvPr/>
        </p:nvSpPr>
        <p:spPr bwMode="auto">
          <a:xfrm>
            <a:off x="5562600" y="0"/>
            <a:ext cx="3429000" cy="6858000"/>
          </a:xfrm>
          <a:prstGeom prst="rect">
            <a:avLst/>
          </a:prstGeom>
          <a:solidFill>
            <a:srgbClr val="99FFCC"/>
          </a:solidFill>
          <a:ln w="12700">
            <a:solidFill>
              <a:schemeClr val="tx1"/>
            </a:solidFill>
            <a:miter lim="800000"/>
            <a:headEnd type="none" w="sm" len="sm"/>
            <a:tailEnd type="none" w="sm" len="sm"/>
          </a:ln>
        </p:spPr>
        <p:txBody>
          <a:bodyPr wrap="none" anchor="ctr"/>
          <a:lstStyle/>
          <a:p>
            <a:pPr eaLnBrk="0" hangingPunct="0">
              <a:spcBef>
                <a:spcPct val="20000"/>
              </a:spcBef>
              <a:buFontTx/>
              <a:buChar char="•"/>
              <a:defRPr/>
            </a:pPr>
            <a:r>
              <a:rPr lang="en-US" sz="1700" dirty="0">
                <a:ea typeface="ＭＳ Ｐゴシック" charset="-128"/>
                <a:cs typeface="ＭＳ Ｐゴシック" charset="-128"/>
              </a:rPr>
              <a:t> Cross-Site Scripting (XSS)  </a:t>
            </a:r>
          </a:p>
          <a:p>
            <a:pPr eaLnBrk="0" hangingPunct="0">
              <a:spcBef>
                <a:spcPct val="20000"/>
              </a:spcBef>
              <a:buFontTx/>
              <a:buChar char="•"/>
              <a:defRPr/>
            </a:pPr>
            <a:r>
              <a:rPr lang="en-US" sz="1700" dirty="0">
                <a:ea typeface="ＭＳ Ｐゴシック" charset="-128"/>
                <a:cs typeface="ＭＳ Ｐゴシック" charset="-128"/>
              </a:rPr>
              <a:t> Cross-Site Scripting Exercise</a:t>
            </a:r>
          </a:p>
          <a:p>
            <a:pPr eaLnBrk="0" hangingPunct="0">
              <a:spcBef>
                <a:spcPct val="20000"/>
              </a:spcBef>
              <a:buFontTx/>
              <a:buChar char="•"/>
              <a:defRPr/>
            </a:pPr>
            <a:r>
              <a:rPr lang="en-US" sz="1700" dirty="0">
                <a:ea typeface="ＭＳ Ｐゴシック" charset="-128"/>
                <a:cs typeface="ＭＳ Ｐゴシック" charset="-128"/>
              </a:rPr>
              <a:t> Cross-Site Scripting Discovery</a:t>
            </a:r>
          </a:p>
          <a:p>
            <a:pPr eaLnBrk="0" hangingPunct="0">
              <a:spcBef>
                <a:spcPct val="20000"/>
              </a:spcBef>
              <a:buFontTx/>
              <a:buChar char="•"/>
              <a:defRPr/>
            </a:pPr>
            <a:r>
              <a:rPr lang="en-US" sz="1700" dirty="0">
                <a:ea typeface="ＭＳ Ｐゴシック" charset="-128"/>
                <a:cs typeface="ＭＳ Ｐゴシック" charset="-128"/>
              </a:rPr>
              <a:t> Persistent XSS Exercise</a:t>
            </a:r>
          </a:p>
          <a:p>
            <a:pPr eaLnBrk="0" hangingPunct="0">
              <a:spcBef>
                <a:spcPct val="20000"/>
              </a:spcBef>
              <a:buFontTx/>
              <a:buChar char="•"/>
              <a:defRPr/>
            </a:pPr>
            <a:r>
              <a:rPr lang="en-US" sz="1700" dirty="0">
                <a:ea typeface="ＭＳ Ｐゴシック" charset="-128"/>
                <a:cs typeface="ＭＳ Ｐゴシック" charset="-128"/>
              </a:rPr>
              <a:t> Cross-Site Request Forgery (CSRF)</a:t>
            </a:r>
          </a:p>
          <a:p>
            <a:pPr eaLnBrk="0" hangingPunct="0">
              <a:spcBef>
                <a:spcPct val="20000"/>
              </a:spcBef>
              <a:buFontTx/>
              <a:buChar char="•"/>
              <a:defRPr/>
            </a:pPr>
            <a:r>
              <a:rPr lang="en-US" sz="1700" dirty="0">
                <a:ea typeface="ＭＳ Ｐゴシック" charset="-128"/>
                <a:cs typeface="ＭＳ Ｐゴシック" charset="-128"/>
              </a:rPr>
              <a:t> Session Flaws</a:t>
            </a:r>
          </a:p>
          <a:p>
            <a:pPr eaLnBrk="0" hangingPunct="0">
              <a:spcBef>
                <a:spcPct val="20000"/>
              </a:spcBef>
              <a:buFontTx/>
              <a:buChar char="•"/>
              <a:defRPr/>
            </a:pPr>
            <a:r>
              <a:rPr lang="en-US" sz="1700" dirty="0">
                <a:ea typeface="ＭＳ Ｐゴシック" charset="-128"/>
                <a:cs typeface="ＭＳ Ｐゴシック" charset="-128"/>
              </a:rPr>
              <a:t> Session Fixation</a:t>
            </a:r>
          </a:p>
          <a:p>
            <a:pPr eaLnBrk="0" hangingPunct="0">
              <a:spcBef>
                <a:spcPct val="20000"/>
              </a:spcBef>
              <a:buFontTx/>
              <a:buChar char="•"/>
              <a:defRPr/>
            </a:pPr>
            <a:r>
              <a:rPr lang="en-US" sz="1700" dirty="0">
                <a:ea typeface="ＭＳ Ｐゴシック" charset="-128"/>
                <a:cs typeface="ＭＳ Ｐゴシック" charset="-128"/>
              </a:rPr>
              <a:t> AJAX</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 Exercise </a:t>
            </a:r>
          </a:p>
          <a:p>
            <a:pPr lvl="1" eaLnBrk="0" hangingPunct="0">
              <a:spcBef>
                <a:spcPct val="20000"/>
              </a:spcBef>
              <a:buFont typeface="Lucida Grande" charset="0"/>
              <a:buChar char="-"/>
              <a:defRPr/>
            </a:pPr>
            <a:r>
              <a:rPr lang="en-US" sz="1700" dirty="0">
                <a:ea typeface="ＭＳ Ｐゴシック" charset="-128"/>
                <a:cs typeface="ＭＳ Ｐゴシック" charset="-128"/>
              </a:rPr>
              <a:t>API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Data Binding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AJAX Fuzzing Exercise</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 Exercise</a:t>
            </a:r>
          </a:p>
          <a:p>
            <a:pPr eaLnBrk="0" hangingPunct="0">
              <a:spcBef>
                <a:spcPct val="20000"/>
              </a:spcBef>
              <a:buFontTx/>
              <a:buChar char="•"/>
              <a:defRPr/>
            </a:pPr>
            <a:r>
              <a:rPr lang="en-US" sz="1700" b="1" i="1" dirty="0">
                <a:solidFill>
                  <a:srgbClr val="FF0000"/>
                </a:solidFill>
                <a:ea typeface="ＭＳ Ｐゴシック" charset="-128"/>
                <a:cs typeface="ＭＳ Ｐゴシック" charset="-128"/>
              </a:rPr>
              <a:t> Automated Web Application</a:t>
            </a:r>
            <a:br>
              <a:rPr lang="en-US" sz="1700" b="1" i="1" dirty="0">
                <a:solidFill>
                  <a:srgbClr val="FF0000"/>
                </a:solidFill>
                <a:ea typeface="ＭＳ Ｐゴシック" charset="-128"/>
                <a:cs typeface="ＭＳ Ｐゴシック" charset="-128"/>
              </a:rPr>
            </a:br>
            <a:r>
              <a:rPr lang="en-US" sz="1700" b="1" i="1" dirty="0">
                <a:solidFill>
                  <a:srgbClr val="FF0000"/>
                </a:solidFill>
                <a:ea typeface="ＭＳ Ｐゴシック" charset="-128"/>
                <a:cs typeface="ＭＳ Ｐゴシック" charset="-128"/>
              </a:rPr>
              <a:t>   Scanners</a:t>
            </a:r>
          </a:p>
          <a:p>
            <a:pPr lvl="1">
              <a:spcBef>
                <a:spcPct val="20000"/>
              </a:spcBef>
              <a:buFont typeface="Lucida Grande" charset="0"/>
              <a:buChar char="-"/>
              <a:defRPr/>
            </a:pPr>
            <a:r>
              <a:rPr lang="en-US" sz="1700" dirty="0">
                <a:ea typeface="ＭＳ Ｐゴシック" charset="-128"/>
                <a:cs typeface="ＭＳ Ｐゴシック" charset="-128"/>
              </a:rPr>
              <a:t> SkipFish</a:t>
            </a:r>
          </a:p>
          <a:p>
            <a:pPr lvl="1">
              <a:spcBef>
                <a:spcPct val="20000"/>
              </a:spcBef>
              <a:buFont typeface="Lucida Grande" charset="0"/>
              <a:buChar char="-"/>
              <a:defRPr/>
            </a:pPr>
            <a:r>
              <a:rPr lang="en-US" sz="1700" dirty="0">
                <a:ea typeface="ＭＳ Ｐゴシック" charset="-128"/>
                <a:cs typeface="ＭＳ Ｐゴシック" charset="-128"/>
              </a:rPr>
              <a:t> SkipFish Exercise</a:t>
            </a:r>
          </a:p>
          <a:p>
            <a:pPr lvl="1">
              <a:spcBef>
                <a:spcPct val="20000"/>
              </a:spcBef>
              <a:buFont typeface="Lucida Grande" charset="0"/>
              <a:buChar char="-"/>
              <a:defRPr/>
            </a:pPr>
            <a:r>
              <a:rPr lang="en-US" sz="1700" dirty="0">
                <a:ea typeface="ＭＳ Ｐゴシック" charset="-128"/>
                <a:cs typeface="ＭＳ Ｐゴシック" charset="-128"/>
              </a:rPr>
              <a:t> w3af</a:t>
            </a:r>
          </a:p>
          <a:p>
            <a:pPr lvl="1">
              <a:spcBef>
                <a:spcPct val="20000"/>
              </a:spcBef>
              <a:buFont typeface="Lucida Grande" charset="0"/>
              <a:buChar char="-"/>
              <a:defRPr/>
            </a:pPr>
            <a:r>
              <a:rPr lang="en-US" sz="1700" dirty="0">
                <a:ea typeface="ＭＳ Ｐゴシック" charset="-128"/>
                <a:cs typeface="ＭＳ Ｐゴシック" charset="-128"/>
              </a:rPr>
              <a:t> w3af Exercise</a:t>
            </a:r>
          </a:p>
        </p:txBody>
      </p:sp>
      <p:sp>
        <p:nvSpPr>
          <p:cNvPr id="12" name="Freeform 1044"/>
          <p:cNvSpPr>
            <a:spLocks/>
          </p:cNvSpPr>
          <p:nvPr/>
        </p:nvSpPr>
        <p:spPr bwMode="blackWhite">
          <a:xfrm>
            <a:off x="4265613" y="269384"/>
            <a:ext cx="1296987" cy="6030871"/>
          </a:xfrm>
          <a:custGeom>
            <a:avLst/>
            <a:gdLst>
              <a:gd name="T0" fmla="*/ 0 w 808"/>
              <a:gd name="T1" fmla="*/ 2147483647 h 3984"/>
              <a:gd name="T2" fmla="*/ 2147483647 w 808"/>
              <a:gd name="T3" fmla="*/ 0 h 3984"/>
              <a:gd name="T4" fmla="*/ 2147483647 w 808"/>
              <a:gd name="T5" fmla="*/ 2147483647 h 3984"/>
              <a:gd name="T6" fmla="*/ 0 w 808"/>
              <a:gd name="T7" fmla="*/ 2147483647 h 3984"/>
              <a:gd name="T8" fmla="*/ 0 60000 65536"/>
              <a:gd name="T9" fmla="*/ 0 60000 65536"/>
              <a:gd name="T10" fmla="*/ 0 60000 65536"/>
              <a:gd name="T11" fmla="*/ 0 60000 65536"/>
              <a:gd name="T12" fmla="*/ 0 w 808"/>
              <a:gd name="T13" fmla="*/ 0 h 3984"/>
              <a:gd name="T14" fmla="*/ 808 w 808"/>
              <a:gd name="T15" fmla="*/ 3984 h 3984"/>
            </a:gdLst>
            <a:ahLst/>
            <a:cxnLst>
              <a:cxn ang="T8">
                <a:pos x="T0" y="T1"/>
              </a:cxn>
              <a:cxn ang="T9">
                <a:pos x="T2" y="T3"/>
              </a:cxn>
              <a:cxn ang="T10">
                <a:pos x="T4" y="T5"/>
              </a:cxn>
              <a:cxn ang="T11">
                <a:pos x="T6" y="T7"/>
              </a:cxn>
            </a:cxnLst>
            <a:rect l="T12" t="T13" r="T14" b="T15"/>
            <a:pathLst>
              <a:path w="808" h="3984">
                <a:moveTo>
                  <a:pt x="0" y="2788"/>
                </a:moveTo>
                <a:lnTo>
                  <a:pt x="808" y="0"/>
                </a:lnTo>
                <a:lnTo>
                  <a:pt x="808" y="3984"/>
                </a:lnTo>
                <a:lnTo>
                  <a:pt x="0" y="2788"/>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85800" y="121920"/>
            <a:ext cx="7772400" cy="1143000"/>
          </a:xfrm>
        </p:spPr>
        <p:txBody>
          <a:bodyPr/>
          <a:lstStyle/>
          <a:p>
            <a:r>
              <a:rPr lang="en-US" dirty="0">
                <a:latin typeface="Tahoma" charset="0"/>
                <a:ea typeface="MS PGothic" charset="0"/>
              </a:rPr>
              <a:t>Enforcing the </a:t>
            </a:r>
            <a:br>
              <a:rPr lang="en-US" dirty="0">
                <a:latin typeface="Tahoma" charset="0"/>
                <a:ea typeface="MS PGothic" charset="0"/>
              </a:rPr>
            </a:br>
            <a:r>
              <a:rPr lang="en-US" dirty="0">
                <a:latin typeface="Tahoma" charset="0"/>
                <a:ea typeface="MS PGothic" charset="0"/>
              </a:rPr>
              <a:t>Same Origin Policy</a:t>
            </a:r>
          </a:p>
        </p:txBody>
      </p:sp>
      <p:graphicFrame>
        <p:nvGraphicFramePr>
          <p:cNvPr id="71718" name="Group 38"/>
          <p:cNvGraphicFramePr>
            <a:graphicFrameLocks noGrp="1"/>
          </p:cNvGraphicFramePr>
          <p:nvPr>
            <p:ph type="tbl" idx="1"/>
          </p:nvPr>
        </p:nvGraphicFramePr>
        <p:xfrm>
          <a:off x="457200" y="3657600"/>
          <a:ext cx="8229600" cy="2891474"/>
        </p:xfrm>
        <a:graphic>
          <a:graphicData uri="http://schemas.openxmlformats.org/drawingml/2006/table">
            <a:tbl>
              <a:tblPr/>
              <a:tblGrid>
                <a:gridCol w="3467100">
                  <a:extLst>
                    <a:ext uri="{9D8B030D-6E8A-4147-A177-3AD203B41FA5}">
                      <a16:colId xmlns:a16="http://schemas.microsoft.com/office/drawing/2014/main" val="20000"/>
                    </a:ext>
                  </a:extLst>
                </a:gridCol>
                <a:gridCol w="1614488">
                  <a:extLst>
                    <a:ext uri="{9D8B030D-6E8A-4147-A177-3AD203B41FA5}">
                      <a16:colId xmlns:a16="http://schemas.microsoft.com/office/drawing/2014/main" val="20001"/>
                    </a:ext>
                  </a:extLst>
                </a:gridCol>
                <a:gridCol w="3148012">
                  <a:extLst>
                    <a:ext uri="{9D8B030D-6E8A-4147-A177-3AD203B41FA5}">
                      <a16:colId xmlns:a16="http://schemas.microsoft.com/office/drawing/2014/main" val="20002"/>
                    </a:ext>
                  </a:extLst>
                </a:gridCol>
              </a:tblGrid>
              <a:tr h="4143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charset="0"/>
                          <a:ea typeface="ＭＳ Ｐゴシック" charset="-128"/>
                        </a:rPr>
                        <a:t>URL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charset="0"/>
                          <a:ea typeface="ＭＳ Ｐゴシック" charset="-128"/>
                        </a:rPr>
                        <a:t>Result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charset="0"/>
                          <a:ea typeface="ＭＳ Ｐゴシック" charset="-128"/>
                        </a:rPr>
                        <a:t>Why?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extLst>
                  <a:ext uri="{0D108BD9-81ED-4DB2-BD59-A6C34878D82A}">
                    <a16:rowId xmlns:a16="http://schemas.microsoft.com/office/drawing/2014/main" val="10000"/>
                  </a:ext>
                </a:extLst>
              </a:tr>
              <a:tr h="412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charset="0"/>
                          <a:ea typeface="ＭＳ Ｐゴシック" charset="-128"/>
                        </a:rPr>
                        <a:t>http://www.PEWAPT.org/product/sale.php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charset="0"/>
                          <a:ea typeface="ＭＳ Ｐゴシック" charset="-128"/>
                        </a:rPr>
                        <a:t>Allowed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charset="0"/>
                          <a:ea typeface="ＭＳ Ｐゴシック" charset="-128"/>
                        </a:rPr>
                        <a:t>Same server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4143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charset="0"/>
                          <a:ea typeface="ＭＳ Ｐゴシック" charset="-128"/>
                        </a:rPr>
                        <a:t>http://www.PEWAPT.org/about/us/index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charset="0"/>
                          <a:ea typeface="ＭＳ Ｐゴシック" charset="-128"/>
                        </a:rPr>
                        <a:t>Allowed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charset="0"/>
                          <a:ea typeface="ＭＳ Ｐゴシック" charset="-128"/>
                        </a:rPr>
                        <a:t>Same server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2"/>
                  </a:ext>
                </a:extLst>
              </a:tr>
              <a:tr h="412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charset="0"/>
                          <a:ea typeface="ＭＳ Ｐゴシック" charset="-128"/>
                        </a:rPr>
                        <a:t>http://www.PEWAPT.org:8181/index.php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charset="0"/>
                          <a:ea typeface="ＭＳ Ｐゴシック" charset="-128"/>
                        </a:rPr>
                        <a:t>Rejected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charset="0"/>
                          <a:ea typeface="ＭＳ Ｐゴシック" charset="-128"/>
                        </a:rPr>
                        <a:t>Different Port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r h="4143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charset="0"/>
                          <a:ea typeface="ＭＳ Ｐゴシック" charset="-128"/>
                        </a:rPr>
                        <a:t>https://www.PEWAPT.org/about/info.php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charset="0"/>
                          <a:ea typeface="ＭＳ Ｐゴシック" charset="-128"/>
                        </a:rPr>
                        <a:t>Rejected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charset="0"/>
                          <a:ea typeface="ＭＳ Ｐゴシック" charset="-128"/>
                        </a:rPr>
                        <a:t>Different Protocol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4"/>
                  </a:ext>
                </a:extLst>
              </a:tr>
              <a:tr h="412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charset="0"/>
                          <a:ea typeface="ＭＳ Ｐゴシック" charset="-128"/>
                        </a:rPr>
                        <a:t>http://web.PEWAPT.org/about/info.php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charset="0"/>
                          <a:ea typeface="ＭＳ Ｐゴシック" charset="-128"/>
                        </a:rPr>
                        <a:t>Rejected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charset="0"/>
                          <a:ea typeface="ＭＳ Ｐゴシック" charset="-128"/>
                        </a:rPr>
                        <a:t>Different Host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5"/>
                  </a:ext>
                </a:extLst>
              </a:tr>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charset="0"/>
                          <a:ea typeface="ＭＳ Ｐゴシック" charset="-128"/>
                        </a:rPr>
                        <a:t>http://PEWAPT.org/about/info.php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charset="0"/>
                          <a:ea typeface="ＭＳ Ｐゴシック" charset="-128"/>
                        </a:rPr>
                        <a:t>Rejected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charset="0"/>
                          <a:ea typeface="ＭＳ Ｐゴシック" charset="-128"/>
                        </a:rPr>
                        <a:t>Different Host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6"/>
                  </a:ext>
                </a:extLst>
              </a:tr>
            </a:tbl>
          </a:graphicData>
        </a:graphic>
      </p:graphicFrame>
      <p:sp>
        <p:nvSpPr>
          <p:cNvPr id="40997" name="Rectangle 4"/>
          <p:cNvSpPr>
            <a:spLocks noChangeArrowheads="1"/>
          </p:cNvSpPr>
          <p:nvPr/>
        </p:nvSpPr>
        <p:spPr bwMode="gray">
          <a:xfrm>
            <a:off x="228600" y="1524000"/>
            <a:ext cx="8610600" cy="206210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342900" indent="-342900" eaLnBrk="0" hangingPunct="0">
              <a:spcBef>
                <a:spcPct val="20000"/>
              </a:spcBef>
              <a:buFont typeface="Arial" charset="0"/>
              <a:buChar char="•"/>
            </a:pPr>
            <a:r>
              <a:rPr lang="en-US" sz="2000" dirty="0"/>
              <a:t>Suppose a browser fetches a script by accessing this URL:</a:t>
            </a:r>
            <a:br>
              <a:rPr lang="en-US" sz="2000" dirty="0"/>
            </a:br>
            <a:r>
              <a:rPr lang="en-US" sz="2000" dirty="0"/>
              <a:t>http://www.PEWAPT.org/about/info.php</a:t>
            </a:r>
          </a:p>
          <a:p>
            <a:pPr marL="342900" indent="-342900" eaLnBrk="0" hangingPunct="0">
              <a:spcBef>
                <a:spcPct val="20000"/>
              </a:spcBef>
              <a:buFont typeface="Arial" charset="0"/>
              <a:buChar char="•"/>
            </a:pPr>
            <a:r>
              <a:rPr lang="en-US" sz="2000" dirty="0"/>
              <a:t>When it runs the script, the browser allows the script to issue further HTTP requests</a:t>
            </a:r>
          </a:p>
          <a:p>
            <a:pPr marL="342900" indent="-342900" eaLnBrk="0" hangingPunct="0">
              <a:spcBef>
                <a:spcPct val="20000"/>
              </a:spcBef>
              <a:buFont typeface="Arial" charset="0"/>
              <a:buChar char="•"/>
            </a:pPr>
            <a:r>
              <a:rPr lang="en-US" sz="2000" dirty="0"/>
              <a:t>But, will the script running in the browser be able to access the responses?  It depends…</a:t>
            </a:r>
          </a:p>
        </p:txBody>
      </p:sp>
    </p:spTree>
    <p:extLst>
      <p:ext uri="{BB962C8B-B14F-4D97-AF65-F5344CB8AC3E}">
        <p14:creationId xmlns:p14="http://schemas.microsoft.com/office/powerpoint/2010/main" val="27186847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5"/>
          <p:cNvSpPr>
            <a:spLocks noChangeArrowheads="1"/>
          </p:cNvSpPr>
          <p:nvPr/>
        </p:nvSpPr>
        <p:spPr bwMode="auto">
          <a:xfrm>
            <a:off x="7467600" y="1767840"/>
            <a:ext cx="1524000" cy="381000"/>
          </a:xfrm>
          <a:prstGeom prst="rect">
            <a:avLst/>
          </a:prstGeom>
          <a:solidFill>
            <a:srgbClr val="ED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29" name="Title 1"/>
          <p:cNvSpPr>
            <a:spLocks noGrp="1"/>
          </p:cNvSpPr>
          <p:nvPr>
            <p:ph type="title"/>
          </p:nvPr>
        </p:nvSpPr>
        <p:spPr/>
        <p:txBody>
          <a:bodyPr/>
          <a:lstStyle/>
          <a:p>
            <a:r>
              <a:rPr lang="en-US" dirty="0">
                <a:latin typeface="Tahoma" charset="0"/>
                <a:ea typeface="MS PGothic" charset="0"/>
              </a:rPr>
              <a:t>Web App Vulnerability Scanners</a:t>
            </a:r>
          </a:p>
        </p:txBody>
      </p:sp>
      <p:sp>
        <p:nvSpPr>
          <p:cNvPr id="1030" name="Content Placeholder 2"/>
          <p:cNvSpPr>
            <a:spLocks noGrp="1"/>
          </p:cNvSpPr>
          <p:nvPr>
            <p:ph idx="1"/>
          </p:nvPr>
        </p:nvSpPr>
        <p:spPr>
          <a:xfrm>
            <a:off x="381000" y="1676400"/>
            <a:ext cx="6934200" cy="4419600"/>
          </a:xfrm>
        </p:spPr>
        <p:txBody>
          <a:bodyPr/>
          <a:lstStyle/>
          <a:p>
            <a:r>
              <a:rPr lang="en-US" sz="1800" dirty="0">
                <a:latin typeface="Tahoma" charset="0"/>
                <a:ea typeface="MS PGothic" charset="0"/>
              </a:rPr>
              <a:t>Web app vulnerability scanners are different from scanners like Nessus</a:t>
            </a:r>
          </a:p>
          <a:p>
            <a:pPr lvl="1"/>
            <a:r>
              <a:rPr lang="en-US" sz="1600" dirty="0">
                <a:latin typeface="Tahoma" charset="0"/>
                <a:ea typeface="MS PGothic" charset="0"/>
              </a:rPr>
              <a:t>Nessus uses a series of plug-ins and send traffic to a machine to determine if it is vulnerable, but the plug-ins, for the most part, do not change what they do based on the response</a:t>
            </a:r>
          </a:p>
          <a:p>
            <a:r>
              <a:rPr lang="en-US" sz="1800" dirty="0">
                <a:latin typeface="Tahoma" charset="0"/>
                <a:ea typeface="MS PGothic" charset="0"/>
              </a:rPr>
              <a:t>Web scanners interact with the site, through spidering or proxies</a:t>
            </a:r>
          </a:p>
          <a:p>
            <a:r>
              <a:rPr lang="en-US" sz="1800" dirty="0">
                <a:latin typeface="Tahoma" charset="0"/>
                <a:ea typeface="MS PGothic" charset="0"/>
              </a:rPr>
              <a:t>This interaction actually changes the way the plug-ins send traffic</a:t>
            </a:r>
          </a:p>
          <a:p>
            <a:r>
              <a:rPr lang="en-US" sz="1800" dirty="0">
                <a:latin typeface="Tahoma" charset="0"/>
                <a:ea typeface="MS PGothic" charset="0"/>
              </a:rPr>
              <a:t>We will be exploring some of the most popular scanners tool collections out there</a:t>
            </a:r>
          </a:p>
          <a:p>
            <a:pPr lvl="1"/>
            <a:r>
              <a:rPr lang="en-US" sz="1600" dirty="0">
                <a:latin typeface="Tahoma" charset="0"/>
                <a:ea typeface="MS PGothic" charset="0"/>
              </a:rPr>
              <a:t>w3af</a:t>
            </a:r>
          </a:p>
          <a:p>
            <a:pPr lvl="1"/>
            <a:r>
              <a:rPr lang="en-US" sz="1600" dirty="0">
                <a:latin typeface="Tahoma" charset="0"/>
                <a:ea typeface="MS PGothic" charset="0"/>
              </a:rPr>
              <a:t>Skipfish</a:t>
            </a:r>
          </a:p>
          <a:p>
            <a:pPr lvl="1"/>
            <a:r>
              <a:rPr lang="en-US" sz="1600" dirty="0">
                <a:latin typeface="Tahoma" charset="0"/>
                <a:ea typeface="MS PGothic" charset="0"/>
              </a:rPr>
              <a:t>WebSecurify</a:t>
            </a:r>
          </a:p>
          <a:p>
            <a:pPr lvl="1">
              <a:buFontTx/>
              <a:buNone/>
            </a:pPr>
            <a:endParaRPr lang="en-US" sz="1600" dirty="0">
              <a:latin typeface="Tahoma" charset="0"/>
              <a:ea typeface="MS PGothic" charset="0"/>
            </a:endParaRPr>
          </a:p>
        </p:txBody>
      </p:sp>
      <p:sp>
        <p:nvSpPr>
          <p:cNvPr id="1031" name="Text Box 13"/>
          <p:cNvSpPr txBox="1">
            <a:spLocks noChangeArrowheads="1"/>
          </p:cNvSpPr>
          <p:nvPr/>
        </p:nvSpPr>
        <p:spPr bwMode="auto">
          <a:xfrm>
            <a:off x="7878763" y="6187440"/>
            <a:ext cx="960437" cy="26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Pen Tester</a:t>
            </a:r>
            <a:endParaRPr lang="en-US" sz="1600" dirty="0">
              <a:latin typeface="Arial" charset="0"/>
            </a:endParaRPr>
          </a:p>
        </p:txBody>
      </p:sp>
      <p:sp>
        <p:nvSpPr>
          <p:cNvPr id="1032" name="Text Box 13"/>
          <p:cNvSpPr txBox="1">
            <a:spLocks noChangeArrowheads="1"/>
          </p:cNvSpPr>
          <p:nvPr/>
        </p:nvSpPr>
        <p:spPr bwMode="auto">
          <a:xfrm>
            <a:off x="7772400" y="2618740"/>
            <a:ext cx="1041400"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Target</a:t>
            </a:r>
            <a:br>
              <a:rPr lang="en-US" sz="1200" b="1" dirty="0">
                <a:latin typeface="Arial" charset="0"/>
              </a:rPr>
            </a:br>
            <a:r>
              <a:rPr lang="en-US" sz="1200" b="1" dirty="0">
                <a:latin typeface="Arial" charset="0"/>
              </a:rPr>
              <a:t>Web Server</a:t>
            </a:r>
            <a:endParaRPr lang="en-US" sz="1600" dirty="0">
              <a:latin typeface="Arial" charset="0"/>
            </a:endParaRPr>
          </a:p>
        </p:txBody>
      </p:sp>
      <p:graphicFrame>
        <p:nvGraphicFramePr>
          <p:cNvPr id="1026" name="Object 3"/>
          <p:cNvGraphicFramePr>
            <a:graphicFrameLocks noChangeAspect="1"/>
          </p:cNvGraphicFramePr>
          <p:nvPr/>
        </p:nvGraphicFramePr>
        <p:xfrm>
          <a:off x="7848600" y="5046028"/>
          <a:ext cx="960438" cy="1065212"/>
        </p:xfrm>
        <a:graphic>
          <a:graphicData uri="http://schemas.openxmlformats.org/presentationml/2006/ole">
            <mc:AlternateContent xmlns:mc="http://schemas.openxmlformats.org/markup-compatibility/2006">
              <mc:Choice xmlns:v="urn:schemas-microsoft-com:vml" Requires="v">
                <p:oleObj spid="_x0000_s1106" name="Clip" r:id="rId4" imgW="2501798" imgH="2616098" progId="">
                  <p:embed/>
                </p:oleObj>
              </mc:Choice>
              <mc:Fallback>
                <p:oleObj name="Clip" r:id="rId4" imgW="2501798" imgH="2616098"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00" y="5046028"/>
                        <a:ext cx="960438" cy="106521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033" name="Rectangle 20"/>
          <p:cNvSpPr>
            <a:spLocks noChangeArrowheads="1"/>
          </p:cNvSpPr>
          <p:nvPr/>
        </p:nvSpPr>
        <p:spPr bwMode="auto">
          <a:xfrm>
            <a:off x="8104188" y="5111115"/>
            <a:ext cx="438150" cy="390525"/>
          </a:xfrm>
          <a:prstGeom prst="rect">
            <a:avLst/>
          </a:prstGeom>
          <a:solidFill>
            <a:srgbClr val="FF0043"/>
          </a:solidFill>
          <a:ln w="12700">
            <a:solidFill>
              <a:schemeClr val="tx1"/>
            </a:solidFill>
            <a:miter lim="800000"/>
            <a:headEnd type="none" w="sm" len="sm"/>
            <a:tailEnd type="none" w="sm" len="sm"/>
          </a:ln>
        </p:spPr>
        <p:txBody>
          <a:bodyPr wrap="none" anchor="ctr"/>
          <a:lstStyle/>
          <a:p>
            <a:pPr algn="ctr">
              <a:lnSpc>
                <a:spcPct val="95000"/>
              </a:lnSpc>
              <a:spcBef>
                <a:spcPct val="30000"/>
              </a:spcBef>
            </a:pPr>
            <a:endParaRPr lang="en-US" sz="1600" dirty="0">
              <a:solidFill>
                <a:srgbClr val="FF0043"/>
              </a:solidFill>
              <a:latin typeface="Arial" charset="0"/>
            </a:endParaRPr>
          </a:p>
        </p:txBody>
      </p:sp>
      <p:grpSp>
        <p:nvGrpSpPr>
          <p:cNvPr id="1034" name="Group 21"/>
          <p:cNvGrpSpPr>
            <a:grpSpLocks/>
          </p:cNvGrpSpPr>
          <p:nvPr/>
        </p:nvGrpSpPr>
        <p:grpSpPr bwMode="auto">
          <a:xfrm>
            <a:off x="7888288" y="4587240"/>
            <a:ext cx="873125" cy="581025"/>
            <a:chOff x="288" y="2254"/>
            <a:chExt cx="528" cy="338"/>
          </a:xfrm>
        </p:grpSpPr>
        <p:sp>
          <p:nvSpPr>
            <p:cNvPr id="1038" name="Freeform 22"/>
            <p:cNvSpPr>
              <a:spLocks/>
            </p:cNvSpPr>
            <p:nvPr/>
          </p:nvSpPr>
          <p:spPr bwMode="auto">
            <a:xfrm>
              <a:off x="288" y="2254"/>
              <a:ext cx="528" cy="338"/>
            </a:xfrm>
            <a:custGeom>
              <a:avLst/>
              <a:gdLst>
                <a:gd name="T0" fmla="*/ 0 w 1616"/>
                <a:gd name="T1" fmla="*/ 0 h 1034"/>
                <a:gd name="T2" fmla="*/ 0 w 1616"/>
                <a:gd name="T3" fmla="*/ 0 h 1034"/>
                <a:gd name="T4" fmla="*/ 0 w 1616"/>
                <a:gd name="T5" fmla="*/ 0 h 1034"/>
                <a:gd name="T6" fmla="*/ 0 w 1616"/>
                <a:gd name="T7" fmla="*/ 0 h 1034"/>
                <a:gd name="T8" fmla="*/ 0 w 1616"/>
                <a:gd name="T9" fmla="*/ 0 h 1034"/>
                <a:gd name="T10" fmla="*/ 0 w 1616"/>
                <a:gd name="T11" fmla="*/ 0 h 1034"/>
                <a:gd name="T12" fmla="*/ 0 w 1616"/>
                <a:gd name="T13" fmla="*/ 0 h 1034"/>
                <a:gd name="T14" fmla="*/ 0 w 1616"/>
                <a:gd name="T15" fmla="*/ 0 h 1034"/>
                <a:gd name="T16" fmla="*/ 0 w 1616"/>
                <a:gd name="T17" fmla="*/ 0 h 1034"/>
                <a:gd name="T18" fmla="*/ 0 w 1616"/>
                <a:gd name="T19" fmla="*/ 0 h 1034"/>
                <a:gd name="T20" fmla="*/ 0 w 1616"/>
                <a:gd name="T21" fmla="*/ 0 h 1034"/>
                <a:gd name="T22" fmla="*/ 0 w 1616"/>
                <a:gd name="T23" fmla="*/ 0 h 1034"/>
                <a:gd name="T24" fmla="*/ 0 w 1616"/>
                <a:gd name="T25" fmla="*/ 0 h 1034"/>
                <a:gd name="T26" fmla="*/ 0 w 1616"/>
                <a:gd name="T27" fmla="*/ 0 h 1034"/>
                <a:gd name="T28" fmla="*/ 0 w 1616"/>
                <a:gd name="T29" fmla="*/ 0 h 1034"/>
                <a:gd name="T30" fmla="*/ 0 w 1616"/>
                <a:gd name="T31" fmla="*/ 0 h 1034"/>
                <a:gd name="T32" fmla="*/ 0 w 1616"/>
                <a:gd name="T33" fmla="*/ 0 h 1034"/>
                <a:gd name="T34" fmla="*/ 0 w 1616"/>
                <a:gd name="T35" fmla="*/ 0 h 1034"/>
                <a:gd name="T36" fmla="*/ 0 w 1616"/>
                <a:gd name="T37" fmla="*/ 0 h 1034"/>
                <a:gd name="T38" fmla="*/ 0 w 1616"/>
                <a:gd name="T39" fmla="*/ 0 h 1034"/>
                <a:gd name="T40" fmla="*/ 0 w 1616"/>
                <a:gd name="T41" fmla="*/ 0 h 1034"/>
                <a:gd name="T42" fmla="*/ 0 w 1616"/>
                <a:gd name="T43" fmla="*/ 0 h 1034"/>
                <a:gd name="T44" fmla="*/ 0 w 1616"/>
                <a:gd name="T45" fmla="*/ 0 h 1034"/>
                <a:gd name="T46" fmla="*/ 0 w 1616"/>
                <a:gd name="T47" fmla="*/ 0 h 1034"/>
                <a:gd name="T48" fmla="*/ 0 w 1616"/>
                <a:gd name="T49" fmla="*/ 0 h 1034"/>
                <a:gd name="T50" fmla="*/ 0 w 1616"/>
                <a:gd name="T51" fmla="*/ 0 h 1034"/>
                <a:gd name="T52" fmla="*/ 0 w 1616"/>
                <a:gd name="T53" fmla="*/ 0 h 1034"/>
                <a:gd name="T54" fmla="*/ 0 w 1616"/>
                <a:gd name="T55" fmla="*/ 0 h 1034"/>
                <a:gd name="T56" fmla="*/ 0 w 1616"/>
                <a:gd name="T57" fmla="*/ 0 h 1034"/>
                <a:gd name="T58" fmla="*/ 0 w 1616"/>
                <a:gd name="T59" fmla="*/ 0 h 1034"/>
                <a:gd name="T60" fmla="*/ 0 w 1616"/>
                <a:gd name="T61" fmla="*/ 0 h 1034"/>
                <a:gd name="T62" fmla="*/ 0 w 1616"/>
                <a:gd name="T63" fmla="*/ 0 h 1034"/>
                <a:gd name="T64" fmla="*/ 0 w 1616"/>
                <a:gd name="T65" fmla="*/ 0 h 1034"/>
                <a:gd name="T66" fmla="*/ 0 w 1616"/>
                <a:gd name="T67" fmla="*/ 0 h 1034"/>
                <a:gd name="T68" fmla="*/ 0 w 1616"/>
                <a:gd name="T69" fmla="*/ 0 h 1034"/>
                <a:gd name="T70" fmla="*/ 0 w 1616"/>
                <a:gd name="T71" fmla="*/ 0 h 1034"/>
                <a:gd name="T72" fmla="*/ 0 w 1616"/>
                <a:gd name="T73" fmla="*/ 0 h 1034"/>
                <a:gd name="T74" fmla="*/ 0 w 1616"/>
                <a:gd name="T75" fmla="*/ 0 h 1034"/>
                <a:gd name="T76" fmla="*/ 0 w 1616"/>
                <a:gd name="T77" fmla="*/ 0 h 1034"/>
                <a:gd name="T78" fmla="*/ 0 w 1616"/>
                <a:gd name="T79" fmla="*/ 0 h 1034"/>
                <a:gd name="T80" fmla="*/ 0 w 1616"/>
                <a:gd name="T81" fmla="*/ 0 h 1034"/>
                <a:gd name="T82" fmla="*/ 0 w 1616"/>
                <a:gd name="T83" fmla="*/ 0 h 1034"/>
                <a:gd name="T84" fmla="*/ 0 w 1616"/>
                <a:gd name="T85" fmla="*/ 0 h 1034"/>
                <a:gd name="T86" fmla="*/ 0 w 1616"/>
                <a:gd name="T87" fmla="*/ 0 h 1034"/>
                <a:gd name="T88" fmla="*/ 0 w 1616"/>
                <a:gd name="T89" fmla="*/ 0 h 1034"/>
                <a:gd name="T90" fmla="*/ 0 w 1616"/>
                <a:gd name="T91" fmla="*/ 0 h 1034"/>
                <a:gd name="T92" fmla="*/ 0 w 1616"/>
                <a:gd name="T93" fmla="*/ 0 h 1034"/>
                <a:gd name="T94" fmla="*/ 0 w 1616"/>
                <a:gd name="T95" fmla="*/ 0 h 1034"/>
                <a:gd name="T96" fmla="*/ 0 w 1616"/>
                <a:gd name="T97" fmla="*/ 0 h 1034"/>
                <a:gd name="T98" fmla="*/ 0 w 1616"/>
                <a:gd name="T99" fmla="*/ 0 h 1034"/>
                <a:gd name="T100" fmla="*/ 0 w 1616"/>
                <a:gd name="T101" fmla="*/ 0 h 1034"/>
                <a:gd name="T102" fmla="*/ 0 w 1616"/>
                <a:gd name="T103" fmla="*/ 0 h 1034"/>
                <a:gd name="T104" fmla="*/ 0 w 1616"/>
                <a:gd name="T105" fmla="*/ 0 h 1034"/>
                <a:gd name="T106" fmla="*/ 0 w 1616"/>
                <a:gd name="T107" fmla="*/ 0 h 1034"/>
                <a:gd name="T108" fmla="*/ 0 w 1616"/>
                <a:gd name="T109" fmla="*/ 0 h 10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16"/>
                <a:gd name="T166" fmla="*/ 0 h 1034"/>
                <a:gd name="T167" fmla="*/ 1616 w 1616"/>
                <a:gd name="T168" fmla="*/ 1034 h 10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16" h="1034">
                  <a:moveTo>
                    <a:pt x="499" y="13"/>
                  </a:moveTo>
                  <a:lnTo>
                    <a:pt x="504" y="13"/>
                  </a:lnTo>
                  <a:lnTo>
                    <a:pt x="512" y="13"/>
                  </a:lnTo>
                  <a:lnTo>
                    <a:pt x="522" y="14"/>
                  </a:lnTo>
                  <a:lnTo>
                    <a:pt x="532" y="14"/>
                  </a:lnTo>
                  <a:lnTo>
                    <a:pt x="541" y="14"/>
                  </a:lnTo>
                  <a:lnTo>
                    <a:pt x="549" y="15"/>
                  </a:lnTo>
                  <a:lnTo>
                    <a:pt x="556" y="15"/>
                  </a:lnTo>
                  <a:lnTo>
                    <a:pt x="561" y="15"/>
                  </a:lnTo>
                  <a:lnTo>
                    <a:pt x="565" y="15"/>
                  </a:lnTo>
                  <a:lnTo>
                    <a:pt x="572" y="14"/>
                  </a:lnTo>
                  <a:lnTo>
                    <a:pt x="580" y="12"/>
                  </a:lnTo>
                  <a:lnTo>
                    <a:pt x="591" y="9"/>
                  </a:lnTo>
                  <a:lnTo>
                    <a:pt x="600" y="8"/>
                  </a:lnTo>
                  <a:lnTo>
                    <a:pt x="608" y="6"/>
                  </a:lnTo>
                  <a:lnTo>
                    <a:pt x="614" y="5"/>
                  </a:lnTo>
                  <a:lnTo>
                    <a:pt x="616" y="5"/>
                  </a:lnTo>
                  <a:lnTo>
                    <a:pt x="618" y="6"/>
                  </a:lnTo>
                  <a:lnTo>
                    <a:pt x="624" y="7"/>
                  </a:lnTo>
                  <a:lnTo>
                    <a:pt x="631" y="9"/>
                  </a:lnTo>
                  <a:lnTo>
                    <a:pt x="639" y="12"/>
                  </a:lnTo>
                  <a:lnTo>
                    <a:pt x="647" y="14"/>
                  </a:lnTo>
                  <a:lnTo>
                    <a:pt x="655" y="16"/>
                  </a:lnTo>
                  <a:lnTo>
                    <a:pt x="661" y="17"/>
                  </a:lnTo>
                  <a:lnTo>
                    <a:pt x="666" y="18"/>
                  </a:lnTo>
                  <a:lnTo>
                    <a:pt x="670" y="18"/>
                  </a:lnTo>
                  <a:lnTo>
                    <a:pt x="677" y="20"/>
                  </a:lnTo>
                  <a:lnTo>
                    <a:pt x="686" y="20"/>
                  </a:lnTo>
                  <a:lnTo>
                    <a:pt x="696" y="20"/>
                  </a:lnTo>
                  <a:lnTo>
                    <a:pt x="706" y="21"/>
                  </a:lnTo>
                  <a:lnTo>
                    <a:pt x="715" y="22"/>
                  </a:lnTo>
                  <a:lnTo>
                    <a:pt x="723" y="23"/>
                  </a:lnTo>
                  <a:lnTo>
                    <a:pt x="729" y="25"/>
                  </a:lnTo>
                  <a:lnTo>
                    <a:pt x="736" y="28"/>
                  </a:lnTo>
                  <a:lnTo>
                    <a:pt x="746" y="31"/>
                  </a:lnTo>
                  <a:lnTo>
                    <a:pt x="760" y="36"/>
                  </a:lnTo>
                  <a:lnTo>
                    <a:pt x="775" y="40"/>
                  </a:lnTo>
                  <a:lnTo>
                    <a:pt x="790" y="45"/>
                  </a:lnTo>
                  <a:lnTo>
                    <a:pt x="805" y="49"/>
                  </a:lnTo>
                  <a:lnTo>
                    <a:pt x="815" y="52"/>
                  </a:lnTo>
                  <a:lnTo>
                    <a:pt x="823" y="53"/>
                  </a:lnTo>
                  <a:lnTo>
                    <a:pt x="833" y="47"/>
                  </a:lnTo>
                  <a:lnTo>
                    <a:pt x="842" y="40"/>
                  </a:lnTo>
                  <a:lnTo>
                    <a:pt x="850" y="35"/>
                  </a:lnTo>
                  <a:lnTo>
                    <a:pt x="856" y="32"/>
                  </a:lnTo>
                  <a:lnTo>
                    <a:pt x="859" y="31"/>
                  </a:lnTo>
                  <a:lnTo>
                    <a:pt x="865" y="28"/>
                  </a:lnTo>
                  <a:lnTo>
                    <a:pt x="874" y="23"/>
                  </a:lnTo>
                  <a:lnTo>
                    <a:pt x="882" y="18"/>
                  </a:lnTo>
                  <a:lnTo>
                    <a:pt x="891" y="14"/>
                  </a:lnTo>
                  <a:lnTo>
                    <a:pt x="899" y="9"/>
                  </a:lnTo>
                  <a:lnTo>
                    <a:pt x="905" y="7"/>
                  </a:lnTo>
                  <a:lnTo>
                    <a:pt x="909" y="6"/>
                  </a:lnTo>
                  <a:lnTo>
                    <a:pt x="914" y="6"/>
                  </a:lnTo>
                  <a:lnTo>
                    <a:pt x="925" y="5"/>
                  </a:lnTo>
                  <a:lnTo>
                    <a:pt x="935" y="3"/>
                  </a:lnTo>
                  <a:lnTo>
                    <a:pt x="948" y="2"/>
                  </a:lnTo>
                  <a:lnTo>
                    <a:pt x="959" y="2"/>
                  </a:lnTo>
                  <a:lnTo>
                    <a:pt x="970" y="1"/>
                  </a:lnTo>
                  <a:lnTo>
                    <a:pt x="978" y="0"/>
                  </a:lnTo>
                  <a:lnTo>
                    <a:pt x="982" y="0"/>
                  </a:lnTo>
                  <a:lnTo>
                    <a:pt x="989" y="1"/>
                  </a:lnTo>
                  <a:lnTo>
                    <a:pt x="1001" y="5"/>
                  </a:lnTo>
                  <a:lnTo>
                    <a:pt x="1013" y="8"/>
                  </a:lnTo>
                  <a:lnTo>
                    <a:pt x="1027" y="13"/>
                  </a:lnTo>
                  <a:lnTo>
                    <a:pt x="1041" y="17"/>
                  </a:lnTo>
                  <a:lnTo>
                    <a:pt x="1053" y="22"/>
                  </a:lnTo>
                  <a:lnTo>
                    <a:pt x="1059" y="24"/>
                  </a:lnTo>
                  <a:lnTo>
                    <a:pt x="1063" y="26"/>
                  </a:lnTo>
                  <a:lnTo>
                    <a:pt x="1069" y="32"/>
                  </a:lnTo>
                  <a:lnTo>
                    <a:pt x="1078" y="43"/>
                  </a:lnTo>
                  <a:lnTo>
                    <a:pt x="1088" y="56"/>
                  </a:lnTo>
                  <a:lnTo>
                    <a:pt x="1099" y="71"/>
                  </a:lnTo>
                  <a:lnTo>
                    <a:pt x="1108" y="86"/>
                  </a:lnTo>
                  <a:lnTo>
                    <a:pt x="1117" y="100"/>
                  </a:lnTo>
                  <a:lnTo>
                    <a:pt x="1123" y="110"/>
                  </a:lnTo>
                  <a:lnTo>
                    <a:pt x="1125" y="115"/>
                  </a:lnTo>
                  <a:lnTo>
                    <a:pt x="1132" y="125"/>
                  </a:lnTo>
                  <a:lnTo>
                    <a:pt x="1148" y="148"/>
                  </a:lnTo>
                  <a:lnTo>
                    <a:pt x="1171" y="181"/>
                  </a:lnTo>
                  <a:lnTo>
                    <a:pt x="1197" y="217"/>
                  </a:lnTo>
                  <a:lnTo>
                    <a:pt x="1223" y="254"/>
                  </a:lnTo>
                  <a:lnTo>
                    <a:pt x="1246" y="288"/>
                  </a:lnTo>
                  <a:lnTo>
                    <a:pt x="1264" y="313"/>
                  </a:lnTo>
                  <a:lnTo>
                    <a:pt x="1273" y="325"/>
                  </a:lnTo>
                  <a:lnTo>
                    <a:pt x="1281" y="328"/>
                  </a:lnTo>
                  <a:lnTo>
                    <a:pt x="1292" y="329"/>
                  </a:lnTo>
                  <a:lnTo>
                    <a:pt x="1308" y="329"/>
                  </a:lnTo>
                  <a:lnTo>
                    <a:pt x="1324" y="329"/>
                  </a:lnTo>
                  <a:lnTo>
                    <a:pt x="1339" y="329"/>
                  </a:lnTo>
                  <a:lnTo>
                    <a:pt x="1353" y="329"/>
                  </a:lnTo>
                  <a:lnTo>
                    <a:pt x="1363" y="329"/>
                  </a:lnTo>
                  <a:lnTo>
                    <a:pt x="1369" y="329"/>
                  </a:lnTo>
                  <a:lnTo>
                    <a:pt x="1374" y="331"/>
                  </a:lnTo>
                  <a:lnTo>
                    <a:pt x="1383" y="335"/>
                  </a:lnTo>
                  <a:lnTo>
                    <a:pt x="1397" y="339"/>
                  </a:lnTo>
                  <a:lnTo>
                    <a:pt x="1412" y="345"/>
                  </a:lnTo>
                  <a:lnTo>
                    <a:pt x="1427" y="351"/>
                  </a:lnTo>
                  <a:lnTo>
                    <a:pt x="1441" y="357"/>
                  </a:lnTo>
                  <a:lnTo>
                    <a:pt x="1451" y="361"/>
                  </a:lnTo>
                  <a:lnTo>
                    <a:pt x="1458" y="365"/>
                  </a:lnTo>
                  <a:lnTo>
                    <a:pt x="1468" y="375"/>
                  </a:lnTo>
                  <a:lnTo>
                    <a:pt x="1488" y="399"/>
                  </a:lnTo>
                  <a:lnTo>
                    <a:pt x="1513" y="432"/>
                  </a:lnTo>
                  <a:lnTo>
                    <a:pt x="1542" y="470"/>
                  </a:lnTo>
                  <a:lnTo>
                    <a:pt x="1570" y="508"/>
                  </a:lnTo>
                  <a:lnTo>
                    <a:pt x="1593" y="542"/>
                  </a:lnTo>
                  <a:lnTo>
                    <a:pt x="1609" y="566"/>
                  </a:lnTo>
                  <a:lnTo>
                    <a:pt x="1615" y="576"/>
                  </a:lnTo>
                  <a:lnTo>
                    <a:pt x="1615" y="595"/>
                  </a:lnTo>
                  <a:lnTo>
                    <a:pt x="1615" y="629"/>
                  </a:lnTo>
                  <a:lnTo>
                    <a:pt x="1616" y="664"/>
                  </a:lnTo>
                  <a:lnTo>
                    <a:pt x="1615" y="683"/>
                  </a:lnTo>
                  <a:lnTo>
                    <a:pt x="1612" y="691"/>
                  </a:lnTo>
                  <a:lnTo>
                    <a:pt x="1606" y="709"/>
                  </a:lnTo>
                  <a:lnTo>
                    <a:pt x="1598" y="730"/>
                  </a:lnTo>
                  <a:lnTo>
                    <a:pt x="1589" y="756"/>
                  </a:lnTo>
                  <a:lnTo>
                    <a:pt x="1580" y="781"/>
                  </a:lnTo>
                  <a:lnTo>
                    <a:pt x="1571" y="803"/>
                  </a:lnTo>
                  <a:lnTo>
                    <a:pt x="1564" y="820"/>
                  </a:lnTo>
                  <a:lnTo>
                    <a:pt x="1559" y="829"/>
                  </a:lnTo>
                  <a:lnTo>
                    <a:pt x="1555" y="835"/>
                  </a:lnTo>
                  <a:lnTo>
                    <a:pt x="1547" y="842"/>
                  </a:lnTo>
                  <a:lnTo>
                    <a:pt x="1536" y="851"/>
                  </a:lnTo>
                  <a:lnTo>
                    <a:pt x="1525" y="859"/>
                  </a:lnTo>
                  <a:lnTo>
                    <a:pt x="1512" y="867"/>
                  </a:lnTo>
                  <a:lnTo>
                    <a:pt x="1501" y="874"/>
                  </a:lnTo>
                  <a:lnTo>
                    <a:pt x="1489" y="880"/>
                  </a:lnTo>
                  <a:lnTo>
                    <a:pt x="1479" y="882"/>
                  </a:lnTo>
                  <a:lnTo>
                    <a:pt x="1468" y="883"/>
                  </a:lnTo>
                  <a:lnTo>
                    <a:pt x="1449" y="883"/>
                  </a:lnTo>
                  <a:lnTo>
                    <a:pt x="1423" y="884"/>
                  </a:lnTo>
                  <a:lnTo>
                    <a:pt x="1395" y="886"/>
                  </a:lnTo>
                  <a:lnTo>
                    <a:pt x="1367" y="887"/>
                  </a:lnTo>
                  <a:lnTo>
                    <a:pt x="1342" y="887"/>
                  </a:lnTo>
                  <a:lnTo>
                    <a:pt x="1322" y="887"/>
                  </a:lnTo>
                  <a:lnTo>
                    <a:pt x="1311" y="887"/>
                  </a:lnTo>
                  <a:lnTo>
                    <a:pt x="1304" y="886"/>
                  </a:lnTo>
                  <a:lnTo>
                    <a:pt x="1294" y="883"/>
                  </a:lnTo>
                  <a:lnTo>
                    <a:pt x="1284" y="882"/>
                  </a:lnTo>
                  <a:lnTo>
                    <a:pt x="1274" y="880"/>
                  </a:lnTo>
                  <a:lnTo>
                    <a:pt x="1262" y="878"/>
                  </a:lnTo>
                  <a:lnTo>
                    <a:pt x="1253" y="875"/>
                  </a:lnTo>
                  <a:lnTo>
                    <a:pt x="1245" y="874"/>
                  </a:lnTo>
                  <a:lnTo>
                    <a:pt x="1240" y="874"/>
                  </a:lnTo>
                  <a:lnTo>
                    <a:pt x="1220" y="881"/>
                  </a:lnTo>
                  <a:lnTo>
                    <a:pt x="1194" y="888"/>
                  </a:lnTo>
                  <a:lnTo>
                    <a:pt x="1168" y="897"/>
                  </a:lnTo>
                  <a:lnTo>
                    <a:pt x="1141" y="904"/>
                  </a:lnTo>
                  <a:lnTo>
                    <a:pt x="1117" y="912"/>
                  </a:lnTo>
                  <a:lnTo>
                    <a:pt x="1095" y="918"/>
                  </a:lnTo>
                  <a:lnTo>
                    <a:pt x="1079" y="922"/>
                  </a:lnTo>
                  <a:lnTo>
                    <a:pt x="1071" y="925"/>
                  </a:lnTo>
                  <a:lnTo>
                    <a:pt x="1068" y="925"/>
                  </a:lnTo>
                  <a:lnTo>
                    <a:pt x="1059" y="926"/>
                  </a:lnTo>
                  <a:lnTo>
                    <a:pt x="1050" y="926"/>
                  </a:lnTo>
                  <a:lnTo>
                    <a:pt x="1038" y="926"/>
                  </a:lnTo>
                  <a:lnTo>
                    <a:pt x="1023" y="926"/>
                  </a:lnTo>
                  <a:lnTo>
                    <a:pt x="1008" y="926"/>
                  </a:lnTo>
                  <a:lnTo>
                    <a:pt x="990" y="926"/>
                  </a:lnTo>
                  <a:lnTo>
                    <a:pt x="974" y="925"/>
                  </a:lnTo>
                  <a:lnTo>
                    <a:pt x="957" y="925"/>
                  </a:lnTo>
                  <a:lnTo>
                    <a:pt x="940" y="925"/>
                  </a:lnTo>
                  <a:lnTo>
                    <a:pt x="925" y="924"/>
                  </a:lnTo>
                  <a:lnTo>
                    <a:pt x="911" y="924"/>
                  </a:lnTo>
                  <a:lnTo>
                    <a:pt x="898" y="924"/>
                  </a:lnTo>
                  <a:lnTo>
                    <a:pt x="888" y="924"/>
                  </a:lnTo>
                  <a:lnTo>
                    <a:pt x="881" y="924"/>
                  </a:lnTo>
                  <a:lnTo>
                    <a:pt x="878" y="924"/>
                  </a:lnTo>
                  <a:lnTo>
                    <a:pt x="871" y="926"/>
                  </a:lnTo>
                  <a:lnTo>
                    <a:pt x="861" y="930"/>
                  </a:lnTo>
                  <a:lnTo>
                    <a:pt x="849" y="937"/>
                  </a:lnTo>
                  <a:lnTo>
                    <a:pt x="833" y="944"/>
                  </a:lnTo>
                  <a:lnTo>
                    <a:pt x="816" y="953"/>
                  </a:lnTo>
                  <a:lnTo>
                    <a:pt x="797" y="963"/>
                  </a:lnTo>
                  <a:lnTo>
                    <a:pt x="778" y="972"/>
                  </a:lnTo>
                  <a:lnTo>
                    <a:pt x="758" y="982"/>
                  </a:lnTo>
                  <a:lnTo>
                    <a:pt x="738" y="993"/>
                  </a:lnTo>
                  <a:lnTo>
                    <a:pt x="720" y="1002"/>
                  </a:lnTo>
                  <a:lnTo>
                    <a:pt x="701" y="1010"/>
                  </a:lnTo>
                  <a:lnTo>
                    <a:pt x="685" y="1018"/>
                  </a:lnTo>
                  <a:lnTo>
                    <a:pt x="671" y="1025"/>
                  </a:lnTo>
                  <a:lnTo>
                    <a:pt x="661" y="1029"/>
                  </a:lnTo>
                  <a:lnTo>
                    <a:pt x="653" y="1033"/>
                  </a:lnTo>
                  <a:lnTo>
                    <a:pt x="648" y="1034"/>
                  </a:lnTo>
                  <a:lnTo>
                    <a:pt x="638" y="1033"/>
                  </a:lnTo>
                  <a:lnTo>
                    <a:pt x="617" y="1032"/>
                  </a:lnTo>
                  <a:lnTo>
                    <a:pt x="588" y="1028"/>
                  </a:lnTo>
                  <a:lnTo>
                    <a:pt x="557" y="1024"/>
                  </a:lnTo>
                  <a:lnTo>
                    <a:pt x="525" y="1019"/>
                  </a:lnTo>
                  <a:lnTo>
                    <a:pt x="497" y="1012"/>
                  </a:lnTo>
                  <a:lnTo>
                    <a:pt x="476" y="1005"/>
                  </a:lnTo>
                  <a:lnTo>
                    <a:pt x="465" y="998"/>
                  </a:lnTo>
                  <a:lnTo>
                    <a:pt x="458" y="998"/>
                  </a:lnTo>
                  <a:lnTo>
                    <a:pt x="448" y="996"/>
                  </a:lnTo>
                  <a:lnTo>
                    <a:pt x="435" y="994"/>
                  </a:lnTo>
                  <a:lnTo>
                    <a:pt x="419" y="991"/>
                  </a:lnTo>
                  <a:lnTo>
                    <a:pt x="402" y="988"/>
                  </a:lnTo>
                  <a:lnTo>
                    <a:pt x="382" y="985"/>
                  </a:lnTo>
                  <a:lnTo>
                    <a:pt x="362" y="980"/>
                  </a:lnTo>
                  <a:lnTo>
                    <a:pt x="342" y="976"/>
                  </a:lnTo>
                  <a:lnTo>
                    <a:pt x="321" y="973"/>
                  </a:lnTo>
                  <a:lnTo>
                    <a:pt x="301" y="968"/>
                  </a:lnTo>
                  <a:lnTo>
                    <a:pt x="281" y="965"/>
                  </a:lnTo>
                  <a:lnTo>
                    <a:pt x="264" y="963"/>
                  </a:lnTo>
                  <a:lnTo>
                    <a:pt x="248" y="960"/>
                  </a:lnTo>
                  <a:lnTo>
                    <a:pt x="235" y="958"/>
                  </a:lnTo>
                  <a:lnTo>
                    <a:pt x="225" y="958"/>
                  </a:lnTo>
                  <a:lnTo>
                    <a:pt x="218" y="958"/>
                  </a:lnTo>
                  <a:lnTo>
                    <a:pt x="211" y="952"/>
                  </a:lnTo>
                  <a:lnTo>
                    <a:pt x="203" y="945"/>
                  </a:lnTo>
                  <a:lnTo>
                    <a:pt x="195" y="939"/>
                  </a:lnTo>
                  <a:lnTo>
                    <a:pt x="187" y="932"/>
                  </a:lnTo>
                  <a:lnTo>
                    <a:pt x="178" y="925"/>
                  </a:lnTo>
                  <a:lnTo>
                    <a:pt x="172" y="920"/>
                  </a:lnTo>
                  <a:lnTo>
                    <a:pt x="166" y="916"/>
                  </a:lnTo>
                  <a:lnTo>
                    <a:pt x="162" y="913"/>
                  </a:lnTo>
                  <a:lnTo>
                    <a:pt x="153" y="905"/>
                  </a:lnTo>
                  <a:lnTo>
                    <a:pt x="134" y="887"/>
                  </a:lnTo>
                  <a:lnTo>
                    <a:pt x="107" y="860"/>
                  </a:lnTo>
                  <a:lnTo>
                    <a:pt x="78" y="829"/>
                  </a:lnTo>
                  <a:lnTo>
                    <a:pt x="50" y="798"/>
                  </a:lnTo>
                  <a:lnTo>
                    <a:pt x="24" y="768"/>
                  </a:lnTo>
                  <a:lnTo>
                    <a:pt x="7" y="744"/>
                  </a:lnTo>
                  <a:lnTo>
                    <a:pt x="0" y="729"/>
                  </a:lnTo>
                  <a:lnTo>
                    <a:pt x="3" y="697"/>
                  </a:lnTo>
                  <a:lnTo>
                    <a:pt x="8" y="660"/>
                  </a:lnTo>
                  <a:lnTo>
                    <a:pt x="14" y="629"/>
                  </a:lnTo>
                  <a:lnTo>
                    <a:pt x="20" y="611"/>
                  </a:lnTo>
                  <a:lnTo>
                    <a:pt x="25" y="603"/>
                  </a:lnTo>
                  <a:lnTo>
                    <a:pt x="37" y="588"/>
                  </a:lnTo>
                  <a:lnTo>
                    <a:pt x="51" y="568"/>
                  </a:lnTo>
                  <a:lnTo>
                    <a:pt x="67" y="547"/>
                  </a:lnTo>
                  <a:lnTo>
                    <a:pt x="82" y="528"/>
                  </a:lnTo>
                  <a:lnTo>
                    <a:pt x="96" y="510"/>
                  </a:lnTo>
                  <a:lnTo>
                    <a:pt x="105" y="496"/>
                  </a:lnTo>
                  <a:lnTo>
                    <a:pt x="108" y="490"/>
                  </a:lnTo>
                  <a:lnTo>
                    <a:pt x="114" y="488"/>
                  </a:lnTo>
                  <a:lnTo>
                    <a:pt x="121" y="484"/>
                  </a:lnTo>
                  <a:lnTo>
                    <a:pt x="129" y="482"/>
                  </a:lnTo>
                  <a:lnTo>
                    <a:pt x="136" y="480"/>
                  </a:lnTo>
                  <a:lnTo>
                    <a:pt x="142" y="477"/>
                  </a:lnTo>
                  <a:lnTo>
                    <a:pt x="152" y="472"/>
                  </a:lnTo>
                  <a:lnTo>
                    <a:pt x="166" y="462"/>
                  </a:lnTo>
                  <a:lnTo>
                    <a:pt x="181" y="453"/>
                  </a:lnTo>
                  <a:lnTo>
                    <a:pt x="196" y="443"/>
                  </a:lnTo>
                  <a:lnTo>
                    <a:pt x="208" y="435"/>
                  </a:lnTo>
                  <a:lnTo>
                    <a:pt x="219" y="429"/>
                  </a:lnTo>
                  <a:lnTo>
                    <a:pt x="223" y="426"/>
                  </a:lnTo>
                  <a:lnTo>
                    <a:pt x="231" y="422"/>
                  </a:lnTo>
                  <a:lnTo>
                    <a:pt x="249" y="415"/>
                  </a:lnTo>
                  <a:lnTo>
                    <a:pt x="273" y="406"/>
                  </a:lnTo>
                  <a:lnTo>
                    <a:pt x="301" y="396"/>
                  </a:lnTo>
                  <a:lnTo>
                    <a:pt x="327" y="385"/>
                  </a:lnTo>
                  <a:lnTo>
                    <a:pt x="351" y="375"/>
                  </a:lnTo>
                  <a:lnTo>
                    <a:pt x="369" y="368"/>
                  </a:lnTo>
                  <a:lnTo>
                    <a:pt x="375" y="365"/>
                  </a:lnTo>
                  <a:lnTo>
                    <a:pt x="382" y="359"/>
                  </a:lnTo>
                  <a:lnTo>
                    <a:pt x="392" y="350"/>
                  </a:lnTo>
                  <a:lnTo>
                    <a:pt x="402" y="339"/>
                  </a:lnTo>
                  <a:lnTo>
                    <a:pt x="407" y="332"/>
                  </a:lnTo>
                  <a:lnTo>
                    <a:pt x="409" y="314"/>
                  </a:lnTo>
                  <a:lnTo>
                    <a:pt x="413" y="278"/>
                  </a:lnTo>
                  <a:lnTo>
                    <a:pt x="418" y="242"/>
                  </a:lnTo>
                  <a:lnTo>
                    <a:pt x="421" y="219"/>
                  </a:lnTo>
                  <a:lnTo>
                    <a:pt x="426" y="189"/>
                  </a:lnTo>
                  <a:lnTo>
                    <a:pt x="436" y="136"/>
                  </a:lnTo>
                  <a:lnTo>
                    <a:pt x="446" y="84"/>
                  </a:lnTo>
                  <a:lnTo>
                    <a:pt x="450" y="55"/>
                  </a:lnTo>
                  <a:lnTo>
                    <a:pt x="455" y="53"/>
                  </a:lnTo>
                  <a:lnTo>
                    <a:pt x="461" y="47"/>
                  </a:lnTo>
                  <a:lnTo>
                    <a:pt x="468" y="40"/>
                  </a:lnTo>
                  <a:lnTo>
                    <a:pt x="474" y="33"/>
                  </a:lnTo>
                  <a:lnTo>
                    <a:pt x="483" y="25"/>
                  </a:lnTo>
                  <a:lnTo>
                    <a:pt x="489" y="20"/>
                  </a:lnTo>
                  <a:lnTo>
                    <a:pt x="495" y="15"/>
                  </a:lnTo>
                  <a:lnTo>
                    <a:pt x="499" y="13"/>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39" name="Freeform 23"/>
            <p:cNvSpPr>
              <a:spLocks/>
            </p:cNvSpPr>
            <p:nvPr/>
          </p:nvSpPr>
          <p:spPr bwMode="auto">
            <a:xfrm>
              <a:off x="413" y="2414"/>
              <a:ext cx="161" cy="49"/>
            </a:xfrm>
            <a:custGeom>
              <a:avLst/>
              <a:gdLst>
                <a:gd name="T0" fmla="*/ 0 w 491"/>
                <a:gd name="T1" fmla="*/ 0 h 151"/>
                <a:gd name="T2" fmla="*/ 0 w 491"/>
                <a:gd name="T3" fmla="*/ 0 h 151"/>
                <a:gd name="T4" fmla="*/ 0 w 491"/>
                <a:gd name="T5" fmla="*/ 0 h 151"/>
                <a:gd name="T6" fmla="*/ 0 w 491"/>
                <a:gd name="T7" fmla="*/ 0 h 151"/>
                <a:gd name="T8" fmla="*/ 0 w 491"/>
                <a:gd name="T9" fmla="*/ 0 h 151"/>
                <a:gd name="T10" fmla="*/ 0 w 491"/>
                <a:gd name="T11" fmla="*/ 0 h 151"/>
                <a:gd name="T12" fmla="*/ 0 w 491"/>
                <a:gd name="T13" fmla="*/ 0 h 151"/>
                <a:gd name="T14" fmla="*/ 0 w 491"/>
                <a:gd name="T15" fmla="*/ 0 h 151"/>
                <a:gd name="T16" fmla="*/ 0 w 491"/>
                <a:gd name="T17" fmla="*/ 0 h 151"/>
                <a:gd name="T18" fmla="*/ 0 w 491"/>
                <a:gd name="T19" fmla="*/ 0 h 151"/>
                <a:gd name="T20" fmla="*/ 0 w 491"/>
                <a:gd name="T21" fmla="*/ 0 h 151"/>
                <a:gd name="T22" fmla="*/ 0 w 491"/>
                <a:gd name="T23" fmla="*/ 0 h 151"/>
                <a:gd name="T24" fmla="*/ 0 w 491"/>
                <a:gd name="T25" fmla="*/ 0 h 151"/>
                <a:gd name="T26" fmla="*/ 0 w 491"/>
                <a:gd name="T27" fmla="*/ 0 h 151"/>
                <a:gd name="T28" fmla="*/ 0 w 491"/>
                <a:gd name="T29" fmla="*/ 0 h 151"/>
                <a:gd name="T30" fmla="*/ 0 w 491"/>
                <a:gd name="T31" fmla="*/ 0 h 151"/>
                <a:gd name="T32" fmla="*/ 0 w 491"/>
                <a:gd name="T33" fmla="*/ 0 h 151"/>
                <a:gd name="T34" fmla="*/ 0 w 491"/>
                <a:gd name="T35" fmla="*/ 0 h 151"/>
                <a:gd name="T36" fmla="*/ 0 w 491"/>
                <a:gd name="T37" fmla="*/ 0 h 151"/>
                <a:gd name="T38" fmla="*/ 0 w 491"/>
                <a:gd name="T39" fmla="*/ 0 h 151"/>
                <a:gd name="T40" fmla="*/ 0 w 491"/>
                <a:gd name="T41" fmla="*/ 0 h 151"/>
                <a:gd name="T42" fmla="*/ 0 w 491"/>
                <a:gd name="T43" fmla="*/ 0 h 151"/>
                <a:gd name="T44" fmla="*/ 0 w 491"/>
                <a:gd name="T45" fmla="*/ 0 h 151"/>
                <a:gd name="T46" fmla="*/ 0 w 491"/>
                <a:gd name="T47" fmla="*/ 0 h 151"/>
                <a:gd name="T48" fmla="*/ 0 w 491"/>
                <a:gd name="T49" fmla="*/ 0 h 151"/>
                <a:gd name="T50" fmla="*/ 0 w 491"/>
                <a:gd name="T51" fmla="*/ 0 h 151"/>
                <a:gd name="T52" fmla="*/ 0 w 491"/>
                <a:gd name="T53" fmla="*/ 0 h 151"/>
                <a:gd name="T54" fmla="*/ 0 w 491"/>
                <a:gd name="T55" fmla="*/ 0 h 151"/>
                <a:gd name="T56" fmla="*/ 0 w 491"/>
                <a:gd name="T57" fmla="*/ 0 h 151"/>
                <a:gd name="T58" fmla="*/ 0 w 491"/>
                <a:gd name="T59" fmla="*/ 0 h 151"/>
                <a:gd name="T60" fmla="*/ 0 w 491"/>
                <a:gd name="T61" fmla="*/ 0 h 151"/>
                <a:gd name="T62" fmla="*/ 0 w 491"/>
                <a:gd name="T63" fmla="*/ 0 h 151"/>
                <a:gd name="T64" fmla="*/ 0 w 491"/>
                <a:gd name="T65" fmla="*/ 0 h 151"/>
                <a:gd name="T66" fmla="*/ 0 w 491"/>
                <a:gd name="T67" fmla="*/ 0 h 151"/>
                <a:gd name="T68" fmla="*/ 0 w 491"/>
                <a:gd name="T69" fmla="*/ 0 h 151"/>
                <a:gd name="T70" fmla="*/ 0 w 491"/>
                <a:gd name="T71" fmla="*/ 0 h 151"/>
                <a:gd name="T72" fmla="*/ 0 w 491"/>
                <a:gd name="T73" fmla="*/ 0 h 151"/>
                <a:gd name="T74" fmla="*/ 0 w 491"/>
                <a:gd name="T75" fmla="*/ 0 h 151"/>
                <a:gd name="T76" fmla="*/ 0 w 491"/>
                <a:gd name="T77" fmla="*/ 0 h 151"/>
                <a:gd name="T78" fmla="*/ 0 w 491"/>
                <a:gd name="T79" fmla="*/ 0 h 151"/>
                <a:gd name="T80" fmla="*/ 0 w 491"/>
                <a:gd name="T81" fmla="*/ 0 h 151"/>
                <a:gd name="T82" fmla="*/ 0 w 491"/>
                <a:gd name="T83" fmla="*/ 0 h 151"/>
                <a:gd name="T84" fmla="*/ 0 w 491"/>
                <a:gd name="T85" fmla="*/ 0 h 151"/>
                <a:gd name="T86" fmla="*/ 0 w 491"/>
                <a:gd name="T87" fmla="*/ 0 h 151"/>
                <a:gd name="T88" fmla="*/ 0 w 491"/>
                <a:gd name="T89" fmla="*/ 0 h 151"/>
                <a:gd name="T90" fmla="*/ 0 w 491"/>
                <a:gd name="T91" fmla="*/ 0 h 151"/>
                <a:gd name="T92" fmla="*/ 0 w 491"/>
                <a:gd name="T93" fmla="*/ 0 h 151"/>
                <a:gd name="T94" fmla="*/ 0 w 491"/>
                <a:gd name="T95" fmla="*/ 0 h 151"/>
                <a:gd name="T96" fmla="*/ 0 w 491"/>
                <a:gd name="T97" fmla="*/ 0 h 151"/>
                <a:gd name="T98" fmla="*/ 0 w 491"/>
                <a:gd name="T99" fmla="*/ 0 h 151"/>
                <a:gd name="T100" fmla="*/ 0 w 491"/>
                <a:gd name="T101" fmla="*/ 0 h 151"/>
                <a:gd name="T102" fmla="*/ 0 w 491"/>
                <a:gd name="T103" fmla="*/ 0 h 151"/>
                <a:gd name="T104" fmla="*/ 0 w 491"/>
                <a:gd name="T105" fmla="*/ 0 h 151"/>
                <a:gd name="T106" fmla="*/ 0 w 491"/>
                <a:gd name="T107" fmla="*/ 0 h 151"/>
                <a:gd name="T108" fmla="*/ 0 w 491"/>
                <a:gd name="T109" fmla="*/ 0 h 15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1"/>
                <a:gd name="T166" fmla="*/ 0 h 151"/>
                <a:gd name="T167" fmla="*/ 491 w 491"/>
                <a:gd name="T168" fmla="*/ 151 h 15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1" h="151">
                  <a:moveTo>
                    <a:pt x="158" y="18"/>
                  </a:moveTo>
                  <a:lnTo>
                    <a:pt x="164" y="19"/>
                  </a:lnTo>
                  <a:lnTo>
                    <a:pt x="178" y="20"/>
                  </a:lnTo>
                  <a:lnTo>
                    <a:pt x="200" y="23"/>
                  </a:lnTo>
                  <a:lnTo>
                    <a:pt x="224" y="24"/>
                  </a:lnTo>
                  <a:lnTo>
                    <a:pt x="248" y="26"/>
                  </a:lnTo>
                  <a:lnTo>
                    <a:pt x="270" y="27"/>
                  </a:lnTo>
                  <a:lnTo>
                    <a:pt x="287" y="27"/>
                  </a:lnTo>
                  <a:lnTo>
                    <a:pt x="295" y="26"/>
                  </a:lnTo>
                  <a:lnTo>
                    <a:pt x="300" y="24"/>
                  </a:lnTo>
                  <a:lnTo>
                    <a:pt x="307" y="22"/>
                  </a:lnTo>
                  <a:lnTo>
                    <a:pt x="316" y="19"/>
                  </a:lnTo>
                  <a:lnTo>
                    <a:pt x="326" y="16"/>
                  </a:lnTo>
                  <a:lnTo>
                    <a:pt x="337" y="13"/>
                  </a:lnTo>
                  <a:lnTo>
                    <a:pt x="346" y="12"/>
                  </a:lnTo>
                  <a:lnTo>
                    <a:pt x="355" y="11"/>
                  </a:lnTo>
                  <a:lnTo>
                    <a:pt x="363" y="11"/>
                  </a:lnTo>
                  <a:lnTo>
                    <a:pt x="372" y="18"/>
                  </a:lnTo>
                  <a:lnTo>
                    <a:pt x="383" y="28"/>
                  </a:lnTo>
                  <a:lnTo>
                    <a:pt x="392" y="38"/>
                  </a:lnTo>
                  <a:lnTo>
                    <a:pt x="397" y="43"/>
                  </a:lnTo>
                  <a:lnTo>
                    <a:pt x="397" y="34"/>
                  </a:lnTo>
                  <a:lnTo>
                    <a:pt x="394" y="23"/>
                  </a:lnTo>
                  <a:lnTo>
                    <a:pt x="394" y="13"/>
                  </a:lnTo>
                  <a:lnTo>
                    <a:pt x="397" y="9"/>
                  </a:lnTo>
                  <a:lnTo>
                    <a:pt x="402" y="9"/>
                  </a:lnTo>
                  <a:lnTo>
                    <a:pt x="413" y="8"/>
                  </a:lnTo>
                  <a:lnTo>
                    <a:pt x="427" y="8"/>
                  </a:lnTo>
                  <a:lnTo>
                    <a:pt x="443" y="8"/>
                  </a:lnTo>
                  <a:lnTo>
                    <a:pt x="459" y="7"/>
                  </a:lnTo>
                  <a:lnTo>
                    <a:pt x="474" y="7"/>
                  </a:lnTo>
                  <a:lnTo>
                    <a:pt x="485" y="7"/>
                  </a:lnTo>
                  <a:lnTo>
                    <a:pt x="491" y="7"/>
                  </a:lnTo>
                  <a:lnTo>
                    <a:pt x="491" y="10"/>
                  </a:lnTo>
                  <a:lnTo>
                    <a:pt x="491" y="15"/>
                  </a:lnTo>
                  <a:lnTo>
                    <a:pt x="489" y="19"/>
                  </a:lnTo>
                  <a:lnTo>
                    <a:pt x="484" y="22"/>
                  </a:lnTo>
                  <a:lnTo>
                    <a:pt x="480" y="22"/>
                  </a:lnTo>
                  <a:lnTo>
                    <a:pt x="474" y="23"/>
                  </a:lnTo>
                  <a:lnTo>
                    <a:pt x="466" y="24"/>
                  </a:lnTo>
                  <a:lnTo>
                    <a:pt x="458" y="26"/>
                  </a:lnTo>
                  <a:lnTo>
                    <a:pt x="450" y="27"/>
                  </a:lnTo>
                  <a:lnTo>
                    <a:pt x="443" y="30"/>
                  </a:lnTo>
                  <a:lnTo>
                    <a:pt x="438" y="31"/>
                  </a:lnTo>
                  <a:lnTo>
                    <a:pt x="437" y="32"/>
                  </a:lnTo>
                  <a:lnTo>
                    <a:pt x="442" y="33"/>
                  </a:lnTo>
                  <a:lnTo>
                    <a:pt x="452" y="36"/>
                  </a:lnTo>
                  <a:lnTo>
                    <a:pt x="461" y="43"/>
                  </a:lnTo>
                  <a:lnTo>
                    <a:pt x="466" y="53"/>
                  </a:lnTo>
                  <a:lnTo>
                    <a:pt x="461" y="53"/>
                  </a:lnTo>
                  <a:lnTo>
                    <a:pt x="455" y="54"/>
                  </a:lnTo>
                  <a:lnTo>
                    <a:pt x="447" y="55"/>
                  </a:lnTo>
                  <a:lnTo>
                    <a:pt x="440" y="56"/>
                  </a:lnTo>
                  <a:lnTo>
                    <a:pt x="433" y="57"/>
                  </a:lnTo>
                  <a:lnTo>
                    <a:pt x="427" y="58"/>
                  </a:lnTo>
                  <a:lnTo>
                    <a:pt x="422" y="59"/>
                  </a:lnTo>
                  <a:lnTo>
                    <a:pt x="419" y="61"/>
                  </a:lnTo>
                  <a:lnTo>
                    <a:pt x="413" y="63"/>
                  </a:lnTo>
                  <a:lnTo>
                    <a:pt x="406" y="65"/>
                  </a:lnTo>
                  <a:lnTo>
                    <a:pt x="400" y="69"/>
                  </a:lnTo>
                  <a:lnTo>
                    <a:pt x="398" y="72"/>
                  </a:lnTo>
                  <a:lnTo>
                    <a:pt x="402" y="74"/>
                  </a:lnTo>
                  <a:lnTo>
                    <a:pt x="413" y="77"/>
                  </a:lnTo>
                  <a:lnTo>
                    <a:pt x="423" y="78"/>
                  </a:lnTo>
                  <a:lnTo>
                    <a:pt x="427" y="81"/>
                  </a:lnTo>
                  <a:lnTo>
                    <a:pt x="424" y="86"/>
                  </a:lnTo>
                  <a:lnTo>
                    <a:pt x="421" y="93"/>
                  </a:lnTo>
                  <a:lnTo>
                    <a:pt x="416" y="101"/>
                  </a:lnTo>
                  <a:lnTo>
                    <a:pt x="410" y="105"/>
                  </a:lnTo>
                  <a:lnTo>
                    <a:pt x="404" y="109"/>
                  </a:lnTo>
                  <a:lnTo>
                    <a:pt x="397" y="112"/>
                  </a:lnTo>
                  <a:lnTo>
                    <a:pt x="390" y="116"/>
                  </a:lnTo>
                  <a:lnTo>
                    <a:pt x="384" y="118"/>
                  </a:lnTo>
                  <a:lnTo>
                    <a:pt x="378" y="119"/>
                  </a:lnTo>
                  <a:lnTo>
                    <a:pt x="368" y="122"/>
                  </a:lnTo>
                  <a:lnTo>
                    <a:pt x="355" y="125"/>
                  </a:lnTo>
                  <a:lnTo>
                    <a:pt x="340" y="130"/>
                  </a:lnTo>
                  <a:lnTo>
                    <a:pt x="324" y="133"/>
                  </a:lnTo>
                  <a:lnTo>
                    <a:pt x="311" y="137"/>
                  </a:lnTo>
                  <a:lnTo>
                    <a:pt x="301" y="138"/>
                  </a:lnTo>
                  <a:lnTo>
                    <a:pt x="295" y="138"/>
                  </a:lnTo>
                  <a:lnTo>
                    <a:pt x="294" y="133"/>
                  </a:lnTo>
                  <a:lnTo>
                    <a:pt x="294" y="130"/>
                  </a:lnTo>
                  <a:lnTo>
                    <a:pt x="293" y="127"/>
                  </a:lnTo>
                  <a:lnTo>
                    <a:pt x="292" y="126"/>
                  </a:lnTo>
                  <a:lnTo>
                    <a:pt x="290" y="124"/>
                  </a:lnTo>
                  <a:lnTo>
                    <a:pt x="288" y="122"/>
                  </a:lnTo>
                  <a:lnTo>
                    <a:pt x="286" y="119"/>
                  </a:lnTo>
                  <a:lnTo>
                    <a:pt x="283" y="118"/>
                  </a:lnTo>
                  <a:lnTo>
                    <a:pt x="280" y="123"/>
                  </a:lnTo>
                  <a:lnTo>
                    <a:pt x="278" y="131"/>
                  </a:lnTo>
                  <a:lnTo>
                    <a:pt x="277" y="139"/>
                  </a:lnTo>
                  <a:lnTo>
                    <a:pt x="276" y="142"/>
                  </a:lnTo>
                  <a:lnTo>
                    <a:pt x="262" y="145"/>
                  </a:lnTo>
                  <a:lnTo>
                    <a:pt x="249" y="146"/>
                  </a:lnTo>
                  <a:lnTo>
                    <a:pt x="238" y="147"/>
                  </a:lnTo>
                  <a:lnTo>
                    <a:pt x="227" y="148"/>
                  </a:lnTo>
                  <a:lnTo>
                    <a:pt x="217" y="149"/>
                  </a:lnTo>
                  <a:lnTo>
                    <a:pt x="210" y="150"/>
                  </a:lnTo>
                  <a:lnTo>
                    <a:pt x="203" y="151"/>
                  </a:lnTo>
                  <a:lnTo>
                    <a:pt x="199" y="151"/>
                  </a:lnTo>
                  <a:lnTo>
                    <a:pt x="193" y="151"/>
                  </a:lnTo>
                  <a:lnTo>
                    <a:pt x="184" y="151"/>
                  </a:lnTo>
                  <a:lnTo>
                    <a:pt x="172" y="151"/>
                  </a:lnTo>
                  <a:lnTo>
                    <a:pt x="159" y="149"/>
                  </a:lnTo>
                  <a:lnTo>
                    <a:pt x="147" y="148"/>
                  </a:lnTo>
                  <a:lnTo>
                    <a:pt x="135" y="146"/>
                  </a:lnTo>
                  <a:lnTo>
                    <a:pt x="126" y="142"/>
                  </a:lnTo>
                  <a:lnTo>
                    <a:pt x="120" y="138"/>
                  </a:lnTo>
                  <a:lnTo>
                    <a:pt x="116" y="131"/>
                  </a:lnTo>
                  <a:lnTo>
                    <a:pt x="113" y="126"/>
                  </a:lnTo>
                  <a:lnTo>
                    <a:pt x="112" y="123"/>
                  </a:lnTo>
                  <a:lnTo>
                    <a:pt x="112" y="120"/>
                  </a:lnTo>
                  <a:lnTo>
                    <a:pt x="112" y="118"/>
                  </a:lnTo>
                  <a:lnTo>
                    <a:pt x="112" y="115"/>
                  </a:lnTo>
                  <a:lnTo>
                    <a:pt x="112" y="112"/>
                  </a:lnTo>
                  <a:lnTo>
                    <a:pt x="111" y="111"/>
                  </a:lnTo>
                  <a:lnTo>
                    <a:pt x="109" y="110"/>
                  </a:lnTo>
                  <a:lnTo>
                    <a:pt x="104" y="110"/>
                  </a:lnTo>
                  <a:lnTo>
                    <a:pt x="101" y="110"/>
                  </a:lnTo>
                  <a:lnTo>
                    <a:pt x="100" y="110"/>
                  </a:lnTo>
                  <a:lnTo>
                    <a:pt x="100" y="114"/>
                  </a:lnTo>
                  <a:lnTo>
                    <a:pt x="98" y="119"/>
                  </a:lnTo>
                  <a:lnTo>
                    <a:pt x="97" y="125"/>
                  </a:lnTo>
                  <a:lnTo>
                    <a:pt x="97" y="130"/>
                  </a:lnTo>
                  <a:lnTo>
                    <a:pt x="87" y="127"/>
                  </a:lnTo>
                  <a:lnTo>
                    <a:pt x="74" y="125"/>
                  </a:lnTo>
                  <a:lnTo>
                    <a:pt x="59" y="122"/>
                  </a:lnTo>
                  <a:lnTo>
                    <a:pt x="43" y="117"/>
                  </a:lnTo>
                  <a:lnTo>
                    <a:pt x="28" y="112"/>
                  </a:lnTo>
                  <a:lnTo>
                    <a:pt x="14" y="109"/>
                  </a:lnTo>
                  <a:lnTo>
                    <a:pt x="5" y="105"/>
                  </a:lnTo>
                  <a:lnTo>
                    <a:pt x="0" y="102"/>
                  </a:lnTo>
                  <a:lnTo>
                    <a:pt x="3" y="81"/>
                  </a:lnTo>
                  <a:lnTo>
                    <a:pt x="6" y="48"/>
                  </a:lnTo>
                  <a:lnTo>
                    <a:pt x="11" y="17"/>
                  </a:lnTo>
                  <a:lnTo>
                    <a:pt x="12" y="1"/>
                  </a:lnTo>
                  <a:lnTo>
                    <a:pt x="15" y="0"/>
                  </a:lnTo>
                  <a:lnTo>
                    <a:pt x="25" y="0"/>
                  </a:lnTo>
                  <a:lnTo>
                    <a:pt x="37" y="0"/>
                  </a:lnTo>
                  <a:lnTo>
                    <a:pt x="51" y="0"/>
                  </a:lnTo>
                  <a:lnTo>
                    <a:pt x="66" y="1"/>
                  </a:lnTo>
                  <a:lnTo>
                    <a:pt x="80" y="3"/>
                  </a:lnTo>
                  <a:lnTo>
                    <a:pt x="90" y="4"/>
                  </a:lnTo>
                  <a:lnTo>
                    <a:pt x="96" y="7"/>
                  </a:lnTo>
                  <a:lnTo>
                    <a:pt x="93" y="18"/>
                  </a:lnTo>
                  <a:lnTo>
                    <a:pt x="90" y="30"/>
                  </a:lnTo>
                  <a:lnTo>
                    <a:pt x="88" y="39"/>
                  </a:lnTo>
                  <a:lnTo>
                    <a:pt x="87" y="46"/>
                  </a:lnTo>
                  <a:lnTo>
                    <a:pt x="88" y="47"/>
                  </a:lnTo>
                  <a:lnTo>
                    <a:pt x="90" y="49"/>
                  </a:lnTo>
                  <a:lnTo>
                    <a:pt x="93" y="50"/>
                  </a:lnTo>
                  <a:lnTo>
                    <a:pt x="94" y="50"/>
                  </a:lnTo>
                  <a:lnTo>
                    <a:pt x="98" y="41"/>
                  </a:lnTo>
                  <a:lnTo>
                    <a:pt x="108" y="30"/>
                  </a:lnTo>
                  <a:lnTo>
                    <a:pt x="116" y="20"/>
                  </a:lnTo>
                  <a:lnTo>
                    <a:pt x="121" y="16"/>
                  </a:lnTo>
                  <a:lnTo>
                    <a:pt x="126" y="16"/>
                  </a:lnTo>
                  <a:lnTo>
                    <a:pt x="132" y="17"/>
                  </a:lnTo>
                  <a:lnTo>
                    <a:pt x="138" y="17"/>
                  </a:lnTo>
                  <a:lnTo>
                    <a:pt x="143" y="17"/>
                  </a:lnTo>
                  <a:lnTo>
                    <a:pt x="149" y="18"/>
                  </a:lnTo>
                  <a:lnTo>
                    <a:pt x="154" y="18"/>
                  </a:lnTo>
                  <a:lnTo>
                    <a:pt x="157" y="18"/>
                  </a:lnTo>
                  <a:lnTo>
                    <a:pt x="158" y="18"/>
                  </a:lnTo>
                  <a:close/>
                </a:path>
              </a:pathLst>
            </a:custGeom>
            <a:solidFill>
              <a:srgbClr val="CC0A2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40" name="Freeform 24"/>
            <p:cNvSpPr>
              <a:spLocks/>
            </p:cNvSpPr>
            <p:nvPr/>
          </p:nvSpPr>
          <p:spPr bwMode="auto">
            <a:xfrm>
              <a:off x="418" y="2417"/>
              <a:ext cx="61" cy="41"/>
            </a:xfrm>
            <a:custGeom>
              <a:avLst/>
              <a:gdLst>
                <a:gd name="T0" fmla="*/ 0 w 189"/>
                <a:gd name="T1" fmla="*/ 0 h 125"/>
                <a:gd name="T2" fmla="*/ 0 w 189"/>
                <a:gd name="T3" fmla="*/ 0 h 125"/>
                <a:gd name="T4" fmla="*/ 0 w 189"/>
                <a:gd name="T5" fmla="*/ 0 h 125"/>
                <a:gd name="T6" fmla="*/ 0 w 189"/>
                <a:gd name="T7" fmla="*/ 0 h 125"/>
                <a:gd name="T8" fmla="*/ 0 w 189"/>
                <a:gd name="T9" fmla="*/ 0 h 125"/>
                <a:gd name="T10" fmla="*/ 0 w 189"/>
                <a:gd name="T11" fmla="*/ 0 h 125"/>
                <a:gd name="T12" fmla="*/ 0 w 189"/>
                <a:gd name="T13" fmla="*/ 0 h 125"/>
                <a:gd name="T14" fmla="*/ 0 w 189"/>
                <a:gd name="T15" fmla="*/ 0 h 125"/>
                <a:gd name="T16" fmla="*/ 0 w 189"/>
                <a:gd name="T17" fmla="*/ 0 h 125"/>
                <a:gd name="T18" fmla="*/ 0 w 189"/>
                <a:gd name="T19" fmla="*/ 0 h 125"/>
                <a:gd name="T20" fmla="*/ 0 w 189"/>
                <a:gd name="T21" fmla="*/ 0 h 125"/>
                <a:gd name="T22" fmla="*/ 0 w 189"/>
                <a:gd name="T23" fmla="*/ 0 h 125"/>
                <a:gd name="T24" fmla="*/ 0 w 189"/>
                <a:gd name="T25" fmla="*/ 0 h 125"/>
                <a:gd name="T26" fmla="*/ 0 w 189"/>
                <a:gd name="T27" fmla="*/ 0 h 125"/>
                <a:gd name="T28" fmla="*/ 0 w 189"/>
                <a:gd name="T29" fmla="*/ 0 h 125"/>
                <a:gd name="T30" fmla="*/ 0 w 189"/>
                <a:gd name="T31" fmla="*/ 0 h 125"/>
                <a:gd name="T32" fmla="*/ 0 w 189"/>
                <a:gd name="T33" fmla="*/ 0 h 125"/>
                <a:gd name="T34" fmla="*/ 0 w 189"/>
                <a:gd name="T35" fmla="*/ 0 h 125"/>
                <a:gd name="T36" fmla="*/ 0 w 189"/>
                <a:gd name="T37" fmla="*/ 0 h 125"/>
                <a:gd name="T38" fmla="*/ 0 w 189"/>
                <a:gd name="T39" fmla="*/ 0 h 125"/>
                <a:gd name="T40" fmla="*/ 0 w 189"/>
                <a:gd name="T41" fmla="*/ 0 h 125"/>
                <a:gd name="T42" fmla="*/ 0 w 189"/>
                <a:gd name="T43" fmla="*/ 0 h 125"/>
                <a:gd name="T44" fmla="*/ 0 w 189"/>
                <a:gd name="T45" fmla="*/ 0 h 125"/>
                <a:gd name="T46" fmla="*/ 0 w 189"/>
                <a:gd name="T47" fmla="*/ 0 h 125"/>
                <a:gd name="T48" fmla="*/ 0 w 189"/>
                <a:gd name="T49" fmla="*/ 0 h 125"/>
                <a:gd name="T50" fmla="*/ 0 w 189"/>
                <a:gd name="T51" fmla="*/ 0 h 125"/>
                <a:gd name="T52" fmla="*/ 0 w 189"/>
                <a:gd name="T53" fmla="*/ 0 h 125"/>
                <a:gd name="T54" fmla="*/ 0 w 189"/>
                <a:gd name="T55" fmla="*/ 0 h 125"/>
                <a:gd name="T56" fmla="*/ 0 w 189"/>
                <a:gd name="T57" fmla="*/ 0 h 125"/>
                <a:gd name="T58" fmla="*/ 0 w 189"/>
                <a:gd name="T59" fmla="*/ 0 h 125"/>
                <a:gd name="T60" fmla="*/ 0 w 189"/>
                <a:gd name="T61" fmla="*/ 0 h 125"/>
                <a:gd name="T62" fmla="*/ 0 w 189"/>
                <a:gd name="T63" fmla="*/ 0 h 125"/>
                <a:gd name="T64" fmla="*/ 0 w 189"/>
                <a:gd name="T65" fmla="*/ 0 h 125"/>
                <a:gd name="T66" fmla="*/ 0 w 189"/>
                <a:gd name="T67" fmla="*/ 0 h 125"/>
                <a:gd name="T68" fmla="*/ 0 w 189"/>
                <a:gd name="T69" fmla="*/ 0 h 125"/>
                <a:gd name="T70" fmla="*/ 0 w 189"/>
                <a:gd name="T71" fmla="*/ 0 h 125"/>
                <a:gd name="T72" fmla="*/ 0 w 189"/>
                <a:gd name="T73" fmla="*/ 0 h 125"/>
                <a:gd name="T74" fmla="*/ 0 w 189"/>
                <a:gd name="T75" fmla="*/ 0 h 125"/>
                <a:gd name="T76" fmla="*/ 0 w 189"/>
                <a:gd name="T77" fmla="*/ 0 h 125"/>
                <a:gd name="T78" fmla="*/ 0 w 189"/>
                <a:gd name="T79" fmla="*/ 0 h 125"/>
                <a:gd name="T80" fmla="*/ 0 w 189"/>
                <a:gd name="T81" fmla="*/ 0 h 125"/>
                <a:gd name="T82" fmla="*/ 0 w 189"/>
                <a:gd name="T83" fmla="*/ 0 h 125"/>
                <a:gd name="T84" fmla="*/ 0 w 189"/>
                <a:gd name="T85" fmla="*/ 0 h 125"/>
                <a:gd name="T86" fmla="*/ 0 w 189"/>
                <a:gd name="T87" fmla="*/ 0 h 125"/>
                <a:gd name="T88" fmla="*/ 0 w 189"/>
                <a:gd name="T89" fmla="*/ 0 h 125"/>
                <a:gd name="T90" fmla="*/ 0 w 189"/>
                <a:gd name="T91" fmla="*/ 0 h 125"/>
                <a:gd name="T92" fmla="*/ 0 w 189"/>
                <a:gd name="T93" fmla="*/ 0 h 125"/>
                <a:gd name="T94" fmla="*/ 0 w 189"/>
                <a:gd name="T95" fmla="*/ 0 h 125"/>
                <a:gd name="T96" fmla="*/ 0 w 189"/>
                <a:gd name="T97" fmla="*/ 0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9"/>
                <a:gd name="T148" fmla="*/ 0 h 125"/>
                <a:gd name="T149" fmla="*/ 189 w 189"/>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9" h="125">
                  <a:moveTo>
                    <a:pt x="189" y="93"/>
                  </a:moveTo>
                  <a:lnTo>
                    <a:pt x="189" y="90"/>
                  </a:lnTo>
                  <a:lnTo>
                    <a:pt x="188" y="84"/>
                  </a:lnTo>
                  <a:lnTo>
                    <a:pt x="186" y="79"/>
                  </a:lnTo>
                  <a:lnTo>
                    <a:pt x="186" y="73"/>
                  </a:lnTo>
                  <a:lnTo>
                    <a:pt x="185" y="68"/>
                  </a:lnTo>
                  <a:lnTo>
                    <a:pt x="183" y="62"/>
                  </a:lnTo>
                  <a:lnTo>
                    <a:pt x="181" y="58"/>
                  </a:lnTo>
                  <a:lnTo>
                    <a:pt x="180" y="54"/>
                  </a:lnTo>
                  <a:lnTo>
                    <a:pt x="180" y="52"/>
                  </a:lnTo>
                  <a:lnTo>
                    <a:pt x="180" y="50"/>
                  </a:lnTo>
                  <a:lnTo>
                    <a:pt x="179" y="49"/>
                  </a:lnTo>
                  <a:lnTo>
                    <a:pt x="176" y="46"/>
                  </a:lnTo>
                  <a:lnTo>
                    <a:pt x="176" y="42"/>
                  </a:lnTo>
                  <a:lnTo>
                    <a:pt x="176" y="36"/>
                  </a:lnTo>
                  <a:lnTo>
                    <a:pt x="175" y="31"/>
                  </a:lnTo>
                  <a:lnTo>
                    <a:pt x="173" y="27"/>
                  </a:lnTo>
                  <a:lnTo>
                    <a:pt x="168" y="21"/>
                  </a:lnTo>
                  <a:lnTo>
                    <a:pt x="160" y="16"/>
                  </a:lnTo>
                  <a:lnTo>
                    <a:pt x="151" y="13"/>
                  </a:lnTo>
                  <a:lnTo>
                    <a:pt x="143" y="12"/>
                  </a:lnTo>
                  <a:lnTo>
                    <a:pt x="140" y="13"/>
                  </a:lnTo>
                  <a:lnTo>
                    <a:pt x="135" y="14"/>
                  </a:lnTo>
                  <a:lnTo>
                    <a:pt x="129" y="16"/>
                  </a:lnTo>
                  <a:lnTo>
                    <a:pt x="124" y="19"/>
                  </a:lnTo>
                  <a:lnTo>
                    <a:pt x="117" y="22"/>
                  </a:lnTo>
                  <a:lnTo>
                    <a:pt x="111" y="26"/>
                  </a:lnTo>
                  <a:lnTo>
                    <a:pt x="106" y="28"/>
                  </a:lnTo>
                  <a:lnTo>
                    <a:pt x="104" y="30"/>
                  </a:lnTo>
                  <a:lnTo>
                    <a:pt x="102" y="34"/>
                  </a:lnTo>
                  <a:lnTo>
                    <a:pt x="97" y="38"/>
                  </a:lnTo>
                  <a:lnTo>
                    <a:pt x="94" y="45"/>
                  </a:lnTo>
                  <a:lnTo>
                    <a:pt x="90" y="50"/>
                  </a:lnTo>
                  <a:lnTo>
                    <a:pt x="88" y="53"/>
                  </a:lnTo>
                  <a:lnTo>
                    <a:pt x="84" y="58"/>
                  </a:lnTo>
                  <a:lnTo>
                    <a:pt x="80" y="64"/>
                  </a:lnTo>
                  <a:lnTo>
                    <a:pt x="75" y="70"/>
                  </a:lnTo>
                  <a:lnTo>
                    <a:pt x="69" y="76"/>
                  </a:lnTo>
                  <a:lnTo>
                    <a:pt x="65" y="82"/>
                  </a:lnTo>
                  <a:lnTo>
                    <a:pt x="59" y="85"/>
                  </a:lnTo>
                  <a:lnTo>
                    <a:pt x="56" y="88"/>
                  </a:lnTo>
                  <a:lnTo>
                    <a:pt x="52" y="88"/>
                  </a:lnTo>
                  <a:lnTo>
                    <a:pt x="46" y="87"/>
                  </a:lnTo>
                  <a:lnTo>
                    <a:pt x="42" y="85"/>
                  </a:lnTo>
                  <a:lnTo>
                    <a:pt x="35" y="84"/>
                  </a:lnTo>
                  <a:lnTo>
                    <a:pt x="29" y="82"/>
                  </a:lnTo>
                  <a:lnTo>
                    <a:pt x="24" y="80"/>
                  </a:lnTo>
                  <a:lnTo>
                    <a:pt x="20" y="77"/>
                  </a:lnTo>
                  <a:lnTo>
                    <a:pt x="18" y="75"/>
                  </a:lnTo>
                  <a:lnTo>
                    <a:pt x="15" y="69"/>
                  </a:lnTo>
                  <a:lnTo>
                    <a:pt x="12" y="60"/>
                  </a:lnTo>
                  <a:lnTo>
                    <a:pt x="10" y="50"/>
                  </a:lnTo>
                  <a:lnTo>
                    <a:pt x="8" y="42"/>
                  </a:lnTo>
                  <a:lnTo>
                    <a:pt x="10" y="36"/>
                  </a:lnTo>
                  <a:lnTo>
                    <a:pt x="12" y="29"/>
                  </a:lnTo>
                  <a:lnTo>
                    <a:pt x="15" y="23"/>
                  </a:lnTo>
                  <a:lnTo>
                    <a:pt x="19" y="20"/>
                  </a:lnTo>
                  <a:lnTo>
                    <a:pt x="26" y="19"/>
                  </a:lnTo>
                  <a:lnTo>
                    <a:pt x="36" y="19"/>
                  </a:lnTo>
                  <a:lnTo>
                    <a:pt x="45" y="19"/>
                  </a:lnTo>
                  <a:lnTo>
                    <a:pt x="50" y="20"/>
                  </a:lnTo>
                  <a:lnTo>
                    <a:pt x="51" y="23"/>
                  </a:lnTo>
                  <a:lnTo>
                    <a:pt x="51" y="31"/>
                  </a:lnTo>
                  <a:lnTo>
                    <a:pt x="51" y="41"/>
                  </a:lnTo>
                  <a:lnTo>
                    <a:pt x="52" y="47"/>
                  </a:lnTo>
                  <a:lnTo>
                    <a:pt x="49" y="49"/>
                  </a:lnTo>
                  <a:lnTo>
                    <a:pt x="44" y="51"/>
                  </a:lnTo>
                  <a:lnTo>
                    <a:pt x="38" y="53"/>
                  </a:lnTo>
                  <a:lnTo>
                    <a:pt x="35" y="54"/>
                  </a:lnTo>
                  <a:lnTo>
                    <a:pt x="34" y="56"/>
                  </a:lnTo>
                  <a:lnTo>
                    <a:pt x="35" y="59"/>
                  </a:lnTo>
                  <a:lnTo>
                    <a:pt x="38" y="61"/>
                  </a:lnTo>
                  <a:lnTo>
                    <a:pt x="42" y="64"/>
                  </a:lnTo>
                  <a:lnTo>
                    <a:pt x="48" y="61"/>
                  </a:lnTo>
                  <a:lnTo>
                    <a:pt x="56" y="58"/>
                  </a:lnTo>
                  <a:lnTo>
                    <a:pt x="61" y="53"/>
                  </a:lnTo>
                  <a:lnTo>
                    <a:pt x="65" y="50"/>
                  </a:lnTo>
                  <a:lnTo>
                    <a:pt x="65" y="44"/>
                  </a:lnTo>
                  <a:lnTo>
                    <a:pt x="64" y="34"/>
                  </a:lnTo>
                  <a:lnTo>
                    <a:pt x="62" y="23"/>
                  </a:lnTo>
                  <a:lnTo>
                    <a:pt x="61" y="16"/>
                  </a:lnTo>
                  <a:lnTo>
                    <a:pt x="60" y="15"/>
                  </a:lnTo>
                  <a:lnTo>
                    <a:pt x="56" y="13"/>
                  </a:lnTo>
                  <a:lnTo>
                    <a:pt x="50" y="10"/>
                  </a:lnTo>
                  <a:lnTo>
                    <a:pt x="43" y="7"/>
                  </a:lnTo>
                  <a:lnTo>
                    <a:pt x="36" y="5"/>
                  </a:lnTo>
                  <a:lnTo>
                    <a:pt x="29" y="3"/>
                  </a:lnTo>
                  <a:lnTo>
                    <a:pt x="24" y="0"/>
                  </a:lnTo>
                  <a:lnTo>
                    <a:pt x="22" y="0"/>
                  </a:lnTo>
                  <a:lnTo>
                    <a:pt x="19" y="3"/>
                  </a:lnTo>
                  <a:lnTo>
                    <a:pt x="13" y="6"/>
                  </a:lnTo>
                  <a:lnTo>
                    <a:pt x="6" y="12"/>
                  </a:lnTo>
                  <a:lnTo>
                    <a:pt x="3" y="15"/>
                  </a:lnTo>
                  <a:lnTo>
                    <a:pt x="3" y="27"/>
                  </a:lnTo>
                  <a:lnTo>
                    <a:pt x="1" y="45"/>
                  </a:lnTo>
                  <a:lnTo>
                    <a:pt x="0" y="62"/>
                  </a:lnTo>
                  <a:lnTo>
                    <a:pt x="0" y="72"/>
                  </a:lnTo>
                  <a:lnTo>
                    <a:pt x="4" y="76"/>
                  </a:lnTo>
                  <a:lnTo>
                    <a:pt x="12" y="84"/>
                  </a:lnTo>
                  <a:lnTo>
                    <a:pt x="21" y="92"/>
                  </a:lnTo>
                  <a:lnTo>
                    <a:pt x="27" y="97"/>
                  </a:lnTo>
                  <a:lnTo>
                    <a:pt x="30" y="98"/>
                  </a:lnTo>
                  <a:lnTo>
                    <a:pt x="34" y="99"/>
                  </a:lnTo>
                  <a:lnTo>
                    <a:pt x="39" y="100"/>
                  </a:lnTo>
                  <a:lnTo>
                    <a:pt x="45" y="100"/>
                  </a:lnTo>
                  <a:lnTo>
                    <a:pt x="51" y="102"/>
                  </a:lnTo>
                  <a:lnTo>
                    <a:pt x="57" y="102"/>
                  </a:lnTo>
                  <a:lnTo>
                    <a:pt x="61" y="102"/>
                  </a:lnTo>
                  <a:lnTo>
                    <a:pt x="66" y="102"/>
                  </a:lnTo>
                  <a:lnTo>
                    <a:pt x="74" y="97"/>
                  </a:lnTo>
                  <a:lnTo>
                    <a:pt x="83" y="85"/>
                  </a:lnTo>
                  <a:lnTo>
                    <a:pt x="90" y="72"/>
                  </a:lnTo>
                  <a:lnTo>
                    <a:pt x="96" y="61"/>
                  </a:lnTo>
                  <a:lnTo>
                    <a:pt x="98" y="57"/>
                  </a:lnTo>
                  <a:lnTo>
                    <a:pt x="102" y="53"/>
                  </a:lnTo>
                  <a:lnTo>
                    <a:pt x="105" y="49"/>
                  </a:lnTo>
                  <a:lnTo>
                    <a:pt x="110" y="44"/>
                  </a:lnTo>
                  <a:lnTo>
                    <a:pt x="114" y="41"/>
                  </a:lnTo>
                  <a:lnTo>
                    <a:pt x="120" y="36"/>
                  </a:lnTo>
                  <a:lnTo>
                    <a:pt x="125" y="34"/>
                  </a:lnTo>
                  <a:lnTo>
                    <a:pt x="130" y="31"/>
                  </a:lnTo>
                  <a:lnTo>
                    <a:pt x="141" y="30"/>
                  </a:lnTo>
                  <a:lnTo>
                    <a:pt x="149" y="34"/>
                  </a:lnTo>
                  <a:lnTo>
                    <a:pt x="156" y="37"/>
                  </a:lnTo>
                  <a:lnTo>
                    <a:pt x="159" y="41"/>
                  </a:lnTo>
                  <a:lnTo>
                    <a:pt x="163" y="44"/>
                  </a:lnTo>
                  <a:lnTo>
                    <a:pt x="167" y="50"/>
                  </a:lnTo>
                  <a:lnTo>
                    <a:pt x="171" y="56"/>
                  </a:lnTo>
                  <a:lnTo>
                    <a:pt x="172" y="60"/>
                  </a:lnTo>
                  <a:lnTo>
                    <a:pt x="172" y="66"/>
                  </a:lnTo>
                  <a:lnTo>
                    <a:pt x="172" y="75"/>
                  </a:lnTo>
                  <a:lnTo>
                    <a:pt x="172" y="85"/>
                  </a:lnTo>
                  <a:lnTo>
                    <a:pt x="172" y="91"/>
                  </a:lnTo>
                  <a:lnTo>
                    <a:pt x="170" y="95"/>
                  </a:lnTo>
                  <a:lnTo>
                    <a:pt x="164" y="99"/>
                  </a:lnTo>
                  <a:lnTo>
                    <a:pt x="157" y="104"/>
                  </a:lnTo>
                  <a:lnTo>
                    <a:pt x="150" y="108"/>
                  </a:lnTo>
                  <a:lnTo>
                    <a:pt x="144" y="108"/>
                  </a:lnTo>
                  <a:lnTo>
                    <a:pt x="137" y="107"/>
                  </a:lnTo>
                  <a:lnTo>
                    <a:pt x="132" y="106"/>
                  </a:lnTo>
                  <a:lnTo>
                    <a:pt x="127" y="105"/>
                  </a:lnTo>
                  <a:lnTo>
                    <a:pt x="125" y="103"/>
                  </a:lnTo>
                  <a:lnTo>
                    <a:pt x="121" y="99"/>
                  </a:lnTo>
                  <a:lnTo>
                    <a:pt x="119" y="93"/>
                  </a:lnTo>
                  <a:lnTo>
                    <a:pt x="115" y="87"/>
                  </a:lnTo>
                  <a:lnTo>
                    <a:pt x="115" y="79"/>
                  </a:lnTo>
                  <a:lnTo>
                    <a:pt x="118" y="72"/>
                  </a:lnTo>
                  <a:lnTo>
                    <a:pt x="121" y="67"/>
                  </a:lnTo>
                  <a:lnTo>
                    <a:pt x="125" y="65"/>
                  </a:lnTo>
                  <a:lnTo>
                    <a:pt x="128" y="64"/>
                  </a:lnTo>
                  <a:lnTo>
                    <a:pt x="133" y="62"/>
                  </a:lnTo>
                  <a:lnTo>
                    <a:pt x="136" y="62"/>
                  </a:lnTo>
                  <a:lnTo>
                    <a:pt x="140" y="64"/>
                  </a:lnTo>
                  <a:lnTo>
                    <a:pt x="142" y="66"/>
                  </a:lnTo>
                  <a:lnTo>
                    <a:pt x="144" y="70"/>
                  </a:lnTo>
                  <a:lnTo>
                    <a:pt x="145" y="74"/>
                  </a:lnTo>
                  <a:lnTo>
                    <a:pt x="147" y="77"/>
                  </a:lnTo>
                  <a:lnTo>
                    <a:pt x="148" y="77"/>
                  </a:lnTo>
                  <a:lnTo>
                    <a:pt x="152" y="77"/>
                  </a:lnTo>
                  <a:lnTo>
                    <a:pt x="156" y="77"/>
                  </a:lnTo>
                  <a:lnTo>
                    <a:pt x="157" y="76"/>
                  </a:lnTo>
                  <a:lnTo>
                    <a:pt x="157" y="74"/>
                  </a:lnTo>
                  <a:lnTo>
                    <a:pt x="157" y="69"/>
                  </a:lnTo>
                  <a:lnTo>
                    <a:pt x="156" y="65"/>
                  </a:lnTo>
                  <a:lnTo>
                    <a:pt x="155" y="60"/>
                  </a:lnTo>
                  <a:lnTo>
                    <a:pt x="152" y="57"/>
                  </a:lnTo>
                  <a:lnTo>
                    <a:pt x="149" y="52"/>
                  </a:lnTo>
                  <a:lnTo>
                    <a:pt x="144" y="50"/>
                  </a:lnTo>
                  <a:lnTo>
                    <a:pt x="141" y="49"/>
                  </a:lnTo>
                  <a:lnTo>
                    <a:pt x="136" y="49"/>
                  </a:lnTo>
                  <a:lnTo>
                    <a:pt x="129" y="51"/>
                  </a:lnTo>
                  <a:lnTo>
                    <a:pt x="122" y="52"/>
                  </a:lnTo>
                  <a:lnTo>
                    <a:pt x="118" y="53"/>
                  </a:lnTo>
                  <a:lnTo>
                    <a:pt x="115" y="56"/>
                  </a:lnTo>
                  <a:lnTo>
                    <a:pt x="112" y="61"/>
                  </a:lnTo>
                  <a:lnTo>
                    <a:pt x="109" y="67"/>
                  </a:lnTo>
                  <a:lnTo>
                    <a:pt x="106" y="72"/>
                  </a:lnTo>
                  <a:lnTo>
                    <a:pt x="105" y="76"/>
                  </a:lnTo>
                  <a:lnTo>
                    <a:pt x="105" y="83"/>
                  </a:lnTo>
                  <a:lnTo>
                    <a:pt x="105" y="93"/>
                  </a:lnTo>
                  <a:lnTo>
                    <a:pt x="106" y="106"/>
                  </a:lnTo>
                  <a:lnTo>
                    <a:pt x="109" y="107"/>
                  </a:lnTo>
                  <a:lnTo>
                    <a:pt x="113" y="110"/>
                  </a:lnTo>
                  <a:lnTo>
                    <a:pt x="120" y="113"/>
                  </a:lnTo>
                  <a:lnTo>
                    <a:pt x="127" y="115"/>
                  </a:lnTo>
                  <a:lnTo>
                    <a:pt x="134" y="119"/>
                  </a:lnTo>
                  <a:lnTo>
                    <a:pt x="141" y="122"/>
                  </a:lnTo>
                  <a:lnTo>
                    <a:pt x="145" y="123"/>
                  </a:lnTo>
                  <a:lnTo>
                    <a:pt x="149" y="125"/>
                  </a:lnTo>
                  <a:lnTo>
                    <a:pt x="155" y="122"/>
                  </a:lnTo>
                  <a:lnTo>
                    <a:pt x="163" y="118"/>
                  </a:lnTo>
                  <a:lnTo>
                    <a:pt x="171" y="112"/>
                  </a:lnTo>
                  <a:lnTo>
                    <a:pt x="175" y="108"/>
                  </a:lnTo>
                  <a:lnTo>
                    <a:pt x="179" y="105"/>
                  </a:lnTo>
                  <a:lnTo>
                    <a:pt x="183" y="100"/>
                  </a:lnTo>
                  <a:lnTo>
                    <a:pt x="187" y="97"/>
                  </a:lnTo>
                  <a:lnTo>
                    <a:pt x="189" y="9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41" name="Freeform 25"/>
            <p:cNvSpPr>
              <a:spLocks/>
            </p:cNvSpPr>
            <p:nvPr/>
          </p:nvSpPr>
          <p:spPr bwMode="auto">
            <a:xfrm>
              <a:off x="479" y="2421"/>
              <a:ext cx="61" cy="37"/>
            </a:xfrm>
            <a:custGeom>
              <a:avLst/>
              <a:gdLst>
                <a:gd name="T0" fmla="*/ 0 w 187"/>
                <a:gd name="T1" fmla="*/ 0 h 112"/>
                <a:gd name="T2" fmla="*/ 0 w 187"/>
                <a:gd name="T3" fmla="*/ 0 h 112"/>
                <a:gd name="T4" fmla="*/ 0 w 187"/>
                <a:gd name="T5" fmla="*/ 0 h 112"/>
                <a:gd name="T6" fmla="*/ 0 w 187"/>
                <a:gd name="T7" fmla="*/ 0 h 112"/>
                <a:gd name="T8" fmla="*/ 0 w 187"/>
                <a:gd name="T9" fmla="*/ 0 h 112"/>
                <a:gd name="T10" fmla="*/ 0 w 187"/>
                <a:gd name="T11" fmla="*/ 0 h 112"/>
                <a:gd name="T12" fmla="*/ 0 w 187"/>
                <a:gd name="T13" fmla="*/ 0 h 112"/>
                <a:gd name="T14" fmla="*/ 0 w 187"/>
                <a:gd name="T15" fmla="*/ 0 h 112"/>
                <a:gd name="T16" fmla="*/ 0 w 187"/>
                <a:gd name="T17" fmla="*/ 0 h 112"/>
                <a:gd name="T18" fmla="*/ 0 w 187"/>
                <a:gd name="T19" fmla="*/ 0 h 112"/>
                <a:gd name="T20" fmla="*/ 0 w 187"/>
                <a:gd name="T21" fmla="*/ 0 h 112"/>
                <a:gd name="T22" fmla="*/ 0 w 187"/>
                <a:gd name="T23" fmla="*/ 0 h 112"/>
                <a:gd name="T24" fmla="*/ 0 w 187"/>
                <a:gd name="T25" fmla="*/ 0 h 112"/>
                <a:gd name="T26" fmla="*/ 0 w 187"/>
                <a:gd name="T27" fmla="*/ 0 h 112"/>
                <a:gd name="T28" fmla="*/ 0 w 187"/>
                <a:gd name="T29" fmla="*/ 0 h 112"/>
                <a:gd name="T30" fmla="*/ 0 w 187"/>
                <a:gd name="T31" fmla="*/ 0 h 112"/>
                <a:gd name="T32" fmla="*/ 0 w 187"/>
                <a:gd name="T33" fmla="*/ 0 h 112"/>
                <a:gd name="T34" fmla="*/ 0 w 187"/>
                <a:gd name="T35" fmla="*/ 0 h 112"/>
                <a:gd name="T36" fmla="*/ 0 w 187"/>
                <a:gd name="T37" fmla="*/ 0 h 112"/>
                <a:gd name="T38" fmla="*/ 0 w 187"/>
                <a:gd name="T39" fmla="*/ 0 h 112"/>
                <a:gd name="T40" fmla="*/ 0 w 187"/>
                <a:gd name="T41" fmla="*/ 0 h 112"/>
                <a:gd name="T42" fmla="*/ 0 w 187"/>
                <a:gd name="T43" fmla="*/ 0 h 112"/>
                <a:gd name="T44" fmla="*/ 0 w 187"/>
                <a:gd name="T45" fmla="*/ 0 h 112"/>
                <a:gd name="T46" fmla="*/ 0 w 187"/>
                <a:gd name="T47" fmla="*/ 0 h 112"/>
                <a:gd name="T48" fmla="*/ 0 w 187"/>
                <a:gd name="T49" fmla="*/ 0 h 112"/>
                <a:gd name="T50" fmla="*/ 0 w 187"/>
                <a:gd name="T51" fmla="*/ 0 h 112"/>
                <a:gd name="T52" fmla="*/ 0 w 187"/>
                <a:gd name="T53" fmla="*/ 0 h 112"/>
                <a:gd name="T54" fmla="*/ 0 w 187"/>
                <a:gd name="T55" fmla="*/ 0 h 112"/>
                <a:gd name="T56" fmla="*/ 0 w 187"/>
                <a:gd name="T57" fmla="*/ 0 h 112"/>
                <a:gd name="T58" fmla="*/ 0 w 187"/>
                <a:gd name="T59" fmla="*/ 0 h 112"/>
                <a:gd name="T60" fmla="*/ 0 w 187"/>
                <a:gd name="T61" fmla="*/ 0 h 112"/>
                <a:gd name="T62" fmla="*/ 0 w 187"/>
                <a:gd name="T63" fmla="*/ 0 h 112"/>
                <a:gd name="T64" fmla="*/ 0 w 187"/>
                <a:gd name="T65" fmla="*/ 0 h 112"/>
                <a:gd name="T66" fmla="*/ 0 w 187"/>
                <a:gd name="T67" fmla="*/ 0 h 112"/>
                <a:gd name="T68" fmla="*/ 0 w 187"/>
                <a:gd name="T69" fmla="*/ 0 h 112"/>
                <a:gd name="T70" fmla="*/ 0 w 187"/>
                <a:gd name="T71" fmla="*/ 0 h 112"/>
                <a:gd name="T72" fmla="*/ 0 w 187"/>
                <a:gd name="T73" fmla="*/ 0 h 112"/>
                <a:gd name="T74" fmla="*/ 0 w 187"/>
                <a:gd name="T75" fmla="*/ 0 h 112"/>
                <a:gd name="T76" fmla="*/ 0 w 187"/>
                <a:gd name="T77" fmla="*/ 0 h 112"/>
                <a:gd name="T78" fmla="*/ 0 w 187"/>
                <a:gd name="T79" fmla="*/ 0 h 112"/>
                <a:gd name="T80" fmla="*/ 0 w 187"/>
                <a:gd name="T81" fmla="*/ 0 h 112"/>
                <a:gd name="T82" fmla="*/ 0 w 187"/>
                <a:gd name="T83" fmla="*/ 0 h 112"/>
                <a:gd name="T84" fmla="*/ 0 w 187"/>
                <a:gd name="T85" fmla="*/ 0 h 112"/>
                <a:gd name="T86" fmla="*/ 0 w 187"/>
                <a:gd name="T87" fmla="*/ 0 h 112"/>
                <a:gd name="T88" fmla="*/ 0 w 187"/>
                <a:gd name="T89" fmla="*/ 0 h 112"/>
                <a:gd name="T90" fmla="*/ 0 w 187"/>
                <a:gd name="T91" fmla="*/ 0 h 112"/>
                <a:gd name="T92" fmla="*/ 0 w 187"/>
                <a:gd name="T93" fmla="*/ 0 h 112"/>
                <a:gd name="T94" fmla="*/ 0 w 187"/>
                <a:gd name="T95" fmla="*/ 0 h 112"/>
                <a:gd name="T96" fmla="*/ 0 w 187"/>
                <a:gd name="T97" fmla="*/ 0 h 112"/>
                <a:gd name="T98" fmla="*/ 0 w 187"/>
                <a:gd name="T99" fmla="*/ 0 h 112"/>
                <a:gd name="T100" fmla="*/ 0 w 187"/>
                <a:gd name="T101" fmla="*/ 0 h 112"/>
                <a:gd name="T102" fmla="*/ 0 w 187"/>
                <a:gd name="T103" fmla="*/ 0 h 112"/>
                <a:gd name="T104" fmla="*/ 0 w 187"/>
                <a:gd name="T105" fmla="*/ 0 h 112"/>
                <a:gd name="T106" fmla="*/ 0 w 187"/>
                <a:gd name="T107" fmla="*/ 0 h 112"/>
                <a:gd name="T108" fmla="*/ 0 w 187"/>
                <a:gd name="T109" fmla="*/ 0 h 112"/>
                <a:gd name="T110" fmla="*/ 0 w 187"/>
                <a:gd name="T111" fmla="*/ 0 h 112"/>
                <a:gd name="T112" fmla="*/ 0 w 187"/>
                <a:gd name="T113" fmla="*/ 0 h 112"/>
                <a:gd name="T114" fmla="*/ 0 w 187"/>
                <a:gd name="T115" fmla="*/ 0 h 112"/>
                <a:gd name="T116" fmla="*/ 0 w 187"/>
                <a:gd name="T117" fmla="*/ 0 h 112"/>
                <a:gd name="T118" fmla="*/ 0 w 187"/>
                <a:gd name="T119" fmla="*/ 0 h 1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7"/>
                <a:gd name="T181" fmla="*/ 0 h 112"/>
                <a:gd name="T182" fmla="*/ 187 w 187"/>
                <a:gd name="T183" fmla="*/ 112 h 11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7" h="112">
                  <a:moveTo>
                    <a:pt x="0" y="80"/>
                  </a:moveTo>
                  <a:lnTo>
                    <a:pt x="1" y="74"/>
                  </a:lnTo>
                  <a:lnTo>
                    <a:pt x="4" y="66"/>
                  </a:lnTo>
                  <a:lnTo>
                    <a:pt x="5" y="60"/>
                  </a:lnTo>
                  <a:lnTo>
                    <a:pt x="7" y="56"/>
                  </a:lnTo>
                  <a:lnTo>
                    <a:pt x="9" y="54"/>
                  </a:lnTo>
                  <a:lnTo>
                    <a:pt x="13" y="49"/>
                  </a:lnTo>
                  <a:lnTo>
                    <a:pt x="16" y="43"/>
                  </a:lnTo>
                  <a:lnTo>
                    <a:pt x="22" y="34"/>
                  </a:lnTo>
                  <a:lnTo>
                    <a:pt x="28" y="28"/>
                  </a:lnTo>
                  <a:lnTo>
                    <a:pt x="34" y="20"/>
                  </a:lnTo>
                  <a:lnTo>
                    <a:pt x="40" y="15"/>
                  </a:lnTo>
                  <a:lnTo>
                    <a:pt x="46" y="11"/>
                  </a:lnTo>
                  <a:lnTo>
                    <a:pt x="50" y="13"/>
                  </a:lnTo>
                  <a:lnTo>
                    <a:pt x="54" y="15"/>
                  </a:lnTo>
                  <a:lnTo>
                    <a:pt x="60" y="17"/>
                  </a:lnTo>
                  <a:lnTo>
                    <a:pt x="67" y="21"/>
                  </a:lnTo>
                  <a:lnTo>
                    <a:pt x="73" y="24"/>
                  </a:lnTo>
                  <a:lnTo>
                    <a:pt x="78" y="28"/>
                  </a:lnTo>
                  <a:lnTo>
                    <a:pt x="83" y="31"/>
                  </a:lnTo>
                  <a:lnTo>
                    <a:pt x="85" y="33"/>
                  </a:lnTo>
                  <a:lnTo>
                    <a:pt x="88" y="40"/>
                  </a:lnTo>
                  <a:lnTo>
                    <a:pt x="92" y="51"/>
                  </a:lnTo>
                  <a:lnTo>
                    <a:pt x="97" y="60"/>
                  </a:lnTo>
                  <a:lnTo>
                    <a:pt x="99" y="66"/>
                  </a:lnTo>
                  <a:lnTo>
                    <a:pt x="103" y="70"/>
                  </a:lnTo>
                  <a:lnTo>
                    <a:pt x="108" y="78"/>
                  </a:lnTo>
                  <a:lnTo>
                    <a:pt x="116" y="85"/>
                  </a:lnTo>
                  <a:lnTo>
                    <a:pt x="123" y="89"/>
                  </a:lnTo>
                  <a:lnTo>
                    <a:pt x="130" y="89"/>
                  </a:lnTo>
                  <a:lnTo>
                    <a:pt x="138" y="87"/>
                  </a:lnTo>
                  <a:lnTo>
                    <a:pt x="145" y="85"/>
                  </a:lnTo>
                  <a:lnTo>
                    <a:pt x="151" y="80"/>
                  </a:lnTo>
                  <a:lnTo>
                    <a:pt x="157" y="74"/>
                  </a:lnTo>
                  <a:lnTo>
                    <a:pt x="164" y="63"/>
                  </a:lnTo>
                  <a:lnTo>
                    <a:pt x="169" y="53"/>
                  </a:lnTo>
                  <a:lnTo>
                    <a:pt x="171" y="40"/>
                  </a:lnTo>
                  <a:lnTo>
                    <a:pt x="168" y="33"/>
                  </a:lnTo>
                  <a:lnTo>
                    <a:pt x="166" y="26"/>
                  </a:lnTo>
                  <a:lnTo>
                    <a:pt x="161" y="21"/>
                  </a:lnTo>
                  <a:lnTo>
                    <a:pt x="158" y="18"/>
                  </a:lnTo>
                  <a:lnTo>
                    <a:pt x="152" y="17"/>
                  </a:lnTo>
                  <a:lnTo>
                    <a:pt x="143" y="15"/>
                  </a:lnTo>
                  <a:lnTo>
                    <a:pt x="135" y="13"/>
                  </a:lnTo>
                  <a:lnTo>
                    <a:pt x="130" y="10"/>
                  </a:lnTo>
                  <a:lnTo>
                    <a:pt x="126" y="15"/>
                  </a:lnTo>
                  <a:lnTo>
                    <a:pt x="121" y="18"/>
                  </a:lnTo>
                  <a:lnTo>
                    <a:pt x="119" y="22"/>
                  </a:lnTo>
                  <a:lnTo>
                    <a:pt x="118" y="25"/>
                  </a:lnTo>
                  <a:lnTo>
                    <a:pt x="116" y="29"/>
                  </a:lnTo>
                  <a:lnTo>
                    <a:pt x="116" y="36"/>
                  </a:lnTo>
                  <a:lnTo>
                    <a:pt x="115" y="43"/>
                  </a:lnTo>
                  <a:lnTo>
                    <a:pt x="118" y="46"/>
                  </a:lnTo>
                  <a:lnTo>
                    <a:pt x="121" y="48"/>
                  </a:lnTo>
                  <a:lnTo>
                    <a:pt x="127" y="52"/>
                  </a:lnTo>
                  <a:lnTo>
                    <a:pt x="133" y="53"/>
                  </a:lnTo>
                  <a:lnTo>
                    <a:pt x="136" y="54"/>
                  </a:lnTo>
                  <a:lnTo>
                    <a:pt x="137" y="52"/>
                  </a:lnTo>
                  <a:lnTo>
                    <a:pt x="138" y="48"/>
                  </a:lnTo>
                  <a:lnTo>
                    <a:pt x="138" y="47"/>
                  </a:lnTo>
                  <a:lnTo>
                    <a:pt x="140" y="46"/>
                  </a:lnTo>
                  <a:lnTo>
                    <a:pt x="142" y="45"/>
                  </a:lnTo>
                  <a:lnTo>
                    <a:pt x="145" y="44"/>
                  </a:lnTo>
                  <a:lnTo>
                    <a:pt x="148" y="43"/>
                  </a:lnTo>
                  <a:lnTo>
                    <a:pt x="150" y="43"/>
                  </a:lnTo>
                  <a:lnTo>
                    <a:pt x="151" y="47"/>
                  </a:lnTo>
                  <a:lnTo>
                    <a:pt x="151" y="52"/>
                  </a:lnTo>
                  <a:lnTo>
                    <a:pt x="151" y="55"/>
                  </a:lnTo>
                  <a:lnTo>
                    <a:pt x="150" y="57"/>
                  </a:lnTo>
                  <a:lnTo>
                    <a:pt x="148" y="60"/>
                  </a:lnTo>
                  <a:lnTo>
                    <a:pt x="143" y="61"/>
                  </a:lnTo>
                  <a:lnTo>
                    <a:pt x="138" y="62"/>
                  </a:lnTo>
                  <a:lnTo>
                    <a:pt x="134" y="61"/>
                  </a:lnTo>
                  <a:lnTo>
                    <a:pt x="128" y="59"/>
                  </a:lnTo>
                  <a:lnTo>
                    <a:pt x="118" y="55"/>
                  </a:lnTo>
                  <a:lnTo>
                    <a:pt x="108" y="51"/>
                  </a:lnTo>
                  <a:lnTo>
                    <a:pt x="103" y="44"/>
                  </a:lnTo>
                  <a:lnTo>
                    <a:pt x="100" y="36"/>
                  </a:lnTo>
                  <a:lnTo>
                    <a:pt x="99" y="28"/>
                  </a:lnTo>
                  <a:lnTo>
                    <a:pt x="100" y="21"/>
                  </a:lnTo>
                  <a:lnTo>
                    <a:pt x="103" y="16"/>
                  </a:lnTo>
                  <a:lnTo>
                    <a:pt x="110" y="11"/>
                  </a:lnTo>
                  <a:lnTo>
                    <a:pt x="118" y="6"/>
                  </a:lnTo>
                  <a:lnTo>
                    <a:pt x="127" y="2"/>
                  </a:lnTo>
                  <a:lnTo>
                    <a:pt x="133" y="0"/>
                  </a:lnTo>
                  <a:lnTo>
                    <a:pt x="135" y="0"/>
                  </a:lnTo>
                  <a:lnTo>
                    <a:pt x="140" y="1"/>
                  </a:lnTo>
                  <a:lnTo>
                    <a:pt x="144" y="2"/>
                  </a:lnTo>
                  <a:lnTo>
                    <a:pt x="150" y="3"/>
                  </a:lnTo>
                  <a:lnTo>
                    <a:pt x="156" y="5"/>
                  </a:lnTo>
                  <a:lnTo>
                    <a:pt x="161" y="7"/>
                  </a:lnTo>
                  <a:lnTo>
                    <a:pt x="165" y="8"/>
                  </a:lnTo>
                  <a:lnTo>
                    <a:pt x="167" y="10"/>
                  </a:lnTo>
                  <a:lnTo>
                    <a:pt x="172" y="16"/>
                  </a:lnTo>
                  <a:lnTo>
                    <a:pt x="179" y="26"/>
                  </a:lnTo>
                  <a:lnTo>
                    <a:pt x="184" y="38"/>
                  </a:lnTo>
                  <a:lnTo>
                    <a:pt x="187" y="46"/>
                  </a:lnTo>
                  <a:lnTo>
                    <a:pt x="181" y="57"/>
                  </a:lnTo>
                  <a:lnTo>
                    <a:pt x="171" y="74"/>
                  </a:lnTo>
                  <a:lnTo>
                    <a:pt x="159" y="89"/>
                  </a:lnTo>
                  <a:lnTo>
                    <a:pt x="153" y="95"/>
                  </a:lnTo>
                  <a:lnTo>
                    <a:pt x="149" y="95"/>
                  </a:lnTo>
                  <a:lnTo>
                    <a:pt x="143" y="97"/>
                  </a:lnTo>
                  <a:lnTo>
                    <a:pt x="136" y="97"/>
                  </a:lnTo>
                  <a:lnTo>
                    <a:pt x="128" y="97"/>
                  </a:lnTo>
                  <a:lnTo>
                    <a:pt x="120" y="98"/>
                  </a:lnTo>
                  <a:lnTo>
                    <a:pt x="113" y="97"/>
                  </a:lnTo>
                  <a:lnTo>
                    <a:pt x="108" y="97"/>
                  </a:lnTo>
                  <a:lnTo>
                    <a:pt x="105" y="95"/>
                  </a:lnTo>
                  <a:lnTo>
                    <a:pt x="100" y="92"/>
                  </a:lnTo>
                  <a:lnTo>
                    <a:pt x="95" y="85"/>
                  </a:lnTo>
                  <a:lnTo>
                    <a:pt x="90" y="79"/>
                  </a:lnTo>
                  <a:lnTo>
                    <a:pt x="88" y="75"/>
                  </a:lnTo>
                  <a:lnTo>
                    <a:pt x="85" y="68"/>
                  </a:lnTo>
                  <a:lnTo>
                    <a:pt x="81" y="55"/>
                  </a:lnTo>
                  <a:lnTo>
                    <a:pt x="75" y="44"/>
                  </a:lnTo>
                  <a:lnTo>
                    <a:pt x="72" y="37"/>
                  </a:lnTo>
                  <a:lnTo>
                    <a:pt x="66" y="34"/>
                  </a:lnTo>
                  <a:lnTo>
                    <a:pt x="57" y="30"/>
                  </a:lnTo>
                  <a:lnTo>
                    <a:pt x="47" y="26"/>
                  </a:lnTo>
                  <a:lnTo>
                    <a:pt x="42" y="25"/>
                  </a:lnTo>
                  <a:lnTo>
                    <a:pt x="37" y="31"/>
                  </a:lnTo>
                  <a:lnTo>
                    <a:pt x="30" y="43"/>
                  </a:lnTo>
                  <a:lnTo>
                    <a:pt x="24" y="55"/>
                  </a:lnTo>
                  <a:lnTo>
                    <a:pt x="21" y="63"/>
                  </a:lnTo>
                  <a:lnTo>
                    <a:pt x="19" y="67"/>
                  </a:lnTo>
                  <a:lnTo>
                    <a:pt x="17" y="72"/>
                  </a:lnTo>
                  <a:lnTo>
                    <a:pt x="16" y="78"/>
                  </a:lnTo>
                  <a:lnTo>
                    <a:pt x="16" y="84"/>
                  </a:lnTo>
                  <a:lnTo>
                    <a:pt x="19" y="86"/>
                  </a:lnTo>
                  <a:lnTo>
                    <a:pt x="22" y="90"/>
                  </a:lnTo>
                  <a:lnTo>
                    <a:pt x="28" y="92"/>
                  </a:lnTo>
                  <a:lnTo>
                    <a:pt x="35" y="94"/>
                  </a:lnTo>
                  <a:lnTo>
                    <a:pt x="42" y="95"/>
                  </a:lnTo>
                  <a:lnTo>
                    <a:pt x="47" y="97"/>
                  </a:lnTo>
                  <a:lnTo>
                    <a:pt x="51" y="98"/>
                  </a:lnTo>
                  <a:lnTo>
                    <a:pt x="53" y="98"/>
                  </a:lnTo>
                  <a:lnTo>
                    <a:pt x="57" y="91"/>
                  </a:lnTo>
                  <a:lnTo>
                    <a:pt x="62" y="83"/>
                  </a:lnTo>
                  <a:lnTo>
                    <a:pt x="67" y="75"/>
                  </a:lnTo>
                  <a:lnTo>
                    <a:pt x="67" y="67"/>
                  </a:lnTo>
                  <a:lnTo>
                    <a:pt x="65" y="64"/>
                  </a:lnTo>
                  <a:lnTo>
                    <a:pt x="61" y="62"/>
                  </a:lnTo>
                  <a:lnTo>
                    <a:pt x="57" y="61"/>
                  </a:lnTo>
                  <a:lnTo>
                    <a:pt x="52" y="61"/>
                  </a:lnTo>
                  <a:lnTo>
                    <a:pt x="50" y="62"/>
                  </a:lnTo>
                  <a:lnTo>
                    <a:pt x="49" y="64"/>
                  </a:lnTo>
                  <a:lnTo>
                    <a:pt x="47" y="67"/>
                  </a:lnTo>
                  <a:lnTo>
                    <a:pt x="47" y="68"/>
                  </a:lnTo>
                  <a:lnTo>
                    <a:pt x="45" y="69"/>
                  </a:lnTo>
                  <a:lnTo>
                    <a:pt x="42" y="69"/>
                  </a:lnTo>
                  <a:lnTo>
                    <a:pt x="39" y="69"/>
                  </a:lnTo>
                  <a:lnTo>
                    <a:pt x="38" y="68"/>
                  </a:lnTo>
                  <a:lnTo>
                    <a:pt x="38" y="64"/>
                  </a:lnTo>
                  <a:lnTo>
                    <a:pt x="39" y="57"/>
                  </a:lnTo>
                  <a:lnTo>
                    <a:pt x="42" y="52"/>
                  </a:lnTo>
                  <a:lnTo>
                    <a:pt x="44" y="49"/>
                  </a:lnTo>
                  <a:lnTo>
                    <a:pt x="49" y="49"/>
                  </a:lnTo>
                  <a:lnTo>
                    <a:pt x="57" y="51"/>
                  </a:lnTo>
                  <a:lnTo>
                    <a:pt x="64" y="51"/>
                  </a:lnTo>
                  <a:lnTo>
                    <a:pt x="68" y="52"/>
                  </a:lnTo>
                  <a:lnTo>
                    <a:pt x="70" y="54"/>
                  </a:lnTo>
                  <a:lnTo>
                    <a:pt x="73" y="59"/>
                  </a:lnTo>
                  <a:lnTo>
                    <a:pt x="75" y="62"/>
                  </a:lnTo>
                  <a:lnTo>
                    <a:pt x="76" y="66"/>
                  </a:lnTo>
                  <a:lnTo>
                    <a:pt x="76" y="70"/>
                  </a:lnTo>
                  <a:lnTo>
                    <a:pt x="76" y="77"/>
                  </a:lnTo>
                  <a:lnTo>
                    <a:pt x="74" y="84"/>
                  </a:lnTo>
                  <a:lnTo>
                    <a:pt x="72" y="90"/>
                  </a:lnTo>
                  <a:lnTo>
                    <a:pt x="67" y="95"/>
                  </a:lnTo>
                  <a:lnTo>
                    <a:pt x="62" y="103"/>
                  </a:lnTo>
                  <a:lnTo>
                    <a:pt x="57" y="109"/>
                  </a:lnTo>
                  <a:lnTo>
                    <a:pt x="51" y="112"/>
                  </a:lnTo>
                  <a:lnTo>
                    <a:pt x="43" y="112"/>
                  </a:lnTo>
                  <a:lnTo>
                    <a:pt x="35" y="110"/>
                  </a:lnTo>
                  <a:lnTo>
                    <a:pt x="27" y="108"/>
                  </a:lnTo>
                  <a:lnTo>
                    <a:pt x="21" y="105"/>
                  </a:lnTo>
                  <a:lnTo>
                    <a:pt x="14" y="100"/>
                  </a:lnTo>
                  <a:lnTo>
                    <a:pt x="7" y="94"/>
                  </a:lnTo>
                  <a:lnTo>
                    <a:pt x="2" y="87"/>
                  </a:lnTo>
                  <a:lnTo>
                    <a:pt x="0" y="8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42" name="Freeform 26"/>
            <p:cNvSpPr>
              <a:spLocks/>
            </p:cNvSpPr>
            <p:nvPr/>
          </p:nvSpPr>
          <p:spPr bwMode="auto">
            <a:xfrm>
              <a:off x="425" y="2268"/>
              <a:ext cx="239" cy="148"/>
            </a:xfrm>
            <a:custGeom>
              <a:avLst/>
              <a:gdLst>
                <a:gd name="T0" fmla="*/ 0 w 734"/>
                <a:gd name="T1" fmla="*/ 0 h 454"/>
                <a:gd name="T2" fmla="*/ 0 w 734"/>
                <a:gd name="T3" fmla="*/ 0 h 454"/>
                <a:gd name="T4" fmla="*/ 0 w 734"/>
                <a:gd name="T5" fmla="*/ 0 h 454"/>
                <a:gd name="T6" fmla="*/ 0 w 734"/>
                <a:gd name="T7" fmla="*/ 0 h 454"/>
                <a:gd name="T8" fmla="*/ 0 w 734"/>
                <a:gd name="T9" fmla="*/ 0 h 454"/>
                <a:gd name="T10" fmla="*/ 0 w 734"/>
                <a:gd name="T11" fmla="*/ 0 h 454"/>
                <a:gd name="T12" fmla="*/ 0 w 734"/>
                <a:gd name="T13" fmla="*/ 0 h 454"/>
                <a:gd name="T14" fmla="*/ 0 w 734"/>
                <a:gd name="T15" fmla="*/ 0 h 454"/>
                <a:gd name="T16" fmla="*/ 0 w 734"/>
                <a:gd name="T17" fmla="*/ 0 h 454"/>
                <a:gd name="T18" fmla="*/ 0 w 734"/>
                <a:gd name="T19" fmla="*/ 0 h 454"/>
                <a:gd name="T20" fmla="*/ 0 w 734"/>
                <a:gd name="T21" fmla="*/ 0 h 454"/>
                <a:gd name="T22" fmla="*/ 0 w 734"/>
                <a:gd name="T23" fmla="*/ 0 h 454"/>
                <a:gd name="T24" fmla="*/ 0 w 734"/>
                <a:gd name="T25" fmla="*/ 0 h 454"/>
                <a:gd name="T26" fmla="*/ 0 w 734"/>
                <a:gd name="T27" fmla="*/ 0 h 454"/>
                <a:gd name="T28" fmla="*/ 0 w 734"/>
                <a:gd name="T29" fmla="*/ 0 h 454"/>
                <a:gd name="T30" fmla="*/ 0 w 734"/>
                <a:gd name="T31" fmla="*/ 0 h 454"/>
                <a:gd name="T32" fmla="*/ 0 w 734"/>
                <a:gd name="T33" fmla="*/ 0 h 454"/>
                <a:gd name="T34" fmla="*/ 0 w 734"/>
                <a:gd name="T35" fmla="*/ 0 h 454"/>
                <a:gd name="T36" fmla="*/ 0 w 734"/>
                <a:gd name="T37" fmla="*/ 0 h 454"/>
                <a:gd name="T38" fmla="*/ 0 w 734"/>
                <a:gd name="T39" fmla="*/ 0 h 454"/>
                <a:gd name="T40" fmla="*/ 0 w 734"/>
                <a:gd name="T41" fmla="*/ 0 h 454"/>
                <a:gd name="T42" fmla="*/ 0 w 734"/>
                <a:gd name="T43" fmla="*/ 0 h 454"/>
                <a:gd name="T44" fmla="*/ 0 w 734"/>
                <a:gd name="T45" fmla="*/ 0 h 454"/>
                <a:gd name="T46" fmla="*/ 0 w 734"/>
                <a:gd name="T47" fmla="*/ 0 h 454"/>
                <a:gd name="T48" fmla="*/ 0 w 734"/>
                <a:gd name="T49" fmla="*/ 0 h 454"/>
                <a:gd name="T50" fmla="*/ 0 w 734"/>
                <a:gd name="T51" fmla="*/ 0 h 454"/>
                <a:gd name="T52" fmla="*/ 0 w 734"/>
                <a:gd name="T53" fmla="*/ 0 h 454"/>
                <a:gd name="T54" fmla="*/ 0 w 734"/>
                <a:gd name="T55" fmla="*/ 0 h 454"/>
                <a:gd name="T56" fmla="*/ 0 w 734"/>
                <a:gd name="T57" fmla="*/ 0 h 454"/>
                <a:gd name="T58" fmla="*/ 0 w 734"/>
                <a:gd name="T59" fmla="*/ 0 h 454"/>
                <a:gd name="T60" fmla="*/ 0 w 734"/>
                <a:gd name="T61" fmla="*/ 0 h 454"/>
                <a:gd name="T62" fmla="*/ 0 w 734"/>
                <a:gd name="T63" fmla="*/ 0 h 454"/>
                <a:gd name="T64" fmla="*/ 0 w 734"/>
                <a:gd name="T65" fmla="*/ 0 h 454"/>
                <a:gd name="T66" fmla="*/ 0 w 734"/>
                <a:gd name="T67" fmla="*/ 0 h 454"/>
                <a:gd name="T68" fmla="*/ 0 w 734"/>
                <a:gd name="T69" fmla="*/ 0 h 454"/>
                <a:gd name="T70" fmla="*/ 0 w 734"/>
                <a:gd name="T71" fmla="*/ 0 h 454"/>
                <a:gd name="T72" fmla="*/ 0 w 734"/>
                <a:gd name="T73" fmla="*/ 0 h 454"/>
                <a:gd name="T74" fmla="*/ 0 w 734"/>
                <a:gd name="T75" fmla="*/ 0 h 454"/>
                <a:gd name="T76" fmla="*/ 0 w 734"/>
                <a:gd name="T77" fmla="*/ 0 h 454"/>
                <a:gd name="T78" fmla="*/ 0 w 734"/>
                <a:gd name="T79" fmla="*/ 0 h 454"/>
                <a:gd name="T80" fmla="*/ 0 w 734"/>
                <a:gd name="T81" fmla="*/ 0 h 454"/>
                <a:gd name="T82" fmla="*/ 0 w 734"/>
                <a:gd name="T83" fmla="*/ 0 h 454"/>
                <a:gd name="T84" fmla="*/ 0 w 734"/>
                <a:gd name="T85" fmla="*/ 0 h 454"/>
                <a:gd name="T86" fmla="*/ 0 w 734"/>
                <a:gd name="T87" fmla="*/ 0 h 454"/>
                <a:gd name="T88" fmla="*/ 0 w 734"/>
                <a:gd name="T89" fmla="*/ 0 h 454"/>
                <a:gd name="T90" fmla="*/ 0 w 734"/>
                <a:gd name="T91" fmla="*/ 0 h 454"/>
                <a:gd name="T92" fmla="*/ 0 w 734"/>
                <a:gd name="T93" fmla="*/ 0 h 454"/>
                <a:gd name="T94" fmla="*/ 0 w 734"/>
                <a:gd name="T95" fmla="*/ 0 h 454"/>
                <a:gd name="T96" fmla="*/ 0 w 734"/>
                <a:gd name="T97" fmla="*/ 0 h 454"/>
                <a:gd name="T98" fmla="*/ 0 w 734"/>
                <a:gd name="T99" fmla="*/ 0 h 454"/>
                <a:gd name="T100" fmla="*/ 0 w 734"/>
                <a:gd name="T101" fmla="*/ 0 h 454"/>
                <a:gd name="T102" fmla="*/ 0 w 734"/>
                <a:gd name="T103" fmla="*/ 0 h 454"/>
                <a:gd name="T104" fmla="*/ 0 w 734"/>
                <a:gd name="T105" fmla="*/ 0 h 454"/>
                <a:gd name="T106" fmla="*/ 0 w 734"/>
                <a:gd name="T107" fmla="*/ 0 h 454"/>
                <a:gd name="T108" fmla="*/ 0 w 734"/>
                <a:gd name="T109" fmla="*/ 0 h 454"/>
                <a:gd name="T110" fmla="*/ 0 w 734"/>
                <a:gd name="T111" fmla="*/ 0 h 454"/>
                <a:gd name="T112" fmla="*/ 0 w 734"/>
                <a:gd name="T113" fmla="*/ 0 h 454"/>
                <a:gd name="T114" fmla="*/ 0 w 734"/>
                <a:gd name="T115" fmla="*/ 0 h 454"/>
                <a:gd name="T116" fmla="*/ 0 w 734"/>
                <a:gd name="T117" fmla="*/ 0 h 4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34"/>
                <a:gd name="T178" fmla="*/ 0 h 454"/>
                <a:gd name="T179" fmla="*/ 734 w 734"/>
                <a:gd name="T180" fmla="*/ 454 h 45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34" h="454">
                  <a:moveTo>
                    <a:pt x="0" y="395"/>
                  </a:moveTo>
                  <a:lnTo>
                    <a:pt x="8" y="399"/>
                  </a:lnTo>
                  <a:lnTo>
                    <a:pt x="26" y="406"/>
                  </a:lnTo>
                  <a:lnTo>
                    <a:pt x="47" y="415"/>
                  </a:lnTo>
                  <a:lnTo>
                    <a:pt x="74" y="425"/>
                  </a:lnTo>
                  <a:lnTo>
                    <a:pt x="99" y="435"/>
                  </a:lnTo>
                  <a:lnTo>
                    <a:pt x="121" y="444"/>
                  </a:lnTo>
                  <a:lnTo>
                    <a:pt x="138" y="450"/>
                  </a:lnTo>
                  <a:lnTo>
                    <a:pt x="146" y="453"/>
                  </a:lnTo>
                  <a:lnTo>
                    <a:pt x="151" y="454"/>
                  </a:lnTo>
                  <a:lnTo>
                    <a:pt x="160" y="454"/>
                  </a:lnTo>
                  <a:lnTo>
                    <a:pt x="171" y="454"/>
                  </a:lnTo>
                  <a:lnTo>
                    <a:pt x="182" y="453"/>
                  </a:lnTo>
                  <a:lnTo>
                    <a:pt x="193" y="453"/>
                  </a:lnTo>
                  <a:lnTo>
                    <a:pt x="203" y="452"/>
                  </a:lnTo>
                  <a:lnTo>
                    <a:pt x="211" y="452"/>
                  </a:lnTo>
                  <a:lnTo>
                    <a:pt x="214" y="450"/>
                  </a:lnTo>
                  <a:lnTo>
                    <a:pt x="220" y="449"/>
                  </a:lnTo>
                  <a:lnTo>
                    <a:pt x="233" y="447"/>
                  </a:lnTo>
                  <a:lnTo>
                    <a:pt x="249" y="444"/>
                  </a:lnTo>
                  <a:lnTo>
                    <a:pt x="269" y="440"/>
                  </a:lnTo>
                  <a:lnTo>
                    <a:pt x="287" y="437"/>
                  </a:lnTo>
                  <a:lnTo>
                    <a:pt x="304" y="434"/>
                  </a:lnTo>
                  <a:lnTo>
                    <a:pt x="318" y="432"/>
                  </a:lnTo>
                  <a:lnTo>
                    <a:pt x="326" y="431"/>
                  </a:lnTo>
                  <a:lnTo>
                    <a:pt x="332" y="431"/>
                  </a:lnTo>
                  <a:lnTo>
                    <a:pt x="339" y="432"/>
                  </a:lnTo>
                  <a:lnTo>
                    <a:pt x="348" y="432"/>
                  </a:lnTo>
                  <a:lnTo>
                    <a:pt x="357" y="433"/>
                  </a:lnTo>
                  <a:lnTo>
                    <a:pt x="366" y="433"/>
                  </a:lnTo>
                  <a:lnTo>
                    <a:pt x="377" y="433"/>
                  </a:lnTo>
                  <a:lnTo>
                    <a:pt x="385" y="433"/>
                  </a:lnTo>
                  <a:lnTo>
                    <a:pt x="392" y="433"/>
                  </a:lnTo>
                  <a:lnTo>
                    <a:pt x="399" y="432"/>
                  </a:lnTo>
                  <a:lnTo>
                    <a:pt x="407" y="430"/>
                  </a:lnTo>
                  <a:lnTo>
                    <a:pt x="416" y="427"/>
                  </a:lnTo>
                  <a:lnTo>
                    <a:pt x="425" y="424"/>
                  </a:lnTo>
                  <a:lnTo>
                    <a:pt x="433" y="421"/>
                  </a:lnTo>
                  <a:lnTo>
                    <a:pt x="441" y="417"/>
                  </a:lnTo>
                  <a:lnTo>
                    <a:pt x="449" y="414"/>
                  </a:lnTo>
                  <a:lnTo>
                    <a:pt x="455" y="411"/>
                  </a:lnTo>
                  <a:lnTo>
                    <a:pt x="461" y="410"/>
                  </a:lnTo>
                  <a:lnTo>
                    <a:pt x="467" y="408"/>
                  </a:lnTo>
                  <a:lnTo>
                    <a:pt x="473" y="407"/>
                  </a:lnTo>
                  <a:lnTo>
                    <a:pt x="479" y="406"/>
                  </a:lnTo>
                  <a:lnTo>
                    <a:pt x="486" y="404"/>
                  </a:lnTo>
                  <a:lnTo>
                    <a:pt x="492" y="403"/>
                  </a:lnTo>
                  <a:lnTo>
                    <a:pt x="497" y="402"/>
                  </a:lnTo>
                  <a:lnTo>
                    <a:pt x="500" y="402"/>
                  </a:lnTo>
                  <a:lnTo>
                    <a:pt x="507" y="398"/>
                  </a:lnTo>
                  <a:lnTo>
                    <a:pt x="515" y="387"/>
                  </a:lnTo>
                  <a:lnTo>
                    <a:pt x="521" y="378"/>
                  </a:lnTo>
                  <a:lnTo>
                    <a:pt x="523" y="372"/>
                  </a:lnTo>
                  <a:lnTo>
                    <a:pt x="522" y="372"/>
                  </a:lnTo>
                  <a:lnTo>
                    <a:pt x="517" y="371"/>
                  </a:lnTo>
                  <a:lnTo>
                    <a:pt x="511" y="370"/>
                  </a:lnTo>
                  <a:lnTo>
                    <a:pt x="506" y="369"/>
                  </a:lnTo>
                  <a:lnTo>
                    <a:pt x="499" y="368"/>
                  </a:lnTo>
                  <a:lnTo>
                    <a:pt x="493" y="366"/>
                  </a:lnTo>
                  <a:lnTo>
                    <a:pt x="490" y="365"/>
                  </a:lnTo>
                  <a:lnTo>
                    <a:pt x="488" y="364"/>
                  </a:lnTo>
                  <a:lnTo>
                    <a:pt x="492" y="362"/>
                  </a:lnTo>
                  <a:lnTo>
                    <a:pt x="502" y="360"/>
                  </a:lnTo>
                  <a:lnTo>
                    <a:pt x="515" y="356"/>
                  </a:lnTo>
                  <a:lnTo>
                    <a:pt x="531" y="353"/>
                  </a:lnTo>
                  <a:lnTo>
                    <a:pt x="547" y="350"/>
                  </a:lnTo>
                  <a:lnTo>
                    <a:pt x="560" y="347"/>
                  </a:lnTo>
                  <a:lnTo>
                    <a:pt x="570" y="345"/>
                  </a:lnTo>
                  <a:lnTo>
                    <a:pt x="574" y="342"/>
                  </a:lnTo>
                  <a:lnTo>
                    <a:pt x="573" y="340"/>
                  </a:lnTo>
                  <a:lnTo>
                    <a:pt x="568" y="337"/>
                  </a:lnTo>
                  <a:lnTo>
                    <a:pt x="561" y="333"/>
                  </a:lnTo>
                  <a:lnTo>
                    <a:pt x="554" y="329"/>
                  </a:lnTo>
                  <a:lnTo>
                    <a:pt x="546" y="325"/>
                  </a:lnTo>
                  <a:lnTo>
                    <a:pt x="539" y="323"/>
                  </a:lnTo>
                  <a:lnTo>
                    <a:pt x="535" y="320"/>
                  </a:lnTo>
                  <a:lnTo>
                    <a:pt x="532" y="319"/>
                  </a:lnTo>
                  <a:lnTo>
                    <a:pt x="531" y="318"/>
                  </a:lnTo>
                  <a:lnTo>
                    <a:pt x="531" y="316"/>
                  </a:lnTo>
                  <a:lnTo>
                    <a:pt x="531" y="314"/>
                  </a:lnTo>
                  <a:lnTo>
                    <a:pt x="532" y="311"/>
                  </a:lnTo>
                  <a:lnTo>
                    <a:pt x="538" y="310"/>
                  </a:lnTo>
                  <a:lnTo>
                    <a:pt x="551" y="310"/>
                  </a:lnTo>
                  <a:lnTo>
                    <a:pt x="569" y="309"/>
                  </a:lnTo>
                  <a:lnTo>
                    <a:pt x="590" y="308"/>
                  </a:lnTo>
                  <a:lnTo>
                    <a:pt x="611" y="307"/>
                  </a:lnTo>
                  <a:lnTo>
                    <a:pt x="629" y="307"/>
                  </a:lnTo>
                  <a:lnTo>
                    <a:pt x="644" y="306"/>
                  </a:lnTo>
                  <a:lnTo>
                    <a:pt x="651" y="306"/>
                  </a:lnTo>
                  <a:lnTo>
                    <a:pt x="653" y="303"/>
                  </a:lnTo>
                  <a:lnTo>
                    <a:pt x="651" y="299"/>
                  </a:lnTo>
                  <a:lnTo>
                    <a:pt x="646" y="293"/>
                  </a:lnTo>
                  <a:lnTo>
                    <a:pt x="642" y="288"/>
                  </a:lnTo>
                  <a:lnTo>
                    <a:pt x="643" y="286"/>
                  </a:lnTo>
                  <a:lnTo>
                    <a:pt x="647" y="284"/>
                  </a:lnTo>
                  <a:lnTo>
                    <a:pt x="655" y="281"/>
                  </a:lnTo>
                  <a:lnTo>
                    <a:pt x="667" y="280"/>
                  </a:lnTo>
                  <a:lnTo>
                    <a:pt x="678" y="278"/>
                  </a:lnTo>
                  <a:lnTo>
                    <a:pt x="691" y="276"/>
                  </a:lnTo>
                  <a:lnTo>
                    <a:pt x="704" y="274"/>
                  </a:lnTo>
                  <a:lnTo>
                    <a:pt x="714" y="272"/>
                  </a:lnTo>
                  <a:lnTo>
                    <a:pt x="728" y="266"/>
                  </a:lnTo>
                  <a:lnTo>
                    <a:pt x="734" y="258"/>
                  </a:lnTo>
                  <a:lnTo>
                    <a:pt x="734" y="250"/>
                  </a:lnTo>
                  <a:lnTo>
                    <a:pt x="730" y="245"/>
                  </a:lnTo>
                  <a:lnTo>
                    <a:pt x="727" y="245"/>
                  </a:lnTo>
                  <a:lnTo>
                    <a:pt x="720" y="246"/>
                  </a:lnTo>
                  <a:lnTo>
                    <a:pt x="711" y="247"/>
                  </a:lnTo>
                  <a:lnTo>
                    <a:pt x="700" y="248"/>
                  </a:lnTo>
                  <a:lnTo>
                    <a:pt x="690" y="249"/>
                  </a:lnTo>
                  <a:lnTo>
                    <a:pt x="681" y="250"/>
                  </a:lnTo>
                  <a:lnTo>
                    <a:pt x="675" y="251"/>
                  </a:lnTo>
                  <a:lnTo>
                    <a:pt x="672" y="251"/>
                  </a:lnTo>
                  <a:lnTo>
                    <a:pt x="669" y="250"/>
                  </a:lnTo>
                  <a:lnTo>
                    <a:pt x="666" y="248"/>
                  </a:lnTo>
                  <a:lnTo>
                    <a:pt x="664" y="246"/>
                  </a:lnTo>
                  <a:lnTo>
                    <a:pt x="662" y="245"/>
                  </a:lnTo>
                  <a:lnTo>
                    <a:pt x="664" y="242"/>
                  </a:lnTo>
                  <a:lnTo>
                    <a:pt x="668" y="239"/>
                  </a:lnTo>
                  <a:lnTo>
                    <a:pt x="675" y="234"/>
                  </a:lnTo>
                  <a:lnTo>
                    <a:pt x="682" y="230"/>
                  </a:lnTo>
                  <a:lnTo>
                    <a:pt x="690" y="224"/>
                  </a:lnTo>
                  <a:lnTo>
                    <a:pt x="697" y="219"/>
                  </a:lnTo>
                  <a:lnTo>
                    <a:pt x="702" y="215"/>
                  </a:lnTo>
                  <a:lnTo>
                    <a:pt x="705" y="212"/>
                  </a:lnTo>
                  <a:lnTo>
                    <a:pt x="704" y="208"/>
                  </a:lnTo>
                  <a:lnTo>
                    <a:pt x="699" y="203"/>
                  </a:lnTo>
                  <a:lnTo>
                    <a:pt x="692" y="200"/>
                  </a:lnTo>
                  <a:lnTo>
                    <a:pt x="688" y="197"/>
                  </a:lnTo>
                  <a:lnTo>
                    <a:pt x="684" y="197"/>
                  </a:lnTo>
                  <a:lnTo>
                    <a:pt x="677" y="197"/>
                  </a:lnTo>
                  <a:lnTo>
                    <a:pt x="668" y="197"/>
                  </a:lnTo>
                  <a:lnTo>
                    <a:pt x="657" y="199"/>
                  </a:lnTo>
                  <a:lnTo>
                    <a:pt x="645" y="200"/>
                  </a:lnTo>
                  <a:lnTo>
                    <a:pt x="634" y="200"/>
                  </a:lnTo>
                  <a:lnTo>
                    <a:pt x="624" y="201"/>
                  </a:lnTo>
                  <a:lnTo>
                    <a:pt x="617" y="201"/>
                  </a:lnTo>
                  <a:lnTo>
                    <a:pt x="612" y="200"/>
                  </a:lnTo>
                  <a:lnTo>
                    <a:pt x="611" y="195"/>
                  </a:lnTo>
                  <a:lnTo>
                    <a:pt x="612" y="192"/>
                  </a:lnTo>
                  <a:lnTo>
                    <a:pt x="614" y="189"/>
                  </a:lnTo>
                  <a:lnTo>
                    <a:pt x="617" y="187"/>
                  </a:lnTo>
                  <a:lnTo>
                    <a:pt x="626" y="185"/>
                  </a:lnTo>
                  <a:lnTo>
                    <a:pt x="636" y="180"/>
                  </a:lnTo>
                  <a:lnTo>
                    <a:pt x="649" y="176"/>
                  </a:lnTo>
                  <a:lnTo>
                    <a:pt x="661" y="170"/>
                  </a:lnTo>
                  <a:lnTo>
                    <a:pt x="673" y="165"/>
                  </a:lnTo>
                  <a:lnTo>
                    <a:pt x="681" y="162"/>
                  </a:lnTo>
                  <a:lnTo>
                    <a:pt x="687" y="158"/>
                  </a:lnTo>
                  <a:lnTo>
                    <a:pt x="690" y="153"/>
                  </a:lnTo>
                  <a:lnTo>
                    <a:pt x="689" y="147"/>
                  </a:lnTo>
                  <a:lnTo>
                    <a:pt x="687" y="141"/>
                  </a:lnTo>
                  <a:lnTo>
                    <a:pt x="684" y="136"/>
                  </a:lnTo>
                  <a:lnTo>
                    <a:pt x="680" y="135"/>
                  </a:lnTo>
                  <a:lnTo>
                    <a:pt x="670" y="135"/>
                  </a:lnTo>
                  <a:lnTo>
                    <a:pt x="658" y="136"/>
                  </a:lnTo>
                  <a:lnTo>
                    <a:pt x="643" y="136"/>
                  </a:lnTo>
                  <a:lnTo>
                    <a:pt x="627" y="139"/>
                  </a:lnTo>
                  <a:lnTo>
                    <a:pt x="613" y="140"/>
                  </a:lnTo>
                  <a:lnTo>
                    <a:pt x="602" y="140"/>
                  </a:lnTo>
                  <a:lnTo>
                    <a:pt x="596" y="141"/>
                  </a:lnTo>
                  <a:lnTo>
                    <a:pt x="590" y="141"/>
                  </a:lnTo>
                  <a:lnTo>
                    <a:pt x="584" y="140"/>
                  </a:lnTo>
                  <a:lnTo>
                    <a:pt x="579" y="138"/>
                  </a:lnTo>
                  <a:lnTo>
                    <a:pt x="578" y="136"/>
                  </a:lnTo>
                  <a:lnTo>
                    <a:pt x="582" y="134"/>
                  </a:lnTo>
                  <a:lnTo>
                    <a:pt x="590" y="128"/>
                  </a:lnTo>
                  <a:lnTo>
                    <a:pt x="600" y="121"/>
                  </a:lnTo>
                  <a:lnTo>
                    <a:pt x="614" y="113"/>
                  </a:lnTo>
                  <a:lnTo>
                    <a:pt x="627" y="105"/>
                  </a:lnTo>
                  <a:lnTo>
                    <a:pt x="637" y="98"/>
                  </a:lnTo>
                  <a:lnTo>
                    <a:pt x="645" y="93"/>
                  </a:lnTo>
                  <a:lnTo>
                    <a:pt x="649" y="89"/>
                  </a:lnTo>
                  <a:lnTo>
                    <a:pt x="645" y="87"/>
                  </a:lnTo>
                  <a:lnTo>
                    <a:pt x="637" y="86"/>
                  </a:lnTo>
                  <a:lnTo>
                    <a:pt x="626" y="84"/>
                  </a:lnTo>
                  <a:lnTo>
                    <a:pt x="613" y="82"/>
                  </a:lnTo>
                  <a:lnTo>
                    <a:pt x="599" y="81"/>
                  </a:lnTo>
                  <a:lnTo>
                    <a:pt x="589" y="79"/>
                  </a:lnTo>
                  <a:lnTo>
                    <a:pt x="581" y="79"/>
                  </a:lnTo>
                  <a:lnTo>
                    <a:pt x="579" y="78"/>
                  </a:lnTo>
                  <a:lnTo>
                    <a:pt x="583" y="77"/>
                  </a:lnTo>
                  <a:lnTo>
                    <a:pt x="589" y="73"/>
                  </a:lnTo>
                  <a:lnTo>
                    <a:pt x="596" y="69"/>
                  </a:lnTo>
                  <a:lnTo>
                    <a:pt x="602" y="64"/>
                  </a:lnTo>
                  <a:lnTo>
                    <a:pt x="609" y="59"/>
                  </a:lnTo>
                  <a:lnTo>
                    <a:pt x="615" y="55"/>
                  </a:lnTo>
                  <a:lnTo>
                    <a:pt x="620" y="51"/>
                  </a:lnTo>
                  <a:lnTo>
                    <a:pt x="621" y="49"/>
                  </a:lnTo>
                  <a:lnTo>
                    <a:pt x="619" y="48"/>
                  </a:lnTo>
                  <a:lnTo>
                    <a:pt x="611" y="47"/>
                  </a:lnTo>
                  <a:lnTo>
                    <a:pt x="600" y="47"/>
                  </a:lnTo>
                  <a:lnTo>
                    <a:pt x="589" y="46"/>
                  </a:lnTo>
                  <a:lnTo>
                    <a:pt x="575" y="46"/>
                  </a:lnTo>
                  <a:lnTo>
                    <a:pt x="562" y="46"/>
                  </a:lnTo>
                  <a:lnTo>
                    <a:pt x="552" y="47"/>
                  </a:lnTo>
                  <a:lnTo>
                    <a:pt x="545" y="48"/>
                  </a:lnTo>
                  <a:lnTo>
                    <a:pt x="544" y="46"/>
                  </a:lnTo>
                  <a:lnTo>
                    <a:pt x="544" y="43"/>
                  </a:lnTo>
                  <a:lnTo>
                    <a:pt x="544" y="40"/>
                  </a:lnTo>
                  <a:lnTo>
                    <a:pt x="545" y="38"/>
                  </a:lnTo>
                  <a:lnTo>
                    <a:pt x="548" y="36"/>
                  </a:lnTo>
                  <a:lnTo>
                    <a:pt x="554" y="32"/>
                  </a:lnTo>
                  <a:lnTo>
                    <a:pt x="562" y="27"/>
                  </a:lnTo>
                  <a:lnTo>
                    <a:pt x="570" y="21"/>
                  </a:lnTo>
                  <a:lnTo>
                    <a:pt x="579" y="16"/>
                  </a:lnTo>
                  <a:lnTo>
                    <a:pt x="586" y="10"/>
                  </a:lnTo>
                  <a:lnTo>
                    <a:pt x="591" y="5"/>
                  </a:lnTo>
                  <a:lnTo>
                    <a:pt x="592" y="3"/>
                  </a:lnTo>
                  <a:lnTo>
                    <a:pt x="590" y="1"/>
                  </a:lnTo>
                  <a:lnTo>
                    <a:pt x="585" y="1"/>
                  </a:lnTo>
                  <a:lnTo>
                    <a:pt x="578" y="0"/>
                  </a:lnTo>
                  <a:lnTo>
                    <a:pt x="571" y="0"/>
                  </a:lnTo>
                  <a:lnTo>
                    <a:pt x="563" y="1"/>
                  </a:lnTo>
                  <a:lnTo>
                    <a:pt x="556" y="1"/>
                  </a:lnTo>
                  <a:lnTo>
                    <a:pt x="549" y="2"/>
                  </a:lnTo>
                  <a:lnTo>
                    <a:pt x="546" y="3"/>
                  </a:lnTo>
                  <a:lnTo>
                    <a:pt x="539" y="4"/>
                  </a:lnTo>
                  <a:lnTo>
                    <a:pt x="524" y="6"/>
                  </a:lnTo>
                  <a:lnTo>
                    <a:pt x="505" y="11"/>
                  </a:lnTo>
                  <a:lnTo>
                    <a:pt x="483" y="15"/>
                  </a:lnTo>
                  <a:lnTo>
                    <a:pt x="459" y="20"/>
                  </a:lnTo>
                  <a:lnTo>
                    <a:pt x="437" y="25"/>
                  </a:lnTo>
                  <a:lnTo>
                    <a:pt x="418" y="29"/>
                  </a:lnTo>
                  <a:lnTo>
                    <a:pt x="406" y="33"/>
                  </a:lnTo>
                  <a:lnTo>
                    <a:pt x="401" y="36"/>
                  </a:lnTo>
                  <a:lnTo>
                    <a:pt x="393" y="42"/>
                  </a:lnTo>
                  <a:lnTo>
                    <a:pt x="384" y="49"/>
                  </a:lnTo>
                  <a:lnTo>
                    <a:pt x="373" y="57"/>
                  </a:lnTo>
                  <a:lnTo>
                    <a:pt x="362" y="65"/>
                  </a:lnTo>
                  <a:lnTo>
                    <a:pt x="353" y="72"/>
                  </a:lnTo>
                  <a:lnTo>
                    <a:pt x="345" y="78"/>
                  </a:lnTo>
                  <a:lnTo>
                    <a:pt x="340" y="81"/>
                  </a:lnTo>
                  <a:lnTo>
                    <a:pt x="349" y="93"/>
                  </a:lnTo>
                  <a:lnTo>
                    <a:pt x="356" y="89"/>
                  </a:lnTo>
                  <a:lnTo>
                    <a:pt x="363" y="86"/>
                  </a:lnTo>
                  <a:lnTo>
                    <a:pt x="370" y="82"/>
                  </a:lnTo>
                  <a:lnTo>
                    <a:pt x="376" y="78"/>
                  </a:lnTo>
                  <a:lnTo>
                    <a:pt x="380" y="74"/>
                  </a:lnTo>
                  <a:lnTo>
                    <a:pt x="388" y="69"/>
                  </a:lnTo>
                  <a:lnTo>
                    <a:pt x="399" y="62"/>
                  </a:lnTo>
                  <a:lnTo>
                    <a:pt x="410" y="55"/>
                  </a:lnTo>
                  <a:lnTo>
                    <a:pt x="422" y="48"/>
                  </a:lnTo>
                  <a:lnTo>
                    <a:pt x="431" y="43"/>
                  </a:lnTo>
                  <a:lnTo>
                    <a:pt x="438" y="39"/>
                  </a:lnTo>
                  <a:lnTo>
                    <a:pt x="441" y="38"/>
                  </a:lnTo>
                  <a:lnTo>
                    <a:pt x="445" y="42"/>
                  </a:lnTo>
                  <a:lnTo>
                    <a:pt x="448" y="48"/>
                  </a:lnTo>
                  <a:lnTo>
                    <a:pt x="450" y="55"/>
                  </a:lnTo>
                  <a:lnTo>
                    <a:pt x="452" y="58"/>
                  </a:lnTo>
                  <a:lnTo>
                    <a:pt x="446" y="59"/>
                  </a:lnTo>
                  <a:lnTo>
                    <a:pt x="434" y="64"/>
                  </a:lnTo>
                  <a:lnTo>
                    <a:pt x="419" y="70"/>
                  </a:lnTo>
                  <a:lnTo>
                    <a:pt x="403" y="77"/>
                  </a:lnTo>
                  <a:lnTo>
                    <a:pt x="386" y="84"/>
                  </a:lnTo>
                  <a:lnTo>
                    <a:pt x="372" y="89"/>
                  </a:lnTo>
                  <a:lnTo>
                    <a:pt x="362" y="94"/>
                  </a:lnTo>
                  <a:lnTo>
                    <a:pt x="357" y="96"/>
                  </a:lnTo>
                  <a:lnTo>
                    <a:pt x="354" y="97"/>
                  </a:lnTo>
                  <a:lnTo>
                    <a:pt x="350" y="96"/>
                  </a:lnTo>
                  <a:lnTo>
                    <a:pt x="348" y="95"/>
                  </a:lnTo>
                  <a:lnTo>
                    <a:pt x="349" y="93"/>
                  </a:lnTo>
                  <a:lnTo>
                    <a:pt x="340" y="81"/>
                  </a:lnTo>
                  <a:lnTo>
                    <a:pt x="334" y="86"/>
                  </a:lnTo>
                  <a:lnTo>
                    <a:pt x="328" y="90"/>
                  </a:lnTo>
                  <a:lnTo>
                    <a:pt x="323" y="94"/>
                  </a:lnTo>
                  <a:lnTo>
                    <a:pt x="317" y="96"/>
                  </a:lnTo>
                  <a:lnTo>
                    <a:pt x="313" y="98"/>
                  </a:lnTo>
                  <a:lnTo>
                    <a:pt x="308" y="102"/>
                  </a:lnTo>
                  <a:lnTo>
                    <a:pt x="302" y="107"/>
                  </a:lnTo>
                  <a:lnTo>
                    <a:pt x="294" y="111"/>
                  </a:lnTo>
                  <a:lnTo>
                    <a:pt x="287" y="117"/>
                  </a:lnTo>
                  <a:lnTo>
                    <a:pt x="281" y="121"/>
                  </a:lnTo>
                  <a:lnTo>
                    <a:pt x="277" y="125"/>
                  </a:lnTo>
                  <a:lnTo>
                    <a:pt x="274" y="127"/>
                  </a:lnTo>
                  <a:lnTo>
                    <a:pt x="271" y="132"/>
                  </a:lnTo>
                  <a:lnTo>
                    <a:pt x="264" y="140"/>
                  </a:lnTo>
                  <a:lnTo>
                    <a:pt x="257" y="148"/>
                  </a:lnTo>
                  <a:lnTo>
                    <a:pt x="254" y="151"/>
                  </a:lnTo>
                  <a:lnTo>
                    <a:pt x="251" y="151"/>
                  </a:lnTo>
                  <a:lnTo>
                    <a:pt x="248" y="153"/>
                  </a:lnTo>
                  <a:lnTo>
                    <a:pt x="242" y="153"/>
                  </a:lnTo>
                  <a:lnTo>
                    <a:pt x="236" y="154"/>
                  </a:lnTo>
                  <a:lnTo>
                    <a:pt x="229" y="154"/>
                  </a:lnTo>
                  <a:lnTo>
                    <a:pt x="224" y="155"/>
                  </a:lnTo>
                  <a:lnTo>
                    <a:pt x="218" y="155"/>
                  </a:lnTo>
                  <a:lnTo>
                    <a:pt x="214" y="155"/>
                  </a:lnTo>
                  <a:lnTo>
                    <a:pt x="211" y="154"/>
                  </a:lnTo>
                  <a:lnTo>
                    <a:pt x="210" y="150"/>
                  </a:lnTo>
                  <a:lnTo>
                    <a:pt x="211" y="148"/>
                  </a:lnTo>
                  <a:lnTo>
                    <a:pt x="214" y="146"/>
                  </a:lnTo>
                  <a:lnTo>
                    <a:pt x="221" y="142"/>
                  </a:lnTo>
                  <a:lnTo>
                    <a:pt x="228" y="138"/>
                  </a:lnTo>
                  <a:lnTo>
                    <a:pt x="235" y="133"/>
                  </a:lnTo>
                  <a:lnTo>
                    <a:pt x="237" y="130"/>
                  </a:lnTo>
                  <a:lnTo>
                    <a:pt x="236" y="128"/>
                  </a:lnTo>
                  <a:lnTo>
                    <a:pt x="233" y="128"/>
                  </a:lnTo>
                  <a:lnTo>
                    <a:pt x="228" y="128"/>
                  </a:lnTo>
                  <a:lnTo>
                    <a:pt x="222" y="128"/>
                  </a:lnTo>
                  <a:lnTo>
                    <a:pt x="216" y="128"/>
                  </a:lnTo>
                  <a:lnTo>
                    <a:pt x="210" y="130"/>
                  </a:lnTo>
                  <a:lnTo>
                    <a:pt x="205" y="130"/>
                  </a:lnTo>
                  <a:lnTo>
                    <a:pt x="202" y="130"/>
                  </a:lnTo>
                  <a:lnTo>
                    <a:pt x="199" y="128"/>
                  </a:lnTo>
                  <a:lnTo>
                    <a:pt x="199" y="125"/>
                  </a:lnTo>
                  <a:lnTo>
                    <a:pt x="202" y="123"/>
                  </a:lnTo>
                  <a:lnTo>
                    <a:pt x="205" y="121"/>
                  </a:lnTo>
                  <a:lnTo>
                    <a:pt x="210" y="120"/>
                  </a:lnTo>
                  <a:lnTo>
                    <a:pt x="217" y="119"/>
                  </a:lnTo>
                  <a:lnTo>
                    <a:pt x="226" y="116"/>
                  </a:lnTo>
                  <a:lnTo>
                    <a:pt x="236" y="113"/>
                  </a:lnTo>
                  <a:lnTo>
                    <a:pt x="247" y="110"/>
                  </a:lnTo>
                  <a:lnTo>
                    <a:pt x="256" y="107"/>
                  </a:lnTo>
                  <a:lnTo>
                    <a:pt x="263" y="104"/>
                  </a:lnTo>
                  <a:lnTo>
                    <a:pt x="266" y="103"/>
                  </a:lnTo>
                  <a:lnTo>
                    <a:pt x="269" y="101"/>
                  </a:lnTo>
                  <a:lnTo>
                    <a:pt x="270" y="97"/>
                  </a:lnTo>
                  <a:lnTo>
                    <a:pt x="269" y="94"/>
                  </a:lnTo>
                  <a:lnTo>
                    <a:pt x="267" y="92"/>
                  </a:lnTo>
                  <a:lnTo>
                    <a:pt x="264" y="89"/>
                  </a:lnTo>
                  <a:lnTo>
                    <a:pt x="258" y="88"/>
                  </a:lnTo>
                  <a:lnTo>
                    <a:pt x="251" y="87"/>
                  </a:lnTo>
                  <a:lnTo>
                    <a:pt x="247" y="87"/>
                  </a:lnTo>
                  <a:lnTo>
                    <a:pt x="247" y="86"/>
                  </a:lnTo>
                  <a:lnTo>
                    <a:pt x="247" y="84"/>
                  </a:lnTo>
                  <a:lnTo>
                    <a:pt x="249" y="81"/>
                  </a:lnTo>
                  <a:lnTo>
                    <a:pt x="254" y="80"/>
                  </a:lnTo>
                  <a:lnTo>
                    <a:pt x="257" y="80"/>
                  </a:lnTo>
                  <a:lnTo>
                    <a:pt x="263" y="79"/>
                  </a:lnTo>
                  <a:lnTo>
                    <a:pt x="270" y="77"/>
                  </a:lnTo>
                  <a:lnTo>
                    <a:pt x="277" y="75"/>
                  </a:lnTo>
                  <a:lnTo>
                    <a:pt x="283" y="73"/>
                  </a:lnTo>
                  <a:lnTo>
                    <a:pt x="289" y="70"/>
                  </a:lnTo>
                  <a:lnTo>
                    <a:pt x="293" y="67"/>
                  </a:lnTo>
                  <a:lnTo>
                    <a:pt x="295" y="64"/>
                  </a:lnTo>
                  <a:lnTo>
                    <a:pt x="288" y="61"/>
                  </a:lnTo>
                  <a:lnTo>
                    <a:pt x="278" y="54"/>
                  </a:lnTo>
                  <a:lnTo>
                    <a:pt x="269" y="47"/>
                  </a:lnTo>
                  <a:lnTo>
                    <a:pt x="264" y="42"/>
                  </a:lnTo>
                  <a:lnTo>
                    <a:pt x="266" y="41"/>
                  </a:lnTo>
                  <a:lnTo>
                    <a:pt x="273" y="40"/>
                  </a:lnTo>
                  <a:lnTo>
                    <a:pt x="283" y="39"/>
                  </a:lnTo>
                  <a:lnTo>
                    <a:pt x="295" y="38"/>
                  </a:lnTo>
                  <a:lnTo>
                    <a:pt x="307" y="36"/>
                  </a:lnTo>
                  <a:lnTo>
                    <a:pt x="317" y="36"/>
                  </a:lnTo>
                  <a:lnTo>
                    <a:pt x="324" y="35"/>
                  </a:lnTo>
                  <a:lnTo>
                    <a:pt x="328" y="35"/>
                  </a:lnTo>
                  <a:lnTo>
                    <a:pt x="331" y="33"/>
                  </a:lnTo>
                  <a:lnTo>
                    <a:pt x="331" y="29"/>
                  </a:lnTo>
                  <a:lnTo>
                    <a:pt x="331" y="26"/>
                  </a:lnTo>
                  <a:lnTo>
                    <a:pt x="331" y="23"/>
                  </a:lnTo>
                  <a:lnTo>
                    <a:pt x="328" y="20"/>
                  </a:lnTo>
                  <a:lnTo>
                    <a:pt x="323" y="19"/>
                  </a:lnTo>
                  <a:lnTo>
                    <a:pt x="313" y="17"/>
                  </a:lnTo>
                  <a:lnTo>
                    <a:pt x="303" y="15"/>
                  </a:lnTo>
                  <a:lnTo>
                    <a:pt x="293" y="13"/>
                  </a:lnTo>
                  <a:lnTo>
                    <a:pt x="282" y="12"/>
                  </a:lnTo>
                  <a:lnTo>
                    <a:pt x="275" y="11"/>
                  </a:lnTo>
                  <a:lnTo>
                    <a:pt x="271" y="11"/>
                  </a:lnTo>
                  <a:lnTo>
                    <a:pt x="262" y="11"/>
                  </a:lnTo>
                  <a:lnTo>
                    <a:pt x="243" y="10"/>
                  </a:lnTo>
                  <a:lnTo>
                    <a:pt x="217" y="9"/>
                  </a:lnTo>
                  <a:lnTo>
                    <a:pt x="186" y="6"/>
                  </a:lnTo>
                  <a:lnTo>
                    <a:pt x="156" y="5"/>
                  </a:lnTo>
                  <a:lnTo>
                    <a:pt x="129" y="3"/>
                  </a:lnTo>
                  <a:lnTo>
                    <a:pt x="108" y="2"/>
                  </a:lnTo>
                  <a:lnTo>
                    <a:pt x="99" y="2"/>
                  </a:lnTo>
                  <a:lnTo>
                    <a:pt x="93" y="4"/>
                  </a:lnTo>
                  <a:lnTo>
                    <a:pt x="87" y="8"/>
                  </a:lnTo>
                  <a:lnTo>
                    <a:pt x="80" y="12"/>
                  </a:lnTo>
                  <a:lnTo>
                    <a:pt x="75" y="15"/>
                  </a:lnTo>
                  <a:lnTo>
                    <a:pt x="72" y="23"/>
                  </a:lnTo>
                  <a:lnTo>
                    <a:pt x="67" y="39"/>
                  </a:lnTo>
                  <a:lnTo>
                    <a:pt x="62" y="57"/>
                  </a:lnTo>
                  <a:lnTo>
                    <a:pt x="60" y="67"/>
                  </a:lnTo>
                  <a:lnTo>
                    <a:pt x="58" y="85"/>
                  </a:lnTo>
                  <a:lnTo>
                    <a:pt x="52" y="117"/>
                  </a:lnTo>
                  <a:lnTo>
                    <a:pt x="47" y="149"/>
                  </a:lnTo>
                  <a:lnTo>
                    <a:pt x="44" y="170"/>
                  </a:lnTo>
                  <a:lnTo>
                    <a:pt x="53" y="184"/>
                  </a:lnTo>
                  <a:lnTo>
                    <a:pt x="55" y="174"/>
                  </a:lnTo>
                  <a:lnTo>
                    <a:pt x="60" y="156"/>
                  </a:lnTo>
                  <a:lnTo>
                    <a:pt x="65" y="131"/>
                  </a:lnTo>
                  <a:lnTo>
                    <a:pt x="72" y="103"/>
                  </a:lnTo>
                  <a:lnTo>
                    <a:pt x="77" y="77"/>
                  </a:lnTo>
                  <a:lnTo>
                    <a:pt x="83" y="52"/>
                  </a:lnTo>
                  <a:lnTo>
                    <a:pt x="87" y="35"/>
                  </a:lnTo>
                  <a:lnTo>
                    <a:pt x="88" y="28"/>
                  </a:lnTo>
                  <a:lnTo>
                    <a:pt x="92" y="25"/>
                  </a:lnTo>
                  <a:lnTo>
                    <a:pt x="100" y="24"/>
                  </a:lnTo>
                  <a:lnTo>
                    <a:pt x="110" y="24"/>
                  </a:lnTo>
                  <a:lnTo>
                    <a:pt x="113" y="28"/>
                  </a:lnTo>
                  <a:lnTo>
                    <a:pt x="110" y="42"/>
                  </a:lnTo>
                  <a:lnTo>
                    <a:pt x="104" y="63"/>
                  </a:lnTo>
                  <a:lnTo>
                    <a:pt x="97" y="84"/>
                  </a:lnTo>
                  <a:lnTo>
                    <a:pt x="93" y="95"/>
                  </a:lnTo>
                  <a:lnTo>
                    <a:pt x="107" y="97"/>
                  </a:lnTo>
                  <a:lnTo>
                    <a:pt x="110" y="95"/>
                  </a:lnTo>
                  <a:lnTo>
                    <a:pt x="111" y="94"/>
                  </a:lnTo>
                  <a:lnTo>
                    <a:pt x="113" y="94"/>
                  </a:lnTo>
                  <a:lnTo>
                    <a:pt x="114" y="94"/>
                  </a:lnTo>
                  <a:lnTo>
                    <a:pt x="114" y="101"/>
                  </a:lnTo>
                  <a:lnTo>
                    <a:pt x="112" y="116"/>
                  </a:lnTo>
                  <a:lnTo>
                    <a:pt x="110" y="131"/>
                  </a:lnTo>
                  <a:lnTo>
                    <a:pt x="106" y="138"/>
                  </a:lnTo>
                  <a:lnTo>
                    <a:pt x="102" y="138"/>
                  </a:lnTo>
                  <a:lnTo>
                    <a:pt x="97" y="136"/>
                  </a:lnTo>
                  <a:lnTo>
                    <a:pt x="93" y="135"/>
                  </a:lnTo>
                  <a:lnTo>
                    <a:pt x="92" y="133"/>
                  </a:lnTo>
                  <a:lnTo>
                    <a:pt x="95" y="126"/>
                  </a:lnTo>
                  <a:lnTo>
                    <a:pt x="98" y="116"/>
                  </a:lnTo>
                  <a:lnTo>
                    <a:pt x="104" y="104"/>
                  </a:lnTo>
                  <a:lnTo>
                    <a:pt x="107" y="97"/>
                  </a:lnTo>
                  <a:lnTo>
                    <a:pt x="93" y="95"/>
                  </a:lnTo>
                  <a:lnTo>
                    <a:pt x="89" y="107"/>
                  </a:lnTo>
                  <a:lnTo>
                    <a:pt x="83" y="123"/>
                  </a:lnTo>
                  <a:lnTo>
                    <a:pt x="78" y="139"/>
                  </a:lnTo>
                  <a:lnTo>
                    <a:pt x="75" y="147"/>
                  </a:lnTo>
                  <a:lnTo>
                    <a:pt x="82" y="149"/>
                  </a:lnTo>
                  <a:lnTo>
                    <a:pt x="85" y="148"/>
                  </a:lnTo>
                  <a:lnTo>
                    <a:pt x="89" y="148"/>
                  </a:lnTo>
                  <a:lnTo>
                    <a:pt x="90" y="149"/>
                  </a:lnTo>
                  <a:lnTo>
                    <a:pt x="92" y="150"/>
                  </a:lnTo>
                  <a:lnTo>
                    <a:pt x="89" y="163"/>
                  </a:lnTo>
                  <a:lnTo>
                    <a:pt x="82" y="188"/>
                  </a:lnTo>
                  <a:lnTo>
                    <a:pt x="74" y="213"/>
                  </a:lnTo>
                  <a:lnTo>
                    <a:pt x="69" y="226"/>
                  </a:lnTo>
                  <a:lnTo>
                    <a:pt x="67" y="228"/>
                  </a:lnTo>
                  <a:lnTo>
                    <a:pt x="65" y="230"/>
                  </a:lnTo>
                  <a:lnTo>
                    <a:pt x="62" y="231"/>
                  </a:lnTo>
                  <a:lnTo>
                    <a:pt x="61" y="228"/>
                  </a:lnTo>
                  <a:lnTo>
                    <a:pt x="65" y="215"/>
                  </a:lnTo>
                  <a:lnTo>
                    <a:pt x="72" y="188"/>
                  </a:lnTo>
                  <a:lnTo>
                    <a:pt x="78" y="163"/>
                  </a:lnTo>
                  <a:lnTo>
                    <a:pt x="82" y="149"/>
                  </a:lnTo>
                  <a:lnTo>
                    <a:pt x="75" y="147"/>
                  </a:lnTo>
                  <a:lnTo>
                    <a:pt x="73" y="156"/>
                  </a:lnTo>
                  <a:lnTo>
                    <a:pt x="68" y="167"/>
                  </a:lnTo>
                  <a:lnTo>
                    <a:pt x="64" y="178"/>
                  </a:lnTo>
                  <a:lnTo>
                    <a:pt x="61" y="185"/>
                  </a:lnTo>
                  <a:lnTo>
                    <a:pt x="59" y="188"/>
                  </a:lnTo>
                  <a:lnTo>
                    <a:pt x="55" y="189"/>
                  </a:lnTo>
                  <a:lnTo>
                    <a:pt x="53" y="189"/>
                  </a:lnTo>
                  <a:lnTo>
                    <a:pt x="53" y="184"/>
                  </a:lnTo>
                  <a:lnTo>
                    <a:pt x="44" y="170"/>
                  </a:lnTo>
                  <a:lnTo>
                    <a:pt x="42" y="181"/>
                  </a:lnTo>
                  <a:lnTo>
                    <a:pt x="36" y="204"/>
                  </a:lnTo>
                  <a:lnTo>
                    <a:pt x="29" y="236"/>
                  </a:lnTo>
                  <a:lnTo>
                    <a:pt x="22" y="272"/>
                  </a:lnTo>
                  <a:lnTo>
                    <a:pt x="14" y="310"/>
                  </a:lnTo>
                  <a:lnTo>
                    <a:pt x="7" y="346"/>
                  </a:lnTo>
                  <a:lnTo>
                    <a:pt x="2" y="376"/>
                  </a:lnTo>
                  <a:lnTo>
                    <a:pt x="0" y="395"/>
                  </a:lnTo>
                  <a:lnTo>
                    <a:pt x="7" y="385"/>
                  </a:lnTo>
                  <a:lnTo>
                    <a:pt x="7" y="380"/>
                  </a:lnTo>
                  <a:lnTo>
                    <a:pt x="7" y="376"/>
                  </a:lnTo>
                  <a:lnTo>
                    <a:pt x="7" y="371"/>
                  </a:lnTo>
                  <a:lnTo>
                    <a:pt x="8" y="369"/>
                  </a:lnTo>
                  <a:lnTo>
                    <a:pt x="9" y="366"/>
                  </a:lnTo>
                  <a:lnTo>
                    <a:pt x="12" y="364"/>
                  </a:lnTo>
                  <a:lnTo>
                    <a:pt x="15" y="363"/>
                  </a:lnTo>
                  <a:lnTo>
                    <a:pt x="19" y="364"/>
                  </a:lnTo>
                  <a:lnTo>
                    <a:pt x="27" y="369"/>
                  </a:lnTo>
                  <a:lnTo>
                    <a:pt x="42" y="378"/>
                  </a:lnTo>
                  <a:lnTo>
                    <a:pt x="61" y="391"/>
                  </a:lnTo>
                  <a:lnTo>
                    <a:pt x="83" y="403"/>
                  </a:lnTo>
                  <a:lnTo>
                    <a:pt x="104" y="416"/>
                  </a:lnTo>
                  <a:lnTo>
                    <a:pt x="122" y="426"/>
                  </a:lnTo>
                  <a:lnTo>
                    <a:pt x="135" y="434"/>
                  </a:lnTo>
                  <a:lnTo>
                    <a:pt x="140" y="437"/>
                  </a:lnTo>
                  <a:lnTo>
                    <a:pt x="134" y="434"/>
                  </a:lnTo>
                  <a:lnTo>
                    <a:pt x="120" y="429"/>
                  </a:lnTo>
                  <a:lnTo>
                    <a:pt x="100" y="422"/>
                  </a:lnTo>
                  <a:lnTo>
                    <a:pt x="78" y="412"/>
                  </a:lnTo>
                  <a:lnTo>
                    <a:pt x="54" y="403"/>
                  </a:lnTo>
                  <a:lnTo>
                    <a:pt x="34" y="394"/>
                  </a:lnTo>
                  <a:lnTo>
                    <a:pt x="16" y="388"/>
                  </a:lnTo>
                  <a:lnTo>
                    <a:pt x="7" y="385"/>
                  </a:lnTo>
                  <a:lnTo>
                    <a:pt x="0" y="3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43" name="Freeform 27"/>
            <p:cNvSpPr>
              <a:spLocks/>
            </p:cNvSpPr>
            <p:nvPr/>
          </p:nvSpPr>
          <p:spPr bwMode="auto">
            <a:xfrm>
              <a:off x="294" y="2371"/>
              <a:ext cx="499" cy="209"/>
            </a:xfrm>
            <a:custGeom>
              <a:avLst/>
              <a:gdLst>
                <a:gd name="T0" fmla="*/ 0 w 1527"/>
                <a:gd name="T1" fmla="*/ 0 h 638"/>
                <a:gd name="T2" fmla="*/ 0 w 1527"/>
                <a:gd name="T3" fmla="*/ 0 h 638"/>
                <a:gd name="T4" fmla="*/ 0 w 1527"/>
                <a:gd name="T5" fmla="*/ 0 h 638"/>
                <a:gd name="T6" fmla="*/ 0 w 1527"/>
                <a:gd name="T7" fmla="*/ 0 h 638"/>
                <a:gd name="T8" fmla="*/ 0 w 1527"/>
                <a:gd name="T9" fmla="*/ 0 h 638"/>
                <a:gd name="T10" fmla="*/ 0 w 1527"/>
                <a:gd name="T11" fmla="*/ 0 h 638"/>
                <a:gd name="T12" fmla="*/ 0 w 1527"/>
                <a:gd name="T13" fmla="*/ 0 h 638"/>
                <a:gd name="T14" fmla="*/ 0 w 1527"/>
                <a:gd name="T15" fmla="*/ 0 h 638"/>
                <a:gd name="T16" fmla="*/ 0 w 1527"/>
                <a:gd name="T17" fmla="*/ 0 h 638"/>
                <a:gd name="T18" fmla="*/ 0 w 1527"/>
                <a:gd name="T19" fmla="*/ 0 h 638"/>
                <a:gd name="T20" fmla="*/ 0 w 1527"/>
                <a:gd name="T21" fmla="*/ 0 h 638"/>
                <a:gd name="T22" fmla="*/ 0 w 1527"/>
                <a:gd name="T23" fmla="*/ 0 h 638"/>
                <a:gd name="T24" fmla="*/ 0 w 1527"/>
                <a:gd name="T25" fmla="*/ 0 h 638"/>
                <a:gd name="T26" fmla="*/ 0 w 1527"/>
                <a:gd name="T27" fmla="*/ 0 h 638"/>
                <a:gd name="T28" fmla="*/ 0 w 1527"/>
                <a:gd name="T29" fmla="*/ 0 h 638"/>
                <a:gd name="T30" fmla="*/ 0 w 1527"/>
                <a:gd name="T31" fmla="*/ 0 h 638"/>
                <a:gd name="T32" fmla="*/ 0 w 1527"/>
                <a:gd name="T33" fmla="*/ 0 h 638"/>
                <a:gd name="T34" fmla="*/ 0 w 1527"/>
                <a:gd name="T35" fmla="*/ 0 h 638"/>
                <a:gd name="T36" fmla="*/ 0 w 1527"/>
                <a:gd name="T37" fmla="*/ 0 h 638"/>
                <a:gd name="T38" fmla="*/ 0 w 1527"/>
                <a:gd name="T39" fmla="*/ 0 h 638"/>
                <a:gd name="T40" fmla="*/ 0 w 1527"/>
                <a:gd name="T41" fmla="*/ 0 h 638"/>
                <a:gd name="T42" fmla="*/ 0 w 1527"/>
                <a:gd name="T43" fmla="*/ 0 h 638"/>
                <a:gd name="T44" fmla="*/ 0 w 1527"/>
                <a:gd name="T45" fmla="*/ 0 h 638"/>
                <a:gd name="T46" fmla="*/ 0 w 1527"/>
                <a:gd name="T47" fmla="*/ 0 h 638"/>
                <a:gd name="T48" fmla="*/ 0 w 1527"/>
                <a:gd name="T49" fmla="*/ 0 h 638"/>
                <a:gd name="T50" fmla="*/ 0 w 1527"/>
                <a:gd name="T51" fmla="*/ 0 h 638"/>
                <a:gd name="T52" fmla="*/ 0 w 1527"/>
                <a:gd name="T53" fmla="*/ 0 h 638"/>
                <a:gd name="T54" fmla="*/ 0 w 1527"/>
                <a:gd name="T55" fmla="*/ 0 h 638"/>
                <a:gd name="T56" fmla="*/ 0 w 1527"/>
                <a:gd name="T57" fmla="*/ 0 h 638"/>
                <a:gd name="T58" fmla="*/ 0 w 1527"/>
                <a:gd name="T59" fmla="*/ 0 h 638"/>
                <a:gd name="T60" fmla="*/ 0 w 1527"/>
                <a:gd name="T61" fmla="*/ 0 h 638"/>
                <a:gd name="T62" fmla="*/ 0 w 1527"/>
                <a:gd name="T63" fmla="*/ 0 h 638"/>
                <a:gd name="T64" fmla="*/ 0 w 1527"/>
                <a:gd name="T65" fmla="*/ 0 h 638"/>
                <a:gd name="T66" fmla="*/ 0 w 1527"/>
                <a:gd name="T67" fmla="*/ 0 h 638"/>
                <a:gd name="T68" fmla="*/ 0 w 1527"/>
                <a:gd name="T69" fmla="*/ 0 h 638"/>
                <a:gd name="T70" fmla="*/ 0 w 1527"/>
                <a:gd name="T71" fmla="*/ 0 h 638"/>
                <a:gd name="T72" fmla="*/ 0 w 1527"/>
                <a:gd name="T73" fmla="*/ 0 h 638"/>
                <a:gd name="T74" fmla="*/ 0 w 1527"/>
                <a:gd name="T75" fmla="*/ 0 h 638"/>
                <a:gd name="T76" fmla="*/ 0 w 1527"/>
                <a:gd name="T77" fmla="*/ 0 h 638"/>
                <a:gd name="T78" fmla="*/ 0 w 1527"/>
                <a:gd name="T79" fmla="*/ 0 h 638"/>
                <a:gd name="T80" fmla="*/ 0 w 1527"/>
                <a:gd name="T81" fmla="*/ 0 h 638"/>
                <a:gd name="T82" fmla="*/ 0 w 1527"/>
                <a:gd name="T83" fmla="*/ 0 h 638"/>
                <a:gd name="T84" fmla="*/ 0 w 1527"/>
                <a:gd name="T85" fmla="*/ 0 h 638"/>
                <a:gd name="T86" fmla="*/ 0 w 1527"/>
                <a:gd name="T87" fmla="*/ 0 h 638"/>
                <a:gd name="T88" fmla="*/ 0 w 1527"/>
                <a:gd name="T89" fmla="*/ 0 h 638"/>
                <a:gd name="T90" fmla="*/ 0 w 1527"/>
                <a:gd name="T91" fmla="*/ 0 h 638"/>
                <a:gd name="T92" fmla="*/ 0 w 1527"/>
                <a:gd name="T93" fmla="*/ 0 h 638"/>
                <a:gd name="T94" fmla="*/ 0 w 1527"/>
                <a:gd name="T95" fmla="*/ 0 h 638"/>
                <a:gd name="T96" fmla="*/ 0 w 1527"/>
                <a:gd name="T97" fmla="*/ 0 h 638"/>
                <a:gd name="T98" fmla="*/ 0 w 1527"/>
                <a:gd name="T99" fmla="*/ 0 h 638"/>
                <a:gd name="T100" fmla="*/ 0 w 1527"/>
                <a:gd name="T101" fmla="*/ 0 h 638"/>
                <a:gd name="T102" fmla="*/ 0 w 1527"/>
                <a:gd name="T103" fmla="*/ 0 h 638"/>
                <a:gd name="T104" fmla="*/ 0 w 1527"/>
                <a:gd name="T105" fmla="*/ 0 h 638"/>
                <a:gd name="T106" fmla="*/ 0 w 1527"/>
                <a:gd name="T107" fmla="*/ 0 h 638"/>
                <a:gd name="T108" fmla="*/ 0 w 1527"/>
                <a:gd name="T109" fmla="*/ 0 h 638"/>
                <a:gd name="T110" fmla="*/ 0 w 1527"/>
                <a:gd name="T111" fmla="*/ 0 h 63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27"/>
                <a:gd name="T169" fmla="*/ 0 h 638"/>
                <a:gd name="T170" fmla="*/ 1527 w 1527"/>
                <a:gd name="T171" fmla="*/ 638 h 63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27" h="638">
                  <a:moveTo>
                    <a:pt x="684" y="295"/>
                  </a:moveTo>
                  <a:lnTo>
                    <a:pt x="684" y="302"/>
                  </a:lnTo>
                  <a:lnTo>
                    <a:pt x="683" y="311"/>
                  </a:lnTo>
                  <a:lnTo>
                    <a:pt x="681" y="321"/>
                  </a:lnTo>
                  <a:lnTo>
                    <a:pt x="675" y="329"/>
                  </a:lnTo>
                  <a:lnTo>
                    <a:pt x="667" y="336"/>
                  </a:lnTo>
                  <a:lnTo>
                    <a:pt x="652" y="348"/>
                  </a:lnTo>
                  <a:lnTo>
                    <a:pt x="633" y="363"/>
                  </a:lnTo>
                  <a:lnTo>
                    <a:pt x="611" y="380"/>
                  </a:lnTo>
                  <a:lnTo>
                    <a:pt x="589" y="398"/>
                  </a:lnTo>
                  <a:lnTo>
                    <a:pt x="568" y="413"/>
                  </a:lnTo>
                  <a:lnTo>
                    <a:pt x="551" y="424"/>
                  </a:lnTo>
                  <a:lnTo>
                    <a:pt x="541" y="430"/>
                  </a:lnTo>
                  <a:lnTo>
                    <a:pt x="538" y="431"/>
                  </a:lnTo>
                  <a:lnTo>
                    <a:pt x="536" y="432"/>
                  </a:lnTo>
                  <a:lnTo>
                    <a:pt x="536" y="433"/>
                  </a:lnTo>
                  <a:lnTo>
                    <a:pt x="537" y="434"/>
                  </a:lnTo>
                  <a:lnTo>
                    <a:pt x="542" y="434"/>
                  </a:lnTo>
                  <a:lnTo>
                    <a:pt x="549" y="433"/>
                  </a:lnTo>
                  <a:lnTo>
                    <a:pt x="554" y="432"/>
                  </a:lnTo>
                  <a:lnTo>
                    <a:pt x="562" y="430"/>
                  </a:lnTo>
                  <a:lnTo>
                    <a:pt x="570" y="425"/>
                  </a:lnTo>
                  <a:lnTo>
                    <a:pt x="588" y="415"/>
                  </a:lnTo>
                  <a:lnTo>
                    <a:pt x="611" y="401"/>
                  </a:lnTo>
                  <a:lnTo>
                    <a:pt x="636" y="385"/>
                  </a:lnTo>
                  <a:lnTo>
                    <a:pt x="661" y="369"/>
                  </a:lnTo>
                  <a:lnTo>
                    <a:pt x="683" y="355"/>
                  </a:lnTo>
                  <a:lnTo>
                    <a:pt x="699" y="345"/>
                  </a:lnTo>
                  <a:lnTo>
                    <a:pt x="708" y="339"/>
                  </a:lnTo>
                  <a:lnTo>
                    <a:pt x="714" y="334"/>
                  </a:lnTo>
                  <a:lnTo>
                    <a:pt x="728" y="324"/>
                  </a:lnTo>
                  <a:lnTo>
                    <a:pt x="747" y="310"/>
                  </a:lnTo>
                  <a:lnTo>
                    <a:pt x="767" y="294"/>
                  </a:lnTo>
                  <a:lnTo>
                    <a:pt x="788" y="278"/>
                  </a:lnTo>
                  <a:lnTo>
                    <a:pt x="807" y="263"/>
                  </a:lnTo>
                  <a:lnTo>
                    <a:pt x="820" y="253"/>
                  </a:lnTo>
                  <a:lnTo>
                    <a:pt x="828" y="247"/>
                  </a:lnTo>
                  <a:lnTo>
                    <a:pt x="833" y="244"/>
                  </a:lnTo>
                  <a:lnTo>
                    <a:pt x="839" y="238"/>
                  </a:lnTo>
                  <a:lnTo>
                    <a:pt x="846" y="231"/>
                  </a:lnTo>
                  <a:lnTo>
                    <a:pt x="853" y="223"/>
                  </a:lnTo>
                  <a:lnTo>
                    <a:pt x="860" y="215"/>
                  </a:lnTo>
                  <a:lnTo>
                    <a:pt x="866" y="206"/>
                  </a:lnTo>
                  <a:lnTo>
                    <a:pt x="872" y="196"/>
                  </a:lnTo>
                  <a:lnTo>
                    <a:pt x="877" y="186"/>
                  </a:lnTo>
                  <a:lnTo>
                    <a:pt x="886" y="178"/>
                  </a:lnTo>
                  <a:lnTo>
                    <a:pt x="896" y="166"/>
                  </a:lnTo>
                  <a:lnTo>
                    <a:pt x="909" y="154"/>
                  </a:lnTo>
                  <a:lnTo>
                    <a:pt x="921" y="141"/>
                  </a:lnTo>
                  <a:lnTo>
                    <a:pt x="932" y="129"/>
                  </a:lnTo>
                  <a:lnTo>
                    <a:pt x="942" y="118"/>
                  </a:lnTo>
                  <a:lnTo>
                    <a:pt x="950" y="110"/>
                  </a:lnTo>
                  <a:lnTo>
                    <a:pt x="956" y="106"/>
                  </a:lnTo>
                  <a:lnTo>
                    <a:pt x="962" y="102"/>
                  </a:lnTo>
                  <a:lnTo>
                    <a:pt x="971" y="96"/>
                  </a:lnTo>
                  <a:lnTo>
                    <a:pt x="983" y="88"/>
                  </a:lnTo>
                  <a:lnTo>
                    <a:pt x="997" y="80"/>
                  </a:lnTo>
                  <a:lnTo>
                    <a:pt x="1009" y="72"/>
                  </a:lnTo>
                  <a:lnTo>
                    <a:pt x="1021" y="64"/>
                  </a:lnTo>
                  <a:lnTo>
                    <a:pt x="1030" y="58"/>
                  </a:lnTo>
                  <a:lnTo>
                    <a:pt x="1037" y="54"/>
                  </a:lnTo>
                  <a:lnTo>
                    <a:pt x="1055" y="43"/>
                  </a:lnTo>
                  <a:lnTo>
                    <a:pt x="1078" y="34"/>
                  </a:lnTo>
                  <a:lnTo>
                    <a:pt x="1105" y="26"/>
                  </a:lnTo>
                  <a:lnTo>
                    <a:pt x="1131" y="18"/>
                  </a:lnTo>
                  <a:lnTo>
                    <a:pt x="1157" y="12"/>
                  </a:lnTo>
                  <a:lnTo>
                    <a:pt x="1177" y="9"/>
                  </a:lnTo>
                  <a:lnTo>
                    <a:pt x="1193" y="5"/>
                  </a:lnTo>
                  <a:lnTo>
                    <a:pt x="1202" y="4"/>
                  </a:lnTo>
                  <a:lnTo>
                    <a:pt x="1208" y="3"/>
                  </a:lnTo>
                  <a:lnTo>
                    <a:pt x="1220" y="3"/>
                  </a:lnTo>
                  <a:lnTo>
                    <a:pt x="1236" y="2"/>
                  </a:lnTo>
                  <a:lnTo>
                    <a:pt x="1253" y="1"/>
                  </a:lnTo>
                  <a:lnTo>
                    <a:pt x="1271" y="0"/>
                  </a:lnTo>
                  <a:lnTo>
                    <a:pt x="1287" y="0"/>
                  </a:lnTo>
                  <a:lnTo>
                    <a:pt x="1299" y="1"/>
                  </a:lnTo>
                  <a:lnTo>
                    <a:pt x="1307" y="2"/>
                  </a:lnTo>
                  <a:lnTo>
                    <a:pt x="1312" y="3"/>
                  </a:lnTo>
                  <a:lnTo>
                    <a:pt x="1318" y="4"/>
                  </a:lnTo>
                  <a:lnTo>
                    <a:pt x="1321" y="7"/>
                  </a:lnTo>
                  <a:lnTo>
                    <a:pt x="1319" y="10"/>
                  </a:lnTo>
                  <a:lnTo>
                    <a:pt x="1316" y="14"/>
                  </a:lnTo>
                  <a:lnTo>
                    <a:pt x="1310" y="18"/>
                  </a:lnTo>
                  <a:lnTo>
                    <a:pt x="1303" y="23"/>
                  </a:lnTo>
                  <a:lnTo>
                    <a:pt x="1296" y="28"/>
                  </a:lnTo>
                  <a:lnTo>
                    <a:pt x="1289" y="34"/>
                  </a:lnTo>
                  <a:lnTo>
                    <a:pt x="1282" y="40"/>
                  </a:lnTo>
                  <a:lnTo>
                    <a:pt x="1276" y="43"/>
                  </a:lnTo>
                  <a:lnTo>
                    <a:pt x="1272" y="46"/>
                  </a:lnTo>
                  <a:lnTo>
                    <a:pt x="1273" y="48"/>
                  </a:lnTo>
                  <a:lnTo>
                    <a:pt x="1275" y="49"/>
                  </a:lnTo>
                  <a:lnTo>
                    <a:pt x="1278" y="50"/>
                  </a:lnTo>
                  <a:lnTo>
                    <a:pt x="1280" y="51"/>
                  </a:lnTo>
                  <a:lnTo>
                    <a:pt x="1287" y="50"/>
                  </a:lnTo>
                  <a:lnTo>
                    <a:pt x="1298" y="49"/>
                  </a:lnTo>
                  <a:lnTo>
                    <a:pt x="1312" y="49"/>
                  </a:lnTo>
                  <a:lnTo>
                    <a:pt x="1328" y="49"/>
                  </a:lnTo>
                  <a:lnTo>
                    <a:pt x="1344" y="50"/>
                  </a:lnTo>
                  <a:lnTo>
                    <a:pt x="1359" y="53"/>
                  </a:lnTo>
                  <a:lnTo>
                    <a:pt x="1370" y="55"/>
                  </a:lnTo>
                  <a:lnTo>
                    <a:pt x="1375" y="58"/>
                  </a:lnTo>
                  <a:lnTo>
                    <a:pt x="1378" y="62"/>
                  </a:lnTo>
                  <a:lnTo>
                    <a:pt x="1378" y="65"/>
                  </a:lnTo>
                  <a:lnTo>
                    <a:pt x="1375" y="68"/>
                  </a:lnTo>
                  <a:lnTo>
                    <a:pt x="1372" y="69"/>
                  </a:lnTo>
                  <a:lnTo>
                    <a:pt x="1367" y="70"/>
                  </a:lnTo>
                  <a:lnTo>
                    <a:pt x="1360" y="71"/>
                  </a:lnTo>
                  <a:lnTo>
                    <a:pt x="1352" y="72"/>
                  </a:lnTo>
                  <a:lnTo>
                    <a:pt x="1343" y="73"/>
                  </a:lnTo>
                  <a:lnTo>
                    <a:pt x="1334" y="76"/>
                  </a:lnTo>
                  <a:lnTo>
                    <a:pt x="1326" y="77"/>
                  </a:lnTo>
                  <a:lnTo>
                    <a:pt x="1321" y="78"/>
                  </a:lnTo>
                  <a:lnTo>
                    <a:pt x="1319" y="79"/>
                  </a:lnTo>
                  <a:lnTo>
                    <a:pt x="1319" y="81"/>
                  </a:lnTo>
                  <a:lnTo>
                    <a:pt x="1320" y="84"/>
                  </a:lnTo>
                  <a:lnTo>
                    <a:pt x="1321" y="87"/>
                  </a:lnTo>
                  <a:lnTo>
                    <a:pt x="1324" y="88"/>
                  </a:lnTo>
                  <a:lnTo>
                    <a:pt x="1327" y="88"/>
                  </a:lnTo>
                  <a:lnTo>
                    <a:pt x="1335" y="89"/>
                  </a:lnTo>
                  <a:lnTo>
                    <a:pt x="1344" y="89"/>
                  </a:lnTo>
                  <a:lnTo>
                    <a:pt x="1356" y="91"/>
                  </a:lnTo>
                  <a:lnTo>
                    <a:pt x="1367" y="92"/>
                  </a:lnTo>
                  <a:lnTo>
                    <a:pt x="1378" y="93"/>
                  </a:lnTo>
                  <a:lnTo>
                    <a:pt x="1385" y="95"/>
                  </a:lnTo>
                  <a:lnTo>
                    <a:pt x="1389" y="96"/>
                  </a:lnTo>
                  <a:lnTo>
                    <a:pt x="1395" y="101"/>
                  </a:lnTo>
                  <a:lnTo>
                    <a:pt x="1401" y="107"/>
                  </a:lnTo>
                  <a:lnTo>
                    <a:pt x="1404" y="114"/>
                  </a:lnTo>
                  <a:lnTo>
                    <a:pt x="1405" y="119"/>
                  </a:lnTo>
                  <a:lnTo>
                    <a:pt x="1401" y="123"/>
                  </a:lnTo>
                  <a:lnTo>
                    <a:pt x="1395" y="127"/>
                  </a:lnTo>
                  <a:lnTo>
                    <a:pt x="1389" y="131"/>
                  </a:lnTo>
                  <a:lnTo>
                    <a:pt x="1383" y="133"/>
                  </a:lnTo>
                  <a:lnTo>
                    <a:pt x="1382" y="135"/>
                  </a:lnTo>
                  <a:lnTo>
                    <a:pt x="1382" y="138"/>
                  </a:lnTo>
                  <a:lnTo>
                    <a:pt x="1383" y="141"/>
                  </a:lnTo>
                  <a:lnTo>
                    <a:pt x="1385" y="143"/>
                  </a:lnTo>
                  <a:lnTo>
                    <a:pt x="1390" y="142"/>
                  </a:lnTo>
                  <a:lnTo>
                    <a:pt x="1398" y="141"/>
                  </a:lnTo>
                  <a:lnTo>
                    <a:pt x="1409" y="140"/>
                  </a:lnTo>
                  <a:lnTo>
                    <a:pt x="1419" y="138"/>
                  </a:lnTo>
                  <a:lnTo>
                    <a:pt x="1430" y="137"/>
                  </a:lnTo>
                  <a:lnTo>
                    <a:pt x="1440" y="137"/>
                  </a:lnTo>
                  <a:lnTo>
                    <a:pt x="1447" y="137"/>
                  </a:lnTo>
                  <a:lnTo>
                    <a:pt x="1451" y="137"/>
                  </a:lnTo>
                  <a:lnTo>
                    <a:pt x="1460" y="140"/>
                  </a:lnTo>
                  <a:lnTo>
                    <a:pt x="1468" y="146"/>
                  </a:lnTo>
                  <a:lnTo>
                    <a:pt x="1473" y="152"/>
                  </a:lnTo>
                  <a:lnTo>
                    <a:pt x="1472" y="156"/>
                  </a:lnTo>
                  <a:lnTo>
                    <a:pt x="1468" y="158"/>
                  </a:lnTo>
                  <a:lnTo>
                    <a:pt x="1461" y="162"/>
                  </a:lnTo>
                  <a:lnTo>
                    <a:pt x="1453" y="165"/>
                  </a:lnTo>
                  <a:lnTo>
                    <a:pt x="1445" y="170"/>
                  </a:lnTo>
                  <a:lnTo>
                    <a:pt x="1436" y="173"/>
                  </a:lnTo>
                  <a:lnTo>
                    <a:pt x="1428" y="177"/>
                  </a:lnTo>
                  <a:lnTo>
                    <a:pt x="1424" y="179"/>
                  </a:lnTo>
                  <a:lnTo>
                    <a:pt x="1422" y="180"/>
                  </a:lnTo>
                  <a:lnTo>
                    <a:pt x="1420" y="181"/>
                  </a:lnTo>
                  <a:lnTo>
                    <a:pt x="1420" y="184"/>
                  </a:lnTo>
                  <a:lnTo>
                    <a:pt x="1422" y="185"/>
                  </a:lnTo>
                  <a:lnTo>
                    <a:pt x="1423" y="185"/>
                  </a:lnTo>
                  <a:lnTo>
                    <a:pt x="1426" y="185"/>
                  </a:lnTo>
                  <a:lnTo>
                    <a:pt x="1433" y="185"/>
                  </a:lnTo>
                  <a:lnTo>
                    <a:pt x="1443" y="184"/>
                  </a:lnTo>
                  <a:lnTo>
                    <a:pt x="1454" y="184"/>
                  </a:lnTo>
                  <a:lnTo>
                    <a:pt x="1464" y="184"/>
                  </a:lnTo>
                  <a:lnTo>
                    <a:pt x="1474" y="184"/>
                  </a:lnTo>
                  <a:lnTo>
                    <a:pt x="1481" y="184"/>
                  </a:lnTo>
                  <a:lnTo>
                    <a:pt x="1485" y="185"/>
                  </a:lnTo>
                  <a:lnTo>
                    <a:pt x="1489" y="189"/>
                  </a:lnTo>
                  <a:lnTo>
                    <a:pt x="1494" y="196"/>
                  </a:lnTo>
                  <a:lnTo>
                    <a:pt x="1498" y="203"/>
                  </a:lnTo>
                  <a:lnTo>
                    <a:pt x="1494" y="209"/>
                  </a:lnTo>
                  <a:lnTo>
                    <a:pt x="1491" y="211"/>
                  </a:lnTo>
                  <a:lnTo>
                    <a:pt x="1485" y="214"/>
                  </a:lnTo>
                  <a:lnTo>
                    <a:pt x="1479" y="217"/>
                  </a:lnTo>
                  <a:lnTo>
                    <a:pt x="1472" y="219"/>
                  </a:lnTo>
                  <a:lnTo>
                    <a:pt x="1466" y="223"/>
                  </a:lnTo>
                  <a:lnTo>
                    <a:pt x="1462" y="226"/>
                  </a:lnTo>
                  <a:lnTo>
                    <a:pt x="1458" y="229"/>
                  </a:lnTo>
                  <a:lnTo>
                    <a:pt x="1457" y="231"/>
                  </a:lnTo>
                  <a:lnTo>
                    <a:pt x="1457" y="233"/>
                  </a:lnTo>
                  <a:lnTo>
                    <a:pt x="1458" y="237"/>
                  </a:lnTo>
                  <a:lnTo>
                    <a:pt x="1461" y="238"/>
                  </a:lnTo>
                  <a:lnTo>
                    <a:pt x="1465" y="239"/>
                  </a:lnTo>
                  <a:lnTo>
                    <a:pt x="1470" y="241"/>
                  </a:lnTo>
                  <a:lnTo>
                    <a:pt x="1477" y="245"/>
                  </a:lnTo>
                  <a:lnTo>
                    <a:pt x="1487" y="248"/>
                  </a:lnTo>
                  <a:lnTo>
                    <a:pt x="1496" y="254"/>
                  </a:lnTo>
                  <a:lnTo>
                    <a:pt x="1507" y="260"/>
                  </a:lnTo>
                  <a:lnTo>
                    <a:pt x="1515" y="264"/>
                  </a:lnTo>
                  <a:lnTo>
                    <a:pt x="1522" y="269"/>
                  </a:lnTo>
                  <a:lnTo>
                    <a:pt x="1524" y="272"/>
                  </a:lnTo>
                  <a:lnTo>
                    <a:pt x="1521" y="275"/>
                  </a:lnTo>
                  <a:lnTo>
                    <a:pt x="1515" y="278"/>
                  </a:lnTo>
                  <a:lnTo>
                    <a:pt x="1508" y="281"/>
                  </a:lnTo>
                  <a:lnTo>
                    <a:pt x="1501" y="284"/>
                  </a:lnTo>
                  <a:lnTo>
                    <a:pt x="1494" y="287"/>
                  </a:lnTo>
                  <a:lnTo>
                    <a:pt x="1488" y="290"/>
                  </a:lnTo>
                  <a:lnTo>
                    <a:pt x="1484" y="292"/>
                  </a:lnTo>
                  <a:lnTo>
                    <a:pt x="1483" y="293"/>
                  </a:lnTo>
                  <a:lnTo>
                    <a:pt x="1483" y="295"/>
                  </a:lnTo>
                  <a:lnTo>
                    <a:pt x="1483" y="298"/>
                  </a:lnTo>
                  <a:lnTo>
                    <a:pt x="1483" y="300"/>
                  </a:lnTo>
                  <a:lnTo>
                    <a:pt x="1484" y="301"/>
                  </a:lnTo>
                  <a:lnTo>
                    <a:pt x="1486" y="301"/>
                  </a:lnTo>
                  <a:lnTo>
                    <a:pt x="1491" y="302"/>
                  </a:lnTo>
                  <a:lnTo>
                    <a:pt x="1498" y="304"/>
                  </a:lnTo>
                  <a:lnTo>
                    <a:pt x="1506" y="307"/>
                  </a:lnTo>
                  <a:lnTo>
                    <a:pt x="1514" y="309"/>
                  </a:lnTo>
                  <a:lnTo>
                    <a:pt x="1521" y="313"/>
                  </a:lnTo>
                  <a:lnTo>
                    <a:pt x="1525" y="316"/>
                  </a:lnTo>
                  <a:lnTo>
                    <a:pt x="1527" y="319"/>
                  </a:lnTo>
                  <a:lnTo>
                    <a:pt x="1519" y="326"/>
                  </a:lnTo>
                  <a:lnTo>
                    <a:pt x="1510" y="332"/>
                  </a:lnTo>
                  <a:lnTo>
                    <a:pt x="1502" y="338"/>
                  </a:lnTo>
                  <a:lnTo>
                    <a:pt x="1496" y="342"/>
                  </a:lnTo>
                  <a:lnTo>
                    <a:pt x="1492" y="345"/>
                  </a:lnTo>
                  <a:lnTo>
                    <a:pt x="1485" y="347"/>
                  </a:lnTo>
                  <a:lnTo>
                    <a:pt x="1476" y="351"/>
                  </a:lnTo>
                  <a:lnTo>
                    <a:pt x="1465" y="354"/>
                  </a:lnTo>
                  <a:lnTo>
                    <a:pt x="1454" y="357"/>
                  </a:lnTo>
                  <a:lnTo>
                    <a:pt x="1445" y="361"/>
                  </a:lnTo>
                  <a:lnTo>
                    <a:pt x="1436" y="362"/>
                  </a:lnTo>
                  <a:lnTo>
                    <a:pt x="1431" y="363"/>
                  </a:lnTo>
                  <a:lnTo>
                    <a:pt x="1430" y="365"/>
                  </a:lnTo>
                  <a:lnTo>
                    <a:pt x="1428" y="368"/>
                  </a:lnTo>
                  <a:lnTo>
                    <a:pt x="1430" y="370"/>
                  </a:lnTo>
                  <a:lnTo>
                    <a:pt x="1430" y="372"/>
                  </a:lnTo>
                  <a:lnTo>
                    <a:pt x="1436" y="372"/>
                  </a:lnTo>
                  <a:lnTo>
                    <a:pt x="1448" y="374"/>
                  </a:lnTo>
                  <a:lnTo>
                    <a:pt x="1461" y="375"/>
                  </a:lnTo>
                  <a:lnTo>
                    <a:pt x="1474" y="377"/>
                  </a:lnTo>
                  <a:lnTo>
                    <a:pt x="1487" y="379"/>
                  </a:lnTo>
                  <a:lnTo>
                    <a:pt x="1498" y="382"/>
                  </a:lnTo>
                  <a:lnTo>
                    <a:pt x="1506" y="384"/>
                  </a:lnTo>
                  <a:lnTo>
                    <a:pt x="1508" y="387"/>
                  </a:lnTo>
                  <a:lnTo>
                    <a:pt x="1506" y="390"/>
                  </a:lnTo>
                  <a:lnTo>
                    <a:pt x="1501" y="392"/>
                  </a:lnTo>
                  <a:lnTo>
                    <a:pt x="1494" y="394"/>
                  </a:lnTo>
                  <a:lnTo>
                    <a:pt x="1486" y="398"/>
                  </a:lnTo>
                  <a:lnTo>
                    <a:pt x="1477" y="400"/>
                  </a:lnTo>
                  <a:lnTo>
                    <a:pt x="1470" y="402"/>
                  </a:lnTo>
                  <a:lnTo>
                    <a:pt x="1465" y="403"/>
                  </a:lnTo>
                  <a:lnTo>
                    <a:pt x="1463" y="405"/>
                  </a:lnTo>
                  <a:lnTo>
                    <a:pt x="1466" y="407"/>
                  </a:lnTo>
                  <a:lnTo>
                    <a:pt x="1473" y="409"/>
                  </a:lnTo>
                  <a:lnTo>
                    <a:pt x="1479" y="413"/>
                  </a:lnTo>
                  <a:lnTo>
                    <a:pt x="1481" y="415"/>
                  </a:lnTo>
                  <a:lnTo>
                    <a:pt x="1480" y="417"/>
                  </a:lnTo>
                  <a:lnTo>
                    <a:pt x="1477" y="420"/>
                  </a:lnTo>
                  <a:lnTo>
                    <a:pt x="1471" y="422"/>
                  </a:lnTo>
                  <a:lnTo>
                    <a:pt x="1464" y="423"/>
                  </a:lnTo>
                  <a:lnTo>
                    <a:pt x="1457" y="422"/>
                  </a:lnTo>
                  <a:lnTo>
                    <a:pt x="1446" y="418"/>
                  </a:lnTo>
                  <a:lnTo>
                    <a:pt x="1433" y="413"/>
                  </a:lnTo>
                  <a:lnTo>
                    <a:pt x="1418" y="407"/>
                  </a:lnTo>
                  <a:lnTo>
                    <a:pt x="1404" y="401"/>
                  </a:lnTo>
                  <a:lnTo>
                    <a:pt x="1392" y="395"/>
                  </a:lnTo>
                  <a:lnTo>
                    <a:pt x="1381" y="391"/>
                  </a:lnTo>
                  <a:lnTo>
                    <a:pt x="1375" y="388"/>
                  </a:lnTo>
                  <a:lnTo>
                    <a:pt x="1369" y="387"/>
                  </a:lnTo>
                  <a:lnTo>
                    <a:pt x="1356" y="385"/>
                  </a:lnTo>
                  <a:lnTo>
                    <a:pt x="1340" y="384"/>
                  </a:lnTo>
                  <a:lnTo>
                    <a:pt x="1321" y="383"/>
                  </a:lnTo>
                  <a:lnTo>
                    <a:pt x="1304" y="382"/>
                  </a:lnTo>
                  <a:lnTo>
                    <a:pt x="1287" y="380"/>
                  </a:lnTo>
                  <a:lnTo>
                    <a:pt x="1274" y="379"/>
                  </a:lnTo>
                  <a:lnTo>
                    <a:pt x="1266" y="378"/>
                  </a:lnTo>
                  <a:lnTo>
                    <a:pt x="1257" y="377"/>
                  </a:lnTo>
                  <a:lnTo>
                    <a:pt x="1240" y="375"/>
                  </a:lnTo>
                  <a:lnTo>
                    <a:pt x="1218" y="372"/>
                  </a:lnTo>
                  <a:lnTo>
                    <a:pt x="1192" y="370"/>
                  </a:lnTo>
                  <a:lnTo>
                    <a:pt x="1168" y="369"/>
                  </a:lnTo>
                  <a:lnTo>
                    <a:pt x="1147" y="368"/>
                  </a:lnTo>
                  <a:lnTo>
                    <a:pt x="1131" y="367"/>
                  </a:lnTo>
                  <a:lnTo>
                    <a:pt x="1124" y="367"/>
                  </a:lnTo>
                  <a:lnTo>
                    <a:pt x="1117" y="371"/>
                  </a:lnTo>
                  <a:lnTo>
                    <a:pt x="1101" y="380"/>
                  </a:lnTo>
                  <a:lnTo>
                    <a:pt x="1078" y="395"/>
                  </a:lnTo>
                  <a:lnTo>
                    <a:pt x="1054" y="411"/>
                  </a:lnTo>
                  <a:lnTo>
                    <a:pt x="1029" y="428"/>
                  </a:lnTo>
                  <a:lnTo>
                    <a:pt x="1007" y="441"/>
                  </a:lnTo>
                  <a:lnTo>
                    <a:pt x="991" y="452"/>
                  </a:lnTo>
                  <a:lnTo>
                    <a:pt x="984" y="455"/>
                  </a:lnTo>
                  <a:lnTo>
                    <a:pt x="979" y="457"/>
                  </a:lnTo>
                  <a:lnTo>
                    <a:pt x="968" y="466"/>
                  </a:lnTo>
                  <a:lnTo>
                    <a:pt x="952" y="476"/>
                  </a:lnTo>
                  <a:lnTo>
                    <a:pt x="933" y="487"/>
                  </a:lnTo>
                  <a:lnTo>
                    <a:pt x="915" y="499"/>
                  </a:lnTo>
                  <a:lnTo>
                    <a:pt x="899" y="509"/>
                  </a:lnTo>
                  <a:lnTo>
                    <a:pt x="887" y="517"/>
                  </a:lnTo>
                  <a:lnTo>
                    <a:pt x="881" y="521"/>
                  </a:lnTo>
                  <a:lnTo>
                    <a:pt x="874" y="523"/>
                  </a:lnTo>
                  <a:lnTo>
                    <a:pt x="866" y="525"/>
                  </a:lnTo>
                  <a:lnTo>
                    <a:pt x="858" y="528"/>
                  </a:lnTo>
                  <a:lnTo>
                    <a:pt x="850" y="530"/>
                  </a:lnTo>
                  <a:lnTo>
                    <a:pt x="843" y="533"/>
                  </a:lnTo>
                  <a:lnTo>
                    <a:pt x="838" y="535"/>
                  </a:lnTo>
                  <a:lnTo>
                    <a:pt x="833" y="537"/>
                  </a:lnTo>
                  <a:lnTo>
                    <a:pt x="831" y="537"/>
                  </a:lnTo>
                  <a:lnTo>
                    <a:pt x="827" y="540"/>
                  </a:lnTo>
                  <a:lnTo>
                    <a:pt x="820" y="544"/>
                  </a:lnTo>
                  <a:lnTo>
                    <a:pt x="813" y="548"/>
                  </a:lnTo>
                  <a:lnTo>
                    <a:pt x="805" y="553"/>
                  </a:lnTo>
                  <a:lnTo>
                    <a:pt x="797" y="558"/>
                  </a:lnTo>
                  <a:lnTo>
                    <a:pt x="789" y="561"/>
                  </a:lnTo>
                  <a:lnTo>
                    <a:pt x="784" y="563"/>
                  </a:lnTo>
                  <a:lnTo>
                    <a:pt x="780" y="566"/>
                  </a:lnTo>
                  <a:lnTo>
                    <a:pt x="777" y="568"/>
                  </a:lnTo>
                  <a:lnTo>
                    <a:pt x="771" y="572"/>
                  </a:lnTo>
                  <a:lnTo>
                    <a:pt x="763" y="578"/>
                  </a:lnTo>
                  <a:lnTo>
                    <a:pt x="754" y="585"/>
                  </a:lnTo>
                  <a:lnTo>
                    <a:pt x="744" y="591"/>
                  </a:lnTo>
                  <a:lnTo>
                    <a:pt x="735" y="598"/>
                  </a:lnTo>
                  <a:lnTo>
                    <a:pt x="727" y="604"/>
                  </a:lnTo>
                  <a:lnTo>
                    <a:pt x="721" y="608"/>
                  </a:lnTo>
                  <a:lnTo>
                    <a:pt x="713" y="612"/>
                  </a:lnTo>
                  <a:lnTo>
                    <a:pt x="701" y="615"/>
                  </a:lnTo>
                  <a:lnTo>
                    <a:pt x="686" y="620"/>
                  </a:lnTo>
                  <a:lnTo>
                    <a:pt x="670" y="624"/>
                  </a:lnTo>
                  <a:lnTo>
                    <a:pt x="655" y="629"/>
                  </a:lnTo>
                  <a:lnTo>
                    <a:pt x="641" y="633"/>
                  </a:lnTo>
                  <a:lnTo>
                    <a:pt x="629" y="637"/>
                  </a:lnTo>
                  <a:lnTo>
                    <a:pt x="623" y="638"/>
                  </a:lnTo>
                  <a:lnTo>
                    <a:pt x="614" y="638"/>
                  </a:lnTo>
                  <a:lnTo>
                    <a:pt x="595" y="636"/>
                  </a:lnTo>
                  <a:lnTo>
                    <a:pt x="569" y="633"/>
                  </a:lnTo>
                  <a:lnTo>
                    <a:pt x="541" y="630"/>
                  </a:lnTo>
                  <a:lnTo>
                    <a:pt x="511" y="627"/>
                  </a:lnTo>
                  <a:lnTo>
                    <a:pt x="484" y="622"/>
                  </a:lnTo>
                  <a:lnTo>
                    <a:pt x="465" y="620"/>
                  </a:lnTo>
                  <a:lnTo>
                    <a:pt x="454" y="617"/>
                  </a:lnTo>
                  <a:lnTo>
                    <a:pt x="446" y="614"/>
                  </a:lnTo>
                  <a:lnTo>
                    <a:pt x="432" y="609"/>
                  </a:lnTo>
                  <a:lnTo>
                    <a:pt x="413" y="601"/>
                  </a:lnTo>
                  <a:lnTo>
                    <a:pt x="392" y="593"/>
                  </a:lnTo>
                  <a:lnTo>
                    <a:pt x="370" y="586"/>
                  </a:lnTo>
                  <a:lnTo>
                    <a:pt x="352" y="579"/>
                  </a:lnTo>
                  <a:lnTo>
                    <a:pt x="336" y="575"/>
                  </a:lnTo>
                  <a:lnTo>
                    <a:pt x="326" y="572"/>
                  </a:lnTo>
                  <a:lnTo>
                    <a:pt x="316" y="572"/>
                  </a:lnTo>
                  <a:lnTo>
                    <a:pt x="300" y="571"/>
                  </a:lnTo>
                  <a:lnTo>
                    <a:pt x="279" y="570"/>
                  </a:lnTo>
                  <a:lnTo>
                    <a:pt x="256" y="569"/>
                  </a:lnTo>
                  <a:lnTo>
                    <a:pt x="233" y="569"/>
                  </a:lnTo>
                  <a:lnTo>
                    <a:pt x="213" y="568"/>
                  </a:lnTo>
                  <a:lnTo>
                    <a:pt x="200" y="567"/>
                  </a:lnTo>
                  <a:lnTo>
                    <a:pt x="193" y="566"/>
                  </a:lnTo>
                  <a:lnTo>
                    <a:pt x="189" y="563"/>
                  </a:lnTo>
                  <a:lnTo>
                    <a:pt x="184" y="558"/>
                  </a:lnTo>
                  <a:lnTo>
                    <a:pt x="174" y="548"/>
                  </a:lnTo>
                  <a:lnTo>
                    <a:pt x="163" y="537"/>
                  </a:lnTo>
                  <a:lnTo>
                    <a:pt x="149" y="524"/>
                  </a:lnTo>
                  <a:lnTo>
                    <a:pt x="133" y="509"/>
                  </a:lnTo>
                  <a:lnTo>
                    <a:pt x="117" y="493"/>
                  </a:lnTo>
                  <a:lnTo>
                    <a:pt x="101" y="477"/>
                  </a:lnTo>
                  <a:lnTo>
                    <a:pt x="84" y="461"/>
                  </a:lnTo>
                  <a:lnTo>
                    <a:pt x="68" y="445"/>
                  </a:lnTo>
                  <a:lnTo>
                    <a:pt x="52" y="430"/>
                  </a:lnTo>
                  <a:lnTo>
                    <a:pt x="38" y="416"/>
                  </a:lnTo>
                  <a:lnTo>
                    <a:pt x="27" y="403"/>
                  </a:lnTo>
                  <a:lnTo>
                    <a:pt x="18" y="394"/>
                  </a:lnTo>
                  <a:lnTo>
                    <a:pt x="12" y="386"/>
                  </a:lnTo>
                  <a:lnTo>
                    <a:pt x="8" y="383"/>
                  </a:lnTo>
                  <a:lnTo>
                    <a:pt x="4" y="371"/>
                  </a:lnTo>
                  <a:lnTo>
                    <a:pt x="2" y="356"/>
                  </a:lnTo>
                  <a:lnTo>
                    <a:pt x="0" y="341"/>
                  </a:lnTo>
                  <a:lnTo>
                    <a:pt x="4" y="330"/>
                  </a:lnTo>
                  <a:lnTo>
                    <a:pt x="10" y="319"/>
                  </a:lnTo>
                  <a:lnTo>
                    <a:pt x="22" y="299"/>
                  </a:lnTo>
                  <a:lnTo>
                    <a:pt x="40" y="271"/>
                  </a:lnTo>
                  <a:lnTo>
                    <a:pt x="58" y="240"/>
                  </a:lnTo>
                  <a:lnTo>
                    <a:pt x="76" y="209"/>
                  </a:lnTo>
                  <a:lnTo>
                    <a:pt x="94" y="181"/>
                  </a:lnTo>
                  <a:lnTo>
                    <a:pt x="108" y="161"/>
                  </a:lnTo>
                  <a:lnTo>
                    <a:pt x="116" y="152"/>
                  </a:lnTo>
                  <a:lnTo>
                    <a:pt x="131" y="146"/>
                  </a:lnTo>
                  <a:lnTo>
                    <a:pt x="148" y="139"/>
                  </a:lnTo>
                  <a:lnTo>
                    <a:pt x="166" y="131"/>
                  </a:lnTo>
                  <a:lnTo>
                    <a:pt x="186" y="123"/>
                  </a:lnTo>
                  <a:lnTo>
                    <a:pt x="205" y="116"/>
                  </a:lnTo>
                  <a:lnTo>
                    <a:pt x="222" y="109"/>
                  </a:lnTo>
                  <a:lnTo>
                    <a:pt x="234" y="104"/>
                  </a:lnTo>
                  <a:lnTo>
                    <a:pt x="242" y="101"/>
                  </a:lnTo>
                  <a:lnTo>
                    <a:pt x="250" y="97"/>
                  </a:lnTo>
                  <a:lnTo>
                    <a:pt x="263" y="92"/>
                  </a:lnTo>
                  <a:lnTo>
                    <a:pt x="278" y="85"/>
                  </a:lnTo>
                  <a:lnTo>
                    <a:pt x="295" y="77"/>
                  </a:lnTo>
                  <a:lnTo>
                    <a:pt x="311" y="70"/>
                  </a:lnTo>
                  <a:lnTo>
                    <a:pt x="326" y="63"/>
                  </a:lnTo>
                  <a:lnTo>
                    <a:pt x="337" y="58"/>
                  </a:lnTo>
                  <a:lnTo>
                    <a:pt x="342" y="56"/>
                  </a:lnTo>
                  <a:lnTo>
                    <a:pt x="349" y="56"/>
                  </a:lnTo>
                  <a:lnTo>
                    <a:pt x="357" y="56"/>
                  </a:lnTo>
                  <a:lnTo>
                    <a:pt x="364" y="56"/>
                  </a:lnTo>
                  <a:lnTo>
                    <a:pt x="370" y="56"/>
                  </a:lnTo>
                  <a:lnTo>
                    <a:pt x="367" y="89"/>
                  </a:lnTo>
                  <a:lnTo>
                    <a:pt x="360" y="139"/>
                  </a:lnTo>
                  <a:lnTo>
                    <a:pt x="352" y="185"/>
                  </a:lnTo>
                  <a:lnTo>
                    <a:pt x="347" y="209"/>
                  </a:lnTo>
                  <a:lnTo>
                    <a:pt x="342" y="216"/>
                  </a:lnTo>
                  <a:lnTo>
                    <a:pt x="337" y="224"/>
                  </a:lnTo>
                  <a:lnTo>
                    <a:pt x="331" y="231"/>
                  </a:lnTo>
                  <a:lnTo>
                    <a:pt x="326" y="235"/>
                  </a:lnTo>
                  <a:lnTo>
                    <a:pt x="324" y="250"/>
                  </a:lnTo>
                  <a:lnTo>
                    <a:pt x="321" y="265"/>
                  </a:lnTo>
                  <a:lnTo>
                    <a:pt x="317" y="277"/>
                  </a:lnTo>
                  <a:lnTo>
                    <a:pt x="314" y="285"/>
                  </a:lnTo>
                  <a:lnTo>
                    <a:pt x="310" y="287"/>
                  </a:lnTo>
                  <a:lnTo>
                    <a:pt x="304" y="292"/>
                  </a:lnTo>
                  <a:lnTo>
                    <a:pt x="298" y="298"/>
                  </a:lnTo>
                  <a:lnTo>
                    <a:pt x="289" y="303"/>
                  </a:lnTo>
                  <a:lnTo>
                    <a:pt x="281" y="309"/>
                  </a:lnTo>
                  <a:lnTo>
                    <a:pt x="275" y="314"/>
                  </a:lnTo>
                  <a:lnTo>
                    <a:pt x="270" y="318"/>
                  </a:lnTo>
                  <a:lnTo>
                    <a:pt x="268" y="319"/>
                  </a:lnTo>
                  <a:lnTo>
                    <a:pt x="268" y="322"/>
                  </a:lnTo>
                  <a:lnTo>
                    <a:pt x="268" y="324"/>
                  </a:lnTo>
                  <a:lnTo>
                    <a:pt x="268" y="326"/>
                  </a:lnTo>
                  <a:lnTo>
                    <a:pt x="268" y="327"/>
                  </a:lnTo>
                  <a:lnTo>
                    <a:pt x="272" y="325"/>
                  </a:lnTo>
                  <a:lnTo>
                    <a:pt x="283" y="318"/>
                  </a:lnTo>
                  <a:lnTo>
                    <a:pt x="296" y="310"/>
                  </a:lnTo>
                  <a:lnTo>
                    <a:pt x="313" y="300"/>
                  </a:lnTo>
                  <a:lnTo>
                    <a:pt x="330" y="291"/>
                  </a:lnTo>
                  <a:lnTo>
                    <a:pt x="344" y="281"/>
                  </a:lnTo>
                  <a:lnTo>
                    <a:pt x="355" y="276"/>
                  </a:lnTo>
                  <a:lnTo>
                    <a:pt x="360" y="272"/>
                  </a:lnTo>
                  <a:lnTo>
                    <a:pt x="362" y="271"/>
                  </a:lnTo>
                  <a:lnTo>
                    <a:pt x="365" y="270"/>
                  </a:lnTo>
                  <a:lnTo>
                    <a:pt x="371" y="270"/>
                  </a:lnTo>
                  <a:lnTo>
                    <a:pt x="377" y="269"/>
                  </a:lnTo>
                  <a:lnTo>
                    <a:pt x="383" y="268"/>
                  </a:lnTo>
                  <a:lnTo>
                    <a:pt x="387" y="268"/>
                  </a:lnTo>
                  <a:lnTo>
                    <a:pt x="392" y="268"/>
                  </a:lnTo>
                  <a:lnTo>
                    <a:pt x="395" y="268"/>
                  </a:lnTo>
                  <a:lnTo>
                    <a:pt x="407" y="272"/>
                  </a:lnTo>
                  <a:lnTo>
                    <a:pt x="424" y="279"/>
                  </a:lnTo>
                  <a:lnTo>
                    <a:pt x="446" y="286"/>
                  </a:lnTo>
                  <a:lnTo>
                    <a:pt x="469" y="294"/>
                  </a:lnTo>
                  <a:lnTo>
                    <a:pt x="492" y="301"/>
                  </a:lnTo>
                  <a:lnTo>
                    <a:pt x="512" y="307"/>
                  </a:lnTo>
                  <a:lnTo>
                    <a:pt x="527" y="311"/>
                  </a:lnTo>
                  <a:lnTo>
                    <a:pt x="534" y="313"/>
                  </a:lnTo>
                  <a:lnTo>
                    <a:pt x="543" y="311"/>
                  </a:lnTo>
                  <a:lnTo>
                    <a:pt x="560" y="309"/>
                  </a:lnTo>
                  <a:lnTo>
                    <a:pt x="583" y="306"/>
                  </a:lnTo>
                  <a:lnTo>
                    <a:pt x="610" y="302"/>
                  </a:lnTo>
                  <a:lnTo>
                    <a:pt x="636" y="299"/>
                  </a:lnTo>
                  <a:lnTo>
                    <a:pt x="659" y="296"/>
                  </a:lnTo>
                  <a:lnTo>
                    <a:pt x="676" y="295"/>
                  </a:lnTo>
                  <a:lnTo>
                    <a:pt x="684" y="2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44" name="Freeform 28"/>
            <p:cNvSpPr>
              <a:spLocks/>
            </p:cNvSpPr>
            <p:nvPr/>
          </p:nvSpPr>
          <p:spPr bwMode="auto">
            <a:xfrm>
              <a:off x="489" y="2493"/>
              <a:ext cx="34" cy="21"/>
            </a:xfrm>
            <a:custGeom>
              <a:avLst/>
              <a:gdLst>
                <a:gd name="T0" fmla="*/ 0 w 105"/>
                <a:gd name="T1" fmla="*/ 0 h 61"/>
                <a:gd name="T2" fmla="*/ 0 w 105"/>
                <a:gd name="T3" fmla="*/ 0 h 61"/>
                <a:gd name="T4" fmla="*/ 0 w 105"/>
                <a:gd name="T5" fmla="*/ 0 h 61"/>
                <a:gd name="T6" fmla="*/ 0 w 105"/>
                <a:gd name="T7" fmla="*/ 0 h 61"/>
                <a:gd name="T8" fmla="*/ 0 w 105"/>
                <a:gd name="T9" fmla="*/ 0 h 61"/>
                <a:gd name="T10" fmla="*/ 0 w 105"/>
                <a:gd name="T11" fmla="*/ 0 h 61"/>
                <a:gd name="T12" fmla="*/ 0 w 105"/>
                <a:gd name="T13" fmla="*/ 0 h 61"/>
                <a:gd name="T14" fmla="*/ 0 w 105"/>
                <a:gd name="T15" fmla="*/ 0 h 61"/>
                <a:gd name="T16" fmla="*/ 0 w 105"/>
                <a:gd name="T17" fmla="*/ 0 h 61"/>
                <a:gd name="T18" fmla="*/ 0 w 105"/>
                <a:gd name="T19" fmla="*/ 0 h 61"/>
                <a:gd name="T20" fmla="*/ 0 w 105"/>
                <a:gd name="T21" fmla="*/ 0 h 61"/>
                <a:gd name="T22" fmla="*/ 0 w 105"/>
                <a:gd name="T23" fmla="*/ 0 h 61"/>
                <a:gd name="T24" fmla="*/ 0 w 105"/>
                <a:gd name="T25" fmla="*/ 0 h 61"/>
                <a:gd name="T26" fmla="*/ 0 w 105"/>
                <a:gd name="T27" fmla="*/ 0 h 61"/>
                <a:gd name="T28" fmla="*/ 0 w 105"/>
                <a:gd name="T29" fmla="*/ 0 h 61"/>
                <a:gd name="T30" fmla="*/ 0 w 105"/>
                <a:gd name="T31" fmla="*/ 0 h 61"/>
                <a:gd name="T32" fmla="*/ 0 w 105"/>
                <a:gd name="T33" fmla="*/ 0 h 61"/>
                <a:gd name="T34" fmla="*/ 0 w 105"/>
                <a:gd name="T35" fmla="*/ 0 h 61"/>
                <a:gd name="T36" fmla="*/ 0 w 105"/>
                <a:gd name="T37" fmla="*/ 0 h 61"/>
                <a:gd name="T38" fmla="*/ 0 w 105"/>
                <a:gd name="T39" fmla="*/ 0 h 61"/>
                <a:gd name="T40" fmla="*/ 0 w 105"/>
                <a:gd name="T41" fmla="*/ 0 h 61"/>
                <a:gd name="T42" fmla="*/ 0 w 105"/>
                <a:gd name="T43" fmla="*/ 0 h 61"/>
                <a:gd name="T44" fmla="*/ 0 w 105"/>
                <a:gd name="T45" fmla="*/ 0 h 61"/>
                <a:gd name="T46" fmla="*/ 0 w 105"/>
                <a:gd name="T47" fmla="*/ 0 h 61"/>
                <a:gd name="T48" fmla="*/ 0 w 105"/>
                <a:gd name="T49" fmla="*/ 0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5"/>
                <a:gd name="T76" fmla="*/ 0 h 61"/>
                <a:gd name="T77" fmla="*/ 105 w 105"/>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5" h="61">
                  <a:moveTo>
                    <a:pt x="1" y="55"/>
                  </a:moveTo>
                  <a:lnTo>
                    <a:pt x="7" y="50"/>
                  </a:lnTo>
                  <a:lnTo>
                    <a:pt x="17" y="45"/>
                  </a:lnTo>
                  <a:lnTo>
                    <a:pt x="31" y="36"/>
                  </a:lnTo>
                  <a:lnTo>
                    <a:pt x="46" y="27"/>
                  </a:lnTo>
                  <a:lnTo>
                    <a:pt x="60" y="18"/>
                  </a:lnTo>
                  <a:lnTo>
                    <a:pt x="74" y="10"/>
                  </a:lnTo>
                  <a:lnTo>
                    <a:pt x="83" y="4"/>
                  </a:lnTo>
                  <a:lnTo>
                    <a:pt x="89" y="0"/>
                  </a:lnTo>
                  <a:lnTo>
                    <a:pt x="93" y="2"/>
                  </a:lnTo>
                  <a:lnTo>
                    <a:pt x="98" y="4"/>
                  </a:lnTo>
                  <a:lnTo>
                    <a:pt x="103" y="5"/>
                  </a:lnTo>
                  <a:lnTo>
                    <a:pt x="105" y="7"/>
                  </a:lnTo>
                  <a:lnTo>
                    <a:pt x="100" y="10"/>
                  </a:lnTo>
                  <a:lnTo>
                    <a:pt x="89" y="17"/>
                  </a:lnTo>
                  <a:lnTo>
                    <a:pt x="73" y="25"/>
                  </a:lnTo>
                  <a:lnTo>
                    <a:pt x="55" y="34"/>
                  </a:lnTo>
                  <a:lnTo>
                    <a:pt x="37" y="43"/>
                  </a:lnTo>
                  <a:lnTo>
                    <a:pt x="21" y="51"/>
                  </a:lnTo>
                  <a:lnTo>
                    <a:pt x="9" y="57"/>
                  </a:lnTo>
                  <a:lnTo>
                    <a:pt x="5" y="61"/>
                  </a:lnTo>
                  <a:lnTo>
                    <a:pt x="2" y="61"/>
                  </a:lnTo>
                  <a:lnTo>
                    <a:pt x="1" y="59"/>
                  </a:lnTo>
                  <a:lnTo>
                    <a:pt x="0" y="57"/>
                  </a:lnTo>
                  <a:lnTo>
                    <a:pt x="1" y="5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45" name="Freeform 29"/>
            <p:cNvSpPr>
              <a:spLocks/>
            </p:cNvSpPr>
            <p:nvPr/>
          </p:nvSpPr>
          <p:spPr bwMode="auto">
            <a:xfrm>
              <a:off x="523" y="2483"/>
              <a:ext cx="10" cy="12"/>
            </a:xfrm>
            <a:custGeom>
              <a:avLst/>
              <a:gdLst>
                <a:gd name="T0" fmla="*/ 0 w 33"/>
                <a:gd name="T1" fmla="*/ 0 h 37"/>
                <a:gd name="T2" fmla="*/ 0 w 33"/>
                <a:gd name="T3" fmla="*/ 0 h 37"/>
                <a:gd name="T4" fmla="*/ 0 w 33"/>
                <a:gd name="T5" fmla="*/ 0 h 37"/>
                <a:gd name="T6" fmla="*/ 0 w 33"/>
                <a:gd name="T7" fmla="*/ 0 h 37"/>
                <a:gd name="T8" fmla="*/ 0 w 33"/>
                <a:gd name="T9" fmla="*/ 0 h 37"/>
                <a:gd name="T10" fmla="*/ 0 w 33"/>
                <a:gd name="T11" fmla="*/ 0 h 37"/>
                <a:gd name="T12" fmla="*/ 0 w 33"/>
                <a:gd name="T13" fmla="*/ 0 h 37"/>
                <a:gd name="T14" fmla="*/ 0 w 33"/>
                <a:gd name="T15" fmla="*/ 0 h 37"/>
                <a:gd name="T16" fmla="*/ 0 w 33"/>
                <a:gd name="T17" fmla="*/ 0 h 37"/>
                <a:gd name="T18" fmla="*/ 0 w 33"/>
                <a:gd name="T19" fmla="*/ 0 h 37"/>
                <a:gd name="T20" fmla="*/ 0 w 33"/>
                <a:gd name="T21" fmla="*/ 0 h 37"/>
                <a:gd name="T22" fmla="*/ 0 w 33"/>
                <a:gd name="T23" fmla="*/ 0 h 37"/>
                <a:gd name="T24" fmla="*/ 0 w 33"/>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37"/>
                <a:gd name="T41" fmla="*/ 33 w 33"/>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37">
                  <a:moveTo>
                    <a:pt x="0" y="28"/>
                  </a:moveTo>
                  <a:lnTo>
                    <a:pt x="6" y="22"/>
                  </a:lnTo>
                  <a:lnTo>
                    <a:pt x="17" y="13"/>
                  </a:lnTo>
                  <a:lnTo>
                    <a:pt x="26" y="5"/>
                  </a:lnTo>
                  <a:lnTo>
                    <a:pt x="33" y="0"/>
                  </a:lnTo>
                  <a:lnTo>
                    <a:pt x="28" y="9"/>
                  </a:lnTo>
                  <a:lnTo>
                    <a:pt x="21" y="20"/>
                  </a:lnTo>
                  <a:lnTo>
                    <a:pt x="15" y="30"/>
                  </a:lnTo>
                  <a:lnTo>
                    <a:pt x="13" y="37"/>
                  </a:lnTo>
                  <a:lnTo>
                    <a:pt x="10" y="35"/>
                  </a:lnTo>
                  <a:lnTo>
                    <a:pt x="5" y="33"/>
                  </a:lnTo>
                  <a:lnTo>
                    <a:pt x="2" y="30"/>
                  </a:lnTo>
                  <a:lnTo>
                    <a:pt x="0" y="28"/>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46" name="Freeform 30"/>
            <p:cNvSpPr>
              <a:spLocks/>
            </p:cNvSpPr>
            <p:nvPr/>
          </p:nvSpPr>
          <p:spPr bwMode="auto">
            <a:xfrm>
              <a:off x="566" y="2421"/>
              <a:ext cx="38" cy="37"/>
            </a:xfrm>
            <a:custGeom>
              <a:avLst/>
              <a:gdLst>
                <a:gd name="T0" fmla="*/ 0 w 115"/>
                <a:gd name="T1" fmla="*/ 0 h 115"/>
                <a:gd name="T2" fmla="*/ 0 w 115"/>
                <a:gd name="T3" fmla="*/ 0 h 115"/>
                <a:gd name="T4" fmla="*/ 0 w 115"/>
                <a:gd name="T5" fmla="*/ 0 h 115"/>
                <a:gd name="T6" fmla="*/ 0 w 115"/>
                <a:gd name="T7" fmla="*/ 0 h 115"/>
                <a:gd name="T8" fmla="*/ 0 w 115"/>
                <a:gd name="T9" fmla="*/ 0 h 115"/>
                <a:gd name="T10" fmla="*/ 0 w 115"/>
                <a:gd name="T11" fmla="*/ 0 h 115"/>
                <a:gd name="T12" fmla="*/ 0 w 115"/>
                <a:gd name="T13" fmla="*/ 0 h 115"/>
                <a:gd name="T14" fmla="*/ 0 w 115"/>
                <a:gd name="T15" fmla="*/ 0 h 115"/>
                <a:gd name="T16" fmla="*/ 0 w 115"/>
                <a:gd name="T17" fmla="*/ 0 h 115"/>
                <a:gd name="T18" fmla="*/ 0 w 115"/>
                <a:gd name="T19" fmla="*/ 0 h 115"/>
                <a:gd name="T20" fmla="*/ 0 w 115"/>
                <a:gd name="T21" fmla="*/ 0 h 115"/>
                <a:gd name="T22" fmla="*/ 0 w 115"/>
                <a:gd name="T23" fmla="*/ 0 h 115"/>
                <a:gd name="T24" fmla="*/ 0 w 115"/>
                <a:gd name="T25" fmla="*/ 0 h 115"/>
                <a:gd name="T26" fmla="*/ 0 w 115"/>
                <a:gd name="T27" fmla="*/ 0 h 115"/>
                <a:gd name="T28" fmla="*/ 0 w 115"/>
                <a:gd name="T29" fmla="*/ 0 h 115"/>
                <a:gd name="T30" fmla="*/ 0 w 115"/>
                <a:gd name="T31" fmla="*/ 0 h 115"/>
                <a:gd name="T32" fmla="*/ 0 w 115"/>
                <a:gd name="T33" fmla="*/ 0 h 115"/>
                <a:gd name="T34" fmla="*/ 0 w 115"/>
                <a:gd name="T35" fmla="*/ 0 h 115"/>
                <a:gd name="T36" fmla="*/ 0 w 115"/>
                <a:gd name="T37" fmla="*/ 0 h 115"/>
                <a:gd name="T38" fmla="*/ 0 w 115"/>
                <a:gd name="T39" fmla="*/ 0 h 115"/>
                <a:gd name="T40" fmla="*/ 0 w 115"/>
                <a:gd name="T41" fmla="*/ 0 h 115"/>
                <a:gd name="T42" fmla="*/ 0 w 115"/>
                <a:gd name="T43" fmla="*/ 0 h 115"/>
                <a:gd name="T44" fmla="*/ 0 w 115"/>
                <a:gd name="T45" fmla="*/ 0 h 115"/>
                <a:gd name="T46" fmla="*/ 0 w 115"/>
                <a:gd name="T47" fmla="*/ 0 h 115"/>
                <a:gd name="T48" fmla="*/ 0 w 115"/>
                <a:gd name="T49" fmla="*/ 0 h 115"/>
                <a:gd name="T50" fmla="*/ 0 w 115"/>
                <a:gd name="T51" fmla="*/ 0 h 115"/>
                <a:gd name="T52" fmla="*/ 0 w 115"/>
                <a:gd name="T53" fmla="*/ 0 h 115"/>
                <a:gd name="T54" fmla="*/ 0 w 115"/>
                <a:gd name="T55" fmla="*/ 0 h 115"/>
                <a:gd name="T56" fmla="*/ 0 w 115"/>
                <a:gd name="T57" fmla="*/ 0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
                <a:gd name="T88" fmla="*/ 0 h 115"/>
                <a:gd name="T89" fmla="*/ 115 w 11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 h="115">
                  <a:moveTo>
                    <a:pt x="0" y="110"/>
                  </a:moveTo>
                  <a:lnTo>
                    <a:pt x="8" y="103"/>
                  </a:lnTo>
                  <a:lnTo>
                    <a:pt x="21" y="90"/>
                  </a:lnTo>
                  <a:lnTo>
                    <a:pt x="37" y="75"/>
                  </a:lnTo>
                  <a:lnTo>
                    <a:pt x="53" y="58"/>
                  </a:lnTo>
                  <a:lnTo>
                    <a:pt x="69" y="41"/>
                  </a:lnTo>
                  <a:lnTo>
                    <a:pt x="84" y="26"/>
                  </a:lnTo>
                  <a:lnTo>
                    <a:pt x="93" y="16"/>
                  </a:lnTo>
                  <a:lnTo>
                    <a:pt x="98" y="11"/>
                  </a:lnTo>
                  <a:lnTo>
                    <a:pt x="103" y="8"/>
                  </a:lnTo>
                  <a:lnTo>
                    <a:pt x="108" y="3"/>
                  </a:lnTo>
                  <a:lnTo>
                    <a:pt x="114" y="0"/>
                  </a:lnTo>
                  <a:lnTo>
                    <a:pt x="115" y="0"/>
                  </a:lnTo>
                  <a:lnTo>
                    <a:pt x="112" y="3"/>
                  </a:lnTo>
                  <a:lnTo>
                    <a:pt x="105" y="12"/>
                  </a:lnTo>
                  <a:lnTo>
                    <a:pt x="94" y="25"/>
                  </a:lnTo>
                  <a:lnTo>
                    <a:pt x="84" y="39"/>
                  </a:lnTo>
                  <a:lnTo>
                    <a:pt x="73" y="54"/>
                  </a:lnTo>
                  <a:lnTo>
                    <a:pt x="62" y="66"/>
                  </a:lnTo>
                  <a:lnTo>
                    <a:pt x="55" y="77"/>
                  </a:lnTo>
                  <a:lnTo>
                    <a:pt x="52" y="81"/>
                  </a:lnTo>
                  <a:lnTo>
                    <a:pt x="46" y="88"/>
                  </a:lnTo>
                  <a:lnTo>
                    <a:pt x="36" y="98"/>
                  </a:lnTo>
                  <a:lnTo>
                    <a:pt x="24" y="108"/>
                  </a:lnTo>
                  <a:lnTo>
                    <a:pt x="18" y="113"/>
                  </a:lnTo>
                  <a:lnTo>
                    <a:pt x="15" y="115"/>
                  </a:lnTo>
                  <a:lnTo>
                    <a:pt x="9" y="113"/>
                  </a:lnTo>
                  <a:lnTo>
                    <a:pt x="3" y="112"/>
                  </a:lnTo>
                  <a:lnTo>
                    <a:pt x="0" y="1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47" name="Freeform 31"/>
            <p:cNvSpPr>
              <a:spLocks/>
            </p:cNvSpPr>
            <p:nvPr/>
          </p:nvSpPr>
          <p:spPr bwMode="auto">
            <a:xfrm>
              <a:off x="609" y="2378"/>
              <a:ext cx="73" cy="34"/>
            </a:xfrm>
            <a:custGeom>
              <a:avLst/>
              <a:gdLst>
                <a:gd name="T0" fmla="*/ 0 w 224"/>
                <a:gd name="T1" fmla="*/ 0 h 102"/>
                <a:gd name="T2" fmla="*/ 0 w 224"/>
                <a:gd name="T3" fmla="*/ 0 h 102"/>
                <a:gd name="T4" fmla="*/ 0 w 224"/>
                <a:gd name="T5" fmla="*/ 0 h 102"/>
                <a:gd name="T6" fmla="*/ 0 w 224"/>
                <a:gd name="T7" fmla="*/ 0 h 102"/>
                <a:gd name="T8" fmla="*/ 0 w 224"/>
                <a:gd name="T9" fmla="*/ 0 h 102"/>
                <a:gd name="T10" fmla="*/ 0 w 224"/>
                <a:gd name="T11" fmla="*/ 0 h 102"/>
                <a:gd name="T12" fmla="*/ 0 w 224"/>
                <a:gd name="T13" fmla="*/ 0 h 102"/>
                <a:gd name="T14" fmla="*/ 0 w 224"/>
                <a:gd name="T15" fmla="*/ 0 h 102"/>
                <a:gd name="T16" fmla="*/ 0 w 224"/>
                <a:gd name="T17" fmla="*/ 0 h 102"/>
                <a:gd name="T18" fmla="*/ 0 w 224"/>
                <a:gd name="T19" fmla="*/ 0 h 102"/>
                <a:gd name="T20" fmla="*/ 0 w 224"/>
                <a:gd name="T21" fmla="*/ 0 h 102"/>
                <a:gd name="T22" fmla="*/ 0 w 224"/>
                <a:gd name="T23" fmla="*/ 0 h 102"/>
                <a:gd name="T24" fmla="*/ 0 w 224"/>
                <a:gd name="T25" fmla="*/ 0 h 102"/>
                <a:gd name="T26" fmla="*/ 0 w 224"/>
                <a:gd name="T27" fmla="*/ 0 h 102"/>
                <a:gd name="T28" fmla="*/ 0 w 224"/>
                <a:gd name="T29" fmla="*/ 0 h 102"/>
                <a:gd name="T30" fmla="*/ 0 w 224"/>
                <a:gd name="T31" fmla="*/ 0 h 102"/>
                <a:gd name="T32" fmla="*/ 0 w 224"/>
                <a:gd name="T33" fmla="*/ 0 h 102"/>
                <a:gd name="T34" fmla="*/ 0 w 224"/>
                <a:gd name="T35" fmla="*/ 0 h 102"/>
                <a:gd name="T36" fmla="*/ 0 w 224"/>
                <a:gd name="T37" fmla="*/ 0 h 102"/>
                <a:gd name="T38" fmla="*/ 0 w 224"/>
                <a:gd name="T39" fmla="*/ 0 h 102"/>
                <a:gd name="T40" fmla="*/ 0 w 224"/>
                <a:gd name="T41" fmla="*/ 0 h 102"/>
                <a:gd name="T42" fmla="*/ 0 w 224"/>
                <a:gd name="T43" fmla="*/ 0 h 102"/>
                <a:gd name="T44" fmla="*/ 0 w 224"/>
                <a:gd name="T45" fmla="*/ 0 h 102"/>
                <a:gd name="T46" fmla="*/ 0 w 224"/>
                <a:gd name="T47" fmla="*/ 0 h 102"/>
                <a:gd name="T48" fmla="*/ 0 w 224"/>
                <a:gd name="T49" fmla="*/ 0 h 102"/>
                <a:gd name="T50" fmla="*/ 0 w 224"/>
                <a:gd name="T51" fmla="*/ 0 h 102"/>
                <a:gd name="T52" fmla="*/ 0 w 224"/>
                <a:gd name="T53" fmla="*/ 0 h 102"/>
                <a:gd name="T54" fmla="*/ 0 w 224"/>
                <a:gd name="T55" fmla="*/ 0 h 102"/>
                <a:gd name="T56" fmla="*/ 0 w 224"/>
                <a:gd name="T57" fmla="*/ 0 h 102"/>
                <a:gd name="T58" fmla="*/ 0 w 224"/>
                <a:gd name="T59" fmla="*/ 0 h 102"/>
                <a:gd name="T60" fmla="*/ 0 w 224"/>
                <a:gd name="T61" fmla="*/ 0 h 102"/>
                <a:gd name="T62" fmla="*/ 0 w 224"/>
                <a:gd name="T63" fmla="*/ 0 h 102"/>
                <a:gd name="T64" fmla="*/ 0 w 224"/>
                <a:gd name="T65" fmla="*/ 0 h 102"/>
                <a:gd name="T66" fmla="*/ 0 w 224"/>
                <a:gd name="T67" fmla="*/ 0 h 102"/>
                <a:gd name="T68" fmla="*/ 0 w 224"/>
                <a:gd name="T69" fmla="*/ 0 h 102"/>
                <a:gd name="T70" fmla="*/ 0 w 224"/>
                <a:gd name="T71" fmla="*/ 0 h 102"/>
                <a:gd name="T72" fmla="*/ 0 w 224"/>
                <a:gd name="T73" fmla="*/ 0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4"/>
                <a:gd name="T112" fmla="*/ 0 h 102"/>
                <a:gd name="T113" fmla="*/ 224 w 224"/>
                <a:gd name="T114" fmla="*/ 102 h 10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4" h="102">
                  <a:moveTo>
                    <a:pt x="0" y="102"/>
                  </a:moveTo>
                  <a:lnTo>
                    <a:pt x="8" y="97"/>
                  </a:lnTo>
                  <a:lnTo>
                    <a:pt x="26" y="87"/>
                  </a:lnTo>
                  <a:lnTo>
                    <a:pt x="48" y="73"/>
                  </a:lnTo>
                  <a:lnTo>
                    <a:pt x="72" y="58"/>
                  </a:lnTo>
                  <a:lnTo>
                    <a:pt x="97" y="43"/>
                  </a:lnTo>
                  <a:lnTo>
                    <a:pt x="120" y="29"/>
                  </a:lnTo>
                  <a:lnTo>
                    <a:pt x="137" y="20"/>
                  </a:lnTo>
                  <a:lnTo>
                    <a:pt x="147" y="16"/>
                  </a:lnTo>
                  <a:lnTo>
                    <a:pt x="152" y="15"/>
                  </a:lnTo>
                  <a:lnTo>
                    <a:pt x="159" y="12"/>
                  </a:lnTo>
                  <a:lnTo>
                    <a:pt x="168" y="10"/>
                  </a:lnTo>
                  <a:lnTo>
                    <a:pt x="177" y="6"/>
                  </a:lnTo>
                  <a:lnTo>
                    <a:pt x="186" y="4"/>
                  </a:lnTo>
                  <a:lnTo>
                    <a:pt x="193" y="2"/>
                  </a:lnTo>
                  <a:lnTo>
                    <a:pt x="200" y="1"/>
                  </a:lnTo>
                  <a:lnTo>
                    <a:pt x="204" y="0"/>
                  </a:lnTo>
                  <a:lnTo>
                    <a:pt x="210" y="3"/>
                  </a:lnTo>
                  <a:lnTo>
                    <a:pt x="217" y="9"/>
                  </a:lnTo>
                  <a:lnTo>
                    <a:pt x="221" y="15"/>
                  </a:lnTo>
                  <a:lnTo>
                    <a:pt x="224" y="20"/>
                  </a:lnTo>
                  <a:lnTo>
                    <a:pt x="219" y="21"/>
                  </a:lnTo>
                  <a:lnTo>
                    <a:pt x="210" y="24"/>
                  </a:lnTo>
                  <a:lnTo>
                    <a:pt x="198" y="28"/>
                  </a:lnTo>
                  <a:lnTo>
                    <a:pt x="183" y="34"/>
                  </a:lnTo>
                  <a:lnTo>
                    <a:pt x="166" y="40"/>
                  </a:lnTo>
                  <a:lnTo>
                    <a:pt x="147" y="47"/>
                  </a:lnTo>
                  <a:lnTo>
                    <a:pt x="127" y="55"/>
                  </a:lnTo>
                  <a:lnTo>
                    <a:pt x="106" y="63"/>
                  </a:lnTo>
                  <a:lnTo>
                    <a:pt x="87" y="70"/>
                  </a:lnTo>
                  <a:lnTo>
                    <a:pt x="67" y="78"/>
                  </a:lnTo>
                  <a:lnTo>
                    <a:pt x="49" y="85"/>
                  </a:lnTo>
                  <a:lnTo>
                    <a:pt x="33" y="90"/>
                  </a:lnTo>
                  <a:lnTo>
                    <a:pt x="19" y="95"/>
                  </a:lnTo>
                  <a:lnTo>
                    <a:pt x="8" y="100"/>
                  </a:lnTo>
                  <a:lnTo>
                    <a:pt x="3" y="102"/>
                  </a:lnTo>
                  <a:lnTo>
                    <a:pt x="0" y="10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48" name="Freeform 32"/>
            <p:cNvSpPr>
              <a:spLocks/>
            </p:cNvSpPr>
            <p:nvPr/>
          </p:nvSpPr>
          <p:spPr bwMode="auto">
            <a:xfrm>
              <a:off x="685" y="2375"/>
              <a:ext cx="14" cy="9"/>
            </a:xfrm>
            <a:custGeom>
              <a:avLst/>
              <a:gdLst>
                <a:gd name="T0" fmla="*/ 0 w 44"/>
                <a:gd name="T1" fmla="*/ 0 h 28"/>
                <a:gd name="T2" fmla="*/ 0 w 44"/>
                <a:gd name="T3" fmla="*/ 0 h 28"/>
                <a:gd name="T4" fmla="*/ 0 w 44"/>
                <a:gd name="T5" fmla="*/ 0 h 28"/>
                <a:gd name="T6" fmla="*/ 0 w 44"/>
                <a:gd name="T7" fmla="*/ 0 h 28"/>
                <a:gd name="T8" fmla="*/ 0 w 44"/>
                <a:gd name="T9" fmla="*/ 0 h 28"/>
                <a:gd name="T10" fmla="*/ 0 w 44"/>
                <a:gd name="T11" fmla="*/ 0 h 28"/>
                <a:gd name="T12" fmla="*/ 0 w 44"/>
                <a:gd name="T13" fmla="*/ 0 h 28"/>
                <a:gd name="T14" fmla="*/ 0 w 44"/>
                <a:gd name="T15" fmla="*/ 0 h 28"/>
                <a:gd name="T16" fmla="*/ 0 w 44"/>
                <a:gd name="T17" fmla="*/ 0 h 28"/>
                <a:gd name="T18" fmla="*/ 0 w 44"/>
                <a:gd name="T19" fmla="*/ 0 h 28"/>
                <a:gd name="T20" fmla="*/ 0 w 44"/>
                <a:gd name="T21" fmla="*/ 0 h 28"/>
                <a:gd name="T22" fmla="*/ 0 w 44"/>
                <a:gd name="T23" fmla="*/ 0 h 28"/>
                <a:gd name="T24" fmla="*/ 0 w 44"/>
                <a:gd name="T25" fmla="*/ 0 h 28"/>
                <a:gd name="T26" fmla="*/ 0 w 44"/>
                <a:gd name="T27" fmla="*/ 0 h 28"/>
                <a:gd name="T28" fmla="*/ 0 w 44"/>
                <a:gd name="T29" fmla="*/ 0 h 28"/>
                <a:gd name="T30" fmla="*/ 0 w 44"/>
                <a:gd name="T31" fmla="*/ 0 h 28"/>
                <a:gd name="T32" fmla="*/ 0 w 44"/>
                <a:gd name="T33" fmla="*/ 0 h 28"/>
                <a:gd name="T34" fmla="*/ 0 w 44"/>
                <a:gd name="T35" fmla="*/ 0 h 28"/>
                <a:gd name="T36" fmla="*/ 0 w 44"/>
                <a:gd name="T37" fmla="*/ 0 h 28"/>
                <a:gd name="T38" fmla="*/ 0 w 44"/>
                <a:gd name="T39" fmla="*/ 0 h 28"/>
                <a:gd name="T40" fmla="*/ 0 w 44"/>
                <a:gd name="T41" fmla="*/ 0 h 28"/>
                <a:gd name="T42" fmla="*/ 0 w 44"/>
                <a:gd name="T43" fmla="*/ 0 h 28"/>
                <a:gd name="T44" fmla="*/ 0 w 44"/>
                <a:gd name="T45" fmla="*/ 0 h 28"/>
                <a:gd name="T46" fmla="*/ 0 w 44"/>
                <a:gd name="T47" fmla="*/ 0 h 28"/>
                <a:gd name="T48" fmla="*/ 0 w 44"/>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28"/>
                <a:gd name="T77" fmla="*/ 44 w 44"/>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28">
                  <a:moveTo>
                    <a:pt x="1" y="6"/>
                  </a:moveTo>
                  <a:lnTo>
                    <a:pt x="4" y="5"/>
                  </a:lnTo>
                  <a:lnTo>
                    <a:pt x="9" y="5"/>
                  </a:lnTo>
                  <a:lnTo>
                    <a:pt x="16" y="4"/>
                  </a:lnTo>
                  <a:lnTo>
                    <a:pt x="24" y="3"/>
                  </a:lnTo>
                  <a:lnTo>
                    <a:pt x="31" y="2"/>
                  </a:lnTo>
                  <a:lnTo>
                    <a:pt x="37" y="2"/>
                  </a:lnTo>
                  <a:lnTo>
                    <a:pt x="41" y="0"/>
                  </a:lnTo>
                  <a:lnTo>
                    <a:pt x="42" y="0"/>
                  </a:lnTo>
                  <a:lnTo>
                    <a:pt x="42" y="3"/>
                  </a:lnTo>
                  <a:lnTo>
                    <a:pt x="44" y="6"/>
                  </a:lnTo>
                  <a:lnTo>
                    <a:pt x="44" y="10"/>
                  </a:lnTo>
                  <a:lnTo>
                    <a:pt x="42" y="12"/>
                  </a:lnTo>
                  <a:lnTo>
                    <a:pt x="41" y="13"/>
                  </a:lnTo>
                  <a:lnTo>
                    <a:pt x="37" y="15"/>
                  </a:lnTo>
                  <a:lnTo>
                    <a:pt x="32" y="18"/>
                  </a:lnTo>
                  <a:lnTo>
                    <a:pt x="25" y="20"/>
                  </a:lnTo>
                  <a:lnTo>
                    <a:pt x="19" y="22"/>
                  </a:lnTo>
                  <a:lnTo>
                    <a:pt x="14" y="25"/>
                  </a:lnTo>
                  <a:lnTo>
                    <a:pt x="8" y="27"/>
                  </a:lnTo>
                  <a:lnTo>
                    <a:pt x="4" y="28"/>
                  </a:lnTo>
                  <a:lnTo>
                    <a:pt x="2" y="23"/>
                  </a:lnTo>
                  <a:lnTo>
                    <a:pt x="0" y="16"/>
                  </a:lnTo>
                  <a:lnTo>
                    <a:pt x="0" y="10"/>
                  </a:lnTo>
                  <a:lnTo>
                    <a:pt x="1" y="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49" name="Freeform 33"/>
            <p:cNvSpPr>
              <a:spLocks/>
            </p:cNvSpPr>
            <p:nvPr/>
          </p:nvSpPr>
          <p:spPr bwMode="auto">
            <a:xfrm>
              <a:off x="731" y="2487"/>
              <a:ext cx="11" cy="7"/>
            </a:xfrm>
            <a:custGeom>
              <a:avLst/>
              <a:gdLst>
                <a:gd name="T0" fmla="*/ 0 w 34"/>
                <a:gd name="T1" fmla="*/ 0 h 23"/>
                <a:gd name="T2" fmla="*/ 0 w 34"/>
                <a:gd name="T3" fmla="*/ 0 h 23"/>
                <a:gd name="T4" fmla="*/ 0 w 34"/>
                <a:gd name="T5" fmla="*/ 0 h 23"/>
                <a:gd name="T6" fmla="*/ 0 w 34"/>
                <a:gd name="T7" fmla="*/ 0 h 23"/>
                <a:gd name="T8" fmla="*/ 0 w 34"/>
                <a:gd name="T9" fmla="*/ 0 h 23"/>
                <a:gd name="T10" fmla="*/ 0 w 34"/>
                <a:gd name="T11" fmla="*/ 0 h 23"/>
                <a:gd name="T12" fmla="*/ 0 w 34"/>
                <a:gd name="T13" fmla="*/ 0 h 23"/>
                <a:gd name="T14" fmla="*/ 0 w 34"/>
                <a:gd name="T15" fmla="*/ 0 h 23"/>
                <a:gd name="T16" fmla="*/ 0 w 34"/>
                <a:gd name="T17" fmla="*/ 0 h 23"/>
                <a:gd name="T18" fmla="*/ 0 w 34"/>
                <a:gd name="T19" fmla="*/ 0 h 23"/>
                <a:gd name="T20" fmla="*/ 0 w 34"/>
                <a:gd name="T21" fmla="*/ 0 h 23"/>
                <a:gd name="T22" fmla="*/ 0 w 34"/>
                <a:gd name="T23" fmla="*/ 0 h 23"/>
                <a:gd name="T24" fmla="*/ 0 w 34"/>
                <a:gd name="T25" fmla="*/ 0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3"/>
                <a:gd name="T41" fmla="*/ 34 w 34"/>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3">
                  <a:moveTo>
                    <a:pt x="17" y="0"/>
                  </a:moveTo>
                  <a:lnTo>
                    <a:pt x="21" y="5"/>
                  </a:lnTo>
                  <a:lnTo>
                    <a:pt x="27" y="13"/>
                  </a:lnTo>
                  <a:lnTo>
                    <a:pt x="33" y="21"/>
                  </a:lnTo>
                  <a:lnTo>
                    <a:pt x="34" y="23"/>
                  </a:lnTo>
                  <a:lnTo>
                    <a:pt x="29" y="22"/>
                  </a:lnTo>
                  <a:lnTo>
                    <a:pt x="19" y="21"/>
                  </a:lnTo>
                  <a:lnTo>
                    <a:pt x="8" y="21"/>
                  </a:lnTo>
                  <a:lnTo>
                    <a:pt x="0" y="21"/>
                  </a:lnTo>
                  <a:lnTo>
                    <a:pt x="3" y="16"/>
                  </a:lnTo>
                  <a:lnTo>
                    <a:pt x="6" y="10"/>
                  </a:lnTo>
                  <a:lnTo>
                    <a:pt x="11" y="5"/>
                  </a:lnTo>
                  <a:lnTo>
                    <a:pt x="17"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50" name="Freeform 34"/>
            <p:cNvSpPr>
              <a:spLocks/>
            </p:cNvSpPr>
            <p:nvPr/>
          </p:nvSpPr>
          <p:spPr bwMode="auto">
            <a:xfrm>
              <a:off x="683" y="2485"/>
              <a:ext cx="46" cy="8"/>
            </a:xfrm>
            <a:custGeom>
              <a:avLst/>
              <a:gdLst>
                <a:gd name="T0" fmla="*/ 0 w 141"/>
                <a:gd name="T1" fmla="*/ 0 h 25"/>
                <a:gd name="T2" fmla="*/ 0 w 141"/>
                <a:gd name="T3" fmla="*/ 0 h 25"/>
                <a:gd name="T4" fmla="*/ 0 w 141"/>
                <a:gd name="T5" fmla="*/ 0 h 25"/>
                <a:gd name="T6" fmla="*/ 0 w 141"/>
                <a:gd name="T7" fmla="*/ 0 h 25"/>
                <a:gd name="T8" fmla="*/ 0 w 141"/>
                <a:gd name="T9" fmla="*/ 0 h 25"/>
                <a:gd name="T10" fmla="*/ 0 w 141"/>
                <a:gd name="T11" fmla="*/ 0 h 25"/>
                <a:gd name="T12" fmla="*/ 0 w 141"/>
                <a:gd name="T13" fmla="*/ 0 h 25"/>
                <a:gd name="T14" fmla="*/ 0 w 141"/>
                <a:gd name="T15" fmla="*/ 0 h 25"/>
                <a:gd name="T16" fmla="*/ 0 w 141"/>
                <a:gd name="T17" fmla="*/ 0 h 25"/>
                <a:gd name="T18" fmla="*/ 0 w 141"/>
                <a:gd name="T19" fmla="*/ 0 h 25"/>
                <a:gd name="T20" fmla="*/ 0 w 141"/>
                <a:gd name="T21" fmla="*/ 0 h 25"/>
                <a:gd name="T22" fmla="*/ 0 w 141"/>
                <a:gd name="T23" fmla="*/ 0 h 25"/>
                <a:gd name="T24" fmla="*/ 0 w 141"/>
                <a:gd name="T25" fmla="*/ 0 h 25"/>
                <a:gd name="T26" fmla="*/ 0 w 141"/>
                <a:gd name="T27" fmla="*/ 0 h 25"/>
                <a:gd name="T28" fmla="*/ 0 w 141"/>
                <a:gd name="T29" fmla="*/ 0 h 25"/>
                <a:gd name="T30" fmla="*/ 0 w 141"/>
                <a:gd name="T31" fmla="*/ 0 h 25"/>
                <a:gd name="T32" fmla="*/ 0 w 141"/>
                <a:gd name="T33" fmla="*/ 0 h 25"/>
                <a:gd name="T34" fmla="*/ 0 w 141"/>
                <a:gd name="T35" fmla="*/ 0 h 25"/>
                <a:gd name="T36" fmla="*/ 0 w 141"/>
                <a:gd name="T37" fmla="*/ 0 h 25"/>
                <a:gd name="T38" fmla="*/ 0 w 141"/>
                <a:gd name="T39" fmla="*/ 0 h 25"/>
                <a:gd name="T40" fmla="*/ 0 w 141"/>
                <a:gd name="T41" fmla="*/ 0 h 25"/>
                <a:gd name="T42" fmla="*/ 0 w 141"/>
                <a:gd name="T43" fmla="*/ 0 h 25"/>
                <a:gd name="T44" fmla="*/ 0 w 141"/>
                <a:gd name="T45" fmla="*/ 0 h 25"/>
                <a:gd name="T46" fmla="*/ 0 w 141"/>
                <a:gd name="T47" fmla="*/ 0 h 25"/>
                <a:gd name="T48" fmla="*/ 0 w 141"/>
                <a:gd name="T49" fmla="*/ 0 h 25"/>
                <a:gd name="T50" fmla="*/ 0 w 141"/>
                <a:gd name="T51" fmla="*/ 0 h 25"/>
                <a:gd name="T52" fmla="*/ 0 w 141"/>
                <a:gd name="T53" fmla="*/ 0 h 25"/>
                <a:gd name="T54" fmla="*/ 0 w 141"/>
                <a:gd name="T55" fmla="*/ 0 h 25"/>
                <a:gd name="T56" fmla="*/ 0 w 141"/>
                <a:gd name="T57" fmla="*/ 0 h 25"/>
                <a:gd name="T58" fmla="*/ 0 w 141"/>
                <a:gd name="T59" fmla="*/ 0 h 25"/>
                <a:gd name="T60" fmla="*/ 0 w 141"/>
                <a:gd name="T61" fmla="*/ 0 h 25"/>
                <a:gd name="T62" fmla="*/ 0 w 141"/>
                <a:gd name="T63" fmla="*/ 0 h 25"/>
                <a:gd name="T64" fmla="*/ 0 w 141"/>
                <a:gd name="T65" fmla="*/ 0 h 25"/>
                <a:gd name="T66" fmla="*/ 0 w 141"/>
                <a:gd name="T67" fmla="*/ 0 h 25"/>
                <a:gd name="T68" fmla="*/ 0 w 141"/>
                <a:gd name="T69" fmla="*/ 0 h 25"/>
                <a:gd name="T70" fmla="*/ 0 w 141"/>
                <a:gd name="T71" fmla="*/ 0 h 25"/>
                <a:gd name="T72" fmla="*/ 0 w 141"/>
                <a:gd name="T73" fmla="*/ 0 h 25"/>
                <a:gd name="T74" fmla="*/ 0 w 141"/>
                <a:gd name="T75" fmla="*/ 0 h 25"/>
                <a:gd name="T76" fmla="*/ 0 w 141"/>
                <a:gd name="T77" fmla="*/ 0 h 25"/>
                <a:gd name="T78" fmla="*/ 0 w 141"/>
                <a:gd name="T79" fmla="*/ 0 h 25"/>
                <a:gd name="T80" fmla="*/ 0 w 141"/>
                <a:gd name="T81" fmla="*/ 0 h 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5"/>
                <a:gd name="T125" fmla="*/ 141 w 141"/>
                <a:gd name="T126" fmla="*/ 25 h 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5">
                  <a:moveTo>
                    <a:pt x="1" y="0"/>
                  </a:moveTo>
                  <a:lnTo>
                    <a:pt x="8" y="0"/>
                  </a:lnTo>
                  <a:lnTo>
                    <a:pt x="19" y="1"/>
                  </a:lnTo>
                  <a:lnTo>
                    <a:pt x="34" y="2"/>
                  </a:lnTo>
                  <a:lnTo>
                    <a:pt x="50" y="2"/>
                  </a:lnTo>
                  <a:lnTo>
                    <a:pt x="66" y="4"/>
                  </a:lnTo>
                  <a:lnTo>
                    <a:pt x="80" y="5"/>
                  </a:lnTo>
                  <a:lnTo>
                    <a:pt x="90" y="6"/>
                  </a:lnTo>
                  <a:lnTo>
                    <a:pt x="95" y="6"/>
                  </a:lnTo>
                  <a:lnTo>
                    <a:pt x="98" y="6"/>
                  </a:lnTo>
                  <a:lnTo>
                    <a:pt x="104" y="6"/>
                  </a:lnTo>
                  <a:lnTo>
                    <a:pt x="111" y="6"/>
                  </a:lnTo>
                  <a:lnTo>
                    <a:pt x="120" y="6"/>
                  </a:lnTo>
                  <a:lnTo>
                    <a:pt x="128" y="7"/>
                  </a:lnTo>
                  <a:lnTo>
                    <a:pt x="135" y="7"/>
                  </a:lnTo>
                  <a:lnTo>
                    <a:pt x="140" y="8"/>
                  </a:lnTo>
                  <a:lnTo>
                    <a:pt x="141" y="9"/>
                  </a:lnTo>
                  <a:lnTo>
                    <a:pt x="140" y="13"/>
                  </a:lnTo>
                  <a:lnTo>
                    <a:pt x="137" y="16"/>
                  </a:lnTo>
                  <a:lnTo>
                    <a:pt x="135" y="21"/>
                  </a:lnTo>
                  <a:lnTo>
                    <a:pt x="134" y="24"/>
                  </a:lnTo>
                  <a:lnTo>
                    <a:pt x="130" y="24"/>
                  </a:lnTo>
                  <a:lnTo>
                    <a:pt x="126" y="25"/>
                  </a:lnTo>
                  <a:lnTo>
                    <a:pt x="120" y="25"/>
                  </a:lnTo>
                  <a:lnTo>
                    <a:pt x="115" y="25"/>
                  </a:lnTo>
                  <a:lnTo>
                    <a:pt x="110" y="24"/>
                  </a:lnTo>
                  <a:lnTo>
                    <a:pt x="105" y="24"/>
                  </a:lnTo>
                  <a:lnTo>
                    <a:pt x="100" y="24"/>
                  </a:lnTo>
                  <a:lnTo>
                    <a:pt x="97" y="23"/>
                  </a:lnTo>
                  <a:lnTo>
                    <a:pt x="91" y="22"/>
                  </a:lnTo>
                  <a:lnTo>
                    <a:pt x="78" y="20"/>
                  </a:lnTo>
                  <a:lnTo>
                    <a:pt x="64" y="16"/>
                  </a:lnTo>
                  <a:lnTo>
                    <a:pt x="47" y="14"/>
                  </a:lnTo>
                  <a:lnTo>
                    <a:pt x="30" y="10"/>
                  </a:lnTo>
                  <a:lnTo>
                    <a:pt x="16" y="8"/>
                  </a:lnTo>
                  <a:lnTo>
                    <a:pt x="6" y="6"/>
                  </a:lnTo>
                  <a:lnTo>
                    <a:pt x="1" y="5"/>
                  </a:lnTo>
                  <a:lnTo>
                    <a:pt x="0" y="4"/>
                  </a:lnTo>
                  <a:lnTo>
                    <a:pt x="0" y="2"/>
                  </a:lnTo>
                  <a:lnTo>
                    <a:pt x="0" y="1"/>
                  </a:lnTo>
                  <a:lnTo>
                    <a:pt x="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51" name="Freeform 35"/>
            <p:cNvSpPr>
              <a:spLocks/>
            </p:cNvSpPr>
            <p:nvPr/>
          </p:nvSpPr>
          <p:spPr bwMode="auto">
            <a:xfrm>
              <a:off x="642" y="2483"/>
              <a:ext cx="19" cy="10"/>
            </a:xfrm>
            <a:custGeom>
              <a:avLst/>
              <a:gdLst>
                <a:gd name="T0" fmla="*/ 0 w 58"/>
                <a:gd name="T1" fmla="*/ 0 h 32"/>
                <a:gd name="T2" fmla="*/ 0 w 58"/>
                <a:gd name="T3" fmla="*/ 0 h 32"/>
                <a:gd name="T4" fmla="*/ 0 w 58"/>
                <a:gd name="T5" fmla="*/ 0 h 32"/>
                <a:gd name="T6" fmla="*/ 0 w 58"/>
                <a:gd name="T7" fmla="*/ 0 h 32"/>
                <a:gd name="T8" fmla="*/ 0 w 58"/>
                <a:gd name="T9" fmla="*/ 0 h 32"/>
                <a:gd name="T10" fmla="*/ 0 w 58"/>
                <a:gd name="T11" fmla="*/ 0 h 32"/>
                <a:gd name="T12" fmla="*/ 0 w 58"/>
                <a:gd name="T13" fmla="*/ 0 h 32"/>
                <a:gd name="T14" fmla="*/ 0 w 58"/>
                <a:gd name="T15" fmla="*/ 0 h 32"/>
                <a:gd name="T16" fmla="*/ 0 w 58"/>
                <a:gd name="T17" fmla="*/ 0 h 32"/>
                <a:gd name="T18" fmla="*/ 0 w 58"/>
                <a:gd name="T19" fmla="*/ 0 h 32"/>
                <a:gd name="T20" fmla="*/ 0 w 58"/>
                <a:gd name="T21" fmla="*/ 0 h 32"/>
                <a:gd name="T22" fmla="*/ 0 w 58"/>
                <a:gd name="T23" fmla="*/ 0 h 32"/>
                <a:gd name="T24" fmla="*/ 0 w 58"/>
                <a:gd name="T25" fmla="*/ 0 h 32"/>
                <a:gd name="T26" fmla="*/ 0 w 58"/>
                <a:gd name="T27" fmla="*/ 0 h 32"/>
                <a:gd name="T28" fmla="*/ 0 w 58"/>
                <a:gd name="T29" fmla="*/ 0 h 32"/>
                <a:gd name="T30" fmla="*/ 0 w 58"/>
                <a:gd name="T31" fmla="*/ 0 h 32"/>
                <a:gd name="T32" fmla="*/ 0 w 58"/>
                <a:gd name="T33" fmla="*/ 0 h 32"/>
                <a:gd name="T34" fmla="*/ 0 w 58"/>
                <a:gd name="T35" fmla="*/ 0 h 32"/>
                <a:gd name="T36" fmla="*/ 0 w 58"/>
                <a:gd name="T37" fmla="*/ 0 h 32"/>
                <a:gd name="T38" fmla="*/ 0 w 58"/>
                <a:gd name="T39" fmla="*/ 0 h 32"/>
                <a:gd name="T40" fmla="*/ 0 w 58"/>
                <a:gd name="T41" fmla="*/ 0 h 32"/>
                <a:gd name="T42" fmla="*/ 0 w 58"/>
                <a:gd name="T43" fmla="*/ 0 h 32"/>
                <a:gd name="T44" fmla="*/ 0 w 58"/>
                <a:gd name="T45" fmla="*/ 0 h 32"/>
                <a:gd name="T46" fmla="*/ 0 w 58"/>
                <a:gd name="T47" fmla="*/ 0 h 32"/>
                <a:gd name="T48" fmla="*/ 0 w 58"/>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32"/>
                <a:gd name="T77" fmla="*/ 58 w 58"/>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32">
                  <a:moveTo>
                    <a:pt x="3" y="10"/>
                  </a:moveTo>
                  <a:lnTo>
                    <a:pt x="7" y="9"/>
                  </a:lnTo>
                  <a:lnTo>
                    <a:pt x="13" y="7"/>
                  </a:lnTo>
                  <a:lnTo>
                    <a:pt x="23" y="6"/>
                  </a:lnTo>
                  <a:lnTo>
                    <a:pt x="32" y="4"/>
                  </a:lnTo>
                  <a:lnTo>
                    <a:pt x="41" y="3"/>
                  </a:lnTo>
                  <a:lnTo>
                    <a:pt x="49" y="2"/>
                  </a:lnTo>
                  <a:lnTo>
                    <a:pt x="55" y="0"/>
                  </a:lnTo>
                  <a:lnTo>
                    <a:pt x="57" y="0"/>
                  </a:lnTo>
                  <a:lnTo>
                    <a:pt x="57" y="3"/>
                  </a:lnTo>
                  <a:lnTo>
                    <a:pt x="58" y="5"/>
                  </a:lnTo>
                  <a:lnTo>
                    <a:pt x="58" y="7"/>
                  </a:lnTo>
                  <a:lnTo>
                    <a:pt x="57" y="10"/>
                  </a:lnTo>
                  <a:lnTo>
                    <a:pt x="55" y="11"/>
                  </a:lnTo>
                  <a:lnTo>
                    <a:pt x="49" y="13"/>
                  </a:lnTo>
                  <a:lnTo>
                    <a:pt x="42" y="17"/>
                  </a:lnTo>
                  <a:lnTo>
                    <a:pt x="33" y="20"/>
                  </a:lnTo>
                  <a:lnTo>
                    <a:pt x="25" y="25"/>
                  </a:lnTo>
                  <a:lnTo>
                    <a:pt x="17" y="28"/>
                  </a:lnTo>
                  <a:lnTo>
                    <a:pt x="10" y="30"/>
                  </a:lnTo>
                  <a:lnTo>
                    <a:pt x="7" y="32"/>
                  </a:lnTo>
                  <a:lnTo>
                    <a:pt x="4" y="26"/>
                  </a:lnTo>
                  <a:lnTo>
                    <a:pt x="1" y="19"/>
                  </a:lnTo>
                  <a:lnTo>
                    <a:pt x="0" y="13"/>
                  </a:lnTo>
                  <a:lnTo>
                    <a:pt x="3" y="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52" name="Freeform 36"/>
            <p:cNvSpPr>
              <a:spLocks/>
            </p:cNvSpPr>
            <p:nvPr/>
          </p:nvSpPr>
          <p:spPr bwMode="auto">
            <a:xfrm>
              <a:off x="620" y="2484"/>
              <a:ext cx="12" cy="14"/>
            </a:xfrm>
            <a:custGeom>
              <a:avLst/>
              <a:gdLst>
                <a:gd name="T0" fmla="*/ 0 w 39"/>
                <a:gd name="T1" fmla="*/ 0 h 41"/>
                <a:gd name="T2" fmla="*/ 0 w 39"/>
                <a:gd name="T3" fmla="*/ 0 h 41"/>
                <a:gd name="T4" fmla="*/ 0 w 39"/>
                <a:gd name="T5" fmla="*/ 0 h 41"/>
                <a:gd name="T6" fmla="*/ 0 w 39"/>
                <a:gd name="T7" fmla="*/ 0 h 41"/>
                <a:gd name="T8" fmla="*/ 0 w 39"/>
                <a:gd name="T9" fmla="*/ 0 h 41"/>
                <a:gd name="T10" fmla="*/ 0 w 39"/>
                <a:gd name="T11" fmla="*/ 0 h 41"/>
                <a:gd name="T12" fmla="*/ 0 w 39"/>
                <a:gd name="T13" fmla="*/ 0 h 41"/>
                <a:gd name="T14" fmla="*/ 0 w 39"/>
                <a:gd name="T15" fmla="*/ 0 h 41"/>
                <a:gd name="T16" fmla="*/ 0 w 39"/>
                <a:gd name="T17" fmla="*/ 0 h 41"/>
                <a:gd name="T18" fmla="*/ 0 w 39"/>
                <a:gd name="T19" fmla="*/ 0 h 41"/>
                <a:gd name="T20" fmla="*/ 0 w 39"/>
                <a:gd name="T21" fmla="*/ 0 h 41"/>
                <a:gd name="T22" fmla="*/ 0 w 39"/>
                <a:gd name="T23" fmla="*/ 0 h 41"/>
                <a:gd name="T24" fmla="*/ 0 w 39"/>
                <a:gd name="T25" fmla="*/ 0 h 41"/>
                <a:gd name="T26" fmla="*/ 0 w 39"/>
                <a:gd name="T27" fmla="*/ 0 h 41"/>
                <a:gd name="T28" fmla="*/ 0 w 39"/>
                <a:gd name="T29" fmla="*/ 0 h 41"/>
                <a:gd name="T30" fmla="*/ 0 w 39"/>
                <a:gd name="T31" fmla="*/ 0 h 41"/>
                <a:gd name="T32" fmla="*/ 0 w 39"/>
                <a:gd name="T33" fmla="*/ 0 h 41"/>
                <a:gd name="T34" fmla="*/ 0 w 39"/>
                <a:gd name="T35" fmla="*/ 0 h 41"/>
                <a:gd name="T36" fmla="*/ 0 w 39"/>
                <a:gd name="T37" fmla="*/ 0 h 41"/>
                <a:gd name="T38" fmla="*/ 0 w 39"/>
                <a:gd name="T39" fmla="*/ 0 h 41"/>
                <a:gd name="T40" fmla="*/ 0 w 39"/>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41"/>
                <a:gd name="T65" fmla="*/ 39 w 39"/>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41">
                  <a:moveTo>
                    <a:pt x="0" y="36"/>
                  </a:moveTo>
                  <a:lnTo>
                    <a:pt x="5" y="28"/>
                  </a:lnTo>
                  <a:lnTo>
                    <a:pt x="15" y="16"/>
                  </a:lnTo>
                  <a:lnTo>
                    <a:pt x="24" y="5"/>
                  </a:lnTo>
                  <a:lnTo>
                    <a:pt x="30" y="0"/>
                  </a:lnTo>
                  <a:lnTo>
                    <a:pt x="33" y="1"/>
                  </a:lnTo>
                  <a:lnTo>
                    <a:pt x="37" y="5"/>
                  </a:lnTo>
                  <a:lnTo>
                    <a:pt x="39" y="8"/>
                  </a:lnTo>
                  <a:lnTo>
                    <a:pt x="39" y="13"/>
                  </a:lnTo>
                  <a:lnTo>
                    <a:pt x="37" y="16"/>
                  </a:lnTo>
                  <a:lnTo>
                    <a:pt x="32" y="19"/>
                  </a:lnTo>
                  <a:lnTo>
                    <a:pt x="26" y="24"/>
                  </a:lnTo>
                  <a:lnTo>
                    <a:pt x="20" y="29"/>
                  </a:lnTo>
                  <a:lnTo>
                    <a:pt x="15" y="33"/>
                  </a:lnTo>
                  <a:lnTo>
                    <a:pt x="9" y="38"/>
                  </a:lnTo>
                  <a:lnTo>
                    <a:pt x="4" y="40"/>
                  </a:lnTo>
                  <a:lnTo>
                    <a:pt x="2" y="41"/>
                  </a:lnTo>
                  <a:lnTo>
                    <a:pt x="1" y="41"/>
                  </a:lnTo>
                  <a:lnTo>
                    <a:pt x="0" y="40"/>
                  </a:lnTo>
                  <a:lnTo>
                    <a:pt x="0" y="38"/>
                  </a:lnTo>
                  <a:lnTo>
                    <a:pt x="0" y="3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53" name="Freeform 37"/>
            <p:cNvSpPr>
              <a:spLocks/>
            </p:cNvSpPr>
            <p:nvPr/>
          </p:nvSpPr>
          <p:spPr bwMode="auto">
            <a:xfrm>
              <a:off x="604" y="2491"/>
              <a:ext cx="39" cy="26"/>
            </a:xfrm>
            <a:custGeom>
              <a:avLst/>
              <a:gdLst>
                <a:gd name="T0" fmla="*/ 0 w 118"/>
                <a:gd name="T1" fmla="*/ 0 h 83"/>
                <a:gd name="T2" fmla="*/ 0 w 118"/>
                <a:gd name="T3" fmla="*/ 0 h 83"/>
                <a:gd name="T4" fmla="*/ 0 w 118"/>
                <a:gd name="T5" fmla="*/ 0 h 83"/>
                <a:gd name="T6" fmla="*/ 0 w 118"/>
                <a:gd name="T7" fmla="*/ 0 h 83"/>
                <a:gd name="T8" fmla="*/ 0 w 118"/>
                <a:gd name="T9" fmla="*/ 0 h 83"/>
                <a:gd name="T10" fmla="*/ 0 w 118"/>
                <a:gd name="T11" fmla="*/ 0 h 83"/>
                <a:gd name="T12" fmla="*/ 0 w 118"/>
                <a:gd name="T13" fmla="*/ 0 h 83"/>
                <a:gd name="T14" fmla="*/ 0 w 118"/>
                <a:gd name="T15" fmla="*/ 0 h 83"/>
                <a:gd name="T16" fmla="*/ 0 w 118"/>
                <a:gd name="T17" fmla="*/ 0 h 83"/>
                <a:gd name="T18" fmla="*/ 0 w 118"/>
                <a:gd name="T19" fmla="*/ 0 h 83"/>
                <a:gd name="T20" fmla="*/ 0 w 118"/>
                <a:gd name="T21" fmla="*/ 0 h 83"/>
                <a:gd name="T22" fmla="*/ 0 w 118"/>
                <a:gd name="T23" fmla="*/ 0 h 83"/>
                <a:gd name="T24" fmla="*/ 0 w 118"/>
                <a:gd name="T25" fmla="*/ 0 h 83"/>
                <a:gd name="T26" fmla="*/ 0 w 118"/>
                <a:gd name="T27" fmla="*/ 0 h 83"/>
                <a:gd name="T28" fmla="*/ 0 w 118"/>
                <a:gd name="T29" fmla="*/ 0 h 83"/>
                <a:gd name="T30" fmla="*/ 0 w 118"/>
                <a:gd name="T31" fmla="*/ 0 h 83"/>
                <a:gd name="T32" fmla="*/ 0 w 118"/>
                <a:gd name="T33" fmla="*/ 0 h 83"/>
                <a:gd name="T34" fmla="*/ 0 w 118"/>
                <a:gd name="T35" fmla="*/ 0 h 83"/>
                <a:gd name="T36" fmla="*/ 0 w 118"/>
                <a:gd name="T37" fmla="*/ 0 h 83"/>
                <a:gd name="T38" fmla="*/ 0 w 118"/>
                <a:gd name="T39" fmla="*/ 0 h 83"/>
                <a:gd name="T40" fmla="*/ 0 w 118"/>
                <a:gd name="T41" fmla="*/ 0 h 83"/>
                <a:gd name="T42" fmla="*/ 0 w 118"/>
                <a:gd name="T43" fmla="*/ 0 h 83"/>
                <a:gd name="T44" fmla="*/ 0 w 118"/>
                <a:gd name="T45" fmla="*/ 0 h 83"/>
                <a:gd name="T46" fmla="*/ 0 w 118"/>
                <a:gd name="T47" fmla="*/ 0 h 83"/>
                <a:gd name="T48" fmla="*/ 0 w 118"/>
                <a:gd name="T49" fmla="*/ 0 h 83"/>
                <a:gd name="T50" fmla="*/ 0 w 118"/>
                <a:gd name="T51" fmla="*/ 0 h 83"/>
                <a:gd name="T52" fmla="*/ 0 w 118"/>
                <a:gd name="T53" fmla="*/ 0 h 83"/>
                <a:gd name="T54" fmla="*/ 0 w 118"/>
                <a:gd name="T55" fmla="*/ 0 h 83"/>
                <a:gd name="T56" fmla="*/ 0 w 118"/>
                <a:gd name="T57" fmla="*/ 0 h 83"/>
                <a:gd name="T58" fmla="*/ 0 w 118"/>
                <a:gd name="T59" fmla="*/ 0 h 83"/>
                <a:gd name="T60" fmla="*/ 0 w 118"/>
                <a:gd name="T61" fmla="*/ 0 h 83"/>
                <a:gd name="T62" fmla="*/ 0 w 118"/>
                <a:gd name="T63" fmla="*/ 0 h 83"/>
                <a:gd name="T64" fmla="*/ 0 w 118"/>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83"/>
                <a:gd name="T101" fmla="*/ 118 w 118"/>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83">
                  <a:moveTo>
                    <a:pt x="3" y="75"/>
                  </a:moveTo>
                  <a:lnTo>
                    <a:pt x="9" y="71"/>
                  </a:lnTo>
                  <a:lnTo>
                    <a:pt x="21" y="61"/>
                  </a:lnTo>
                  <a:lnTo>
                    <a:pt x="37" y="49"/>
                  </a:lnTo>
                  <a:lnTo>
                    <a:pt x="56" y="36"/>
                  </a:lnTo>
                  <a:lnTo>
                    <a:pt x="74" y="22"/>
                  </a:lnTo>
                  <a:lnTo>
                    <a:pt x="90" y="11"/>
                  </a:lnTo>
                  <a:lnTo>
                    <a:pt x="102" y="3"/>
                  </a:lnTo>
                  <a:lnTo>
                    <a:pt x="106" y="0"/>
                  </a:lnTo>
                  <a:lnTo>
                    <a:pt x="109" y="2"/>
                  </a:lnTo>
                  <a:lnTo>
                    <a:pt x="112" y="5"/>
                  </a:lnTo>
                  <a:lnTo>
                    <a:pt x="116" y="7"/>
                  </a:lnTo>
                  <a:lnTo>
                    <a:pt x="118" y="10"/>
                  </a:lnTo>
                  <a:lnTo>
                    <a:pt x="118" y="11"/>
                  </a:lnTo>
                  <a:lnTo>
                    <a:pt x="117" y="13"/>
                  </a:lnTo>
                  <a:lnTo>
                    <a:pt x="115" y="14"/>
                  </a:lnTo>
                  <a:lnTo>
                    <a:pt x="111" y="15"/>
                  </a:lnTo>
                  <a:lnTo>
                    <a:pt x="106" y="14"/>
                  </a:lnTo>
                  <a:lnTo>
                    <a:pt x="101" y="15"/>
                  </a:lnTo>
                  <a:lnTo>
                    <a:pt x="96" y="17"/>
                  </a:lnTo>
                  <a:lnTo>
                    <a:pt x="90" y="20"/>
                  </a:lnTo>
                  <a:lnTo>
                    <a:pt x="85" y="25"/>
                  </a:lnTo>
                  <a:lnTo>
                    <a:pt x="75" y="32"/>
                  </a:lnTo>
                  <a:lnTo>
                    <a:pt x="63" y="42"/>
                  </a:lnTo>
                  <a:lnTo>
                    <a:pt x="48" y="53"/>
                  </a:lnTo>
                  <a:lnTo>
                    <a:pt x="34" y="65"/>
                  </a:lnTo>
                  <a:lnTo>
                    <a:pt x="21" y="74"/>
                  </a:lnTo>
                  <a:lnTo>
                    <a:pt x="12" y="81"/>
                  </a:lnTo>
                  <a:lnTo>
                    <a:pt x="7" y="83"/>
                  </a:lnTo>
                  <a:lnTo>
                    <a:pt x="4" y="82"/>
                  </a:lnTo>
                  <a:lnTo>
                    <a:pt x="2" y="81"/>
                  </a:lnTo>
                  <a:lnTo>
                    <a:pt x="0" y="79"/>
                  </a:lnTo>
                  <a:lnTo>
                    <a:pt x="3" y="7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54" name="Freeform 38"/>
            <p:cNvSpPr>
              <a:spLocks/>
            </p:cNvSpPr>
            <p:nvPr/>
          </p:nvSpPr>
          <p:spPr bwMode="auto">
            <a:xfrm>
              <a:off x="482" y="2551"/>
              <a:ext cx="61" cy="24"/>
            </a:xfrm>
            <a:custGeom>
              <a:avLst/>
              <a:gdLst>
                <a:gd name="T0" fmla="*/ 0 w 188"/>
                <a:gd name="T1" fmla="*/ 0 h 71"/>
                <a:gd name="T2" fmla="*/ 0 w 188"/>
                <a:gd name="T3" fmla="*/ 0 h 71"/>
                <a:gd name="T4" fmla="*/ 0 w 188"/>
                <a:gd name="T5" fmla="*/ 0 h 71"/>
                <a:gd name="T6" fmla="*/ 0 w 188"/>
                <a:gd name="T7" fmla="*/ 0 h 71"/>
                <a:gd name="T8" fmla="*/ 0 w 188"/>
                <a:gd name="T9" fmla="*/ 0 h 71"/>
                <a:gd name="T10" fmla="*/ 0 w 188"/>
                <a:gd name="T11" fmla="*/ 0 h 71"/>
                <a:gd name="T12" fmla="*/ 0 w 188"/>
                <a:gd name="T13" fmla="*/ 0 h 71"/>
                <a:gd name="T14" fmla="*/ 0 w 188"/>
                <a:gd name="T15" fmla="*/ 0 h 71"/>
                <a:gd name="T16" fmla="*/ 0 w 188"/>
                <a:gd name="T17" fmla="*/ 0 h 71"/>
                <a:gd name="T18" fmla="*/ 0 w 188"/>
                <a:gd name="T19" fmla="*/ 0 h 71"/>
                <a:gd name="T20" fmla="*/ 0 w 188"/>
                <a:gd name="T21" fmla="*/ 0 h 71"/>
                <a:gd name="T22" fmla="*/ 0 w 188"/>
                <a:gd name="T23" fmla="*/ 0 h 71"/>
                <a:gd name="T24" fmla="*/ 0 w 188"/>
                <a:gd name="T25" fmla="*/ 0 h 71"/>
                <a:gd name="T26" fmla="*/ 0 w 188"/>
                <a:gd name="T27" fmla="*/ 0 h 71"/>
                <a:gd name="T28" fmla="*/ 0 w 188"/>
                <a:gd name="T29" fmla="*/ 0 h 71"/>
                <a:gd name="T30" fmla="*/ 0 w 188"/>
                <a:gd name="T31" fmla="*/ 0 h 71"/>
                <a:gd name="T32" fmla="*/ 0 w 188"/>
                <a:gd name="T33" fmla="*/ 0 h 71"/>
                <a:gd name="T34" fmla="*/ 0 w 188"/>
                <a:gd name="T35" fmla="*/ 0 h 71"/>
                <a:gd name="T36" fmla="*/ 0 w 188"/>
                <a:gd name="T37" fmla="*/ 0 h 71"/>
                <a:gd name="T38" fmla="*/ 0 w 188"/>
                <a:gd name="T39" fmla="*/ 0 h 71"/>
                <a:gd name="T40" fmla="*/ 0 w 188"/>
                <a:gd name="T41" fmla="*/ 0 h 71"/>
                <a:gd name="T42" fmla="*/ 0 w 188"/>
                <a:gd name="T43" fmla="*/ 0 h 71"/>
                <a:gd name="T44" fmla="*/ 0 w 188"/>
                <a:gd name="T45" fmla="*/ 0 h 71"/>
                <a:gd name="T46" fmla="*/ 0 w 188"/>
                <a:gd name="T47" fmla="*/ 0 h 71"/>
                <a:gd name="T48" fmla="*/ 0 w 188"/>
                <a:gd name="T49" fmla="*/ 0 h 71"/>
                <a:gd name="T50" fmla="*/ 0 w 188"/>
                <a:gd name="T51" fmla="*/ 0 h 71"/>
                <a:gd name="T52" fmla="*/ 0 w 188"/>
                <a:gd name="T53" fmla="*/ 0 h 71"/>
                <a:gd name="T54" fmla="*/ 0 w 188"/>
                <a:gd name="T55" fmla="*/ 0 h 71"/>
                <a:gd name="T56" fmla="*/ 0 w 188"/>
                <a:gd name="T57" fmla="*/ 0 h 71"/>
                <a:gd name="T58" fmla="*/ 0 w 188"/>
                <a:gd name="T59" fmla="*/ 0 h 71"/>
                <a:gd name="T60" fmla="*/ 0 w 188"/>
                <a:gd name="T61" fmla="*/ 0 h 71"/>
                <a:gd name="T62" fmla="*/ 0 w 188"/>
                <a:gd name="T63" fmla="*/ 0 h 71"/>
                <a:gd name="T64" fmla="*/ 0 w 188"/>
                <a:gd name="T65" fmla="*/ 0 h 71"/>
                <a:gd name="T66" fmla="*/ 0 w 188"/>
                <a:gd name="T67" fmla="*/ 0 h 71"/>
                <a:gd name="T68" fmla="*/ 0 w 188"/>
                <a:gd name="T69" fmla="*/ 0 h 71"/>
                <a:gd name="T70" fmla="*/ 0 w 188"/>
                <a:gd name="T71" fmla="*/ 0 h 71"/>
                <a:gd name="T72" fmla="*/ 0 w 188"/>
                <a:gd name="T73" fmla="*/ 0 h 71"/>
                <a:gd name="T74" fmla="*/ 0 w 188"/>
                <a:gd name="T75" fmla="*/ 0 h 71"/>
                <a:gd name="T76" fmla="*/ 0 w 188"/>
                <a:gd name="T77" fmla="*/ 0 h 71"/>
                <a:gd name="T78" fmla="*/ 0 w 188"/>
                <a:gd name="T79" fmla="*/ 0 h 71"/>
                <a:gd name="T80" fmla="*/ 0 w 188"/>
                <a:gd name="T81" fmla="*/ 0 h 71"/>
                <a:gd name="T82" fmla="*/ 0 w 188"/>
                <a:gd name="T83" fmla="*/ 0 h 71"/>
                <a:gd name="T84" fmla="*/ 0 w 188"/>
                <a:gd name="T85" fmla="*/ 0 h 71"/>
                <a:gd name="T86" fmla="*/ 0 w 188"/>
                <a:gd name="T87" fmla="*/ 0 h 71"/>
                <a:gd name="T88" fmla="*/ 0 w 188"/>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8"/>
                <a:gd name="T136" fmla="*/ 0 h 71"/>
                <a:gd name="T137" fmla="*/ 188 w 188"/>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8" h="71">
                  <a:moveTo>
                    <a:pt x="2" y="52"/>
                  </a:moveTo>
                  <a:lnTo>
                    <a:pt x="8" y="52"/>
                  </a:lnTo>
                  <a:lnTo>
                    <a:pt x="16" y="53"/>
                  </a:lnTo>
                  <a:lnTo>
                    <a:pt x="27" y="53"/>
                  </a:lnTo>
                  <a:lnTo>
                    <a:pt x="38" y="53"/>
                  </a:lnTo>
                  <a:lnTo>
                    <a:pt x="50" y="53"/>
                  </a:lnTo>
                  <a:lnTo>
                    <a:pt x="60" y="53"/>
                  </a:lnTo>
                  <a:lnTo>
                    <a:pt x="67" y="53"/>
                  </a:lnTo>
                  <a:lnTo>
                    <a:pt x="71" y="53"/>
                  </a:lnTo>
                  <a:lnTo>
                    <a:pt x="78" y="51"/>
                  </a:lnTo>
                  <a:lnTo>
                    <a:pt x="92" y="44"/>
                  </a:lnTo>
                  <a:lnTo>
                    <a:pt x="112" y="34"/>
                  </a:lnTo>
                  <a:lnTo>
                    <a:pt x="133" y="25"/>
                  </a:lnTo>
                  <a:lnTo>
                    <a:pt x="153" y="15"/>
                  </a:lnTo>
                  <a:lnTo>
                    <a:pt x="172" y="7"/>
                  </a:lnTo>
                  <a:lnTo>
                    <a:pt x="183" y="1"/>
                  </a:lnTo>
                  <a:lnTo>
                    <a:pt x="188" y="0"/>
                  </a:lnTo>
                  <a:lnTo>
                    <a:pt x="187" y="2"/>
                  </a:lnTo>
                  <a:lnTo>
                    <a:pt x="185" y="5"/>
                  </a:lnTo>
                  <a:lnTo>
                    <a:pt x="182" y="8"/>
                  </a:lnTo>
                  <a:lnTo>
                    <a:pt x="179" y="9"/>
                  </a:lnTo>
                  <a:lnTo>
                    <a:pt x="174" y="13"/>
                  </a:lnTo>
                  <a:lnTo>
                    <a:pt x="168" y="17"/>
                  </a:lnTo>
                  <a:lnTo>
                    <a:pt x="162" y="23"/>
                  </a:lnTo>
                  <a:lnTo>
                    <a:pt x="158" y="28"/>
                  </a:lnTo>
                  <a:lnTo>
                    <a:pt x="152" y="31"/>
                  </a:lnTo>
                  <a:lnTo>
                    <a:pt x="142" y="36"/>
                  </a:lnTo>
                  <a:lnTo>
                    <a:pt x="126" y="42"/>
                  </a:lnTo>
                  <a:lnTo>
                    <a:pt x="108" y="51"/>
                  </a:lnTo>
                  <a:lnTo>
                    <a:pt x="91" y="57"/>
                  </a:lnTo>
                  <a:lnTo>
                    <a:pt x="76" y="64"/>
                  </a:lnTo>
                  <a:lnTo>
                    <a:pt x="65" y="69"/>
                  </a:lnTo>
                  <a:lnTo>
                    <a:pt x="59" y="70"/>
                  </a:lnTo>
                  <a:lnTo>
                    <a:pt x="54" y="70"/>
                  </a:lnTo>
                  <a:lnTo>
                    <a:pt x="47" y="70"/>
                  </a:lnTo>
                  <a:lnTo>
                    <a:pt x="38" y="71"/>
                  </a:lnTo>
                  <a:lnTo>
                    <a:pt x="28" y="71"/>
                  </a:lnTo>
                  <a:lnTo>
                    <a:pt x="17" y="71"/>
                  </a:lnTo>
                  <a:lnTo>
                    <a:pt x="8" y="71"/>
                  </a:lnTo>
                  <a:lnTo>
                    <a:pt x="2" y="71"/>
                  </a:lnTo>
                  <a:lnTo>
                    <a:pt x="0" y="70"/>
                  </a:lnTo>
                  <a:lnTo>
                    <a:pt x="0" y="67"/>
                  </a:lnTo>
                  <a:lnTo>
                    <a:pt x="0" y="62"/>
                  </a:lnTo>
                  <a:lnTo>
                    <a:pt x="0" y="56"/>
                  </a:lnTo>
                  <a:lnTo>
                    <a:pt x="2" y="5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55" name="Freeform 39"/>
            <p:cNvSpPr>
              <a:spLocks/>
            </p:cNvSpPr>
            <p:nvPr/>
          </p:nvSpPr>
          <p:spPr bwMode="auto">
            <a:xfrm>
              <a:off x="456" y="2567"/>
              <a:ext cx="22" cy="7"/>
            </a:xfrm>
            <a:custGeom>
              <a:avLst/>
              <a:gdLst>
                <a:gd name="T0" fmla="*/ 0 w 65"/>
                <a:gd name="T1" fmla="*/ 0 h 23"/>
                <a:gd name="T2" fmla="*/ 0 w 65"/>
                <a:gd name="T3" fmla="*/ 0 h 23"/>
                <a:gd name="T4" fmla="*/ 0 w 65"/>
                <a:gd name="T5" fmla="*/ 0 h 23"/>
                <a:gd name="T6" fmla="*/ 0 w 65"/>
                <a:gd name="T7" fmla="*/ 0 h 23"/>
                <a:gd name="T8" fmla="*/ 0 w 65"/>
                <a:gd name="T9" fmla="*/ 0 h 23"/>
                <a:gd name="T10" fmla="*/ 0 w 65"/>
                <a:gd name="T11" fmla="*/ 0 h 23"/>
                <a:gd name="T12" fmla="*/ 0 w 65"/>
                <a:gd name="T13" fmla="*/ 0 h 23"/>
                <a:gd name="T14" fmla="*/ 0 w 65"/>
                <a:gd name="T15" fmla="*/ 0 h 23"/>
                <a:gd name="T16" fmla="*/ 0 w 65"/>
                <a:gd name="T17" fmla="*/ 0 h 23"/>
                <a:gd name="T18" fmla="*/ 0 w 65"/>
                <a:gd name="T19" fmla="*/ 0 h 23"/>
                <a:gd name="T20" fmla="*/ 0 w 65"/>
                <a:gd name="T21" fmla="*/ 0 h 23"/>
                <a:gd name="T22" fmla="*/ 0 w 65"/>
                <a:gd name="T23" fmla="*/ 0 h 23"/>
                <a:gd name="T24" fmla="*/ 0 w 65"/>
                <a:gd name="T25" fmla="*/ 0 h 23"/>
                <a:gd name="T26" fmla="*/ 0 w 65"/>
                <a:gd name="T27" fmla="*/ 0 h 23"/>
                <a:gd name="T28" fmla="*/ 0 w 65"/>
                <a:gd name="T29" fmla="*/ 0 h 23"/>
                <a:gd name="T30" fmla="*/ 0 w 65"/>
                <a:gd name="T31" fmla="*/ 0 h 23"/>
                <a:gd name="T32" fmla="*/ 0 w 65"/>
                <a:gd name="T33" fmla="*/ 0 h 23"/>
                <a:gd name="T34" fmla="*/ 0 w 65"/>
                <a:gd name="T35" fmla="*/ 0 h 23"/>
                <a:gd name="T36" fmla="*/ 0 w 65"/>
                <a:gd name="T37" fmla="*/ 0 h 23"/>
                <a:gd name="T38" fmla="*/ 0 w 65"/>
                <a:gd name="T39" fmla="*/ 0 h 23"/>
                <a:gd name="T40" fmla="*/ 0 w 65"/>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3"/>
                <a:gd name="T65" fmla="*/ 65 w 65"/>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3">
                  <a:moveTo>
                    <a:pt x="0" y="0"/>
                  </a:moveTo>
                  <a:lnTo>
                    <a:pt x="3" y="0"/>
                  </a:lnTo>
                  <a:lnTo>
                    <a:pt x="10" y="1"/>
                  </a:lnTo>
                  <a:lnTo>
                    <a:pt x="20" y="2"/>
                  </a:lnTo>
                  <a:lnTo>
                    <a:pt x="31" y="2"/>
                  </a:lnTo>
                  <a:lnTo>
                    <a:pt x="42" y="3"/>
                  </a:lnTo>
                  <a:lnTo>
                    <a:pt x="51" y="5"/>
                  </a:lnTo>
                  <a:lnTo>
                    <a:pt x="58" y="5"/>
                  </a:lnTo>
                  <a:lnTo>
                    <a:pt x="62" y="5"/>
                  </a:lnTo>
                  <a:lnTo>
                    <a:pt x="64" y="7"/>
                  </a:lnTo>
                  <a:lnTo>
                    <a:pt x="65" y="14"/>
                  </a:lnTo>
                  <a:lnTo>
                    <a:pt x="65" y="19"/>
                  </a:lnTo>
                  <a:lnTo>
                    <a:pt x="62" y="23"/>
                  </a:lnTo>
                  <a:lnTo>
                    <a:pt x="57" y="22"/>
                  </a:lnTo>
                  <a:lnTo>
                    <a:pt x="48" y="19"/>
                  </a:lnTo>
                  <a:lnTo>
                    <a:pt x="36" y="15"/>
                  </a:lnTo>
                  <a:lnTo>
                    <a:pt x="25" y="11"/>
                  </a:lnTo>
                  <a:lnTo>
                    <a:pt x="13" y="8"/>
                  </a:lnTo>
                  <a:lnTo>
                    <a:pt x="5" y="3"/>
                  </a:lnTo>
                  <a:lnTo>
                    <a:pt x="0" y="1"/>
                  </a:lnTo>
                  <a:lnTo>
                    <a:pt x="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56" name="Freeform 40"/>
            <p:cNvSpPr>
              <a:spLocks/>
            </p:cNvSpPr>
            <p:nvPr/>
          </p:nvSpPr>
          <p:spPr bwMode="auto">
            <a:xfrm>
              <a:off x="383" y="2461"/>
              <a:ext cx="11" cy="9"/>
            </a:xfrm>
            <a:custGeom>
              <a:avLst/>
              <a:gdLst>
                <a:gd name="T0" fmla="*/ 0 w 31"/>
                <a:gd name="T1" fmla="*/ 0 h 28"/>
                <a:gd name="T2" fmla="*/ 0 w 31"/>
                <a:gd name="T3" fmla="*/ 0 h 28"/>
                <a:gd name="T4" fmla="*/ 0 w 31"/>
                <a:gd name="T5" fmla="*/ 0 h 28"/>
                <a:gd name="T6" fmla="*/ 0 w 31"/>
                <a:gd name="T7" fmla="*/ 0 h 28"/>
                <a:gd name="T8" fmla="*/ 0 w 31"/>
                <a:gd name="T9" fmla="*/ 0 h 28"/>
                <a:gd name="T10" fmla="*/ 0 w 31"/>
                <a:gd name="T11" fmla="*/ 0 h 28"/>
                <a:gd name="T12" fmla="*/ 0 w 31"/>
                <a:gd name="T13" fmla="*/ 0 h 28"/>
                <a:gd name="T14" fmla="*/ 0 w 31"/>
                <a:gd name="T15" fmla="*/ 0 h 28"/>
                <a:gd name="T16" fmla="*/ 0 w 31"/>
                <a:gd name="T17" fmla="*/ 0 h 28"/>
                <a:gd name="T18" fmla="*/ 0 w 31"/>
                <a:gd name="T19" fmla="*/ 0 h 28"/>
                <a:gd name="T20" fmla="*/ 0 w 31"/>
                <a:gd name="T21" fmla="*/ 0 h 28"/>
                <a:gd name="T22" fmla="*/ 0 w 31"/>
                <a:gd name="T23" fmla="*/ 0 h 28"/>
                <a:gd name="T24" fmla="*/ 0 w 31"/>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28"/>
                <a:gd name="T41" fmla="*/ 31 w 31"/>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28">
                  <a:moveTo>
                    <a:pt x="21" y="0"/>
                  </a:moveTo>
                  <a:lnTo>
                    <a:pt x="25" y="1"/>
                  </a:lnTo>
                  <a:lnTo>
                    <a:pt x="28" y="3"/>
                  </a:lnTo>
                  <a:lnTo>
                    <a:pt x="31" y="7"/>
                  </a:lnTo>
                  <a:lnTo>
                    <a:pt x="29" y="10"/>
                  </a:lnTo>
                  <a:lnTo>
                    <a:pt x="24" y="14"/>
                  </a:lnTo>
                  <a:lnTo>
                    <a:pt x="13" y="20"/>
                  </a:lnTo>
                  <a:lnTo>
                    <a:pt x="4" y="26"/>
                  </a:lnTo>
                  <a:lnTo>
                    <a:pt x="0" y="28"/>
                  </a:lnTo>
                  <a:lnTo>
                    <a:pt x="1" y="24"/>
                  </a:lnTo>
                  <a:lnTo>
                    <a:pt x="8" y="14"/>
                  </a:lnTo>
                  <a:lnTo>
                    <a:pt x="16" y="3"/>
                  </a:lnTo>
                  <a:lnTo>
                    <a:pt x="2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57" name="Freeform 41"/>
            <p:cNvSpPr>
              <a:spLocks/>
            </p:cNvSpPr>
            <p:nvPr/>
          </p:nvSpPr>
          <p:spPr bwMode="auto">
            <a:xfrm>
              <a:off x="349" y="2396"/>
              <a:ext cx="57" cy="24"/>
            </a:xfrm>
            <a:custGeom>
              <a:avLst/>
              <a:gdLst>
                <a:gd name="T0" fmla="*/ 0 w 176"/>
                <a:gd name="T1" fmla="*/ 0 h 72"/>
                <a:gd name="T2" fmla="*/ 0 w 176"/>
                <a:gd name="T3" fmla="*/ 0 h 72"/>
                <a:gd name="T4" fmla="*/ 0 w 176"/>
                <a:gd name="T5" fmla="*/ 0 h 72"/>
                <a:gd name="T6" fmla="*/ 0 w 176"/>
                <a:gd name="T7" fmla="*/ 0 h 72"/>
                <a:gd name="T8" fmla="*/ 0 w 176"/>
                <a:gd name="T9" fmla="*/ 0 h 72"/>
                <a:gd name="T10" fmla="*/ 0 w 176"/>
                <a:gd name="T11" fmla="*/ 0 h 72"/>
                <a:gd name="T12" fmla="*/ 0 w 176"/>
                <a:gd name="T13" fmla="*/ 0 h 72"/>
                <a:gd name="T14" fmla="*/ 0 w 176"/>
                <a:gd name="T15" fmla="*/ 0 h 72"/>
                <a:gd name="T16" fmla="*/ 0 w 176"/>
                <a:gd name="T17" fmla="*/ 0 h 72"/>
                <a:gd name="T18" fmla="*/ 0 w 176"/>
                <a:gd name="T19" fmla="*/ 0 h 72"/>
                <a:gd name="T20" fmla="*/ 0 w 176"/>
                <a:gd name="T21" fmla="*/ 0 h 72"/>
                <a:gd name="T22" fmla="*/ 0 w 176"/>
                <a:gd name="T23" fmla="*/ 0 h 72"/>
                <a:gd name="T24" fmla="*/ 0 w 176"/>
                <a:gd name="T25" fmla="*/ 0 h 72"/>
                <a:gd name="T26" fmla="*/ 0 w 176"/>
                <a:gd name="T27" fmla="*/ 0 h 72"/>
                <a:gd name="T28" fmla="*/ 0 w 176"/>
                <a:gd name="T29" fmla="*/ 0 h 72"/>
                <a:gd name="T30" fmla="*/ 0 w 176"/>
                <a:gd name="T31" fmla="*/ 0 h 72"/>
                <a:gd name="T32" fmla="*/ 0 w 176"/>
                <a:gd name="T33" fmla="*/ 0 h 72"/>
                <a:gd name="T34" fmla="*/ 0 w 176"/>
                <a:gd name="T35" fmla="*/ 0 h 72"/>
                <a:gd name="T36" fmla="*/ 0 w 176"/>
                <a:gd name="T37" fmla="*/ 0 h 72"/>
                <a:gd name="T38" fmla="*/ 0 w 176"/>
                <a:gd name="T39" fmla="*/ 0 h 72"/>
                <a:gd name="T40" fmla="*/ 0 w 176"/>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6"/>
                <a:gd name="T64" fmla="*/ 0 h 72"/>
                <a:gd name="T65" fmla="*/ 176 w 176"/>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6" h="72">
                  <a:moveTo>
                    <a:pt x="170" y="0"/>
                  </a:moveTo>
                  <a:lnTo>
                    <a:pt x="172" y="2"/>
                  </a:lnTo>
                  <a:lnTo>
                    <a:pt x="175" y="10"/>
                  </a:lnTo>
                  <a:lnTo>
                    <a:pt x="176" y="17"/>
                  </a:lnTo>
                  <a:lnTo>
                    <a:pt x="176" y="20"/>
                  </a:lnTo>
                  <a:lnTo>
                    <a:pt x="168" y="23"/>
                  </a:lnTo>
                  <a:lnTo>
                    <a:pt x="147" y="29"/>
                  </a:lnTo>
                  <a:lnTo>
                    <a:pt x="119" y="37"/>
                  </a:lnTo>
                  <a:lnTo>
                    <a:pt x="87" y="46"/>
                  </a:lnTo>
                  <a:lnTo>
                    <a:pt x="55" y="56"/>
                  </a:lnTo>
                  <a:lnTo>
                    <a:pt x="27" y="64"/>
                  </a:lnTo>
                  <a:lnTo>
                    <a:pt x="8" y="70"/>
                  </a:lnTo>
                  <a:lnTo>
                    <a:pt x="0" y="72"/>
                  </a:lnTo>
                  <a:lnTo>
                    <a:pt x="6" y="69"/>
                  </a:lnTo>
                  <a:lnTo>
                    <a:pt x="25" y="61"/>
                  </a:lnTo>
                  <a:lnTo>
                    <a:pt x="51" y="50"/>
                  </a:lnTo>
                  <a:lnTo>
                    <a:pt x="84" y="37"/>
                  </a:lnTo>
                  <a:lnTo>
                    <a:pt x="115" y="24"/>
                  </a:lnTo>
                  <a:lnTo>
                    <a:pt x="142" y="12"/>
                  </a:lnTo>
                  <a:lnTo>
                    <a:pt x="162" y="3"/>
                  </a:lnTo>
                  <a:lnTo>
                    <a:pt x="17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58" name="Freeform 42"/>
            <p:cNvSpPr>
              <a:spLocks/>
            </p:cNvSpPr>
            <p:nvPr/>
          </p:nvSpPr>
          <p:spPr bwMode="auto">
            <a:xfrm>
              <a:off x="300" y="2474"/>
              <a:ext cx="10" cy="24"/>
            </a:xfrm>
            <a:custGeom>
              <a:avLst/>
              <a:gdLst>
                <a:gd name="T0" fmla="*/ 0 w 31"/>
                <a:gd name="T1" fmla="*/ 0 h 71"/>
                <a:gd name="T2" fmla="*/ 0 w 31"/>
                <a:gd name="T3" fmla="*/ 0 h 71"/>
                <a:gd name="T4" fmla="*/ 0 w 31"/>
                <a:gd name="T5" fmla="*/ 0 h 71"/>
                <a:gd name="T6" fmla="*/ 0 w 31"/>
                <a:gd name="T7" fmla="*/ 0 h 71"/>
                <a:gd name="T8" fmla="*/ 0 w 31"/>
                <a:gd name="T9" fmla="*/ 0 h 71"/>
                <a:gd name="T10" fmla="*/ 0 w 31"/>
                <a:gd name="T11" fmla="*/ 0 h 71"/>
                <a:gd name="T12" fmla="*/ 0 w 31"/>
                <a:gd name="T13" fmla="*/ 0 h 71"/>
                <a:gd name="T14" fmla="*/ 0 w 31"/>
                <a:gd name="T15" fmla="*/ 0 h 71"/>
                <a:gd name="T16" fmla="*/ 0 w 31"/>
                <a:gd name="T17" fmla="*/ 0 h 71"/>
                <a:gd name="T18" fmla="*/ 0 w 31"/>
                <a:gd name="T19" fmla="*/ 0 h 71"/>
                <a:gd name="T20" fmla="*/ 0 w 31"/>
                <a:gd name="T21" fmla="*/ 0 h 71"/>
                <a:gd name="T22" fmla="*/ 0 w 31"/>
                <a:gd name="T23" fmla="*/ 0 h 71"/>
                <a:gd name="T24" fmla="*/ 0 w 31"/>
                <a:gd name="T25" fmla="*/ 0 h 71"/>
                <a:gd name="T26" fmla="*/ 0 w 31"/>
                <a:gd name="T27" fmla="*/ 0 h 71"/>
                <a:gd name="T28" fmla="*/ 0 w 31"/>
                <a:gd name="T29" fmla="*/ 0 h 71"/>
                <a:gd name="T30" fmla="*/ 0 w 31"/>
                <a:gd name="T31" fmla="*/ 0 h 71"/>
                <a:gd name="T32" fmla="*/ 0 w 31"/>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71"/>
                <a:gd name="T53" fmla="*/ 31 w 31"/>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71">
                  <a:moveTo>
                    <a:pt x="0" y="69"/>
                  </a:moveTo>
                  <a:lnTo>
                    <a:pt x="1" y="55"/>
                  </a:lnTo>
                  <a:lnTo>
                    <a:pt x="7" y="32"/>
                  </a:lnTo>
                  <a:lnTo>
                    <a:pt x="13" y="10"/>
                  </a:lnTo>
                  <a:lnTo>
                    <a:pt x="16" y="0"/>
                  </a:lnTo>
                  <a:lnTo>
                    <a:pt x="19" y="0"/>
                  </a:lnTo>
                  <a:lnTo>
                    <a:pt x="24" y="1"/>
                  </a:lnTo>
                  <a:lnTo>
                    <a:pt x="29" y="2"/>
                  </a:lnTo>
                  <a:lnTo>
                    <a:pt x="31" y="5"/>
                  </a:lnTo>
                  <a:lnTo>
                    <a:pt x="30" y="14"/>
                  </a:lnTo>
                  <a:lnTo>
                    <a:pt x="26" y="33"/>
                  </a:lnTo>
                  <a:lnTo>
                    <a:pt x="24" y="54"/>
                  </a:lnTo>
                  <a:lnTo>
                    <a:pt x="25" y="69"/>
                  </a:lnTo>
                  <a:lnTo>
                    <a:pt x="21" y="71"/>
                  </a:lnTo>
                  <a:lnTo>
                    <a:pt x="14" y="71"/>
                  </a:lnTo>
                  <a:lnTo>
                    <a:pt x="7" y="71"/>
                  </a:lnTo>
                  <a:lnTo>
                    <a:pt x="0" y="69"/>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59" name="Freeform 43"/>
            <p:cNvSpPr>
              <a:spLocks/>
            </p:cNvSpPr>
            <p:nvPr/>
          </p:nvSpPr>
          <p:spPr bwMode="auto">
            <a:xfrm>
              <a:off x="309" y="2499"/>
              <a:ext cx="23" cy="22"/>
            </a:xfrm>
            <a:custGeom>
              <a:avLst/>
              <a:gdLst>
                <a:gd name="T0" fmla="*/ 0 w 72"/>
                <a:gd name="T1" fmla="*/ 0 h 70"/>
                <a:gd name="T2" fmla="*/ 0 w 72"/>
                <a:gd name="T3" fmla="*/ 0 h 70"/>
                <a:gd name="T4" fmla="*/ 0 w 72"/>
                <a:gd name="T5" fmla="*/ 0 h 70"/>
                <a:gd name="T6" fmla="*/ 0 w 72"/>
                <a:gd name="T7" fmla="*/ 0 h 70"/>
                <a:gd name="T8" fmla="*/ 0 w 72"/>
                <a:gd name="T9" fmla="*/ 0 h 70"/>
                <a:gd name="T10" fmla="*/ 0 w 72"/>
                <a:gd name="T11" fmla="*/ 0 h 70"/>
                <a:gd name="T12" fmla="*/ 0 w 72"/>
                <a:gd name="T13" fmla="*/ 0 h 70"/>
                <a:gd name="T14" fmla="*/ 0 w 72"/>
                <a:gd name="T15" fmla="*/ 0 h 70"/>
                <a:gd name="T16" fmla="*/ 0 w 72"/>
                <a:gd name="T17" fmla="*/ 0 h 70"/>
                <a:gd name="T18" fmla="*/ 0 w 72"/>
                <a:gd name="T19" fmla="*/ 0 h 70"/>
                <a:gd name="T20" fmla="*/ 0 w 72"/>
                <a:gd name="T21" fmla="*/ 0 h 70"/>
                <a:gd name="T22" fmla="*/ 0 w 72"/>
                <a:gd name="T23" fmla="*/ 0 h 70"/>
                <a:gd name="T24" fmla="*/ 0 w 72"/>
                <a:gd name="T25" fmla="*/ 0 h 70"/>
                <a:gd name="T26" fmla="*/ 0 w 72"/>
                <a:gd name="T27" fmla="*/ 0 h 70"/>
                <a:gd name="T28" fmla="*/ 0 w 72"/>
                <a:gd name="T29" fmla="*/ 0 h 70"/>
                <a:gd name="T30" fmla="*/ 0 w 72"/>
                <a:gd name="T31" fmla="*/ 0 h 70"/>
                <a:gd name="T32" fmla="*/ 0 w 72"/>
                <a:gd name="T33" fmla="*/ 0 h 70"/>
                <a:gd name="T34" fmla="*/ 0 w 72"/>
                <a:gd name="T35" fmla="*/ 0 h 70"/>
                <a:gd name="T36" fmla="*/ 0 w 72"/>
                <a:gd name="T37" fmla="*/ 0 h 70"/>
                <a:gd name="T38" fmla="*/ 0 w 72"/>
                <a:gd name="T39" fmla="*/ 0 h 70"/>
                <a:gd name="T40" fmla="*/ 0 w 72"/>
                <a:gd name="T41" fmla="*/ 0 h 70"/>
                <a:gd name="T42" fmla="*/ 0 w 72"/>
                <a:gd name="T43" fmla="*/ 0 h 70"/>
                <a:gd name="T44" fmla="*/ 0 w 72"/>
                <a:gd name="T45" fmla="*/ 0 h 70"/>
                <a:gd name="T46" fmla="*/ 0 w 72"/>
                <a:gd name="T47" fmla="*/ 0 h 70"/>
                <a:gd name="T48" fmla="*/ 0 w 72"/>
                <a:gd name="T49" fmla="*/ 0 h 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70"/>
                <a:gd name="T77" fmla="*/ 72 w 72"/>
                <a:gd name="T78" fmla="*/ 70 h 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70">
                  <a:moveTo>
                    <a:pt x="19" y="0"/>
                  </a:moveTo>
                  <a:lnTo>
                    <a:pt x="22" y="4"/>
                  </a:lnTo>
                  <a:lnTo>
                    <a:pt x="29" y="11"/>
                  </a:lnTo>
                  <a:lnTo>
                    <a:pt x="38" y="21"/>
                  </a:lnTo>
                  <a:lnTo>
                    <a:pt x="48" y="32"/>
                  </a:lnTo>
                  <a:lnTo>
                    <a:pt x="57" y="42"/>
                  </a:lnTo>
                  <a:lnTo>
                    <a:pt x="65" y="51"/>
                  </a:lnTo>
                  <a:lnTo>
                    <a:pt x="69" y="58"/>
                  </a:lnTo>
                  <a:lnTo>
                    <a:pt x="72" y="62"/>
                  </a:lnTo>
                  <a:lnTo>
                    <a:pt x="71" y="64"/>
                  </a:lnTo>
                  <a:lnTo>
                    <a:pt x="68" y="67"/>
                  </a:lnTo>
                  <a:lnTo>
                    <a:pt x="66" y="70"/>
                  </a:lnTo>
                  <a:lnTo>
                    <a:pt x="64" y="70"/>
                  </a:lnTo>
                  <a:lnTo>
                    <a:pt x="60" y="67"/>
                  </a:lnTo>
                  <a:lnTo>
                    <a:pt x="53" y="61"/>
                  </a:lnTo>
                  <a:lnTo>
                    <a:pt x="43" y="51"/>
                  </a:lnTo>
                  <a:lnTo>
                    <a:pt x="33" y="41"/>
                  </a:lnTo>
                  <a:lnTo>
                    <a:pt x="21" y="31"/>
                  </a:lnTo>
                  <a:lnTo>
                    <a:pt x="11" y="21"/>
                  </a:lnTo>
                  <a:lnTo>
                    <a:pt x="4" y="15"/>
                  </a:lnTo>
                  <a:lnTo>
                    <a:pt x="0" y="11"/>
                  </a:lnTo>
                  <a:lnTo>
                    <a:pt x="4" y="8"/>
                  </a:lnTo>
                  <a:lnTo>
                    <a:pt x="8" y="4"/>
                  </a:lnTo>
                  <a:lnTo>
                    <a:pt x="14" y="1"/>
                  </a:lnTo>
                  <a:lnTo>
                    <a:pt x="19"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60" name="Freeform 44"/>
            <p:cNvSpPr>
              <a:spLocks/>
            </p:cNvSpPr>
            <p:nvPr/>
          </p:nvSpPr>
          <p:spPr bwMode="auto">
            <a:xfrm>
              <a:off x="310" y="2485"/>
              <a:ext cx="5" cy="9"/>
            </a:xfrm>
            <a:custGeom>
              <a:avLst/>
              <a:gdLst>
                <a:gd name="T0" fmla="*/ 0 w 16"/>
                <a:gd name="T1" fmla="*/ 0 h 30"/>
                <a:gd name="T2" fmla="*/ 0 w 16"/>
                <a:gd name="T3" fmla="*/ 0 h 30"/>
                <a:gd name="T4" fmla="*/ 0 w 16"/>
                <a:gd name="T5" fmla="*/ 0 h 30"/>
                <a:gd name="T6" fmla="*/ 0 w 16"/>
                <a:gd name="T7" fmla="*/ 0 h 30"/>
                <a:gd name="T8" fmla="*/ 0 w 16"/>
                <a:gd name="T9" fmla="*/ 0 h 30"/>
                <a:gd name="T10" fmla="*/ 0 w 16"/>
                <a:gd name="T11" fmla="*/ 0 h 30"/>
                <a:gd name="T12" fmla="*/ 0 w 16"/>
                <a:gd name="T13" fmla="*/ 0 h 30"/>
                <a:gd name="T14" fmla="*/ 0 w 16"/>
                <a:gd name="T15" fmla="*/ 0 h 30"/>
                <a:gd name="T16" fmla="*/ 0 w 16"/>
                <a:gd name="T17" fmla="*/ 0 h 30"/>
                <a:gd name="T18" fmla="*/ 0 w 16"/>
                <a:gd name="T19" fmla="*/ 0 h 30"/>
                <a:gd name="T20" fmla="*/ 0 w 16"/>
                <a:gd name="T21" fmla="*/ 0 h 30"/>
                <a:gd name="T22" fmla="*/ 0 w 16"/>
                <a:gd name="T23" fmla="*/ 0 h 30"/>
                <a:gd name="T24" fmla="*/ 0 w 16"/>
                <a:gd name="T25" fmla="*/ 0 h 30"/>
                <a:gd name="T26" fmla="*/ 0 w 16"/>
                <a:gd name="T27" fmla="*/ 0 h 30"/>
                <a:gd name="T28" fmla="*/ 0 w 16"/>
                <a:gd name="T29" fmla="*/ 0 h 30"/>
                <a:gd name="T30" fmla="*/ 0 w 16"/>
                <a:gd name="T31" fmla="*/ 0 h 30"/>
                <a:gd name="T32" fmla="*/ 0 w 16"/>
                <a:gd name="T33" fmla="*/ 0 h 30"/>
                <a:gd name="T34" fmla="*/ 0 w 16"/>
                <a:gd name="T35" fmla="*/ 0 h 30"/>
                <a:gd name="T36" fmla="*/ 0 w 16"/>
                <a:gd name="T37" fmla="*/ 0 h 30"/>
                <a:gd name="T38" fmla="*/ 0 w 16"/>
                <a:gd name="T39" fmla="*/ 0 h 30"/>
                <a:gd name="T40" fmla="*/ 0 w 16"/>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
                <a:gd name="T64" fmla="*/ 0 h 30"/>
                <a:gd name="T65" fmla="*/ 16 w 16"/>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 h="30">
                  <a:moveTo>
                    <a:pt x="7" y="30"/>
                  </a:moveTo>
                  <a:lnTo>
                    <a:pt x="5" y="24"/>
                  </a:lnTo>
                  <a:lnTo>
                    <a:pt x="1" y="15"/>
                  </a:lnTo>
                  <a:lnTo>
                    <a:pt x="0" y="7"/>
                  </a:lnTo>
                  <a:lnTo>
                    <a:pt x="0" y="1"/>
                  </a:lnTo>
                  <a:lnTo>
                    <a:pt x="5" y="0"/>
                  </a:lnTo>
                  <a:lnTo>
                    <a:pt x="9" y="0"/>
                  </a:lnTo>
                  <a:lnTo>
                    <a:pt x="14" y="0"/>
                  </a:lnTo>
                  <a:lnTo>
                    <a:pt x="15" y="1"/>
                  </a:lnTo>
                  <a:lnTo>
                    <a:pt x="14" y="7"/>
                  </a:lnTo>
                  <a:lnTo>
                    <a:pt x="11" y="12"/>
                  </a:lnTo>
                  <a:lnTo>
                    <a:pt x="10" y="16"/>
                  </a:lnTo>
                  <a:lnTo>
                    <a:pt x="10" y="18"/>
                  </a:lnTo>
                  <a:lnTo>
                    <a:pt x="11" y="21"/>
                  </a:lnTo>
                  <a:lnTo>
                    <a:pt x="15" y="24"/>
                  </a:lnTo>
                  <a:lnTo>
                    <a:pt x="16" y="27"/>
                  </a:lnTo>
                  <a:lnTo>
                    <a:pt x="15" y="28"/>
                  </a:lnTo>
                  <a:lnTo>
                    <a:pt x="11" y="29"/>
                  </a:lnTo>
                  <a:lnTo>
                    <a:pt x="9" y="30"/>
                  </a:lnTo>
                  <a:lnTo>
                    <a:pt x="8" y="30"/>
                  </a:lnTo>
                  <a:lnTo>
                    <a:pt x="7" y="3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graphicFrame>
        <p:nvGraphicFramePr>
          <p:cNvPr id="1027" name="Object 2"/>
          <p:cNvGraphicFramePr>
            <a:graphicFrameLocks noChangeAspect="1"/>
          </p:cNvGraphicFramePr>
          <p:nvPr/>
        </p:nvGraphicFramePr>
        <p:xfrm>
          <a:off x="7772400" y="1463040"/>
          <a:ext cx="990600" cy="1143000"/>
        </p:xfrm>
        <a:graphic>
          <a:graphicData uri="http://schemas.openxmlformats.org/presentationml/2006/ole">
            <mc:AlternateContent xmlns:mc="http://schemas.openxmlformats.org/markup-compatibility/2006">
              <mc:Choice xmlns:v="urn:schemas-microsoft-com:vml" Requires="v">
                <p:oleObj spid="_x0000_s1107" name="Clip" r:id="rId6" imgW="2501798" imgH="2616098" progId="">
                  <p:embed/>
                </p:oleObj>
              </mc:Choice>
              <mc:Fallback>
                <p:oleObj name="Clip" r:id="rId6" imgW="2501798" imgH="2616098"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400" y="1463040"/>
                        <a:ext cx="990600" cy="11430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cxnSp>
        <p:nvCxnSpPr>
          <p:cNvPr id="1035" name="Straight Arrow Connector 42"/>
          <p:cNvCxnSpPr>
            <a:cxnSpLocks noChangeShapeType="1"/>
          </p:cNvCxnSpPr>
          <p:nvPr/>
        </p:nvCxnSpPr>
        <p:spPr bwMode="auto">
          <a:xfrm rot="16200000" flipV="1">
            <a:off x="7315200" y="3672840"/>
            <a:ext cx="1600200" cy="381000"/>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1036" name="Straight Arrow Connector 46"/>
          <p:cNvCxnSpPr>
            <a:cxnSpLocks noChangeShapeType="1"/>
          </p:cNvCxnSpPr>
          <p:nvPr/>
        </p:nvCxnSpPr>
        <p:spPr bwMode="auto">
          <a:xfrm rot="16200000" flipV="1">
            <a:off x="7467600" y="3825240"/>
            <a:ext cx="1600200" cy="76200"/>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1037" name="Straight Arrow Connector 48"/>
          <p:cNvCxnSpPr>
            <a:cxnSpLocks noChangeShapeType="1"/>
          </p:cNvCxnSpPr>
          <p:nvPr/>
        </p:nvCxnSpPr>
        <p:spPr bwMode="auto">
          <a:xfrm rot="5400000" flipH="1" flipV="1">
            <a:off x="7620000" y="3749040"/>
            <a:ext cx="1600200" cy="228600"/>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xmlns="">
                <a:noFill/>
              </a14:hiddenFill>
            </a:ext>
          </a:extLst>
        </p:spPr>
      </p:cxn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latin typeface="Tahoma" charset="0"/>
                <a:ea typeface="MS PGothic" charset="0"/>
              </a:rPr>
              <a:t>Choosing Plug-ins</a:t>
            </a:r>
          </a:p>
        </p:txBody>
      </p:sp>
      <p:sp>
        <p:nvSpPr>
          <p:cNvPr id="3" name="Content Placeholder 2"/>
          <p:cNvSpPr>
            <a:spLocks noGrp="1"/>
          </p:cNvSpPr>
          <p:nvPr>
            <p:ph idx="1"/>
          </p:nvPr>
        </p:nvSpPr>
        <p:spPr/>
        <p:txBody>
          <a:bodyPr/>
          <a:lstStyle/>
          <a:p>
            <a:pPr>
              <a:defRPr/>
            </a:pPr>
            <a:r>
              <a:rPr lang="en-US" sz="2400" dirty="0">
                <a:ea typeface="ＭＳ Ｐゴシック" charset="-128"/>
                <a:cs typeface="ＭＳ Ｐゴシック" charset="-128"/>
              </a:rPr>
              <a:t>Automated tools require multiple scans of the target</a:t>
            </a:r>
          </a:p>
          <a:p>
            <a:pPr>
              <a:defRPr/>
            </a:pPr>
            <a:r>
              <a:rPr lang="en-US" sz="2400" dirty="0">
                <a:ea typeface="ＭＳ Ｐゴシック" charset="-128"/>
                <a:cs typeface="ＭＳ Ｐゴシック" charset="-128"/>
              </a:rPr>
              <a:t>Selecting all the plug-ins at once is a bad idea</a:t>
            </a:r>
          </a:p>
          <a:p>
            <a:pPr lvl="1">
              <a:defRPr/>
            </a:pPr>
            <a:r>
              <a:rPr lang="en-US" sz="2000" dirty="0">
                <a:ea typeface="ＭＳ Ｐゴシック" charset="-128"/>
              </a:rPr>
              <a:t>Causes crashes due to resource limits</a:t>
            </a:r>
          </a:p>
          <a:p>
            <a:pPr lvl="1">
              <a:defRPr/>
            </a:pPr>
            <a:r>
              <a:rPr lang="en-US" sz="2000" dirty="0">
                <a:ea typeface="ＭＳ Ｐゴシック" charset="-128"/>
              </a:rPr>
              <a:t>Can overwhelm the tools and the tester with information</a:t>
            </a:r>
          </a:p>
          <a:p>
            <a:pPr>
              <a:defRPr/>
            </a:pPr>
            <a:r>
              <a:rPr lang="en-US" sz="2400" dirty="0">
                <a:ea typeface="ＭＳ Ｐゴシック" charset="-128"/>
                <a:cs typeface="ＭＳ Ｐゴシック" charset="-128"/>
              </a:rPr>
              <a:t>Each scan should use similar or grouped plug-ins</a:t>
            </a:r>
          </a:p>
          <a:p>
            <a:pPr>
              <a:defRPr/>
            </a:pPr>
            <a:r>
              <a:rPr lang="en-US" sz="2400" dirty="0">
                <a:ea typeface="ＭＳ Ｐゴシック" charset="-128"/>
                <a:cs typeface="ＭＳ Ｐゴシック" charset="-128"/>
              </a:rPr>
              <a:t>For example, each scan below:</a:t>
            </a:r>
          </a:p>
          <a:p>
            <a:pPr marL="971550" lvl="1" indent="-514350">
              <a:buFont typeface="+mj-lt"/>
              <a:buAutoNum type="arabicPeriod"/>
              <a:defRPr/>
            </a:pPr>
            <a:r>
              <a:rPr lang="en-US" sz="2000" dirty="0">
                <a:ea typeface="ＭＳ Ｐゴシック" charset="-128"/>
              </a:rPr>
              <a:t>Spider and Information Gathering Types</a:t>
            </a:r>
          </a:p>
          <a:p>
            <a:pPr marL="971550" lvl="1" indent="-514350">
              <a:buFont typeface="+mj-lt"/>
              <a:buAutoNum type="arabicPeriod"/>
              <a:defRPr/>
            </a:pPr>
            <a:r>
              <a:rPr lang="en-US" sz="2000" dirty="0">
                <a:ea typeface="ＭＳ Ｐゴシック" charset="-128"/>
              </a:rPr>
              <a:t>Spider, SQL Injection, File Include and OS Command Injection</a:t>
            </a:r>
          </a:p>
          <a:p>
            <a:pPr marL="971550" lvl="1" indent="-514350">
              <a:buFont typeface="+mj-lt"/>
              <a:buAutoNum type="arabicPeriod"/>
              <a:defRPr/>
            </a:pPr>
            <a:r>
              <a:rPr lang="en-US" sz="2000" dirty="0">
                <a:ea typeface="ＭＳ Ｐゴシック" charset="-128"/>
              </a:rPr>
              <a:t>Spider, XSS and CSRF</a:t>
            </a:r>
          </a:p>
          <a:p>
            <a:pPr marL="971550" lvl="1" indent="-514350">
              <a:buFont typeface="+mj-lt"/>
              <a:buAutoNum type="arabicPeriod"/>
              <a:defRPr/>
            </a:pPr>
            <a:r>
              <a:rPr lang="en-US" sz="2000" dirty="0">
                <a:ea typeface="ＭＳ Ｐゴシック" charset="-128"/>
              </a:rPr>
              <a:t>Spider and plug-ins based on previous three scans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Automated Scanners</a:t>
            </a:r>
          </a:p>
        </p:txBody>
      </p:sp>
      <p:sp>
        <p:nvSpPr>
          <p:cNvPr id="3" name="Content Placeholder 2"/>
          <p:cNvSpPr>
            <a:spLocks noGrp="1"/>
          </p:cNvSpPr>
          <p:nvPr>
            <p:ph idx="1"/>
          </p:nvPr>
        </p:nvSpPr>
        <p:spPr/>
        <p:txBody>
          <a:bodyPr/>
          <a:lstStyle/>
          <a:p>
            <a:r>
              <a:rPr lang="en-US" dirty="0"/>
              <a:t>Many issues can be found with automated scanners</a:t>
            </a:r>
          </a:p>
          <a:p>
            <a:pPr lvl="1"/>
            <a:r>
              <a:rPr lang="en-US" dirty="0"/>
              <a:t>These require the tester to understand in advance how they happen</a:t>
            </a:r>
          </a:p>
          <a:p>
            <a:r>
              <a:rPr lang="en-US" dirty="0"/>
              <a:t>Scanners often have false positives</a:t>
            </a:r>
          </a:p>
          <a:p>
            <a:pPr lvl="1"/>
            <a:r>
              <a:rPr lang="en-US" dirty="0"/>
              <a:t>Findings that are not actually in the application</a:t>
            </a:r>
          </a:p>
          <a:p>
            <a:r>
              <a:rPr lang="en-US" dirty="0"/>
              <a:t>False negatives are also an issue</a:t>
            </a:r>
          </a:p>
          <a:p>
            <a:pPr lvl="1"/>
            <a:r>
              <a:rPr lang="en-US" dirty="0"/>
              <a:t>Scanners will miss the vulnerability</a:t>
            </a:r>
          </a:p>
          <a:p>
            <a:endParaRPr lang="en-US" dirty="0"/>
          </a:p>
        </p:txBody>
      </p:sp>
    </p:spTree>
    <p:extLst>
      <p:ext uri="{BB962C8B-B14F-4D97-AF65-F5344CB8AC3E}">
        <p14:creationId xmlns:p14="http://schemas.microsoft.com/office/powerpoint/2010/main" val="202989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41"/>
          <p:cNvSpPr>
            <a:spLocks noGrp="1" noChangeArrowheads="1"/>
          </p:cNvSpPr>
          <p:nvPr>
            <p:ph type="title"/>
          </p:nvPr>
        </p:nvSpPr>
        <p:spPr/>
        <p:txBody>
          <a:bodyPr/>
          <a:lstStyle/>
          <a:p>
            <a:pPr algn="l"/>
            <a:r>
              <a:rPr lang="en-US" dirty="0">
                <a:latin typeface="Tahoma" charset="0"/>
                <a:ea typeface="MS PGothic" charset="0"/>
              </a:rPr>
              <a:t>Course Roadmap</a:t>
            </a:r>
          </a:p>
        </p:txBody>
      </p:sp>
      <p:sp>
        <p:nvSpPr>
          <p:cNvPr id="8" name="Rectangle 1042"/>
          <p:cNvSpPr>
            <a:spLocks noChangeArrowheads="1"/>
          </p:cNvSpPr>
          <p:nvPr/>
        </p:nvSpPr>
        <p:spPr bwMode="auto">
          <a:xfrm>
            <a:off x="104019" y="1517953"/>
            <a:ext cx="8458200" cy="44196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dirty="0">
                <a:latin typeface="Tahoma" pitchFamily="34" charset="0"/>
                <a:ea typeface="MS PGothic" pitchFamily="34" charset="-128"/>
                <a:cs typeface="+mn-cs"/>
              </a:rPr>
              <a:t>Attacker'</a:t>
            </a:r>
            <a:r>
              <a:rPr lang="en-US" sz="3200" dirty="0">
                <a:latin typeface="Tahoma" pitchFamily="34" charset="0"/>
                <a:ea typeface="MS PGothic" pitchFamily="34" charset="-128"/>
              </a:rPr>
              <a:t>s View, Pen-Testing</a:t>
            </a:r>
            <a:br>
              <a:rPr lang="en-US" sz="3200" dirty="0">
                <a:latin typeface="Tahoma" pitchFamily="34" charset="0"/>
                <a:ea typeface="MS PGothic" pitchFamily="34" charset="-128"/>
              </a:rPr>
            </a:br>
            <a:r>
              <a:rPr lang="en-US" sz="3200" dirty="0">
                <a:latin typeface="Tahoma" pitchFamily="34" charset="0"/>
                <a:ea typeface="MS PGothic" pitchFamily="34" charset="-128"/>
              </a:rPr>
              <a:t>&amp; Scoping</a:t>
            </a:r>
            <a:endParaRPr lang="en-US" sz="3200" dirty="0">
              <a:latin typeface="Tahoma" pitchFamily="34" charset="0"/>
              <a:ea typeface="MS PGothic" pitchFamily="34" charset="-128"/>
              <a:cs typeface="+mn-cs"/>
            </a:endParaRP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Server-Side Vuln Discovery</a:t>
            </a:r>
          </a:p>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Server-Side Vuln</a:t>
            </a:r>
            <a:r>
              <a:rPr lang="en-US" sz="3200" b="1" i="1" dirty="0">
                <a:solidFill>
                  <a:srgbClr val="FF0000"/>
                </a:solidFill>
                <a:latin typeface="Tahoma" pitchFamily="34" charset="0"/>
                <a:ea typeface="MS PGothic" pitchFamily="34" charset="-128"/>
                <a:cs typeface="+mn-cs"/>
              </a:rPr>
              <a:t> </a:t>
            </a:r>
            <a:br>
              <a:rPr lang="en-US" sz="3200" b="1" i="1" dirty="0">
                <a:solidFill>
                  <a:srgbClr val="FF0000"/>
                </a:solidFill>
                <a:latin typeface="Tahoma" pitchFamily="34" charset="0"/>
                <a:ea typeface="MS PGothic" pitchFamily="34" charset="-128"/>
                <a:cs typeface="+mn-cs"/>
              </a:rPr>
            </a:br>
            <a:r>
              <a:rPr lang="en-US" sz="3200" b="1" i="1" u="sng" dirty="0">
                <a:solidFill>
                  <a:srgbClr val="FF0000"/>
                </a:solidFill>
                <a:latin typeface="Tahoma" pitchFamily="34" charset="0"/>
                <a:ea typeface="MS PGothic" pitchFamily="34" charset="-128"/>
                <a:cs typeface="+mn-cs"/>
              </a:rPr>
              <a:t>Discovery Cont.</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9" name="Rectangle 1043"/>
          <p:cNvSpPr>
            <a:spLocks noChangeArrowheads="1"/>
          </p:cNvSpPr>
          <p:nvPr/>
        </p:nvSpPr>
        <p:spPr bwMode="auto">
          <a:xfrm>
            <a:off x="5562600" y="0"/>
            <a:ext cx="3429000" cy="6858000"/>
          </a:xfrm>
          <a:prstGeom prst="rect">
            <a:avLst/>
          </a:prstGeom>
          <a:solidFill>
            <a:srgbClr val="99FFCC"/>
          </a:solidFill>
          <a:ln w="12700">
            <a:solidFill>
              <a:schemeClr val="tx1"/>
            </a:solidFill>
            <a:miter lim="800000"/>
            <a:headEnd type="none" w="sm" len="sm"/>
            <a:tailEnd type="none" w="sm" len="sm"/>
          </a:ln>
        </p:spPr>
        <p:txBody>
          <a:bodyPr wrap="none" anchor="ctr"/>
          <a:lstStyle/>
          <a:p>
            <a:pPr eaLnBrk="0" hangingPunct="0">
              <a:spcBef>
                <a:spcPct val="20000"/>
              </a:spcBef>
              <a:buFontTx/>
              <a:buChar char="•"/>
              <a:defRPr/>
            </a:pPr>
            <a:r>
              <a:rPr lang="en-US" sz="1700" dirty="0">
                <a:ea typeface="ＭＳ Ｐゴシック" charset="-128"/>
                <a:cs typeface="ＭＳ Ｐゴシック" charset="-128"/>
              </a:rPr>
              <a:t> Cross-Site Scripting (XSS)  </a:t>
            </a:r>
          </a:p>
          <a:p>
            <a:pPr eaLnBrk="0" hangingPunct="0">
              <a:spcBef>
                <a:spcPct val="20000"/>
              </a:spcBef>
              <a:buFontTx/>
              <a:buChar char="•"/>
              <a:defRPr/>
            </a:pPr>
            <a:r>
              <a:rPr lang="en-US" sz="1700" dirty="0">
                <a:ea typeface="ＭＳ Ｐゴシック" charset="-128"/>
                <a:cs typeface="ＭＳ Ｐゴシック" charset="-128"/>
              </a:rPr>
              <a:t> Cross-Site Scripting Exercise</a:t>
            </a:r>
          </a:p>
          <a:p>
            <a:pPr eaLnBrk="0" hangingPunct="0">
              <a:spcBef>
                <a:spcPct val="20000"/>
              </a:spcBef>
              <a:buFontTx/>
              <a:buChar char="•"/>
              <a:defRPr/>
            </a:pPr>
            <a:r>
              <a:rPr lang="en-US" sz="1700" dirty="0">
                <a:ea typeface="ＭＳ Ｐゴシック" charset="-128"/>
                <a:cs typeface="ＭＳ Ｐゴシック" charset="-128"/>
              </a:rPr>
              <a:t> Cross-Site Scripting Discovery</a:t>
            </a:r>
          </a:p>
          <a:p>
            <a:pPr eaLnBrk="0" hangingPunct="0">
              <a:spcBef>
                <a:spcPct val="20000"/>
              </a:spcBef>
              <a:buFontTx/>
              <a:buChar char="•"/>
              <a:defRPr/>
            </a:pPr>
            <a:r>
              <a:rPr lang="en-US" sz="1700" dirty="0">
                <a:ea typeface="ＭＳ Ｐゴシック" charset="-128"/>
                <a:cs typeface="ＭＳ Ｐゴシック" charset="-128"/>
              </a:rPr>
              <a:t> Persistent XSS Exercise</a:t>
            </a:r>
          </a:p>
          <a:p>
            <a:pPr eaLnBrk="0" hangingPunct="0">
              <a:spcBef>
                <a:spcPct val="20000"/>
              </a:spcBef>
              <a:buFontTx/>
              <a:buChar char="•"/>
              <a:defRPr/>
            </a:pPr>
            <a:r>
              <a:rPr lang="en-US" sz="1700" dirty="0">
                <a:ea typeface="ＭＳ Ｐゴシック" charset="-128"/>
                <a:cs typeface="ＭＳ Ｐゴシック" charset="-128"/>
              </a:rPr>
              <a:t> Cross-Site Request Forgery (CSRF)</a:t>
            </a:r>
          </a:p>
          <a:p>
            <a:pPr eaLnBrk="0" hangingPunct="0">
              <a:spcBef>
                <a:spcPct val="20000"/>
              </a:spcBef>
              <a:buFontTx/>
              <a:buChar char="•"/>
              <a:defRPr/>
            </a:pPr>
            <a:r>
              <a:rPr lang="en-US" sz="1700" dirty="0">
                <a:ea typeface="ＭＳ Ｐゴシック" charset="-128"/>
                <a:cs typeface="ＭＳ Ｐゴシック" charset="-128"/>
              </a:rPr>
              <a:t> Session Flaws</a:t>
            </a:r>
          </a:p>
          <a:p>
            <a:pPr eaLnBrk="0" hangingPunct="0">
              <a:spcBef>
                <a:spcPct val="20000"/>
              </a:spcBef>
              <a:buFontTx/>
              <a:buChar char="•"/>
              <a:defRPr/>
            </a:pPr>
            <a:r>
              <a:rPr lang="en-US" sz="1700" dirty="0">
                <a:ea typeface="ＭＳ Ｐゴシック" charset="-128"/>
                <a:cs typeface="ＭＳ Ｐゴシック" charset="-128"/>
              </a:rPr>
              <a:t> Session Fixation</a:t>
            </a:r>
          </a:p>
          <a:p>
            <a:pPr eaLnBrk="0" hangingPunct="0">
              <a:spcBef>
                <a:spcPct val="20000"/>
              </a:spcBef>
              <a:buFontTx/>
              <a:buChar char="•"/>
              <a:defRPr/>
            </a:pPr>
            <a:r>
              <a:rPr lang="en-US" sz="1700" dirty="0">
                <a:ea typeface="ＭＳ Ｐゴシック" charset="-128"/>
                <a:cs typeface="ＭＳ Ｐゴシック" charset="-128"/>
              </a:rPr>
              <a:t> AJAX</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 Exercise </a:t>
            </a:r>
          </a:p>
          <a:p>
            <a:pPr lvl="1" eaLnBrk="0" hangingPunct="0">
              <a:spcBef>
                <a:spcPct val="20000"/>
              </a:spcBef>
              <a:buFont typeface="Lucida Grande" charset="0"/>
              <a:buChar char="-"/>
              <a:defRPr/>
            </a:pPr>
            <a:r>
              <a:rPr lang="en-US" sz="1700" dirty="0">
                <a:ea typeface="ＭＳ Ｐゴシック" charset="-128"/>
                <a:cs typeface="ＭＳ Ｐゴシック" charset="-128"/>
              </a:rPr>
              <a:t>API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Data Binding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AJAX Fuzzing Exercise</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 Exercise</a:t>
            </a:r>
          </a:p>
          <a:p>
            <a:pPr eaLnBrk="0" hangingPunct="0">
              <a:spcBef>
                <a:spcPct val="20000"/>
              </a:spcBef>
              <a:buFontTx/>
              <a:buChar char="•"/>
              <a:defRPr/>
            </a:pPr>
            <a:r>
              <a:rPr lang="en-US" sz="1700" dirty="0">
                <a:ea typeface="ＭＳ Ｐゴシック" charset="-128"/>
                <a:cs typeface="ＭＳ Ｐゴシック" charset="-128"/>
              </a:rPr>
              <a:t> Automated Web Application</a:t>
            </a:r>
            <a:br>
              <a:rPr lang="en-US" sz="1700" dirty="0">
                <a:ea typeface="ＭＳ Ｐゴシック" charset="-128"/>
                <a:cs typeface="ＭＳ Ｐゴシック" charset="-128"/>
              </a:rPr>
            </a:br>
            <a:r>
              <a:rPr lang="en-US" sz="1700" dirty="0">
                <a:ea typeface="ＭＳ Ｐゴシック" charset="-128"/>
                <a:cs typeface="ＭＳ Ｐゴシック" charset="-128"/>
              </a:rPr>
              <a:t>   Scanners</a:t>
            </a:r>
          </a:p>
          <a:p>
            <a:pPr lvl="1">
              <a:spcBef>
                <a:spcPct val="20000"/>
              </a:spcBef>
              <a:buFont typeface="Lucida Grande" charset="0"/>
              <a:buChar char="-"/>
              <a:defRPr/>
            </a:pPr>
            <a:r>
              <a:rPr lang="en-US" sz="1700" dirty="0">
                <a:ea typeface="ＭＳ Ｐゴシック" charset="-128"/>
                <a:cs typeface="ＭＳ Ｐゴシック" charset="-128"/>
              </a:rPr>
              <a:t> </a:t>
            </a:r>
            <a:r>
              <a:rPr lang="en-US" sz="1700" b="1" i="1" dirty="0">
                <a:solidFill>
                  <a:srgbClr val="FF0000"/>
                </a:solidFill>
                <a:ea typeface="ＭＳ Ｐゴシック" charset="-128"/>
                <a:cs typeface="ＭＳ Ｐゴシック" charset="-128"/>
              </a:rPr>
              <a:t>SkipFish</a:t>
            </a:r>
          </a:p>
          <a:p>
            <a:pPr lvl="1">
              <a:spcBef>
                <a:spcPct val="20000"/>
              </a:spcBef>
              <a:buFont typeface="Lucida Grande" charset="0"/>
              <a:buChar char="-"/>
              <a:defRPr/>
            </a:pPr>
            <a:r>
              <a:rPr lang="en-US" sz="1700" dirty="0">
                <a:ea typeface="ＭＳ Ｐゴシック" charset="-128"/>
                <a:cs typeface="ＭＳ Ｐゴシック" charset="-128"/>
              </a:rPr>
              <a:t> SkipFish Exercise</a:t>
            </a:r>
          </a:p>
          <a:p>
            <a:pPr lvl="1">
              <a:spcBef>
                <a:spcPct val="20000"/>
              </a:spcBef>
              <a:buFont typeface="Lucida Grande" charset="0"/>
              <a:buChar char="-"/>
              <a:defRPr/>
            </a:pPr>
            <a:r>
              <a:rPr lang="en-US" sz="1700" dirty="0">
                <a:ea typeface="ＭＳ Ｐゴシック" charset="-128"/>
                <a:cs typeface="ＭＳ Ｐゴシック" charset="-128"/>
              </a:rPr>
              <a:t> w3af</a:t>
            </a:r>
          </a:p>
          <a:p>
            <a:pPr lvl="1">
              <a:spcBef>
                <a:spcPct val="20000"/>
              </a:spcBef>
              <a:buFont typeface="Lucida Grande" charset="0"/>
              <a:buChar char="-"/>
              <a:defRPr/>
            </a:pPr>
            <a:r>
              <a:rPr lang="en-US" sz="1700" dirty="0">
                <a:ea typeface="ＭＳ Ｐゴシック" charset="-128"/>
                <a:cs typeface="ＭＳ Ｐゴシック" charset="-128"/>
              </a:rPr>
              <a:t> w3af Exercise</a:t>
            </a:r>
          </a:p>
        </p:txBody>
      </p:sp>
      <p:sp>
        <p:nvSpPr>
          <p:cNvPr id="10" name="Freeform 1044"/>
          <p:cNvSpPr>
            <a:spLocks/>
          </p:cNvSpPr>
          <p:nvPr/>
        </p:nvSpPr>
        <p:spPr bwMode="blackWhite">
          <a:xfrm>
            <a:off x="4265613" y="269384"/>
            <a:ext cx="1296987" cy="6030871"/>
          </a:xfrm>
          <a:custGeom>
            <a:avLst/>
            <a:gdLst>
              <a:gd name="T0" fmla="*/ 0 w 808"/>
              <a:gd name="T1" fmla="*/ 2147483647 h 3984"/>
              <a:gd name="T2" fmla="*/ 2147483647 w 808"/>
              <a:gd name="T3" fmla="*/ 0 h 3984"/>
              <a:gd name="T4" fmla="*/ 2147483647 w 808"/>
              <a:gd name="T5" fmla="*/ 2147483647 h 3984"/>
              <a:gd name="T6" fmla="*/ 0 w 808"/>
              <a:gd name="T7" fmla="*/ 2147483647 h 3984"/>
              <a:gd name="T8" fmla="*/ 0 60000 65536"/>
              <a:gd name="T9" fmla="*/ 0 60000 65536"/>
              <a:gd name="T10" fmla="*/ 0 60000 65536"/>
              <a:gd name="T11" fmla="*/ 0 60000 65536"/>
              <a:gd name="T12" fmla="*/ 0 w 808"/>
              <a:gd name="T13" fmla="*/ 0 h 3984"/>
              <a:gd name="T14" fmla="*/ 808 w 808"/>
              <a:gd name="T15" fmla="*/ 3984 h 3984"/>
            </a:gdLst>
            <a:ahLst/>
            <a:cxnLst>
              <a:cxn ang="T8">
                <a:pos x="T0" y="T1"/>
              </a:cxn>
              <a:cxn ang="T9">
                <a:pos x="T2" y="T3"/>
              </a:cxn>
              <a:cxn ang="T10">
                <a:pos x="T4" y="T5"/>
              </a:cxn>
              <a:cxn ang="T11">
                <a:pos x="T6" y="T7"/>
              </a:cxn>
            </a:cxnLst>
            <a:rect l="T12" t="T13" r="T14" b="T15"/>
            <a:pathLst>
              <a:path w="808" h="3984">
                <a:moveTo>
                  <a:pt x="0" y="2788"/>
                </a:moveTo>
                <a:lnTo>
                  <a:pt x="808" y="0"/>
                </a:lnTo>
                <a:lnTo>
                  <a:pt x="808" y="3984"/>
                </a:lnTo>
                <a:lnTo>
                  <a:pt x="0" y="2788"/>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latin typeface="Tahoma" charset="0"/>
                <a:ea typeface="MS PGothic" charset="0"/>
              </a:rPr>
              <a:t>Running Skipfish</a:t>
            </a:r>
          </a:p>
        </p:txBody>
      </p:sp>
      <p:sp>
        <p:nvSpPr>
          <p:cNvPr id="31747" name="Content Placeholder 2"/>
          <p:cNvSpPr>
            <a:spLocks noGrp="1"/>
          </p:cNvSpPr>
          <p:nvPr>
            <p:ph idx="1"/>
          </p:nvPr>
        </p:nvSpPr>
        <p:spPr/>
        <p:txBody>
          <a:bodyPr/>
          <a:lstStyle/>
          <a:p>
            <a:r>
              <a:rPr lang="en-US" sz="2000" dirty="0">
                <a:latin typeface="Tahoma" charset="0"/>
                <a:ea typeface="MS PGothic" charset="0"/>
              </a:rPr>
              <a:t>Skipfish has been designed to provide a large number of options</a:t>
            </a:r>
          </a:p>
          <a:p>
            <a:pPr lvl="1"/>
            <a:r>
              <a:rPr lang="en-US" sz="1800" dirty="0">
                <a:latin typeface="Tahoma" charset="0"/>
                <a:ea typeface="MS PGothic" charset="0"/>
              </a:rPr>
              <a:t>While being simple to run</a:t>
            </a:r>
          </a:p>
          <a:p>
            <a:r>
              <a:rPr lang="en-US" sz="2000" dirty="0">
                <a:latin typeface="Tahoma" charset="0"/>
                <a:ea typeface="MS PGothic" charset="0"/>
              </a:rPr>
              <a:t>Skipfish performs adaptive scanning and brute-forcing</a:t>
            </a:r>
          </a:p>
          <a:p>
            <a:pPr lvl="1"/>
            <a:r>
              <a:rPr lang="en-US" sz="1800" dirty="0">
                <a:latin typeface="Tahoma" charset="0"/>
                <a:ea typeface="MS PGothic" charset="0"/>
              </a:rPr>
              <a:t>Based on the dictionary selected and the responses from the site</a:t>
            </a:r>
          </a:p>
          <a:p>
            <a:r>
              <a:rPr lang="en-US" sz="2000" dirty="0">
                <a:latin typeface="Tahoma" charset="0"/>
                <a:ea typeface="MS PGothic" charset="0"/>
              </a:rPr>
              <a:t>Skipfish performs a large number of scans</a:t>
            </a:r>
          </a:p>
          <a:p>
            <a:pPr lvl="1"/>
            <a:r>
              <a:rPr lang="en-US" sz="1800" dirty="0">
                <a:latin typeface="Tahoma" charset="0"/>
                <a:ea typeface="MS PGothic" charset="0"/>
              </a:rPr>
              <a:t>This can overwhelm a server!</a:t>
            </a:r>
          </a:p>
          <a:p>
            <a:pPr lvl="1"/>
            <a:r>
              <a:rPr lang="en-US" sz="1800" dirty="0">
                <a:latin typeface="Tahoma" charset="0"/>
                <a:ea typeface="MS PGothic" charset="0"/>
              </a:rPr>
              <a:t>Log files fill or memory is exhausted</a:t>
            </a:r>
          </a:p>
          <a:p>
            <a:r>
              <a:rPr lang="en-US" sz="2200" dirty="0">
                <a:latin typeface="Tahoma" charset="0"/>
                <a:ea typeface="MS PGothic" charset="0"/>
              </a:rPr>
              <a:t>Skipfish can be set to analyze the content or just do brute forcing</a:t>
            </a:r>
          </a:p>
          <a:p>
            <a:r>
              <a:rPr lang="en-US" sz="2200" dirty="0">
                <a:latin typeface="Tahoma" charset="0"/>
                <a:ea typeface="MS PGothic" charset="0"/>
              </a:rPr>
              <a:t>A great feature of Skipfish is that it will handle sites made up of multiple technologies</a:t>
            </a:r>
          </a:p>
          <a:p>
            <a:pPr lvl="1"/>
            <a:r>
              <a:rPr lang="en-US" sz="1800" dirty="0">
                <a:latin typeface="Tahoma" charset="0"/>
                <a:ea typeface="MS PGothic" charset="0"/>
              </a:rPr>
              <a:t>Portions of the site are PHP and others are ASPX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latin typeface="Tahoma" charset="0"/>
                <a:ea typeface="MS PGothic" charset="0"/>
              </a:rPr>
              <a:t>Skipfish Dictionary Modes</a:t>
            </a:r>
          </a:p>
        </p:txBody>
      </p:sp>
      <p:sp>
        <p:nvSpPr>
          <p:cNvPr id="32771" name="Content Placeholder 2"/>
          <p:cNvSpPr>
            <a:spLocks noGrp="1"/>
          </p:cNvSpPr>
          <p:nvPr>
            <p:ph idx="1"/>
          </p:nvPr>
        </p:nvSpPr>
        <p:spPr>
          <a:xfrm>
            <a:off x="289560" y="1404016"/>
            <a:ext cx="8534400" cy="4419600"/>
          </a:xfrm>
        </p:spPr>
        <p:txBody>
          <a:bodyPr/>
          <a:lstStyle/>
          <a:p>
            <a:r>
              <a:rPr lang="en-US" sz="2000" dirty="0">
                <a:latin typeface="Tahoma" charset="0"/>
                <a:ea typeface="MS PGothic" charset="0"/>
              </a:rPr>
              <a:t>Skipfish uses a series of dictionaries</a:t>
            </a:r>
          </a:p>
          <a:p>
            <a:r>
              <a:rPr lang="en-US" sz="2000" dirty="0">
                <a:latin typeface="Tahoma" charset="0"/>
                <a:ea typeface="MS PGothic" charset="0"/>
              </a:rPr>
              <a:t>These files provide a series of tests for Skipfish to use</a:t>
            </a:r>
          </a:p>
          <a:p>
            <a:pPr lvl="1"/>
            <a:r>
              <a:rPr lang="en-US" sz="1800" dirty="0">
                <a:latin typeface="Tahoma" charset="0"/>
                <a:ea typeface="MS PGothic" charset="0"/>
              </a:rPr>
              <a:t>Along the lines of brute forcing tests, not XSS discovery</a:t>
            </a:r>
          </a:p>
          <a:p>
            <a:r>
              <a:rPr lang="en-US" sz="2000" dirty="0">
                <a:latin typeface="Tahoma" charset="0"/>
                <a:ea typeface="MS PGothic" charset="0"/>
              </a:rPr>
              <a:t>The use of these dictionaries is important to the success of the testing</a:t>
            </a:r>
          </a:p>
          <a:p>
            <a:r>
              <a:rPr lang="en-US" sz="2000" dirty="0">
                <a:latin typeface="Tahoma" charset="0"/>
                <a:ea typeface="MS PGothic" charset="0"/>
              </a:rPr>
              <a:t>There are three basic modes to understand according to Michal</a:t>
            </a:r>
          </a:p>
          <a:p>
            <a:r>
              <a:rPr lang="en-US" sz="2000" dirty="0">
                <a:latin typeface="Tahoma" charset="0"/>
                <a:ea typeface="MS PGothic" charset="0"/>
              </a:rPr>
              <a:t>No brute-force</a:t>
            </a:r>
          </a:p>
          <a:p>
            <a:pPr lvl="1"/>
            <a:r>
              <a:rPr lang="en-US" sz="1800" dirty="0">
                <a:latin typeface="Tahoma" charset="0"/>
                <a:ea typeface="MS PGothic" charset="0"/>
              </a:rPr>
              <a:t>This will perform only the regular testing of the site, missing non-linked files</a:t>
            </a:r>
          </a:p>
          <a:p>
            <a:r>
              <a:rPr lang="en-US" sz="2000" dirty="0">
                <a:latin typeface="Tahoma" charset="0"/>
                <a:ea typeface="MS PGothic" charset="0"/>
              </a:rPr>
              <a:t>Minimal brute-force</a:t>
            </a:r>
          </a:p>
          <a:p>
            <a:pPr lvl="1"/>
            <a:r>
              <a:rPr lang="en-US" sz="1800" dirty="0">
                <a:latin typeface="Tahoma" charset="0"/>
                <a:ea typeface="MS PGothic" charset="0"/>
              </a:rPr>
              <a:t>For a quick test, this is an excellent start.  It looks for either fuzzed file name or extensions</a:t>
            </a:r>
          </a:p>
          <a:p>
            <a:r>
              <a:rPr lang="en-US" sz="2000" dirty="0">
                <a:latin typeface="Tahoma" charset="0"/>
                <a:ea typeface="MS PGothic" charset="0"/>
              </a:rPr>
              <a:t>Normal brute-force</a:t>
            </a:r>
          </a:p>
          <a:p>
            <a:pPr lvl="1"/>
            <a:r>
              <a:rPr lang="en-US" sz="1800" dirty="0">
                <a:latin typeface="Tahoma" charset="0"/>
                <a:ea typeface="MS PGothic" charset="0"/>
              </a:rPr>
              <a:t>This performs all of the brute-force tests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latin typeface="Tahoma" charset="0"/>
                <a:ea typeface="MS PGothic" charset="0"/>
              </a:rPr>
              <a:t>Skipfish Reporting</a:t>
            </a:r>
          </a:p>
        </p:txBody>
      </p:sp>
      <p:sp>
        <p:nvSpPr>
          <p:cNvPr id="33795" name="Content Placeholder 2"/>
          <p:cNvSpPr>
            <a:spLocks noGrp="1"/>
          </p:cNvSpPr>
          <p:nvPr>
            <p:ph idx="1"/>
          </p:nvPr>
        </p:nvSpPr>
        <p:spPr>
          <a:xfrm>
            <a:off x="167640" y="1478522"/>
            <a:ext cx="3733800" cy="4114800"/>
          </a:xfrm>
        </p:spPr>
        <p:txBody>
          <a:bodyPr/>
          <a:lstStyle/>
          <a:p>
            <a:r>
              <a:rPr lang="en-US" sz="2400" dirty="0">
                <a:latin typeface="Tahoma" charset="0"/>
                <a:ea typeface="MS PGothic" charset="0"/>
              </a:rPr>
              <a:t>Skipfish generates a report when its finished</a:t>
            </a:r>
          </a:p>
          <a:p>
            <a:pPr lvl="1"/>
            <a:r>
              <a:rPr lang="en-US" sz="2000" dirty="0">
                <a:latin typeface="Tahoma" charset="0"/>
                <a:ea typeface="MS PGothic" charset="0"/>
              </a:rPr>
              <a:t>Or if the scan is cancelled</a:t>
            </a:r>
          </a:p>
          <a:p>
            <a:r>
              <a:rPr lang="en-US" sz="2400" dirty="0">
                <a:latin typeface="Tahoma" charset="0"/>
                <a:ea typeface="MS PGothic" charset="0"/>
              </a:rPr>
              <a:t>This report is an HTML file</a:t>
            </a:r>
          </a:p>
          <a:p>
            <a:pPr lvl="1"/>
            <a:r>
              <a:rPr lang="en-US" sz="2000" dirty="0">
                <a:latin typeface="Tahoma" charset="0"/>
                <a:ea typeface="MS PGothic" charset="0"/>
              </a:rPr>
              <a:t>It includes findings as well as informational data</a:t>
            </a:r>
          </a:p>
          <a:p>
            <a:r>
              <a:rPr lang="en-US" sz="2400" dirty="0">
                <a:latin typeface="Tahoma" charset="0"/>
                <a:ea typeface="MS PGothic" charset="0"/>
              </a:rPr>
              <a:t>It also includes traces of requests and responses</a:t>
            </a:r>
          </a:p>
        </p:txBody>
      </p:sp>
      <p:pic>
        <p:nvPicPr>
          <p:cNvPr id="2" name="Picture 1">
            <a:extLst>
              <a:ext uri="{FF2B5EF4-FFF2-40B4-BE49-F238E27FC236}">
                <a16:creationId xmlns:a16="http://schemas.microsoft.com/office/drawing/2014/main" id="{15EBB63F-9BC3-40C2-9000-4D4B70430933}"/>
              </a:ext>
            </a:extLst>
          </p:cNvPr>
          <p:cNvPicPr>
            <a:picLocks noChangeAspect="1"/>
          </p:cNvPicPr>
          <p:nvPr/>
        </p:nvPicPr>
        <p:blipFill>
          <a:blip r:embed="rId3"/>
          <a:stretch>
            <a:fillRect/>
          </a:stretch>
        </p:blipFill>
        <p:spPr>
          <a:xfrm>
            <a:off x="3975663" y="1327673"/>
            <a:ext cx="4795804" cy="3161278"/>
          </a:xfrm>
          <a:prstGeom prst="rect">
            <a:avLst/>
          </a:prstGeom>
        </p:spPr>
      </p:pic>
      <p:pic>
        <p:nvPicPr>
          <p:cNvPr id="3" name="Picture 2">
            <a:extLst>
              <a:ext uri="{FF2B5EF4-FFF2-40B4-BE49-F238E27FC236}">
                <a16:creationId xmlns:a16="http://schemas.microsoft.com/office/drawing/2014/main" id="{A5A9EE7D-6186-42B6-B6AB-4F4BC5541CFF}"/>
              </a:ext>
            </a:extLst>
          </p:cNvPr>
          <p:cNvPicPr>
            <a:picLocks noChangeAspect="1"/>
          </p:cNvPicPr>
          <p:nvPr/>
        </p:nvPicPr>
        <p:blipFill>
          <a:blip r:embed="rId4"/>
          <a:stretch>
            <a:fillRect/>
          </a:stretch>
        </p:blipFill>
        <p:spPr>
          <a:xfrm>
            <a:off x="4586287" y="4277369"/>
            <a:ext cx="3855172" cy="2292764"/>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041"/>
          <p:cNvSpPr>
            <a:spLocks noGrp="1" noChangeArrowheads="1"/>
          </p:cNvSpPr>
          <p:nvPr>
            <p:ph type="title"/>
          </p:nvPr>
        </p:nvSpPr>
        <p:spPr/>
        <p:txBody>
          <a:bodyPr/>
          <a:lstStyle/>
          <a:p>
            <a:pPr algn="l"/>
            <a:r>
              <a:rPr lang="en-US" dirty="0">
                <a:latin typeface="Tahoma" charset="0"/>
                <a:ea typeface="MS PGothic" charset="0"/>
              </a:rPr>
              <a:t>Course Roadmap</a:t>
            </a:r>
          </a:p>
        </p:txBody>
      </p:sp>
      <p:sp>
        <p:nvSpPr>
          <p:cNvPr id="18" name="Rectangle 1042"/>
          <p:cNvSpPr>
            <a:spLocks noChangeArrowheads="1"/>
          </p:cNvSpPr>
          <p:nvPr/>
        </p:nvSpPr>
        <p:spPr bwMode="auto">
          <a:xfrm>
            <a:off x="94343" y="1602954"/>
            <a:ext cx="8458200" cy="44196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dirty="0">
                <a:latin typeface="Tahoma" pitchFamily="34" charset="0"/>
                <a:ea typeface="MS PGothic" pitchFamily="34" charset="-128"/>
                <a:cs typeface="+mn-cs"/>
              </a:rPr>
              <a:t>Attacker'</a:t>
            </a:r>
            <a:r>
              <a:rPr lang="en-US" sz="3200" dirty="0">
                <a:latin typeface="Tahoma" pitchFamily="34" charset="0"/>
                <a:ea typeface="MS PGothic" pitchFamily="34" charset="-128"/>
              </a:rPr>
              <a:t>s View, Pen-Testing</a:t>
            </a:r>
            <a:br>
              <a:rPr lang="en-US" sz="3200" dirty="0">
                <a:latin typeface="Tahoma" pitchFamily="34" charset="0"/>
                <a:ea typeface="MS PGothic" pitchFamily="34" charset="-128"/>
              </a:rPr>
            </a:br>
            <a:r>
              <a:rPr lang="en-US" sz="3200" dirty="0">
                <a:latin typeface="Tahoma" pitchFamily="34" charset="0"/>
                <a:ea typeface="MS PGothic" pitchFamily="34" charset="-128"/>
              </a:rPr>
              <a:t>&amp; Scoping</a:t>
            </a:r>
            <a:endParaRPr lang="en-US" sz="3200" dirty="0">
              <a:latin typeface="Tahoma" pitchFamily="34" charset="0"/>
              <a:ea typeface="MS PGothic" pitchFamily="34" charset="-128"/>
              <a:cs typeface="+mn-cs"/>
            </a:endParaRP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Server-Side Vuln Discovery</a:t>
            </a:r>
          </a:p>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Server-Side Vuln</a:t>
            </a:r>
            <a:r>
              <a:rPr lang="en-US" sz="3200" b="1" i="1" dirty="0">
                <a:solidFill>
                  <a:srgbClr val="FF0000"/>
                </a:solidFill>
                <a:latin typeface="Tahoma" pitchFamily="34" charset="0"/>
                <a:ea typeface="MS PGothic" pitchFamily="34" charset="-128"/>
                <a:cs typeface="+mn-cs"/>
              </a:rPr>
              <a:t> </a:t>
            </a:r>
            <a:br>
              <a:rPr lang="en-US" sz="3200" b="1" i="1" dirty="0">
                <a:solidFill>
                  <a:srgbClr val="FF0000"/>
                </a:solidFill>
                <a:latin typeface="Tahoma" pitchFamily="34" charset="0"/>
                <a:ea typeface="MS PGothic" pitchFamily="34" charset="-128"/>
                <a:cs typeface="+mn-cs"/>
              </a:rPr>
            </a:br>
            <a:r>
              <a:rPr lang="en-US" sz="3200" b="1" i="1" u="sng" dirty="0">
                <a:solidFill>
                  <a:srgbClr val="FF0000"/>
                </a:solidFill>
                <a:latin typeface="Tahoma" pitchFamily="34" charset="0"/>
                <a:ea typeface="MS PGothic" pitchFamily="34" charset="-128"/>
                <a:cs typeface="+mn-cs"/>
              </a:rPr>
              <a:t>Discovery Cont.</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19" name="Rectangle 1043"/>
          <p:cNvSpPr>
            <a:spLocks noChangeArrowheads="1"/>
          </p:cNvSpPr>
          <p:nvPr/>
        </p:nvSpPr>
        <p:spPr bwMode="auto">
          <a:xfrm>
            <a:off x="5562600" y="0"/>
            <a:ext cx="3429000" cy="6858000"/>
          </a:xfrm>
          <a:prstGeom prst="rect">
            <a:avLst/>
          </a:prstGeom>
          <a:solidFill>
            <a:srgbClr val="99FFCC"/>
          </a:solidFill>
          <a:ln w="12700">
            <a:solidFill>
              <a:schemeClr val="tx1"/>
            </a:solidFill>
            <a:miter lim="800000"/>
            <a:headEnd type="none" w="sm" len="sm"/>
            <a:tailEnd type="none" w="sm" len="sm"/>
          </a:ln>
        </p:spPr>
        <p:txBody>
          <a:bodyPr wrap="none" anchor="ctr"/>
          <a:lstStyle/>
          <a:p>
            <a:pPr eaLnBrk="0" hangingPunct="0">
              <a:spcBef>
                <a:spcPct val="20000"/>
              </a:spcBef>
              <a:buFontTx/>
              <a:buChar char="•"/>
              <a:defRPr/>
            </a:pPr>
            <a:r>
              <a:rPr lang="en-US" sz="1700" dirty="0">
                <a:ea typeface="ＭＳ Ｐゴシック" charset="-128"/>
                <a:cs typeface="ＭＳ Ｐゴシック" charset="-128"/>
              </a:rPr>
              <a:t> Cross-Site Scripting (XSS)  </a:t>
            </a:r>
          </a:p>
          <a:p>
            <a:pPr eaLnBrk="0" hangingPunct="0">
              <a:spcBef>
                <a:spcPct val="20000"/>
              </a:spcBef>
              <a:buFontTx/>
              <a:buChar char="•"/>
              <a:defRPr/>
            </a:pPr>
            <a:r>
              <a:rPr lang="en-US" sz="1700" dirty="0">
                <a:ea typeface="ＭＳ Ｐゴシック" charset="-128"/>
                <a:cs typeface="ＭＳ Ｐゴシック" charset="-128"/>
              </a:rPr>
              <a:t> Cross-Site Scripting Exercise</a:t>
            </a:r>
          </a:p>
          <a:p>
            <a:pPr eaLnBrk="0" hangingPunct="0">
              <a:spcBef>
                <a:spcPct val="20000"/>
              </a:spcBef>
              <a:buFontTx/>
              <a:buChar char="•"/>
              <a:defRPr/>
            </a:pPr>
            <a:r>
              <a:rPr lang="en-US" sz="1700" dirty="0">
                <a:ea typeface="ＭＳ Ｐゴシック" charset="-128"/>
                <a:cs typeface="ＭＳ Ｐゴシック" charset="-128"/>
              </a:rPr>
              <a:t> Cross-Site Scripting Discovery</a:t>
            </a:r>
          </a:p>
          <a:p>
            <a:pPr eaLnBrk="0" hangingPunct="0">
              <a:spcBef>
                <a:spcPct val="20000"/>
              </a:spcBef>
              <a:buFontTx/>
              <a:buChar char="•"/>
              <a:defRPr/>
            </a:pPr>
            <a:r>
              <a:rPr lang="en-US" sz="1700" dirty="0">
                <a:ea typeface="ＭＳ Ｐゴシック" charset="-128"/>
                <a:cs typeface="ＭＳ Ｐゴシック" charset="-128"/>
              </a:rPr>
              <a:t> Persistent XSS Exercise</a:t>
            </a:r>
          </a:p>
          <a:p>
            <a:pPr eaLnBrk="0" hangingPunct="0">
              <a:spcBef>
                <a:spcPct val="20000"/>
              </a:spcBef>
              <a:buFontTx/>
              <a:buChar char="•"/>
              <a:defRPr/>
            </a:pPr>
            <a:r>
              <a:rPr lang="en-US" sz="1700" dirty="0">
                <a:ea typeface="ＭＳ Ｐゴシック" charset="-128"/>
                <a:cs typeface="ＭＳ Ｐゴシック" charset="-128"/>
              </a:rPr>
              <a:t> Cross-Site Request Forgery (CSRF)</a:t>
            </a:r>
          </a:p>
          <a:p>
            <a:pPr eaLnBrk="0" hangingPunct="0">
              <a:spcBef>
                <a:spcPct val="20000"/>
              </a:spcBef>
              <a:buFontTx/>
              <a:buChar char="•"/>
              <a:defRPr/>
            </a:pPr>
            <a:r>
              <a:rPr lang="en-US" sz="1700" dirty="0">
                <a:ea typeface="ＭＳ Ｐゴシック" charset="-128"/>
                <a:cs typeface="ＭＳ Ｐゴシック" charset="-128"/>
              </a:rPr>
              <a:t> Session Flaws</a:t>
            </a:r>
          </a:p>
          <a:p>
            <a:pPr eaLnBrk="0" hangingPunct="0">
              <a:spcBef>
                <a:spcPct val="20000"/>
              </a:spcBef>
              <a:buFontTx/>
              <a:buChar char="•"/>
              <a:defRPr/>
            </a:pPr>
            <a:r>
              <a:rPr lang="en-US" sz="1700" dirty="0">
                <a:ea typeface="ＭＳ Ｐゴシック" charset="-128"/>
                <a:cs typeface="ＭＳ Ｐゴシック" charset="-128"/>
              </a:rPr>
              <a:t> Session Fixation</a:t>
            </a:r>
          </a:p>
          <a:p>
            <a:pPr eaLnBrk="0" hangingPunct="0">
              <a:spcBef>
                <a:spcPct val="20000"/>
              </a:spcBef>
              <a:buFontTx/>
              <a:buChar char="•"/>
              <a:defRPr/>
            </a:pPr>
            <a:r>
              <a:rPr lang="en-US" sz="1700" dirty="0">
                <a:ea typeface="ＭＳ Ｐゴシック" charset="-128"/>
                <a:cs typeface="ＭＳ Ｐゴシック" charset="-128"/>
              </a:rPr>
              <a:t> AJAX</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 Exercise </a:t>
            </a:r>
          </a:p>
          <a:p>
            <a:pPr lvl="1" eaLnBrk="0" hangingPunct="0">
              <a:spcBef>
                <a:spcPct val="20000"/>
              </a:spcBef>
              <a:buFont typeface="Lucida Grande" charset="0"/>
              <a:buChar char="-"/>
              <a:defRPr/>
            </a:pPr>
            <a:r>
              <a:rPr lang="en-US" sz="1700" dirty="0">
                <a:ea typeface="ＭＳ Ｐゴシック" charset="-128"/>
                <a:cs typeface="ＭＳ Ｐゴシック" charset="-128"/>
              </a:rPr>
              <a:t>API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Data Binding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AJAX Fuzzing Exercise</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 Exercise</a:t>
            </a:r>
          </a:p>
          <a:p>
            <a:pPr eaLnBrk="0" hangingPunct="0">
              <a:spcBef>
                <a:spcPct val="20000"/>
              </a:spcBef>
              <a:buFontTx/>
              <a:buChar char="•"/>
              <a:defRPr/>
            </a:pPr>
            <a:r>
              <a:rPr lang="en-US" sz="1700" dirty="0">
                <a:ea typeface="ＭＳ Ｐゴシック" charset="-128"/>
                <a:cs typeface="ＭＳ Ｐゴシック" charset="-128"/>
              </a:rPr>
              <a:t> Automated Web Application</a:t>
            </a:r>
            <a:br>
              <a:rPr lang="en-US" sz="1700" dirty="0">
                <a:ea typeface="ＭＳ Ｐゴシック" charset="-128"/>
                <a:cs typeface="ＭＳ Ｐゴシック" charset="-128"/>
              </a:rPr>
            </a:br>
            <a:r>
              <a:rPr lang="en-US" sz="1700" dirty="0">
                <a:ea typeface="ＭＳ Ｐゴシック" charset="-128"/>
                <a:cs typeface="ＭＳ Ｐゴシック" charset="-128"/>
              </a:rPr>
              <a:t>   Scanners</a:t>
            </a:r>
          </a:p>
          <a:p>
            <a:pPr lvl="1">
              <a:spcBef>
                <a:spcPct val="20000"/>
              </a:spcBef>
              <a:buFont typeface="Lucida Grande" charset="0"/>
              <a:buChar char="-"/>
              <a:defRPr/>
            </a:pPr>
            <a:r>
              <a:rPr lang="en-US" sz="1700" dirty="0">
                <a:ea typeface="ＭＳ Ｐゴシック" charset="-128"/>
                <a:cs typeface="ＭＳ Ｐゴシック" charset="-128"/>
              </a:rPr>
              <a:t> SkipFish</a:t>
            </a:r>
          </a:p>
          <a:p>
            <a:pPr lvl="1">
              <a:spcBef>
                <a:spcPct val="20000"/>
              </a:spcBef>
              <a:buFont typeface="Lucida Grande" charset="0"/>
              <a:buChar char="-"/>
              <a:defRPr/>
            </a:pPr>
            <a:r>
              <a:rPr lang="en-US" sz="1700" b="1" i="1" dirty="0">
                <a:solidFill>
                  <a:srgbClr val="FF0000"/>
                </a:solidFill>
                <a:ea typeface="ＭＳ Ｐゴシック" charset="-128"/>
                <a:cs typeface="ＭＳ Ｐゴシック" charset="-128"/>
              </a:rPr>
              <a:t> SkipFish Exercise</a:t>
            </a:r>
          </a:p>
          <a:p>
            <a:pPr lvl="1">
              <a:spcBef>
                <a:spcPct val="20000"/>
              </a:spcBef>
              <a:buFont typeface="Lucida Grande" charset="0"/>
              <a:buChar char="-"/>
              <a:defRPr/>
            </a:pPr>
            <a:r>
              <a:rPr lang="en-US" sz="1700" dirty="0">
                <a:ea typeface="ＭＳ Ｐゴシック" charset="-128"/>
                <a:cs typeface="ＭＳ Ｐゴシック" charset="-128"/>
              </a:rPr>
              <a:t> w3af</a:t>
            </a:r>
          </a:p>
          <a:p>
            <a:pPr lvl="1">
              <a:spcBef>
                <a:spcPct val="20000"/>
              </a:spcBef>
              <a:buFont typeface="Lucida Grande" charset="0"/>
              <a:buChar char="-"/>
              <a:defRPr/>
            </a:pPr>
            <a:r>
              <a:rPr lang="en-US" sz="1700" dirty="0">
                <a:ea typeface="ＭＳ Ｐゴシック" charset="-128"/>
                <a:cs typeface="ＭＳ Ｐゴシック" charset="-128"/>
              </a:rPr>
              <a:t> w3af Exercise</a:t>
            </a:r>
          </a:p>
        </p:txBody>
      </p:sp>
      <p:sp>
        <p:nvSpPr>
          <p:cNvPr id="20" name="Freeform 1044"/>
          <p:cNvSpPr>
            <a:spLocks/>
          </p:cNvSpPr>
          <p:nvPr/>
        </p:nvSpPr>
        <p:spPr bwMode="blackWhite">
          <a:xfrm>
            <a:off x="4265613" y="269384"/>
            <a:ext cx="1296987" cy="6030871"/>
          </a:xfrm>
          <a:custGeom>
            <a:avLst/>
            <a:gdLst>
              <a:gd name="T0" fmla="*/ 0 w 808"/>
              <a:gd name="T1" fmla="*/ 2147483647 h 3984"/>
              <a:gd name="T2" fmla="*/ 2147483647 w 808"/>
              <a:gd name="T3" fmla="*/ 0 h 3984"/>
              <a:gd name="T4" fmla="*/ 2147483647 w 808"/>
              <a:gd name="T5" fmla="*/ 2147483647 h 3984"/>
              <a:gd name="T6" fmla="*/ 0 w 808"/>
              <a:gd name="T7" fmla="*/ 2147483647 h 3984"/>
              <a:gd name="T8" fmla="*/ 0 60000 65536"/>
              <a:gd name="T9" fmla="*/ 0 60000 65536"/>
              <a:gd name="T10" fmla="*/ 0 60000 65536"/>
              <a:gd name="T11" fmla="*/ 0 60000 65536"/>
              <a:gd name="T12" fmla="*/ 0 w 808"/>
              <a:gd name="T13" fmla="*/ 0 h 3984"/>
              <a:gd name="T14" fmla="*/ 808 w 808"/>
              <a:gd name="T15" fmla="*/ 3984 h 3984"/>
            </a:gdLst>
            <a:ahLst/>
            <a:cxnLst>
              <a:cxn ang="T8">
                <a:pos x="T0" y="T1"/>
              </a:cxn>
              <a:cxn ang="T9">
                <a:pos x="T2" y="T3"/>
              </a:cxn>
              <a:cxn ang="T10">
                <a:pos x="T4" y="T5"/>
              </a:cxn>
              <a:cxn ang="T11">
                <a:pos x="T6" y="T7"/>
              </a:cxn>
            </a:cxnLst>
            <a:rect l="T12" t="T13" r="T14" b="T15"/>
            <a:pathLst>
              <a:path w="808" h="3984">
                <a:moveTo>
                  <a:pt x="0" y="2788"/>
                </a:moveTo>
                <a:lnTo>
                  <a:pt x="808" y="0"/>
                </a:lnTo>
                <a:lnTo>
                  <a:pt x="808" y="3984"/>
                </a:lnTo>
                <a:lnTo>
                  <a:pt x="0" y="2788"/>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41"/>
          <p:cNvSpPr>
            <a:spLocks noGrp="1" noChangeArrowheads="1"/>
          </p:cNvSpPr>
          <p:nvPr>
            <p:ph type="title"/>
          </p:nvPr>
        </p:nvSpPr>
        <p:spPr/>
        <p:txBody>
          <a:bodyPr/>
          <a:lstStyle/>
          <a:p>
            <a:pPr algn="l"/>
            <a:r>
              <a:rPr lang="en-US" dirty="0">
                <a:latin typeface="Tahoma" charset="0"/>
                <a:ea typeface="MS PGothic" charset="0"/>
              </a:rPr>
              <a:t>Course Roadmap</a:t>
            </a:r>
          </a:p>
        </p:txBody>
      </p:sp>
      <p:sp>
        <p:nvSpPr>
          <p:cNvPr id="9" name="Rectangle 1042"/>
          <p:cNvSpPr>
            <a:spLocks noChangeArrowheads="1"/>
          </p:cNvSpPr>
          <p:nvPr/>
        </p:nvSpPr>
        <p:spPr bwMode="auto">
          <a:xfrm>
            <a:off x="152400" y="1542142"/>
            <a:ext cx="8458200" cy="44196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dirty="0">
                <a:latin typeface="Tahoma" pitchFamily="34" charset="0"/>
                <a:ea typeface="MS PGothic" pitchFamily="34" charset="-128"/>
                <a:cs typeface="+mn-cs"/>
              </a:rPr>
              <a:t>Attacker'</a:t>
            </a:r>
            <a:r>
              <a:rPr lang="en-US" sz="3200" dirty="0">
                <a:latin typeface="Tahoma" pitchFamily="34" charset="0"/>
                <a:ea typeface="MS PGothic" pitchFamily="34" charset="-128"/>
              </a:rPr>
              <a:t>s View, Pen-Testing</a:t>
            </a:r>
            <a:br>
              <a:rPr lang="en-US" sz="3200" dirty="0">
                <a:latin typeface="Tahoma" pitchFamily="34" charset="0"/>
                <a:ea typeface="MS PGothic" pitchFamily="34" charset="-128"/>
              </a:rPr>
            </a:br>
            <a:r>
              <a:rPr lang="en-US" sz="3200" dirty="0">
                <a:latin typeface="Tahoma" pitchFamily="34" charset="0"/>
                <a:ea typeface="MS PGothic" pitchFamily="34" charset="-128"/>
              </a:rPr>
              <a:t>&amp; Scoping</a:t>
            </a:r>
            <a:endParaRPr lang="en-US" sz="3200" dirty="0">
              <a:latin typeface="Tahoma" pitchFamily="34" charset="0"/>
              <a:ea typeface="MS PGothic" pitchFamily="34" charset="-128"/>
              <a:cs typeface="+mn-cs"/>
            </a:endParaRP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Server-Side Vuln Discovery</a:t>
            </a:r>
          </a:p>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Server-Side Vuln</a:t>
            </a:r>
            <a:r>
              <a:rPr lang="en-US" sz="3200" b="1" i="1" dirty="0">
                <a:solidFill>
                  <a:srgbClr val="FF0000"/>
                </a:solidFill>
                <a:latin typeface="Tahoma" pitchFamily="34" charset="0"/>
                <a:ea typeface="MS PGothic" pitchFamily="34" charset="-128"/>
                <a:cs typeface="+mn-cs"/>
              </a:rPr>
              <a:t> </a:t>
            </a:r>
            <a:br>
              <a:rPr lang="en-US" sz="3200" b="1" i="1" dirty="0">
                <a:solidFill>
                  <a:srgbClr val="FF0000"/>
                </a:solidFill>
                <a:latin typeface="Tahoma" pitchFamily="34" charset="0"/>
                <a:ea typeface="MS PGothic" pitchFamily="34" charset="-128"/>
                <a:cs typeface="+mn-cs"/>
              </a:rPr>
            </a:br>
            <a:r>
              <a:rPr lang="en-US" sz="3200" b="1" i="1" u="sng" dirty="0">
                <a:solidFill>
                  <a:srgbClr val="FF0000"/>
                </a:solidFill>
                <a:latin typeface="Tahoma" pitchFamily="34" charset="0"/>
                <a:ea typeface="MS PGothic" pitchFamily="34" charset="-128"/>
                <a:cs typeface="+mn-cs"/>
              </a:rPr>
              <a:t>Discovery Cont.</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lnSpc>
                <a:spcPct val="90000"/>
              </a:lnSpc>
              <a:spcBef>
                <a:spcPct val="20000"/>
              </a:spcBef>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10" name="Rectangle 1043"/>
          <p:cNvSpPr>
            <a:spLocks noChangeArrowheads="1"/>
          </p:cNvSpPr>
          <p:nvPr/>
        </p:nvSpPr>
        <p:spPr bwMode="auto">
          <a:xfrm>
            <a:off x="5562600" y="0"/>
            <a:ext cx="3429000" cy="6858000"/>
          </a:xfrm>
          <a:prstGeom prst="rect">
            <a:avLst/>
          </a:prstGeom>
          <a:solidFill>
            <a:srgbClr val="99FFCC"/>
          </a:solidFill>
          <a:ln w="12700">
            <a:solidFill>
              <a:schemeClr val="tx1"/>
            </a:solidFill>
            <a:miter lim="800000"/>
            <a:headEnd type="none" w="sm" len="sm"/>
            <a:tailEnd type="none" w="sm" len="sm"/>
          </a:ln>
        </p:spPr>
        <p:txBody>
          <a:bodyPr wrap="none" anchor="ctr"/>
          <a:lstStyle/>
          <a:p>
            <a:pPr eaLnBrk="0" hangingPunct="0">
              <a:spcBef>
                <a:spcPct val="20000"/>
              </a:spcBef>
              <a:buFontTx/>
              <a:buChar char="•"/>
              <a:defRPr/>
            </a:pPr>
            <a:r>
              <a:rPr lang="en-US" sz="1700" dirty="0">
                <a:ea typeface="ＭＳ Ｐゴシック" charset="-128"/>
                <a:cs typeface="ＭＳ Ｐゴシック" charset="-128"/>
              </a:rPr>
              <a:t> Cross-Site Scripting (XSS)  </a:t>
            </a:r>
          </a:p>
          <a:p>
            <a:pPr eaLnBrk="0" hangingPunct="0">
              <a:spcBef>
                <a:spcPct val="20000"/>
              </a:spcBef>
              <a:buFontTx/>
              <a:buChar char="•"/>
              <a:defRPr/>
            </a:pPr>
            <a:r>
              <a:rPr lang="en-US" sz="1700" dirty="0">
                <a:ea typeface="ＭＳ Ｐゴシック" charset="-128"/>
                <a:cs typeface="ＭＳ Ｐゴシック" charset="-128"/>
              </a:rPr>
              <a:t> Cross-Site Scripting Exercise</a:t>
            </a:r>
          </a:p>
          <a:p>
            <a:pPr eaLnBrk="0" hangingPunct="0">
              <a:spcBef>
                <a:spcPct val="20000"/>
              </a:spcBef>
              <a:buFontTx/>
              <a:buChar char="•"/>
              <a:defRPr/>
            </a:pPr>
            <a:r>
              <a:rPr lang="en-US" sz="1700" dirty="0">
                <a:ea typeface="ＭＳ Ｐゴシック" charset="-128"/>
                <a:cs typeface="ＭＳ Ｐゴシック" charset="-128"/>
              </a:rPr>
              <a:t> Cross-Site Scripting Discovery</a:t>
            </a:r>
          </a:p>
          <a:p>
            <a:pPr eaLnBrk="0" hangingPunct="0">
              <a:spcBef>
                <a:spcPct val="20000"/>
              </a:spcBef>
              <a:buFontTx/>
              <a:buChar char="•"/>
              <a:defRPr/>
            </a:pPr>
            <a:r>
              <a:rPr lang="en-US" sz="1700" dirty="0">
                <a:ea typeface="ＭＳ Ｐゴシック" charset="-128"/>
                <a:cs typeface="ＭＳ Ｐゴシック" charset="-128"/>
              </a:rPr>
              <a:t> Persistent XSS Exercise</a:t>
            </a:r>
          </a:p>
          <a:p>
            <a:pPr eaLnBrk="0" hangingPunct="0">
              <a:spcBef>
                <a:spcPct val="20000"/>
              </a:spcBef>
              <a:buFontTx/>
              <a:buChar char="•"/>
              <a:defRPr/>
            </a:pPr>
            <a:r>
              <a:rPr lang="en-US" sz="1700" dirty="0">
                <a:ea typeface="ＭＳ Ｐゴシック" charset="-128"/>
                <a:cs typeface="ＭＳ Ｐゴシック" charset="-128"/>
              </a:rPr>
              <a:t> Cross-Site Request Forgery (CSRF)</a:t>
            </a:r>
          </a:p>
          <a:p>
            <a:pPr eaLnBrk="0" hangingPunct="0">
              <a:spcBef>
                <a:spcPct val="20000"/>
              </a:spcBef>
              <a:buFontTx/>
              <a:buChar char="•"/>
              <a:defRPr/>
            </a:pPr>
            <a:r>
              <a:rPr lang="en-US" sz="1700" dirty="0">
                <a:ea typeface="ＭＳ Ｐゴシック" charset="-128"/>
                <a:cs typeface="ＭＳ Ｐゴシック" charset="-128"/>
              </a:rPr>
              <a:t> Session Flaws</a:t>
            </a:r>
          </a:p>
          <a:p>
            <a:pPr eaLnBrk="0" hangingPunct="0">
              <a:spcBef>
                <a:spcPct val="20000"/>
              </a:spcBef>
              <a:buFontTx/>
              <a:buChar char="•"/>
              <a:defRPr/>
            </a:pPr>
            <a:r>
              <a:rPr lang="en-US" sz="1700" dirty="0">
                <a:ea typeface="ＭＳ Ｐゴシック" charset="-128"/>
                <a:cs typeface="ＭＳ Ｐゴシック" charset="-128"/>
              </a:rPr>
              <a:t> Session Fixation</a:t>
            </a:r>
          </a:p>
          <a:p>
            <a:pPr eaLnBrk="0" hangingPunct="0">
              <a:spcBef>
                <a:spcPct val="20000"/>
              </a:spcBef>
              <a:buFontTx/>
              <a:buChar char="•"/>
              <a:defRPr/>
            </a:pPr>
            <a:r>
              <a:rPr lang="en-US" sz="1700" dirty="0">
                <a:ea typeface="ＭＳ Ｐゴシック" charset="-128"/>
                <a:cs typeface="ＭＳ Ｐゴシック" charset="-128"/>
              </a:rPr>
              <a:t> AJAX</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Logic Attack Exercise </a:t>
            </a:r>
          </a:p>
          <a:p>
            <a:pPr lvl="1" eaLnBrk="0" hangingPunct="0">
              <a:spcBef>
                <a:spcPct val="20000"/>
              </a:spcBef>
              <a:buFont typeface="Lucida Grande" charset="0"/>
              <a:buChar char="-"/>
              <a:defRPr/>
            </a:pPr>
            <a:r>
              <a:rPr lang="en-US" sz="1700" dirty="0">
                <a:ea typeface="ＭＳ Ｐゴシック" charset="-128"/>
                <a:cs typeface="ＭＳ Ｐゴシック" charset="-128"/>
              </a:rPr>
              <a:t>API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Data Binding Attacks</a:t>
            </a:r>
          </a:p>
          <a:p>
            <a:pPr lvl="1" eaLnBrk="0" hangingPunct="0">
              <a:spcBef>
                <a:spcPct val="20000"/>
              </a:spcBef>
              <a:buFont typeface="Lucida Grande" charset="0"/>
              <a:buChar char="-"/>
              <a:defRPr/>
            </a:pPr>
            <a:r>
              <a:rPr lang="en-US" sz="1700" dirty="0">
                <a:ea typeface="ＭＳ Ｐゴシック" charset="-128"/>
                <a:cs typeface="ＭＳ Ｐゴシック" charset="-128"/>
              </a:rPr>
              <a:t> AJAX Fuzzing Exercise</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a:t>
            </a:r>
          </a:p>
          <a:p>
            <a:pPr lvl="1" eaLnBrk="0" hangingPunct="0">
              <a:spcBef>
                <a:spcPct val="20000"/>
              </a:spcBef>
              <a:buFont typeface="Lucida Grande" charset="0"/>
              <a:buChar char="-"/>
              <a:defRPr/>
            </a:pPr>
            <a:r>
              <a:rPr lang="en-US" sz="1700" dirty="0">
                <a:ea typeface="ＭＳ Ｐゴシック" charset="-128"/>
                <a:cs typeface="ＭＳ Ｐゴシック" charset="-128"/>
              </a:rPr>
              <a:t> RatProxy Exercise</a:t>
            </a:r>
          </a:p>
          <a:p>
            <a:pPr eaLnBrk="0" hangingPunct="0">
              <a:spcBef>
                <a:spcPct val="20000"/>
              </a:spcBef>
              <a:buFontTx/>
              <a:buChar char="•"/>
              <a:defRPr/>
            </a:pPr>
            <a:r>
              <a:rPr lang="en-US" sz="1700" dirty="0">
                <a:ea typeface="ＭＳ Ｐゴシック" charset="-128"/>
                <a:cs typeface="ＭＳ Ｐゴシック" charset="-128"/>
              </a:rPr>
              <a:t> Automated Web Application</a:t>
            </a:r>
            <a:br>
              <a:rPr lang="en-US" sz="1700" dirty="0">
                <a:ea typeface="ＭＳ Ｐゴシック" charset="-128"/>
                <a:cs typeface="ＭＳ Ｐゴシック" charset="-128"/>
              </a:rPr>
            </a:br>
            <a:r>
              <a:rPr lang="en-US" sz="1700" dirty="0">
                <a:ea typeface="ＭＳ Ｐゴシック" charset="-128"/>
                <a:cs typeface="ＭＳ Ｐゴシック" charset="-128"/>
              </a:rPr>
              <a:t>   Scanners</a:t>
            </a:r>
          </a:p>
          <a:p>
            <a:pPr lvl="1">
              <a:spcBef>
                <a:spcPct val="20000"/>
              </a:spcBef>
              <a:buFont typeface="Lucida Grande" charset="0"/>
              <a:buChar char="-"/>
              <a:defRPr/>
            </a:pPr>
            <a:r>
              <a:rPr lang="en-US" sz="1700" dirty="0">
                <a:ea typeface="ＭＳ Ｐゴシック" charset="-128"/>
                <a:cs typeface="ＭＳ Ｐゴシック" charset="-128"/>
              </a:rPr>
              <a:t> SkipFish</a:t>
            </a:r>
          </a:p>
          <a:p>
            <a:pPr lvl="1">
              <a:spcBef>
                <a:spcPct val="20000"/>
              </a:spcBef>
              <a:buFont typeface="Lucida Grande" charset="0"/>
              <a:buChar char="-"/>
              <a:defRPr/>
            </a:pPr>
            <a:r>
              <a:rPr lang="en-US" sz="1700" dirty="0">
                <a:ea typeface="ＭＳ Ｐゴシック" charset="-128"/>
                <a:cs typeface="ＭＳ Ｐゴシック" charset="-128"/>
              </a:rPr>
              <a:t> SkipFish Exercise</a:t>
            </a:r>
          </a:p>
          <a:p>
            <a:pPr lvl="1">
              <a:spcBef>
                <a:spcPct val="20000"/>
              </a:spcBef>
              <a:buFont typeface="Lucida Grande" charset="0"/>
              <a:buChar char="-"/>
              <a:defRPr/>
            </a:pPr>
            <a:r>
              <a:rPr lang="en-US" sz="1700" dirty="0">
                <a:ea typeface="ＭＳ Ｐゴシック" charset="-128"/>
                <a:cs typeface="ＭＳ Ｐゴシック" charset="-128"/>
              </a:rPr>
              <a:t> </a:t>
            </a:r>
            <a:r>
              <a:rPr lang="en-US" sz="1700" b="1" i="1" dirty="0">
                <a:solidFill>
                  <a:srgbClr val="FF0000"/>
                </a:solidFill>
                <a:ea typeface="ＭＳ Ｐゴシック" charset="-128"/>
                <a:cs typeface="ＭＳ Ｐゴシック" charset="-128"/>
              </a:rPr>
              <a:t>w3af</a:t>
            </a:r>
          </a:p>
          <a:p>
            <a:pPr lvl="1">
              <a:spcBef>
                <a:spcPct val="20000"/>
              </a:spcBef>
              <a:buFont typeface="Lucida Grande" charset="0"/>
              <a:buChar char="-"/>
              <a:defRPr/>
            </a:pPr>
            <a:r>
              <a:rPr lang="en-US" sz="1700" dirty="0">
                <a:ea typeface="ＭＳ Ｐゴシック" charset="-128"/>
                <a:cs typeface="ＭＳ Ｐゴシック" charset="-128"/>
              </a:rPr>
              <a:t> w3af Exercise</a:t>
            </a:r>
          </a:p>
        </p:txBody>
      </p:sp>
      <p:sp>
        <p:nvSpPr>
          <p:cNvPr id="12" name="Freeform 1044"/>
          <p:cNvSpPr>
            <a:spLocks/>
          </p:cNvSpPr>
          <p:nvPr/>
        </p:nvSpPr>
        <p:spPr bwMode="blackWhite">
          <a:xfrm>
            <a:off x="4265613" y="269384"/>
            <a:ext cx="1296987" cy="6030871"/>
          </a:xfrm>
          <a:custGeom>
            <a:avLst/>
            <a:gdLst>
              <a:gd name="T0" fmla="*/ 0 w 808"/>
              <a:gd name="T1" fmla="*/ 2147483647 h 3984"/>
              <a:gd name="T2" fmla="*/ 2147483647 w 808"/>
              <a:gd name="T3" fmla="*/ 0 h 3984"/>
              <a:gd name="T4" fmla="*/ 2147483647 w 808"/>
              <a:gd name="T5" fmla="*/ 2147483647 h 3984"/>
              <a:gd name="T6" fmla="*/ 0 w 808"/>
              <a:gd name="T7" fmla="*/ 2147483647 h 3984"/>
              <a:gd name="T8" fmla="*/ 0 60000 65536"/>
              <a:gd name="T9" fmla="*/ 0 60000 65536"/>
              <a:gd name="T10" fmla="*/ 0 60000 65536"/>
              <a:gd name="T11" fmla="*/ 0 60000 65536"/>
              <a:gd name="T12" fmla="*/ 0 w 808"/>
              <a:gd name="T13" fmla="*/ 0 h 3984"/>
              <a:gd name="T14" fmla="*/ 808 w 808"/>
              <a:gd name="T15" fmla="*/ 3984 h 3984"/>
            </a:gdLst>
            <a:ahLst/>
            <a:cxnLst>
              <a:cxn ang="T8">
                <a:pos x="T0" y="T1"/>
              </a:cxn>
              <a:cxn ang="T9">
                <a:pos x="T2" y="T3"/>
              </a:cxn>
              <a:cxn ang="T10">
                <a:pos x="T4" y="T5"/>
              </a:cxn>
              <a:cxn ang="T11">
                <a:pos x="T6" y="T7"/>
              </a:cxn>
            </a:cxnLst>
            <a:rect l="T12" t="T13" r="T14" b="T15"/>
            <a:pathLst>
              <a:path w="808" h="3984">
                <a:moveTo>
                  <a:pt x="0" y="2788"/>
                </a:moveTo>
                <a:lnTo>
                  <a:pt x="808" y="0"/>
                </a:lnTo>
                <a:lnTo>
                  <a:pt x="808" y="3984"/>
                </a:lnTo>
                <a:lnTo>
                  <a:pt x="0" y="2788"/>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latin typeface="Tahoma" charset="0"/>
                <a:ea typeface="MS PGothic" charset="0"/>
              </a:rPr>
              <a:t>Web Application Attack </a:t>
            </a:r>
            <a:br>
              <a:rPr lang="en-US" dirty="0">
                <a:latin typeface="Tahoma" charset="0"/>
                <a:ea typeface="MS PGothic" charset="0"/>
              </a:rPr>
            </a:br>
            <a:r>
              <a:rPr lang="en-US" dirty="0">
                <a:latin typeface="Tahoma" charset="0"/>
                <a:ea typeface="MS PGothic" charset="0"/>
              </a:rPr>
              <a:t>and Audit Framework</a:t>
            </a:r>
          </a:p>
        </p:txBody>
      </p:sp>
      <p:sp>
        <p:nvSpPr>
          <p:cNvPr id="40963" name="Rectangle 3"/>
          <p:cNvSpPr>
            <a:spLocks noGrp="1" noChangeArrowheads="1"/>
          </p:cNvSpPr>
          <p:nvPr>
            <p:ph idx="1"/>
          </p:nvPr>
        </p:nvSpPr>
        <p:spPr>
          <a:xfrm>
            <a:off x="335280" y="1506341"/>
            <a:ext cx="8458200" cy="4495800"/>
          </a:xfrm>
        </p:spPr>
        <p:txBody>
          <a:bodyPr/>
          <a:lstStyle/>
          <a:p>
            <a:r>
              <a:rPr lang="en-US" sz="2000" dirty="0">
                <a:latin typeface="Tahoma" charset="0"/>
                <a:ea typeface="MS PGothic" charset="0"/>
              </a:rPr>
              <a:t>w3af is an open source web application scanner</a:t>
            </a:r>
          </a:p>
          <a:p>
            <a:r>
              <a:rPr lang="en-US" sz="2000" dirty="0">
                <a:latin typeface="Tahoma" charset="0"/>
                <a:ea typeface="MS PGothic" charset="0"/>
              </a:rPr>
              <a:t>w3af is available at http://w3af.sourceforge.net </a:t>
            </a:r>
          </a:p>
          <a:p>
            <a:pPr lvl="1"/>
            <a:r>
              <a:rPr lang="en-US" sz="1800" dirty="0">
                <a:latin typeface="Tahoma" charset="0"/>
                <a:ea typeface="MS PGothic" charset="0"/>
              </a:rPr>
              <a:t>Also included in the SamuraiWTF (more on that later)</a:t>
            </a:r>
          </a:p>
          <a:p>
            <a:r>
              <a:rPr lang="en-US" sz="2000" dirty="0">
                <a:latin typeface="Tahoma" charset="0"/>
                <a:ea typeface="MS PGothic" charset="0"/>
              </a:rPr>
              <a:t>The project lead is Andres Riancho but a large number of developers have contributed patches and features</a:t>
            </a:r>
          </a:p>
          <a:p>
            <a:r>
              <a:rPr lang="en-US" sz="2000" dirty="0">
                <a:latin typeface="Tahoma" charset="0"/>
                <a:ea typeface="MS PGothic" charset="0"/>
              </a:rPr>
              <a:t>It is written in python and has both a GUI and a command-terminal console interface</a:t>
            </a:r>
          </a:p>
          <a:p>
            <a:pPr lvl="1"/>
            <a:r>
              <a:rPr lang="en-US" sz="1800" dirty="0">
                <a:latin typeface="Tahoma" charset="0"/>
                <a:ea typeface="MS PGothic" charset="0"/>
              </a:rPr>
              <a:t>The GUI is simpler to use while the console is designed to provide more control of the scan</a:t>
            </a:r>
          </a:p>
          <a:p>
            <a:r>
              <a:rPr lang="en-US" sz="2000" dirty="0">
                <a:latin typeface="Tahoma" charset="0"/>
                <a:ea typeface="MS PGothic" charset="0"/>
              </a:rPr>
              <a:t>w3af is designed to perform the spidering part of mapping, all of the server-side vulnerability discovery and exploitation</a:t>
            </a:r>
          </a:p>
          <a:p>
            <a:pPr lvl="1"/>
            <a:r>
              <a:rPr lang="en-US" sz="1800" dirty="0">
                <a:latin typeface="Tahoma" charset="0"/>
                <a:ea typeface="MS PGothic" charset="0"/>
              </a:rPr>
              <a:t>It bundles multiple tools such as sqlmap and BeEF to accomplish all of this</a:t>
            </a:r>
          </a:p>
          <a:p>
            <a:pPr lvl="1"/>
            <a:r>
              <a:rPr lang="en-US" sz="1800" dirty="0">
                <a:latin typeface="Tahoma" charset="0"/>
                <a:ea typeface="MS PGothic" charset="0"/>
              </a:rPr>
              <a:t>These are built into w3af as exploit modules</a:t>
            </a:r>
          </a:p>
        </p:txBody>
      </p:sp>
      <p:pic>
        <p:nvPicPr>
          <p:cNvPr id="40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00" y="1600200"/>
            <a:ext cx="2476500" cy="757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a:spcBef>
                <a:spcPts val="800"/>
              </a:spcBef>
            </a:pPr>
            <a:r>
              <a:rPr lang="en-GB" dirty="0">
                <a:latin typeface="Tahoma" charset="0"/>
                <a:ea typeface="MS PGothic" charset="0"/>
              </a:rPr>
              <a:t>Discovering XSS</a:t>
            </a:r>
          </a:p>
        </p:txBody>
      </p:sp>
      <p:sp>
        <p:nvSpPr>
          <p:cNvPr id="152579" name="Rectangle 3"/>
          <p:cNvSpPr>
            <a:spLocks noGrp="1" noChangeArrowheads="1"/>
          </p:cNvSpPr>
          <p:nvPr>
            <p:ph idx="1"/>
          </p:nvPr>
        </p:nvSpPr>
        <p:spPr>
          <a:xfrm>
            <a:off x="540415" y="1537547"/>
            <a:ext cx="7772400" cy="4343400"/>
          </a:xfrm>
        </p:spPr>
        <p:txBody>
          <a:bodyPr/>
          <a:lstStyle/>
          <a:p>
            <a:pPr>
              <a:spcBef>
                <a:spcPts val="800"/>
              </a:spcBef>
            </a:pPr>
            <a:r>
              <a:rPr lang="en-GB" sz="3200" dirty="0">
                <a:latin typeface="Tahoma" charset="0"/>
                <a:ea typeface="MS PGothic" charset="0"/>
              </a:rPr>
              <a:t>Many are simple to find</a:t>
            </a:r>
          </a:p>
          <a:p>
            <a:pPr lvl="1">
              <a:spcBef>
                <a:spcPts val="800"/>
              </a:spcBef>
            </a:pPr>
            <a:r>
              <a:rPr lang="en-GB" sz="2800" dirty="0">
                <a:latin typeface="Tahoma" charset="0"/>
                <a:ea typeface="MS PGothic" charset="0"/>
              </a:rPr>
              <a:t>Using only a browser</a:t>
            </a:r>
          </a:p>
          <a:p>
            <a:pPr>
              <a:spcBef>
                <a:spcPts val="800"/>
              </a:spcBef>
            </a:pPr>
            <a:r>
              <a:rPr lang="en-GB" sz="3200" dirty="0">
                <a:latin typeface="Tahoma" charset="0"/>
                <a:ea typeface="MS PGothic" charset="0"/>
              </a:rPr>
              <a:t>These are low hanging</a:t>
            </a:r>
            <a:br>
              <a:rPr lang="en-GB" sz="3200" dirty="0">
                <a:latin typeface="Tahoma" charset="0"/>
                <a:ea typeface="MS PGothic" charset="0"/>
              </a:rPr>
            </a:br>
            <a:r>
              <a:rPr lang="en-GB" sz="3200" dirty="0">
                <a:latin typeface="Tahoma" charset="0"/>
                <a:ea typeface="MS PGothic" charset="0"/>
              </a:rPr>
              <a:t> fruit</a:t>
            </a:r>
          </a:p>
          <a:p>
            <a:pPr>
              <a:spcBef>
                <a:spcPts val="800"/>
              </a:spcBef>
            </a:pPr>
            <a:r>
              <a:rPr lang="en-GB" sz="3200" dirty="0">
                <a:latin typeface="Tahoma" charset="0"/>
                <a:ea typeface="MS PGothic" charset="0"/>
              </a:rPr>
              <a:t>Find input fields</a:t>
            </a:r>
          </a:p>
          <a:p>
            <a:pPr>
              <a:spcBef>
                <a:spcPts val="800"/>
              </a:spcBef>
            </a:pPr>
            <a:r>
              <a:rPr lang="en-GB" sz="3200" dirty="0">
                <a:latin typeface="Tahoma" charset="0"/>
                <a:ea typeface="MS PGothic" charset="0"/>
              </a:rPr>
              <a:t>Input XSS code</a:t>
            </a:r>
          </a:p>
          <a:p>
            <a:pPr lvl="1">
              <a:spcBef>
                <a:spcPts val="800"/>
              </a:spcBef>
            </a:pPr>
            <a:r>
              <a:rPr lang="en-GB" sz="2800" dirty="0">
                <a:latin typeface="Tahoma" charset="0"/>
                <a:ea typeface="MS PGothic" charset="0"/>
              </a:rPr>
              <a:t>Simplest is:</a:t>
            </a:r>
          </a:p>
          <a:p>
            <a:pPr lvl="2">
              <a:spcBef>
                <a:spcPts val="800"/>
              </a:spcBef>
            </a:pPr>
            <a:r>
              <a:rPr lang="en-GB" sz="2000" dirty="0">
                <a:latin typeface="Tahoma" charset="0"/>
                <a:ea typeface="MS PGothic" charset="0"/>
              </a:rPr>
              <a:t>&lt;SCRIPT&gt;alert("XSS")&lt;/SCRIPT&gt;</a:t>
            </a:r>
          </a:p>
        </p:txBody>
      </p:sp>
      <p:pic>
        <p:nvPicPr>
          <p:cNvPr id="1525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459480"/>
            <a:ext cx="3095625" cy="1171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6"/>
          <p:cNvPicPr>
            <a:picLocks noChangeAspect="1" noChangeArrowheads="1"/>
          </p:cNvPicPr>
          <p:nvPr/>
        </p:nvPicPr>
        <p:blipFill>
          <a:blip r:embed="rId3">
            <a:lum bright="-8000"/>
            <a:extLst>
              <a:ext uri="{28A0092B-C50C-407E-A947-70E740481C1C}">
                <a14:useLocalDpi xmlns:a14="http://schemas.microsoft.com/office/drawing/2010/main" val="0"/>
              </a:ext>
            </a:extLst>
          </a:blip>
          <a:srcRect/>
          <a:stretch>
            <a:fillRect/>
          </a:stretch>
        </p:blipFill>
        <p:spPr bwMode="auto">
          <a:xfrm>
            <a:off x="4578350" y="2219325"/>
            <a:ext cx="4489450" cy="304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987" name="Rectangle 7"/>
          <p:cNvSpPr>
            <a:spLocks noGrp="1" noChangeArrowheads="1"/>
          </p:cNvSpPr>
          <p:nvPr>
            <p:ph type="title"/>
          </p:nvPr>
        </p:nvSpPr>
        <p:spPr/>
        <p:txBody>
          <a:bodyPr/>
          <a:lstStyle/>
          <a:p>
            <a:r>
              <a:rPr lang="en-US" dirty="0">
                <a:latin typeface="Tahoma" charset="0"/>
                <a:ea typeface="MS PGothic" charset="0"/>
              </a:rPr>
              <a:t>The w3af GUI</a:t>
            </a:r>
          </a:p>
        </p:txBody>
      </p:sp>
      <p:sp>
        <p:nvSpPr>
          <p:cNvPr id="41988" name="Rectangle 1027"/>
          <p:cNvSpPr txBox="1">
            <a:spLocks noChangeArrowheads="1"/>
          </p:cNvSpPr>
          <p:nvPr/>
        </p:nvSpPr>
        <p:spPr bwMode="auto">
          <a:xfrm>
            <a:off x="45720" y="1844040"/>
            <a:ext cx="441960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3600">
                <a:solidFill>
                  <a:schemeClr val="tx1"/>
                </a:solidFill>
                <a:latin typeface="Tahoma" charset="0"/>
                <a:ea typeface="MS PGothic" charset="0"/>
                <a:cs typeface="MS PGothic" charset="0"/>
              </a:defRPr>
            </a:lvl1pPr>
            <a:lvl2pPr marL="800100" indent="-34290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buFontTx/>
              <a:buChar char="•"/>
            </a:pPr>
            <a:r>
              <a:rPr lang="en-US" sz="1400" dirty="0"/>
              <a:t>The w3af GUI is designed to be as simple as possible</a:t>
            </a:r>
          </a:p>
          <a:p>
            <a:pPr>
              <a:buFontTx/>
              <a:buChar char="•"/>
            </a:pPr>
            <a:r>
              <a:rPr lang="en-US" sz="1400" dirty="0"/>
              <a:t>We are able to build various profiles that allow us to save specific scan configurations</a:t>
            </a:r>
          </a:p>
          <a:p>
            <a:pPr lvl="1">
              <a:buFont typeface="Lucida Grande" charset="0"/>
              <a:buChar char="-"/>
            </a:pPr>
            <a:r>
              <a:rPr lang="en-US" sz="1400" dirty="0"/>
              <a:t>We build various scan profiles that include different test types, then when starting a penetration test, we put the target URL into the profile</a:t>
            </a:r>
          </a:p>
          <a:p>
            <a:pPr lvl="1">
              <a:buFont typeface="Lucida Grande" charset="0"/>
              <a:buChar char="-"/>
            </a:pPr>
            <a:r>
              <a:rPr lang="en-US" sz="1400" dirty="0"/>
              <a:t>This provides standard test schemes across pen-tests</a:t>
            </a:r>
          </a:p>
          <a:p>
            <a:pPr>
              <a:buFontTx/>
              <a:buChar char="•"/>
            </a:pPr>
            <a:r>
              <a:rPr lang="en-US" sz="1400" dirty="0"/>
              <a:t>The target URL is the starting point of any scan</a:t>
            </a:r>
          </a:p>
          <a:p>
            <a:pPr>
              <a:buFontTx/>
              <a:buChar char="•"/>
            </a:pPr>
            <a:r>
              <a:rPr lang="en-US" sz="1400" dirty="0"/>
              <a:t>A tester can choose entire categories or expand categories to select individual plug-ins</a:t>
            </a:r>
          </a:p>
          <a:p>
            <a:pPr lvl="1">
              <a:buFont typeface="Lucida Grande" charset="0"/>
              <a:buChar char="-"/>
            </a:pPr>
            <a:r>
              <a:rPr lang="en-US" sz="1400" dirty="0"/>
              <a:t>We recommend the latter because it provides the tester with greater control</a:t>
            </a:r>
          </a:p>
          <a:p>
            <a:pPr lvl="1">
              <a:buFont typeface="Lucida Grande" charset="0"/>
              <a:buChar char="-"/>
            </a:pPr>
            <a:r>
              <a:rPr lang="en-US" sz="1400" dirty="0"/>
              <a:t>It also allows us to decide if we want to use the experimental plug-ins in a category</a:t>
            </a:r>
          </a:p>
        </p:txBody>
      </p:sp>
      <p:sp>
        <p:nvSpPr>
          <p:cNvPr id="41989" name="TextBox 3"/>
          <p:cNvSpPr txBox="1">
            <a:spLocks noChangeArrowheads="1"/>
          </p:cNvSpPr>
          <p:nvPr/>
        </p:nvSpPr>
        <p:spPr bwMode="gray">
          <a:xfrm>
            <a:off x="4551363" y="4352925"/>
            <a:ext cx="838200" cy="30797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r>
              <a:rPr lang="en-US" sz="1400" dirty="0">
                <a:latin typeface="Times New Roman" charset="0"/>
                <a:cs typeface="Times New Roman" charset="0"/>
              </a:rPr>
              <a:t>Profiles</a:t>
            </a:r>
          </a:p>
        </p:txBody>
      </p:sp>
      <p:sp>
        <p:nvSpPr>
          <p:cNvPr id="41990" name="Left Arrow 4"/>
          <p:cNvSpPr>
            <a:spLocks noChangeArrowheads="1"/>
          </p:cNvSpPr>
          <p:nvPr/>
        </p:nvSpPr>
        <p:spPr bwMode="auto">
          <a:xfrm rot="4456578">
            <a:off x="4491038" y="3571875"/>
            <a:ext cx="796925" cy="479425"/>
          </a:xfrm>
          <a:prstGeom prst="leftArrow">
            <a:avLst>
              <a:gd name="adj1" fmla="val 50000"/>
              <a:gd name="adj2" fmla="val 50091"/>
            </a:avLst>
          </a:prstGeom>
          <a:solidFill>
            <a:srgbClr val="FFFF00"/>
          </a:solidFill>
          <a:ln w="9525">
            <a:solidFill>
              <a:srgbClr val="000000"/>
            </a:solidFill>
            <a:round/>
            <a:headEnd/>
            <a:tailEnd/>
          </a:ln>
        </p:spPr>
        <p:txBody>
          <a:bodyPr/>
          <a:lstStyle/>
          <a:p>
            <a:pPr marL="342900" indent="-342900"/>
            <a:endParaRPr lang="en-US" dirty="0"/>
          </a:p>
        </p:txBody>
      </p:sp>
      <p:sp>
        <p:nvSpPr>
          <p:cNvPr id="41991" name="TextBox 3"/>
          <p:cNvSpPr txBox="1">
            <a:spLocks noChangeArrowheads="1"/>
          </p:cNvSpPr>
          <p:nvPr/>
        </p:nvSpPr>
        <p:spPr bwMode="gray">
          <a:xfrm>
            <a:off x="6913563" y="3438525"/>
            <a:ext cx="990600" cy="95408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r>
              <a:rPr lang="en-US" sz="1400" dirty="0">
                <a:latin typeface="Times New Roman" charset="0"/>
                <a:cs typeface="Times New Roman" charset="0"/>
              </a:rPr>
              <a:t>Categories of scanning plug ins</a:t>
            </a:r>
          </a:p>
        </p:txBody>
      </p:sp>
      <p:sp>
        <p:nvSpPr>
          <p:cNvPr id="41992" name="Left Arrow 4"/>
          <p:cNvSpPr>
            <a:spLocks noChangeArrowheads="1"/>
          </p:cNvSpPr>
          <p:nvPr/>
        </p:nvSpPr>
        <p:spPr bwMode="auto">
          <a:xfrm rot="612769">
            <a:off x="6188075" y="3276600"/>
            <a:ext cx="796925" cy="479425"/>
          </a:xfrm>
          <a:prstGeom prst="leftArrow">
            <a:avLst>
              <a:gd name="adj1" fmla="val 50000"/>
              <a:gd name="adj2" fmla="val 50091"/>
            </a:avLst>
          </a:prstGeom>
          <a:solidFill>
            <a:srgbClr val="FFFF00"/>
          </a:solidFill>
          <a:ln w="9525">
            <a:solidFill>
              <a:srgbClr val="000000"/>
            </a:solidFill>
            <a:round/>
            <a:headEnd/>
            <a:tailEnd/>
          </a:ln>
        </p:spPr>
        <p:txBody>
          <a:bodyPr/>
          <a:lstStyle/>
          <a:p>
            <a:pPr marL="342900" indent="-342900"/>
            <a:endParaRPr lang="en-US" dirty="0"/>
          </a:p>
        </p:txBody>
      </p:sp>
      <p:sp>
        <p:nvSpPr>
          <p:cNvPr id="41993" name="TextBox 3"/>
          <p:cNvSpPr txBox="1">
            <a:spLocks noChangeArrowheads="1"/>
          </p:cNvSpPr>
          <p:nvPr/>
        </p:nvSpPr>
        <p:spPr bwMode="gray">
          <a:xfrm>
            <a:off x="6227763" y="5572125"/>
            <a:ext cx="1447800" cy="52387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r>
              <a:rPr lang="en-US" sz="1400" dirty="0">
                <a:latin typeface="Times New Roman" charset="0"/>
                <a:cs typeface="Times New Roman" charset="0"/>
              </a:rPr>
              <a:t>Output configuration</a:t>
            </a:r>
          </a:p>
        </p:txBody>
      </p:sp>
      <p:sp>
        <p:nvSpPr>
          <p:cNvPr id="41994" name="Left Arrow 4"/>
          <p:cNvSpPr>
            <a:spLocks noChangeArrowheads="1"/>
          </p:cNvSpPr>
          <p:nvPr/>
        </p:nvSpPr>
        <p:spPr bwMode="auto">
          <a:xfrm rot="1830157">
            <a:off x="5989638" y="4979988"/>
            <a:ext cx="796925" cy="479425"/>
          </a:xfrm>
          <a:prstGeom prst="leftArrow">
            <a:avLst>
              <a:gd name="adj1" fmla="val 50000"/>
              <a:gd name="adj2" fmla="val 50091"/>
            </a:avLst>
          </a:prstGeom>
          <a:solidFill>
            <a:srgbClr val="FFFF00"/>
          </a:solidFill>
          <a:ln w="9525">
            <a:solidFill>
              <a:srgbClr val="000000"/>
            </a:solidFill>
            <a:round/>
            <a:headEnd/>
            <a:tailEnd/>
          </a:ln>
        </p:spPr>
        <p:txBody>
          <a:bodyPr/>
          <a:lstStyle/>
          <a:p>
            <a:pPr marL="342900" indent="-342900"/>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137160"/>
            <a:ext cx="7772400" cy="1143000"/>
          </a:xfrm>
        </p:spPr>
        <p:txBody>
          <a:bodyPr/>
          <a:lstStyle/>
          <a:p>
            <a:r>
              <a:rPr lang="en-US" dirty="0">
                <a:latin typeface="Tahoma" charset="0"/>
                <a:ea typeface="MS PGothic" charset="0"/>
              </a:rPr>
              <a:t>The w3af Console</a:t>
            </a:r>
          </a:p>
        </p:txBody>
      </p:sp>
      <p:sp>
        <p:nvSpPr>
          <p:cNvPr id="43024" name="Rectangle 1027"/>
          <p:cNvSpPr txBox="1">
            <a:spLocks noChangeArrowheads="1"/>
          </p:cNvSpPr>
          <p:nvPr/>
        </p:nvSpPr>
        <p:spPr bwMode="auto">
          <a:xfrm>
            <a:off x="167640" y="1691640"/>
            <a:ext cx="41910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3600">
                <a:solidFill>
                  <a:schemeClr val="tx1"/>
                </a:solidFill>
                <a:latin typeface="Tahoma" charset="0"/>
                <a:ea typeface="MS PGothic" charset="0"/>
                <a:cs typeface="MS PGothic" charset="0"/>
              </a:defRPr>
            </a:lvl1pPr>
            <a:lvl2pPr marL="800100" indent="-342900">
              <a:defRPr sz="3600">
                <a:solidFill>
                  <a:schemeClr val="tx1"/>
                </a:solidFill>
                <a:latin typeface="Tahoma" charset="0"/>
                <a:ea typeface="MS PGothic" charset="0"/>
                <a:cs typeface="MS PGothic" charset="0"/>
              </a:defRPr>
            </a:lvl2pPr>
            <a:lvl3pPr marL="1257300" indent="-3429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buFontTx/>
              <a:buChar char="•"/>
            </a:pPr>
            <a:r>
              <a:rPr lang="en-US" sz="1800" dirty="0"/>
              <a:t>On the right is a session running within the w3af console</a:t>
            </a:r>
          </a:p>
          <a:p>
            <a:pPr lvl="1">
              <a:buFontTx/>
              <a:buChar char="•"/>
            </a:pPr>
            <a:r>
              <a:rPr lang="en-US" sz="1800" dirty="0"/>
              <a:t>It reminds some pen testers of the Metasploit console</a:t>
            </a:r>
          </a:p>
          <a:p>
            <a:pPr>
              <a:buFontTx/>
              <a:buChar char="•"/>
            </a:pPr>
            <a:r>
              <a:rPr lang="en-US" sz="1800" dirty="0"/>
              <a:t>As we move through the system, the prompt changes to signify what area of the scan configuration we are in</a:t>
            </a:r>
          </a:p>
          <a:p>
            <a:pPr>
              <a:buFontTx/>
              <a:buChar char="•"/>
            </a:pPr>
            <a:r>
              <a:rPr lang="en-US" sz="1800" dirty="0"/>
              <a:t>We are able to select various plug-ins and set their configuration</a:t>
            </a:r>
          </a:p>
          <a:p>
            <a:pPr lvl="1">
              <a:buFontTx/>
              <a:buChar char="•"/>
            </a:pPr>
            <a:r>
              <a:rPr lang="en-US" sz="1800" dirty="0"/>
              <a:t>Output is considered a plug-in</a:t>
            </a:r>
          </a:p>
          <a:p>
            <a:pPr lvl="2">
              <a:buFontTx/>
              <a:buChar char="•"/>
            </a:pPr>
            <a:r>
              <a:rPr lang="en-US" sz="1800" dirty="0"/>
              <a:t>Text File</a:t>
            </a:r>
          </a:p>
          <a:p>
            <a:pPr lvl="2">
              <a:buFontTx/>
              <a:buChar char="•"/>
            </a:pPr>
            <a:r>
              <a:rPr lang="en-US" sz="1800" dirty="0"/>
              <a:t>Console</a:t>
            </a:r>
          </a:p>
          <a:p>
            <a:pPr lvl="2">
              <a:buFontTx/>
              <a:buChar char="•"/>
            </a:pPr>
            <a:r>
              <a:rPr lang="en-US" sz="1800" dirty="0"/>
              <a:t>HTML File</a:t>
            </a:r>
          </a:p>
          <a:p>
            <a:pPr lvl="1">
              <a:buFontTx/>
              <a:buChar char="•"/>
            </a:pPr>
            <a:endParaRPr lang="en-US" sz="1800" dirty="0"/>
          </a:p>
        </p:txBody>
      </p:sp>
      <p:pic>
        <p:nvPicPr>
          <p:cNvPr id="2" name="Picture 1">
            <a:extLst>
              <a:ext uri="{FF2B5EF4-FFF2-40B4-BE49-F238E27FC236}">
                <a16:creationId xmlns:a16="http://schemas.microsoft.com/office/drawing/2014/main" id="{0DE974FD-C6EF-42B8-A315-07C450A6BEEA}"/>
              </a:ext>
            </a:extLst>
          </p:cNvPr>
          <p:cNvPicPr>
            <a:picLocks noChangeAspect="1"/>
          </p:cNvPicPr>
          <p:nvPr/>
        </p:nvPicPr>
        <p:blipFill>
          <a:blip r:embed="rId3"/>
          <a:stretch>
            <a:fillRect/>
          </a:stretch>
        </p:blipFill>
        <p:spPr>
          <a:xfrm>
            <a:off x="4572000" y="1150969"/>
            <a:ext cx="4074781" cy="4719866"/>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dirty="0">
                <a:latin typeface="Tahoma" charset="0"/>
                <a:ea typeface="MS PGothic" charset="0"/>
              </a:rPr>
              <a:t>w3af Scripting</a:t>
            </a:r>
          </a:p>
        </p:txBody>
      </p:sp>
      <p:sp>
        <p:nvSpPr>
          <p:cNvPr id="44035" name="Content Placeholder 2"/>
          <p:cNvSpPr>
            <a:spLocks noGrp="1"/>
          </p:cNvSpPr>
          <p:nvPr>
            <p:ph idx="1"/>
          </p:nvPr>
        </p:nvSpPr>
        <p:spPr>
          <a:xfrm>
            <a:off x="152400" y="1442720"/>
            <a:ext cx="8839200" cy="4114800"/>
          </a:xfrm>
        </p:spPr>
        <p:txBody>
          <a:bodyPr/>
          <a:lstStyle/>
          <a:p>
            <a:pPr>
              <a:spcBef>
                <a:spcPts val="400"/>
              </a:spcBef>
            </a:pPr>
            <a:r>
              <a:rPr lang="en-US" sz="2400" dirty="0">
                <a:latin typeface="Tahoma" charset="0"/>
                <a:ea typeface="MS PGothic" charset="0"/>
              </a:rPr>
              <a:t>One of the powers of the console version is its ability to be used in a script</a:t>
            </a:r>
          </a:p>
          <a:p>
            <a:pPr>
              <a:spcBef>
                <a:spcPts val="400"/>
              </a:spcBef>
            </a:pPr>
            <a:r>
              <a:rPr lang="en-US" sz="2400" dirty="0">
                <a:latin typeface="Tahoma" charset="0"/>
                <a:ea typeface="MS PGothic" charset="0"/>
              </a:rPr>
              <a:t>Simply enter each command into a file as we would in the console</a:t>
            </a:r>
          </a:p>
          <a:p>
            <a:pPr lvl="1">
              <a:spcBef>
                <a:spcPts val="400"/>
              </a:spcBef>
            </a:pPr>
            <a:r>
              <a:rPr lang="en-US" sz="2000" dirty="0">
                <a:latin typeface="Tahoma" charset="0"/>
                <a:ea typeface="MS PGothic" charset="0"/>
              </a:rPr>
              <a:t>For example:</a:t>
            </a:r>
            <a:br>
              <a:rPr lang="en-US" sz="2000" dirty="0">
                <a:latin typeface="Tahoma" charset="0"/>
                <a:ea typeface="MS PGothic" charset="0"/>
              </a:rPr>
            </a:br>
            <a:r>
              <a:rPr lang="en-US" sz="2000" dirty="0">
                <a:latin typeface="Tahoma" charset="0"/>
                <a:ea typeface="MS PGothic" charset="0"/>
              </a:rPr>
              <a:t>w3af/plugins&gt;&gt;&gt; </a:t>
            </a:r>
            <a:r>
              <a:rPr lang="en-US" sz="2000" b="1" dirty="0">
                <a:latin typeface="Courier New" charset="0"/>
                <a:ea typeface="MS PGothic" charset="0"/>
              </a:rPr>
              <a:t>discovery serverHeader</a:t>
            </a:r>
            <a:br>
              <a:rPr lang="en-US" sz="2000" dirty="0">
                <a:latin typeface="Courier New" charset="0"/>
                <a:ea typeface="MS PGothic" charset="0"/>
              </a:rPr>
            </a:br>
            <a:r>
              <a:rPr lang="en-US" sz="2000" dirty="0">
                <a:latin typeface="Tahoma" charset="0"/>
                <a:ea typeface="MS PGothic" charset="0"/>
              </a:rPr>
              <a:t>Would be </a:t>
            </a:r>
            <a:r>
              <a:rPr lang="en-US" sz="2000" b="1" dirty="0">
                <a:latin typeface="Courier New" charset="0"/>
                <a:ea typeface="MS PGothic" charset="0"/>
              </a:rPr>
              <a:t>discovery serverHeader</a:t>
            </a:r>
            <a:r>
              <a:rPr lang="en-US" sz="2000" b="1" dirty="0">
                <a:latin typeface="Tahoma" charset="0"/>
                <a:ea typeface="MS PGothic" charset="0"/>
              </a:rPr>
              <a:t> </a:t>
            </a:r>
            <a:r>
              <a:rPr lang="en-US" sz="2000" dirty="0">
                <a:latin typeface="Tahoma" charset="0"/>
                <a:ea typeface="MS PGothic" charset="0"/>
              </a:rPr>
              <a:t>in the script file</a:t>
            </a:r>
            <a:endParaRPr lang="en-US" sz="1200" b="1" dirty="0">
              <a:latin typeface="Tahoma" charset="0"/>
              <a:ea typeface="MS PGothic" charset="0"/>
            </a:endParaRPr>
          </a:p>
          <a:p>
            <a:pPr>
              <a:spcBef>
                <a:spcPts val="400"/>
              </a:spcBef>
            </a:pPr>
            <a:r>
              <a:rPr lang="en-US" sz="2400" dirty="0">
                <a:latin typeface="Tahoma" charset="0"/>
                <a:ea typeface="MS PGothic" charset="0"/>
              </a:rPr>
              <a:t>This file is then loaded in the command line of the console</a:t>
            </a:r>
          </a:p>
          <a:p>
            <a:pPr lvl="1">
              <a:spcBef>
                <a:spcPts val="400"/>
              </a:spcBef>
              <a:buFontTx/>
              <a:buNone/>
            </a:pPr>
            <a:r>
              <a:rPr lang="en-US" sz="2000" dirty="0">
                <a:latin typeface="Courier New" charset="0"/>
                <a:ea typeface="MS PGothic" charset="0"/>
              </a:rPr>
              <a:t>$ </a:t>
            </a:r>
            <a:r>
              <a:rPr lang="en-US" sz="2000" b="1" dirty="0">
                <a:latin typeface="Courier New" charset="0"/>
                <a:ea typeface="MS PGothic" charset="0"/>
              </a:rPr>
              <a:t>w3af_console -s filename</a:t>
            </a:r>
          </a:p>
          <a:p>
            <a:pPr>
              <a:spcBef>
                <a:spcPts val="400"/>
              </a:spcBef>
            </a:pPr>
            <a:r>
              <a:rPr lang="en-US" sz="2400" dirty="0">
                <a:latin typeface="Tahoma" charset="0"/>
                <a:ea typeface="MS PGothic" charset="0"/>
              </a:rPr>
              <a:t>We typically have a series of files that call different plug-ins and configurations</a:t>
            </a:r>
          </a:p>
          <a:p>
            <a:pPr lvl="1">
              <a:spcBef>
                <a:spcPts val="400"/>
              </a:spcBef>
            </a:pPr>
            <a:r>
              <a:rPr lang="en-US" sz="2000" dirty="0">
                <a:latin typeface="Tahoma" charset="0"/>
                <a:ea typeface="MS PGothic" charset="0"/>
              </a:rPr>
              <a:t>We then iterate through them using a script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a:latin typeface="Tahoma" charset="0"/>
                <a:ea typeface="MS PGothic" charset="0"/>
              </a:rPr>
              <a:t>w3af Discovery Plug-ins</a:t>
            </a:r>
          </a:p>
        </p:txBody>
      </p:sp>
      <p:sp>
        <p:nvSpPr>
          <p:cNvPr id="45059" name="Rectangle 3"/>
          <p:cNvSpPr txBox="1">
            <a:spLocks noChangeArrowheads="1"/>
          </p:cNvSpPr>
          <p:nvPr/>
        </p:nvSpPr>
        <p:spPr bwMode="gray">
          <a:xfrm>
            <a:off x="381000" y="1600200"/>
            <a:ext cx="8382000" cy="43434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3600">
                <a:solidFill>
                  <a:schemeClr val="tx1"/>
                </a:solidFill>
                <a:latin typeface="Tahoma" charset="0"/>
                <a:ea typeface="MS PGothic" charset="0"/>
                <a:cs typeface="MS PGothic" charset="0"/>
              </a:defRPr>
            </a:lvl1pPr>
            <a:lvl2pPr marL="800100" indent="-342900">
              <a:defRPr sz="3600">
                <a:solidFill>
                  <a:schemeClr val="tx1"/>
                </a:solidFill>
                <a:latin typeface="Tahoma" charset="0"/>
                <a:ea typeface="MS PGothic" charset="0"/>
                <a:cs typeface="MS PGothic" charset="0"/>
              </a:defRPr>
            </a:lvl2pPr>
            <a:lvl3pPr marL="1200150" indent="-28575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buFontTx/>
              <a:buChar char="•"/>
            </a:pPr>
            <a:r>
              <a:rPr lang="en-US" sz="1800" dirty="0"/>
              <a:t>There are a variety of plug-ins available within w3af</a:t>
            </a:r>
          </a:p>
          <a:p>
            <a:pPr>
              <a:buFontTx/>
              <a:buChar char="•"/>
            </a:pPr>
            <a:r>
              <a:rPr lang="en-US" sz="1800" dirty="0"/>
              <a:t>These plug-ins are python scripts that use the w3af framework</a:t>
            </a:r>
          </a:p>
          <a:p>
            <a:pPr>
              <a:buFontTx/>
              <a:buChar char="•"/>
            </a:pPr>
            <a:r>
              <a:rPr lang="en-US" sz="1800" dirty="0"/>
              <a:t>Plug-ins get updated quite often, so check for new ones</a:t>
            </a:r>
          </a:p>
          <a:p>
            <a:pPr>
              <a:buFontTx/>
              <a:buChar char="•"/>
            </a:pPr>
            <a:r>
              <a:rPr lang="en-US" sz="1800" dirty="0"/>
              <a:t>Discovery plug-ins are used to find information regarding the application</a:t>
            </a:r>
          </a:p>
          <a:p>
            <a:pPr lvl="1">
              <a:buFont typeface="Lucida Grande" charset="0"/>
              <a:buChar char="-"/>
            </a:pPr>
            <a:r>
              <a:rPr lang="en-US" sz="1800" dirty="0"/>
              <a:t>This is different from the discovery step in our methodology</a:t>
            </a:r>
          </a:p>
          <a:p>
            <a:pPr lvl="1">
              <a:buFont typeface="Lucida Grande" charset="0"/>
              <a:buChar char="-"/>
            </a:pPr>
            <a:r>
              <a:rPr lang="en-US" sz="1800" dirty="0"/>
              <a:t>w3af contains a number of plug-ins that are designed to gather information</a:t>
            </a:r>
          </a:p>
          <a:p>
            <a:pPr lvl="1">
              <a:buFont typeface="Lucida Grande" charset="0"/>
              <a:buChar char="-"/>
            </a:pPr>
            <a:r>
              <a:rPr lang="en-US" sz="1800" dirty="0"/>
              <a:t>Spidering is selected within this set of plug-ins</a:t>
            </a:r>
          </a:p>
          <a:p>
            <a:pPr>
              <a:buFontTx/>
              <a:buChar char="•"/>
            </a:pPr>
            <a:r>
              <a:rPr lang="en-US" sz="1800" dirty="0"/>
              <a:t>Some example discovery plug-ins are:</a:t>
            </a:r>
          </a:p>
          <a:p>
            <a:pPr lvl="1">
              <a:buFontTx/>
              <a:buChar char="–"/>
            </a:pPr>
            <a:r>
              <a:rPr lang="en-US" sz="1800" dirty="0"/>
              <a:t>Robots Reader</a:t>
            </a:r>
          </a:p>
          <a:p>
            <a:pPr lvl="2">
              <a:buFontTx/>
              <a:buChar char="–"/>
            </a:pPr>
            <a:r>
              <a:rPr lang="en-US" sz="1600" dirty="0"/>
              <a:t>Reads and reports on the robots.txt file</a:t>
            </a:r>
          </a:p>
          <a:p>
            <a:pPr lvl="1">
              <a:buFontTx/>
              <a:buChar char="–"/>
            </a:pPr>
            <a:r>
              <a:rPr lang="en-US" sz="1800" dirty="0"/>
              <a:t>Detect Transparent Proxy</a:t>
            </a:r>
          </a:p>
          <a:p>
            <a:pPr lvl="2">
              <a:buFontTx/>
              <a:buChar char="–"/>
            </a:pPr>
            <a:r>
              <a:rPr lang="en-US" sz="1600" dirty="0"/>
              <a:t>Uses TRACE method to find proxies</a:t>
            </a:r>
          </a:p>
          <a:p>
            <a:pPr lvl="1">
              <a:buFontTx/>
              <a:buChar char="–"/>
            </a:pPr>
            <a:r>
              <a:rPr lang="en-US" sz="1800" dirty="0"/>
              <a:t>Google Spider</a:t>
            </a:r>
          </a:p>
          <a:p>
            <a:pPr lvl="2">
              <a:buFontTx/>
              <a:buChar char="–"/>
            </a:pPr>
            <a:r>
              <a:rPr lang="en-US" sz="1600" dirty="0"/>
              <a:t>Spiders the target using content from Google cache</a:t>
            </a:r>
            <a:endParaRPr lang="en-US" sz="2400" dirty="0"/>
          </a:p>
          <a:p>
            <a:endParaRPr lang="en-US" sz="1800" dirty="0"/>
          </a:p>
          <a:p>
            <a:pPr>
              <a:buFontTx/>
              <a:buChar char="•"/>
            </a:pPr>
            <a:endParaRPr lang="en-US" sz="1800" dirty="0"/>
          </a:p>
          <a:p>
            <a:endParaRPr lang="en-US" sz="18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a:latin typeface="Tahoma" charset="0"/>
                <a:ea typeface="MS PGothic" charset="0"/>
              </a:rPr>
              <a:t>w3af Evasion Plug-ins</a:t>
            </a:r>
          </a:p>
        </p:txBody>
      </p:sp>
      <p:sp>
        <p:nvSpPr>
          <p:cNvPr id="46083" name="Content Placeholder 2"/>
          <p:cNvSpPr>
            <a:spLocks noGrp="1"/>
          </p:cNvSpPr>
          <p:nvPr>
            <p:ph idx="1"/>
          </p:nvPr>
        </p:nvSpPr>
        <p:spPr>
          <a:xfrm>
            <a:off x="533400" y="1676400"/>
            <a:ext cx="7772400" cy="4114800"/>
          </a:xfrm>
        </p:spPr>
        <p:txBody>
          <a:bodyPr/>
          <a:lstStyle/>
          <a:p>
            <a:pPr>
              <a:spcBef>
                <a:spcPct val="0"/>
              </a:spcBef>
            </a:pPr>
            <a:r>
              <a:rPr lang="en-US" sz="2400" dirty="0">
                <a:latin typeface="Tahoma" charset="0"/>
                <a:ea typeface="MS PGothic" charset="0"/>
              </a:rPr>
              <a:t>Evasion plug-ins are used in combination with any plug-in that sends traffic to the site</a:t>
            </a:r>
          </a:p>
          <a:p>
            <a:pPr marL="800100" lvl="1" indent="-342900">
              <a:spcBef>
                <a:spcPct val="0"/>
              </a:spcBef>
              <a:buFont typeface="Lucida Grande" charset="0"/>
              <a:buChar char="-"/>
            </a:pPr>
            <a:r>
              <a:rPr lang="en-US" sz="2000" dirty="0">
                <a:latin typeface="Tahoma" charset="0"/>
                <a:ea typeface="MS PGothic" charset="0"/>
              </a:rPr>
              <a:t>They perform various changes to the request to attempt to evade detection or prevention techniques</a:t>
            </a:r>
          </a:p>
          <a:p>
            <a:pPr marL="800100" lvl="1" indent="-342900">
              <a:spcBef>
                <a:spcPct val="0"/>
              </a:spcBef>
              <a:buFont typeface="Lucida Grande" charset="0"/>
              <a:buChar char="-"/>
            </a:pPr>
            <a:r>
              <a:rPr lang="en-US" sz="2000" dirty="0">
                <a:latin typeface="Tahoma" charset="0"/>
                <a:ea typeface="MS PGothic" charset="0"/>
              </a:rPr>
              <a:t>As testers, our main focus here is on evading prevention techniques</a:t>
            </a:r>
          </a:p>
          <a:p>
            <a:pPr>
              <a:spcBef>
                <a:spcPct val="0"/>
              </a:spcBef>
            </a:pPr>
            <a:r>
              <a:rPr lang="en-US" sz="2400" dirty="0">
                <a:latin typeface="Tahoma" charset="0"/>
                <a:ea typeface="MS PGothic" charset="0"/>
              </a:rPr>
              <a:t>Some examples are:</a:t>
            </a:r>
          </a:p>
          <a:p>
            <a:pPr marL="800100" lvl="1" indent="-342900">
              <a:spcBef>
                <a:spcPct val="0"/>
              </a:spcBef>
              <a:buFont typeface="Lucida Grande" charset="0"/>
              <a:buChar char="-"/>
            </a:pPr>
            <a:r>
              <a:rPr lang="en-US" sz="2000" dirty="0">
                <a:latin typeface="Tahoma" charset="0"/>
                <a:ea typeface="MS PGothic" charset="0"/>
              </a:rPr>
              <a:t>Modification that bypass typical mod_security installations</a:t>
            </a:r>
          </a:p>
          <a:p>
            <a:pPr marL="800100" lvl="1" indent="-342900">
              <a:spcBef>
                <a:spcPct val="0"/>
              </a:spcBef>
              <a:buFont typeface="Lucida Grande" charset="0"/>
              <a:buChar char="-"/>
            </a:pPr>
            <a:r>
              <a:rPr lang="en-US" sz="2000" dirty="0">
                <a:latin typeface="Tahoma" charset="0"/>
                <a:ea typeface="MS PGothic" charset="0"/>
              </a:rPr>
              <a:t>Adding self-referential directories to the URL</a:t>
            </a:r>
          </a:p>
          <a:p>
            <a:pPr marL="1257300" lvl="2" indent="-342900">
              <a:spcBef>
                <a:spcPct val="0"/>
              </a:spcBef>
              <a:buFont typeface="Lucida Grande" charset="0"/>
              <a:buChar char="-"/>
            </a:pPr>
            <a:r>
              <a:rPr lang="en-US" sz="2000" dirty="0">
                <a:latin typeface="Tahoma" charset="0"/>
                <a:ea typeface="MS PGothic" charset="0"/>
              </a:rPr>
              <a:t>http://www.PEWAPT.org/./cgi-bin/./script.pl</a:t>
            </a:r>
          </a:p>
          <a:p>
            <a:pPr marL="800100" lvl="1" indent="-342900">
              <a:spcBef>
                <a:spcPct val="0"/>
              </a:spcBef>
              <a:buFont typeface="Lucida Grande" charset="0"/>
              <a:buChar char="-"/>
            </a:pPr>
            <a:r>
              <a:rPr lang="en-US" sz="2000" dirty="0">
                <a:latin typeface="Tahoma" charset="0"/>
                <a:ea typeface="MS PGothic" charset="0"/>
              </a:rPr>
              <a:t>Using hex encoding</a:t>
            </a:r>
          </a:p>
          <a:p>
            <a:pPr marL="800100" lvl="1" indent="-342900">
              <a:spcBef>
                <a:spcPct val="0"/>
              </a:spcBef>
              <a:buFont typeface="Lucida Grande" charset="0"/>
              <a:buChar char="-"/>
            </a:pPr>
            <a:r>
              <a:rPr lang="en-US" sz="2000" dirty="0">
                <a:latin typeface="Tahoma" charset="0"/>
                <a:ea typeface="MS PGothic" charset="0"/>
              </a:rPr>
              <a:t>Changing the case of letters randomly</a:t>
            </a:r>
            <a:endParaRPr lang="en-US" sz="2400" dirty="0">
              <a:latin typeface="Tahoma" charset="0"/>
              <a:ea typeface="MS PGothic"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a:latin typeface="Tahoma" charset="0"/>
                <a:ea typeface="MS PGothic" charset="0"/>
              </a:rPr>
              <a:t>w3af Audit Plug-ins</a:t>
            </a:r>
          </a:p>
        </p:txBody>
      </p:sp>
      <p:sp>
        <p:nvSpPr>
          <p:cNvPr id="47107" name="Rectangle 3"/>
          <p:cNvSpPr txBox="1">
            <a:spLocks noChangeArrowheads="1"/>
          </p:cNvSpPr>
          <p:nvPr/>
        </p:nvSpPr>
        <p:spPr bwMode="auto">
          <a:xfrm>
            <a:off x="457200" y="1645920"/>
            <a:ext cx="8229600" cy="388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3600">
                <a:solidFill>
                  <a:schemeClr val="tx1"/>
                </a:solidFill>
                <a:latin typeface="Tahoma" charset="0"/>
                <a:ea typeface="MS PGothic" charset="0"/>
                <a:cs typeface="MS PGothic" charset="0"/>
              </a:defRPr>
            </a:lvl1pPr>
            <a:lvl2pPr marL="800100" indent="-342900">
              <a:defRPr sz="3600">
                <a:solidFill>
                  <a:schemeClr val="tx1"/>
                </a:solidFill>
                <a:latin typeface="Tahoma" charset="0"/>
                <a:ea typeface="MS PGothic" charset="0"/>
                <a:cs typeface="MS PGothic" charset="0"/>
              </a:defRPr>
            </a:lvl2pPr>
            <a:lvl3pPr marL="1257300" indent="-342900">
              <a:defRPr sz="3600">
                <a:solidFill>
                  <a:schemeClr val="tx1"/>
                </a:solidFill>
                <a:latin typeface="Tahoma" charset="0"/>
                <a:ea typeface="MS PGothic" charset="0"/>
                <a:cs typeface="MS PGothic" charset="0"/>
              </a:defRPr>
            </a:lvl3pPr>
            <a:lvl4pPr marL="1714500" indent="-3429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buFontTx/>
              <a:buChar char="•"/>
            </a:pPr>
            <a:r>
              <a:rPr lang="en-US" sz="1800" dirty="0"/>
              <a:t>Audit plug-ins are used to find various flaws</a:t>
            </a:r>
          </a:p>
          <a:p>
            <a:pPr lvl="1">
              <a:buFont typeface="Lucida Grande" charset="0"/>
              <a:buChar char="-"/>
            </a:pPr>
            <a:r>
              <a:rPr lang="en-US" sz="1800" dirty="0"/>
              <a:t>Audit plug-ins directly map to the discovery phase in our methodology</a:t>
            </a:r>
          </a:p>
          <a:p>
            <a:pPr lvl="1">
              <a:buFont typeface="Lucida Grande" charset="0"/>
              <a:buChar char="-"/>
            </a:pPr>
            <a:r>
              <a:rPr lang="en-US" sz="1800" dirty="0"/>
              <a:t>Tries to find flaws such as </a:t>
            </a:r>
          </a:p>
          <a:p>
            <a:pPr lvl="2">
              <a:buFont typeface="Lucida Grande" charset="0"/>
              <a:buChar char="-"/>
            </a:pPr>
            <a:r>
              <a:rPr lang="en-US" sz="1800" dirty="0"/>
              <a:t>XSS</a:t>
            </a:r>
          </a:p>
          <a:p>
            <a:pPr lvl="2">
              <a:buFont typeface="Lucida Grande" charset="0"/>
              <a:buChar char="-"/>
            </a:pPr>
            <a:r>
              <a:rPr lang="en-US" sz="1800" dirty="0"/>
              <a:t>SQL injection</a:t>
            </a:r>
          </a:p>
          <a:p>
            <a:pPr lvl="2">
              <a:buFont typeface="Lucida Grande" charset="0"/>
              <a:buChar char="-"/>
            </a:pPr>
            <a:r>
              <a:rPr lang="en-US" sz="1800" dirty="0"/>
              <a:t>Response splitting</a:t>
            </a:r>
          </a:p>
          <a:p>
            <a:pPr lvl="1">
              <a:buFont typeface="Lucida Grande" charset="0"/>
              <a:buChar char="-"/>
            </a:pPr>
            <a:r>
              <a:rPr lang="en-US" sz="1800" dirty="0"/>
              <a:t>These plug-ins build from the information gathered using the discovery plug-ins</a:t>
            </a:r>
          </a:p>
          <a:p>
            <a:pPr lvl="1">
              <a:buFont typeface="Lucida Grande" charset="0"/>
              <a:buChar char="-"/>
            </a:pPr>
            <a:r>
              <a:rPr lang="en-US" sz="1800" dirty="0"/>
              <a:t>Some examples of audit plug-ins are:</a:t>
            </a:r>
          </a:p>
          <a:p>
            <a:pPr lvl="2">
              <a:buFont typeface="Lucida Grande" charset="0"/>
              <a:buChar char="-"/>
            </a:pPr>
            <a:r>
              <a:rPr lang="en-US" sz="1800" dirty="0"/>
              <a:t>sslCertificate</a:t>
            </a:r>
          </a:p>
          <a:p>
            <a:pPr lvl="3">
              <a:buFont typeface="Lucida Grande" charset="0"/>
              <a:buChar char="-"/>
            </a:pPr>
            <a:r>
              <a:rPr lang="en-US" sz="1800" dirty="0"/>
              <a:t>Finds issues with SSL configurations</a:t>
            </a:r>
          </a:p>
          <a:p>
            <a:pPr lvl="2">
              <a:buFont typeface="Lucida Grande" charset="0"/>
              <a:buChar char="-"/>
            </a:pPr>
            <a:r>
              <a:rPr lang="en-US" sz="1800" dirty="0"/>
              <a:t>unSSL</a:t>
            </a:r>
          </a:p>
          <a:p>
            <a:pPr lvl="3">
              <a:buFont typeface="Lucida Grande" charset="0"/>
              <a:buChar char="-"/>
            </a:pPr>
            <a:r>
              <a:rPr lang="en-US" sz="1800" dirty="0"/>
              <a:t>Determines if SSL content is available via HTTP</a:t>
            </a:r>
          </a:p>
          <a:p>
            <a:pPr lvl="2">
              <a:buFont typeface="Lucida Grande" charset="0"/>
              <a:buChar char="-"/>
            </a:pPr>
            <a:r>
              <a:rPr lang="en-US" sz="1800" dirty="0"/>
              <a:t>osCommanding</a:t>
            </a:r>
          </a:p>
          <a:p>
            <a:pPr lvl="3">
              <a:buFont typeface="Lucida Grande" charset="0"/>
              <a:buChar char="-"/>
            </a:pPr>
            <a:r>
              <a:rPr lang="en-US" sz="1800" dirty="0"/>
              <a:t>Attempts to find command injection flaws</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latin typeface="Tahoma" charset="0"/>
                <a:ea typeface="MS PGothic" charset="0"/>
              </a:rPr>
              <a:t>w3af Grep Plug-ins</a:t>
            </a:r>
          </a:p>
        </p:txBody>
      </p:sp>
      <p:sp>
        <p:nvSpPr>
          <p:cNvPr id="48131" name="Rectangle 3"/>
          <p:cNvSpPr txBox="1">
            <a:spLocks noChangeArrowheads="1"/>
          </p:cNvSpPr>
          <p:nvPr/>
        </p:nvSpPr>
        <p:spPr bwMode="auto">
          <a:xfrm>
            <a:off x="411480" y="1231779"/>
            <a:ext cx="83058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3600">
                <a:solidFill>
                  <a:schemeClr val="tx1"/>
                </a:solidFill>
                <a:latin typeface="Tahoma" charset="0"/>
                <a:ea typeface="MS PGothic" charset="0"/>
                <a:cs typeface="MS PGothic" charset="0"/>
              </a:defRPr>
            </a:lvl1pPr>
            <a:lvl2pPr marL="800100" indent="-34290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buFontTx/>
              <a:buChar char="•"/>
            </a:pPr>
            <a:r>
              <a:rPr lang="en-US" sz="2000" dirty="0"/>
              <a:t>The next type of plug-ins we are discussing are grep or search plug-ins</a:t>
            </a:r>
          </a:p>
          <a:p>
            <a:pPr lvl="1">
              <a:buFontTx/>
              <a:buChar char="•"/>
            </a:pPr>
            <a:r>
              <a:rPr lang="en-US" sz="2000" dirty="0"/>
              <a:t>Names grep from the UNIX command</a:t>
            </a:r>
          </a:p>
          <a:p>
            <a:pPr>
              <a:buFontTx/>
              <a:buChar char="•"/>
            </a:pPr>
            <a:r>
              <a:rPr lang="en-US" sz="2000" dirty="0"/>
              <a:t>These plug-ins are used to find items of interest in the results from all of the other requests</a:t>
            </a:r>
          </a:p>
          <a:p>
            <a:pPr lvl="1">
              <a:buFontTx/>
              <a:buChar char="•"/>
            </a:pPr>
            <a:r>
              <a:rPr lang="en-US" sz="2000" dirty="0"/>
              <a:t>Each plug-in request results in some form of response</a:t>
            </a:r>
          </a:p>
          <a:p>
            <a:pPr lvl="1">
              <a:buFontTx/>
              <a:buChar char="•"/>
            </a:pPr>
            <a:r>
              <a:rPr lang="en-US" sz="2000" dirty="0"/>
              <a:t>These search those responses</a:t>
            </a:r>
          </a:p>
          <a:p>
            <a:pPr>
              <a:buFontTx/>
              <a:buChar char="•"/>
            </a:pPr>
            <a:r>
              <a:rPr lang="en-US" sz="2000" dirty="0"/>
              <a:t>The results of grep plug-ins also act as input to other plug-ins</a:t>
            </a:r>
          </a:p>
          <a:p>
            <a:pPr lvl="1">
              <a:buFontTx/>
              <a:buChar char="•"/>
            </a:pPr>
            <a:r>
              <a:rPr lang="en-US" sz="2000" dirty="0"/>
              <a:t>getMails will be used in the brute force attempts</a:t>
            </a:r>
          </a:p>
          <a:p>
            <a:pPr>
              <a:buFontTx/>
              <a:buChar char="•"/>
            </a:pPr>
            <a:r>
              <a:rPr lang="en-US" sz="2000" dirty="0"/>
              <a:t>Some examples of grep plug-ins are:</a:t>
            </a:r>
          </a:p>
          <a:p>
            <a:pPr lvl="1">
              <a:buFontTx/>
              <a:buChar char="•"/>
            </a:pPr>
            <a:r>
              <a:rPr lang="en-US" sz="2000" dirty="0"/>
              <a:t>Path disclosure</a:t>
            </a:r>
          </a:p>
          <a:p>
            <a:pPr lvl="1">
              <a:buFontTx/>
              <a:buChar char="•"/>
            </a:pPr>
            <a:r>
              <a:rPr lang="en-US" sz="2000" dirty="0"/>
              <a:t>Code being disclosed</a:t>
            </a:r>
          </a:p>
          <a:p>
            <a:pPr lvl="1">
              <a:buFontTx/>
              <a:buChar char="•"/>
            </a:pPr>
            <a:r>
              <a:rPr lang="en-US" sz="2000" dirty="0"/>
              <a:t>AJAX code</a:t>
            </a:r>
          </a:p>
          <a:p>
            <a:pPr lvl="1">
              <a:buFontTx/>
              <a:buChar char="•"/>
            </a:pPr>
            <a:r>
              <a:rPr lang="en-US" sz="2000" dirty="0"/>
              <a:t>E-mail addresses</a:t>
            </a:r>
          </a:p>
          <a:p>
            <a:pPr lvl="1">
              <a:buFontTx/>
              <a:buChar char="•"/>
            </a:pPr>
            <a:r>
              <a:rPr lang="en-US" sz="2000" dirty="0"/>
              <a:t>w3af can even determine the language used in the site</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dirty="0">
                <a:latin typeface="Tahoma" charset="0"/>
                <a:ea typeface="MS PGothic" charset="0"/>
              </a:rPr>
              <a:t>w3af Brute Force Plug-ins</a:t>
            </a:r>
          </a:p>
        </p:txBody>
      </p:sp>
      <p:sp>
        <p:nvSpPr>
          <p:cNvPr id="49155" name="Content Placeholder 2"/>
          <p:cNvSpPr>
            <a:spLocks noGrp="1"/>
          </p:cNvSpPr>
          <p:nvPr>
            <p:ph idx="1"/>
          </p:nvPr>
        </p:nvSpPr>
        <p:spPr>
          <a:xfrm>
            <a:off x="533400" y="1676400"/>
            <a:ext cx="8031480" cy="4114800"/>
          </a:xfrm>
        </p:spPr>
        <p:txBody>
          <a:bodyPr/>
          <a:lstStyle/>
          <a:p>
            <a:pPr>
              <a:spcBef>
                <a:spcPct val="0"/>
              </a:spcBef>
            </a:pPr>
            <a:r>
              <a:rPr lang="en-US" sz="2000" dirty="0">
                <a:latin typeface="Tahoma" charset="0"/>
                <a:ea typeface="MS PGothic" charset="0"/>
              </a:rPr>
              <a:t>Brute Force plug-ins are used to find credentials for the site</a:t>
            </a:r>
          </a:p>
          <a:p>
            <a:pPr marL="800100" lvl="1" indent="-342900">
              <a:spcBef>
                <a:spcPct val="0"/>
              </a:spcBef>
              <a:buFontTx/>
              <a:buChar char="•"/>
            </a:pPr>
            <a:r>
              <a:rPr lang="en-US" sz="2000" dirty="0">
                <a:latin typeface="Tahoma" charset="0"/>
                <a:ea typeface="MS PGothic" charset="0"/>
              </a:rPr>
              <a:t>W3af is able to attack Basic authentication and forms-based authentication</a:t>
            </a:r>
          </a:p>
          <a:p>
            <a:pPr marL="800100" lvl="1" indent="-342900">
              <a:spcBef>
                <a:spcPct val="0"/>
              </a:spcBef>
              <a:buFontTx/>
              <a:buChar char="•"/>
            </a:pPr>
            <a:r>
              <a:rPr lang="en-US" sz="2000" dirty="0">
                <a:latin typeface="Tahoma" charset="0"/>
                <a:ea typeface="MS PGothic" charset="0"/>
              </a:rPr>
              <a:t>The brute forcing can use any e-mail addresses found from other plug-ins</a:t>
            </a:r>
          </a:p>
          <a:p>
            <a:pPr>
              <a:spcBef>
                <a:spcPct val="0"/>
              </a:spcBef>
            </a:pPr>
            <a:r>
              <a:rPr lang="en-US" sz="2400" dirty="0">
                <a:latin typeface="Tahoma" charset="0"/>
                <a:ea typeface="MS PGothic" charset="0"/>
              </a:rPr>
              <a:t>The brute force plug-ins base can use information gathered by the other plug-ins</a:t>
            </a:r>
          </a:p>
          <a:p>
            <a:pPr marL="800100" lvl="1" indent="-342900">
              <a:spcBef>
                <a:spcPct val="0"/>
              </a:spcBef>
            </a:pPr>
            <a:r>
              <a:rPr lang="en-US" sz="2000" dirty="0">
                <a:latin typeface="Tahoma" charset="0"/>
                <a:ea typeface="MS PGothic" charset="0"/>
              </a:rPr>
              <a:t>E-mails gathered can be used as usernames</a:t>
            </a:r>
          </a:p>
          <a:p>
            <a:pPr marL="800100" lvl="1" indent="-342900">
              <a:spcBef>
                <a:spcPct val="0"/>
              </a:spcBef>
            </a:pPr>
            <a:r>
              <a:rPr lang="en-US" sz="2000" dirty="0">
                <a:latin typeface="Tahoma" charset="0"/>
                <a:ea typeface="MS PGothic" charset="0"/>
              </a:rPr>
              <a:t>Words from the site can be used as password</a:t>
            </a:r>
          </a:p>
          <a:p>
            <a:pPr>
              <a:spcBef>
                <a:spcPct val="0"/>
              </a:spcBef>
            </a:pPr>
            <a:r>
              <a:rPr lang="en-US" sz="2400" dirty="0">
                <a:latin typeface="Tahoma" charset="0"/>
                <a:ea typeface="MS PGothic" charset="0"/>
              </a:rPr>
              <a:t>Currently the brute force plug-ins are available for:</a:t>
            </a:r>
          </a:p>
          <a:p>
            <a:pPr marL="800100" lvl="1" indent="-342900">
              <a:spcBef>
                <a:spcPct val="0"/>
              </a:spcBef>
            </a:pPr>
            <a:r>
              <a:rPr lang="en-US" sz="2000" dirty="0">
                <a:latin typeface="Tahoma" charset="0"/>
                <a:ea typeface="MS PGothic" charset="0"/>
              </a:rPr>
              <a:t>Forms based authentication</a:t>
            </a:r>
          </a:p>
          <a:p>
            <a:pPr marL="800100" lvl="1" indent="-342900">
              <a:spcBef>
                <a:spcPct val="0"/>
              </a:spcBef>
            </a:pPr>
            <a:r>
              <a:rPr lang="en-US" sz="2000" dirty="0">
                <a:latin typeface="Tahoma" charset="0"/>
                <a:ea typeface="MS PGothic" charset="0"/>
              </a:rPr>
              <a:t>HTTP Basic authentication</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en-US" dirty="0">
                <a:latin typeface="Tahoma" charset="0"/>
                <a:ea typeface="MS PGothic" charset="0"/>
              </a:rPr>
              <a:t>Running w3af</a:t>
            </a:r>
          </a:p>
        </p:txBody>
      </p:sp>
      <p:sp>
        <p:nvSpPr>
          <p:cNvPr id="50180" name="Rectangle 3"/>
          <p:cNvSpPr>
            <a:spLocks noGrp="1" noChangeArrowheads="1"/>
          </p:cNvSpPr>
          <p:nvPr>
            <p:ph idx="1"/>
          </p:nvPr>
        </p:nvSpPr>
        <p:spPr>
          <a:xfrm>
            <a:off x="503162" y="1496665"/>
            <a:ext cx="7772400" cy="4114800"/>
          </a:xfrm>
        </p:spPr>
        <p:txBody>
          <a:bodyPr/>
          <a:lstStyle/>
          <a:p>
            <a:r>
              <a:rPr lang="en-US" sz="2400" dirty="0">
                <a:latin typeface="Tahoma" charset="0"/>
                <a:ea typeface="MS PGothic" charset="0"/>
              </a:rPr>
              <a:t>First, enter the URL to start the test from</a:t>
            </a:r>
          </a:p>
          <a:p>
            <a:pPr lvl="1"/>
            <a:r>
              <a:rPr lang="en-US" sz="2000" dirty="0">
                <a:latin typeface="Tahoma" charset="0"/>
                <a:ea typeface="MS PGothic" charset="0"/>
              </a:rPr>
              <a:t>One URL is the </a:t>
            </a:r>
            <a:br>
              <a:rPr lang="en-US" sz="2000" dirty="0">
                <a:latin typeface="Tahoma" charset="0"/>
                <a:ea typeface="MS PGothic" charset="0"/>
              </a:rPr>
            </a:br>
            <a:r>
              <a:rPr lang="en-US" sz="2000" dirty="0">
                <a:latin typeface="Tahoma" charset="0"/>
                <a:ea typeface="MS PGothic" charset="0"/>
              </a:rPr>
              <a:t>limit</a:t>
            </a:r>
          </a:p>
          <a:p>
            <a:r>
              <a:rPr lang="en-US" sz="2400" dirty="0">
                <a:latin typeface="Tahoma" charset="0"/>
                <a:ea typeface="MS PGothic" charset="0"/>
              </a:rPr>
              <a:t>Create a Profile</a:t>
            </a:r>
          </a:p>
          <a:p>
            <a:pPr lvl="1"/>
            <a:r>
              <a:rPr lang="en-US" sz="2000" dirty="0">
                <a:latin typeface="Tahoma" charset="0"/>
                <a:ea typeface="MS PGothic" charset="0"/>
              </a:rPr>
              <a:t>Select which </a:t>
            </a:r>
            <a:br>
              <a:rPr lang="en-US" sz="2000" dirty="0">
                <a:latin typeface="Tahoma" charset="0"/>
                <a:ea typeface="MS PGothic" charset="0"/>
              </a:rPr>
            </a:br>
            <a:r>
              <a:rPr lang="en-US" sz="2000" dirty="0">
                <a:latin typeface="Tahoma" charset="0"/>
                <a:ea typeface="MS PGothic" charset="0"/>
              </a:rPr>
              <a:t>plug-ins to use</a:t>
            </a:r>
          </a:p>
          <a:p>
            <a:pPr lvl="1"/>
            <a:r>
              <a:rPr lang="en-US" sz="2000" dirty="0">
                <a:latin typeface="Tahoma" charset="0"/>
                <a:ea typeface="MS PGothic" charset="0"/>
              </a:rPr>
              <a:t>Select output</a:t>
            </a:r>
          </a:p>
          <a:p>
            <a:pPr lvl="1"/>
            <a:r>
              <a:rPr lang="en-US" sz="2000" dirty="0">
                <a:latin typeface="Tahoma" charset="0"/>
                <a:ea typeface="MS PGothic" charset="0"/>
              </a:rPr>
              <a:t>Make sure that in the </a:t>
            </a:r>
            <a:br>
              <a:rPr lang="en-US" sz="2000" dirty="0">
                <a:latin typeface="Tahoma" charset="0"/>
                <a:ea typeface="MS PGothic" charset="0"/>
              </a:rPr>
            </a:br>
            <a:r>
              <a:rPr lang="en-US" sz="2000" dirty="0">
                <a:latin typeface="Tahoma" charset="0"/>
                <a:ea typeface="MS PGothic" charset="0"/>
              </a:rPr>
              <a:t>configuration of the </a:t>
            </a:r>
            <a:br>
              <a:rPr lang="en-US" sz="2000" dirty="0">
                <a:latin typeface="Tahoma" charset="0"/>
                <a:ea typeface="MS PGothic" charset="0"/>
              </a:rPr>
            </a:br>
            <a:r>
              <a:rPr lang="en-US" sz="2000" dirty="0">
                <a:latin typeface="Tahoma" charset="0"/>
                <a:ea typeface="MS PGothic" charset="0"/>
              </a:rPr>
              <a:t>spider, you limit it to </a:t>
            </a:r>
            <a:br>
              <a:rPr lang="en-US" sz="2000" dirty="0">
                <a:latin typeface="Tahoma" charset="0"/>
                <a:ea typeface="MS PGothic" charset="0"/>
              </a:rPr>
            </a:br>
            <a:r>
              <a:rPr lang="en-US" sz="2000" dirty="0">
                <a:latin typeface="Tahoma" charset="0"/>
                <a:ea typeface="MS PGothic" charset="0"/>
              </a:rPr>
              <a:t>the target</a:t>
            </a:r>
          </a:p>
          <a:p>
            <a:r>
              <a:rPr lang="en-US" sz="2400" dirty="0">
                <a:latin typeface="Tahoma" charset="0"/>
                <a:ea typeface="MS PGothic" charset="0"/>
              </a:rPr>
              <a:t>Press Start</a:t>
            </a:r>
          </a:p>
        </p:txBody>
      </p:sp>
      <p:pic>
        <p:nvPicPr>
          <p:cNvPr id="2" name="Picture 1">
            <a:extLst>
              <a:ext uri="{FF2B5EF4-FFF2-40B4-BE49-F238E27FC236}">
                <a16:creationId xmlns:a16="http://schemas.microsoft.com/office/drawing/2014/main" id="{A9CAE5BA-3C81-43B9-A379-040319805E3E}"/>
              </a:ext>
            </a:extLst>
          </p:cNvPr>
          <p:cNvPicPr>
            <a:picLocks noChangeAspect="1"/>
          </p:cNvPicPr>
          <p:nvPr/>
        </p:nvPicPr>
        <p:blipFill rotWithShape="1">
          <a:blip r:embed="rId3"/>
          <a:srcRect b="1455"/>
          <a:stretch/>
        </p:blipFill>
        <p:spPr>
          <a:xfrm>
            <a:off x="3789219" y="1995934"/>
            <a:ext cx="5354284" cy="3729457"/>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a:latin typeface="Tahoma" charset="0"/>
                <a:ea typeface="MS PGothic" charset="0"/>
              </a:rPr>
              <a:t>w3af Results</a:t>
            </a:r>
          </a:p>
        </p:txBody>
      </p:sp>
      <p:sp>
        <p:nvSpPr>
          <p:cNvPr id="51203" name="Rectangle 3"/>
          <p:cNvSpPr>
            <a:spLocks noGrp="1" noChangeArrowheads="1"/>
          </p:cNvSpPr>
          <p:nvPr>
            <p:ph idx="1"/>
          </p:nvPr>
        </p:nvSpPr>
        <p:spPr>
          <a:xfrm>
            <a:off x="44450" y="1450975"/>
            <a:ext cx="3962400" cy="4114800"/>
          </a:xfrm>
        </p:spPr>
        <p:txBody>
          <a:bodyPr/>
          <a:lstStyle/>
          <a:p>
            <a:pPr>
              <a:lnSpc>
                <a:spcPct val="90000"/>
              </a:lnSpc>
            </a:pPr>
            <a:r>
              <a:rPr lang="en-US" sz="2400" dirty="0">
                <a:latin typeface="Tahoma" charset="0"/>
                <a:ea typeface="MS PGothic" charset="0"/>
              </a:rPr>
              <a:t>Any potential vulnerabilities are listed here for review</a:t>
            </a:r>
          </a:p>
          <a:p>
            <a:pPr>
              <a:lnSpc>
                <a:spcPct val="90000"/>
              </a:lnSpc>
            </a:pPr>
            <a:r>
              <a:rPr lang="en-US" sz="2400" dirty="0">
                <a:latin typeface="Tahoma" charset="0"/>
                <a:ea typeface="MS PGothic" charset="0"/>
              </a:rPr>
              <a:t>The full response content is captured and viewable for detailed analysis</a:t>
            </a:r>
          </a:p>
          <a:p>
            <a:pPr lvl="1">
              <a:lnSpc>
                <a:spcPct val="80000"/>
              </a:lnSpc>
            </a:pPr>
            <a:r>
              <a:rPr lang="en-US" sz="2000" dirty="0">
                <a:latin typeface="Tahoma" charset="0"/>
                <a:ea typeface="MS PGothic" charset="0"/>
              </a:rPr>
              <a:t>Raw</a:t>
            </a:r>
          </a:p>
          <a:p>
            <a:pPr lvl="1">
              <a:lnSpc>
                <a:spcPct val="80000"/>
              </a:lnSpc>
            </a:pPr>
            <a:r>
              <a:rPr lang="en-US" sz="2000" dirty="0">
                <a:latin typeface="Tahoma" charset="0"/>
                <a:ea typeface="MS PGothic" charset="0"/>
              </a:rPr>
              <a:t>Rendered</a:t>
            </a:r>
          </a:p>
          <a:p>
            <a:pPr>
              <a:lnSpc>
                <a:spcPct val="90000"/>
              </a:lnSpc>
            </a:pPr>
            <a:r>
              <a:rPr lang="en-US" sz="2400" dirty="0">
                <a:latin typeface="Tahoma" charset="0"/>
                <a:ea typeface="MS PGothic" charset="0"/>
              </a:rPr>
              <a:t>The results can also be searched for interesting strings</a:t>
            </a:r>
          </a:p>
          <a:p>
            <a:pPr lvl="1">
              <a:lnSpc>
                <a:spcPct val="90000"/>
              </a:lnSpc>
            </a:pPr>
            <a:r>
              <a:rPr lang="en-US" sz="2000" dirty="0">
                <a:latin typeface="Tahoma" charset="0"/>
                <a:ea typeface="MS PGothic" charset="0"/>
              </a:rPr>
              <a:t>Using the "Response Navigator" tab</a:t>
            </a:r>
          </a:p>
        </p:txBody>
      </p:sp>
      <p:pic>
        <p:nvPicPr>
          <p:cNvPr id="3" name="Picture 2">
            <a:extLst>
              <a:ext uri="{FF2B5EF4-FFF2-40B4-BE49-F238E27FC236}">
                <a16:creationId xmlns:a16="http://schemas.microsoft.com/office/drawing/2014/main" id="{86A04692-6CD9-4F16-A801-5A9B50182640}"/>
              </a:ext>
            </a:extLst>
          </p:cNvPr>
          <p:cNvPicPr>
            <a:picLocks noChangeAspect="1"/>
          </p:cNvPicPr>
          <p:nvPr/>
        </p:nvPicPr>
        <p:blipFill>
          <a:blip r:embed="rId3"/>
          <a:stretch>
            <a:fillRect/>
          </a:stretch>
        </p:blipFill>
        <p:spPr>
          <a:xfrm>
            <a:off x="4006850" y="1292224"/>
            <a:ext cx="5006404" cy="3605407"/>
          </a:xfrm>
          <a:prstGeom prst="rect">
            <a:avLst/>
          </a:prstGeom>
        </p:spPr>
      </p:pic>
    </p:spTree>
  </p:cSld>
  <p:clrMapOvr>
    <a:masterClrMapping/>
  </p:clrMapOvr>
</p:sld>
</file>

<file path=ppt/theme/theme1.xml><?xml version="1.0" encoding="utf-8"?>
<a:theme xmlns:a="http://schemas.openxmlformats.org/drawingml/2006/main" name="1_HE_template">
  <a:themeElements>
    <a:clrScheme name="SANS - Template 2012">
      <a:dk1>
        <a:srgbClr val="000000"/>
      </a:dk1>
      <a:lt1>
        <a:srgbClr val="FFFFFF"/>
      </a:lt1>
      <a:dk2>
        <a:srgbClr val="002060"/>
      </a:dk2>
      <a:lt2>
        <a:srgbClr val="FFFFFF"/>
      </a:lt2>
      <a:accent1>
        <a:srgbClr val="002060"/>
      </a:accent1>
      <a:accent2>
        <a:srgbClr val="0070C0"/>
      </a:accent2>
      <a:accent3>
        <a:srgbClr val="00B050"/>
      </a:accent3>
      <a:accent4>
        <a:srgbClr val="993300"/>
      </a:accent4>
      <a:accent5>
        <a:srgbClr val="FF3300"/>
      </a:accent5>
      <a:accent6>
        <a:srgbClr val="FFC000"/>
      </a:accent6>
      <a:hlink>
        <a:srgbClr val="000000"/>
      </a:hlink>
      <a:folHlink>
        <a:srgbClr val="000000"/>
      </a:folHlink>
    </a:clrScheme>
    <a:fontScheme name="HE_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HE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E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HE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E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E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E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E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32249</TotalTime>
  <Words>14737</Words>
  <Application>Microsoft Office PowerPoint</Application>
  <PresentationFormat>On-screen Show (4:3)</PresentationFormat>
  <Paragraphs>1722</Paragraphs>
  <Slides>104</Slides>
  <Notes>104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104</vt:i4>
      </vt:variant>
    </vt:vector>
  </HeadingPairs>
  <TitlesOfParts>
    <vt:vector size="114" baseType="lpstr">
      <vt:lpstr>MS PGothic</vt:lpstr>
      <vt:lpstr>MS PGothic</vt:lpstr>
      <vt:lpstr>Arial</vt:lpstr>
      <vt:lpstr>Courier New</vt:lpstr>
      <vt:lpstr>Lucida Grande</vt:lpstr>
      <vt:lpstr>Tahoma</vt:lpstr>
      <vt:lpstr>Times New Roman</vt:lpstr>
      <vt:lpstr>Wingdings</vt:lpstr>
      <vt:lpstr>1_HE_template</vt:lpstr>
      <vt:lpstr>Clip</vt:lpstr>
      <vt:lpstr>Web Penetration Testing and Ethical Hacking Server-Side Vulnerability Discovery</vt:lpstr>
      <vt:lpstr>Course Outline</vt:lpstr>
      <vt:lpstr>Course Roadmap</vt:lpstr>
      <vt:lpstr>Cross Site Scripting</vt:lpstr>
      <vt:lpstr>Parts of a XSS Attack</vt:lpstr>
      <vt:lpstr>Same Origin Policy</vt:lpstr>
      <vt:lpstr>Why Same Origin Policy?</vt:lpstr>
      <vt:lpstr>Enforcing the  Same Origin Policy</vt:lpstr>
      <vt:lpstr>Discovering XSS</vt:lpstr>
      <vt:lpstr>XSS and Parameters</vt:lpstr>
      <vt:lpstr>Filtering</vt:lpstr>
      <vt:lpstr>Bypassing Filters</vt:lpstr>
      <vt:lpstr>Types of XSS</vt:lpstr>
      <vt:lpstr>Reflected XSS</vt:lpstr>
      <vt:lpstr>Persistent XSS</vt:lpstr>
      <vt:lpstr>DOM-based XSS</vt:lpstr>
      <vt:lpstr>DOM-based XSS Explanation</vt:lpstr>
      <vt:lpstr>Persistent (Admin)</vt:lpstr>
      <vt:lpstr>Course Roadmap</vt:lpstr>
      <vt:lpstr>Course Roadmap</vt:lpstr>
      <vt:lpstr>Tools for Discovering  XSS Flaws</vt:lpstr>
      <vt:lpstr>Web Developer Extension</vt:lpstr>
      <vt:lpstr>Web Developer Functions</vt:lpstr>
      <vt:lpstr>TamperData</vt:lpstr>
      <vt:lpstr>GreaseMonkey</vt:lpstr>
      <vt:lpstr>XSS Assistant</vt:lpstr>
      <vt:lpstr>Course Roadmap</vt:lpstr>
      <vt:lpstr>Course Roadmap</vt:lpstr>
      <vt:lpstr>Cross-Site Request Forgery</vt:lpstr>
      <vt:lpstr>CSRF Attack Walk-through</vt:lpstr>
      <vt:lpstr>CSRF Walk-through (1)</vt:lpstr>
      <vt:lpstr>CSRF Walk-through (2)</vt:lpstr>
      <vt:lpstr>Detecting CSRF</vt:lpstr>
      <vt:lpstr>Attacking XSRF</vt:lpstr>
      <vt:lpstr>MonkeyFist</vt:lpstr>
      <vt:lpstr>MonkeyFist Attack: GET/POST</vt:lpstr>
      <vt:lpstr>MonkeyFist Attack: PAGE</vt:lpstr>
      <vt:lpstr>Course Roadmap</vt:lpstr>
      <vt:lpstr>Session Flaws</vt:lpstr>
      <vt:lpstr>Course Roadmap</vt:lpstr>
      <vt:lpstr>Session Fixation</vt:lpstr>
      <vt:lpstr>Discovering Session Fixation</vt:lpstr>
      <vt:lpstr>Course Roadmap</vt:lpstr>
      <vt:lpstr>AJAX</vt:lpstr>
      <vt:lpstr>Mash-ups</vt:lpstr>
      <vt:lpstr>Same Origin</vt:lpstr>
      <vt:lpstr>Mash-up Proxy Features</vt:lpstr>
      <vt:lpstr>Mash-up Proxy Issues</vt:lpstr>
      <vt:lpstr>AJAX Attack Surface</vt:lpstr>
      <vt:lpstr>AJAX Mapping</vt:lpstr>
      <vt:lpstr>AJAX Discovery</vt:lpstr>
      <vt:lpstr>AJAX Exploitation</vt:lpstr>
      <vt:lpstr>Course Roadmap</vt:lpstr>
      <vt:lpstr>Logic Attacks</vt:lpstr>
      <vt:lpstr>Logic Attack Example</vt:lpstr>
      <vt:lpstr>Discovering Logic Flaws</vt:lpstr>
      <vt:lpstr>Course Roadmap</vt:lpstr>
      <vt:lpstr>Course Roadmap</vt:lpstr>
      <vt:lpstr>API Attacks</vt:lpstr>
      <vt:lpstr>API files</vt:lpstr>
      <vt:lpstr>Third-party APIs</vt:lpstr>
      <vt:lpstr>Discovering API Files</vt:lpstr>
      <vt:lpstr>Exploiting API Flaws</vt:lpstr>
      <vt:lpstr>Course Roadmap</vt:lpstr>
      <vt:lpstr>Data Attacks</vt:lpstr>
      <vt:lpstr>Data Formats</vt:lpstr>
      <vt:lpstr>JSON</vt:lpstr>
      <vt:lpstr>JSON Format</vt:lpstr>
      <vt:lpstr>Exploiting JSON</vt:lpstr>
      <vt:lpstr>JSON Information Disclosure</vt:lpstr>
      <vt:lpstr>JSON Injection</vt:lpstr>
      <vt:lpstr>Course Roadmap</vt:lpstr>
      <vt:lpstr>Course Roadmap</vt:lpstr>
      <vt:lpstr>RatProxy</vt:lpstr>
      <vt:lpstr>Running RatProxy</vt:lpstr>
      <vt:lpstr>Report Screenshot</vt:lpstr>
      <vt:lpstr>Examining the Log Directory</vt:lpstr>
      <vt:lpstr>Course Roadmap</vt:lpstr>
      <vt:lpstr>Course Roadmap</vt:lpstr>
      <vt:lpstr>Web App Vulnerability Scanners</vt:lpstr>
      <vt:lpstr>Choosing Plug-ins</vt:lpstr>
      <vt:lpstr>Issues with Automated Scanners</vt:lpstr>
      <vt:lpstr>Course Roadmap</vt:lpstr>
      <vt:lpstr>Running Skipfish</vt:lpstr>
      <vt:lpstr>Skipfish Dictionary Modes</vt:lpstr>
      <vt:lpstr>Skipfish Reporting</vt:lpstr>
      <vt:lpstr>Course Roadmap</vt:lpstr>
      <vt:lpstr>Course Roadmap</vt:lpstr>
      <vt:lpstr>Web Application Attack  and Audit Framework</vt:lpstr>
      <vt:lpstr>The w3af GUI</vt:lpstr>
      <vt:lpstr>The w3af Console</vt:lpstr>
      <vt:lpstr>w3af Scripting</vt:lpstr>
      <vt:lpstr>w3af Discovery Plug-ins</vt:lpstr>
      <vt:lpstr>w3af Evasion Plug-ins</vt:lpstr>
      <vt:lpstr>w3af Audit Plug-ins</vt:lpstr>
      <vt:lpstr>w3af Grep Plug-ins</vt:lpstr>
      <vt:lpstr>w3af Brute Force Plug-ins</vt:lpstr>
      <vt:lpstr>Running w3af</vt:lpstr>
      <vt:lpstr>w3af Results</vt:lpstr>
      <vt:lpstr>w3af Exploitation</vt:lpstr>
      <vt:lpstr>Course Roadmap</vt:lpstr>
      <vt:lpstr>Course Roadmap</vt:lpstr>
      <vt:lpstr>Conclusions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Penetration Testing and Ethical Hacking</dc:title>
  <dc:subject>Server-Side Vulnerability Discovery</dc:subject>
  <dc:creator>Kevin Johnson</dc:creator>
  <dc:description>processed_12.12.13.rlr
03.19.13.rlr gen rev1 p80
processed_04.02.12.rlr 
processed 061611 rmw
processed 020811 rmw
processed_09.08.10.rlr
processed 05/28/10 rmw
processed 03/10/10 rmw
cooked 070809 rmw - cooked 103009 rmw - 
11/19/09: rev1 is generated by: spacing adjustment to notes on slide 88; grayscale adjustments to slides 16, 17, 18, 19, 20, 22</dc:description>
  <cp:lastModifiedBy>Kevin Johnson</cp:lastModifiedBy>
  <cp:revision>2727</cp:revision>
  <cp:lastPrinted>2013-12-12T19:43:06Z</cp:lastPrinted>
  <dcterms:created xsi:type="dcterms:W3CDTF">2012-07-22T19:59:07Z</dcterms:created>
  <dcterms:modified xsi:type="dcterms:W3CDTF">2018-01-30T13:18:23Z</dcterms:modified>
  <cp:category>Security</cp:category>
</cp:coreProperties>
</file>